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318" r:id="rId2"/>
    <p:sldId id="363" r:id="rId3"/>
    <p:sldId id="454" r:id="rId4"/>
    <p:sldId id="471" r:id="rId5"/>
    <p:sldId id="467" r:id="rId6"/>
    <p:sldId id="1192735470" r:id="rId7"/>
    <p:sldId id="1899" r:id="rId8"/>
    <p:sldId id="1192735472" r:id="rId9"/>
    <p:sldId id="1192735469" r:id="rId10"/>
    <p:sldId id="1192735479" r:id="rId11"/>
    <p:sldId id="1192735473" r:id="rId12"/>
    <p:sldId id="320" r:id="rId13"/>
    <p:sldId id="1192735471" r:id="rId14"/>
    <p:sldId id="268" r:id="rId15"/>
    <p:sldId id="269" r:id="rId16"/>
    <p:sldId id="271" r:id="rId17"/>
    <p:sldId id="276" r:id="rId18"/>
    <p:sldId id="333" r:id="rId19"/>
    <p:sldId id="1192735482" r:id="rId20"/>
    <p:sldId id="340" r:id="rId21"/>
    <p:sldId id="348" r:id="rId22"/>
    <p:sldId id="1192735481" r:id="rId23"/>
    <p:sldId id="342" r:id="rId24"/>
    <p:sldId id="287" r:id="rId25"/>
    <p:sldId id="360" r:id="rId26"/>
    <p:sldId id="1192735480" r:id="rId27"/>
    <p:sldId id="357" r:id="rId28"/>
    <p:sldId id="355" r:id="rId29"/>
    <p:sldId id="351" r:id="rId30"/>
    <p:sldId id="352" r:id="rId31"/>
    <p:sldId id="361" r:id="rId32"/>
    <p:sldId id="349" r:id="rId33"/>
    <p:sldId id="353" r:id="rId34"/>
    <p:sldId id="350" r:id="rId35"/>
    <p:sldId id="1192735474" r:id="rId36"/>
    <p:sldId id="331" r:id="rId37"/>
    <p:sldId id="321" r:id="rId38"/>
    <p:sldId id="322" r:id="rId39"/>
    <p:sldId id="324" r:id="rId40"/>
    <p:sldId id="326" r:id="rId41"/>
    <p:sldId id="311" r:id="rId42"/>
    <p:sldId id="327" r:id="rId43"/>
    <p:sldId id="1192735484" r:id="rId44"/>
    <p:sldId id="329" r:id="rId45"/>
    <p:sldId id="315" r:id="rId46"/>
    <p:sldId id="1192735476" r:id="rId47"/>
    <p:sldId id="1192735475" r:id="rId48"/>
    <p:sldId id="362" r:id="rId49"/>
    <p:sldId id="330" r:id="rId50"/>
    <p:sldId id="258" r:id="rId51"/>
    <p:sldId id="335" r:id="rId52"/>
    <p:sldId id="337" r:id="rId53"/>
    <p:sldId id="261" r:id="rId54"/>
    <p:sldId id="338" r:id="rId55"/>
    <p:sldId id="1192735477" r:id="rId56"/>
    <p:sldId id="264" r:id="rId57"/>
    <p:sldId id="265" r:id="rId58"/>
    <p:sldId id="266" r:id="rId59"/>
    <p:sldId id="278" r:id="rId60"/>
    <p:sldId id="306" r:id="rId61"/>
    <p:sldId id="305" r:id="rId62"/>
    <p:sldId id="262" r:id="rId63"/>
    <p:sldId id="1192735478" r:id="rId64"/>
    <p:sldId id="286" r:id="rId65"/>
    <p:sldId id="344" r:id="rId66"/>
    <p:sldId id="345" r:id="rId67"/>
    <p:sldId id="334" r:id="rId68"/>
    <p:sldId id="341" r:id="rId69"/>
    <p:sldId id="280" r:id="rId70"/>
    <p:sldId id="343" r:id="rId71"/>
    <p:sldId id="314" r:id="rId72"/>
    <p:sldId id="310" r:id="rId73"/>
    <p:sldId id="336" r:id="rId7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94660"/>
  </p:normalViewPr>
  <p:slideViewPr>
    <p:cSldViewPr snapToGrid="0">
      <p:cViewPr varScale="1">
        <p:scale>
          <a:sx n="55" d="100"/>
          <a:sy n="55" d="100"/>
        </p:scale>
        <p:origin x="52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offelS\Downloads\Journal%20Comparison%20Scopus%20CiteScore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reedelsevier.sharepoint.com/sites/ELSstmjPS/PMG_614/general%20CS%20market/Research%20(last%20updated%20with%20data%20for%202022)/CS%20by%20territory_2015-202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reedelsevier.sharepoint.com/sites/ELSstmjPS/PMG_614/general%20CS%20market/Research%20(last%20updated%20with%20data%20for%202022)/CS%20by%20territory_2015-202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183558421979425E-2"/>
          <c:y val="6.4105668783920586E-2"/>
          <c:w val="0.87189462428307574"/>
          <c:h val="0.5063676356650108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'2020'!$B$5</c:f>
              <c:strCache>
                <c:ptCount val="1"/>
                <c:pt idx="0">
                  <c:v>Journal publications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C000"/>
              </a:solidFill>
            </a:ln>
            <a:effectLst/>
          </c:spPr>
          <c:invertIfNegative val="0"/>
          <c:cat>
            <c:strRef>
              <c:f>'2020'!$A$6:$A$33</c:f>
              <c:strCache>
                <c:ptCount val="28"/>
                <c:pt idx="0">
                  <c:v>Computer Science</c:v>
                </c:pt>
                <c:pt idx="1">
                  <c:v>Decision Sciences</c:v>
                </c:pt>
                <c:pt idx="2">
                  <c:v>Mathematics</c:v>
                </c:pt>
                <c:pt idx="3">
                  <c:v>Engineering</c:v>
                </c:pt>
                <c:pt idx="4">
                  <c:v>Energy</c:v>
                </c:pt>
                <c:pt idx="5">
                  <c:v>Earth and Planetary Sciences</c:v>
                </c:pt>
                <c:pt idx="6">
                  <c:v>Physics and Astronomy</c:v>
                </c:pt>
                <c:pt idx="7">
                  <c:v>Materials Science</c:v>
                </c:pt>
                <c:pt idx="8">
                  <c:v>Environmental Science</c:v>
                </c:pt>
                <c:pt idx="9">
                  <c:v>Business, Management and Accounting</c:v>
                </c:pt>
                <c:pt idx="10">
                  <c:v>Social Sciences</c:v>
                </c:pt>
                <c:pt idx="11">
                  <c:v>Chemical Engineering</c:v>
                </c:pt>
                <c:pt idx="12">
                  <c:v>Arts and Humanities</c:v>
                </c:pt>
                <c:pt idx="13">
                  <c:v>Health Professions</c:v>
                </c:pt>
                <c:pt idx="14">
                  <c:v>Medicine</c:v>
                </c:pt>
                <c:pt idx="15">
                  <c:v>Economics, Econometrics and Finance</c:v>
                </c:pt>
                <c:pt idx="16">
                  <c:v>Neuroscience</c:v>
                </c:pt>
                <c:pt idx="17">
                  <c:v>Agricultural and Biological Sciences</c:v>
                </c:pt>
                <c:pt idx="18">
                  <c:v>Psychology</c:v>
                </c:pt>
                <c:pt idx="19">
                  <c:v>Nursing</c:v>
                </c:pt>
                <c:pt idx="20">
                  <c:v>Multidisciplinary</c:v>
                </c:pt>
                <c:pt idx="21">
                  <c:v>Chemistry</c:v>
                </c:pt>
                <c:pt idx="22">
                  <c:v>Immunology and Microbiology</c:v>
                </c:pt>
                <c:pt idx="23">
                  <c:v>Biochemistry, Genetics and Molecular Biology</c:v>
                </c:pt>
                <c:pt idx="24">
                  <c:v>Pharmacology, Toxicology and Pharmaceutics</c:v>
                </c:pt>
                <c:pt idx="25">
                  <c:v>Dentistry</c:v>
                </c:pt>
                <c:pt idx="26">
                  <c:v>Veterinary</c:v>
                </c:pt>
                <c:pt idx="27">
                  <c:v>Undefined</c:v>
                </c:pt>
              </c:strCache>
            </c:strRef>
          </c:cat>
          <c:val>
            <c:numRef>
              <c:f>'2020'!$B$6:$B$33</c:f>
              <c:numCache>
                <c:formatCode>#,##0</c:formatCode>
                <c:ptCount val="28"/>
                <c:pt idx="0">
                  <c:v>212602</c:v>
                </c:pt>
                <c:pt idx="1">
                  <c:v>30111</c:v>
                </c:pt>
                <c:pt idx="2">
                  <c:v>159763</c:v>
                </c:pt>
                <c:pt idx="3">
                  <c:v>459330</c:v>
                </c:pt>
                <c:pt idx="4">
                  <c:v>118788</c:v>
                </c:pt>
                <c:pt idx="5">
                  <c:v>128373</c:v>
                </c:pt>
                <c:pt idx="6">
                  <c:v>292533</c:v>
                </c:pt>
                <c:pt idx="7">
                  <c:v>310131</c:v>
                </c:pt>
                <c:pt idx="8">
                  <c:v>222602</c:v>
                </c:pt>
                <c:pt idx="9">
                  <c:v>86090</c:v>
                </c:pt>
                <c:pt idx="10">
                  <c:v>307830</c:v>
                </c:pt>
                <c:pt idx="11">
                  <c:v>171324</c:v>
                </c:pt>
                <c:pt idx="12">
                  <c:v>126797</c:v>
                </c:pt>
                <c:pt idx="13">
                  <c:v>44624</c:v>
                </c:pt>
                <c:pt idx="14">
                  <c:v>854605</c:v>
                </c:pt>
                <c:pt idx="15">
                  <c:v>59490</c:v>
                </c:pt>
                <c:pt idx="16">
                  <c:v>82486</c:v>
                </c:pt>
                <c:pt idx="17">
                  <c:v>255518</c:v>
                </c:pt>
                <c:pt idx="18">
                  <c:v>82818</c:v>
                </c:pt>
                <c:pt idx="19">
                  <c:v>63254</c:v>
                </c:pt>
                <c:pt idx="20">
                  <c:v>66002</c:v>
                </c:pt>
                <c:pt idx="21">
                  <c:v>287043</c:v>
                </c:pt>
                <c:pt idx="22">
                  <c:v>96652</c:v>
                </c:pt>
                <c:pt idx="23">
                  <c:v>375938</c:v>
                </c:pt>
                <c:pt idx="24">
                  <c:v>113873</c:v>
                </c:pt>
                <c:pt idx="25">
                  <c:v>20041</c:v>
                </c:pt>
                <c:pt idx="26">
                  <c:v>28385</c:v>
                </c:pt>
                <c:pt idx="27">
                  <c:v>293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12-4939-8AC3-0DB40A99ECDD}"/>
            </c:ext>
          </c:extLst>
        </c:ser>
        <c:ser>
          <c:idx val="1"/>
          <c:order val="1"/>
          <c:tx>
            <c:strRef>
              <c:f>'2020'!$D$5</c:f>
              <c:strCache>
                <c:ptCount val="1"/>
                <c:pt idx="0">
                  <c:v>Conference publications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70C0"/>
              </a:solidFill>
            </a:ln>
            <a:effectLst/>
          </c:spPr>
          <c:invertIfNegative val="0"/>
          <c:cat>
            <c:strRef>
              <c:f>'2020'!$A$6:$A$33</c:f>
              <c:strCache>
                <c:ptCount val="28"/>
                <c:pt idx="0">
                  <c:v>Computer Science</c:v>
                </c:pt>
                <c:pt idx="1">
                  <c:v>Decision Sciences</c:v>
                </c:pt>
                <c:pt idx="2">
                  <c:v>Mathematics</c:v>
                </c:pt>
                <c:pt idx="3">
                  <c:v>Engineering</c:v>
                </c:pt>
                <c:pt idx="4">
                  <c:v>Energy</c:v>
                </c:pt>
                <c:pt idx="5">
                  <c:v>Earth and Planetary Sciences</c:v>
                </c:pt>
                <c:pt idx="6">
                  <c:v>Physics and Astronomy</c:v>
                </c:pt>
                <c:pt idx="7">
                  <c:v>Materials Science</c:v>
                </c:pt>
                <c:pt idx="8">
                  <c:v>Environmental Science</c:v>
                </c:pt>
                <c:pt idx="9">
                  <c:v>Business, Management and Accounting</c:v>
                </c:pt>
                <c:pt idx="10">
                  <c:v>Social Sciences</c:v>
                </c:pt>
                <c:pt idx="11">
                  <c:v>Chemical Engineering</c:v>
                </c:pt>
                <c:pt idx="12">
                  <c:v>Arts and Humanities</c:v>
                </c:pt>
                <c:pt idx="13">
                  <c:v>Health Professions</c:v>
                </c:pt>
                <c:pt idx="14">
                  <c:v>Medicine</c:v>
                </c:pt>
                <c:pt idx="15">
                  <c:v>Economics, Econometrics and Finance</c:v>
                </c:pt>
                <c:pt idx="16">
                  <c:v>Neuroscience</c:v>
                </c:pt>
                <c:pt idx="17">
                  <c:v>Agricultural and Biological Sciences</c:v>
                </c:pt>
                <c:pt idx="18">
                  <c:v>Psychology</c:v>
                </c:pt>
                <c:pt idx="19">
                  <c:v>Nursing</c:v>
                </c:pt>
                <c:pt idx="20">
                  <c:v>Multidisciplinary</c:v>
                </c:pt>
                <c:pt idx="21">
                  <c:v>Chemistry</c:v>
                </c:pt>
                <c:pt idx="22">
                  <c:v>Immunology and Microbiology</c:v>
                </c:pt>
                <c:pt idx="23">
                  <c:v>Biochemistry, Genetics and Molecular Biology</c:v>
                </c:pt>
                <c:pt idx="24">
                  <c:v>Pharmacology, Toxicology and Pharmaceutics</c:v>
                </c:pt>
                <c:pt idx="25">
                  <c:v>Dentistry</c:v>
                </c:pt>
                <c:pt idx="26">
                  <c:v>Veterinary</c:v>
                </c:pt>
                <c:pt idx="27">
                  <c:v>Undefined</c:v>
                </c:pt>
              </c:strCache>
            </c:strRef>
          </c:cat>
          <c:val>
            <c:numRef>
              <c:f>'2020'!$D$6:$D$33</c:f>
              <c:numCache>
                <c:formatCode>#,##0</c:formatCode>
                <c:ptCount val="28"/>
                <c:pt idx="0">
                  <c:v>238808</c:v>
                </c:pt>
                <c:pt idx="1">
                  <c:v>46979</c:v>
                </c:pt>
                <c:pt idx="2">
                  <c:v>96479</c:v>
                </c:pt>
                <c:pt idx="3">
                  <c:v>225559</c:v>
                </c:pt>
                <c:pt idx="4">
                  <c:v>52396</c:v>
                </c:pt>
                <c:pt idx="5">
                  <c:v>43103</c:v>
                </c:pt>
                <c:pt idx="6">
                  <c:v>92426</c:v>
                </c:pt>
                <c:pt idx="7">
                  <c:v>71142</c:v>
                </c:pt>
                <c:pt idx="8">
                  <c:v>37134</c:v>
                </c:pt>
                <c:pt idx="9">
                  <c:v>8988</c:v>
                </c:pt>
                <c:pt idx="10">
                  <c:v>25391</c:v>
                </c:pt>
                <c:pt idx="11">
                  <c:v>9079</c:v>
                </c:pt>
                <c:pt idx="12">
                  <c:v>4364</c:v>
                </c:pt>
                <c:pt idx="13">
                  <c:v>1000</c:v>
                </c:pt>
                <c:pt idx="14">
                  <c:v>18313</c:v>
                </c:pt>
                <c:pt idx="15">
                  <c:v>845</c:v>
                </c:pt>
                <c:pt idx="16">
                  <c:v>1120</c:v>
                </c:pt>
                <c:pt idx="17">
                  <c:v>3014</c:v>
                </c:pt>
                <c:pt idx="18">
                  <c:v>712</c:v>
                </c:pt>
                <c:pt idx="19">
                  <c:v>431</c:v>
                </c:pt>
                <c:pt idx="20">
                  <c:v>350</c:v>
                </c:pt>
                <c:pt idx="21">
                  <c:v>1404</c:v>
                </c:pt>
                <c:pt idx="22">
                  <c:v>338</c:v>
                </c:pt>
                <c:pt idx="23">
                  <c:v>1305</c:v>
                </c:pt>
                <c:pt idx="24">
                  <c:v>357</c:v>
                </c:pt>
                <c:pt idx="25">
                  <c:v>50</c:v>
                </c:pt>
                <c:pt idx="26">
                  <c:v>70</c:v>
                </c:pt>
                <c:pt idx="2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12-4939-8AC3-0DB40A99EC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07638111"/>
        <c:axId val="1193884927"/>
      </c:barChart>
      <c:catAx>
        <c:axId val="13076381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3884927"/>
        <c:crosses val="autoZero"/>
        <c:auto val="0"/>
        <c:lblAlgn val="ctr"/>
        <c:lblOffset val="100"/>
        <c:tickLblSkip val="1"/>
        <c:noMultiLvlLbl val="0"/>
      </c:catAx>
      <c:valAx>
        <c:axId val="11938849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7638111"/>
        <c:crossesAt val="1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0679677284860627"/>
          <c:y val="6.0601851851851872E-2"/>
          <c:w val="0.48126738596221202"/>
          <c:h val="0.85514690871974319"/>
        </c:manualLayout>
      </c:layout>
      <c:lineChart>
        <c:grouping val="standard"/>
        <c:varyColors val="0"/>
        <c:ser>
          <c:idx val="0"/>
          <c:order val="0"/>
          <c:tx>
            <c:strRef>
              <c:f>'citescore '!$A$2</c:f>
              <c:strCache>
                <c:ptCount val="1"/>
                <c:pt idx="0">
                  <c:v>Journal of Web Semantics</c:v>
                </c:pt>
              </c:strCache>
            </c:strRef>
          </c:tx>
          <c:spPr>
            <a:ln w="28575" cap="rnd">
              <a:solidFill>
                <a:schemeClr val="accent1">
                  <a:shade val="76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shade val="76000"/>
                </a:schemeClr>
              </a:solidFill>
              <a:ln w="9525">
                <a:solidFill>
                  <a:schemeClr val="accent1">
                    <a:shade val="76000"/>
                  </a:schemeClr>
                </a:solidFill>
              </a:ln>
              <a:effectLst/>
            </c:spPr>
          </c:marker>
          <c:cat>
            <c:strRef>
              <c:f>'citescore '!$B$1:$F$1</c:f>
              <c:strCach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'citescore '!$B$2:$F$2</c:f>
              <c:numCache>
                <c:formatCode>#,##0.000</c:formatCode>
                <c:ptCount val="5"/>
                <c:pt idx="0">
                  <c:v>9.5</c:v>
                </c:pt>
                <c:pt idx="1">
                  <c:v>9.1999999999999993</c:v>
                </c:pt>
                <c:pt idx="2">
                  <c:v>6.9</c:v>
                </c:pt>
                <c:pt idx="3">
                  <c:v>7.2</c:v>
                </c:pt>
                <c:pt idx="4">
                  <c:v>8.5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4ED-4014-AB82-CF18CF9F9B6D}"/>
            </c:ext>
          </c:extLst>
        </c:ser>
        <c:ser>
          <c:idx val="1"/>
          <c:order val="1"/>
          <c:tx>
            <c:strRef>
              <c:f>'citescore '!$A$3</c:f>
              <c:strCache>
                <c:ptCount val="1"/>
                <c:pt idx="0">
                  <c:v>Information Systems</c:v>
                </c:pt>
              </c:strCache>
            </c:strRef>
          </c:tx>
          <c:spPr>
            <a:ln w="28575" cap="rnd">
              <a:solidFill>
                <a:schemeClr val="accent2">
                  <a:shade val="76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shade val="76000"/>
                </a:schemeClr>
              </a:solidFill>
              <a:ln w="9525">
                <a:solidFill>
                  <a:schemeClr val="accent2">
                    <a:shade val="76000"/>
                  </a:schemeClr>
                </a:solidFill>
              </a:ln>
              <a:effectLst/>
            </c:spPr>
          </c:marker>
          <c:cat>
            <c:strRef>
              <c:f>'citescore '!$B$1:$F$1</c:f>
              <c:strCach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'citescore '!$B$3:$F$3</c:f>
              <c:numCache>
                <c:formatCode>#,##0.000</c:formatCode>
                <c:ptCount val="5"/>
                <c:pt idx="0">
                  <c:v>8.8000000000000007</c:v>
                </c:pt>
                <c:pt idx="1">
                  <c:v>6.7</c:v>
                </c:pt>
                <c:pt idx="2">
                  <c:v>7.3</c:v>
                </c:pt>
                <c:pt idx="3">
                  <c:v>7.1</c:v>
                </c:pt>
                <c:pt idx="4">
                  <c:v>7.9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4ED-4014-AB82-CF18CF9F9B6D}"/>
            </c:ext>
          </c:extLst>
        </c:ser>
        <c:ser>
          <c:idx val="2"/>
          <c:order val="2"/>
          <c:tx>
            <c:strRef>
              <c:f>'citescore '!$A$4</c:f>
              <c:strCache>
                <c:ptCount val="1"/>
                <c:pt idx="0">
                  <c:v>ACM Transactions on the Web</c:v>
                </c:pt>
              </c:strCache>
            </c:strRef>
          </c:tx>
          <c:spPr>
            <a:ln w="28575" cap="rnd">
              <a:solidFill>
                <a:schemeClr val="accent3">
                  <a:shade val="76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shade val="76000"/>
                </a:schemeClr>
              </a:solidFill>
              <a:ln w="9525">
                <a:solidFill>
                  <a:schemeClr val="accent3">
                    <a:shade val="76000"/>
                  </a:schemeClr>
                </a:solidFill>
              </a:ln>
              <a:effectLst/>
            </c:spPr>
          </c:marker>
          <c:cat>
            <c:strRef>
              <c:f>'citescore '!$B$1:$F$1</c:f>
              <c:strCach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'citescore '!$B$4:$F$4</c:f>
              <c:numCache>
                <c:formatCode>#,##0.000</c:formatCode>
                <c:ptCount val="5"/>
                <c:pt idx="0">
                  <c:v>3.8</c:v>
                </c:pt>
                <c:pt idx="1">
                  <c:v>4.4000000000000004</c:v>
                </c:pt>
                <c:pt idx="2">
                  <c:v>4.7</c:v>
                </c:pt>
                <c:pt idx="3">
                  <c:v>6.5</c:v>
                </c:pt>
                <c:pt idx="4">
                  <c:v>7.2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4ED-4014-AB82-CF18CF9F9B6D}"/>
            </c:ext>
          </c:extLst>
        </c:ser>
        <c:ser>
          <c:idx val="3"/>
          <c:order val="3"/>
          <c:tx>
            <c:strRef>
              <c:f>'citescore '!$A$5</c:f>
              <c:strCache>
                <c:ptCount val="1"/>
                <c:pt idx="0">
                  <c:v>Knowledge and Information Systems</c:v>
                </c:pt>
              </c:strCache>
            </c:strRef>
          </c:tx>
          <c:spPr>
            <a:ln w="28575" cap="rnd">
              <a:solidFill>
                <a:schemeClr val="accent4">
                  <a:shade val="76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shade val="76000"/>
                </a:schemeClr>
              </a:solidFill>
              <a:ln w="9525">
                <a:solidFill>
                  <a:schemeClr val="accent4">
                    <a:shade val="76000"/>
                  </a:schemeClr>
                </a:solidFill>
              </a:ln>
              <a:effectLst/>
            </c:spPr>
          </c:marker>
          <c:cat>
            <c:strRef>
              <c:f>'citescore '!$B$1:$F$1</c:f>
              <c:strCach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'citescore '!$B$5:$F$5</c:f>
              <c:numCache>
                <c:formatCode>#,##0.000</c:formatCode>
                <c:ptCount val="5"/>
                <c:pt idx="0">
                  <c:v>5.4</c:v>
                </c:pt>
                <c:pt idx="1">
                  <c:v>5.2</c:v>
                </c:pt>
                <c:pt idx="2">
                  <c:v>5.8</c:v>
                </c:pt>
                <c:pt idx="3">
                  <c:v>5.9</c:v>
                </c:pt>
                <c:pt idx="4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4ED-4014-AB82-CF18CF9F9B6D}"/>
            </c:ext>
          </c:extLst>
        </c:ser>
        <c:ser>
          <c:idx val="4"/>
          <c:order val="4"/>
          <c:tx>
            <c:strRef>
              <c:f>'citescore '!$A$6</c:f>
              <c:strCache>
                <c:ptCount val="1"/>
                <c:pt idx="0">
                  <c:v>Journal of Data and Information Quality</c:v>
                </c:pt>
              </c:strCache>
            </c:strRef>
          </c:tx>
          <c:spPr>
            <a:ln w="28575" cap="rnd">
              <a:solidFill>
                <a:schemeClr val="accent5">
                  <a:shade val="76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shade val="76000"/>
                </a:schemeClr>
              </a:solidFill>
              <a:ln w="9525">
                <a:solidFill>
                  <a:schemeClr val="accent5">
                    <a:shade val="76000"/>
                  </a:schemeClr>
                </a:solidFill>
              </a:ln>
              <a:effectLst/>
            </c:spPr>
          </c:marker>
          <c:cat>
            <c:strRef>
              <c:f>'citescore '!$B$1:$F$1</c:f>
              <c:strCach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'citescore '!$B$6:$F$6</c:f>
              <c:numCache>
                <c:formatCode>#,##0.000</c:formatCode>
                <c:ptCount val="5"/>
                <c:pt idx="0">
                  <c:v>2.7</c:v>
                </c:pt>
                <c:pt idx="1">
                  <c:v>3</c:v>
                </c:pt>
                <c:pt idx="2">
                  <c:v>3.5</c:v>
                </c:pt>
                <c:pt idx="3">
                  <c:v>5.6</c:v>
                </c:pt>
                <c:pt idx="4">
                  <c:v>5.9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4ED-4014-AB82-CF18CF9F9B6D}"/>
            </c:ext>
          </c:extLst>
        </c:ser>
        <c:ser>
          <c:idx val="5"/>
          <c:order val="5"/>
          <c:tx>
            <c:strRef>
              <c:f>'citescore '!$A$7</c:f>
              <c:strCache>
                <c:ptCount val="1"/>
                <c:pt idx="0">
                  <c:v>Journal of Intelligent Information Systems</c:v>
                </c:pt>
              </c:strCache>
            </c:strRef>
          </c:tx>
          <c:spPr>
            <a:ln w="28575" cap="rnd">
              <a:solidFill>
                <a:schemeClr val="accent6">
                  <a:shade val="76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shade val="76000"/>
                </a:schemeClr>
              </a:solidFill>
              <a:ln w="9525">
                <a:solidFill>
                  <a:schemeClr val="accent6">
                    <a:shade val="76000"/>
                  </a:schemeClr>
                </a:solidFill>
              </a:ln>
              <a:effectLst/>
            </c:spPr>
          </c:marker>
          <c:cat>
            <c:strRef>
              <c:f>'citescore '!$B$1:$F$1</c:f>
              <c:strCach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'citescore '!$B$7:$F$7</c:f>
              <c:numCache>
                <c:formatCode>#,##0.000</c:formatCode>
                <c:ptCount val="5"/>
                <c:pt idx="0">
                  <c:v>2.7</c:v>
                </c:pt>
                <c:pt idx="1">
                  <c:v>4.0999999999999996</c:v>
                </c:pt>
                <c:pt idx="2">
                  <c:v>4.4000000000000004</c:v>
                </c:pt>
                <c:pt idx="3">
                  <c:v>5.4</c:v>
                </c:pt>
                <c:pt idx="4">
                  <c:v>5.9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4ED-4014-AB82-CF18CF9F9B6D}"/>
            </c:ext>
          </c:extLst>
        </c:ser>
        <c:ser>
          <c:idx val="6"/>
          <c:order val="6"/>
          <c:tx>
            <c:strRef>
              <c:f>'citescore '!$A$8</c:f>
              <c:strCache>
                <c:ptCount val="1"/>
                <c:pt idx="0">
                  <c:v>International Journal of Information Security</c:v>
                </c:pt>
              </c:strCache>
            </c:strRef>
          </c:tx>
          <c:spPr>
            <a:ln w="28575" cap="rnd">
              <a:solidFill>
                <a:schemeClr val="accent1">
                  <a:tint val="77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tint val="77000"/>
                </a:schemeClr>
              </a:solidFill>
              <a:ln w="9525">
                <a:solidFill>
                  <a:schemeClr val="accent1">
                    <a:tint val="77000"/>
                  </a:schemeClr>
                </a:solidFill>
              </a:ln>
              <a:effectLst/>
            </c:spPr>
          </c:marker>
          <c:cat>
            <c:strRef>
              <c:f>'citescore '!$B$1:$F$1</c:f>
              <c:strCach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'citescore '!$B$8:$F$8</c:f>
              <c:numCache>
                <c:formatCode>#,##0.000</c:formatCode>
                <c:ptCount val="5"/>
                <c:pt idx="0">
                  <c:v>3.4</c:v>
                </c:pt>
                <c:pt idx="1">
                  <c:v>3.5</c:v>
                </c:pt>
                <c:pt idx="2">
                  <c:v>4</c:v>
                </c:pt>
                <c:pt idx="3">
                  <c:v>4.8</c:v>
                </c:pt>
                <c:pt idx="4">
                  <c:v>5.6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4ED-4014-AB82-CF18CF9F9B6D}"/>
            </c:ext>
          </c:extLst>
        </c:ser>
        <c:ser>
          <c:idx val="7"/>
          <c:order val="7"/>
          <c:tx>
            <c:strRef>
              <c:f>'citescore '!$A$9</c:f>
              <c:strCache>
                <c:ptCount val="1"/>
                <c:pt idx="0">
                  <c:v>Journal on Data Semantics</c:v>
                </c:pt>
              </c:strCache>
            </c:strRef>
          </c:tx>
          <c:spPr>
            <a:ln w="28575" cap="rnd">
              <a:solidFill>
                <a:schemeClr val="accent2">
                  <a:tint val="77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tint val="77000"/>
                </a:schemeClr>
              </a:solidFill>
              <a:ln w="9525">
                <a:solidFill>
                  <a:schemeClr val="accent2">
                    <a:tint val="77000"/>
                  </a:schemeClr>
                </a:solidFill>
              </a:ln>
              <a:effectLst/>
            </c:spPr>
          </c:marker>
          <c:cat>
            <c:strRef>
              <c:f>'citescore '!$B$1:$F$1</c:f>
              <c:strCach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'citescore '!$B$9:$F$9</c:f>
              <c:numCache>
                <c:formatCode>#,##0.000</c:formatCode>
                <c:ptCount val="5"/>
                <c:pt idx="0">
                  <c:v>4.3</c:v>
                </c:pt>
                <c:pt idx="1">
                  <c:v>3.6</c:v>
                </c:pt>
                <c:pt idx="2">
                  <c:v>2.9</c:v>
                </c:pt>
                <c:pt idx="3">
                  <c:v>3.4</c:v>
                </c:pt>
                <c:pt idx="4">
                  <c:v>4.7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4ED-4014-AB82-CF18CF9F9B6D}"/>
            </c:ext>
          </c:extLst>
        </c:ser>
        <c:ser>
          <c:idx val="8"/>
          <c:order val="8"/>
          <c:tx>
            <c:strRef>
              <c:f>'citescore '!$A$10</c:f>
              <c:strCache>
                <c:ptCount val="1"/>
                <c:pt idx="0">
                  <c:v>Data &amp; Knowledge Engineering</c:v>
                </c:pt>
              </c:strCache>
            </c:strRef>
          </c:tx>
          <c:spPr>
            <a:ln w="28575" cap="rnd">
              <a:solidFill>
                <a:schemeClr val="accent3">
                  <a:tint val="77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tint val="77000"/>
                </a:schemeClr>
              </a:solidFill>
              <a:ln w="9525">
                <a:solidFill>
                  <a:schemeClr val="accent3">
                    <a:tint val="77000"/>
                  </a:schemeClr>
                </a:solidFill>
              </a:ln>
              <a:effectLst/>
            </c:spPr>
          </c:marker>
          <c:cat>
            <c:strRef>
              <c:f>'citescore '!$B$1:$F$1</c:f>
              <c:strCach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'citescore '!$B$10:$F$10</c:f>
              <c:numCache>
                <c:formatCode>#,##0.000</c:formatCode>
                <c:ptCount val="5"/>
                <c:pt idx="0">
                  <c:v>3.1</c:v>
                </c:pt>
                <c:pt idx="1">
                  <c:v>3.7</c:v>
                </c:pt>
                <c:pt idx="2">
                  <c:v>4.7</c:v>
                </c:pt>
                <c:pt idx="3">
                  <c:v>4.9000000000000004</c:v>
                </c:pt>
                <c:pt idx="4">
                  <c:v>3.9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E4ED-4014-AB82-CF18CF9F9B6D}"/>
            </c:ext>
          </c:extLst>
        </c:ser>
        <c:ser>
          <c:idx val="9"/>
          <c:order val="9"/>
          <c:tx>
            <c:strRef>
              <c:f>'citescore '!$A$11</c:f>
              <c:strCache>
                <c:ptCount val="1"/>
                <c:pt idx="0">
                  <c:v>Science of Computer Programming</c:v>
                </c:pt>
              </c:strCache>
            </c:strRef>
          </c:tx>
          <c:spPr>
            <a:ln w="28575" cap="rnd">
              <a:solidFill>
                <a:schemeClr val="accent4">
                  <a:tint val="77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tint val="77000"/>
                </a:schemeClr>
              </a:solidFill>
              <a:ln w="9525">
                <a:solidFill>
                  <a:schemeClr val="accent4">
                    <a:tint val="77000"/>
                  </a:schemeClr>
                </a:solidFill>
              </a:ln>
              <a:effectLst/>
            </c:spPr>
          </c:marker>
          <c:cat>
            <c:strRef>
              <c:f>'citescore '!$B$1:$F$1</c:f>
              <c:strCach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'citescore '!$B$11:$F$11</c:f>
              <c:numCache>
                <c:formatCode>#,##0.000</c:formatCode>
                <c:ptCount val="5"/>
                <c:pt idx="0">
                  <c:v>3.3</c:v>
                </c:pt>
                <c:pt idx="1">
                  <c:v>3.3</c:v>
                </c:pt>
                <c:pt idx="2">
                  <c:v>3.2</c:v>
                </c:pt>
                <c:pt idx="3">
                  <c:v>3.6</c:v>
                </c:pt>
                <c:pt idx="4">
                  <c:v>3.5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E4ED-4014-AB82-CF18CF9F9B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26275184"/>
        <c:axId val="1626284784"/>
      </c:lineChart>
      <c:catAx>
        <c:axId val="1626275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6284784"/>
        <c:crosses val="autoZero"/>
        <c:auto val="1"/>
        <c:lblAlgn val="ctr"/>
        <c:lblOffset val="100"/>
        <c:noMultiLvlLbl val="0"/>
      </c:catAx>
      <c:valAx>
        <c:axId val="1626284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6275184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5473495158547571E-2"/>
          <c:y val="1.330717126548202E-2"/>
          <c:w val="0.31190300146086897"/>
          <c:h val="0.90104549431321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Total</a:t>
            </a:r>
            <a:r>
              <a:rPr lang="en-GB" baseline="0"/>
              <a:t> Citations </a:t>
            </a:r>
            <a:endParaRPr lang="en-GB"/>
          </a:p>
        </c:rich>
      </c:tx>
      <c:layout>
        <c:manualLayout>
          <c:xMode val="edge"/>
          <c:yMode val="edge"/>
          <c:x val="0.66804563360820801"/>
          <c:y val="5.560702732713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50463651987084324"/>
          <c:y val="0.17171304088415468"/>
          <c:w val="0.46286329833770778"/>
          <c:h val="0.74403579760863225"/>
        </c:manualLayout>
      </c:layout>
      <c:lineChart>
        <c:grouping val="standard"/>
        <c:varyColors val="0"/>
        <c:ser>
          <c:idx val="0"/>
          <c:order val="0"/>
          <c:tx>
            <c:strRef>
              <c:f>'total citations '!$A$2</c:f>
              <c:strCache>
                <c:ptCount val="1"/>
                <c:pt idx="0">
                  <c:v>Knowledge and Information Systems</c:v>
                </c:pt>
              </c:strCache>
            </c:strRef>
          </c:tx>
          <c:spPr>
            <a:ln w="28575" cap="rnd">
              <a:solidFill>
                <a:schemeClr val="accent1">
                  <a:shade val="6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shade val="65000"/>
                </a:schemeClr>
              </a:solidFill>
              <a:ln w="9525">
                <a:solidFill>
                  <a:schemeClr val="accent1">
                    <a:shade val="65000"/>
                  </a:schemeClr>
                </a:solidFill>
              </a:ln>
              <a:effectLst/>
            </c:spPr>
          </c:marker>
          <c:cat>
            <c:strRef>
              <c:f>'total citations '!$B$1:$F$1</c:f>
              <c:strCach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'total citations '!$B$2:$F$2</c:f>
              <c:numCache>
                <c:formatCode>#,##0_ ;\-#,##0\ </c:formatCode>
                <c:ptCount val="5"/>
                <c:pt idx="0">
                  <c:v>2422</c:v>
                </c:pt>
                <c:pt idx="1">
                  <c:v>2697</c:v>
                </c:pt>
                <c:pt idx="2">
                  <c:v>3293</c:v>
                </c:pt>
                <c:pt idx="3">
                  <c:v>3309</c:v>
                </c:pt>
                <c:pt idx="4">
                  <c:v>3443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773-4964-BD75-D1329A240966}"/>
            </c:ext>
          </c:extLst>
        </c:ser>
        <c:ser>
          <c:idx val="1"/>
          <c:order val="1"/>
          <c:tx>
            <c:strRef>
              <c:f>'total citations '!$A$3</c:f>
              <c:strCache>
                <c:ptCount val="1"/>
                <c:pt idx="0">
                  <c:v>Information Systems</c:v>
                </c:pt>
              </c:strCache>
            </c:strRef>
          </c:tx>
          <c:spPr>
            <a:ln w="28575" cap="rnd">
              <a:solidFill>
                <a:schemeClr val="accent2">
                  <a:shade val="6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shade val="65000"/>
                </a:schemeClr>
              </a:solidFill>
              <a:ln w="9525">
                <a:solidFill>
                  <a:schemeClr val="accent2">
                    <a:shade val="65000"/>
                  </a:schemeClr>
                </a:solidFill>
              </a:ln>
              <a:effectLst/>
            </c:spPr>
          </c:marker>
          <c:cat>
            <c:strRef>
              <c:f>'total citations '!$B$1:$F$1</c:f>
              <c:strCach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'total citations '!$B$3:$F$3</c:f>
              <c:numCache>
                <c:formatCode>#,##0_ ;\-#,##0\ </c:formatCode>
                <c:ptCount val="5"/>
                <c:pt idx="0">
                  <c:v>3029</c:v>
                </c:pt>
                <c:pt idx="1">
                  <c:v>2121</c:v>
                </c:pt>
                <c:pt idx="2">
                  <c:v>2347</c:v>
                </c:pt>
                <c:pt idx="3">
                  <c:v>2026</c:v>
                </c:pt>
                <c:pt idx="4">
                  <c:v>2833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773-4964-BD75-D1329A240966}"/>
            </c:ext>
          </c:extLst>
        </c:ser>
        <c:ser>
          <c:idx val="2"/>
          <c:order val="2"/>
          <c:tx>
            <c:strRef>
              <c:f>'total citations '!$A$4</c:f>
              <c:strCache>
                <c:ptCount val="1"/>
                <c:pt idx="0">
                  <c:v>Computer Journal</c:v>
                </c:pt>
              </c:strCache>
            </c:strRef>
          </c:tx>
          <c:spPr>
            <a:ln w="28575" cap="rnd">
              <a:solidFill>
                <a:schemeClr val="accent3">
                  <a:shade val="6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shade val="65000"/>
                </a:schemeClr>
              </a:solidFill>
              <a:ln w="9525">
                <a:solidFill>
                  <a:schemeClr val="accent3">
                    <a:shade val="65000"/>
                  </a:schemeClr>
                </a:solidFill>
              </a:ln>
              <a:effectLst/>
            </c:spPr>
          </c:marker>
          <c:cat>
            <c:strRef>
              <c:f>'total citations '!$B$1:$F$1</c:f>
              <c:strCach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'total citations '!$B$4:$F$4</c:f>
              <c:numCache>
                <c:formatCode>#,##0_ ;\-#,##0\ </c:formatCode>
                <c:ptCount val="5"/>
                <c:pt idx="0">
                  <c:v>754</c:v>
                </c:pt>
                <c:pt idx="1">
                  <c:v>1044</c:v>
                </c:pt>
                <c:pt idx="2">
                  <c:v>1192</c:v>
                </c:pt>
                <c:pt idx="3">
                  <c:v>1520</c:v>
                </c:pt>
                <c:pt idx="4">
                  <c:v>1722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773-4964-BD75-D1329A240966}"/>
            </c:ext>
          </c:extLst>
        </c:ser>
        <c:ser>
          <c:idx val="3"/>
          <c:order val="3"/>
          <c:tx>
            <c:strRef>
              <c:f>'total citations '!$A$5</c:f>
              <c:strCache>
                <c:ptCount val="1"/>
                <c:pt idx="0">
                  <c:v>Journal of Intelligent Information Systems</c:v>
                </c:pt>
              </c:strCache>
            </c:strRef>
          </c:tx>
          <c:spPr>
            <a:ln w="28575" cap="rnd">
              <a:solidFill>
                <a:schemeClr val="accent4">
                  <a:shade val="6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shade val="65000"/>
                </a:schemeClr>
              </a:solidFill>
              <a:ln w="9525">
                <a:solidFill>
                  <a:schemeClr val="accent4">
                    <a:shade val="65000"/>
                  </a:schemeClr>
                </a:solidFill>
              </a:ln>
              <a:effectLst/>
            </c:spPr>
          </c:marker>
          <c:cat>
            <c:strRef>
              <c:f>'total citations '!$B$1:$F$1</c:f>
              <c:strCach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'total citations '!$B$5:$F$5</c:f>
              <c:numCache>
                <c:formatCode>#,##0_ ;\-#,##0\ </c:formatCode>
                <c:ptCount val="5"/>
                <c:pt idx="0">
                  <c:v>448</c:v>
                </c:pt>
                <c:pt idx="1">
                  <c:v>793</c:v>
                </c:pt>
                <c:pt idx="2">
                  <c:v>868</c:v>
                </c:pt>
                <c:pt idx="3">
                  <c:v>1083</c:v>
                </c:pt>
                <c:pt idx="4">
                  <c:v>1231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773-4964-BD75-D1329A240966}"/>
            </c:ext>
          </c:extLst>
        </c:ser>
        <c:ser>
          <c:idx val="4"/>
          <c:order val="4"/>
          <c:tx>
            <c:strRef>
              <c:f>'total citations '!$A$6</c:f>
              <c:strCache>
                <c:ptCount val="1"/>
                <c:pt idx="0">
                  <c:v>International Journal of Information Security</c:v>
                </c:pt>
              </c:strCache>
            </c:strRef>
          </c:tx>
          <c:spPr>
            <a:ln w="28575" cap="rnd">
              <a:solidFill>
                <a:schemeClr val="accent5">
                  <a:shade val="6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shade val="65000"/>
                </a:schemeClr>
              </a:solidFill>
              <a:ln w="9525">
                <a:solidFill>
                  <a:schemeClr val="accent5">
                    <a:shade val="65000"/>
                  </a:schemeClr>
                </a:solidFill>
              </a:ln>
              <a:effectLst/>
            </c:spPr>
          </c:marker>
          <c:cat>
            <c:strRef>
              <c:f>'total citations '!$B$1:$F$1</c:f>
              <c:strCach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'total citations '!$B$6:$F$6</c:f>
              <c:numCache>
                <c:formatCode>#,##0_ ;\-#,##0\ </c:formatCode>
                <c:ptCount val="5"/>
                <c:pt idx="0">
                  <c:v>485</c:v>
                </c:pt>
                <c:pt idx="1">
                  <c:v>542</c:v>
                </c:pt>
                <c:pt idx="2">
                  <c:v>649</c:v>
                </c:pt>
                <c:pt idx="3">
                  <c:v>832</c:v>
                </c:pt>
                <c:pt idx="4">
                  <c:v>1153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773-4964-BD75-D1329A240966}"/>
            </c:ext>
          </c:extLst>
        </c:ser>
        <c:ser>
          <c:idx val="5"/>
          <c:order val="5"/>
          <c:tx>
            <c:strRef>
              <c:f>'total citations '!$A$7</c:f>
              <c:strCache>
                <c:ptCount val="1"/>
                <c:pt idx="0">
                  <c:v>Science of Computer Programming</c:v>
                </c:pt>
              </c:strCache>
            </c:strRef>
          </c:tx>
          <c:spPr>
            <a:ln w="28575" cap="rnd">
              <a:solidFill>
                <a:schemeClr val="accent6">
                  <a:shade val="6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shade val="65000"/>
                </a:schemeClr>
              </a:solidFill>
              <a:ln w="9525">
                <a:solidFill>
                  <a:schemeClr val="accent6">
                    <a:shade val="65000"/>
                  </a:schemeClr>
                </a:solidFill>
              </a:ln>
              <a:effectLst/>
            </c:spPr>
          </c:marker>
          <c:cat>
            <c:strRef>
              <c:f>'total citations '!$B$1:$F$1</c:f>
              <c:strCach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'total citations '!$B$7:$F$7</c:f>
              <c:numCache>
                <c:formatCode>#,##0_ ;\-#,##0\ </c:formatCode>
                <c:ptCount val="5"/>
                <c:pt idx="0">
                  <c:v>1395</c:v>
                </c:pt>
                <c:pt idx="1">
                  <c:v>1052</c:v>
                </c:pt>
                <c:pt idx="2">
                  <c:v>1068</c:v>
                </c:pt>
                <c:pt idx="3">
                  <c:v>1181</c:v>
                </c:pt>
                <c:pt idx="4">
                  <c:v>984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773-4964-BD75-D1329A240966}"/>
            </c:ext>
          </c:extLst>
        </c:ser>
        <c:ser>
          <c:idx val="6"/>
          <c:order val="6"/>
          <c:tx>
            <c:strRef>
              <c:f>'total citations '!$A$8</c:f>
              <c:strCache>
                <c:ptCount val="1"/>
                <c:pt idx="0">
                  <c:v>Journal of Web Semantics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'total citations '!$B$1:$F$1</c:f>
              <c:strCach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'total citations '!$B$8:$F$8</c:f>
              <c:numCache>
                <c:formatCode>#,##0_ ;\-#,##0\ </c:formatCode>
                <c:ptCount val="5"/>
                <c:pt idx="0">
                  <c:v>1057</c:v>
                </c:pt>
                <c:pt idx="1">
                  <c:v>980</c:v>
                </c:pt>
                <c:pt idx="2">
                  <c:v>703</c:v>
                </c:pt>
                <c:pt idx="3">
                  <c:v>705</c:v>
                </c:pt>
                <c:pt idx="4">
                  <c:v>846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D773-4964-BD75-D1329A240966}"/>
            </c:ext>
          </c:extLst>
        </c:ser>
        <c:ser>
          <c:idx val="7"/>
          <c:order val="7"/>
          <c:tx>
            <c:strRef>
              <c:f>'total citations '!$A$9</c:f>
              <c:strCache>
                <c:ptCount val="1"/>
                <c:pt idx="0">
                  <c:v>Journal of Universal Computer Science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'total citations '!$B$1:$F$1</c:f>
              <c:strCach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'total citations '!$B$9:$F$9</c:f>
              <c:numCache>
                <c:formatCode>#,##0_ ;\-#,##0\ </c:formatCode>
                <c:ptCount val="5"/>
                <c:pt idx="0">
                  <c:v>782</c:v>
                </c:pt>
                <c:pt idx="1">
                  <c:v>669</c:v>
                </c:pt>
                <c:pt idx="2">
                  <c:v>572</c:v>
                </c:pt>
                <c:pt idx="3">
                  <c:v>816</c:v>
                </c:pt>
                <c:pt idx="4">
                  <c:v>708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D773-4964-BD75-D1329A240966}"/>
            </c:ext>
          </c:extLst>
        </c:ser>
        <c:ser>
          <c:idx val="8"/>
          <c:order val="8"/>
          <c:tx>
            <c:strRef>
              <c:f>'total citations '!$A$10</c:f>
              <c:strCache>
                <c:ptCount val="1"/>
                <c:pt idx="0">
                  <c:v>Data &amp; Knowledge Engineering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'total citations '!$B$1:$F$1</c:f>
              <c:strCach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'total citations '!$B$10:$F$10</c:f>
              <c:numCache>
                <c:formatCode>#,##0_ ;\-#,##0\ </c:formatCode>
                <c:ptCount val="5"/>
                <c:pt idx="0">
                  <c:v>514</c:v>
                </c:pt>
                <c:pt idx="1">
                  <c:v>638</c:v>
                </c:pt>
                <c:pt idx="2">
                  <c:v>861</c:v>
                </c:pt>
                <c:pt idx="3">
                  <c:v>892</c:v>
                </c:pt>
                <c:pt idx="4">
                  <c:v>663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D773-4964-BD75-D1329A240966}"/>
            </c:ext>
          </c:extLst>
        </c:ser>
        <c:ser>
          <c:idx val="9"/>
          <c:order val="9"/>
          <c:tx>
            <c:strRef>
              <c:f>'total citations '!$A$11</c:f>
              <c:strCache>
                <c:ptCount val="1"/>
                <c:pt idx="0">
                  <c:v>Journal of Data and Information Quality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'total citations '!$B$1:$F$1</c:f>
              <c:strCach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'total citations '!$B$11:$F$11</c:f>
              <c:numCache>
                <c:formatCode>#,##0_ ;\-#,##0\ </c:formatCode>
                <c:ptCount val="5"/>
                <c:pt idx="0">
                  <c:v>241</c:v>
                </c:pt>
                <c:pt idx="1">
                  <c:v>282</c:v>
                </c:pt>
                <c:pt idx="2">
                  <c:v>313</c:v>
                </c:pt>
                <c:pt idx="3">
                  <c:v>501</c:v>
                </c:pt>
                <c:pt idx="4">
                  <c:v>574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D773-4964-BD75-D1329A240966}"/>
            </c:ext>
          </c:extLst>
        </c:ser>
        <c:ser>
          <c:idx val="10"/>
          <c:order val="10"/>
          <c:tx>
            <c:strRef>
              <c:f>'total citations '!$A$12</c:f>
              <c:strCache>
                <c:ptCount val="1"/>
                <c:pt idx="0">
                  <c:v>ACM Transactions on the Web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'total citations '!$B$1:$F$1</c:f>
              <c:strCach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'total citations '!$B$12:$F$12</c:f>
              <c:numCache>
                <c:formatCode>#,##0_ ;\-#,##0\ </c:formatCode>
                <c:ptCount val="5"/>
                <c:pt idx="0">
                  <c:v>371</c:v>
                </c:pt>
                <c:pt idx="1">
                  <c:v>413</c:v>
                </c:pt>
                <c:pt idx="2">
                  <c:v>415</c:v>
                </c:pt>
                <c:pt idx="3">
                  <c:v>458</c:v>
                </c:pt>
                <c:pt idx="4">
                  <c:v>528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D773-4964-BD75-D1329A240966}"/>
            </c:ext>
          </c:extLst>
        </c:ser>
        <c:ser>
          <c:idx val="11"/>
          <c:order val="11"/>
          <c:tx>
            <c:strRef>
              <c:f>'total citations '!$A$13</c:f>
              <c:strCache>
                <c:ptCount val="1"/>
                <c:pt idx="0">
                  <c:v>International Journal of Web Information Systems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'total citations '!$B$1:$F$1</c:f>
              <c:strCach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'total citations '!$B$13:$F$13</c:f>
              <c:numCache>
                <c:formatCode>#,##0_ ;\-#,##0\ </c:formatCode>
                <c:ptCount val="5"/>
                <c:pt idx="0">
                  <c:v>114</c:v>
                </c:pt>
                <c:pt idx="1">
                  <c:v>178</c:v>
                </c:pt>
                <c:pt idx="2">
                  <c:v>210</c:v>
                </c:pt>
                <c:pt idx="3">
                  <c:v>231</c:v>
                </c:pt>
                <c:pt idx="4">
                  <c:v>335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D773-4964-BD75-D1329A240966}"/>
            </c:ext>
          </c:extLst>
        </c:ser>
        <c:ser>
          <c:idx val="12"/>
          <c:order val="12"/>
          <c:tx>
            <c:strRef>
              <c:f>'total citations '!$A$14</c:f>
              <c:strCache>
                <c:ptCount val="1"/>
                <c:pt idx="0">
                  <c:v>Distributed and Parallel Databases</c:v>
                </c:pt>
              </c:strCache>
            </c:strRef>
          </c:tx>
          <c:spPr>
            <a:ln w="28575" cap="rnd">
              <a:solidFill>
                <a:schemeClr val="accent1">
                  <a:tint val="6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tint val="65000"/>
                </a:schemeClr>
              </a:solidFill>
              <a:ln w="9525">
                <a:solidFill>
                  <a:schemeClr val="accent1">
                    <a:tint val="65000"/>
                  </a:schemeClr>
                </a:solidFill>
              </a:ln>
              <a:effectLst/>
            </c:spPr>
          </c:marker>
          <c:cat>
            <c:strRef>
              <c:f>'total citations '!$B$1:$F$1</c:f>
              <c:strCach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'total citations '!$B$14:$F$14</c:f>
              <c:numCache>
                <c:formatCode>#,##0_ ;\-#,##0\ </c:formatCode>
                <c:ptCount val="5"/>
                <c:pt idx="0">
                  <c:v>185</c:v>
                </c:pt>
                <c:pt idx="1">
                  <c:v>164</c:v>
                </c:pt>
                <c:pt idx="2">
                  <c:v>177</c:v>
                </c:pt>
                <c:pt idx="3">
                  <c:v>265</c:v>
                </c:pt>
                <c:pt idx="4">
                  <c:v>316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D773-4964-BD75-D1329A2409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9471168"/>
        <c:axId val="529466848"/>
      </c:lineChart>
      <c:catAx>
        <c:axId val="529471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9466848"/>
        <c:crosses val="autoZero"/>
        <c:auto val="1"/>
        <c:lblAlgn val="ctr"/>
        <c:lblOffset val="100"/>
        <c:noMultiLvlLbl val="0"/>
      </c:catAx>
      <c:valAx>
        <c:axId val="529466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 ;\-#,##0\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9471168"/>
        <c:crosses val="autoZero"/>
        <c:crossBetween val="between"/>
        <c:majorUnit val="5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7795342115072769E-2"/>
          <c:y val="5.8210195147097368E-2"/>
          <c:w val="0.45020463470780131"/>
          <c:h val="0.938082531350247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Impact</a:t>
            </a:r>
            <a:r>
              <a:rPr lang="en-GB" baseline="0"/>
              <a:t> Factor</a:t>
            </a:r>
            <a:endParaRPr lang="en-GB"/>
          </a:p>
        </c:rich>
      </c:tx>
      <c:layout>
        <c:manualLayout>
          <c:xMode val="edge"/>
          <c:yMode val="edge"/>
          <c:x val="0.68360929929407033"/>
          <c:y val="1.85185185185185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5705639290523864"/>
          <c:y val="0.10689814814814817"/>
          <c:w val="0.40509036187883696"/>
          <c:h val="0.80885061242344702"/>
        </c:manualLayout>
      </c:layout>
      <c:lineChart>
        <c:grouping val="standard"/>
        <c:varyColors val="0"/>
        <c:ser>
          <c:idx val="0"/>
          <c:order val="0"/>
          <c:tx>
            <c:strRef>
              <c:f>'2 y IF '!$A$2</c:f>
              <c:strCache>
                <c:ptCount val="1"/>
                <c:pt idx="0">
                  <c:v>ACM Transactions on the Web</c:v>
                </c:pt>
              </c:strCache>
            </c:strRef>
          </c:tx>
          <c:spPr>
            <a:ln w="28575" cap="rnd">
              <a:solidFill>
                <a:schemeClr val="accent1">
                  <a:shade val="6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'2 y IF '!$B$1:$E$1</c:f>
              <c:strCach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'2 y IF '!$B$2:$E$2</c:f>
              <c:numCache>
                <c:formatCode>#,##0.000</c:formatCode>
                <c:ptCount val="4"/>
                <c:pt idx="0">
                  <c:v>1.58</c:v>
                </c:pt>
                <c:pt idx="1">
                  <c:v>1.157</c:v>
                </c:pt>
                <c:pt idx="2">
                  <c:v>2.0430000000000001</c:v>
                </c:pt>
                <c:pt idx="3">
                  <c:v>3.35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9FF-48FC-B338-F298ECA1C156}"/>
            </c:ext>
          </c:extLst>
        </c:ser>
        <c:ser>
          <c:idx val="1"/>
          <c:order val="1"/>
          <c:tx>
            <c:strRef>
              <c:f>'2 y IF '!$A$3</c:f>
              <c:strCache>
                <c:ptCount val="1"/>
                <c:pt idx="0">
                  <c:v>Information Systems</c:v>
                </c:pt>
              </c:strCache>
            </c:strRef>
          </c:tx>
          <c:spPr>
            <a:ln w="41275" cap="rnd">
              <a:solidFill>
                <a:schemeClr val="accent2">
                  <a:shade val="6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'2 y IF '!$B$1:$E$1</c:f>
              <c:strCach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'2 y IF '!$B$3:$E$3</c:f>
              <c:numCache>
                <c:formatCode>#,##0.000</c:formatCode>
                <c:ptCount val="4"/>
                <c:pt idx="0">
                  <c:v>2.0659999999999998</c:v>
                </c:pt>
                <c:pt idx="1">
                  <c:v>2.4660000000000002</c:v>
                </c:pt>
                <c:pt idx="2">
                  <c:v>2.3090000000000002</c:v>
                </c:pt>
                <c:pt idx="3">
                  <c:v>3.18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9FF-48FC-B338-F298ECA1C156}"/>
            </c:ext>
          </c:extLst>
        </c:ser>
        <c:ser>
          <c:idx val="2"/>
          <c:order val="2"/>
          <c:tx>
            <c:strRef>
              <c:f>'2 y IF '!$A$4</c:f>
              <c:strCache>
                <c:ptCount val="1"/>
                <c:pt idx="0">
                  <c:v>Journal of Web Semantics</c:v>
                </c:pt>
              </c:strCache>
            </c:strRef>
          </c:tx>
          <c:spPr>
            <a:ln w="28575" cap="rnd">
              <a:solidFill>
                <a:schemeClr val="accent3">
                  <a:shade val="6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'2 y IF '!$B$1:$E$1</c:f>
              <c:strCach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'2 y IF '!$B$4:$E$4</c:f>
              <c:numCache>
                <c:formatCode>#,##0.000</c:formatCode>
                <c:ptCount val="4"/>
                <c:pt idx="0">
                  <c:v>2.4289999999999998</c:v>
                </c:pt>
                <c:pt idx="1">
                  <c:v>2.238</c:v>
                </c:pt>
                <c:pt idx="2">
                  <c:v>1.897</c:v>
                </c:pt>
                <c:pt idx="3">
                  <c:v>2.77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9FF-48FC-B338-F298ECA1C156}"/>
            </c:ext>
          </c:extLst>
        </c:ser>
        <c:ser>
          <c:idx val="3"/>
          <c:order val="3"/>
          <c:tx>
            <c:strRef>
              <c:f>'2 y IF '!$A$5</c:f>
              <c:strCache>
                <c:ptCount val="1"/>
                <c:pt idx="0">
                  <c:v>Knowledge and Information Systems</c:v>
                </c:pt>
              </c:strCache>
            </c:strRef>
          </c:tx>
          <c:spPr>
            <a:ln w="28575" cap="rnd">
              <a:solidFill>
                <a:schemeClr val="accent4">
                  <a:shade val="6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'2 y IF '!$B$1:$E$1</c:f>
              <c:strCach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'2 y IF '!$B$5:$E$5</c:f>
              <c:numCache>
                <c:formatCode>#,##0.000</c:formatCode>
                <c:ptCount val="4"/>
                <c:pt idx="0">
                  <c:v>2.3969999999999998</c:v>
                </c:pt>
                <c:pt idx="1">
                  <c:v>2.9359999999999999</c:v>
                </c:pt>
                <c:pt idx="2">
                  <c:v>2.8220000000000001</c:v>
                </c:pt>
                <c:pt idx="3">
                  <c:v>2.5310000000000001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9FF-48FC-B338-F298ECA1C156}"/>
            </c:ext>
          </c:extLst>
        </c:ser>
        <c:ser>
          <c:idx val="4"/>
          <c:order val="4"/>
          <c:tx>
            <c:strRef>
              <c:f>'2 y IF '!$A$6</c:f>
              <c:strCache>
                <c:ptCount val="1"/>
                <c:pt idx="0">
                  <c:v>Journal of Intelligent Information Systems</c:v>
                </c:pt>
              </c:strCache>
            </c:strRef>
          </c:tx>
          <c:spPr>
            <a:ln w="28575" cap="rnd">
              <a:solidFill>
                <a:schemeClr val="accent5">
                  <a:shade val="6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'2 y IF '!$B$1:$E$1</c:f>
              <c:strCach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'2 y IF '!$B$6:$E$6</c:f>
              <c:numCache>
                <c:formatCode>#,##0.000</c:formatCode>
                <c:ptCount val="4"/>
                <c:pt idx="0">
                  <c:v>1.589</c:v>
                </c:pt>
                <c:pt idx="1">
                  <c:v>1.8129999999999999</c:v>
                </c:pt>
                <c:pt idx="2">
                  <c:v>1.8879999999999999</c:v>
                </c:pt>
                <c:pt idx="3">
                  <c:v>2.504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9FF-48FC-B338-F298ECA1C156}"/>
            </c:ext>
          </c:extLst>
        </c:ser>
        <c:ser>
          <c:idx val="5"/>
          <c:order val="5"/>
          <c:tx>
            <c:strRef>
              <c:f>'2 y IF '!$A$7</c:f>
              <c:strCache>
                <c:ptCount val="1"/>
                <c:pt idx="0">
                  <c:v>International Journal of Information Security</c:v>
                </c:pt>
              </c:strCache>
            </c:strRef>
          </c:tx>
          <c:spPr>
            <a:ln w="28575" cap="rnd">
              <a:solidFill>
                <a:schemeClr val="accent6">
                  <a:shade val="6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'2 y IF '!$B$1:$E$1</c:f>
              <c:strCach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'2 y IF '!$B$7:$E$7</c:f>
              <c:numCache>
                <c:formatCode>#,##0.000</c:formatCode>
                <c:ptCount val="4"/>
                <c:pt idx="0">
                  <c:v>1.8220000000000001</c:v>
                </c:pt>
                <c:pt idx="1">
                  <c:v>1.494</c:v>
                </c:pt>
                <c:pt idx="2">
                  <c:v>1.988</c:v>
                </c:pt>
                <c:pt idx="3">
                  <c:v>2.427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9FF-48FC-B338-F298ECA1C156}"/>
            </c:ext>
          </c:extLst>
        </c:ser>
        <c:ser>
          <c:idx val="6"/>
          <c:order val="6"/>
          <c:tx>
            <c:strRef>
              <c:f>'2 y IF '!$A$8</c:f>
              <c:strCache>
                <c:ptCount val="1"/>
                <c:pt idx="0">
                  <c:v>Computer Journal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'2 y IF '!$B$1:$E$1</c:f>
              <c:strCach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'2 y IF '!$B$8:$E$8</c:f>
              <c:numCache>
                <c:formatCode>#,##0.000</c:formatCode>
                <c:ptCount val="4"/>
                <c:pt idx="0">
                  <c:v>0.98</c:v>
                </c:pt>
                <c:pt idx="1">
                  <c:v>1.077</c:v>
                </c:pt>
                <c:pt idx="2">
                  <c:v>1.494</c:v>
                </c:pt>
                <c:pt idx="3">
                  <c:v>1.762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A9FF-48FC-B338-F298ECA1C156}"/>
            </c:ext>
          </c:extLst>
        </c:ser>
        <c:ser>
          <c:idx val="7"/>
          <c:order val="7"/>
          <c:tx>
            <c:strRef>
              <c:f>'2 y IF '!$A$9</c:f>
              <c:strCache>
                <c:ptCount val="1"/>
                <c:pt idx="0">
                  <c:v>Data &amp; Knowledge Engineering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'2 y IF '!$B$1:$E$1</c:f>
              <c:strCach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'2 y IF '!$B$9:$E$9</c:f>
              <c:numCache>
                <c:formatCode>#,##0.000</c:formatCode>
                <c:ptCount val="4"/>
                <c:pt idx="0">
                  <c:v>1.583</c:v>
                </c:pt>
                <c:pt idx="1">
                  <c:v>1.476</c:v>
                </c:pt>
                <c:pt idx="2">
                  <c:v>1.992</c:v>
                </c:pt>
                <c:pt idx="3">
                  <c:v>1.5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9FF-48FC-B338-F298ECA1C156}"/>
            </c:ext>
          </c:extLst>
        </c:ser>
        <c:ser>
          <c:idx val="8"/>
          <c:order val="8"/>
          <c:tx>
            <c:strRef>
              <c:f>'2 y IF '!$A$10</c:f>
              <c:strCache>
                <c:ptCount val="1"/>
                <c:pt idx="0">
                  <c:v>International Journal of Data Warehousing and Mining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'2 y IF '!$B$1:$E$1</c:f>
              <c:strCach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'2 y IF '!$B$10:$E$10</c:f>
              <c:numCache>
                <c:formatCode>#,##0.000</c:formatCode>
                <c:ptCount val="4"/>
                <c:pt idx="0">
                  <c:v>0.96799999999999997</c:v>
                </c:pt>
                <c:pt idx="1">
                  <c:v>0.40600000000000003</c:v>
                </c:pt>
                <c:pt idx="2">
                  <c:v>0.625</c:v>
                </c:pt>
                <c:pt idx="3">
                  <c:v>1.333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A9FF-48FC-B338-F298ECA1C156}"/>
            </c:ext>
          </c:extLst>
        </c:ser>
        <c:ser>
          <c:idx val="9"/>
          <c:order val="9"/>
          <c:tx>
            <c:strRef>
              <c:f>'2 y IF '!$A$11</c:f>
              <c:strCache>
                <c:ptCount val="1"/>
                <c:pt idx="0">
                  <c:v>Journal of Universal Computer Science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'2 y IF '!$B$1:$E$1</c:f>
              <c:strCach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'2 y IF '!$B$11:$E$11</c:f>
              <c:numCache>
                <c:formatCode>#,##0.000</c:formatCode>
                <c:ptCount val="4"/>
                <c:pt idx="0">
                  <c:v>0.91</c:v>
                </c:pt>
                <c:pt idx="1">
                  <c:v>0.70099999999999996</c:v>
                </c:pt>
                <c:pt idx="2">
                  <c:v>1.139</c:v>
                </c:pt>
                <c:pt idx="3">
                  <c:v>1.056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A9FF-48FC-B338-F298ECA1C156}"/>
            </c:ext>
          </c:extLst>
        </c:ser>
        <c:ser>
          <c:idx val="10"/>
          <c:order val="10"/>
          <c:tx>
            <c:strRef>
              <c:f>'2 y IF '!$A$12</c:f>
              <c:strCache>
                <c:ptCount val="1"/>
                <c:pt idx="0">
                  <c:v>Science of Computer Programming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'2 y IF '!$B$1:$E$1</c:f>
              <c:strCach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'2 y IF '!$B$12:$E$12</c:f>
              <c:numCache>
                <c:formatCode>#,##0.000</c:formatCode>
                <c:ptCount val="4"/>
                <c:pt idx="0">
                  <c:v>1.0880000000000001</c:v>
                </c:pt>
                <c:pt idx="1">
                  <c:v>0.77500000000000002</c:v>
                </c:pt>
                <c:pt idx="2">
                  <c:v>0.86299999999999999</c:v>
                </c:pt>
                <c:pt idx="3">
                  <c:v>1.0389999999999999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A9FF-48FC-B338-F298ECA1C156}"/>
            </c:ext>
          </c:extLst>
        </c:ser>
        <c:ser>
          <c:idx val="11"/>
          <c:order val="11"/>
          <c:tx>
            <c:strRef>
              <c:f>'2 y IF '!$A$13</c:f>
              <c:strCache>
                <c:ptCount val="1"/>
                <c:pt idx="0">
                  <c:v>AI Communications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'2 y IF '!$B$1:$E$1</c:f>
              <c:strCach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'2 y IF '!$B$13:$E$13</c:f>
              <c:numCache>
                <c:formatCode>#,##0.000</c:formatCode>
                <c:ptCount val="4"/>
                <c:pt idx="0">
                  <c:v>0.76500000000000001</c:v>
                </c:pt>
                <c:pt idx="1">
                  <c:v>1</c:v>
                </c:pt>
                <c:pt idx="2">
                  <c:v>0.53700000000000003</c:v>
                </c:pt>
                <c:pt idx="3">
                  <c:v>1.0289999999999999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A9FF-48FC-B338-F298ECA1C156}"/>
            </c:ext>
          </c:extLst>
        </c:ser>
        <c:ser>
          <c:idx val="12"/>
          <c:order val="12"/>
          <c:tx>
            <c:strRef>
              <c:f>'2 y IF '!$A$14</c:f>
              <c:strCache>
                <c:ptCount val="1"/>
                <c:pt idx="0">
                  <c:v>Distributed and Parallel Databases</c:v>
                </c:pt>
              </c:strCache>
            </c:strRef>
          </c:tx>
          <c:spPr>
            <a:ln w="28575" cap="rnd">
              <a:solidFill>
                <a:schemeClr val="accent1">
                  <a:tint val="6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'2 y IF '!$B$1:$E$1</c:f>
              <c:strCach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'2 y IF '!$B$14:$E$14</c:f>
              <c:numCache>
                <c:formatCode>#,##0.000</c:formatCode>
                <c:ptCount val="4"/>
                <c:pt idx="0">
                  <c:v>1.147</c:v>
                </c:pt>
                <c:pt idx="1">
                  <c:v>0.75700000000000001</c:v>
                </c:pt>
                <c:pt idx="2">
                  <c:v>1.5</c:v>
                </c:pt>
                <c:pt idx="3">
                  <c:v>0.97399999999999998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A9FF-48FC-B338-F298ECA1C156}"/>
            </c:ext>
          </c:extLst>
        </c:ser>
        <c:ser>
          <c:idx val="13"/>
          <c:order val="13"/>
          <c:tx>
            <c:strRef>
              <c:f>'2 y IF '!$A$15</c:f>
              <c:strCache>
                <c:ptCount val="1"/>
                <c:pt idx="0">
                  <c:v>International Journal of Cooperative Information Systems</c:v>
                </c:pt>
              </c:strCache>
            </c:strRef>
          </c:tx>
          <c:spPr>
            <a:ln w="28575" cap="rnd">
              <a:solidFill>
                <a:schemeClr val="accent2">
                  <a:tint val="6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'2 y IF '!$B$1:$E$1</c:f>
              <c:strCach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'2 y IF '!$B$15:$E$15</c:f>
              <c:numCache>
                <c:formatCode>#,##0.000</c:formatCode>
                <c:ptCount val="4"/>
                <c:pt idx="0">
                  <c:v>0.76900000000000002</c:v>
                </c:pt>
                <c:pt idx="1">
                  <c:v>1.929</c:v>
                </c:pt>
                <c:pt idx="2">
                  <c:v>1.286</c:v>
                </c:pt>
                <c:pt idx="3">
                  <c:v>0.56299999999999994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A9FF-48FC-B338-F298ECA1C1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10341504"/>
        <c:axId val="1410350624"/>
      </c:lineChart>
      <c:catAx>
        <c:axId val="1410341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0350624"/>
        <c:crosses val="autoZero"/>
        <c:auto val="1"/>
        <c:lblAlgn val="ctr"/>
        <c:lblOffset val="100"/>
        <c:noMultiLvlLbl val="0"/>
      </c:catAx>
      <c:valAx>
        <c:axId val="1410350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0341504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8811085924058637E-2"/>
          <c:y val="5.7287839020122487E-2"/>
          <c:w val="0.45296667800882773"/>
          <c:h val="0.924193642461359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u="none" strike="noStrike" baseline="0" dirty="0">
                <a:effectLst/>
              </a:rPr>
              <a:t>Computer Science papers (DBLP march 2023)</a:t>
            </a:r>
            <a:r>
              <a:rPr lang="en-US" baseline="0" dirty="0"/>
              <a:t> </a:t>
            </a:r>
            <a:r>
              <a:rPr lang="en-US" dirty="0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9861475648877222E-2"/>
          <c:y val="3.3952995196823307E-2"/>
          <c:w val="0.89925889472149312"/>
          <c:h val="0.77543453183333577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Sheet6!$B$1</c:f>
              <c:strCache>
                <c:ptCount val="1"/>
                <c:pt idx="0">
                  <c:v>Conference and Workshop Papers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Sheet6!$A$2:$A$11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xVal>
          <c:yVal>
            <c:numRef>
              <c:f>Sheet6!$B$2:$B$11</c:f>
              <c:numCache>
                <c:formatCode>General</c:formatCode>
                <c:ptCount val="10"/>
                <c:pt idx="0">
                  <c:v>152281</c:v>
                </c:pt>
                <c:pt idx="1">
                  <c:v>154456</c:v>
                </c:pt>
                <c:pt idx="2">
                  <c:v>160090</c:v>
                </c:pt>
                <c:pt idx="3">
                  <c:v>160910</c:v>
                </c:pt>
                <c:pt idx="4">
                  <c:v>166466</c:v>
                </c:pt>
                <c:pt idx="5">
                  <c:v>173661</c:v>
                </c:pt>
                <c:pt idx="6">
                  <c:v>185730</c:v>
                </c:pt>
                <c:pt idx="7">
                  <c:v>167561</c:v>
                </c:pt>
                <c:pt idx="8">
                  <c:v>169406</c:v>
                </c:pt>
                <c:pt idx="9">
                  <c:v>149430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E23-4609-AEC1-B764D0BDE363}"/>
            </c:ext>
          </c:extLst>
        </c:ser>
        <c:ser>
          <c:idx val="1"/>
          <c:order val="1"/>
          <c:tx>
            <c:strRef>
              <c:f>Sheet6!$C$1</c:f>
              <c:strCache>
                <c:ptCount val="1"/>
                <c:pt idx="0">
                  <c:v>Journal Articles</c:v>
                </c:pt>
              </c:strCache>
            </c:strRef>
          </c:tx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Sheet6!$A$2:$A$11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xVal>
          <c:yVal>
            <c:numRef>
              <c:f>Sheet6!$C$2:$C$11</c:f>
              <c:numCache>
                <c:formatCode>General</c:formatCode>
                <c:ptCount val="10"/>
                <c:pt idx="0">
                  <c:v>99782</c:v>
                </c:pt>
                <c:pt idx="1">
                  <c:v>105300</c:v>
                </c:pt>
                <c:pt idx="2">
                  <c:v>108873</c:v>
                </c:pt>
                <c:pt idx="3">
                  <c:v>115313</c:v>
                </c:pt>
                <c:pt idx="4">
                  <c:v>125683</c:v>
                </c:pt>
                <c:pt idx="5">
                  <c:v>141818</c:v>
                </c:pt>
                <c:pt idx="6">
                  <c:v>160830</c:v>
                </c:pt>
                <c:pt idx="7">
                  <c:v>178804</c:v>
                </c:pt>
                <c:pt idx="8">
                  <c:v>193656</c:v>
                </c:pt>
                <c:pt idx="9">
                  <c:v>198249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E23-4609-AEC1-B764D0BDE363}"/>
            </c:ext>
          </c:extLst>
        </c:ser>
        <c:ser>
          <c:idx val="2"/>
          <c:order val="2"/>
          <c:tx>
            <c:strRef>
              <c:f>Sheet6!$D$1</c:f>
              <c:strCache>
                <c:ptCount val="1"/>
                <c:pt idx="0">
                  <c:v>total DBLP </c:v>
                </c:pt>
              </c:strCache>
            </c:strRef>
          </c:tx>
          <c:spPr>
            <a:ln w="31750" cap="rnd" cmpd="dbl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Sheet6!$A$2:$A$11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xVal>
          <c:yVal>
            <c:numRef>
              <c:f>Sheet6!$D$2:$D$11</c:f>
              <c:numCache>
                <c:formatCode>General</c:formatCode>
                <c:ptCount val="10"/>
                <c:pt idx="0">
                  <c:v>279443</c:v>
                </c:pt>
                <c:pt idx="1">
                  <c:v>291090</c:v>
                </c:pt>
                <c:pt idx="2">
                  <c:v>300876</c:v>
                </c:pt>
                <c:pt idx="3">
                  <c:v>313000</c:v>
                </c:pt>
                <c:pt idx="4">
                  <c:v>337250</c:v>
                </c:pt>
                <c:pt idx="5">
                  <c:v>371720</c:v>
                </c:pt>
                <c:pt idx="6">
                  <c:v>414569</c:v>
                </c:pt>
                <c:pt idx="7">
                  <c:v>429393</c:v>
                </c:pt>
                <c:pt idx="8">
                  <c:v>451217</c:v>
                </c:pt>
                <c:pt idx="9">
                  <c:v>439367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E23-4609-AEC1-B764D0BDE3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41929008"/>
        <c:axId val="1672532368"/>
      </c:scatterChart>
      <c:valAx>
        <c:axId val="20419290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2532368"/>
        <c:crosses val="autoZero"/>
        <c:crossBetween val="midCat"/>
      </c:valAx>
      <c:valAx>
        <c:axId val="1672532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1929008"/>
        <c:crosses val="autoZero"/>
        <c:crossBetween val="midCat"/>
        <c:majorUnit val="100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CS conference papers per territory</a:t>
            </a:r>
          </a:p>
        </c:rich>
      </c:tx>
      <c:layout>
        <c:manualLayout>
          <c:xMode val="edge"/>
          <c:yMode val="edge"/>
          <c:x val="0.141134630603344"/>
          <c:y val="7.352941176470588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237023996807168"/>
          <c:y val="0.28031072968254533"/>
          <c:w val="0.79944152785731759"/>
          <c:h val="0.56232898065343639"/>
        </c:manualLayout>
      </c:layout>
      <c:lineChart>
        <c:grouping val="standard"/>
        <c:varyColors val="0"/>
        <c:ser>
          <c:idx val="0"/>
          <c:order val="0"/>
          <c:tx>
            <c:strRef>
              <c:f>'per year'!$B$23</c:f>
              <c:strCache>
                <c:ptCount val="1"/>
                <c:pt idx="0">
                  <c:v>China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4C4E-4C53-9A6F-99AAE7C1D8CF}"/>
              </c:ext>
            </c:extLst>
          </c:dPt>
          <c:dPt>
            <c:idx val="7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4C4E-4C53-9A6F-99AAE7C1D8CF}"/>
              </c:ext>
            </c:extLst>
          </c:dPt>
          <c:cat>
            <c:numRef>
              <c:f>'per year'!$A$24:$A$31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'per year'!$B$24:$B$31</c:f>
              <c:numCache>
                <c:formatCode>#,##0</c:formatCode>
                <c:ptCount val="8"/>
                <c:pt idx="0">
                  <c:v>32350</c:v>
                </c:pt>
                <c:pt idx="1">
                  <c:v>42318</c:v>
                </c:pt>
                <c:pt idx="2">
                  <c:v>45719</c:v>
                </c:pt>
                <c:pt idx="3">
                  <c:v>55820</c:v>
                </c:pt>
                <c:pt idx="4">
                  <c:v>71238</c:v>
                </c:pt>
                <c:pt idx="5">
                  <c:v>60685</c:v>
                </c:pt>
                <c:pt idx="6">
                  <c:v>79958</c:v>
                </c:pt>
                <c:pt idx="7">
                  <c:v>68136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B86-4D75-A61A-84BCFCD5F920}"/>
            </c:ext>
          </c:extLst>
        </c:ser>
        <c:ser>
          <c:idx val="1"/>
          <c:order val="1"/>
          <c:tx>
            <c:strRef>
              <c:f>'per year'!$C$23</c:f>
              <c:strCache>
                <c:ptCount val="1"/>
                <c:pt idx="0">
                  <c:v>N Am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dPt>
            <c:idx val="7"/>
            <c:marker>
              <c:symbol val="none"/>
            </c:marker>
            <c:bubble3D val="0"/>
            <c:spPr>
              <a:ln w="28575" cap="rnd">
                <a:solidFill>
                  <a:srgbClr val="00B0F0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4C4E-4C53-9A6F-99AAE7C1D8CF}"/>
              </c:ext>
            </c:extLst>
          </c:dPt>
          <c:cat>
            <c:numRef>
              <c:f>'per year'!$A$24:$A$31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'per year'!$C$24:$C$31</c:f>
              <c:numCache>
                <c:formatCode>#,##0</c:formatCode>
                <c:ptCount val="8"/>
                <c:pt idx="0">
                  <c:v>46376</c:v>
                </c:pt>
                <c:pt idx="1">
                  <c:v>48651</c:v>
                </c:pt>
                <c:pt idx="2">
                  <c:v>48256</c:v>
                </c:pt>
                <c:pt idx="3">
                  <c:v>51531</c:v>
                </c:pt>
                <c:pt idx="4">
                  <c:v>57816</c:v>
                </c:pt>
                <c:pt idx="5">
                  <c:v>47088</c:v>
                </c:pt>
                <c:pt idx="6">
                  <c:v>45177</c:v>
                </c:pt>
                <c:pt idx="7">
                  <c:v>39636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B86-4D75-A61A-84BCFCD5F920}"/>
            </c:ext>
          </c:extLst>
        </c:ser>
        <c:ser>
          <c:idx val="2"/>
          <c:order val="2"/>
          <c:tx>
            <c:strRef>
              <c:f>'per year'!$D$23</c:f>
              <c:strCache>
                <c:ptCount val="1"/>
                <c:pt idx="0">
                  <c:v>India</c:v>
                </c:pt>
              </c:strCache>
            </c:strRef>
          </c:tx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none"/>
          </c:marker>
          <c:dPt>
            <c:idx val="7"/>
            <c:marker>
              <c:symbol val="none"/>
            </c:marker>
            <c:bubble3D val="0"/>
            <c:spPr>
              <a:ln w="28575" cap="rnd">
                <a:solidFill>
                  <a:srgbClr val="FFFF00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4C4E-4C53-9A6F-99AAE7C1D8CF}"/>
              </c:ext>
            </c:extLst>
          </c:dPt>
          <c:cat>
            <c:numRef>
              <c:f>'per year'!$A$24:$A$31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'per year'!$D$24:$D$31</c:f>
              <c:numCache>
                <c:formatCode>#,##0</c:formatCode>
                <c:ptCount val="8"/>
                <c:pt idx="0">
                  <c:v>17048</c:v>
                </c:pt>
                <c:pt idx="1">
                  <c:v>21519</c:v>
                </c:pt>
                <c:pt idx="2">
                  <c:v>21914</c:v>
                </c:pt>
                <c:pt idx="3">
                  <c:v>30259</c:v>
                </c:pt>
                <c:pt idx="4">
                  <c:v>24869</c:v>
                </c:pt>
                <c:pt idx="5">
                  <c:v>23336</c:v>
                </c:pt>
                <c:pt idx="6">
                  <c:v>28300</c:v>
                </c:pt>
                <c:pt idx="7">
                  <c:v>28307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B86-4D75-A61A-84BCFCD5F920}"/>
            </c:ext>
          </c:extLst>
        </c:ser>
        <c:ser>
          <c:idx val="3"/>
          <c:order val="3"/>
          <c:tx>
            <c:strRef>
              <c:f>'per year'!$E$23</c:f>
              <c:strCache>
                <c:ptCount val="1"/>
                <c:pt idx="0">
                  <c:v>EU 28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Pt>
            <c:idx val="7"/>
            <c:marker>
              <c:symbol val="none"/>
            </c:marker>
            <c:bubble3D val="0"/>
            <c:spPr>
              <a:ln w="28575" cap="rnd">
                <a:solidFill>
                  <a:srgbClr val="00B050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4C4E-4C53-9A6F-99AAE7C1D8CF}"/>
              </c:ext>
            </c:extLst>
          </c:dPt>
          <c:cat>
            <c:numRef>
              <c:f>'per year'!$A$24:$A$31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'per year'!$E$24:$E$31</c:f>
              <c:numCache>
                <c:formatCode>#,##0</c:formatCode>
                <c:ptCount val="8"/>
                <c:pt idx="0">
                  <c:v>82855</c:v>
                </c:pt>
                <c:pt idx="1">
                  <c:v>84161</c:v>
                </c:pt>
                <c:pt idx="2">
                  <c:v>83250</c:v>
                </c:pt>
                <c:pt idx="3">
                  <c:v>86283</c:v>
                </c:pt>
                <c:pt idx="4">
                  <c:v>95222</c:v>
                </c:pt>
                <c:pt idx="5">
                  <c:v>79726</c:v>
                </c:pt>
                <c:pt idx="6">
                  <c:v>78156</c:v>
                </c:pt>
                <c:pt idx="7">
                  <c:v>71140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B86-4D75-A61A-84BCFCD5F920}"/>
            </c:ext>
          </c:extLst>
        </c:ser>
        <c:ser>
          <c:idx val="4"/>
          <c:order val="4"/>
          <c:tx>
            <c:strRef>
              <c:f>'per year'!$F$23</c:f>
              <c:strCache>
                <c:ptCount val="1"/>
                <c:pt idx="0">
                  <c:v>RoW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dPt>
            <c:idx val="7"/>
            <c:marker>
              <c:symbol val="none"/>
            </c:marker>
            <c:bubble3D val="0"/>
            <c:spPr>
              <a:ln w="28575" cap="rnd">
                <a:solidFill>
                  <a:srgbClr val="7030A0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4C4E-4C53-9A6F-99AAE7C1D8CF}"/>
              </c:ext>
            </c:extLst>
          </c:dPt>
          <c:cat>
            <c:numRef>
              <c:f>'per year'!$A$24:$A$31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'per year'!$F$24:$F$31</c:f>
              <c:numCache>
                <c:formatCode>#,##0</c:formatCode>
                <c:ptCount val="8"/>
                <c:pt idx="0">
                  <c:v>25567</c:v>
                </c:pt>
                <c:pt idx="1">
                  <c:v>31049</c:v>
                </c:pt>
                <c:pt idx="2">
                  <c:v>39568</c:v>
                </c:pt>
                <c:pt idx="3">
                  <c:v>40216</c:v>
                </c:pt>
                <c:pt idx="4">
                  <c:v>56692</c:v>
                </c:pt>
                <c:pt idx="5">
                  <c:v>43239</c:v>
                </c:pt>
                <c:pt idx="6">
                  <c:v>48882</c:v>
                </c:pt>
                <c:pt idx="7">
                  <c:v>35440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B86-4D75-A61A-84BCFCD5F9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3388288"/>
        <c:axId val="327151759"/>
      </c:lineChart>
      <c:catAx>
        <c:axId val="73388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7151759"/>
        <c:crosses val="autoZero"/>
        <c:auto val="1"/>
        <c:lblAlgn val="ctr"/>
        <c:lblOffset val="100"/>
        <c:noMultiLvlLbl val="0"/>
      </c:catAx>
      <c:valAx>
        <c:axId val="3271517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388288"/>
        <c:crosses val="autoZero"/>
        <c:crossBetween val="between"/>
        <c:majorUnit val="200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7358355691809771E-2"/>
          <c:y val="0.92565571973127414"/>
          <c:w val="0.89999986332057202"/>
          <c:h val="7.38727177977643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CS journal papers per territory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879415485161774"/>
          <c:y val="0.12244224422442246"/>
          <c:w val="0.8119021651907149"/>
          <c:h val="0.73587614666978507"/>
        </c:manualLayout>
      </c:layout>
      <c:lineChart>
        <c:grouping val="standard"/>
        <c:varyColors val="0"/>
        <c:ser>
          <c:idx val="0"/>
          <c:order val="0"/>
          <c:tx>
            <c:strRef>
              <c:f>'per year'!$B$43</c:f>
              <c:strCache>
                <c:ptCount val="1"/>
                <c:pt idx="0">
                  <c:v>China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'per year'!$A$44:$A$51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'per year'!$B$44:$B$51</c:f>
              <c:numCache>
                <c:formatCode>#,##0</c:formatCode>
                <c:ptCount val="8"/>
                <c:pt idx="0">
                  <c:v>32696</c:v>
                </c:pt>
                <c:pt idx="1">
                  <c:v>36160</c:v>
                </c:pt>
                <c:pt idx="2">
                  <c:v>38033</c:v>
                </c:pt>
                <c:pt idx="3">
                  <c:v>47137</c:v>
                </c:pt>
                <c:pt idx="4">
                  <c:v>59820</c:v>
                </c:pt>
                <c:pt idx="5">
                  <c:v>66899</c:v>
                </c:pt>
                <c:pt idx="6">
                  <c:v>73132</c:v>
                </c:pt>
                <c:pt idx="7">
                  <c:v>103529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457-4F3D-9909-6DEEEC627FC3}"/>
            </c:ext>
          </c:extLst>
        </c:ser>
        <c:ser>
          <c:idx val="1"/>
          <c:order val="1"/>
          <c:tx>
            <c:strRef>
              <c:f>'per year'!$C$43</c:f>
              <c:strCache>
                <c:ptCount val="1"/>
                <c:pt idx="0">
                  <c:v>N Am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numRef>
              <c:f>'per year'!$A$44:$A$51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'per year'!$C$44:$C$51</c:f>
              <c:numCache>
                <c:formatCode>#,##0</c:formatCode>
                <c:ptCount val="8"/>
                <c:pt idx="0">
                  <c:v>26041</c:v>
                </c:pt>
                <c:pt idx="1">
                  <c:v>26652</c:v>
                </c:pt>
                <c:pt idx="2">
                  <c:v>28665</c:v>
                </c:pt>
                <c:pt idx="3">
                  <c:v>30796</c:v>
                </c:pt>
                <c:pt idx="4">
                  <c:v>32630</c:v>
                </c:pt>
                <c:pt idx="5">
                  <c:v>36284</c:v>
                </c:pt>
                <c:pt idx="6">
                  <c:v>40869</c:v>
                </c:pt>
                <c:pt idx="7">
                  <c:v>44144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457-4F3D-9909-6DEEEC627FC3}"/>
            </c:ext>
          </c:extLst>
        </c:ser>
        <c:ser>
          <c:idx val="2"/>
          <c:order val="2"/>
          <c:tx>
            <c:strRef>
              <c:f>'per year'!$D$43</c:f>
              <c:strCache>
                <c:ptCount val="1"/>
                <c:pt idx="0">
                  <c:v>India</c:v>
                </c:pt>
              </c:strCache>
            </c:strRef>
          </c:tx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none"/>
          </c:marker>
          <c:cat>
            <c:numRef>
              <c:f>'per year'!$A$44:$A$51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'per year'!$D$44:$D$51</c:f>
              <c:numCache>
                <c:formatCode>#,##0</c:formatCode>
                <c:ptCount val="8"/>
                <c:pt idx="0">
                  <c:v>6035</c:v>
                </c:pt>
                <c:pt idx="1">
                  <c:v>8691</c:v>
                </c:pt>
                <c:pt idx="2">
                  <c:v>10674</c:v>
                </c:pt>
                <c:pt idx="3">
                  <c:v>15357</c:v>
                </c:pt>
                <c:pt idx="4">
                  <c:v>24886</c:v>
                </c:pt>
                <c:pt idx="5">
                  <c:v>18073</c:v>
                </c:pt>
                <c:pt idx="6">
                  <c:v>19369</c:v>
                </c:pt>
                <c:pt idx="7">
                  <c:v>25580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457-4F3D-9909-6DEEEC627FC3}"/>
            </c:ext>
          </c:extLst>
        </c:ser>
        <c:ser>
          <c:idx val="3"/>
          <c:order val="3"/>
          <c:tx>
            <c:strRef>
              <c:f>'per year'!$E$43</c:f>
              <c:strCache>
                <c:ptCount val="1"/>
                <c:pt idx="0">
                  <c:v>EU 28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'per year'!$A$44:$A$51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'per year'!$E$44:$E$51</c:f>
              <c:numCache>
                <c:formatCode>#,##0</c:formatCode>
                <c:ptCount val="8"/>
                <c:pt idx="0">
                  <c:v>41069</c:v>
                </c:pt>
                <c:pt idx="1">
                  <c:v>41577</c:v>
                </c:pt>
                <c:pt idx="2">
                  <c:v>46039</c:v>
                </c:pt>
                <c:pt idx="3">
                  <c:v>49192</c:v>
                </c:pt>
                <c:pt idx="4">
                  <c:v>55128</c:v>
                </c:pt>
                <c:pt idx="5">
                  <c:v>65842</c:v>
                </c:pt>
                <c:pt idx="6">
                  <c:v>83259</c:v>
                </c:pt>
                <c:pt idx="7">
                  <c:v>89161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457-4F3D-9909-6DEEEC627FC3}"/>
            </c:ext>
          </c:extLst>
        </c:ser>
        <c:ser>
          <c:idx val="4"/>
          <c:order val="4"/>
          <c:tx>
            <c:strRef>
              <c:f>'per year'!$F$43</c:f>
              <c:strCache>
                <c:ptCount val="1"/>
                <c:pt idx="0">
                  <c:v>RoW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numRef>
              <c:f>'per year'!$A$44:$A$51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'per year'!$F$44:$F$51</c:f>
              <c:numCache>
                <c:formatCode>#,##0</c:formatCode>
                <c:ptCount val="8"/>
                <c:pt idx="0">
                  <c:v>13060</c:v>
                </c:pt>
                <c:pt idx="1">
                  <c:v>13449</c:v>
                </c:pt>
                <c:pt idx="2">
                  <c:v>16009</c:v>
                </c:pt>
                <c:pt idx="3">
                  <c:v>18099</c:v>
                </c:pt>
                <c:pt idx="4">
                  <c:v>22134</c:v>
                </c:pt>
                <c:pt idx="5">
                  <c:v>26651</c:v>
                </c:pt>
                <c:pt idx="6">
                  <c:v>24818</c:v>
                </c:pt>
                <c:pt idx="7">
                  <c:v>35626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457-4F3D-9909-6DEEEC627F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48928048"/>
        <c:axId val="654660815"/>
      </c:lineChart>
      <c:catAx>
        <c:axId val="74892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4660815"/>
        <c:crosses val="autoZero"/>
        <c:auto val="1"/>
        <c:lblAlgn val="ctr"/>
        <c:lblOffset val="100"/>
        <c:noMultiLvlLbl val="0"/>
      </c:catAx>
      <c:valAx>
        <c:axId val="6546608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8928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180314960629921"/>
          <c:y val="4.6296296296296294E-2"/>
          <c:w val="0.86486351706036746"/>
          <c:h val="0.73577136191309422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'Papers '!$P$13</c:f>
              <c:strCache>
                <c:ptCount val="1"/>
                <c:pt idx="0">
                  <c:v>Conf papers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B0F0"/>
              </a:solidFill>
            </a:ln>
            <a:effectLst/>
          </c:spPr>
          <c:invertIfNegative val="0"/>
          <c:cat>
            <c:numRef>
              <c:f>'Papers '!$O$14:$O$23</c:f>
              <c:numCache>
                <c:formatCode>General</c:formatCode>
                <c:ptCount val="10"/>
                <c:pt idx="0">
                  <c:v>2021</c:v>
                </c:pt>
                <c:pt idx="1">
                  <c:v>2020</c:v>
                </c:pt>
                <c:pt idx="2">
                  <c:v>2019</c:v>
                </c:pt>
                <c:pt idx="3">
                  <c:v>2018</c:v>
                </c:pt>
                <c:pt idx="4">
                  <c:v>2017</c:v>
                </c:pt>
                <c:pt idx="5">
                  <c:v>2016</c:v>
                </c:pt>
                <c:pt idx="6">
                  <c:v>2015</c:v>
                </c:pt>
                <c:pt idx="7">
                  <c:v>2014</c:v>
                </c:pt>
                <c:pt idx="8">
                  <c:v>2013</c:v>
                </c:pt>
                <c:pt idx="9">
                  <c:v>2012</c:v>
                </c:pt>
              </c:numCache>
            </c:numRef>
          </c:cat>
          <c:val>
            <c:numRef>
              <c:f>'Papers '!$P$14:$P$23</c:f>
              <c:numCache>
                <c:formatCode>General</c:formatCode>
                <c:ptCount val="10"/>
                <c:pt idx="0">
                  <c:v>14363</c:v>
                </c:pt>
                <c:pt idx="1">
                  <c:v>13767</c:v>
                </c:pt>
                <c:pt idx="2">
                  <c:v>13264</c:v>
                </c:pt>
                <c:pt idx="3">
                  <c:v>12034</c:v>
                </c:pt>
                <c:pt idx="4">
                  <c:v>9942</c:v>
                </c:pt>
                <c:pt idx="5">
                  <c:v>9296</c:v>
                </c:pt>
                <c:pt idx="6">
                  <c:v>7538</c:v>
                </c:pt>
                <c:pt idx="7">
                  <c:v>7856</c:v>
                </c:pt>
                <c:pt idx="8">
                  <c:v>7889</c:v>
                </c:pt>
                <c:pt idx="9">
                  <c:v>7426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B9-4EAE-B65D-1E7DAE861711}"/>
            </c:ext>
          </c:extLst>
        </c:ser>
        <c:ser>
          <c:idx val="2"/>
          <c:order val="2"/>
          <c:tx>
            <c:strRef>
              <c:f>'Papers '!$Q$13</c:f>
              <c:strCache>
                <c:ptCount val="1"/>
                <c:pt idx="0">
                  <c:v>JRNL papers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C000"/>
              </a:solidFill>
            </a:ln>
            <a:effectLst/>
          </c:spPr>
          <c:invertIfNegative val="0"/>
          <c:cat>
            <c:numRef>
              <c:f>'Papers '!$O$14:$O$23</c:f>
              <c:numCache>
                <c:formatCode>General</c:formatCode>
                <c:ptCount val="10"/>
                <c:pt idx="0">
                  <c:v>2021</c:v>
                </c:pt>
                <c:pt idx="1">
                  <c:v>2020</c:v>
                </c:pt>
                <c:pt idx="2">
                  <c:v>2019</c:v>
                </c:pt>
                <c:pt idx="3">
                  <c:v>2018</c:v>
                </c:pt>
                <c:pt idx="4">
                  <c:v>2017</c:v>
                </c:pt>
                <c:pt idx="5">
                  <c:v>2016</c:v>
                </c:pt>
                <c:pt idx="6">
                  <c:v>2015</c:v>
                </c:pt>
                <c:pt idx="7">
                  <c:v>2014</c:v>
                </c:pt>
                <c:pt idx="8">
                  <c:v>2013</c:v>
                </c:pt>
                <c:pt idx="9">
                  <c:v>2012</c:v>
                </c:pt>
              </c:numCache>
            </c:numRef>
          </c:cat>
          <c:val>
            <c:numRef>
              <c:f>'Papers '!$Q$14:$Q$23</c:f>
              <c:numCache>
                <c:formatCode>General</c:formatCode>
                <c:ptCount val="10"/>
                <c:pt idx="0">
                  <c:v>8508</c:v>
                </c:pt>
                <c:pt idx="1">
                  <c:v>7203</c:v>
                </c:pt>
                <c:pt idx="2">
                  <c:v>6821</c:v>
                </c:pt>
                <c:pt idx="3">
                  <c:v>5271</c:v>
                </c:pt>
                <c:pt idx="4">
                  <c:v>4094</c:v>
                </c:pt>
                <c:pt idx="5">
                  <c:v>3762</c:v>
                </c:pt>
                <c:pt idx="6">
                  <c:v>3426</c:v>
                </c:pt>
                <c:pt idx="7">
                  <c:v>3323</c:v>
                </c:pt>
                <c:pt idx="8">
                  <c:v>2882</c:v>
                </c:pt>
                <c:pt idx="9">
                  <c:v>2677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B9-4EAE-B65D-1E7DAE8617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87659743"/>
        <c:axId val="1587658495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'Papers '!$O$13</c15:sqref>
                        </c15:formulaRef>
                      </c:ext>
                    </c:extLst>
                    <c:strCache>
                      <c:ptCount val="1"/>
                      <c:pt idx="0">
                        <c:v>Publication years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'Papers '!$O$14:$O$23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2021</c:v>
                      </c:pt>
                      <c:pt idx="1">
                        <c:v>2020</c:v>
                      </c:pt>
                      <c:pt idx="2">
                        <c:v>2019</c:v>
                      </c:pt>
                      <c:pt idx="3">
                        <c:v>2018</c:v>
                      </c:pt>
                      <c:pt idx="4">
                        <c:v>2017</c:v>
                      </c:pt>
                      <c:pt idx="5">
                        <c:v>2016</c:v>
                      </c:pt>
                      <c:pt idx="6">
                        <c:v>2015</c:v>
                      </c:pt>
                      <c:pt idx="7">
                        <c:v>2014</c:v>
                      </c:pt>
                      <c:pt idx="8">
                        <c:v>2013</c:v>
                      </c:pt>
                      <c:pt idx="9">
                        <c:v>2012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'Papers '!$O$14:$O$23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2021</c:v>
                      </c:pt>
                      <c:pt idx="1">
                        <c:v>2020</c:v>
                      </c:pt>
                      <c:pt idx="2">
                        <c:v>2019</c:v>
                      </c:pt>
                      <c:pt idx="3">
                        <c:v>2018</c:v>
                      </c:pt>
                      <c:pt idx="4">
                        <c:v>2017</c:v>
                      </c:pt>
                      <c:pt idx="5">
                        <c:v>2016</c:v>
                      </c:pt>
                      <c:pt idx="6">
                        <c:v>2015</c:v>
                      </c:pt>
                      <c:pt idx="7">
                        <c:v>2014</c:v>
                      </c:pt>
                      <c:pt idx="8">
                        <c:v>2013</c:v>
                      </c:pt>
                      <c:pt idx="9">
                        <c:v>2012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CDB9-4EAE-B65D-1E7DAE861711}"/>
                  </c:ext>
                </c:extLst>
              </c15:ser>
            </c15:filteredBarSeries>
          </c:ext>
        </c:extLst>
      </c:barChart>
      <c:dateAx>
        <c:axId val="15876597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7658495"/>
        <c:crosses val="autoZero"/>
        <c:auto val="0"/>
        <c:lblOffset val="100"/>
        <c:baseTimeUnit val="days"/>
      </c:dateAx>
      <c:valAx>
        <c:axId val="15876584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76597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'C:\Users\RoffelS\Downloads\[Submissions, Editorial Outcomes and Published Counts.xlsx]copy flow '!$A$2</c:f>
              <c:strCache>
                <c:ptCount val="1"/>
                <c:pt idx="0">
                  <c:v>Submitted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'[1]copy flow '!$B$1:$F$1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'[1]copy flow '!$B$2:$F$2</c:f>
              <c:numCache>
                <c:formatCode>General</c:formatCode>
                <c:ptCount val="5"/>
                <c:pt idx="0">
                  <c:v>510</c:v>
                </c:pt>
                <c:pt idx="1">
                  <c:v>576</c:v>
                </c:pt>
                <c:pt idx="2">
                  <c:v>589</c:v>
                </c:pt>
                <c:pt idx="3">
                  <c:v>649</c:v>
                </c:pt>
                <c:pt idx="4">
                  <c:v>253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2A-4387-AB69-C770F013B1A3}"/>
            </c:ext>
          </c:extLst>
        </c:ser>
        <c:ser>
          <c:idx val="1"/>
          <c:order val="1"/>
          <c:tx>
            <c:strRef>
              <c:f>'C:\Users\RoffelS\Downloads\[Submissions, Editorial Outcomes and Published Counts.xlsx]copy flow '!$A$3</c:f>
              <c:strCache>
                <c:ptCount val="1"/>
                <c:pt idx="0">
                  <c:v>Rejected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'[1]copy flow '!$B$1:$F$1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'[1]copy flow '!$B$3:$F$3</c:f>
              <c:numCache>
                <c:formatCode>General</c:formatCode>
                <c:ptCount val="5"/>
                <c:pt idx="0">
                  <c:v>400</c:v>
                </c:pt>
                <c:pt idx="1">
                  <c:v>465</c:v>
                </c:pt>
                <c:pt idx="2">
                  <c:v>461</c:v>
                </c:pt>
                <c:pt idx="3">
                  <c:v>532</c:v>
                </c:pt>
                <c:pt idx="4">
                  <c:v>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2A-4387-AB69-C770F013B1A3}"/>
            </c:ext>
          </c:extLst>
        </c:ser>
        <c:ser>
          <c:idx val="2"/>
          <c:order val="2"/>
          <c:tx>
            <c:strRef>
              <c:f>'C:\Users\RoffelS\Downloads\[Submissions, Editorial Outcomes and Published Counts.xlsx]copy flow '!$A$4</c:f>
              <c:strCache>
                <c:ptCount val="1"/>
                <c:pt idx="0">
                  <c:v>Accepted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'[1]copy flow '!$B$1:$F$1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'[1]copy flow '!$B$4:$F$4</c:f>
              <c:numCache>
                <c:formatCode>General</c:formatCode>
                <c:ptCount val="5"/>
                <c:pt idx="0">
                  <c:v>95</c:v>
                </c:pt>
                <c:pt idx="1">
                  <c:v>80</c:v>
                </c:pt>
                <c:pt idx="2">
                  <c:v>98</c:v>
                </c:pt>
                <c:pt idx="3">
                  <c:v>68</c:v>
                </c:pt>
                <c:pt idx="4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82A-4387-AB69-C770F013B1A3}"/>
            </c:ext>
          </c:extLst>
        </c:ser>
        <c:ser>
          <c:idx val="3"/>
          <c:order val="3"/>
          <c:tx>
            <c:strRef>
              <c:f>'C:\Users\RoffelS\Downloads\[Submissions, Editorial Outcomes and Published Counts.xlsx]copy flow '!$A$5</c:f>
              <c:strCache>
                <c:ptCount val="1"/>
                <c:pt idx="0">
                  <c:v>Withdrawn or Removed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'[1]copy flow '!$B$1:$F$1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'[1]copy flow '!$B$5:$F$5</c:f>
              <c:numCache>
                <c:formatCode>General</c:formatCode>
                <c:ptCount val="5"/>
                <c:pt idx="0">
                  <c:v>30</c:v>
                </c:pt>
                <c:pt idx="1">
                  <c:v>30</c:v>
                </c:pt>
                <c:pt idx="2">
                  <c:v>31</c:v>
                </c:pt>
                <c:pt idx="3">
                  <c:v>33</c:v>
                </c:pt>
                <c:pt idx="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82A-4387-AB69-C770F013B1A3}"/>
            </c:ext>
          </c:extLst>
        </c:ser>
        <c:ser>
          <c:idx val="4"/>
          <c:order val="4"/>
          <c:tx>
            <c:strRef>
              <c:f>'C:\Users\RoffelS\Downloads\[Submissions, Editorial Outcomes and Published Counts.xlsx]copy flow '!$A$6</c:f>
              <c:strCache>
                <c:ptCount val="1"/>
                <c:pt idx="0">
                  <c:v>Publications (KPI)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'[1]copy flow '!$B$1:$F$1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'[1]copy flow '!$B$6:$F$6</c:f>
              <c:numCache>
                <c:formatCode>General</c:formatCode>
                <c:ptCount val="5"/>
                <c:pt idx="0">
                  <c:v>94</c:v>
                </c:pt>
                <c:pt idx="1">
                  <c:v>72</c:v>
                </c:pt>
                <c:pt idx="2">
                  <c:v>102</c:v>
                </c:pt>
                <c:pt idx="3">
                  <c:v>92</c:v>
                </c:pt>
                <c:pt idx="4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82A-4387-AB69-C770F013B1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83264095"/>
        <c:axId val="1083260735"/>
      </c:barChart>
      <c:catAx>
        <c:axId val="10832640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3260735"/>
        <c:crosses val="autoZero"/>
        <c:auto val="1"/>
        <c:lblAlgn val="ctr"/>
        <c:lblOffset val="100"/>
        <c:noMultiLvlLbl val="0"/>
      </c:catAx>
      <c:valAx>
        <c:axId val="10832607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32640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049407348324301E-2"/>
          <c:y val="8.5085080022347701E-2"/>
          <c:w val="0.92350350234881118"/>
          <c:h val="0.8092218026961379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'Sheet 1'!$A$2</c:f>
              <c:strCache>
                <c:ptCount val="1"/>
                <c:pt idx="0">
                  <c:v>Hybrid Open Access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/>
          </c:spPr>
          <c:invertIfNegative val="0"/>
          <c:cat>
            <c:strRef>
              <c:f>'Sheet 1'!$B$1:$F$1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'Sheet 1'!$B$2:$F$2</c:f>
              <c:numCache>
                <c:formatCode>#,##0_ ;\-#,##0\ </c:formatCode>
                <c:ptCount val="5"/>
                <c:pt idx="0">
                  <c:v>3</c:v>
                </c:pt>
                <c:pt idx="1">
                  <c:v>8</c:v>
                </c:pt>
                <c:pt idx="2">
                  <c:v>11</c:v>
                </c:pt>
                <c:pt idx="3">
                  <c:v>23</c:v>
                </c:pt>
                <c:pt idx="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0E-46F9-9545-D6A5C3B26478}"/>
            </c:ext>
          </c:extLst>
        </c:ser>
        <c:ser>
          <c:idx val="1"/>
          <c:order val="1"/>
          <c:tx>
            <c:strRef>
              <c:f>'Sheet 1'!$A$3</c:f>
              <c:strCache>
                <c:ptCount val="1"/>
                <c:pt idx="0">
                  <c:v>Subscription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'Sheet 1'!$B$1:$F$1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'Sheet 1'!$B$3:$F$3</c:f>
              <c:numCache>
                <c:formatCode>#,##0_ ;\-#,##0\ </c:formatCode>
                <c:ptCount val="5"/>
                <c:pt idx="0">
                  <c:v>102</c:v>
                </c:pt>
                <c:pt idx="1">
                  <c:v>68</c:v>
                </c:pt>
                <c:pt idx="2">
                  <c:v>100</c:v>
                </c:pt>
                <c:pt idx="3">
                  <c:v>79</c:v>
                </c:pt>
                <c:pt idx="4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0E-46F9-9545-D6A5C3B264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99620336"/>
        <c:axId val="299626096"/>
      </c:barChart>
      <c:catAx>
        <c:axId val="299620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9626096"/>
        <c:crosses val="autoZero"/>
        <c:auto val="1"/>
        <c:lblAlgn val="ctr"/>
        <c:lblOffset val="100"/>
        <c:noMultiLvlLbl val="0"/>
      </c:catAx>
      <c:valAx>
        <c:axId val="299626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 ;\-#,##0\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9620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median times to  Publish</a:t>
            </a:r>
            <a:r>
              <a:rPr lang="en-GB" baseline="0"/>
              <a:t> </a:t>
            </a:r>
            <a:r>
              <a:rPr lang="en-GB"/>
              <a:t>Papers</a:t>
            </a:r>
          </a:p>
        </c:rich>
      </c:tx>
      <c:layout>
        <c:manualLayout>
          <c:xMode val="edge"/>
          <c:yMode val="edge"/>
          <c:x val="0.60908010641583499"/>
          <c:y val="3.70370370370370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8365884970900371"/>
          <c:y val="0.10487367719098815"/>
          <c:w val="0.5981274487428202"/>
          <c:h val="0.838361484791272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'C:\Users\RoffelS\Downloads\[Median Editorial &amp; Publication Speeds for Published Articles .xlsx]Sheet 1'!$A$2</c:f>
              <c:strCache>
                <c:ptCount val="1"/>
                <c:pt idx="0">
                  <c:v>Median Submission To First Decision Days</c:v>
                </c:pt>
              </c:strCache>
            </c:strRef>
          </c:tx>
          <c:spPr>
            <a:pattFill prst="smGrid">
              <a:fgClr>
                <a:srgbClr val="FF0000"/>
              </a:fgClr>
              <a:bgClr>
                <a:srgbClr val="92D050"/>
              </a:bgClr>
            </a:pattFill>
            <a:ln>
              <a:noFill/>
            </a:ln>
            <a:effectLst/>
          </c:spPr>
          <c:invertIfNegative val="0"/>
          <c:cat>
            <c:strRef>
              <c:f>'[2]Sheet 1'!$B$1:$D$1</c:f>
              <c:strCache>
                <c:ptCount val="3"/>
                <c:pt idx="0">
                  <c:v>2021</c:v>
                </c:pt>
                <c:pt idx="1">
                  <c:v>2022</c:v>
                </c:pt>
                <c:pt idx="2">
                  <c:v>2023 YTD</c:v>
                </c:pt>
              </c:strCache>
            </c:strRef>
          </c:cat>
          <c:val>
            <c:numRef>
              <c:f>'[2]Sheet 1'!$B$2:$D$2</c:f>
              <c:numCache>
                <c:formatCode>General</c:formatCode>
                <c:ptCount val="3"/>
                <c:pt idx="0">
                  <c:v>111.5</c:v>
                </c:pt>
                <c:pt idx="1">
                  <c:v>98.5</c:v>
                </c:pt>
                <c:pt idx="2">
                  <c:v>123.5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68-406C-B621-B777FEB46BE0}"/>
            </c:ext>
          </c:extLst>
        </c:ser>
        <c:ser>
          <c:idx val="1"/>
          <c:order val="1"/>
          <c:tx>
            <c:strRef>
              <c:f>'C:\Users\RoffelS\Downloads\[Median Editorial &amp; Publication Speeds for Published Articles .xlsx]Sheet 1'!$A$3</c:f>
              <c:strCache>
                <c:ptCount val="1"/>
                <c:pt idx="0">
                  <c:v>Median Submission To Editorial Outcome Days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'[2]Sheet 1'!$B$1:$D$1</c:f>
              <c:strCache>
                <c:ptCount val="3"/>
                <c:pt idx="0">
                  <c:v>2021</c:v>
                </c:pt>
                <c:pt idx="1">
                  <c:v>2022</c:v>
                </c:pt>
                <c:pt idx="2">
                  <c:v>2023 YTD</c:v>
                </c:pt>
              </c:strCache>
            </c:strRef>
          </c:cat>
          <c:val>
            <c:numRef>
              <c:f>'[2]Sheet 1'!$B$3:$D$3</c:f>
              <c:numCache>
                <c:formatCode>General</c:formatCode>
                <c:ptCount val="3"/>
                <c:pt idx="0">
                  <c:v>253.5</c:v>
                </c:pt>
                <c:pt idx="1">
                  <c:v>229</c:v>
                </c:pt>
                <c:pt idx="2">
                  <c:v>294.5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68-406C-B621-B777FEB46BE0}"/>
            </c:ext>
          </c:extLst>
        </c:ser>
        <c:ser>
          <c:idx val="2"/>
          <c:order val="2"/>
          <c:tx>
            <c:strRef>
              <c:f>'C:\Users\RoffelS\Downloads\[Median Editorial &amp; Publication Speeds for Published Articles .xlsx]Sheet 1'!$A$4</c:f>
              <c:strCache>
                <c:ptCount val="1"/>
                <c:pt idx="0">
                  <c:v>Median Submission To First Publication Online Days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'[2]Sheet 1'!$B$1:$D$1</c:f>
              <c:strCache>
                <c:ptCount val="3"/>
                <c:pt idx="0">
                  <c:v>2021</c:v>
                </c:pt>
                <c:pt idx="1">
                  <c:v>2022</c:v>
                </c:pt>
                <c:pt idx="2">
                  <c:v>2023 YTD</c:v>
                </c:pt>
              </c:strCache>
            </c:strRef>
          </c:cat>
          <c:val>
            <c:numRef>
              <c:f>'[2]Sheet 1'!$B$4:$D$4</c:f>
              <c:numCache>
                <c:formatCode>General</c:formatCode>
                <c:ptCount val="3"/>
                <c:pt idx="0">
                  <c:v>262.5</c:v>
                </c:pt>
                <c:pt idx="1">
                  <c:v>234.5</c:v>
                </c:pt>
                <c:pt idx="2">
                  <c:v>300.5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468-406C-B621-B777FEB46BE0}"/>
            </c:ext>
          </c:extLst>
        </c:ser>
        <c:ser>
          <c:idx val="3"/>
          <c:order val="3"/>
          <c:tx>
            <c:strRef>
              <c:f>'C:\Users\RoffelS\Downloads\[Median Editorial &amp; Publication Speeds for Published Articles .xlsx]Sheet 1'!$A$5</c:f>
              <c:strCache>
                <c:ptCount val="1"/>
                <c:pt idx="0">
                  <c:v>Median Submission To Publication VoR (Version of Record) Days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'[2]Sheet 1'!$B$1:$D$1</c:f>
              <c:strCache>
                <c:ptCount val="3"/>
                <c:pt idx="0">
                  <c:v>2021</c:v>
                </c:pt>
                <c:pt idx="1">
                  <c:v>2022</c:v>
                </c:pt>
                <c:pt idx="2">
                  <c:v>2023 YTD</c:v>
                </c:pt>
              </c:strCache>
            </c:strRef>
          </c:cat>
          <c:val>
            <c:numRef>
              <c:f>'[2]Sheet 1'!$B$5:$D$5</c:f>
              <c:numCache>
                <c:formatCode>General</c:formatCode>
                <c:ptCount val="3"/>
                <c:pt idx="0">
                  <c:v>428.5</c:v>
                </c:pt>
                <c:pt idx="1">
                  <c:v>316</c:v>
                </c:pt>
                <c:pt idx="2">
                  <c:v>305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468-406C-B621-B777FEB46BE0}"/>
            </c:ext>
          </c:extLst>
        </c:ser>
        <c:ser>
          <c:idx val="4"/>
          <c:order val="4"/>
          <c:tx>
            <c:strRef>
              <c:f>'C:\Users\RoffelS\Downloads\[Median Editorial &amp; Publication Speeds for Published Articles .xlsx]Sheet 1'!$A$6</c:f>
              <c:strCache>
                <c:ptCount val="1"/>
                <c:pt idx="0">
                  <c:v>Median Submission To Issue Realization Days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'[2]Sheet 1'!$B$1:$D$1</c:f>
              <c:strCache>
                <c:ptCount val="3"/>
                <c:pt idx="0">
                  <c:v>2021</c:v>
                </c:pt>
                <c:pt idx="1">
                  <c:v>2022</c:v>
                </c:pt>
                <c:pt idx="2">
                  <c:v>2023 YTD</c:v>
                </c:pt>
              </c:strCache>
            </c:strRef>
          </c:cat>
          <c:val>
            <c:numRef>
              <c:f>'[2]Sheet 1'!$B$6:$D$6</c:f>
              <c:numCache>
                <c:formatCode>General</c:formatCode>
                <c:ptCount val="3"/>
                <c:pt idx="0">
                  <c:v>462.5</c:v>
                </c:pt>
                <c:pt idx="1">
                  <c:v>348</c:v>
                </c:pt>
                <c:pt idx="2">
                  <c:v>369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468-406C-B621-B777FEB46BE0}"/>
            </c:ext>
          </c:extLst>
        </c:ser>
        <c:ser>
          <c:idx val="5"/>
          <c:order val="5"/>
          <c:tx>
            <c:strRef>
              <c:f>'C:\Users\RoffelS\Downloads\[Median Editorial &amp; Publication Speeds for Published Articles .xlsx]Sheet 1'!$A$7</c:f>
              <c:strCache>
                <c:ptCount val="1"/>
                <c:pt idx="0">
                  <c:v> </c:v>
                </c:pt>
              </c:strCache>
            </c:strRef>
          </c:tx>
          <c:spPr>
            <a:solidFill>
              <a:schemeClr val="accent6">
                <a:shade val="76000"/>
              </a:schemeClr>
            </a:solidFill>
            <a:ln>
              <a:noFill/>
            </a:ln>
            <a:effectLst/>
          </c:spPr>
          <c:invertIfNegative val="0"/>
          <c:cat>
            <c:strRef>
              <c:f>'[2]Sheet 1'!$B$1:$D$1</c:f>
              <c:strCache>
                <c:ptCount val="3"/>
                <c:pt idx="0">
                  <c:v>2021</c:v>
                </c:pt>
                <c:pt idx="1">
                  <c:v>2022</c:v>
                </c:pt>
                <c:pt idx="2">
                  <c:v>2023 YTD</c:v>
                </c:pt>
              </c:strCache>
            </c:strRef>
          </c:cat>
          <c:val>
            <c:numRef>
              <c:f>'[2]Sheet 1'!$B$7:$D$7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5-0468-406C-B621-B777FEB46B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90607407"/>
        <c:axId val="1390611727"/>
      </c:barChart>
      <c:catAx>
        <c:axId val="13906074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0611727"/>
        <c:crosses val="autoZero"/>
        <c:auto val="1"/>
        <c:lblAlgn val="ctr"/>
        <c:lblOffset val="100"/>
        <c:noMultiLvlLbl val="0"/>
      </c:catAx>
      <c:valAx>
        <c:axId val="13906117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06074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5"/>
        <c:delete val="1"/>
      </c:legendEntry>
      <c:layout>
        <c:manualLayout>
          <c:xMode val="edge"/>
          <c:yMode val="edge"/>
          <c:x val="0"/>
          <c:y val="7.0598570327353907E-2"/>
          <c:w val="0.35671668758796454"/>
          <c:h val="0.910882910469524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846416619867992"/>
          <c:y val="5.0170941458198413E-2"/>
          <c:w val="0.64809724085664411"/>
          <c:h val="0.8167237989208019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'usage top 10'!$A$2</c:f>
              <c:strCache>
                <c:ptCount val="1"/>
                <c:pt idx="0">
                  <c:v>RoW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cat>
            <c:strRef>
              <c:f>'usage top 10'!$C$1:$H$1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 YTD</c:v>
                </c:pt>
              </c:strCache>
            </c:strRef>
          </c:cat>
          <c:val>
            <c:numRef>
              <c:f>'usage top 10'!$C$2:$H$2</c:f>
              <c:numCache>
                <c:formatCode>General</c:formatCode>
                <c:ptCount val="6"/>
                <c:pt idx="0">
                  <c:v>72413</c:v>
                </c:pt>
                <c:pt idx="1">
                  <c:v>53052</c:v>
                </c:pt>
                <c:pt idx="2">
                  <c:v>64143</c:v>
                </c:pt>
                <c:pt idx="3">
                  <c:v>69965</c:v>
                </c:pt>
                <c:pt idx="4">
                  <c:v>25499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68-49A0-B9DE-617CBC002631}"/>
            </c:ext>
          </c:extLst>
        </c:ser>
        <c:ser>
          <c:idx val="1"/>
          <c:order val="1"/>
          <c:tx>
            <c:strRef>
              <c:f>'usage top 10'!$A$3</c:f>
              <c:strCache>
                <c:ptCount val="1"/>
                <c:pt idx="0">
                  <c:v>United States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'usage top 10'!$C$1:$H$1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 YTD</c:v>
                </c:pt>
              </c:strCache>
            </c:strRef>
          </c:cat>
          <c:val>
            <c:numRef>
              <c:f>'usage top 10'!$C$3:$H$3</c:f>
              <c:numCache>
                <c:formatCode>General</c:formatCode>
                <c:ptCount val="6"/>
                <c:pt idx="0">
                  <c:v>43257</c:v>
                </c:pt>
                <c:pt idx="1">
                  <c:v>64087</c:v>
                </c:pt>
                <c:pt idx="2">
                  <c:v>58581</c:v>
                </c:pt>
                <c:pt idx="3">
                  <c:v>80291</c:v>
                </c:pt>
                <c:pt idx="4">
                  <c:v>26509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68-49A0-B9DE-617CBC002631}"/>
            </c:ext>
          </c:extLst>
        </c:ser>
        <c:ser>
          <c:idx val="2"/>
          <c:order val="2"/>
          <c:tx>
            <c:strRef>
              <c:f>'usage top 10'!$A$4</c:f>
              <c:strCache>
                <c:ptCount val="1"/>
                <c:pt idx="0">
                  <c:v>China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'usage top 10'!$C$1:$H$1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 YTD</c:v>
                </c:pt>
              </c:strCache>
            </c:strRef>
          </c:cat>
          <c:val>
            <c:numRef>
              <c:f>'usage top 10'!$C$4:$H$4</c:f>
              <c:numCache>
                <c:formatCode>General</c:formatCode>
                <c:ptCount val="6"/>
                <c:pt idx="0">
                  <c:v>29163</c:v>
                </c:pt>
                <c:pt idx="1">
                  <c:v>25228</c:v>
                </c:pt>
                <c:pt idx="2">
                  <c:v>34138</c:v>
                </c:pt>
                <c:pt idx="3">
                  <c:v>38211</c:v>
                </c:pt>
                <c:pt idx="4">
                  <c:v>13178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168-49A0-B9DE-617CBC002631}"/>
            </c:ext>
          </c:extLst>
        </c:ser>
        <c:ser>
          <c:idx val="3"/>
          <c:order val="3"/>
          <c:tx>
            <c:strRef>
              <c:f>'usage top 10'!$A$5</c:f>
              <c:strCache>
                <c:ptCount val="1"/>
                <c:pt idx="0">
                  <c:v>United Kingdom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'usage top 10'!$C$1:$H$1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 YTD</c:v>
                </c:pt>
              </c:strCache>
            </c:strRef>
          </c:cat>
          <c:val>
            <c:numRef>
              <c:f>'usage top 10'!$C$5:$H$5</c:f>
              <c:numCache>
                <c:formatCode>General</c:formatCode>
                <c:ptCount val="6"/>
                <c:pt idx="0">
                  <c:v>11378</c:v>
                </c:pt>
                <c:pt idx="1">
                  <c:v>10890</c:v>
                </c:pt>
                <c:pt idx="2">
                  <c:v>12756</c:v>
                </c:pt>
                <c:pt idx="3">
                  <c:v>15160</c:v>
                </c:pt>
                <c:pt idx="4">
                  <c:v>5898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168-49A0-B9DE-617CBC002631}"/>
            </c:ext>
          </c:extLst>
        </c:ser>
        <c:ser>
          <c:idx val="4"/>
          <c:order val="4"/>
          <c:tx>
            <c:strRef>
              <c:f>'usage top 10'!$A$6</c:f>
              <c:strCache>
                <c:ptCount val="1"/>
                <c:pt idx="0">
                  <c:v>Australia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'usage top 10'!$C$1:$H$1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 YTD</c:v>
                </c:pt>
              </c:strCache>
            </c:strRef>
          </c:cat>
          <c:val>
            <c:numRef>
              <c:f>'usage top 10'!$C$6:$H$6</c:f>
              <c:numCache>
                <c:formatCode>General</c:formatCode>
                <c:ptCount val="6"/>
                <c:pt idx="0">
                  <c:v>8039</c:v>
                </c:pt>
                <c:pt idx="1">
                  <c:v>7732</c:v>
                </c:pt>
                <c:pt idx="2">
                  <c:v>8065</c:v>
                </c:pt>
                <c:pt idx="3">
                  <c:v>7305</c:v>
                </c:pt>
                <c:pt idx="4">
                  <c:v>2431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168-49A0-B9DE-617CBC002631}"/>
            </c:ext>
          </c:extLst>
        </c:ser>
        <c:ser>
          <c:idx val="5"/>
          <c:order val="5"/>
          <c:tx>
            <c:strRef>
              <c:f>'usage top 10'!$A$7</c:f>
              <c:strCache>
                <c:ptCount val="1"/>
                <c:pt idx="0">
                  <c:v>Netherlands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'usage top 10'!$C$1:$H$1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 YTD</c:v>
                </c:pt>
              </c:strCache>
            </c:strRef>
          </c:cat>
          <c:val>
            <c:numRef>
              <c:f>'usage top 10'!$C$7:$H$7</c:f>
              <c:numCache>
                <c:formatCode>General</c:formatCode>
                <c:ptCount val="6"/>
                <c:pt idx="0">
                  <c:v>5248</c:v>
                </c:pt>
                <c:pt idx="1">
                  <c:v>6245</c:v>
                </c:pt>
                <c:pt idx="2">
                  <c:v>7697</c:v>
                </c:pt>
                <c:pt idx="3">
                  <c:v>7385</c:v>
                </c:pt>
                <c:pt idx="4">
                  <c:v>2687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168-49A0-B9DE-617CBC002631}"/>
            </c:ext>
          </c:extLst>
        </c:ser>
        <c:ser>
          <c:idx val="6"/>
          <c:order val="6"/>
          <c:tx>
            <c:strRef>
              <c:f>'usage top 10'!$A$8</c:f>
              <c:strCache>
                <c:ptCount val="1"/>
                <c:pt idx="0">
                  <c:v>Germany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'usage top 10'!$C$1:$H$1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 YTD</c:v>
                </c:pt>
              </c:strCache>
            </c:strRef>
          </c:cat>
          <c:val>
            <c:numRef>
              <c:f>'usage top 10'!$C$8:$H$8</c:f>
              <c:numCache>
                <c:formatCode>General</c:formatCode>
                <c:ptCount val="6"/>
                <c:pt idx="0">
                  <c:v>7234</c:v>
                </c:pt>
                <c:pt idx="1">
                  <c:v>6459</c:v>
                </c:pt>
                <c:pt idx="2">
                  <c:v>7575</c:v>
                </c:pt>
                <c:pt idx="3">
                  <c:v>7915</c:v>
                </c:pt>
                <c:pt idx="4">
                  <c:v>2808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168-49A0-B9DE-617CBC002631}"/>
            </c:ext>
          </c:extLst>
        </c:ser>
        <c:ser>
          <c:idx val="7"/>
          <c:order val="7"/>
          <c:tx>
            <c:strRef>
              <c:f>'usage top 10'!$A$9</c:f>
              <c:strCache>
                <c:ptCount val="1"/>
                <c:pt idx="0">
                  <c:v>Italy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'usage top 10'!$C$1:$H$1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 YTD</c:v>
                </c:pt>
              </c:strCache>
            </c:strRef>
          </c:cat>
          <c:val>
            <c:numRef>
              <c:f>'usage top 10'!$C$9:$H$9</c:f>
              <c:numCache>
                <c:formatCode>General</c:formatCode>
                <c:ptCount val="6"/>
                <c:pt idx="0">
                  <c:v>3744</c:v>
                </c:pt>
                <c:pt idx="1">
                  <c:v>3360</c:v>
                </c:pt>
                <c:pt idx="2">
                  <c:v>4910</c:v>
                </c:pt>
                <c:pt idx="3">
                  <c:v>6413</c:v>
                </c:pt>
                <c:pt idx="4">
                  <c:v>2048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168-49A0-B9DE-617CBC002631}"/>
            </c:ext>
          </c:extLst>
        </c:ser>
        <c:ser>
          <c:idx val="8"/>
          <c:order val="8"/>
          <c:tx>
            <c:strRef>
              <c:f>'usage top 10'!$A$10</c:f>
              <c:strCache>
                <c:ptCount val="1"/>
                <c:pt idx="0">
                  <c:v>Brazil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'usage top 10'!$C$1:$H$1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 YTD</c:v>
                </c:pt>
              </c:strCache>
            </c:strRef>
          </c:cat>
          <c:val>
            <c:numRef>
              <c:f>'usage top 10'!$C$10:$H$10</c:f>
              <c:numCache>
                <c:formatCode>General</c:formatCode>
                <c:ptCount val="6"/>
                <c:pt idx="0">
                  <c:v>5305</c:v>
                </c:pt>
                <c:pt idx="1">
                  <c:v>4128</c:v>
                </c:pt>
                <c:pt idx="2">
                  <c:v>4582</c:v>
                </c:pt>
                <c:pt idx="3">
                  <c:v>4469</c:v>
                </c:pt>
                <c:pt idx="4">
                  <c:v>1319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168-49A0-B9DE-617CBC002631}"/>
            </c:ext>
          </c:extLst>
        </c:ser>
        <c:ser>
          <c:idx val="9"/>
          <c:order val="9"/>
          <c:tx>
            <c:strRef>
              <c:f>'usage top 10'!$A$11</c:f>
              <c:strCache>
                <c:ptCount val="1"/>
                <c:pt idx="0">
                  <c:v>Republic of Korea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'usage top 10'!$C$1:$H$1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 YTD</c:v>
                </c:pt>
              </c:strCache>
            </c:strRef>
          </c:cat>
          <c:val>
            <c:numRef>
              <c:f>'usage top 10'!$C$11:$H$11</c:f>
              <c:numCache>
                <c:formatCode>General</c:formatCode>
                <c:ptCount val="6"/>
                <c:pt idx="0">
                  <c:v>4001</c:v>
                </c:pt>
                <c:pt idx="1">
                  <c:v>3758</c:v>
                </c:pt>
                <c:pt idx="2">
                  <c:v>4376</c:v>
                </c:pt>
                <c:pt idx="3">
                  <c:v>5471</c:v>
                </c:pt>
                <c:pt idx="4">
                  <c:v>2014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168-49A0-B9DE-617CBC002631}"/>
            </c:ext>
          </c:extLst>
        </c:ser>
        <c:ser>
          <c:idx val="10"/>
          <c:order val="10"/>
          <c:tx>
            <c:strRef>
              <c:f>'usage top 10'!$A$12</c:f>
              <c:strCache>
                <c:ptCount val="1"/>
                <c:pt idx="0">
                  <c:v>India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'usage top 10'!$C$1:$H$1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 YTD</c:v>
                </c:pt>
              </c:strCache>
            </c:strRef>
          </c:cat>
          <c:val>
            <c:numRef>
              <c:f>'usage top 10'!$C$12:$H$12</c:f>
              <c:numCache>
                <c:formatCode>General</c:formatCode>
                <c:ptCount val="6"/>
                <c:pt idx="0">
                  <c:v>4793</c:v>
                </c:pt>
                <c:pt idx="1">
                  <c:v>3602</c:v>
                </c:pt>
                <c:pt idx="2">
                  <c:v>3785</c:v>
                </c:pt>
                <c:pt idx="3">
                  <c:v>5638</c:v>
                </c:pt>
                <c:pt idx="4">
                  <c:v>1911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168-49A0-B9DE-617CBC0026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77265248"/>
        <c:axId val="2077269088"/>
      </c:barChart>
      <c:catAx>
        <c:axId val="2077265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7269088"/>
        <c:crosses val="autoZero"/>
        <c:auto val="1"/>
        <c:lblAlgn val="ctr"/>
        <c:lblOffset val="100"/>
        <c:noMultiLvlLbl val="0"/>
      </c:catAx>
      <c:valAx>
        <c:axId val="2077269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7265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1662070601521354E-2"/>
          <c:y val="1.1539677997499886E-2"/>
          <c:w val="0.16901249240981356"/>
          <c:h val="0.880845401736413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colors11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colors12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colors8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512630-A5A2-4DB1-8080-341BDA5BB467}" type="datetimeFigureOut">
              <a:rPr lang="en-GB" smtClean="0"/>
              <a:t>16/05/2023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D52275-D1FF-46F6-B509-FB770788F2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760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Subject Fields DIFFER fundamentally in how they communicate new research findings : In Technology conferences are an integral part of the scientific dissemination ecosystem - especially in CS conference publications actually count for tenure – e.g. Technology has a “conference publication culture”</a:t>
            </a:r>
          </a:p>
          <a:p>
            <a:r>
              <a:rPr lang="en-US" dirty="0"/>
              <a:t>In journal dominated fields like Medicine this is not the case ….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90B0F-A299-40C6-9198-69FFF333FD5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998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1285586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1A6E6-075E-4828-AF88-09BD0A742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3800DB-487B-4E23-AC0B-90C9ED4E10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DF5B1-3694-42A9-866E-9F1FF6CF0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18E67-8162-4BE0-9B01-22B89A120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568B9D-A8C9-40C5-85B0-14F435F39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38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536FE-B6CA-4D45-A719-6B51F3FF6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B9388C-63B0-4DA8-97D0-BEEDCF401C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9BDB0-2A2B-43AC-965A-A9E7E7F74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DA7C3-2A5B-4BED-A540-9136486CC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888E8-31D6-4E51-9228-0D6066FED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160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D010CA-6776-433E-8E25-97899E0828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391E6E-3CF5-4535-B37E-E30058EA2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ADEE3-AAA7-4846-8EC6-84B1537C1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DABD6-6E60-4895-89B1-3604A484D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4D314-6D1C-4A42-A445-B77646B2B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26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DE12DD96-514C-49E7-B91C-7003BB6B3A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6580" y="233884"/>
            <a:ext cx="11118861" cy="56545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BCEFB2E9-ED79-49B0-A495-56FF906C05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5525" y="910025"/>
            <a:ext cx="11118860" cy="48600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lide Number Placeholder 9">
            <a:extLst>
              <a:ext uri="{FF2B5EF4-FFF2-40B4-BE49-F238E27FC236}">
                <a16:creationId xmlns:a16="http://schemas.microsoft.com/office/drawing/2014/main" id="{167EAEFC-6DCF-4695-B807-FC8BFD6FD5F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680451" y="6296344"/>
            <a:ext cx="2743200" cy="216000"/>
          </a:xfrm>
        </p:spPr>
        <p:txBody>
          <a:bodyPr/>
          <a:lstStyle/>
          <a:p>
            <a:fld id="{82F89014-7F8D-47C1-8D79-17A715C9D2B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6" name="source">
            <a:extLst>
              <a:ext uri="{FF2B5EF4-FFF2-40B4-BE49-F238E27FC236}">
                <a16:creationId xmlns:a16="http://schemas.microsoft.com/office/drawing/2014/main" id="{ACA7F4A5-10EB-4E06-9ECF-18C659ED7AE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92000" y="6079259"/>
            <a:ext cx="4114800" cy="217085"/>
          </a:xfrm>
        </p:spPr>
        <p:txBody>
          <a:bodyPr>
            <a:noAutofit/>
          </a:bodyPr>
          <a:lstStyle>
            <a:lvl1pPr marL="0" indent="0">
              <a:buNone/>
              <a:defRPr sz="1067">
                <a:solidFill>
                  <a:srgbClr val="A7A8AA"/>
                </a:solidFill>
              </a:defRPr>
            </a:lvl1pPr>
          </a:lstStyle>
          <a:p>
            <a:pPr lvl="0"/>
            <a:r>
              <a:rPr lang="en-US" sz="1067" dirty="0"/>
              <a:t>Source</a:t>
            </a:r>
            <a:endParaRPr lang="en-US" dirty="0"/>
          </a:p>
        </p:txBody>
      </p:sp>
      <p:sp>
        <p:nvSpPr>
          <p:cNvPr id="17" name="date_last_updated">
            <a:extLst>
              <a:ext uri="{FF2B5EF4-FFF2-40B4-BE49-F238E27FC236}">
                <a16:creationId xmlns:a16="http://schemas.microsoft.com/office/drawing/2014/main" id="{7DE960E2-2D0D-4768-A572-1057D8A5EA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92000" y="6407031"/>
            <a:ext cx="4114800" cy="217085"/>
          </a:xfrm>
        </p:spPr>
        <p:txBody>
          <a:bodyPr>
            <a:noAutofit/>
          </a:bodyPr>
          <a:lstStyle>
            <a:lvl1pPr marL="0" indent="0">
              <a:buNone/>
              <a:defRPr sz="1067">
                <a:solidFill>
                  <a:srgbClr val="A7A8AA"/>
                </a:solidFill>
              </a:defRPr>
            </a:lvl1pPr>
          </a:lstStyle>
          <a:p>
            <a:pPr lvl="0"/>
            <a:r>
              <a:rPr lang="en-US" sz="1067" dirty="0"/>
              <a:t>Date Last Updated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93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264799" y="6511447"/>
            <a:ext cx="8896351" cy="227013"/>
          </a:xfrm>
        </p:spPr>
        <p:txBody>
          <a:bodyPr>
            <a:noAutofit/>
          </a:bodyPr>
          <a:lstStyle>
            <a:lvl1pPr>
              <a:buNone/>
              <a:defRPr sz="900"/>
            </a:lvl1pPr>
            <a:lvl2pPr>
              <a:buNone/>
              <a:defRPr sz="1100"/>
            </a:lvl2pPr>
            <a:lvl3pPr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US" dirty="0"/>
              <a:t>Sources &amp; Notes:</a:t>
            </a:r>
          </a:p>
        </p:txBody>
      </p:sp>
    </p:spTree>
    <p:extLst>
      <p:ext uri="{BB962C8B-B14F-4D97-AF65-F5344CB8AC3E}">
        <p14:creationId xmlns:p14="http://schemas.microsoft.com/office/powerpoint/2010/main" val="3217163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4D5D7-9AEB-44F2-8A04-0694BE152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E933F-693D-4770-8DC4-A5A086AC8A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7849A-1CE6-4F5C-95D7-EA8DA5EE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E1FD0-B95E-4CF6-9A27-0F91F96DA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123BE-5891-49D6-A758-867A98F38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2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85FC7-1BEA-438E-A0A7-88FF55112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D5F5C0-417B-4A28-8AE9-A79AC74A6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C6257-C490-4059-9E97-16E46673C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051CD-74EC-43C1-9F21-D33BD297F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95141-29DC-41BA-BE25-E899055F3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532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4FC21-AE04-4050-80E6-D9DCA4B50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85F7E-EF45-48F7-9E54-C6806D0E96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24501F-6ED5-4112-B037-D3E9F8CF2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61E48C-176E-4E60-8CB3-542516996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52202B-C929-4B39-AF47-D17C38F86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EEEBF3-930A-4A23-810D-C1880E7A6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384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48E08-A828-430D-B8A6-7302E570A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FF5402-465C-4E68-BF7E-BFE1177B5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9B917D-5EC9-44FC-B8A7-9ADF4ADC4F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DCF5D4-E55C-42FF-A7E5-2466DE35B8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79A7F-77F4-4169-8D51-2123441998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735923-3BB5-4F33-8E76-56665E95B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43FC79-7089-4373-88DC-12501E782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E0BEB1-B009-47B7-B159-DE05E615E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2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5FFCC-78CC-4E9D-A277-8230F2733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4CEFE7-D923-48C1-B2FE-8110829C6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8F91C9-7841-4F7B-8F24-B5FF45B5B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896739-CF17-4867-A5ED-317AD19F5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114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8942B-5ECF-4556-91C2-496E4C52E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1589EF-E9AD-45F7-BFBE-6F8AD3570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8E0FA-5424-403C-8462-1B7C301C6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240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27A56-C315-441C-9002-DFD599AED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57D9A-8037-4B31-951B-4675ADA69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63141B-5121-4179-B3F6-5295691222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60C32E-3427-4696-A55A-56886EA24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DFE526-7D20-4EC0-9624-E77981295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AA82D7-E462-4060-85D6-85CF55540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305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E919B-BF68-4590-8CA9-A51BAC0F7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4BC1AA-5C68-47DC-BBF0-1E309865E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1A636-7F9C-43EC-B2F2-6FB3323CB7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19410E-A050-4AA2-BC89-EF52EB1C3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C23AB0-18A5-4589-926D-C00F68CFE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54EE52-EECA-4C6E-83E9-6382044D3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688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3F6010-77C4-45FE-968C-712199A58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B1B2C-5D5F-46D9-92F5-ECDF2816A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34894-C6F5-46F1-BAA2-AFEA88E681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1C14C-A143-42F5-B247-D0E800131009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B1C84-4663-4022-BBEA-7667FEBCF3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820DA-1F3A-421F-A770-A6347089E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52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dgresources.relx.com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lsevier.com/about/partnerships/sdg-research-mapping-initiative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4D758-6EF9-A68F-865B-0C5606D926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43467"/>
            <a:ext cx="4620584" cy="4567137"/>
          </a:xfrm>
        </p:spPr>
        <p:txBody>
          <a:bodyPr>
            <a:normAutofit/>
          </a:bodyPr>
          <a:lstStyle/>
          <a:p>
            <a:pPr algn="l"/>
            <a:r>
              <a:rPr lang="en-US" sz="4400" dirty="0"/>
              <a:t>An overview  </a:t>
            </a:r>
            <a:endParaRPr lang="en-GB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C5C488-8A02-87BF-4A02-EBDD1990FA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5277684"/>
            <a:ext cx="4620584" cy="775494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Zoom meeting dated  16 May 2023  </a:t>
            </a:r>
            <a:endParaRPr lang="en-GB" dirty="0"/>
          </a:p>
        </p:txBody>
      </p:sp>
      <p:pic>
        <p:nvPicPr>
          <p:cNvPr id="5" name="Picture 4" descr="An orange and blue cover&#10;&#10;Description automatically generated with medium confidence">
            <a:extLst>
              <a:ext uri="{FF2B5EF4-FFF2-40B4-BE49-F238E27FC236}">
                <a16:creationId xmlns:a16="http://schemas.microsoft.com/office/drawing/2014/main" id="{1C69539C-A850-45B2-3C4A-FA74EB2EBC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7" b="263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30287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37A2A-1E96-FAD4-6886-CE7C21F54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153" y="0"/>
            <a:ext cx="11020425" cy="1325563"/>
          </a:xfrm>
        </p:spPr>
        <p:txBody>
          <a:bodyPr>
            <a:normAutofit/>
          </a:bodyPr>
          <a:lstStyle/>
          <a:p>
            <a:r>
              <a:rPr lang="en-US" sz="3600" dirty="0"/>
              <a:t>Elsevier believes Science can help advance Humanity - </a:t>
            </a:r>
            <a:endParaRPr lang="en-GB" sz="3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E18177-952C-678F-D8FF-79C9FCCD28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9773" y="1325563"/>
            <a:ext cx="9343355" cy="404223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009B3E-EF8B-351E-DD92-F05BA41E0447}"/>
              </a:ext>
            </a:extLst>
          </p:cNvPr>
          <p:cNvSpPr txBox="1"/>
          <p:nvPr/>
        </p:nvSpPr>
        <p:spPr>
          <a:xfrm>
            <a:off x="1619250" y="63082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https://sdgresources.relx.com/</a:t>
            </a:r>
            <a:r>
              <a:rPr lang="en-GB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0CA0FC-2D9E-41BE-E9FE-931875DD55D2}"/>
              </a:ext>
            </a:extLst>
          </p:cNvPr>
          <p:cNvSpPr txBox="1"/>
          <p:nvPr/>
        </p:nvSpPr>
        <p:spPr>
          <a:xfrm>
            <a:off x="1657491" y="5938877"/>
            <a:ext cx="88770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https://www.elsevier.com/about/partnerships/sdg-research-mapping-initiative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9985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lide21" descr="SECTION: Speed">
            <a:extLst>
              <a:ext uri="{FF2B5EF4-FFF2-40B4-BE49-F238E27FC236}">
                <a16:creationId xmlns:a16="http://schemas.microsoft.com/office/drawing/2014/main" id="{5CE438C5-BC20-4F40-96D7-BEF00FE1A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-22860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9D3306-03F2-2C4D-D7FD-305693367D1B}"/>
              </a:ext>
            </a:extLst>
          </p:cNvPr>
          <p:cNvSpPr/>
          <p:nvPr/>
        </p:nvSpPr>
        <p:spPr>
          <a:xfrm>
            <a:off x="0" y="3429000"/>
            <a:ext cx="3067050" cy="10668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Journal  overview  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4717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4B578-07F1-0B21-B201-B12D2F5AF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Annual paper copy flow in Information Systems </a:t>
            </a:r>
            <a:endParaRPr lang="en-GB" sz="3600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8CEF7E3-3B61-4C33-A1E0-62E268058C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1078002"/>
              </p:ext>
            </p:extLst>
          </p:nvPr>
        </p:nvGraphicFramePr>
        <p:xfrm>
          <a:off x="1000125" y="1543049"/>
          <a:ext cx="10172700" cy="4949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44286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1525EC-7613-CD3D-371E-B2F8595E5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2536463" cy="5583148"/>
          </a:xfrm>
        </p:spPr>
        <p:txBody>
          <a:bodyPr anchor="ctr">
            <a:normAutofit/>
          </a:bodyPr>
          <a:lstStyle/>
          <a:p>
            <a:r>
              <a:rPr lang="en-US" sz="3600" dirty="0"/>
              <a:t>Version</a:t>
            </a:r>
            <a:br>
              <a:rPr lang="en-US" sz="3600" dirty="0"/>
            </a:br>
            <a:r>
              <a:rPr lang="en-US" sz="3600" dirty="0"/>
              <a:t>Of</a:t>
            </a:r>
            <a:br>
              <a:rPr lang="en-US" sz="3600" dirty="0"/>
            </a:br>
            <a:r>
              <a:rPr lang="en-US" sz="3600" dirty="0"/>
              <a:t>Record </a:t>
            </a:r>
            <a:br>
              <a:rPr lang="en-US" sz="3600" dirty="0"/>
            </a:br>
            <a:r>
              <a:rPr lang="en-US" sz="3600" dirty="0"/>
              <a:t>Access type </a:t>
            </a:r>
            <a:endParaRPr lang="en-GB" sz="3600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E19ABCE-2F34-1E3E-5BAE-F667CA7D1B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7357558"/>
              </p:ext>
            </p:extLst>
          </p:nvPr>
        </p:nvGraphicFramePr>
        <p:xfrm>
          <a:off x="4648018" y="640823"/>
          <a:ext cx="6900512" cy="3988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BB87E1-7C5A-7DDC-2205-0AE919F4B2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633682"/>
              </p:ext>
            </p:extLst>
          </p:nvPr>
        </p:nvGraphicFramePr>
        <p:xfrm>
          <a:off x="635000" y="5448300"/>
          <a:ext cx="10633835" cy="59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07076">
                  <a:extLst>
                    <a:ext uri="{9D8B030D-6E8A-4147-A177-3AD203B41FA5}">
                      <a16:colId xmlns:a16="http://schemas.microsoft.com/office/drawing/2014/main" val="2124809907"/>
                    </a:ext>
                  </a:extLst>
                </a:gridCol>
                <a:gridCol w="1165352">
                  <a:extLst>
                    <a:ext uri="{9D8B030D-6E8A-4147-A177-3AD203B41FA5}">
                      <a16:colId xmlns:a16="http://schemas.microsoft.com/office/drawing/2014/main" val="2136532596"/>
                    </a:ext>
                  </a:extLst>
                </a:gridCol>
                <a:gridCol w="1165352">
                  <a:extLst>
                    <a:ext uri="{9D8B030D-6E8A-4147-A177-3AD203B41FA5}">
                      <a16:colId xmlns:a16="http://schemas.microsoft.com/office/drawing/2014/main" val="812953683"/>
                    </a:ext>
                  </a:extLst>
                </a:gridCol>
                <a:gridCol w="1165352">
                  <a:extLst>
                    <a:ext uri="{9D8B030D-6E8A-4147-A177-3AD203B41FA5}">
                      <a16:colId xmlns:a16="http://schemas.microsoft.com/office/drawing/2014/main" val="931502568"/>
                    </a:ext>
                  </a:extLst>
                </a:gridCol>
                <a:gridCol w="965056">
                  <a:extLst>
                    <a:ext uri="{9D8B030D-6E8A-4147-A177-3AD203B41FA5}">
                      <a16:colId xmlns:a16="http://schemas.microsoft.com/office/drawing/2014/main" val="3555984952"/>
                    </a:ext>
                  </a:extLst>
                </a:gridCol>
                <a:gridCol w="1365647">
                  <a:extLst>
                    <a:ext uri="{9D8B030D-6E8A-4147-A177-3AD203B41FA5}">
                      <a16:colId xmlns:a16="http://schemas.microsoft.com/office/drawing/2014/main" val="671514971"/>
                    </a:ext>
                  </a:extLst>
                </a:gridCol>
              </a:tblGrid>
              <a:tr h="19685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Stmj Article Access Type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2019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2020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2021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2022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2023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56586302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>
                          <a:effectLst/>
                        </a:rPr>
                        <a:t>Hybrid Open Access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3 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8 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11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23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8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59978667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>
                          <a:effectLst/>
                        </a:rPr>
                        <a:t>Subscription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102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68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100 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79 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22 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202260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2627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de13" descr="Submitted Articles by Region or Country">
            <a:extLst>
              <a:ext uri="{FF2B5EF4-FFF2-40B4-BE49-F238E27FC236}">
                <a16:creationId xmlns:a16="http://schemas.microsoft.com/office/drawing/2014/main" id="{00EA4A3B-ED1C-42DA-965A-B9C37EE19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2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lide14" descr="Accepted Articles by Region or Country">
            <a:extLst>
              <a:ext uri="{FF2B5EF4-FFF2-40B4-BE49-F238E27FC236}">
                <a16:creationId xmlns:a16="http://schemas.microsoft.com/office/drawing/2014/main" id="{1757065C-C13C-4C19-9709-E418104DF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2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lide16" descr="Top 10 Countries by Accepted">
            <a:extLst>
              <a:ext uri="{FF2B5EF4-FFF2-40B4-BE49-F238E27FC236}">
                <a16:creationId xmlns:a16="http://schemas.microsoft.com/office/drawing/2014/main" id="{4B894D6F-2736-4E16-A549-DB4FC52FF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2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lide21" descr="SECTION: Speed">
            <a:extLst>
              <a:ext uri="{FF2B5EF4-FFF2-40B4-BE49-F238E27FC236}">
                <a16:creationId xmlns:a16="http://schemas.microsoft.com/office/drawing/2014/main" id="{5CE438C5-BC20-4F40-96D7-BEF00FE1A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2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E1585F-F493-089F-3D68-FC81F43D1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Actual Speed to publication </a:t>
            </a:r>
            <a:endParaRPr lang="en-GB" sz="3600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FB192A5-02CC-432D-860A-54A224503E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1863012"/>
              </p:ext>
            </p:extLst>
          </p:nvPr>
        </p:nvGraphicFramePr>
        <p:xfrm>
          <a:off x="838200" y="1865313"/>
          <a:ext cx="10515600" cy="4627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54850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lide21" descr="SECTION: Speed">
            <a:extLst>
              <a:ext uri="{FF2B5EF4-FFF2-40B4-BE49-F238E27FC236}">
                <a16:creationId xmlns:a16="http://schemas.microsoft.com/office/drawing/2014/main" id="{5CE438C5-BC20-4F40-96D7-BEF00FE1A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-22860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9D3306-03F2-2C4D-D7FD-305693367D1B}"/>
              </a:ext>
            </a:extLst>
          </p:cNvPr>
          <p:cNvSpPr/>
          <p:nvPr/>
        </p:nvSpPr>
        <p:spPr>
          <a:xfrm>
            <a:off x="0" y="3429000"/>
            <a:ext cx="3067050" cy="10668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Usage and Citation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9308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lide21" descr="SECTION: Speed">
            <a:extLst>
              <a:ext uri="{FF2B5EF4-FFF2-40B4-BE49-F238E27FC236}">
                <a16:creationId xmlns:a16="http://schemas.microsoft.com/office/drawing/2014/main" id="{5CE438C5-BC20-4F40-96D7-BEF00FE1A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-257175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9D3306-03F2-2C4D-D7FD-305693367D1B}"/>
              </a:ext>
            </a:extLst>
          </p:cNvPr>
          <p:cNvSpPr/>
          <p:nvPr/>
        </p:nvSpPr>
        <p:spPr>
          <a:xfrm>
            <a:off x="0" y="3429000"/>
            <a:ext cx="3067050" cy="10668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 &amp; wider market trends  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93388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de12" descr="Annual Usage from ScienceDirect">
            <a:extLst>
              <a:ext uri="{FF2B5EF4-FFF2-40B4-BE49-F238E27FC236}">
                <a16:creationId xmlns:a16="http://schemas.microsoft.com/office/drawing/2014/main" id="{176F0EF2-B976-4B4D-8081-628BDE403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4003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BADB9-E857-9934-DEE0-02763697B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Science Direct full text Usage per country </a:t>
            </a:r>
            <a:endParaRPr lang="en-GB" sz="3600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0988903-5FFE-C887-C38D-E273D7173E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1768210"/>
              </p:ext>
            </p:extLst>
          </p:nvPr>
        </p:nvGraphicFramePr>
        <p:xfrm>
          <a:off x="663967" y="1747838"/>
          <a:ext cx="9537308" cy="4647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217470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de8" descr="Top Cited This Year, Published Two Years Before">
            <a:extLst>
              <a:ext uri="{FF2B5EF4-FFF2-40B4-BE49-F238E27FC236}">
                <a16:creationId xmlns:a16="http://schemas.microsoft.com/office/drawing/2014/main" id="{3243C982-B670-4F48-834B-AAABE673E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1078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slide23" descr="SD: Top Downloaded Articles This Year, Published This Year">
            <a:extLst>
              <a:ext uri="{FF2B5EF4-FFF2-40B4-BE49-F238E27FC236}">
                <a16:creationId xmlns:a16="http://schemas.microsoft.com/office/drawing/2014/main" id="{2F43D01C-D76E-4AC2-8770-EB36E8CC6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47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slide32" descr="Top Articles by Social Media Count, This Year">
            <a:extLst>
              <a:ext uri="{FF2B5EF4-FFF2-40B4-BE49-F238E27FC236}">
                <a16:creationId xmlns:a16="http://schemas.microsoft.com/office/drawing/2014/main" id="{9E652672-FB9A-4974-8226-AE61C682C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24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lide21" descr="SECTION: Speed">
            <a:extLst>
              <a:ext uri="{FF2B5EF4-FFF2-40B4-BE49-F238E27FC236}">
                <a16:creationId xmlns:a16="http://schemas.microsoft.com/office/drawing/2014/main" id="{5CE438C5-BC20-4F40-96D7-BEF00FE1A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-22860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9D3306-03F2-2C4D-D7FD-305693367D1B}"/>
              </a:ext>
            </a:extLst>
          </p:cNvPr>
          <p:cNvSpPr/>
          <p:nvPr/>
        </p:nvSpPr>
        <p:spPr>
          <a:xfrm>
            <a:off x="0" y="3429000"/>
            <a:ext cx="3067050" cy="10668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People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87783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DDA884-039E-B557-7A5E-7AA6FB886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3600" dirty="0"/>
              <a:t>SDG number 5 </a:t>
            </a:r>
            <a:endParaRPr lang="en-GB" sz="3600" dirty="0"/>
          </a:p>
        </p:txBody>
      </p:sp>
      <p:sp>
        <p:nvSpPr>
          <p:cNvPr id="103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9792DB31-43F8-C147-CE3B-8C70014C2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200" dirty="0"/>
              <a:t>What can WE do ?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881CDD4-4818-52F7-E1D0-51AC4BE8F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9343" y="759068"/>
            <a:ext cx="7903949" cy="557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7503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B33F61-EC9F-1915-94F6-35F3566D3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3600" dirty="0"/>
              <a:t>Gender balance per field </a:t>
            </a:r>
            <a:endParaRPr lang="en-GB" sz="3600" dirty="0"/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7CAB58A-97B0-B7A6-7F15-F4BBA9023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200" dirty="0"/>
              <a:t>Editors per field differ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9FD97C-5A9E-6D3E-84A9-44F55FD3F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355" y="640080"/>
            <a:ext cx="6197602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2858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B33F61-EC9F-1915-94F6-35F3566D3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3600" dirty="0"/>
              <a:t>Gender balance per field </a:t>
            </a:r>
            <a:endParaRPr lang="en-GB" sz="3600" dirty="0"/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7CAB58A-97B0-B7A6-7F15-F4BBA9023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200" dirty="0"/>
              <a:t>Authors in computer Science  differ per region 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234BEF8B-243C-88CC-C5A2-7F1A4C3AB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7119" y="1240374"/>
            <a:ext cx="6903720" cy="484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087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11331-485E-8680-5D82-72781E0C5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Inclusion and Diversity – editors in IS  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BF6C75-3BEB-D854-3805-44438CB1BA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2013" y="2007291"/>
            <a:ext cx="9207973" cy="3988005"/>
          </a:xfrm>
        </p:spPr>
      </p:pic>
    </p:spTree>
    <p:extLst>
      <p:ext uri="{BB962C8B-B14F-4D97-AF65-F5344CB8AC3E}">
        <p14:creationId xmlns:p14="http://schemas.microsoft.com/office/powerpoint/2010/main" val="1432740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11A3B-D89A-4511-B0F5-84416EC99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40" y="338762"/>
            <a:ext cx="12029954" cy="395433"/>
          </a:xfrm>
        </p:spPr>
        <p:txBody>
          <a:bodyPr>
            <a:normAutofit fontScale="90000"/>
          </a:bodyPr>
          <a:lstStyle/>
          <a:p>
            <a:r>
              <a:rPr lang="en-GB" sz="4000" dirty="0"/>
              <a:t>Researchers share valuable scholarly insights differently  </a:t>
            </a:r>
            <a:br>
              <a:rPr lang="en-GB" sz="2100" dirty="0"/>
            </a:br>
            <a:endParaRPr lang="en-GB" sz="2100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DF5390E2-0288-4D1E-B56B-F083CB10E091}"/>
              </a:ext>
            </a:extLst>
          </p:cNvPr>
          <p:cNvSpPr txBox="1">
            <a:spLocks/>
          </p:cNvSpPr>
          <p:nvPr/>
        </p:nvSpPr>
        <p:spPr>
          <a:xfrm>
            <a:off x="7883704" y="6565624"/>
            <a:ext cx="4040198" cy="26161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100" dirty="0"/>
              <a:t>Source Scopus , visualization by S Roffel</a:t>
            </a:r>
            <a:endParaRPr lang="en-US" sz="900" dirty="0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C06B0C11-FEFA-4EBA-AA8C-5480EFA918F4}"/>
              </a:ext>
            </a:extLst>
          </p:cNvPr>
          <p:cNvGraphicFramePr>
            <a:graphicFrameLocks/>
          </p:cNvGraphicFramePr>
          <p:nvPr/>
        </p:nvGraphicFramePr>
        <p:xfrm>
          <a:off x="1862076" y="1452065"/>
          <a:ext cx="8467849" cy="4434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A6A8DB7-BED4-4E9B-8B6D-4BABC18C1337}"/>
              </a:ext>
            </a:extLst>
          </p:cNvPr>
          <p:cNvSpPr txBox="1"/>
          <p:nvPr/>
        </p:nvSpPr>
        <p:spPr>
          <a:xfrm>
            <a:off x="1928858" y="888755"/>
            <a:ext cx="8519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cs typeface="Calibri" panose="020F0502020204030204" pitchFamily="34" charset="0"/>
              </a:rPr>
              <a:t>There are differences per Scientific fields - with  Computer Science the most “different “  .</a:t>
            </a:r>
          </a:p>
        </p:txBody>
      </p:sp>
      <p:sp>
        <p:nvSpPr>
          <p:cNvPr id="8" name="Arrow: Left-Right 7">
            <a:extLst>
              <a:ext uri="{FF2B5EF4-FFF2-40B4-BE49-F238E27FC236}">
                <a16:creationId xmlns:a16="http://schemas.microsoft.com/office/drawing/2014/main" id="{A3E90B90-8E73-4C58-A3F9-39211033A983}"/>
              </a:ext>
            </a:extLst>
          </p:cNvPr>
          <p:cNvSpPr/>
          <p:nvPr/>
        </p:nvSpPr>
        <p:spPr>
          <a:xfrm>
            <a:off x="2479498" y="6120776"/>
            <a:ext cx="7740021" cy="343859"/>
          </a:xfrm>
          <a:prstGeom prst="left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0070C0"/>
              </a:gs>
              <a:gs pos="36000">
                <a:srgbClr val="FBDC7E"/>
              </a:gs>
              <a:gs pos="100000">
                <a:srgbClr val="FFC000"/>
              </a:gs>
              <a:gs pos="100000">
                <a:srgbClr val="FFC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75" dirty="0"/>
              <a:t>Conference review  culture                                                              Journal review culture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BD5681-21A0-4BD0-B147-5C92DFA2B3A5}"/>
              </a:ext>
            </a:extLst>
          </p:cNvPr>
          <p:cNvSpPr txBox="1"/>
          <p:nvPr/>
        </p:nvSpPr>
        <p:spPr>
          <a:xfrm>
            <a:off x="2901094" y="5968373"/>
            <a:ext cx="7231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Despite Lockdown – CS conference peer review remains important as conferences go fully virtual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B605B94-525B-414A-8E81-E831DBA931D1}"/>
              </a:ext>
            </a:extLst>
          </p:cNvPr>
          <p:cNvCxnSpPr>
            <a:cxnSpLocks/>
          </p:cNvCxnSpPr>
          <p:nvPr/>
        </p:nvCxnSpPr>
        <p:spPr>
          <a:xfrm>
            <a:off x="2016596" y="4014640"/>
            <a:ext cx="8378688" cy="0"/>
          </a:xfrm>
          <a:prstGeom prst="line">
            <a:avLst/>
          </a:prstGeom>
          <a:ln w="3175">
            <a:solidFill>
              <a:schemeClr val="bg2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B92CD117-D171-4773-A780-78B698065435}"/>
              </a:ext>
            </a:extLst>
          </p:cNvPr>
          <p:cNvSpPr/>
          <p:nvPr/>
        </p:nvSpPr>
        <p:spPr>
          <a:xfrm>
            <a:off x="7015539" y="1447662"/>
            <a:ext cx="1736333" cy="1106993"/>
          </a:xfrm>
          <a:prstGeom prst="ellipse">
            <a:avLst/>
          </a:prstGeom>
          <a:solidFill>
            <a:srgbClr val="FF8200">
              <a:alpha val="7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tx1">
                    <a:lumMod val="50000"/>
                  </a:schemeClr>
                </a:solidFill>
              </a:rPr>
              <a:t>Life &amp; Physical Science l view of </a:t>
            </a:r>
            <a:r>
              <a:rPr lang="en-GB" sz="1000" dirty="0" err="1">
                <a:solidFill>
                  <a:schemeClr val="tx1">
                    <a:lumMod val="50000"/>
                  </a:schemeClr>
                </a:solidFill>
              </a:rPr>
              <a:t>StM</a:t>
            </a:r>
            <a:r>
              <a:rPr lang="en-GB" sz="1000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en-GB" sz="1000" dirty="0">
                <a:solidFill>
                  <a:schemeClr val="tx1">
                    <a:lumMod val="50000"/>
                  </a:schemeClr>
                </a:solidFill>
              </a:rPr>
              <a:t>Journals  peer review  ONLY</a:t>
            </a:r>
            <a:endParaRPr lang="en-US" sz="1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C45A1F7-DB80-4599-9FC1-0CB9B0CC9977}"/>
              </a:ext>
            </a:extLst>
          </p:cNvPr>
          <p:cNvSpPr/>
          <p:nvPr/>
        </p:nvSpPr>
        <p:spPr>
          <a:xfrm>
            <a:off x="3440132" y="1452066"/>
            <a:ext cx="1736333" cy="1106993"/>
          </a:xfrm>
          <a:prstGeom prst="ellipse">
            <a:avLst/>
          </a:prstGeom>
          <a:gradFill flip="none" rotWithShape="1">
            <a:gsLst>
              <a:gs pos="23000">
                <a:schemeClr val="tx2">
                  <a:lumMod val="60000"/>
                  <a:lumOff val="40000"/>
                </a:schemeClr>
              </a:gs>
              <a:gs pos="62000">
                <a:schemeClr val="accent1">
                  <a:lumMod val="45000"/>
                  <a:lumOff val="55000"/>
                </a:schemeClr>
              </a:gs>
              <a:gs pos="83000">
                <a:srgbClr val="007398"/>
              </a:gs>
              <a:gs pos="100000">
                <a:srgbClr val="0070C0"/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tx1">
                    <a:lumMod val="50000"/>
                  </a:schemeClr>
                </a:solidFill>
              </a:rPr>
              <a:t>CS and tech view of </a:t>
            </a:r>
            <a:r>
              <a:rPr lang="en-GB" sz="1000" dirty="0" err="1">
                <a:solidFill>
                  <a:schemeClr val="tx1">
                    <a:lumMod val="50000"/>
                  </a:schemeClr>
                </a:solidFill>
              </a:rPr>
              <a:t>sTm</a:t>
            </a:r>
            <a:r>
              <a:rPr lang="en-GB" sz="1000" dirty="0">
                <a:solidFill>
                  <a:schemeClr val="tx1">
                    <a:lumMod val="50000"/>
                  </a:schemeClr>
                </a:solidFill>
              </a:rPr>
              <a:t> ; </a:t>
            </a:r>
          </a:p>
          <a:p>
            <a:pPr algn="ctr"/>
            <a:r>
              <a:rPr lang="en-GB" sz="1000" dirty="0">
                <a:solidFill>
                  <a:schemeClr val="tx1">
                    <a:lumMod val="50000"/>
                  </a:schemeClr>
                </a:solidFill>
              </a:rPr>
              <a:t>Journals  AND conference  peer review   </a:t>
            </a:r>
            <a:endParaRPr lang="en-US" sz="1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E7F729-0382-44BD-826B-AADC3DF9AFD9}"/>
              </a:ext>
            </a:extLst>
          </p:cNvPr>
          <p:cNvSpPr txBox="1"/>
          <p:nvPr/>
        </p:nvSpPr>
        <p:spPr>
          <a:xfrm>
            <a:off x="1678490" y="5502593"/>
            <a:ext cx="8694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cs typeface="Calibri" panose="020F0502020204030204" pitchFamily="34" charset="0"/>
              </a:rPr>
              <a:t>Scientific Fields in Scopus ranked by their ratio of conference reviewed publications to journal reviewed publications</a:t>
            </a:r>
          </a:p>
        </p:txBody>
      </p:sp>
    </p:spTree>
    <p:extLst>
      <p:ext uri="{BB962C8B-B14F-4D97-AF65-F5344CB8AC3E}">
        <p14:creationId xmlns:p14="http://schemas.microsoft.com/office/powerpoint/2010/main" val="6013157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96E7B-D362-EDB0-7937-FA275D6E0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Moving the needle on editorial Inclusion and Diversity  </a:t>
            </a:r>
            <a:endParaRPr lang="en-GB" sz="3600" dirty="0"/>
          </a:p>
        </p:txBody>
      </p:sp>
      <p:pic>
        <p:nvPicPr>
          <p:cNvPr id="5" name="Content Placeholder 4" descr="A picture containing text, font, number, document&#10;&#10;Description automatically generated">
            <a:extLst>
              <a:ext uri="{FF2B5EF4-FFF2-40B4-BE49-F238E27FC236}">
                <a16:creationId xmlns:a16="http://schemas.microsoft.com/office/drawing/2014/main" id="{55C1A1A3-55CE-3653-7E8A-2A566ECE7A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79" y="2101888"/>
            <a:ext cx="10515600" cy="1442864"/>
          </a:xfrm>
        </p:spPr>
      </p:pic>
      <p:pic>
        <p:nvPicPr>
          <p:cNvPr id="7" name="Picture 6" descr="A picture containing text, font, number, receipt&#10;&#10;Description automatically generated">
            <a:extLst>
              <a:ext uri="{FF2B5EF4-FFF2-40B4-BE49-F238E27FC236}">
                <a16:creationId xmlns:a16="http://schemas.microsoft.com/office/drawing/2014/main" id="{D52C742A-1E0E-B9D1-3FEC-2A4EAF441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98" y="4014533"/>
            <a:ext cx="10412002" cy="178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8118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lide21" descr="SECTION: Speed">
            <a:extLst>
              <a:ext uri="{FF2B5EF4-FFF2-40B4-BE49-F238E27FC236}">
                <a16:creationId xmlns:a16="http://schemas.microsoft.com/office/drawing/2014/main" id="{5CE438C5-BC20-4F40-96D7-BEF00FE1A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-257175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9D3306-03F2-2C4D-D7FD-305693367D1B}"/>
              </a:ext>
            </a:extLst>
          </p:cNvPr>
          <p:cNvSpPr/>
          <p:nvPr/>
        </p:nvSpPr>
        <p:spPr>
          <a:xfrm>
            <a:off x="0" y="3429000"/>
            <a:ext cx="3067050" cy="10668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stakeholder Feedback 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46663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C7CEC-7739-C3C7-FA9E-2CAD3AF74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18" y="122301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Author </a:t>
            </a:r>
            <a:br>
              <a:rPr lang="en-US" sz="3600" dirty="0"/>
            </a:br>
            <a:r>
              <a:rPr lang="en-US" sz="3600" dirty="0" err="1"/>
              <a:t>FeedBack</a:t>
            </a:r>
            <a:r>
              <a:rPr lang="en-US" sz="3600" dirty="0"/>
              <a:t> </a:t>
            </a:r>
            <a:endParaRPr lang="en-GB" sz="3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624F79-B73A-C41E-E61C-ABDA667C8D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7221" y="539241"/>
            <a:ext cx="8821595" cy="3187092"/>
          </a:xfrm>
        </p:spPr>
      </p:pic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F29EA91-4C25-7E61-6760-6C9575914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285" y="3922548"/>
            <a:ext cx="8599469" cy="2801763"/>
          </a:xfrm>
          <a:prstGeom prst="rect">
            <a:avLst/>
          </a:prstGeom>
        </p:spPr>
      </p:pic>
      <p:pic>
        <p:nvPicPr>
          <p:cNvPr id="11" name="Picture 10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90576AC5-7D66-FBA7-D2F7-94FCC76384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032" y="122301"/>
            <a:ext cx="236855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781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3EB8E-4E3F-3680-0494-E13455B80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Diplomacy is … </a:t>
            </a:r>
            <a:endParaRPr lang="en-GB" sz="3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A6638E-31FA-94BD-CB1F-0858B986FF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73722"/>
            <a:ext cx="10515600" cy="4055143"/>
          </a:xfrm>
        </p:spPr>
      </p:pic>
    </p:spTree>
    <p:extLst>
      <p:ext uri="{BB962C8B-B14F-4D97-AF65-F5344CB8AC3E}">
        <p14:creationId xmlns:p14="http://schemas.microsoft.com/office/powerpoint/2010/main" val="924041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F0752-4CF4-8547-2F45-F850EA224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Reviewer Feed Back </a:t>
            </a:r>
            <a:endParaRPr lang="en-GB" sz="3600" dirty="0"/>
          </a:p>
        </p:txBody>
      </p:sp>
      <p:pic>
        <p:nvPicPr>
          <p:cNvPr id="5" name="Content Placeholder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3A7CDE06-F1EB-41D3-A6F2-0BFAE0A51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96497"/>
            <a:ext cx="10515600" cy="4209594"/>
          </a:xfrm>
        </p:spPr>
      </p:pic>
      <p:pic>
        <p:nvPicPr>
          <p:cNvPr id="7" name="Picture 6" descr="A screenshot of a report&#10;&#10;Description automatically generated with medium confidence">
            <a:extLst>
              <a:ext uri="{FF2B5EF4-FFF2-40B4-BE49-F238E27FC236}">
                <a16:creationId xmlns:a16="http://schemas.microsoft.com/office/drawing/2014/main" id="{90EA274F-E7F5-C407-AB56-618E659B0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970" y="396081"/>
            <a:ext cx="2120900" cy="126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709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lide21" descr="SECTION: Speed">
            <a:extLst>
              <a:ext uri="{FF2B5EF4-FFF2-40B4-BE49-F238E27FC236}">
                <a16:creationId xmlns:a16="http://schemas.microsoft.com/office/drawing/2014/main" id="{5CE438C5-BC20-4F40-96D7-BEF00FE1A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-257175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9D3306-03F2-2C4D-D7FD-305693367D1B}"/>
              </a:ext>
            </a:extLst>
          </p:cNvPr>
          <p:cNvSpPr/>
          <p:nvPr/>
        </p:nvSpPr>
        <p:spPr>
          <a:xfrm>
            <a:off x="0" y="3429000"/>
            <a:ext cx="3067050" cy="10668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IS compared to others  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1106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2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AF2E68-700C-B5D2-724E-7AC0E1817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0401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Journals with similar Citation patterns in  Scopus </a:t>
            </a:r>
            <a:endParaRPr lang="en-GB" sz="3600" dirty="0"/>
          </a:p>
        </p:txBody>
      </p:sp>
      <p:sp>
        <p:nvSpPr>
          <p:cNvPr id="38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CDC282A-ECD7-E119-3E7E-0BD0AEACA8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7273579"/>
              </p:ext>
            </p:extLst>
          </p:nvPr>
        </p:nvGraphicFramePr>
        <p:xfrm>
          <a:off x="247650" y="2055813"/>
          <a:ext cx="11410950" cy="4722648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4806241">
                  <a:extLst>
                    <a:ext uri="{9D8B030D-6E8A-4147-A177-3AD203B41FA5}">
                      <a16:colId xmlns:a16="http://schemas.microsoft.com/office/drawing/2014/main" val="3470455542"/>
                    </a:ext>
                  </a:extLst>
                </a:gridCol>
                <a:gridCol w="3185234">
                  <a:extLst>
                    <a:ext uri="{9D8B030D-6E8A-4147-A177-3AD203B41FA5}">
                      <a16:colId xmlns:a16="http://schemas.microsoft.com/office/drawing/2014/main" val="2237917530"/>
                    </a:ext>
                  </a:extLst>
                </a:gridCol>
                <a:gridCol w="1031854">
                  <a:extLst>
                    <a:ext uri="{9D8B030D-6E8A-4147-A177-3AD203B41FA5}">
                      <a16:colId xmlns:a16="http://schemas.microsoft.com/office/drawing/2014/main" val="4280034411"/>
                    </a:ext>
                  </a:extLst>
                </a:gridCol>
                <a:gridCol w="785537">
                  <a:extLst>
                    <a:ext uri="{9D8B030D-6E8A-4147-A177-3AD203B41FA5}">
                      <a16:colId xmlns:a16="http://schemas.microsoft.com/office/drawing/2014/main" val="3745916429"/>
                    </a:ext>
                  </a:extLst>
                </a:gridCol>
                <a:gridCol w="785537">
                  <a:extLst>
                    <a:ext uri="{9D8B030D-6E8A-4147-A177-3AD203B41FA5}">
                      <a16:colId xmlns:a16="http://schemas.microsoft.com/office/drawing/2014/main" val="82531105"/>
                    </a:ext>
                  </a:extLst>
                </a:gridCol>
                <a:gridCol w="816547">
                  <a:extLst>
                    <a:ext uri="{9D8B030D-6E8A-4147-A177-3AD203B41FA5}">
                      <a16:colId xmlns:a16="http://schemas.microsoft.com/office/drawing/2014/main" val="1508446896"/>
                    </a:ext>
                  </a:extLst>
                </a:gridCol>
              </a:tblGrid>
              <a:tr h="27091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cap="none" spc="0" dirty="0">
                          <a:solidFill>
                            <a:schemeClr val="bg1"/>
                          </a:solidFill>
                          <a:effectLst/>
                        </a:rPr>
                        <a:t>Compared Journal Title</a:t>
                      </a:r>
                      <a:endParaRPr lang="en-GB" sz="1200" b="1" i="0" u="none" strike="noStrike" cap="none" spc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21114" marB="21114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cap="none" spc="0" dirty="0">
                          <a:solidFill>
                            <a:schemeClr val="bg1"/>
                          </a:solidFill>
                          <a:effectLst/>
                        </a:rPr>
                        <a:t>Publisher</a:t>
                      </a:r>
                      <a:endParaRPr lang="en-GB" sz="1200" b="1" i="0" u="none" strike="noStrike" cap="none" spc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21114" marB="21114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cap="none" spc="0" dirty="0">
                          <a:solidFill>
                            <a:schemeClr val="bg1"/>
                          </a:solidFill>
                          <a:effectLst/>
                        </a:rPr>
                        <a:t>Citation Similarity Rank</a:t>
                      </a:r>
                      <a:endParaRPr lang="en-GB" sz="1200" b="1" i="0" u="none" strike="noStrike" cap="none" spc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21114" marB="21114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Cited Similarity</a:t>
                      </a:r>
                      <a:endParaRPr lang="en-GB" sz="1200" b="1" i="0" u="none" strike="noStrike" cap="none" spc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21114" marB="21114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cap="none" spc="0" dirty="0">
                          <a:solidFill>
                            <a:schemeClr val="bg1"/>
                          </a:solidFill>
                          <a:effectLst/>
                        </a:rPr>
                        <a:t>Citing Similarity</a:t>
                      </a:r>
                      <a:endParaRPr lang="en-GB" sz="1200" b="1" i="0" u="none" strike="noStrike" cap="none" spc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21114" marB="21114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Citation Similarity</a:t>
                      </a:r>
                      <a:endParaRPr lang="en-GB" sz="1200" b="1" i="0" u="none" strike="noStrike" cap="none" spc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21114" marB="21114" anchor="ctr"/>
                </a:tc>
                <a:extLst>
                  <a:ext uri="{0D108BD9-81ED-4DB2-BD59-A6C34878D82A}">
                    <a16:rowId xmlns:a16="http://schemas.microsoft.com/office/drawing/2014/main" val="1569040645"/>
                  </a:ext>
                </a:extLst>
              </a:tr>
              <a:tr h="176561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Information Systems</a:t>
                      </a:r>
                      <a:endParaRPr lang="en-GB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Elsevier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0 </a:t>
                      </a:r>
                      <a:endParaRPr lang="en-GB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1.00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1.00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1.00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extLst>
                  <a:ext uri="{0D108BD9-81ED-4DB2-BD59-A6C34878D82A}">
                    <a16:rowId xmlns:a16="http://schemas.microsoft.com/office/drawing/2014/main" val="2870849111"/>
                  </a:ext>
                </a:extLst>
              </a:tr>
              <a:tr h="176561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Data &amp; Knowledge Engineering</a:t>
                      </a:r>
                      <a:endParaRPr lang="en-GB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Elsevier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1 </a:t>
                      </a:r>
                      <a:endParaRPr lang="en-GB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0.95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0.96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0.95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extLst>
                  <a:ext uri="{0D108BD9-81ED-4DB2-BD59-A6C34878D82A}">
                    <a16:rowId xmlns:a16="http://schemas.microsoft.com/office/drawing/2014/main" val="2581236026"/>
                  </a:ext>
                </a:extLst>
              </a:tr>
              <a:tr h="176561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Journal on Data Semantics</a:t>
                      </a:r>
                      <a:endParaRPr lang="en-GB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Springer Nature</a:t>
                      </a:r>
                      <a:endParaRPr lang="en-GB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2 </a:t>
                      </a:r>
                      <a:endParaRPr lang="en-GB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0.88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0.95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0.91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extLst>
                  <a:ext uri="{0D108BD9-81ED-4DB2-BD59-A6C34878D82A}">
                    <a16:rowId xmlns:a16="http://schemas.microsoft.com/office/drawing/2014/main" val="167164772"/>
                  </a:ext>
                </a:extLst>
              </a:tr>
              <a:tr h="176561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International Journal of Cooperative Information Systems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World Scientific</a:t>
                      </a:r>
                      <a:endParaRPr lang="en-GB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3 </a:t>
                      </a:r>
                      <a:endParaRPr lang="en-GB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0.91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0.90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0.91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extLst>
                  <a:ext uri="{0D108BD9-81ED-4DB2-BD59-A6C34878D82A}">
                    <a16:rowId xmlns:a16="http://schemas.microsoft.com/office/drawing/2014/main" val="3785998763"/>
                  </a:ext>
                </a:extLst>
              </a:tr>
              <a:tr h="176561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Proceedings of the ACM Symposium on Applied Computing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Association for Computing Machinery</a:t>
                      </a:r>
                      <a:endParaRPr lang="en-GB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4 </a:t>
                      </a:r>
                      <a:endParaRPr lang="en-GB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0.90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0.91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0.90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extLst>
                  <a:ext uri="{0D108BD9-81ED-4DB2-BD59-A6C34878D82A}">
                    <a16:rowId xmlns:a16="http://schemas.microsoft.com/office/drawing/2014/main" val="4093434524"/>
                  </a:ext>
                </a:extLst>
              </a:tr>
              <a:tr h="176561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Journal of Intelligent Information Systems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Springer Nature</a:t>
                      </a:r>
                      <a:endParaRPr lang="en-GB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5 </a:t>
                      </a:r>
                      <a:endParaRPr lang="en-GB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0.84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0.90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0.87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extLst>
                  <a:ext uri="{0D108BD9-81ED-4DB2-BD59-A6C34878D82A}">
                    <a16:rowId xmlns:a16="http://schemas.microsoft.com/office/drawing/2014/main" val="121563550"/>
                  </a:ext>
                </a:extLst>
              </a:tr>
              <a:tr h="176561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International Journal of Web Information Systems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Emerald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6 </a:t>
                      </a:r>
                      <a:endParaRPr lang="en-GB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0.81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0.91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0.86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extLst>
                  <a:ext uri="{0D108BD9-81ED-4DB2-BD59-A6C34878D82A}">
                    <a16:rowId xmlns:a16="http://schemas.microsoft.com/office/drawing/2014/main" val="675994996"/>
                  </a:ext>
                </a:extLst>
              </a:tr>
              <a:tr h="176561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International Journal of Data Warehousing and Mining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IGI Global Publishing</a:t>
                      </a:r>
                      <a:endParaRPr lang="en-GB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7 </a:t>
                      </a:r>
                      <a:endParaRPr lang="en-GB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0.84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0.88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0.86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extLst>
                  <a:ext uri="{0D108BD9-81ED-4DB2-BD59-A6C34878D82A}">
                    <a16:rowId xmlns:a16="http://schemas.microsoft.com/office/drawing/2014/main" val="146036259"/>
                  </a:ext>
                </a:extLst>
              </a:tr>
              <a:tr h="176561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Journal of Web Semantics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Elsevier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8 </a:t>
                      </a:r>
                      <a:endParaRPr lang="en-GB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0.83</a:t>
                      </a:r>
                      <a:endParaRPr lang="en-GB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0.89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0.86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extLst>
                  <a:ext uri="{0D108BD9-81ED-4DB2-BD59-A6C34878D82A}">
                    <a16:rowId xmlns:a16="http://schemas.microsoft.com/office/drawing/2014/main" val="1992026264"/>
                  </a:ext>
                </a:extLst>
              </a:tr>
              <a:tr h="176561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ACM Computing Surveys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Association for Computing Machinery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9 </a:t>
                      </a:r>
                      <a:endParaRPr lang="en-GB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0.85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0.86</a:t>
                      </a:r>
                      <a:endParaRPr lang="en-GB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0.86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extLst>
                  <a:ext uri="{0D108BD9-81ED-4DB2-BD59-A6C34878D82A}">
                    <a16:rowId xmlns:a16="http://schemas.microsoft.com/office/drawing/2014/main" val="3024203531"/>
                  </a:ext>
                </a:extLst>
              </a:tr>
              <a:tr h="176561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Knowledge Engineering Review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Cambridge University Press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10 </a:t>
                      </a:r>
                      <a:endParaRPr lang="en-GB" sz="1200" b="1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0.87</a:t>
                      </a:r>
                      <a:endParaRPr lang="en-GB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0.83</a:t>
                      </a:r>
                      <a:endParaRPr lang="en-GB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0.85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extLst>
                  <a:ext uri="{0D108BD9-81ED-4DB2-BD59-A6C34878D82A}">
                    <a16:rowId xmlns:a16="http://schemas.microsoft.com/office/drawing/2014/main" val="3726519794"/>
                  </a:ext>
                </a:extLst>
              </a:tr>
              <a:tr h="176561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ACM Transactions on the Web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Association for Computing Machinery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11 </a:t>
                      </a:r>
                      <a:endParaRPr lang="en-GB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0.85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0.85</a:t>
                      </a:r>
                      <a:endParaRPr lang="en-GB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0.85</a:t>
                      </a:r>
                      <a:endParaRPr lang="en-GB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extLst>
                  <a:ext uri="{0D108BD9-81ED-4DB2-BD59-A6C34878D82A}">
                    <a16:rowId xmlns:a16="http://schemas.microsoft.com/office/drawing/2014/main" val="361224011"/>
                  </a:ext>
                </a:extLst>
              </a:tr>
              <a:tr h="176561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Knowledge and Information Systems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Springer Nature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12 </a:t>
                      </a:r>
                      <a:endParaRPr lang="en-GB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0.82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0.87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0.85</a:t>
                      </a:r>
                      <a:endParaRPr lang="en-GB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extLst>
                  <a:ext uri="{0D108BD9-81ED-4DB2-BD59-A6C34878D82A}">
                    <a16:rowId xmlns:a16="http://schemas.microsoft.com/office/drawing/2014/main" val="3995894129"/>
                  </a:ext>
                </a:extLst>
              </a:tr>
              <a:tr h="176561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Computer Journal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Oxford University Press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13 </a:t>
                      </a:r>
                      <a:endParaRPr lang="en-GB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0.81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0.88</a:t>
                      </a:r>
                      <a:endParaRPr lang="en-GB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0.84</a:t>
                      </a:r>
                      <a:endParaRPr lang="en-GB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extLst>
                  <a:ext uri="{0D108BD9-81ED-4DB2-BD59-A6C34878D82A}">
                    <a16:rowId xmlns:a16="http://schemas.microsoft.com/office/drawing/2014/main" val="3672754696"/>
                  </a:ext>
                </a:extLst>
              </a:tr>
              <a:tr h="176561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Distributed and Parallel Databases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Springer Nature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14 </a:t>
                      </a:r>
                      <a:endParaRPr lang="en-GB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0.90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0.78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0.84</a:t>
                      </a:r>
                      <a:endParaRPr lang="en-GB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extLst>
                  <a:ext uri="{0D108BD9-81ED-4DB2-BD59-A6C34878D82A}">
                    <a16:rowId xmlns:a16="http://schemas.microsoft.com/office/drawing/2014/main" val="2518072760"/>
                  </a:ext>
                </a:extLst>
              </a:tr>
              <a:tr h="176561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Journal of Universal Computer Science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technische universitat graz from austria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15 </a:t>
                      </a:r>
                      <a:endParaRPr lang="en-GB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0.84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0.83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0.84</a:t>
                      </a:r>
                      <a:endParaRPr lang="en-GB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extLst>
                  <a:ext uri="{0D108BD9-81ED-4DB2-BD59-A6C34878D82A}">
                    <a16:rowId xmlns:a16="http://schemas.microsoft.com/office/drawing/2014/main" val="2712176936"/>
                  </a:ext>
                </a:extLst>
              </a:tr>
              <a:tr h="176561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AI Communications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IOS Press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16 </a:t>
                      </a:r>
                      <a:endParaRPr lang="en-GB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0.84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0.82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0.83</a:t>
                      </a:r>
                      <a:endParaRPr lang="en-GB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extLst>
                  <a:ext uri="{0D108BD9-81ED-4DB2-BD59-A6C34878D82A}">
                    <a16:rowId xmlns:a16="http://schemas.microsoft.com/office/drawing/2014/main" val="3569865436"/>
                  </a:ext>
                </a:extLst>
              </a:tr>
              <a:tr h="176561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Journal of Data and Information Quality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Association for Computing Machinery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17 </a:t>
                      </a:r>
                      <a:endParaRPr lang="en-GB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0.81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0.86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0.83</a:t>
                      </a:r>
                      <a:endParaRPr lang="en-GB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extLst>
                  <a:ext uri="{0D108BD9-81ED-4DB2-BD59-A6C34878D82A}">
                    <a16:rowId xmlns:a16="http://schemas.microsoft.com/office/drawing/2014/main" val="2724024107"/>
                  </a:ext>
                </a:extLst>
              </a:tr>
              <a:tr h="176561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Transactions on Data Privacy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university of skovde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18 </a:t>
                      </a:r>
                      <a:endParaRPr lang="en-GB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0.76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0.90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0.83</a:t>
                      </a:r>
                      <a:endParaRPr lang="en-GB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extLst>
                  <a:ext uri="{0D108BD9-81ED-4DB2-BD59-A6C34878D82A}">
                    <a16:rowId xmlns:a16="http://schemas.microsoft.com/office/drawing/2014/main" val="732027327"/>
                  </a:ext>
                </a:extLst>
              </a:tr>
              <a:tr h="176561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International Journal of Information Security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Springer Nature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19 </a:t>
                      </a:r>
                      <a:endParaRPr lang="en-GB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0.79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0.87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0.83</a:t>
                      </a:r>
                      <a:endParaRPr lang="en-GB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extLst>
                  <a:ext uri="{0D108BD9-81ED-4DB2-BD59-A6C34878D82A}">
                    <a16:rowId xmlns:a16="http://schemas.microsoft.com/office/drawing/2014/main" val="2110633960"/>
                  </a:ext>
                </a:extLst>
              </a:tr>
              <a:tr h="176561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Science of Computer Programming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Elsevier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20 </a:t>
                      </a:r>
                      <a:endParaRPr lang="en-GB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0.79</a:t>
                      </a:r>
                      <a:endParaRPr lang="en-GB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0.87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0.83</a:t>
                      </a:r>
                      <a:endParaRPr lang="en-GB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79" marR="10557" marT="1466" marB="21114" anchor="ctr"/>
                </a:tc>
                <a:extLst>
                  <a:ext uri="{0D108BD9-81ED-4DB2-BD59-A6C34878D82A}">
                    <a16:rowId xmlns:a16="http://schemas.microsoft.com/office/drawing/2014/main" val="23496955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6618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00FC0C-52B3-8B9F-96E6-ABB35C57F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Scopus </a:t>
            </a:r>
            <a:r>
              <a:rPr lang="en-US" sz="3600" dirty="0" err="1"/>
              <a:t>Citescore</a:t>
            </a:r>
            <a:r>
              <a:rPr lang="en-US" sz="3600" dirty="0"/>
              <a:t>   </a:t>
            </a:r>
            <a:endParaRPr lang="en-GB" sz="3600" dirty="0"/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D24FAAD-6083-4503-4E69-D01AC7B2F0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9297449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648599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4A1F0B-AFF7-B054-3011-4C240ED47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3600" dirty="0"/>
              <a:t>Scopus </a:t>
            </a:r>
            <a:r>
              <a:rPr lang="en-US" sz="3600" dirty="0" err="1"/>
              <a:t>Citescore</a:t>
            </a:r>
            <a:r>
              <a:rPr lang="en-US" sz="3600" dirty="0"/>
              <a:t> </a:t>
            </a:r>
            <a:endParaRPr lang="en-GB" sz="3600" dirty="0"/>
          </a:p>
        </p:txBody>
      </p:sp>
      <p:sp>
        <p:nvSpPr>
          <p:cNvPr id="4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2549F33A-DF53-2B47-4E33-5C22E6478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200" dirty="0" err="1"/>
              <a:t>Citescore</a:t>
            </a:r>
            <a:r>
              <a:rPr lang="en-US" sz="2200" dirty="0"/>
              <a:t> is a 3 year impact metric on </a:t>
            </a:r>
            <a:r>
              <a:rPr lang="en-US" sz="2200" dirty="0" err="1"/>
              <a:t>scopus</a:t>
            </a:r>
            <a:r>
              <a:rPr lang="en-US" sz="2200" dirty="0"/>
              <a:t> data </a:t>
            </a:r>
          </a:p>
          <a:p>
            <a:r>
              <a:rPr lang="en-US" sz="2200" dirty="0"/>
              <a:t>IS ranked # 2 on </a:t>
            </a:r>
            <a:r>
              <a:rPr lang="en-US" sz="2200" dirty="0" err="1"/>
              <a:t>Citescore</a:t>
            </a:r>
            <a:r>
              <a:rPr lang="en-US" sz="2200" dirty="0"/>
              <a:t>  </a:t>
            </a:r>
          </a:p>
        </p:txBody>
      </p:sp>
      <p:graphicFrame>
        <p:nvGraphicFramePr>
          <p:cNvPr id="34" name="Content Placeholder 3">
            <a:extLst>
              <a:ext uri="{FF2B5EF4-FFF2-40B4-BE49-F238E27FC236}">
                <a16:creationId xmlns:a16="http://schemas.microsoft.com/office/drawing/2014/main" id="{932A613B-90D2-75EE-97AF-C3342FFD38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2892029"/>
              </p:ext>
            </p:extLst>
          </p:nvPr>
        </p:nvGraphicFramePr>
        <p:xfrm>
          <a:off x="4654296" y="694935"/>
          <a:ext cx="6903723" cy="546814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992893">
                  <a:extLst>
                    <a:ext uri="{9D8B030D-6E8A-4147-A177-3AD203B41FA5}">
                      <a16:colId xmlns:a16="http://schemas.microsoft.com/office/drawing/2014/main" val="3909361376"/>
                    </a:ext>
                  </a:extLst>
                </a:gridCol>
                <a:gridCol w="582166">
                  <a:extLst>
                    <a:ext uri="{9D8B030D-6E8A-4147-A177-3AD203B41FA5}">
                      <a16:colId xmlns:a16="http://schemas.microsoft.com/office/drawing/2014/main" val="1910610726"/>
                    </a:ext>
                  </a:extLst>
                </a:gridCol>
                <a:gridCol w="582166">
                  <a:extLst>
                    <a:ext uri="{9D8B030D-6E8A-4147-A177-3AD203B41FA5}">
                      <a16:colId xmlns:a16="http://schemas.microsoft.com/office/drawing/2014/main" val="1359014440"/>
                    </a:ext>
                  </a:extLst>
                </a:gridCol>
                <a:gridCol w="582166">
                  <a:extLst>
                    <a:ext uri="{9D8B030D-6E8A-4147-A177-3AD203B41FA5}">
                      <a16:colId xmlns:a16="http://schemas.microsoft.com/office/drawing/2014/main" val="3587137879"/>
                    </a:ext>
                  </a:extLst>
                </a:gridCol>
                <a:gridCol w="582166">
                  <a:extLst>
                    <a:ext uri="{9D8B030D-6E8A-4147-A177-3AD203B41FA5}">
                      <a16:colId xmlns:a16="http://schemas.microsoft.com/office/drawing/2014/main" val="4115910520"/>
                    </a:ext>
                  </a:extLst>
                </a:gridCol>
                <a:gridCol w="582166">
                  <a:extLst>
                    <a:ext uri="{9D8B030D-6E8A-4147-A177-3AD203B41FA5}">
                      <a16:colId xmlns:a16="http://schemas.microsoft.com/office/drawing/2014/main" val="2827212380"/>
                    </a:ext>
                  </a:extLst>
                </a:gridCol>
              </a:tblGrid>
              <a:tr h="27340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J</a:t>
                      </a:r>
                      <a:r>
                        <a:rPr lang="en-GB" sz="1200" b="1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ournal</a:t>
                      </a:r>
                      <a:endParaRPr lang="en-GB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en-GB" sz="1200" b="1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en-GB" sz="1200" b="1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2020</a:t>
                      </a:r>
                      <a:endParaRPr lang="en-GB" sz="1200" b="1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2021</a:t>
                      </a:r>
                      <a:endParaRPr lang="en-GB" sz="1200" b="1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2022</a:t>
                      </a:r>
                      <a:endParaRPr lang="en-GB" sz="1200" b="1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 anchor="b"/>
                </a:tc>
                <a:extLst>
                  <a:ext uri="{0D108BD9-81ED-4DB2-BD59-A6C34878D82A}">
                    <a16:rowId xmlns:a16="http://schemas.microsoft.com/office/drawing/2014/main" val="586259172"/>
                  </a:ext>
                </a:extLst>
              </a:tr>
              <a:tr h="273407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Journal of Web Semantics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9.500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9.200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6.900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7.200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8.500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extLst>
                  <a:ext uri="{0D108BD9-81ED-4DB2-BD59-A6C34878D82A}">
                    <a16:rowId xmlns:a16="http://schemas.microsoft.com/office/drawing/2014/main" val="3495170500"/>
                  </a:ext>
                </a:extLst>
              </a:tr>
              <a:tr h="273407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 dirty="0">
                          <a:solidFill>
                            <a:schemeClr val="accent2"/>
                          </a:solidFill>
                          <a:effectLst/>
                        </a:rPr>
                        <a:t>Information Systems</a:t>
                      </a:r>
                      <a:endParaRPr lang="en-GB" sz="1200" b="0" i="0" u="none" strike="noStrike" cap="none" spc="0" dirty="0"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8.800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6.700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7.300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7.100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 dirty="0">
                          <a:solidFill>
                            <a:schemeClr val="accent2"/>
                          </a:solidFill>
                          <a:effectLst/>
                        </a:rPr>
                        <a:t>7.900</a:t>
                      </a:r>
                      <a:endParaRPr lang="en-GB" sz="1200" b="0" i="0" u="none" strike="noStrike" cap="none" spc="0" dirty="0"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extLst>
                  <a:ext uri="{0D108BD9-81ED-4DB2-BD59-A6C34878D82A}">
                    <a16:rowId xmlns:a16="http://schemas.microsoft.com/office/drawing/2014/main" val="1288524080"/>
                  </a:ext>
                </a:extLst>
              </a:tr>
              <a:tr h="27340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ACM Transactions on the Web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3.800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4.400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4.700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6.500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7.200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extLst>
                  <a:ext uri="{0D108BD9-81ED-4DB2-BD59-A6C34878D82A}">
                    <a16:rowId xmlns:a16="http://schemas.microsoft.com/office/drawing/2014/main" val="2842236832"/>
                  </a:ext>
                </a:extLst>
              </a:tr>
              <a:tr h="273407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Knowledge and Information Systems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5.400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5.200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5.800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5.900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6.000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extLst>
                  <a:ext uri="{0D108BD9-81ED-4DB2-BD59-A6C34878D82A}">
                    <a16:rowId xmlns:a16="http://schemas.microsoft.com/office/drawing/2014/main" val="400773379"/>
                  </a:ext>
                </a:extLst>
              </a:tr>
              <a:tr h="27340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Journal of Data and Information Quality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2.700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3.000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3.500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5.600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5.900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extLst>
                  <a:ext uri="{0D108BD9-81ED-4DB2-BD59-A6C34878D82A}">
                    <a16:rowId xmlns:a16="http://schemas.microsoft.com/office/drawing/2014/main" val="1358786582"/>
                  </a:ext>
                </a:extLst>
              </a:tr>
              <a:tr h="273407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Journal of Intelligent Information Systems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2.700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4.100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4.400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5.400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5.900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extLst>
                  <a:ext uri="{0D108BD9-81ED-4DB2-BD59-A6C34878D82A}">
                    <a16:rowId xmlns:a16="http://schemas.microsoft.com/office/drawing/2014/main" val="447296131"/>
                  </a:ext>
                </a:extLst>
              </a:tr>
              <a:tr h="27340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International Journal of Information Security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3.400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3.500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4.000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4.800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5.600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extLst>
                  <a:ext uri="{0D108BD9-81ED-4DB2-BD59-A6C34878D82A}">
                    <a16:rowId xmlns:a16="http://schemas.microsoft.com/office/drawing/2014/main" val="3483700299"/>
                  </a:ext>
                </a:extLst>
              </a:tr>
              <a:tr h="273407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Journal on Data Semantics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4.300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3.600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2.900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3.400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4.700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extLst>
                  <a:ext uri="{0D108BD9-81ED-4DB2-BD59-A6C34878D82A}">
                    <a16:rowId xmlns:a16="http://schemas.microsoft.com/office/drawing/2014/main" val="3530919562"/>
                  </a:ext>
                </a:extLst>
              </a:tr>
              <a:tr h="273407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Data &amp; Knowledge Engineering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3.100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3.700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4.700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4.900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3.900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extLst>
                  <a:ext uri="{0D108BD9-81ED-4DB2-BD59-A6C34878D82A}">
                    <a16:rowId xmlns:a16="http://schemas.microsoft.com/office/drawing/2014/main" val="3786062306"/>
                  </a:ext>
                </a:extLst>
              </a:tr>
              <a:tr h="273407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Science of Computer Programming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3.300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3.300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3.200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3.600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3.500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extLst>
                  <a:ext uri="{0D108BD9-81ED-4DB2-BD59-A6C34878D82A}">
                    <a16:rowId xmlns:a16="http://schemas.microsoft.com/office/drawing/2014/main" val="2386787297"/>
                  </a:ext>
                </a:extLst>
              </a:tr>
              <a:tr h="273407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Computer Journal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1.900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2.400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2.600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3.100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3.400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extLst>
                  <a:ext uri="{0D108BD9-81ED-4DB2-BD59-A6C34878D82A}">
                    <a16:rowId xmlns:a16="http://schemas.microsoft.com/office/drawing/2014/main" val="1046160307"/>
                  </a:ext>
                </a:extLst>
              </a:tr>
              <a:tr h="27340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Innovations in Systems and Software Engineering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1.900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1.900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2.600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2.100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3.000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extLst>
                  <a:ext uri="{0D108BD9-81ED-4DB2-BD59-A6C34878D82A}">
                    <a16:rowId xmlns:a16="http://schemas.microsoft.com/office/drawing/2014/main" val="390269276"/>
                  </a:ext>
                </a:extLst>
              </a:tr>
              <a:tr h="27340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International Journal of Data Warehousing and Mining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2.200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1.800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1.200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1.900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2.800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extLst>
                  <a:ext uri="{0D108BD9-81ED-4DB2-BD59-A6C34878D82A}">
                    <a16:rowId xmlns:a16="http://schemas.microsoft.com/office/drawing/2014/main" val="965295447"/>
                  </a:ext>
                </a:extLst>
              </a:tr>
              <a:tr h="27340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International Journal of Web Information Systems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1.100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1.600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1.800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1.900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2.800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extLst>
                  <a:ext uri="{0D108BD9-81ED-4DB2-BD59-A6C34878D82A}">
                    <a16:rowId xmlns:a16="http://schemas.microsoft.com/office/drawing/2014/main" val="2723931709"/>
                  </a:ext>
                </a:extLst>
              </a:tr>
              <a:tr h="273407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Distributed and Parallel Databases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2.400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2.100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1.900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2.400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2.700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extLst>
                  <a:ext uri="{0D108BD9-81ED-4DB2-BD59-A6C34878D82A}">
                    <a16:rowId xmlns:a16="http://schemas.microsoft.com/office/drawing/2014/main" val="721729294"/>
                  </a:ext>
                </a:extLst>
              </a:tr>
              <a:tr h="273407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Journal of Universal Computer Science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2.500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2.300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2.000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2.700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2.700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extLst>
                  <a:ext uri="{0D108BD9-81ED-4DB2-BD59-A6C34878D82A}">
                    <a16:rowId xmlns:a16="http://schemas.microsoft.com/office/drawing/2014/main" val="498374015"/>
                  </a:ext>
                </a:extLst>
              </a:tr>
              <a:tr h="273407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AI Communications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1.900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2.500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3.700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2.700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2.200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extLst>
                  <a:ext uri="{0D108BD9-81ED-4DB2-BD59-A6C34878D82A}">
                    <a16:rowId xmlns:a16="http://schemas.microsoft.com/office/drawing/2014/main" val="452114643"/>
                  </a:ext>
                </a:extLst>
              </a:tr>
              <a:tr h="27340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International Journal of Cooperative Information Systems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2.000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2.900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3.000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2.900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2.200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extLst>
                  <a:ext uri="{0D108BD9-81ED-4DB2-BD59-A6C34878D82A}">
                    <a16:rowId xmlns:a16="http://schemas.microsoft.com/office/drawing/2014/main" val="3677608385"/>
                  </a:ext>
                </a:extLst>
              </a:tr>
              <a:tr h="273407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Transactions on Data Privacy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2.200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2.200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1.900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2.900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2.100</a:t>
                      </a:r>
                      <a:endParaRPr lang="en-GB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5250" marT="6100" marB="45748"/>
                </a:tc>
                <a:extLst>
                  <a:ext uri="{0D108BD9-81ED-4DB2-BD59-A6C34878D82A}">
                    <a16:rowId xmlns:a16="http://schemas.microsoft.com/office/drawing/2014/main" val="5731904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10598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2B96BA-219E-9D9E-E51C-6A0DE7F49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3600" dirty="0"/>
              <a:t>Total Citations in Scopus </a:t>
            </a:r>
            <a:endParaRPr lang="en-GB" sz="3600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B22ADE7-9FFE-FAF9-99A9-0883F805DD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9797080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42028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B38B988-3BB5-0605-2F54-5B4145AA2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150" y="348487"/>
            <a:ext cx="8562976" cy="418645"/>
          </a:xfrm>
        </p:spPr>
        <p:txBody>
          <a:bodyPr>
            <a:noAutofit/>
          </a:bodyPr>
          <a:lstStyle/>
          <a:p>
            <a:r>
              <a:rPr lang="en-US" sz="3600" dirty="0"/>
              <a:t>DBLP Computer Science Bibliography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D9C4492-87EA-8438-3F5A-DD8427BA24AD}"/>
              </a:ext>
            </a:extLst>
          </p:cNvPr>
          <p:cNvGraphicFramePr>
            <a:graphicFrameLocks/>
          </p:cNvGraphicFramePr>
          <p:nvPr/>
        </p:nvGraphicFramePr>
        <p:xfrm>
          <a:off x="4246880" y="1343662"/>
          <a:ext cx="5963920" cy="4164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798D4C3-F8E8-D224-9D98-47F5EBD525A3}"/>
              </a:ext>
            </a:extLst>
          </p:cNvPr>
          <p:cNvCxnSpPr>
            <a:cxnSpLocks/>
          </p:cNvCxnSpPr>
          <p:nvPr/>
        </p:nvCxnSpPr>
        <p:spPr>
          <a:xfrm flipH="1" flipV="1">
            <a:off x="8596365" y="3779287"/>
            <a:ext cx="1025918" cy="733530"/>
          </a:xfrm>
          <a:prstGeom prst="straightConnector1">
            <a:avLst/>
          </a:prstGeom>
          <a:ln w="635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0BDBB02-C1B5-18D1-530B-D423DBDAE405}"/>
              </a:ext>
            </a:extLst>
          </p:cNvPr>
          <p:cNvCxnSpPr>
            <a:cxnSpLocks/>
          </p:cNvCxnSpPr>
          <p:nvPr/>
        </p:nvCxnSpPr>
        <p:spPr>
          <a:xfrm flipH="1" flipV="1">
            <a:off x="9092571" y="3789121"/>
            <a:ext cx="456415" cy="660575"/>
          </a:xfrm>
          <a:prstGeom prst="straightConnector1">
            <a:avLst/>
          </a:prstGeom>
          <a:ln w="635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C0F0047-640D-32D2-9D5C-DD19272C1C8D}"/>
              </a:ext>
            </a:extLst>
          </p:cNvPr>
          <p:cNvCxnSpPr>
            <a:cxnSpLocks/>
          </p:cNvCxnSpPr>
          <p:nvPr/>
        </p:nvCxnSpPr>
        <p:spPr>
          <a:xfrm flipH="1" flipV="1">
            <a:off x="9525326" y="3837653"/>
            <a:ext cx="70076" cy="563509"/>
          </a:xfrm>
          <a:prstGeom prst="straightConnector1">
            <a:avLst/>
          </a:prstGeom>
          <a:ln w="635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73C5DA22-6A32-92A5-06F0-DA5C35492842}"/>
              </a:ext>
            </a:extLst>
          </p:cNvPr>
          <p:cNvSpPr/>
          <p:nvPr/>
        </p:nvSpPr>
        <p:spPr>
          <a:xfrm>
            <a:off x="9126078" y="4146052"/>
            <a:ext cx="1541923" cy="5486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50" dirty="0"/>
              <a:t>2020 Covid</a:t>
            </a:r>
          </a:p>
          <a:p>
            <a:pPr algn="ctr"/>
            <a:r>
              <a:rPr lang="en-GB" sz="750" dirty="0"/>
              <a:t>Lockdowns   affect many conferences over multiple years   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5C43E09-D085-EBBF-00EF-90D0BBB15FF9}"/>
              </a:ext>
            </a:extLst>
          </p:cNvPr>
          <p:cNvSpPr txBox="1">
            <a:spLocks/>
          </p:cNvSpPr>
          <p:nvPr/>
        </p:nvSpPr>
        <p:spPr>
          <a:xfrm>
            <a:off x="1548150" y="2420154"/>
            <a:ext cx="2668492" cy="16028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</a:rPr>
              <a:t>The ratio of  conference vs journal peer review seems to be slowly converging over the years 2013 to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</a:rPr>
              <a:t>up until 2020 when the pandemic negatively impacted  conference peer review in CS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DBLP data suggests that after pandemic journal reviewed papers overtook conference reviewed papers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</a:rPr>
              <a:t>Continue  to monitor this as the world slowly opens again 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75CD5ED-121E-246F-B077-A9AFCF9FE1FA}"/>
              </a:ext>
            </a:extLst>
          </p:cNvPr>
          <p:cNvSpPr txBox="1">
            <a:spLocks/>
          </p:cNvSpPr>
          <p:nvPr/>
        </p:nvSpPr>
        <p:spPr>
          <a:xfrm rot="10800000" flipV="1">
            <a:off x="1814512" y="6437358"/>
            <a:ext cx="3041968" cy="22760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900" dirty="0" err="1"/>
              <a:t>Source:DBLP</a:t>
            </a:r>
            <a:r>
              <a:rPr lang="en-US" sz="900" dirty="0"/>
              <a:t> analyzed by Sweitze Roffel</a:t>
            </a:r>
          </a:p>
        </p:txBody>
      </p:sp>
    </p:spTree>
    <p:extLst>
      <p:ext uri="{BB962C8B-B14F-4D97-AF65-F5344CB8AC3E}">
        <p14:creationId xmlns:p14="http://schemas.microsoft.com/office/powerpoint/2010/main" val="26685551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4A1F0B-AFF7-B054-3011-4C240ED47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3600" dirty="0"/>
              <a:t>IS # 2 on Total Citations  </a:t>
            </a:r>
            <a:br>
              <a:rPr lang="en-US" sz="3600" dirty="0"/>
            </a:br>
            <a:r>
              <a:rPr lang="en-US" sz="3600" dirty="0"/>
              <a:t>in Scopus</a:t>
            </a:r>
            <a:endParaRPr lang="en-GB" sz="3600" dirty="0"/>
          </a:p>
        </p:txBody>
      </p:sp>
      <p:sp>
        <p:nvSpPr>
          <p:cNvPr id="32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95B69CD-7465-98A9-AAFA-DD0C2F6C82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9793427"/>
              </p:ext>
            </p:extLst>
          </p:nvPr>
        </p:nvGraphicFramePr>
        <p:xfrm>
          <a:off x="4648018" y="881113"/>
          <a:ext cx="6900516" cy="5055577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{5C22544A-7EE6-4342-B048-85BDC9FD1C3A}</a:tableStyleId>
              </a:tblPr>
              <a:tblGrid>
                <a:gridCol w="3408361">
                  <a:extLst>
                    <a:ext uri="{9D8B030D-6E8A-4147-A177-3AD203B41FA5}">
                      <a16:colId xmlns:a16="http://schemas.microsoft.com/office/drawing/2014/main" val="1679257039"/>
                    </a:ext>
                  </a:extLst>
                </a:gridCol>
                <a:gridCol w="698431">
                  <a:extLst>
                    <a:ext uri="{9D8B030D-6E8A-4147-A177-3AD203B41FA5}">
                      <a16:colId xmlns:a16="http://schemas.microsoft.com/office/drawing/2014/main" val="4027486839"/>
                    </a:ext>
                  </a:extLst>
                </a:gridCol>
                <a:gridCol w="698431">
                  <a:extLst>
                    <a:ext uri="{9D8B030D-6E8A-4147-A177-3AD203B41FA5}">
                      <a16:colId xmlns:a16="http://schemas.microsoft.com/office/drawing/2014/main" val="4110928135"/>
                    </a:ext>
                  </a:extLst>
                </a:gridCol>
                <a:gridCol w="698431">
                  <a:extLst>
                    <a:ext uri="{9D8B030D-6E8A-4147-A177-3AD203B41FA5}">
                      <a16:colId xmlns:a16="http://schemas.microsoft.com/office/drawing/2014/main" val="2673176129"/>
                    </a:ext>
                  </a:extLst>
                </a:gridCol>
                <a:gridCol w="698431">
                  <a:extLst>
                    <a:ext uri="{9D8B030D-6E8A-4147-A177-3AD203B41FA5}">
                      <a16:colId xmlns:a16="http://schemas.microsoft.com/office/drawing/2014/main" val="4022518679"/>
                    </a:ext>
                  </a:extLst>
                </a:gridCol>
                <a:gridCol w="698431">
                  <a:extLst>
                    <a:ext uri="{9D8B030D-6E8A-4147-A177-3AD203B41FA5}">
                      <a16:colId xmlns:a16="http://schemas.microsoft.com/office/drawing/2014/main" val="3745263053"/>
                    </a:ext>
                  </a:extLst>
                </a:gridCol>
              </a:tblGrid>
              <a:tr h="266083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Total Citations </a:t>
                      </a:r>
                      <a:endParaRPr lang="en-GB" sz="900" b="0" i="0" u="none" strike="noStrike" cap="none" spc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2018</a:t>
                      </a:r>
                      <a:endParaRPr lang="en-GB" sz="900" b="0" i="0" u="none" strike="noStrike" cap="none" spc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2019</a:t>
                      </a:r>
                      <a:endParaRPr lang="en-GB" sz="900" b="0" i="0" u="none" strike="noStrike" cap="none" spc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2020</a:t>
                      </a:r>
                      <a:endParaRPr lang="en-GB" sz="900" b="0" i="0" u="none" strike="noStrike" cap="none" spc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2021</a:t>
                      </a:r>
                      <a:endParaRPr lang="en-GB" sz="900" b="0" i="0" u="none" strike="noStrike" cap="none" spc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2022</a:t>
                      </a:r>
                      <a:endParaRPr lang="en-GB" sz="900" b="0" i="0" u="none" strike="noStrike" cap="none" spc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4584260"/>
                  </a:ext>
                </a:extLst>
              </a:tr>
              <a:tr h="266083"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Knowledge and Information Systems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2,422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2,697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3,293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3,309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3,443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4525660"/>
                  </a:ext>
                </a:extLst>
              </a:tr>
              <a:tr h="266083"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u="none" strike="noStrike" cap="none" spc="0" dirty="0">
                          <a:solidFill>
                            <a:schemeClr val="accent2"/>
                          </a:solidFill>
                          <a:effectLst/>
                        </a:rPr>
                        <a:t>Information Systems</a:t>
                      </a:r>
                      <a:endParaRPr lang="en-GB" sz="900" b="0" i="0" u="none" strike="noStrike" cap="none" spc="0" dirty="0"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3,029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2,121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2,347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2,026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 dirty="0">
                          <a:solidFill>
                            <a:schemeClr val="accent2"/>
                          </a:solidFill>
                          <a:effectLst/>
                        </a:rPr>
                        <a:t>2,833 </a:t>
                      </a:r>
                      <a:endParaRPr lang="en-GB" sz="900" b="0" i="0" u="none" strike="noStrike" cap="none" spc="0" dirty="0"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966777"/>
                  </a:ext>
                </a:extLst>
              </a:tr>
              <a:tr h="266083"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Computer Journal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754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1,044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1,192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1,520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1,722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3561260"/>
                  </a:ext>
                </a:extLst>
              </a:tr>
              <a:tr h="266083"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Journal of Intelligent Information Systems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448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793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868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1,083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1,231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792640"/>
                  </a:ext>
                </a:extLst>
              </a:tr>
              <a:tr h="266083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International Journal of Information Security</a:t>
                      </a:r>
                      <a:endParaRPr lang="en-US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485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542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649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832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1,153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1601128"/>
                  </a:ext>
                </a:extLst>
              </a:tr>
              <a:tr h="266083"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Science of Computer Programming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1,395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1,052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1,068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1,181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984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378213"/>
                  </a:ext>
                </a:extLst>
              </a:tr>
              <a:tr h="266083"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Journal of Web Semantics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1,057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980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703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705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846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6840290"/>
                  </a:ext>
                </a:extLst>
              </a:tr>
              <a:tr h="266083"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Journal of Universal Computer Science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782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669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572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816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708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137765"/>
                  </a:ext>
                </a:extLst>
              </a:tr>
              <a:tr h="266083"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Data &amp; Knowledge Engineering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514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638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861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892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663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5021805"/>
                  </a:ext>
                </a:extLst>
              </a:tr>
              <a:tr h="266083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Journal of Data and Information Quality</a:t>
                      </a:r>
                      <a:endParaRPr lang="en-US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241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282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313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501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574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836127"/>
                  </a:ext>
                </a:extLst>
              </a:tr>
              <a:tr h="266083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ACM Transactions on the Web</a:t>
                      </a:r>
                      <a:endParaRPr lang="en-US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371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413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415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458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528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9592632"/>
                  </a:ext>
                </a:extLst>
              </a:tr>
              <a:tr h="266083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International Journal of Web Information Systems</a:t>
                      </a:r>
                      <a:endParaRPr lang="en-US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114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178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210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231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335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0241807"/>
                  </a:ext>
                </a:extLst>
              </a:tr>
              <a:tr h="266083"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Distributed and Parallel Databases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185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164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177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265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316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8694421"/>
                  </a:ext>
                </a:extLst>
              </a:tr>
              <a:tr h="266083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Innovations in Systems and Software Engineering</a:t>
                      </a:r>
                      <a:endParaRPr lang="en-US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139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152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193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177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296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00125"/>
                  </a:ext>
                </a:extLst>
              </a:tr>
              <a:tr h="266083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International Journal of Data Warehousing and Mining</a:t>
                      </a:r>
                      <a:endParaRPr lang="en-US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140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115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90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144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188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5374294"/>
                  </a:ext>
                </a:extLst>
              </a:tr>
              <a:tr h="266083"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AI Communications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303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339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335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221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182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5480504"/>
                  </a:ext>
                </a:extLst>
              </a:tr>
              <a:tr h="266083"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Journal on Data Semantics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216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180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126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167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174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1045735"/>
                  </a:ext>
                </a:extLst>
              </a:tr>
              <a:tr h="266083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International Journal of Cooperative Information Systems</a:t>
                      </a:r>
                      <a:endParaRPr lang="en-US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106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153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177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136 </a:t>
                      </a:r>
                      <a:endParaRPr lang="en-GB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9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92 </a:t>
                      </a:r>
                      <a:endParaRPr lang="en-GB" sz="9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79" marR="44873" marT="56215" marB="56215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673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32957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de6" descr="Journal Subject Area Rankings - Scopus CiteScore ">
            <a:extLst>
              <a:ext uri="{FF2B5EF4-FFF2-40B4-BE49-F238E27FC236}">
                <a16:creationId xmlns:a16="http://schemas.microsoft.com/office/drawing/2014/main" id="{687AFA71-F31B-4B7F-B8AE-9D3CF4D47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1132C6-F0B2-980D-052E-BB49C228F5D9}"/>
              </a:ext>
            </a:extLst>
          </p:cNvPr>
          <p:cNvSpPr txBox="1"/>
          <p:nvPr/>
        </p:nvSpPr>
        <p:spPr>
          <a:xfrm>
            <a:off x="431515" y="3429000"/>
            <a:ext cx="79111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SCOPUS ranks Information Systems  as  Q1 in all categories it is in  </a:t>
            </a:r>
          </a:p>
          <a:p>
            <a:endParaRPr lang="en-US" dirty="0"/>
          </a:p>
          <a:p>
            <a:r>
              <a:rPr lang="en-US" dirty="0"/>
              <a:t>Scopus data used in THE (Times Higher Education  , ) and more …</a:t>
            </a:r>
          </a:p>
          <a:p>
            <a:endParaRPr lang="en-US" dirty="0"/>
          </a:p>
          <a:p>
            <a:r>
              <a:rPr lang="en-US" dirty="0"/>
              <a:t>Scopus data used in various national  assessments   ….</a:t>
            </a:r>
            <a:endParaRPr lang="en-GB" dirty="0"/>
          </a:p>
          <a:p>
            <a:r>
              <a:rPr lang="en-US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7478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879DAB-0806-4AB5-EA9A-137E6A68E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3600" dirty="0"/>
              <a:t>Clarivate Impact Factor </a:t>
            </a:r>
            <a:endParaRPr lang="en-GB" sz="3600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9E94E47-7EB1-07C4-FB17-B641297AF7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3569737"/>
              </p:ext>
            </p:extLst>
          </p:nvPr>
        </p:nvGraphicFramePr>
        <p:xfrm>
          <a:off x="4648017" y="640822"/>
          <a:ext cx="7187811" cy="5536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930661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4A1F0B-AFF7-B054-3011-4C240ED47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3600" dirty="0" err="1"/>
              <a:t>Clavivate</a:t>
            </a:r>
            <a:r>
              <a:rPr lang="en-US" sz="3600" dirty="0"/>
              <a:t> Impact factor </a:t>
            </a:r>
            <a:endParaRPr lang="en-GB" sz="3600" dirty="0"/>
          </a:p>
        </p:txBody>
      </p:sp>
      <p:sp>
        <p:nvSpPr>
          <p:cNvPr id="4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2549F33A-DF53-2B47-4E33-5C22E6478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200" dirty="0"/>
              <a:t>Impact Factor  is a 2 year impact metric on web of Science Data  </a:t>
            </a:r>
          </a:p>
          <a:p>
            <a:r>
              <a:rPr lang="en-US" sz="2200" dirty="0"/>
              <a:t>IS ranked # 2 on Impact Factor   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B975A835-0E85-3BF9-4C94-F0E5859104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0209451"/>
              </p:ext>
            </p:extLst>
          </p:nvPr>
        </p:nvGraphicFramePr>
        <p:xfrm>
          <a:off x="4648018" y="863191"/>
          <a:ext cx="6900513" cy="5312956"/>
        </p:xfrm>
        <a:graphic>
          <a:graphicData uri="http://schemas.openxmlformats.org/drawingml/2006/table">
            <a:tbl>
              <a:tblPr firstRow="1" bandRow="1"/>
              <a:tblGrid>
                <a:gridCol w="4151573">
                  <a:extLst>
                    <a:ext uri="{9D8B030D-6E8A-4147-A177-3AD203B41FA5}">
                      <a16:colId xmlns:a16="http://schemas.microsoft.com/office/drawing/2014/main" val="1277158006"/>
                    </a:ext>
                  </a:extLst>
                </a:gridCol>
                <a:gridCol w="687235">
                  <a:extLst>
                    <a:ext uri="{9D8B030D-6E8A-4147-A177-3AD203B41FA5}">
                      <a16:colId xmlns:a16="http://schemas.microsoft.com/office/drawing/2014/main" val="4221732956"/>
                    </a:ext>
                  </a:extLst>
                </a:gridCol>
                <a:gridCol w="687235">
                  <a:extLst>
                    <a:ext uri="{9D8B030D-6E8A-4147-A177-3AD203B41FA5}">
                      <a16:colId xmlns:a16="http://schemas.microsoft.com/office/drawing/2014/main" val="794018376"/>
                    </a:ext>
                  </a:extLst>
                </a:gridCol>
                <a:gridCol w="687235">
                  <a:extLst>
                    <a:ext uri="{9D8B030D-6E8A-4147-A177-3AD203B41FA5}">
                      <a16:colId xmlns:a16="http://schemas.microsoft.com/office/drawing/2014/main" val="3574801959"/>
                    </a:ext>
                  </a:extLst>
                </a:gridCol>
                <a:gridCol w="687235">
                  <a:extLst>
                    <a:ext uri="{9D8B030D-6E8A-4147-A177-3AD203B41FA5}">
                      <a16:colId xmlns:a16="http://schemas.microsoft.com/office/drawing/2014/main" val="3752107938"/>
                    </a:ext>
                  </a:extLst>
                </a:gridCol>
              </a:tblGrid>
              <a:tr h="305334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Impact Factor </a:t>
                      </a:r>
                      <a:endParaRPr lang="en-GB" sz="25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  <a:endParaRPr lang="en-GB" sz="25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  <a:endParaRPr lang="en-GB" sz="25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  <a:endParaRPr lang="en-GB" sz="25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  <a:endParaRPr lang="en-GB" sz="25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9615616"/>
                  </a:ext>
                </a:extLst>
              </a:tr>
              <a:tr h="305334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ACM Transactions on the Web</a:t>
                      </a:r>
                      <a:endParaRPr 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1.580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1.157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2.043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3.350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8129491"/>
                  </a:ext>
                </a:extLst>
              </a:tr>
              <a:tr h="305334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Information Systems</a:t>
                      </a:r>
                      <a:endParaRPr lang="en-GB" sz="2500" b="0" i="0" u="none" strike="noStrike" dirty="0"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2.066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2.466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2.309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3.180</a:t>
                      </a:r>
                      <a:endParaRPr lang="en-GB" sz="2500" b="0" i="0" u="none" strike="noStrike" dirty="0"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8502810"/>
                  </a:ext>
                </a:extLst>
              </a:tr>
              <a:tr h="305334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Journal of Web Semantics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2.429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2.238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1.897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2.770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4252029"/>
                  </a:ext>
                </a:extLst>
              </a:tr>
              <a:tr h="305334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Knowledge and Information Systems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2.397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2.936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2.822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2.531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4984161"/>
                  </a:ext>
                </a:extLst>
              </a:tr>
              <a:tr h="305334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Journal of Intelligent Information Systems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1.589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1.813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1.888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2.504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779399"/>
                  </a:ext>
                </a:extLst>
              </a:tr>
              <a:tr h="305334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International Journal of Information Security</a:t>
                      </a:r>
                      <a:endParaRPr 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1.822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1.494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1.988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2.427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6530923"/>
                  </a:ext>
                </a:extLst>
              </a:tr>
              <a:tr h="305334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Computer Journal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0.980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1.077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1.494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1.762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781591"/>
                  </a:ext>
                </a:extLst>
              </a:tr>
              <a:tr h="305334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Data &amp; Knowledge Engineering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1.583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1.476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1.992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1.500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2853735"/>
                  </a:ext>
                </a:extLst>
              </a:tr>
              <a:tr h="561031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International Journal of Data Warehousing and Mining</a:t>
                      </a:r>
                      <a:endParaRPr 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0.968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0.406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0.625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1.333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2327320"/>
                  </a:ext>
                </a:extLst>
              </a:tr>
              <a:tr h="305334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Journal of Universal Computer Science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0.910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0.701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1.139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1.056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5848596"/>
                  </a:ext>
                </a:extLst>
              </a:tr>
              <a:tr h="305334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Science of Computer Programming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1.088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0.775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0.863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1.039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7168550"/>
                  </a:ext>
                </a:extLst>
              </a:tr>
              <a:tr h="305334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AI Communications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0.765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1.000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0.537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1.029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7740473"/>
                  </a:ext>
                </a:extLst>
              </a:tr>
              <a:tr h="305334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Distributed and Parallel Databases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1.147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0.757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1.500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0.974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2742081"/>
                  </a:ext>
                </a:extLst>
              </a:tr>
              <a:tr h="561031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International Journal of Cooperative Information Systems</a:t>
                      </a:r>
                      <a:endParaRPr 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0.769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1.929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1.286</a:t>
                      </a:r>
                      <a:endParaRPr lang="en-GB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0.563</a:t>
                      </a:r>
                      <a:endParaRPr lang="en-GB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26" marR="8726" marT="872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59356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76444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E3A675-A2A0-029B-4530-81BDFFB15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IS # 3 on Clarivate Total Citations </a:t>
            </a:r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B85A7D0-0497-47AB-9C53-C5761DA072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4764315"/>
              </p:ext>
            </p:extLst>
          </p:nvPr>
        </p:nvGraphicFramePr>
        <p:xfrm>
          <a:off x="4654296" y="831419"/>
          <a:ext cx="7214617" cy="5304590"/>
        </p:xfrm>
        <a:graphic>
          <a:graphicData uri="http://schemas.openxmlformats.org/drawingml/2006/table">
            <a:tbl>
              <a:tblPr firstRow="1" bandRow="1"/>
              <a:tblGrid>
                <a:gridCol w="4614217">
                  <a:extLst>
                    <a:ext uri="{9D8B030D-6E8A-4147-A177-3AD203B41FA5}">
                      <a16:colId xmlns:a16="http://schemas.microsoft.com/office/drawing/2014/main" val="3930271695"/>
                    </a:ext>
                  </a:extLst>
                </a:gridCol>
                <a:gridCol w="650100">
                  <a:extLst>
                    <a:ext uri="{9D8B030D-6E8A-4147-A177-3AD203B41FA5}">
                      <a16:colId xmlns:a16="http://schemas.microsoft.com/office/drawing/2014/main" val="4280157312"/>
                    </a:ext>
                  </a:extLst>
                </a:gridCol>
                <a:gridCol w="650100">
                  <a:extLst>
                    <a:ext uri="{9D8B030D-6E8A-4147-A177-3AD203B41FA5}">
                      <a16:colId xmlns:a16="http://schemas.microsoft.com/office/drawing/2014/main" val="1910116099"/>
                    </a:ext>
                  </a:extLst>
                </a:gridCol>
                <a:gridCol w="650100">
                  <a:extLst>
                    <a:ext uri="{9D8B030D-6E8A-4147-A177-3AD203B41FA5}">
                      <a16:colId xmlns:a16="http://schemas.microsoft.com/office/drawing/2014/main" val="1363537896"/>
                    </a:ext>
                  </a:extLst>
                </a:gridCol>
                <a:gridCol w="650100">
                  <a:extLst>
                    <a:ext uri="{9D8B030D-6E8A-4147-A177-3AD203B41FA5}">
                      <a16:colId xmlns:a16="http://schemas.microsoft.com/office/drawing/2014/main" val="3178628227"/>
                    </a:ext>
                  </a:extLst>
                </a:gridCol>
              </a:tblGrid>
              <a:tr h="258387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Clarivate total citations </a:t>
                      </a:r>
                      <a:endParaRPr lang="en-GB" sz="21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  <a:endParaRPr lang="en-GB" sz="21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  <a:endParaRPr lang="en-GB" sz="21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  <a:endParaRPr lang="en-GB" sz="21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  <a:endParaRPr lang="en-GB" sz="21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0020250"/>
                  </a:ext>
                </a:extLst>
              </a:tr>
              <a:tr h="258387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Knowledge and Information Systems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3006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3242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4008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4789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6718570"/>
                  </a:ext>
                </a:extLst>
              </a:tr>
              <a:tr h="258387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Computer Journal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3663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3599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4057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4631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1110290"/>
                  </a:ext>
                </a:extLst>
              </a:tr>
              <a:tr h="258387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i="0" u="none" strike="noStrike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Information Systems</a:t>
                      </a:r>
                      <a:endParaRPr lang="en-GB" sz="2100" b="0" i="0" u="none" strike="noStrike" dirty="0"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2234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2437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2604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3032</a:t>
                      </a:r>
                      <a:endParaRPr lang="en-GB" sz="2100" b="0" i="0" u="none" strike="noStrike" dirty="0"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6024909"/>
                  </a:ext>
                </a:extLst>
              </a:tr>
              <a:tr h="258387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Data &amp; Knowledge Engineering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1606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1602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1742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1713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9242887"/>
                  </a:ext>
                </a:extLst>
              </a:tr>
              <a:tr h="258387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Journal of Intelligent Information Systems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883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967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1129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1373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2273232"/>
                  </a:ext>
                </a:extLst>
              </a:tr>
              <a:tr h="258387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Science of Computer Programming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1502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1253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1248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1367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0976004"/>
                  </a:ext>
                </a:extLst>
              </a:tr>
              <a:tr h="258387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Journal of Universal Computer Science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1065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954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1060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1132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6919877"/>
                  </a:ext>
                </a:extLst>
              </a:tr>
              <a:tr h="258387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Journal of Web Semantics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1162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1207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1081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1110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517239"/>
                  </a:ext>
                </a:extLst>
              </a:tr>
              <a:tr h="258387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International Journal of Information Security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645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620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836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1028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4703277"/>
                  </a:ext>
                </a:extLst>
              </a:tr>
              <a:tr h="258387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ACM Transactions on the Web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768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769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782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850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194902"/>
                  </a:ext>
                </a:extLst>
              </a:tr>
              <a:tr h="258387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AI Communications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416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429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489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553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8263089"/>
                  </a:ext>
                </a:extLst>
              </a:tr>
              <a:tr h="258387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Distributed and Parallel Databases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322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290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353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366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4895474"/>
                  </a:ext>
                </a:extLst>
              </a:tr>
              <a:tr h="258387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International Journal of Data Warehousing and Mining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235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221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259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334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5721588"/>
                  </a:ext>
                </a:extLst>
              </a:tr>
              <a:tr h="258387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Journal of Data and Information Quality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184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279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960377"/>
                  </a:ext>
                </a:extLst>
              </a:tr>
              <a:tr h="258387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Innovations in Systems and Software Engineering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194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240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0032975"/>
                  </a:ext>
                </a:extLst>
              </a:tr>
              <a:tr h="258387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International Journal of Web Information Systems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166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190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9286098"/>
                  </a:ext>
                </a:extLst>
              </a:tr>
              <a:tr h="258387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Transactions on Data Privacy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182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179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9816039"/>
                  </a:ext>
                </a:extLst>
              </a:tr>
              <a:tr h="258387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International Journal of Cooperative Information Systems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204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222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196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178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0022784"/>
                  </a:ext>
                </a:extLst>
              </a:tr>
              <a:tr h="258387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Journal on Data Semantics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113</a:t>
                      </a:r>
                      <a:endParaRPr lang="en-GB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b="0" i="0" u="none" strike="noStrike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2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2" marR="6772" marT="67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723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99968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de10" descr="Journal Subject Area Rankings - Clarivate Impact Factor ">
            <a:extLst>
              <a:ext uri="{FF2B5EF4-FFF2-40B4-BE49-F238E27FC236}">
                <a16:creationId xmlns:a16="http://schemas.microsoft.com/office/drawing/2014/main" id="{76EE9747-B405-4C12-91D5-6ED33F454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335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CBF167-D883-67AF-A653-86587C9E84ED}"/>
              </a:ext>
            </a:extLst>
          </p:cNvPr>
          <p:cNvSpPr txBox="1"/>
          <p:nvPr/>
        </p:nvSpPr>
        <p:spPr>
          <a:xfrm>
            <a:off x="431515" y="3429000"/>
            <a:ext cx="79111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CLARIVATE  ranks Information Systems  in Q3 in all categories it is in  </a:t>
            </a:r>
          </a:p>
          <a:p>
            <a:endParaRPr lang="en-US" dirty="0"/>
          </a:p>
          <a:p>
            <a:r>
              <a:rPr lang="en-US" dirty="0"/>
              <a:t>CLARIVATE Web of Science  data used in various national  assessments   ….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50508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lide21" descr="SECTION: Speed">
            <a:extLst>
              <a:ext uri="{FF2B5EF4-FFF2-40B4-BE49-F238E27FC236}">
                <a16:creationId xmlns:a16="http://schemas.microsoft.com/office/drawing/2014/main" id="{5CE438C5-BC20-4F40-96D7-BEF00FE1A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-257175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9D3306-03F2-2C4D-D7FD-305693367D1B}"/>
              </a:ext>
            </a:extLst>
          </p:cNvPr>
          <p:cNvSpPr/>
          <p:nvPr/>
        </p:nvSpPr>
        <p:spPr>
          <a:xfrm>
            <a:off x="0" y="3429000"/>
            <a:ext cx="3067050" cy="10668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Summary   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37726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31F12-912B-E4D6-EF41-3ABD47507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Summarizing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13518-C14E-86A1-E2CD-87771337E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It seems </a:t>
            </a:r>
          </a:p>
          <a:p>
            <a:pPr lvl="1"/>
            <a:r>
              <a:rPr lang="en-US" dirty="0"/>
              <a:t>Journal is well managed </a:t>
            </a:r>
          </a:p>
          <a:p>
            <a:pPr lvl="1"/>
            <a:r>
              <a:rPr lang="en-US" dirty="0"/>
              <a:t>Journal well ranked </a:t>
            </a:r>
          </a:p>
          <a:p>
            <a:pPr lvl="1"/>
            <a:r>
              <a:rPr lang="en-US" dirty="0"/>
              <a:t>Journal well respected </a:t>
            </a:r>
          </a:p>
          <a:p>
            <a:pPr lvl="1"/>
            <a:r>
              <a:rPr lang="en-US" dirty="0"/>
              <a:t>Journal is well read </a:t>
            </a:r>
          </a:p>
          <a:p>
            <a:pPr lvl="1"/>
            <a:r>
              <a:rPr lang="en-US" dirty="0"/>
              <a:t>Journal is well cited </a:t>
            </a:r>
          </a:p>
          <a:p>
            <a:pPr lvl="1"/>
            <a:r>
              <a:rPr lang="en-US" dirty="0"/>
              <a:t>Flatlining in a growth market amounts to relative decline </a:t>
            </a:r>
          </a:p>
          <a:p>
            <a:r>
              <a:rPr lang="en-US" dirty="0"/>
              <a:t>Things to discuss </a:t>
            </a:r>
          </a:p>
          <a:p>
            <a:pPr lvl="1"/>
            <a:r>
              <a:rPr lang="en-US" dirty="0"/>
              <a:t>Gender balance ( I&amp;D) </a:t>
            </a:r>
          </a:p>
          <a:p>
            <a:pPr lvl="1"/>
            <a:r>
              <a:rPr lang="en-US" dirty="0"/>
              <a:t>Editorial succession planning </a:t>
            </a:r>
          </a:p>
          <a:p>
            <a:pPr lvl="1"/>
            <a:r>
              <a:rPr lang="en-US" dirty="0"/>
              <a:t>How can we grow the journal, whilst keeping scientific quality</a:t>
            </a:r>
          </a:p>
          <a:p>
            <a:pPr lvl="1"/>
            <a:r>
              <a:rPr lang="en-US" dirty="0"/>
              <a:t>Making the journal a bit faster  </a:t>
            </a:r>
          </a:p>
          <a:p>
            <a:pPr lvl="1"/>
            <a:r>
              <a:rPr lang="en-US" dirty="0"/>
              <a:t>How can we increase real world societal impact ( UN SDG’s )  </a:t>
            </a:r>
          </a:p>
          <a:p>
            <a:pPr lvl="1"/>
            <a:r>
              <a:rPr lang="en-US" dirty="0"/>
              <a:t>AOB </a:t>
            </a:r>
          </a:p>
          <a:p>
            <a:r>
              <a:rPr lang="en-US" dirty="0"/>
              <a:t>Most importantly </a:t>
            </a:r>
          </a:p>
          <a:p>
            <a:pPr lvl="1"/>
            <a:r>
              <a:rPr lang="en-US" dirty="0"/>
              <a:t>Thank YOU !!!!</a:t>
            </a:r>
          </a:p>
          <a:p>
            <a:pPr lvl="1"/>
            <a:r>
              <a:rPr lang="en-US" dirty="0"/>
              <a:t>You are what makes this journal come alive and be successful </a:t>
            </a:r>
          </a:p>
        </p:txBody>
      </p:sp>
    </p:spTree>
    <p:extLst>
      <p:ext uri="{BB962C8B-B14F-4D97-AF65-F5344CB8AC3E}">
        <p14:creationId xmlns:p14="http://schemas.microsoft.com/office/powerpoint/2010/main" val="26385763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lide21" descr="SECTION: Speed">
            <a:extLst>
              <a:ext uri="{FF2B5EF4-FFF2-40B4-BE49-F238E27FC236}">
                <a16:creationId xmlns:a16="http://schemas.microsoft.com/office/drawing/2014/main" id="{5CE438C5-BC20-4F40-96D7-BEF00FE1A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-257175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9D3306-03F2-2C4D-D7FD-305693367D1B}"/>
              </a:ext>
            </a:extLst>
          </p:cNvPr>
          <p:cNvSpPr/>
          <p:nvPr/>
        </p:nvSpPr>
        <p:spPr>
          <a:xfrm>
            <a:off x="0" y="3429000"/>
            <a:ext cx="5505450" cy="10668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Appendix  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45789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560FF-8807-A82E-F191-48CEE6313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More data and slides ….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101027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92261-D2FC-3646-D21D-5DDFE20DC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381" y="227954"/>
            <a:ext cx="11245049" cy="826493"/>
          </a:xfrm>
        </p:spPr>
        <p:txBody>
          <a:bodyPr>
            <a:noAutofit/>
          </a:bodyPr>
          <a:lstStyle/>
          <a:p>
            <a:r>
              <a:rPr lang="en-US" sz="3600" dirty="0"/>
              <a:t>CS Paper growth per region visualized for journals and conferences separately  </a:t>
            </a:r>
            <a:endParaRPr lang="en-GB" sz="36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18B63CB-D8E3-F0B3-1A1D-3E86ED92557D}"/>
              </a:ext>
            </a:extLst>
          </p:cNvPr>
          <p:cNvGraphicFramePr>
            <a:graphicFrameLocks/>
          </p:cNvGraphicFramePr>
          <p:nvPr/>
        </p:nvGraphicFramePr>
        <p:xfrm>
          <a:off x="6671121" y="944880"/>
          <a:ext cx="3658195" cy="4490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6F13617-FA87-CE24-DE8F-B3C38C8A9333}"/>
              </a:ext>
            </a:extLst>
          </p:cNvPr>
          <p:cNvGraphicFramePr>
            <a:graphicFrameLocks/>
          </p:cNvGraphicFramePr>
          <p:nvPr/>
        </p:nvGraphicFramePr>
        <p:xfrm>
          <a:off x="1753279" y="1157934"/>
          <a:ext cx="3900534" cy="4181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2BDB501-9A87-772F-F646-A5D6E3BE6FB4}"/>
              </a:ext>
            </a:extLst>
          </p:cNvPr>
          <p:cNvSpPr txBox="1">
            <a:spLocks/>
          </p:cNvSpPr>
          <p:nvPr/>
        </p:nvSpPr>
        <p:spPr>
          <a:xfrm>
            <a:off x="6671121" y="6391132"/>
            <a:ext cx="4119345" cy="35227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900" dirty="0"/>
              <a:t>Source: Scopus (Mar 2023)  full year data for the years 2015 to 2022 ( disclaimer -2022 conference papers not fully indexed by Scopus yet ) - analysis by Cristiana Petru-Stefanescu </a:t>
            </a:r>
          </a:p>
          <a:p>
            <a:pPr algn="l"/>
            <a:endParaRPr lang="en-US" sz="9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4B5E0A-C32F-4749-BEC5-D09F28BC41C7}"/>
              </a:ext>
            </a:extLst>
          </p:cNvPr>
          <p:cNvSpPr txBox="1"/>
          <p:nvPr/>
        </p:nvSpPr>
        <p:spPr>
          <a:xfrm>
            <a:off x="1913298" y="5700067"/>
            <a:ext cx="45381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/>
              <a:t>EU28 and China growing at similar trajectory for CS Journal papers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/>
              <a:t>China growing in CS Conference papers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1519113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de3" descr="SECTION: Citation Impact">
            <a:extLst>
              <a:ext uri="{FF2B5EF4-FFF2-40B4-BE49-F238E27FC236}">
                <a16:creationId xmlns:a16="http://schemas.microsoft.com/office/drawing/2014/main" id="{6BEA654F-4914-4802-932F-594190060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5034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de5" descr="Top Cited This Year, Published All Time">
            <a:extLst>
              <a:ext uri="{FF2B5EF4-FFF2-40B4-BE49-F238E27FC236}">
                <a16:creationId xmlns:a16="http://schemas.microsoft.com/office/drawing/2014/main" id="{02E0A33C-D3D2-4413-9488-A52080C02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9239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de8" descr="Top Cited This Year, Published Two Years Before">
            <a:extLst>
              <a:ext uri="{FF2B5EF4-FFF2-40B4-BE49-F238E27FC236}">
                <a16:creationId xmlns:a16="http://schemas.microsoft.com/office/drawing/2014/main" id="{3243C982-B670-4F48-834B-AAABE673E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259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de6" descr="Top Cited Last Year, Published All Time">
            <a:extLst>
              <a:ext uri="{FF2B5EF4-FFF2-40B4-BE49-F238E27FC236}">
                <a16:creationId xmlns:a16="http://schemas.microsoft.com/office/drawing/2014/main" id="{6CC79FD2-0487-4FFA-8B24-4EA7D5A42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631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de9" descr="Top Cited Last Year, Published Two Years Before">
            <a:extLst>
              <a:ext uri="{FF2B5EF4-FFF2-40B4-BE49-F238E27FC236}">
                <a16:creationId xmlns:a16="http://schemas.microsoft.com/office/drawing/2014/main" id="{FB975E1E-176E-4CBC-939F-A8A0E1E9B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3525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lide21" descr="SECTION: Speed">
            <a:extLst>
              <a:ext uri="{FF2B5EF4-FFF2-40B4-BE49-F238E27FC236}">
                <a16:creationId xmlns:a16="http://schemas.microsoft.com/office/drawing/2014/main" id="{5CE438C5-BC20-4F40-96D7-BEF00FE1A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-28575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9D3306-03F2-2C4D-D7FD-305693367D1B}"/>
              </a:ext>
            </a:extLst>
          </p:cNvPr>
          <p:cNvSpPr/>
          <p:nvPr/>
        </p:nvSpPr>
        <p:spPr>
          <a:xfrm>
            <a:off x="0" y="3429000"/>
            <a:ext cx="6096000" cy="10668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Special issues  and more journal data   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6797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de9" descr="Manuscript Flow Details for Special Content by Item Group This Year">
            <a:extLst>
              <a:ext uri="{FF2B5EF4-FFF2-40B4-BE49-F238E27FC236}">
                <a16:creationId xmlns:a16="http://schemas.microsoft.com/office/drawing/2014/main" id="{7C3A00C1-2260-4A92-B572-51694A2CB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25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de10" descr="Manuscript Flow Details for Special Content by Item Group Last Year ">
            <a:extLst>
              <a:ext uri="{FF2B5EF4-FFF2-40B4-BE49-F238E27FC236}">
                <a16:creationId xmlns:a16="http://schemas.microsoft.com/office/drawing/2014/main" id="{50D3E97F-5C9D-4E64-A6A8-2B652899E4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25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de11" descr="Manuscript Flow Details for Special Content by Item Group Two Years Ago">
            <a:extLst>
              <a:ext uri="{FF2B5EF4-FFF2-40B4-BE49-F238E27FC236}">
                <a16:creationId xmlns:a16="http://schemas.microsoft.com/office/drawing/2014/main" id="{EE45944B-7F56-4EAB-9310-9B3B0F2CD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25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slide23" descr="Median Editorial Speed for Accepted and Rejected Articles - Dashboard">
            <a:extLst>
              <a:ext uri="{FF2B5EF4-FFF2-40B4-BE49-F238E27FC236}">
                <a16:creationId xmlns:a16="http://schemas.microsoft.com/office/drawing/2014/main" id="{5031DB02-896C-410A-AE9C-AC005B270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2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94F82E-CD15-E084-2572-841BAFF87FF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A568FF-F06C-A6C1-B706-4000DD46319D}"/>
              </a:ext>
            </a:extLst>
          </p:cNvPr>
          <p:cNvSpPr txBox="1"/>
          <p:nvPr/>
        </p:nvSpPr>
        <p:spPr>
          <a:xfrm>
            <a:off x="5246375" y="2457450"/>
            <a:ext cx="3914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Internet of Things </a:t>
            </a:r>
          </a:p>
          <a:p>
            <a:pPr algn="r"/>
            <a:r>
              <a:rPr lang="en-US" dirty="0"/>
              <a:t>Big Data </a:t>
            </a:r>
          </a:p>
          <a:p>
            <a:pPr algn="r"/>
            <a:r>
              <a:rPr lang="en-US" dirty="0"/>
              <a:t>Artificial Intelligence </a:t>
            </a:r>
          </a:p>
          <a:p>
            <a:pPr algn="r"/>
            <a:r>
              <a:rPr lang="en-US" dirty="0"/>
              <a:t>Cloud Computing 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75EEAE-30E0-690F-AFD1-CC123608A601}"/>
              </a:ext>
            </a:extLst>
          </p:cNvPr>
          <p:cNvSpPr txBox="1"/>
          <p:nvPr/>
        </p:nvSpPr>
        <p:spPr>
          <a:xfrm>
            <a:off x="1381125" y="2457450"/>
            <a:ext cx="4619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People put sensors in everything  </a:t>
            </a:r>
          </a:p>
          <a:p>
            <a:r>
              <a:rPr lang="en-US" dirty="0"/>
              <a:t>sensors generate tons of Data </a:t>
            </a:r>
          </a:p>
          <a:p>
            <a:r>
              <a:rPr lang="en-US" dirty="0"/>
              <a:t>Data no human can reason with </a:t>
            </a:r>
          </a:p>
          <a:p>
            <a:r>
              <a:rPr lang="en-US" dirty="0"/>
              <a:t>Offloading reasoning to machine’s   at scale </a:t>
            </a:r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148FA34-4142-BACF-7B65-85D5BEE771A2}"/>
              </a:ext>
            </a:extLst>
          </p:cNvPr>
          <p:cNvSpPr txBox="1">
            <a:spLocks/>
          </p:cNvSpPr>
          <p:nvPr/>
        </p:nvSpPr>
        <p:spPr>
          <a:xfrm>
            <a:off x="676153" y="0"/>
            <a:ext cx="110204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Digitalization drives growth of CS R&amp;D  -  and ICT industry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9045519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slide51" descr="Peer Reviews per Accepted Article by Publication Item Type Last Year">
            <a:extLst>
              <a:ext uri="{FF2B5EF4-FFF2-40B4-BE49-F238E27FC236}">
                <a16:creationId xmlns:a16="http://schemas.microsoft.com/office/drawing/2014/main" id="{0444DA0A-4A80-4C56-89B6-3C0729FD5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25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lide50" descr="Peer Reviews per Accepted Article by Publication Item Type This Year">
            <a:extLst>
              <a:ext uri="{FF2B5EF4-FFF2-40B4-BE49-F238E27FC236}">
                <a16:creationId xmlns:a16="http://schemas.microsoft.com/office/drawing/2014/main" id="{292B3319-A7DD-4130-A03A-7FB7F4E2A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25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de7" descr="Manuscript Flow Details by Publication Item Type Last Year">
            <a:extLst>
              <a:ext uri="{FF2B5EF4-FFF2-40B4-BE49-F238E27FC236}">
                <a16:creationId xmlns:a16="http://schemas.microsoft.com/office/drawing/2014/main" id="{D7B5691E-5CD3-4E24-A9E8-CCE27E08C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25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lide21" descr="SECTION: Speed">
            <a:extLst>
              <a:ext uri="{FF2B5EF4-FFF2-40B4-BE49-F238E27FC236}">
                <a16:creationId xmlns:a16="http://schemas.microsoft.com/office/drawing/2014/main" id="{5CE438C5-BC20-4F40-96D7-BEF00FE1A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-28575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9D3306-03F2-2C4D-D7FD-305693367D1B}"/>
              </a:ext>
            </a:extLst>
          </p:cNvPr>
          <p:cNvSpPr/>
          <p:nvPr/>
        </p:nvSpPr>
        <p:spPr>
          <a:xfrm>
            <a:off x="0" y="3429000"/>
            <a:ext cx="6096000" cy="10668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More Usage &amp; citation data     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30511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slide31" descr="Top 10 Countries by SD Usage Last Year">
            <a:extLst>
              <a:ext uri="{FF2B5EF4-FFF2-40B4-BE49-F238E27FC236}">
                <a16:creationId xmlns:a16="http://schemas.microsoft.com/office/drawing/2014/main" id="{809D7FE5-5637-4F37-A249-650E0510A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266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slide26" descr="SD: Top Downloaded Articles Last Year, Published All Time">
            <a:extLst>
              <a:ext uri="{FF2B5EF4-FFF2-40B4-BE49-F238E27FC236}">
                <a16:creationId xmlns:a16="http://schemas.microsoft.com/office/drawing/2014/main" id="{45067CFD-C711-48F6-929A-69F2E77DE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7370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slide33" descr="Top Articles by Social Media Count, All Time">
            <a:extLst>
              <a:ext uri="{FF2B5EF4-FFF2-40B4-BE49-F238E27FC236}">
                <a16:creationId xmlns:a16="http://schemas.microsoft.com/office/drawing/2014/main" id="{EACCCE9E-908F-4051-ACF9-4EB5CD2C0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997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de4" descr="Avg. Citations per Vol / Iss ">
            <a:extLst>
              <a:ext uri="{FF2B5EF4-FFF2-40B4-BE49-F238E27FC236}">
                <a16:creationId xmlns:a16="http://schemas.microsoft.com/office/drawing/2014/main" id="{4F78E1F2-7435-4A68-B4B9-5A594C168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221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lide22" descr="Avg. SD Usage per Vol / Iss">
            <a:extLst>
              <a:ext uri="{FF2B5EF4-FFF2-40B4-BE49-F238E27FC236}">
                <a16:creationId xmlns:a16="http://schemas.microsoft.com/office/drawing/2014/main" id="{C4255491-763D-463A-B15C-D1F46C247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930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slide25" descr="SD: Top Downloaded Articles This Year, Published All Time">
            <a:extLst>
              <a:ext uri="{FF2B5EF4-FFF2-40B4-BE49-F238E27FC236}">
                <a16:creationId xmlns:a16="http://schemas.microsoft.com/office/drawing/2014/main" id="{BBD82766-ECC2-4559-8053-CEBCD065F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50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E4C60D1-194D-4D9F-AC95-3F1BC40B8545}"/>
              </a:ext>
            </a:extLst>
          </p:cNvPr>
          <p:cNvSpPr txBox="1"/>
          <p:nvPr/>
        </p:nvSpPr>
        <p:spPr>
          <a:xfrm>
            <a:off x="49266" y="106222"/>
            <a:ext cx="1132864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+mj-lt"/>
              </a:rPr>
              <a:t>Example of </a:t>
            </a:r>
            <a:r>
              <a:rPr lang="en-US" sz="2400" dirty="0" err="1">
                <a:latin typeface="+mj-lt"/>
              </a:rPr>
              <a:t>Scival</a:t>
            </a:r>
            <a:r>
              <a:rPr lang="en-US" sz="2400" dirty="0">
                <a:latin typeface="+mj-lt"/>
              </a:rPr>
              <a:t> Topic Cluster  37 – (Semantics , Models , Recommender Systems) </a:t>
            </a:r>
          </a:p>
          <a:p>
            <a:endParaRPr lang="en-GB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0040E037-1CCC-48CA-83D0-DACF39334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72" y="516189"/>
            <a:ext cx="6222512" cy="379388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A8F64B2-B9C9-4F93-8A9A-5D659C6B7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4820093"/>
              </p:ext>
            </p:extLst>
          </p:nvPr>
        </p:nvGraphicFramePr>
        <p:xfrm>
          <a:off x="6431622" y="752553"/>
          <a:ext cx="5512441" cy="2546423"/>
        </p:xfrm>
        <a:graphic>
          <a:graphicData uri="http://schemas.openxmlformats.org/drawingml/2006/table">
            <a:tbl>
              <a:tblPr firstRow="1">
                <a:tableStyleId>{00A15C55-8517-42AA-B614-E9B94910E393}</a:tableStyleId>
              </a:tblPr>
              <a:tblGrid>
                <a:gridCol w="3250771">
                  <a:extLst>
                    <a:ext uri="{9D8B030D-6E8A-4147-A177-3AD203B41FA5}">
                      <a16:colId xmlns:a16="http://schemas.microsoft.com/office/drawing/2014/main" val="652000213"/>
                    </a:ext>
                  </a:extLst>
                </a:gridCol>
                <a:gridCol w="522964">
                  <a:extLst>
                    <a:ext uri="{9D8B030D-6E8A-4147-A177-3AD203B41FA5}">
                      <a16:colId xmlns:a16="http://schemas.microsoft.com/office/drawing/2014/main" val="3353158583"/>
                    </a:ext>
                  </a:extLst>
                </a:gridCol>
                <a:gridCol w="784445">
                  <a:extLst>
                    <a:ext uri="{9D8B030D-6E8A-4147-A177-3AD203B41FA5}">
                      <a16:colId xmlns:a16="http://schemas.microsoft.com/office/drawing/2014/main" val="3520389274"/>
                    </a:ext>
                  </a:extLst>
                </a:gridCol>
                <a:gridCol w="485947">
                  <a:extLst>
                    <a:ext uri="{9D8B030D-6E8A-4147-A177-3AD203B41FA5}">
                      <a16:colId xmlns:a16="http://schemas.microsoft.com/office/drawing/2014/main" val="2898931207"/>
                    </a:ext>
                  </a:extLst>
                </a:gridCol>
                <a:gridCol w="468314">
                  <a:extLst>
                    <a:ext uri="{9D8B030D-6E8A-4147-A177-3AD203B41FA5}">
                      <a16:colId xmlns:a16="http://schemas.microsoft.com/office/drawing/2014/main" val="68112882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Most cited JOURNALS in TC 37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Papers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Citation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Field-Weighted Citation Impact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Field-Weighted Citation Impact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22087957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Expert Systems with Applications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744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26709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Elsevier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2.63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8498912"/>
                  </a:ext>
                </a:extLst>
              </a:tr>
              <a:tr h="20581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Knowledge-Based Systems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621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21456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Elsevier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2.2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49398778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IEEE Access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15500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IEEE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1.36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0306941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IEEE Transactions on Knowledge and Data Engineering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15493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IEEE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2.24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0467116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Information Processing and Management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583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14793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Elsevier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2.7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76348167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PLoS ONE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466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11665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PLOS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1.05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46604314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Journal of Biomedical Informatics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427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10373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Elsevier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1.36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7256302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Information Sciences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391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10350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Elsevier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1.97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5883920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Neurocomputing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8298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Elsevier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1.48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2523436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Journal of the Association for Information Science and Technology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4525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Wiley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1.16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41791158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Applied Sciences (Switzerland)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359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2232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MPDI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0.91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62195820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EDF2E95-96DF-4347-B175-A52CF9712A9F}"/>
              </a:ext>
            </a:extLst>
          </p:cNvPr>
          <p:cNvGraphicFramePr>
            <a:graphicFrameLocks noGrp="1"/>
          </p:cNvGraphicFramePr>
          <p:nvPr/>
        </p:nvGraphicFramePr>
        <p:xfrm>
          <a:off x="5578868" y="4114800"/>
          <a:ext cx="6498760" cy="2367280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1939758">
                  <a:extLst>
                    <a:ext uri="{9D8B030D-6E8A-4147-A177-3AD203B41FA5}">
                      <a16:colId xmlns:a16="http://schemas.microsoft.com/office/drawing/2014/main" val="931532486"/>
                    </a:ext>
                  </a:extLst>
                </a:gridCol>
                <a:gridCol w="808719">
                  <a:extLst>
                    <a:ext uri="{9D8B030D-6E8A-4147-A177-3AD203B41FA5}">
                      <a16:colId xmlns:a16="http://schemas.microsoft.com/office/drawing/2014/main" val="2426105982"/>
                    </a:ext>
                  </a:extLst>
                </a:gridCol>
                <a:gridCol w="943505">
                  <a:extLst>
                    <a:ext uri="{9D8B030D-6E8A-4147-A177-3AD203B41FA5}">
                      <a16:colId xmlns:a16="http://schemas.microsoft.com/office/drawing/2014/main" val="4001491349"/>
                    </a:ext>
                  </a:extLst>
                </a:gridCol>
                <a:gridCol w="962760">
                  <a:extLst>
                    <a:ext uri="{9D8B030D-6E8A-4147-A177-3AD203B41FA5}">
                      <a16:colId xmlns:a16="http://schemas.microsoft.com/office/drawing/2014/main" val="1800701083"/>
                    </a:ext>
                  </a:extLst>
                </a:gridCol>
                <a:gridCol w="887058">
                  <a:extLst>
                    <a:ext uri="{9D8B030D-6E8A-4147-A177-3AD203B41FA5}">
                      <a16:colId xmlns:a16="http://schemas.microsoft.com/office/drawing/2014/main" val="1037775985"/>
                    </a:ext>
                  </a:extLst>
                </a:gridCol>
                <a:gridCol w="956960">
                  <a:extLst>
                    <a:ext uri="{9D8B030D-6E8A-4147-A177-3AD203B41FA5}">
                      <a16:colId xmlns:a16="http://schemas.microsoft.com/office/drawing/2014/main" val="825517661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</a:t>
                      </a:r>
                      <a:r>
                        <a:rPr lang="en-US" sz="11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ost</a:t>
                      </a:r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cited inst. In TC 37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Sector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Country/Region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ALL Scholarly Output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Citation Count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Field-Weighted Citation Impact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8252032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Alphabet Inc.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corporate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United States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82152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95888003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Microsoft USA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corporate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United States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2241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75679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8659256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Stanford University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academic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United States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874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66653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6.09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84858919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Carnegie Mellon University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academic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United States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50445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89843032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Tsinghua University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academic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China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1930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42626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63559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Chinese Acad. of Sc.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Govt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China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2421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35248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1.64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6701592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IBM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Corporate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United States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29874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9847027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U. of Washington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Academic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United States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28776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4.86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820943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Nanyang Tech. Univ.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Academic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Singapore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28060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3.48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1402065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CNRS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Govt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France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2925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27426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1.06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94856437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Mass. Inst. of Tech.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Academic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United States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669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27196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3.88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187595591"/>
                  </a:ext>
                </a:extLst>
              </a:tr>
            </a:tbl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5C701139-87E5-4401-B7D3-106356892E02}"/>
              </a:ext>
            </a:extLst>
          </p:cNvPr>
          <p:cNvGraphicFramePr>
            <a:graphicFrameLocks/>
          </p:cNvGraphicFramePr>
          <p:nvPr/>
        </p:nvGraphicFramePr>
        <p:xfrm>
          <a:off x="672820" y="41148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600365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slide24" descr="SD: Top Downloaded Articles Last Year, Published Last Year ">
            <a:extLst>
              <a:ext uri="{FF2B5EF4-FFF2-40B4-BE49-F238E27FC236}">
                <a16:creationId xmlns:a16="http://schemas.microsoft.com/office/drawing/2014/main" id="{8D14D9F3-A53A-4B6D-B6CA-1C9A1EFB0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1618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de9" descr="Journal Metrics - Impact Factor">
            <a:extLst>
              <a:ext uri="{FF2B5EF4-FFF2-40B4-BE49-F238E27FC236}">
                <a16:creationId xmlns:a16="http://schemas.microsoft.com/office/drawing/2014/main" id="{21247E07-19AA-429F-881F-D94955918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844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de5" descr="Journal Metrics - CiteScore">
            <a:extLst>
              <a:ext uri="{FF2B5EF4-FFF2-40B4-BE49-F238E27FC236}">
                <a16:creationId xmlns:a16="http://schemas.microsoft.com/office/drawing/2014/main" id="{614A58D6-A270-4C91-8962-C2837ACC5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57106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de7" descr="Top Cited Two Years ago, Published All Time">
            <a:extLst>
              <a:ext uri="{FF2B5EF4-FFF2-40B4-BE49-F238E27FC236}">
                <a16:creationId xmlns:a16="http://schemas.microsoft.com/office/drawing/2014/main" id="{26BC1AFA-A39A-4259-81A8-FCB28653C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66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F5D1B8-34F1-3F76-073D-4B7B84E7C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139" y="1220860"/>
            <a:ext cx="8681662" cy="456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27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95356B-5F26-419C-B823-954BB9BE3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64" y="166955"/>
            <a:ext cx="11582271" cy="652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048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1872</Words>
  <Application>Microsoft Office PowerPoint</Application>
  <PresentationFormat>Widescreen</PresentationFormat>
  <Paragraphs>803</Paragraphs>
  <Slides>73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7" baseType="lpstr">
      <vt:lpstr>Arial</vt:lpstr>
      <vt:lpstr>Calibri</vt:lpstr>
      <vt:lpstr>Calibri Light</vt:lpstr>
      <vt:lpstr>Office Theme</vt:lpstr>
      <vt:lpstr>An overview  </vt:lpstr>
      <vt:lpstr>PowerPoint Presentation</vt:lpstr>
      <vt:lpstr>Researchers share valuable scholarly insights differently   </vt:lpstr>
      <vt:lpstr>DBLP Computer Science Bibliography</vt:lpstr>
      <vt:lpstr>CS Paper growth per region visualized for journals and conferences separately  </vt:lpstr>
      <vt:lpstr>PowerPoint Presentation</vt:lpstr>
      <vt:lpstr>PowerPoint Presentation</vt:lpstr>
      <vt:lpstr>PowerPoint Presentation</vt:lpstr>
      <vt:lpstr>PowerPoint Presentation</vt:lpstr>
      <vt:lpstr>Elsevier believes Science can help advance Humanity - </vt:lpstr>
      <vt:lpstr>PowerPoint Presentation</vt:lpstr>
      <vt:lpstr>Annual paper copy flow in Information Systems </vt:lpstr>
      <vt:lpstr>Version Of Record  Access type </vt:lpstr>
      <vt:lpstr>PowerPoint Presentation</vt:lpstr>
      <vt:lpstr>PowerPoint Presentation</vt:lpstr>
      <vt:lpstr>PowerPoint Presentation</vt:lpstr>
      <vt:lpstr>PowerPoint Presentation</vt:lpstr>
      <vt:lpstr>Actual Speed to publication </vt:lpstr>
      <vt:lpstr>PowerPoint Presentation</vt:lpstr>
      <vt:lpstr>PowerPoint Presentation</vt:lpstr>
      <vt:lpstr>Science Direct full text Usage per country </vt:lpstr>
      <vt:lpstr>PowerPoint Presentation</vt:lpstr>
      <vt:lpstr>PowerPoint Presentation</vt:lpstr>
      <vt:lpstr>PowerPoint Presentation</vt:lpstr>
      <vt:lpstr>PowerPoint Presentation</vt:lpstr>
      <vt:lpstr>SDG number 5 </vt:lpstr>
      <vt:lpstr>Gender balance per field </vt:lpstr>
      <vt:lpstr>Gender balance per field </vt:lpstr>
      <vt:lpstr>Inclusion and Diversity – editors in IS  </vt:lpstr>
      <vt:lpstr>Moving the needle on editorial Inclusion and Diversity  </vt:lpstr>
      <vt:lpstr>PowerPoint Presentation</vt:lpstr>
      <vt:lpstr>Author  FeedBack </vt:lpstr>
      <vt:lpstr>Diplomacy is … </vt:lpstr>
      <vt:lpstr>Reviewer Feed Back </vt:lpstr>
      <vt:lpstr>PowerPoint Presentation</vt:lpstr>
      <vt:lpstr>Journals with similar Citation patterns in  Scopus </vt:lpstr>
      <vt:lpstr>Scopus Citescore   </vt:lpstr>
      <vt:lpstr>Scopus Citescore </vt:lpstr>
      <vt:lpstr>Total Citations in Scopus </vt:lpstr>
      <vt:lpstr>IS # 2 on Total Citations   in Scopus</vt:lpstr>
      <vt:lpstr>PowerPoint Presentation</vt:lpstr>
      <vt:lpstr>Clarivate Impact Factor </vt:lpstr>
      <vt:lpstr>Clavivate Impact factor </vt:lpstr>
      <vt:lpstr>IS # 3 on Clarivate Total Citations </vt:lpstr>
      <vt:lpstr>PowerPoint Presentation</vt:lpstr>
      <vt:lpstr>PowerPoint Presentation</vt:lpstr>
      <vt:lpstr>Summarizing </vt:lpstr>
      <vt:lpstr>PowerPoint Presentation</vt:lpstr>
      <vt:lpstr>More data and slides ….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Journal Update Section - Manuscript Flow &amp; Speed</dc:title>
  <dc:creator/>
  <cp:lastModifiedBy>Roffel, Sweitze (ELS-AMS)</cp:lastModifiedBy>
  <cp:revision>10</cp:revision>
  <dcterms:created xsi:type="dcterms:W3CDTF">2023-05-15T15:19:04Z</dcterms:created>
  <dcterms:modified xsi:type="dcterms:W3CDTF">2023-05-16T09:35:17Z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49ac42a-3eb4-4074-b885-aea26bd6241e_Enabled">
    <vt:lpwstr>true</vt:lpwstr>
  </property>
  <property fmtid="{D5CDD505-2E9C-101B-9397-08002B2CF9AE}" pid="3" name="MSIP_Label_549ac42a-3eb4-4074-b885-aea26bd6241e_SetDate">
    <vt:lpwstr>2023-05-15T15:22:52Z</vt:lpwstr>
  </property>
  <property fmtid="{D5CDD505-2E9C-101B-9397-08002B2CF9AE}" pid="4" name="MSIP_Label_549ac42a-3eb4-4074-b885-aea26bd6241e_Method">
    <vt:lpwstr>Standard</vt:lpwstr>
  </property>
  <property fmtid="{D5CDD505-2E9C-101B-9397-08002B2CF9AE}" pid="5" name="MSIP_Label_549ac42a-3eb4-4074-b885-aea26bd6241e_Name">
    <vt:lpwstr>General Business</vt:lpwstr>
  </property>
  <property fmtid="{D5CDD505-2E9C-101B-9397-08002B2CF9AE}" pid="6" name="MSIP_Label_549ac42a-3eb4-4074-b885-aea26bd6241e_SiteId">
    <vt:lpwstr>9274ee3f-9425-4109-a27f-9fb15c10675d</vt:lpwstr>
  </property>
  <property fmtid="{D5CDD505-2E9C-101B-9397-08002B2CF9AE}" pid="7" name="MSIP_Label_549ac42a-3eb4-4074-b885-aea26bd6241e_ActionId">
    <vt:lpwstr>2ec8c9e7-2635-47c9-8920-cb88750c543a</vt:lpwstr>
  </property>
  <property fmtid="{D5CDD505-2E9C-101B-9397-08002B2CF9AE}" pid="8" name="MSIP_Label_549ac42a-3eb4-4074-b885-aea26bd6241e_ContentBits">
    <vt:lpwstr>0</vt:lpwstr>
  </property>
</Properties>
</file>