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85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326" r:id="rId4"/>
    <p:sldId id="327" r:id="rId5"/>
    <p:sldId id="329" r:id="rId6"/>
    <p:sldId id="330" r:id="rId7"/>
    <p:sldId id="332" r:id="rId8"/>
    <p:sldId id="331" r:id="rId9"/>
    <p:sldId id="333" r:id="rId10"/>
    <p:sldId id="262" r:id="rId11"/>
    <p:sldId id="287" r:id="rId12"/>
    <p:sldId id="286" r:id="rId13"/>
    <p:sldId id="346" r:id="rId14"/>
    <p:sldId id="347" r:id="rId15"/>
    <p:sldId id="335" r:id="rId16"/>
    <p:sldId id="334" r:id="rId17"/>
    <p:sldId id="348" r:id="rId18"/>
    <p:sldId id="349" r:id="rId19"/>
    <p:sldId id="337" r:id="rId20"/>
    <p:sldId id="345" r:id="rId21"/>
    <p:sldId id="350" r:id="rId22"/>
    <p:sldId id="357" r:id="rId23"/>
    <p:sldId id="352" r:id="rId24"/>
    <p:sldId id="338" r:id="rId25"/>
    <p:sldId id="339" r:id="rId26"/>
    <p:sldId id="340" r:id="rId27"/>
    <p:sldId id="343" r:id="rId28"/>
    <p:sldId id="336" r:id="rId29"/>
    <p:sldId id="356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</p:embeddedFontLst>
  <p:defaultTextStyle>
    <a:defPPr>
      <a:defRPr lang="es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155"/>
  </p:normalViewPr>
  <p:slideViewPr>
    <p:cSldViewPr snapToGrid="0">
      <p:cViewPr varScale="1">
        <p:scale>
          <a:sx n="133" d="100"/>
          <a:sy n="133" d="100"/>
        </p:scale>
        <p:origin x="1040" y="184"/>
      </p:cViewPr>
      <p:guideLst/>
    </p:cSldViewPr>
  </p:slideViewPr>
  <p:outlineViewPr>
    <p:cViewPr>
      <p:scale>
        <a:sx n="33" d="100"/>
        <a:sy n="33" d="100"/>
      </p:scale>
      <p:origin x="0" y="-67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42B7-3D78-4CDE-BD12-7564B63F4A11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3E979-5D74-413D-9EDA-F7BD453017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693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973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92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220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803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02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38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597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ans" dirty="0"/>
              <a:t>Problems: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Font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is</a:t>
            </a:r>
            <a:r>
              <a:rPr lang="zh-Hans" altLang="en-US" dirty="0"/>
              <a:t> </a:t>
            </a:r>
            <a:r>
              <a:rPr lang="en-US" altLang="zh-Hans" dirty="0"/>
              <a:t>too</a:t>
            </a:r>
            <a:r>
              <a:rPr lang="zh-Hans" altLang="en-US" dirty="0"/>
              <a:t> </a:t>
            </a:r>
            <a:r>
              <a:rPr lang="en-US" altLang="zh-Hans" dirty="0"/>
              <a:t>small.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Bar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too</a:t>
            </a:r>
            <a:r>
              <a:rPr lang="zh-Hans" altLang="en-US" dirty="0"/>
              <a:t> </a:t>
            </a:r>
            <a:r>
              <a:rPr lang="en-US" altLang="zh-Hans" dirty="0"/>
              <a:t>small</a:t>
            </a:r>
            <a:r>
              <a:rPr lang="zh-Hans" altLang="en-US" dirty="0"/>
              <a:t> </a:t>
            </a:r>
            <a:r>
              <a:rPr lang="en-US" altLang="zh-Hans" dirty="0"/>
              <a:t>font.</a:t>
            </a:r>
            <a:r>
              <a:rPr lang="zh-Hans" altLang="en-US" dirty="0"/>
              <a:t> </a:t>
            </a:r>
            <a:r>
              <a:rPr lang="en-US" altLang="zh-Hans" dirty="0"/>
              <a:t>Lacking</a:t>
            </a:r>
            <a:r>
              <a:rPr lang="zh-Hans" altLang="en-US" dirty="0"/>
              <a:t> </a:t>
            </a:r>
            <a:r>
              <a:rPr lang="en-US" altLang="zh-Hans" dirty="0"/>
              <a:t>x-axis</a:t>
            </a:r>
            <a:r>
              <a:rPr lang="zh-Hans" altLang="en-US" dirty="0"/>
              <a:t> </a:t>
            </a:r>
            <a:r>
              <a:rPr lang="en-US" altLang="zh-Hans" dirty="0"/>
              <a:t>name.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Bar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no</a:t>
            </a:r>
            <a:r>
              <a:rPr lang="zh-Hans" altLang="en-US" dirty="0"/>
              <a:t> </a:t>
            </a:r>
            <a:r>
              <a:rPr lang="en-US" altLang="zh-Hans" dirty="0"/>
              <a:t>explanation: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rate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efficiency?</a:t>
            </a:r>
            <a:r>
              <a:rPr lang="zh-Hans" altLang="en-US" dirty="0"/>
              <a:t> </a:t>
            </a:r>
            <a:r>
              <a:rPr lang="en-US" altLang="zh-Hans" dirty="0"/>
              <a:t>Explain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names</a:t>
            </a:r>
            <a:r>
              <a:rPr lang="zh-Hans" altLang="en-US" dirty="0"/>
              <a:t> </a:t>
            </a:r>
            <a:r>
              <a:rPr lang="en-US" altLang="zh-Hans" dirty="0"/>
              <a:t>(</a:t>
            </a:r>
            <a:r>
              <a:rPr lang="en-US" altLang="zh-Hans" dirty="0" err="1"/>
              <a:t>arf</a:t>
            </a:r>
            <a:r>
              <a:rPr lang="en-US" altLang="zh-Hans" dirty="0"/>
              <a:t>,</a:t>
            </a:r>
            <a:r>
              <a:rPr lang="zh-Hans" altLang="en-US" dirty="0"/>
              <a:t> </a:t>
            </a:r>
            <a:r>
              <a:rPr lang="en-US" altLang="zh-Hans" dirty="0"/>
              <a:t>hat).</a:t>
            </a:r>
            <a:r>
              <a:rPr lang="zh-Hans" altLang="en-US" dirty="0"/>
              <a:t> </a:t>
            </a:r>
            <a:r>
              <a:rPr lang="en-US" altLang="zh-Hans" dirty="0"/>
              <a:t>Change</a:t>
            </a:r>
            <a:r>
              <a:rPr lang="zh-Hans" altLang="en-US" dirty="0"/>
              <a:t> </a:t>
            </a:r>
            <a:r>
              <a:rPr lang="en-US" altLang="zh-Hans" dirty="0" err="1"/>
              <a:t>sp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sf.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Include</a:t>
            </a:r>
            <a:r>
              <a:rPr lang="zh-Hans" altLang="en-US" dirty="0"/>
              <a:t> </a:t>
            </a:r>
            <a:r>
              <a:rPr lang="en-US" altLang="zh-Hans" dirty="0"/>
              <a:t>only</a:t>
            </a:r>
            <a:r>
              <a:rPr lang="zh-Hans" altLang="en-US" dirty="0"/>
              <a:t> </a:t>
            </a:r>
            <a:r>
              <a:rPr lang="en-US" altLang="zh-Hans" dirty="0"/>
              <a:t>one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  <a:r>
              <a:rPr lang="zh-Hans" altLang="en-US" dirty="0"/>
              <a:t> </a:t>
            </a:r>
            <a:r>
              <a:rPr lang="en-US" altLang="zh-Hans" dirty="0"/>
              <a:t>(wireless):</a:t>
            </a:r>
            <a:r>
              <a:rPr lang="zh-Hans" altLang="en-US" dirty="0"/>
              <a:t> </a:t>
            </a:r>
            <a:r>
              <a:rPr lang="en-US" altLang="zh-Hans" dirty="0"/>
              <a:t>include</a:t>
            </a:r>
            <a:r>
              <a:rPr lang="zh-Hans" altLang="en-US" dirty="0"/>
              <a:t> </a:t>
            </a:r>
            <a:r>
              <a:rPr lang="en-US" altLang="zh-Hans" dirty="0"/>
              <a:t>plot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rate.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0" indent="0">
              <a:buNone/>
            </a:pPr>
            <a:r>
              <a:rPr lang="en-US" altLang="zh-Hans" dirty="0"/>
              <a:t>Stashed</a:t>
            </a:r>
            <a:r>
              <a:rPr lang="zh-Hans" altLang="en-US" dirty="0"/>
              <a:t> </a:t>
            </a:r>
            <a:r>
              <a:rPr lang="en-US" altLang="zh-Hans" dirty="0"/>
              <a:t>text: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  <a:r>
              <a:rPr lang="zh-Hans" altLang="en-US" dirty="0"/>
              <a:t> </a:t>
            </a:r>
            <a:r>
              <a:rPr lang="en-US" altLang="zh-Hans" dirty="0"/>
              <a:t>2:</a:t>
            </a:r>
            <a:r>
              <a:rPr lang="zh-Hans" altLang="en-US" dirty="0"/>
              <a:t> </a:t>
            </a:r>
            <a:r>
              <a:rPr lang="en-US" altLang="zh-Hans" sz="1200" dirty="0"/>
              <a:t>Input variables are prices and demands in New South Whales and Victoria, and the amount of power transferred between the states. </a:t>
            </a:r>
          </a:p>
          <a:p>
            <a:pPr marL="0" indent="0">
              <a:buNone/>
            </a:pPr>
            <a:r>
              <a:rPr lang="en-US" altLang="zh-Hans" sz="1200" dirty="0"/>
              <a:t>The class label identifies the change of the transfer price relative to a moving average of the last 24 hours (increase or decrease). </a:t>
            </a:r>
          </a:p>
          <a:p>
            <a:pPr marL="228600" indent="-228600">
              <a:buAutoNum type="arabicPeriod"/>
            </a:pPr>
            <a:endParaRPr lang="en-US" altLang="zh-Han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B8C4-BDA2-DB4D-B453-998804B0F4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35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481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ans" dirty="0"/>
              <a:t>Problems: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Font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is</a:t>
            </a:r>
            <a:r>
              <a:rPr lang="zh-Hans" altLang="en-US" dirty="0"/>
              <a:t> </a:t>
            </a:r>
            <a:r>
              <a:rPr lang="en-US" altLang="zh-Hans" dirty="0"/>
              <a:t>too</a:t>
            </a:r>
            <a:r>
              <a:rPr lang="zh-Hans" altLang="en-US" dirty="0"/>
              <a:t> </a:t>
            </a:r>
            <a:r>
              <a:rPr lang="en-US" altLang="zh-Hans" dirty="0"/>
              <a:t>small.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Bar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too</a:t>
            </a:r>
            <a:r>
              <a:rPr lang="zh-Hans" altLang="en-US" dirty="0"/>
              <a:t> </a:t>
            </a:r>
            <a:r>
              <a:rPr lang="en-US" altLang="zh-Hans" dirty="0"/>
              <a:t>small</a:t>
            </a:r>
            <a:r>
              <a:rPr lang="zh-Hans" altLang="en-US" dirty="0"/>
              <a:t> </a:t>
            </a:r>
            <a:r>
              <a:rPr lang="en-US" altLang="zh-Hans" dirty="0"/>
              <a:t>font.</a:t>
            </a:r>
            <a:r>
              <a:rPr lang="zh-Hans" altLang="en-US" dirty="0"/>
              <a:t> </a:t>
            </a:r>
            <a:r>
              <a:rPr lang="en-US" altLang="zh-Hans" dirty="0"/>
              <a:t>Lacking</a:t>
            </a:r>
            <a:r>
              <a:rPr lang="zh-Hans" altLang="en-US" dirty="0"/>
              <a:t> </a:t>
            </a:r>
            <a:r>
              <a:rPr lang="en-US" altLang="zh-Hans" dirty="0"/>
              <a:t>x-axis</a:t>
            </a:r>
            <a:r>
              <a:rPr lang="zh-Hans" altLang="en-US" dirty="0"/>
              <a:t> </a:t>
            </a:r>
            <a:r>
              <a:rPr lang="en-US" altLang="zh-Hans" dirty="0"/>
              <a:t>name.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Bar</a:t>
            </a:r>
            <a:r>
              <a:rPr lang="zh-Hans" altLang="en-US" dirty="0"/>
              <a:t> </a:t>
            </a:r>
            <a:r>
              <a:rPr lang="en-US" altLang="zh-Hans" dirty="0"/>
              <a:t>graph</a:t>
            </a:r>
            <a:r>
              <a:rPr lang="zh-Hans" altLang="en-US" dirty="0"/>
              <a:t> </a:t>
            </a:r>
            <a:r>
              <a:rPr lang="en-US" altLang="zh-Hans" dirty="0"/>
              <a:t>no</a:t>
            </a:r>
            <a:r>
              <a:rPr lang="zh-Hans" altLang="en-US" dirty="0"/>
              <a:t> </a:t>
            </a:r>
            <a:r>
              <a:rPr lang="en-US" altLang="zh-Hans" dirty="0"/>
              <a:t>explanation: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rate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efficiency?</a:t>
            </a:r>
            <a:r>
              <a:rPr lang="zh-Hans" altLang="en-US" dirty="0"/>
              <a:t> </a:t>
            </a:r>
            <a:r>
              <a:rPr lang="en-US" altLang="zh-Hans" dirty="0"/>
              <a:t>Explain</a:t>
            </a:r>
            <a:r>
              <a:rPr lang="zh-Hans" altLang="en-US" dirty="0"/>
              <a:t> </a:t>
            </a:r>
            <a:r>
              <a:rPr lang="en-US" altLang="zh-Hans" dirty="0"/>
              <a:t>model</a:t>
            </a:r>
            <a:r>
              <a:rPr lang="zh-Hans" altLang="en-US" dirty="0"/>
              <a:t> </a:t>
            </a:r>
            <a:r>
              <a:rPr lang="en-US" altLang="zh-Hans" dirty="0"/>
              <a:t>names</a:t>
            </a:r>
            <a:r>
              <a:rPr lang="zh-Hans" altLang="en-US" dirty="0"/>
              <a:t> </a:t>
            </a:r>
            <a:r>
              <a:rPr lang="en-US" altLang="zh-Hans" dirty="0"/>
              <a:t>(</a:t>
            </a:r>
            <a:r>
              <a:rPr lang="en-US" altLang="zh-Hans" dirty="0" err="1"/>
              <a:t>arf</a:t>
            </a:r>
            <a:r>
              <a:rPr lang="en-US" altLang="zh-Hans" dirty="0"/>
              <a:t>,</a:t>
            </a:r>
            <a:r>
              <a:rPr lang="zh-Hans" altLang="en-US" dirty="0"/>
              <a:t> </a:t>
            </a:r>
            <a:r>
              <a:rPr lang="en-US" altLang="zh-Hans" dirty="0"/>
              <a:t>hat).</a:t>
            </a:r>
            <a:r>
              <a:rPr lang="zh-Hans" altLang="en-US" dirty="0"/>
              <a:t> </a:t>
            </a:r>
            <a:r>
              <a:rPr lang="en-US" altLang="zh-Hans" dirty="0"/>
              <a:t>Change</a:t>
            </a:r>
            <a:r>
              <a:rPr lang="zh-Hans" altLang="en-US" dirty="0"/>
              <a:t> </a:t>
            </a:r>
            <a:r>
              <a:rPr lang="en-US" altLang="zh-Hans" dirty="0" err="1"/>
              <a:t>sp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sf.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r>
              <a:rPr lang="en-US" altLang="zh-Hans" dirty="0"/>
              <a:t>Include</a:t>
            </a:r>
            <a:r>
              <a:rPr lang="zh-Hans" altLang="en-US" dirty="0"/>
              <a:t> </a:t>
            </a:r>
            <a:r>
              <a:rPr lang="en-US" altLang="zh-Hans" dirty="0"/>
              <a:t>only</a:t>
            </a:r>
            <a:r>
              <a:rPr lang="zh-Hans" altLang="en-US" dirty="0"/>
              <a:t> </a:t>
            </a:r>
            <a:r>
              <a:rPr lang="en-US" altLang="zh-Hans" dirty="0"/>
              <a:t>one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  <a:r>
              <a:rPr lang="zh-Hans" altLang="en-US" dirty="0"/>
              <a:t> </a:t>
            </a:r>
            <a:r>
              <a:rPr lang="en-US" altLang="zh-Hans" dirty="0"/>
              <a:t>(wireless):</a:t>
            </a:r>
            <a:r>
              <a:rPr lang="zh-Hans" altLang="en-US" dirty="0"/>
              <a:t> </a:t>
            </a:r>
            <a:r>
              <a:rPr lang="en-US" altLang="zh-Hans" dirty="0"/>
              <a:t>include</a:t>
            </a:r>
            <a:r>
              <a:rPr lang="zh-Hans" altLang="en-US" dirty="0"/>
              <a:t> </a:t>
            </a:r>
            <a:r>
              <a:rPr lang="en-US" altLang="zh-Hans" dirty="0"/>
              <a:t>plot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rate.</a:t>
            </a:r>
            <a:r>
              <a:rPr lang="zh-Hans" altLang="en-US" dirty="0"/>
              <a:t> </a:t>
            </a: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228600" indent="-228600">
              <a:buAutoNum type="arabicPeriod"/>
            </a:pPr>
            <a:endParaRPr lang="en-US" altLang="zh-Hans" dirty="0"/>
          </a:p>
          <a:p>
            <a:pPr marL="0" indent="0">
              <a:buNone/>
            </a:pPr>
            <a:r>
              <a:rPr lang="en-US" altLang="zh-Hans" dirty="0"/>
              <a:t>Stashed</a:t>
            </a:r>
            <a:r>
              <a:rPr lang="zh-Hans" altLang="en-US" dirty="0"/>
              <a:t> </a:t>
            </a:r>
            <a:r>
              <a:rPr lang="en-US" altLang="zh-Hans" dirty="0"/>
              <a:t>text: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  <a:r>
              <a:rPr lang="zh-Hans" altLang="en-US" dirty="0"/>
              <a:t> </a:t>
            </a:r>
            <a:r>
              <a:rPr lang="en-US" altLang="zh-Hans" dirty="0"/>
              <a:t>2:</a:t>
            </a:r>
            <a:r>
              <a:rPr lang="zh-Hans" altLang="en-US" dirty="0"/>
              <a:t> </a:t>
            </a:r>
            <a:r>
              <a:rPr lang="en-US" altLang="zh-Hans" sz="1200" dirty="0"/>
              <a:t>Input variables are prices and demands in New South Whales and Victoria, and the amount of power transferred between the states. </a:t>
            </a:r>
          </a:p>
          <a:p>
            <a:pPr marL="0" indent="0">
              <a:buNone/>
            </a:pPr>
            <a:r>
              <a:rPr lang="en-US" altLang="zh-Hans" sz="1200" dirty="0"/>
              <a:t>The class label identifies the change of the transfer price relative to a moving average of the last 24 hours (increase or decrease). </a:t>
            </a:r>
          </a:p>
          <a:p>
            <a:pPr marL="228600" indent="-228600">
              <a:buAutoNum type="arabicPeriod"/>
            </a:pPr>
            <a:endParaRPr lang="en-US" altLang="zh-Han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B8C4-BDA2-DB4D-B453-998804B0F4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9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017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273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825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0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47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64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14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76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52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75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3F735-EF49-3F4A-AC60-7F43797EA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86EA6E-D81B-624D-83D4-A95AD9AF2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D4FE82-51B4-7344-96DA-D79B2244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D17D-D485-1F4D-8A0F-229BBC050A73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03FF89-5B28-9E4D-8A46-1B998B55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46B31-4032-5540-97D5-57E4B617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4152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CD0D9-B4C8-7848-8BAA-49156AE9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E631F3-98BE-9A4A-8C2C-00D212488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B180D-A2D9-F849-B91D-20DAF099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99E-876D-5343-89DC-4ACC5D713F94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A0347-60B9-0C44-87B6-CFDE3158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A5A913-4D8A-D445-92FB-9AFEEB14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891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FC6358-DD5B-F84A-9F05-A1DB5E87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9EFEAC-6FCF-2F48-88D8-8D131ABE8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FB392E-B03B-9B4A-A347-8AC83326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BC5-0B01-0844-A92E-5D289C1EA12A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85488-33A5-AA49-BF10-E39E578F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97284-3256-034A-BD68-752EA6B0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0209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B2F28-03D3-654F-B827-F6CD0130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921984-6573-B945-B999-E5EFA9DF5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297048-EE03-8F42-AC96-EE9E11F6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87A-F415-D347-953D-9CDD80E26524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281E9-66ED-E84A-8D74-60C57318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5AE51-EFF9-A749-A6E6-066E7D3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1901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17D88-4AD9-BA4A-ABF9-810F826E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0A2EAF-B610-2F42-A9D8-9D29D14D2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6CA0E7-4AFE-AA40-A2F3-F05C107A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4CDC-43F9-E649-A1EC-4BDDB59B8968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60B174-40E9-EB4F-A249-60A021CA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D4EF2-DC3C-1D41-A6D4-CF62CB49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5679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7D3D2-22AC-8247-9879-B2052D6D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7C81E2-A2F4-A641-AA72-22CE70A15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B1385A-6501-544B-8201-D43D3A1E3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CD9C1A-C04B-9E40-96F5-458547AD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1A1-442E-3F46-BA23-6E9BDDADAD3D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DB595F-9758-3A4B-B65F-983B1C5D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56DC68-A495-4544-8B43-F76ED59D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7893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209CC-C819-FF48-B7BE-2F81AF3F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9424CA-5B3A-9244-BC80-F1358676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BB79A4-8877-CB4E-9B83-796151C4E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2CB8E7-A16D-524A-A226-A0CD1672F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63EB87-AAEE-CA46-8FFB-AC2119CFF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A5DBF3-A35A-1849-8560-31A13A2B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01F3-8545-4648-A346-C7177853B6EE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85E465-7AF7-8C4B-ADA8-D1E763C3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0D6071-C586-4848-91B6-9D7C532F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127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771A6-D0B9-164E-9E21-0F91EFC2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383A87-E3EF-6A4F-8A0C-5F6FFB4B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C1C2-ED00-7F4B-803D-6CDFF24100D8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C0A315-7D70-5C4E-994E-B3C12EEA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B4F8F-EA89-EA48-9769-8F7A3A5B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4707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84809C-2AFD-694B-A9E1-D74BF0BF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7376-7847-F542-8238-622C1149FA68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073B3F-8299-F54E-84D2-4C5E0242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0C532A-F4E3-CF40-A9F5-F93BFE20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3274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79A0A-27CB-1942-8833-588FE491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E4C0F-E3D0-6046-9F2B-80AA54034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BE7577-A70D-DC4A-87C6-E936B245F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7EDFC8-C6F8-E047-8539-625225AA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BAEE-D9F7-C748-B8E7-B703468495DF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C631BA-C2D1-134D-9455-79F1761B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C735BA-5F12-474C-9A5A-03D61381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3743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1868E-1C08-484B-8C16-665F1A6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8194E2-8EB5-F542-BCA3-46DCE391B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BH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E972E-7FA8-AA41-A495-28D36514A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FBEFF-885F-634B-8BBC-58E6B745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119-7DC7-D64D-915F-10F2437C957B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B9929E-F994-3E49-85F3-CB159BAF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1875A1-AE90-704E-A512-17C546E2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1182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29268-2471-DF4D-BFEE-C9452F78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35850D-B58C-FE4D-A229-50D77B096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112A9-4155-0B46-B686-755EA014F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E6E0-703A-2B48-8112-D8138A19413C}" type="datetime1">
              <a:rPr lang="es-ES_tradnl" smtClean="0"/>
              <a:t>13/4/24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65A73-823B-5F41-9332-7176F9B6E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C6BA75-A7D0-E143-8C05-DD3E7892A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2640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i.uni.wroc.pl/~lukstafi/pmwiki/uploads/AGT/Prediction_Learning_and_Games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err="1"/>
              <a:t>SafePredict</a:t>
            </a:r>
            <a:r>
              <a:rPr lang="en" dirty="0"/>
              <a:t>: Reducing Errors by Selectively Refusing to Act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71716" y="360190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Mustafa A. Kocak</a:t>
            </a:r>
            <a:r>
              <a:rPr lang="en" baseline="30000" dirty="0"/>
              <a:t>0</a:t>
            </a:r>
            <a:r>
              <a:rPr lang="en" dirty="0"/>
              <a:t>, </a:t>
            </a:r>
            <a:r>
              <a:rPr lang="en" dirty="0" err="1"/>
              <a:t>Elza</a:t>
            </a:r>
            <a:r>
              <a:rPr lang="en" dirty="0"/>
              <a:t> Erkip</a:t>
            </a:r>
            <a:r>
              <a:rPr lang="en" baseline="30000" dirty="0"/>
              <a:t>1</a:t>
            </a:r>
            <a:r>
              <a:rPr lang="en" dirty="0"/>
              <a:t> Dennis Shasha</a:t>
            </a:r>
            <a:r>
              <a:rPr lang="en" baseline="30000" dirty="0"/>
              <a:t>2 </a:t>
            </a:r>
            <a:r>
              <a:rPr lang="en" dirty="0"/>
              <a:t>Shantanu Jain</a:t>
            </a:r>
            <a:r>
              <a:rPr lang="en" baseline="30000" dirty="0"/>
              <a:t>2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/>
            <a:r>
              <a:rPr lang="en" baseline="30000" dirty="0"/>
              <a:t>0</a:t>
            </a:r>
            <a:r>
              <a:rPr lang="en" dirty="0"/>
              <a:t>Broad Institute</a:t>
            </a:r>
            <a:r>
              <a:rPr lang="en" baseline="30000" dirty="0"/>
              <a:t>1</a:t>
            </a:r>
            <a:r>
              <a:rPr lang="en" dirty="0"/>
              <a:t>NYU Tandon </a:t>
            </a:r>
            <a:r>
              <a:rPr lang="en" dirty="0" err="1"/>
              <a:t>SoE</a:t>
            </a:r>
            <a:r>
              <a:rPr lang="en" dirty="0"/>
              <a:t>, </a:t>
            </a:r>
            <a:r>
              <a:rPr lang="en" baseline="30000" dirty="0"/>
              <a:t>2</a:t>
            </a:r>
            <a:r>
              <a:rPr lang="en" dirty="0"/>
              <a:t>Courant Institute</a:t>
            </a:r>
          </a:p>
        </p:txBody>
      </p:sp>
      <p:sp>
        <p:nvSpPr>
          <p:cNvPr id="74" name="Shape 74"/>
          <p:cNvSpPr/>
          <p:nvPr/>
        </p:nvSpPr>
        <p:spPr>
          <a:xfrm>
            <a:off x="274850" y="206125"/>
            <a:ext cx="569400" cy="59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dirty="0"/>
              <a:t>Non-conformity Score of Data Point to a Set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Shape 119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0" y="1400175"/>
                <a:ext cx="4462463" cy="32893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Distance between a data point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/>
                  <a:t>) and a data set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marL="457200" lvl="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Denote with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457200" lvl="0" indent="-355600" rtl="0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marL="457200" lvl="0" indent="-355600" rtl="0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Courier New" panose="02070309020205020404" pitchFamily="49" charset="0"/>
                  <a:buChar char="o"/>
                </a:pPr>
                <a:endParaRPr lang="en-US" sz="600" dirty="0"/>
              </a:p>
              <a:p>
                <a:pPr marL="457200" indent="-355600"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The farther Z is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, the larger the score. Intuitively,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 doesn’t provide a good prediction model for Z, then non-conformal.</a:t>
                </a:r>
              </a:p>
            </p:txBody>
          </p:sp>
        </mc:Choice>
        <mc:Fallback xmlns="">
          <p:sp>
            <p:nvSpPr>
              <p:cNvPr id="119" name="Shape 1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03299" y="1400158"/>
                <a:ext cx="4462521" cy="3288600"/>
              </a:xfrm>
              <a:prstGeom prst="rect">
                <a:avLst/>
              </a:prstGeom>
              <a:blipFill>
                <a:blip r:embed="rId3"/>
                <a:stretch>
                  <a:fillRect r="-410" b="-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972" y="1400158"/>
            <a:ext cx="4498157" cy="224292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971D76-D831-C49D-3E0C-F54CD860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7B64A5-6700-52A1-167D-988671A7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dirty="0"/>
              <a:t>Conformal Prediction – Train &amp; Calibration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4294967295"/>
          </p:nvPr>
        </p:nvSpPr>
        <p:spPr>
          <a:xfrm>
            <a:off x="0" y="1220788"/>
            <a:ext cx="5416550" cy="30019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>
              <a:spcAft>
                <a:spcPts val="0"/>
              </a:spcAft>
            </a:pPr>
            <a:endParaRPr lang="en-US" sz="600" dirty="0"/>
          </a:p>
          <a:p>
            <a:pPr marL="101600">
              <a:spcAft>
                <a:spcPts val="0"/>
              </a:spcAft>
            </a:pPr>
            <a:endParaRPr lang="en-US" sz="600" dirty="0"/>
          </a:p>
          <a:p>
            <a:pPr marL="101600">
              <a:spcAft>
                <a:spcPts val="0"/>
              </a:spcAft>
            </a:pPr>
            <a:endParaRPr lang="en-US" sz="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Split training set into core and calibration sets.</a:t>
            </a:r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In calibration set, find fraction of trees that must agree to make prediction that exceeds correctness target (e.g. 90%).</a:t>
            </a:r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If a given data point gets insufficient votes, refuse.</a:t>
            </a:r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03" y="1771471"/>
            <a:ext cx="3759697" cy="1332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873" y="3472873"/>
            <a:ext cx="3756469" cy="1307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59547" y="3775245"/>
            <a:ext cx="3891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4"/>
                </a:solidFill>
              </a:rPr>
              <a:t>Conforming</a:t>
            </a:r>
            <a:r>
              <a:rPr lang="en-US" sz="1200" b="1" i="1" dirty="0"/>
              <a:t>                                 </a:t>
            </a:r>
            <a:r>
              <a:rPr lang="en-US" sz="1200" b="1" i="1" dirty="0">
                <a:solidFill>
                  <a:srgbClr val="C00000"/>
                </a:solidFill>
              </a:rPr>
              <a:t>Non-conforming </a:t>
            </a:r>
            <a:r>
              <a:rPr lang="en-US" sz="1200" b="1" i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061" y="1548291"/>
            <a:ext cx="2936759" cy="4223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86974-8775-BE21-4F80-3611EB02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5965EC-F43B-296B-06EA-09EC3B44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11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076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9753E-6 L -0.00104 0.2101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6" t="6315" r="11264" b="1637"/>
          <a:stretch/>
        </p:blipFill>
        <p:spPr>
          <a:xfrm>
            <a:off x="3785382" y="2729355"/>
            <a:ext cx="4527429" cy="2156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r="15601"/>
          <a:stretch/>
        </p:blipFill>
        <p:spPr>
          <a:xfrm>
            <a:off x="5373238" y="411575"/>
            <a:ext cx="3017169" cy="2156203"/>
          </a:xfrm>
          <a:prstGeom prst="rect">
            <a:avLst/>
          </a:prstGeom>
        </p:spPr>
      </p:pic>
      <p:sp>
        <p:nvSpPr>
          <p:cNvPr id="12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Accuracy refusal tradeoff</a:t>
            </a:r>
          </a:p>
        </p:txBody>
      </p:sp>
      <p:sp>
        <p:nvSpPr>
          <p:cNvPr id="7" name="Shape 87"/>
          <p:cNvSpPr txBox="1">
            <a:spLocks/>
          </p:cNvSpPr>
          <p:nvPr/>
        </p:nvSpPr>
        <p:spPr>
          <a:xfrm>
            <a:off x="303300" y="1342101"/>
            <a:ext cx="3404487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1600"/>
            <a:r>
              <a:rPr lang="en" sz="2000" dirty="0"/>
              <a:t>Can cut the error rate for </a:t>
            </a:r>
            <a:r>
              <a:rPr lang="en" sz="2000" dirty="0" err="1"/>
              <a:t>iid</a:t>
            </a:r>
            <a:br>
              <a:rPr lang="en" sz="2000" dirty="0"/>
            </a:br>
            <a:r>
              <a:rPr lang="en" sz="2000" dirty="0"/>
              <a:t>(independent identically distributed)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</a:t>
            </a:r>
            <a:r>
              <a:rPr lang="en" sz="2000" dirty="0"/>
              <a:t>n half by refusing 6 -32% of the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to a q</a:t>
            </a:r>
            <a:r>
              <a:rPr lang="en" sz="2000" dirty="0"/>
              <a:t>uarter by refusing 12-57% of the time.</a:t>
            </a:r>
            <a:endParaRPr lang="en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5436" t="24646" r="-605" b="25195"/>
          <a:stretch/>
        </p:blipFill>
        <p:spPr>
          <a:xfrm>
            <a:off x="8312811" y="1752550"/>
            <a:ext cx="831189" cy="1657797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E95EA1-8E12-DD3D-64CE-7F46E53C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A5FEFB-7411-6929-572B-281618D3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3531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at Our Disposal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</a:t>
            </a:r>
            <a:r>
              <a:rPr lang="en" sz="2000" dirty="0" err="1"/>
              <a:t>i</a:t>
            </a:r>
            <a:r>
              <a:rPr lang="en" sz="2000" dirty="0"/>
              <a:t>) Machine learning methods that adapt over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(ii) Ensemble style algorithms that can weight different algorithms.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(iii) Confidence-based prediction based on self-evaluation of predictors.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b="1" dirty="0"/>
              <a:t>(iv) </a:t>
            </a:r>
            <a:r>
              <a:rPr lang="en-US" sz="2000" b="1" dirty="0" err="1"/>
              <a:t>SafePredict</a:t>
            </a:r>
            <a:r>
              <a:rPr lang="en-US" sz="2000" b="1" dirty="0"/>
              <a:t> to refuse to act sometimes.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66341A-1C57-E600-90FA-06D64CA0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EC3FE0-CE1D-2474-9DF1-FC8FD438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13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8497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if not Independent Identically Distributed (</a:t>
            </a:r>
            <a:r>
              <a:rPr lang="en" dirty="0" err="1"/>
              <a:t>iid</a:t>
            </a:r>
            <a:r>
              <a:rPr lang="en" dirty="0"/>
              <a:t>), i.e. you have concept drift?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In that case conformal prediction (self-confidence of predictor) may be false. (“We’re not in Kansas anymore”)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Your friend tells you he loves some movie, but you realize your tastes have changed and you don’t want to see another action movie without character development.</a:t>
            </a:r>
          </a:p>
          <a:p>
            <a:pPr marL="101600"/>
            <a:r>
              <a:rPr lang="en-US" sz="2000" dirty="0"/>
              <a:t>.</a:t>
            </a: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F7E901-A50E-26E0-FD14-CA0C0619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F9471A-48F2-9CB2-764E-D4FABF92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14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6543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Idea of </a:t>
            </a:r>
            <a:r>
              <a:rPr lang="en" dirty="0" err="1"/>
              <a:t>SafePredict</a:t>
            </a:r>
            <a:endParaRPr lang="en" dirty="0"/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8" y="1368765"/>
            <a:ext cx="8070851" cy="321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Basic idea is to use base predictor or predictors perhaps with an ensemble method while everything is good.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Confidence-based (conformal) prediction to accept those predictions only if self-confidence is high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 err="1"/>
              <a:t>SafePredict</a:t>
            </a:r>
            <a:r>
              <a:rPr lang="en" sz="2000" dirty="0"/>
              <a:t> intervenes if error rate is too high, perhaps due to concept drift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Can give asymptotic guarantees even against an adversary.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7F618E-FC30-D521-9753-D29BC143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797AA3-467A-D8B4-CA35-94C61A37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15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097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Does Working Mean?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Validity guarantee (asymptotic): Will get desired error rate on non-refused predictions (fine print in next slide).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Efficiency: if error rate is in fact below desired error rate, will accept almost all predictions.</a:t>
            </a: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F7E901-A50E-26E0-FD14-CA0C0619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F9471A-48F2-9CB2-764E-D4FABF92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16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569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Dealing with the Adversary – specific goals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Adversary is powerful: knows when you will refuse and when you won’t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So adversary can foil any specific predictor no matter how confident. But if adversary causes predictor to be wrong above error bound you will accept the prediction almost never.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Guarantee is that if number of non-refused predictions approaches infinity, then will meet error bound on those.</a:t>
            </a: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F7E901-A50E-26E0-FD14-CA0C0619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F9471A-48F2-9CB2-764E-D4FABF92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17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4839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Dealing with the Adversary – mechanics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Set up a two-bandit setting where with some probability, act based on output of the confidence-based predictor, but otherwise don’t act on the prediction. 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If the confidence-based predictor is correct, then give it higher probability. Otherwise give the refusing bandit higher probability.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Adjust learning rate using the “doubling trick”.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F7E901-A50E-26E0-FD14-CA0C0619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F9471A-48F2-9CB2-764E-D4FABF92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18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90074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4375" y="624351"/>
            <a:ext cx="7715250" cy="0"/>
          </a:xfrm>
          <a:prstGeom prst="line">
            <a:avLst/>
          </a:prstGeom>
          <a:ln w="3175" cmpd="sng"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DC7EE09-C8DC-DE43-A724-D8654AB40FD6}"/>
              </a:ext>
            </a:extLst>
          </p:cNvPr>
          <p:cNvSpPr txBox="1">
            <a:spLocks/>
          </p:cNvSpPr>
          <p:nvPr/>
        </p:nvSpPr>
        <p:spPr>
          <a:xfrm>
            <a:off x="714375" y="800969"/>
            <a:ext cx="7575947" cy="3582759"/>
          </a:xfrm>
          <a:prstGeom prst="rect">
            <a:avLst/>
          </a:prstGeom>
          <a:ln>
            <a:solidFill>
              <a:srgbClr val="58058D"/>
            </a:solidFill>
          </a:ln>
        </p:spPr>
        <p:txBody>
          <a:bodyPr vert="horz" lIns="73477" tIns="36739" rIns="73477" bIns="36739" rtlCol="0">
            <a:normAutofit/>
          </a:bodyPr>
          <a:lstStyle>
            <a:lvl1pPr marL="1175633" indent="-1175633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7204" indent="-979694" algn="l" defTabSz="156751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776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286" indent="-783755" algn="l" defTabSz="1567510" rtl="0" eaLnBrk="1" latinLnBrk="0" hangingPunct="1">
              <a:spcBef>
                <a:spcPct val="20000"/>
              </a:spcBef>
              <a:buFont typeface="Arial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796" indent="-783755" algn="l" defTabSz="1567510" rtl="0" eaLnBrk="1" latinLnBrk="0" hangingPunct="1">
              <a:spcBef>
                <a:spcPct val="20000"/>
              </a:spcBef>
              <a:buFont typeface="Arial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1306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1567510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ans" sz="1688" dirty="0">
                <a:solidFill>
                  <a:schemeClr val="accent6">
                    <a:lumMod val="75000"/>
                  </a:schemeClr>
                </a:solidFill>
              </a:rPr>
              <a:t>		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658BFA-5AAA-5A4B-BF47-726E3A33C271}"/>
                  </a:ext>
                </a:extLst>
              </p:cNvPr>
              <p:cNvSpPr txBox="1"/>
              <p:nvPr/>
            </p:nvSpPr>
            <p:spPr>
              <a:xfrm>
                <a:off x="5244961" y="192574"/>
                <a:ext cx="304536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174147" indent="-174147">
                  <a:buAutoNum type="arabicPeriod"/>
                </a:pPr>
                <a:r>
                  <a:rPr lang="en-US" dirty="0"/>
                  <a:t>Environment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174147" indent="-174147">
                  <a:buAutoNum type="arabicPeriod"/>
                </a:pPr>
                <a:r>
                  <a:rPr lang="en-US" dirty="0"/>
                  <a:t>Adaptive predictor(s) P makes prediction: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computes reliability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174147" indent="-174147">
                  <a:buAutoNum type="arabicPeriod"/>
                </a:pPr>
                <a:r>
                  <a:rPr lang="en-US" dirty="0"/>
                  <a:t>Confidence Based Rejection (CBR) rejects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174147" indent="-174147">
                  <a:buFontTx/>
                  <a:buAutoNum type="arabicPeriod"/>
                </a:pPr>
                <a:r>
                  <a:rPr lang="en-US" dirty="0"/>
                  <a:t>Combine based on bandits.</a:t>
                </a:r>
              </a:p>
              <a:p>
                <a:pPr marL="174147" indent="-174147">
                  <a:buAutoNum type="arabicPeriod"/>
                </a:pPr>
                <a:r>
                  <a:rPr lang="en-US" dirty="0" err="1"/>
                  <a:t>SafePredict</a:t>
                </a:r>
                <a:r>
                  <a:rPr lang="en-US" dirty="0"/>
                  <a:t> (SP) decides on whether to accept. </a:t>
                </a:r>
              </a:p>
              <a:p>
                <a:pPr marL="174147" indent="-174147">
                  <a:buAutoNum type="arabicPeriod"/>
                </a:pPr>
                <a:r>
                  <a:rPr lang="en-US" dirty="0"/>
                  <a:t>Ground truth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revealed, CBR and SP updates their inner states. </a:t>
                </a:r>
              </a:p>
              <a:p>
                <a:endParaRPr lang="en-US" dirty="0"/>
              </a:p>
              <a:p>
                <a:r>
                  <a:rPr lang="en-US" dirty="0"/>
                  <a:t>Parameters: target error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CBR window size: w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658BFA-5AAA-5A4B-BF47-726E3A33C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61" y="192574"/>
                <a:ext cx="3045361" cy="4524315"/>
              </a:xfrm>
              <a:prstGeom prst="rect">
                <a:avLst/>
              </a:prstGeom>
              <a:blipFill>
                <a:blip r:embed="rId3"/>
                <a:stretch>
                  <a:fillRect l="-1660" t="-840" r="-415" b="-1120"/>
                </a:stretch>
              </a:blipFill>
            </p:spPr>
            <p:txBody>
              <a:bodyPr/>
              <a:lstStyle/>
              <a:p>
                <a:r>
                  <a:rPr lang="es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89C581EA-BEA8-1346-9B38-903B381A1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245" r="28181"/>
          <a:stretch/>
        </p:blipFill>
        <p:spPr>
          <a:xfrm>
            <a:off x="1213244" y="1416815"/>
            <a:ext cx="3876465" cy="207583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5872C24-CF98-5680-04AA-AF534A37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76246B-4365-50D4-7DE8-B701BE38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19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8561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Motivation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Making a bad decision can be costly</a:t>
            </a:r>
          </a:p>
          <a:p>
            <a:pPr marL="914400" lvl="1" indent="-35560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" sz="2000" dirty="0"/>
              <a:t>a</a:t>
            </a:r>
            <a:r>
              <a:rPr lang="en-US" sz="2000" dirty="0"/>
              <a:t>n unnecessary </a:t>
            </a:r>
            <a:r>
              <a:rPr lang="en" sz="2000" dirty="0"/>
              <a:t> medical operation, </a:t>
            </a:r>
            <a:br>
              <a:rPr lang="en-US" sz="2000" dirty="0"/>
            </a:br>
            <a:r>
              <a:rPr lang="en" sz="2000" dirty="0"/>
              <a:t>a </a:t>
            </a:r>
            <a:r>
              <a:rPr lang="en-US" sz="2000" dirty="0"/>
              <a:t>bad trade </a:t>
            </a:r>
            <a:r>
              <a:rPr lang="en" sz="2000" dirty="0"/>
              <a:t>in finance. </a:t>
            </a:r>
          </a:p>
          <a:p>
            <a:pPr marL="457200" indent="-3556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Most of medicine is </a:t>
            </a:r>
            <a:r>
              <a:rPr lang="en-US" sz="2000" dirty="0" err="1"/>
              <a:t>i.i.d</a:t>
            </a:r>
            <a:r>
              <a:rPr lang="en-US" sz="2000" dirty="0"/>
              <a:t>. (independent identically distributed). One patient has same causal factors as other.</a:t>
            </a: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9443D5-81D9-3BBB-CB79-FD6687B4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E4C08E-8DBB-A347-3F0D-AB23E0CC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Recovering from Excessive Refusals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Your friend has given you three bad movie recommendations so you don’t listen any more…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Issue: get into a regime in which you never listen to your friend, but what if his tastes also change and he likes French movies.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Resolution: “weight-shifting” accept predictions on occasion even if predictions have been bad.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F7E901-A50E-26E0-FD14-CA0C0619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F9471A-48F2-9CB2-764E-D4FABF92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510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0CF9106-45B4-6823-9400-871E38C0D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-125938"/>
            <a:ext cx="7143750" cy="5395375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D836A4-A99C-68BE-AF2D-38C77A0C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6AFF5F-490C-CB2C-2328-C72ECF91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21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6968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20BA4-B5A9-8604-E6A8-5A705FA3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H" dirty="0"/>
              <a:t>MNIST results (digit recognition)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09CD9CB-C057-0159-C68B-E09DD5A3C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414" y="990350"/>
            <a:ext cx="5560828" cy="4199861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FFE0BC-E205-CCCC-9E69-9B77A755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710637-1FCF-80D4-1330-8AA411BD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22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5651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F5F886F-5EFE-EF76-06F8-14EDC6707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82" y="-29295"/>
            <a:ext cx="7435090" cy="5270108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E92C31-2371-A49C-4CDD-72E0DCD4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98711D-1E8B-03DE-75AB-1B421B82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23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3180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 err="1"/>
              <a:t>SafePredict</a:t>
            </a:r>
            <a:r>
              <a:rPr lang="en-IN" dirty="0"/>
              <a:t> Implementation (Shantanu Jain)</a:t>
            </a:r>
            <a:endParaRPr lang="en" dirty="0"/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 err="1"/>
              <a:t>SafePredict</a:t>
            </a:r>
            <a:r>
              <a:rPr lang="en-US" sz="2000" dirty="0"/>
              <a:t> is implemented as a meta-estimator in the popular Python framework </a:t>
            </a:r>
            <a:r>
              <a:rPr lang="en-US" sz="2000" dirty="0" err="1"/>
              <a:t>scikit</a:t>
            </a:r>
            <a:r>
              <a:rPr lang="en-US" sz="2000" dirty="0"/>
              <a:t>-learn. 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It works out-of-the-box with the same familiar </a:t>
            </a:r>
            <a:r>
              <a:rPr lang="en-US" sz="2000" dirty="0" err="1"/>
              <a:t>scikit</a:t>
            </a:r>
            <a:r>
              <a:rPr lang="en-US" sz="2000" dirty="0"/>
              <a:t>-learn API with methods like .fit(), .</a:t>
            </a:r>
            <a:r>
              <a:rPr lang="en-US" sz="2000" dirty="0" err="1"/>
              <a:t>partial_fit</a:t>
            </a:r>
            <a:r>
              <a:rPr lang="en-US" sz="2000" dirty="0"/>
              <a:t>(), .predict() and can be directly integrated into existing analysis pipelines.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The implementation acts like a wrapper around </a:t>
            </a:r>
            <a:r>
              <a:rPr lang="en-US" sz="2000" dirty="0" err="1"/>
              <a:t>scikit</a:t>
            </a:r>
            <a:r>
              <a:rPr lang="en-US" sz="2000" dirty="0"/>
              <a:t>-learn estimators, just adding the possibility to refuse predictions.</a:t>
            </a: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562B6C-267A-56A2-F819-8EBE777D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741156-F0E2-F825-E996-BB00E140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24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44283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4375" y="624351"/>
            <a:ext cx="7715250" cy="0"/>
          </a:xfrm>
          <a:prstGeom prst="line">
            <a:avLst/>
          </a:prstGeom>
          <a:ln w="3175" cmpd="sng"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81AB12-FEF5-544D-90BE-DEC5D045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856747"/>
            <a:ext cx="8648700" cy="393700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96993B7-0F3E-EED9-07D5-C5A13711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325D36-8545-2A9C-E25F-E92D7984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25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3212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 err="1"/>
              <a:t>SafePredict</a:t>
            </a:r>
            <a:r>
              <a:rPr lang="en-IN" dirty="0"/>
              <a:t> Parameters</a:t>
            </a:r>
            <a:endParaRPr lang="en" dirty="0"/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00000"/>
              </a:lnSpc>
            </a:pPr>
            <a:r>
              <a:rPr lang="en-IN" sz="1600" dirty="0"/>
              <a:t>Target error: Required upper bound on error rate.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Horizon: Total number of data points to be predicted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Alpha: Strict lower bound on probability that </a:t>
            </a:r>
            <a:r>
              <a:rPr lang="en-IN" sz="1600" dirty="0" err="1"/>
              <a:t>SafePredict</a:t>
            </a:r>
            <a:r>
              <a:rPr lang="en-IN" sz="1600" dirty="0"/>
              <a:t> accepts a prediction. (Validity of </a:t>
            </a:r>
            <a:r>
              <a:rPr lang="en-IN" sz="1600" dirty="0" err="1"/>
              <a:t>SafePredict</a:t>
            </a:r>
            <a:r>
              <a:rPr lang="en-IN" sz="1600" dirty="0"/>
              <a:t> is probabilistically guaranteed when alpha is on the order of 1/Horizon)</a:t>
            </a:r>
          </a:p>
          <a:p>
            <a:pPr>
              <a:lnSpc>
                <a:spcPct val="100000"/>
              </a:lnSpc>
            </a:pPr>
            <a:r>
              <a:rPr lang="en-IN" sz="1600"/>
              <a:t>Refusal </a:t>
            </a:r>
            <a:r>
              <a:rPr lang="en-IN" sz="1600" dirty="0"/>
              <a:t>class: The required output indicating that a prediction is refused</a:t>
            </a:r>
          </a:p>
          <a:p>
            <a:pPr>
              <a:lnSpc>
                <a:spcPct val="100000"/>
              </a:lnSpc>
            </a:pPr>
            <a:r>
              <a:rPr lang="en-IN" sz="1600" dirty="0"/>
              <a:t>Calibration: Addition of calibration method (Platt/Isotonic) for confidence-based refusals in addition to </a:t>
            </a:r>
            <a:r>
              <a:rPr lang="en-IN" sz="1600" dirty="0" err="1"/>
              <a:t>SafePredict</a:t>
            </a:r>
            <a:endParaRPr lang="en" sz="16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D6427F-D550-AB45-35F1-0115ECCB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C6C099-A07D-CE27-B68D-64A78D7F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26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22392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IN" dirty="0" err="1"/>
              <a:t>SafePredict</a:t>
            </a:r>
            <a:r>
              <a:rPr lang="en-IN" dirty="0"/>
              <a:t> Implementation</a:t>
            </a:r>
            <a:endParaRPr lang="en" dirty="0"/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 err="1"/>
              <a:t>Github</a:t>
            </a:r>
            <a:r>
              <a:rPr lang="en-US" sz="2000" dirty="0"/>
              <a:t> repo: https://</a:t>
            </a:r>
            <a:r>
              <a:rPr lang="en-US" sz="2000" dirty="0" err="1"/>
              <a:t>github.com</a:t>
            </a:r>
            <a:r>
              <a:rPr lang="en-US" sz="2000" dirty="0"/>
              <a:t>/ShanJ35/</a:t>
            </a:r>
            <a:r>
              <a:rPr lang="en-US" sz="2000" dirty="0" err="1"/>
              <a:t>SafePredict</a:t>
            </a:r>
            <a:endParaRPr lang="en-US" sz="2000" dirty="0"/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Medium Blog post with example: https://</a:t>
            </a:r>
            <a:r>
              <a:rPr lang="en-US" sz="2000" dirty="0" err="1"/>
              <a:t>medium.com</a:t>
            </a:r>
            <a:r>
              <a:rPr lang="en-US" sz="2000" dirty="0"/>
              <a:t>/@sj2538/safepredict-asymptotic-error-bounds-for-online-learning-c02da4e4b846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4A1762-605E-2FFA-43AC-7B2E7502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BC3741-FAC6-887B-7CAB-542CAC47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27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89679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Summary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84841" y="953039"/>
            <a:ext cx="7886700" cy="34869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" sz="6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000" dirty="0"/>
              <a:t>Concept Drift is an issue in many fields (causal factors can change)</a:t>
            </a:r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Machine learning algorithms can be made adaptive.</a:t>
            </a:r>
            <a:endParaRPr lang="en-US" sz="2200" b="1" dirty="0">
              <a:solidFill>
                <a:schemeClr val="dk1"/>
              </a:solidFill>
            </a:endParaRPr>
          </a:p>
          <a:p>
            <a:pPr marL="101600">
              <a:spcAft>
                <a:spcPts val="0"/>
              </a:spcAft>
            </a:pPr>
            <a:endParaRPr lang="en-US" sz="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Ensemble method to weight among them can also be adaptive.</a:t>
            </a:r>
            <a:endParaRPr lang="en-US" sz="1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600" dirty="0"/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 err="1"/>
              <a:t>ConformalPrediction</a:t>
            </a:r>
            <a:r>
              <a:rPr lang="en-US" sz="2000" dirty="0"/>
              <a:t> looks at confidence of algorithm to accept prediction or not.</a:t>
            </a:r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 err="1"/>
              <a:t>SafePredict</a:t>
            </a:r>
            <a:r>
              <a:rPr lang="en-US" sz="2000" dirty="0"/>
              <a:t> uses previous error rate to accept or not.</a:t>
            </a:r>
          </a:p>
          <a:p>
            <a:pPr marL="45720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Weight shifting to avoid getting stuck.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BBA391-106B-4830-ADE3-4A9AFD63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A52661-DB85-0E0C-A8B0-C1B9D24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28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47848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References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84841" y="953039"/>
            <a:ext cx="7886700" cy="34869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" sz="600" dirty="0"/>
          </a:p>
          <a:p>
            <a:r>
              <a:rPr lang="en-US" sz="2000" dirty="0"/>
              <a:t>Good performance against adversaries: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https://ii.uni.wroc.pl/~lukstafi/pmwiki/uploads/AGT/Prediction_Learning_and_Games.pdf</a:t>
            </a:r>
            <a:br>
              <a:rPr lang="en-US" sz="2000" dirty="0"/>
            </a:br>
            <a:br>
              <a:rPr lang="en-US" sz="2000" dirty="0"/>
            </a:br>
            <a:r>
              <a:rPr lang="es-MX" sz="1600" dirty="0">
                <a:effectLst/>
                <a:latin typeface="Helvetica" pitchFamily="2" charset="0"/>
              </a:rPr>
              <a:t>N. Cesa-Bianchi, Y. Mansour, and G. Stoltz, “Improved Secondorder Bounds for Prediction with Expert Advice,” Machine Learning, vol. 66, no. 2-3, pp. 321–352, </a:t>
            </a:r>
            <a:r>
              <a:rPr lang="es-MX" sz="1600">
                <a:effectLst/>
                <a:latin typeface="Helvetica" pitchFamily="2" charset="0"/>
              </a:rPr>
              <a:t>2007.</a:t>
            </a:r>
            <a:endParaRPr lang="en-US" sz="2000" dirty="0"/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Conformal Prediction:</a:t>
            </a:r>
            <a:br>
              <a:rPr lang="en-US" sz="2000" dirty="0"/>
            </a:br>
            <a:r>
              <a:rPr lang="es-MX" sz="1600" dirty="0">
                <a:effectLst/>
                <a:latin typeface="Helvetica" pitchFamily="2" charset="0"/>
              </a:rPr>
              <a:t>V. Vovk, A. Gammerman, and G. Shafer, Algorithmic Learning in a Random World. Springer Sci. &amp; Bus. Media, 2005.</a:t>
            </a:r>
          </a:p>
          <a:p>
            <a:pPr marL="457200" lvl="0" indent="-3556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BBA391-106B-4830-ADE3-4A9AFD63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A52661-DB85-0E0C-A8B0-C1B9D24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29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0741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Concept Drift in Several Domains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Recommender systems must change over time, e.g. if I go to a movie recommendation system, it should not recommend Casablanca if I’m looking for a recent release.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Epidemic spreads can change as the epidemic evolves.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Financial decisions can be independent of politics often, but what about around election time?</a:t>
            </a: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7736A0-8BD0-448F-4410-A746203C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36B1AD-D704-501C-7B85-5D71710E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8418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at Our Disposal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b="1" dirty="0"/>
              <a:t>(</a:t>
            </a:r>
            <a:r>
              <a:rPr lang="en" sz="2000" b="1" dirty="0" err="1"/>
              <a:t>i</a:t>
            </a:r>
            <a:r>
              <a:rPr lang="en" sz="2000" b="1" dirty="0"/>
              <a:t>) Machine learning methods that adapt over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(ii) Ensemble algorithms that can weight different algorithms.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(iii) Confidence-based prediction based on self-evaluation of predictors.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(iv) </a:t>
            </a:r>
            <a:r>
              <a:rPr lang="en-US" sz="2000" dirty="0" err="1"/>
              <a:t>SafePredict</a:t>
            </a:r>
            <a:r>
              <a:rPr lang="en-US" sz="2000" dirty="0"/>
              <a:t> to refuse to predict sometimes.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7008BD-97CC-4D07-7178-A62F6ECD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C8CDC4-D413-52D4-323A-487A691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4006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Neural Nets – adaptive by design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Neural nets use an updating algorithm called gradient descent: each prediction is compared with the correct answer and weights are adjusted if there are errors.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Thus feedback is continuous.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So, neural nets are adaptive to concept drift by design.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However…. Not always the most accurate choice.</a:t>
            </a:r>
            <a:endParaRPr lang="en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DEB8B2-EA4A-F1C2-85A5-A79CAD9D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858E17-A35D-2029-25FD-FBC68F35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1020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Random Forests – can be made adaptive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A random forest is a collection of decision trees (or if we want a continuous outcome, classification and regression trees), each on randomly chosen subset of data features.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Normally (for </a:t>
            </a:r>
            <a:r>
              <a:rPr lang="en" sz="2000" dirty="0" err="1"/>
              <a:t>i.i.d</a:t>
            </a:r>
            <a:r>
              <a:rPr lang="en" sz="2000" dirty="0"/>
              <a:t>. data), train once and use forever.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Adaptation strategy idea: If a tree or trees are often wrong, rebuild based on recent data. We call those Forgetful Forests.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74A0EE-0B50-0A5B-DF02-5C55050B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1EACB4-0DF5-A828-C2FF-CA17EA5D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6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0785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at Our Disposal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</a:t>
            </a:r>
            <a:r>
              <a:rPr lang="en" sz="2000" dirty="0" err="1"/>
              <a:t>i</a:t>
            </a:r>
            <a:r>
              <a:rPr lang="en" sz="2000" dirty="0"/>
              <a:t>) Machine learning methods that adapt over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b="1" dirty="0"/>
              <a:t>(ii) Ensemble style algorithms that can weight different algorithms.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(iii) Confidence-based prediction based on self-evaluation of predictors.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(iv) </a:t>
            </a:r>
            <a:r>
              <a:rPr lang="en-US" sz="2000" dirty="0" err="1"/>
              <a:t>SafePredict</a:t>
            </a:r>
            <a:r>
              <a:rPr lang="en-US" sz="2000" dirty="0"/>
              <a:t> to refuse to predict sometimes.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665A3-C9A0-20A4-E273-381DDE8C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A37BB7-7B64-B773-1B18-9F4B31AA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7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9116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250570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Adjusting Weights Among Machine Learning Algorithms 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Suppose you have several machine learning algorithms, e.g. different neural nets, several random forests, others.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Evaluate predictions of each machine learning method.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Adaptation strategy (ensemble idea): If one method does better than others, then give it more weight.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Similar to adaptive random forests except that one adjusts weights given to algorithms rather than changing the algorithms themselves.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56102F-C963-11EE-FB3F-F91BA47F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997D0C-D0B1-C9EB-628F-F5770B4D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8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3793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at Our Disposal</a:t>
            </a:r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444499" y="1368766"/>
            <a:ext cx="80535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</a:t>
            </a:r>
            <a:r>
              <a:rPr lang="en" sz="2000" dirty="0" err="1"/>
              <a:t>i</a:t>
            </a:r>
            <a:r>
              <a:rPr lang="en" sz="2000" dirty="0"/>
              <a:t>) Machine learning methods that adapt over time.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" sz="2000" dirty="0"/>
              <a:t>(ii) Ensemble style algorithms that can weight different algorithms.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b="1" dirty="0"/>
              <a:t>(iii) Confidence-based prediction based on self-evaluation of predictors.</a:t>
            </a:r>
          </a:p>
          <a:p>
            <a:pPr marL="457200" indent="-355600">
              <a:buFont typeface="Courier New" panose="02070309020205020404" pitchFamily="49" charset="0"/>
              <a:buChar char="o"/>
            </a:pPr>
            <a:r>
              <a:rPr lang="en-US" sz="2000" dirty="0"/>
              <a:t>(iv) </a:t>
            </a:r>
            <a:r>
              <a:rPr lang="en-US" sz="2000" dirty="0" err="1"/>
              <a:t>SafePredict</a:t>
            </a:r>
            <a:r>
              <a:rPr lang="en-US" sz="2000" dirty="0"/>
              <a:t> to refuse to predict sometimes.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66341A-1C57-E600-90FA-06D64CA0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/29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EC3FE0-CE1D-2474-9DF1-FC8FD438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43794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10107</TotalTime>
  <Words>1865</Words>
  <Application>Microsoft Macintosh PowerPoint</Application>
  <PresentationFormat>Presentación en pantalla (16:9)</PresentationFormat>
  <Paragraphs>209</Paragraphs>
  <Slides>29</Slides>
  <Notes>26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Lato</vt:lpstr>
      <vt:lpstr>Helvetica</vt:lpstr>
      <vt:lpstr>Calibri</vt:lpstr>
      <vt:lpstr>Cambria Math</vt:lpstr>
      <vt:lpstr>Courier New</vt:lpstr>
      <vt:lpstr>Calibri Light</vt:lpstr>
      <vt:lpstr>Arial</vt:lpstr>
      <vt:lpstr>Tema de Office</vt:lpstr>
      <vt:lpstr>SafePredict: Reducing Errors by Selectively Refusing to Act</vt:lpstr>
      <vt:lpstr>Motivation</vt:lpstr>
      <vt:lpstr>Concept Drift in Several Domains</vt:lpstr>
      <vt:lpstr>Tools at Our Disposal</vt:lpstr>
      <vt:lpstr>Neural Nets – adaptive by design</vt:lpstr>
      <vt:lpstr>Random Forests – can be made adaptive</vt:lpstr>
      <vt:lpstr>Tools at Our Disposal</vt:lpstr>
      <vt:lpstr>Adjusting Weights Among Machine Learning Algorithms </vt:lpstr>
      <vt:lpstr>Tools at Our Disposal</vt:lpstr>
      <vt:lpstr>Non-conformity Score of Data Point to a Set </vt:lpstr>
      <vt:lpstr>Conformal Prediction – Train &amp; Calibration </vt:lpstr>
      <vt:lpstr>Accuracy refusal tradeoff</vt:lpstr>
      <vt:lpstr>Tools at Our Disposal</vt:lpstr>
      <vt:lpstr>What if not Independent Identically Distributed (iid), i.e. you have concept drift?</vt:lpstr>
      <vt:lpstr>Idea of SafePredict</vt:lpstr>
      <vt:lpstr>What Does Working Mean?</vt:lpstr>
      <vt:lpstr>Dealing with the Adversary – specific goals</vt:lpstr>
      <vt:lpstr>Dealing with the Adversary – mechanics</vt:lpstr>
      <vt:lpstr>Presentación de PowerPoint</vt:lpstr>
      <vt:lpstr>Recovering from Excessive Refusals</vt:lpstr>
      <vt:lpstr>Presentación de PowerPoint</vt:lpstr>
      <vt:lpstr>MNIST results (digit recognition)</vt:lpstr>
      <vt:lpstr>Presentación de PowerPoint</vt:lpstr>
      <vt:lpstr>SafePredict Implementation (Shantanu Jain)</vt:lpstr>
      <vt:lpstr>Presentación de PowerPoint</vt:lpstr>
      <vt:lpstr>SafePredict Parameters</vt:lpstr>
      <vt:lpstr>SafePredict Implementation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Errors by Refusing to Guess</dc:title>
  <dc:creator>Anil Kocak</dc:creator>
  <cp:lastModifiedBy>Dennis Shasha</cp:lastModifiedBy>
  <cp:revision>160</cp:revision>
  <dcterms:modified xsi:type="dcterms:W3CDTF">2024-04-13T17:52:06Z</dcterms:modified>
</cp:coreProperties>
</file>