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1" r:id="rId1"/>
  </p:sldMasterIdLst>
  <p:notesMasterIdLst>
    <p:notesMasterId r:id="rId21"/>
  </p:notesMasterIdLst>
  <p:handoutMasterIdLst>
    <p:handoutMasterId r:id="rId22"/>
  </p:handoutMasterIdLst>
  <p:sldIdLst>
    <p:sldId id="256" r:id="rId2"/>
    <p:sldId id="964" r:id="rId3"/>
    <p:sldId id="976" r:id="rId4"/>
    <p:sldId id="978" r:id="rId5"/>
    <p:sldId id="965" r:id="rId6"/>
    <p:sldId id="990" r:id="rId7"/>
    <p:sldId id="1029" r:id="rId8"/>
    <p:sldId id="967" r:id="rId9"/>
    <p:sldId id="1025" r:id="rId10"/>
    <p:sldId id="1026" r:id="rId11"/>
    <p:sldId id="1027" r:id="rId12"/>
    <p:sldId id="1028" r:id="rId13"/>
    <p:sldId id="1030" r:id="rId14"/>
    <p:sldId id="1031" r:id="rId15"/>
    <p:sldId id="1032" r:id="rId16"/>
    <p:sldId id="1033" r:id="rId17"/>
    <p:sldId id="1035" r:id="rId18"/>
    <p:sldId id="1036" r:id="rId19"/>
    <p:sldId id="1034" r:id="rId2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1pPr>
    <a:lvl2pPr marL="457200"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2pPr>
    <a:lvl3pPr marL="914400"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3pPr>
    <a:lvl4pPr marL="1371600"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4pPr>
    <a:lvl5pPr marL="1828800"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38851C"/>
    <a:srgbClr val="F9E6D6"/>
    <a:srgbClr val="00FF00"/>
    <a:srgbClr val="FF8000"/>
    <a:srgbClr val="FF00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02" autoAdjust="0"/>
    <p:restoredTop sz="77225" autoAdjust="0"/>
  </p:normalViewPr>
  <p:slideViewPr>
    <p:cSldViewPr showGuides="1">
      <p:cViewPr>
        <p:scale>
          <a:sx n="80" d="100"/>
          <a:sy n="80" d="100"/>
        </p:scale>
        <p:origin x="-1704" y="-4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charset="-128"/>
                <a:cs typeface="ＭＳ Ｐゴシック" charset="-128"/>
              </a:defRPr>
            </a:lvl1pPr>
          </a:lstStyle>
          <a:p>
            <a:pPr>
              <a:defRPr/>
            </a:pPr>
            <a:fld id="{9CE1EFB5-191D-E141-A2C8-DCA6877E1A2D}" type="datetime1">
              <a:rPr lang="en-US"/>
              <a:pPr>
                <a:defRPr/>
              </a:pPr>
              <a:t>4/26/12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ＭＳ Ｐゴシック" charset="-128"/>
                <a:cs typeface="ＭＳ Ｐゴシック" charset="-128"/>
              </a:defRPr>
            </a:lvl1pPr>
          </a:lstStyle>
          <a:p>
            <a:pPr>
              <a:defRPr/>
            </a:pPr>
            <a:fld id="{F25F23E2-3470-524B-ABB9-675981F99752}"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19082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fld id="{BB05E266-74C8-F949-8543-7BDC10B657BC}"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45110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EB1A265-C41F-BD48-8D01-3095E5E49F80}" type="slidenum">
              <a:rPr lang="en-US">
                <a:latin typeface="Arial" pitchFamily="-65" charset="0"/>
                <a:ea typeface="ＭＳ Ｐゴシック" pitchFamily="-65" charset="-128"/>
                <a:cs typeface="ＭＳ Ｐゴシック" pitchFamily="-65" charset="-128"/>
              </a:rPr>
              <a:pPr/>
              <a:t>1</a:t>
            </a:fld>
            <a:endParaRPr lang="en-US">
              <a:latin typeface="Arial" pitchFamily="-65" charset="0"/>
              <a:ea typeface="ＭＳ Ｐゴシック" pitchFamily="-65" charset="-128"/>
              <a:cs typeface="ＭＳ Ｐゴシック" pitchFamily="-65"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latin typeface="Arial" charset="0"/>
                <a:ea typeface="ＭＳ Ｐゴシック" charset="-128"/>
                <a:cs typeface="ＭＳ Ｐゴシック" charset="-128"/>
              </a:rPr>
              <a:t>While computational experiments have become an integral part of the scientific method, it is still a challenge to repeat such experiments, because often, computational experiments require specific hardware, non-trivial software installation, and complex manipulations to obtain results.  To address this problem, we are building infrastructure to support the life-cycle of 'reproducible publications': their creation, review and re-use. This infrastructure makes it easier to generate and share repeatable results by making provenance a central component in scientific exploration, and the conduit for integrating data acquisition, derivation, and analysis as executable components throughout the publication process.   Besides giving authors the ability to link results to their provenance, it enables reviewers to assess the correctness and the relevance of the experimental results described in a submitted paper; and, upon publication, it also allows readers to repeat and utilize the computations embedded in the papers.  In this talk, we give an overview of this infrastructure and present case studies that show how this infrastructure has been used. We also discuss its limitations and open problems that require further research. </a:t>
            </a:r>
            <a:endParaRPr lang="en-US" dirty="0"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result is not reproducible,</a:t>
            </a:r>
            <a:r>
              <a:rPr lang="en-US" baseline="0" dirty="0" smtClean="0"/>
              <a:t> it is questionable whether it is actually science</a:t>
            </a:r>
          </a:p>
          <a:p>
            <a:endParaRPr lang="en-US" baseline="0" dirty="0" smtClean="0"/>
          </a:p>
          <a:p>
            <a:r>
              <a:rPr lang="en-US" dirty="0" smtClean="0"/>
              <a:t>http://</a:t>
            </a:r>
            <a:r>
              <a:rPr lang="en-US" dirty="0" err="1" smtClean="0"/>
              <a:t>www.nytimes.com</a:t>
            </a:r>
            <a:r>
              <a:rPr lang="en-US" dirty="0" smtClean="0"/>
              <a:t>/2011/07/08/health/research/08genes.html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http://</a:t>
            </a:r>
            <a:r>
              <a:rPr lang="en-US" sz="1200" dirty="0" err="1" smtClean="0"/>
              <a:t>en.wikipedia.org</a:t>
            </a:r>
            <a:r>
              <a:rPr lang="en-US" sz="1200" dirty="0" smtClean="0"/>
              <a:t>/wiki/</a:t>
            </a:r>
            <a:r>
              <a:rPr lang="en-US" sz="1200" dirty="0" err="1" smtClean="0"/>
              <a:t>Scientific_misconduct</a:t>
            </a: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http://</a:t>
            </a:r>
            <a:r>
              <a:rPr lang="en-US" sz="1200" dirty="0" err="1" smtClean="0"/>
              <a:t>ori.dhhs.gov</a:t>
            </a:r>
            <a:r>
              <a:rPr lang="en-US" sz="1200" dirty="0" smtClean="0"/>
              <a:t>/misconduct/cases/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Some seemed careless — moving a row or a column over by one in a giant spreadsheet — while others seemed inexplicable. The Duke team shrugged them off as “clerical errors.” </a:t>
            </a: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Nobel Laureate Retracts Two Papers, </a:t>
            </a:r>
            <a:r>
              <a:rPr lang="en-US" sz="1200" dirty="0" err="1" smtClean="0"/>
              <a:t>NYTimes</a:t>
            </a:r>
            <a:r>
              <a:rPr lang="en-US" sz="1200" dirty="0" smtClean="0"/>
              <a:t> 09/24/2010</a:t>
            </a:r>
          </a:p>
          <a:p>
            <a:endParaRPr lang="en-US" dirty="0" smtClean="0"/>
          </a:p>
          <a:p>
            <a:endParaRPr lang="en-US" i="1" dirty="0" smtClean="0"/>
          </a:p>
          <a:p>
            <a:r>
              <a:rPr lang="en-US" i="1" dirty="0" smtClean="0"/>
              <a:t>But the research at Duke turned out to be wrong. Its gene-based tests proved</a:t>
            </a:r>
            <a:r>
              <a:rPr lang="en-US" i="1" baseline="0" dirty="0" smtClean="0"/>
              <a:t> </a:t>
            </a:r>
            <a:r>
              <a:rPr lang="en-US" i="1" dirty="0" smtClean="0"/>
              <a:t>worthless, and the research behind them was discredited.</a:t>
            </a:r>
            <a:endParaRPr lang="en-US" i="1"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853150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http://</a:t>
            </a:r>
            <a:r>
              <a:rPr lang="en-US" sz="1200" dirty="0" err="1" smtClean="0"/>
              <a:t>en.wikipedia.org</a:t>
            </a:r>
            <a:r>
              <a:rPr lang="en-US" sz="1200" dirty="0" smtClean="0"/>
              <a:t>/wiki/</a:t>
            </a:r>
            <a:r>
              <a:rPr lang="en-US" sz="1200" dirty="0" err="1" smtClean="0"/>
              <a:t>Scientific_misconduct</a:t>
            </a:r>
            <a:endParaRPr lang="en-US" sz="1200"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http://</a:t>
            </a:r>
            <a:r>
              <a:rPr lang="en-US" sz="1200" dirty="0" err="1" smtClean="0"/>
              <a:t>ori.dhhs.gov</a:t>
            </a:r>
            <a:r>
              <a:rPr lang="en-US" sz="1200" dirty="0" smtClean="0"/>
              <a:t>/misconduct/cases/</a:t>
            </a:r>
          </a:p>
          <a:p>
            <a:endParaRPr lang="en-US"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8519178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result is not reproducible,</a:t>
            </a:r>
            <a:r>
              <a:rPr lang="en-US" baseline="0" dirty="0" smtClean="0"/>
              <a:t> it is questionable whether it is actually science</a:t>
            </a:r>
          </a:p>
          <a:p>
            <a:r>
              <a:rPr lang="en-US" baseline="0" dirty="0" smtClean="0"/>
              <a:t>The lack of reproducibility can have dire consequences</a:t>
            </a:r>
          </a:p>
          <a:p>
            <a:r>
              <a:rPr lang="en-US" dirty="0" smtClean="0"/>
              <a:t>http://</a:t>
            </a:r>
            <a:r>
              <a:rPr lang="en-US" dirty="0" err="1" smtClean="0"/>
              <a:t>www.nytimes.com</a:t>
            </a:r>
            <a:r>
              <a:rPr lang="en-US" dirty="0" smtClean="0"/>
              <a:t>/2011/07/08/health/research/08genes.html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http://</a:t>
            </a:r>
            <a:r>
              <a:rPr lang="en-US" sz="1200" dirty="0" err="1" smtClean="0"/>
              <a:t>en.wikipedia.org</a:t>
            </a:r>
            <a:r>
              <a:rPr lang="en-US" sz="1200" dirty="0" smtClean="0"/>
              <a:t>/wiki/</a:t>
            </a:r>
            <a:r>
              <a:rPr lang="en-US" sz="1200" dirty="0" err="1" smtClean="0"/>
              <a:t>Scientific_misconduct</a:t>
            </a: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http://</a:t>
            </a:r>
            <a:r>
              <a:rPr lang="en-US" sz="1200" dirty="0" err="1" smtClean="0"/>
              <a:t>ori.dhhs.gov</a:t>
            </a:r>
            <a:r>
              <a:rPr lang="en-US" sz="1200" dirty="0" smtClean="0"/>
              <a:t>/misconduct/cases/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Some seemed careless — moving a row or a column over by one in a giant spreadsheet — while others seemed inexplicable. The Duke team shrugged them off as “clerical errors.” </a:t>
            </a: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Nobel Laureate Retracts Two Papers, </a:t>
            </a:r>
            <a:r>
              <a:rPr lang="en-US" sz="1200" dirty="0" err="1" smtClean="0"/>
              <a:t>NYTimes</a:t>
            </a:r>
            <a:r>
              <a:rPr lang="en-US" sz="1200" dirty="0" smtClean="0"/>
              <a:t> 09/24/2010</a:t>
            </a:r>
          </a:p>
          <a:p>
            <a:endParaRPr lang="en-US" dirty="0" smtClean="0"/>
          </a:p>
          <a:p>
            <a:endParaRPr lang="en-US" i="1" dirty="0" smtClean="0"/>
          </a:p>
          <a:p>
            <a:r>
              <a:rPr lang="en-US" i="1" dirty="0" smtClean="0"/>
              <a:t>But the research at Duke turned out to be wrong. Its gene-based tests proved</a:t>
            </a:r>
            <a:r>
              <a:rPr lang="en-US" i="1" baseline="0" dirty="0" smtClean="0"/>
              <a:t> </a:t>
            </a:r>
            <a:r>
              <a:rPr lang="en-US" i="1" dirty="0" smtClean="0"/>
              <a:t>worthless, and the research behind them was discredited.</a:t>
            </a:r>
            <a:endParaRPr lang="en-US" i="1"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8531505"/>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Simulation, analysis and visualization</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Journal of Biostatistics has a reproducibility editor</a:t>
            </a:r>
          </a:p>
          <a:p>
            <a:pPr lvl="1"/>
            <a:r>
              <a:rPr lang="en-US" dirty="0" smtClean="0"/>
              <a:t>science now requires code since Feb 2011</a:t>
            </a:r>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8531505"/>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Simulation, analysis and visualization</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Journal of Biostatistics has a reproducibility editor</a:t>
            </a:r>
          </a:p>
          <a:p>
            <a:pPr lvl="1"/>
            <a:r>
              <a:rPr lang="en-US" dirty="0" smtClean="0"/>
              <a:t>science now requires code since Feb 2011</a:t>
            </a:r>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8531505"/>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322CE159-1D53-F943-8910-BBEDAF9760FB}" type="slidenum">
              <a:rPr lang="en-US">
                <a:latin typeface="Arial" pitchFamily="-65" charset="0"/>
                <a:ea typeface="ＭＳ Ｐゴシック" pitchFamily="-65" charset="-128"/>
                <a:cs typeface="ＭＳ Ｐゴシック" pitchFamily="-65" charset="-128"/>
              </a:rPr>
              <a:pPr/>
              <a:t>8</a:t>
            </a:fld>
            <a:endParaRPr lang="en-US">
              <a:latin typeface="Arial" pitchFamily="-65" charset="0"/>
              <a:ea typeface="ＭＳ Ｐゴシック" pitchFamily="-65" charset="-128"/>
              <a:cs typeface="ＭＳ Ｐゴシック" pitchFamily="-65" charset="-128"/>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It’s Science, but Not Necessarily Right, people can solve more complex problems</a:t>
            </a:r>
          </a:p>
          <a:p>
            <a:pPr eaLnBrk="1" hangingPunct="1"/>
            <a:endParaRPr lang="en-US" dirty="0" smtClean="0">
              <a:latin typeface="Arial" pitchFamily="-65" charset="0"/>
              <a:ea typeface="ＭＳ Ｐゴシック" pitchFamily="-65" charset="-128"/>
              <a:cs typeface="ＭＳ Ｐゴシック" pitchFamily="-65"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i="1" dirty="0" smtClean="0">
                <a:solidFill>
                  <a:srgbClr val="000000"/>
                </a:solidFill>
                <a:ea typeface="ＭＳ Ｐゴシック" pitchFamily="-65" charset="-128"/>
                <a:cs typeface="ＭＳ Ｐゴシック" pitchFamily="-65" charset="-128"/>
              </a:rPr>
              <a:t>Free online availability substantially increases a paper's impact  S. Lawrence, Nature 2001 </a:t>
            </a:r>
          </a:p>
          <a:p>
            <a:pPr eaLnBrk="1" hangingPunct="1"/>
            <a:endParaRPr lang="en-US" dirty="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322CE159-1D53-F943-8910-BBEDAF9760FB}" type="slidenum">
              <a:rPr lang="en-US">
                <a:latin typeface="Arial" pitchFamily="-65" charset="0"/>
                <a:ea typeface="ＭＳ Ｐゴシック" pitchFamily="-65" charset="-128"/>
                <a:cs typeface="ＭＳ Ｐゴシック" pitchFamily="-65" charset="-128"/>
              </a:rPr>
              <a:pPr/>
              <a:t>9</a:t>
            </a:fld>
            <a:endParaRPr lang="en-US">
              <a:latin typeface="Arial" pitchFamily="-65" charset="0"/>
              <a:ea typeface="ＭＳ Ｐゴシック" pitchFamily="-65" charset="-128"/>
              <a:cs typeface="ＭＳ Ｐゴシック" pitchFamily="-65" charset="-128"/>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It’s Science, but Not Necessarily Right, people can solve more complex problems</a:t>
            </a:r>
          </a:p>
          <a:p>
            <a:pPr eaLnBrk="1" hangingPunct="1"/>
            <a:endParaRPr lang="en-US" dirty="0" smtClean="0">
              <a:latin typeface="Arial" pitchFamily="-65" charset="0"/>
              <a:ea typeface="ＭＳ Ｐゴシック" pitchFamily="-65" charset="-128"/>
              <a:cs typeface="ＭＳ Ｐゴシック" pitchFamily="-65"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i="1" dirty="0" smtClean="0">
                <a:solidFill>
                  <a:srgbClr val="000000"/>
                </a:solidFill>
                <a:ea typeface="ＭＳ Ｐゴシック" pitchFamily="-65" charset="-128"/>
                <a:cs typeface="ＭＳ Ｐゴシック" pitchFamily="-65" charset="-128"/>
              </a:rPr>
              <a:t>Free online availability substantially increases a paper's impact  S. Lawrence, Nature 2001 </a:t>
            </a:r>
          </a:p>
          <a:p>
            <a:pPr eaLnBrk="1" hangingPunct="1"/>
            <a:endParaRPr lang="en-US" dirty="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322CE159-1D53-F943-8910-BBEDAF9760FB}" type="slidenum">
              <a:rPr lang="en-US">
                <a:latin typeface="Arial" pitchFamily="-65" charset="0"/>
                <a:ea typeface="ＭＳ Ｐゴシック" pitchFamily="-65" charset="-128"/>
                <a:cs typeface="ＭＳ Ｐゴシック" pitchFamily="-65" charset="-128"/>
              </a:rPr>
              <a:pPr/>
              <a:t>10</a:t>
            </a:fld>
            <a:endParaRPr lang="en-US">
              <a:latin typeface="Arial" pitchFamily="-65" charset="0"/>
              <a:ea typeface="ＭＳ Ｐゴシック" pitchFamily="-65" charset="-128"/>
              <a:cs typeface="ＭＳ Ｐゴシック" pitchFamily="-65" charset="-128"/>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It’s Science, but Not Necessarily Right, people can solve more complex problems</a:t>
            </a:r>
          </a:p>
          <a:p>
            <a:pPr eaLnBrk="1" hangingPunct="1"/>
            <a:endParaRPr lang="en-US" dirty="0" smtClean="0">
              <a:latin typeface="Arial" pitchFamily="-65" charset="0"/>
              <a:ea typeface="ＭＳ Ｐゴシック" pitchFamily="-65" charset="-128"/>
              <a:cs typeface="ＭＳ Ｐゴシック" pitchFamily="-65"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i="1" dirty="0" smtClean="0">
                <a:solidFill>
                  <a:srgbClr val="000000"/>
                </a:solidFill>
                <a:ea typeface="ＭＳ Ｐゴシック" pitchFamily="-65" charset="-128"/>
                <a:cs typeface="ＭＳ Ｐゴシック" pitchFamily="-65" charset="-128"/>
              </a:rPr>
              <a:t>Free online availability substantially increases a paper's impact  S. Lawrence, Nature 2001 </a:t>
            </a:r>
          </a:p>
          <a:p>
            <a:pPr eaLnBrk="1" hangingPunct="1"/>
            <a:endParaRPr lang="en-US" dirty="0">
              <a:latin typeface="Arial" pitchFamily="-65" charset="0"/>
              <a:ea typeface="ＭＳ Ｐゴシック" pitchFamily="-65" charset="-128"/>
              <a:cs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6858000"/>
          </a:xfrm>
          <a:prstGeom prst="rect">
            <a:avLst/>
          </a:prstGeom>
          <a:gradFill rotWithShape="0">
            <a:gsLst>
              <a:gs pos="0">
                <a:schemeClr val="accent2">
                  <a:alpha val="20000"/>
                </a:schemeClr>
              </a:gs>
              <a:gs pos="100000">
                <a:srgbClr val="FF8000">
                  <a:alpha val="11000"/>
                </a:srgbClr>
              </a:gs>
            </a:gsLst>
            <a:lin ang="5400000" scaled="1"/>
          </a:gradFill>
          <a:ln w="9525">
            <a:noFill/>
            <a:miter lim="800000"/>
            <a:headEnd/>
            <a:tailEnd/>
          </a:ln>
        </p:spPr>
        <p:txBody>
          <a:bodyPr wrap="none" anchor="ctr">
            <a:prstTxWarp prst="textNoShape">
              <a:avLst/>
            </a:prstTxWarp>
          </a:bodyPr>
          <a:lstStyle/>
          <a:p>
            <a:pPr eaLnBrk="0" hangingPunct="0">
              <a:defRPr/>
            </a:pPr>
            <a:endParaRPr lang="en-US">
              <a:latin typeface="Arial" charset="0"/>
              <a:ea typeface="ＭＳ Ｐゴシック" charset="-128"/>
              <a:cs typeface="ＭＳ Ｐゴシック" charset="-128"/>
            </a:endParaRPr>
          </a:p>
        </p:txBody>
      </p:sp>
      <p:sp>
        <p:nvSpPr>
          <p:cNvPr id="6553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65539" name="Rectangle 3"/>
          <p:cNvSpPr>
            <a:spLocks noGrp="1" noChangeArrowheads="1"/>
          </p:cNvSpPr>
          <p:nvPr>
            <p:ph type="subTitle" idx="1"/>
          </p:nvPr>
        </p:nvSpPr>
        <p:spPr>
          <a:xfrm>
            <a:off x="1371600" y="3886200"/>
            <a:ext cx="6400800" cy="1752600"/>
          </a:xfrm>
        </p:spPr>
        <p:txBody>
          <a:bodyPr/>
          <a:lstStyle>
            <a:lvl1pPr marL="0" indent="0" algn="ctr">
              <a:buFont typeface="Monotype Sorts" charset="2"/>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371600"/>
            <a:ext cx="8610600" cy="5029200"/>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0"/>
            <a:ext cx="9144000" cy="6858000"/>
          </a:xfrm>
          <a:prstGeom prst="rect">
            <a:avLst/>
          </a:prstGeom>
          <a:gradFill rotWithShape="0">
            <a:gsLst>
              <a:gs pos="0">
                <a:schemeClr val="accent2">
                  <a:alpha val="12000"/>
                </a:schemeClr>
              </a:gs>
              <a:gs pos="100000">
                <a:srgbClr val="FF8000">
                  <a:alpha val="19000"/>
                </a:srgbClr>
              </a:gs>
            </a:gsLst>
            <a:lin ang="5400000" scaled="1"/>
          </a:gradFill>
          <a:ln w="9525">
            <a:noFill/>
            <a:miter lim="800000"/>
            <a:headEnd/>
            <a:tailEnd/>
          </a:ln>
        </p:spPr>
        <p:txBody>
          <a:bodyPr wrap="none" anchor="ctr">
            <a:prstTxWarp prst="textNoShape">
              <a:avLst/>
            </a:prstTxWarp>
          </a:bodyPr>
          <a:lstStyle/>
          <a:p>
            <a:pPr eaLnBrk="0" hangingPunct="0">
              <a:defRPr/>
            </a:pPr>
            <a:endParaRPr lang="en-US">
              <a:latin typeface="Arial" charset="0"/>
              <a:ea typeface="ＭＳ Ｐゴシック" charset="-128"/>
              <a:cs typeface="ＭＳ Ｐゴシック" charset="-128"/>
            </a:endParaRPr>
          </a:p>
        </p:txBody>
      </p:sp>
      <p:sp>
        <p:nvSpPr>
          <p:cNvPr id="1027" name="Rectangle 3"/>
          <p:cNvSpPr>
            <a:spLocks noGrp="1" noChangeArrowheads="1"/>
          </p:cNvSpPr>
          <p:nvPr>
            <p:ph type="title"/>
          </p:nvPr>
        </p:nvSpPr>
        <p:spPr bwMode="auto">
          <a:xfrm>
            <a:off x="381000" y="152400"/>
            <a:ext cx="8458200" cy="762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228600" y="1371600"/>
            <a:ext cx="8610600" cy="50292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518" name="Rectangle 6"/>
          <p:cNvSpPr>
            <a:spLocks noChangeArrowheads="1"/>
          </p:cNvSpPr>
          <p:nvPr/>
        </p:nvSpPr>
        <p:spPr bwMode="auto">
          <a:xfrm>
            <a:off x="8534400" y="6553200"/>
            <a:ext cx="509588" cy="304800"/>
          </a:xfrm>
          <a:prstGeom prst="rect">
            <a:avLst/>
          </a:prstGeom>
          <a:noFill/>
          <a:ln w="12700">
            <a:noFill/>
            <a:miter lim="800000"/>
            <a:headEnd/>
            <a:tailEnd/>
          </a:ln>
        </p:spPr>
        <p:txBody>
          <a:bodyPr lIns="90488" tIns="44450" rIns="90488" bIns="44450" anchor="ctr">
            <a:prstTxWarp prst="textNoShape">
              <a:avLst/>
            </a:prstTxWarp>
            <a:spAutoFit/>
          </a:bodyPr>
          <a:lstStyle/>
          <a:p>
            <a:pPr algn="r" eaLnBrk="0" hangingPunct="0">
              <a:defRPr/>
            </a:pPr>
            <a:fld id="{0CB29199-0DDD-564B-A8FF-CDD3B886EBCA}" type="slidenum">
              <a:rPr lang="en-US" sz="1400">
                <a:latin typeface="Times New Roman" charset="0"/>
                <a:ea typeface="ＭＳ Ｐゴシック" charset="-128"/>
                <a:cs typeface="ＭＳ Ｐゴシック" charset="-128"/>
              </a:rPr>
              <a:pPr algn="r" eaLnBrk="0" hangingPunct="0">
                <a:defRPr/>
              </a:pPr>
              <a:t>‹#›</a:t>
            </a:fld>
            <a:endParaRPr lang="en-US" sz="1400" dirty="0">
              <a:latin typeface="Times New Roman" charset="0"/>
              <a:ea typeface="ＭＳ Ｐゴシック" charset="-128"/>
              <a:cs typeface="ＭＳ Ｐゴシック" charset="-128"/>
            </a:endParaRPr>
          </a:p>
        </p:txBody>
      </p:sp>
      <p:sp>
        <p:nvSpPr>
          <p:cNvPr id="64519" name="Rectangle 7"/>
          <p:cNvSpPr>
            <a:spLocks noChangeArrowheads="1"/>
          </p:cNvSpPr>
          <p:nvPr/>
        </p:nvSpPr>
        <p:spPr bwMode="auto">
          <a:xfrm>
            <a:off x="80963" y="6586640"/>
            <a:ext cx="4186237" cy="274434"/>
          </a:xfrm>
          <a:prstGeom prst="rect">
            <a:avLst/>
          </a:prstGeom>
          <a:noFill/>
          <a:ln w="12700">
            <a:noFill/>
            <a:miter lim="800000"/>
            <a:headEnd/>
            <a:tailEnd/>
          </a:ln>
          <a:effectLst/>
        </p:spPr>
        <p:txBody>
          <a:bodyPr wrap="square" lIns="90488" tIns="44450" rIns="90488" bIns="44450" anchor="ctr">
            <a:prstTxWarp prst="textNoShape">
              <a:avLst/>
            </a:prstTxWarp>
            <a:spAutoFit/>
          </a:bodyPr>
          <a:lstStyle/>
          <a:p>
            <a:pPr eaLnBrk="0" hangingPunct="0">
              <a:defRPr/>
            </a:pPr>
            <a:r>
              <a:rPr lang="en-US" sz="1200" baseline="0" dirty="0" err="1" smtClean="0">
                <a:latin typeface="Verdana" pitchFamily="-65" charset="0"/>
              </a:rPr>
              <a:t>Dagstuhl</a:t>
            </a:r>
            <a:r>
              <a:rPr lang="en-US" sz="1200" baseline="0" dirty="0" smtClean="0">
                <a:latin typeface="Verdana" pitchFamily="-65" charset="0"/>
              </a:rPr>
              <a:t> 2012</a:t>
            </a:r>
            <a:endParaRPr lang="en-US" sz="1200" dirty="0">
              <a:latin typeface="Verdana" pitchFamily="-65" charset="0"/>
            </a:endParaRPr>
          </a:p>
        </p:txBody>
      </p:sp>
      <p:sp>
        <p:nvSpPr>
          <p:cNvPr id="64520" name="Line 8"/>
          <p:cNvSpPr>
            <a:spLocks noChangeShapeType="1"/>
          </p:cNvSpPr>
          <p:nvPr/>
        </p:nvSpPr>
        <p:spPr bwMode="auto">
          <a:xfrm>
            <a:off x="304800" y="990600"/>
            <a:ext cx="8153400" cy="0"/>
          </a:xfrm>
          <a:prstGeom prst="line">
            <a:avLst/>
          </a:prstGeom>
          <a:noFill/>
          <a:ln w="57150">
            <a:solidFill>
              <a:schemeClr val="accent2"/>
            </a:solidFill>
            <a:round/>
            <a:headEnd/>
            <a:tailEnd/>
          </a:ln>
          <a:effectLst/>
        </p:spPr>
        <p:txBody>
          <a:bodyPr wrap="none" anchor="ctr">
            <a:prstTxWarp prst="textNoShape">
              <a:avLst/>
            </a:prstTxWarp>
          </a:bodyPr>
          <a:lstStyle/>
          <a:p>
            <a:pPr eaLnBrk="0" hangingPunct="0">
              <a:defRPr/>
            </a:pPr>
            <a:endParaRPr lang="en-US">
              <a:latin typeface="Arial" charset="0"/>
              <a:ea typeface="ＭＳ Ｐゴシック" charset="-128"/>
              <a:cs typeface="ＭＳ Ｐゴシック" charset="-128"/>
            </a:endParaRPr>
          </a:p>
        </p:txBody>
      </p:sp>
      <p:sp>
        <p:nvSpPr>
          <p:cNvPr id="64521" name="Line 9"/>
          <p:cNvSpPr>
            <a:spLocks noChangeShapeType="1"/>
          </p:cNvSpPr>
          <p:nvPr/>
        </p:nvSpPr>
        <p:spPr bwMode="auto">
          <a:xfrm>
            <a:off x="685800" y="1092200"/>
            <a:ext cx="8153400" cy="0"/>
          </a:xfrm>
          <a:prstGeom prst="line">
            <a:avLst/>
          </a:prstGeom>
          <a:noFill/>
          <a:ln w="57150">
            <a:solidFill>
              <a:srgbClr val="FF9900"/>
            </a:solidFill>
            <a:round/>
            <a:headEnd/>
            <a:tailEnd/>
          </a:ln>
          <a:effectLst/>
        </p:spPr>
        <p:txBody>
          <a:bodyPr wrap="none" anchor="ctr">
            <a:prstTxWarp prst="textNoShape">
              <a:avLst/>
            </a:prstTxWarp>
          </a:bodyPr>
          <a:lstStyle/>
          <a:p>
            <a:pPr eaLnBrk="0" hangingPunct="0">
              <a:defRPr/>
            </a:pPr>
            <a:endParaRPr lang="en-US">
              <a:latin typeface="Arial" charset="0"/>
              <a:ea typeface="ＭＳ Ｐゴシック" charset="-128"/>
              <a:cs typeface="ＭＳ Ｐゴシック" charset="-128"/>
            </a:endParaRPr>
          </a:p>
        </p:txBody>
      </p:sp>
      <p:sp>
        <p:nvSpPr>
          <p:cNvPr id="10" name="Rectangle 7"/>
          <p:cNvSpPr>
            <a:spLocks noChangeArrowheads="1"/>
          </p:cNvSpPr>
          <p:nvPr userDrawn="1"/>
        </p:nvSpPr>
        <p:spPr bwMode="auto">
          <a:xfrm>
            <a:off x="7467600" y="6568383"/>
            <a:ext cx="1828800" cy="274434"/>
          </a:xfrm>
          <a:prstGeom prst="rect">
            <a:avLst/>
          </a:prstGeom>
          <a:noFill/>
          <a:ln w="12700">
            <a:noFill/>
            <a:miter lim="800000"/>
            <a:headEnd/>
            <a:tailEnd/>
          </a:ln>
          <a:effectLst/>
        </p:spPr>
        <p:txBody>
          <a:bodyPr wrap="square" lIns="90488" tIns="44450" rIns="90488" bIns="44450" anchor="ctr">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dirty="0" smtClean="0">
                <a:latin typeface="Verdana" pitchFamily="-65" charset="0"/>
              </a:rPr>
              <a:t>Juliana </a:t>
            </a:r>
            <a:r>
              <a:rPr lang="en-US" sz="1200" dirty="0" err="1" smtClean="0">
                <a:latin typeface="Verdana" pitchFamily="-65" charset="0"/>
              </a:rPr>
              <a:t>Freire</a:t>
            </a:r>
            <a:endParaRPr lang="en-US" sz="1200" dirty="0">
              <a:latin typeface="Verdana" pitchFamily="-65" charset="0"/>
            </a:endParaRPr>
          </a:p>
        </p:txBody>
      </p:sp>
    </p:spTree>
  </p:cSld>
  <p:clrMap bg1="lt1" tx1="dk1" bg2="lt2" tx2="dk2" accent1="accent1" accent2="accent2" accent3="accent3" accent4="accent4" accent5="accent5" accent6="accent6" hlink="hlink" folHlink="folHlink"/>
  <p:sldLayoutIdLst>
    <p:sldLayoutId id="2147483814"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iming>
    <p:tnLst>
      <p:par>
        <p:cTn id="1" dur="indefinite" restart="never" nodeType="tmRoot"/>
      </p:par>
    </p:tnLst>
  </p:timing>
  <p:hf sldNum="0" hdr="0" ftr="0"/>
  <p:txStyles>
    <p:titleStyle>
      <a:lvl1pPr algn="l" rtl="0" eaLnBrk="0" fontAlgn="base" hangingPunct="0">
        <a:spcBef>
          <a:spcPct val="0"/>
        </a:spcBef>
        <a:spcAft>
          <a:spcPct val="0"/>
        </a:spcAft>
        <a:defRPr sz="3200">
          <a:solidFill>
            <a:schemeClr val="accent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accent2"/>
          </a:solidFill>
          <a:latin typeface="Verdana" charset="0"/>
          <a:ea typeface="ＭＳ Ｐゴシック" charset="-128"/>
          <a:cs typeface="ＭＳ Ｐゴシック" charset="-128"/>
        </a:defRPr>
      </a:lvl2pPr>
      <a:lvl3pPr algn="l" rtl="0" eaLnBrk="0" fontAlgn="base" hangingPunct="0">
        <a:spcBef>
          <a:spcPct val="0"/>
        </a:spcBef>
        <a:spcAft>
          <a:spcPct val="0"/>
        </a:spcAft>
        <a:defRPr sz="3200">
          <a:solidFill>
            <a:schemeClr val="accent2"/>
          </a:solidFill>
          <a:latin typeface="Verdana" charset="0"/>
          <a:ea typeface="ＭＳ Ｐゴシック" charset="-128"/>
          <a:cs typeface="ＭＳ Ｐゴシック" charset="-128"/>
        </a:defRPr>
      </a:lvl3pPr>
      <a:lvl4pPr algn="l" rtl="0" eaLnBrk="0" fontAlgn="base" hangingPunct="0">
        <a:spcBef>
          <a:spcPct val="0"/>
        </a:spcBef>
        <a:spcAft>
          <a:spcPct val="0"/>
        </a:spcAft>
        <a:defRPr sz="3200">
          <a:solidFill>
            <a:schemeClr val="accent2"/>
          </a:solidFill>
          <a:latin typeface="Verdana" charset="0"/>
          <a:ea typeface="ＭＳ Ｐゴシック" charset="-128"/>
          <a:cs typeface="ＭＳ Ｐゴシック" charset="-128"/>
        </a:defRPr>
      </a:lvl4pPr>
      <a:lvl5pPr algn="l" rtl="0" eaLnBrk="0" fontAlgn="base" hangingPunct="0">
        <a:spcBef>
          <a:spcPct val="0"/>
        </a:spcBef>
        <a:spcAft>
          <a:spcPct val="0"/>
        </a:spcAft>
        <a:defRPr sz="3200">
          <a:solidFill>
            <a:schemeClr val="accent2"/>
          </a:solidFill>
          <a:latin typeface="Verdana" charset="0"/>
          <a:ea typeface="ＭＳ Ｐゴシック" charset="-128"/>
          <a:cs typeface="ＭＳ Ｐゴシック" charset="-128"/>
        </a:defRPr>
      </a:lvl5pPr>
      <a:lvl6pPr marL="457200" algn="l" rtl="0" eaLnBrk="0" fontAlgn="base" hangingPunct="0">
        <a:spcBef>
          <a:spcPct val="0"/>
        </a:spcBef>
        <a:spcAft>
          <a:spcPct val="0"/>
        </a:spcAft>
        <a:defRPr sz="3200">
          <a:solidFill>
            <a:schemeClr val="accent2"/>
          </a:solidFill>
          <a:latin typeface="Verdana" charset="0"/>
        </a:defRPr>
      </a:lvl6pPr>
      <a:lvl7pPr marL="914400" algn="l" rtl="0" eaLnBrk="0" fontAlgn="base" hangingPunct="0">
        <a:spcBef>
          <a:spcPct val="0"/>
        </a:spcBef>
        <a:spcAft>
          <a:spcPct val="0"/>
        </a:spcAft>
        <a:defRPr sz="3200">
          <a:solidFill>
            <a:schemeClr val="accent2"/>
          </a:solidFill>
          <a:latin typeface="Verdana" charset="0"/>
        </a:defRPr>
      </a:lvl7pPr>
      <a:lvl8pPr marL="1371600" algn="l" rtl="0" eaLnBrk="0" fontAlgn="base" hangingPunct="0">
        <a:spcBef>
          <a:spcPct val="0"/>
        </a:spcBef>
        <a:spcAft>
          <a:spcPct val="0"/>
        </a:spcAft>
        <a:defRPr sz="3200">
          <a:solidFill>
            <a:schemeClr val="accent2"/>
          </a:solidFill>
          <a:latin typeface="Verdana" charset="0"/>
        </a:defRPr>
      </a:lvl8pPr>
      <a:lvl9pPr marL="1828800" algn="l" rtl="0" eaLnBrk="0" fontAlgn="base" hangingPunct="0">
        <a:spcBef>
          <a:spcPct val="0"/>
        </a:spcBef>
        <a:spcAft>
          <a:spcPct val="0"/>
        </a:spcAft>
        <a:defRPr sz="3200">
          <a:solidFill>
            <a:schemeClr val="accent2"/>
          </a:solidFill>
          <a:latin typeface="Verdana" charset="0"/>
        </a:defRPr>
      </a:lvl9pPr>
    </p:titleStyle>
    <p:bodyStyle>
      <a:lvl1pPr marL="342900" indent="-342900" algn="l" rtl="0" eaLnBrk="0" fontAlgn="base" hangingPunct="0">
        <a:spcBef>
          <a:spcPct val="20000"/>
        </a:spcBef>
        <a:spcAft>
          <a:spcPct val="0"/>
        </a:spcAft>
        <a:buClr>
          <a:srgbClr val="FF8000"/>
        </a:buClr>
        <a:buSzPct val="75000"/>
        <a:buFont typeface="Monotype Sorts" pitchFamily="-65" charset="2"/>
        <a:buChar char="u"/>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pitchFamily="-65" charset="2"/>
        <a:buChar char="u"/>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1600">
          <a:solidFill>
            <a:schemeClr val="tx1"/>
          </a:solidFill>
          <a:latin typeface="+mn-lt"/>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1600">
          <a:solidFill>
            <a:schemeClr val="tx1"/>
          </a:solidFill>
          <a:latin typeface="+mn-lt"/>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1600">
          <a:solidFill>
            <a:schemeClr val="tx1"/>
          </a:solidFill>
          <a:latin typeface="+mn-lt"/>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1600">
          <a:solidFill>
            <a:schemeClr val="tx1"/>
          </a:solidFill>
          <a:latin typeface="+mn-lt"/>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hbo@itu.dk" TargetMode="Externa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5CUsers%5Cjuliana%5CWork%5CPapers%5CSubmitted%5CcrowdLabs%5Cp.pdf" TargetMode="External"/><Relationship Id="rId4" Type="http://schemas.openxmlformats.org/officeDocument/2006/relationships/image" Target="../media/image5.tiff"/><Relationship Id="rId5" Type="http://schemas.openxmlformats.org/officeDocument/2006/relationships/image" Target="../media/image6.png"/><Relationship Id="rId6" Type="http://schemas.openxmlformats.org/officeDocument/2006/relationships/image" Target="../media/image7.tiff"/><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www.vpf.ethz.ch/services/researchethics/Broschure" TargetMode="External"/><Relationship Id="rId4" Type="http://schemas.openxmlformats.org/officeDocument/2006/relationships/hyperlink" Target="http://www.nsf.gov/nsb/committees/dp/principles.pdf" TargetMode="External"/><Relationship Id="rId5" Type="http://schemas.openxmlformats.org/officeDocument/2006/relationships/image" Target="../media/image21.tif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57200" y="762000"/>
            <a:ext cx="8153400" cy="1603375"/>
          </a:xfrm>
        </p:spPr>
        <p:txBody>
          <a:bodyPr/>
          <a:lstStyle/>
          <a:p>
            <a:pPr algn="ctr"/>
            <a:r>
              <a:rPr lang="en-US" dirty="0" smtClean="0"/>
              <a:t>Computational Reproducibility: state-of-the-art, challenges, database research opportunities</a:t>
            </a:r>
            <a:endParaRPr lang="en-US" dirty="0" smtClean="0">
              <a:ea typeface="ＭＳ Ｐゴシック" pitchFamily="-65" charset="-128"/>
              <a:cs typeface="ＭＳ Ｐゴシック" pitchFamily="-65" charset="-128"/>
            </a:endParaRPr>
          </a:p>
        </p:txBody>
      </p:sp>
      <p:sp>
        <p:nvSpPr>
          <p:cNvPr id="16387" name="Rectangle 3"/>
          <p:cNvSpPr>
            <a:spLocks noGrp="1" noChangeArrowheads="1"/>
          </p:cNvSpPr>
          <p:nvPr>
            <p:ph type="subTitle" idx="1"/>
          </p:nvPr>
        </p:nvSpPr>
        <p:spPr>
          <a:xfrm>
            <a:off x="2362200" y="2667000"/>
            <a:ext cx="4495800" cy="1752600"/>
          </a:xfrm>
        </p:spPr>
        <p:txBody>
          <a:bodyPr/>
          <a:lstStyle/>
          <a:p>
            <a:pPr>
              <a:buFont typeface="Monotype Sorts" pitchFamily="-65" charset="2"/>
              <a:buNone/>
            </a:pPr>
            <a:r>
              <a:rPr lang="en-US" sz="1800" dirty="0" smtClean="0">
                <a:ea typeface="ＭＳ Ｐゴシック" pitchFamily="-65" charset="-128"/>
                <a:cs typeface="ＭＳ Ｐゴシック" pitchFamily="-65" charset="-128"/>
              </a:rPr>
              <a:t>Juliana </a:t>
            </a:r>
            <a:r>
              <a:rPr lang="en-US" sz="1800" dirty="0" err="1" smtClean="0">
                <a:ea typeface="ＭＳ Ｐゴシック" pitchFamily="-65" charset="-128"/>
                <a:cs typeface="ＭＳ Ｐゴシック" pitchFamily="-65" charset="-128"/>
              </a:rPr>
              <a:t>Freire</a:t>
            </a:r>
            <a:r>
              <a:rPr lang="en-US" sz="1800" dirty="0" smtClean="0">
                <a:ea typeface="ＭＳ Ｐゴシック" pitchFamily="-65" charset="-128"/>
                <a:cs typeface="ＭＳ Ｐゴシック" pitchFamily="-65" charset="-128"/>
              </a:rPr>
              <a:t>, Philippe Bonnet, and Dennis Shasha</a:t>
            </a:r>
          </a:p>
          <a:p>
            <a:pPr>
              <a:buFont typeface="Monotype Sorts" pitchFamily="-65" charset="2"/>
              <a:buNone/>
            </a:pPr>
            <a:r>
              <a:rPr lang="en-US" sz="1800" i="1" dirty="0" err="1" smtClean="0">
                <a:ea typeface="ＭＳ Ｐゴシック" pitchFamily="-65" charset="-128"/>
                <a:cs typeface="ＭＳ Ｐゴシック" pitchFamily="-65" charset="-128"/>
              </a:rPr>
              <a:t>Juliana.freire@nyu.edu</a:t>
            </a:r>
            <a:endParaRPr lang="en-US" sz="1800" i="1" dirty="0" smtClean="0">
              <a:ea typeface="ＭＳ Ｐゴシック" pitchFamily="-65" charset="-128"/>
              <a:cs typeface="ＭＳ Ｐゴシック" pitchFamily="-65" charset="-128"/>
            </a:endParaRPr>
          </a:p>
          <a:p>
            <a:r>
              <a:rPr lang="en-US" sz="1800" dirty="0" smtClean="0">
                <a:ea typeface="ＭＳ Ｐゴシック" pitchFamily="-65" charset="-128"/>
                <a:cs typeface="ＭＳ Ｐゴシック" pitchFamily="-65" charset="-128"/>
                <a:hlinkClick r:id="rId3"/>
              </a:rPr>
              <a:t>phbo@itu.dk</a:t>
            </a:r>
            <a:endParaRPr lang="en-US" sz="1800" dirty="0" smtClean="0">
              <a:ea typeface="ＭＳ Ｐゴシック" pitchFamily="-65" charset="-128"/>
              <a:cs typeface="ＭＳ Ｐゴシック" pitchFamily="-65" charset="-128"/>
            </a:endParaRPr>
          </a:p>
          <a:p>
            <a:r>
              <a:rPr lang="en-US" sz="1800" dirty="0" err="1" smtClean="0">
                <a:ea typeface="ＭＳ Ｐゴシック" pitchFamily="-65" charset="-128"/>
                <a:cs typeface="ＭＳ Ｐゴシック" pitchFamily="-65" charset="-128"/>
              </a:rPr>
              <a:t>shasha@courant.nyu.edu</a:t>
            </a:r>
            <a:endParaRPr lang="en-US" sz="1800" dirty="0" smtClean="0">
              <a:ea typeface="ＭＳ Ｐゴシック" pitchFamily="-65" charset="-128"/>
              <a:cs typeface="ＭＳ Ｐゴシック" pitchFamily="-65" charset="-128"/>
            </a:endParaRPr>
          </a:p>
          <a:p>
            <a:endParaRPr lang="en-US" sz="1800" dirty="0" smtClean="0">
              <a:ea typeface="ＭＳ Ｐゴシック" pitchFamily="-65" charset="-128"/>
              <a:cs typeface="ＭＳ Ｐゴシック" pitchFamily="-65" charset="-128"/>
            </a:endParaRPr>
          </a:p>
          <a:p>
            <a:pPr>
              <a:buFont typeface="Monotype Sorts" pitchFamily="-65" charset="2"/>
              <a:buNone/>
            </a:pPr>
            <a:endParaRPr lang="en-US" sz="2000" dirty="0" smtClean="0">
              <a:ea typeface="ＭＳ Ｐゴシック" pitchFamily="-65" charset="-128"/>
              <a:cs typeface="ＭＳ Ｐゴシック" pitchFamily="-65" charset="-128"/>
            </a:endParaRPr>
          </a:p>
        </p:txBody>
      </p:sp>
      <p:pic>
        <p:nvPicPr>
          <p:cNvPr id="4" name="Picture 3"/>
          <p:cNvPicPr>
            <a:picLocks noChangeAspect="1"/>
          </p:cNvPicPr>
          <p:nvPr/>
        </p:nvPicPr>
        <p:blipFill>
          <a:blip r:embed="rId4"/>
          <a:stretch>
            <a:fillRect/>
          </a:stretch>
        </p:blipFill>
        <p:spPr>
          <a:xfrm>
            <a:off x="4953000" y="4572000"/>
            <a:ext cx="3291840" cy="62912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dirty="0" smtClean="0">
                <a:ea typeface="ＭＳ Ｐゴシック" pitchFamily="-65" charset="-128"/>
                <a:cs typeface="ＭＳ Ｐゴシック" pitchFamily="-65" charset="-128"/>
              </a:rPr>
              <a:t>Making Reproducibility Easy</a:t>
            </a:r>
            <a:endParaRPr lang="en-US" dirty="0">
              <a:ea typeface="ＭＳ Ｐゴシック" pitchFamily="-65" charset="-128"/>
              <a:cs typeface="ＭＳ Ｐゴシック" pitchFamily="-65" charset="-128"/>
            </a:endParaRPr>
          </a:p>
        </p:txBody>
      </p:sp>
      <p:sp>
        <p:nvSpPr>
          <p:cNvPr id="204803" name="Rectangle 3"/>
          <p:cNvSpPr>
            <a:spLocks noGrp="1" noChangeArrowheads="1"/>
          </p:cNvSpPr>
          <p:nvPr>
            <p:ph type="body" idx="1"/>
          </p:nvPr>
        </p:nvSpPr>
        <p:spPr>
          <a:xfrm>
            <a:off x="76200" y="1143000"/>
            <a:ext cx="9144000" cy="5029200"/>
          </a:xfrm>
        </p:spPr>
        <p:txBody>
          <a:bodyPr/>
          <a:lstStyle/>
          <a:p>
            <a:r>
              <a:rPr lang="en-US" sz="3200" dirty="0" smtClean="0">
                <a:ea typeface="ＭＳ Ｐゴシック" pitchFamily="-65" charset="-128"/>
                <a:cs typeface="ＭＳ Ｐゴシック" pitchFamily="-65" charset="-128"/>
              </a:rPr>
              <a:t>Reproducibility is clearly useful, but seems hard.</a:t>
            </a:r>
          </a:p>
          <a:p>
            <a:r>
              <a:rPr lang="en-US" sz="3200" dirty="0" smtClean="0">
                <a:ea typeface="ＭＳ Ｐゴシック" pitchFamily="-65" charset="-128"/>
                <a:cs typeface="ＭＳ Ｐゴシック" pitchFamily="-65" charset="-128"/>
              </a:rPr>
              <a:t>Now show tools for computational reproducibility.</a:t>
            </a:r>
          </a:p>
          <a:p>
            <a:r>
              <a:rPr lang="en-US" sz="3200" dirty="0" smtClean="0">
                <a:ea typeface="ＭＳ Ｐゴシック" pitchFamily="-65" charset="-128"/>
                <a:cs typeface="ＭＳ Ｐゴシック" pitchFamily="-65" charset="-128"/>
              </a:rPr>
              <a:t>Next show protocols for descriptive reproducibility.</a:t>
            </a:r>
          </a:p>
          <a:p>
            <a:pPr>
              <a:buNone/>
            </a:pPr>
            <a:r>
              <a:rPr lang="en-US" dirty="0" smtClean="0">
                <a:ea typeface="ＭＳ Ｐゴシック" pitchFamily="-65" charset="-128"/>
                <a:cs typeface="ＭＳ Ｐゴシック" pitchFamily="-65" charset="-128"/>
              </a:rPr>
              <a:t> </a:t>
            </a:r>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5540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Juliana Part: computational reproducibility</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Philippe Part: descriptive reproducibility</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with the Database of Reproducible Experiments</a:t>
            </a:r>
            <a:endParaRPr lang="en-US" dirty="0"/>
          </a:p>
        </p:txBody>
      </p:sp>
      <p:sp>
        <p:nvSpPr>
          <p:cNvPr id="3" name="Content Placeholder 2"/>
          <p:cNvSpPr>
            <a:spLocks noGrp="1"/>
          </p:cNvSpPr>
          <p:nvPr>
            <p:ph idx="1"/>
          </p:nvPr>
        </p:nvSpPr>
        <p:spPr/>
        <p:txBody>
          <a:bodyPr/>
          <a:lstStyle/>
          <a:p>
            <a:r>
              <a:rPr lang="en-US" dirty="0" smtClean="0"/>
              <a:t>Manager: Here is a database of reproducible experiments.</a:t>
            </a:r>
          </a:p>
          <a:p>
            <a:r>
              <a:rPr lang="en-US" dirty="0" smtClean="0"/>
              <a:t>Dilbert: Cool. Let’s query it and mine it.</a:t>
            </a:r>
          </a:p>
          <a:p>
            <a:r>
              <a:rPr lang="en-US" dirty="0" smtClean="0"/>
              <a:t>Manager: You don’t even know which queries I want.</a:t>
            </a:r>
          </a:p>
          <a:p>
            <a:r>
              <a:rPr lang="en-US" dirty="0" smtClean="0"/>
              <a:t>Dilbert: So? I like to build databases.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Queries Are Challenging</a:t>
            </a:r>
            <a:endParaRPr lang="en-US" dirty="0"/>
          </a:p>
        </p:txBody>
      </p:sp>
      <p:sp>
        <p:nvSpPr>
          <p:cNvPr id="3" name="Content Placeholder 2"/>
          <p:cNvSpPr>
            <a:spLocks noGrp="1"/>
          </p:cNvSpPr>
          <p:nvPr>
            <p:ph idx="1"/>
          </p:nvPr>
        </p:nvSpPr>
        <p:spPr/>
        <p:txBody>
          <a:bodyPr/>
          <a:lstStyle/>
          <a:p>
            <a:r>
              <a:rPr lang="en-US" dirty="0" smtClean="0"/>
              <a:t>Find experiments that perform data cleaning using algorithm A followed by image processing using system B.</a:t>
            </a:r>
          </a:p>
          <a:p>
            <a:r>
              <a:rPr lang="en-US" dirty="0" smtClean="0"/>
              <a:t>Find workflows that operate over dataset D.</a:t>
            </a:r>
          </a:p>
          <a:p>
            <a:r>
              <a:rPr lang="en-US" dirty="0" smtClean="0"/>
              <a:t>Will need a query languages over workflows, perhaps similar to business process languages.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New Experiments</a:t>
            </a:r>
            <a:endParaRPr lang="en-US" dirty="0"/>
          </a:p>
        </p:txBody>
      </p:sp>
      <p:sp>
        <p:nvSpPr>
          <p:cNvPr id="3" name="Content Placeholder 2"/>
          <p:cNvSpPr>
            <a:spLocks noGrp="1"/>
          </p:cNvSpPr>
          <p:nvPr>
            <p:ph idx="1"/>
          </p:nvPr>
        </p:nvSpPr>
        <p:spPr/>
        <p:txBody>
          <a:bodyPr/>
          <a:lstStyle/>
          <a:p>
            <a:r>
              <a:rPr lang="en-US" dirty="0" smtClean="0"/>
              <a:t>If the database is large enough, then it should be possible to query the database, add in extra steps and create a new computational pipeline.</a:t>
            </a:r>
          </a:p>
          <a:p>
            <a:r>
              <a:rPr lang="en-US" dirty="0" smtClean="0"/>
              <a:t>Ex: Create a workflow that uses the analytical tool from some experiment on river water data and combine that with a home-grown visualization tool.</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the Repository</a:t>
            </a:r>
            <a:endParaRPr lang="en-US" dirty="0"/>
          </a:p>
        </p:txBody>
      </p:sp>
      <p:sp>
        <p:nvSpPr>
          <p:cNvPr id="3" name="Content Placeholder 2"/>
          <p:cNvSpPr>
            <a:spLocks noGrp="1"/>
          </p:cNvSpPr>
          <p:nvPr>
            <p:ph idx="1"/>
          </p:nvPr>
        </p:nvSpPr>
        <p:spPr/>
        <p:txBody>
          <a:bodyPr/>
          <a:lstStyle/>
          <a:p>
            <a:r>
              <a:rPr lang="en-US" dirty="0" smtClean="0"/>
              <a:t>Papers describing tools may of course be referenced, but much more significant when they are used. </a:t>
            </a:r>
          </a:p>
          <a:p>
            <a:r>
              <a:rPr lang="en-US" dirty="0" smtClean="0"/>
              <a:t>We can trace usage statistics along with characteristics of the data on which a certain tool is used.</a:t>
            </a:r>
          </a:p>
          <a:p>
            <a:r>
              <a:rPr lang="en-US" dirty="0" smtClean="0"/>
              <a:t>We can develop a kind of repository reference relationship.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Dreams</a:t>
            </a:r>
            <a:endParaRPr lang="en-US" dirty="0"/>
          </a:p>
        </p:txBody>
      </p:sp>
      <p:sp>
        <p:nvSpPr>
          <p:cNvPr id="3" name="Content Placeholder 2"/>
          <p:cNvSpPr>
            <a:spLocks noGrp="1"/>
          </p:cNvSpPr>
          <p:nvPr>
            <p:ph idx="1"/>
          </p:nvPr>
        </p:nvSpPr>
        <p:spPr/>
        <p:txBody>
          <a:bodyPr/>
          <a:lstStyle/>
          <a:p>
            <a:r>
              <a:rPr lang="en-US" dirty="0" smtClean="0"/>
              <a:t>Be able to query for workflows and data using structured and free text data.</a:t>
            </a:r>
            <a:endParaRPr lang="en-US" dirty="0" smtClean="0"/>
          </a:p>
          <a:p>
            <a:r>
              <a:rPr lang="en-US" dirty="0" smtClean="0"/>
              <a:t>Track use of workflows by the </a:t>
            </a:r>
            <a:r>
              <a:rPr lang="en-US" dirty="0" smtClean="0"/>
              <a:t>community</a:t>
            </a:r>
          </a:p>
          <a:p>
            <a:pPr lvl="1"/>
            <a:r>
              <a:rPr lang="en-US" dirty="0" smtClean="0"/>
              <a:t>Keep the attribution chain</a:t>
            </a:r>
          </a:p>
          <a:p>
            <a:pPr lvl="1"/>
            <a:r>
              <a:rPr lang="en-US" dirty="0" smtClean="0"/>
              <a:t>Combine with citations to the paper</a:t>
            </a:r>
          </a:p>
          <a:p>
            <a:r>
              <a:rPr lang="en-US" dirty="0" smtClean="0"/>
              <a:t>Support for commentaries on workflows (forum)</a:t>
            </a:r>
            <a:r>
              <a:rPr lang="en-US" dirty="0" smtClean="0"/>
              <a:t>.</a:t>
            </a:r>
          </a:p>
          <a:p>
            <a:r>
              <a:rPr lang="en-US" dirty="0" smtClean="0"/>
              <a:t>Support for improvements to published workflows, so workflows can be living documents.</a:t>
            </a:r>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Dreams</a:t>
            </a:r>
            <a:endParaRPr lang="en-US" dirty="0"/>
          </a:p>
        </p:txBody>
      </p:sp>
      <p:sp>
        <p:nvSpPr>
          <p:cNvPr id="3" name="Content Placeholder 2"/>
          <p:cNvSpPr>
            <a:spLocks noGrp="1"/>
          </p:cNvSpPr>
          <p:nvPr>
            <p:ph idx="1"/>
          </p:nvPr>
        </p:nvSpPr>
        <p:spPr/>
        <p:txBody>
          <a:bodyPr/>
          <a:lstStyle/>
          <a:p>
            <a:r>
              <a:rPr lang="en-US" dirty="0" smtClean="0"/>
              <a:t>Start with workflows in heterogeneous environments.</a:t>
            </a:r>
          </a:p>
          <a:p>
            <a:r>
              <a:rPr lang="en-US" dirty="0" smtClean="0"/>
              <a:t>Create </a:t>
            </a:r>
            <a:r>
              <a:rPr lang="en-US" dirty="0" err="1" smtClean="0"/>
              <a:t>mashup</a:t>
            </a:r>
            <a:r>
              <a:rPr lang="en-US" dirty="0" smtClean="0"/>
              <a:t> containing these workflows, running either on separate machines or different virtual machines and make them run together.</a:t>
            </a:r>
          </a:p>
          <a:p>
            <a:r>
              <a:rPr lang="en-US" dirty="0" smtClean="0"/>
              <a:t>Be able to do this </a:t>
            </a:r>
            <a:r>
              <a:rPr lang="en-US" smtClean="0"/>
              <a:t>very easily!</a:t>
            </a: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Reproducibility helps the community trust and build on previous work.</a:t>
            </a:r>
          </a:p>
          <a:p>
            <a:r>
              <a:rPr lang="en-US" dirty="0" smtClean="0"/>
              <a:t>Reproducibility helps the researcher train new members of a team.</a:t>
            </a:r>
          </a:p>
          <a:p>
            <a:r>
              <a:rPr lang="en-US" dirty="0" smtClean="0"/>
              <a:t>Partial reproducibility is possible even when there are </a:t>
            </a:r>
          </a:p>
          <a:p>
            <a:pPr lvl="1"/>
            <a:r>
              <a:rPr lang="en-US" dirty="0" smtClean="0"/>
              <a:t>Proprietary rights issues: allow testing only at a certain interface</a:t>
            </a:r>
          </a:p>
          <a:p>
            <a:pPr lvl="1"/>
            <a:r>
              <a:rPr lang="en-US" dirty="0" smtClean="0"/>
              <a:t>Difficult-to-reproduce subparts: allow testing only for the computationally reproducible subcomponents, but read the descriptions to make sure full reproducibility is in principle possible.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and Reproducibility</a:t>
            </a:r>
            <a:endParaRPr lang="en-US" dirty="0"/>
          </a:p>
        </p:txBody>
      </p:sp>
      <p:sp>
        <p:nvSpPr>
          <p:cNvPr id="3" name="Content Placeholder 2"/>
          <p:cNvSpPr>
            <a:spLocks noGrp="1"/>
          </p:cNvSpPr>
          <p:nvPr>
            <p:ph idx="1"/>
          </p:nvPr>
        </p:nvSpPr>
        <p:spPr>
          <a:xfrm>
            <a:off x="228600" y="1371600"/>
            <a:ext cx="8915400" cy="5029200"/>
          </a:xfrm>
        </p:spPr>
        <p:txBody>
          <a:bodyPr/>
          <a:lstStyle/>
          <a:p>
            <a:r>
              <a:rPr lang="en-US" dirty="0" smtClean="0"/>
              <a:t>Reproducibility is the cornerstone of science</a:t>
            </a:r>
          </a:p>
          <a:p>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48267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and Reproducibility</a:t>
            </a:r>
          </a:p>
        </p:txBody>
      </p:sp>
      <p:pic>
        <p:nvPicPr>
          <p:cNvPr id="16" name="Picture 15" descr="nytimes-retract-20100923.pdf"/>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1219200"/>
            <a:ext cx="7861300" cy="5334000"/>
          </a:xfrm>
          <a:prstGeom prst="rect">
            <a:avLst/>
          </a:prstGeom>
        </p:spPr>
      </p:pic>
      <p:sp>
        <p:nvSpPr>
          <p:cNvPr id="17" name="Oval 16"/>
          <p:cNvSpPr/>
          <p:nvPr/>
        </p:nvSpPr>
        <p:spPr bwMode="auto">
          <a:xfrm>
            <a:off x="0" y="6172200"/>
            <a:ext cx="2895600" cy="457200"/>
          </a:xfrm>
          <a:prstGeom prst="ellipse">
            <a:avLst/>
          </a:prstGeom>
          <a:noFill/>
          <a:ln w="9525" cap="flat" cmpd="sng" algn="ctr">
            <a:solidFill>
              <a:srgbClr val="FC012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15" name="Picture 14" descr="nytimes-duke-cancer-20110707.pdf"/>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276600" y="1295400"/>
            <a:ext cx="5605271" cy="5257800"/>
          </a:xfrm>
          <a:prstGeom prst="rect">
            <a:avLst/>
          </a:prstGeom>
        </p:spPr>
      </p:pic>
      <p:pic>
        <p:nvPicPr>
          <p:cNvPr id="23" name="Picture 22" descr="reproducible-paper-death.tiff"/>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74800" y="2968625"/>
            <a:ext cx="7569200" cy="889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2177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and Reproducibility</a:t>
            </a:r>
            <a:endParaRPr lang="en-US" dirty="0"/>
          </a:p>
        </p:txBody>
      </p:sp>
      <p:sp>
        <p:nvSpPr>
          <p:cNvPr id="3" name="Content Placeholder 2"/>
          <p:cNvSpPr>
            <a:spLocks noGrp="1"/>
          </p:cNvSpPr>
          <p:nvPr>
            <p:ph idx="1"/>
          </p:nvPr>
        </p:nvSpPr>
        <p:spPr>
          <a:xfrm>
            <a:off x="228600" y="1371600"/>
            <a:ext cx="8915400" cy="5029200"/>
          </a:xfrm>
        </p:spPr>
        <p:txBody>
          <a:bodyPr/>
          <a:lstStyle/>
          <a:p>
            <a:r>
              <a:rPr lang="en-US" dirty="0" smtClean="0"/>
              <a:t>Reproducibility is the cornerstone of science</a:t>
            </a:r>
          </a:p>
          <a:p>
            <a:r>
              <a:rPr lang="en-US" dirty="0" smtClean="0"/>
              <a:t>If we can’t trust other results, we have to start over from scratch.</a:t>
            </a:r>
          </a:p>
          <a:p>
            <a:r>
              <a:rPr lang="en-US" i="1" dirty="0" smtClean="0"/>
              <a:t>Without reproducibility, people die! </a:t>
            </a:r>
          </a:p>
          <a:p>
            <a:pPr marL="0" indent="0">
              <a:buNone/>
            </a:pPr>
            <a:r>
              <a:rPr lang="en-US" sz="1600" dirty="0"/>
              <a:t> </a:t>
            </a:r>
            <a:r>
              <a:rPr lang="en-US" sz="1600" dirty="0" smtClean="0"/>
              <a:t>    John </a:t>
            </a:r>
            <a:r>
              <a:rPr lang="en-US" sz="1600" dirty="0" err="1" smtClean="0"/>
              <a:t>Wilbanks</a:t>
            </a:r>
            <a:r>
              <a:rPr lang="en-US" sz="1600" dirty="0" smtClean="0"/>
              <a:t>, AMPS Workshop on Reproducibility 2011</a:t>
            </a:r>
            <a:endParaRPr lang="en-US" sz="16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68064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 name="Content Placeholder 3" descr="crowdlabs-paper-figs.tiff">
            <a:hlinkClick r:id="rId3" action="ppaction://hlinkfile"/>
          </p:cNvPr>
          <p:cNvPicPr>
            <a:picLocks noChangeAspect="1"/>
          </p:cNvPicPr>
          <p:nvPr/>
        </p:nvPicPr>
        <p:blipFill>
          <a:blip r:embed="rId4"/>
          <a:srcRect l="-60575" r="-60575"/>
          <a:stretch>
            <a:fillRect/>
          </a:stretch>
        </p:blipFill>
        <p:spPr bwMode="auto">
          <a:xfrm>
            <a:off x="6622473" y="1219200"/>
            <a:ext cx="3131127" cy="1828800"/>
          </a:xfrm>
          <a:prstGeom prst="rect">
            <a:avLst/>
          </a:prstGeom>
          <a:noFill/>
          <a:ln w="12700">
            <a:noFill/>
            <a:miter lim="800000"/>
            <a:headEnd/>
            <a:tailEnd/>
          </a:ln>
        </p:spPr>
      </p:pic>
      <p:sp>
        <p:nvSpPr>
          <p:cNvPr id="2" name="Title 1"/>
          <p:cNvSpPr>
            <a:spLocks noGrp="1"/>
          </p:cNvSpPr>
          <p:nvPr>
            <p:ph type="title"/>
          </p:nvPr>
        </p:nvSpPr>
        <p:spPr>
          <a:xfrm>
            <a:off x="152400" y="76200"/>
            <a:ext cx="9144000" cy="762000"/>
          </a:xfrm>
        </p:spPr>
        <p:txBody>
          <a:bodyPr/>
          <a:lstStyle/>
          <a:p>
            <a:r>
              <a:rPr lang="en-US" dirty="0" smtClean="0"/>
              <a:t/>
            </a:r>
            <a:br>
              <a:rPr lang="en-US" dirty="0" smtClean="0"/>
            </a:br>
            <a:r>
              <a:rPr lang="en-US" dirty="0" smtClean="0"/>
              <a:t>Computational Science and Reproducibility</a:t>
            </a:r>
            <a:endParaRPr lang="en-US" dirty="0"/>
          </a:p>
        </p:txBody>
      </p:sp>
      <p:sp>
        <p:nvSpPr>
          <p:cNvPr id="3" name="Content Placeholder 2"/>
          <p:cNvSpPr>
            <a:spLocks noGrp="1"/>
          </p:cNvSpPr>
          <p:nvPr>
            <p:ph idx="1"/>
          </p:nvPr>
        </p:nvSpPr>
        <p:spPr>
          <a:xfrm>
            <a:off x="76200" y="1219200"/>
            <a:ext cx="6324600" cy="5029200"/>
          </a:xfrm>
        </p:spPr>
        <p:txBody>
          <a:bodyPr/>
          <a:lstStyle/>
          <a:p>
            <a:r>
              <a:rPr lang="en-US" dirty="0" smtClean="0"/>
              <a:t>Many disciplines have been transformed by computation: data and computing-intensive</a:t>
            </a:r>
          </a:p>
          <a:p>
            <a:pPr lvl="1"/>
            <a:r>
              <a:rPr lang="en-US" i="1" dirty="0"/>
              <a:t>Computations can</a:t>
            </a:r>
            <a:r>
              <a:rPr lang="en-US" i="1" dirty="0" smtClean="0"/>
              <a:t> (often) be </a:t>
            </a:r>
            <a:r>
              <a:rPr lang="en-US" i="1" dirty="0"/>
              <a:t>reproduced</a:t>
            </a:r>
            <a:r>
              <a:rPr lang="en-US" i="1" dirty="0" smtClean="0"/>
              <a:t>!</a:t>
            </a:r>
            <a:endParaRPr lang="en-US" dirty="0" smtClean="0"/>
          </a:p>
          <a:p>
            <a:r>
              <a:rPr lang="en-US" dirty="0" smtClean="0"/>
              <a:t>Authors are being encouraged (or required) to submit reproducible results</a:t>
            </a:r>
            <a:endParaRPr lang="en-US" sz="1200" dirty="0" smtClean="0"/>
          </a:p>
          <a:p>
            <a:pPr lvl="1"/>
            <a:r>
              <a:rPr lang="en-US" dirty="0" smtClean="0"/>
              <a:t>ACM SIGMOD, VLDB, Journal of Biostatistics, Science, IEEE Transactions on Signal Processing, Freedom of Information Act and climate science</a:t>
            </a:r>
          </a:p>
        </p:txBody>
      </p:sp>
      <p:grpSp>
        <p:nvGrpSpPr>
          <p:cNvPr id="22" name="Group 21"/>
          <p:cNvGrpSpPr/>
          <p:nvPr/>
        </p:nvGrpSpPr>
        <p:grpSpPr>
          <a:xfrm>
            <a:off x="6203373" y="1752600"/>
            <a:ext cx="2933700" cy="4610100"/>
            <a:chOff x="5829300" y="1752600"/>
            <a:chExt cx="2933700" cy="4610100"/>
          </a:xfrm>
        </p:grpSpPr>
        <p:pic>
          <p:nvPicPr>
            <p:cNvPr id="7" name="Picture 6"/>
            <p:cNvPicPr>
              <a:picLocks noChangeAspect="1"/>
            </p:cNvPicPr>
            <p:nvPr/>
          </p:nvPicPr>
          <p:blipFill>
            <a:blip r:embed="rId5"/>
            <a:stretch>
              <a:fillRect/>
            </a:stretch>
          </p:blipFill>
          <p:spPr>
            <a:xfrm>
              <a:off x="5829300" y="2895600"/>
              <a:ext cx="2933700" cy="3467100"/>
            </a:xfrm>
            <a:prstGeom prst="rect">
              <a:avLst/>
            </a:prstGeom>
          </p:spPr>
        </p:pic>
        <p:pic>
          <p:nvPicPr>
            <p:cNvPr id="8" name="Picture 7" descr="crowdlabs-paper.tiff"/>
            <p:cNvPicPr>
              <a:picLocks noChangeAspect="1"/>
            </p:cNvPicPr>
            <p:nvPr/>
          </p:nvPicPr>
          <p:blipFill>
            <a:blip r:embed="rId6"/>
            <a:stretch>
              <a:fillRect/>
            </a:stretch>
          </p:blipFill>
          <p:spPr>
            <a:xfrm>
              <a:off x="6526787" y="1752600"/>
              <a:ext cx="1436113" cy="1828800"/>
            </a:xfrm>
            <a:prstGeom prst="rect">
              <a:avLst/>
            </a:prstGeom>
          </p:spPr>
        </p:pic>
        <p:pic>
          <p:nvPicPr>
            <p:cNvPr id="9" name="Picture 8"/>
            <p:cNvPicPr>
              <a:picLocks noChangeAspect="1"/>
            </p:cNvPicPr>
            <p:nvPr/>
          </p:nvPicPr>
          <p:blipFill>
            <a:blip r:embed="rId7"/>
            <a:stretch>
              <a:fillRect/>
            </a:stretch>
          </p:blipFill>
          <p:spPr>
            <a:xfrm>
              <a:off x="5981700" y="4114800"/>
              <a:ext cx="900332" cy="365760"/>
            </a:xfrm>
            <a:prstGeom prst="rect">
              <a:avLst/>
            </a:prstGeom>
          </p:spPr>
        </p:pic>
        <p:pic>
          <p:nvPicPr>
            <p:cNvPr id="10" name="Picture 9"/>
            <p:cNvPicPr>
              <a:picLocks noChangeAspect="1"/>
            </p:cNvPicPr>
            <p:nvPr/>
          </p:nvPicPr>
          <p:blipFill>
            <a:blip r:embed="rId8"/>
            <a:stretch>
              <a:fillRect/>
            </a:stretch>
          </p:blipFill>
          <p:spPr>
            <a:xfrm>
              <a:off x="6972300" y="4114800"/>
              <a:ext cx="364135" cy="365760"/>
            </a:xfrm>
            <a:prstGeom prst="rect">
              <a:avLst/>
            </a:prstGeom>
          </p:spPr>
        </p:pic>
        <p:pic>
          <p:nvPicPr>
            <p:cNvPr id="11" name="Picture 12"/>
            <p:cNvPicPr>
              <a:picLocks noChangeAspect="1" noChangeArrowheads="1"/>
            </p:cNvPicPr>
            <p:nvPr/>
          </p:nvPicPr>
          <p:blipFill>
            <a:blip r:embed="rId9"/>
            <a:srcRect/>
            <a:stretch>
              <a:fillRect/>
            </a:stretch>
          </p:blipFill>
          <p:spPr bwMode="auto">
            <a:xfrm>
              <a:off x="7581900" y="4206240"/>
              <a:ext cx="365760" cy="365760"/>
            </a:xfrm>
            <a:prstGeom prst="rect">
              <a:avLst/>
            </a:prstGeom>
            <a:noFill/>
            <a:ln w="9525">
              <a:noFill/>
              <a:miter lim="800000"/>
              <a:headEnd/>
              <a:tailEnd/>
            </a:ln>
            <a:effectLst/>
          </p:spPr>
        </p:pic>
        <p:pic>
          <p:nvPicPr>
            <p:cNvPr id="12" name="Picture 11"/>
            <p:cNvPicPr>
              <a:picLocks noChangeAspect="1"/>
            </p:cNvPicPr>
            <p:nvPr/>
          </p:nvPicPr>
          <p:blipFill>
            <a:blip r:embed="rId10"/>
            <a:stretch>
              <a:fillRect/>
            </a:stretch>
          </p:blipFill>
          <p:spPr>
            <a:xfrm>
              <a:off x="6591300" y="4495800"/>
              <a:ext cx="395882" cy="365760"/>
            </a:xfrm>
            <a:prstGeom prst="rect">
              <a:avLst/>
            </a:prstGeom>
          </p:spPr>
        </p:pic>
        <p:pic>
          <p:nvPicPr>
            <p:cNvPr id="13" name="Picture 12"/>
            <p:cNvPicPr>
              <a:picLocks noChangeAspect="1"/>
            </p:cNvPicPr>
            <p:nvPr/>
          </p:nvPicPr>
          <p:blipFill>
            <a:blip r:embed="rId11"/>
            <a:stretch>
              <a:fillRect/>
            </a:stretch>
          </p:blipFill>
          <p:spPr>
            <a:xfrm>
              <a:off x="7734300" y="4800600"/>
              <a:ext cx="481263" cy="365760"/>
            </a:xfrm>
            <a:prstGeom prst="rect">
              <a:avLst/>
            </a:prstGeom>
          </p:spPr>
        </p:pic>
        <p:pic>
          <p:nvPicPr>
            <p:cNvPr id="14" name="Picture 13"/>
            <p:cNvPicPr>
              <a:picLocks noChangeAspect="1"/>
            </p:cNvPicPr>
            <p:nvPr/>
          </p:nvPicPr>
          <p:blipFill>
            <a:blip r:embed="rId12"/>
            <a:stretch>
              <a:fillRect/>
            </a:stretch>
          </p:blipFill>
          <p:spPr>
            <a:xfrm>
              <a:off x="7429500" y="4059111"/>
              <a:ext cx="822960" cy="111378"/>
            </a:xfrm>
            <a:prstGeom prst="rect">
              <a:avLst/>
            </a:prstGeom>
          </p:spPr>
        </p:pic>
        <p:pic>
          <p:nvPicPr>
            <p:cNvPr id="15" name="Picture 14"/>
            <p:cNvPicPr>
              <a:picLocks noChangeAspect="1"/>
            </p:cNvPicPr>
            <p:nvPr/>
          </p:nvPicPr>
          <p:blipFill>
            <a:blip r:embed="rId13"/>
            <a:stretch>
              <a:fillRect/>
            </a:stretch>
          </p:blipFill>
          <p:spPr>
            <a:xfrm>
              <a:off x="8039100" y="4343400"/>
              <a:ext cx="459813" cy="365760"/>
            </a:xfrm>
            <a:prstGeom prst="rect">
              <a:avLst/>
            </a:prstGeom>
          </p:spPr>
        </p:pic>
        <p:pic>
          <p:nvPicPr>
            <p:cNvPr id="16" name="Picture 15"/>
            <p:cNvPicPr>
              <a:picLocks noChangeAspect="1"/>
            </p:cNvPicPr>
            <p:nvPr/>
          </p:nvPicPr>
          <p:blipFill>
            <a:blip r:embed="rId14"/>
            <a:stretch>
              <a:fillRect/>
            </a:stretch>
          </p:blipFill>
          <p:spPr>
            <a:xfrm>
              <a:off x="7200900" y="4572000"/>
              <a:ext cx="327483" cy="365760"/>
            </a:xfrm>
            <a:prstGeom prst="rect">
              <a:avLst/>
            </a:prstGeom>
          </p:spPr>
        </p:pic>
        <p:pic>
          <p:nvPicPr>
            <p:cNvPr id="17" name="Picture 19"/>
            <p:cNvPicPr>
              <a:picLocks noChangeAspect="1" noChangeArrowheads="1"/>
            </p:cNvPicPr>
            <p:nvPr/>
          </p:nvPicPr>
          <p:blipFill>
            <a:blip r:embed="rId15"/>
            <a:srcRect/>
            <a:stretch>
              <a:fillRect/>
            </a:stretch>
          </p:blipFill>
          <p:spPr bwMode="auto">
            <a:xfrm>
              <a:off x="6134100" y="4572000"/>
              <a:ext cx="335280" cy="365760"/>
            </a:xfrm>
            <a:prstGeom prst="rect">
              <a:avLst/>
            </a:prstGeom>
            <a:noFill/>
            <a:ln w="9525">
              <a:noFill/>
              <a:miter lim="800000"/>
              <a:headEnd/>
              <a:tailEnd/>
            </a:ln>
            <a:effectLst/>
          </p:spPr>
        </p:pic>
        <p:pic>
          <p:nvPicPr>
            <p:cNvPr id="18" name="Picture 9"/>
            <p:cNvPicPr>
              <a:picLocks noChangeAspect="1" noChangeArrowheads="1"/>
            </p:cNvPicPr>
            <p:nvPr/>
          </p:nvPicPr>
          <p:blipFill>
            <a:blip r:embed="rId16"/>
            <a:srcRect/>
            <a:stretch>
              <a:fillRect/>
            </a:stretch>
          </p:blipFill>
          <p:spPr bwMode="auto">
            <a:xfrm>
              <a:off x="6591300" y="4876800"/>
              <a:ext cx="468173" cy="365760"/>
            </a:xfrm>
            <a:prstGeom prst="rect">
              <a:avLst/>
            </a:prstGeom>
            <a:noFill/>
            <a:ln w="9525">
              <a:noFill/>
              <a:miter lim="800000"/>
              <a:headEnd/>
              <a:tailEnd/>
            </a:ln>
            <a:effectLst/>
          </p:spPr>
        </p:pic>
        <p:pic>
          <p:nvPicPr>
            <p:cNvPr id="19" name="Picture 18"/>
            <p:cNvPicPr>
              <a:picLocks noChangeAspect="1"/>
            </p:cNvPicPr>
            <p:nvPr/>
          </p:nvPicPr>
          <p:blipFill>
            <a:blip r:embed="rId17"/>
            <a:stretch>
              <a:fillRect/>
            </a:stretch>
          </p:blipFill>
          <p:spPr>
            <a:xfrm>
              <a:off x="6819900" y="5562600"/>
              <a:ext cx="816634" cy="365760"/>
            </a:xfrm>
            <a:prstGeom prst="rect">
              <a:avLst/>
            </a:prstGeom>
          </p:spPr>
        </p:pic>
        <p:pic>
          <p:nvPicPr>
            <p:cNvPr id="20" name="Picture 19"/>
            <p:cNvPicPr>
              <a:picLocks noChangeAspect="1"/>
            </p:cNvPicPr>
            <p:nvPr/>
          </p:nvPicPr>
          <p:blipFill>
            <a:blip r:embed="rId18"/>
            <a:stretch>
              <a:fillRect/>
            </a:stretch>
          </p:blipFill>
          <p:spPr>
            <a:xfrm>
              <a:off x="7048500" y="5044440"/>
              <a:ext cx="582507" cy="365760"/>
            </a:xfrm>
            <a:prstGeom prst="rect">
              <a:avLst/>
            </a:prstGeom>
          </p:spPr>
        </p:pic>
        <p:pic>
          <p:nvPicPr>
            <p:cNvPr id="21" name="Picture 20"/>
            <p:cNvPicPr>
              <a:picLocks noChangeAspect="1"/>
            </p:cNvPicPr>
            <p:nvPr/>
          </p:nvPicPr>
          <p:blipFill>
            <a:blip r:embed="rId19"/>
            <a:stretch>
              <a:fillRect/>
            </a:stretch>
          </p:blipFill>
          <p:spPr>
            <a:xfrm>
              <a:off x="7734300" y="5257800"/>
              <a:ext cx="391609" cy="365760"/>
            </a:xfrm>
            <a:prstGeom prst="rect">
              <a:avLst/>
            </a:prstGeom>
          </p:spPr>
        </p:pic>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4202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9144000" cy="762000"/>
          </a:xfrm>
        </p:spPr>
        <p:txBody>
          <a:bodyPr/>
          <a:lstStyle/>
          <a:p>
            <a:r>
              <a:rPr lang="en-US" dirty="0" smtClean="0"/>
              <a:t/>
            </a:r>
            <a:br>
              <a:rPr lang="en-US" dirty="0" smtClean="0"/>
            </a:br>
            <a:r>
              <a:rPr lang="en-US" dirty="0" smtClean="0"/>
              <a:t>Computational Science and Reproducibility</a:t>
            </a:r>
            <a:endParaRPr lang="en-US" dirty="0"/>
          </a:p>
        </p:txBody>
      </p:sp>
      <p:sp>
        <p:nvSpPr>
          <p:cNvPr id="3" name="Content Placeholder 2"/>
          <p:cNvSpPr>
            <a:spLocks noGrp="1"/>
          </p:cNvSpPr>
          <p:nvPr>
            <p:ph idx="1"/>
          </p:nvPr>
        </p:nvSpPr>
        <p:spPr>
          <a:xfrm>
            <a:off x="76200" y="1219200"/>
            <a:ext cx="8915400" cy="5029200"/>
          </a:xfrm>
        </p:spPr>
        <p:txBody>
          <a:bodyPr/>
          <a:lstStyle/>
          <a:p>
            <a:r>
              <a:rPr lang="en-US" dirty="0" smtClean="0"/>
              <a:t>Publications are changing: need to provide a </a:t>
            </a:r>
            <a:r>
              <a:rPr lang="en-US" i="1" dirty="0" smtClean="0"/>
              <a:t>complete and trustworthy scientific record</a:t>
            </a:r>
          </a:p>
          <a:p>
            <a:pPr lvl="1"/>
            <a:r>
              <a:rPr lang="en-US" dirty="0" err="1" smtClean="0"/>
              <a:t>ETH’s</a:t>
            </a:r>
            <a:r>
              <a:rPr lang="en-US" dirty="0" smtClean="0"/>
              <a:t> ethics guidelines </a:t>
            </a:r>
            <a:r>
              <a:rPr lang="en-US" dirty="0" smtClean="0">
                <a:solidFill>
                  <a:srgbClr val="000000"/>
                </a:solidFill>
                <a:hlinkClick r:id="rId3"/>
              </a:rPr>
              <a:t>http://www.vpf.ethz.ch/services/researchethics/Broschure</a:t>
            </a:r>
            <a:endParaRPr lang="en-US" i="1" dirty="0" smtClean="0">
              <a:solidFill>
                <a:srgbClr val="000000"/>
              </a:solidFill>
              <a:ea typeface="ＭＳ Ｐゴシック" pitchFamily="-65" charset="-128"/>
              <a:cs typeface="ＭＳ Ｐゴシック" pitchFamily="-65" charset="-128"/>
            </a:endParaRPr>
          </a:p>
          <a:p>
            <a:pPr lvl="1"/>
            <a:r>
              <a:rPr lang="en-US" dirty="0" smtClean="0"/>
              <a:t>NSF data policies </a:t>
            </a:r>
            <a:r>
              <a:rPr lang="en-US" dirty="0" smtClean="0">
                <a:hlinkClick r:id="rId4"/>
              </a:rPr>
              <a:t>http://www.nsf.gov/nsb/committees/dp/principles.pdf</a:t>
            </a:r>
            <a:r>
              <a:rPr lang="en-US" dirty="0" smtClean="0"/>
              <a:t> </a:t>
            </a:r>
          </a:p>
          <a:p>
            <a:pPr>
              <a:buNone/>
            </a:pPr>
            <a:endParaRPr lang="en-US" dirty="0" smtClean="0"/>
          </a:p>
        </p:txBody>
      </p:sp>
      <p:pic>
        <p:nvPicPr>
          <p:cNvPr id="4" name="Picture 3" descr="science-code-requirement.tiff"/>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b="61856"/>
          <a:stretch>
            <a:fillRect/>
          </a:stretch>
        </p:blipFill>
        <p:spPr>
          <a:xfrm>
            <a:off x="457200" y="4394200"/>
            <a:ext cx="8343900" cy="939800"/>
          </a:xfrm>
          <a:prstGeom prst="rect">
            <a:avLst/>
          </a:prstGeom>
        </p:spPr>
      </p:pic>
      <p:sp>
        <p:nvSpPr>
          <p:cNvPr id="5" name="Rectangle 4"/>
          <p:cNvSpPr/>
          <p:nvPr/>
        </p:nvSpPr>
        <p:spPr>
          <a:xfrm>
            <a:off x="0" y="5486400"/>
            <a:ext cx="9144000" cy="338554"/>
          </a:xfrm>
          <a:prstGeom prst="rect">
            <a:avLst/>
          </a:prstGeom>
          <a:solidFill>
            <a:srgbClr val="FFFFFF"/>
          </a:solidFill>
        </p:spPr>
        <p:txBody>
          <a:bodyPr wrap="square">
            <a:spAutoFit/>
          </a:bodyPr>
          <a:lstStyle/>
          <a:p>
            <a:r>
              <a:rPr lang="en-US" sz="1600" dirty="0">
                <a:latin typeface="Courier"/>
                <a:cs typeface="Courier"/>
              </a:rPr>
              <a:t>http://</a:t>
            </a:r>
            <a:r>
              <a:rPr lang="en-US" sz="1600" dirty="0" err="1">
                <a:latin typeface="Courier"/>
                <a:cs typeface="Courier"/>
              </a:rPr>
              <a:t>www.sciencemag.org</a:t>
            </a:r>
            <a:r>
              <a:rPr lang="en-US" sz="1600" dirty="0">
                <a:latin typeface="Courier"/>
                <a:cs typeface="Courier"/>
              </a:rPr>
              <a:t>/site/feature/</a:t>
            </a:r>
            <a:r>
              <a:rPr lang="en-US" sz="1600" dirty="0" err="1">
                <a:latin typeface="Courier"/>
                <a:cs typeface="Courier"/>
              </a:rPr>
              <a:t>contribinfo</a:t>
            </a:r>
            <a:r>
              <a:rPr lang="en-US" sz="1600" dirty="0">
                <a:latin typeface="Courier"/>
                <a:cs typeface="Courier"/>
              </a:rPr>
              <a:t>/prep/</a:t>
            </a:r>
            <a:r>
              <a:rPr lang="en-US" sz="1600" dirty="0" err="1">
                <a:latin typeface="Courier"/>
                <a:cs typeface="Courier"/>
              </a:rPr>
              <a:t>gen_info.xhtml</a:t>
            </a:r>
            <a:endParaRPr lang="en-US" sz="1600" dirty="0">
              <a:latin typeface="Courier"/>
              <a:cs typeface="Courier"/>
            </a:endParaRPr>
          </a:p>
        </p:txBody>
      </p:sp>
      <p:sp>
        <p:nvSpPr>
          <p:cNvPr id="7" name="Rectangle 6"/>
          <p:cNvSpPr/>
          <p:nvPr/>
        </p:nvSpPr>
        <p:spPr bwMode="auto">
          <a:xfrm>
            <a:off x="457200" y="4419600"/>
            <a:ext cx="8229600" cy="990600"/>
          </a:xfrm>
          <a:prstGeom prst="rect">
            <a:avLst/>
          </a:prstGeom>
          <a:noFill/>
          <a:ln w="28575" cap="flat" cmpd="sng" algn="ctr">
            <a:solidFill>
              <a:srgbClr val="FC012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5229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We’ve Seen the Stick, </a:t>
            </a:r>
            <a:br>
              <a:rPr lang="en-US" dirty="0" smtClean="0"/>
            </a:br>
            <a:r>
              <a:rPr lang="en-US" dirty="0" smtClean="0"/>
              <a:t>Where is the Carrot?</a:t>
            </a:r>
            <a:endParaRPr lang="en-US" dirty="0"/>
          </a:p>
        </p:txBody>
      </p:sp>
      <p:sp>
        <p:nvSpPr>
          <p:cNvPr id="3" name="Content Placeholder 2"/>
          <p:cNvSpPr>
            <a:spLocks noGrp="1"/>
          </p:cNvSpPr>
          <p:nvPr>
            <p:ph idx="1"/>
          </p:nvPr>
        </p:nvSpPr>
        <p:spPr/>
        <p:txBody>
          <a:bodyPr/>
          <a:lstStyle/>
          <a:p>
            <a:r>
              <a:rPr lang="en-US" dirty="0" smtClean="0"/>
              <a:t>Making your system reproducible forces you to document its execution pathways. Helps newcomers.</a:t>
            </a:r>
          </a:p>
          <a:p>
            <a:r>
              <a:rPr lang="en-US" dirty="0" smtClean="0"/>
              <a:t>Reproducibility forces portability. Helps dissemination.</a:t>
            </a:r>
          </a:p>
          <a:p>
            <a:r>
              <a:rPr lang="en-US" dirty="0" smtClean="0"/>
              <a:t>Preliminary evidence that reproducibility increases impact and visibility.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dirty="0" smtClean="0">
                <a:ea typeface="ＭＳ Ｐゴシック" pitchFamily="-65" charset="-128"/>
                <a:cs typeface="ＭＳ Ｐゴシック" pitchFamily="-65" charset="-128"/>
              </a:rPr>
              <a:t>Reproducibility – what does it mean?</a:t>
            </a:r>
            <a:endParaRPr lang="en-US" dirty="0">
              <a:ea typeface="ＭＳ Ｐゴシック" pitchFamily="-65" charset="-128"/>
              <a:cs typeface="ＭＳ Ｐゴシック" pitchFamily="-65" charset="-128"/>
            </a:endParaRPr>
          </a:p>
        </p:txBody>
      </p:sp>
      <p:sp>
        <p:nvSpPr>
          <p:cNvPr id="204803" name="Rectangle 3"/>
          <p:cNvSpPr>
            <a:spLocks noGrp="1" noChangeArrowheads="1"/>
          </p:cNvSpPr>
          <p:nvPr>
            <p:ph type="body" idx="1"/>
          </p:nvPr>
        </p:nvSpPr>
        <p:spPr>
          <a:xfrm>
            <a:off x="76200" y="1143000"/>
            <a:ext cx="9144000" cy="5029200"/>
          </a:xfrm>
        </p:spPr>
        <p:txBody>
          <a:bodyPr/>
          <a:lstStyle/>
          <a:p>
            <a:r>
              <a:rPr lang="en-US" sz="3200" dirty="0" smtClean="0">
                <a:ea typeface="ＭＳ Ｐゴシック" pitchFamily="-65" charset="-128"/>
                <a:cs typeface="ＭＳ Ｐゴシック" pitchFamily="-65" charset="-128"/>
              </a:rPr>
              <a:t>Computational reproducibility: an experiment at time </a:t>
            </a:r>
            <a:r>
              <a:rPr lang="en-US" sz="3200" dirty="0" err="1" smtClean="0">
                <a:ea typeface="ＭＳ Ｐゴシック" pitchFamily="-65" charset="-128"/>
                <a:cs typeface="ＭＳ Ｐゴシック" pitchFamily="-65" charset="-128"/>
              </a:rPr>
              <a:t>t</a:t>
            </a:r>
            <a:r>
              <a:rPr lang="en-US" sz="3200" dirty="0" smtClean="0">
                <a:ea typeface="ＭＳ Ｐゴシック" pitchFamily="-65" charset="-128"/>
                <a:cs typeface="ＭＳ Ｐゴシック" pitchFamily="-65" charset="-128"/>
              </a:rPr>
              <a:t>, done on system </a:t>
            </a:r>
            <a:r>
              <a:rPr lang="en-US" sz="3200" dirty="0" err="1" smtClean="0">
                <a:ea typeface="ＭＳ Ｐゴシック" pitchFamily="-65" charset="-128"/>
                <a:cs typeface="ＭＳ Ｐゴシック" pitchFamily="-65" charset="-128"/>
              </a:rPr>
              <a:t>s</a:t>
            </a:r>
            <a:r>
              <a:rPr lang="en-US" sz="3200" dirty="0" smtClean="0">
                <a:ea typeface="ＭＳ Ｐゴシック" pitchFamily="-65" charset="-128"/>
                <a:cs typeface="ＭＳ Ｐゴシック" pitchFamily="-65" charset="-128"/>
              </a:rPr>
              <a:t> and data </a:t>
            </a:r>
            <a:r>
              <a:rPr lang="en-US" sz="3200" dirty="0" err="1" smtClean="0">
                <a:ea typeface="ＭＳ Ｐゴシック" pitchFamily="-65" charset="-128"/>
                <a:cs typeface="ＭＳ Ｐゴシック" pitchFamily="-65" charset="-128"/>
              </a:rPr>
              <a:t>d</a:t>
            </a:r>
            <a:r>
              <a:rPr lang="en-US" sz="3200" dirty="0" smtClean="0">
                <a:ea typeface="ＭＳ Ｐゴシック" pitchFamily="-65" charset="-128"/>
                <a:cs typeface="ＭＳ Ｐゴシック" pitchFamily="-65" charset="-128"/>
              </a:rPr>
              <a:t> can be performed at time </a:t>
            </a:r>
            <a:r>
              <a:rPr lang="en-US" sz="3200" dirty="0" err="1" smtClean="0">
                <a:ea typeface="ＭＳ Ｐゴシック" pitchFamily="-65" charset="-128"/>
                <a:cs typeface="ＭＳ Ｐゴシック" pitchFamily="-65" charset="-128"/>
              </a:rPr>
              <a:t>t</a:t>
            </a:r>
            <a:r>
              <a:rPr lang="en-US" sz="3200" dirty="0" smtClean="0">
                <a:ea typeface="ＭＳ Ｐゴシック" pitchFamily="-65" charset="-128"/>
                <a:cs typeface="ＭＳ Ｐゴシック" pitchFamily="-65" charset="-128"/>
              </a:rPr>
              <a:t>’ on system </a:t>
            </a:r>
            <a:r>
              <a:rPr lang="en-US" sz="3200" dirty="0" err="1" smtClean="0">
                <a:ea typeface="ＭＳ Ｐゴシック" pitchFamily="-65" charset="-128"/>
                <a:cs typeface="ＭＳ Ｐゴシック" pitchFamily="-65" charset="-128"/>
              </a:rPr>
              <a:t>s</a:t>
            </a:r>
            <a:r>
              <a:rPr lang="en-US" sz="3200" dirty="0" smtClean="0">
                <a:ea typeface="ＭＳ Ｐゴシック" pitchFamily="-65" charset="-128"/>
                <a:cs typeface="ＭＳ Ｐゴシック" pitchFamily="-65" charset="-128"/>
              </a:rPr>
              <a:t>’ on data </a:t>
            </a:r>
            <a:r>
              <a:rPr lang="en-US" sz="3200" dirty="0" err="1" smtClean="0">
                <a:ea typeface="ＭＳ Ｐゴシック" pitchFamily="-65" charset="-128"/>
                <a:cs typeface="ＭＳ Ｐゴシック" pitchFamily="-65" charset="-128"/>
              </a:rPr>
              <a:t>d</a:t>
            </a:r>
            <a:r>
              <a:rPr lang="en-US" sz="3200" dirty="0" smtClean="0">
                <a:ea typeface="ＭＳ Ｐゴシック" pitchFamily="-65" charset="-128"/>
                <a:cs typeface="ＭＳ Ｐゴシック" pitchFamily="-65" charset="-128"/>
              </a:rPr>
              <a:t> to get the same result. The experiment can also be performed on data </a:t>
            </a:r>
            <a:r>
              <a:rPr lang="en-US" sz="3200" dirty="0" err="1" smtClean="0">
                <a:ea typeface="ＭＳ Ｐゴシック" pitchFamily="-65" charset="-128"/>
                <a:cs typeface="ＭＳ Ｐゴシック" pitchFamily="-65" charset="-128"/>
              </a:rPr>
              <a:t>d</a:t>
            </a:r>
            <a:r>
              <a:rPr lang="en-US" sz="3200" dirty="0" smtClean="0">
                <a:ea typeface="ＭＳ Ｐゴシック" pitchFamily="-65" charset="-128"/>
                <a:cs typeface="ＭＳ Ｐゴシック" pitchFamily="-65" charset="-128"/>
              </a:rPr>
              <a:t>’ with “consistent” results.</a:t>
            </a:r>
          </a:p>
          <a:p>
            <a:r>
              <a:rPr lang="en-US" sz="3200" dirty="0" smtClean="0">
                <a:ea typeface="ＭＳ Ｐゴシック" pitchFamily="-65" charset="-128"/>
                <a:cs typeface="ＭＳ Ｐゴシック" pitchFamily="-65" charset="-128"/>
              </a:rPr>
              <a:t>Much higher standard than natural science.</a:t>
            </a:r>
            <a:r>
              <a:rPr lang="en-US" dirty="0" smtClean="0">
                <a:ea typeface="ＭＳ Ｐゴシック" pitchFamily="-65" charset="-128"/>
                <a:cs typeface="ＭＳ Ｐゴシック" pitchFamily="-65" charset="-128"/>
              </a:rPr>
              <a:t> </a:t>
            </a:r>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5540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dirty="0" smtClean="0">
                <a:ea typeface="ＭＳ Ｐゴシック" pitchFamily="-65" charset="-128"/>
                <a:cs typeface="ＭＳ Ｐゴシック" pitchFamily="-65" charset="-128"/>
              </a:rPr>
              <a:t>Reproducibility – what does it mean?</a:t>
            </a:r>
            <a:endParaRPr lang="en-US" dirty="0">
              <a:ea typeface="ＭＳ Ｐゴシック" pitchFamily="-65" charset="-128"/>
              <a:cs typeface="ＭＳ Ｐゴシック" pitchFamily="-65" charset="-128"/>
            </a:endParaRPr>
          </a:p>
        </p:txBody>
      </p:sp>
      <p:sp>
        <p:nvSpPr>
          <p:cNvPr id="204803" name="Rectangle 3"/>
          <p:cNvSpPr>
            <a:spLocks noGrp="1" noChangeArrowheads="1"/>
          </p:cNvSpPr>
          <p:nvPr>
            <p:ph type="body" idx="1"/>
          </p:nvPr>
        </p:nvSpPr>
        <p:spPr>
          <a:xfrm>
            <a:off x="76200" y="1143000"/>
            <a:ext cx="9144000" cy="5029200"/>
          </a:xfrm>
        </p:spPr>
        <p:txBody>
          <a:bodyPr/>
          <a:lstStyle/>
          <a:p>
            <a:r>
              <a:rPr lang="en-US" sz="3200" dirty="0" smtClean="0">
                <a:ea typeface="ＭＳ Ｐゴシック" pitchFamily="-65" charset="-128"/>
                <a:cs typeface="ＭＳ Ｐゴシック" pitchFamily="-65" charset="-128"/>
              </a:rPr>
              <a:t>Computational reproducibility not always possible, e.g. lab experiment.</a:t>
            </a:r>
          </a:p>
          <a:p>
            <a:r>
              <a:rPr lang="en-US" sz="3200" dirty="0" smtClean="0">
                <a:ea typeface="ＭＳ Ｐゴシック" pitchFamily="-65" charset="-128"/>
                <a:cs typeface="ＭＳ Ｐゴシック" pitchFamily="-65" charset="-128"/>
              </a:rPr>
              <a:t>Descriptive reproducibility: an experiment at time </a:t>
            </a:r>
            <a:r>
              <a:rPr lang="en-US" sz="3200" dirty="0" err="1" smtClean="0">
                <a:ea typeface="ＭＳ Ｐゴシック" pitchFamily="-65" charset="-128"/>
                <a:cs typeface="ＭＳ Ｐゴシック" pitchFamily="-65" charset="-128"/>
              </a:rPr>
              <a:t>t</a:t>
            </a:r>
            <a:r>
              <a:rPr lang="en-US" sz="3200" dirty="0" smtClean="0">
                <a:ea typeface="ＭＳ Ｐゴシック" pitchFamily="-65" charset="-128"/>
                <a:cs typeface="ＭＳ Ｐゴシック" pitchFamily="-65" charset="-128"/>
              </a:rPr>
              <a:t>, done on system </a:t>
            </a:r>
            <a:r>
              <a:rPr lang="en-US" sz="3200" dirty="0" err="1" smtClean="0">
                <a:ea typeface="ＭＳ Ｐゴシック" pitchFamily="-65" charset="-128"/>
                <a:cs typeface="ＭＳ Ｐゴシック" pitchFamily="-65" charset="-128"/>
              </a:rPr>
              <a:t>s</a:t>
            </a:r>
            <a:r>
              <a:rPr lang="en-US" sz="3200" dirty="0" smtClean="0">
                <a:ea typeface="ＭＳ Ｐゴシック" pitchFamily="-65" charset="-128"/>
                <a:cs typeface="ＭＳ Ｐゴシック" pitchFamily="-65" charset="-128"/>
              </a:rPr>
              <a:t> and data </a:t>
            </a:r>
            <a:r>
              <a:rPr lang="en-US" sz="3200" dirty="0" err="1" smtClean="0">
                <a:ea typeface="ＭＳ Ｐゴシック" pitchFamily="-65" charset="-128"/>
                <a:cs typeface="ＭＳ Ｐゴシック" pitchFamily="-65" charset="-128"/>
              </a:rPr>
              <a:t>d</a:t>
            </a:r>
            <a:r>
              <a:rPr lang="en-US" sz="3200" dirty="0" smtClean="0">
                <a:ea typeface="ＭＳ Ｐゴシック" pitchFamily="-65" charset="-128"/>
                <a:cs typeface="ＭＳ Ｐゴシック" pitchFamily="-65" charset="-128"/>
              </a:rPr>
              <a:t> can be described in sufficient detail to be reproduced at least approximately.</a:t>
            </a:r>
          </a:p>
          <a:p>
            <a:r>
              <a:rPr lang="en-US" sz="3200" dirty="0" smtClean="0">
                <a:ea typeface="ＭＳ Ｐゴシック" pitchFamily="-65" charset="-128"/>
                <a:cs typeface="ＭＳ Ｐゴシック" pitchFamily="-65" charset="-128"/>
              </a:rPr>
              <a:t> This is the standard of natural science.</a:t>
            </a:r>
          </a:p>
          <a:p>
            <a:r>
              <a:rPr lang="en-US" sz="3200" dirty="0" smtClean="0">
                <a:ea typeface="ＭＳ Ｐゴシック" pitchFamily="-65" charset="-128"/>
                <a:cs typeface="ＭＳ Ｐゴシック" pitchFamily="-65" charset="-128"/>
              </a:rPr>
              <a:t> Tools from computational reproducibility may help.</a:t>
            </a:r>
          </a:p>
          <a:p>
            <a:pPr>
              <a:buNone/>
            </a:pPr>
            <a:r>
              <a:rPr lang="en-US" dirty="0" smtClean="0">
                <a:ea typeface="ＭＳ Ｐゴシック" pitchFamily="-65" charset="-128"/>
                <a:cs typeface="ＭＳ Ｐゴシック" pitchFamily="-65" charset="-128"/>
              </a:rPr>
              <a:t> </a:t>
            </a:r>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5540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vt">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v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v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2004:Templates:My Templates:vt.pot</Template>
  <TotalTime>67956</TotalTime>
  <Words>1407</Words>
  <Application>Microsoft Macintosh PowerPoint</Application>
  <PresentationFormat>On-screen Show (4:3)</PresentationFormat>
  <Paragraphs>130</Paragraphs>
  <Slides>19</Slides>
  <Notes>9</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vt</vt:lpstr>
      <vt:lpstr>Computational Reproducibility: state-of-the-art, challenges, database research opportunities</vt:lpstr>
      <vt:lpstr>Science and Reproducibility</vt:lpstr>
      <vt:lpstr>Science and Reproducibility</vt:lpstr>
      <vt:lpstr>Science and Reproducibility</vt:lpstr>
      <vt:lpstr> Computational Science and Reproducibility</vt:lpstr>
      <vt:lpstr> Computational Science and Reproducibility</vt:lpstr>
      <vt:lpstr>We’ve Seen the Stick,  Where is the Carrot?</vt:lpstr>
      <vt:lpstr>Reproducibility – what does it mean?</vt:lpstr>
      <vt:lpstr>Reproducibility – what does it mean?</vt:lpstr>
      <vt:lpstr>Making Reproducibility Easy</vt:lpstr>
      <vt:lpstr>Juliana Part: computational reproducibility</vt:lpstr>
      <vt:lpstr>Philippe Part: descriptive reproducibility</vt:lpstr>
      <vt:lpstr>What to do with the Database of Reproducible Experiments</vt:lpstr>
      <vt:lpstr>Queries Are Challenging</vt:lpstr>
      <vt:lpstr>Creating New Experiments</vt:lpstr>
      <vt:lpstr>Mining the Repository</vt:lpstr>
      <vt:lpstr>Some Dreams</vt:lpstr>
      <vt:lpstr>More Dreams</vt:lpstr>
      <vt:lpstr>Summary</vt:lpstr>
    </vt:vector>
  </TitlesOfParts>
  <Company>Juliana Freire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Provenance:  What, Why and How</dc:title>
  <dc:creator>Juliana Freire</dc:creator>
  <cp:lastModifiedBy>Dennis Shasha</cp:lastModifiedBy>
  <cp:revision>833</cp:revision>
  <cp:lastPrinted>2012-02-27T23:50:15Z</cp:lastPrinted>
  <dcterms:created xsi:type="dcterms:W3CDTF">2012-04-26T13:21:05Z</dcterms:created>
  <dcterms:modified xsi:type="dcterms:W3CDTF">2012-04-26T13:28:02Z</dcterms:modified>
</cp:coreProperties>
</file>