
<file path=[Content_Types].xml><?xml version="1.0" encoding="utf-8"?>
<Types xmlns="http://schemas.openxmlformats.org/package/2006/content-types">
  <Default Extension="xml" ContentType="application/xml"/>
  <Default Extension="rels" ContentType="application/vnd.openxmlformats-package.relationships+xml"/>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3" r:id="rId8"/>
    <p:sldId id="264" r:id="rId9"/>
    <p:sldId id="262" r:id="rId10"/>
    <p:sldId id="265" r:id="rId11"/>
    <p:sldId id="266" r:id="rId12"/>
    <p:sldId id="268" r:id="rId13"/>
    <p:sldId id="269" r:id="rId14"/>
    <p:sldId id="267"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6" d="100"/>
          <a:sy n="76" d="100"/>
        </p:scale>
        <p:origin x="-1872"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F47242-FB7F-B042-97CC-EB7396FD4BB1}" type="datetimeFigureOut">
              <a:rPr lang="en-US" smtClean="0"/>
              <a:t>1/15/18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F88F3-4DD8-1042-A4F2-44B5CF00C1A5}" type="slidenum">
              <a:rPr lang="en-US" smtClean="0"/>
              <a:t>‹#›</a:t>
            </a:fld>
            <a:endParaRPr lang="en-US"/>
          </a:p>
        </p:txBody>
      </p:sp>
    </p:spTree>
    <p:extLst>
      <p:ext uri="{BB962C8B-B14F-4D97-AF65-F5344CB8AC3E}">
        <p14:creationId xmlns:p14="http://schemas.microsoft.com/office/powerpoint/2010/main" val="3923742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F47242-FB7F-B042-97CC-EB7396FD4BB1}" type="datetimeFigureOut">
              <a:rPr lang="en-US" smtClean="0"/>
              <a:t>1/15/18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F88F3-4DD8-1042-A4F2-44B5CF00C1A5}" type="slidenum">
              <a:rPr lang="en-US" smtClean="0"/>
              <a:t>‹#›</a:t>
            </a:fld>
            <a:endParaRPr lang="en-US"/>
          </a:p>
        </p:txBody>
      </p:sp>
    </p:spTree>
    <p:extLst>
      <p:ext uri="{BB962C8B-B14F-4D97-AF65-F5344CB8AC3E}">
        <p14:creationId xmlns:p14="http://schemas.microsoft.com/office/powerpoint/2010/main" val="2488687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F47242-FB7F-B042-97CC-EB7396FD4BB1}" type="datetimeFigureOut">
              <a:rPr lang="en-US" smtClean="0"/>
              <a:t>1/15/18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F88F3-4DD8-1042-A4F2-44B5CF00C1A5}" type="slidenum">
              <a:rPr lang="en-US" smtClean="0"/>
              <a:t>‹#›</a:t>
            </a:fld>
            <a:endParaRPr lang="en-US"/>
          </a:p>
        </p:txBody>
      </p:sp>
    </p:spTree>
    <p:extLst>
      <p:ext uri="{BB962C8B-B14F-4D97-AF65-F5344CB8AC3E}">
        <p14:creationId xmlns:p14="http://schemas.microsoft.com/office/powerpoint/2010/main" val="1926961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F47242-FB7F-B042-97CC-EB7396FD4BB1}" type="datetimeFigureOut">
              <a:rPr lang="en-US" smtClean="0"/>
              <a:t>1/15/18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F88F3-4DD8-1042-A4F2-44B5CF00C1A5}" type="slidenum">
              <a:rPr lang="en-US" smtClean="0"/>
              <a:t>‹#›</a:t>
            </a:fld>
            <a:endParaRPr lang="en-US"/>
          </a:p>
        </p:txBody>
      </p:sp>
    </p:spTree>
    <p:extLst>
      <p:ext uri="{BB962C8B-B14F-4D97-AF65-F5344CB8AC3E}">
        <p14:creationId xmlns:p14="http://schemas.microsoft.com/office/powerpoint/2010/main" val="2471301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F47242-FB7F-B042-97CC-EB7396FD4BB1}" type="datetimeFigureOut">
              <a:rPr lang="en-US" smtClean="0"/>
              <a:t>1/15/18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F88F3-4DD8-1042-A4F2-44B5CF00C1A5}" type="slidenum">
              <a:rPr lang="en-US" smtClean="0"/>
              <a:t>‹#›</a:t>
            </a:fld>
            <a:endParaRPr lang="en-US"/>
          </a:p>
        </p:txBody>
      </p:sp>
    </p:spTree>
    <p:extLst>
      <p:ext uri="{BB962C8B-B14F-4D97-AF65-F5344CB8AC3E}">
        <p14:creationId xmlns:p14="http://schemas.microsoft.com/office/powerpoint/2010/main" val="3619414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F47242-FB7F-B042-97CC-EB7396FD4BB1}" type="datetimeFigureOut">
              <a:rPr lang="en-US" smtClean="0"/>
              <a:t>1/15/18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4F88F3-4DD8-1042-A4F2-44B5CF00C1A5}" type="slidenum">
              <a:rPr lang="en-US" smtClean="0"/>
              <a:t>‹#›</a:t>
            </a:fld>
            <a:endParaRPr lang="en-US"/>
          </a:p>
        </p:txBody>
      </p:sp>
    </p:spTree>
    <p:extLst>
      <p:ext uri="{BB962C8B-B14F-4D97-AF65-F5344CB8AC3E}">
        <p14:creationId xmlns:p14="http://schemas.microsoft.com/office/powerpoint/2010/main" val="4127304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F47242-FB7F-B042-97CC-EB7396FD4BB1}" type="datetimeFigureOut">
              <a:rPr lang="en-US" smtClean="0"/>
              <a:t>1/15/18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4F88F3-4DD8-1042-A4F2-44B5CF00C1A5}" type="slidenum">
              <a:rPr lang="en-US" smtClean="0"/>
              <a:t>‹#›</a:t>
            </a:fld>
            <a:endParaRPr lang="en-US"/>
          </a:p>
        </p:txBody>
      </p:sp>
    </p:spTree>
    <p:extLst>
      <p:ext uri="{BB962C8B-B14F-4D97-AF65-F5344CB8AC3E}">
        <p14:creationId xmlns:p14="http://schemas.microsoft.com/office/powerpoint/2010/main" val="4074822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F47242-FB7F-B042-97CC-EB7396FD4BB1}" type="datetimeFigureOut">
              <a:rPr lang="en-US" smtClean="0"/>
              <a:t>1/15/18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4F88F3-4DD8-1042-A4F2-44B5CF00C1A5}" type="slidenum">
              <a:rPr lang="en-US" smtClean="0"/>
              <a:t>‹#›</a:t>
            </a:fld>
            <a:endParaRPr lang="en-US"/>
          </a:p>
        </p:txBody>
      </p:sp>
    </p:spTree>
    <p:extLst>
      <p:ext uri="{BB962C8B-B14F-4D97-AF65-F5344CB8AC3E}">
        <p14:creationId xmlns:p14="http://schemas.microsoft.com/office/powerpoint/2010/main" val="2484298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F47242-FB7F-B042-97CC-EB7396FD4BB1}" type="datetimeFigureOut">
              <a:rPr lang="en-US" smtClean="0"/>
              <a:t>1/15/18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4F88F3-4DD8-1042-A4F2-44B5CF00C1A5}" type="slidenum">
              <a:rPr lang="en-US" smtClean="0"/>
              <a:t>‹#›</a:t>
            </a:fld>
            <a:endParaRPr lang="en-US"/>
          </a:p>
        </p:txBody>
      </p:sp>
    </p:spTree>
    <p:extLst>
      <p:ext uri="{BB962C8B-B14F-4D97-AF65-F5344CB8AC3E}">
        <p14:creationId xmlns:p14="http://schemas.microsoft.com/office/powerpoint/2010/main" val="17027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F47242-FB7F-B042-97CC-EB7396FD4BB1}" type="datetimeFigureOut">
              <a:rPr lang="en-US" smtClean="0"/>
              <a:t>1/15/18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4F88F3-4DD8-1042-A4F2-44B5CF00C1A5}" type="slidenum">
              <a:rPr lang="en-US" smtClean="0"/>
              <a:t>‹#›</a:t>
            </a:fld>
            <a:endParaRPr lang="en-US"/>
          </a:p>
        </p:txBody>
      </p:sp>
    </p:spTree>
    <p:extLst>
      <p:ext uri="{BB962C8B-B14F-4D97-AF65-F5344CB8AC3E}">
        <p14:creationId xmlns:p14="http://schemas.microsoft.com/office/powerpoint/2010/main" val="945706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F47242-FB7F-B042-97CC-EB7396FD4BB1}" type="datetimeFigureOut">
              <a:rPr lang="en-US" smtClean="0"/>
              <a:t>1/15/18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4F88F3-4DD8-1042-A4F2-44B5CF00C1A5}" type="slidenum">
              <a:rPr lang="en-US" smtClean="0"/>
              <a:t>‹#›</a:t>
            </a:fld>
            <a:endParaRPr lang="en-US"/>
          </a:p>
        </p:txBody>
      </p:sp>
    </p:spTree>
    <p:extLst>
      <p:ext uri="{BB962C8B-B14F-4D97-AF65-F5344CB8AC3E}">
        <p14:creationId xmlns:p14="http://schemas.microsoft.com/office/powerpoint/2010/main" val="197654795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F47242-FB7F-B042-97CC-EB7396FD4BB1}" type="datetimeFigureOut">
              <a:rPr lang="en-US" smtClean="0"/>
              <a:t>1/15/18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4F88F3-4DD8-1042-A4F2-44B5CF00C1A5}" type="slidenum">
              <a:rPr lang="en-US" smtClean="0"/>
              <a:t>‹#›</a:t>
            </a:fld>
            <a:endParaRPr lang="en-US"/>
          </a:p>
        </p:txBody>
      </p:sp>
    </p:spTree>
    <p:extLst>
      <p:ext uri="{BB962C8B-B14F-4D97-AF65-F5344CB8AC3E}">
        <p14:creationId xmlns:p14="http://schemas.microsoft.com/office/powerpoint/2010/main" val="4281467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cs.nyu.edu/media/publications/nektariosp.pdf"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Confidence databases: </a:t>
            </a:r>
            <a:r>
              <a:rPr lang="en-US" dirty="0" smtClean="0"/>
              <a:t>optimizing over flaky data</a:t>
            </a:r>
            <a:endParaRPr lang="en-US" dirty="0"/>
          </a:p>
        </p:txBody>
      </p:sp>
      <p:sp>
        <p:nvSpPr>
          <p:cNvPr id="3" name="Subtitle 2"/>
          <p:cNvSpPr>
            <a:spLocks noGrp="1"/>
          </p:cNvSpPr>
          <p:nvPr>
            <p:ph type="subTitle" idx="1"/>
          </p:nvPr>
        </p:nvSpPr>
        <p:spPr/>
        <p:txBody>
          <a:bodyPr/>
          <a:lstStyle/>
          <a:p>
            <a:r>
              <a:rPr lang="en-US" dirty="0" smtClean="0"/>
              <a:t>Rodrigo, </a:t>
            </a:r>
            <a:r>
              <a:rPr lang="en-US" dirty="0" err="1" smtClean="0"/>
              <a:t>Nuno</a:t>
            </a:r>
            <a:r>
              <a:rPr lang="en-US" dirty="0" smtClean="0"/>
              <a:t>, Dennis </a:t>
            </a:r>
            <a:br>
              <a:rPr lang="en-US" dirty="0" smtClean="0"/>
            </a:br>
            <a:r>
              <a:rPr lang="en-US" dirty="0" smtClean="0"/>
              <a:t>+ excellent collaborators</a:t>
            </a:r>
            <a:endParaRPr lang="en-US" dirty="0"/>
          </a:p>
        </p:txBody>
      </p:sp>
    </p:spTree>
    <p:extLst>
      <p:ext uri="{BB962C8B-B14F-4D97-AF65-F5344CB8AC3E}">
        <p14:creationId xmlns:p14="http://schemas.microsoft.com/office/powerpoint/2010/main" val="271530449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the Lower Level</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Receive cost/benefits for variables.</a:t>
            </a:r>
          </a:p>
          <a:p>
            <a:r>
              <a:rPr lang="en-US" dirty="0" smtClean="0"/>
              <a:t>Look at the likelihood that a measurement is going to shrink the confidence interval of a variable in a relevant way (i.e. to change a decision).</a:t>
            </a:r>
          </a:p>
          <a:p>
            <a:r>
              <a:rPr lang="en-US" dirty="0" smtClean="0"/>
              <a:t>Look at the cost of the measurement/cost of propagation </a:t>
            </a:r>
            <a:r>
              <a:rPr lang="en-US" smtClean="0"/>
              <a:t>if distributed.</a:t>
            </a:r>
            <a:endParaRPr lang="en-US" dirty="0" smtClean="0"/>
          </a:p>
          <a:p>
            <a:r>
              <a:rPr lang="en-US" dirty="0" smtClean="0"/>
              <a:t>Decide which measurements to do.</a:t>
            </a:r>
          </a:p>
          <a:p>
            <a:r>
              <a:rPr lang="en-US" dirty="0" smtClean="0"/>
              <a:t>Fuse results of measurements to give a confidence interval for each variable.</a:t>
            </a:r>
            <a:endParaRPr lang="en-US" dirty="0"/>
          </a:p>
        </p:txBody>
      </p:sp>
    </p:spTree>
    <p:extLst>
      <p:ext uri="{BB962C8B-B14F-4D97-AF65-F5344CB8AC3E}">
        <p14:creationId xmlns:p14="http://schemas.microsoft.com/office/powerpoint/2010/main" val="371813226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Emergency Response System</a:t>
            </a:r>
            <a:endParaRPr lang="en-US" dirty="0"/>
          </a:p>
        </p:txBody>
      </p:sp>
      <p:sp>
        <p:nvSpPr>
          <p:cNvPr id="3" name="Content Placeholder 2"/>
          <p:cNvSpPr>
            <a:spLocks noGrp="1"/>
          </p:cNvSpPr>
          <p:nvPr>
            <p:ph idx="1"/>
          </p:nvPr>
        </p:nvSpPr>
        <p:spPr/>
        <p:txBody>
          <a:bodyPr/>
          <a:lstStyle/>
          <a:p>
            <a:r>
              <a:rPr lang="en-US" dirty="0" smtClean="0"/>
              <a:t>System of hospitals with resources like beds, doctors, and ambulances.</a:t>
            </a:r>
          </a:p>
          <a:p>
            <a:r>
              <a:rPr lang="en-US" dirty="0" smtClean="0"/>
              <a:t>Measurement resources are civilians calling in, first responders, drones etc.</a:t>
            </a:r>
          </a:p>
          <a:p>
            <a:r>
              <a:rPr lang="en-US" dirty="0" smtClean="0"/>
              <a:t>Data items are things like number of casualties, state of roads etc.</a:t>
            </a:r>
          </a:p>
          <a:p>
            <a:endParaRPr lang="en-US" dirty="0"/>
          </a:p>
        </p:txBody>
      </p:sp>
    </p:spTree>
    <p:extLst>
      <p:ext uri="{BB962C8B-B14F-4D97-AF65-F5344CB8AC3E}">
        <p14:creationId xmlns:p14="http://schemas.microsoft.com/office/powerpoint/2010/main" val="180068555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Emergency Scenario</a:t>
            </a:r>
            <a:endParaRPr lang="en-US" dirty="0"/>
          </a:p>
        </p:txBody>
      </p:sp>
      <p:sp>
        <p:nvSpPr>
          <p:cNvPr id="3" name="Content Placeholder 2"/>
          <p:cNvSpPr>
            <a:spLocks noGrp="1"/>
          </p:cNvSpPr>
          <p:nvPr>
            <p:ph idx="1"/>
          </p:nvPr>
        </p:nvSpPr>
        <p:spPr/>
        <p:txBody>
          <a:bodyPr/>
          <a:lstStyle/>
          <a:p>
            <a:r>
              <a:rPr lang="en-US" dirty="0" smtClean="0"/>
              <a:t>Event happens (e.g. natural disaster). Information is incoherent and flooding in.</a:t>
            </a:r>
          </a:p>
          <a:p>
            <a:r>
              <a:rPr lang="en-US" dirty="0" smtClean="0"/>
              <a:t>Want to determine how to deploy resources from each hospital.</a:t>
            </a:r>
          </a:p>
          <a:p>
            <a:r>
              <a:rPr lang="en-US" dirty="0" smtClean="0"/>
              <a:t>Do overall optimization: there may be uncertainty in how much resource to send to each area.</a:t>
            </a:r>
            <a:endParaRPr lang="en-US" dirty="0"/>
          </a:p>
        </p:txBody>
      </p:sp>
    </p:spTree>
    <p:extLst>
      <p:ext uri="{BB962C8B-B14F-4D97-AF65-F5344CB8AC3E}">
        <p14:creationId xmlns:p14="http://schemas.microsoft.com/office/powerpoint/2010/main" val="171041266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Emergency Scenario II</a:t>
            </a:r>
            <a:endParaRPr lang="en-US" dirty="0"/>
          </a:p>
        </p:txBody>
      </p:sp>
      <p:sp>
        <p:nvSpPr>
          <p:cNvPr id="3" name="Content Placeholder 2"/>
          <p:cNvSpPr>
            <a:spLocks noGrp="1"/>
          </p:cNvSpPr>
          <p:nvPr>
            <p:ph idx="1"/>
          </p:nvPr>
        </p:nvSpPr>
        <p:spPr/>
        <p:txBody>
          <a:bodyPr/>
          <a:lstStyle/>
          <a:p>
            <a:r>
              <a:rPr lang="en-US" dirty="0" smtClean="0"/>
              <a:t>Requests from top level are of the form: I have to know if number of casualties at location L are over or under 30. Value is v.</a:t>
            </a:r>
          </a:p>
          <a:p>
            <a:r>
              <a:rPr lang="en-US" dirty="0" smtClean="0"/>
              <a:t>Lower level determines which measurements might determine that and deploys them.</a:t>
            </a:r>
          </a:p>
          <a:p>
            <a:r>
              <a:rPr lang="en-US" dirty="0" smtClean="0"/>
              <a:t>As resources are deployed, more information comes in and so measurements are revised as are data items.</a:t>
            </a:r>
            <a:endParaRPr lang="en-US" dirty="0"/>
          </a:p>
        </p:txBody>
      </p:sp>
    </p:spTree>
    <p:extLst>
      <p:ext uri="{BB962C8B-B14F-4D97-AF65-F5344CB8AC3E}">
        <p14:creationId xmlns:p14="http://schemas.microsoft.com/office/powerpoint/2010/main" val="73869752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Localization for Blind People</a:t>
            </a:r>
            <a:endParaRPr lang="en-US" dirty="0"/>
          </a:p>
        </p:txBody>
      </p:sp>
      <p:sp>
        <p:nvSpPr>
          <p:cNvPr id="3" name="Content Placeholder 2"/>
          <p:cNvSpPr>
            <a:spLocks noGrp="1"/>
          </p:cNvSpPr>
          <p:nvPr>
            <p:ph idx="1"/>
          </p:nvPr>
        </p:nvSpPr>
        <p:spPr/>
        <p:txBody>
          <a:bodyPr/>
          <a:lstStyle/>
          <a:p>
            <a:r>
              <a:rPr lang="en-US" dirty="0">
                <a:hlinkClick r:id="rId2"/>
              </a:rPr>
              <a:t>https://www.cs.nyu.edu/media/publications/</a:t>
            </a:r>
            <a:r>
              <a:rPr lang="en-US" dirty="0" smtClean="0">
                <a:hlinkClick r:id="rId2"/>
              </a:rPr>
              <a:t>nektariosp.pdf</a:t>
            </a:r>
            <a:endParaRPr lang="en-US" dirty="0" smtClean="0"/>
          </a:p>
          <a:p>
            <a:r>
              <a:rPr lang="en-US" dirty="0" smtClean="0"/>
              <a:t>Goal: try to direct a blind person from point A to point B.</a:t>
            </a:r>
          </a:p>
          <a:p>
            <a:r>
              <a:rPr lang="en-US" dirty="0" smtClean="0"/>
              <a:t>We don’t need to know the exact location of the blind person except when he/she reaches an intersection point.</a:t>
            </a:r>
          </a:p>
          <a:p>
            <a:endParaRPr lang="en-US" dirty="0"/>
          </a:p>
        </p:txBody>
      </p:sp>
    </p:spTree>
    <p:extLst>
      <p:ext uri="{BB962C8B-B14F-4D97-AF65-F5344CB8AC3E}">
        <p14:creationId xmlns:p14="http://schemas.microsoft.com/office/powerpoint/2010/main" val="217285376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Localization for Blind People II</a:t>
            </a:r>
            <a:endParaRPr lang="en-US" dirty="0"/>
          </a:p>
        </p:txBody>
      </p:sp>
      <p:sp>
        <p:nvSpPr>
          <p:cNvPr id="3" name="Content Placeholder 2"/>
          <p:cNvSpPr>
            <a:spLocks noGrp="1"/>
          </p:cNvSpPr>
          <p:nvPr>
            <p:ph idx="1"/>
          </p:nvPr>
        </p:nvSpPr>
        <p:spPr/>
        <p:txBody>
          <a:bodyPr/>
          <a:lstStyle/>
          <a:p>
            <a:r>
              <a:rPr lang="en-US" dirty="0" smtClean="0"/>
              <a:t>Maybe we invoke multiple base stations to triangulate a location when the person is near an important intersection. This is a deployment of resources.</a:t>
            </a:r>
          </a:p>
          <a:p>
            <a:r>
              <a:rPr lang="en-US" dirty="0" smtClean="0"/>
              <a:t>Again there has to be a fusing function.</a:t>
            </a:r>
          </a:p>
          <a:p>
            <a:endParaRPr lang="en-US" dirty="0"/>
          </a:p>
        </p:txBody>
      </p:sp>
    </p:spTree>
    <p:extLst>
      <p:ext uri="{BB962C8B-B14F-4D97-AF65-F5344CB8AC3E}">
        <p14:creationId xmlns:p14="http://schemas.microsoft.com/office/powerpoint/2010/main" val="254054438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Package Delivery</a:t>
            </a:r>
            <a:endParaRPr lang="en-US" dirty="0"/>
          </a:p>
        </p:txBody>
      </p:sp>
      <p:sp>
        <p:nvSpPr>
          <p:cNvPr id="3" name="Content Placeholder 2"/>
          <p:cNvSpPr>
            <a:spLocks noGrp="1"/>
          </p:cNvSpPr>
          <p:nvPr>
            <p:ph idx="1"/>
          </p:nvPr>
        </p:nvSpPr>
        <p:spPr/>
        <p:txBody>
          <a:bodyPr>
            <a:normAutofit/>
          </a:bodyPr>
          <a:lstStyle/>
          <a:p>
            <a:r>
              <a:rPr lang="en-US" dirty="0" smtClean="0"/>
              <a:t>Overnight delivery service seeks to find good cities to use as hubs depending on weather and other considerations.</a:t>
            </a:r>
          </a:p>
          <a:p>
            <a:r>
              <a:rPr lang="en-US" dirty="0"/>
              <a:t>https://</a:t>
            </a:r>
            <a:r>
              <a:rPr lang="en-US" dirty="0" err="1"/>
              <a:t>www.google.com</a:t>
            </a:r>
            <a:r>
              <a:rPr lang="en-US" dirty="0"/>
              <a:t>/patents/US8014908?dq=%22federal+express%22+routing+stochastic&amp;hl=</a:t>
            </a:r>
            <a:r>
              <a:rPr lang="en-US" dirty="0" err="1"/>
              <a:t>en&amp;sa</a:t>
            </a:r>
            <a:r>
              <a:rPr lang="en-US" dirty="0"/>
              <a:t>=</a:t>
            </a:r>
            <a:r>
              <a:rPr lang="en-US" dirty="0" err="1"/>
              <a:t>X&amp;ved</a:t>
            </a:r>
            <a:r>
              <a:rPr lang="en-US" dirty="0"/>
              <a:t>=</a:t>
            </a:r>
            <a:r>
              <a:rPr lang="en-US" dirty="0" smtClean="0"/>
              <a:t>0ahUKEwjwjdXz0bbWAhVm5oMKHfMXDqUQ6AEINDAC</a:t>
            </a:r>
          </a:p>
        </p:txBody>
      </p:sp>
    </p:spTree>
    <p:extLst>
      <p:ext uri="{BB962C8B-B14F-4D97-AF65-F5344CB8AC3E}">
        <p14:creationId xmlns:p14="http://schemas.microsoft.com/office/powerpoint/2010/main" val="247710568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Package Delivery Scenario</a:t>
            </a:r>
            <a:endParaRPr lang="en-US" dirty="0"/>
          </a:p>
        </p:txBody>
      </p:sp>
      <p:sp>
        <p:nvSpPr>
          <p:cNvPr id="3" name="Content Placeholder 2"/>
          <p:cNvSpPr>
            <a:spLocks noGrp="1"/>
          </p:cNvSpPr>
          <p:nvPr>
            <p:ph idx="1"/>
          </p:nvPr>
        </p:nvSpPr>
        <p:spPr/>
        <p:txBody>
          <a:bodyPr/>
          <a:lstStyle/>
          <a:p>
            <a:r>
              <a:rPr lang="en-US" dirty="0" smtClean="0"/>
              <a:t>Depending on which city has bad weather, planes and other mobile resources have to be deployed to other cities.</a:t>
            </a:r>
          </a:p>
          <a:p>
            <a:r>
              <a:rPr lang="en-US" dirty="0" smtClean="0"/>
              <a:t>There may be two cities that are nearly equally good, but road conditions will determine which one to choose. So measurements </a:t>
            </a:r>
            <a:r>
              <a:rPr lang="en-US" smtClean="0"/>
              <a:t>will have to be made.</a:t>
            </a:r>
            <a:endParaRPr lang="en-US" dirty="0"/>
          </a:p>
        </p:txBody>
      </p:sp>
    </p:spTree>
    <p:extLst>
      <p:ext uri="{BB962C8B-B14F-4D97-AF65-F5344CB8AC3E}">
        <p14:creationId xmlns:p14="http://schemas.microsoft.com/office/powerpoint/2010/main" val="116875943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Alternatives to Linear/non-linear programming</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The assumptions of convex programming might be too severe, so we might want to develop our own system.</a:t>
            </a:r>
          </a:p>
          <a:p>
            <a:r>
              <a:rPr lang="en-US" dirty="0" smtClean="0"/>
              <a:t>E.g. </a:t>
            </a:r>
            <a:r>
              <a:rPr lang="en-US" dirty="0" err="1"/>
              <a:t>numberofambulancesdeployed_sectorA</a:t>
            </a:r>
            <a:r>
              <a:rPr lang="en-US" dirty="0"/>
              <a:t> &lt;-- min(ceiling(</a:t>
            </a:r>
            <a:r>
              <a:rPr lang="en-US" dirty="0" err="1"/>
              <a:t>numcasualties_sectorA</a:t>
            </a:r>
            <a:r>
              <a:rPr lang="en-US" dirty="0"/>
              <a:t>/3),</a:t>
            </a:r>
          </a:p>
          <a:p>
            <a:r>
              <a:rPr lang="en-US" dirty="0" err="1"/>
              <a:t>numberambulancesavailable_sectorA</a:t>
            </a:r>
            <a:r>
              <a:rPr lang="en-US" dirty="0"/>
              <a:t>)</a:t>
            </a:r>
          </a:p>
          <a:p>
            <a:endParaRPr lang="en-US" dirty="0"/>
          </a:p>
          <a:p>
            <a:r>
              <a:rPr lang="en-US" dirty="0" err="1"/>
              <a:t>numberofambulances_deployedsectorB</a:t>
            </a:r>
            <a:r>
              <a:rPr lang="en-US" dirty="0"/>
              <a:t> &lt;-- min(ceiling(</a:t>
            </a:r>
            <a:r>
              <a:rPr lang="en-US" dirty="0" err="1"/>
              <a:t>numcasualties_sectorA</a:t>
            </a:r>
            <a:r>
              <a:rPr lang="en-US" dirty="0"/>
              <a:t>/3) - </a:t>
            </a:r>
            <a:r>
              <a:rPr lang="en-US" dirty="0" err="1"/>
              <a:t>numberofambulancesdeployed_sectorA</a:t>
            </a:r>
            <a:r>
              <a:rPr lang="en-US" dirty="0"/>
              <a:t>, </a:t>
            </a:r>
            <a:r>
              <a:rPr lang="en-US" dirty="0" err="1"/>
              <a:t>numberambulancesavailable_sectorB</a:t>
            </a:r>
            <a:r>
              <a:rPr lang="en-US" dirty="0"/>
              <a:t>)</a:t>
            </a:r>
          </a:p>
          <a:p>
            <a:endParaRPr lang="en-US" dirty="0"/>
          </a:p>
          <a:p>
            <a:r>
              <a:rPr lang="en-US" dirty="0"/>
              <a:t>cost &lt;-- 50* </a:t>
            </a:r>
            <a:r>
              <a:rPr lang="en-US" dirty="0" err="1"/>
              <a:t>numberofambulancesdeployed_sectorA</a:t>
            </a:r>
            <a:r>
              <a:rPr lang="en-US" dirty="0"/>
              <a:t> + 75*</a:t>
            </a:r>
            <a:r>
              <a:rPr lang="en-US" dirty="0" err="1"/>
              <a:t>numberofambulances_deployedsectorB</a:t>
            </a:r>
            <a:endParaRPr lang="en-US" dirty="0"/>
          </a:p>
          <a:p>
            <a:endParaRPr lang="en-US" dirty="0"/>
          </a:p>
          <a:p>
            <a:r>
              <a:rPr lang="en-US" dirty="0"/>
              <a:t>Constants:</a:t>
            </a:r>
          </a:p>
          <a:p>
            <a:endParaRPr lang="en-US" dirty="0"/>
          </a:p>
          <a:p>
            <a:r>
              <a:rPr lang="en-US" dirty="0"/>
              <a:t>accuracy(drone, </a:t>
            </a:r>
            <a:r>
              <a:rPr lang="en-US" dirty="0" err="1"/>
              <a:t>numcasualties_sectorA</a:t>
            </a:r>
            <a:r>
              <a:rPr lang="en-US" dirty="0"/>
              <a:t>) = 20% // within 20% of actual value</a:t>
            </a:r>
          </a:p>
          <a:p>
            <a:r>
              <a:rPr lang="en-US" dirty="0"/>
              <a:t>cost(drone, </a:t>
            </a:r>
            <a:r>
              <a:rPr lang="en-US" dirty="0" err="1"/>
              <a:t>numcasualties_sectorA</a:t>
            </a:r>
            <a:r>
              <a:rPr lang="en-US" dirty="0"/>
              <a:t>) = 100</a:t>
            </a:r>
          </a:p>
          <a:p>
            <a:r>
              <a:rPr lang="en-US" dirty="0"/>
              <a:t>time(drone, </a:t>
            </a:r>
            <a:r>
              <a:rPr lang="en-US" dirty="0" err="1"/>
              <a:t>numcasualties_sectorA</a:t>
            </a:r>
            <a:r>
              <a:rPr lang="en-US" dirty="0"/>
              <a:t>) = 10 minutes // time to perform measurement</a:t>
            </a:r>
          </a:p>
          <a:p>
            <a:endParaRPr lang="en-US" dirty="0"/>
          </a:p>
          <a:p>
            <a:r>
              <a:rPr lang="en-US" dirty="0"/>
              <a:t>accuracy(human, </a:t>
            </a:r>
            <a:r>
              <a:rPr lang="en-US" dirty="0" err="1"/>
              <a:t>numcasualties_sectorA</a:t>
            </a:r>
            <a:r>
              <a:rPr lang="en-US" dirty="0"/>
              <a:t>) = 10%</a:t>
            </a:r>
          </a:p>
          <a:p>
            <a:r>
              <a:rPr lang="en-US" dirty="0"/>
              <a:t>cost(human, </a:t>
            </a:r>
            <a:r>
              <a:rPr lang="en-US" dirty="0" err="1"/>
              <a:t>numcasualties_sectorA</a:t>
            </a:r>
            <a:r>
              <a:rPr lang="en-US" dirty="0"/>
              <a:t>) = 200</a:t>
            </a:r>
          </a:p>
          <a:p>
            <a:r>
              <a:rPr lang="en-US" dirty="0"/>
              <a:t>time(human, </a:t>
            </a:r>
            <a:r>
              <a:rPr lang="en-US" dirty="0" err="1"/>
              <a:t>numcasualties_sectorA</a:t>
            </a:r>
            <a:r>
              <a:rPr lang="en-US" dirty="0"/>
              <a:t>) = 30 minutes // t</a:t>
            </a:r>
          </a:p>
        </p:txBody>
      </p:sp>
    </p:spTree>
    <p:extLst>
      <p:ext uri="{BB962C8B-B14F-4D97-AF65-F5344CB8AC3E}">
        <p14:creationId xmlns:p14="http://schemas.microsoft.com/office/powerpoint/2010/main" val="4375189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Continuation</a:t>
            </a:r>
            <a:endParaRPr lang="en-US" dirty="0"/>
          </a:p>
        </p:txBody>
      </p:sp>
      <p:sp>
        <p:nvSpPr>
          <p:cNvPr id="3" name="Content Placeholder 2"/>
          <p:cNvSpPr>
            <a:spLocks noGrp="1"/>
          </p:cNvSpPr>
          <p:nvPr>
            <p:ph idx="1"/>
          </p:nvPr>
        </p:nvSpPr>
        <p:spPr/>
        <p:txBody>
          <a:bodyPr>
            <a:normAutofit fontScale="40000" lnSpcReduction="20000"/>
          </a:bodyPr>
          <a:lstStyle/>
          <a:p>
            <a:r>
              <a:rPr lang="en-US" dirty="0"/>
              <a:t>Requirements:</a:t>
            </a:r>
          </a:p>
          <a:p>
            <a:endParaRPr lang="en-US" dirty="0"/>
          </a:p>
          <a:p>
            <a:r>
              <a:rPr lang="en-US" dirty="0" err="1"/>
              <a:t>targettime</a:t>
            </a:r>
            <a:r>
              <a:rPr lang="en-US" dirty="0"/>
              <a:t> = 2 PM // time by which everyone should be in an ambulance</a:t>
            </a:r>
          </a:p>
          <a:p>
            <a:endParaRPr lang="en-US" dirty="0"/>
          </a:p>
          <a:p>
            <a:r>
              <a:rPr lang="en-US" dirty="0" err="1"/>
              <a:t>time_to_rescue</a:t>
            </a:r>
            <a:r>
              <a:rPr lang="en-US" dirty="0"/>
              <a:t> = </a:t>
            </a:r>
            <a:r>
              <a:rPr lang="en-US" dirty="0" err="1"/>
              <a:t>targettime-currenttime</a:t>
            </a:r>
            <a:r>
              <a:rPr lang="en-US" dirty="0"/>
              <a:t>() // </a:t>
            </a:r>
            <a:r>
              <a:rPr lang="en-US" dirty="0" err="1"/>
              <a:t>currenttime</a:t>
            </a:r>
            <a:r>
              <a:rPr lang="en-US" dirty="0"/>
              <a:t>() is wall clock time</a:t>
            </a:r>
          </a:p>
          <a:p>
            <a:endParaRPr lang="en-US" dirty="0"/>
          </a:p>
          <a:p>
            <a:endParaRPr lang="en-US" dirty="0"/>
          </a:p>
          <a:p>
            <a:r>
              <a:rPr lang="en-US" dirty="0"/>
              <a:t>Current State of Variables:</a:t>
            </a:r>
          </a:p>
          <a:p>
            <a:endParaRPr lang="en-US" dirty="0"/>
          </a:p>
          <a:p>
            <a:r>
              <a:rPr lang="en-US" dirty="0" err="1"/>
              <a:t>numbercasualties_sectorA</a:t>
            </a:r>
            <a:r>
              <a:rPr lang="en-US" dirty="0"/>
              <a:t> = [10..14]</a:t>
            </a:r>
          </a:p>
          <a:p>
            <a:endParaRPr lang="en-US" dirty="0"/>
          </a:p>
          <a:p>
            <a:r>
              <a:rPr lang="en-US" dirty="0" err="1"/>
              <a:t>numberambulancesavailable_sectorA</a:t>
            </a:r>
            <a:r>
              <a:rPr lang="en-US" dirty="0"/>
              <a:t> = [6..7]</a:t>
            </a:r>
          </a:p>
          <a:p>
            <a:endParaRPr lang="en-US" dirty="0"/>
          </a:p>
          <a:p>
            <a:r>
              <a:rPr lang="en-US" dirty="0"/>
              <a:t>What our system should do:</a:t>
            </a:r>
          </a:p>
          <a:p>
            <a:endParaRPr lang="en-US" dirty="0"/>
          </a:p>
          <a:p>
            <a:r>
              <a:rPr lang="en-US" dirty="0"/>
              <a:t>So, sector B will never have to send ambulances.</a:t>
            </a:r>
          </a:p>
          <a:p>
            <a:endParaRPr lang="en-US" dirty="0"/>
          </a:p>
          <a:p>
            <a:r>
              <a:rPr lang="en-US" dirty="0"/>
              <a:t>Because the measurement of </a:t>
            </a:r>
            <a:r>
              <a:rPr lang="en-US" dirty="0" err="1"/>
              <a:t>numcasualties_sectorA</a:t>
            </a:r>
            <a:r>
              <a:rPr lang="en-US" dirty="0"/>
              <a:t> costs 100,</a:t>
            </a:r>
          </a:p>
          <a:p>
            <a:r>
              <a:rPr lang="en-US" dirty="0"/>
              <a:t>then it's not worth it to perform the measurement, because</a:t>
            </a:r>
          </a:p>
          <a:p>
            <a:r>
              <a:rPr lang="en-US" dirty="0"/>
              <a:t>we might as well just send enough ambulances from sector A to</a:t>
            </a:r>
          </a:p>
          <a:p>
            <a:r>
              <a:rPr lang="en-US"/>
              <a:t>handle 14 casualties.</a:t>
            </a:r>
          </a:p>
        </p:txBody>
      </p:sp>
    </p:spTree>
    <p:extLst>
      <p:ext uri="{BB962C8B-B14F-4D97-AF65-F5344CB8AC3E}">
        <p14:creationId xmlns:p14="http://schemas.microsoft.com/office/powerpoint/2010/main" val="1647730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of the Art in Practice</a:t>
            </a:r>
            <a:endParaRPr lang="en-US" dirty="0"/>
          </a:p>
        </p:txBody>
      </p:sp>
      <p:sp>
        <p:nvSpPr>
          <p:cNvPr id="3" name="Content Placeholder 2"/>
          <p:cNvSpPr>
            <a:spLocks noGrp="1"/>
          </p:cNvSpPr>
          <p:nvPr>
            <p:ph idx="1"/>
          </p:nvPr>
        </p:nvSpPr>
        <p:spPr/>
        <p:txBody>
          <a:bodyPr/>
          <a:lstStyle/>
          <a:p>
            <a:r>
              <a:rPr lang="en-US" dirty="0" smtClean="0"/>
              <a:t>People (e.g. victims/first responders) setting off alarms or calling in from a disaster area.</a:t>
            </a:r>
          </a:p>
          <a:p>
            <a:r>
              <a:rPr lang="en-US" dirty="0" smtClean="0"/>
              <a:t>Other people with phones and minimal computer support (e.g. here are where the ambulances are, here are the crews) dispatch resources.</a:t>
            </a:r>
            <a:endParaRPr lang="en-US" dirty="0"/>
          </a:p>
        </p:txBody>
      </p:sp>
    </p:spTree>
    <p:extLst>
      <p:ext uri="{BB962C8B-B14F-4D97-AF65-F5344CB8AC3E}">
        <p14:creationId xmlns:p14="http://schemas.microsoft.com/office/powerpoint/2010/main" val="404992557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of the Art in Theory</a:t>
            </a:r>
            <a:endParaRPr lang="en-US" dirty="0"/>
          </a:p>
        </p:txBody>
      </p:sp>
      <p:sp>
        <p:nvSpPr>
          <p:cNvPr id="3" name="Content Placeholder 2"/>
          <p:cNvSpPr>
            <a:spLocks noGrp="1"/>
          </p:cNvSpPr>
          <p:nvPr>
            <p:ph idx="1"/>
          </p:nvPr>
        </p:nvSpPr>
        <p:spPr/>
        <p:txBody>
          <a:bodyPr/>
          <a:lstStyle/>
          <a:p>
            <a:r>
              <a:rPr lang="en-US" dirty="0" smtClean="0"/>
              <a:t>All manner of sensors (drones, sensor-laden dogs) collect very precise information.</a:t>
            </a:r>
          </a:p>
          <a:p>
            <a:r>
              <a:rPr lang="en-US" dirty="0" smtClean="0"/>
              <a:t>Computer optimizer allocates resources and continually reallocates as information comes in.</a:t>
            </a:r>
          </a:p>
          <a:p>
            <a:r>
              <a:rPr lang="en-US" dirty="0" smtClean="0"/>
              <a:t>Ex: FedEx patent for mobile vehicles</a:t>
            </a:r>
          </a:p>
          <a:p>
            <a:r>
              <a:rPr lang="en-US" dirty="0" smtClean="0"/>
              <a:t>Ex: SERS, smart emergency response system</a:t>
            </a:r>
            <a:endParaRPr lang="en-US" dirty="0"/>
          </a:p>
        </p:txBody>
      </p:sp>
    </p:spTree>
    <p:extLst>
      <p:ext uri="{BB962C8B-B14F-4D97-AF65-F5344CB8AC3E}">
        <p14:creationId xmlns:p14="http://schemas.microsoft.com/office/powerpoint/2010/main" val="149676747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Existing Systems</a:t>
            </a:r>
            <a:endParaRPr lang="en-US" dirty="0"/>
          </a:p>
        </p:txBody>
      </p:sp>
      <p:sp>
        <p:nvSpPr>
          <p:cNvPr id="3" name="Content Placeholder 2"/>
          <p:cNvSpPr>
            <a:spLocks noGrp="1"/>
          </p:cNvSpPr>
          <p:nvPr>
            <p:ph idx="1"/>
          </p:nvPr>
        </p:nvSpPr>
        <p:spPr/>
        <p:txBody>
          <a:bodyPr/>
          <a:lstStyle/>
          <a:p>
            <a:r>
              <a:rPr lang="en-US" dirty="0" smtClean="0"/>
              <a:t>The theoretical state of the art (e.g. SERS and </a:t>
            </a:r>
            <a:r>
              <a:rPr lang="en-US" dirty="0" err="1" smtClean="0"/>
              <a:t>Fedex</a:t>
            </a:r>
            <a:r>
              <a:rPr lang="en-US" dirty="0" smtClean="0"/>
              <a:t>) models assume perfect data and do sophisticated optimization, treating data revisions as simply an opportunity to re-optimize.</a:t>
            </a:r>
          </a:p>
          <a:p>
            <a:r>
              <a:rPr lang="en-US" dirty="0" smtClean="0"/>
              <a:t>The practical state of the art assumes errors in the data, but allocates based on experience and maybe a pre-determined doctrine.</a:t>
            </a:r>
            <a:endParaRPr lang="en-US" dirty="0"/>
          </a:p>
        </p:txBody>
      </p:sp>
    </p:spTree>
    <p:extLst>
      <p:ext uri="{BB962C8B-B14F-4D97-AF65-F5344CB8AC3E}">
        <p14:creationId xmlns:p14="http://schemas.microsoft.com/office/powerpoint/2010/main" val="224899470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a:t>
            </a:r>
            <a:endParaRPr lang="en-US" dirty="0"/>
          </a:p>
        </p:txBody>
      </p:sp>
      <p:sp>
        <p:nvSpPr>
          <p:cNvPr id="3" name="Content Placeholder 2"/>
          <p:cNvSpPr>
            <a:spLocks noGrp="1"/>
          </p:cNvSpPr>
          <p:nvPr>
            <p:ph idx="1"/>
          </p:nvPr>
        </p:nvSpPr>
        <p:spPr/>
        <p:txBody>
          <a:bodyPr>
            <a:normAutofit/>
          </a:bodyPr>
          <a:lstStyle/>
          <a:p>
            <a:r>
              <a:rPr lang="en-US" dirty="0" smtClean="0"/>
              <a:t>Optimize properly with flaky measurements</a:t>
            </a:r>
          </a:p>
          <a:p>
            <a:r>
              <a:rPr lang="en-US" dirty="0" smtClean="0"/>
              <a:t>Figure out which measurements to make.</a:t>
            </a:r>
          </a:p>
          <a:p>
            <a:r>
              <a:rPr lang="en-US" dirty="0" smtClean="0"/>
              <a:t>Example: measurements of a given variable </a:t>
            </a:r>
            <a:r>
              <a:rPr lang="en-US" dirty="0" err="1" smtClean="0"/>
              <a:t>number_of_casualties</a:t>
            </a:r>
            <a:r>
              <a:rPr lang="en-US" dirty="0" smtClean="0"/>
              <a:t> may have confidence intervals that are independent.</a:t>
            </a:r>
          </a:p>
          <a:p>
            <a:pPr marL="0" indent="0">
              <a:buNone/>
            </a:pPr>
            <a:r>
              <a:rPr lang="en-US" dirty="0" smtClean="0"/>
              <a:t>    The  confidence interval may be tight enough to tell a nearby hospital to deploy all its ambulances and a far one to deploy none.</a:t>
            </a:r>
            <a:endParaRPr lang="en-US" dirty="0"/>
          </a:p>
        </p:txBody>
      </p:sp>
    </p:spTree>
    <p:extLst>
      <p:ext uri="{BB962C8B-B14F-4D97-AF65-F5344CB8AC3E}">
        <p14:creationId xmlns:p14="http://schemas.microsoft.com/office/powerpoint/2010/main" val="320565101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Architecture</a:t>
            </a:r>
            <a:endParaRPr lang="en-US" dirty="0"/>
          </a:p>
        </p:txBody>
      </p:sp>
      <p:sp>
        <p:nvSpPr>
          <p:cNvPr id="3" name="Content Placeholder 2"/>
          <p:cNvSpPr>
            <a:spLocks noGrp="1"/>
          </p:cNvSpPr>
          <p:nvPr>
            <p:ph idx="1"/>
          </p:nvPr>
        </p:nvSpPr>
        <p:spPr/>
        <p:txBody>
          <a:bodyPr>
            <a:normAutofit/>
          </a:bodyPr>
          <a:lstStyle/>
          <a:p>
            <a:r>
              <a:rPr lang="en-US" dirty="0" smtClean="0"/>
              <a:t>Optimization algorithm that works with confidence intervals  of variables to determine resource allocation.</a:t>
            </a:r>
          </a:p>
          <a:p>
            <a:r>
              <a:rPr lang="en-US" dirty="0" smtClean="0"/>
              <a:t>Measurement layer: relates the statistical distributions of measurements to the confidence intervals of the variables they measure, e.g. drone and first responder could both estimate </a:t>
            </a:r>
            <a:r>
              <a:rPr lang="en-US" dirty="0" err="1" smtClean="0"/>
              <a:t>number_of_casualties</a:t>
            </a:r>
            <a:r>
              <a:rPr lang="en-US" dirty="0" smtClean="0"/>
              <a:t>.</a:t>
            </a:r>
            <a:endParaRPr lang="en-US" dirty="0"/>
          </a:p>
        </p:txBody>
      </p:sp>
    </p:spTree>
    <p:extLst>
      <p:ext uri="{BB962C8B-B14F-4D97-AF65-F5344CB8AC3E}">
        <p14:creationId xmlns:p14="http://schemas.microsoft.com/office/powerpoint/2010/main" val="396472565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Considerations</a:t>
            </a:r>
            <a:endParaRPr lang="en-US" dirty="0"/>
          </a:p>
        </p:txBody>
      </p:sp>
      <p:sp>
        <p:nvSpPr>
          <p:cNvPr id="3" name="Content Placeholder 2"/>
          <p:cNvSpPr>
            <a:spLocks noGrp="1"/>
          </p:cNvSpPr>
          <p:nvPr>
            <p:ph idx="1"/>
          </p:nvPr>
        </p:nvSpPr>
        <p:spPr/>
        <p:txBody>
          <a:bodyPr>
            <a:normAutofit lnSpcReduction="10000"/>
          </a:bodyPr>
          <a:lstStyle/>
          <a:p>
            <a:r>
              <a:rPr lang="en-US" dirty="0" smtClean="0"/>
              <a:t>Resources incur costs to deploy. </a:t>
            </a:r>
          </a:p>
          <a:p>
            <a:r>
              <a:rPr lang="en-US" dirty="0" smtClean="0"/>
              <a:t>Measurements incur costs to deploy.</a:t>
            </a:r>
          </a:p>
          <a:p>
            <a:r>
              <a:rPr lang="en-US" dirty="0" smtClean="0"/>
              <a:t>The optimization algorithm may determine that based on some variable’s exact value within its current confidence interval, different numbers of resources may need to be deployed.</a:t>
            </a:r>
          </a:p>
          <a:p>
            <a:r>
              <a:rPr lang="en-US" dirty="0" smtClean="0"/>
              <a:t>That implies a variable cost that might make a measurement worthwhile.</a:t>
            </a:r>
            <a:endParaRPr lang="en-US" dirty="0"/>
          </a:p>
        </p:txBody>
      </p:sp>
    </p:spTree>
    <p:extLst>
      <p:ext uri="{BB962C8B-B14F-4D97-AF65-F5344CB8AC3E}">
        <p14:creationId xmlns:p14="http://schemas.microsoft.com/office/powerpoint/2010/main" val="342298714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goal</a:t>
            </a:r>
            <a:endParaRPr lang="en-US" dirty="0"/>
          </a:p>
        </p:txBody>
      </p:sp>
      <p:sp>
        <p:nvSpPr>
          <p:cNvPr id="3" name="Content Placeholder 2"/>
          <p:cNvSpPr>
            <a:spLocks noGrp="1"/>
          </p:cNvSpPr>
          <p:nvPr>
            <p:ph idx="1"/>
          </p:nvPr>
        </p:nvSpPr>
        <p:spPr/>
        <p:txBody>
          <a:bodyPr/>
          <a:lstStyle/>
          <a:p>
            <a:r>
              <a:rPr lang="en-US" dirty="0" smtClean="0"/>
              <a:t>Depending on cost to deploy and of course on the value of the objects to be rescued as well as the probability of other needs, we want to determine the best deployments of measurements and resources.</a:t>
            </a:r>
            <a:endParaRPr lang="en-US" dirty="0"/>
          </a:p>
        </p:txBody>
      </p:sp>
    </p:spTree>
    <p:extLst>
      <p:ext uri="{BB962C8B-B14F-4D97-AF65-F5344CB8AC3E}">
        <p14:creationId xmlns:p14="http://schemas.microsoft.com/office/powerpoint/2010/main" val="269493232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Typical Information Flow</a:t>
            </a:r>
            <a:endParaRPr lang="en-US" dirty="0"/>
          </a:p>
        </p:txBody>
      </p:sp>
      <p:sp>
        <p:nvSpPr>
          <p:cNvPr id="3" name="Content Placeholder 2"/>
          <p:cNvSpPr>
            <a:spLocks noGrp="1"/>
          </p:cNvSpPr>
          <p:nvPr>
            <p:ph idx="1"/>
          </p:nvPr>
        </p:nvSpPr>
        <p:spPr/>
        <p:txBody>
          <a:bodyPr>
            <a:normAutofit lnSpcReduction="10000"/>
          </a:bodyPr>
          <a:lstStyle/>
          <a:p>
            <a:r>
              <a:rPr lang="en-US" dirty="0" smtClean="0"/>
              <a:t>Optimization algorithm determines sensitivity of decisions to the size of the confidence intervals of various variables.</a:t>
            </a:r>
          </a:p>
          <a:p>
            <a:r>
              <a:rPr lang="en-US" dirty="0" smtClean="0"/>
              <a:t>These sensitivities and cost considerations are communicated to the lower level.</a:t>
            </a:r>
          </a:p>
          <a:p>
            <a:r>
              <a:rPr lang="en-US" dirty="0" smtClean="0"/>
              <a:t>Lower level determines a cost/benefit for each measurement and deploys an appropriate measurement or not</a:t>
            </a:r>
            <a:r>
              <a:rPr lang="en-US" dirty="0"/>
              <a:t> </a:t>
            </a:r>
            <a:r>
              <a:rPr lang="en-US" dirty="0" smtClean="0"/>
              <a:t>automatically.</a:t>
            </a:r>
            <a:endParaRPr lang="en-US" dirty="0"/>
          </a:p>
        </p:txBody>
      </p:sp>
    </p:spTree>
    <p:extLst>
      <p:ext uri="{BB962C8B-B14F-4D97-AF65-F5344CB8AC3E}">
        <p14:creationId xmlns:p14="http://schemas.microsoft.com/office/powerpoint/2010/main" val="135161959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272</TotalTime>
  <Words>1104</Words>
  <Application>Microsoft Macintosh PowerPoint</Application>
  <PresentationFormat>On-screen Show (4:3)</PresentationFormat>
  <Paragraphs>103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Confidence databases: optimizing over flaky data</vt:lpstr>
      <vt:lpstr>State of the Art in Practice</vt:lpstr>
      <vt:lpstr>State of the Art in Theory</vt:lpstr>
      <vt:lpstr>Problems with Existing Systems</vt:lpstr>
      <vt:lpstr>Goals</vt:lpstr>
      <vt:lpstr>Architecture</vt:lpstr>
      <vt:lpstr>Cost Considerations</vt:lpstr>
      <vt:lpstr>Overall goal</vt:lpstr>
      <vt:lpstr>Typical Information Flow</vt:lpstr>
      <vt:lpstr>Functions of the Lower Level</vt:lpstr>
      <vt:lpstr>Example: Emergency Response System</vt:lpstr>
      <vt:lpstr>Emergency Scenario</vt:lpstr>
      <vt:lpstr>Emergency Scenario II</vt:lpstr>
      <vt:lpstr>Localization for Blind People</vt:lpstr>
      <vt:lpstr>Localization for Blind People II</vt:lpstr>
      <vt:lpstr>Package Delivery</vt:lpstr>
      <vt:lpstr>Package Delivery Scenario</vt:lpstr>
      <vt:lpstr>Alternatives to Linear/non-linear programming</vt:lpstr>
      <vt:lpstr>Continuation</vt:lpstr>
    </vt:vector>
  </TitlesOfParts>
  <Company>New York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Emergency Response</dc:title>
  <dc:creator>Dennis Shasha</dc:creator>
  <cp:lastModifiedBy>Dennis Shasha</cp:lastModifiedBy>
  <cp:revision>20</cp:revision>
  <dcterms:created xsi:type="dcterms:W3CDTF">2017-10-06T12:50:57Z</dcterms:created>
  <dcterms:modified xsi:type="dcterms:W3CDTF">2018-01-15T10:38:39Z</dcterms:modified>
</cp:coreProperties>
</file>