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2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336" r:id="rId4"/>
    <p:sldId id="260" r:id="rId5"/>
    <p:sldId id="299" r:id="rId6"/>
    <p:sldId id="295" r:id="rId7"/>
    <p:sldId id="259" r:id="rId8"/>
    <p:sldId id="261" r:id="rId9"/>
    <p:sldId id="337" r:id="rId10"/>
    <p:sldId id="328" r:id="rId11"/>
    <p:sldId id="338" r:id="rId12"/>
    <p:sldId id="323" r:id="rId13"/>
    <p:sldId id="345" r:id="rId14"/>
    <p:sldId id="339" r:id="rId15"/>
    <p:sldId id="313" r:id="rId16"/>
    <p:sldId id="320" r:id="rId17"/>
    <p:sldId id="321" r:id="rId18"/>
    <p:sldId id="334" r:id="rId19"/>
    <p:sldId id="340" r:id="rId20"/>
    <p:sldId id="335" r:id="rId21"/>
    <p:sldId id="279" r:id="rId22"/>
    <p:sldId id="319" r:id="rId23"/>
    <p:sldId id="341" r:id="rId24"/>
    <p:sldId id="296" r:id="rId25"/>
    <p:sldId id="297" r:id="rId26"/>
    <p:sldId id="298" r:id="rId27"/>
    <p:sldId id="346" r:id="rId28"/>
    <p:sldId id="342" r:id="rId29"/>
    <p:sldId id="332" r:id="rId30"/>
    <p:sldId id="329" r:id="rId31"/>
    <p:sldId id="343" r:id="rId32"/>
    <p:sldId id="330" r:id="rId33"/>
    <p:sldId id="344" r:id="rId34"/>
    <p:sldId id="331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675" autoAdjust="0"/>
  </p:normalViewPr>
  <p:slideViewPr>
    <p:cSldViewPr snapToGrid="0" snapToObjects="1">
      <p:cViewPr>
        <p:scale>
          <a:sx n="94" d="100"/>
          <a:sy n="94" d="100"/>
        </p:scale>
        <p:origin x="-80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0FCB-1721-3E4C-A1C9-4A0C5EFEF5CF}" type="datetimeFigureOut">
              <a:rPr lang="en-US" smtClean="0"/>
              <a:t>9/25/15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D374F-F84B-F748-B3C4-4A18495E7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5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D374F-F84B-F748-B3C4-4A18495E7C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39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336196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385874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D374F-F84B-F748-B3C4-4A18495E7C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93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385874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07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D374F-F84B-F748-B3C4-4A18495E7C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44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D374F-F84B-F748-B3C4-4A18495E7C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5952-9895-D944-BD9A-DEB1C6BEF9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49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385874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5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385874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D374F-F84B-F748-B3C4-4A18495E7C9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075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385874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4180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41805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2081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3858743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D374F-F84B-F748-B3C4-4A18495E7C9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709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3858743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D374F-F84B-F748-B3C4-4A18495E7C9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085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385874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3858743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D374F-F84B-F748-B3C4-4A18495E7C9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70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831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876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D374F-F84B-F748-B3C4-4A18495E7C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18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909863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477797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38587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9F84-FB63-AB45-96E5-30DA9CEA6192}" type="datetimeFigureOut">
              <a:rPr lang="en-US" smtClean="0"/>
              <a:t>9/25/15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CC73-063C-9B4E-B9BF-87DAFEFAC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2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9F84-FB63-AB45-96E5-30DA9CEA6192}" type="datetimeFigureOut">
              <a:rPr lang="en-US" smtClean="0"/>
              <a:t>9/25/15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CC73-063C-9B4E-B9BF-87DAFEFAC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3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9F84-FB63-AB45-96E5-30DA9CEA6192}" type="datetimeFigureOut">
              <a:rPr lang="en-US" smtClean="0"/>
              <a:t>9/25/15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CC73-063C-9B4E-B9BF-87DAFEFAC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3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9F84-FB63-AB45-96E5-30DA9CEA6192}" type="datetimeFigureOut">
              <a:rPr lang="en-US" smtClean="0"/>
              <a:t>9/25/15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CC73-063C-9B4E-B9BF-87DAFEFAC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1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9F84-FB63-AB45-96E5-30DA9CEA6192}" type="datetimeFigureOut">
              <a:rPr lang="en-US" smtClean="0"/>
              <a:t>9/25/15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CC73-063C-9B4E-B9BF-87DAFEFAC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7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9F84-FB63-AB45-96E5-30DA9CEA6192}" type="datetimeFigureOut">
              <a:rPr lang="en-US" smtClean="0"/>
              <a:t>9/25/15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CC73-063C-9B4E-B9BF-87DAFEFAC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4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9F84-FB63-AB45-96E5-30DA9CEA6192}" type="datetimeFigureOut">
              <a:rPr lang="en-US" smtClean="0"/>
              <a:t>9/25/15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CC73-063C-9B4E-B9BF-87DAFEFAC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7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9F84-FB63-AB45-96E5-30DA9CEA6192}" type="datetimeFigureOut">
              <a:rPr lang="en-US" smtClean="0"/>
              <a:t>9/25/15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CC73-063C-9B4E-B9BF-87DAFEFAC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2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9F84-FB63-AB45-96E5-30DA9CEA6192}" type="datetimeFigureOut">
              <a:rPr lang="en-US" smtClean="0"/>
              <a:t>9/25/15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CC73-063C-9B4E-B9BF-87DAFEFAC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4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9F84-FB63-AB45-96E5-30DA9CEA6192}" type="datetimeFigureOut">
              <a:rPr lang="en-US" smtClean="0"/>
              <a:t>9/25/15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CC73-063C-9B4E-B9BF-87DAFEFAC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4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9F84-FB63-AB45-96E5-30DA9CEA6192}" type="datetimeFigureOut">
              <a:rPr lang="en-US" smtClean="0"/>
              <a:t>9/25/15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CC73-063C-9B4E-B9BF-87DAFEFAC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7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F9F84-FB63-AB45-96E5-30DA9CEA6192}" type="datetimeFigureOut">
              <a:rPr lang="en-US" smtClean="0"/>
              <a:t>9/25/15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7CC73-063C-9B4E-B9BF-87DAFEFAC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4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oleObject" Target="../embeddings/oleObject1.bin"/><Relationship Id="rId7" Type="http://schemas.openxmlformats.org/officeDocument/2006/relationships/package" Target="../embeddings/Microsoft_Word_Document1.docx"/><Relationship Id="rId8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2.bin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14.emf"/><Relationship Id="rId7" Type="http://schemas.openxmlformats.org/officeDocument/2006/relationships/image" Target="../media/image1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0385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charset="0"/>
              </a:rPr>
              <a:t>Machine learning for </a:t>
            </a:r>
            <a:r>
              <a:rPr lang="en-US" sz="3600" dirty="0" smtClean="0">
                <a:latin typeface="Calibri" charset="0"/>
              </a:rPr>
              <a:t>modeling </a:t>
            </a:r>
            <a:r>
              <a:rPr lang="en-US" sz="3600" dirty="0">
                <a:latin typeface="Calibri" charset="0"/>
              </a:rPr>
              <a:t>of Gene Regulatory </a:t>
            </a:r>
            <a:r>
              <a:rPr lang="en-US" sz="3600" dirty="0" smtClean="0">
                <a:latin typeface="Calibri" charset="0"/>
              </a:rPr>
              <a:t>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95" y="5307762"/>
            <a:ext cx="9124105" cy="1081802"/>
          </a:xfrm>
        </p:spPr>
        <p:txBody>
          <a:bodyPr/>
          <a:lstStyle/>
          <a:p>
            <a:pPr algn="l"/>
            <a:r>
              <a:rPr lang="en-US" sz="2200" dirty="0" smtClean="0"/>
              <a:t>Depth Qualification Exam, Sept. 2015      	      </a:t>
            </a:r>
            <a:r>
              <a:rPr lang="en-US" sz="2200" b="1" dirty="0" smtClean="0">
                <a:latin typeface="Times"/>
                <a:cs typeface="Times"/>
              </a:rPr>
              <a:t>Advisor</a:t>
            </a:r>
            <a:r>
              <a:rPr lang="en-US" sz="2200" b="1" dirty="0">
                <a:latin typeface="Times"/>
                <a:cs typeface="Times"/>
              </a:rPr>
              <a:t>: Prof. Dennis </a:t>
            </a:r>
            <a:r>
              <a:rPr lang="en-US" sz="2200" b="1" dirty="0" err="1">
                <a:latin typeface="Times"/>
                <a:cs typeface="Times"/>
              </a:rPr>
              <a:t>Shasha</a:t>
            </a:r>
            <a:endParaRPr lang="en-US" sz="2200" b="1" dirty="0">
              <a:latin typeface="Times"/>
              <a:cs typeface="Times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87644" y="3980299"/>
            <a:ext cx="5973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Times"/>
                <a:cs typeface="Times"/>
              </a:rPr>
              <a:t>Jacopo </a:t>
            </a:r>
            <a:r>
              <a:rPr lang="en-US" sz="2400" i="1" dirty="0" err="1" smtClean="0">
                <a:latin typeface="Times"/>
                <a:cs typeface="Times"/>
              </a:rPr>
              <a:t>Cirrone</a:t>
            </a:r>
            <a:endParaRPr lang="en-US" sz="2400" i="1" dirty="0">
              <a:latin typeface="Times"/>
              <a:cs typeface="Time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024" y="6005712"/>
            <a:ext cx="4076922" cy="865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698" y="4625761"/>
            <a:ext cx="2874144" cy="516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219" y="40530"/>
            <a:ext cx="1932164" cy="19709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95" y="13510"/>
            <a:ext cx="2302100" cy="218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6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960"/>
            <a:ext cx="8229600" cy="4525963"/>
          </a:xfrm>
        </p:spPr>
        <p:txBody>
          <a:bodyPr/>
          <a:lstStyle/>
          <a:p>
            <a:r>
              <a:rPr lang="en-US" dirty="0"/>
              <a:t>Top </a:t>
            </a:r>
            <a:r>
              <a:rPr lang="en-US" dirty="0" smtClean="0"/>
              <a:t>contenders </a:t>
            </a:r>
            <a:r>
              <a:rPr lang="en-US" dirty="0"/>
              <a:t>in competitions </a:t>
            </a:r>
            <a:r>
              <a:rPr lang="en-US" dirty="0" smtClean="0"/>
              <a:t>such as </a:t>
            </a:r>
          </a:p>
          <a:p>
            <a:pPr lvl="1"/>
            <a:r>
              <a:rPr lang="en-US" dirty="0" smtClean="0"/>
              <a:t>DREAM for </a:t>
            </a:r>
            <a:r>
              <a:rPr lang="en-US" dirty="0"/>
              <a:t>network inference or CATS for time series prediction.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nfer </a:t>
            </a:r>
            <a:r>
              <a:rPr lang="en-US" dirty="0"/>
              <a:t>the topology of the networks as a ranked list of interactions </a:t>
            </a:r>
            <a:r>
              <a:rPr lang="en-US" dirty="0" smtClean="0"/>
              <a:t>(i.e. a matrix of edge scores)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B4DE4B-BDFE-3A4A-ACBF-4204BDDC5BA6}" type="datetime1">
              <a:rPr lang="en-US" smtClean="0"/>
              <a:t>9/25/15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205063"/>
              </p:ext>
            </p:extLst>
          </p:nvPr>
        </p:nvGraphicFramePr>
        <p:xfrm>
          <a:off x="4907206" y="4161155"/>
          <a:ext cx="2996120" cy="25603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99612"/>
                <a:gridCol w="299612"/>
                <a:gridCol w="299612"/>
                <a:gridCol w="299612"/>
                <a:gridCol w="299612"/>
                <a:gridCol w="299612"/>
                <a:gridCol w="299612"/>
                <a:gridCol w="299612"/>
                <a:gridCol w="299612"/>
                <a:gridCol w="299612"/>
              </a:tblGrid>
              <a:tr h="2663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63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3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3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3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3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3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66202" y="3982263"/>
            <a:ext cx="112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TFs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862341" y="4272851"/>
            <a:ext cx="5873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</a:t>
            </a:r>
          </a:p>
          <a:p>
            <a:r>
              <a:rPr lang="en-US" sz="3200" dirty="0" smtClean="0"/>
              <a:t>E</a:t>
            </a:r>
          </a:p>
          <a:p>
            <a:r>
              <a:rPr lang="en-US" sz="3200" dirty="0" smtClean="0"/>
              <a:t>N</a:t>
            </a:r>
          </a:p>
          <a:p>
            <a:r>
              <a:rPr lang="en-US" sz="3200" dirty="0" smtClean="0"/>
              <a:t>E</a:t>
            </a:r>
          </a:p>
          <a:p>
            <a:r>
              <a:rPr lang="en-US" sz="3200" dirty="0" smtClean="0"/>
              <a:t>S</a:t>
            </a:r>
          </a:p>
        </p:txBody>
      </p:sp>
      <p:sp>
        <p:nvSpPr>
          <p:cNvPr id="8" name="TextBox 7"/>
          <p:cNvSpPr txBox="1"/>
          <p:nvPr/>
        </p:nvSpPr>
        <p:spPr>
          <a:xfrm rot="18785667">
            <a:off x="6296485" y="4094497"/>
            <a:ext cx="5873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</a:t>
            </a:r>
            <a:endParaRPr lang="en-US" sz="3200" dirty="0" smtClean="0"/>
          </a:p>
          <a:p>
            <a:r>
              <a:rPr lang="en-US" sz="3200" dirty="0" smtClean="0"/>
              <a:t>C</a:t>
            </a:r>
            <a:endParaRPr lang="en-US" sz="3200" dirty="0"/>
          </a:p>
          <a:p>
            <a:r>
              <a:rPr lang="en-US" sz="3200" dirty="0" smtClean="0"/>
              <a:t>O</a:t>
            </a:r>
          </a:p>
          <a:p>
            <a:r>
              <a:rPr lang="en-US" sz="3200" dirty="0"/>
              <a:t>R</a:t>
            </a:r>
            <a:endParaRPr lang="en-US" sz="3200" dirty="0" smtClean="0"/>
          </a:p>
          <a:p>
            <a:r>
              <a:rPr lang="en-US" sz="3200" dirty="0" smtClean="0"/>
              <a:t>E</a:t>
            </a:r>
          </a:p>
          <a:p>
            <a:r>
              <a:rPr lang="en-US" sz="3200" dirty="0" smtClean="0"/>
              <a:t>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055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charset="0"/>
              </a:rPr>
              <a:t>Inference Algorithms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2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16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69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charset="0"/>
              </a:rPr>
              <a:t>Machine learning for modeling of </a:t>
            </a:r>
            <a:r>
              <a:rPr lang="en-US" dirty="0" smtClean="0">
                <a:latin typeface="Calibri" charset="0"/>
              </a:rPr>
              <a:t>Gene Regulatory Networks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solidFill>
                  <a:srgbClr val="D9D9D9"/>
                </a:solidFill>
                <a:latin typeface="Calibri" charset="0"/>
              </a:rPr>
              <a:t>Problem &amp; Motivation</a:t>
            </a:r>
          </a:p>
          <a:p>
            <a:pPr lvl="1">
              <a:buFont typeface="Courier New"/>
              <a:buChar char="o"/>
            </a:pPr>
            <a:r>
              <a:rPr lang="en-US" sz="2400" dirty="0" smtClean="0"/>
              <a:t>Inference Algorithms</a:t>
            </a:r>
          </a:p>
          <a:p>
            <a:pPr lvl="2">
              <a:buFont typeface="Courier New"/>
              <a:buChar char="o"/>
            </a:pPr>
            <a:r>
              <a:rPr lang="en-US" sz="2000" dirty="0">
                <a:latin typeface="Calibri" charset="0"/>
              </a:rPr>
              <a:t>Context Likelihood of Relatedness (CLR</a:t>
            </a:r>
            <a:r>
              <a:rPr lang="en-US" sz="2000" dirty="0" smtClean="0">
                <a:latin typeface="Calibri" charset="0"/>
              </a:rPr>
              <a:t>)</a:t>
            </a:r>
          </a:p>
          <a:p>
            <a:pPr lvl="2">
              <a:buFont typeface="Courier New"/>
              <a:buChar char="o"/>
            </a:pPr>
            <a:r>
              <a:rPr lang="en-US" sz="2000" dirty="0" smtClean="0">
                <a:solidFill>
                  <a:srgbClr val="D9D9D9"/>
                </a:solidFill>
                <a:latin typeface="Calibri" charset="0"/>
              </a:rPr>
              <a:t>The </a:t>
            </a:r>
            <a:r>
              <a:rPr lang="en-US" sz="2000" dirty="0" err="1">
                <a:solidFill>
                  <a:srgbClr val="D9D9D9"/>
                </a:solidFill>
                <a:latin typeface="Calibri" charset="0"/>
              </a:rPr>
              <a:t>I</a:t>
            </a:r>
            <a:r>
              <a:rPr lang="en-US" sz="2000" dirty="0" err="1" smtClean="0">
                <a:solidFill>
                  <a:srgbClr val="D9D9D9"/>
                </a:solidFill>
                <a:latin typeface="Calibri" charset="0"/>
              </a:rPr>
              <a:t>nferelator</a:t>
            </a:r>
            <a:endParaRPr lang="en-US" sz="2000" dirty="0" smtClean="0">
              <a:solidFill>
                <a:srgbClr val="D9D9D9"/>
              </a:solidFill>
              <a:latin typeface="Calibri" charset="0"/>
            </a:endParaRPr>
          </a:p>
          <a:p>
            <a:pPr lvl="2">
              <a:buFont typeface="Courier New"/>
              <a:buChar char="o"/>
            </a:pPr>
            <a:r>
              <a:rPr lang="en-US" sz="2000" dirty="0" smtClean="0">
                <a:solidFill>
                  <a:srgbClr val="D9D9D9"/>
                </a:solidFill>
                <a:latin typeface="Calibri" charset="0"/>
              </a:rPr>
              <a:t>Dynamic Factor Graph</a:t>
            </a:r>
          </a:p>
          <a:p>
            <a:pPr lvl="2">
              <a:buFont typeface="Courier New"/>
              <a:buChar char="o"/>
            </a:pPr>
            <a:r>
              <a:rPr lang="en-US" sz="2000" dirty="0" smtClean="0">
                <a:solidFill>
                  <a:srgbClr val="D9D9D9"/>
                </a:solidFill>
                <a:latin typeface="Calibri" charset="0"/>
              </a:rPr>
              <a:t>Genie 3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solidFill>
                  <a:srgbClr val="D9D9D9"/>
                </a:solidFill>
                <a:latin typeface="Calibri" charset="0"/>
              </a:rPr>
              <a:t>DREAM5 challenge</a:t>
            </a:r>
          </a:p>
          <a:p>
            <a:pPr lvl="2">
              <a:buFont typeface="Courier New"/>
              <a:buChar char="o"/>
            </a:pPr>
            <a:r>
              <a:rPr lang="en-US" sz="2000" dirty="0" smtClean="0">
                <a:solidFill>
                  <a:srgbClr val="D9D9D9"/>
                </a:solidFill>
                <a:latin typeface="Calibri" charset="0"/>
              </a:rPr>
              <a:t>Inference methods comparison</a:t>
            </a:r>
          </a:p>
          <a:p>
            <a:pPr lvl="2">
              <a:buFont typeface="Courier New"/>
              <a:buChar char="o"/>
            </a:pPr>
            <a:r>
              <a:rPr lang="en-US" sz="2000" dirty="0">
                <a:solidFill>
                  <a:srgbClr val="D9D9D9"/>
                </a:solidFill>
                <a:latin typeface="Calibri" charset="0"/>
              </a:rPr>
              <a:t>Knowledge-based methods</a:t>
            </a:r>
            <a:endParaRPr lang="en-US" sz="2000" dirty="0" smtClean="0">
              <a:solidFill>
                <a:srgbClr val="D9D9D9"/>
              </a:solidFill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293CCE-4536-E042-871D-8ED7BA2198C6}" type="datetime1">
              <a:rPr lang="en-US" smtClean="0"/>
              <a:t>9/25/15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0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 Likelihood of Relatedness (CLR)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030" y="1555942"/>
            <a:ext cx="6812103" cy="1591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6444" y="4923133"/>
            <a:ext cx="4267585" cy="14575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912" y="6201078"/>
            <a:ext cx="86474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Faith</a:t>
            </a:r>
            <a:r>
              <a:rPr lang="en-US" sz="1600" dirty="0"/>
              <a:t> </a:t>
            </a:r>
            <a:r>
              <a:rPr lang="en-US" sz="1600" dirty="0" smtClean="0"/>
              <a:t>et al., “Large</a:t>
            </a:r>
            <a:r>
              <a:rPr lang="en-US" sz="1600" dirty="0"/>
              <a:t>-scale mapping and validation of Escherichia coli </a:t>
            </a:r>
            <a:r>
              <a:rPr lang="en-US" sz="1600" dirty="0" smtClean="0"/>
              <a:t>transcriptional </a:t>
            </a:r>
            <a:r>
              <a:rPr lang="en-US" sz="1600" dirty="0"/>
              <a:t>regulation from </a:t>
            </a:r>
            <a:r>
              <a:rPr lang="en-US" sz="1600" dirty="0" smtClean="0"/>
              <a:t>a compendium </a:t>
            </a:r>
            <a:r>
              <a:rPr lang="en-US" sz="1600" dirty="0"/>
              <a:t>of expression </a:t>
            </a:r>
            <a:r>
              <a:rPr lang="en-US" sz="1600" dirty="0" smtClean="0"/>
              <a:t>profiles”, </a:t>
            </a:r>
            <a:r>
              <a:rPr lang="en-US" sz="1600" dirty="0" err="1" smtClean="0"/>
              <a:t>PLoS</a:t>
            </a:r>
            <a:r>
              <a:rPr lang="en-US" sz="1600" dirty="0" smtClean="0"/>
              <a:t> </a:t>
            </a:r>
            <a:r>
              <a:rPr lang="en-US" sz="1600" dirty="0"/>
              <a:t>biology </a:t>
            </a:r>
            <a:r>
              <a:rPr lang="en-US" sz="1600" dirty="0" smtClean="0"/>
              <a:t>- 2007</a:t>
            </a:r>
            <a:endParaRPr lang="en-US" sz="16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34627"/>
              </p:ext>
            </p:extLst>
          </p:nvPr>
        </p:nvGraphicFramePr>
        <p:xfrm>
          <a:off x="457200" y="3026233"/>
          <a:ext cx="8701087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" name="Document" r:id="rId7" imgW="5486400" imgH="1282700" progId="Word.Document.12">
                  <p:embed/>
                </p:oleObj>
              </mc:Choice>
              <mc:Fallback>
                <p:oleObj name="Document" r:id="rId7" imgW="5486400" imgH="1282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3026233"/>
                        <a:ext cx="8701087" cy="20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533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Dennis comment: before equations for CLR, need a slide of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mutual information do?</a:t>
            </a:r>
          </a:p>
          <a:p>
            <a:r>
              <a:rPr lang="en-US" dirty="0" smtClean="0"/>
              <a:t>Later you should make the point that CLR can be used with other methods.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476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16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69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charset="0"/>
              </a:rPr>
              <a:t>Machine learning for modeling of </a:t>
            </a:r>
            <a:r>
              <a:rPr lang="en-US" dirty="0" smtClean="0">
                <a:latin typeface="Calibri" charset="0"/>
              </a:rPr>
              <a:t>Gene Regulatory Networks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solidFill>
                  <a:srgbClr val="D9D9D9"/>
                </a:solidFill>
                <a:latin typeface="Calibri" charset="0"/>
              </a:rPr>
              <a:t>Problem &amp; Motivation</a:t>
            </a:r>
          </a:p>
          <a:p>
            <a:pPr lvl="1">
              <a:buFont typeface="Courier New"/>
              <a:buChar char="o"/>
            </a:pPr>
            <a:r>
              <a:rPr lang="en-US" sz="2400" dirty="0" smtClean="0"/>
              <a:t>Inference Algorithms</a:t>
            </a:r>
          </a:p>
          <a:p>
            <a:pPr lvl="2">
              <a:buFont typeface="Courier New"/>
              <a:buChar char="o"/>
            </a:pPr>
            <a:r>
              <a:rPr lang="en-US" sz="2000" dirty="0">
                <a:solidFill>
                  <a:srgbClr val="D9D9D9"/>
                </a:solidFill>
                <a:latin typeface="Calibri" charset="0"/>
              </a:rPr>
              <a:t>Context Likelihood of Relatedness (CLR</a:t>
            </a:r>
            <a:r>
              <a:rPr lang="en-US" sz="2000" dirty="0" smtClean="0">
                <a:solidFill>
                  <a:srgbClr val="D9D9D9"/>
                </a:solidFill>
                <a:latin typeface="Calibri" charset="0"/>
              </a:rPr>
              <a:t>)</a:t>
            </a:r>
          </a:p>
          <a:p>
            <a:pPr lvl="2">
              <a:buFont typeface="Courier New"/>
              <a:buChar char="o"/>
            </a:pPr>
            <a:r>
              <a:rPr lang="en-US" sz="2000" dirty="0" smtClean="0">
                <a:latin typeface="Calibri" charset="0"/>
              </a:rPr>
              <a:t>The </a:t>
            </a:r>
            <a:r>
              <a:rPr lang="en-US" sz="2000" dirty="0" err="1">
                <a:latin typeface="Calibri" charset="0"/>
              </a:rPr>
              <a:t>I</a:t>
            </a:r>
            <a:r>
              <a:rPr lang="en-US" sz="2000" dirty="0" err="1" smtClean="0">
                <a:latin typeface="Calibri" charset="0"/>
              </a:rPr>
              <a:t>nferelator</a:t>
            </a:r>
            <a:endParaRPr lang="en-US" sz="2000" dirty="0" smtClean="0">
              <a:latin typeface="Calibri" charset="0"/>
            </a:endParaRPr>
          </a:p>
          <a:p>
            <a:pPr lvl="2">
              <a:buFont typeface="Courier New"/>
              <a:buChar char="o"/>
            </a:pPr>
            <a:r>
              <a:rPr lang="en-US" sz="2000" dirty="0" smtClean="0">
                <a:solidFill>
                  <a:srgbClr val="D9D9D9"/>
                </a:solidFill>
                <a:latin typeface="Calibri" charset="0"/>
              </a:rPr>
              <a:t>Dynamic Factor Graph</a:t>
            </a:r>
          </a:p>
          <a:p>
            <a:pPr lvl="2">
              <a:buFont typeface="Courier New"/>
              <a:buChar char="o"/>
            </a:pPr>
            <a:r>
              <a:rPr lang="en-US" sz="2000" dirty="0" smtClean="0">
                <a:solidFill>
                  <a:srgbClr val="D9D9D9"/>
                </a:solidFill>
                <a:latin typeface="Calibri" charset="0"/>
              </a:rPr>
              <a:t>Genie 3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solidFill>
                  <a:srgbClr val="D9D9D9"/>
                </a:solidFill>
                <a:latin typeface="Calibri" charset="0"/>
              </a:rPr>
              <a:t>DREAM5 challenge</a:t>
            </a:r>
          </a:p>
          <a:p>
            <a:pPr lvl="2">
              <a:buFont typeface="Courier New"/>
              <a:buChar char="o"/>
            </a:pPr>
            <a:r>
              <a:rPr lang="en-US" sz="2000" dirty="0" smtClean="0">
                <a:solidFill>
                  <a:srgbClr val="D9D9D9"/>
                </a:solidFill>
                <a:latin typeface="Calibri" charset="0"/>
              </a:rPr>
              <a:t>Inference methods comparison</a:t>
            </a:r>
          </a:p>
          <a:p>
            <a:pPr lvl="2">
              <a:buFont typeface="Courier New"/>
              <a:buChar char="o"/>
            </a:pPr>
            <a:r>
              <a:rPr lang="en-US" sz="2000" dirty="0">
                <a:solidFill>
                  <a:srgbClr val="D9D9D9"/>
                </a:solidFill>
                <a:latin typeface="Calibri" charset="0"/>
              </a:rPr>
              <a:t>Knowledge-based methods</a:t>
            </a:r>
            <a:endParaRPr lang="en-US" sz="2000" dirty="0" smtClean="0">
              <a:solidFill>
                <a:srgbClr val="D9D9D9"/>
              </a:solidFill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293CCE-4536-E042-871D-8ED7BA2198C6}" type="datetime1">
              <a:rPr lang="en-US" smtClean="0"/>
              <a:t>9/25/15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0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51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Inferelator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503525"/>
              </p:ext>
            </p:extLst>
          </p:nvPr>
        </p:nvGraphicFramePr>
        <p:xfrm>
          <a:off x="830263" y="2252336"/>
          <a:ext cx="8701087" cy="318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7" name="Document" r:id="rId5" imgW="5486400" imgH="2006600" progId="Word.Document.12">
                  <p:embed/>
                </p:oleObj>
              </mc:Choice>
              <mc:Fallback>
                <p:oleObj name="Document" r:id="rId5" imgW="5486400" imgH="2006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0263" y="2252336"/>
                        <a:ext cx="8701087" cy="318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A90B67-8506-5B44-B745-A303C5A16762}" type="datetime1">
              <a:rPr lang="en-US" smtClean="0"/>
              <a:t>9/25/15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1163" y="781591"/>
            <a:ext cx="6957311" cy="15879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0931" y="6160362"/>
            <a:ext cx="80630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Bonneau et al., “Robust </a:t>
            </a:r>
            <a:r>
              <a:rPr lang="en-US" sz="1600" dirty="0"/>
              <a:t>data-driven incorporation of prior knowledge into the inference of dynamic regulatory </a:t>
            </a:r>
            <a:r>
              <a:rPr lang="en-US" sz="1600" dirty="0" smtClean="0"/>
              <a:t>networks”, Bioinformatics - 2013 </a:t>
            </a:r>
            <a:endParaRPr lang="en-US" sz="1600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929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0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Response and Design variable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0221" b="10221"/>
          <a:stretch>
            <a:fillRect/>
          </a:stretch>
        </p:blipFill>
        <p:spPr>
          <a:xfrm>
            <a:off x="362619" y="1343510"/>
            <a:ext cx="8229600" cy="16827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692" y="4161602"/>
            <a:ext cx="7721600" cy="1917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931" y="6160362"/>
            <a:ext cx="80630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Bonneau et al., “Robust </a:t>
            </a:r>
            <a:r>
              <a:rPr lang="en-US" sz="1600" dirty="0"/>
              <a:t>data-driven incorporation of prior knowledge into the inference of dynamic regulatory </a:t>
            </a:r>
            <a:r>
              <a:rPr lang="en-US" sz="1600" dirty="0" smtClean="0"/>
              <a:t>networks”, Bioinformatics - 2013 </a:t>
            </a:r>
            <a:endParaRPr lang="en-US" sz="1600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48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00" y="1860711"/>
            <a:ext cx="7035800" cy="208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02" y="4078610"/>
            <a:ext cx="7632700" cy="15573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931" y="6160362"/>
            <a:ext cx="80630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Bonneau et al., “Robust </a:t>
            </a:r>
            <a:r>
              <a:rPr lang="en-US" sz="1600" dirty="0"/>
              <a:t>data-driven incorporation of prior knowledge into the inference of dynamic regulatory </a:t>
            </a:r>
            <a:r>
              <a:rPr lang="en-US" sz="1600" dirty="0" smtClean="0"/>
              <a:t>networks”, Bioinformatics - 2013 </a:t>
            </a:r>
            <a:endParaRPr lang="en-US" sz="1600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839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Inferelator</a:t>
            </a:r>
            <a:r>
              <a:rPr lang="en-US" dirty="0" smtClean="0"/>
              <a:t>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1) </a:t>
            </a:r>
            <a:r>
              <a:rPr lang="en-US" dirty="0" smtClean="0"/>
              <a:t>Time</a:t>
            </a:r>
            <a:r>
              <a:rPr lang="en-US" dirty="0"/>
              <a:t>-lagged context likelihood of </a:t>
            </a:r>
            <a:r>
              <a:rPr lang="en-US" dirty="0" smtClean="0"/>
              <a:t>relatedness</a:t>
            </a:r>
            <a:r>
              <a:rPr lang="en-US" b="1" dirty="0"/>
              <a:t> </a:t>
            </a:r>
            <a:r>
              <a:rPr lang="en-US" dirty="0" smtClean="0"/>
              <a:t>to derive</a:t>
            </a:r>
            <a:r>
              <a:rPr lang="en-US" b="1" dirty="0" smtClean="0"/>
              <a:t> </a:t>
            </a:r>
            <a:r>
              <a:rPr lang="en-US" dirty="0" smtClean="0"/>
              <a:t>10 highest regulators for each gene</a:t>
            </a:r>
          </a:p>
          <a:p>
            <a:r>
              <a:rPr lang="en-US" b="1" dirty="0"/>
              <a:t>2</a:t>
            </a:r>
            <a:r>
              <a:rPr lang="en-US" b="1" dirty="0" smtClean="0"/>
              <a:t>) </a:t>
            </a:r>
            <a:r>
              <a:rPr lang="en-US" dirty="0" smtClean="0"/>
              <a:t>Either one:</a:t>
            </a:r>
          </a:p>
          <a:p>
            <a:pPr lvl="1"/>
            <a:r>
              <a:rPr lang="en-US" dirty="0" smtClean="0"/>
              <a:t>Bayesian Best Subset Regression (BBSR) - 2^10 models for each gene and get the best one.</a:t>
            </a:r>
          </a:p>
          <a:p>
            <a:pPr lvl="1"/>
            <a:r>
              <a:rPr lang="en-US" dirty="0" smtClean="0"/>
              <a:t>Modified Elastic Net (MEN): regularized regression  using prior knowledge. (use all 10 TFs for each gene model)</a:t>
            </a:r>
          </a:p>
          <a:p>
            <a:r>
              <a:rPr lang="en-US" b="1" dirty="0"/>
              <a:t>3</a:t>
            </a:r>
            <a:r>
              <a:rPr lang="en-US" b="1" dirty="0" smtClean="0"/>
              <a:t>) </a:t>
            </a:r>
            <a:r>
              <a:rPr lang="en-US" dirty="0" smtClean="0"/>
              <a:t>from levels of influence to confidence scores.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0931" y="6160362"/>
            <a:ext cx="80630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Bonneau et al., “Robust </a:t>
            </a:r>
            <a:r>
              <a:rPr lang="en-US" sz="1600" dirty="0"/>
              <a:t>data-driven incorporation of prior knowledge into the inference of dynamic regulatory </a:t>
            </a:r>
            <a:r>
              <a:rPr lang="en-US" sz="1600" dirty="0" smtClean="0"/>
              <a:t>networks”, Bioinformatics - 2013 </a:t>
            </a:r>
            <a:endParaRPr lang="en-US" sz="1600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03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16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69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charset="0"/>
              </a:rPr>
              <a:t>Machine learning for modeling of </a:t>
            </a:r>
            <a:r>
              <a:rPr lang="en-US" dirty="0" smtClean="0">
                <a:latin typeface="Calibri" charset="0"/>
              </a:rPr>
              <a:t>Gene Regulatory Networks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solidFill>
                  <a:srgbClr val="D9D9D9"/>
                </a:solidFill>
                <a:latin typeface="Calibri" charset="0"/>
              </a:rPr>
              <a:t>Problem &amp; Motivation</a:t>
            </a:r>
          </a:p>
          <a:p>
            <a:pPr lvl="1">
              <a:buFont typeface="Courier New"/>
              <a:buChar char="o"/>
            </a:pPr>
            <a:r>
              <a:rPr lang="en-US" sz="2400" dirty="0" smtClean="0"/>
              <a:t>Inference Algorithms</a:t>
            </a:r>
          </a:p>
          <a:p>
            <a:pPr lvl="2">
              <a:buFont typeface="Courier New"/>
              <a:buChar char="o"/>
            </a:pPr>
            <a:r>
              <a:rPr lang="en-US" sz="2000" dirty="0">
                <a:solidFill>
                  <a:srgbClr val="D9D9D9"/>
                </a:solidFill>
                <a:latin typeface="Calibri" charset="0"/>
              </a:rPr>
              <a:t>Context Likelihood of Relatedness (CLR</a:t>
            </a:r>
            <a:r>
              <a:rPr lang="en-US" sz="2000" dirty="0" smtClean="0">
                <a:solidFill>
                  <a:srgbClr val="D9D9D9"/>
                </a:solidFill>
                <a:latin typeface="Calibri" charset="0"/>
              </a:rPr>
              <a:t>)</a:t>
            </a:r>
          </a:p>
          <a:p>
            <a:pPr lvl="2">
              <a:buFont typeface="Courier New"/>
              <a:buChar char="o"/>
            </a:pPr>
            <a:r>
              <a:rPr lang="en-US" sz="2000" dirty="0" smtClean="0">
                <a:solidFill>
                  <a:srgbClr val="D9D9D9"/>
                </a:solidFill>
                <a:latin typeface="Calibri" charset="0"/>
              </a:rPr>
              <a:t>The </a:t>
            </a:r>
            <a:r>
              <a:rPr lang="en-US" sz="2000" dirty="0" err="1">
                <a:solidFill>
                  <a:srgbClr val="D9D9D9"/>
                </a:solidFill>
                <a:latin typeface="Calibri" charset="0"/>
              </a:rPr>
              <a:t>I</a:t>
            </a:r>
            <a:r>
              <a:rPr lang="en-US" sz="2000" dirty="0" err="1" smtClean="0">
                <a:solidFill>
                  <a:srgbClr val="D9D9D9"/>
                </a:solidFill>
                <a:latin typeface="Calibri" charset="0"/>
              </a:rPr>
              <a:t>nferelator</a:t>
            </a:r>
            <a:endParaRPr lang="en-US" sz="2000" dirty="0" smtClean="0">
              <a:solidFill>
                <a:srgbClr val="D9D9D9"/>
              </a:solidFill>
              <a:latin typeface="Calibri" charset="0"/>
            </a:endParaRPr>
          </a:p>
          <a:p>
            <a:pPr lvl="2">
              <a:buFont typeface="Courier New"/>
              <a:buChar char="o"/>
            </a:pPr>
            <a:r>
              <a:rPr lang="en-US" sz="2000" dirty="0" smtClean="0">
                <a:latin typeface="Calibri" charset="0"/>
              </a:rPr>
              <a:t>Dynamic Factor Graph</a:t>
            </a:r>
          </a:p>
          <a:p>
            <a:pPr lvl="2">
              <a:buFont typeface="Courier New"/>
              <a:buChar char="o"/>
            </a:pPr>
            <a:r>
              <a:rPr lang="en-US" sz="2000" dirty="0" smtClean="0">
                <a:solidFill>
                  <a:srgbClr val="D9D9D9"/>
                </a:solidFill>
                <a:latin typeface="Calibri" charset="0"/>
              </a:rPr>
              <a:t>Genie 3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solidFill>
                  <a:srgbClr val="D9D9D9"/>
                </a:solidFill>
                <a:latin typeface="Calibri" charset="0"/>
              </a:rPr>
              <a:t>DREAM5 challenge</a:t>
            </a:r>
          </a:p>
          <a:p>
            <a:pPr lvl="2">
              <a:buFont typeface="Courier New"/>
              <a:buChar char="o"/>
            </a:pPr>
            <a:r>
              <a:rPr lang="en-US" sz="2000" dirty="0" smtClean="0">
                <a:solidFill>
                  <a:srgbClr val="D9D9D9"/>
                </a:solidFill>
                <a:latin typeface="Calibri" charset="0"/>
              </a:rPr>
              <a:t>Inference methods comparison</a:t>
            </a:r>
          </a:p>
          <a:p>
            <a:pPr lvl="2">
              <a:buFont typeface="Courier New"/>
              <a:buChar char="o"/>
            </a:pPr>
            <a:r>
              <a:rPr lang="en-US" sz="2000" dirty="0">
                <a:solidFill>
                  <a:srgbClr val="D9D9D9"/>
                </a:solidFill>
                <a:latin typeface="Calibri" charset="0"/>
              </a:rPr>
              <a:t>Knowledge-based methods</a:t>
            </a:r>
            <a:endParaRPr lang="en-US" sz="2000" dirty="0" smtClean="0">
              <a:solidFill>
                <a:srgbClr val="D9D9D9"/>
              </a:solidFill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293CCE-4536-E042-871D-8ED7BA2198C6}" type="datetime1">
              <a:rPr lang="en-US" smtClean="0"/>
              <a:t>9/25/15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0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16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084" y="69937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charset="0"/>
              </a:rPr>
              <a:t>Machine learning for modeling of </a:t>
            </a:r>
            <a:r>
              <a:rPr lang="en-US" dirty="0" smtClean="0">
                <a:latin typeface="Calibri" charset="0"/>
              </a:rPr>
              <a:t>Gene Regulatory Networks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latin typeface="Calibri" charset="0"/>
              </a:rPr>
              <a:t>Problem &amp; Motivation</a:t>
            </a:r>
          </a:p>
          <a:p>
            <a:pPr lvl="1">
              <a:buFont typeface="Courier New"/>
              <a:buChar char="o"/>
            </a:pPr>
            <a:r>
              <a:rPr lang="en-US" sz="2400" dirty="0" smtClean="0"/>
              <a:t>Inference Algorithms</a:t>
            </a:r>
          </a:p>
          <a:p>
            <a:pPr lvl="2">
              <a:buFont typeface="Courier New"/>
              <a:buChar char="o"/>
            </a:pPr>
            <a:r>
              <a:rPr lang="en-US" sz="2000" dirty="0">
                <a:latin typeface="Calibri" charset="0"/>
              </a:rPr>
              <a:t>Context Likelihood of Relatedness (CLR</a:t>
            </a:r>
            <a:r>
              <a:rPr lang="en-US" sz="2000" dirty="0" smtClean="0">
                <a:latin typeface="Calibri" charset="0"/>
              </a:rPr>
              <a:t>)</a:t>
            </a:r>
          </a:p>
          <a:p>
            <a:pPr lvl="2">
              <a:buFont typeface="Courier New"/>
              <a:buChar char="o"/>
            </a:pPr>
            <a:r>
              <a:rPr lang="en-US" sz="2000" dirty="0" smtClean="0">
                <a:latin typeface="Calibri" charset="0"/>
              </a:rPr>
              <a:t>The </a:t>
            </a:r>
            <a:r>
              <a:rPr lang="en-US" sz="2000" dirty="0" err="1">
                <a:latin typeface="Calibri" charset="0"/>
              </a:rPr>
              <a:t>I</a:t>
            </a:r>
            <a:r>
              <a:rPr lang="en-US" sz="2000" dirty="0" err="1" smtClean="0">
                <a:latin typeface="Calibri" charset="0"/>
              </a:rPr>
              <a:t>nferelator</a:t>
            </a:r>
            <a:endParaRPr lang="en-US" sz="2000" dirty="0" smtClean="0">
              <a:latin typeface="Calibri" charset="0"/>
            </a:endParaRPr>
          </a:p>
          <a:p>
            <a:pPr lvl="2">
              <a:buFont typeface="Courier New"/>
              <a:buChar char="o"/>
            </a:pPr>
            <a:r>
              <a:rPr lang="en-US" sz="2000" dirty="0" smtClean="0">
                <a:latin typeface="Calibri" charset="0"/>
              </a:rPr>
              <a:t>Dynamic Factor Graph</a:t>
            </a:r>
          </a:p>
          <a:p>
            <a:pPr lvl="2">
              <a:buFont typeface="Courier New"/>
              <a:buChar char="o"/>
            </a:pPr>
            <a:r>
              <a:rPr lang="en-US" sz="2000" dirty="0" smtClean="0">
                <a:latin typeface="Calibri" charset="0"/>
              </a:rPr>
              <a:t>Genie 3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latin typeface="Calibri" charset="0"/>
              </a:rPr>
              <a:t>DREAM5 challenge</a:t>
            </a:r>
          </a:p>
          <a:p>
            <a:pPr lvl="2">
              <a:buFont typeface="Courier New"/>
              <a:buChar char="o"/>
            </a:pPr>
            <a:r>
              <a:rPr lang="en-US" sz="2000" dirty="0" smtClean="0">
                <a:latin typeface="Calibri" charset="0"/>
              </a:rPr>
              <a:t>Inference methods comparison</a:t>
            </a:r>
          </a:p>
          <a:p>
            <a:pPr lvl="2">
              <a:buFont typeface="Courier New"/>
              <a:buChar char="o"/>
            </a:pPr>
            <a:r>
              <a:rPr lang="en-US" sz="2000" dirty="0">
                <a:latin typeface="Calibri" charset="0"/>
              </a:rPr>
              <a:t>Knowledge-based methods</a:t>
            </a:r>
            <a:endParaRPr lang="en-US" sz="2000" dirty="0" smtClean="0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293CCE-4536-E042-871D-8ED7BA2198C6}" type="datetime1">
              <a:rPr lang="en-US" smtClean="0"/>
              <a:t>9/25/15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5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Dynamic Factor Graphs (DFG) – State Space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ain </a:t>
            </a:r>
            <a:r>
              <a:rPr lang="en-US" dirty="0"/>
              <a:t>difference </a:t>
            </a:r>
            <a:r>
              <a:rPr lang="en-US" dirty="0" smtClean="0"/>
              <a:t>with the </a:t>
            </a:r>
            <a:r>
              <a:rPr lang="en-US" dirty="0" err="1" smtClean="0"/>
              <a:t>inferelator</a:t>
            </a:r>
            <a:r>
              <a:rPr lang="en-US" dirty="0" smtClean="0"/>
              <a:t>: DFG learns </a:t>
            </a:r>
            <a:r>
              <a:rPr lang="en-US" dirty="0"/>
              <a:t>the latent </a:t>
            </a:r>
            <a:r>
              <a:rPr lang="en-US" dirty="0" smtClean="0"/>
              <a:t>variables as well.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The latent variables simply correspond to a de-noised(i.e. noise free) version of the observed mRNA expression levels, and </a:t>
            </a:r>
            <a:r>
              <a:rPr lang="en-US" dirty="0" smtClean="0"/>
              <a:t>DFG models </a:t>
            </a:r>
            <a:r>
              <a:rPr lang="en-US" dirty="0"/>
              <a:t>dynamics on idealized hidden variables instead of noisy mRNA.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547" y="63346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Krouk</a:t>
            </a:r>
            <a:r>
              <a:rPr lang="en-US" sz="1400" dirty="0" smtClean="0"/>
              <a:t> et al., “Predictive </a:t>
            </a:r>
            <a:r>
              <a:rPr lang="en-US" sz="1400" dirty="0"/>
              <a:t>network modeling of the high- resolution dynamic plant </a:t>
            </a:r>
            <a:r>
              <a:rPr lang="en-US" sz="1400" dirty="0" err="1"/>
              <a:t>transcriptome</a:t>
            </a:r>
            <a:r>
              <a:rPr lang="en-US" sz="1400" dirty="0"/>
              <a:t> in response to </a:t>
            </a:r>
            <a:r>
              <a:rPr lang="en-US" sz="1400" dirty="0" smtClean="0"/>
              <a:t>nitrate”, Genome Biology 2010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6967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60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Dynamic Factor Graphs (DFG) – State Space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605" y="1185960"/>
            <a:ext cx="9144000" cy="283352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102578-380B-C64D-B901-D07C426C9BF5}" type="datetime1">
              <a:rPr lang="en-US" smtClean="0"/>
              <a:t>9/25/15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45050" y="2493285"/>
            <a:ext cx="13511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2</a:t>
            </a:r>
            <a:endParaRPr lang="en-US" sz="2200" dirty="0">
              <a:solidFill>
                <a:schemeClr val="accent2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019486"/>
            <a:ext cx="8229600" cy="2701989"/>
          </a:xfrm>
        </p:spPr>
        <p:txBody>
          <a:bodyPr>
            <a:normAutofit/>
          </a:bodyPr>
          <a:lstStyle/>
          <a:p>
            <a:r>
              <a:rPr lang="en-US" dirty="0"/>
              <a:t>Expectation-Maximization </a:t>
            </a:r>
            <a:r>
              <a:rPr lang="en-US" dirty="0" smtClean="0"/>
              <a:t>algorithm:</a:t>
            </a:r>
          </a:p>
          <a:p>
            <a:pPr lvl="1"/>
            <a:r>
              <a:rPr lang="en-US" dirty="0" smtClean="0"/>
              <a:t>Inference step: </a:t>
            </a:r>
            <a:r>
              <a:rPr lang="en-US" dirty="0"/>
              <a:t>E-step (inference/relaxation of latent variables Z</a:t>
            </a:r>
            <a:r>
              <a:rPr lang="en-US" dirty="0" smtClean="0"/>
              <a:t>) using gradient descent </a:t>
            </a:r>
          </a:p>
          <a:p>
            <a:pPr lvl="1"/>
            <a:r>
              <a:rPr lang="en-US" dirty="0" smtClean="0"/>
              <a:t>Learning step: M-step (</a:t>
            </a:r>
            <a:r>
              <a:rPr lang="en-US" dirty="0" err="1" smtClean="0"/>
              <a:t>lars</a:t>
            </a:r>
            <a:r>
              <a:rPr lang="en-US" dirty="0" smtClean="0"/>
              <a:t> or elastic net or </a:t>
            </a:r>
            <a:r>
              <a:rPr lang="en-US" dirty="0" err="1" smtClean="0"/>
              <a:t>conjiugate</a:t>
            </a:r>
            <a:r>
              <a:rPr lang="en-US" dirty="0" smtClean="0"/>
              <a:t> descent)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47" y="63346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Krouk</a:t>
            </a:r>
            <a:r>
              <a:rPr lang="en-US" sz="1400" dirty="0" smtClean="0"/>
              <a:t> et al., “Predictive </a:t>
            </a:r>
            <a:r>
              <a:rPr lang="en-US" sz="1400" dirty="0"/>
              <a:t>network modeling of the high- resolution dynamic plant </a:t>
            </a:r>
            <a:r>
              <a:rPr lang="en-US" sz="1400" dirty="0" err="1"/>
              <a:t>transcriptome</a:t>
            </a:r>
            <a:r>
              <a:rPr lang="en-US" sz="1400" dirty="0"/>
              <a:t> in response to </a:t>
            </a:r>
            <a:r>
              <a:rPr lang="en-US" sz="1400" dirty="0" smtClean="0"/>
              <a:t>nitrate”, Genome Biology 2010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9622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2069" y="4205271"/>
            <a:ext cx="7808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 enforcing the state-space coefficient     = 0 , we obtain regularized linear regression.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DFG loss function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87134" t="-85646" r="-86981"/>
          <a:stretch/>
        </p:blipFill>
        <p:spPr>
          <a:xfrm>
            <a:off x="-7539494" y="809689"/>
            <a:ext cx="24185829" cy="309378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525" y="4310677"/>
            <a:ext cx="447242" cy="3907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547" y="63346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Krouk</a:t>
            </a:r>
            <a:r>
              <a:rPr lang="en-US" sz="1400" dirty="0" smtClean="0"/>
              <a:t> et al., “Predictive </a:t>
            </a:r>
            <a:r>
              <a:rPr lang="en-US" sz="1400" dirty="0"/>
              <a:t>network modeling of the high- resolution dynamic plant </a:t>
            </a:r>
            <a:r>
              <a:rPr lang="en-US" sz="1400" dirty="0" err="1"/>
              <a:t>transcriptome</a:t>
            </a:r>
            <a:r>
              <a:rPr lang="en-US" sz="1400" dirty="0"/>
              <a:t> in response to </a:t>
            </a:r>
            <a:r>
              <a:rPr lang="en-US" sz="1400" dirty="0" smtClean="0"/>
              <a:t>nitrate”, Genome Biology 2010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47624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16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69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charset="0"/>
              </a:rPr>
              <a:t>Machine learning for modeling of </a:t>
            </a:r>
            <a:r>
              <a:rPr lang="en-US" dirty="0" smtClean="0">
                <a:latin typeface="Calibri" charset="0"/>
              </a:rPr>
              <a:t>Gene Regulatory Networks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solidFill>
                  <a:srgbClr val="D9D9D9"/>
                </a:solidFill>
                <a:latin typeface="Calibri" charset="0"/>
              </a:rPr>
              <a:t>Problem &amp; Motivation</a:t>
            </a:r>
          </a:p>
          <a:p>
            <a:pPr lvl="1">
              <a:buFont typeface="Courier New"/>
              <a:buChar char="o"/>
            </a:pPr>
            <a:r>
              <a:rPr lang="en-US" sz="2400" dirty="0" smtClean="0"/>
              <a:t>Inference Algorithms</a:t>
            </a:r>
          </a:p>
          <a:p>
            <a:pPr lvl="2">
              <a:buFont typeface="Courier New"/>
              <a:buChar char="o"/>
            </a:pPr>
            <a:r>
              <a:rPr lang="en-US" sz="2000" dirty="0">
                <a:solidFill>
                  <a:srgbClr val="D9D9D9"/>
                </a:solidFill>
                <a:latin typeface="Calibri" charset="0"/>
              </a:rPr>
              <a:t>Context Likelihood of Relatedness (CLR</a:t>
            </a:r>
            <a:r>
              <a:rPr lang="en-US" sz="2000" dirty="0" smtClean="0">
                <a:solidFill>
                  <a:srgbClr val="D9D9D9"/>
                </a:solidFill>
                <a:latin typeface="Calibri" charset="0"/>
              </a:rPr>
              <a:t>)</a:t>
            </a:r>
          </a:p>
          <a:p>
            <a:pPr lvl="2">
              <a:buFont typeface="Courier New"/>
              <a:buChar char="o"/>
            </a:pPr>
            <a:r>
              <a:rPr lang="en-US" sz="2000" dirty="0" smtClean="0">
                <a:solidFill>
                  <a:srgbClr val="D9D9D9"/>
                </a:solidFill>
                <a:latin typeface="Calibri" charset="0"/>
              </a:rPr>
              <a:t>The </a:t>
            </a:r>
            <a:r>
              <a:rPr lang="en-US" sz="2000" dirty="0" err="1">
                <a:solidFill>
                  <a:srgbClr val="D9D9D9"/>
                </a:solidFill>
                <a:latin typeface="Calibri" charset="0"/>
              </a:rPr>
              <a:t>I</a:t>
            </a:r>
            <a:r>
              <a:rPr lang="en-US" sz="2000" dirty="0" err="1" smtClean="0">
                <a:solidFill>
                  <a:srgbClr val="D9D9D9"/>
                </a:solidFill>
                <a:latin typeface="Calibri" charset="0"/>
              </a:rPr>
              <a:t>nferelator</a:t>
            </a:r>
            <a:endParaRPr lang="en-US" sz="2000" dirty="0" smtClean="0">
              <a:solidFill>
                <a:srgbClr val="D9D9D9"/>
              </a:solidFill>
              <a:latin typeface="Calibri" charset="0"/>
            </a:endParaRPr>
          </a:p>
          <a:p>
            <a:pPr lvl="2">
              <a:buFont typeface="Courier New"/>
              <a:buChar char="o"/>
            </a:pPr>
            <a:r>
              <a:rPr lang="en-US" sz="2000" dirty="0" smtClean="0">
                <a:solidFill>
                  <a:srgbClr val="D9D9D9"/>
                </a:solidFill>
                <a:latin typeface="Calibri" charset="0"/>
              </a:rPr>
              <a:t>Dynamic Factor Graph</a:t>
            </a:r>
          </a:p>
          <a:p>
            <a:pPr lvl="2">
              <a:buFont typeface="Courier New"/>
              <a:buChar char="o"/>
            </a:pPr>
            <a:r>
              <a:rPr lang="en-US" sz="2000" dirty="0" smtClean="0">
                <a:latin typeface="Calibri" charset="0"/>
              </a:rPr>
              <a:t>Genie 3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solidFill>
                  <a:srgbClr val="D9D9D9"/>
                </a:solidFill>
                <a:latin typeface="Calibri" charset="0"/>
              </a:rPr>
              <a:t>DREAM5 challenge</a:t>
            </a:r>
          </a:p>
          <a:p>
            <a:pPr lvl="2">
              <a:buFont typeface="Courier New"/>
              <a:buChar char="o"/>
            </a:pPr>
            <a:r>
              <a:rPr lang="en-US" sz="2000" dirty="0" smtClean="0">
                <a:solidFill>
                  <a:srgbClr val="D9D9D9"/>
                </a:solidFill>
                <a:latin typeface="Calibri" charset="0"/>
              </a:rPr>
              <a:t>Inference methods comparison</a:t>
            </a:r>
          </a:p>
          <a:p>
            <a:pPr lvl="2">
              <a:buFont typeface="Courier New"/>
              <a:buChar char="o"/>
            </a:pPr>
            <a:r>
              <a:rPr lang="en-US" sz="2000" dirty="0">
                <a:solidFill>
                  <a:srgbClr val="D9D9D9"/>
                </a:solidFill>
                <a:latin typeface="Calibri" charset="0"/>
              </a:rPr>
              <a:t>Knowledge-based methods</a:t>
            </a:r>
            <a:endParaRPr lang="en-US" sz="2000" dirty="0" smtClean="0">
              <a:solidFill>
                <a:srgbClr val="D9D9D9"/>
              </a:solidFill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293CCE-4536-E042-871D-8ED7BA2198C6}" type="datetime1">
              <a:rPr lang="en-US" smtClean="0"/>
              <a:t>9/25/15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0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369447"/>
              </p:ext>
            </p:extLst>
          </p:nvPr>
        </p:nvGraphicFramePr>
        <p:xfrm>
          <a:off x="1442569" y="769680"/>
          <a:ext cx="6714535" cy="301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4983"/>
                <a:gridCol w="1137388"/>
                <a:gridCol w="1137388"/>
                <a:gridCol w="1137388"/>
                <a:gridCol w="1137388"/>
              </a:tblGrid>
              <a:tr h="37691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Experiments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Genes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3769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Target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1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1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1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1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1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1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212926"/>
              </p:ext>
            </p:extLst>
          </p:nvPr>
        </p:nvGraphicFramePr>
        <p:xfrm>
          <a:off x="584379" y="769676"/>
          <a:ext cx="919846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9846"/>
              </a:tblGrid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Group1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Group2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5" name="Straight Connector 14"/>
          <p:cNvCxnSpPr>
            <a:stCxn id="11" idx="1"/>
            <a:endCxn id="5" idx="3"/>
          </p:cNvCxnSpPr>
          <p:nvPr/>
        </p:nvCxnSpPr>
        <p:spPr>
          <a:xfrm flipV="1">
            <a:off x="584379" y="2277340"/>
            <a:ext cx="7572725" cy="1096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931873" y="1504138"/>
            <a:ext cx="752110" cy="801384"/>
          </a:xfrm>
          <a:prstGeom prst="ellipse">
            <a:avLst/>
          </a:prstGeom>
          <a:solidFill>
            <a:schemeClr val="bg1">
              <a:alpha val="0"/>
            </a:schemeClr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29638" y="1504138"/>
            <a:ext cx="752110" cy="801384"/>
          </a:xfrm>
          <a:prstGeom prst="ellipse">
            <a:avLst/>
          </a:prstGeom>
          <a:solidFill>
            <a:schemeClr val="bg1">
              <a:alpha val="0"/>
            </a:schemeClr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956609" y="3898694"/>
            <a:ext cx="1417915" cy="7550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931873" y="4123284"/>
            <a:ext cx="2256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E1,E2,E3,E4,E5,E6</a:t>
            </a:r>
            <a:endParaRPr lang="en-US" sz="1400" b="1" dirty="0"/>
          </a:p>
        </p:txBody>
      </p:sp>
      <p:sp>
        <p:nvSpPr>
          <p:cNvPr id="38" name="Rectangle 37"/>
          <p:cNvSpPr/>
          <p:nvPr/>
        </p:nvSpPr>
        <p:spPr>
          <a:xfrm>
            <a:off x="5209331" y="4937266"/>
            <a:ext cx="899991" cy="2954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317259" y="4912070"/>
            <a:ext cx="1319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G2 &gt; 0.3</a:t>
            </a:r>
            <a:endParaRPr lang="en-US" sz="1400" b="1" dirty="0"/>
          </a:p>
        </p:txBody>
      </p:sp>
      <p:cxnSp>
        <p:nvCxnSpPr>
          <p:cNvPr id="40" name="Straight Connector 39"/>
          <p:cNvCxnSpPr>
            <a:stCxn id="36" idx="4"/>
          </p:cNvCxnSpPr>
          <p:nvPr/>
        </p:nvCxnSpPr>
        <p:spPr>
          <a:xfrm flipH="1">
            <a:off x="5659327" y="4653700"/>
            <a:ext cx="6240" cy="2835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38" idx="2"/>
          </p:cNvCxnSpPr>
          <p:nvPr/>
        </p:nvCxnSpPr>
        <p:spPr>
          <a:xfrm rot="16200000" flipH="1">
            <a:off x="6346506" y="4545536"/>
            <a:ext cx="210040" cy="158439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38" idx="2"/>
          </p:cNvCxnSpPr>
          <p:nvPr/>
        </p:nvCxnSpPr>
        <p:spPr>
          <a:xfrm rot="5400000">
            <a:off x="4953253" y="4736683"/>
            <a:ext cx="210042" cy="1202107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243725" y="5442755"/>
            <a:ext cx="0" cy="308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457220" y="5442758"/>
            <a:ext cx="0" cy="308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3868509" y="5750980"/>
            <a:ext cx="1088100" cy="3620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130508" y="5755969"/>
            <a:ext cx="789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E1,E2</a:t>
            </a:r>
            <a:endParaRPr lang="en-US" sz="1400" b="1" dirty="0"/>
          </a:p>
        </p:txBody>
      </p:sp>
      <p:sp>
        <p:nvSpPr>
          <p:cNvPr id="47" name="Oval 46"/>
          <p:cNvSpPr/>
          <p:nvPr/>
        </p:nvSpPr>
        <p:spPr>
          <a:xfrm>
            <a:off x="6661195" y="5745991"/>
            <a:ext cx="1088100" cy="3620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485494" y="5737252"/>
            <a:ext cx="2256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 </a:t>
            </a:r>
            <a:r>
              <a:rPr lang="en-US" sz="1400" b="1" dirty="0" smtClean="0"/>
              <a:t>    E3,E4,E5,E6</a:t>
            </a:r>
            <a:endParaRPr lang="en-US" sz="1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485494" y="5109872"/>
            <a:ext cx="75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407905" y="5077606"/>
            <a:ext cx="75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627606" y="6289714"/>
            <a:ext cx="225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 Value High</a:t>
            </a:r>
          </a:p>
          <a:p>
            <a:r>
              <a:rPr lang="en-US" dirty="0"/>
              <a:t> </a:t>
            </a:r>
            <a:r>
              <a:rPr lang="en-US" dirty="0" smtClean="0"/>
              <a:t>       ~0.825</a:t>
            </a:r>
            <a:endParaRPr lang="en-US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4432547" y="6119720"/>
            <a:ext cx="0" cy="308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021534" y="4484152"/>
            <a:ext cx="2040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Target Tree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3471" y="-86303"/>
            <a:ext cx="9456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Genie3– based on regression trees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EE6679-ABAF-B243-B009-B572CCE5EAA4}" type="datetime1">
              <a:rPr lang="en-US" smtClean="0"/>
              <a:t>9/25/15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3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6" grpId="0" animBg="1"/>
      <p:bldP spid="37" grpId="0"/>
      <p:bldP spid="38" grpId="0" animBg="1"/>
      <p:bldP spid="39" grpId="0"/>
      <p:bldP spid="45" grpId="0" animBg="1"/>
      <p:bldP spid="46" grpId="0"/>
      <p:bldP spid="47" grpId="0" animBg="1"/>
      <p:bldP spid="48" grpId="0"/>
      <p:bldP spid="49" grpId="0"/>
      <p:bldP spid="50" grpId="0"/>
      <p:bldP spid="51" grpId="0"/>
      <p:bldP spid="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28135"/>
              </p:ext>
            </p:extLst>
          </p:nvPr>
        </p:nvGraphicFramePr>
        <p:xfrm>
          <a:off x="998689" y="42269"/>
          <a:ext cx="5597692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4876"/>
                <a:gridCol w="948204"/>
                <a:gridCol w="948204"/>
                <a:gridCol w="948204"/>
                <a:gridCol w="948204"/>
              </a:tblGrid>
              <a:tr h="32297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Experiments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Genes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32297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Target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7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7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7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7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7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7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4389430" y="3042323"/>
            <a:ext cx="1417915" cy="7550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64694" y="3266913"/>
            <a:ext cx="2256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E1,E2,E3,E4,E5,E6</a:t>
            </a:r>
            <a:endParaRPr lang="en-US" sz="14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539981"/>
              </p:ext>
            </p:extLst>
          </p:nvPr>
        </p:nvGraphicFramePr>
        <p:xfrm>
          <a:off x="78849" y="42265"/>
          <a:ext cx="919846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9846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Group1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Group3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Group4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5" name="Straight Connector 14"/>
          <p:cNvCxnSpPr>
            <a:stCxn id="11" idx="1"/>
            <a:endCxn id="5" idx="3"/>
          </p:cNvCxnSpPr>
          <p:nvPr/>
        </p:nvCxnSpPr>
        <p:spPr>
          <a:xfrm>
            <a:off x="78849" y="1505305"/>
            <a:ext cx="6517532" cy="4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897324" y="2206889"/>
            <a:ext cx="752110" cy="801384"/>
          </a:xfrm>
          <a:prstGeom prst="ellipse">
            <a:avLst/>
          </a:prstGeom>
          <a:solidFill>
            <a:schemeClr val="bg1">
              <a:alpha val="0"/>
            </a:schemeClr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62394" y="2240939"/>
            <a:ext cx="752110" cy="801384"/>
          </a:xfrm>
          <a:prstGeom prst="ellipse">
            <a:avLst/>
          </a:prstGeom>
          <a:solidFill>
            <a:schemeClr val="bg1">
              <a:alpha val="0"/>
            </a:schemeClr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42152" y="4080895"/>
            <a:ext cx="899991" cy="2954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691431" y="4055699"/>
            <a:ext cx="1319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G2 &gt; 0.3</a:t>
            </a:r>
            <a:endParaRPr lang="en-US" sz="1400" b="1" dirty="0"/>
          </a:p>
        </p:txBody>
      </p:sp>
      <p:cxnSp>
        <p:nvCxnSpPr>
          <p:cNvPr id="22" name="Straight Connector 21"/>
          <p:cNvCxnSpPr>
            <a:stCxn id="9" idx="4"/>
          </p:cNvCxnSpPr>
          <p:nvPr/>
        </p:nvCxnSpPr>
        <p:spPr>
          <a:xfrm flipH="1">
            <a:off x="5092148" y="3797329"/>
            <a:ext cx="6240" cy="2835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9" idx="2"/>
          </p:cNvCxnSpPr>
          <p:nvPr/>
        </p:nvCxnSpPr>
        <p:spPr>
          <a:xfrm rot="16200000" flipH="1">
            <a:off x="5779327" y="3689165"/>
            <a:ext cx="210040" cy="158439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9" idx="2"/>
          </p:cNvCxnSpPr>
          <p:nvPr/>
        </p:nvCxnSpPr>
        <p:spPr>
          <a:xfrm rot="5400000">
            <a:off x="4386074" y="3880312"/>
            <a:ext cx="210042" cy="1202107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676546" y="4586384"/>
            <a:ext cx="0" cy="308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890041" y="4586387"/>
            <a:ext cx="0" cy="308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011120" y="5441626"/>
            <a:ext cx="225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 Value High</a:t>
            </a:r>
          </a:p>
          <a:p>
            <a:r>
              <a:rPr lang="en-US" dirty="0"/>
              <a:t> </a:t>
            </a:r>
            <a:r>
              <a:rPr lang="en-US" dirty="0" smtClean="0"/>
              <a:t>       ~0.825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8849" y="2206889"/>
            <a:ext cx="6517532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6200000" flipH="1">
            <a:off x="7230949" y="5230650"/>
            <a:ext cx="284373" cy="1430241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5400000">
            <a:off x="5837695" y="5267638"/>
            <a:ext cx="284372" cy="1356267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301330" y="4894609"/>
            <a:ext cx="1088100" cy="3620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563329" y="4899598"/>
            <a:ext cx="789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E1,E2</a:t>
            </a:r>
            <a:endParaRPr lang="en-US" sz="1400" b="1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3890041" y="5256691"/>
            <a:ext cx="0" cy="308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6094016" y="4889620"/>
            <a:ext cx="1088100" cy="3620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918315" y="4880881"/>
            <a:ext cx="2256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 </a:t>
            </a:r>
            <a:r>
              <a:rPr lang="en-US" sz="1400" b="1" dirty="0" smtClean="0"/>
              <a:t>    E3,E4,E5,E6</a:t>
            </a:r>
            <a:endParaRPr lang="en-US" sz="1400" b="1" dirty="0"/>
          </a:p>
        </p:txBody>
      </p:sp>
      <p:sp>
        <p:nvSpPr>
          <p:cNvPr id="48" name="Rectangle 47"/>
          <p:cNvSpPr/>
          <p:nvPr/>
        </p:nvSpPr>
        <p:spPr>
          <a:xfrm>
            <a:off x="6200138" y="5495840"/>
            <a:ext cx="899991" cy="2954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249417" y="5470644"/>
            <a:ext cx="1319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G1 &gt; 0.5</a:t>
            </a:r>
            <a:endParaRPr lang="en-US" sz="1400" b="1" dirty="0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6658015" y="5243915"/>
            <a:ext cx="6240" cy="2267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918315" y="4253501"/>
            <a:ext cx="75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840726" y="4221235"/>
            <a:ext cx="75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False</a:t>
            </a:r>
            <a:endParaRPr lang="en-US" dirty="0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8082016" y="6075629"/>
            <a:ext cx="6240" cy="2835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304360" y="6087958"/>
            <a:ext cx="6240" cy="2835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285178" y="6244899"/>
            <a:ext cx="225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 Value Low</a:t>
            </a:r>
          </a:p>
          <a:p>
            <a:r>
              <a:rPr lang="en-US" dirty="0"/>
              <a:t> </a:t>
            </a:r>
            <a:r>
              <a:rPr lang="en-US" dirty="0" smtClean="0"/>
              <a:t>       ~0.15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487994" y="6242336"/>
            <a:ext cx="225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 Value High</a:t>
            </a:r>
          </a:p>
          <a:p>
            <a:r>
              <a:rPr lang="en-US" dirty="0"/>
              <a:t> </a:t>
            </a:r>
            <a:r>
              <a:rPr lang="en-US" dirty="0" smtClean="0"/>
              <a:t>       ~0.95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279075" y="5706297"/>
            <a:ext cx="75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301737" y="5718625"/>
            <a:ext cx="75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021534" y="4015472"/>
            <a:ext cx="2040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Target Tree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5FA8E5-56B7-904E-B02A-85D82903D0E6}" type="datetime1">
              <a:rPr lang="en-US" smtClean="0"/>
              <a:t>9/25/15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70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7" grpId="0"/>
      <p:bldP spid="58" grpId="0"/>
      <p:bldP spid="59" grpId="0"/>
      <p:bldP spid="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9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Genie3 – ensemble of regression trees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44600"/>
            <a:ext cx="9348879" cy="445660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96050B-5237-BF41-A322-70109F39AC8C}" type="datetime1">
              <a:rPr lang="en-US" smtClean="0"/>
              <a:t>9/25/15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2675" y="6079351"/>
            <a:ext cx="8941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Huynh-Thu, V.A</a:t>
            </a:r>
            <a:r>
              <a:rPr lang="en-US" sz="1400" dirty="0" smtClean="0"/>
              <a:t>. et al. , “Inferring regulatory </a:t>
            </a:r>
            <a:r>
              <a:rPr lang="en-US" sz="1400" dirty="0"/>
              <a:t>networks </a:t>
            </a:r>
            <a:r>
              <a:rPr lang="en-US" sz="1400" dirty="0" smtClean="0"/>
              <a:t>from expression </a:t>
            </a:r>
            <a:r>
              <a:rPr lang="en-US" sz="1400" dirty="0"/>
              <a:t>data using tree-based </a:t>
            </a:r>
            <a:r>
              <a:rPr lang="en-US" sz="1400" dirty="0" smtClean="0"/>
              <a:t>methods”. </a:t>
            </a:r>
            <a:r>
              <a:rPr lang="en-US" sz="1400" dirty="0" err="1" smtClean="0"/>
              <a:t>PLoS</a:t>
            </a:r>
            <a:r>
              <a:rPr lang="en-US" sz="1400" dirty="0" smtClean="0"/>
              <a:t> ONE - 2010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5683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Dennis comment: make point that tools can </a:t>
            </a:r>
            <a:r>
              <a:rPr lang="en-US" smtClean="0"/>
              <a:t>work together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3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16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69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charset="0"/>
              </a:rPr>
              <a:t>Machine learning for modeling of </a:t>
            </a:r>
            <a:r>
              <a:rPr lang="en-US" dirty="0" smtClean="0">
                <a:latin typeface="Calibri" charset="0"/>
              </a:rPr>
              <a:t>Gene Regulatory Networks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solidFill>
                  <a:srgbClr val="D9D9D9"/>
                </a:solidFill>
                <a:latin typeface="Calibri" charset="0"/>
              </a:rPr>
              <a:t>Problem &amp; Motivation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solidFill>
                  <a:srgbClr val="D9D9D9"/>
                </a:solidFill>
              </a:rPr>
              <a:t>Inference Algorithms</a:t>
            </a:r>
          </a:p>
          <a:p>
            <a:pPr lvl="2">
              <a:buFont typeface="Courier New"/>
              <a:buChar char="o"/>
            </a:pPr>
            <a:r>
              <a:rPr lang="en-US" sz="2000" dirty="0">
                <a:solidFill>
                  <a:srgbClr val="D9D9D9"/>
                </a:solidFill>
                <a:latin typeface="Calibri" charset="0"/>
              </a:rPr>
              <a:t>Context Likelihood of Relatedness (CLR</a:t>
            </a:r>
            <a:r>
              <a:rPr lang="en-US" sz="2000" dirty="0" smtClean="0">
                <a:solidFill>
                  <a:srgbClr val="D9D9D9"/>
                </a:solidFill>
                <a:latin typeface="Calibri" charset="0"/>
              </a:rPr>
              <a:t>)</a:t>
            </a:r>
          </a:p>
          <a:p>
            <a:pPr lvl="2">
              <a:buFont typeface="Courier New"/>
              <a:buChar char="o"/>
            </a:pPr>
            <a:r>
              <a:rPr lang="en-US" sz="2000" dirty="0" smtClean="0">
                <a:solidFill>
                  <a:srgbClr val="D9D9D9"/>
                </a:solidFill>
                <a:latin typeface="Calibri" charset="0"/>
              </a:rPr>
              <a:t>The </a:t>
            </a:r>
            <a:r>
              <a:rPr lang="en-US" sz="2000" dirty="0" err="1">
                <a:solidFill>
                  <a:srgbClr val="D9D9D9"/>
                </a:solidFill>
                <a:latin typeface="Calibri" charset="0"/>
              </a:rPr>
              <a:t>I</a:t>
            </a:r>
            <a:r>
              <a:rPr lang="en-US" sz="2000" dirty="0" err="1" smtClean="0">
                <a:solidFill>
                  <a:srgbClr val="D9D9D9"/>
                </a:solidFill>
                <a:latin typeface="Calibri" charset="0"/>
              </a:rPr>
              <a:t>nferelator</a:t>
            </a:r>
            <a:endParaRPr lang="en-US" sz="2000" dirty="0" smtClean="0">
              <a:solidFill>
                <a:srgbClr val="D9D9D9"/>
              </a:solidFill>
              <a:latin typeface="Calibri" charset="0"/>
            </a:endParaRPr>
          </a:p>
          <a:p>
            <a:pPr lvl="2">
              <a:buFont typeface="Courier New"/>
              <a:buChar char="o"/>
            </a:pPr>
            <a:r>
              <a:rPr lang="en-US" sz="2000" dirty="0" smtClean="0">
                <a:solidFill>
                  <a:srgbClr val="D9D9D9"/>
                </a:solidFill>
                <a:latin typeface="Calibri" charset="0"/>
              </a:rPr>
              <a:t>Dynamic Factor Graph</a:t>
            </a:r>
          </a:p>
          <a:p>
            <a:pPr lvl="2">
              <a:buFont typeface="Courier New"/>
              <a:buChar char="o"/>
            </a:pPr>
            <a:r>
              <a:rPr lang="en-US" sz="2000" dirty="0" smtClean="0">
                <a:solidFill>
                  <a:srgbClr val="D9D9D9"/>
                </a:solidFill>
                <a:latin typeface="Calibri" charset="0"/>
              </a:rPr>
              <a:t>Genie 3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latin typeface="Calibri" charset="0"/>
              </a:rPr>
              <a:t>DREAM5 challenge</a:t>
            </a:r>
          </a:p>
          <a:p>
            <a:pPr lvl="2">
              <a:buFont typeface="Courier New"/>
              <a:buChar char="o"/>
            </a:pPr>
            <a:r>
              <a:rPr lang="en-US" sz="2000" dirty="0" smtClean="0">
                <a:solidFill>
                  <a:srgbClr val="D9D9D9"/>
                </a:solidFill>
                <a:latin typeface="Calibri" charset="0"/>
              </a:rPr>
              <a:t>Inference methods comparison</a:t>
            </a:r>
          </a:p>
          <a:p>
            <a:pPr lvl="2">
              <a:buFont typeface="Courier New"/>
              <a:buChar char="o"/>
            </a:pPr>
            <a:r>
              <a:rPr lang="en-US" sz="2000" dirty="0">
                <a:solidFill>
                  <a:srgbClr val="D9D9D9"/>
                </a:solidFill>
                <a:latin typeface="Calibri" charset="0"/>
              </a:rPr>
              <a:t>Knowledge-based methods</a:t>
            </a:r>
            <a:endParaRPr lang="en-US" sz="2000" dirty="0" smtClean="0">
              <a:solidFill>
                <a:srgbClr val="D9D9D9"/>
              </a:solidFill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293CCE-4536-E042-871D-8ED7BA2198C6}" type="datetime1">
              <a:rPr lang="en-US" smtClean="0"/>
              <a:t>9/25/15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0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3112"/>
            <a:ext cx="8838806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Best contenders of DREAM 5 challenge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968"/>
            <a:ext cx="8229600" cy="5377879"/>
          </a:xfrm>
        </p:spPr>
        <p:txBody>
          <a:bodyPr>
            <a:normAutofit/>
          </a:bodyPr>
          <a:lstStyle/>
          <a:p>
            <a:r>
              <a:rPr lang="en-US" dirty="0" smtClean="0"/>
              <a:t>Mutual information (MI): </a:t>
            </a:r>
            <a:r>
              <a:rPr lang="en-US" dirty="0"/>
              <a:t>Context Likelihood of Relatedness (</a:t>
            </a:r>
            <a:r>
              <a:rPr lang="en-US" b="1" dirty="0">
                <a:solidFill>
                  <a:srgbClr val="000000"/>
                </a:solidFill>
              </a:rPr>
              <a:t>CLR</a:t>
            </a:r>
            <a:r>
              <a:rPr lang="en-US" dirty="0" smtClean="0"/>
              <a:t>)</a:t>
            </a:r>
          </a:p>
          <a:p>
            <a:r>
              <a:rPr lang="en-US" dirty="0"/>
              <a:t>	Meta predictors: </a:t>
            </a:r>
            <a:r>
              <a:rPr lang="en-US" b="1" dirty="0" err="1" smtClean="0"/>
              <a:t>Inferelator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Other approaches: </a:t>
            </a:r>
            <a:r>
              <a:rPr lang="en-US" b="1" dirty="0" smtClean="0">
                <a:solidFill>
                  <a:srgbClr val="000000"/>
                </a:solidFill>
              </a:rPr>
              <a:t>Genie3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Best overall method: Genie3.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69343"/>
            <a:ext cx="9039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D. </a:t>
            </a:r>
            <a:r>
              <a:rPr lang="pl-PL" sz="1600" dirty="0" err="1" smtClean="0"/>
              <a:t>Marbach</a:t>
            </a:r>
            <a:r>
              <a:rPr lang="pl-PL" sz="1600" dirty="0" smtClean="0"/>
              <a:t> et al</a:t>
            </a:r>
            <a:r>
              <a:rPr lang="en-US" sz="1600" dirty="0" smtClean="0"/>
              <a:t>.</a:t>
            </a:r>
            <a:r>
              <a:rPr lang="pl-PL" sz="1600" dirty="0" smtClean="0"/>
              <a:t>, </a:t>
            </a:r>
            <a:r>
              <a:rPr lang="en-US" sz="1600" dirty="0" smtClean="0"/>
              <a:t>“Wisdom </a:t>
            </a:r>
            <a:r>
              <a:rPr lang="en-US" sz="1600" dirty="0"/>
              <a:t>of crowds for robust gene network </a:t>
            </a:r>
            <a:r>
              <a:rPr lang="en-US" sz="1600" dirty="0" smtClean="0"/>
              <a:t>inference”, Nature Methods - 2012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35996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16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69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charset="0"/>
              </a:rPr>
              <a:t>Machine learning for modeling of </a:t>
            </a:r>
            <a:r>
              <a:rPr lang="en-US" dirty="0" smtClean="0">
                <a:latin typeface="Calibri" charset="0"/>
              </a:rPr>
              <a:t>Gene Regulatory Networks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latin typeface="Calibri" charset="0"/>
              </a:rPr>
              <a:t>Problem &amp; Motivation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Inference Algorithms</a:t>
            </a:r>
          </a:p>
          <a:p>
            <a:pPr lvl="2">
              <a:buFont typeface="Courier New"/>
              <a:buChar char="o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alibri" charset="0"/>
              </a:rPr>
              <a:t>Context Likelihood of Relatedness (CLR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charset="0"/>
              </a:rPr>
              <a:t>)</a:t>
            </a:r>
          </a:p>
          <a:p>
            <a:pPr lvl="2">
              <a:buFont typeface="Courier New"/>
              <a:buChar char="o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charset="0"/>
              </a:rPr>
              <a:t>The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Calibri" charset="0"/>
              </a:rPr>
              <a:t>I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alibri" charset="0"/>
              </a:rPr>
              <a:t>nferelator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  <a:latin typeface="Calibri" charset="0"/>
            </a:endParaRPr>
          </a:p>
          <a:p>
            <a:pPr lvl="2">
              <a:buFont typeface="Courier New"/>
              <a:buChar char="o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charset="0"/>
              </a:rPr>
              <a:t>Dynamic Factor Graph</a:t>
            </a:r>
          </a:p>
          <a:p>
            <a:pPr lvl="2">
              <a:buFont typeface="Courier New"/>
              <a:buChar char="o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charset="0"/>
              </a:rPr>
              <a:t>Genie 3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alibri" charset="0"/>
              </a:rPr>
              <a:t>DREAM5 challenge</a:t>
            </a:r>
          </a:p>
          <a:p>
            <a:pPr lvl="2">
              <a:buFont typeface="Courier New"/>
              <a:buChar char="o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charset="0"/>
              </a:rPr>
              <a:t>Inference methods comparison</a:t>
            </a:r>
          </a:p>
          <a:p>
            <a:pPr lvl="2">
              <a:buFont typeface="Courier New"/>
              <a:buChar char="o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alibri" charset="0"/>
              </a:rPr>
              <a:t>Knowledge-based methods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293CCE-4536-E042-871D-8ED7BA2198C6}" type="datetime1">
              <a:rPr lang="en-US" smtClean="0"/>
              <a:t>9/25/15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61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DREAM 5: datasets and 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gold standards for performance evaluation:</a:t>
            </a:r>
          </a:p>
          <a:p>
            <a:pPr lvl="1"/>
            <a:r>
              <a:rPr lang="en-US" dirty="0"/>
              <a:t>In </a:t>
            </a:r>
            <a:r>
              <a:rPr lang="en-US" dirty="0" err="1"/>
              <a:t>silico</a:t>
            </a:r>
            <a:endParaRPr lang="en-US" dirty="0"/>
          </a:p>
          <a:p>
            <a:pPr lvl="1"/>
            <a:r>
              <a:rPr lang="en-US" dirty="0" err="1"/>
              <a:t>E.coli</a:t>
            </a:r>
            <a:endParaRPr lang="en-US" dirty="0"/>
          </a:p>
          <a:p>
            <a:pPr lvl="1"/>
            <a:r>
              <a:rPr lang="en-US" dirty="0" err="1" smtClean="0"/>
              <a:t>S.cerevisiae</a:t>
            </a:r>
            <a:endParaRPr lang="en-US" dirty="0" smtClean="0"/>
          </a:p>
          <a:p>
            <a:r>
              <a:rPr lang="en-US" dirty="0" smtClean="0"/>
              <a:t>Overall score that summarizes the performance across the three networks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69343"/>
            <a:ext cx="9039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/>
              <a:t>D. </a:t>
            </a:r>
            <a:r>
              <a:rPr lang="pl-PL" sz="1600" dirty="0" err="1" smtClean="0"/>
              <a:t>Marbach</a:t>
            </a:r>
            <a:r>
              <a:rPr lang="pl-PL" sz="1600" dirty="0" smtClean="0"/>
              <a:t> et al</a:t>
            </a:r>
            <a:r>
              <a:rPr lang="en-US" sz="1600" dirty="0" smtClean="0"/>
              <a:t>.</a:t>
            </a:r>
            <a:r>
              <a:rPr lang="pl-PL" sz="1600" dirty="0" smtClean="0"/>
              <a:t>, </a:t>
            </a:r>
            <a:r>
              <a:rPr lang="en-US" sz="1600" dirty="0" smtClean="0"/>
              <a:t>“Wisdom </a:t>
            </a:r>
            <a:r>
              <a:rPr lang="en-US" sz="1600" dirty="0"/>
              <a:t>of crowds for robust gene network </a:t>
            </a:r>
            <a:r>
              <a:rPr lang="en-US" sz="1600" dirty="0" smtClean="0"/>
              <a:t>inference”, Nature Methods - 2012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70022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16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69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charset="0"/>
              </a:rPr>
              <a:t>Machine learning for modeling of </a:t>
            </a:r>
            <a:r>
              <a:rPr lang="en-US" dirty="0" smtClean="0">
                <a:latin typeface="Calibri" charset="0"/>
              </a:rPr>
              <a:t>Gene Regulatory Networks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solidFill>
                  <a:srgbClr val="D9D9D9"/>
                </a:solidFill>
                <a:latin typeface="Calibri" charset="0"/>
              </a:rPr>
              <a:t>Problem &amp; Motivation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solidFill>
                  <a:srgbClr val="D9D9D9"/>
                </a:solidFill>
              </a:rPr>
              <a:t>Inference Algorithms</a:t>
            </a:r>
          </a:p>
          <a:p>
            <a:pPr lvl="2">
              <a:buFont typeface="Courier New"/>
              <a:buChar char="o"/>
            </a:pPr>
            <a:r>
              <a:rPr lang="en-US" sz="2000" dirty="0">
                <a:solidFill>
                  <a:srgbClr val="D9D9D9"/>
                </a:solidFill>
                <a:latin typeface="Calibri" charset="0"/>
              </a:rPr>
              <a:t>Context Likelihood of Relatedness (CLR</a:t>
            </a:r>
            <a:r>
              <a:rPr lang="en-US" sz="2000" dirty="0" smtClean="0">
                <a:solidFill>
                  <a:srgbClr val="D9D9D9"/>
                </a:solidFill>
                <a:latin typeface="Calibri" charset="0"/>
              </a:rPr>
              <a:t>)</a:t>
            </a:r>
          </a:p>
          <a:p>
            <a:pPr lvl="2">
              <a:buFont typeface="Courier New"/>
              <a:buChar char="o"/>
            </a:pPr>
            <a:r>
              <a:rPr lang="en-US" sz="2000" dirty="0" smtClean="0">
                <a:solidFill>
                  <a:srgbClr val="D9D9D9"/>
                </a:solidFill>
                <a:latin typeface="Calibri" charset="0"/>
              </a:rPr>
              <a:t>The </a:t>
            </a:r>
            <a:r>
              <a:rPr lang="en-US" sz="2000" dirty="0" err="1">
                <a:solidFill>
                  <a:srgbClr val="D9D9D9"/>
                </a:solidFill>
                <a:latin typeface="Calibri" charset="0"/>
              </a:rPr>
              <a:t>I</a:t>
            </a:r>
            <a:r>
              <a:rPr lang="en-US" sz="2000" dirty="0" err="1" smtClean="0">
                <a:solidFill>
                  <a:srgbClr val="D9D9D9"/>
                </a:solidFill>
                <a:latin typeface="Calibri" charset="0"/>
              </a:rPr>
              <a:t>nferelator</a:t>
            </a:r>
            <a:endParaRPr lang="en-US" sz="2000" dirty="0" smtClean="0">
              <a:solidFill>
                <a:srgbClr val="D9D9D9"/>
              </a:solidFill>
              <a:latin typeface="Calibri" charset="0"/>
            </a:endParaRPr>
          </a:p>
          <a:p>
            <a:pPr lvl="2">
              <a:buFont typeface="Courier New"/>
              <a:buChar char="o"/>
            </a:pPr>
            <a:r>
              <a:rPr lang="en-US" sz="2000" dirty="0" smtClean="0">
                <a:solidFill>
                  <a:srgbClr val="D9D9D9"/>
                </a:solidFill>
                <a:latin typeface="Calibri" charset="0"/>
              </a:rPr>
              <a:t>Dynamic Factor Graph</a:t>
            </a:r>
          </a:p>
          <a:p>
            <a:pPr lvl="2">
              <a:buFont typeface="Courier New"/>
              <a:buChar char="o"/>
            </a:pPr>
            <a:r>
              <a:rPr lang="en-US" sz="2000" dirty="0" smtClean="0">
                <a:solidFill>
                  <a:srgbClr val="D9D9D9"/>
                </a:solidFill>
                <a:latin typeface="Calibri" charset="0"/>
              </a:rPr>
              <a:t>Genie 3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latin typeface="Calibri" charset="0"/>
              </a:rPr>
              <a:t>DREAM5 challenge</a:t>
            </a:r>
          </a:p>
          <a:p>
            <a:pPr lvl="2">
              <a:buFont typeface="Courier New"/>
              <a:buChar char="o"/>
            </a:pPr>
            <a:r>
              <a:rPr lang="en-US" sz="2000" dirty="0" smtClean="0">
                <a:latin typeface="Calibri" charset="0"/>
              </a:rPr>
              <a:t>Inference methods comparison</a:t>
            </a:r>
          </a:p>
          <a:p>
            <a:pPr lvl="2">
              <a:buFont typeface="Courier New"/>
              <a:buChar char="o"/>
            </a:pPr>
            <a:r>
              <a:rPr lang="en-US" sz="2000" dirty="0">
                <a:solidFill>
                  <a:srgbClr val="D9D9D9"/>
                </a:solidFill>
                <a:latin typeface="Calibri" charset="0"/>
              </a:rPr>
              <a:t>Knowledge-based methods</a:t>
            </a:r>
            <a:endParaRPr lang="en-US" sz="2000" dirty="0" smtClean="0">
              <a:solidFill>
                <a:srgbClr val="D9D9D9"/>
              </a:solidFill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293CCE-4536-E042-871D-8ED7BA2198C6}" type="datetime1">
              <a:rPr lang="en-US" smtClean="0"/>
              <a:t>9/25/15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0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Inference methods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636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Trade-off between c</a:t>
            </a:r>
            <a:r>
              <a:rPr lang="en-US" dirty="0" smtClean="0"/>
              <a:t>ascade </a:t>
            </a:r>
            <a:r>
              <a:rPr lang="en-US" dirty="0"/>
              <a:t>and </a:t>
            </a:r>
            <a:r>
              <a:rPr lang="en-US" dirty="0" smtClean="0"/>
              <a:t>feed</a:t>
            </a:r>
            <a:r>
              <a:rPr lang="en-US" dirty="0"/>
              <a:t>-forward </a:t>
            </a:r>
            <a:r>
              <a:rPr lang="en-US" dirty="0" smtClean="0"/>
              <a:t>loops:</a:t>
            </a:r>
            <a:endParaRPr lang="en-US" dirty="0"/>
          </a:p>
          <a:p>
            <a:pPr lvl="1"/>
            <a:r>
              <a:rPr lang="en-US" dirty="0" smtClean="0"/>
              <a:t>Feed-forward loops by MI-based methods</a:t>
            </a:r>
          </a:p>
          <a:p>
            <a:pPr lvl="1"/>
            <a:r>
              <a:rPr lang="en-US" dirty="0" smtClean="0"/>
              <a:t>Linear cascades by regression methods.</a:t>
            </a:r>
          </a:p>
          <a:p>
            <a:r>
              <a:rPr lang="en-US" dirty="0" smtClean="0"/>
              <a:t>Overall specific categories of inference methods performed better for certain datasets</a:t>
            </a:r>
          </a:p>
          <a:p>
            <a:r>
              <a:rPr lang="en-US" dirty="0" smtClean="0"/>
              <a:t>But </a:t>
            </a:r>
            <a:r>
              <a:rPr lang="en-US" dirty="0"/>
              <a:t>p</a:t>
            </a:r>
            <a:r>
              <a:rPr lang="en-US" dirty="0" smtClean="0"/>
              <a:t>erformance varied within each category of inference methods</a:t>
            </a:r>
          </a:p>
          <a:p>
            <a:r>
              <a:rPr lang="en-US" dirty="0" smtClean="0"/>
              <a:t>Conclusion: there is no category that is superior. Performance depends on dataset and method implementation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69343"/>
            <a:ext cx="9039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/>
              <a:t>D. </a:t>
            </a:r>
            <a:r>
              <a:rPr lang="pl-PL" sz="1600" dirty="0" err="1" smtClean="0"/>
              <a:t>Marbach</a:t>
            </a:r>
            <a:r>
              <a:rPr lang="pl-PL" sz="1600" dirty="0" smtClean="0"/>
              <a:t> et al</a:t>
            </a:r>
            <a:r>
              <a:rPr lang="en-US" sz="1600" dirty="0" smtClean="0"/>
              <a:t>.</a:t>
            </a:r>
            <a:r>
              <a:rPr lang="pl-PL" sz="1600" dirty="0" smtClean="0"/>
              <a:t>, </a:t>
            </a:r>
            <a:r>
              <a:rPr lang="en-US" sz="1600" dirty="0" smtClean="0"/>
              <a:t>“Wisdom </a:t>
            </a:r>
            <a:r>
              <a:rPr lang="en-US" sz="1600" dirty="0"/>
              <a:t>of crowds for robust gene network </a:t>
            </a:r>
            <a:r>
              <a:rPr lang="en-US" sz="1600" dirty="0" smtClean="0"/>
              <a:t>inference”, Nature Methods - 2012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121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16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69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charset="0"/>
              </a:rPr>
              <a:t>Machine learning for modeling of </a:t>
            </a:r>
            <a:r>
              <a:rPr lang="en-US" dirty="0" smtClean="0">
                <a:latin typeface="Calibri" charset="0"/>
              </a:rPr>
              <a:t>Gene Regulatory Networks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solidFill>
                  <a:srgbClr val="D9D9D9"/>
                </a:solidFill>
                <a:latin typeface="Calibri" charset="0"/>
              </a:rPr>
              <a:t>Problem &amp; Motivation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solidFill>
                  <a:srgbClr val="D9D9D9"/>
                </a:solidFill>
              </a:rPr>
              <a:t>Inference Algorithms</a:t>
            </a:r>
          </a:p>
          <a:p>
            <a:pPr lvl="2">
              <a:buFont typeface="Courier New"/>
              <a:buChar char="o"/>
            </a:pPr>
            <a:r>
              <a:rPr lang="en-US" sz="2000" dirty="0">
                <a:solidFill>
                  <a:srgbClr val="D9D9D9"/>
                </a:solidFill>
                <a:latin typeface="Calibri" charset="0"/>
              </a:rPr>
              <a:t>Context Likelihood of Relatedness (CLR</a:t>
            </a:r>
            <a:r>
              <a:rPr lang="en-US" sz="2000" dirty="0" smtClean="0">
                <a:solidFill>
                  <a:srgbClr val="D9D9D9"/>
                </a:solidFill>
                <a:latin typeface="Calibri" charset="0"/>
              </a:rPr>
              <a:t>)</a:t>
            </a:r>
          </a:p>
          <a:p>
            <a:pPr lvl="2">
              <a:buFont typeface="Courier New"/>
              <a:buChar char="o"/>
            </a:pPr>
            <a:r>
              <a:rPr lang="en-US" sz="2000" dirty="0" smtClean="0">
                <a:solidFill>
                  <a:srgbClr val="D9D9D9"/>
                </a:solidFill>
                <a:latin typeface="Calibri" charset="0"/>
              </a:rPr>
              <a:t>The </a:t>
            </a:r>
            <a:r>
              <a:rPr lang="en-US" sz="2000" dirty="0" err="1">
                <a:solidFill>
                  <a:srgbClr val="D9D9D9"/>
                </a:solidFill>
                <a:latin typeface="Calibri" charset="0"/>
              </a:rPr>
              <a:t>I</a:t>
            </a:r>
            <a:r>
              <a:rPr lang="en-US" sz="2000" dirty="0" err="1" smtClean="0">
                <a:solidFill>
                  <a:srgbClr val="D9D9D9"/>
                </a:solidFill>
                <a:latin typeface="Calibri" charset="0"/>
              </a:rPr>
              <a:t>nferelator</a:t>
            </a:r>
            <a:endParaRPr lang="en-US" sz="2000" dirty="0" smtClean="0">
              <a:solidFill>
                <a:srgbClr val="D9D9D9"/>
              </a:solidFill>
              <a:latin typeface="Calibri" charset="0"/>
            </a:endParaRPr>
          </a:p>
          <a:p>
            <a:pPr lvl="2">
              <a:buFont typeface="Courier New"/>
              <a:buChar char="o"/>
            </a:pPr>
            <a:r>
              <a:rPr lang="en-US" sz="2000" dirty="0" smtClean="0">
                <a:solidFill>
                  <a:srgbClr val="D9D9D9"/>
                </a:solidFill>
                <a:latin typeface="Calibri" charset="0"/>
              </a:rPr>
              <a:t>Dynamic Factor Graph</a:t>
            </a:r>
          </a:p>
          <a:p>
            <a:pPr lvl="2">
              <a:buFont typeface="Courier New"/>
              <a:buChar char="o"/>
            </a:pPr>
            <a:r>
              <a:rPr lang="en-US" sz="2000" dirty="0" smtClean="0">
                <a:solidFill>
                  <a:srgbClr val="D9D9D9"/>
                </a:solidFill>
                <a:latin typeface="Calibri" charset="0"/>
              </a:rPr>
              <a:t>Genie 3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latin typeface="Calibri" charset="0"/>
              </a:rPr>
              <a:t>DREAM5 challenge</a:t>
            </a:r>
          </a:p>
          <a:p>
            <a:pPr lvl="2">
              <a:buFont typeface="Courier New"/>
              <a:buChar char="o"/>
            </a:pPr>
            <a:r>
              <a:rPr lang="en-US" sz="2000" dirty="0" smtClean="0">
                <a:solidFill>
                  <a:srgbClr val="D9D9D9"/>
                </a:solidFill>
                <a:latin typeface="Calibri" charset="0"/>
              </a:rPr>
              <a:t>Inference methods comparison</a:t>
            </a:r>
          </a:p>
          <a:p>
            <a:pPr lvl="2">
              <a:buFont typeface="Courier New"/>
              <a:buChar char="o"/>
            </a:pPr>
            <a:r>
              <a:rPr lang="en-US" sz="2000" dirty="0">
                <a:latin typeface="Calibri" charset="0"/>
              </a:rPr>
              <a:t>Knowledge-based methods</a:t>
            </a:r>
            <a:endParaRPr lang="en-US" sz="2000" dirty="0" smtClean="0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293CCE-4536-E042-871D-8ED7BA2198C6}" type="datetime1">
              <a:rPr lang="en-US" smtClean="0"/>
              <a:t>9/25/15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0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1722"/>
            <a:ext cx="8838806" cy="1143000"/>
          </a:xfrm>
        </p:spPr>
        <p:txBody>
          <a:bodyPr>
            <a:normAutofit/>
          </a:bodyPr>
          <a:lstStyle/>
          <a:p>
            <a:r>
              <a:rPr lang="en-US" sz="4000" dirty="0"/>
              <a:t>Knowledge-based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525" y="868165"/>
            <a:ext cx="8229600" cy="5377879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A fundamental assumption of GRN: mRNA levels of TFs and their </a:t>
            </a:r>
            <a:r>
              <a:rPr lang="en-US" sz="3000" dirty="0" smtClean="0"/>
              <a:t>targets </a:t>
            </a:r>
            <a:r>
              <a:rPr lang="en-US" sz="3000" dirty="0" smtClean="0"/>
              <a:t>tend to be correlated</a:t>
            </a:r>
          </a:p>
          <a:p>
            <a:r>
              <a:rPr lang="en-US" sz="3000" dirty="0" smtClean="0"/>
              <a:t>This is more true for </a:t>
            </a:r>
            <a:r>
              <a:rPr lang="en-US" sz="3000" dirty="0" err="1" smtClean="0"/>
              <a:t>prokariotic</a:t>
            </a:r>
            <a:r>
              <a:rPr lang="en-US" sz="3000" dirty="0" smtClean="0"/>
              <a:t> datasets than eukaryotic ones</a:t>
            </a:r>
          </a:p>
          <a:p>
            <a:r>
              <a:rPr lang="en-US" sz="3000" dirty="0" smtClean="0"/>
              <a:t>This is due to more complex regulation (e.g. post-transcriptional)</a:t>
            </a:r>
          </a:p>
          <a:p>
            <a:r>
              <a:rPr lang="en-US" sz="3000" dirty="0" smtClean="0"/>
              <a:t>This suggests integration of additional prior knowledge: e.g. promoter sequences and TF-binding.</a:t>
            </a:r>
          </a:p>
          <a:p>
            <a:r>
              <a:rPr lang="en-US" sz="3000" dirty="0" err="1" smtClean="0"/>
              <a:t>Inferelator</a:t>
            </a:r>
            <a:r>
              <a:rPr lang="en-US" sz="3000" dirty="0" smtClean="0"/>
              <a:t> incorporate prior information into the model selection approach: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Modified</a:t>
            </a:r>
            <a:r>
              <a:rPr lang="en-US" sz="3000" dirty="0" smtClean="0"/>
              <a:t> Elastic Net</a:t>
            </a:r>
          </a:p>
          <a:p>
            <a:pPr lvl="1"/>
            <a:r>
              <a:rPr lang="en-US" sz="3000" dirty="0" smtClean="0"/>
              <a:t>Bayesian best subset regression </a:t>
            </a:r>
            <a:r>
              <a:rPr lang="en-US" sz="3000" dirty="0" smtClean="0">
                <a:solidFill>
                  <a:srgbClr val="FF0000"/>
                </a:solidFill>
              </a:rPr>
              <a:t>with Informative Prior</a:t>
            </a:r>
            <a:endParaRPr lang="en-US" sz="3000" dirty="0" smtClean="0"/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-878280" y="6065852"/>
            <a:ext cx="10657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/>
              <a:t>Z</a:t>
            </a:r>
            <a:r>
              <a:rPr lang="en-US" sz="1400" dirty="0" smtClean="0"/>
              <a:t>hi</a:t>
            </a:r>
            <a:r>
              <a:rPr lang="en-US" sz="1400" dirty="0"/>
              <a:t>-Ping Liu, “Reverse Engineering of Genome-wide Gene Regulatory Networks </a:t>
            </a:r>
            <a:r>
              <a:rPr lang="en-US" sz="1400" dirty="0" smtClean="0"/>
              <a:t>from Gene Expression Data</a:t>
            </a:r>
            <a:r>
              <a:rPr lang="en-US" sz="1400" dirty="0"/>
              <a:t>”, Current Genomics – </a:t>
            </a:r>
            <a:r>
              <a:rPr lang="en-US" sz="1400" dirty="0" smtClean="0"/>
              <a:t>2015</a:t>
            </a:r>
            <a:endParaRPr lang="pl-PL" sz="1400" dirty="0" smtClean="0"/>
          </a:p>
          <a:p>
            <a:pPr algn="r"/>
            <a:r>
              <a:rPr lang="pl-PL" sz="1400" dirty="0" smtClean="0"/>
              <a:t>D. </a:t>
            </a:r>
            <a:r>
              <a:rPr lang="pl-PL" sz="1400" dirty="0" err="1" smtClean="0"/>
              <a:t>Marbach</a:t>
            </a:r>
            <a:r>
              <a:rPr lang="pl-PL" sz="1400" dirty="0" smtClean="0"/>
              <a:t> et al</a:t>
            </a:r>
            <a:r>
              <a:rPr lang="en-US" sz="1400" dirty="0" smtClean="0"/>
              <a:t>.</a:t>
            </a:r>
            <a:r>
              <a:rPr lang="pl-PL" sz="1400" dirty="0" smtClean="0"/>
              <a:t>, </a:t>
            </a:r>
            <a:r>
              <a:rPr lang="en-US" sz="1400" dirty="0" smtClean="0"/>
              <a:t>“Wisdom </a:t>
            </a:r>
            <a:r>
              <a:rPr lang="en-US" sz="1400" dirty="0"/>
              <a:t>of crowds for robust gene network </a:t>
            </a:r>
            <a:r>
              <a:rPr lang="en-US" sz="1400" dirty="0" smtClean="0"/>
              <a:t>inference”, Nature Methods – 2012</a:t>
            </a:r>
            <a:endParaRPr lang="en-US" sz="1400" dirty="0"/>
          </a:p>
          <a:p>
            <a:pPr algn="r"/>
            <a:r>
              <a:rPr lang="en-US" sz="1400" dirty="0"/>
              <a:t>Bonneau et al., “Robust data-driven incorporation of prior knowledge into the inference of </a:t>
            </a:r>
            <a:r>
              <a:rPr lang="en-US" sz="1400" dirty="0" smtClean="0"/>
              <a:t>dynamic RN”</a:t>
            </a:r>
            <a:r>
              <a:rPr lang="en-US" sz="1400" dirty="0"/>
              <a:t>, Bioinformatics </a:t>
            </a:r>
            <a:r>
              <a:rPr lang="en-US" sz="1400" dirty="0" smtClean="0"/>
              <a:t>– </a:t>
            </a:r>
            <a:r>
              <a:rPr lang="en-US" sz="1400" dirty="0"/>
              <a:t>2013 </a:t>
            </a:r>
          </a:p>
        </p:txBody>
      </p:sp>
    </p:spTree>
    <p:extLst>
      <p:ext uri="{BB962C8B-B14F-4D97-AF65-F5344CB8AC3E}">
        <p14:creationId xmlns:p14="http://schemas.microsoft.com/office/powerpoint/2010/main" val="54107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7152"/>
            <a:ext cx="8229600" cy="1143000"/>
          </a:xfrm>
        </p:spPr>
        <p:txBody>
          <a:bodyPr/>
          <a:lstStyle/>
          <a:p>
            <a:r>
              <a:rPr lang="en-US" dirty="0"/>
              <a:t>Goal: Causality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752" y="1525719"/>
            <a:ext cx="3806973" cy="3445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48" y="1644590"/>
            <a:ext cx="3348494" cy="332617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513025" y="3080275"/>
            <a:ext cx="1445746" cy="4863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2730F2-E17A-5E4B-A671-EE27BB4C9C7C}" type="datetime1">
              <a:rPr lang="en-US" smtClean="0"/>
              <a:t>9/25/15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1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5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</a:rPr>
              <a:t> Motivation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32980D-4456-0442-8EE6-59B1E474EBF9}" type="datetime1">
              <a:rPr lang="en-US" smtClean="0"/>
              <a:t>9/25/15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000" y="3326442"/>
            <a:ext cx="2861193" cy="3205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17" y="1026707"/>
            <a:ext cx="4093053" cy="30713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44070" y="2747980"/>
            <a:ext cx="4299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e.g. nitrogen use </a:t>
            </a:r>
            <a:r>
              <a:rPr lang="en-US" sz="2800" dirty="0" smtClean="0"/>
              <a:t>efficiency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5747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701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Transcription Factors (TFs) = Source nodes of the gene network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44648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931069"/>
            <a:ext cx="7569200" cy="172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658269"/>
            <a:ext cx="3785131" cy="287940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582875" y="3018342"/>
            <a:ext cx="597026" cy="586200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69715" y="3105185"/>
            <a:ext cx="58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TF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286557" y="4137338"/>
            <a:ext cx="776135" cy="499358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86558" y="4168969"/>
            <a:ext cx="90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6" idx="3"/>
          </p:cNvCxnSpPr>
          <p:nvPr/>
        </p:nvCxnSpPr>
        <p:spPr>
          <a:xfrm flipH="1">
            <a:off x="6893154" y="3518695"/>
            <a:ext cx="777153" cy="6722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813936" y="2941659"/>
            <a:ext cx="597026" cy="586200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00776" y="3028502"/>
            <a:ext cx="58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TF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581536" y="4322004"/>
            <a:ext cx="776135" cy="499358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581537" y="4353635"/>
            <a:ext cx="90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86234" y="2553516"/>
            <a:ext cx="3408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GENE REGULATORY NETWORK</a:t>
            </a:r>
            <a:endParaRPr lang="en-US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54464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11402" y="2544648"/>
            <a:ext cx="10855" cy="32136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575831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4"/>
            <a:endCxn id="14" idx="0"/>
          </p:cNvCxnSpPr>
          <p:nvPr/>
        </p:nvCxnSpPr>
        <p:spPr>
          <a:xfrm>
            <a:off x="7881388" y="3604542"/>
            <a:ext cx="88216" cy="7174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8" idx="0"/>
          </p:cNvCxnSpPr>
          <p:nvPr/>
        </p:nvCxnSpPr>
        <p:spPr>
          <a:xfrm>
            <a:off x="6286557" y="3474517"/>
            <a:ext cx="388068" cy="6628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793564" y="4104079"/>
            <a:ext cx="597026" cy="586200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880404" y="4190922"/>
            <a:ext cx="58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TF</a:t>
            </a:r>
            <a:endParaRPr lang="en-US" dirty="0"/>
          </a:p>
        </p:txBody>
      </p:sp>
      <p:cxnSp>
        <p:nvCxnSpPr>
          <p:cNvPr id="35" name="Straight Arrow Connector 34"/>
          <p:cNvCxnSpPr>
            <a:endCxn id="9" idx="1"/>
          </p:cNvCxnSpPr>
          <p:nvPr/>
        </p:nvCxnSpPr>
        <p:spPr>
          <a:xfrm flipV="1">
            <a:off x="5401446" y="4353635"/>
            <a:ext cx="885112" cy="219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4793563" y="2802045"/>
            <a:ext cx="776135" cy="499358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793564" y="2833676"/>
            <a:ext cx="90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</a:t>
            </a:r>
            <a:endParaRPr lang="en-US" dirty="0"/>
          </a:p>
        </p:txBody>
      </p:sp>
      <p:cxnSp>
        <p:nvCxnSpPr>
          <p:cNvPr id="46" name="Straight Arrow Connector 45"/>
          <p:cNvCxnSpPr>
            <a:stCxn id="33" idx="0"/>
            <a:endCxn id="44" idx="4"/>
          </p:cNvCxnSpPr>
          <p:nvPr/>
        </p:nvCxnSpPr>
        <p:spPr>
          <a:xfrm flipV="1">
            <a:off x="5092077" y="3301403"/>
            <a:ext cx="89554" cy="8026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5417727" y="5168588"/>
            <a:ext cx="776135" cy="499358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417728" y="5200219"/>
            <a:ext cx="90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33" idx="5"/>
            <a:endCxn id="50" idx="0"/>
          </p:cNvCxnSpPr>
          <p:nvPr/>
        </p:nvCxnSpPr>
        <p:spPr>
          <a:xfrm>
            <a:off x="5303158" y="4604432"/>
            <a:ext cx="564839" cy="595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834651" y="20300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03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2" grpId="0" animBg="1"/>
      <p:bldP spid="13" grpId="0"/>
      <p:bldP spid="14" grpId="0" animBg="1"/>
      <p:bldP spid="15" grpId="0"/>
      <p:bldP spid="16" grpId="0"/>
      <p:bldP spid="33" grpId="0" animBg="1"/>
      <p:bldP spid="34" grpId="0"/>
      <p:bldP spid="44" grpId="0" animBg="1"/>
      <p:bldP spid="45" grpId="0"/>
      <p:bldP spid="49" grpId="0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0B00C-0743-F241-8721-41171562CC4A}" type="datetime1">
              <a:rPr lang="en-US" smtClean="0"/>
              <a:t>9/25/15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824796" y="1861678"/>
            <a:ext cx="1465665" cy="3205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71321" y="1668949"/>
            <a:ext cx="6904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4138" y="1460896"/>
            <a:ext cx="1080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354837"/>
            <a:ext cx="8229600" cy="3611049"/>
          </a:xfrm>
        </p:spPr>
        <p:txBody>
          <a:bodyPr>
            <a:normAutofit fontScale="92500"/>
          </a:bodyPr>
          <a:lstStyle/>
          <a:p>
            <a:r>
              <a:rPr lang="en-US" dirty="0"/>
              <a:t>A</a:t>
            </a:r>
            <a:r>
              <a:rPr lang="en-US" dirty="0" smtClean="0"/>
              <a:t> can cause some </a:t>
            </a:r>
            <a:r>
              <a:rPr lang="en-US" dirty="0"/>
              <a:t>B</a:t>
            </a:r>
            <a:r>
              <a:rPr lang="en-US" dirty="0" smtClean="0"/>
              <a:t> to take on a high value</a:t>
            </a:r>
          </a:p>
          <a:p>
            <a:pPr marL="457200" lvl="1" indent="0">
              <a:buNone/>
            </a:pPr>
            <a:r>
              <a:rPr lang="en-US" dirty="0" smtClean="0"/>
              <a:t>-where </a:t>
            </a:r>
            <a:r>
              <a:rPr lang="en-US" dirty="0"/>
              <a:t>A</a:t>
            </a:r>
            <a:r>
              <a:rPr lang="en-US" dirty="0" smtClean="0"/>
              <a:t> and </a:t>
            </a:r>
            <a:r>
              <a:rPr lang="en-US" dirty="0"/>
              <a:t>B</a:t>
            </a:r>
            <a:r>
              <a:rPr lang="en-US" dirty="0" smtClean="0"/>
              <a:t> are genes</a:t>
            </a:r>
          </a:p>
          <a:p>
            <a:r>
              <a:rPr lang="en-US" dirty="0" smtClean="0"/>
              <a:t>Preventing </a:t>
            </a:r>
            <a:r>
              <a:rPr lang="en-US" dirty="0"/>
              <a:t>B</a:t>
            </a:r>
            <a:r>
              <a:rPr lang="en-US" dirty="0" smtClean="0"/>
              <a:t> from taking such a value can be done by removing some </a:t>
            </a:r>
            <a:r>
              <a:rPr lang="en-US" dirty="0"/>
              <a:t>B</a:t>
            </a:r>
            <a:r>
              <a:rPr lang="en-US" dirty="0" smtClean="0"/>
              <a:t> or by removing some </a:t>
            </a:r>
            <a:r>
              <a:rPr lang="en-US" dirty="0"/>
              <a:t>A</a:t>
            </a:r>
            <a:endParaRPr lang="en-US" dirty="0" smtClean="0"/>
          </a:p>
          <a:p>
            <a:r>
              <a:rPr lang="en-US" dirty="0" smtClean="0"/>
              <a:t>Conversely, making </a:t>
            </a:r>
            <a:r>
              <a:rPr lang="en-US" dirty="0"/>
              <a:t>B</a:t>
            </a:r>
            <a:r>
              <a:rPr lang="en-US" dirty="0" smtClean="0"/>
              <a:t> achieve a higher value can be done by adding more </a:t>
            </a:r>
            <a:r>
              <a:rPr lang="en-US" dirty="0"/>
              <a:t>B</a:t>
            </a:r>
            <a:r>
              <a:rPr lang="en-US" dirty="0" smtClean="0"/>
              <a:t> or adding more </a:t>
            </a:r>
            <a:r>
              <a:rPr lang="en-US" dirty="0"/>
              <a:t>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6064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Biological Approach to finding such causal links: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Experiments that decrease (or over-express) the quantity of A or knock it out reveal the influence of A</a:t>
            </a:r>
          </a:p>
          <a:p>
            <a:r>
              <a:rPr lang="en-US" b="1" dirty="0"/>
              <a:t>Experiments over a </a:t>
            </a:r>
            <a:r>
              <a:rPr lang="en-US" dirty="0"/>
              <a:t>spaced </a:t>
            </a:r>
            <a:r>
              <a:rPr lang="en-US" b="1" dirty="0"/>
              <a:t>time course </a:t>
            </a:r>
            <a:r>
              <a:rPr lang="en-US" dirty="0"/>
              <a:t>to enable inference of the form “the state of A at t may influence B at time t+1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0B00C-0743-F241-8721-41171562CC4A}" type="datetime1">
              <a:rPr lang="en-US" smtClean="0"/>
              <a:t>9/25/15</a:t>
            </a:fld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78106" y="1232899"/>
            <a:ext cx="1465665" cy="3205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1911" y="1040170"/>
            <a:ext cx="6904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7448" y="832117"/>
            <a:ext cx="1080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1721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16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69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charset="0"/>
              </a:rPr>
              <a:t>Machine learning for modeling of </a:t>
            </a:r>
            <a:r>
              <a:rPr lang="en-US" dirty="0" smtClean="0">
                <a:latin typeface="Calibri" charset="0"/>
              </a:rPr>
              <a:t>Gene Regulatory Networks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alibri" charset="0"/>
              </a:rPr>
              <a:t>Problem &amp; Motivation</a:t>
            </a:r>
          </a:p>
          <a:p>
            <a:pPr lvl="1">
              <a:buFont typeface="Courier New"/>
              <a:buChar char="o"/>
            </a:pPr>
            <a:r>
              <a:rPr lang="en-US" sz="2400" dirty="0" smtClean="0"/>
              <a:t>Inference Algorithms</a:t>
            </a:r>
          </a:p>
          <a:p>
            <a:pPr lvl="2">
              <a:buFont typeface="Courier New"/>
              <a:buChar char="o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alibri" charset="0"/>
              </a:rPr>
              <a:t>Context Likelihood of Relatedness (CLR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charset="0"/>
              </a:rPr>
              <a:t>)</a:t>
            </a:r>
          </a:p>
          <a:p>
            <a:pPr lvl="2">
              <a:buFont typeface="Courier New"/>
              <a:buChar char="o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charset="0"/>
              </a:rPr>
              <a:t>The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Calibri" charset="0"/>
              </a:rPr>
              <a:t>I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alibri" charset="0"/>
              </a:rPr>
              <a:t>nferelator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  <a:latin typeface="Calibri" charset="0"/>
            </a:endParaRPr>
          </a:p>
          <a:p>
            <a:pPr lvl="2">
              <a:buFont typeface="Courier New"/>
              <a:buChar char="o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charset="0"/>
              </a:rPr>
              <a:t>Dynamic Factor Graph</a:t>
            </a:r>
          </a:p>
          <a:p>
            <a:pPr lvl="2">
              <a:buFont typeface="Courier New"/>
              <a:buChar char="o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charset="0"/>
              </a:rPr>
              <a:t>Genie 3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alibri" charset="0"/>
              </a:rPr>
              <a:t>DREAM5 challenge</a:t>
            </a:r>
          </a:p>
          <a:p>
            <a:pPr lvl="2">
              <a:buFont typeface="Courier New"/>
              <a:buChar char="o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charset="0"/>
              </a:rPr>
              <a:t>Inference methods comparison</a:t>
            </a:r>
          </a:p>
          <a:p>
            <a:pPr lvl="2">
              <a:buFont typeface="Courier New"/>
              <a:buChar char="o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alibri" charset="0"/>
              </a:rPr>
              <a:t>Knowledge-based methods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293CCE-4536-E042-871D-8ED7BA2198C6}" type="datetime1">
              <a:rPr lang="en-US" smtClean="0"/>
              <a:t>9/25/15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0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11896</TotalTime>
  <Words>1637</Words>
  <Application>Microsoft Macintosh PowerPoint</Application>
  <PresentationFormat>On-screen Show (4:3)</PresentationFormat>
  <Paragraphs>360</Paragraphs>
  <Slides>34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Document</vt:lpstr>
      <vt:lpstr>Machine learning for modeling of Gene Regulatory Networks</vt:lpstr>
      <vt:lpstr>Outline</vt:lpstr>
      <vt:lpstr>Outline</vt:lpstr>
      <vt:lpstr>Goal: Causality</vt:lpstr>
      <vt:lpstr> Motivation</vt:lpstr>
      <vt:lpstr>Transcription Factors (TFs) = Source nodes of the gene network</vt:lpstr>
      <vt:lpstr>Motivation</vt:lpstr>
      <vt:lpstr>Biological Approach to finding such causal links:</vt:lpstr>
      <vt:lpstr>Outline</vt:lpstr>
      <vt:lpstr>PowerPoint Presentation</vt:lpstr>
      <vt:lpstr>Outline</vt:lpstr>
      <vt:lpstr>Context Likelihood of Relatedness (CLR)</vt:lpstr>
      <vt:lpstr>Dennis comment: before equations for CLR, need a slide of intuition</vt:lpstr>
      <vt:lpstr>Outline</vt:lpstr>
      <vt:lpstr>The Inferelator</vt:lpstr>
      <vt:lpstr>Response and Design variable</vt:lpstr>
      <vt:lpstr>Elastic Net</vt:lpstr>
      <vt:lpstr>Inferelator procedure</vt:lpstr>
      <vt:lpstr>Outline</vt:lpstr>
      <vt:lpstr>Dynamic Factor Graphs (DFG) – State Space model</vt:lpstr>
      <vt:lpstr>Dynamic Factor Graphs (DFG) – State Space model</vt:lpstr>
      <vt:lpstr>DFG loss function</vt:lpstr>
      <vt:lpstr>Outline</vt:lpstr>
      <vt:lpstr>PowerPoint Presentation</vt:lpstr>
      <vt:lpstr>PowerPoint Presentation</vt:lpstr>
      <vt:lpstr>Genie3 – ensemble of regression trees</vt:lpstr>
      <vt:lpstr>Dennis comment: make point that tools can work together</vt:lpstr>
      <vt:lpstr>Outline</vt:lpstr>
      <vt:lpstr>Best contenders of DREAM 5 challenge</vt:lpstr>
      <vt:lpstr>DREAM 5: datasets and score</vt:lpstr>
      <vt:lpstr>Outline</vt:lpstr>
      <vt:lpstr>Inference methods comparison</vt:lpstr>
      <vt:lpstr>Outline</vt:lpstr>
      <vt:lpstr>Knowledge-based methods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</dc:creator>
  <cp:lastModifiedBy>Dennis Shasha</cp:lastModifiedBy>
  <cp:revision>244</cp:revision>
  <dcterms:created xsi:type="dcterms:W3CDTF">2015-05-05T18:53:44Z</dcterms:created>
  <dcterms:modified xsi:type="dcterms:W3CDTF">2015-09-25T06:13:59Z</dcterms:modified>
</cp:coreProperties>
</file>