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9" r:id="rId1"/>
  </p:sldMasterIdLst>
  <p:handoutMasterIdLst>
    <p:handoutMasterId r:id="rId40"/>
  </p:handoutMasterIdLst>
  <p:sldIdLst>
    <p:sldId id="307" r:id="rId2"/>
    <p:sldId id="388" r:id="rId3"/>
    <p:sldId id="379" r:id="rId4"/>
    <p:sldId id="380" r:id="rId5"/>
    <p:sldId id="381" r:id="rId6"/>
    <p:sldId id="371" r:id="rId7"/>
    <p:sldId id="312" r:id="rId8"/>
    <p:sldId id="308" r:id="rId9"/>
    <p:sldId id="382" r:id="rId10"/>
    <p:sldId id="383" r:id="rId11"/>
    <p:sldId id="384" r:id="rId12"/>
    <p:sldId id="385" r:id="rId13"/>
    <p:sldId id="319" r:id="rId14"/>
    <p:sldId id="386" r:id="rId15"/>
    <p:sldId id="387" r:id="rId16"/>
    <p:sldId id="358" r:id="rId17"/>
    <p:sldId id="370" r:id="rId18"/>
    <p:sldId id="362" r:id="rId19"/>
    <p:sldId id="369" r:id="rId20"/>
    <p:sldId id="373" r:id="rId21"/>
    <p:sldId id="374" r:id="rId22"/>
    <p:sldId id="375" r:id="rId23"/>
    <p:sldId id="376" r:id="rId24"/>
    <p:sldId id="377" r:id="rId25"/>
    <p:sldId id="378" r:id="rId26"/>
    <p:sldId id="367" r:id="rId27"/>
    <p:sldId id="324" r:id="rId28"/>
    <p:sldId id="360" r:id="rId29"/>
    <p:sldId id="287" r:id="rId30"/>
    <p:sldId id="327" r:id="rId31"/>
    <p:sldId id="328" r:id="rId32"/>
    <p:sldId id="346" r:id="rId33"/>
    <p:sldId id="348" r:id="rId34"/>
    <p:sldId id="349" r:id="rId35"/>
    <p:sldId id="350" r:id="rId36"/>
    <p:sldId id="351" r:id="rId37"/>
    <p:sldId id="365" r:id="rId38"/>
    <p:sldId id="334" r:id="rId39"/>
  </p:sldIdLst>
  <p:sldSz cx="9144000" cy="6858000" type="screen4x3"/>
  <p:notesSz cx="6858000" cy="87598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Garamond" panose="02020404030301010803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93"/>
    <p:restoredTop sz="94607"/>
  </p:normalViewPr>
  <p:slideViewPr>
    <p:cSldViewPr>
      <p:cViewPr varScale="1">
        <p:scale>
          <a:sx n="106" d="100"/>
          <a:sy n="106" d="100"/>
        </p:scale>
        <p:origin x="115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4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7.xml"/><Relationship Id="rId2" Type="http://schemas.openxmlformats.org/officeDocument/2006/relationships/slide" Target="slides/slide15.xml"/><Relationship Id="rId1" Type="http://schemas.openxmlformats.org/officeDocument/2006/relationships/slide" Target="slides/slide1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42472E81-1AAF-89DE-9BD9-4504EC9914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38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234519DA-BD71-877A-BFE5-6C34D368A1A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38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64" name="Rectangle 4">
            <a:extLst>
              <a:ext uri="{FF2B5EF4-FFF2-40B4-BE49-F238E27FC236}">
                <a16:creationId xmlns:a16="http://schemas.microsoft.com/office/drawing/2014/main" id="{DB4A5640-CFB1-703B-0DE8-562E1B97E10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321675"/>
            <a:ext cx="2971800" cy="438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65" name="Rectangle 5">
            <a:extLst>
              <a:ext uri="{FF2B5EF4-FFF2-40B4-BE49-F238E27FC236}">
                <a16:creationId xmlns:a16="http://schemas.microsoft.com/office/drawing/2014/main" id="{7960CE75-5FA4-93D3-7AB9-37E8D90C00F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321675"/>
            <a:ext cx="2971800" cy="438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D3A06C9-227D-4240-8B92-D4362D368EC0}" type="slidenum">
              <a:rPr lang="en-US" altLang="es-BH"/>
              <a:pPr>
                <a:defRPr/>
              </a:pPr>
              <a:t>‹N›</a:t>
            </a:fld>
            <a:endParaRPr lang="en-US" altLang="es-B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26">
            <a:extLst>
              <a:ext uri="{FF2B5EF4-FFF2-40B4-BE49-F238E27FC236}">
                <a16:creationId xmlns:a16="http://schemas.microsoft.com/office/drawing/2014/main" id="{4FF85ACF-40E8-877D-3A9D-8076C5A9B1F1}"/>
              </a:ext>
            </a:extLst>
          </p:cNvPr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3" name="Rectangle 1027">
              <a:extLst>
                <a:ext uri="{FF2B5EF4-FFF2-40B4-BE49-F238E27FC236}">
                  <a16:creationId xmlns:a16="http://schemas.microsoft.com/office/drawing/2014/main" id="{86BEC089-63B8-4673-824D-837E644654B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s-BH" altLang="es-BH"/>
            </a:p>
          </p:txBody>
        </p:sp>
        <p:grpSp>
          <p:nvGrpSpPr>
            <p:cNvPr id="4" name="Group 1028">
              <a:extLst>
                <a:ext uri="{FF2B5EF4-FFF2-40B4-BE49-F238E27FC236}">
                  <a16:creationId xmlns:a16="http://schemas.microsoft.com/office/drawing/2014/main" id="{D99B803B-1F68-1E98-AFE2-434B4BCE04F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5" name="Line 1029">
                <a:extLst>
                  <a:ext uri="{FF2B5EF4-FFF2-40B4-BE49-F238E27FC236}">
                    <a16:creationId xmlns:a16="http://schemas.microsoft.com/office/drawing/2014/main" id="{72EDA67A-F382-41EB-1EFD-A62A25F2B4D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6" name="Line 1030">
                <a:extLst>
                  <a:ext uri="{FF2B5EF4-FFF2-40B4-BE49-F238E27FC236}">
                    <a16:creationId xmlns:a16="http://schemas.microsoft.com/office/drawing/2014/main" id="{4826E424-85F4-7F4C-C7F2-292C85EB43F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7" name="Line 1031">
                <a:extLst>
                  <a:ext uri="{FF2B5EF4-FFF2-40B4-BE49-F238E27FC236}">
                    <a16:creationId xmlns:a16="http://schemas.microsoft.com/office/drawing/2014/main" id="{3BDDF23C-78FB-9CEB-AEAC-766D8353948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8" name="Line 1032">
                <a:extLst>
                  <a:ext uri="{FF2B5EF4-FFF2-40B4-BE49-F238E27FC236}">
                    <a16:creationId xmlns:a16="http://schemas.microsoft.com/office/drawing/2014/main" id="{82AE68E2-E8BD-68F1-7435-0DD89955A3F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9" name="Line 1033">
                <a:extLst>
                  <a:ext uri="{FF2B5EF4-FFF2-40B4-BE49-F238E27FC236}">
                    <a16:creationId xmlns:a16="http://schemas.microsoft.com/office/drawing/2014/main" id="{2A36239A-2159-C736-48FA-4344C87A3A2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" name="Line 1034">
                <a:extLst>
                  <a:ext uri="{FF2B5EF4-FFF2-40B4-BE49-F238E27FC236}">
                    <a16:creationId xmlns:a16="http://schemas.microsoft.com/office/drawing/2014/main" id="{67DCEF29-9E07-59CC-6452-149B5D252BE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" name="Line 1035">
                <a:extLst>
                  <a:ext uri="{FF2B5EF4-FFF2-40B4-BE49-F238E27FC236}">
                    <a16:creationId xmlns:a16="http://schemas.microsoft.com/office/drawing/2014/main" id="{F3FF85CA-4B1E-AC83-10F3-646C7904A33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2" name="Line 1036">
                <a:extLst>
                  <a:ext uri="{FF2B5EF4-FFF2-40B4-BE49-F238E27FC236}">
                    <a16:creationId xmlns:a16="http://schemas.microsoft.com/office/drawing/2014/main" id="{212A734A-1366-084D-190E-9C7F3427ACF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" name="Line 1037">
                <a:extLst>
                  <a:ext uri="{FF2B5EF4-FFF2-40B4-BE49-F238E27FC236}">
                    <a16:creationId xmlns:a16="http://schemas.microsoft.com/office/drawing/2014/main" id="{37F6926C-B0BE-698A-C32E-587DDE50132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4" name="Line 1038">
                <a:extLst>
                  <a:ext uri="{FF2B5EF4-FFF2-40B4-BE49-F238E27FC236}">
                    <a16:creationId xmlns:a16="http://schemas.microsoft.com/office/drawing/2014/main" id="{C93380F6-40AB-2CB3-E20F-9B587AC42D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5" name="Line 1039">
                <a:extLst>
                  <a:ext uri="{FF2B5EF4-FFF2-40B4-BE49-F238E27FC236}">
                    <a16:creationId xmlns:a16="http://schemas.microsoft.com/office/drawing/2014/main" id="{47CAB494-300C-3EB5-774C-87221E315E3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6" name="Line 1040">
                <a:extLst>
                  <a:ext uri="{FF2B5EF4-FFF2-40B4-BE49-F238E27FC236}">
                    <a16:creationId xmlns:a16="http://schemas.microsoft.com/office/drawing/2014/main" id="{F2E6D35A-0318-00F4-55C9-7B30740DD1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7" name="Line 1041">
                <a:extLst>
                  <a:ext uri="{FF2B5EF4-FFF2-40B4-BE49-F238E27FC236}">
                    <a16:creationId xmlns:a16="http://schemas.microsoft.com/office/drawing/2014/main" id="{856043FE-1D0A-9C03-B7DB-96BB8362A35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8" name="Line 1042">
                <a:extLst>
                  <a:ext uri="{FF2B5EF4-FFF2-40B4-BE49-F238E27FC236}">
                    <a16:creationId xmlns:a16="http://schemas.microsoft.com/office/drawing/2014/main" id="{C3B04095-05E8-BD9A-D802-5F79AF6D0D8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9" name="Line 1043">
                <a:extLst>
                  <a:ext uri="{FF2B5EF4-FFF2-40B4-BE49-F238E27FC236}">
                    <a16:creationId xmlns:a16="http://schemas.microsoft.com/office/drawing/2014/main" id="{699402FD-B308-2AAE-1F92-8AFA4040517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20" name="Line 1044">
                <a:extLst>
                  <a:ext uri="{FF2B5EF4-FFF2-40B4-BE49-F238E27FC236}">
                    <a16:creationId xmlns:a16="http://schemas.microsoft.com/office/drawing/2014/main" id="{B8BB4A1B-5D9F-A5B2-21FB-881E7DCA952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21" name="Line 1045">
                <a:extLst>
                  <a:ext uri="{FF2B5EF4-FFF2-40B4-BE49-F238E27FC236}">
                    <a16:creationId xmlns:a16="http://schemas.microsoft.com/office/drawing/2014/main" id="{24479BEB-D4CB-2425-F07E-BF4B77AF791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22" name="Line 1046">
                <a:extLst>
                  <a:ext uri="{FF2B5EF4-FFF2-40B4-BE49-F238E27FC236}">
                    <a16:creationId xmlns:a16="http://schemas.microsoft.com/office/drawing/2014/main" id="{C7ED36BD-655E-D8F4-82CC-BE6B1ADAB23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23" name="Line 1047">
                <a:extLst>
                  <a:ext uri="{FF2B5EF4-FFF2-40B4-BE49-F238E27FC236}">
                    <a16:creationId xmlns:a16="http://schemas.microsoft.com/office/drawing/2014/main" id="{D6F5B47C-5044-333C-5D3D-372FBB7364A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24" name="Line 1048">
                <a:extLst>
                  <a:ext uri="{FF2B5EF4-FFF2-40B4-BE49-F238E27FC236}">
                    <a16:creationId xmlns:a16="http://schemas.microsoft.com/office/drawing/2014/main" id="{AA0D2AEC-3D28-E43D-B8E6-2160F793479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25" name="Line 1049">
                <a:extLst>
                  <a:ext uri="{FF2B5EF4-FFF2-40B4-BE49-F238E27FC236}">
                    <a16:creationId xmlns:a16="http://schemas.microsoft.com/office/drawing/2014/main" id="{97F6692D-EAAE-E898-2167-8FF52B0A883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26" name="Line 1050">
                <a:extLst>
                  <a:ext uri="{FF2B5EF4-FFF2-40B4-BE49-F238E27FC236}">
                    <a16:creationId xmlns:a16="http://schemas.microsoft.com/office/drawing/2014/main" id="{7A1D88C3-C720-299C-FF2D-06387B3EE44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27" name="Line 1051">
                <a:extLst>
                  <a:ext uri="{FF2B5EF4-FFF2-40B4-BE49-F238E27FC236}">
                    <a16:creationId xmlns:a16="http://schemas.microsoft.com/office/drawing/2014/main" id="{B6F7EB25-E2FE-670C-7F91-077EE2E6456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28" name="Line 1052">
                <a:extLst>
                  <a:ext uri="{FF2B5EF4-FFF2-40B4-BE49-F238E27FC236}">
                    <a16:creationId xmlns:a16="http://schemas.microsoft.com/office/drawing/2014/main" id="{A52F3E9F-D0BF-CE8B-622F-9E2CAFEF30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29" name="Line 1053">
                <a:extLst>
                  <a:ext uri="{FF2B5EF4-FFF2-40B4-BE49-F238E27FC236}">
                    <a16:creationId xmlns:a16="http://schemas.microsoft.com/office/drawing/2014/main" id="{95055D9E-B3AC-AA7B-CA65-673D1E2A76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30" name="Line 1054">
                <a:extLst>
                  <a:ext uri="{FF2B5EF4-FFF2-40B4-BE49-F238E27FC236}">
                    <a16:creationId xmlns:a16="http://schemas.microsoft.com/office/drawing/2014/main" id="{C5F0DE66-618F-7C99-30BA-DC6027ABE0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31" name="Line 1055">
                <a:extLst>
                  <a:ext uri="{FF2B5EF4-FFF2-40B4-BE49-F238E27FC236}">
                    <a16:creationId xmlns:a16="http://schemas.microsoft.com/office/drawing/2014/main" id="{7A1949A2-8FDA-CFED-AEF7-3810B4B5754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32" name="Line 1056">
                <a:extLst>
                  <a:ext uri="{FF2B5EF4-FFF2-40B4-BE49-F238E27FC236}">
                    <a16:creationId xmlns:a16="http://schemas.microsoft.com/office/drawing/2014/main" id="{8DD0D9DD-4F49-FF4A-10E3-28C078FE28B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33" name="Line 1057">
                <a:extLst>
                  <a:ext uri="{FF2B5EF4-FFF2-40B4-BE49-F238E27FC236}">
                    <a16:creationId xmlns:a16="http://schemas.microsoft.com/office/drawing/2014/main" id="{3B606A34-914E-359C-8CEE-D6018B7F8A6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34" name="Line 1058">
                <a:extLst>
                  <a:ext uri="{FF2B5EF4-FFF2-40B4-BE49-F238E27FC236}">
                    <a16:creationId xmlns:a16="http://schemas.microsoft.com/office/drawing/2014/main" id="{DA5AC5C7-287B-E86D-D511-7077423AE0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35" name="Line 1059">
                <a:extLst>
                  <a:ext uri="{FF2B5EF4-FFF2-40B4-BE49-F238E27FC236}">
                    <a16:creationId xmlns:a16="http://schemas.microsoft.com/office/drawing/2014/main" id="{56F142FF-A3C8-D3A6-8945-A7A0931AD29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36" name="Line 1060">
                <a:extLst>
                  <a:ext uri="{FF2B5EF4-FFF2-40B4-BE49-F238E27FC236}">
                    <a16:creationId xmlns:a16="http://schemas.microsoft.com/office/drawing/2014/main" id="{1B54025C-CC32-61BB-F176-2AC11874F8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37" name="Line 1061">
                <a:extLst>
                  <a:ext uri="{FF2B5EF4-FFF2-40B4-BE49-F238E27FC236}">
                    <a16:creationId xmlns:a16="http://schemas.microsoft.com/office/drawing/2014/main" id="{1BB8C061-0705-8FD9-DC14-1759CBE8E1F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38" name="Line 1062">
                <a:extLst>
                  <a:ext uri="{FF2B5EF4-FFF2-40B4-BE49-F238E27FC236}">
                    <a16:creationId xmlns:a16="http://schemas.microsoft.com/office/drawing/2014/main" id="{2E7AFAEB-F433-393A-C9E2-D68858D52A4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39" name="Line 1063">
                <a:extLst>
                  <a:ext uri="{FF2B5EF4-FFF2-40B4-BE49-F238E27FC236}">
                    <a16:creationId xmlns:a16="http://schemas.microsoft.com/office/drawing/2014/main" id="{7E57EDD7-7977-E1E5-3C58-8B6D93F8DF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40" name="Line 1064">
                <a:extLst>
                  <a:ext uri="{FF2B5EF4-FFF2-40B4-BE49-F238E27FC236}">
                    <a16:creationId xmlns:a16="http://schemas.microsoft.com/office/drawing/2014/main" id="{B95DECAF-0B68-FAAB-3C6D-660EBED7011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41" name="Line 1065">
                <a:extLst>
                  <a:ext uri="{FF2B5EF4-FFF2-40B4-BE49-F238E27FC236}">
                    <a16:creationId xmlns:a16="http://schemas.microsoft.com/office/drawing/2014/main" id="{D3B8E776-14D3-177A-E05B-B86EE86521C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42" name="Line 1066">
                <a:extLst>
                  <a:ext uri="{FF2B5EF4-FFF2-40B4-BE49-F238E27FC236}">
                    <a16:creationId xmlns:a16="http://schemas.microsoft.com/office/drawing/2014/main" id="{942F3B8A-42E5-59F1-81E1-EB2B55E3F41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43" name="Line 1067">
                <a:extLst>
                  <a:ext uri="{FF2B5EF4-FFF2-40B4-BE49-F238E27FC236}">
                    <a16:creationId xmlns:a16="http://schemas.microsoft.com/office/drawing/2014/main" id="{6E8D8136-83FF-DC8D-A9FA-FA38F7F5B0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44" name="Line 1068">
                <a:extLst>
                  <a:ext uri="{FF2B5EF4-FFF2-40B4-BE49-F238E27FC236}">
                    <a16:creationId xmlns:a16="http://schemas.microsoft.com/office/drawing/2014/main" id="{581B5FAC-6FF4-AAC3-D45D-6FFD89FDB05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45" name="Line 1069">
                <a:extLst>
                  <a:ext uri="{FF2B5EF4-FFF2-40B4-BE49-F238E27FC236}">
                    <a16:creationId xmlns:a16="http://schemas.microsoft.com/office/drawing/2014/main" id="{FEEB4B13-450C-FB68-C3B3-BB58E6313D6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46" name="Line 1070">
                <a:extLst>
                  <a:ext uri="{FF2B5EF4-FFF2-40B4-BE49-F238E27FC236}">
                    <a16:creationId xmlns:a16="http://schemas.microsoft.com/office/drawing/2014/main" id="{AFDC08F4-7493-67D5-C9FC-E0789B6AF15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47" name="Line 1071">
                <a:extLst>
                  <a:ext uri="{FF2B5EF4-FFF2-40B4-BE49-F238E27FC236}">
                    <a16:creationId xmlns:a16="http://schemas.microsoft.com/office/drawing/2014/main" id="{2D1DC40E-96D0-EA6D-0545-BA2C2CCB97D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48" name="Line 1072">
                <a:extLst>
                  <a:ext uri="{FF2B5EF4-FFF2-40B4-BE49-F238E27FC236}">
                    <a16:creationId xmlns:a16="http://schemas.microsoft.com/office/drawing/2014/main" id="{8BAC8365-F7D7-544F-6D9C-89E8561F9F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49" name="Line 1073">
                <a:extLst>
                  <a:ext uri="{FF2B5EF4-FFF2-40B4-BE49-F238E27FC236}">
                    <a16:creationId xmlns:a16="http://schemas.microsoft.com/office/drawing/2014/main" id="{AF19B240-2D67-2C93-0051-675BF8D0B26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50" name="Line 1074">
                <a:extLst>
                  <a:ext uri="{FF2B5EF4-FFF2-40B4-BE49-F238E27FC236}">
                    <a16:creationId xmlns:a16="http://schemas.microsoft.com/office/drawing/2014/main" id="{8E87F302-E008-0AFE-42B6-322DEDE06D3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51" name="Line 1075">
                <a:extLst>
                  <a:ext uri="{FF2B5EF4-FFF2-40B4-BE49-F238E27FC236}">
                    <a16:creationId xmlns:a16="http://schemas.microsoft.com/office/drawing/2014/main" id="{73BE7A67-3172-E8D9-EF41-669F86B5F03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52" name="Line 1076">
                <a:extLst>
                  <a:ext uri="{FF2B5EF4-FFF2-40B4-BE49-F238E27FC236}">
                    <a16:creationId xmlns:a16="http://schemas.microsoft.com/office/drawing/2014/main" id="{9B5095A5-D0AA-4DD3-E616-BAF2A44E556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53" name="Line 1077">
                <a:extLst>
                  <a:ext uri="{FF2B5EF4-FFF2-40B4-BE49-F238E27FC236}">
                    <a16:creationId xmlns:a16="http://schemas.microsoft.com/office/drawing/2014/main" id="{35ECACD8-9559-DE5C-99F3-9E6DA4B6DD1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54" name="Line 1078">
                <a:extLst>
                  <a:ext uri="{FF2B5EF4-FFF2-40B4-BE49-F238E27FC236}">
                    <a16:creationId xmlns:a16="http://schemas.microsoft.com/office/drawing/2014/main" id="{C6974F8F-F319-07A0-8E0F-9047FE774B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55" name="Line 1079">
                <a:extLst>
                  <a:ext uri="{FF2B5EF4-FFF2-40B4-BE49-F238E27FC236}">
                    <a16:creationId xmlns:a16="http://schemas.microsoft.com/office/drawing/2014/main" id="{3FFCB455-E107-CD73-5A75-E071A11E4D3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56" name="Line 1080">
                <a:extLst>
                  <a:ext uri="{FF2B5EF4-FFF2-40B4-BE49-F238E27FC236}">
                    <a16:creationId xmlns:a16="http://schemas.microsoft.com/office/drawing/2014/main" id="{4581776A-C7B8-A292-E3B2-1144FA8461B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57" name="Line 1081">
                <a:extLst>
                  <a:ext uri="{FF2B5EF4-FFF2-40B4-BE49-F238E27FC236}">
                    <a16:creationId xmlns:a16="http://schemas.microsoft.com/office/drawing/2014/main" id="{0BAD369B-2D0D-58BB-FEF0-C29C4EED777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58" name="Line 1082">
                <a:extLst>
                  <a:ext uri="{FF2B5EF4-FFF2-40B4-BE49-F238E27FC236}">
                    <a16:creationId xmlns:a16="http://schemas.microsoft.com/office/drawing/2014/main" id="{4BCC32A5-3AC6-9E0C-EB88-DC16DF4E147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59" name="Line 1083">
                <a:extLst>
                  <a:ext uri="{FF2B5EF4-FFF2-40B4-BE49-F238E27FC236}">
                    <a16:creationId xmlns:a16="http://schemas.microsoft.com/office/drawing/2014/main" id="{A5331CE1-17A3-CB0B-9625-395E1D6D634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60" name="Line 1084">
                <a:extLst>
                  <a:ext uri="{FF2B5EF4-FFF2-40B4-BE49-F238E27FC236}">
                    <a16:creationId xmlns:a16="http://schemas.microsoft.com/office/drawing/2014/main" id="{676B4B71-35CE-780F-AD16-DD14FF6F8C4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61" name="Line 1085">
                <a:extLst>
                  <a:ext uri="{FF2B5EF4-FFF2-40B4-BE49-F238E27FC236}">
                    <a16:creationId xmlns:a16="http://schemas.microsoft.com/office/drawing/2014/main" id="{885EC239-9474-1CE4-AEBB-E6D9570E9E0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62" name="Line 1086">
                <a:extLst>
                  <a:ext uri="{FF2B5EF4-FFF2-40B4-BE49-F238E27FC236}">
                    <a16:creationId xmlns:a16="http://schemas.microsoft.com/office/drawing/2014/main" id="{7A170A0F-FA8E-5698-A234-31DA26BDBCD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63" name="Line 1087">
                <a:extLst>
                  <a:ext uri="{FF2B5EF4-FFF2-40B4-BE49-F238E27FC236}">
                    <a16:creationId xmlns:a16="http://schemas.microsoft.com/office/drawing/2014/main" id="{8917D098-4109-0F67-5799-03A1D7875EF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60" name="Line 1088">
                <a:extLst>
                  <a:ext uri="{FF2B5EF4-FFF2-40B4-BE49-F238E27FC236}">
                    <a16:creationId xmlns:a16="http://schemas.microsoft.com/office/drawing/2014/main" id="{02C0C140-9F64-1915-F842-6F8F9DF3D6B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61" name="Line 1089">
                <a:extLst>
                  <a:ext uri="{FF2B5EF4-FFF2-40B4-BE49-F238E27FC236}">
                    <a16:creationId xmlns:a16="http://schemas.microsoft.com/office/drawing/2014/main" id="{14906F8A-CF63-532A-9F55-E630A88F69A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62" name="Line 1090">
                <a:extLst>
                  <a:ext uri="{FF2B5EF4-FFF2-40B4-BE49-F238E27FC236}">
                    <a16:creationId xmlns:a16="http://schemas.microsoft.com/office/drawing/2014/main" id="{E9DEE81E-5592-744D-B0AA-0ACE1FE0090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63" name="Line 1091">
                <a:extLst>
                  <a:ext uri="{FF2B5EF4-FFF2-40B4-BE49-F238E27FC236}">
                    <a16:creationId xmlns:a16="http://schemas.microsoft.com/office/drawing/2014/main" id="{EA6A5978-A2EC-175C-30F6-7AB0CABD9D3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64" name="Line 1092">
                <a:extLst>
                  <a:ext uri="{FF2B5EF4-FFF2-40B4-BE49-F238E27FC236}">
                    <a16:creationId xmlns:a16="http://schemas.microsoft.com/office/drawing/2014/main" id="{AB41BEC8-3B6C-2BCC-6129-B51ABBBF8F2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65" name="Line 1093">
                <a:extLst>
                  <a:ext uri="{FF2B5EF4-FFF2-40B4-BE49-F238E27FC236}">
                    <a16:creationId xmlns:a16="http://schemas.microsoft.com/office/drawing/2014/main" id="{A0558ECE-58DD-AAB1-7FF8-D4D6B91E3B7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66" name="Line 1094">
                <a:extLst>
                  <a:ext uri="{FF2B5EF4-FFF2-40B4-BE49-F238E27FC236}">
                    <a16:creationId xmlns:a16="http://schemas.microsoft.com/office/drawing/2014/main" id="{F592AD01-F423-4EE3-7678-3C548BFDCD4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67" name="Line 1095">
                <a:extLst>
                  <a:ext uri="{FF2B5EF4-FFF2-40B4-BE49-F238E27FC236}">
                    <a16:creationId xmlns:a16="http://schemas.microsoft.com/office/drawing/2014/main" id="{41715310-E46F-89B3-4EFA-7BD3F90FCA8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68" name="Line 1096">
                <a:extLst>
                  <a:ext uri="{FF2B5EF4-FFF2-40B4-BE49-F238E27FC236}">
                    <a16:creationId xmlns:a16="http://schemas.microsoft.com/office/drawing/2014/main" id="{E6C7227F-406D-B015-70AF-E036B57FE6E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69" name="Line 1097">
                <a:extLst>
                  <a:ext uri="{FF2B5EF4-FFF2-40B4-BE49-F238E27FC236}">
                    <a16:creationId xmlns:a16="http://schemas.microsoft.com/office/drawing/2014/main" id="{5FD722FE-9592-7661-290B-E84FFB33CB7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70" name="Line 1098">
                <a:extLst>
                  <a:ext uri="{FF2B5EF4-FFF2-40B4-BE49-F238E27FC236}">
                    <a16:creationId xmlns:a16="http://schemas.microsoft.com/office/drawing/2014/main" id="{193A5B35-DFA6-B855-473B-BE632B5A6A4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71" name="Line 1099">
                <a:extLst>
                  <a:ext uri="{FF2B5EF4-FFF2-40B4-BE49-F238E27FC236}">
                    <a16:creationId xmlns:a16="http://schemas.microsoft.com/office/drawing/2014/main" id="{1341C529-B6F7-E9F5-0957-5F4247AABAA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72" name="Line 1100">
                <a:extLst>
                  <a:ext uri="{FF2B5EF4-FFF2-40B4-BE49-F238E27FC236}">
                    <a16:creationId xmlns:a16="http://schemas.microsoft.com/office/drawing/2014/main" id="{6F37C7B1-6F89-88DE-E4C2-CADBC5350F2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73" name="Line 1101">
                <a:extLst>
                  <a:ext uri="{FF2B5EF4-FFF2-40B4-BE49-F238E27FC236}">
                    <a16:creationId xmlns:a16="http://schemas.microsoft.com/office/drawing/2014/main" id="{6208E43B-59D0-5FCC-3CE8-48D57635F7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74" name="Line 1102">
                <a:extLst>
                  <a:ext uri="{FF2B5EF4-FFF2-40B4-BE49-F238E27FC236}">
                    <a16:creationId xmlns:a16="http://schemas.microsoft.com/office/drawing/2014/main" id="{C101CD60-DD29-BFDE-413B-2050C352191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75" name="Line 1103">
                <a:extLst>
                  <a:ext uri="{FF2B5EF4-FFF2-40B4-BE49-F238E27FC236}">
                    <a16:creationId xmlns:a16="http://schemas.microsoft.com/office/drawing/2014/main" id="{10F4EFCB-EB1F-0AF8-466D-D4668FBF24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76" name="Line 1104">
                <a:extLst>
                  <a:ext uri="{FF2B5EF4-FFF2-40B4-BE49-F238E27FC236}">
                    <a16:creationId xmlns:a16="http://schemas.microsoft.com/office/drawing/2014/main" id="{8502022D-3F50-DE12-7641-7E1E8A18E1E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77" name="Line 1105">
                <a:extLst>
                  <a:ext uri="{FF2B5EF4-FFF2-40B4-BE49-F238E27FC236}">
                    <a16:creationId xmlns:a16="http://schemas.microsoft.com/office/drawing/2014/main" id="{497C6D3A-ECD5-BA67-6855-3E60B0F0038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78" name="Line 1106">
                <a:extLst>
                  <a:ext uri="{FF2B5EF4-FFF2-40B4-BE49-F238E27FC236}">
                    <a16:creationId xmlns:a16="http://schemas.microsoft.com/office/drawing/2014/main" id="{63718120-06B4-E697-8450-B603EB05426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79" name="Line 1107">
                <a:extLst>
                  <a:ext uri="{FF2B5EF4-FFF2-40B4-BE49-F238E27FC236}">
                    <a16:creationId xmlns:a16="http://schemas.microsoft.com/office/drawing/2014/main" id="{4B900626-6C14-3A10-286E-2E4E8A9D2AF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80" name="Line 1108">
                <a:extLst>
                  <a:ext uri="{FF2B5EF4-FFF2-40B4-BE49-F238E27FC236}">
                    <a16:creationId xmlns:a16="http://schemas.microsoft.com/office/drawing/2014/main" id="{0E28CB55-8AE9-FF2F-C3A1-3E7888E4A95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81" name="Line 1109">
                <a:extLst>
                  <a:ext uri="{FF2B5EF4-FFF2-40B4-BE49-F238E27FC236}">
                    <a16:creationId xmlns:a16="http://schemas.microsoft.com/office/drawing/2014/main" id="{B2709DBE-9AD3-6DD7-3784-CC220CBE253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82" name="Line 1110">
                <a:extLst>
                  <a:ext uri="{FF2B5EF4-FFF2-40B4-BE49-F238E27FC236}">
                    <a16:creationId xmlns:a16="http://schemas.microsoft.com/office/drawing/2014/main" id="{72976897-EBEC-8412-C069-C5C63706787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83" name="Line 1111">
                <a:extLst>
                  <a:ext uri="{FF2B5EF4-FFF2-40B4-BE49-F238E27FC236}">
                    <a16:creationId xmlns:a16="http://schemas.microsoft.com/office/drawing/2014/main" id="{20326C38-A5A6-D17F-BBB2-F11997BB10E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84" name="Line 1112">
                <a:extLst>
                  <a:ext uri="{FF2B5EF4-FFF2-40B4-BE49-F238E27FC236}">
                    <a16:creationId xmlns:a16="http://schemas.microsoft.com/office/drawing/2014/main" id="{BC00C28A-BC0C-29E0-8A87-2C5A33D4295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85" name="Line 1113">
                <a:extLst>
                  <a:ext uri="{FF2B5EF4-FFF2-40B4-BE49-F238E27FC236}">
                    <a16:creationId xmlns:a16="http://schemas.microsoft.com/office/drawing/2014/main" id="{4FB6CFBF-F77B-8BB7-F4E2-98B0D666B16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86" name="Line 1114">
                <a:extLst>
                  <a:ext uri="{FF2B5EF4-FFF2-40B4-BE49-F238E27FC236}">
                    <a16:creationId xmlns:a16="http://schemas.microsoft.com/office/drawing/2014/main" id="{889CF320-900F-8F0E-F719-4FF6CF0909D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87" name="Line 1115">
                <a:extLst>
                  <a:ext uri="{FF2B5EF4-FFF2-40B4-BE49-F238E27FC236}">
                    <a16:creationId xmlns:a16="http://schemas.microsoft.com/office/drawing/2014/main" id="{48DD84DA-C403-23CD-0A46-D62C7BB975C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88" name="Line 1116">
                <a:extLst>
                  <a:ext uri="{FF2B5EF4-FFF2-40B4-BE49-F238E27FC236}">
                    <a16:creationId xmlns:a16="http://schemas.microsoft.com/office/drawing/2014/main" id="{70FE5025-7181-3D81-FFD4-E5EDFA85D5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89" name="Line 1117">
                <a:extLst>
                  <a:ext uri="{FF2B5EF4-FFF2-40B4-BE49-F238E27FC236}">
                    <a16:creationId xmlns:a16="http://schemas.microsoft.com/office/drawing/2014/main" id="{AC7DE441-F763-1266-0990-25C70D70FE2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90" name="Line 1118">
                <a:extLst>
                  <a:ext uri="{FF2B5EF4-FFF2-40B4-BE49-F238E27FC236}">
                    <a16:creationId xmlns:a16="http://schemas.microsoft.com/office/drawing/2014/main" id="{9D104113-CD43-FBEB-2125-4B137AA6352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91" name="Line 1119">
                <a:extLst>
                  <a:ext uri="{FF2B5EF4-FFF2-40B4-BE49-F238E27FC236}">
                    <a16:creationId xmlns:a16="http://schemas.microsoft.com/office/drawing/2014/main" id="{3136F33D-8911-86FD-4C79-A0FD9E65E9D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92" name="Line 1120">
                <a:extLst>
                  <a:ext uri="{FF2B5EF4-FFF2-40B4-BE49-F238E27FC236}">
                    <a16:creationId xmlns:a16="http://schemas.microsoft.com/office/drawing/2014/main" id="{E5A37951-5CBE-45C5-4136-E2BDA40E5D6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93" name="Line 1121">
                <a:extLst>
                  <a:ext uri="{FF2B5EF4-FFF2-40B4-BE49-F238E27FC236}">
                    <a16:creationId xmlns:a16="http://schemas.microsoft.com/office/drawing/2014/main" id="{0647A16A-9E08-CB8F-DE84-1D3EBC4A823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94" name="Line 1122">
                <a:extLst>
                  <a:ext uri="{FF2B5EF4-FFF2-40B4-BE49-F238E27FC236}">
                    <a16:creationId xmlns:a16="http://schemas.microsoft.com/office/drawing/2014/main" id="{E743E45D-878C-3C37-8BF3-F9166C91D7F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95" name="Line 1123">
                <a:extLst>
                  <a:ext uri="{FF2B5EF4-FFF2-40B4-BE49-F238E27FC236}">
                    <a16:creationId xmlns:a16="http://schemas.microsoft.com/office/drawing/2014/main" id="{D3B34924-95A8-1B51-35AB-CF86C9A7F6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96" name="Line 1124">
                <a:extLst>
                  <a:ext uri="{FF2B5EF4-FFF2-40B4-BE49-F238E27FC236}">
                    <a16:creationId xmlns:a16="http://schemas.microsoft.com/office/drawing/2014/main" id="{09BE2766-A760-1B0B-CC81-FB0C7519B9E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97" name="Line 1125">
                <a:extLst>
                  <a:ext uri="{FF2B5EF4-FFF2-40B4-BE49-F238E27FC236}">
                    <a16:creationId xmlns:a16="http://schemas.microsoft.com/office/drawing/2014/main" id="{E9079405-A759-1667-866D-8F0AA1FE6D0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32198" name="Line 1126">
                <a:extLst>
                  <a:ext uri="{FF2B5EF4-FFF2-40B4-BE49-F238E27FC236}">
                    <a16:creationId xmlns:a16="http://schemas.microsoft.com/office/drawing/2014/main" id="{43F77AAD-3F15-2D33-EB47-70809B28B2C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</p:grpSp>
      </p:grpSp>
      <p:sp>
        <p:nvSpPr>
          <p:cNvPr id="132199" name="Rectangle 1132">
            <a:extLst>
              <a:ext uri="{FF2B5EF4-FFF2-40B4-BE49-F238E27FC236}">
                <a16:creationId xmlns:a16="http://schemas.microsoft.com/office/drawing/2014/main" id="{70B077E1-7B98-0396-F76E-76F2FF441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s-BH" altLang="es-BH">
              <a:latin typeface="Times New Roman" panose="02020603050405020304" pitchFamily="18" charset="0"/>
            </a:endParaRPr>
          </a:p>
        </p:txBody>
      </p:sp>
      <p:sp>
        <p:nvSpPr>
          <p:cNvPr id="132200" name="Rectangle 1133">
            <a:extLst>
              <a:ext uri="{FF2B5EF4-FFF2-40B4-BE49-F238E27FC236}">
                <a16:creationId xmlns:a16="http://schemas.microsoft.com/office/drawing/2014/main" id="{3F995039-9A7A-7EC4-A550-4A4E4B873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s-BH" altLang="es-BH">
              <a:latin typeface="Times New Roman" panose="02020603050405020304" pitchFamily="18" charset="0"/>
            </a:endParaRPr>
          </a:p>
        </p:txBody>
      </p:sp>
      <p:sp>
        <p:nvSpPr>
          <p:cNvPr id="132202" name="Rectangle 1130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32203" name="Rectangle 1131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32201" name="Rectangle 1127">
            <a:extLst>
              <a:ext uri="{FF2B5EF4-FFF2-40B4-BE49-F238E27FC236}">
                <a16:creationId xmlns:a16="http://schemas.microsoft.com/office/drawing/2014/main" id="{D79AD5A7-1649-8B11-B87C-A8A4F2E175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204" name="Rectangle 1128">
            <a:extLst>
              <a:ext uri="{FF2B5EF4-FFF2-40B4-BE49-F238E27FC236}">
                <a16:creationId xmlns:a16="http://schemas.microsoft.com/office/drawing/2014/main" id="{5F3F780E-5002-22E5-5516-94AE18B76E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205" name="Rectangle 1129">
            <a:extLst>
              <a:ext uri="{FF2B5EF4-FFF2-40B4-BE49-F238E27FC236}">
                <a16:creationId xmlns:a16="http://schemas.microsoft.com/office/drawing/2014/main" id="{C3AA1C65-764B-C8C0-0CC3-29B553A47E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4B73B-CCC9-6A4B-9F1A-47713E33C239}" type="slidenum">
              <a:rPr lang="en-US" altLang="es-BH"/>
              <a:pPr>
                <a:defRPr/>
              </a:pPr>
              <a:t>‹N›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1993377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2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32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32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32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99" grpId="0" animBg="1" autoUpdateAnimBg="0"/>
      <p:bldP spid="132200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>
            <a:extLst>
              <a:ext uri="{FF2B5EF4-FFF2-40B4-BE49-F238E27FC236}">
                <a16:creationId xmlns:a16="http://schemas.microsoft.com/office/drawing/2014/main" id="{44D37618-4187-1ACA-5641-F75997235A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>
            <a:extLst>
              <a:ext uri="{FF2B5EF4-FFF2-40B4-BE49-F238E27FC236}">
                <a16:creationId xmlns:a16="http://schemas.microsoft.com/office/drawing/2014/main" id="{E08B6F9F-F2BE-5E09-D29C-E9D122BAA2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>
            <a:extLst>
              <a:ext uri="{FF2B5EF4-FFF2-40B4-BE49-F238E27FC236}">
                <a16:creationId xmlns:a16="http://schemas.microsoft.com/office/drawing/2014/main" id="{D60A9117-F55B-CDCD-3C75-A95BEF68B9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723300-8D74-DF4F-A613-66B623F77203}" type="slidenum">
              <a:rPr lang="en-US" altLang="es-BH"/>
              <a:pPr>
                <a:defRPr/>
              </a:pPr>
              <a:t>‹N›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2851755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>
            <a:extLst>
              <a:ext uri="{FF2B5EF4-FFF2-40B4-BE49-F238E27FC236}">
                <a16:creationId xmlns:a16="http://schemas.microsoft.com/office/drawing/2014/main" id="{98F8C464-CE8B-626F-D7C8-2DE20AB43E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>
            <a:extLst>
              <a:ext uri="{FF2B5EF4-FFF2-40B4-BE49-F238E27FC236}">
                <a16:creationId xmlns:a16="http://schemas.microsoft.com/office/drawing/2014/main" id="{8304BC98-2E88-EDF0-D4D5-000AF7BFF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>
            <a:extLst>
              <a:ext uri="{FF2B5EF4-FFF2-40B4-BE49-F238E27FC236}">
                <a16:creationId xmlns:a16="http://schemas.microsoft.com/office/drawing/2014/main" id="{696F8E21-0390-4385-6D43-93BFC6505D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C06A6-30AD-B34B-A0A6-8986645755A2}" type="slidenum">
              <a:rPr lang="en-US" altLang="es-BH"/>
              <a:pPr>
                <a:defRPr/>
              </a:pPr>
              <a:t>‹N›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1246763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09600"/>
            <a:ext cx="73787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>
            <a:extLst>
              <a:ext uri="{FF2B5EF4-FFF2-40B4-BE49-F238E27FC236}">
                <a16:creationId xmlns:a16="http://schemas.microsoft.com/office/drawing/2014/main" id="{43653344-15B8-7EE3-6184-B23EE92374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>
            <a:extLst>
              <a:ext uri="{FF2B5EF4-FFF2-40B4-BE49-F238E27FC236}">
                <a16:creationId xmlns:a16="http://schemas.microsoft.com/office/drawing/2014/main" id="{F252B4DB-CB63-3327-60D7-044B3377FE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>
            <a:extLst>
              <a:ext uri="{FF2B5EF4-FFF2-40B4-BE49-F238E27FC236}">
                <a16:creationId xmlns:a16="http://schemas.microsoft.com/office/drawing/2014/main" id="{6AB82859-DEC5-8FCE-1EE5-1212AFA822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61B69-D15D-5B47-963E-E1D71F40596D}" type="slidenum">
              <a:rPr lang="en-US" altLang="es-BH"/>
              <a:pPr>
                <a:defRPr/>
              </a:pPr>
              <a:t>‹N›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1673965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>
            <a:extLst>
              <a:ext uri="{FF2B5EF4-FFF2-40B4-BE49-F238E27FC236}">
                <a16:creationId xmlns:a16="http://schemas.microsoft.com/office/drawing/2014/main" id="{990A0CD8-1304-39DA-1F39-03B462F9F0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>
            <a:extLst>
              <a:ext uri="{FF2B5EF4-FFF2-40B4-BE49-F238E27FC236}">
                <a16:creationId xmlns:a16="http://schemas.microsoft.com/office/drawing/2014/main" id="{1CFD0AC7-397F-058B-F277-8A6189924B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>
            <a:extLst>
              <a:ext uri="{FF2B5EF4-FFF2-40B4-BE49-F238E27FC236}">
                <a16:creationId xmlns:a16="http://schemas.microsoft.com/office/drawing/2014/main" id="{4FC00559-41C6-983C-EDE0-E43F87310F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D9BA0-5CE2-E34A-B4D7-6799EF787DA4}" type="slidenum">
              <a:rPr lang="en-US" altLang="es-BH"/>
              <a:pPr>
                <a:defRPr/>
              </a:pPr>
              <a:t>‹N›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1994025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>
            <a:extLst>
              <a:ext uri="{FF2B5EF4-FFF2-40B4-BE49-F238E27FC236}">
                <a16:creationId xmlns:a16="http://schemas.microsoft.com/office/drawing/2014/main" id="{4559FD92-2DA1-3CBA-08E5-B728A7084C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>
            <a:extLst>
              <a:ext uri="{FF2B5EF4-FFF2-40B4-BE49-F238E27FC236}">
                <a16:creationId xmlns:a16="http://schemas.microsoft.com/office/drawing/2014/main" id="{16A37961-E180-700A-1091-81F5117968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>
            <a:extLst>
              <a:ext uri="{FF2B5EF4-FFF2-40B4-BE49-F238E27FC236}">
                <a16:creationId xmlns:a16="http://schemas.microsoft.com/office/drawing/2014/main" id="{940D946C-9B13-93C2-E18D-C0436B17F5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5D1A35-60A3-1845-9EDB-207C7B252B02}" type="slidenum">
              <a:rPr lang="en-US" altLang="es-BH"/>
              <a:pPr>
                <a:defRPr/>
              </a:pPr>
              <a:t>‹N›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2222274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>
            <a:extLst>
              <a:ext uri="{FF2B5EF4-FFF2-40B4-BE49-F238E27FC236}">
                <a16:creationId xmlns:a16="http://schemas.microsoft.com/office/drawing/2014/main" id="{F129D2F3-6408-E8DA-17DB-E13ED7ED41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>
            <a:extLst>
              <a:ext uri="{FF2B5EF4-FFF2-40B4-BE49-F238E27FC236}">
                <a16:creationId xmlns:a16="http://schemas.microsoft.com/office/drawing/2014/main" id="{D31F113D-93D9-06A9-E04F-12BFECEB04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>
            <a:extLst>
              <a:ext uri="{FF2B5EF4-FFF2-40B4-BE49-F238E27FC236}">
                <a16:creationId xmlns:a16="http://schemas.microsoft.com/office/drawing/2014/main" id="{5A31B4D0-DAA0-6242-06F1-5FF4830A81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938E4-426F-CC48-9729-7086BC0BE1A3}" type="slidenum">
              <a:rPr lang="en-US" altLang="es-BH"/>
              <a:pPr>
                <a:defRPr/>
              </a:pPr>
              <a:t>‹N›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1521975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>
            <a:extLst>
              <a:ext uri="{FF2B5EF4-FFF2-40B4-BE49-F238E27FC236}">
                <a16:creationId xmlns:a16="http://schemas.microsoft.com/office/drawing/2014/main" id="{325E6645-7AA9-8E41-B312-8FD574D388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>
            <a:extLst>
              <a:ext uri="{FF2B5EF4-FFF2-40B4-BE49-F238E27FC236}">
                <a16:creationId xmlns:a16="http://schemas.microsoft.com/office/drawing/2014/main" id="{02F26AD0-EAFC-F264-7725-53B125714D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>
            <a:extLst>
              <a:ext uri="{FF2B5EF4-FFF2-40B4-BE49-F238E27FC236}">
                <a16:creationId xmlns:a16="http://schemas.microsoft.com/office/drawing/2014/main" id="{94A52979-651A-0388-AD65-BE2744F2A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BD088-6B95-2B47-9C86-589C3401BBDD}" type="slidenum">
              <a:rPr lang="en-US" altLang="es-BH"/>
              <a:pPr>
                <a:defRPr/>
              </a:pPr>
              <a:t>‹N›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3889786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>
            <a:extLst>
              <a:ext uri="{FF2B5EF4-FFF2-40B4-BE49-F238E27FC236}">
                <a16:creationId xmlns:a16="http://schemas.microsoft.com/office/drawing/2014/main" id="{4AE337B9-C1C7-8E1C-CCA1-D8EF23F5CD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>
            <a:extLst>
              <a:ext uri="{FF2B5EF4-FFF2-40B4-BE49-F238E27FC236}">
                <a16:creationId xmlns:a16="http://schemas.microsoft.com/office/drawing/2014/main" id="{D85DA55D-837C-8F63-25F4-7707527EB0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>
            <a:extLst>
              <a:ext uri="{FF2B5EF4-FFF2-40B4-BE49-F238E27FC236}">
                <a16:creationId xmlns:a16="http://schemas.microsoft.com/office/drawing/2014/main" id="{E7544AA6-7D9A-DBCE-56DF-6D4EC81089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85CB5-9133-BE41-BE6E-CA32CD5804D8}" type="slidenum">
              <a:rPr lang="en-US" altLang="es-BH"/>
              <a:pPr>
                <a:defRPr/>
              </a:pPr>
              <a:t>‹N›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2908447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>
            <a:extLst>
              <a:ext uri="{FF2B5EF4-FFF2-40B4-BE49-F238E27FC236}">
                <a16:creationId xmlns:a16="http://schemas.microsoft.com/office/drawing/2014/main" id="{20E506EC-0824-A1A8-400D-6EEBF04B1D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>
            <a:extLst>
              <a:ext uri="{FF2B5EF4-FFF2-40B4-BE49-F238E27FC236}">
                <a16:creationId xmlns:a16="http://schemas.microsoft.com/office/drawing/2014/main" id="{FF1406FF-C91B-22C4-F7A1-0F4FA71FD2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>
            <a:extLst>
              <a:ext uri="{FF2B5EF4-FFF2-40B4-BE49-F238E27FC236}">
                <a16:creationId xmlns:a16="http://schemas.microsoft.com/office/drawing/2014/main" id="{BB8FC6BA-6DCD-7DEE-75BB-69070AAAD0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8A2A5-8A90-7A45-8CE8-1E2FFE7C22D7}" type="slidenum">
              <a:rPr lang="en-US" altLang="es-BH"/>
              <a:pPr>
                <a:defRPr/>
              </a:pPr>
              <a:t>‹N›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2281310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>
            <a:extLst>
              <a:ext uri="{FF2B5EF4-FFF2-40B4-BE49-F238E27FC236}">
                <a16:creationId xmlns:a16="http://schemas.microsoft.com/office/drawing/2014/main" id="{98757213-5A86-E1D1-369B-992DB19753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>
            <a:extLst>
              <a:ext uri="{FF2B5EF4-FFF2-40B4-BE49-F238E27FC236}">
                <a16:creationId xmlns:a16="http://schemas.microsoft.com/office/drawing/2014/main" id="{0D812BE3-B43F-D9D4-8DAA-D460631756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>
            <a:extLst>
              <a:ext uri="{FF2B5EF4-FFF2-40B4-BE49-F238E27FC236}">
                <a16:creationId xmlns:a16="http://schemas.microsoft.com/office/drawing/2014/main" id="{7668E930-48D1-B738-99A6-916FD917CB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FDDC3-60B4-0248-A8F1-3F2CE37C2BCC}" type="slidenum">
              <a:rPr lang="en-US" altLang="es-BH"/>
              <a:pPr>
                <a:defRPr/>
              </a:pPr>
              <a:t>‹N›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964818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>
            <a:extLst>
              <a:ext uri="{FF2B5EF4-FFF2-40B4-BE49-F238E27FC236}">
                <a16:creationId xmlns:a16="http://schemas.microsoft.com/office/drawing/2014/main" id="{04A4A5C8-2CE6-95F1-1FEF-C95B13C517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>
            <a:extLst>
              <a:ext uri="{FF2B5EF4-FFF2-40B4-BE49-F238E27FC236}">
                <a16:creationId xmlns:a16="http://schemas.microsoft.com/office/drawing/2014/main" id="{3765363C-9813-1DC1-45C3-B1770863E5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>
            <a:extLst>
              <a:ext uri="{FF2B5EF4-FFF2-40B4-BE49-F238E27FC236}">
                <a16:creationId xmlns:a16="http://schemas.microsoft.com/office/drawing/2014/main" id="{EF8BABC4-62EC-93BF-FEE8-794701CD4C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D2EC3-008D-C747-8CC3-018DE2BDD3DF}" type="slidenum">
              <a:rPr lang="en-US" altLang="es-BH"/>
              <a:pPr>
                <a:defRPr/>
              </a:pPr>
              <a:t>‹N›</a:t>
            </a:fld>
            <a:endParaRPr lang="en-US" altLang="es-BH"/>
          </a:p>
        </p:txBody>
      </p:sp>
    </p:spTree>
    <p:extLst>
      <p:ext uri="{BB962C8B-B14F-4D97-AF65-F5344CB8AC3E}">
        <p14:creationId xmlns:p14="http://schemas.microsoft.com/office/powerpoint/2010/main" val="2110986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90EB3E6B-7C7F-A866-4B84-AC1E053D081E}"/>
              </a:ext>
            </a:extLst>
          </p:cNvPr>
          <p:cNvGrpSpPr>
            <a:grpSpLocks/>
          </p:cNvGrpSpPr>
          <p:nvPr/>
        </p:nvGrpSpPr>
        <p:grpSpPr bwMode="auto">
          <a:xfrm>
            <a:off x="0" y="68263"/>
            <a:ext cx="8915400" cy="6713537"/>
            <a:chOff x="0" y="43"/>
            <a:chExt cx="5616" cy="4229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EF9876BF-3AC0-683C-BE5E-99EE583F0A0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3"/>
              <a:ext cx="408" cy="4229"/>
              <a:chOff x="0" y="43"/>
              <a:chExt cx="5760" cy="4229"/>
            </a:xfrm>
          </p:grpSpPr>
          <p:sp>
            <p:nvSpPr>
              <p:cNvPr id="1038" name="Line 4">
                <a:extLst>
                  <a:ext uri="{FF2B5EF4-FFF2-40B4-BE49-F238E27FC236}">
                    <a16:creationId xmlns:a16="http://schemas.microsoft.com/office/drawing/2014/main" id="{149589B1-9277-D9E9-E010-38CB02C44DA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39" name="Line 5">
                <a:extLst>
                  <a:ext uri="{FF2B5EF4-FFF2-40B4-BE49-F238E27FC236}">
                    <a16:creationId xmlns:a16="http://schemas.microsoft.com/office/drawing/2014/main" id="{53724D30-627E-9A36-8CA6-1442B0F5F4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40" name="Line 6">
                <a:extLst>
                  <a:ext uri="{FF2B5EF4-FFF2-40B4-BE49-F238E27FC236}">
                    <a16:creationId xmlns:a16="http://schemas.microsoft.com/office/drawing/2014/main" id="{8A452AEB-AD10-4B12-D48C-9C2D6F2023E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41" name="Line 7">
                <a:extLst>
                  <a:ext uri="{FF2B5EF4-FFF2-40B4-BE49-F238E27FC236}">
                    <a16:creationId xmlns:a16="http://schemas.microsoft.com/office/drawing/2014/main" id="{67DDF60D-45C0-664C-E77B-A31CBEC5F46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42" name="Line 8">
                <a:extLst>
                  <a:ext uri="{FF2B5EF4-FFF2-40B4-BE49-F238E27FC236}">
                    <a16:creationId xmlns:a16="http://schemas.microsoft.com/office/drawing/2014/main" id="{0700EBD5-033F-C3C7-F983-23C39BCFD5A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43" name="Line 9">
                <a:extLst>
                  <a:ext uri="{FF2B5EF4-FFF2-40B4-BE49-F238E27FC236}">
                    <a16:creationId xmlns:a16="http://schemas.microsoft.com/office/drawing/2014/main" id="{A4CE5E48-D147-665F-F14B-1AC6389B013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44" name="Line 10">
                <a:extLst>
                  <a:ext uri="{FF2B5EF4-FFF2-40B4-BE49-F238E27FC236}">
                    <a16:creationId xmlns:a16="http://schemas.microsoft.com/office/drawing/2014/main" id="{005FA130-4D90-A877-BE56-0DEDCB15416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45" name="Line 11">
                <a:extLst>
                  <a:ext uri="{FF2B5EF4-FFF2-40B4-BE49-F238E27FC236}">
                    <a16:creationId xmlns:a16="http://schemas.microsoft.com/office/drawing/2014/main" id="{8B8FC26F-D16E-C88F-1009-D33A81E76B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46" name="Line 12">
                <a:extLst>
                  <a:ext uri="{FF2B5EF4-FFF2-40B4-BE49-F238E27FC236}">
                    <a16:creationId xmlns:a16="http://schemas.microsoft.com/office/drawing/2014/main" id="{4EC7C4BB-DA30-F367-B1A1-6B3B144D35D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47" name="Line 13">
                <a:extLst>
                  <a:ext uri="{FF2B5EF4-FFF2-40B4-BE49-F238E27FC236}">
                    <a16:creationId xmlns:a16="http://schemas.microsoft.com/office/drawing/2014/main" id="{7A481CD1-315E-0E81-5520-70960CB7EA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48" name="Line 14">
                <a:extLst>
                  <a:ext uri="{FF2B5EF4-FFF2-40B4-BE49-F238E27FC236}">
                    <a16:creationId xmlns:a16="http://schemas.microsoft.com/office/drawing/2014/main" id="{9085DBC6-7987-211A-B669-3EE749A7DEB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49" name="Line 15">
                <a:extLst>
                  <a:ext uri="{FF2B5EF4-FFF2-40B4-BE49-F238E27FC236}">
                    <a16:creationId xmlns:a16="http://schemas.microsoft.com/office/drawing/2014/main" id="{8D99705C-EEFA-8875-E050-0B58CB546C0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50" name="Line 16">
                <a:extLst>
                  <a:ext uri="{FF2B5EF4-FFF2-40B4-BE49-F238E27FC236}">
                    <a16:creationId xmlns:a16="http://schemas.microsoft.com/office/drawing/2014/main" id="{062ACCE5-8233-4242-9ECA-CE768DADB02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51" name="Line 17">
                <a:extLst>
                  <a:ext uri="{FF2B5EF4-FFF2-40B4-BE49-F238E27FC236}">
                    <a16:creationId xmlns:a16="http://schemas.microsoft.com/office/drawing/2014/main" id="{EC1656E9-6357-BCF8-6B53-E2D7BC6D105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52" name="Line 18">
                <a:extLst>
                  <a:ext uri="{FF2B5EF4-FFF2-40B4-BE49-F238E27FC236}">
                    <a16:creationId xmlns:a16="http://schemas.microsoft.com/office/drawing/2014/main" id="{42F38A7B-762A-2CD0-1195-E5478F4660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53" name="Line 19">
                <a:extLst>
                  <a:ext uri="{FF2B5EF4-FFF2-40B4-BE49-F238E27FC236}">
                    <a16:creationId xmlns:a16="http://schemas.microsoft.com/office/drawing/2014/main" id="{E052DDAB-FB55-2409-B1A1-888F380314F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54" name="Line 20">
                <a:extLst>
                  <a:ext uri="{FF2B5EF4-FFF2-40B4-BE49-F238E27FC236}">
                    <a16:creationId xmlns:a16="http://schemas.microsoft.com/office/drawing/2014/main" id="{0F0CA770-9463-B89B-15D2-630EEF8E91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55" name="Line 21">
                <a:extLst>
                  <a:ext uri="{FF2B5EF4-FFF2-40B4-BE49-F238E27FC236}">
                    <a16:creationId xmlns:a16="http://schemas.microsoft.com/office/drawing/2014/main" id="{30D71E36-6CA2-3EAF-01F1-34FE904DC98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56" name="Line 22">
                <a:extLst>
                  <a:ext uri="{FF2B5EF4-FFF2-40B4-BE49-F238E27FC236}">
                    <a16:creationId xmlns:a16="http://schemas.microsoft.com/office/drawing/2014/main" id="{89533BCE-8918-12FB-755F-223A6AA7739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57" name="Line 23">
                <a:extLst>
                  <a:ext uri="{FF2B5EF4-FFF2-40B4-BE49-F238E27FC236}">
                    <a16:creationId xmlns:a16="http://schemas.microsoft.com/office/drawing/2014/main" id="{D0E6EC96-5AFE-806E-19AE-C70FE0ABD2B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58" name="Line 24">
                <a:extLst>
                  <a:ext uri="{FF2B5EF4-FFF2-40B4-BE49-F238E27FC236}">
                    <a16:creationId xmlns:a16="http://schemas.microsoft.com/office/drawing/2014/main" id="{E24EE69E-6546-F464-6298-DCF977474E9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59" name="Line 25">
                <a:extLst>
                  <a:ext uri="{FF2B5EF4-FFF2-40B4-BE49-F238E27FC236}">
                    <a16:creationId xmlns:a16="http://schemas.microsoft.com/office/drawing/2014/main" id="{9A6C6F3D-0E88-CEB8-C25A-4C47540677C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60" name="Line 26">
                <a:extLst>
                  <a:ext uri="{FF2B5EF4-FFF2-40B4-BE49-F238E27FC236}">
                    <a16:creationId xmlns:a16="http://schemas.microsoft.com/office/drawing/2014/main" id="{C743F8FD-AD97-235C-4FA7-EC890C86EB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61" name="Line 27">
                <a:extLst>
                  <a:ext uri="{FF2B5EF4-FFF2-40B4-BE49-F238E27FC236}">
                    <a16:creationId xmlns:a16="http://schemas.microsoft.com/office/drawing/2014/main" id="{AECCA3AD-BC7B-18AC-83A4-60879886578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62" name="Line 28">
                <a:extLst>
                  <a:ext uri="{FF2B5EF4-FFF2-40B4-BE49-F238E27FC236}">
                    <a16:creationId xmlns:a16="http://schemas.microsoft.com/office/drawing/2014/main" id="{34EB4F03-CE6B-0CCF-4146-F24F49BB25B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63" name="Line 29">
                <a:extLst>
                  <a:ext uri="{FF2B5EF4-FFF2-40B4-BE49-F238E27FC236}">
                    <a16:creationId xmlns:a16="http://schemas.microsoft.com/office/drawing/2014/main" id="{02C8C133-4649-60DD-0EF9-598675CF33F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64" name="Line 30">
                <a:extLst>
                  <a:ext uri="{FF2B5EF4-FFF2-40B4-BE49-F238E27FC236}">
                    <a16:creationId xmlns:a16="http://schemas.microsoft.com/office/drawing/2014/main" id="{DD4FF65A-B821-AACB-9759-802DFAD183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65" name="Line 31">
                <a:extLst>
                  <a:ext uri="{FF2B5EF4-FFF2-40B4-BE49-F238E27FC236}">
                    <a16:creationId xmlns:a16="http://schemas.microsoft.com/office/drawing/2014/main" id="{D671E383-D583-6ADA-3289-F909C503D6C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66" name="Line 32">
                <a:extLst>
                  <a:ext uri="{FF2B5EF4-FFF2-40B4-BE49-F238E27FC236}">
                    <a16:creationId xmlns:a16="http://schemas.microsoft.com/office/drawing/2014/main" id="{11D013E0-012C-3B98-395F-F2C4BC00656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67" name="Line 33">
                <a:extLst>
                  <a:ext uri="{FF2B5EF4-FFF2-40B4-BE49-F238E27FC236}">
                    <a16:creationId xmlns:a16="http://schemas.microsoft.com/office/drawing/2014/main" id="{C1821559-52BC-DBAC-F1E3-14CA61085BE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68" name="Line 34">
                <a:extLst>
                  <a:ext uri="{FF2B5EF4-FFF2-40B4-BE49-F238E27FC236}">
                    <a16:creationId xmlns:a16="http://schemas.microsoft.com/office/drawing/2014/main" id="{A77C5AC8-E008-9275-625E-10261E8B2F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69" name="Line 35">
                <a:extLst>
                  <a:ext uri="{FF2B5EF4-FFF2-40B4-BE49-F238E27FC236}">
                    <a16:creationId xmlns:a16="http://schemas.microsoft.com/office/drawing/2014/main" id="{C9E753B3-D45C-28D2-6B90-93376BA6A4A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70" name="Line 36">
                <a:extLst>
                  <a:ext uri="{FF2B5EF4-FFF2-40B4-BE49-F238E27FC236}">
                    <a16:creationId xmlns:a16="http://schemas.microsoft.com/office/drawing/2014/main" id="{630E0170-F15A-1B11-443F-F50D8A57F59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71" name="Line 37">
                <a:extLst>
                  <a:ext uri="{FF2B5EF4-FFF2-40B4-BE49-F238E27FC236}">
                    <a16:creationId xmlns:a16="http://schemas.microsoft.com/office/drawing/2014/main" id="{3525F91E-239E-F5F2-2197-01727113446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72" name="Line 38">
                <a:extLst>
                  <a:ext uri="{FF2B5EF4-FFF2-40B4-BE49-F238E27FC236}">
                    <a16:creationId xmlns:a16="http://schemas.microsoft.com/office/drawing/2014/main" id="{4BF9BD12-9D2B-0164-24BE-FBAABFB375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73" name="Line 39">
                <a:extLst>
                  <a:ext uri="{FF2B5EF4-FFF2-40B4-BE49-F238E27FC236}">
                    <a16:creationId xmlns:a16="http://schemas.microsoft.com/office/drawing/2014/main" id="{2C1576A2-FC70-5D45-7778-B9AC87CA9A0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74" name="Line 40">
                <a:extLst>
                  <a:ext uri="{FF2B5EF4-FFF2-40B4-BE49-F238E27FC236}">
                    <a16:creationId xmlns:a16="http://schemas.microsoft.com/office/drawing/2014/main" id="{FC20EF71-4C29-8D81-3FDB-C09A98F6182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75" name="Line 41">
                <a:extLst>
                  <a:ext uri="{FF2B5EF4-FFF2-40B4-BE49-F238E27FC236}">
                    <a16:creationId xmlns:a16="http://schemas.microsoft.com/office/drawing/2014/main" id="{1E456F85-DD8C-CFF1-613F-D0BF16DD3F5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76" name="Line 42">
                <a:extLst>
                  <a:ext uri="{FF2B5EF4-FFF2-40B4-BE49-F238E27FC236}">
                    <a16:creationId xmlns:a16="http://schemas.microsoft.com/office/drawing/2014/main" id="{71DF1686-3661-087F-2089-6787116ED1D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77" name="Line 43">
                <a:extLst>
                  <a:ext uri="{FF2B5EF4-FFF2-40B4-BE49-F238E27FC236}">
                    <a16:creationId xmlns:a16="http://schemas.microsoft.com/office/drawing/2014/main" id="{A4B53B4C-914B-927F-BB91-088E1F479F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78" name="Line 44">
                <a:extLst>
                  <a:ext uri="{FF2B5EF4-FFF2-40B4-BE49-F238E27FC236}">
                    <a16:creationId xmlns:a16="http://schemas.microsoft.com/office/drawing/2014/main" id="{5A004E80-A715-89DC-0C2C-F5DC7895B71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79" name="Line 45">
                <a:extLst>
                  <a:ext uri="{FF2B5EF4-FFF2-40B4-BE49-F238E27FC236}">
                    <a16:creationId xmlns:a16="http://schemas.microsoft.com/office/drawing/2014/main" id="{AA480B17-06B7-523A-3A5B-22D100C34F0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80" name="Line 46">
                <a:extLst>
                  <a:ext uri="{FF2B5EF4-FFF2-40B4-BE49-F238E27FC236}">
                    <a16:creationId xmlns:a16="http://schemas.microsoft.com/office/drawing/2014/main" id="{6A712B82-BE4F-9BAD-EE55-03DDDBF8676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81" name="Line 47">
                <a:extLst>
                  <a:ext uri="{FF2B5EF4-FFF2-40B4-BE49-F238E27FC236}">
                    <a16:creationId xmlns:a16="http://schemas.microsoft.com/office/drawing/2014/main" id="{2BBB7C25-F806-C203-EA5D-12AFD53800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82" name="Line 48">
                <a:extLst>
                  <a:ext uri="{FF2B5EF4-FFF2-40B4-BE49-F238E27FC236}">
                    <a16:creationId xmlns:a16="http://schemas.microsoft.com/office/drawing/2014/main" id="{EF48E176-B4CC-137D-31BC-3B021D06C46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83" name="Line 49">
                <a:extLst>
                  <a:ext uri="{FF2B5EF4-FFF2-40B4-BE49-F238E27FC236}">
                    <a16:creationId xmlns:a16="http://schemas.microsoft.com/office/drawing/2014/main" id="{7C4FD073-5666-B3D5-89C7-14BBB9C1774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84" name="Line 50">
                <a:extLst>
                  <a:ext uri="{FF2B5EF4-FFF2-40B4-BE49-F238E27FC236}">
                    <a16:creationId xmlns:a16="http://schemas.microsoft.com/office/drawing/2014/main" id="{ABE13B21-56C7-0217-1AF7-1C1D2846D4E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85" name="Line 51">
                <a:extLst>
                  <a:ext uri="{FF2B5EF4-FFF2-40B4-BE49-F238E27FC236}">
                    <a16:creationId xmlns:a16="http://schemas.microsoft.com/office/drawing/2014/main" id="{A5BF33FF-BCA1-821F-4BF0-069B899DF74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86" name="Line 52">
                <a:extLst>
                  <a:ext uri="{FF2B5EF4-FFF2-40B4-BE49-F238E27FC236}">
                    <a16:creationId xmlns:a16="http://schemas.microsoft.com/office/drawing/2014/main" id="{C594DC0D-0161-A769-16F1-CD05815E427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87" name="Line 53">
                <a:extLst>
                  <a:ext uri="{FF2B5EF4-FFF2-40B4-BE49-F238E27FC236}">
                    <a16:creationId xmlns:a16="http://schemas.microsoft.com/office/drawing/2014/main" id="{B9EAD94D-1A01-9376-2506-8CB26E98D5A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88" name="Line 54">
                <a:extLst>
                  <a:ext uri="{FF2B5EF4-FFF2-40B4-BE49-F238E27FC236}">
                    <a16:creationId xmlns:a16="http://schemas.microsoft.com/office/drawing/2014/main" id="{B642E1D2-8221-1427-930E-D57FCCF6C44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89" name="Line 55">
                <a:extLst>
                  <a:ext uri="{FF2B5EF4-FFF2-40B4-BE49-F238E27FC236}">
                    <a16:creationId xmlns:a16="http://schemas.microsoft.com/office/drawing/2014/main" id="{5953FBB7-5C90-256D-E793-545F5232D00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90" name="Line 56">
                <a:extLst>
                  <a:ext uri="{FF2B5EF4-FFF2-40B4-BE49-F238E27FC236}">
                    <a16:creationId xmlns:a16="http://schemas.microsoft.com/office/drawing/2014/main" id="{4BD1F787-BDAC-DF5B-6A4F-AF1AC4D59BD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91" name="Line 57">
                <a:extLst>
                  <a:ext uri="{FF2B5EF4-FFF2-40B4-BE49-F238E27FC236}">
                    <a16:creationId xmlns:a16="http://schemas.microsoft.com/office/drawing/2014/main" id="{DBDACC6B-99FF-8132-1348-26BA6145DA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92" name="Line 58">
                <a:extLst>
                  <a:ext uri="{FF2B5EF4-FFF2-40B4-BE49-F238E27FC236}">
                    <a16:creationId xmlns:a16="http://schemas.microsoft.com/office/drawing/2014/main" id="{FACBB767-CCC2-A68B-E33D-85D1027504B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93" name="Line 59">
                <a:extLst>
                  <a:ext uri="{FF2B5EF4-FFF2-40B4-BE49-F238E27FC236}">
                    <a16:creationId xmlns:a16="http://schemas.microsoft.com/office/drawing/2014/main" id="{9F69D039-F7C4-1DD7-83C2-21F72A57CDD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94" name="Line 60">
                <a:extLst>
                  <a:ext uri="{FF2B5EF4-FFF2-40B4-BE49-F238E27FC236}">
                    <a16:creationId xmlns:a16="http://schemas.microsoft.com/office/drawing/2014/main" id="{3906173E-1D79-972A-1F65-3E7DB7A0406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95" name="Line 61">
                <a:extLst>
                  <a:ext uri="{FF2B5EF4-FFF2-40B4-BE49-F238E27FC236}">
                    <a16:creationId xmlns:a16="http://schemas.microsoft.com/office/drawing/2014/main" id="{7D7E2560-266B-A6FA-4A8D-6C023C8146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96" name="Line 62">
                <a:extLst>
                  <a:ext uri="{FF2B5EF4-FFF2-40B4-BE49-F238E27FC236}">
                    <a16:creationId xmlns:a16="http://schemas.microsoft.com/office/drawing/2014/main" id="{8F616C47-D5D1-85DF-20DA-9693C7EC960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97" name="Line 63">
                <a:extLst>
                  <a:ext uri="{FF2B5EF4-FFF2-40B4-BE49-F238E27FC236}">
                    <a16:creationId xmlns:a16="http://schemas.microsoft.com/office/drawing/2014/main" id="{EBAB6C11-3FF0-B215-460E-80B0B561315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98" name="Line 64">
                <a:extLst>
                  <a:ext uri="{FF2B5EF4-FFF2-40B4-BE49-F238E27FC236}">
                    <a16:creationId xmlns:a16="http://schemas.microsoft.com/office/drawing/2014/main" id="{01010B6B-1D9A-FEA4-B3D3-C25F0D855B8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099" name="Line 65">
                <a:extLst>
                  <a:ext uri="{FF2B5EF4-FFF2-40B4-BE49-F238E27FC236}">
                    <a16:creationId xmlns:a16="http://schemas.microsoft.com/office/drawing/2014/main" id="{97B70DC6-F3BA-7C4C-7A4E-2CC553648CE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00" name="Line 66">
                <a:extLst>
                  <a:ext uri="{FF2B5EF4-FFF2-40B4-BE49-F238E27FC236}">
                    <a16:creationId xmlns:a16="http://schemas.microsoft.com/office/drawing/2014/main" id="{01E29711-C0A4-BFEB-B955-3FF6619C7C2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01" name="Line 67">
                <a:extLst>
                  <a:ext uri="{FF2B5EF4-FFF2-40B4-BE49-F238E27FC236}">
                    <a16:creationId xmlns:a16="http://schemas.microsoft.com/office/drawing/2014/main" id="{38DD7EA9-BC37-C432-FFD1-7E1B533FF8F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02" name="Line 68">
                <a:extLst>
                  <a:ext uri="{FF2B5EF4-FFF2-40B4-BE49-F238E27FC236}">
                    <a16:creationId xmlns:a16="http://schemas.microsoft.com/office/drawing/2014/main" id="{7495C3C5-655B-6E04-BEA8-715593D816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03" name="Line 69">
                <a:extLst>
                  <a:ext uri="{FF2B5EF4-FFF2-40B4-BE49-F238E27FC236}">
                    <a16:creationId xmlns:a16="http://schemas.microsoft.com/office/drawing/2014/main" id="{9C0BEB34-457D-49EE-EDF7-B38B59986F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04" name="Line 70">
                <a:extLst>
                  <a:ext uri="{FF2B5EF4-FFF2-40B4-BE49-F238E27FC236}">
                    <a16:creationId xmlns:a16="http://schemas.microsoft.com/office/drawing/2014/main" id="{EFC9CD43-2149-58D3-D2BF-47816A413A1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05" name="Line 71">
                <a:extLst>
                  <a:ext uri="{FF2B5EF4-FFF2-40B4-BE49-F238E27FC236}">
                    <a16:creationId xmlns:a16="http://schemas.microsoft.com/office/drawing/2014/main" id="{3A6A94BB-8477-E369-B64C-2078F75226C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06" name="Line 72">
                <a:extLst>
                  <a:ext uri="{FF2B5EF4-FFF2-40B4-BE49-F238E27FC236}">
                    <a16:creationId xmlns:a16="http://schemas.microsoft.com/office/drawing/2014/main" id="{1DE4EA43-8798-F443-8D36-262DDE9444C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07" name="Line 73">
                <a:extLst>
                  <a:ext uri="{FF2B5EF4-FFF2-40B4-BE49-F238E27FC236}">
                    <a16:creationId xmlns:a16="http://schemas.microsoft.com/office/drawing/2014/main" id="{4B9A5B84-0804-4A9E-55EE-387891941A1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08" name="Line 74">
                <a:extLst>
                  <a:ext uri="{FF2B5EF4-FFF2-40B4-BE49-F238E27FC236}">
                    <a16:creationId xmlns:a16="http://schemas.microsoft.com/office/drawing/2014/main" id="{EDC4465B-89FD-824E-8FFD-734DA7843D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09" name="Line 75">
                <a:extLst>
                  <a:ext uri="{FF2B5EF4-FFF2-40B4-BE49-F238E27FC236}">
                    <a16:creationId xmlns:a16="http://schemas.microsoft.com/office/drawing/2014/main" id="{CC817E13-5A35-B451-DF5E-AEEAF6DAD47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10" name="Line 76">
                <a:extLst>
                  <a:ext uri="{FF2B5EF4-FFF2-40B4-BE49-F238E27FC236}">
                    <a16:creationId xmlns:a16="http://schemas.microsoft.com/office/drawing/2014/main" id="{798E004F-0AB3-5EC3-FEE1-8D3F61B692A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11" name="Line 77">
                <a:extLst>
                  <a:ext uri="{FF2B5EF4-FFF2-40B4-BE49-F238E27FC236}">
                    <a16:creationId xmlns:a16="http://schemas.microsoft.com/office/drawing/2014/main" id="{FAE75382-FA36-6706-CE73-2E13FB4285B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12" name="Line 78">
                <a:extLst>
                  <a:ext uri="{FF2B5EF4-FFF2-40B4-BE49-F238E27FC236}">
                    <a16:creationId xmlns:a16="http://schemas.microsoft.com/office/drawing/2014/main" id="{1C3BCD92-EF89-42DE-5476-A22B50D7D84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13" name="Line 79">
                <a:extLst>
                  <a:ext uri="{FF2B5EF4-FFF2-40B4-BE49-F238E27FC236}">
                    <a16:creationId xmlns:a16="http://schemas.microsoft.com/office/drawing/2014/main" id="{B63F271C-127E-C60C-EB41-3E3785448FB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14" name="Line 80">
                <a:extLst>
                  <a:ext uri="{FF2B5EF4-FFF2-40B4-BE49-F238E27FC236}">
                    <a16:creationId xmlns:a16="http://schemas.microsoft.com/office/drawing/2014/main" id="{C7AA514D-6143-7CCC-2057-34507388B74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15" name="Line 81">
                <a:extLst>
                  <a:ext uri="{FF2B5EF4-FFF2-40B4-BE49-F238E27FC236}">
                    <a16:creationId xmlns:a16="http://schemas.microsoft.com/office/drawing/2014/main" id="{EBA83B25-C238-6BE5-98A1-604880E0000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16" name="Line 82">
                <a:extLst>
                  <a:ext uri="{FF2B5EF4-FFF2-40B4-BE49-F238E27FC236}">
                    <a16:creationId xmlns:a16="http://schemas.microsoft.com/office/drawing/2014/main" id="{60539210-B330-7106-474C-7D3450467A3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17" name="Line 83">
                <a:extLst>
                  <a:ext uri="{FF2B5EF4-FFF2-40B4-BE49-F238E27FC236}">
                    <a16:creationId xmlns:a16="http://schemas.microsoft.com/office/drawing/2014/main" id="{347C8DAC-3443-5CFB-B05A-CEEC64959BE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18" name="Line 84">
                <a:extLst>
                  <a:ext uri="{FF2B5EF4-FFF2-40B4-BE49-F238E27FC236}">
                    <a16:creationId xmlns:a16="http://schemas.microsoft.com/office/drawing/2014/main" id="{6688E48A-0C27-7DF4-5382-37D13FD381C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19" name="Line 85">
                <a:extLst>
                  <a:ext uri="{FF2B5EF4-FFF2-40B4-BE49-F238E27FC236}">
                    <a16:creationId xmlns:a16="http://schemas.microsoft.com/office/drawing/2014/main" id="{79A5B3E7-CFB5-29D4-273B-C6996FD292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20" name="Line 86">
                <a:extLst>
                  <a:ext uri="{FF2B5EF4-FFF2-40B4-BE49-F238E27FC236}">
                    <a16:creationId xmlns:a16="http://schemas.microsoft.com/office/drawing/2014/main" id="{56A74C5A-D8F4-A2FE-DCC5-0EF00B11B6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21" name="Line 87">
                <a:extLst>
                  <a:ext uri="{FF2B5EF4-FFF2-40B4-BE49-F238E27FC236}">
                    <a16:creationId xmlns:a16="http://schemas.microsoft.com/office/drawing/2014/main" id="{4535D033-F1E5-A50B-4ECB-DB3FC59F7CA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22" name="Line 88">
                <a:extLst>
                  <a:ext uri="{FF2B5EF4-FFF2-40B4-BE49-F238E27FC236}">
                    <a16:creationId xmlns:a16="http://schemas.microsoft.com/office/drawing/2014/main" id="{55D5ADBA-F5C8-BCE3-8E70-5912E6204F2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23" name="Line 89">
                <a:extLst>
                  <a:ext uri="{FF2B5EF4-FFF2-40B4-BE49-F238E27FC236}">
                    <a16:creationId xmlns:a16="http://schemas.microsoft.com/office/drawing/2014/main" id="{28217B2F-C36C-6306-AB20-6A54DEBBF91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24" name="Line 90">
                <a:extLst>
                  <a:ext uri="{FF2B5EF4-FFF2-40B4-BE49-F238E27FC236}">
                    <a16:creationId xmlns:a16="http://schemas.microsoft.com/office/drawing/2014/main" id="{5671EE8E-9C2E-CCDD-1960-9AAD002E5A1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25" name="Line 91">
                <a:extLst>
                  <a:ext uri="{FF2B5EF4-FFF2-40B4-BE49-F238E27FC236}">
                    <a16:creationId xmlns:a16="http://schemas.microsoft.com/office/drawing/2014/main" id="{A0AA009A-9062-3966-2CF3-2A6D3E6F06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26" name="Line 92">
                <a:extLst>
                  <a:ext uri="{FF2B5EF4-FFF2-40B4-BE49-F238E27FC236}">
                    <a16:creationId xmlns:a16="http://schemas.microsoft.com/office/drawing/2014/main" id="{CD4BE7B9-A5CB-C98A-6323-1DA3539C4E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27" name="Line 93">
                <a:extLst>
                  <a:ext uri="{FF2B5EF4-FFF2-40B4-BE49-F238E27FC236}">
                    <a16:creationId xmlns:a16="http://schemas.microsoft.com/office/drawing/2014/main" id="{631659DB-B8E3-98ED-D9B6-1F7E861896B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28" name="Line 94">
                <a:extLst>
                  <a:ext uri="{FF2B5EF4-FFF2-40B4-BE49-F238E27FC236}">
                    <a16:creationId xmlns:a16="http://schemas.microsoft.com/office/drawing/2014/main" id="{D5A933DB-9C3B-EDC6-BAFE-AAA108D2BF8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29" name="Line 95">
                <a:extLst>
                  <a:ext uri="{FF2B5EF4-FFF2-40B4-BE49-F238E27FC236}">
                    <a16:creationId xmlns:a16="http://schemas.microsoft.com/office/drawing/2014/main" id="{15806D40-71E1-B34A-4E8F-2DFCB84126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30" name="Line 96">
                <a:extLst>
                  <a:ext uri="{FF2B5EF4-FFF2-40B4-BE49-F238E27FC236}">
                    <a16:creationId xmlns:a16="http://schemas.microsoft.com/office/drawing/2014/main" id="{D8B112F7-5A90-91A7-D5FF-2CA2132F65B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31" name="Line 97">
                <a:extLst>
                  <a:ext uri="{FF2B5EF4-FFF2-40B4-BE49-F238E27FC236}">
                    <a16:creationId xmlns:a16="http://schemas.microsoft.com/office/drawing/2014/main" id="{CC076D5D-EC47-CF10-587C-A00EC197837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32" name="Line 98">
                <a:extLst>
                  <a:ext uri="{FF2B5EF4-FFF2-40B4-BE49-F238E27FC236}">
                    <a16:creationId xmlns:a16="http://schemas.microsoft.com/office/drawing/2014/main" id="{ABCFF542-8613-0D3B-359F-8AE8368468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33" name="Line 99">
                <a:extLst>
                  <a:ext uri="{FF2B5EF4-FFF2-40B4-BE49-F238E27FC236}">
                    <a16:creationId xmlns:a16="http://schemas.microsoft.com/office/drawing/2014/main" id="{12D23FAA-7016-58D5-3C78-3C82C9D1E85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34" name="Line 100">
                <a:extLst>
                  <a:ext uri="{FF2B5EF4-FFF2-40B4-BE49-F238E27FC236}">
                    <a16:creationId xmlns:a16="http://schemas.microsoft.com/office/drawing/2014/main" id="{9F98BC00-CF86-01F6-EFAD-A8478DAD50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  <p:sp>
            <p:nvSpPr>
              <p:cNvPr id="1135" name="Line 101">
                <a:extLst>
                  <a:ext uri="{FF2B5EF4-FFF2-40B4-BE49-F238E27FC236}">
                    <a16:creationId xmlns:a16="http://schemas.microsoft.com/office/drawing/2014/main" id="{DBDE1BDA-1FEE-4551-70B9-29DE4815C57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it-BH"/>
              </a:p>
            </p:txBody>
          </p:sp>
        </p:grpSp>
        <p:grpSp>
          <p:nvGrpSpPr>
            <p:cNvPr id="1033" name="Group 102">
              <a:extLst>
                <a:ext uri="{FF2B5EF4-FFF2-40B4-BE49-F238E27FC236}">
                  <a16:creationId xmlns:a16="http://schemas.microsoft.com/office/drawing/2014/main" id="{2D5B7676-03A9-501E-3222-1B062BF3F8F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00" y="205"/>
              <a:ext cx="5216" cy="1123"/>
              <a:chOff x="400" y="205"/>
              <a:chExt cx="5216" cy="1123"/>
            </a:xfrm>
          </p:grpSpPr>
          <p:sp>
            <p:nvSpPr>
              <p:cNvPr id="1034" name="Rectangle 103">
                <a:extLst>
                  <a:ext uri="{FF2B5EF4-FFF2-40B4-BE49-F238E27FC236}">
                    <a16:creationId xmlns:a16="http://schemas.microsoft.com/office/drawing/2014/main" id="{430F42D9-8D7E-7C58-51BA-0A43F835A33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557" y="205"/>
                <a:ext cx="313" cy="91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defRPr/>
                </a:pPr>
                <a:endParaRPr lang="es-BH" altLang="es-BH"/>
              </a:p>
            </p:txBody>
          </p:sp>
          <p:sp>
            <p:nvSpPr>
              <p:cNvPr id="1035" name="Rectangle 104">
                <a:extLst>
                  <a:ext uri="{FF2B5EF4-FFF2-40B4-BE49-F238E27FC236}">
                    <a16:creationId xmlns:a16="http://schemas.microsoft.com/office/drawing/2014/main" id="{C3347527-CDFC-D8D5-6083-162235EB54A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400" y="288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defRPr/>
                </a:pPr>
                <a:endParaRPr lang="es-BH" altLang="es-BH"/>
              </a:p>
            </p:txBody>
          </p:sp>
          <p:sp>
            <p:nvSpPr>
              <p:cNvPr id="1036" name="Rectangle 105">
                <a:extLst>
                  <a:ext uri="{FF2B5EF4-FFF2-40B4-BE49-F238E27FC236}">
                    <a16:creationId xmlns:a16="http://schemas.microsoft.com/office/drawing/2014/main" id="{D7866541-29D4-7FB6-5D9F-3842C233361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4599" y="1115"/>
                <a:ext cx="929" cy="21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defRPr/>
                </a:pPr>
                <a:endParaRPr lang="es-BH" altLang="es-BH"/>
              </a:p>
            </p:txBody>
          </p:sp>
          <p:sp>
            <p:nvSpPr>
              <p:cNvPr id="1037" name="Rectangle 106">
                <a:extLst>
                  <a:ext uri="{FF2B5EF4-FFF2-40B4-BE49-F238E27FC236}">
                    <a16:creationId xmlns:a16="http://schemas.microsoft.com/office/drawing/2014/main" id="{37D590B8-A798-012B-5EB5-2C9A9F11F81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049" y="1211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aramond" panose="02020404030301010803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defRPr/>
                </a:pPr>
                <a:endParaRPr lang="es-BH" altLang="es-BH"/>
              </a:p>
            </p:txBody>
          </p:sp>
        </p:grpSp>
      </p:grpSp>
      <p:sp>
        <p:nvSpPr>
          <p:cNvPr id="1027" name="Rectangle 107">
            <a:extLst>
              <a:ext uri="{FF2B5EF4-FFF2-40B4-BE49-F238E27FC236}">
                <a16:creationId xmlns:a16="http://schemas.microsoft.com/office/drawing/2014/main" id="{2FDC08A4-D534-DEFC-72C9-B4C41B20E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t-BH"/>
              <a:t>Click to edit Master text styles</a:t>
            </a:r>
          </a:p>
          <a:p>
            <a:pPr lvl="1"/>
            <a:r>
              <a:rPr lang="en-US" altLang="it-BH"/>
              <a:t>Second level</a:t>
            </a:r>
          </a:p>
          <a:p>
            <a:pPr lvl="2"/>
            <a:r>
              <a:rPr lang="en-US" altLang="it-BH"/>
              <a:t>Third level</a:t>
            </a:r>
          </a:p>
          <a:p>
            <a:pPr lvl="3"/>
            <a:r>
              <a:rPr lang="en-US" altLang="it-BH"/>
              <a:t>Fourth level</a:t>
            </a:r>
          </a:p>
          <a:p>
            <a:pPr lvl="4"/>
            <a:r>
              <a:rPr lang="en-US" altLang="it-BH"/>
              <a:t>Fifth level</a:t>
            </a:r>
          </a:p>
        </p:txBody>
      </p:sp>
      <p:sp>
        <p:nvSpPr>
          <p:cNvPr id="131180" name="Rectangle 108">
            <a:extLst>
              <a:ext uri="{FF2B5EF4-FFF2-40B4-BE49-F238E27FC236}">
                <a16:creationId xmlns:a16="http://schemas.microsoft.com/office/drawing/2014/main" id="{85D1D2E4-BBCD-B84C-C0B3-DBC972ED39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folHlink"/>
                </a:solidFill>
                <a:latin typeface="+mn-lt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181" name="Rectangle 109">
            <a:extLst>
              <a:ext uri="{FF2B5EF4-FFF2-40B4-BE49-F238E27FC236}">
                <a16:creationId xmlns:a16="http://schemas.microsoft.com/office/drawing/2014/main" id="{C6D488F1-5C5B-B212-52B7-8155571DCE3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folHlink"/>
                </a:solidFill>
                <a:latin typeface="+mn-lt"/>
                <a:ea typeface="ＭＳ Ｐゴシック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182" name="Rectangle 110">
            <a:extLst>
              <a:ext uri="{FF2B5EF4-FFF2-40B4-BE49-F238E27FC236}">
                <a16:creationId xmlns:a16="http://schemas.microsoft.com/office/drawing/2014/main" id="{50104A5E-F7E6-FC10-1404-C68F7D5EAFD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folHlink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39D4583-A4A0-EE48-BC3F-8FB66CE695CC}" type="slidenum">
              <a:rPr lang="en-US" altLang="es-BH"/>
              <a:pPr>
                <a:defRPr/>
              </a:pPr>
              <a:t>‹N›</a:t>
            </a:fld>
            <a:endParaRPr lang="en-US" altLang="es-BH"/>
          </a:p>
        </p:txBody>
      </p:sp>
      <p:sp>
        <p:nvSpPr>
          <p:cNvPr id="1031" name="Rectangle 111">
            <a:extLst>
              <a:ext uri="{FF2B5EF4-FFF2-40B4-BE49-F238E27FC236}">
                <a16:creationId xmlns:a16="http://schemas.microsoft.com/office/drawing/2014/main" id="{4A77DAFA-A01D-7943-1192-EC02AAA2DB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t-BH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charset="0"/>
          <a:ea typeface="ＭＳ Ｐゴシック" charset="0"/>
          <a:cs typeface="Times New Roman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charset="0"/>
          <a:ea typeface="ＭＳ Ｐゴシック" charset="0"/>
          <a:cs typeface="Times New Roman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charset="0"/>
          <a:ea typeface="ＭＳ Ｐゴシック" charset="0"/>
          <a:cs typeface="Times New Roman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charset="0"/>
          <a:ea typeface="ＭＳ Ｐゴシック" charset="0"/>
          <a:cs typeface="Times New Roman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charset="0"/>
          <a:ea typeface="ＭＳ Ｐゴシック" charset="0"/>
          <a:cs typeface="Times New Roman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charset="0"/>
          <a:ea typeface="ＭＳ Ｐゴシック" charset="0"/>
          <a:cs typeface="Times New Roman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charset="0"/>
          <a:ea typeface="ＭＳ Ｐゴシック" charset="0"/>
          <a:cs typeface="Times New Roman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charset="0"/>
          <a:ea typeface="ＭＳ Ｐゴシック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Times New Roman" charset="0"/>
          <a:cs typeface="+mn-cs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  <a:ea typeface="Times New Roman" charset="0"/>
          <a:cs typeface="+mn-cs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  <a:ea typeface="Times New Roman" charset="0"/>
          <a:cs typeface="+mn-cs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Times New Roman" charset="0"/>
          <a:cs typeface="+mn-cs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§"/>
        <a:defRPr>
          <a:solidFill>
            <a:schemeClr val="tx1"/>
          </a:solidFill>
          <a:latin typeface="+mn-lt"/>
          <a:ea typeface="Times New Roman" charset="0"/>
          <a:cs typeface="+mn-cs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§"/>
        <a:defRPr>
          <a:solidFill>
            <a:schemeClr val="tx1"/>
          </a:solidFill>
          <a:latin typeface="+mn-lt"/>
          <a:ea typeface="Times New Roman" charset="0"/>
          <a:cs typeface="+mn-cs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§"/>
        <a:defRPr>
          <a:solidFill>
            <a:schemeClr val="tx1"/>
          </a:solidFill>
          <a:latin typeface="+mn-lt"/>
          <a:ea typeface="Times New Roman" charset="0"/>
          <a:cs typeface="+mn-cs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§"/>
        <a:defRPr>
          <a:solidFill>
            <a:schemeClr val="tx1"/>
          </a:solidFill>
          <a:latin typeface="+mn-lt"/>
          <a:ea typeface="Times New Roman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5F555767-4A50-B1A6-2DB4-FA44686317B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it-BH"/>
              <a:t>A</a:t>
            </a:r>
            <a:r>
              <a:rPr lang="pt-BR" altLang="it-BH"/>
              <a:t>Q</a:t>
            </a:r>
            <a:r>
              <a:rPr lang="en-US" altLang="it-BH"/>
              <a:t>uery </a:t>
            </a:r>
            <a:br>
              <a:rPr lang="pt-BR" altLang="it-BH"/>
            </a:br>
            <a:r>
              <a:rPr lang="en-US" altLang="it-BH"/>
              <a:t>A D</a:t>
            </a:r>
            <a:r>
              <a:rPr lang="pt-BR" altLang="it-BH"/>
              <a:t>atabase </a:t>
            </a:r>
            <a:r>
              <a:rPr lang="en-US" altLang="it-BH"/>
              <a:t>S</a:t>
            </a:r>
            <a:r>
              <a:rPr lang="pt-BR" altLang="it-BH"/>
              <a:t>ystem for</a:t>
            </a:r>
            <a:r>
              <a:rPr lang="en-US" altLang="it-BH"/>
              <a:t> O</a:t>
            </a:r>
            <a:r>
              <a:rPr lang="pt-BR" altLang="it-BH"/>
              <a:t>rder</a:t>
            </a:r>
            <a:endParaRPr lang="en-US" altLang="it-BH"/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371E5911-A7FA-6CA5-0D61-D962E3B003A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05000" y="3429000"/>
            <a:ext cx="6400800" cy="2286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it-BH" sz="2800"/>
              <a:t>Dennis Shasha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it-BH" sz="2800"/>
              <a:t>Joint work with Alberto Lerner, Jose Pablo Cambronero, Bill Sun</a:t>
            </a:r>
            <a:endParaRPr lang="pt-BR" altLang="it-BH" sz="2400"/>
          </a:p>
          <a:p>
            <a:pPr eaLnBrk="1" hangingPunct="1">
              <a:buFont typeface="Wingdings" pitchFamily="2" charset="2"/>
              <a:buNone/>
            </a:pPr>
            <a:r>
              <a:rPr lang="en-US" altLang="it-BH" sz="2800"/>
              <a:t>shasha@cs.nyu.edu</a:t>
            </a:r>
            <a:endParaRPr lang="pt-BR" altLang="it-BH" sz="2800"/>
          </a:p>
          <a:p>
            <a:pPr eaLnBrk="1" hangingPunct="1">
              <a:buFont typeface="Wingdings" pitchFamily="2" charset="2"/>
              <a:buNone/>
            </a:pPr>
            <a:endParaRPr lang="en-US" altLang="it-BH" sz="2800"/>
          </a:p>
          <a:p>
            <a:pPr eaLnBrk="1" hangingPunct="1">
              <a:buFont typeface="Wingdings" pitchFamily="2" charset="2"/>
              <a:buNone/>
            </a:pPr>
            <a:endParaRPr lang="en-US" altLang="it-BH" sz="2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930B4F50-8E98-E559-A7DF-98379E1827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/>
              <a:t>Moving average </a:t>
            </a:r>
            <a:br>
              <a:rPr lang="pt-BR" altLang="it-BH"/>
            </a:br>
            <a:r>
              <a:rPr lang="pt-BR" altLang="it-BH"/>
              <a:t>over Arrables</a:t>
            </a:r>
            <a:endParaRPr lang="en-US" altLang="it-BH"/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002BFBF2-4D5F-8792-8E04-20B2D9AE2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550" y="2376488"/>
            <a:ext cx="2741613" cy="2555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24579" name="Text Box 4">
            <a:extLst>
              <a:ext uri="{FF2B5EF4-FFF2-40B4-BE49-F238E27FC236}">
                <a16:creationId xmlns:a16="http://schemas.microsoft.com/office/drawing/2014/main" id="{EB9E4C15-571C-51A0-2190-B9FC10AB1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8200" y="2330450"/>
            <a:ext cx="635000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600">
                <a:latin typeface="Arial Narrow" panose="020B0604020202020204" pitchFamily="34" charset="0"/>
              </a:rPr>
              <a:t>sales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100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130</a:t>
            </a:r>
          </a:p>
        </p:txBody>
      </p:sp>
      <p:sp>
        <p:nvSpPr>
          <p:cNvPr id="24580" name="Text Box 5">
            <a:extLst>
              <a:ext uri="{FF2B5EF4-FFF2-40B4-BE49-F238E27FC236}">
                <a16:creationId xmlns:a16="http://schemas.microsoft.com/office/drawing/2014/main" id="{87BE3A7B-2D2B-D5CD-76CD-D461B3564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2330450"/>
            <a:ext cx="661987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600">
                <a:latin typeface="Arial Narrow" panose="020B0604020202020204" pitchFamily="34" charset="0"/>
              </a:rPr>
              <a:t>3-avg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100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110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133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136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24581" name="Text Box 6">
            <a:extLst>
              <a:ext uri="{FF2B5EF4-FFF2-40B4-BE49-F238E27FC236}">
                <a16:creationId xmlns:a16="http://schemas.microsoft.com/office/drawing/2014/main" id="{A87DD756-7996-B0F2-9F4D-AC383FCAF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5238" y="2330450"/>
            <a:ext cx="706437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600">
                <a:latin typeface="Arial Narrow" panose="020B0604020202020204" pitchFamily="34" charset="0"/>
              </a:rPr>
              <a:t>month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3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4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5</a:t>
            </a:r>
          </a:p>
        </p:txBody>
      </p:sp>
      <p:sp>
        <p:nvSpPr>
          <p:cNvPr id="24582" name="Text Box 7">
            <a:extLst>
              <a:ext uri="{FF2B5EF4-FFF2-40B4-BE49-F238E27FC236}">
                <a16:creationId xmlns:a16="http://schemas.microsoft.com/office/drawing/2014/main" id="{C414AAD5-9565-5D7A-462A-3136B42C3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75" y="2362200"/>
            <a:ext cx="36544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0255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10255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tabLst>
                <a:tab pos="10255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tabLst>
                <a:tab pos="10255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SELECT	month,avgs(3,sales)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FROM	Sales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ASSUMING ASC month</a:t>
            </a:r>
            <a:endParaRPr lang="en-US" altLang="it-BH" sz="1600">
              <a:latin typeface="Courier New" panose="02070309020205020404" pitchFamily="49" charset="0"/>
            </a:endParaRPr>
          </a:p>
        </p:txBody>
      </p:sp>
      <p:sp>
        <p:nvSpPr>
          <p:cNvPr id="24583" name="Text Box 12">
            <a:extLst>
              <a:ext uri="{FF2B5EF4-FFF2-40B4-BE49-F238E27FC236}">
                <a16:creationId xmlns:a16="http://schemas.microsoft.com/office/drawing/2014/main" id="{334BEDF0-1A3B-3F2A-4DD6-5D1AF65D8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25" y="3789363"/>
            <a:ext cx="39433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lang="pt-BR" altLang="it-BH" sz="2400">
                <a:latin typeface="Garamond" panose="02020404030301010803" pitchFamily="18" charset="0"/>
              </a:rPr>
              <a:t> Arrable: a collection of named</a:t>
            </a:r>
            <a:br>
              <a:rPr lang="pt-BR" altLang="it-BH" sz="2400">
                <a:latin typeface="Garamond" panose="02020404030301010803" pitchFamily="18" charset="0"/>
              </a:rPr>
            </a:br>
            <a:r>
              <a:rPr lang="pt-BR" altLang="it-BH" sz="2400">
                <a:latin typeface="Garamond" panose="02020404030301010803" pitchFamily="18" charset="0"/>
              </a:rPr>
              <a:t>arrays, ordered by a column list</a:t>
            </a:r>
            <a:endParaRPr lang="en-US" altLang="it-BH" sz="2400">
              <a:latin typeface="Garamond" panose="02020404030301010803" pitchFamily="18" charset="0"/>
            </a:endParaRPr>
          </a:p>
        </p:txBody>
      </p:sp>
      <p:sp>
        <p:nvSpPr>
          <p:cNvPr id="24584" name="Text Box 14">
            <a:extLst>
              <a:ext uri="{FF2B5EF4-FFF2-40B4-BE49-F238E27FC236}">
                <a16:creationId xmlns:a16="http://schemas.microsoft.com/office/drawing/2014/main" id="{813F9DE4-928A-EF56-148D-E8F08F173E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587875"/>
            <a:ext cx="4264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lang="pt-BR" altLang="it-BH" sz="2400">
                <a:latin typeface="Garamond" panose="02020404030301010803" pitchFamily="18" charset="0"/>
              </a:rPr>
              <a:t> Each query defines data ordering</a:t>
            </a:r>
            <a:endParaRPr lang="en-US" altLang="it-BH" sz="2400">
              <a:latin typeface="Garamond" panose="02020404030301010803" pitchFamily="18" charset="0"/>
            </a:endParaRPr>
          </a:p>
        </p:txBody>
      </p:sp>
      <p:sp>
        <p:nvSpPr>
          <p:cNvPr id="24585" name="Rectangle 15">
            <a:extLst>
              <a:ext uri="{FF2B5EF4-FFF2-40B4-BE49-F238E27FC236}">
                <a16:creationId xmlns:a16="http://schemas.microsoft.com/office/drawing/2014/main" id="{3E8BB3EE-8817-0A1B-FF2D-69777BB0A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895600"/>
            <a:ext cx="25908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026">
            <a:extLst>
              <a:ext uri="{FF2B5EF4-FFF2-40B4-BE49-F238E27FC236}">
                <a16:creationId xmlns:a16="http://schemas.microsoft.com/office/drawing/2014/main" id="{C96E7DE9-9DE8-1093-7B73-E3EC4F554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/>
              <a:t>Moving average </a:t>
            </a:r>
            <a:br>
              <a:rPr lang="pt-BR" altLang="it-BH"/>
            </a:br>
            <a:r>
              <a:rPr lang="pt-BR" altLang="it-BH"/>
              <a:t>over Arrables</a:t>
            </a:r>
            <a:endParaRPr lang="en-US" altLang="it-BH"/>
          </a:p>
        </p:txBody>
      </p:sp>
      <p:sp>
        <p:nvSpPr>
          <p:cNvPr id="25602" name="Rectangle 1027">
            <a:extLst>
              <a:ext uri="{FF2B5EF4-FFF2-40B4-BE49-F238E27FC236}">
                <a16:creationId xmlns:a16="http://schemas.microsoft.com/office/drawing/2014/main" id="{5E887A8E-239C-70A8-EAD4-1D5977DCF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550" y="2376488"/>
            <a:ext cx="2741613" cy="2555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25603" name="Text Box 1028">
            <a:extLst>
              <a:ext uri="{FF2B5EF4-FFF2-40B4-BE49-F238E27FC236}">
                <a16:creationId xmlns:a16="http://schemas.microsoft.com/office/drawing/2014/main" id="{3D90539F-020F-A60B-2C5C-4A7076808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8200" y="2330450"/>
            <a:ext cx="635000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600">
                <a:latin typeface="Arial Narrow" panose="020B0604020202020204" pitchFamily="34" charset="0"/>
              </a:rPr>
              <a:t>sales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100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130</a:t>
            </a:r>
          </a:p>
        </p:txBody>
      </p:sp>
      <p:sp>
        <p:nvSpPr>
          <p:cNvPr id="25604" name="Text Box 1029">
            <a:extLst>
              <a:ext uri="{FF2B5EF4-FFF2-40B4-BE49-F238E27FC236}">
                <a16:creationId xmlns:a16="http://schemas.microsoft.com/office/drawing/2014/main" id="{283D2F37-C2F0-193E-01F7-4B2D9C832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2330450"/>
            <a:ext cx="661987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600">
                <a:latin typeface="Arial Narrow" panose="020B0604020202020204" pitchFamily="34" charset="0"/>
              </a:rPr>
              <a:t>3-avg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100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110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133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136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25605" name="Text Box 1030">
            <a:extLst>
              <a:ext uri="{FF2B5EF4-FFF2-40B4-BE49-F238E27FC236}">
                <a16:creationId xmlns:a16="http://schemas.microsoft.com/office/drawing/2014/main" id="{7BB92D05-FE8B-96D8-136A-339E1ED72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5238" y="2330450"/>
            <a:ext cx="706437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600">
                <a:latin typeface="Arial Narrow" panose="020B0604020202020204" pitchFamily="34" charset="0"/>
              </a:rPr>
              <a:t>month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3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4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5</a:t>
            </a:r>
          </a:p>
        </p:txBody>
      </p:sp>
      <p:sp>
        <p:nvSpPr>
          <p:cNvPr id="25606" name="Text Box 1031">
            <a:extLst>
              <a:ext uri="{FF2B5EF4-FFF2-40B4-BE49-F238E27FC236}">
                <a16:creationId xmlns:a16="http://schemas.microsoft.com/office/drawing/2014/main" id="{AF4600F3-E2DE-6DC8-0671-6CC3CDB7C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75" y="2362200"/>
            <a:ext cx="36544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0255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10255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tabLst>
                <a:tab pos="10255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tabLst>
                <a:tab pos="10255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SELECT	month,avgs(3,sales)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FROM	Sales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ASSUMING ASC month</a:t>
            </a:r>
            <a:endParaRPr lang="en-US" altLang="it-BH" sz="1600">
              <a:latin typeface="Courier New" panose="02070309020205020404" pitchFamily="49" charset="0"/>
            </a:endParaRPr>
          </a:p>
        </p:txBody>
      </p:sp>
      <p:sp>
        <p:nvSpPr>
          <p:cNvPr id="25607" name="Text Box 1036">
            <a:extLst>
              <a:ext uri="{FF2B5EF4-FFF2-40B4-BE49-F238E27FC236}">
                <a16:creationId xmlns:a16="http://schemas.microsoft.com/office/drawing/2014/main" id="{FE5C45D1-04B0-F447-F455-C7F020A8E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25" y="3789363"/>
            <a:ext cx="39433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lang="pt-BR" altLang="it-BH" sz="2400">
                <a:latin typeface="Garamond" panose="02020404030301010803" pitchFamily="18" charset="0"/>
              </a:rPr>
              <a:t> Arrable: a collection of named</a:t>
            </a:r>
            <a:br>
              <a:rPr lang="pt-BR" altLang="it-BH" sz="2400">
                <a:latin typeface="Garamond" panose="02020404030301010803" pitchFamily="18" charset="0"/>
              </a:rPr>
            </a:br>
            <a:r>
              <a:rPr lang="pt-BR" altLang="it-BH" sz="2400">
                <a:latin typeface="Garamond" panose="02020404030301010803" pitchFamily="18" charset="0"/>
              </a:rPr>
              <a:t>arrays, ordered by a column list</a:t>
            </a:r>
            <a:endParaRPr lang="en-US" altLang="it-BH" sz="2400">
              <a:latin typeface="Garamond" panose="02020404030301010803" pitchFamily="18" charset="0"/>
            </a:endParaRPr>
          </a:p>
        </p:txBody>
      </p:sp>
      <p:sp>
        <p:nvSpPr>
          <p:cNvPr id="25608" name="Text Box 1038">
            <a:extLst>
              <a:ext uri="{FF2B5EF4-FFF2-40B4-BE49-F238E27FC236}">
                <a16:creationId xmlns:a16="http://schemas.microsoft.com/office/drawing/2014/main" id="{AA930B7D-8B6C-5203-B4CB-56C8BDD79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587875"/>
            <a:ext cx="4264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lang="pt-BR" altLang="it-BH" sz="2400">
                <a:latin typeface="Garamond" panose="02020404030301010803" pitchFamily="18" charset="0"/>
              </a:rPr>
              <a:t> Each query defines data ordering</a:t>
            </a:r>
            <a:endParaRPr lang="en-US" altLang="it-BH" sz="2400">
              <a:latin typeface="Garamond" panose="02020404030301010803" pitchFamily="18" charset="0"/>
            </a:endParaRPr>
          </a:p>
        </p:txBody>
      </p:sp>
      <p:sp>
        <p:nvSpPr>
          <p:cNvPr id="25609" name="Text Box 1041">
            <a:extLst>
              <a:ext uri="{FF2B5EF4-FFF2-40B4-BE49-F238E27FC236}">
                <a16:creationId xmlns:a16="http://schemas.microsoft.com/office/drawing/2014/main" id="{AB3D98F5-E15C-4A4A-72CB-65B4B6C29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25" y="5076825"/>
            <a:ext cx="43148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lang="pt-BR" altLang="it-BH" sz="2400">
                <a:latin typeface="Garamond" panose="02020404030301010803" pitchFamily="18" charset="0"/>
              </a:rPr>
              <a:t> Variables (e.g., month) are bound</a:t>
            </a:r>
            <a:br>
              <a:rPr lang="pt-BR" altLang="it-BH" sz="2400">
                <a:latin typeface="Garamond" panose="02020404030301010803" pitchFamily="18" charset="0"/>
              </a:rPr>
            </a:br>
            <a:r>
              <a:rPr lang="pt-BR" altLang="it-BH" sz="2400">
                <a:latin typeface="Garamond" panose="02020404030301010803" pitchFamily="18" charset="0"/>
              </a:rPr>
              <a:t>to an array, as opposed to a value</a:t>
            </a:r>
          </a:p>
        </p:txBody>
      </p:sp>
      <p:sp>
        <p:nvSpPr>
          <p:cNvPr id="25610" name="Oval 1042">
            <a:extLst>
              <a:ext uri="{FF2B5EF4-FFF2-40B4-BE49-F238E27FC236}">
                <a16:creationId xmlns:a16="http://schemas.microsoft.com/office/drawing/2014/main" id="{CBA1058A-8ECE-9A12-E3CF-050B83F23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362200"/>
            <a:ext cx="838200" cy="3048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25611" name="Freeform 1043">
            <a:extLst>
              <a:ext uri="{FF2B5EF4-FFF2-40B4-BE49-F238E27FC236}">
                <a16:creationId xmlns:a16="http://schemas.microsoft.com/office/drawing/2014/main" id="{56E56E28-6DA5-EDFA-3EF5-7BF76AEAC1CD}"/>
              </a:ext>
            </a:extLst>
          </p:cNvPr>
          <p:cNvSpPr>
            <a:spLocks/>
          </p:cNvSpPr>
          <p:nvPr/>
        </p:nvSpPr>
        <p:spPr bwMode="auto">
          <a:xfrm>
            <a:off x="1752600" y="2044700"/>
            <a:ext cx="3352800" cy="317500"/>
          </a:xfrm>
          <a:custGeom>
            <a:avLst/>
            <a:gdLst>
              <a:gd name="T0" fmla="*/ 2147483646 w 2112"/>
              <a:gd name="T1" fmla="*/ 2147483646 h 200"/>
              <a:gd name="T2" fmla="*/ 2147483646 w 2112"/>
              <a:gd name="T3" fmla="*/ 2147483646 h 200"/>
              <a:gd name="T4" fmla="*/ 0 w 2112"/>
              <a:gd name="T5" fmla="*/ 2147483646 h 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12" h="200">
                <a:moveTo>
                  <a:pt x="2112" y="200"/>
                </a:moveTo>
                <a:cubicBezTo>
                  <a:pt x="1640" y="108"/>
                  <a:pt x="1168" y="16"/>
                  <a:pt x="816" y="8"/>
                </a:cubicBezTo>
                <a:cubicBezTo>
                  <a:pt x="464" y="0"/>
                  <a:pt x="232" y="76"/>
                  <a:pt x="0" y="152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25612" name="Rectangle 1047">
            <a:extLst>
              <a:ext uri="{FF2B5EF4-FFF2-40B4-BE49-F238E27FC236}">
                <a16:creationId xmlns:a16="http://schemas.microsoft.com/office/drawing/2014/main" id="{62E99E82-6C55-B49A-6AE2-66E6EC1E4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286000"/>
            <a:ext cx="762000" cy="1828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050">
            <a:extLst>
              <a:ext uri="{FF2B5EF4-FFF2-40B4-BE49-F238E27FC236}">
                <a16:creationId xmlns:a16="http://schemas.microsoft.com/office/drawing/2014/main" id="{2F7EDA4F-4019-FF6B-D761-6D7549857F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/>
              <a:t>Moving average </a:t>
            </a:r>
            <a:br>
              <a:rPr lang="pt-BR" altLang="it-BH"/>
            </a:br>
            <a:r>
              <a:rPr lang="pt-BR" altLang="it-BH"/>
              <a:t>over Arrables</a:t>
            </a:r>
            <a:endParaRPr lang="en-US" altLang="it-BH"/>
          </a:p>
        </p:txBody>
      </p:sp>
      <p:sp>
        <p:nvSpPr>
          <p:cNvPr id="26626" name="Rectangle 2051">
            <a:extLst>
              <a:ext uri="{FF2B5EF4-FFF2-40B4-BE49-F238E27FC236}">
                <a16:creationId xmlns:a16="http://schemas.microsoft.com/office/drawing/2014/main" id="{80BD061C-A659-3A0F-F53A-91801F370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550" y="2376488"/>
            <a:ext cx="2741613" cy="2555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26627" name="Text Box 2052">
            <a:extLst>
              <a:ext uri="{FF2B5EF4-FFF2-40B4-BE49-F238E27FC236}">
                <a16:creationId xmlns:a16="http://schemas.microsoft.com/office/drawing/2014/main" id="{33F15B7F-FD71-C004-47CD-497C946D9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8200" y="2330450"/>
            <a:ext cx="635000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600">
                <a:latin typeface="Arial Narrow" panose="020B0604020202020204" pitchFamily="34" charset="0"/>
              </a:rPr>
              <a:t>sales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100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130</a:t>
            </a:r>
          </a:p>
        </p:txBody>
      </p:sp>
      <p:sp>
        <p:nvSpPr>
          <p:cNvPr id="26628" name="Text Box 2053">
            <a:extLst>
              <a:ext uri="{FF2B5EF4-FFF2-40B4-BE49-F238E27FC236}">
                <a16:creationId xmlns:a16="http://schemas.microsoft.com/office/drawing/2014/main" id="{1104AB2D-2B1D-A16E-940A-464FC58EA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2330450"/>
            <a:ext cx="661987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600">
                <a:latin typeface="Arial Narrow" panose="020B0604020202020204" pitchFamily="34" charset="0"/>
              </a:rPr>
              <a:t>3-avg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100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110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133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136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26629" name="Text Box 2054">
            <a:extLst>
              <a:ext uri="{FF2B5EF4-FFF2-40B4-BE49-F238E27FC236}">
                <a16:creationId xmlns:a16="http://schemas.microsoft.com/office/drawing/2014/main" id="{B427A4BD-4A73-B081-AD1F-C56D484E5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5238" y="2330450"/>
            <a:ext cx="706437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600">
                <a:latin typeface="Arial Narrow" panose="020B0604020202020204" pitchFamily="34" charset="0"/>
              </a:rPr>
              <a:t>month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3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4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5</a:t>
            </a:r>
          </a:p>
        </p:txBody>
      </p:sp>
      <p:sp>
        <p:nvSpPr>
          <p:cNvPr id="26630" name="Text Box 2055">
            <a:extLst>
              <a:ext uri="{FF2B5EF4-FFF2-40B4-BE49-F238E27FC236}">
                <a16:creationId xmlns:a16="http://schemas.microsoft.com/office/drawing/2014/main" id="{4A6E0AC2-95A1-3C46-594D-8C86BFA78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75" y="2362200"/>
            <a:ext cx="36544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0255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10255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tabLst>
                <a:tab pos="10255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tabLst>
                <a:tab pos="10255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SELECT	month,avgs(3,sales)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FROM	Sales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ASSUMING ASC month</a:t>
            </a:r>
            <a:endParaRPr lang="en-US" altLang="it-BH" sz="1600">
              <a:latin typeface="Courier New" panose="02070309020205020404" pitchFamily="49" charset="0"/>
            </a:endParaRPr>
          </a:p>
        </p:txBody>
      </p:sp>
      <p:sp>
        <p:nvSpPr>
          <p:cNvPr id="26631" name="Text Box 2060">
            <a:extLst>
              <a:ext uri="{FF2B5EF4-FFF2-40B4-BE49-F238E27FC236}">
                <a16:creationId xmlns:a16="http://schemas.microsoft.com/office/drawing/2014/main" id="{C4EFDAF5-A095-BBEB-B8C7-0A155F12A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25" y="3789363"/>
            <a:ext cx="39433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lang="pt-BR" altLang="it-BH" sz="2400">
                <a:latin typeface="Garamond" panose="02020404030301010803" pitchFamily="18" charset="0"/>
              </a:rPr>
              <a:t> Arrable: a collection of named</a:t>
            </a:r>
            <a:br>
              <a:rPr lang="pt-BR" altLang="it-BH" sz="2400">
                <a:latin typeface="Garamond" panose="02020404030301010803" pitchFamily="18" charset="0"/>
              </a:rPr>
            </a:br>
            <a:r>
              <a:rPr lang="pt-BR" altLang="it-BH" sz="2400">
                <a:latin typeface="Garamond" panose="02020404030301010803" pitchFamily="18" charset="0"/>
              </a:rPr>
              <a:t>arrays, ordered by a column list</a:t>
            </a:r>
            <a:endParaRPr lang="en-US" altLang="it-BH" sz="2400">
              <a:latin typeface="Garamond" panose="02020404030301010803" pitchFamily="18" charset="0"/>
            </a:endParaRPr>
          </a:p>
        </p:txBody>
      </p:sp>
      <p:sp>
        <p:nvSpPr>
          <p:cNvPr id="26632" name="Text Box 2062">
            <a:extLst>
              <a:ext uri="{FF2B5EF4-FFF2-40B4-BE49-F238E27FC236}">
                <a16:creationId xmlns:a16="http://schemas.microsoft.com/office/drawing/2014/main" id="{E51FD38A-BF8E-A4D6-7053-C1FD7F594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587875"/>
            <a:ext cx="4264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lang="pt-BR" altLang="it-BH" sz="2400">
                <a:latin typeface="Garamond" panose="02020404030301010803" pitchFamily="18" charset="0"/>
              </a:rPr>
              <a:t> Each query defines data ordering</a:t>
            </a:r>
            <a:endParaRPr lang="en-US" altLang="it-BH" sz="2400">
              <a:latin typeface="Garamond" panose="02020404030301010803" pitchFamily="18" charset="0"/>
            </a:endParaRPr>
          </a:p>
        </p:txBody>
      </p:sp>
      <p:sp>
        <p:nvSpPr>
          <p:cNvPr id="26633" name="Text Box 2065">
            <a:extLst>
              <a:ext uri="{FF2B5EF4-FFF2-40B4-BE49-F238E27FC236}">
                <a16:creationId xmlns:a16="http://schemas.microsoft.com/office/drawing/2014/main" id="{A86D49C7-78F4-68EC-E592-D6C3413CD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25" y="5076825"/>
            <a:ext cx="43148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lang="pt-BR" altLang="it-BH" sz="2400">
                <a:latin typeface="Garamond" panose="02020404030301010803" pitchFamily="18" charset="0"/>
              </a:rPr>
              <a:t> Variables (e.g., month) are bound</a:t>
            </a:r>
            <a:br>
              <a:rPr lang="pt-BR" altLang="it-BH" sz="2400">
                <a:latin typeface="Garamond" panose="02020404030301010803" pitchFamily="18" charset="0"/>
              </a:rPr>
            </a:br>
            <a:r>
              <a:rPr lang="pt-BR" altLang="it-BH" sz="2400">
                <a:latin typeface="Garamond" panose="02020404030301010803" pitchFamily="18" charset="0"/>
              </a:rPr>
              <a:t>to an array, as opposed to a value</a:t>
            </a:r>
          </a:p>
        </p:txBody>
      </p:sp>
      <p:sp>
        <p:nvSpPr>
          <p:cNvPr id="26634" name="Text Box 2069">
            <a:extLst>
              <a:ext uri="{FF2B5EF4-FFF2-40B4-BE49-F238E27FC236}">
                <a16:creationId xmlns:a16="http://schemas.microsoft.com/office/drawing/2014/main" id="{F4746F9F-9F36-BFB4-2F84-93FEF7ECF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5807075"/>
            <a:ext cx="4775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lang="pt-BR" altLang="it-BH" sz="2400">
                <a:latin typeface="Garamond" panose="02020404030301010803" pitchFamily="18" charset="0"/>
              </a:rPr>
              <a:t> Expression are mappings from arrays</a:t>
            </a:r>
            <a:br>
              <a:rPr lang="pt-BR" altLang="it-BH" sz="2400">
                <a:latin typeface="Garamond" panose="02020404030301010803" pitchFamily="18" charset="0"/>
              </a:rPr>
            </a:br>
            <a:r>
              <a:rPr lang="pt-BR" altLang="it-BH" sz="2400">
                <a:latin typeface="Garamond" panose="02020404030301010803" pitchFamily="18" charset="0"/>
              </a:rPr>
              <a:t>to array</a:t>
            </a:r>
            <a:endParaRPr lang="en-US" altLang="it-BH" sz="2400">
              <a:latin typeface="Garamond" panose="02020404030301010803" pitchFamily="18" charset="0"/>
            </a:endParaRPr>
          </a:p>
        </p:txBody>
      </p:sp>
      <p:sp>
        <p:nvSpPr>
          <p:cNvPr id="26635" name="Rectangle 2070">
            <a:extLst>
              <a:ext uri="{FF2B5EF4-FFF2-40B4-BE49-F238E27FC236}">
                <a16:creationId xmlns:a16="http://schemas.microsoft.com/office/drawing/2014/main" id="{89929D07-5A68-DC56-E8B1-77CE05AF5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362200"/>
            <a:ext cx="16764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026">
            <a:extLst>
              <a:ext uri="{FF2B5EF4-FFF2-40B4-BE49-F238E27FC236}">
                <a16:creationId xmlns:a16="http://schemas.microsoft.com/office/drawing/2014/main" id="{193981C5-1083-D9B2-EF8F-ED3C723771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/>
              <a:t>Built-in</a:t>
            </a:r>
            <a:r>
              <a:rPr lang="en-US" altLang="it-BH"/>
              <a:t> Functions</a:t>
            </a:r>
          </a:p>
        </p:txBody>
      </p:sp>
      <p:sp>
        <p:nvSpPr>
          <p:cNvPr id="27650" name="Text Box 1027">
            <a:extLst>
              <a:ext uri="{FF2B5EF4-FFF2-40B4-BE49-F238E27FC236}">
                <a16:creationId xmlns:a16="http://schemas.microsoft.com/office/drawing/2014/main" id="{8E19BCA4-15CA-9895-91B2-D9ECB7002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971800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it-BH" altLang="it-BH" sz="2400">
              <a:latin typeface="Tahoma" panose="020B0604030504040204" pitchFamily="34" charset="0"/>
            </a:endParaRPr>
          </a:p>
        </p:txBody>
      </p:sp>
      <p:sp>
        <p:nvSpPr>
          <p:cNvPr id="27651" name="Rectangle 1028">
            <a:extLst>
              <a:ext uri="{FF2B5EF4-FFF2-40B4-BE49-F238E27FC236}">
                <a16:creationId xmlns:a16="http://schemas.microsoft.com/office/drawing/2014/main" id="{6E6AF799-BC85-5419-0DD7-429623EA1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2819400"/>
            <a:ext cx="2438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br>
              <a:rPr lang="en-US" altLang="it-BH" sz="1800">
                <a:latin typeface="Garamond" panose="02020404030301010803" pitchFamily="18" charset="0"/>
              </a:rPr>
            </a:br>
            <a:r>
              <a:rPr lang="en-US" altLang="it-BH" sz="1800">
                <a:latin typeface="Garamond" panose="02020404030301010803" pitchFamily="18" charset="0"/>
              </a:rPr>
              <a:t>prev, next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Garamond" panose="02020404030301010803" pitchFamily="18" charset="0"/>
              </a:rPr>
              <a:t>avgs, prds, sums, </a:t>
            </a:r>
            <a:r>
              <a:rPr lang="pt-BR" altLang="it-BH" sz="1800">
                <a:latin typeface="Garamond" panose="02020404030301010803" pitchFamily="18" charset="0"/>
              </a:rPr>
              <a:t>mins,</a:t>
            </a:r>
            <a:br>
              <a:rPr lang="en-US" altLang="it-BH" sz="1800">
                <a:latin typeface="Garamond" panose="02020404030301010803" pitchFamily="18" charset="0"/>
              </a:rPr>
            </a:br>
            <a:r>
              <a:rPr lang="en-US" altLang="it-BH" sz="1800">
                <a:latin typeface="Garamond" panose="02020404030301010803" pitchFamily="18" charset="0"/>
              </a:rPr>
              <a:t>deltas, ratios, reverse,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Garamond" panose="02020404030301010803" pitchFamily="18" charset="0"/>
              </a:rPr>
              <a:t>…</a:t>
            </a:r>
            <a:br>
              <a:rPr lang="en-US" altLang="it-BH" sz="1800">
                <a:latin typeface="Garamond" panose="02020404030301010803" pitchFamily="18" charset="0"/>
              </a:rPr>
            </a:br>
            <a:endParaRPr lang="en-US" altLang="it-BH" sz="1800">
              <a:latin typeface="Garamond" panose="02020404030301010803" pitchFamily="18" charset="0"/>
            </a:endParaRPr>
          </a:p>
        </p:txBody>
      </p:sp>
      <p:sp>
        <p:nvSpPr>
          <p:cNvPr id="27652" name="Rectangle 1029">
            <a:extLst>
              <a:ext uri="{FF2B5EF4-FFF2-40B4-BE49-F238E27FC236}">
                <a16:creationId xmlns:a16="http://schemas.microsoft.com/office/drawing/2014/main" id="{06B51D8C-6090-088E-75B6-F7F1428B1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819400"/>
            <a:ext cx="2438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Garamond" panose="02020404030301010803" pitchFamily="18" charset="0"/>
              </a:rPr>
              <a:t>drop, first, last</a:t>
            </a:r>
          </a:p>
        </p:txBody>
      </p:sp>
      <p:sp>
        <p:nvSpPr>
          <p:cNvPr id="27653" name="Rectangle 1030">
            <a:extLst>
              <a:ext uri="{FF2B5EF4-FFF2-40B4-BE49-F238E27FC236}">
                <a16:creationId xmlns:a16="http://schemas.microsoft.com/office/drawing/2014/main" id="{6709E54D-C76C-5883-100C-F439533F0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343400"/>
            <a:ext cx="2438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27654" name="Rectangle 1031">
            <a:extLst>
              <a:ext uri="{FF2B5EF4-FFF2-40B4-BE49-F238E27FC236}">
                <a16:creationId xmlns:a16="http://schemas.microsoft.com/office/drawing/2014/main" id="{2917F086-D18B-E81F-647A-060BB6125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343400"/>
            <a:ext cx="2438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27655" name="Text Box 1032">
            <a:extLst>
              <a:ext uri="{FF2B5EF4-FFF2-40B4-BE49-F238E27FC236}">
                <a16:creationId xmlns:a16="http://schemas.microsoft.com/office/drawing/2014/main" id="{E5F16F2A-D3A2-3D04-055F-71280CC91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25" y="3314700"/>
            <a:ext cx="1123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/>
              <a:t>order-</a:t>
            </a:r>
            <a:br>
              <a:rPr lang="en-US" altLang="it-BH" sz="1800"/>
            </a:br>
            <a:r>
              <a:rPr lang="en-US" altLang="it-BH" sz="1800"/>
              <a:t>depend</a:t>
            </a:r>
            <a:r>
              <a:rPr lang="pt-BR" altLang="it-BH" sz="1800"/>
              <a:t>e</a:t>
            </a:r>
            <a:r>
              <a:rPr lang="en-US" altLang="it-BH" sz="1800"/>
              <a:t>nt</a:t>
            </a:r>
          </a:p>
        </p:txBody>
      </p:sp>
      <p:sp>
        <p:nvSpPr>
          <p:cNvPr id="27656" name="Text Box 1033">
            <a:extLst>
              <a:ext uri="{FF2B5EF4-FFF2-40B4-BE49-F238E27FC236}">
                <a16:creationId xmlns:a16="http://schemas.microsoft.com/office/drawing/2014/main" id="{057300AF-FCA5-98F4-E365-DDA589D75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9988" y="4730750"/>
            <a:ext cx="114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/>
              <a:t>non order-</a:t>
            </a:r>
            <a:br>
              <a:rPr lang="en-US" altLang="it-BH" sz="1800"/>
            </a:br>
            <a:r>
              <a:rPr lang="en-US" altLang="it-BH" sz="1800"/>
              <a:t>depend</a:t>
            </a:r>
            <a:r>
              <a:rPr lang="pt-BR" altLang="it-BH" sz="1800"/>
              <a:t>e</a:t>
            </a:r>
            <a:r>
              <a:rPr lang="en-US" altLang="it-BH" sz="1800"/>
              <a:t>nt</a:t>
            </a:r>
          </a:p>
        </p:txBody>
      </p:sp>
      <p:sp>
        <p:nvSpPr>
          <p:cNvPr id="27657" name="Text Box 1034">
            <a:extLst>
              <a:ext uri="{FF2B5EF4-FFF2-40B4-BE49-F238E27FC236}">
                <a16:creationId xmlns:a16="http://schemas.microsoft.com/office/drawing/2014/main" id="{B8455993-0224-F6D7-7035-607DEF18AE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0263" y="2139950"/>
            <a:ext cx="1149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/>
              <a:t>size-</a:t>
            </a:r>
            <a:br>
              <a:rPr lang="en-US" altLang="it-BH" sz="1800"/>
            </a:br>
            <a:r>
              <a:rPr lang="en-US" altLang="it-BH" sz="1800"/>
              <a:t>preserving</a:t>
            </a:r>
          </a:p>
        </p:txBody>
      </p:sp>
      <p:sp>
        <p:nvSpPr>
          <p:cNvPr id="27658" name="Text Box 1035">
            <a:extLst>
              <a:ext uri="{FF2B5EF4-FFF2-40B4-BE49-F238E27FC236}">
                <a16:creationId xmlns:a16="http://schemas.microsoft.com/office/drawing/2014/main" id="{FFF7B5E1-1B05-1020-3540-2E25CB5EE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9450" y="2139950"/>
            <a:ext cx="1149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/>
              <a:t>non size-</a:t>
            </a:r>
            <a:br>
              <a:rPr lang="en-US" altLang="it-BH" sz="1800"/>
            </a:br>
            <a:r>
              <a:rPr lang="en-US" altLang="it-BH" sz="1800"/>
              <a:t>preserving</a:t>
            </a:r>
          </a:p>
        </p:txBody>
      </p:sp>
      <p:sp>
        <p:nvSpPr>
          <p:cNvPr id="27659" name="Rectangle 1036">
            <a:extLst>
              <a:ext uri="{FF2B5EF4-FFF2-40B4-BE49-F238E27FC236}">
                <a16:creationId xmlns:a16="http://schemas.microsoft.com/office/drawing/2014/main" id="{21F38B41-A989-08FA-C095-BF1EB0BC2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343400"/>
            <a:ext cx="2438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br>
              <a:rPr lang="en-US" altLang="it-BH" sz="1800">
                <a:latin typeface="Garamond" panose="02020404030301010803" pitchFamily="18" charset="0"/>
              </a:rPr>
            </a:br>
            <a:r>
              <a:rPr lang="en-US" altLang="it-BH" sz="1800">
                <a:latin typeface="Garamond" panose="02020404030301010803" pitchFamily="18" charset="0"/>
              </a:rPr>
              <a:t>rank, </a:t>
            </a:r>
            <a:r>
              <a:rPr lang="pt-BR" altLang="it-BH" sz="1800">
                <a:latin typeface="Garamond" panose="02020404030301010803" pitchFamily="18" charset="0"/>
              </a:rPr>
              <a:t>n-</a:t>
            </a:r>
            <a:r>
              <a:rPr lang="en-US" altLang="it-BH" sz="1800">
                <a:latin typeface="Garamond" panose="02020404030301010803" pitchFamily="18" charset="0"/>
              </a:rPr>
              <a:t>tile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BH" sz="1800">
              <a:latin typeface="Garamond" panose="02020404030301010803" pitchFamily="18" charset="0"/>
            </a:endParaRPr>
          </a:p>
        </p:txBody>
      </p:sp>
      <p:sp>
        <p:nvSpPr>
          <p:cNvPr id="27660" name="Rectangle 1037">
            <a:extLst>
              <a:ext uri="{FF2B5EF4-FFF2-40B4-BE49-F238E27FC236}">
                <a16:creationId xmlns:a16="http://schemas.microsoft.com/office/drawing/2014/main" id="{04B7F72D-4F2F-A0DB-FB37-474CD7440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343400"/>
            <a:ext cx="2438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Garamond" panose="02020404030301010803" pitchFamily="18" charset="0"/>
              </a:rPr>
              <a:t>min, max, avg, count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3">
            <a:extLst>
              <a:ext uri="{FF2B5EF4-FFF2-40B4-BE49-F238E27FC236}">
                <a16:creationId xmlns:a16="http://schemas.microsoft.com/office/drawing/2014/main" id="{652C7CEA-9814-1FA8-4DB9-6F932EEAC2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/>
              <a:t>Emotive Query</a:t>
            </a:r>
            <a:endParaRPr lang="en-US" altLang="it-BH"/>
          </a:p>
        </p:txBody>
      </p:sp>
      <p:sp>
        <p:nvSpPr>
          <p:cNvPr id="28674" name="Rectangle 4">
            <a:extLst>
              <a:ext uri="{FF2B5EF4-FFF2-40B4-BE49-F238E27FC236}">
                <a16:creationId xmlns:a16="http://schemas.microsoft.com/office/drawing/2014/main" id="{7A26A02E-A4EC-4B73-5E57-4E81FDBEA6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14463" y="5562600"/>
            <a:ext cx="7119937" cy="4524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price      </a:t>
            </a:r>
            <a:r>
              <a:rPr lang="en-US" altLang="it-BH" sz="1300">
                <a:latin typeface="Courier New" panose="02070309020205020404" pitchFamily="49" charset="0"/>
              </a:rPr>
              <a:t>15 19 16 17 15 13 5 8 7 13 11 14 10 5 2 </a:t>
            </a:r>
            <a:r>
              <a:rPr lang="pt-BR" altLang="it-BH" sz="1300">
                <a:latin typeface="Courier New" panose="02070309020205020404" pitchFamily="49" charset="0"/>
              </a:rPr>
              <a:t>5</a:t>
            </a:r>
            <a:endParaRPr lang="en-US" altLang="it-BH" sz="1300">
              <a:latin typeface="Courier New" panose="02070309020205020404" pitchFamily="49" charset="0"/>
            </a:endParaRPr>
          </a:p>
        </p:txBody>
      </p:sp>
      <p:graphicFrame>
        <p:nvGraphicFramePr>
          <p:cNvPr id="28675" name="Object 8">
            <a:extLst>
              <a:ext uri="{FF2B5EF4-FFF2-40B4-BE49-F238E27FC236}">
                <a16:creationId xmlns:a16="http://schemas.microsoft.com/office/drawing/2014/main" id="{454E0ADA-7F32-A560-A1E7-335020FC7C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3408363"/>
          <a:ext cx="4876800" cy="200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9994900" imgH="5905500" progId="Excel.Chart.8">
                  <p:embed/>
                </p:oleObj>
              </mc:Choice>
              <mc:Fallback>
                <p:oleObj name="Chart" r:id="rId2" imgW="9994900" imgH="5905500" progId="Excel.Chart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408363"/>
                        <a:ext cx="4876800" cy="2001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6" name="Text Box 9">
            <a:extLst>
              <a:ext uri="{FF2B5EF4-FFF2-40B4-BE49-F238E27FC236}">
                <a16:creationId xmlns:a16="http://schemas.microsoft.com/office/drawing/2014/main" id="{F250288F-FA71-BB08-AA07-92CC2DB51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325" y="2265363"/>
            <a:ext cx="70739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2400">
                <a:latin typeface="Garamond" panose="02020404030301010803" pitchFamily="18" charset="0"/>
              </a:rPr>
              <a:t>Find the best profit one could make by buying a stock and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2400">
                <a:latin typeface="Garamond" panose="02020404030301010803" pitchFamily="18" charset="0"/>
              </a:rPr>
              <a:t>selling it later in the same day</a:t>
            </a:r>
            <a:endParaRPr lang="en-US" altLang="it-BH" sz="2400"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026">
            <a:extLst>
              <a:ext uri="{FF2B5EF4-FFF2-40B4-BE49-F238E27FC236}">
                <a16:creationId xmlns:a16="http://schemas.microsoft.com/office/drawing/2014/main" id="{A5075ED7-7F0E-0B15-D59E-D83B943667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/>
              <a:t>Emotive Query</a:t>
            </a:r>
            <a:endParaRPr lang="en-US" altLang="it-BH"/>
          </a:p>
        </p:txBody>
      </p:sp>
      <p:sp>
        <p:nvSpPr>
          <p:cNvPr id="29698" name="Rectangle 1027">
            <a:extLst>
              <a:ext uri="{FF2B5EF4-FFF2-40B4-BE49-F238E27FC236}">
                <a16:creationId xmlns:a16="http://schemas.microsoft.com/office/drawing/2014/main" id="{D31201EC-6DFE-B8C6-6462-600E9BA8C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14463" y="5562600"/>
            <a:ext cx="7119937" cy="99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price      </a:t>
            </a:r>
            <a:r>
              <a:rPr lang="en-US" altLang="it-BH" sz="1300">
                <a:latin typeface="Courier New" panose="02070309020205020404" pitchFamily="49" charset="0"/>
              </a:rPr>
              <a:t>15 19 16 17 15 13 5 8 7 13 11 14 10 5 2 </a:t>
            </a:r>
            <a:r>
              <a:rPr lang="pt-BR" altLang="it-BH" sz="1300">
                <a:latin typeface="Courier New" panose="02070309020205020404" pitchFamily="49" charset="0"/>
              </a:rPr>
              <a:t>5</a:t>
            </a:r>
          </a:p>
          <a:p>
            <a:pPr eaLnBrk="1" hangingPunct="1">
              <a:buFont typeface="Wingdings" pitchFamily="2" charset="2"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mins(price)</a:t>
            </a:r>
            <a:r>
              <a:rPr lang="pt-BR" altLang="it-BH" sz="1300">
                <a:latin typeface="Courier New" panose="02070309020205020404" pitchFamily="49" charset="0"/>
              </a:rPr>
              <a:t>15 15 15 15 15 13 5 5 5  5  5  5  5 5 2 2</a:t>
            </a:r>
          </a:p>
          <a:p>
            <a:pPr eaLnBrk="1" hangingPunct="1">
              <a:buFont typeface="Wingdings" pitchFamily="2" charset="2"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           </a:t>
            </a:r>
            <a:r>
              <a:rPr lang="pt-BR" altLang="it-BH" sz="1300">
                <a:latin typeface="Courier New" panose="02070309020205020404" pitchFamily="49" charset="0"/>
              </a:rPr>
              <a:t>0  4  1  2  0  0  0 3 2  8  6  9  0 0 0 3</a:t>
            </a:r>
            <a:r>
              <a:rPr lang="pt-BR" altLang="it-BH" sz="1600">
                <a:latin typeface="Courier New" panose="02070309020205020404" pitchFamily="49" charset="0"/>
              </a:rPr>
              <a:t> </a:t>
            </a:r>
            <a:endParaRPr lang="en-US" altLang="it-BH" sz="1600">
              <a:latin typeface="Courier New" panose="02070309020205020404" pitchFamily="49" charset="0"/>
            </a:endParaRPr>
          </a:p>
        </p:txBody>
      </p:sp>
      <p:graphicFrame>
        <p:nvGraphicFramePr>
          <p:cNvPr id="29699" name="Object 1028">
            <a:extLst>
              <a:ext uri="{FF2B5EF4-FFF2-40B4-BE49-F238E27FC236}">
                <a16:creationId xmlns:a16="http://schemas.microsoft.com/office/drawing/2014/main" id="{815B3AE1-5440-E85B-EC32-F3FDC9FC87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352800"/>
          <a:ext cx="4852988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10198100" imgH="5524500" progId="Excel.Chart.8">
                  <p:embed/>
                </p:oleObj>
              </mc:Choice>
              <mc:Fallback>
                <p:oleObj name="Chart" r:id="rId2" imgW="10198100" imgH="5524500" progId="Excel.Chart.8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52800"/>
                        <a:ext cx="4852988" cy="199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0" name="Line 1031">
            <a:extLst>
              <a:ext uri="{FF2B5EF4-FFF2-40B4-BE49-F238E27FC236}">
                <a16:creationId xmlns:a16="http://schemas.microsoft.com/office/drawing/2014/main" id="{53F626A1-53E6-D906-1BE1-9DA9BF7829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61722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29701" name="Rectangle 1032">
            <a:extLst>
              <a:ext uri="{FF2B5EF4-FFF2-40B4-BE49-F238E27FC236}">
                <a16:creationId xmlns:a16="http://schemas.microsoft.com/office/drawing/2014/main" id="{1A238433-BA33-4069-B490-896CCEB00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486400"/>
            <a:ext cx="381000" cy="990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29702" name="Text Box 1033">
            <a:extLst>
              <a:ext uri="{FF2B5EF4-FFF2-40B4-BE49-F238E27FC236}">
                <a16:creationId xmlns:a16="http://schemas.microsoft.com/office/drawing/2014/main" id="{210BD24A-4DBE-E0B6-B8F5-9F4669F49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325" y="2265363"/>
            <a:ext cx="70739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2400">
                <a:latin typeface="Garamond" panose="02020404030301010803" pitchFamily="18" charset="0"/>
              </a:rPr>
              <a:t>Find the best profit one could make by buying a stock and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2400">
                <a:latin typeface="Garamond" panose="02020404030301010803" pitchFamily="18" charset="0"/>
              </a:rPr>
              <a:t>selling it later in the same day</a:t>
            </a:r>
            <a:endParaRPr lang="en-US" altLang="it-BH" sz="2400"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AB59BC98-6D37-B3B4-9586-31D5B7C703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t-BH"/>
              <a:t>Best-profit </a:t>
            </a:r>
            <a:r>
              <a:rPr lang="pt-BR" altLang="it-BH"/>
              <a:t>Q</a:t>
            </a:r>
            <a:r>
              <a:rPr lang="en-US" altLang="it-BH"/>
              <a:t>uery </a:t>
            </a:r>
            <a:r>
              <a:rPr lang="pt-BR" altLang="it-BH"/>
              <a:t>C</a:t>
            </a:r>
            <a:r>
              <a:rPr lang="en-US" altLang="it-BH"/>
              <a:t>omparison</a:t>
            </a:r>
          </a:p>
        </p:txBody>
      </p:sp>
      <p:sp>
        <p:nvSpPr>
          <p:cNvPr id="30722" name="Rectangle 3">
            <a:extLst>
              <a:ext uri="{FF2B5EF4-FFF2-40B4-BE49-F238E27FC236}">
                <a16:creationId xmlns:a16="http://schemas.microsoft.com/office/drawing/2014/main" id="{5E342F59-3F82-85DD-34EB-D492AE5BF87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09625" y="2214563"/>
            <a:ext cx="3900488" cy="38814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[AQuery]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SELECT max(price–mins(price))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FROM   ticks</a:t>
            </a:r>
            <a:br>
              <a:rPr lang="en-US" altLang="it-BH" sz="1600">
                <a:latin typeface="Courier New" panose="02070309020205020404" pitchFamily="49" charset="0"/>
              </a:rPr>
            </a:br>
            <a:r>
              <a:rPr lang="en-US" altLang="it-BH" sz="1600">
                <a:latin typeface="Courier New" panose="02070309020205020404" pitchFamily="49" charset="0"/>
              </a:rPr>
              <a:t>    ASSUMING ASC timestamp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WHERE  ID=</a:t>
            </a:r>
            <a:r>
              <a:rPr lang="ja-JP" altLang="en-US" sz="1600">
                <a:latin typeface="Courier New" panose="02070309020205020404" pitchFamily="49" charset="0"/>
              </a:rPr>
              <a:t>“</a:t>
            </a:r>
            <a:r>
              <a:rPr lang="en-US" altLang="ja-JP" sz="1600">
                <a:latin typeface="Courier New" panose="02070309020205020404" pitchFamily="49" charset="0"/>
              </a:rPr>
              <a:t>S</a:t>
            </a:r>
            <a:r>
              <a:rPr lang="ja-JP" altLang="en-US" sz="1600">
                <a:latin typeface="Courier New" panose="02070309020205020404" pitchFamily="49" charset="0"/>
              </a:rPr>
              <a:t>”</a:t>
            </a:r>
            <a:r>
              <a:rPr lang="en-US" altLang="ja-JP" sz="1600">
                <a:latin typeface="Courier New" panose="02070309020205020404" pitchFamily="49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  AND  tradeDate=</a:t>
            </a:r>
            <a:r>
              <a:rPr lang="ja-JP" altLang="en-US" sz="1600">
                <a:latin typeface="Courier New" panose="02070309020205020404" pitchFamily="49" charset="0"/>
              </a:rPr>
              <a:t>‘</a:t>
            </a:r>
            <a:r>
              <a:rPr lang="en-US" altLang="ja-JP" sz="1600">
                <a:latin typeface="Courier New" panose="02070309020205020404" pitchFamily="49" charset="0"/>
              </a:rPr>
              <a:t>1/20/23'</a:t>
            </a:r>
          </a:p>
          <a:p>
            <a:pPr eaLnBrk="1" hangingPunct="1">
              <a:buFont typeface="Wingdings" pitchFamily="2" charset="2"/>
              <a:buNone/>
            </a:pPr>
            <a:endParaRPr lang="en-US" altLang="it-BH" sz="1600">
              <a:latin typeface="Courier New" panose="02070309020205020404" pitchFamily="49" charset="0"/>
            </a:endParaRPr>
          </a:p>
        </p:txBody>
      </p:sp>
      <p:sp>
        <p:nvSpPr>
          <p:cNvPr id="30723" name="Rectangle 4">
            <a:extLst>
              <a:ext uri="{FF2B5EF4-FFF2-40B4-BE49-F238E27FC236}">
                <a16:creationId xmlns:a16="http://schemas.microsoft.com/office/drawing/2014/main" id="{C88CE8AB-EDB5-8A41-E95A-C00F4534B464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67275" y="2214563"/>
            <a:ext cx="4276725" cy="38814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[SQL:1999]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SELECT max(rdif)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FROM   (SELECT ID,tradeDate,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        price - min(price)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          OVER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          (PARTITION BY ID</a:t>
            </a:r>
            <a:r>
              <a:rPr lang="pt-BR" altLang="it-BH" sz="1600">
                <a:latin typeface="Courier New" panose="02070309020205020404" pitchFamily="49" charset="0"/>
              </a:rPr>
              <a:t>,</a:t>
            </a:r>
            <a:br>
              <a:rPr lang="pt-BR" altLang="it-BH" sz="1600">
                <a:latin typeface="Courier New" panose="02070309020205020404" pitchFamily="49" charset="0"/>
              </a:rPr>
            </a:br>
            <a:r>
              <a:rPr lang="pt-BR" altLang="it-BH" sz="1600">
                <a:latin typeface="Courier New" panose="02070309020205020404" pitchFamily="49" charset="0"/>
              </a:rPr>
              <a:t>                     tradeDate</a:t>
            </a:r>
            <a:endParaRPr lang="en-US" altLang="it-BH" sz="1600">
              <a:latin typeface="Courier New" panose="02070309020205020404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           ORDER BY timestamp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           ROWS UNBOUNDED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           PRECEDING) AS rdif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        FROM   Ticks ) AS t1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WHERE   ID=</a:t>
            </a:r>
            <a:r>
              <a:rPr lang="ja-JP" altLang="en-US" sz="1600">
                <a:latin typeface="Courier New" panose="02070309020205020404" pitchFamily="49" charset="0"/>
              </a:rPr>
              <a:t>“</a:t>
            </a:r>
            <a:r>
              <a:rPr lang="en-US" altLang="ja-JP" sz="1600">
                <a:latin typeface="Courier New" panose="02070309020205020404" pitchFamily="49" charset="0"/>
              </a:rPr>
              <a:t>S</a:t>
            </a:r>
            <a:r>
              <a:rPr lang="ja-JP" altLang="en-US" sz="1600">
                <a:latin typeface="Courier New" panose="02070309020205020404" pitchFamily="49" charset="0"/>
              </a:rPr>
              <a:t>”</a:t>
            </a:r>
            <a:r>
              <a:rPr lang="en-US" altLang="ja-JP" sz="1600">
                <a:latin typeface="Courier New" panose="02070309020205020404" pitchFamily="49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it-BH" sz="1600">
                <a:latin typeface="Courier New" panose="02070309020205020404" pitchFamily="49" charset="0"/>
              </a:rPr>
              <a:t>  AND   tradeDate=</a:t>
            </a:r>
            <a:r>
              <a:rPr lang="ja-JP" altLang="en-US" sz="1600">
                <a:latin typeface="Courier New" panose="02070309020205020404" pitchFamily="49" charset="0"/>
              </a:rPr>
              <a:t>‘</a:t>
            </a:r>
            <a:r>
              <a:rPr lang="en-US" altLang="ja-JP" sz="1600">
                <a:latin typeface="Courier New" panose="02070309020205020404" pitchFamily="49" charset="0"/>
              </a:rPr>
              <a:t>1/10/23' </a:t>
            </a:r>
          </a:p>
          <a:p>
            <a:pPr eaLnBrk="1" hangingPunct="1">
              <a:buFont typeface="Wingdings" pitchFamily="2" charset="2"/>
              <a:buNone/>
            </a:pPr>
            <a:endParaRPr lang="en-US" altLang="it-BH" sz="1600">
              <a:latin typeface="Courier New" panose="02070309020205020404" pitchFamily="49" charset="0"/>
            </a:endParaRPr>
          </a:p>
        </p:txBody>
      </p:sp>
      <p:sp>
        <p:nvSpPr>
          <p:cNvPr id="117766" name="AutoShape 6">
            <a:extLst>
              <a:ext uri="{FF2B5EF4-FFF2-40B4-BE49-F238E27FC236}">
                <a16:creationId xmlns:a16="http://schemas.microsoft.com/office/drawing/2014/main" id="{33BBD221-8A0E-D068-B3D1-54EBA8FB8F76}"/>
              </a:ext>
            </a:extLst>
          </p:cNvPr>
          <p:cNvSpPr>
            <a:spLocks/>
          </p:cNvSpPr>
          <p:nvPr/>
        </p:nvSpPr>
        <p:spPr bwMode="auto">
          <a:xfrm>
            <a:off x="1066800" y="5105400"/>
            <a:ext cx="2438400" cy="990600"/>
          </a:xfrm>
          <a:prstGeom prst="accentBorderCallout1">
            <a:avLst>
              <a:gd name="adj1" fmla="val 11537"/>
              <a:gd name="adj2" fmla="val 103125"/>
              <a:gd name="adj3" fmla="val 40866"/>
              <a:gd name="adj4" fmla="val 15429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400"/>
              <a:t>Optimizer doesn</a:t>
            </a:r>
            <a:r>
              <a:rPr lang="pt-BR" altLang="en-US" sz="1400"/>
              <a:t>’</a:t>
            </a:r>
            <a:r>
              <a:rPr lang="pt-BR" altLang="it-BH" sz="1400"/>
              <a:t>t</a:t>
            </a:r>
            <a:br>
              <a:rPr lang="pt-BR" altLang="it-BH" sz="1400"/>
            </a:br>
            <a:r>
              <a:rPr lang="pt-BR" altLang="it-BH" sz="1400"/>
              <a:t>push this selection. To get good performance, the query author has to rewrite it.</a:t>
            </a:r>
            <a:endParaRPr lang="en-US" altLang="it-BH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6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074">
            <a:extLst>
              <a:ext uri="{FF2B5EF4-FFF2-40B4-BE49-F238E27FC236}">
                <a16:creationId xmlns:a16="http://schemas.microsoft.com/office/drawing/2014/main" id="{815F5543-5218-FA37-1527-6F2BA5466F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/>
              <a:t>Best-profit Query Performance</a:t>
            </a:r>
            <a:endParaRPr lang="en-US" altLang="it-BH"/>
          </a:p>
        </p:txBody>
      </p:sp>
      <p:graphicFrame>
        <p:nvGraphicFramePr>
          <p:cNvPr id="31746" name="Object 3077">
            <a:extLst>
              <a:ext uri="{FF2B5EF4-FFF2-40B4-BE49-F238E27FC236}">
                <a16:creationId xmlns:a16="http://schemas.microsoft.com/office/drawing/2014/main" id="{BFC73C51-E06B-5A9A-1BFE-3075756C4E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2357438"/>
          <a:ext cx="6705600" cy="334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6502400" imgH="3251200" progId="Excel.Chart.8">
                  <p:embed/>
                </p:oleObj>
              </mc:Choice>
              <mc:Fallback>
                <p:oleObj name="Chart" r:id="rId2" imgW="6502400" imgH="3251200" progId="Excel.Chart.8">
                  <p:embed/>
                  <p:pic>
                    <p:nvPicPr>
                      <p:cNvPr id="0" name="Object 30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357438"/>
                        <a:ext cx="6705600" cy="334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1834F918-C2F4-41F9-169E-723C71F13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t-BH" sz="4000"/>
              <a:t>Complex queries: </a:t>
            </a:r>
            <a:r>
              <a:rPr lang="pt-BR" altLang="it-BH" sz="4000"/>
              <a:t>Network </a:t>
            </a:r>
            <a:br>
              <a:rPr lang="pt-BR" altLang="it-BH" sz="4000"/>
            </a:br>
            <a:r>
              <a:rPr lang="pt-BR" altLang="it-BH" sz="4000"/>
              <a:t>Management Query</a:t>
            </a:r>
            <a:r>
              <a:rPr lang="en-US" altLang="it-BH" sz="4000"/>
              <a:t> Revisited</a:t>
            </a:r>
          </a:p>
        </p:txBody>
      </p:sp>
      <p:sp>
        <p:nvSpPr>
          <p:cNvPr id="32770" name="Rectangle 3">
            <a:extLst>
              <a:ext uri="{FF2B5EF4-FFF2-40B4-BE49-F238E27FC236}">
                <a16:creationId xmlns:a16="http://schemas.microsoft.com/office/drawing/2014/main" id="{D7D685C2-34DD-46BA-FA09-1E55B0DD0A2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pt-BR" altLang="it-BH" sz="2800"/>
              <a:t>Create a log of flow information. A flow from src to dest ends after a 2-minutes silence</a:t>
            </a:r>
          </a:p>
          <a:p>
            <a:pPr eaLnBrk="1" hangingPunct="1"/>
            <a:endParaRPr lang="en-US" altLang="it-BH" sz="2800"/>
          </a:p>
        </p:txBody>
      </p:sp>
      <p:sp>
        <p:nvSpPr>
          <p:cNvPr id="32771" name="Rectangle 4">
            <a:extLst>
              <a:ext uri="{FF2B5EF4-FFF2-40B4-BE49-F238E27FC236}">
                <a16:creationId xmlns:a16="http://schemas.microsoft.com/office/drawing/2014/main" id="{3DB2D396-7715-7E89-74B8-3F70AB1B1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105400"/>
            <a:ext cx="8001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25253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125253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tabLst>
                <a:tab pos="12525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tabLst>
                <a:tab pos="125253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pt-BR" altLang="it-BH" sz="2000"/>
              <a:t>	</a:t>
            </a:r>
            <a:r>
              <a:rPr lang="pt-BR" altLang="it-BH" sz="1600">
                <a:latin typeface="Courier New" panose="02070309020205020404" pitchFamily="49" charset="0"/>
              </a:rPr>
              <a:t>SELECT	src, dst, count(*), avg(len)</a:t>
            </a:r>
            <a:br>
              <a:rPr lang="pt-BR" altLang="it-BH" sz="1600">
                <a:latin typeface="Courier New" panose="02070309020205020404" pitchFamily="49" charset="0"/>
              </a:rPr>
            </a:br>
            <a:r>
              <a:rPr lang="pt-BR" altLang="it-BH" sz="1600">
                <a:latin typeface="Courier New" panose="02070309020205020404" pitchFamily="49" charset="0"/>
              </a:rPr>
              <a:t>FROM	Packets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ASSUMING ASC src, ASC dst, ASC time </a:t>
            </a:r>
            <a:br>
              <a:rPr lang="pt-BR" altLang="it-BH" sz="1600">
                <a:latin typeface="Courier New" panose="02070309020205020404" pitchFamily="49" charset="0"/>
              </a:rPr>
            </a:br>
            <a:r>
              <a:rPr lang="pt-BR" altLang="it-BH" sz="1600">
                <a:latin typeface="Courier New" panose="02070309020205020404" pitchFamily="49" charset="0"/>
              </a:rPr>
              <a:t>GROUP  	BY src, dst, sums (deltas(time) &gt; 120)</a:t>
            </a:r>
          </a:p>
        </p:txBody>
      </p:sp>
      <p:sp>
        <p:nvSpPr>
          <p:cNvPr id="32772" name="Rectangle 5">
            <a:extLst>
              <a:ext uri="{FF2B5EF4-FFF2-40B4-BE49-F238E27FC236}">
                <a16:creationId xmlns:a16="http://schemas.microsoft.com/office/drawing/2014/main" id="{A632F602-C045-0254-8A4A-9467777CB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420938"/>
            <a:ext cx="4267200" cy="246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2773" name="Text Box 6">
            <a:extLst>
              <a:ext uri="{FF2B5EF4-FFF2-40B4-BE49-F238E27FC236}">
                <a16:creationId xmlns:a16="http://schemas.microsoft.com/office/drawing/2014/main" id="{BDED5B30-657C-BBA4-E9E1-40185AE84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362200"/>
            <a:ext cx="57943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dest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...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2774" name="Text Box 7">
            <a:extLst>
              <a:ext uri="{FF2B5EF4-FFF2-40B4-BE49-F238E27FC236}">
                <a16:creationId xmlns:a16="http://schemas.microsoft.com/office/drawing/2014/main" id="{D8C64DF7-FAE3-86F1-3C73-74CB0EC59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362200"/>
            <a:ext cx="52863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src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...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2775" name="Text Box 8">
            <a:extLst>
              <a:ext uri="{FF2B5EF4-FFF2-40B4-BE49-F238E27FC236}">
                <a16:creationId xmlns:a16="http://schemas.microsoft.com/office/drawing/2014/main" id="{FEEDCBA3-5E0B-DEA1-6DBA-5BD1B9E23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362200"/>
            <a:ext cx="476250" cy="6207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 b="1">
                <a:latin typeface="Arial Narrow" panose="020B0604020202020204" pitchFamily="34" charset="0"/>
              </a:rPr>
              <a:t>pID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...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2776" name="Text Box 9">
            <a:extLst>
              <a:ext uri="{FF2B5EF4-FFF2-40B4-BE49-F238E27FC236}">
                <a16:creationId xmlns:a16="http://schemas.microsoft.com/office/drawing/2014/main" id="{ACDE963B-D8B6-4B4B-916F-3022ED060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3450" y="2362200"/>
            <a:ext cx="895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Packets</a:t>
            </a:r>
            <a:endParaRPr lang="en-US" altLang="it-BH" sz="1800" b="1">
              <a:latin typeface="Arial Narrow" panose="020B0604020202020204" pitchFamily="34" charset="0"/>
            </a:endParaRPr>
          </a:p>
        </p:txBody>
      </p:sp>
      <p:sp>
        <p:nvSpPr>
          <p:cNvPr id="32777" name="Text Box 10">
            <a:extLst>
              <a:ext uri="{FF2B5EF4-FFF2-40B4-BE49-F238E27FC236}">
                <a16:creationId xmlns:a16="http://schemas.microsoft.com/office/drawing/2014/main" id="{B3F41D34-52D3-57DB-C770-C4E6571A9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6363" y="2362200"/>
            <a:ext cx="46513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len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...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2778" name="Text Box 11">
            <a:extLst>
              <a:ext uri="{FF2B5EF4-FFF2-40B4-BE49-F238E27FC236}">
                <a16:creationId xmlns:a16="http://schemas.microsoft.com/office/drawing/2014/main" id="{C583E588-A916-417A-F1B1-2A746E3BE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1363" y="2362200"/>
            <a:ext cx="57943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time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...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5E1EBCFB-8430-0860-8D99-3059CD6FB5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 sz="4000"/>
              <a:t>Network Management Query</a:t>
            </a:r>
            <a:r>
              <a:rPr lang="en-US" altLang="it-BH" sz="4000"/>
              <a:t> </a:t>
            </a:r>
            <a:br>
              <a:rPr lang="pt-BR" altLang="it-BH" sz="4000"/>
            </a:br>
            <a:r>
              <a:rPr lang="en-US" altLang="it-BH" sz="4000"/>
              <a:t>in Pictures</a:t>
            </a: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3A0C3561-9B15-7A5B-CE86-B52B193BF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38" y="2420938"/>
            <a:ext cx="3484562" cy="246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3795" name="Text Box 4">
            <a:extLst>
              <a:ext uri="{FF2B5EF4-FFF2-40B4-BE49-F238E27FC236}">
                <a16:creationId xmlns:a16="http://schemas.microsoft.com/office/drawing/2014/main" id="{19163CAF-85E2-0B9B-E3FB-FA2FEF4A8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163" y="2362200"/>
            <a:ext cx="579437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time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47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155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3796" name="Text Box 5">
            <a:extLst>
              <a:ext uri="{FF2B5EF4-FFF2-40B4-BE49-F238E27FC236}">
                <a16:creationId xmlns:a16="http://schemas.microsoft.com/office/drawing/2014/main" id="{7E5C64BE-734B-013D-3F7E-9427AA62B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050" y="2362200"/>
            <a:ext cx="52705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dst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</p:txBody>
      </p:sp>
      <p:sp>
        <p:nvSpPr>
          <p:cNvPr id="33797" name="Text Box 6">
            <a:extLst>
              <a:ext uri="{FF2B5EF4-FFF2-40B4-BE49-F238E27FC236}">
                <a16:creationId xmlns:a16="http://schemas.microsoft.com/office/drawing/2014/main" id="{5F515D94-91F3-FE4A-20E9-6DAC03485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2362200"/>
            <a:ext cx="47625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src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</p:txBody>
      </p:sp>
      <p:sp>
        <p:nvSpPr>
          <p:cNvPr id="33798" name="Text Box 7">
            <a:extLst>
              <a:ext uri="{FF2B5EF4-FFF2-40B4-BE49-F238E27FC236}">
                <a16:creationId xmlns:a16="http://schemas.microsoft.com/office/drawing/2014/main" id="{617D70CB-48E3-79C3-AC58-46FB8E472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362200"/>
            <a:ext cx="895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Packets</a:t>
            </a:r>
            <a:endParaRPr lang="en-US" altLang="it-BH" sz="1800" b="1">
              <a:latin typeface="Arial Narrow" panose="020B0604020202020204" pitchFamily="34" charset="0"/>
            </a:endParaRPr>
          </a:p>
        </p:txBody>
      </p:sp>
      <p:sp>
        <p:nvSpPr>
          <p:cNvPr id="33799" name="Rectangle 27">
            <a:extLst>
              <a:ext uri="{FF2B5EF4-FFF2-40B4-BE49-F238E27FC236}">
                <a16:creationId xmlns:a16="http://schemas.microsoft.com/office/drawing/2014/main" id="{02F6AD41-1DEB-E2CE-F3C7-2886891A9C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105400"/>
            <a:ext cx="8001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25253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125253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tabLst>
                <a:tab pos="12525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tabLst>
                <a:tab pos="125253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pt-BR" altLang="it-BH" sz="2000"/>
              <a:t>	</a:t>
            </a:r>
            <a:r>
              <a:rPr lang="pt-BR" altLang="it-BH" sz="1600">
                <a:latin typeface="Courier New" panose="02070309020205020404" pitchFamily="49" charset="0"/>
              </a:rPr>
              <a:t>SELECT	src, dst, count(*), avg(len)</a:t>
            </a:r>
            <a:br>
              <a:rPr lang="pt-BR" altLang="it-BH" sz="1600">
                <a:latin typeface="Courier New" panose="02070309020205020404" pitchFamily="49" charset="0"/>
              </a:rPr>
            </a:br>
            <a:r>
              <a:rPr lang="pt-BR" altLang="it-BH" sz="1600">
                <a:latin typeface="Courier New" panose="02070309020205020404" pitchFamily="49" charset="0"/>
              </a:rPr>
              <a:t>FROM	Packets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ASSUMING ASC src, ASC dst, ASC time </a:t>
            </a:r>
            <a:br>
              <a:rPr lang="pt-BR" altLang="it-BH" sz="1600">
                <a:latin typeface="Courier New" panose="02070309020205020404" pitchFamily="49" charset="0"/>
              </a:rPr>
            </a:br>
            <a:r>
              <a:rPr lang="pt-BR" altLang="it-BH" sz="1600">
                <a:latin typeface="Courier New" panose="02070309020205020404" pitchFamily="49" charset="0"/>
              </a:rPr>
              <a:t>GROUP  	BY src, dst, sums (deltas(time) &gt; 120)</a:t>
            </a:r>
          </a:p>
        </p:txBody>
      </p:sp>
      <p:sp>
        <p:nvSpPr>
          <p:cNvPr id="33800" name="Text Box 28">
            <a:extLst>
              <a:ext uri="{FF2B5EF4-FFF2-40B4-BE49-F238E27FC236}">
                <a16:creationId xmlns:a16="http://schemas.microsoft.com/office/drawing/2014/main" id="{007B5D9E-8DC8-A1C4-0AFD-887A0BFF1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0513" y="2362200"/>
            <a:ext cx="517525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len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270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330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235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280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305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EDDA7A17-FC75-ADD2-FC79-85FC62D21F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t-BH"/>
              <a:t>Motivation</a:t>
            </a:r>
            <a:br>
              <a:rPr lang="en-US" altLang="it-BH"/>
            </a:br>
            <a:r>
              <a:rPr lang="en-US" altLang="it-BH"/>
              <a:t>The need for ordered data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931BD2C4-FA42-1CF8-295A-977B4B254B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5000"/>
              </a:lnSpc>
            </a:pPr>
            <a:r>
              <a:rPr lang="en-US" altLang="it-BH"/>
              <a:t>Queries in Finance, Biology, and Network Management depend on order.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it-BH"/>
              <a:t>SQL 99 has extensions</a:t>
            </a:r>
            <a:r>
              <a:rPr lang="pt-BR" altLang="it-BH"/>
              <a:t> – </a:t>
            </a:r>
            <a:r>
              <a:rPr lang="en-US" altLang="it-BH"/>
              <a:t>the OLAP amendment – that incorporate order to the language but they are clumsy to use.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952D8FB7-0F25-E760-1385-F2211B8DBB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 sz="4000"/>
              <a:t>Network Management Query</a:t>
            </a:r>
            <a:r>
              <a:rPr lang="en-US" altLang="it-BH" sz="4000"/>
              <a:t> </a:t>
            </a:r>
            <a:br>
              <a:rPr lang="pt-BR" altLang="it-BH" sz="4000"/>
            </a:br>
            <a:r>
              <a:rPr lang="en-US" altLang="it-BH" sz="4000"/>
              <a:t>in Pictures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7F0E79E5-A13C-4378-54BE-39A9F5091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38" y="2420938"/>
            <a:ext cx="3484562" cy="246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4819" name="Text Box 4">
            <a:extLst>
              <a:ext uri="{FF2B5EF4-FFF2-40B4-BE49-F238E27FC236}">
                <a16:creationId xmlns:a16="http://schemas.microsoft.com/office/drawing/2014/main" id="{BC3C220E-029F-6D46-DF90-10448A83E5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163" y="2362200"/>
            <a:ext cx="579437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time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47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155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4820" name="Text Box 5">
            <a:extLst>
              <a:ext uri="{FF2B5EF4-FFF2-40B4-BE49-F238E27FC236}">
                <a16:creationId xmlns:a16="http://schemas.microsoft.com/office/drawing/2014/main" id="{F6F4DF7E-E786-A676-BC60-A0C3B6F3E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050" y="2362200"/>
            <a:ext cx="52705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dst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</p:txBody>
      </p:sp>
      <p:sp>
        <p:nvSpPr>
          <p:cNvPr id="34821" name="Text Box 6">
            <a:extLst>
              <a:ext uri="{FF2B5EF4-FFF2-40B4-BE49-F238E27FC236}">
                <a16:creationId xmlns:a16="http://schemas.microsoft.com/office/drawing/2014/main" id="{0A46DB97-428E-22C0-D60D-EAA88CD3A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2362200"/>
            <a:ext cx="47625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src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</p:txBody>
      </p:sp>
      <p:sp>
        <p:nvSpPr>
          <p:cNvPr id="34822" name="Text Box 7">
            <a:extLst>
              <a:ext uri="{FF2B5EF4-FFF2-40B4-BE49-F238E27FC236}">
                <a16:creationId xmlns:a16="http://schemas.microsoft.com/office/drawing/2014/main" id="{CAD312FC-3996-E010-A6B2-FD21F064D6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362200"/>
            <a:ext cx="895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Packets</a:t>
            </a:r>
            <a:endParaRPr lang="en-US" altLang="it-BH" sz="1800" b="1">
              <a:latin typeface="Arial Narrow" panose="020B0604020202020204" pitchFamily="34" charset="0"/>
            </a:endParaRPr>
          </a:p>
        </p:txBody>
      </p:sp>
      <p:sp>
        <p:nvSpPr>
          <p:cNvPr id="34823" name="Rectangle 8">
            <a:extLst>
              <a:ext uri="{FF2B5EF4-FFF2-40B4-BE49-F238E27FC236}">
                <a16:creationId xmlns:a16="http://schemas.microsoft.com/office/drawing/2014/main" id="{3A19078F-F2E3-0F1E-D224-82A377C9F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420938"/>
            <a:ext cx="3505200" cy="246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4824" name="Text Box 9">
            <a:extLst>
              <a:ext uri="{FF2B5EF4-FFF2-40B4-BE49-F238E27FC236}">
                <a16:creationId xmlns:a16="http://schemas.microsoft.com/office/drawing/2014/main" id="{BDBE33EF-C087-0C04-B5F0-D85D3410E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7763" y="2362200"/>
            <a:ext cx="579437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time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47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155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4825" name="Text Box 10">
            <a:extLst>
              <a:ext uri="{FF2B5EF4-FFF2-40B4-BE49-F238E27FC236}">
                <a16:creationId xmlns:a16="http://schemas.microsoft.com/office/drawing/2014/main" id="{B017D200-A379-43DD-FEE3-7F7ABD568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6013" y="2362200"/>
            <a:ext cx="52705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dst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</p:txBody>
      </p:sp>
      <p:sp>
        <p:nvSpPr>
          <p:cNvPr id="34826" name="Text Box 11">
            <a:extLst>
              <a:ext uri="{FF2B5EF4-FFF2-40B4-BE49-F238E27FC236}">
                <a16:creationId xmlns:a16="http://schemas.microsoft.com/office/drawing/2014/main" id="{E716F57A-F26F-3DD6-5F8B-24D142B75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3238" y="2362200"/>
            <a:ext cx="47625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src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</p:txBody>
      </p:sp>
      <p:sp>
        <p:nvSpPr>
          <p:cNvPr id="34827" name="Text Box 12">
            <a:extLst>
              <a:ext uri="{FF2B5EF4-FFF2-40B4-BE49-F238E27FC236}">
                <a16:creationId xmlns:a16="http://schemas.microsoft.com/office/drawing/2014/main" id="{1C182D97-771E-1CDC-0539-C51CDC679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7563" y="2362200"/>
            <a:ext cx="895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Packets</a:t>
            </a:r>
            <a:endParaRPr lang="en-US" altLang="it-BH" sz="1800" b="1">
              <a:latin typeface="Arial Narrow" panose="020B0604020202020204" pitchFamily="34" charset="0"/>
            </a:endParaRPr>
          </a:p>
        </p:txBody>
      </p:sp>
      <p:sp>
        <p:nvSpPr>
          <p:cNvPr id="34828" name="Rectangle 13">
            <a:extLst>
              <a:ext uri="{FF2B5EF4-FFF2-40B4-BE49-F238E27FC236}">
                <a16:creationId xmlns:a16="http://schemas.microsoft.com/office/drawing/2014/main" id="{A0ED2543-D800-4328-1C73-F1DCA5E43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105400"/>
            <a:ext cx="8001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25253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125253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tabLst>
                <a:tab pos="12525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tabLst>
                <a:tab pos="125253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pt-BR" altLang="it-BH" sz="2000"/>
              <a:t>	</a:t>
            </a:r>
            <a:r>
              <a:rPr lang="pt-BR" altLang="it-BH" sz="1600">
                <a:latin typeface="Courier New" panose="02070309020205020404" pitchFamily="49" charset="0"/>
              </a:rPr>
              <a:t>SELECT	src, dst, count(*), avg(len)</a:t>
            </a:r>
            <a:br>
              <a:rPr lang="pt-BR" altLang="it-BH" sz="1600">
                <a:latin typeface="Courier New" panose="02070309020205020404" pitchFamily="49" charset="0"/>
              </a:rPr>
            </a:br>
            <a:r>
              <a:rPr lang="pt-BR" altLang="it-BH" sz="1600">
                <a:latin typeface="Courier New" panose="02070309020205020404" pitchFamily="49" charset="0"/>
              </a:rPr>
              <a:t>FROM	Packets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</a:t>
            </a:r>
            <a:r>
              <a:rPr lang="pt-BR" altLang="it-BH" sz="1600" b="1">
                <a:solidFill>
                  <a:srgbClr val="FF0000"/>
                </a:solidFill>
                <a:latin typeface="Courier New" panose="02070309020205020404" pitchFamily="49" charset="0"/>
              </a:rPr>
              <a:t>ASSUMING ASC src, ASC dst, ASC time</a:t>
            </a:r>
            <a:r>
              <a:rPr lang="pt-BR" altLang="it-BH" sz="1600">
                <a:latin typeface="Courier New" panose="02070309020205020404" pitchFamily="49" charset="0"/>
              </a:rPr>
              <a:t> </a:t>
            </a:r>
            <a:br>
              <a:rPr lang="pt-BR" altLang="it-BH" sz="1600">
                <a:latin typeface="Courier New" panose="02070309020205020404" pitchFamily="49" charset="0"/>
              </a:rPr>
            </a:br>
            <a:r>
              <a:rPr lang="pt-BR" altLang="it-BH" sz="1600">
                <a:latin typeface="Courier New" panose="02070309020205020404" pitchFamily="49" charset="0"/>
              </a:rPr>
              <a:t>GROUP  	BY src, dst, sums (deltas(time) &gt; 120)</a:t>
            </a:r>
          </a:p>
        </p:txBody>
      </p:sp>
      <p:sp>
        <p:nvSpPr>
          <p:cNvPr id="34829" name="Text Box 14">
            <a:extLst>
              <a:ext uri="{FF2B5EF4-FFF2-40B4-BE49-F238E27FC236}">
                <a16:creationId xmlns:a16="http://schemas.microsoft.com/office/drawing/2014/main" id="{8A76E882-58DF-EE53-3021-A8192D6BF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0513" y="2362200"/>
            <a:ext cx="517525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len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270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330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235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280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305</a:t>
            </a:r>
          </a:p>
        </p:txBody>
      </p:sp>
      <p:sp>
        <p:nvSpPr>
          <p:cNvPr id="34830" name="Text Box 15">
            <a:extLst>
              <a:ext uri="{FF2B5EF4-FFF2-40B4-BE49-F238E27FC236}">
                <a16:creationId xmlns:a16="http://schemas.microsoft.com/office/drawing/2014/main" id="{FD3A20C2-75D3-2307-B9B4-A59845210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362200"/>
            <a:ext cx="517525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len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270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235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330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280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305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F9E7A3E7-8D53-8B58-43D3-752112FA63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 sz="4000"/>
              <a:t>Network Management Query</a:t>
            </a:r>
            <a:r>
              <a:rPr lang="en-US" altLang="it-BH" sz="4000"/>
              <a:t> </a:t>
            </a:r>
            <a:br>
              <a:rPr lang="pt-BR" altLang="it-BH" sz="4000"/>
            </a:br>
            <a:r>
              <a:rPr lang="en-US" altLang="it-BH" sz="4000"/>
              <a:t>in Pictures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478EB31B-BE12-B92A-507A-2053E9EFF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38" y="2420938"/>
            <a:ext cx="3484562" cy="246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5843" name="Text Box 4">
            <a:extLst>
              <a:ext uri="{FF2B5EF4-FFF2-40B4-BE49-F238E27FC236}">
                <a16:creationId xmlns:a16="http://schemas.microsoft.com/office/drawing/2014/main" id="{97A41E11-B010-1163-FBBC-3057E3FF3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163" y="2362200"/>
            <a:ext cx="579437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time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47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155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5844" name="Text Box 5">
            <a:extLst>
              <a:ext uri="{FF2B5EF4-FFF2-40B4-BE49-F238E27FC236}">
                <a16:creationId xmlns:a16="http://schemas.microsoft.com/office/drawing/2014/main" id="{DDCD5F41-A5FD-473A-0833-900CC5FD0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050" y="2362200"/>
            <a:ext cx="52705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dst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</p:txBody>
      </p:sp>
      <p:sp>
        <p:nvSpPr>
          <p:cNvPr id="35845" name="Text Box 6">
            <a:extLst>
              <a:ext uri="{FF2B5EF4-FFF2-40B4-BE49-F238E27FC236}">
                <a16:creationId xmlns:a16="http://schemas.microsoft.com/office/drawing/2014/main" id="{149A277F-8F25-85A9-3EA7-8473F0CD7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2362200"/>
            <a:ext cx="47625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src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</p:txBody>
      </p:sp>
      <p:sp>
        <p:nvSpPr>
          <p:cNvPr id="35846" name="Text Box 7">
            <a:extLst>
              <a:ext uri="{FF2B5EF4-FFF2-40B4-BE49-F238E27FC236}">
                <a16:creationId xmlns:a16="http://schemas.microsoft.com/office/drawing/2014/main" id="{B28D8621-2C2B-D64F-89FC-68F633F30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362200"/>
            <a:ext cx="895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Packets</a:t>
            </a:r>
            <a:endParaRPr lang="en-US" altLang="it-BH" sz="1800" b="1">
              <a:latin typeface="Arial Narrow" panose="020B0604020202020204" pitchFamily="34" charset="0"/>
            </a:endParaRPr>
          </a:p>
        </p:txBody>
      </p:sp>
      <p:sp>
        <p:nvSpPr>
          <p:cNvPr id="35847" name="Rectangle 13">
            <a:extLst>
              <a:ext uri="{FF2B5EF4-FFF2-40B4-BE49-F238E27FC236}">
                <a16:creationId xmlns:a16="http://schemas.microsoft.com/office/drawing/2014/main" id="{AFE7EA98-6493-5B4D-FBBF-993653A25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105400"/>
            <a:ext cx="8001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25253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125253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tabLst>
                <a:tab pos="12525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tabLst>
                <a:tab pos="125253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pt-BR" altLang="it-BH" sz="2000"/>
              <a:t>	</a:t>
            </a:r>
            <a:r>
              <a:rPr lang="pt-BR" altLang="it-BH" sz="1600">
                <a:latin typeface="Courier New" panose="02070309020205020404" pitchFamily="49" charset="0"/>
              </a:rPr>
              <a:t>SELECT	src, dst, count(*), avg(len)</a:t>
            </a:r>
            <a:br>
              <a:rPr lang="pt-BR" altLang="it-BH" sz="1600">
                <a:latin typeface="Courier New" panose="02070309020205020404" pitchFamily="49" charset="0"/>
              </a:rPr>
            </a:br>
            <a:r>
              <a:rPr lang="pt-BR" altLang="it-BH" sz="1600">
                <a:latin typeface="Courier New" panose="02070309020205020404" pitchFamily="49" charset="0"/>
              </a:rPr>
              <a:t>FROM	Packets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ASSUMING ASC src, ASC dst, ASC time </a:t>
            </a:r>
            <a:br>
              <a:rPr lang="pt-BR" altLang="it-BH" sz="1600">
                <a:latin typeface="Courier New" panose="02070309020205020404" pitchFamily="49" charset="0"/>
              </a:rPr>
            </a:br>
            <a:r>
              <a:rPr lang="pt-BR" altLang="it-BH" sz="1600">
                <a:latin typeface="Courier New" panose="02070309020205020404" pitchFamily="49" charset="0"/>
              </a:rPr>
              <a:t>GROUP  	BY src, dst, sums (</a:t>
            </a:r>
            <a:r>
              <a:rPr lang="pt-BR" altLang="it-BH" sz="1600" b="1">
                <a:solidFill>
                  <a:srgbClr val="FF0000"/>
                </a:solidFill>
                <a:latin typeface="Courier New" panose="02070309020205020404" pitchFamily="49" charset="0"/>
              </a:rPr>
              <a:t>deltas(time) &gt; 120</a:t>
            </a:r>
            <a:r>
              <a:rPr lang="pt-BR" altLang="it-BH" sz="1600">
                <a:latin typeface="Courier New" panose="02070309020205020404" pitchFamily="49" charset="0"/>
              </a:rPr>
              <a:t>)</a:t>
            </a:r>
          </a:p>
        </p:txBody>
      </p:sp>
      <p:sp>
        <p:nvSpPr>
          <p:cNvPr id="35848" name="Text Box 14">
            <a:extLst>
              <a:ext uri="{FF2B5EF4-FFF2-40B4-BE49-F238E27FC236}">
                <a16:creationId xmlns:a16="http://schemas.microsoft.com/office/drawing/2014/main" id="{9CB6AC39-B771-0BBB-49BA-C12E3E063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0513" y="2362200"/>
            <a:ext cx="517525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len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270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235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330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280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305</a:t>
            </a:r>
          </a:p>
        </p:txBody>
      </p:sp>
      <p:sp>
        <p:nvSpPr>
          <p:cNvPr id="35849" name="Text Box 16">
            <a:extLst>
              <a:ext uri="{FF2B5EF4-FFF2-40B4-BE49-F238E27FC236}">
                <a16:creationId xmlns:a16="http://schemas.microsoft.com/office/drawing/2014/main" id="{A7E3EE87-1DAF-9E4D-3FB2-12F8AE355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4975" y="2362200"/>
            <a:ext cx="403225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c1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F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F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F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F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F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70FBE31B-A41F-27FD-8C32-D28F04937C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 sz="4000"/>
              <a:t>Network Management Query</a:t>
            </a:r>
            <a:r>
              <a:rPr lang="en-US" altLang="it-BH" sz="4000"/>
              <a:t> </a:t>
            </a:r>
            <a:br>
              <a:rPr lang="pt-BR" altLang="it-BH" sz="4000"/>
            </a:br>
            <a:r>
              <a:rPr lang="en-US" altLang="it-BH" sz="4000"/>
              <a:t>in Pictures</a:t>
            </a: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636F9B92-A924-EABD-2042-2480FC15B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38" y="2420938"/>
            <a:ext cx="3484562" cy="246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6867" name="Text Box 4">
            <a:extLst>
              <a:ext uri="{FF2B5EF4-FFF2-40B4-BE49-F238E27FC236}">
                <a16:creationId xmlns:a16="http://schemas.microsoft.com/office/drawing/2014/main" id="{87388908-FBA2-D802-1B43-24A7BFE89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163" y="2362200"/>
            <a:ext cx="579437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time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47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155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6868" name="Text Box 5">
            <a:extLst>
              <a:ext uri="{FF2B5EF4-FFF2-40B4-BE49-F238E27FC236}">
                <a16:creationId xmlns:a16="http://schemas.microsoft.com/office/drawing/2014/main" id="{7E2E723D-5B79-5D83-E6E8-75D9234B2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050" y="2362200"/>
            <a:ext cx="52705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dst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</p:txBody>
      </p:sp>
      <p:sp>
        <p:nvSpPr>
          <p:cNvPr id="36869" name="Text Box 6">
            <a:extLst>
              <a:ext uri="{FF2B5EF4-FFF2-40B4-BE49-F238E27FC236}">
                <a16:creationId xmlns:a16="http://schemas.microsoft.com/office/drawing/2014/main" id="{08BCC03B-4F6E-F733-5318-4EC932D45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2362200"/>
            <a:ext cx="47625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src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</p:txBody>
      </p:sp>
      <p:sp>
        <p:nvSpPr>
          <p:cNvPr id="36870" name="Text Box 7">
            <a:extLst>
              <a:ext uri="{FF2B5EF4-FFF2-40B4-BE49-F238E27FC236}">
                <a16:creationId xmlns:a16="http://schemas.microsoft.com/office/drawing/2014/main" id="{803D1B84-81B8-FE0B-354E-43EE75191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362200"/>
            <a:ext cx="895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Packets</a:t>
            </a:r>
            <a:endParaRPr lang="en-US" altLang="it-BH" sz="1800" b="1">
              <a:latin typeface="Arial Narrow" panose="020B0604020202020204" pitchFamily="34" charset="0"/>
            </a:endParaRPr>
          </a:p>
        </p:txBody>
      </p:sp>
      <p:sp>
        <p:nvSpPr>
          <p:cNvPr id="36871" name="Rectangle 8">
            <a:extLst>
              <a:ext uri="{FF2B5EF4-FFF2-40B4-BE49-F238E27FC236}">
                <a16:creationId xmlns:a16="http://schemas.microsoft.com/office/drawing/2014/main" id="{1E26D89F-1AD5-1F47-0B27-54BDD689F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105400"/>
            <a:ext cx="8001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25253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125253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tabLst>
                <a:tab pos="12525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tabLst>
                <a:tab pos="125253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pt-BR" altLang="it-BH" sz="2000"/>
              <a:t>	</a:t>
            </a:r>
            <a:r>
              <a:rPr lang="pt-BR" altLang="it-BH" sz="1600">
                <a:latin typeface="Courier New" panose="02070309020205020404" pitchFamily="49" charset="0"/>
              </a:rPr>
              <a:t>SELECT	src, dst, count(*), avg(len)</a:t>
            </a:r>
            <a:br>
              <a:rPr lang="pt-BR" altLang="it-BH" sz="1600">
                <a:latin typeface="Courier New" panose="02070309020205020404" pitchFamily="49" charset="0"/>
              </a:rPr>
            </a:br>
            <a:r>
              <a:rPr lang="pt-BR" altLang="it-BH" sz="1600">
                <a:latin typeface="Courier New" panose="02070309020205020404" pitchFamily="49" charset="0"/>
              </a:rPr>
              <a:t>FROM	Packets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ASSUMING ASC src, ASC dst, ASC time </a:t>
            </a:r>
            <a:br>
              <a:rPr lang="pt-BR" altLang="it-BH" sz="1600">
                <a:latin typeface="Courier New" panose="02070309020205020404" pitchFamily="49" charset="0"/>
              </a:rPr>
            </a:br>
            <a:r>
              <a:rPr lang="pt-BR" altLang="it-BH" sz="1600">
                <a:latin typeface="Courier New" panose="02070309020205020404" pitchFamily="49" charset="0"/>
              </a:rPr>
              <a:t>GROUP  	BY src, dst, </a:t>
            </a:r>
            <a:r>
              <a:rPr lang="pt-BR" altLang="it-BH" sz="1600" b="1">
                <a:solidFill>
                  <a:srgbClr val="FF0000"/>
                </a:solidFill>
                <a:latin typeface="Courier New" panose="02070309020205020404" pitchFamily="49" charset="0"/>
              </a:rPr>
              <a:t>sums (deltas(time) &gt; 120</a:t>
            </a:r>
            <a:r>
              <a:rPr lang="pt-BR" altLang="it-BH" sz="1600">
                <a:solidFill>
                  <a:srgbClr val="FF0000"/>
                </a:solidFill>
                <a:latin typeface="Courier New" panose="02070309020205020404" pitchFamily="49" charset="0"/>
              </a:rPr>
              <a:t>)</a:t>
            </a:r>
          </a:p>
        </p:txBody>
      </p:sp>
      <p:sp>
        <p:nvSpPr>
          <p:cNvPr id="36872" name="Text Box 9">
            <a:extLst>
              <a:ext uri="{FF2B5EF4-FFF2-40B4-BE49-F238E27FC236}">
                <a16:creationId xmlns:a16="http://schemas.microsoft.com/office/drawing/2014/main" id="{1F02535C-AC59-34F6-CE2D-7074708A1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0513" y="2362200"/>
            <a:ext cx="517525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len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270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235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330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280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305</a:t>
            </a:r>
          </a:p>
        </p:txBody>
      </p:sp>
      <p:sp>
        <p:nvSpPr>
          <p:cNvPr id="36873" name="Text Box 10">
            <a:extLst>
              <a:ext uri="{FF2B5EF4-FFF2-40B4-BE49-F238E27FC236}">
                <a16:creationId xmlns:a16="http://schemas.microsoft.com/office/drawing/2014/main" id="{D290E79D-BEA1-8A6A-6944-885111848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4975" y="2362200"/>
            <a:ext cx="403225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c1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F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F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F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F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F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6874" name="Text Box 11">
            <a:extLst>
              <a:ext uri="{FF2B5EF4-FFF2-40B4-BE49-F238E27FC236}">
                <a16:creationId xmlns:a16="http://schemas.microsoft.com/office/drawing/2014/main" id="{5FA22E92-CB52-A19C-C4DF-D0FEB79FE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62200"/>
            <a:ext cx="403225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c2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8A1D944C-393F-0783-FAC9-A4D11CBB0D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 sz="4000"/>
              <a:t>Network Management Query</a:t>
            </a:r>
            <a:r>
              <a:rPr lang="en-US" altLang="it-BH" sz="4000"/>
              <a:t> </a:t>
            </a:r>
            <a:br>
              <a:rPr lang="pt-BR" altLang="it-BH" sz="4000"/>
            </a:br>
            <a:r>
              <a:rPr lang="en-US" altLang="it-BH" sz="4000"/>
              <a:t>in Pictures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39F87AC0-5BA8-95E9-74FB-18BC596AB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38" y="2420938"/>
            <a:ext cx="3484562" cy="246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7891" name="Text Box 4">
            <a:extLst>
              <a:ext uri="{FF2B5EF4-FFF2-40B4-BE49-F238E27FC236}">
                <a16:creationId xmlns:a16="http://schemas.microsoft.com/office/drawing/2014/main" id="{670499B9-0E52-971C-221C-DF278FF1A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163" y="2362200"/>
            <a:ext cx="579437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time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47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155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7892" name="Text Box 5">
            <a:extLst>
              <a:ext uri="{FF2B5EF4-FFF2-40B4-BE49-F238E27FC236}">
                <a16:creationId xmlns:a16="http://schemas.microsoft.com/office/drawing/2014/main" id="{93DF3FD7-A6E6-4DE8-97E4-8C4428D34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050" y="2362200"/>
            <a:ext cx="52705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dst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</p:txBody>
      </p:sp>
      <p:sp>
        <p:nvSpPr>
          <p:cNvPr id="37893" name="Text Box 6">
            <a:extLst>
              <a:ext uri="{FF2B5EF4-FFF2-40B4-BE49-F238E27FC236}">
                <a16:creationId xmlns:a16="http://schemas.microsoft.com/office/drawing/2014/main" id="{7A726F71-7819-74B3-1508-79EC3F2F6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2362200"/>
            <a:ext cx="47625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src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</p:txBody>
      </p:sp>
      <p:sp>
        <p:nvSpPr>
          <p:cNvPr id="37894" name="Text Box 7">
            <a:extLst>
              <a:ext uri="{FF2B5EF4-FFF2-40B4-BE49-F238E27FC236}">
                <a16:creationId xmlns:a16="http://schemas.microsoft.com/office/drawing/2014/main" id="{CD55DB16-D2E8-2F15-629D-399CED820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362200"/>
            <a:ext cx="895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Packets</a:t>
            </a:r>
            <a:endParaRPr lang="en-US" altLang="it-BH" sz="1800" b="1">
              <a:latin typeface="Arial Narrow" panose="020B0604020202020204" pitchFamily="34" charset="0"/>
            </a:endParaRPr>
          </a:p>
        </p:txBody>
      </p:sp>
      <p:sp>
        <p:nvSpPr>
          <p:cNvPr id="37895" name="Rectangle 8">
            <a:extLst>
              <a:ext uri="{FF2B5EF4-FFF2-40B4-BE49-F238E27FC236}">
                <a16:creationId xmlns:a16="http://schemas.microsoft.com/office/drawing/2014/main" id="{F834D250-8879-6E9C-4768-447705CCE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105400"/>
            <a:ext cx="8001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25253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125253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tabLst>
                <a:tab pos="12525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tabLst>
                <a:tab pos="125253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pt-BR" altLang="it-BH" sz="2000"/>
              <a:t>	</a:t>
            </a:r>
            <a:r>
              <a:rPr lang="pt-BR" altLang="it-BH" sz="1600">
                <a:latin typeface="Courier New" panose="02070309020205020404" pitchFamily="49" charset="0"/>
              </a:rPr>
              <a:t>SELECT	src, dst, count(*), avg(len)</a:t>
            </a:r>
            <a:br>
              <a:rPr lang="pt-BR" altLang="it-BH" sz="1600">
                <a:latin typeface="Courier New" panose="02070309020205020404" pitchFamily="49" charset="0"/>
              </a:rPr>
            </a:br>
            <a:r>
              <a:rPr lang="pt-BR" altLang="it-BH" sz="1600">
                <a:latin typeface="Courier New" panose="02070309020205020404" pitchFamily="49" charset="0"/>
              </a:rPr>
              <a:t>FROM	Packets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ASSUMING ASC src, ASC dst, ASC time </a:t>
            </a:r>
            <a:br>
              <a:rPr lang="pt-BR" altLang="it-BH" sz="1600">
                <a:latin typeface="Courier New" panose="02070309020205020404" pitchFamily="49" charset="0"/>
              </a:rPr>
            </a:br>
            <a:r>
              <a:rPr lang="pt-BR" altLang="it-BH" sz="1600">
                <a:latin typeface="Courier New" panose="02070309020205020404" pitchFamily="49" charset="0"/>
              </a:rPr>
              <a:t>GROUP  	BY </a:t>
            </a:r>
            <a:r>
              <a:rPr lang="pt-BR" altLang="it-BH" sz="1600" b="1">
                <a:solidFill>
                  <a:srgbClr val="FF0000"/>
                </a:solidFill>
                <a:latin typeface="Courier New" panose="02070309020205020404" pitchFamily="49" charset="0"/>
              </a:rPr>
              <a:t>src, dst, sums (deltas(time) &gt; 120)</a:t>
            </a:r>
          </a:p>
        </p:txBody>
      </p:sp>
      <p:sp>
        <p:nvSpPr>
          <p:cNvPr id="37896" name="Text Box 9">
            <a:extLst>
              <a:ext uri="{FF2B5EF4-FFF2-40B4-BE49-F238E27FC236}">
                <a16:creationId xmlns:a16="http://schemas.microsoft.com/office/drawing/2014/main" id="{C437E07D-50A3-0B51-9E6F-E69E102B8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0513" y="2362200"/>
            <a:ext cx="517525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len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270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235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330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280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305</a:t>
            </a:r>
          </a:p>
        </p:txBody>
      </p:sp>
      <p:sp>
        <p:nvSpPr>
          <p:cNvPr id="37897" name="Text Box 10">
            <a:extLst>
              <a:ext uri="{FF2B5EF4-FFF2-40B4-BE49-F238E27FC236}">
                <a16:creationId xmlns:a16="http://schemas.microsoft.com/office/drawing/2014/main" id="{1B54B1A4-BAF9-1E01-6157-E76E5F8E5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4975" y="2362200"/>
            <a:ext cx="403225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c1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F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F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F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F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F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7898" name="Text Box 11">
            <a:extLst>
              <a:ext uri="{FF2B5EF4-FFF2-40B4-BE49-F238E27FC236}">
                <a16:creationId xmlns:a16="http://schemas.microsoft.com/office/drawing/2014/main" id="{44A9BF7A-69D4-363C-7C06-23246FD91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62200"/>
            <a:ext cx="403225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c2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7899" name="AutoShape 13">
            <a:extLst>
              <a:ext uri="{FF2B5EF4-FFF2-40B4-BE49-F238E27FC236}">
                <a16:creationId xmlns:a16="http://schemas.microsoft.com/office/drawing/2014/main" id="{6847997E-54D1-3336-145F-D9979C2EA302}"/>
              </a:ext>
            </a:extLst>
          </p:cNvPr>
          <p:cNvSpPr>
            <a:spLocks/>
          </p:cNvSpPr>
          <p:nvPr/>
        </p:nvSpPr>
        <p:spPr bwMode="auto">
          <a:xfrm>
            <a:off x="1447800" y="2743200"/>
            <a:ext cx="76200" cy="457200"/>
          </a:xfrm>
          <a:prstGeom prst="lef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7900" name="AutoShape 14">
            <a:extLst>
              <a:ext uri="{FF2B5EF4-FFF2-40B4-BE49-F238E27FC236}">
                <a16:creationId xmlns:a16="http://schemas.microsoft.com/office/drawing/2014/main" id="{C1F32E3D-54F3-02CA-764B-CFDEAF939607}"/>
              </a:ext>
            </a:extLst>
          </p:cNvPr>
          <p:cNvSpPr>
            <a:spLocks/>
          </p:cNvSpPr>
          <p:nvPr/>
        </p:nvSpPr>
        <p:spPr bwMode="auto">
          <a:xfrm>
            <a:off x="1447800" y="3276600"/>
            <a:ext cx="76200" cy="2286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7901" name="AutoShape 15">
            <a:extLst>
              <a:ext uri="{FF2B5EF4-FFF2-40B4-BE49-F238E27FC236}">
                <a16:creationId xmlns:a16="http://schemas.microsoft.com/office/drawing/2014/main" id="{EF4C91D1-5367-053A-F500-5F7FA2A1E3C2}"/>
              </a:ext>
            </a:extLst>
          </p:cNvPr>
          <p:cNvSpPr>
            <a:spLocks/>
          </p:cNvSpPr>
          <p:nvPr/>
        </p:nvSpPr>
        <p:spPr bwMode="auto">
          <a:xfrm>
            <a:off x="1447800" y="3581400"/>
            <a:ext cx="76200" cy="762000"/>
          </a:xfrm>
          <a:prstGeom prst="lef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E4E3053D-2B5A-4138-D154-1513A3E737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 sz="4000"/>
              <a:t>Network Management Query</a:t>
            </a:r>
            <a:r>
              <a:rPr lang="en-US" altLang="it-BH" sz="4000"/>
              <a:t> </a:t>
            </a:r>
            <a:br>
              <a:rPr lang="pt-BR" altLang="it-BH" sz="4000"/>
            </a:br>
            <a:r>
              <a:rPr lang="en-US" altLang="it-BH" sz="4000"/>
              <a:t>in Pictures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A713715E-75AA-5E72-41C9-123ACA335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38" y="2420938"/>
            <a:ext cx="3484562" cy="246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8915" name="Text Box 4">
            <a:extLst>
              <a:ext uri="{FF2B5EF4-FFF2-40B4-BE49-F238E27FC236}">
                <a16:creationId xmlns:a16="http://schemas.microsoft.com/office/drawing/2014/main" id="{9751FF14-2CF6-173D-1256-D212387D1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163" y="2362200"/>
            <a:ext cx="579437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time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47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155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8916" name="Text Box 5">
            <a:extLst>
              <a:ext uri="{FF2B5EF4-FFF2-40B4-BE49-F238E27FC236}">
                <a16:creationId xmlns:a16="http://schemas.microsoft.com/office/drawing/2014/main" id="{BD2D7323-A6D7-60BD-3986-49E397BEF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050" y="2362200"/>
            <a:ext cx="52705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dst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</p:txBody>
      </p:sp>
      <p:sp>
        <p:nvSpPr>
          <p:cNvPr id="38917" name="Text Box 6">
            <a:extLst>
              <a:ext uri="{FF2B5EF4-FFF2-40B4-BE49-F238E27FC236}">
                <a16:creationId xmlns:a16="http://schemas.microsoft.com/office/drawing/2014/main" id="{E1D0CE64-044E-8EDE-3C60-DEBB6E3AF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2362200"/>
            <a:ext cx="47625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src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</p:txBody>
      </p:sp>
      <p:sp>
        <p:nvSpPr>
          <p:cNvPr id="38918" name="Text Box 7">
            <a:extLst>
              <a:ext uri="{FF2B5EF4-FFF2-40B4-BE49-F238E27FC236}">
                <a16:creationId xmlns:a16="http://schemas.microsoft.com/office/drawing/2014/main" id="{4B27FBBA-DC3B-9608-E769-C4D009BBB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362200"/>
            <a:ext cx="895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Packets</a:t>
            </a:r>
            <a:endParaRPr lang="en-US" altLang="it-BH" sz="1800" b="1">
              <a:latin typeface="Arial Narrow" panose="020B0604020202020204" pitchFamily="34" charset="0"/>
            </a:endParaRPr>
          </a:p>
        </p:txBody>
      </p:sp>
      <p:sp>
        <p:nvSpPr>
          <p:cNvPr id="38919" name="Rectangle 8">
            <a:extLst>
              <a:ext uri="{FF2B5EF4-FFF2-40B4-BE49-F238E27FC236}">
                <a16:creationId xmlns:a16="http://schemas.microsoft.com/office/drawing/2014/main" id="{9B886B3F-AAA6-A6DB-6D06-D15606C32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105400"/>
            <a:ext cx="8001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25253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125253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tabLst>
                <a:tab pos="12525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tabLst>
                <a:tab pos="125253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pt-BR" altLang="it-BH" sz="2000"/>
              <a:t>	</a:t>
            </a:r>
            <a:r>
              <a:rPr lang="pt-BR" altLang="it-BH" sz="1600">
                <a:latin typeface="Courier New" panose="02070309020205020404" pitchFamily="49" charset="0"/>
              </a:rPr>
              <a:t>SELECT	src, dst, count(*), avg(len)</a:t>
            </a:r>
            <a:br>
              <a:rPr lang="pt-BR" altLang="it-BH" sz="1600">
                <a:latin typeface="Courier New" panose="02070309020205020404" pitchFamily="49" charset="0"/>
              </a:rPr>
            </a:br>
            <a:r>
              <a:rPr lang="pt-BR" altLang="it-BH" sz="1600">
                <a:latin typeface="Courier New" panose="02070309020205020404" pitchFamily="49" charset="0"/>
              </a:rPr>
              <a:t>FROM	Packets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ASSUMING ASC src, ASC dst, ASC time </a:t>
            </a:r>
            <a:br>
              <a:rPr lang="pt-BR" altLang="it-BH" sz="1600">
                <a:latin typeface="Courier New" panose="02070309020205020404" pitchFamily="49" charset="0"/>
              </a:rPr>
            </a:br>
            <a:r>
              <a:rPr lang="pt-BR" altLang="it-BH" sz="1600" b="1">
                <a:solidFill>
                  <a:srgbClr val="FF0000"/>
                </a:solidFill>
                <a:latin typeface="Courier New" panose="02070309020205020404" pitchFamily="49" charset="0"/>
              </a:rPr>
              <a:t>GROUP  	BY src, dst, sums (deltas(time) &gt; 120)</a:t>
            </a:r>
          </a:p>
        </p:txBody>
      </p:sp>
      <p:sp>
        <p:nvSpPr>
          <p:cNvPr id="38920" name="Text Box 9">
            <a:extLst>
              <a:ext uri="{FF2B5EF4-FFF2-40B4-BE49-F238E27FC236}">
                <a16:creationId xmlns:a16="http://schemas.microsoft.com/office/drawing/2014/main" id="{CBB7B80D-8529-E95C-9B7C-B44C27F1A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0513" y="2362200"/>
            <a:ext cx="517525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len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270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235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330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280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305</a:t>
            </a:r>
          </a:p>
        </p:txBody>
      </p:sp>
      <p:sp>
        <p:nvSpPr>
          <p:cNvPr id="38921" name="AutoShape 12">
            <a:extLst>
              <a:ext uri="{FF2B5EF4-FFF2-40B4-BE49-F238E27FC236}">
                <a16:creationId xmlns:a16="http://schemas.microsoft.com/office/drawing/2014/main" id="{6423B6B7-97BA-9A62-DAB0-89A0FA58F2B5}"/>
              </a:ext>
            </a:extLst>
          </p:cNvPr>
          <p:cNvSpPr>
            <a:spLocks/>
          </p:cNvSpPr>
          <p:nvPr/>
        </p:nvSpPr>
        <p:spPr bwMode="auto">
          <a:xfrm>
            <a:off x="1447800" y="2743200"/>
            <a:ext cx="76200" cy="457200"/>
          </a:xfrm>
          <a:prstGeom prst="lef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8922" name="AutoShape 13">
            <a:extLst>
              <a:ext uri="{FF2B5EF4-FFF2-40B4-BE49-F238E27FC236}">
                <a16:creationId xmlns:a16="http://schemas.microsoft.com/office/drawing/2014/main" id="{E8FB35D0-1D26-5A93-678D-014E62B146E9}"/>
              </a:ext>
            </a:extLst>
          </p:cNvPr>
          <p:cNvSpPr>
            <a:spLocks/>
          </p:cNvSpPr>
          <p:nvPr/>
        </p:nvSpPr>
        <p:spPr bwMode="auto">
          <a:xfrm>
            <a:off x="1447800" y="3276600"/>
            <a:ext cx="76200" cy="2286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8923" name="AutoShape 14">
            <a:extLst>
              <a:ext uri="{FF2B5EF4-FFF2-40B4-BE49-F238E27FC236}">
                <a16:creationId xmlns:a16="http://schemas.microsoft.com/office/drawing/2014/main" id="{58C73771-8328-C130-C619-41C771489E57}"/>
              </a:ext>
            </a:extLst>
          </p:cNvPr>
          <p:cNvSpPr>
            <a:spLocks/>
          </p:cNvSpPr>
          <p:nvPr/>
        </p:nvSpPr>
        <p:spPr bwMode="auto">
          <a:xfrm>
            <a:off x="1447800" y="3581400"/>
            <a:ext cx="76200" cy="762000"/>
          </a:xfrm>
          <a:prstGeom prst="lef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8924" name="Rectangle 23">
            <a:extLst>
              <a:ext uri="{FF2B5EF4-FFF2-40B4-BE49-F238E27FC236}">
                <a16:creationId xmlns:a16="http://schemas.microsoft.com/office/drawing/2014/main" id="{3842AB20-29CA-03D5-01BF-961DF5BE5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420938"/>
            <a:ext cx="4038600" cy="246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8925" name="Text Box 24">
            <a:extLst>
              <a:ext uri="{FF2B5EF4-FFF2-40B4-BE49-F238E27FC236}">
                <a16:creationId xmlns:a16="http://schemas.microsoft.com/office/drawing/2014/main" id="{D0F96FD8-0976-F965-2D2D-1C41836E5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4938" y="2362200"/>
            <a:ext cx="113665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time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1,20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47,150,155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8926" name="Text Box 25">
            <a:extLst>
              <a:ext uri="{FF2B5EF4-FFF2-40B4-BE49-F238E27FC236}">
                <a16:creationId xmlns:a16="http://schemas.microsoft.com/office/drawing/2014/main" id="{4F947A2B-22F4-F60E-70D4-2EFED55B7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9450" y="2362200"/>
            <a:ext cx="52705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dst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</p:txBody>
      </p:sp>
      <p:sp>
        <p:nvSpPr>
          <p:cNvPr id="38927" name="Text Box 26">
            <a:extLst>
              <a:ext uri="{FF2B5EF4-FFF2-40B4-BE49-F238E27FC236}">
                <a16:creationId xmlns:a16="http://schemas.microsoft.com/office/drawing/2014/main" id="{A19EDD35-3039-7963-48D6-4EC2C29DB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6675" y="2362200"/>
            <a:ext cx="47625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src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</p:txBody>
      </p:sp>
      <p:sp>
        <p:nvSpPr>
          <p:cNvPr id="38928" name="Text Box 28">
            <a:extLst>
              <a:ext uri="{FF2B5EF4-FFF2-40B4-BE49-F238E27FC236}">
                <a16:creationId xmlns:a16="http://schemas.microsoft.com/office/drawing/2014/main" id="{4F7EE79E-F306-C23D-6FA7-8F98D21E6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5563" y="2362200"/>
            <a:ext cx="1241425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len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250,270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235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330,280,305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BB327D1D-7B62-F3B4-DAAE-44C85F9A55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 sz="4000"/>
              <a:t>Network Management Query</a:t>
            </a:r>
            <a:r>
              <a:rPr lang="en-US" altLang="it-BH" sz="4000"/>
              <a:t> </a:t>
            </a:r>
            <a:br>
              <a:rPr lang="pt-BR" altLang="it-BH" sz="4000"/>
            </a:br>
            <a:r>
              <a:rPr lang="en-US" altLang="it-BH" sz="4000"/>
              <a:t>in Pictures</a:t>
            </a: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F2E7EB9B-D9FC-C464-0A21-3D3EB7101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38" y="2420938"/>
            <a:ext cx="3484562" cy="246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9939" name="Text Box 4">
            <a:extLst>
              <a:ext uri="{FF2B5EF4-FFF2-40B4-BE49-F238E27FC236}">
                <a16:creationId xmlns:a16="http://schemas.microsoft.com/office/drawing/2014/main" id="{33AAED01-351C-1602-C884-C4173A82F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163" y="2362200"/>
            <a:ext cx="579437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time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47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155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9940" name="Text Box 5">
            <a:extLst>
              <a:ext uri="{FF2B5EF4-FFF2-40B4-BE49-F238E27FC236}">
                <a16:creationId xmlns:a16="http://schemas.microsoft.com/office/drawing/2014/main" id="{A0101A9E-7D2B-9D31-556C-680DD3BE1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050" y="2362200"/>
            <a:ext cx="52705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dst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</p:txBody>
      </p:sp>
      <p:sp>
        <p:nvSpPr>
          <p:cNvPr id="39941" name="Text Box 6">
            <a:extLst>
              <a:ext uri="{FF2B5EF4-FFF2-40B4-BE49-F238E27FC236}">
                <a16:creationId xmlns:a16="http://schemas.microsoft.com/office/drawing/2014/main" id="{46A16BFF-3A8F-F924-BB4A-34B0F7AF7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2362200"/>
            <a:ext cx="47625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src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</p:txBody>
      </p:sp>
      <p:sp>
        <p:nvSpPr>
          <p:cNvPr id="39942" name="Text Box 7">
            <a:extLst>
              <a:ext uri="{FF2B5EF4-FFF2-40B4-BE49-F238E27FC236}">
                <a16:creationId xmlns:a16="http://schemas.microsoft.com/office/drawing/2014/main" id="{645B7304-DE54-89AC-8E83-3A38CA5D05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362200"/>
            <a:ext cx="895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Packets</a:t>
            </a:r>
            <a:endParaRPr lang="en-US" altLang="it-BH" sz="1800" b="1">
              <a:latin typeface="Arial Narrow" panose="020B0604020202020204" pitchFamily="34" charset="0"/>
            </a:endParaRPr>
          </a:p>
        </p:txBody>
      </p:sp>
      <p:sp>
        <p:nvSpPr>
          <p:cNvPr id="39943" name="Rectangle 8">
            <a:extLst>
              <a:ext uri="{FF2B5EF4-FFF2-40B4-BE49-F238E27FC236}">
                <a16:creationId xmlns:a16="http://schemas.microsoft.com/office/drawing/2014/main" id="{03CC6583-FE95-F95B-D087-5801CF45E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105400"/>
            <a:ext cx="8001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25253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125253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tabLst>
                <a:tab pos="12525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tabLst>
                <a:tab pos="125253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2525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pt-BR" altLang="it-BH" sz="2000"/>
              <a:t>	</a:t>
            </a:r>
            <a:r>
              <a:rPr lang="pt-BR" altLang="it-BH" sz="1600" b="1">
                <a:solidFill>
                  <a:srgbClr val="FF0000"/>
                </a:solidFill>
                <a:latin typeface="Courier New" panose="02070309020205020404" pitchFamily="49" charset="0"/>
              </a:rPr>
              <a:t>SELECT	src, dst, count(*), avg(len)</a:t>
            </a:r>
            <a:br>
              <a:rPr lang="pt-BR" altLang="it-BH" sz="1600" b="1">
                <a:solidFill>
                  <a:srgbClr val="FF0000"/>
                </a:solidFill>
                <a:latin typeface="Courier New" panose="02070309020205020404" pitchFamily="49" charset="0"/>
              </a:rPr>
            </a:br>
            <a:r>
              <a:rPr lang="pt-BR" altLang="it-BH" sz="1600">
                <a:latin typeface="Courier New" panose="02070309020205020404" pitchFamily="49" charset="0"/>
              </a:rPr>
              <a:t>FROM	Packets</a:t>
            </a:r>
          </a:p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ASSUMING ASC src, ASC dst, ASC time </a:t>
            </a:r>
            <a:br>
              <a:rPr lang="pt-BR" altLang="it-BH" sz="1600">
                <a:latin typeface="Courier New" panose="02070309020205020404" pitchFamily="49" charset="0"/>
              </a:rPr>
            </a:br>
            <a:r>
              <a:rPr lang="pt-BR" altLang="it-BH" sz="1600">
                <a:latin typeface="Courier New" panose="02070309020205020404" pitchFamily="49" charset="0"/>
              </a:rPr>
              <a:t>GROUP  	BY src, dst, sums (deltas(time) &gt; 120)</a:t>
            </a:r>
          </a:p>
        </p:txBody>
      </p:sp>
      <p:sp>
        <p:nvSpPr>
          <p:cNvPr id="39944" name="Text Box 9">
            <a:extLst>
              <a:ext uri="{FF2B5EF4-FFF2-40B4-BE49-F238E27FC236}">
                <a16:creationId xmlns:a16="http://schemas.microsoft.com/office/drawing/2014/main" id="{89AFCCCE-1C2C-B7FB-391A-3A066F7D0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0513" y="2362200"/>
            <a:ext cx="517525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len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270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235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330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280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305</a:t>
            </a:r>
          </a:p>
        </p:txBody>
      </p:sp>
      <p:sp>
        <p:nvSpPr>
          <p:cNvPr id="39945" name="AutoShape 10">
            <a:extLst>
              <a:ext uri="{FF2B5EF4-FFF2-40B4-BE49-F238E27FC236}">
                <a16:creationId xmlns:a16="http://schemas.microsoft.com/office/drawing/2014/main" id="{726F8220-5DF6-8D94-C9D4-6F3B24486E75}"/>
              </a:ext>
            </a:extLst>
          </p:cNvPr>
          <p:cNvSpPr>
            <a:spLocks/>
          </p:cNvSpPr>
          <p:nvPr/>
        </p:nvSpPr>
        <p:spPr bwMode="auto">
          <a:xfrm>
            <a:off x="1447800" y="2743200"/>
            <a:ext cx="76200" cy="457200"/>
          </a:xfrm>
          <a:prstGeom prst="lef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9946" name="AutoShape 11">
            <a:extLst>
              <a:ext uri="{FF2B5EF4-FFF2-40B4-BE49-F238E27FC236}">
                <a16:creationId xmlns:a16="http://schemas.microsoft.com/office/drawing/2014/main" id="{FA6111A9-836A-A4EA-CB4C-690E937721B8}"/>
              </a:ext>
            </a:extLst>
          </p:cNvPr>
          <p:cNvSpPr>
            <a:spLocks/>
          </p:cNvSpPr>
          <p:nvPr/>
        </p:nvSpPr>
        <p:spPr bwMode="auto">
          <a:xfrm>
            <a:off x="1447800" y="3276600"/>
            <a:ext cx="76200" cy="2286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9947" name="AutoShape 12">
            <a:extLst>
              <a:ext uri="{FF2B5EF4-FFF2-40B4-BE49-F238E27FC236}">
                <a16:creationId xmlns:a16="http://schemas.microsoft.com/office/drawing/2014/main" id="{76FCD3B8-AEFA-B808-28BD-949CE5BE38D8}"/>
              </a:ext>
            </a:extLst>
          </p:cNvPr>
          <p:cNvSpPr>
            <a:spLocks/>
          </p:cNvSpPr>
          <p:nvPr/>
        </p:nvSpPr>
        <p:spPr bwMode="auto">
          <a:xfrm>
            <a:off x="1447800" y="3581400"/>
            <a:ext cx="76200" cy="762000"/>
          </a:xfrm>
          <a:prstGeom prst="lef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9948" name="Rectangle 13">
            <a:extLst>
              <a:ext uri="{FF2B5EF4-FFF2-40B4-BE49-F238E27FC236}">
                <a16:creationId xmlns:a16="http://schemas.microsoft.com/office/drawing/2014/main" id="{F839D96A-B0CC-8B72-AC13-B4F011505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420938"/>
            <a:ext cx="4038600" cy="246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9949" name="Text Box 14">
            <a:extLst>
              <a:ext uri="{FF2B5EF4-FFF2-40B4-BE49-F238E27FC236}">
                <a16:creationId xmlns:a16="http://schemas.microsoft.com/office/drawing/2014/main" id="{A700A411-01D7-A769-7FA0-4380115E6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4938" y="2362200"/>
            <a:ext cx="113665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time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1,20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47,150,155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9950" name="Text Box 15">
            <a:extLst>
              <a:ext uri="{FF2B5EF4-FFF2-40B4-BE49-F238E27FC236}">
                <a16:creationId xmlns:a16="http://schemas.microsoft.com/office/drawing/2014/main" id="{F3FEE6A5-36F2-01EE-4526-296D9D3F4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9450" y="2362200"/>
            <a:ext cx="52705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dst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</p:txBody>
      </p:sp>
      <p:sp>
        <p:nvSpPr>
          <p:cNvPr id="39951" name="Text Box 16">
            <a:extLst>
              <a:ext uri="{FF2B5EF4-FFF2-40B4-BE49-F238E27FC236}">
                <a16:creationId xmlns:a16="http://schemas.microsoft.com/office/drawing/2014/main" id="{A00455B9-53F7-0733-294D-264413939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6675" y="2362200"/>
            <a:ext cx="47625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src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</p:txBody>
      </p:sp>
      <p:sp>
        <p:nvSpPr>
          <p:cNvPr id="39952" name="Text Box 17">
            <a:extLst>
              <a:ext uri="{FF2B5EF4-FFF2-40B4-BE49-F238E27FC236}">
                <a16:creationId xmlns:a16="http://schemas.microsoft.com/office/drawing/2014/main" id="{BB74A23B-242E-5FA3-D5FA-AE119E053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5563" y="2362200"/>
            <a:ext cx="1241425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len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250,270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235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330,280,305</a:t>
            </a:r>
          </a:p>
        </p:txBody>
      </p:sp>
      <p:sp>
        <p:nvSpPr>
          <p:cNvPr id="39953" name="Rectangle 18">
            <a:extLst>
              <a:ext uri="{FF2B5EF4-FFF2-40B4-BE49-F238E27FC236}">
                <a16:creationId xmlns:a16="http://schemas.microsoft.com/office/drawing/2014/main" id="{7F05533C-D8AA-9614-67B4-E7705581C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868738"/>
            <a:ext cx="4038600" cy="246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39954" name="Text Box 19">
            <a:extLst>
              <a:ext uri="{FF2B5EF4-FFF2-40B4-BE49-F238E27FC236}">
                <a16:creationId xmlns:a16="http://schemas.microsoft.com/office/drawing/2014/main" id="{98B8434D-3138-07DA-50BB-D32378725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2413" y="3810000"/>
            <a:ext cx="900112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count(*)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3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39955" name="Text Box 20">
            <a:extLst>
              <a:ext uri="{FF2B5EF4-FFF2-40B4-BE49-F238E27FC236}">
                <a16:creationId xmlns:a16="http://schemas.microsoft.com/office/drawing/2014/main" id="{4E43CD04-C0DA-5146-8EE8-25BBB4381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9450" y="3810000"/>
            <a:ext cx="52705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dst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</p:txBody>
      </p:sp>
      <p:sp>
        <p:nvSpPr>
          <p:cNvPr id="39956" name="Text Box 21">
            <a:extLst>
              <a:ext uri="{FF2B5EF4-FFF2-40B4-BE49-F238E27FC236}">
                <a16:creationId xmlns:a16="http://schemas.microsoft.com/office/drawing/2014/main" id="{9122A08E-D071-C9A2-F7A2-D4AABF0E4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6675" y="3810000"/>
            <a:ext cx="47625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src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</p:txBody>
      </p:sp>
      <p:sp>
        <p:nvSpPr>
          <p:cNvPr id="39957" name="Text Box 22">
            <a:extLst>
              <a:ext uri="{FF2B5EF4-FFF2-40B4-BE49-F238E27FC236}">
                <a16:creationId xmlns:a16="http://schemas.microsoft.com/office/drawing/2014/main" id="{30DCF417-9F06-D075-D6B4-5EA3DFAEE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2088" y="3810000"/>
            <a:ext cx="9652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avg(len)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260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235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305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9FCEE6F0-64D2-B353-19B3-41CB8686A2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 sz="4000"/>
              <a:t>Network Management Query</a:t>
            </a:r>
            <a:r>
              <a:rPr lang="en-US" altLang="it-BH" sz="4000"/>
              <a:t> </a:t>
            </a:r>
            <a:r>
              <a:rPr lang="pt-BR" altLang="it-BH" sz="4000"/>
              <a:t>Performance</a:t>
            </a:r>
            <a:endParaRPr lang="en-US" altLang="it-BH" sz="4000"/>
          </a:p>
        </p:txBody>
      </p:sp>
      <p:graphicFrame>
        <p:nvGraphicFramePr>
          <p:cNvPr id="40962" name="Object 5">
            <a:extLst>
              <a:ext uri="{FF2B5EF4-FFF2-40B4-BE49-F238E27FC236}">
                <a16:creationId xmlns:a16="http://schemas.microsoft.com/office/drawing/2014/main" id="{7D9A6611-1CB4-EA86-68BA-1784162524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5263" y="3343275"/>
          <a:ext cx="1135062" cy="16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1181100" imgH="177800" progId="Excel.Chart.8">
                  <p:embed followColorScheme="full"/>
                </p:oleObj>
              </mc:Choice>
              <mc:Fallback>
                <p:oleObj name="Chart" r:id="rId2" imgW="1181100" imgH="177800" progId="Excel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5263" y="3343275"/>
                        <a:ext cx="1135062" cy="16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3" name="Object 6">
            <a:extLst>
              <a:ext uri="{FF2B5EF4-FFF2-40B4-BE49-F238E27FC236}">
                <a16:creationId xmlns:a16="http://schemas.microsoft.com/office/drawing/2014/main" id="{72532C17-6EDB-F2FF-AEFA-A2ADD0410D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3538" y="2428875"/>
          <a:ext cx="6111875" cy="309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4" imgW="5041900" imgH="2565400" progId="Excel.Chart.8">
                  <p:embed/>
                </p:oleObj>
              </mc:Choice>
              <mc:Fallback>
                <p:oleObj name="Chart" r:id="rId4" imgW="5041900" imgH="2565400" progId="Excel.Char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3538" y="2428875"/>
                        <a:ext cx="6111875" cy="309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026">
            <a:extLst>
              <a:ext uri="{FF2B5EF4-FFF2-40B4-BE49-F238E27FC236}">
                <a16:creationId xmlns:a16="http://schemas.microsoft.com/office/drawing/2014/main" id="{8A923234-02AE-D5C4-01D1-01A73036B0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/>
              <a:t>Order-aware Query Languages</a:t>
            </a:r>
            <a:endParaRPr lang="en-US" altLang="it-BH"/>
          </a:p>
        </p:txBody>
      </p:sp>
      <p:sp>
        <p:nvSpPr>
          <p:cNvPr id="41986" name="Rectangle 1028">
            <a:extLst>
              <a:ext uri="{FF2B5EF4-FFF2-40B4-BE49-F238E27FC236}">
                <a16:creationId xmlns:a16="http://schemas.microsoft.com/office/drawing/2014/main" id="{B6369A6A-2E78-25A8-C06B-1944B49E3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209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pt-BR" altLang="it-BH" sz="2800"/>
              <a:t>Relations, </a:t>
            </a:r>
            <a:r>
              <a:rPr lang="en-US" altLang="it-BH" sz="2800"/>
              <a:t>Sequences</a:t>
            </a:r>
            <a:r>
              <a:rPr lang="pt-BR" altLang="it-BH" sz="2800"/>
              <a:t>,</a:t>
            </a:r>
            <a:r>
              <a:rPr lang="en-US" altLang="it-BH" sz="2800"/>
              <a:t> and ordered-relations</a:t>
            </a:r>
          </a:p>
          <a:p>
            <a:pPr lvl="1" eaLnBrk="1" hangingPunct="1"/>
            <a:r>
              <a:rPr lang="en-US" altLang="it-BH" sz="2400">
                <a:ea typeface="ＭＳ Ｐゴシック" panose="020B0600070205080204" pitchFamily="34" charset="-128"/>
              </a:rPr>
              <a:t>SQL:1999</a:t>
            </a:r>
          </a:p>
          <a:p>
            <a:pPr lvl="1" eaLnBrk="1" hangingPunct="1"/>
            <a:r>
              <a:rPr lang="en-US" altLang="it-BH" sz="2400">
                <a:ea typeface="ＭＳ Ｐゴシック" panose="020B0600070205080204" pitchFamily="34" charset="-128"/>
              </a:rPr>
              <a:t>Sequin (Seshadri et al., 96) </a:t>
            </a:r>
          </a:p>
          <a:p>
            <a:pPr lvl="1" eaLnBrk="1" hangingPunct="1"/>
            <a:r>
              <a:rPr lang="en-US" altLang="it-BH" sz="2400">
                <a:ea typeface="ＭＳ Ｐゴシック" panose="020B0600070205080204" pitchFamily="34" charset="-128"/>
              </a:rPr>
              <a:t>SRQL (Ramakrishnan et al., 98) </a:t>
            </a:r>
            <a:endParaRPr lang="pt-BR" altLang="it-BH" sz="240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pt-BR" altLang="it-BH" sz="2400">
                <a:ea typeface="ＭＳ Ｐゴシック" panose="020B0600070205080204" pitchFamily="34" charset="-128"/>
              </a:rPr>
              <a:t>Grouping in SQL (Chatziantoniou and Ross, 96)</a:t>
            </a:r>
            <a:endParaRPr lang="en-US" altLang="it-BH" sz="240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it-BH" sz="2800"/>
              <a:t>Array query languages</a:t>
            </a:r>
          </a:p>
          <a:p>
            <a:pPr lvl="1" eaLnBrk="1" hangingPunct="1"/>
            <a:r>
              <a:rPr lang="en-US" altLang="it-BH" sz="2400">
                <a:ea typeface="ＭＳ Ｐゴシック" panose="020B0600070205080204" pitchFamily="34" charset="-128"/>
              </a:rPr>
              <a:t>AQL (Libkin et al., 96)</a:t>
            </a:r>
          </a:p>
          <a:p>
            <a:pPr lvl="1" eaLnBrk="1" hangingPunct="1"/>
            <a:r>
              <a:rPr lang="en-US" altLang="it-BH" sz="2400">
                <a:ea typeface="ＭＳ Ｐゴシック" panose="020B0600070205080204" pitchFamily="34" charset="-128"/>
              </a:rPr>
              <a:t>AML (Marathe and Salem, 97)</a:t>
            </a:r>
          </a:p>
          <a:p>
            <a:pPr lvl="1" eaLnBrk="1" hangingPunct="1"/>
            <a:r>
              <a:rPr lang="en-US" altLang="it-BH" sz="2400">
                <a:ea typeface="ＭＳ Ｐゴシック" panose="020B0600070205080204" pitchFamily="34" charset="-128"/>
              </a:rPr>
              <a:t>RaSQL (Widmann and Baumann, 98)</a:t>
            </a:r>
          </a:p>
          <a:p>
            <a:pPr lvl="1" eaLnBrk="1" hangingPunct="1"/>
            <a:r>
              <a:rPr lang="en-US" altLang="it-BH" sz="2400">
                <a:ea typeface="ＭＳ Ｐゴシック" panose="020B0600070205080204" pitchFamily="34" charset="-128"/>
              </a:rPr>
              <a:t>KSQL (KX Systems) – our direct ancestor</a:t>
            </a: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58176067-1BF9-5269-3F99-D53512ED3A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t-BH"/>
              <a:t>Order-related </a:t>
            </a:r>
            <a:br>
              <a:rPr lang="pt-BR" altLang="it-BH"/>
            </a:br>
            <a:r>
              <a:rPr lang="pt-BR" altLang="it-BH"/>
              <a:t>O</a:t>
            </a:r>
            <a:r>
              <a:rPr lang="en-US" altLang="it-BH"/>
              <a:t>ptimization </a:t>
            </a:r>
            <a:r>
              <a:rPr lang="pt-BR" altLang="it-BH"/>
              <a:t>T</a:t>
            </a:r>
            <a:r>
              <a:rPr lang="en-US" altLang="it-BH"/>
              <a:t>echniques</a:t>
            </a:r>
          </a:p>
        </p:txBody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62C983D2-D384-9667-0B8D-CCAE1611EF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t-BH" sz="2800"/>
              <a:t>Starburst</a:t>
            </a:r>
            <a:r>
              <a:rPr lang="ja-JP" altLang="en-US" sz="2800"/>
              <a:t>’</a:t>
            </a:r>
            <a:r>
              <a:rPr lang="en-US" altLang="ja-JP" sz="2800"/>
              <a:t>s </a:t>
            </a:r>
            <a:r>
              <a:rPr lang="ja-JP" altLang="en-US" sz="2800"/>
              <a:t>“</a:t>
            </a:r>
            <a:r>
              <a:rPr lang="en-US" altLang="ja-JP" sz="2800"/>
              <a:t>glue</a:t>
            </a:r>
            <a:r>
              <a:rPr lang="ja-JP" altLang="en-US" sz="2800"/>
              <a:t>”</a:t>
            </a:r>
            <a:r>
              <a:rPr lang="en-US" altLang="ja-JP" sz="2800"/>
              <a:t> (Lohman 88) and Exodus/Volcano </a:t>
            </a:r>
            <a:r>
              <a:rPr lang="ja-JP" altLang="en-US" sz="2800"/>
              <a:t>“</a:t>
            </a:r>
            <a:r>
              <a:rPr lang="en-US" altLang="ja-JP" sz="2800"/>
              <a:t>Enforcers</a:t>
            </a:r>
            <a:r>
              <a:rPr lang="ja-JP" altLang="en-US" sz="2800"/>
              <a:t>”</a:t>
            </a:r>
            <a:r>
              <a:rPr lang="en-US" altLang="ja-JP" sz="2800"/>
              <a:t> (Graefe and McKeena, 93)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t-BH" sz="2800"/>
              <a:t>DB2 Order optimization (Simmens et al., 96)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t-BH" sz="2800"/>
              <a:t>Top-k query optimization (Carey and Kossman, 97</a:t>
            </a:r>
            <a:r>
              <a:rPr lang="pt-BR" altLang="it-BH" sz="2800"/>
              <a:t>; Bruno,Chaudhuri, and Gravano 02</a:t>
            </a:r>
            <a:r>
              <a:rPr lang="en-US" altLang="it-BH" sz="280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t-BH" sz="2800"/>
              <a:t>Hash-based order-preserving join (Claussen et al., 01)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t-BH" sz="2800"/>
              <a:t>Temporal query optimization addressing order and duplicates (Slivinskas et al., 01)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AB59D0DD-1DAA-EE46-ADE4-7C5695C27A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t-BH"/>
              <a:t>AQuery Optimization</a:t>
            </a:r>
          </a:p>
        </p:txBody>
      </p:sp>
      <p:sp>
        <p:nvSpPr>
          <p:cNvPr id="44034" name="Rectangle 3">
            <a:extLst>
              <a:ext uri="{FF2B5EF4-FFF2-40B4-BE49-F238E27FC236}">
                <a16:creationId xmlns:a16="http://schemas.microsoft.com/office/drawing/2014/main" id="{C8C3C0DF-E5D5-5DE9-5CAB-42679339C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it-BH" sz="2800"/>
              <a:t>Optimization is cost based</a:t>
            </a:r>
          </a:p>
          <a:p>
            <a:pPr eaLnBrk="1" hangingPunct="1"/>
            <a:r>
              <a:rPr lang="en-US" altLang="it-BH" sz="2800"/>
              <a:t>The main strategies are:</a:t>
            </a:r>
          </a:p>
          <a:p>
            <a:pPr lvl="1" eaLnBrk="1" hangingPunct="1"/>
            <a:r>
              <a:rPr lang="en-US" altLang="it-BH" sz="2400">
                <a:ea typeface="Times New Roman" panose="02020603050405020304" pitchFamily="18" charset="0"/>
              </a:rPr>
              <a:t>Define the extent of the order-preserving region of the plan, considering (correctness, obviously, and) the performance of variation of operators</a:t>
            </a:r>
          </a:p>
          <a:p>
            <a:pPr lvl="1" eaLnBrk="1" hangingPunct="1"/>
            <a:r>
              <a:rPr lang="en-US" altLang="it-BH" sz="2400">
                <a:ea typeface="Times New Roman" panose="02020603050405020304" pitchFamily="18" charset="0"/>
              </a:rPr>
              <a:t>Exploit algebraic equivalences</a:t>
            </a:r>
          </a:p>
          <a:p>
            <a:pPr lvl="1" eaLnBrk="1" hangingPunct="1"/>
            <a:r>
              <a:rPr lang="en-US" altLang="it-BH" sz="2400">
                <a:ea typeface="Times New Roman" panose="02020603050405020304" pitchFamily="18" charset="0"/>
              </a:rPr>
              <a:t>Apply efficient implementations of patterns of operators (e.g. </a:t>
            </a:r>
            <a:r>
              <a:rPr lang="ja-JP" altLang="en-US" sz="2400">
                <a:ea typeface="ＭＳ Ｐゴシック" panose="020B0600070205080204" pitchFamily="34" charset="-128"/>
              </a:rPr>
              <a:t>“</a:t>
            </a:r>
            <a:r>
              <a:rPr lang="en-US" altLang="ja-JP" sz="2400">
                <a:ea typeface="ＭＳ Ｐゴシック" panose="020B0600070205080204" pitchFamily="34" charset="-128"/>
              </a:rPr>
              <a:t>edge-by</a:t>
            </a:r>
            <a:r>
              <a:rPr lang="ja-JP" altLang="en-US" sz="2400">
                <a:ea typeface="ＭＳ Ｐゴシック" panose="020B0600070205080204" pitchFamily="34" charset="-128"/>
              </a:rPr>
              <a:t>”</a:t>
            </a:r>
            <a:r>
              <a:rPr lang="en-US" altLang="ja-JP" sz="2400">
                <a:ea typeface="ＭＳ Ｐゴシック" panose="020B0600070205080204" pitchFamily="34" charset="-128"/>
              </a:rPr>
              <a:t>)</a:t>
            </a:r>
            <a:endParaRPr lang="pt-BR" altLang="it-BH" sz="2400"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F1D9CE76-41D3-1862-7065-F4B5AD81DD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/>
              <a:t>3-month moving average: </a:t>
            </a:r>
            <a:br>
              <a:rPr lang="pt-BR" altLang="it-BH"/>
            </a:br>
            <a:r>
              <a:rPr lang="pt-BR" altLang="it-BH"/>
              <a:t>the wrong way</a:t>
            </a:r>
            <a:endParaRPr lang="en-US" altLang="it-BH"/>
          </a:p>
        </p:txBody>
      </p:sp>
      <p:grpSp>
        <p:nvGrpSpPr>
          <p:cNvPr id="17410" name="Group 12">
            <a:extLst>
              <a:ext uri="{FF2B5EF4-FFF2-40B4-BE49-F238E27FC236}">
                <a16:creationId xmlns:a16="http://schemas.microsoft.com/office/drawing/2014/main" id="{366719A3-C8EB-B91D-4D51-AF777A977EC8}"/>
              </a:ext>
            </a:extLst>
          </p:cNvPr>
          <p:cNvGrpSpPr>
            <a:grpSpLocks/>
          </p:cNvGrpSpPr>
          <p:nvPr/>
        </p:nvGrpSpPr>
        <p:grpSpPr bwMode="auto">
          <a:xfrm>
            <a:off x="844550" y="2327275"/>
            <a:ext cx="2432050" cy="1752600"/>
            <a:chOff x="3911" y="1466"/>
            <a:chExt cx="1532" cy="1104"/>
          </a:xfrm>
        </p:grpSpPr>
        <p:sp>
          <p:nvSpPr>
            <p:cNvPr id="17420" name="Rectangle 5">
              <a:extLst>
                <a:ext uri="{FF2B5EF4-FFF2-40B4-BE49-F238E27FC236}">
                  <a16:creationId xmlns:a16="http://schemas.microsoft.com/office/drawing/2014/main" id="{2612943A-885A-A7D3-638C-88F6E1D7E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1" y="1466"/>
              <a:ext cx="1532" cy="20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it-BH" altLang="it-BH" sz="2400">
                <a:latin typeface="Garamond" panose="02020404030301010803" pitchFamily="18" charset="0"/>
              </a:endParaRPr>
            </a:p>
          </p:txBody>
        </p:sp>
        <p:sp>
          <p:nvSpPr>
            <p:cNvPr id="17421" name="Text Box 7">
              <a:extLst>
                <a:ext uri="{FF2B5EF4-FFF2-40B4-BE49-F238E27FC236}">
                  <a16:creationId xmlns:a16="http://schemas.microsoft.com/office/drawing/2014/main" id="{AAA3D91A-7555-D3EF-69E4-E74FC3D3BB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3" y="1468"/>
              <a:ext cx="400" cy="11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 </a:t>
              </a:r>
              <a:r>
                <a:rPr lang="pt-BR" altLang="it-BH" sz="1600">
                  <a:latin typeface="Arial Narrow" panose="020B0604020202020204" pitchFamily="34" charset="0"/>
                </a:rPr>
                <a:t>sales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100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120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140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140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130</a:t>
              </a:r>
            </a:p>
          </p:txBody>
        </p:sp>
        <p:sp>
          <p:nvSpPr>
            <p:cNvPr id="17422" name="Text Box 10">
              <a:extLst>
                <a:ext uri="{FF2B5EF4-FFF2-40B4-BE49-F238E27FC236}">
                  <a16:creationId xmlns:a16="http://schemas.microsoft.com/office/drawing/2014/main" id="{E2CF433B-05E5-6A15-9361-9BA75ED288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6" y="1468"/>
              <a:ext cx="417" cy="11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 </a:t>
              </a:r>
              <a:r>
                <a:rPr lang="pt-BR" altLang="it-BH" sz="1600">
                  <a:latin typeface="Arial Narrow" panose="020B0604020202020204" pitchFamily="34" charset="0"/>
                </a:rPr>
                <a:t>3-avg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100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110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120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133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136</a:t>
              </a:r>
              <a:endParaRPr lang="en-US" altLang="it-BH" sz="1800">
                <a:latin typeface="Arial Narrow" panose="020B0604020202020204" pitchFamily="34" charset="0"/>
              </a:endParaRPr>
            </a:p>
          </p:txBody>
        </p:sp>
        <p:sp>
          <p:nvSpPr>
            <p:cNvPr id="17423" name="Text Box 11">
              <a:extLst>
                <a:ext uri="{FF2B5EF4-FFF2-40B4-BE49-F238E27FC236}">
                  <a16:creationId xmlns:a16="http://schemas.microsoft.com/office/drawing/2014/main" id="{A3D5C0C4-E64A-4B10-B54F-62DD9C7AE6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1468"/>
              <a:ext cx="445" cy="11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 </a:t>
              </a:r>
              <a:r>
                <a:rPr lang="pt-BR" altLang="it-BH" sz="1600">
                  <a:latin typeface="Arial Narrow" panose="020B0604020202020204" pitchFamily="34" charset="0"/>
                </a:rPr>
                <a:t>month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2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3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4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5</a:t>
              </a:r>
            </a:p>
          </p:txBody>
        </p:sp>
      </p:grpSp>
      <p:sp>
        <p:nvSpPr>
          <p:cNvPr id="17411" name="Text Box 13">
            <a:extLst>
              <a:ext uri="{FF2B5EF4-FFF2-40B4-BE49-F238E27FC236}">
                <a16:creationId xmlns:a16="http://schemas.microsoft.com/office/drawing/2014/main" id="{80A5DC4E-8BC3-5275-8CF3-1BFE88BA1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362200"/>
            <a:ext cx="48768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0255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10255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tabLst>
                <a:tab pos="10255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tabLst>
                <a:tab pos="10255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SELECT	t1.month,t1.sales,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(t1.sales+t2.sales+t3.sales)/3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FROM	Sales t1, Sales t2, Sales t3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WHERE	t1.month – 1 = t2.month AND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t1.month – 2 = t3.month</a:t>
            </a:r>
            <a:endParaRPr lang="en-US" altLang="it-BH" sz="1600">
              <a:latin typeface="Courier New" panose="02070309020205020404" pitchFamily="49" charset="0"/>
            </a:endParaRPr>
          </a:p>
        </p:txBody>
      </p:sp>
      <p:sp>
        <p:nvSpPr>
          <p:cNvPr id="17412" name="Text Box 14">
            <a:extLst>
              <a:ext uri="{FF2B5EF4-FFF2-40B4-BE49-F238E27FC236}">
                <a16:creationId xmlns:a16="http://schemas.microsoft.com/office/drawing/2014/main" id="{2F943C22-32B2-57AF-ACA4-ACE85C968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933825"/>
            <a:ext cx="161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2400" b="1">
                <a:latin typeface="Garamond" panose="02020404030301010803" pitchFamily="18" charset="0"/>
              </a:rPr>
              <a:t>Problems? </a:t>
            </a:r>
            <a:endParaRPr lang="en-US" altLang="it-BH" sz="2400">
              <a:latin typeface="Garamond" panose="02020404030301010803" pitchFamily="18" charset="0"/>
            </a:endParaRPr>
          </a:p>
        </p:txBody>
      </p:sp>
      <p:grpSp>
        <p:nvGrpSpPr>
          <p:cNvPr id="153627" name="Group 27">
            <a:extLst>
              <a:ext uri="{FF2B5EF4-FFF2-40B4-BE49-F238E27FC236}">
                <a16:creationId xmlns:a16="http://schemas.microsoft.com/office/drawing/2014/main" id="{0B0E8D9C-9D94-000D-5FC7-F37DEE08ABE9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2743200"/>
            <a:ext cx="6873875" cy="2089150"/>
            <a:chOff x="768" y="1728"/>
            <a:chExt cx="4330" cy="1316"/>
          </a:xfrm>
        </p:grpSpPr>
        <p:sp>
          <p:nvSpPr>
            <p:cNvPr id="17417" name="Line 18">
              <a:extLst>
                <a:ext uri="{FF2B5EF4-FFF2-40B4-BE49-F238E27FC236}">
                  <a16:creationId xmlns:a16="http://schemas.microsoft.com/office/drawing/2014/main" id="{42BC2390-DDF1-DED6-1588-03C3350076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8" y="1728"/>
              <a:ext cx="1392" cy="2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BH"/>
            </a:p>
          </p:txBody>
        </p:sp>
        <p:sp>
          <p:nvSpPr>
            <p:cNvPr id="17418" name="Line 19">
              <a:extLst>
                <a:ext uri="{FF2B5EF4-FFF2-40B4-BE49-F238E27FC236}">
                  <a16:creationId xmlns:a16="http://schemas.microsoft.com/office/drawing/2014/main" id="{1DF9705A-9E67-BD0B-D8B6-3C9D61FE2D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728"/>
              <a:ext cx="1392" cy="2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BH"/>
            </a:p>
          </p:txBody>
        </p:sp>
        <p:sp>
          <p:nvSpPr>
            <p:cNvPr id="17419" name="Text Box 20">
              <a:extLst>
                <a:ext uri="{FF2B5EF4-FFF2-40B4-BE49-F238E27FC236}">
                  <a16:creationId xmlns:a16="http://schemas.microsoft.com/office/drawing/2014/main" id="{FC3435AF-7ABF-0D26-1DB5-0AA6AD0ADD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0" y="2756"/>
              <a:ext cx="26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Char char="•"/>
              </a:pPr>
              <a:r>
                <a:rPr lang="pt-BR" altLang="it-BH" sz="2400">
                  <a:latin typeface="Garamond" panose="02020404030301010803" pitchFamily="18" charset="0"/>
                </a:rPr>
                <a:t> Join eliminates first two months!</a:t>
              </a:r>
              <a:endParaRPr lang="en-US" altLang="it-BH" sz="2400">
                <a:latin typeface="Garamond" panose="02020404030301010803" pitchFamily="18" charset="0"/>
              </a:endParaRPr>
            </a:p>
          </p:txBody>
        </p:sp>
      </p:grpSp>
      <p:grpSp>
        <p:nvGrpSpPr>
          <p:cNvPr id="153626" name="Group 26">
            <a:extLst>
              <a:ext uri="{FF2B5EF4-FFF2-40B4-BE49-F238E27FC236}">
                <a16:creationId xmlns:a16="http://schemas.microsoft.com/office/drawing/2014/main" id="{5F4727F6-EAAC-9EB9-CF84-301D3EA8E6B9}"/>
              </a:ext>
            </a:extLst>
          </p:cNvPr>
          <p:cNvGrpSpPr>
            <a:grpSpLocks/>
          </p:cNvGrpSpPr>
          <p:nvPr/>
        </p:nvGrpSpPr>
        <p:grpSpPr bwMode="auto">
          <a:xfrm>
            <a:off x="3873500" y="2895600"/>
            <a:ext cx="4965700" cy="2651125"/>
            <a:chOff x="2440" y="1824"/>
            <a:chExt cx="3128" cy="1670"/>
          </a:xfrm>
        </p:grpSpPr>
        <p:sp>
          <p:nvSpPr>
            <p:cNvPr id="17415" name="Rectangle 22">
              <a:extLst>
                <a:ext uri="{FF2B5EF4-FFF2-40B4-BE49-F238E27FC236}">
                  <a16:creationId xmlns:a16="http://schemas.microsoft.com/office/drawing/2014/main" id="{C8180A00-DF34-E6E6-9CA1-119FDCABC3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1824"/>
              <a:ext cx="2304" cy="192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it-BH" altLang="it-BH" sz="2400">
                <a:latin typeface="Garamond" panose="02020404030301010803" pitchFamily="18" charset="0"/>
              </a:endParaRPr>
            </a:p>
          </p:txBody>
        </p:sp>
        <p:sp>
          <p:nvSpPr>
            <p:cNvPr id="17416" name="Text Box 25">
              <a:extLst>
                <a:ext uri="{FF2B5EF4-FFF2-40B4-BE49-F238E27FC236}">
                  <a16:creationId xmlns:a16="http://schemas.microsoft.com/office/drawing/2014/main" id="{A2448D8C-5C44-1078-FD70-EB504AE9E8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0" y="2976"/>
              <a:ext cx="312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Char char="•"/>
              </a:pPr>
              <a:r>
                <a:rPr lang="pt-BR" altLang="it-BH" sz="2400">
                  <a:latin typeface="Garamond" panose="02020404030301010803" pitchFamily="18" charset="0"/>
                </a:rPr>
                <a:t> Do we really need a three-way join? 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Char char="•"/>
              </a:pPr>
              <a:r>
                <a:rPr lang="pt-BR" altLang="it-BH" sz="2400">
                  <a:latin typeface="Garamond" panose="02020404030301010803" pitchFamily="18" charset="0"/>
                </a:rPr>
                <a:t> Can the optimizer make it linear-time? </a:t>
              </a:r>
              <a:endParaRPr lang="en-US" altLang="it-BH" sz="2400">
                <a:latin typeface="Garamond" panose="02020404030301010803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2">
            <a:extLst>
              <a:ext uri="{FF2B5EF4-FFF2-40B4-BE49-F238E27FC236}">
                <a16:creationId xmlns:a16="http://schemas.microsoft.com/office/drawing/2014/main" id="{878CD715-BB52-A99E-B9CE-C7D60E0FC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192338"/>
            <a:ext cx="784860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it-BH" sz="1800">
                <a:latin typeface="Courier New" panose="02070309020205020404" pitchFamily="49" charset="0"/>
              </a:rPr>
              <a:t>SELECT ts.ID, avgs(10, hq.ClosePrice)</a:t>
            </a:r>
            <a:br>
              <a:rPr lang="en-US" altLang="it-BH" sz="1800">
                <a:latin typeface="Courier New" panose="02070309020205020404" pitchFamily="49" charset="0"/>
              </a:rPr>
            </a:br>
            <a:r>
              <a:rPr lang="en-US" altLang="it-BH" sz="1800">
                <a:latin typeface="Courier New" panose="02070309020205020404" pitchFamily="49" charset="0"/>
              </a:rPr>
              <a:t>FROM   TradedStocks AS ts NATURAL JOIN </a:t>
            </a:r>
            <a:br>
              <a:rPr lang="en-US" altLang="it-BH" sz="1800">
                <a:latin typeface="Courier New" panose="02070309020205020404" pitchFamily="49" charset="0"/>
              </a:rPr>
            </a:br>
            <a:r>
              <a:rPr lang="en-US" altLang="it-BH" sz="1800">
                <a:latin typeface="Courier New" panose="02070309020205020404" pitchFamily="49" charset="0"/>
              </a:rPr>
              <a:t>       HistoricQuotes AS hq </a:t>
            </a:r>
            <a:br>
              <a:rPr lang="en-US" altLang="it-BH" sz="1800">
                <a:latin typeface="Courier New" panose="02070309020205020404" pitchFamily="49" charset="0"/>
              </a:rPr>
            </a:br>
            <a:r>
              <a:rPr lang="en-US" altLang="it-BH" sz="1800">
                <a:latin typeface="Courier New" panose="02070309020205020404" pitchFamily="49" charset="0"/>
              </a:rPr>
              <a:t>       ASSUMING ASC hq.TradeDate</a:t>
            </a:r>
            <a:br>
              <a:rPr lang="en-US" altLang="it-BH" sz="1800">
                <a:latin typeface="Courier New" panose="02070309020205020404" pitchFamily="49" charset="0"/>
              </a:rPr>
            </a:br>
            <a:r>
              <a:rPr lang="en-US" altLang="it-BH" sz="1800">
                <a:latin typeface="Courier New" panose="02070309020205020404" pitchFamily="49" charset="0"/>
              </a:rPr>
              <a:t>GROUP  BY Id</a:t>
            </a:r>
          </a:p>
        </p:txBody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BAB943E9-491B-AEF9-568C-C79AC58243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it-BH"/>
              <a:t>Interchange sorting + order preserving operators</a:t>
            </a:r>
          </a:p>
        </p:txBody>
      </p:sp>
      <p:sp>
        <p:nvSpPr>
          <p:cNvPr id="45059" name="Text Box 4">
            <a:extLst>
              <a:ext uri="{FF2B5EF4-FFF2-40B4-BE49-F238E27FC236}">
                <a16:creationId xmlns:a16="http://schemas.microsoft.com/office/drawing/2014/main" id="{AC03DA75-EA43-91B7-0BB8-324B0679A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64213"/>
            <a:ext cx="19224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000"/>
              <a:t>(1) Sort then join</a:t>
            </a:r>
            <a:br>
              <a:rPr lang="en-US" altLang="it-BH" sz="2000"/>
            </a:br>
            <a:r>
              <a:rPr lang="en-US" altLang="it-BH" sz="2000"/>
              <a:t>preserving order</a:t>
            </a:r>
          </a:p>
        </p:txBody>
      </p:sp>
      <p:sp>
        <p:nvSpPr>
          <p:cNvPr id="45060" name="Text Box 5">
            <a:extLst>
              <a:ext uri="{FF2B5EF4-FFF2-40B4-BE49-F238E27FC236}">
                <a16:creationId xmlns:a16="http://schemas.microsoft.com/office/drawing/2014/main" id="{B7F31FED-97BA-6D28-FF7C-A4A38B3A2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2525" y="5780088"/>
            <a:ext cx="22812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000"/>
              <a:t>(2) Preserve existing</a:t>
            </a:r>
            <a:br>
              <a:rPr lang="en-US" altLang="it-BH" sz="2000"/>
            </a:br>
            <a:r>
              <a:rPr lang="en-US" altLang="it-BH" sz="2000"/>
              <a:t>order</a:t>
            </a:r>
          </a:p>
        </p:txBody>
      </p:sp>
      <p:sp>
        <p:nvSpPr>
          <p:cNvPr id="45061" name="Text Box 6">
            <a:extLst>
              <a:ext uri="{FF2B5EF4-FFF2-40B4-BE49-F238E27FC236}">
                <a16:creationId xmlns:a16="http://schemas.microsoft.com/office/drawing/2014/main" id="{E2B59018-EAFF-2090-1788-5B6D443B2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0" y="5780088"/>
            <a:ext cx="19081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000"/>
              <a:t>(3) Join then sort</a:t>
            </a:r>
            <a:br>
              <a:rPr lang="en-US" altLang="it-BH" sz="2000"/>
            </a:br>
            <a:r>
              <a:rPr lang="en-US" altLang="it-BH" sz="2000"/>
              <a:t>before grouping</a:t>
            </a:r>
          </a:p>
        </p:txBody>
      </p:sp>
      <p:sp>
        <p:nvSpPr>
          <p:cNvPr id="45062" name="Rectangle 8">
            <a:extLst>
              <a:ext uri="{FF2B5EF4-FFF2-40B4-BE49-F238E27FC236}">
                <a16:creationId xmlns:a16="http://schemas.microsoft.com/office/drawing/2014/main" id="{E1903F8E-A644-BBDF-930B-AC4483BC7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7050" y="5410200"/>
            <a:ext cx="76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45063" name="Line 13">
            <a:extLst>
              <a:ext uri="{FF2B5EF4-FFF2-40B4-BE49-F238E27FC236}">
                <a16:creationId xmlns:a16="http://schemas.microsoft.com/office/drawing/2014/main" id="{F66FE474-8344-9E13-4270-3C3A5B967E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58850" y="5334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064" name="Line 16">
            <a:extLst>
              <a:ext uri="{FF2B5EF4-FFF2-40B4-BE49-F238E27FC236}">
                <a16:creationId xmlns:a16="http://schemas.microsoft.com/office/drawing/2014/main" id="{56B5F006-8A7A-A212-7940-CCD23EAA941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39850" y="48768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065" name="Line 17">
            <a:extLst>
              <a:ext uri="{FF2B5EF4-FFF2-40B4-BE49-F238E27FC236}">
                <a16:creationId xmlns:a16="http://schemas.microsoft.com/office/drawing/2014/main" id="{5E25A76C-6417-F5D4-35F0-EE529378EFF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5050" y="53340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066" name="Rectangle 18">
            <a:extLst>
              <a:ext uri="{FF2B5EF4-FFF2-40B4-BE49-F238E27FC236}">
                <a16:creationId xmlns:a16="http://schemas.microsoft.com/office/drawing/2014/main" id="{BB155673-588C-EAB6-9F28-962CC76B0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650" y="5410200"/>
            <a:ext cx="76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45067" name="Line 19">
            <a:extLst>
              <a:ext uri="{FF2B5EF4-FFF2-40B4-BE49-F238E27FC236}">
                <a16:creationId xmlns:a16="http://schemas.microsoft.com/office/drawing/2014/main" id="{059705E3-D8FE-7E31-3B11-B418C32CF52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44650" y="4876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068" name="Line 20">
            <a:extLst>
              <a:ext uri="{FF2B5EF4-FFF2-40B4-BE49-F238E27FC236}">
                <a16:creationId xmlns:a16="http://schemas.microsoft.com/office/drawing/2014/main" id="{E89C8B01-B105-117A-6D50-92940E66F8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68450" y="4419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069" name="Line 21">
            <a:extLst>
              <a:ext uri="{FF2B5EF4-FFF2-40B4-BE49-F238E27FC236}">
                <a16:creationId xmlns:a16="http://schemas.microsoft.com/office/drawing/2014/main" id="{00E4094E-775C-080E-761D-DDEE02C1C0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68450" y="39624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070" name="Line 28">
            <a:extLst>
              <a:ext uri="{FF2B5EF4-FFF2-40B4-BE49-F238E27FC236}">
                <a16:creationId xmlns:a16="http://schemas.microsoft.com/office/drawing/2014/main" id="{059BE8BF-0F18-1025-720F-67C4919CE7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17913" y="48926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071" name="Rectangle 32">
            <a:extLst>
              <a:ext uri="{FF2B5EF4-FFF2-40B4-BE49-F238E27FC236}">
                <a16:creationId xmlns:a16="http://schemas.microsoft.com/office/drawing/2014/main" id="{60B5BBB0-CB9E-775B-9DC0-AFD894C3F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410200"/>
            <a:ext cx="76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45072" name="Rectangle 34">
            <a:extLst>
              <a:ext uri="{FF2B5EF4-FFF2-40B4-BE49-F238E27FC236}">
                <a16:creationId xmlns:a16="http://schemas.microsoft.com/office/drawing/2014/main" id="{5270361D-6F79-662B-0189-64FA414A8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5410200"/>
            <a:ext cx="76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45073" name="Line 35">
            <a:extLst>
              <a:ext uri="{FF2B5EF4-FFF2-40B4-BE49-F238E27FC236}">
                <a16:creationId xmlns:a16="http://schemas.microsoft.com/office/drawing/2014/main" id="{8A838097-4306-528E-D68A-3DA496CF325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10000" y="53340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074" name="Line 41">
            <a:extLst>
              <a:ext uri="{FF2B5EF4-FFF2-40B4-BE49-F238E27FC236}">
                <a16:creationId xmlns:a16="http://schemas.microsoft.com/office/drawing/2014/main" id="{758FFB3C-1CC7-3752-D5FD-46C1F78A67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00738" y="49069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075" name="Rectangle 44">
            <a:extLst>
              <a:ext uri="{FF2B5EF4-FFF2-40B4-BE49-F238E27FC236}">
                <a16:creationId xmlns:a16="http://schemas.microsoft.com/office/drawing/2014/main" id="{E200F983-6E25-9C4A-C151-D5954EB04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1425" y="5410200"/>
            <a:ext cx="76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45076" name="Line 45">
            <a:extLst>
              <a:ext uri="{FF2B5EF4-FFF2-40B4-BE49-F238E27FC236}">
                <a16:creationId xmlns:a16="http://schemas.microsoft.com/office/drawing/2014/main" id="{58EBA0DB-E1C5-4D22-C9D3-8C16688F92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59425" y="53340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077" name="Rectangle 46">
            <a:extLst>
              <a:ext uri="{FF2B5EF4-FFF2-40B4-BE49-F238E27FC236}">
                <a16:creationId xmlns:a16="http://schemas.microsoft.com/office/drawing/2014/main" id="{547ECC84-05A2-A1D2-6508-984A18E78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7025" y="5410200"/>
            <a:ext cx="76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45078" name="Line 47">
            <a:extLst>
              <a:ext uri="{FF2B5EF4-FFF2-40B4-BE49-F238E27FC236}">
                <a16:creationId xmlns:a16="http://schemas.microsoft.com/office/drawing/2014/main" id="{A9D03DC7-A722-0F64-DA13-D6FFA01AF3B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92825" y="53340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079" name="Text Box 50">
            <a:extLst>
              <a:ext uri="{FF2B5EF4-FFF2-40B4-BE49-F238E27FC236}">
                <a16:creationId xmlns:a16="http://schemas.microsoft.com/office/drawing/2014/main" id="{D9CDE818-8FEA-1E1C-FA3E-CC1C3A7B7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1663" y="5780088"/>
            <a:ext cx="19081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000"/>
              <a:t>(4) Join then sort</a:t>
            </a:r>
            <a:br>
              <a:rPr lang="en-US" altLang="it-BH" sz="2000"/>
            </a:br>
            <a:r>
              <a:rPr lang="en-US" altLang="it-BH" sz="2000"/>
              <a:t>after grouping</a:t>
            </a:r>
          </a:p>
        </p:txBody>
      </p:sp>
      <p:sp>
        <p:nvSpPr>
          <p:cNvPr id="45080" name="Line 56">
            <a:extLst>
              <a:ext uri="{FF2B5EF4-FFF2-40B4-BE49-F238E27FC236}">
                <a16:creationId xmlns:a16="http://schemas.microsoft.com/office/drawing/2014/main" id="{EBA0B582-FFF1-1342-BA52-B03E4EE5E9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94650" y="49069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081" name="Rectangle 59">
            <a:extLst>
              <a:ext uri="{FF2B5EF4-FFF2-40B4-BE49-F238E27FC236}">
                <a16:creationId xmlns:a16="http://schemas.microsoft.com/office/drawing/2014/main" id="{7C7DE7CC-34D6-A545-9434-D91CD53F0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5338" y="5410200"/>
            <a:ext cx="76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45082" name="Line 60">
            <a:extLst>
              <a:ext uri="{FF2B5EF4-FFF2-40B4-BE49-F238E27FC236}">
                <a16:creationId xmlns:a16="http://schemas.microsoft.com/office/drawing/2014/main" id="{483832DC-5CC7-3947-87A6-7AFCB060DC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53338" y="53340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083" name="Rectangle 61">
            <a:extLst>
              <a:ext uri="{FF2B5EF4-FFF2-40B4-BE49-F238E27FC236}">
                <a16:creationId xmlns:a16="http://schemas.microsoft.com/office/drawing/2014/main" id="{86A76B22-DB1A-0E34-371B-B157EB81F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0938" y="5410200"/>
            <a:ext cx="76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45084" name="Line 62">
            <a:extLst>
              <a:ext uri="{FF2B5EF4-FFF2-40B4-BE49-F238E27FC236}">
                <a16:creationId xmlns:a16="http://schemas.microsoft.com/office/drawing/2014/main" id="{E2B37452-5154-9A88-E387-A5722978B15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186738" y="53340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085" name="Line 64">
            <a:extLst>
              <a:ext uri="{FF2B5EF4-FFF2-40B4-BE49-F238E27FC236}">
                <a16:creationId xmlns:a16="http://schemas.microsoft.com/office/drawing/2014/main" id="{0F4F1C27-9894-23D5-AA54-D3E96A45DB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01000" y="4343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086" name="Text Box 65">
            <a:extLst>
              <a:ext uri="{FF2B5EF4-FFF2-40B4-BE49-F238E27FC236}">
                <a16:creationId xmlns:a16="http://schemas.microsoft.com/office/drawing/2014/main" id="{A7D139F0-13D5-53B0-7B8F-4FC151BDD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5814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</a:t>
            </a:r>
            <a:endParaRPr lang="en-US" altLang="it-BH" sz="2400"/>
          </a:p>
        </p:txBody>
      </p:sp>
      <p:sp>
        <p:nvSpPr>
          <p:cNvPr id="45087" name="Text Box 66">
            <a:extLst>
              <a:ext uri="{FF2B5EF4-FFF2-40B4-BE49-F238E27FC236}">
                <a16:creationId xmlns:a16="http://schemas.microsoft.com/office/drawing/2014/main" id="{D3E2A278-7E8A-A5D7-9A6F-355AAE947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698875"/>
            <a:ext cx="6937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avgs()</a:t>
            </a:r>
            <a:endParaRPr lang="en-US" altLang="it-BH" sz="2400" baseline="-25000"/>
          </a:p>
        </p:txBody>
      </p:sp>
      <p:sp>
        <p:nvSpPr>
          <p:cNvPr id="45088" name="Text Box 67">
            <a:extLst>
              <a:ext uri="{FF2B5EF4-FFF2-40B4-BE49-F238E27FC236}">
                <a16:creationId xmlns:a16="http://schemas.microsoft.com/office/drawing/2014/main" id="{CF1A69BA-404E-3EE1-9380-9F9A9952C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1388" y="4038600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</a:t>
            </a:r>
            <a:endParaRPr lang="en-US" altLang="it-BH" sz="2400"/>
          </a:p>
        </p:txBody>
      </p:sp>
      <p:sp>
        <p:nvSpPr>
          <p:cNvPr id="45089" name="Text Box 68">
            <a:extLst>
              <a:ext uri="{FF2B5EF4-FFF2-40B4-BE49-F238E27FC236}">
                <a16:creationId xmlns:a16="http://schemas.microsoft.com/office/drawing/2014/main" id="{710DD521-E301-DA21-3AD4-4FF64328E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5863" y="4156075"/>
            <a:ext cx="6937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avgs()</a:t>
            </a:r>
            <a:endParaRPr lang="en-US" altLang="it-BH" sz="2400" baseline="-25000"/>
          </a:p>
        </p:txBody>
      </p:sp>
      <p:sp>
        <p:nvSpPr>
          <p:cNvPr id="45090" name="Text Box 69">
            <a:extLst>
              <a:ext uri="{FF2B5EF4-FFF2-40B4-BE49-F238E27FC236}">
                <a16:creationId xmlns:a16="http://schemas.microsoft.com/office/drawing/2014/main" id="{F6E98B96-496B-D5B5-42F6-C136818D2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7388" y="3505200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</a:t>
            </a:r>
            <a:endParaRPr lang="en-US" altLang="it-BH" sz="2400"/>
          </a:p>
        </p:txBody>
      </p:sp>
      <p:sp>
        <p:nvSpPr>
          <p:cNvPr id="45091" name="Text Box 70">
            <a:extLst>
              <a:ext uri="{FF2B5EF4-FFF2-40B4-BE49-F238E27FC236}">
                <a16:creationId xmlns:a16="http://schemas.microsoft.com/office/drawing/2014/main" id="{15C32A53-541B-9BCA-ADD0-2123C5B72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3622675"/>
            <a:ext cx="6937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avgs()</a:t>
            </a:r>
            <a:endParaRPr lang="en-US" altLang="it-BH" sz="2400" baseline="-25000"/>
          </a:p>
        </p:txBody>
      </p:sp>
      <p:sp>
        <p:nvSpPr>
          <p:cNvPr id="45092" name="Text Box 71">
            <a:extLst>
              <a:ext uri="{FF2B5EF4-FFF2-40B4-BE49-F238E27FC236}">
                <a16:creationId xmlns:a16="http://schemas.microsoft.com/office/drawing/2014/main" id="{521525B1-C50D-9BF1-B5C3-03A7A10C3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3505200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</a:t>
            </a:r>
            <a:endParaRPr lang="en-US" altLang="it-BH" sz="2400"/>
          </a:p>
        </p:txBody>
      </p:sp>
      <p:sp>
        <p:nvSpPr>
          <p:cNvPr id="45093" name="Text Box 72">
            <a:extLst>
              <a:ext uri="{FF2B5EF4-FFF2-40B4-BE49-F238E27FC236}">
                <a16:creationId xmlns:a16="http://schemas.microsoft.com/office/drawing/2014/main" id="{CDBE8D42-AFD8-A737-5287-4EAFD2ECF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9263" y="3622675"/>
            <a:ext cx="6937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avgs()</a:t>
            </a:r>
            <a:endParaRPr lang="en-US" altLang="it-BH" sz="2400" baseline="-25000"/>
          </a:p>
        </p:txBody>
      </p:sp>
      <p:sp>
        <p:nvSpPr>
          <p:cNvPr id="45094" name="Text Box 75">
            <a:extLst>
              <a:ext uri="{FF2B5EF4-FFF2-40B4-BE49-F238E27FC236}">
                <a16:creationId xmlns:a16="http://schemas.microsoft.com/office/drawing/2014/main" id="{0F21B88C-92ED-20EC-3614-E0A69D1DC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876800"/>
            <a:ext cx="563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000">
                <a:sym typeface="Symbol" pitchFamily="2" charset="2"/>
              </a:rPr>
              <a:t>sort</a:t>
            </a:r>
            <a:endParaRPr lang="en-US" altLang="it-BH" sz="2000"/>
          </a:p>
        </p:txBody>
      </p:sp>
      <p:sp>
        <p:nvSpPr>
          <p:cNvPr id="45095" name="Text Box 77">
            <a:extLst>
              <a:ext uri="{FF2B5EF4-FFF2-40B4-BE49-F238E27FC236}">
                <a16:creationId xmlns:a16="http://schemas.microsoft.com/office/drawing/2014/main" id="{D361EA12-41CF-7C78-4D2B-9A9E40A1A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4495800"/>
            <a:ext cx="563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000">
                <a:sym typeface="Symbol" pitchFamily="2" charset="2"/>
              </a:rPr>
              <a:t>sort</a:t>
            </a:r>
            <a:endParaRPr lang="en-US" altLang="it-BH" sz="2000"/>
          </a:p>
        </p:txBody>
      </p:sp>
      <p:sp>
        <p:nvSpPr>
          <p:cNvPr id="45096" name="Text Box 78">
            <a:extLst>
              <a:ext uri="{FF2B5EF4-FFF2-40B4-BE49-F238E27FC236}">
                <a16:creationId xmlns:a16="http://schemas.microsoft.com/office/drawing/2014/main" id="{5BF96767-D05D-7179-4675-A4CFA6912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962400"/>
            <a:ext cx="563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000">
                <a:sym typeface="Symbol" pitchFamily="2" charset="2"/>
              </a:rPr>
              <a:t>sort</a:t>
            </a:r>
            <a:endParaRPr lang="en-US" altLang="it-BH" sz="2000"/>
          </a:p>
        </p:txBody>
      </p:sp>
      <p:sp>
        <p:nvSpPr>
          <p:cNvPr id="45097" name="Line 79">
            <a:extLst>
              <a:ext uri="{FF2B5EF4-FFF2-40B4-BE49-F238E27FC236}">
                <a16:creationId xmlns:a16="http://schemas.microsoft.com/office/drawing/2014/main" id="{72835B7C-8060-DC06-4BD7-B2939E66C7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45720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5098" name="Line 80">
            <a:extLst>
              <a:ext uri="{FF2B5EF4-FFF2-40B4-BE49-F238E27FC236}">
                <a16:creationId xmlns:a16="http://schemas.microsoft.com/office/drawing/2014/main" id="{12A141BD-3FB5-54DC-2D0A-9A4AB55038A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71600" y="45720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5099" name="Line 81">
            <a:extLst>
              <a:ext uri="{FF2B5EF4-FFF2-40B4-BE49-F238E27FC236}">
                <a16:creationId xmlns:a16="http://schemas.microsoft.com/office/drawing/2014/main" id="{A30C916F-AE8F-1BD4-34EB-94BFB93D1599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4572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5100" name="Line 82">
            <a:extLst>
              <a:ext uri="{FF2B5EF4-FFF2-40B4-BE49-F238E27FC236}">
                <a16:creationId xmlns:a16="http://schemas.microsoft.com/office/drawing/2014/main" id="{712E6794-03FA-C57F-64F4-00CAB609EA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572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5101" name="Line 83">
            <a:extLst>
              <a:ext uri="{FF2B5EF4-FFF2-40B4-BE49-F238E27FC236}">
                <a16:creationId xmlns:a16="http://schemas.microsoft.com/office/drawing/2014/main" id="{AED5340F-1019-17A6-2800-88E1D56FCB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4419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102" name="Line 85">
            <a:extLst>
              <a:ext uri="{FF2B5EF4-FFF2-40B4-BE49-F238E27FC236}">
                <a16:creationId xmlns:a16="http://schemas.microsoft.com/office/drawing/2014/main" id="{351EC015-E65A-3DD0-4301-48611E1FC9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39624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103" name="Line 86">
            <a:extLst>
              <a:ext uri="{FF2B5EF4-FFF2-40B4-BE49-F238E27FC236}">
                <a16:creationId xmlns:a16="http://schemas.microsoft.com/office/drawing/2014/main" id="{F004961B-B09A-A28B-6BA5-75CE33FDF0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95400" y="48768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104" name="Line 87">
            <a:extLst>
              <a:ext uri="{FF2B5EF4-FFF2-40B4-BE49-F238E27FC236}">
                <a16:creationId xmlns:a16="http://schemas.microsoft.com/office/drawing/2014/main" id="{DAA0BA9B-A25C-0FE1-78A5-BC942F0649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4891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105" name="Line 88">
            <a:extLst>
              <a:ext uri="{FF2B5EF4-FFF2-40B4-BE49-F238E27FC236}">
                <a16:creationId xmlns:a16="http://schemas.microsoft.com/office/drawing/2014/main" id="{00BF5491-16F6-64A2-1627-73638C12FE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57600" y="44211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106" name="Line 89">
            <a:extLst>
              <a:ext uri="{FF2B5EF4-FFF2-40B4-BE49-F238E27FC236}">
                <a16:creationId xmlns:a16="http://schemas.microsoft.com/office/drawing/2014/main" id="{46A70C62-EFF8-77A2-27B5-289869D820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21088" y="4419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107" name="Line 92">
            <a:extLst>
              <a:ext uri="{FF2B5EF4-FFF2-40B4-BE49-F238E27FC236}">
                <a16:creationId xmlns:a16="http://schemas.microsoft.com/office/drawing/2014/main" id="{15542AEE-4FCD-5B80-55F5-1F360D7230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51054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5108" name="Line 93">
            <a:extLst>
              <a:ext uri="{FF2B5EF4-FFF2-40B4-BE49-F238E27FC236}">
                <a16:creationId xmlns:a16="http://schemas.microsoft.com/office/drawing/2014/main" id="{D5760E31-F067-C4FA-E420-E2BB7D80575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29000" y="51054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5109" name="Line 94">
            <a:extLst>
              <a:ext uri="{FF2B5EF4-FFF2-40B4-BE49-F238E27FC236}">
                <a16:creationId xmlns:a16="http://schemas.microsoft.com/office/drawing/2014/main" id="{A8D14C78-BD31-D6A4-0868-FE2D651F983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05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5110" name="Line 95">
            <a:extLst>
              <a:ext uri="{FF2B5EF4-FFF2-40B4-BE49-F238E27FC236}">
                <a16:creationId xmlns:a16="http://schemas.microsoft.com/office/drawing/2014/main" id="{AF7725E2-8F02-F07D-B522-A43A33E04B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5105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5111" name="Line 96">
            <a:extLst>
              <a:ext uri="{FF2B5EF4-FFF2-40B4-BE49-F238E27FC236}">
                <a16:creationId xmlns:a16="http://schemas.microsoft.com/office/drawing/2014/main" id="{BFF7F236-C0D1-D233-0418-EFFCD96555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5000" y="51054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5112" name="Line 97">
            <a:extLst>
              <a:ext uri="{FF2B5EF4-FFF2-40B4-BE49-F238E27FC236}">
                <a16:creationId xmlns:a16="http://schemas.microsoft.com/office/drawing/2014/main" id="{EA3D5C32-9224-4997-489E-1794C043494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15000" y="51054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5113" name="Line 98">
            <a:extLst>
              <a:ext uri="{FF2B5EF4-FFF2-40B4-BE49-F238E27FC236}">
                <a16:creationId xmlns:a16="http://schemas.microsoft.com/office/drawing/2014/main" id="{4FBD813D-6809-1FA4-8012-93FA04037A2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5105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5114" name="Line 99">
            <a:extLst>
              <a:ext uri="{FF2B5EF4-FFF2-40B4-BE49-F238E27FC236}">
                <a16:creationId xmlns:a16="http://schemas.microsoft.com/office/drawing/2014/main" id="{DC5D11F9-367D-0BEA-ACAF-B7259761C84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5105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5115" name="Line 100">
            <a:extLst>
              <a:ext uri="{FF2B5EF4-FFF2-40B4-BE49-F238E27FC236}">
                <a16:creationId xmlns:a16="http://schemas.microsoft.com/office/drawing/2014/main" id="{A9B17C82-2CDD-CDED-F7C9-ED3E87EABA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44211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116" name="Line 101">
            <a:extLst>
              <a:ext uri="{FF2B5EF4-FFF2-40B4-BE49-F238E27FC236}">
                <a16:creationId xmlns:a16="http://schemas.microsoft.com/office/drawing/2014/main" id="{2E377A1C-4EBE-AE71-E1DE-030B3CD606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07088" y="4419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117" name="Line 102">
            <a:extLst>
              <a:ext uri="{FF2B5EF4-FFF2-40B4-BE49-F238E27FC236}">
                <a16:creationId xmlns:a16="http://schemas.microsoft.com/office/drawing/2014/main" id="{52E616A6-9A90-8274-CDF4-55E99A3619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38877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118" name="Line 103">
            <a:extLst>
              <a:ext uri="{FF2B5EF4-FFF2-40B4-BE49-F238E27FC236}">
                <a16:creationId xmlns:a16="http://schemas.microsoft.com/office/drawing/2014/main" id="{EE0A1B59-79BB-11B9-F464-F1DC86A6C2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07088" y="3886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119" name="Line 104">
            <a:extLst>
              <a:ext uri="{FF2B5EF4-FFF2-40B4-BE49-F238E27FC236}">
                <a16:creationId xmlns:a16="http://schemas.microsoft.com/office/drawing/2014/main" id="{561CBDBF-BEE6-CCB8-52E9-D3E0194037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37513" y="38877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120" name="Line 105">
            <a:extLst>
              <a:ext uri="{FF2B5EF4-FFF2-40B4-BE49-F238E27FC236}">
                <a16:creationId xmlns:a16="http://schemas.microsoft.com/office/drawing/2014/main" id="{8F968392-4C0D-5A40-5278-D0686AEB7F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01000" y="3886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121" name="Line 106">
            <a:extLst>
              <a:ext uri="{FF2B5EF4-FFF2-40B4-BE49-F238E27FC236}">
                <a16:creationId xmlns:a16="http://schemas.microsoft.com/office/drawing/2014/main" id="{21C4C032-47C0-F18D-C967-EAE913099C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48600" y="51054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5122" name="Line 107">
            <a:extLst>
              <a:ext uri="{FF2B5EF4-FFF2-40B4-BE49-F238E27FC236}">
                <a16:creationId xmlns:a16="http://schemas.microsoft.com/office/drawing/2014/main" id="{5EDC8B56-2A14-1D64-0DB4-E0DEAE9BD1D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848600" y="51054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5123" name="Line 108">
            <a:extLst>
              <a:ext uri="{FF2B5EF4-FFF2-40B4-BE49-F238E27FC236}">
                <a16:creationId xmlns:a16="http://schemas.microsoft.com/office/drawing/2014/main" id="{1B18BBB2-AB9F-D4A9-961C-5264CF31C4B2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5105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5124" name="Line 109">
            <a:extLst>
              <a:ext uri="{FF2B5EF4-FFF2-40B4-BE49-F238E27FC236}">
                <a16:creationId xmlns:a16="http://schemas.microsoft.com/office/drawing/2014/main" id="{DD83094C-1F61-D080-0F0A-E421678FA30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5105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5125" name="Text Box 110">
            <a:extLst>
              <a:ext uri="{FF2B5EF4-FFF2-40B4-BE49-F238E27FC236}">
                <a16:creationId xmlns:a16="http://schemas.microsoft.com/office/drawing/2014/main" id="{CB07FBFC-59F4-9550-C4A3-071F8AAB5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3650" y="4022725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000">
                <a:sym typeface="Symbol" pitchFamily="2" charset="2"/>
              </a:rPr>
              <a:t>gby</a:t>
            </a:r>
            <a:endParaRPr lang="en-US" altLang="it-BH" sz="2000"/>
          </a:p>
        </p:txBody>
      </p:sp>
      <p:sp>
        <p:nvSpPr>
          <p:cNvPr id="45126" name="Text Box 111">
            <a:extLst>
              <a:ext uri="{FF2B5EF4-FFF2-40B4-BE49-F238E27FC236}">
                <a16:creationId xmlns:a16="http://schemas.microsoft.com/office/drawing/2014/main" id="{26DBFAC7-DB07-0B40-5659-FE2865975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1050" y="4479925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000">
                <a:sym typeface="Symbol" pitchFamily="2" charset="2"/>
              </a:rPr>
              <a:t>gby</a:t>
            </a:r>
            <a:endParaRPr lang="en-US" altLang="it-BH" sz="2000"/>
          </a:p>
        </p:txBody>
      </p:sp>
      <p:sp>
        <p:nvSpPr>
          <p:cNvPr id="45127" name="Text Box 112">
            <a:extLst>
              <a:ext uri="{FF2B5EF4-FFF2-40B4-BE49-F238E27FC236}">
                <a16:creationId xmlns:a16="http://schemas.microsoft.com/office/drawing/2014/main" id="{1B4B5BA8-B2B9-2598-320E-F3D75833A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4022725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000">
                <a:sym typeface="Symbol" pitchFamily="2" charset="2"/>
              </a:rPr>
              <a:t>gby</a:t>
            </a:r>
            <a:endParaRPr lang="en-US" altLang="it-BH" sz="2000"/>
          </a:p>
        </p:txBody>
      </p:sp>
      <p:sp>
        <p:nvSpPr>
          <p:cNvPr id="45128" name="Text Box 113">
            <a:extLst>
              <a:ext uri="{FF2B5EF4-FFF2-40B4-BE49-F238E27FC236}">
                <a16:creationId xmlns:a16="http://schemas.microsoft.com/office/drawing/2014/main" id="{D126A149-4BEF-2CD3-F211-954E671B8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4479925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000">
                <a:sym typeface="Symbol" pitchFamily="2" charset="2"/>
              </a:rPr>
              <a:t>gby</a:t>
            </a:r>
            <a:endParaRPr lang="en-US" altLang="it-BH" sz="2000"/>
          </a:p>
        </p:txBody>
      </p:sp>
      <p:sp>
        <p:nvSpPr>
          <p:cNvPr id="45129" name="Line 114">
            <a:extLst>
              <a:ext uri="{FF2B5EF4-FFF2-40B4-BE49-F238E27FC236}">
                <a16:creationId xmlns:a16="http://schemas.microsoft.com/office/drawing/2014/main" id="{7876EEA1-171D-415C-FCE3-25C8988F94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52800" y="53340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  <p:sp>
        <p:nvSpPr>
          <p:cNvPr id="45130" name="Line 115">
            <a:extLst>
              <a:ext uri="{FF2B5EF4-FFF2-40B4-BE49-F238E27FC236}">
                <a16:creationId xmlns:a16="http://schemas.microsoft.com/office/drawing/2014/main" id="{4AB20E28-7CA0-D5C4-EABE-6CC4A0B8D7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08350" y="53340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BH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026">
            <a:extLst>
              <a:ext uri="{FF2B5EF4-FFF2-40B4-BE49-F238E27FC236}">
                <a16:creationId xmlns:a16="http://schemas.microsoft.com/office/drawing/2014/main" id="{D5D4C093-129D-AE8A-B5A6-0C7D2DD1CE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t-BH"/>
              <a:t>Performance depends on size</a:t>
            </a:r>
          </a:p>
        </p:txBody>
      </p:sp>
      <p:graphicFrame>
        <p:nvGraphicFramePr>
          <p:cNvPr id="46082" name="Object 1027">
            <a:extLst>
              <a:ext uri="{FF2B5EF4-FFF2-40B4-BE49-F238E27FC236}">
                <a16:creationId xmlns:a16="http://schemas.microsoft.com/office/drawing/2014/main" id="{96162B91-8D04-AD31-D927-1CDCE1AB8C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65275" y="2749550"/>
          <a:ext cx="6546850" cy="295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10083800" imgH="4394200" progId="Excel.Chart.8">
                  <p:embed/>
                </p:oleObj>
              </mc:Choice>
              <mc:Fallback>
                <p:oleObj name="Chart" r:id="rId2" imgW="10083800" imgH="4394200" progId="Excel.Chart.8">
                  <p:embed/>
                  <p:pic>
                    <p:nvPicPr>
                      <p:cNvPr id="0" name="Object 1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275" y="2749550"/>
                        <a:ext cx="6546850" cy="295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3CA40BD6-D954-98D5-29D6-08B2AA29DE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t-BH"/>
              <a:t>Last price for a name query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41A4ED55-479F-45B6-819B-F4FE6C901A3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09625" y="2214563"/>
            <a:ext cx="6353175" cy="38814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it-BH" sz="3200"/>
              <a:t>	</a:t>
            </a:r>
            <a:r>
              <a:rPr lang="en-US" altLang="it-BH" sz="1600">
                <a:latin typeface="Courier New" panose="02070309020205020404" pitchFamily="49" charset="0"/>
              </a:rPr>
              <a:t>SELECT last(price)</a:t>
            </a:r>
            <a:br>
              <a:rPr lang="en-US" altLang="it-BH" sz="1600">
                <a:latin typeface="Courier New" panose="02070309020205020404" pitchFamily="49" charset="0"/>
              </a:rPr>
            </a:br>
            <a:r>
              <a:rPr lang="en-US" altLang="it-BH" sz="1600">
                <a:latin typeface="Courier New" panose="02070309020205020404" pitchFamily="49" charset="0"/>
              </a:rPr>
              <a:t>FROM   ticks t,base b</a:t>
            </a:r>
            <a:br>
              <a:rPr lang="en-US" altLang="it-BH" sz="1600">
                <a:latin typeface="Courier New" panose="02070309020205020404" pitchFamily="49" charset="0"/>
              </a:rPr>
            </a:br>
            <a:r>
              <a:rPr lang="en-US" altLang="it-BH" sz="1600">
                <a:latin typeface="Courier New" panose="02070309020205020404" pitchFamily="49" charset="0"/>
              </a:rPr>
              <a:t>       ASSUMING ASC name, ASC </a:t>
            </a:r>
            <a:r>
              <a:rPr lang="pt-BR" altLang="it-BH" sz="1600">
                <a:latin typeface="Courier New" panose="02070309020205020404" pitchFamily="49" charset="0"/>
              </a:rPr>
              <a:t>t</a:t>
            </a:r>
            <a:r>
              <a:rPr lang="en-US" altLang="it-BH" sz="1600">
                <a:latin typeface="Courier New" panose="02070309020205020404" pitchFamily="49" charset="0"/>
              </a:rPr>
              <a:t>imestamp</a:t>
            </a:r>
            <a:br>
              <a:rPr lang="en-US" altLang="it-BH" sz="1600">
                <a:latin typeface="Courier New" panose="02070309020205020404" pitchFamily="49" charset="0"/>
              </a:rPr>
            </a:br>
            <a:r>
              <a:rPr lang="en-US" altLang="it-BH" sz="1600">
                <a:latin typeface="Courier New" panose="02070309020205020404" pitchFamily="49" charset="0"/>
              </a:rPr>
              <a:t>WHERE  t.ID=b.ID</a:t>
            </a:r>
            <a:br>
              <a:rPr lang="en-US" altLang="it-BH" sz="1600">
                <a:latin typeface="Courier New" panose="02070309020205020404" pitchFamily="49" charset="0"/>
              </a:rPr>
            </a:br>
            <a:r>
              <a:rPr lang="en-US" altLang="it-BH" sz="1600">
                <a:latin typeface="Courier New" panose="02070309020205020404" pitchFamily="49" charset="0"/>
              </a:rPr>
              <a:t>       AND name=</a:t>
            </a:r>
            <a:r>
              <a:rPr lang="ja-JP" altLang="en-US" sz="1600">
                <a:latin typeface="Courier New" panose="02070309020205020404" pitchFamily="49" charset="0"/>
              </a:rPr>
              <a:t>“</a:t>
            </a:r>
            <a:r>
              <a:rPr lang="en-US" altLang="ja-JP" sz="1600">
                <a:latin typeface="Courier New" panose="02070309020205020404" pitchFamily="49" charset="0"/>
              </a:rPr>
              <a:t>x</a:t>
            </a:r>
            <a:r>
              <a:rPr lang="ja-JP" altLang="en-US" sz="1600">
                <a:latin typeface="Courier New" panose="02070309020205020404" pitchFamily="49" charset="0"/>
              </a:rPr>
              <a:t>”</a:t>
            </a:r>
            <a:endParaRPr lang="en-US" altLang="it-BH" sz="2000"/>
          </a:p>
        </p:txBody>
      </p:sp>
      <p:sp>
        <p:nvSpPr>
          <p:cNvPr id="47107" name="Text Box 4">
            <a:extLst>
              <a:ext uri="{FF2B5EF4-FFF2-40B4-BE49-F238E27FC236}">
                <a16:creationId xmlns:a16="http://schemas.microsoft.com/office/drawing/2014/main" id="{9924DE63-E0B4-4B62-32F4-A98AEBCA2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925" y="2397125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</a:t>
            </a:r>
            <a:endParaRPr lang="en-US" altLang="it-BH" sz="2400"/>
          </a:p>
        </p:txBody>
      </p:sp>
      <p:sp>
        <p:nvSpPr>
          <p:cNvPr id="47108" name="Text Box 5">
            <a:extLst>
              <a:ext uri="{FF2B5EF4-FFF2-40B4-BE49-F238E27FC236}">
                <a16:creationId xmlns:a16="http://schemas.microsoft.com/office/drawing/2014/main" id="{834A1539-7A88-79F8-5532-8EC1A2255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124200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</a:t>
            </a:r>
            <a:endParaRPr lang="en-US" altLang="it-BH" sz="2400"/>
          </a:p>
        </p:txBody>
      </p:sp>
      <p:sp>
        <p:nvSpPr>
          <p:cNvPr id="47109" name="Text Box 6">
            <a:extLst>
              <a:ext uri="{FF2B5EF4-FFF2-40B4-BE49-F238E27FC236}">
                <a16:creationId xmlns:a16="http://schemas.microsoft.com/office/drawing/2014/main" id="{88C7F78C-ABD9-14D8-604D-CB3EB9D75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9624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sort</a:t>
            </a:r>
            <a:endParaRPr lang="en-US" altLang="it-BH" sz="2400"/>
          </a:p>
        </p:txBody>
      </p:sp>
      <p:sp>
        <p:nvSpPr>
          <p:cNvPr id="47110" name="Line 7">
            <a:extLst>
              <a:ext uri="{FF2B5EF4-FFF2-40B4-BE49-F238E27FC236}">
                <a16:creationId xmlns:a16="http://schemas.microsoft.com/office/drawing/2014/main" id="{0C5CFFC6-FFC0-D3D8-C7FF-3AFD99C032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5029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7111" name="Line 8">
            <a:extLst>
              <a:ext uri="{FF2B5EF4-FFF2-40B4-BE49-F238E27FC236}">
                <a16:creationId xmlns:a16="http://schemas.microsoft.com/office/drawing/2014/main" id="{E3EA3A70-E7D9-C897-E4BD-8FCE6821E76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81800" y="5029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7112" name="Line 9">
            <a:extLst>
              <a:ext uri="{FF2B5EF4-FFF2-40B4-BE49-F238E27FC236}">
                <a16:creationId xmlns:a16="http://schemas.microsoft.com/office/drawing/2014/main" id="{1F123041-508A-82C0-F212-981632857EE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5029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7113" name="Line 10">
            <a:extLst>
              <a:ext uri="{FF2B5EF4-FFF2-40B4-BE49-F238E27FC236}">
                <a16:creationId xmlns:a16="http://schemas.microsoft.com/office/drawing/2014/main" id="{A362521F-E924-715E-3A77-3145B72A7B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5029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7114" name="Text Box 11">
            <a:extLst>
              <a:ext uri="{FF2B5EF4-FFF2-40B4-BE49-F238E27FC236}">
                <a16:creationId xmlns:a16="http://schemas.microsoft.com/office/drawing/2014/main" id="{F1044FBC-0DC8-8408-FB9C-464D50619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638800"/>
            <a:ext cx="72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base</a:t>
            </a:r>
            <a:endParaRPr lang="en-US" altLang="it-BH" sz="2400"/>
          </a:p>
        </p:txBody>
      </p:sp>
      <p:sp>
        <p:nvSpPr>
          <p:cNvPr id="47115" name="Text Box 12">
            <a:extLst>
              <a:ext uri="{FF2B5EF4-FFF2-40B4-BE49-F238E27FC236}">
                <a16:creationId xmlns:a16="http://schemas.microsoft.com/office/drawing/2014/main" id="{45690A2A-31A5-0D5E-4608-05BBB8DA1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638800"/>
            <a:ext cx="758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ticks</a:t>
            </a:r>
            <a:endParaRPr lang="en-US" altLang="it-BH" sz="2400"/>
          </a:p>
        </p:txBody>
      </p:sp>
      <p:sp>
        <p:nvSpPr>
          <p:cNvPr id="47116" name="Line 13">
            <a:extLst>
              <a:ext uri="{FF2B5EF4-FFF2-40B4-BE49-F238E27FC236}">
                <a16:creationId xmlns:a16="http://schemas.microsoft.com/office/drawing/2014/main" id="{76BCF2B6-7B93-8ABF-3E30-9AD83C5598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00800" y="52578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7117" name="Line 14">
            <a:extLst>
              <a:ext uri="{FF2B5EF4-FFF2-40B4-BE49-F238E27FC236}">
                <a16:creationId xmlns:a16="http://schemas.microsoft.com/office/drawing/2014/main" id="{2ACABF0C-7DC7-6043-86D7-423E0650833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62800" y="53340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7118" name="Line 15">
            <a:extLst>
              <a:ext uri="{FF2B5EF4-FFF2-40B4-BE49-F238E27FC236}">
                <a16:creationId xmlns:a16="http://schemas.microsoft.com/office/drawing/2014/main" id="{9423EAE0-80EC-6E90-C444-39ACE5CD8C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419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7119" name="Line 16">
            <a:extLst>
              <a:ext uri="{FF2B5EF4-FFF2-40B4-BE49-F238E27FC236}">
                <a16:creationId xmlns:a16="http://schemas.microsoft.com/office/drawing/2014/main" id="{39C2EB21-39E9-A3D0-655A-D99C1BA1BB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3581400"/>
            <a:ext cx="0" cy="457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7120" name="Line 17">
            <a:extLst>
              <a:ext uri="{FF2B5EF4-FFF2-40B4-BE49-F238E27FC236}">
                <a16:creationId xmlns:a16="http://schemas.microsoft.com/office/drawing/2014/main" id="{27C8CBF8-2631-9943-16A8-ECA8391121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2819400"/>
            <a:ext cx="0" cy="457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7121" name="Text Box 18">
            <a:extLst>
              <a:ext uri="{FF2B5EF4-FFF2-40B4-BE49-F238E27FC236}">
                <a16:creationId xmlns:a16="http://schemas.microsoft.com/office/drawing/2014/main" id="{08EDCBF4-7A5F-A32A-4972-E83F42657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138" y="4973638"/>
            <a:ext cx="3984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ID</a:t>
            </a:r>
            <a:endParaRPr lang="en-US" altLang="it-BH" sz="2400" baseline="-25000"/>
          </a:p>
        </p:txBody>
      </p:sp>
      <p:sp>
        <p:nvSpPr>
          <p:cNvPr id="47122" name="Text Box 19">
            <a:extLst>
              <a:ext uri="{FF2B5EF4-FFF2-40B4-BE49-F238E27FC236}">
                <a16:creationId xmlns:a16="http://schemas.microsoft.com/office/drawing/2014/main" id="{B63BDA42-E129-0050-4CFD-29BC31AD9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5338" y="4083050"/>
            <a:ext cx="1470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name,timesamp</a:t>
            </a:r>
            <a:endParaRPr lang="en-US" altLang="it-BH" sz="2400" baseline="-25000"/>
          </a:p>
        </p:txBody>
      </p:sp>
      <p:sp>
        <p:nvSpPr>
          <p:cNvPr id="47123" name="Text Box 20">
            <a:extLst>
              <a:ext uri="{FF2B5EF4-FFF2-40B4-BE49-F238E27FC236}">
                <a16:creationId xmlns:a16="http://schemas.microsoft.com/office/drawing/2014/main" id="{A58C5A86-CB6C-417C-873F-457B03ED3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200400"/>
            <a:ext cx="1066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Name=</a:t>
            </a:r>
            <a:r>
              <a:rPr lang="ja-JP" altLang="en-US" sz="2400" baseline="-25000">
                <a:sym typeface="Symbol" pitchFamily="2" charset="2"/>
              </a:rPr>
              <a:t>“</a:t>
            </a:r>
            <a:r>
              <a:rPr lang="en-US" altLang="ja-JP" sz="2400" baseline="-25000">
                <a:sym typeface="Symbol" pitchFamily="2" charset="2"/>
              </a:rPr>
              <a:t>x</a:t>
            </a:r>
            <a:r>
              <a:rPr lang="ja-JP" altLang="en-US" sz="2400" baseline="-25000">
                <a:sym typeface="Symbol" pitchFamily="2" charset="2"/>
              </a:rPr>
              <a:t>”</a:t>
            </a:r>
            <a:endParaRPr lang="en-US" altLang="it-BH" sz="2400" baseline="-25000"/>
          </a:p>
        </p:txBody>
      </p:sp>
      <p:sp>
        <p:nvSpPr>
          <p:cNvPr id="47124" name="Text Box 21">
            <a:extLst>
              <a:ext uri="{FF2B5EF4-FFF2-40B4-BE49-F238E27FC236}">
                <a16:creationId xmlns:a16="http://schemas.microsoft.com/office/drawing/2014/main" id="{FAAA2549-6C0E-9045-E595-72453B8F8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514600"/>
            <a:ext cx="1012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last(price)</a:t>
            </a:r>
            <a:endParaRPr lang="en-US" altLang="it-BH" sz="2400" baseline="-25000"/>
          </a:p>
        </p:txBody>
      </p:sp>
      <p:sp>
        <p:nvSpPr>
          <p:cNvPr id="47125" name="Rectangle 22">
            <a:extLst>
              <a:ext uri="{FF2B5EF4-FFF2-40B4-BE49-F238E27FC236}">
                <a16:creationId xmlns:a16="http://schemas.microsoft.com/office/drawing/2014/main" id="{04C93759-0AA4-2F1D-A592-49EBDDC235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665663"/>
            <a:ext cx="3810000" cy="2555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47126" name="Text Box 23">
            <a:extLst>
              <a:ext uri="{FF2B5EF4-FFF2-40B4-BE49-F238E27FC236}">
                <a16:creationId xmlns:a16="http://schemas.microsoft.com/office/drawing/2014/main" id="{85EB2C02-21FD-15CB-0241-912891DE7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8838" y="4606925"/>
            <a:ext cx="64293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price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...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47127" name="Text Box 24">
            <a:extLst>
              <a:ext uri="{FF2B5EF4-FFF2-40B4-BE49-F238E27FC236}">
                <a16:creationId xmlns:a16="http://schemas.microsoft.com/office/drawing/2014/main" id="{CFBFD348-43DB-806E-DC01-70476EB74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400" y="4606925"/>
            <a:ext cx="6318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date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...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47128" name="Text Box 25">
            <a:extLst>
              <a:ext uri="{FF2B5EF4-FFF2-40B4-BE49-F238E27FC236}">
                <a16:creationId xmlns:a16="http://schemas.microsoft.com/office/drawing/2014/main" id="{8ADB44CD-87F5-B937-04E8-266DE73A5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06925"/>
            <a:ext cx="476250" cy="6207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 b="1">
                <a:latin typeface="Arial Narrow" panose="020B0604020202020204" pitchFamily="34" charset="0"/>
              </a:rPr>
              <a:t>ID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...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47129" name="Text Box 26">
            <a:extLst>
              <a:ext uri="{FF2B5EF4-FFF2-40B4-BE49-F238E27FC236}">
                <a16:creationId xmlns:a16="http://schemas.microsoft.com/office/drawing/2014/main" id="{D9AF637B-6710-FDD1-3239-3D275B81F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6038" y="4606925"/>
            <a:ext cx="6651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Ticks</a:t>
            </a:r>
            <a:endParaRPr lang="en-US" altLang="it-BH" sz="1800" b="1">
              <a:latin typeface="Arial Narrow" panose="020B0604020202020204" pitchFamily="34" charset="0"/>
            </a:endParaRPr>
          </a:p>
        </p:txBody>
      </p:sp>
      <p:sp>
        <p:nvSpPr>
          <p:cNvPr id="47130" name="Text Box 27">
            <a:extLst>
              <a:ext uri="{FF2B5EF4-FFF2-40B4-BE49-F238E27FC236}">
                <a16:creationId xmlns:a16="http://schemas.microsoft.com/office/drawing/2014/main" id="{99BC9ECC-2236-3EDE-BB6E-65BCF35C58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7813" y="4606925"/>
            <a:ext cx="57943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time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...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47131" name="Rectangle 28">
            <a:extLst>
              <a:ext uri="{FF2B5EF4-FFF2-40B4-BE49-F238E27FC236}">
                <a16:creationId xmlns:a16="http://schemas.microsoft.com/office/drawing/2014/main" id="{205441D6-0621-8903-3E02-EB0D5E5A5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545138"/>
            <a:ext cx="2362200" cy="246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47132" name="Text Box 30">
            <a:extLst>
              <a:ext uri="{FF2B5EF4-FFF2-40B4-BE49-F238E27FC236}">
                <a16:creationId xmlns:a16="http://schemas.microsoft.com/office/drawing/2014/main" id="{FEB3EBB9-BB84-B4B0-1833-A765E58BD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0" y="5486400"/>
            <a:ext cx="7366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name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...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47133" name="Text Box 31">
            <a:extLst>
              <a:ext uri="{FF2B5EF4-FFF2-40B4-BE49-F238E27FC236}">
                <a16:creationId xmlns:a16="http://schemas.microsoft.com/office/drawing/2014/main" id="{9B04DB1F-B4CD-5F86-012C-B8DAE6853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486400"/>
            <a:ext cx="476250" cy="6207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 b="1">
                <a:latin typeface="Arial Narrow" panose="020B0604020202020204" pitchFamily="34" charset="0"/>
              </a:rPr>
              <a:t>ID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...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47134" name="Text Box 32">
            <a:extLst>
              <a:ext uri="{FF2B5EF4-FFF2-40B4-BE49-F238E27FC236}">
                <a16:creationId xmlns:a16="http://schemas.microsoft.com/office/drawing/2014/main" id="{7489F90E-664D-8A87-63B8-FED6FF709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1038" y="5486400"/>
            <a:ext cx="612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base</a:t>
            </a:r>
            <a:endParaRPr lang="en-US" altLang="it-BH" sz="1800" b="1">
              <a:latin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>
            <a:extLst>
              <a:ext uri="{FF2B5EF4-FFF2-40B4-BE49-F238E27FC236}">
                <a16:creationId xmlns:a16="http://schemas.microsoft.com/office/drawing/2014/main" id="{F18CC8FC-17DE-C9B9-7C64-D367FB5B8B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t-BH"/>
              <a:t>Last price for a name query</a:t>
            </a:r>
          </a:p>
        </p:txBody>
      </p:sp>
      <p:sp>
        <p:nvSpPr>
          <p:cNvPr id="48130" name="Rectangle 3">
            <a:extLst>
              <a:ext uri="{FF2B5EF4-FFF2-40B4-BE49-F238E27FC236}">
                <a16:creationId xmlns:a16="http://schemas.microsoft.com/office/drawing/2014/main" id="{0142E189-98F0-5B34-1D62-F3C5E5939B9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09625" y="2214563"/>
            <a:ext cx="4759325" cy="3881437"/>
          </a:xfrm>
        </p:spPr>
        <p:txBody>
          <a:bodyPr/>
          <a:lstStyle/>
          <a:p>
            <a:pPr eaLnBrk="1" hangingPunct="1"/>
            <a:r>
              <a:rPr lang="en-US" altLang="it-BH"/>
              <a:t>The sort on name can be eliminated because there will be only one name</a:t>
            </a:r>
          </a:p>
          <a:p>
            <a:pPr eaLnBrk="1" hangingPunct="1"/>
            <a:r>
              <a:rPr lang="en-US" altLang="it-BH"/>
              <a:t>Then, push sort</a:t>
            </a:r>
          </a:p>
          <a:p>
            <a:pPr lvl="1" eaLnBrk="1" hangingPunct="1"/>
            <a:r>
              <a:rPr lang="en-US" altLang="it-BH">
                <a:ea typeface="Times New Roman" panose="02020603050405020304" pitchFamily="18" charset="0"/>
              </a:rPr>
              <a:t>sort</a:t>
            </a:r>
            <a:r>
              <a:rPr lang="en-US" altLang="it-BH" baseline="-25000">
                <a:ea typeface="Times New Roman" panose="02020603050405020304" pitchFamily="18" charset="0"/>
              </a:rPr>
              <a:t>A</a:t>
            </a:r>
            <a:r>
              <a:rPr lang="en-US" altLang="it-BH">
                <a:ea typeface="Times New Roman" panose="02020603050405020304" pitchFamily="18" charset="0"/>
              </a:rPr>
              <a:t>(r</a:t>
            </a:r>
            <a:r>
              <a:rPr lang="en-US" altLang="it-BH" baseline="-25000">
                <a:ea typeface="Times New Roman" panose="02020603050405020304" pitchFamily="18" charset="0"/>
              </a:rPr>
              <a:t>1 </a:t>
            </a:r>
            <a:r>
              <a:rPr lang="en-US" altLang="it-BH">
                <a:ea typeface="Times New Roman" panose="02020603050405020304" pitchFamily="18" charset="0"/>
              </a:rPr>
              <a:t>  r</a:t>
            </a:r>
            <a:r>
              <a:rPr lang="en-US" altLang="it-BH" baseline="-25000">
                <a:ea typeface="Times New Roman" panose="02020603050405020304" pitchFamily="18" charset="0"/>
              </a:rPr>
              <a:t>2</a:t>
            </a:r>
            <a:r>
              <a:rPr lang="en-US" altLang="it-BH">
                <a:ea typeface="Times New Roman" panose="02020603050405020304" pitchFamily="18" charset="0"/>
              </a:rPr>
              <a:t>) </a:t>
            </a:r>
            <a:r>
              <a:rPr lang="en-US" altLang="it-BH">
                <a:ea typeface="Times New Roman" panose="02020603050405020304" pitchFamily="18" charset="0"/>
                <a:sym typeface="Symbol" pitchFamily="2" charset="2"/>
              </a:rPr>
              <a:t></a:t>
            </a:r>
            <a:r>
              <a:rPr lang="en-US" altLang="it-BH" baseline="-25000">
                <a:ea typeface="Times New Roman" panose="02020603050405020304" pitchFamily="18" charset="0"/>
                <a:sym typeface="Symbol" pitchFamily="2" charset="2"/>
              </a:rPr>
              <a:t>A </a:t>
            </a:r>
            <a:r>
              <a:rPr lang="en-US" altLang="it-BH">
                <a:ea typeface="Times New Roman" panose="02020603050405020304" pitchFamily="18" charset="0"/>
                <a:sym typeface="Symbol" pitchFamily="2" charset="2"/>
              </a:rPr>
              <a:t>sort</a:t>
            </a:r>
            <a:r>
              <a:rPr lang="en-US" altLang="it-BH" baseline="-25000">
                <a:ea typeface="Times New Roman" panose="02020603050405020304" pitchFamily="18" charset="0"/>
                <a:sym typeface="Symbol" pitchFamily="2" charset="2"/>
              </a:rPr>
              <a:t>A</a:t>
            </a:r>
            <a:r>
              <a:rPr lang="en-US" altLang="it-BH">
                <a:ea typeface="Times New Roman" panose="02020603050405020304" pitchFamily="18" charset="0"/>
                <a:sym typeface="Symbol" pitchFamily="2" charset="2"/>
              </a:rPr>
              <a:t>(r</a:t>
            </a:r>
            <a:r>
              <a:rPr lang="en-US" altLang="it-BH" baseline="-25000">
                <a:ea typeface="Times New Roman" panose="02020603050405020304" pitchFamily="18" charset="0"/>
                <a:sym typeface="Symbol" pitchFamily="2" charset="2"/>
              </a:rPr>
              <a:t>1</a:t>
            </a:r>
            <a:r>
              <a:rPr lang="en-US" altLang="it-BH">
                <a:ea typeface="Times New Roman" panose="02020603050405020304" pitchFamily="18" charset="0"/>
                <a:sym typeface="Symbol" pitchFamily="2" charset="2"/>
              </a:rPr>
              <a:t>)   </a:t>
            </a:r>
            <a:r>
              <a:rPr lang="en-US" altLang="it-BH" baseline="30000">
                <a:ea typeface="Times New Roman" panose="02020603050405020304" pitchFamily="18" charset="0"/>
                <a:sym typeface="Symbol" pitchFamily="2" charset="2"/>
              </a:rPr>
              <a:t>lop</a:t>
            </a:r>
            <a:r>
              <a:rPr lang="en-US" altLang="it-BH">
                <a:ea typeface="Times New Roman" panose="02020603050405020304" pitchFamily="18" charset="0"/>
                <a:sym typeface="Symbol" pitchFamily="2" charset="2"/>
              </a:rPr>
              <a:t> r</a:t>
            </a:r>
            <a:r>
              <a:rPr lang="en-US" altLang="it-BH" baseline="-25000">
                <a:ea typeface="Times New Roman" panose="02020603050405020304" pitchFamily="18" charset="0"/>
                <a:sym typeface="Symbol" pitchFamily="2" charset="2"/>
              </a:rPr>
              <a:t>2</a:t>
            </a:r>
          </a:p>
          <a:p>
            <a:pPr lvl="1" eaLnBrk="1" hangingPunct="1"/>
            <a:r>
              <a:rPr lang="en-US" altLang="it-BH">
                <a:ea typeface="Times New Roman" panose="02020603050405020304" pitchFamily="18" charset="0"/>
              </a:rPr>
              <a:t>sort</a:t>
            </a:r>
            <a:r>
              <a:rPr lang="en-US" altLang="it-BH" baseline="-25000">
                <a:ea typeface="Times New Roman" panose="02020603050405020304" pitchFamily="18" charset="0"/>
              </a:rPr>
              <a:t>A</a:t>
            </a:r>
            <a:r>
              <a:rPr lang="en-US" altLang="it-BH">
                <a:ea typeface="Times New Roman" panose="02020603050405020304" pitchFamily="18" charset="0"/>
              </a:rPr>
              <a:t>(r)  </a:t>
            </a:r>
            <a:r>
              <a:rPr lang="en-US" altLang="it-BH">
                <a:ea typeface="Times New Roman" panose="02020603050405020304" pitchFamily="18" charset="0"/>
                <a:sym typeface="Symbol" pitchFamily="2" charset="2"/>
              </a:rPr>
              <a:t></a:t>
            </a:r>
            <a:r>
              <a:rPr lang="en-US" altLang="it-BH" baseline="-25000">
                <a:ea typeface="Times New Roman" panose="02020603050405020304" pitchFamily="18" charset="0"/>
              </a:rPr>
              <a:t>A </a:t>
            </a:r>
            <a:r>
              <a:rPr lang="en-US" altLang="it-BH">
                <a:ea typeface="Times New Roman" panose="02020603050405020304" pitchFamily="18" charset="0"/>
              </a:rPr>
              <a:t>r</a:t>
            </a:r>
            <a:endParaRPr lang="en-US" altLang="it-BH" baseline="-25000">
              <a:ea typeface="Times New Roman" panose="02020603050405020304" pitchFamily="18" charset="0"/>
              <a:sym typeface="Symbol" pitchFamily="2" charset="2"/>
            </a:endParaRPr>
          </a:p>
          <a:p>
            <a:pPr lvl="1" eaLnBrk="1" hangingPunct="1"/>
            <a:endParaRPr lang="en-US" altLang="it-BH" baseline="-25000">
              <a:ea typeface="Times New Roman" panose="02020603050405020304" pitchFamily="18" charset="0"/>
            </a:endParaRPr>
          </a:p>
          <a:p>
            <a:pPr eaLnBrk="1" hangingPunct="1"/>
            <a:endParaRPr lang="en-US" altLang="it-BH"/>
          </a:p>
        </p:txBody>
      </p:sp>
      <p:sp>
        <p:nvSpPr>
          <p:cNvPr id="48131" name="Text Box 4">
            <a:extLst>
              <a:ext uri="{FF2B5EF4-FFF2-40B4-BE49-F238E27FC236}">
                <a16:creationId xmlns:a16="http://schemas.microsoft.com/office/drawing/2014/main" id="{50E53F74-2E6D-266C-9EFF-800AD4BB4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925" y="2397125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</a:t>
            </a:r>
            <a:endParaRPr lang="en-US" altLang="it-BH" sz="2400"/>
          </a:p>
        </p:txBody>
      </p:sp>
      <p:sp>
        <p:nvSpPr>
          <p:cNvPr id="48132" name="Text Box 5">
            <a:extLst>
              <a:ext uri="{FF2B5EF4-FFF2-40B4-BE49-F238E27FC236}">
                <a16:creationId xmlns:a16="http://schemas.microsoft.com/office/drawing/2014/main" id="{F6084C52-6833-38C7-2D36-0DAECC946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4800600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</a:t>
            </a:r>
            <a:endParaRPr lang="en-US" altLang="it-BH" sz="2400"/>
          </a:p>
        </p:txBody>
      </p:sp>
      <p:sp>
        <p:nvSpPr>
          <p:cNvPr id="48133" name="Text Box 6">
            <a:extLst>
              <a:ext uri="{FF2B5EF4-FFF2-40B4-BE49-F238E27FC236}">
                <a16:creationId xmlns:a16="http://schemas.microsoft.com/office/drawing/2014/main" id="{CF3DB9FF-CFE2-6832-F34F-5602FE683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1242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sort</a:t>
            </a:r>
            <a:endParaRPr lang="en-US" altLang="it-BH" sz="2400"/>
          </a:p>
        </p:txBody>
      </p:sp>
      <p:sp>
        <p:nvSpPr>
          <p:cNvPr id="48134" name="Line 7">
            <a:extLst>
              <a:ext uri="{FF2B5EF4-FFF2-40B4-BE49-F238E27FC236}">
                <a16:creationId xmlns:a16="http://schemas.microsoft.com/office/drawing/2014/main" id="{16EDD39B-A9F8-1748-77E5-BA82DD121A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1910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35" name="Line 8">
            <a:extLst>
              <a:ext uri="{FF2B5EF4-FFF2-40B4-BE49-F238E27FC236}">
                <a16:creationId xmlns:a16="http://schemas.microsoft.com/office/drawing/2014/main" id="{D0B80C85-DE97-A953-B760-EC70BC446B6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81800" y="41910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36" name="Line 9">
            <a:extLst>
              <a:ext uri="{FF2B5EF4-FFF2-40B4-BE49-F238E27FC236}">
                <a16:creationId xmlns:a16="http://schemas.microsoft.com/office/drawing/2014/main" id="{7ECDDA0E-DB26-2111-49EA-7D6718CDD3F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4191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37" name="Line 10">
            <a:extLst>
              <a:ext uri="{FF2B5EF4-FFF2-40B4-BE49-F238E27FC236}">
                <a16:creationId xmlns:a16="http://schemas.microsoft.com/office/drawing/2014/main" id="{C1E1BC1D-49E7-C1F8-D493-F5CF5E3F2D1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191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38" name="Text Box 11">
            <a:extLst>
              <a:ext uri="{FF2B5EF4-FFF2-40B4-BE49-F238E27FC236}">
                <a16:creationId xmlns:a16="http://schemas.microsoft.com/office/drawing/2014/main" id="{D88B55FA-EFCD-3D30-157D-31278AB9D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715000"/>
            <a:ext cx="72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base</a:t>
            </a:r>
            <a:endParaRPr lang="en-US" altLang="it-BH" sz="2400"/>
          </a:p>
        </p:txBody>
      </p:sp>
      <p:sp>
        <p:nvSpPr>
          <p:cNvPr id="48139" name="Text Box 12">
            <a:extLst>
              <a:ext uri="{FF2B5EF4-FFF2-40B4-BE49-F238E27FC236}">
                <a16:creationId xmlns:a16="http://schemas.microsoft.com/office/drawing/2014/main" id="{813C259C-BFFB-8CD1-DA29-3B53FE3EA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724400"/>
            <a:ext cx="758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ticks</a:t>
            </a:r>
            <a:endParaRPr lang="en-US" altLang="it-BH" sz="2400"/>
          </a:p>
        </p:txBody>
      </p:sp>
      <p:sp>
        <p:nvSpPr>
          <p:cNvPr id="48140" name="Line 13">
            <a:extLst>
              <a:ext uri="{FF2B5EF4-FFF2-40B4-BE49-F238E27FC236}">
                <a16:creationId xmlns:a16="http://schemas.microsoft.com/office/drawing/2014/main" id="{4FCA45F1-3357-E71E-AB51-E16E4C7D75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00800" y="4419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41" name="Line 14">
            <a:extLst>
              <a:ext uri="{FF2B5EF4-FFF2-40B4-BE49-F238E27FC236}">
                <a16:creationId xmlns:a16="http://schemas.microsoft.com/office/drawing/2014/main" id="{A30732BF-AF5A-7080-F8D9-37CD9ED5774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62800" y="44958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42" name="Line 15">
            <a:extLst>
              <a:ext uri="{FF2B5EF4-FFF2-40B4-BE49-F238E27FC236}">
                <a16:creationId xmlns:a16="http://schemas.microsoft.com/office/drawing/2014/main" id="{93F05C5F-14BA-3B5D-7D04-A0881CC3D4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3581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43" name="Line 16">
            <a:extLst>
              <a:ext uri="{FF2B5EF4-FFF2-40B4-BE49-F238E27FC236}">
                <a16:creationId xmlns:a16="http://schemas.microsoft.com/office/drawing/2014/main" id="{70211817-EC25-9927-1BDC-34B7C8A135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2819400"/>
            <a:ext cx="0" cy="457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44" name="Text Box 17">
            <a:extLst>
              <a:ext uri="{FF2B5EF4-FFF2-40B4-BE49-F238E27FC236}">
                <a16:creationId xmlns:a16="http://schemas.microsoft.com/office/drawing/2014/main" id="{95D9F5F4-2E71-93C8-7D45-40573EB09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138" y="4135438"/>
            <a:ext cx="3984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ID</a:t>
            </a:r>
            <a:endParaRPr lang="en-US" altLang="it-BH" sz="2400" baseline="-25000"/>
          </a:p>
        </p:txBody>
      </p:sp>
      <p:sp>
        <p:nvSpPr>
          <p:cNvPr id="48145" name="Text Box 18">
            <a:extLst>
              <a:ext uri="{FF2B5EF4-FFF2-40B4-BE49-F238E27FC236}">
                <a16:creationId xmlns:a16="http://schemas.microsoft.com/office/drawing/2014/main" id="{30111291-5C8F-4B24-CEB2-7F6F17526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5338" y="3244850"/>
            <a:ext cx="1470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name,timesamp</a:t>
            </a:r>
            <a:endParaRPr lang="en-US" altLang="it-BH" sz="2400" baseline="-25000"/>
          </a:p>
        </p:txBody>
      </p:sp>
      <p:sp>
        <p:nvSpPr>
          <p:cNvPr id="48146" name="Text Box 19">
            <a:extLst>
              <a:ext uri="{FF2B5EF4-FFF2-40B4-BE49-F238E27FC236}">
                <a16:creationId xmlns:a16="http://schemas.microsoft.com/office/drawing/2014/main" id="{3C025E14-E3C0-A7FA-D862-001137DD5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953000"/>
            <a:ext cx="1066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Name=</a:t>
            </a:r>
            <a:r>
              <a:rPr lang="ja-JP" altLang="en-US" sz="2400" baseline="-25000">
                <a:sym typeface="Symbol" pitchFamily="2" charset="2"/>
              </a:rPr>
              <a:t>“</a:t>
            </a:r>
            <a:r>
              <a:rPr lang="en-US" altLang="ja-JP" sz="2400" baseline="-25000">
                <a:sym typeface="Symbol" pitchFamily="2" charset="2"/>
              </a:rPr>
              <a:t>x</a:t>
            </a:r>
            <a:r>
              <a:rPr lang="ja-JP" altLang="en-US" sz="2400" baseline="-25000">
                <a:sym typeface="Symbol" pitchFamily="2" charset="2"/>
              </a:rPr>
              <a:t>”</a:t>
            </a:r>
            <a:endParaRPr lang="en-US" altLang="it-BH" sz="2400" baseline="-25000"/>
          </a:p>
        </p:txBody>
      </p:sp>
      <p:sp>
        <p:nvSpPr>
          <p:cNvPr id="48147" name="Text Box 20">
            <a:extLst>
              <a:ext uri="{FF2B5EF4-FFF2-40B4-BE49-F238E27FC236}">
                <a16:creationId xmlns:a16="http://schemas.microsoft.com/office/drawing/2014/main" id="{5BC66851-A2DA-2DB9-D12E-6DD6E6B5F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514600"/>
            <a:ext cx="1012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last(price)</a:t>
            </a:r>
            <a:endParaRPr lang="en-US" altLang="it-BH" sz="2400" baseline="-25000"/>
          </a:p>
        </p:txBody>
      </p:sp>
      <p:sp>
        <p:nvSpPr>
          <p:cNvPr id="48148" name="Line 21">
            <a:extLst>
              <a:ext uri="{FF2B5EF4-FFF2-40B4-BE49-F238E27FC236}">
                <a16:creationId xmlns:a16="http://schemas.microsoft.com/office/drawing/2014/main" id="{24EA4A6E-3412-0303-E58E-CCCCD526DF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67600" y="5257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49" name="Text Box 22">
            <a:extLst>
              <a:ext uri="{FF2B5EF4-FFF2-40B4-BE49-F238E27FC236}">
                <a16:creationId xmlns:a16="http://schemas.microsoft.com/office/drawing/2014/main" id="{5A593628-00BE-BC4B-0018-78462B0C2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2525" y="4994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/>
          </a:p>
        </p:txBody>
      </p:sp>
      <p:sp>
        <p:nvSpPr>
          <p:cNvPr id="48150" name="Line 23">
            <a:extLst>
              <a:ext uri="{FF2B5EF4-FFF2-40B4-BE49-F238E27FC236}">
                <a16:creationId xmlns:a16="http://schemas.microsoft.com/office/drawing/2014/main" id="{A4303582-7F2E-6005-00DD-2DF62DE4E6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34290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51" name="Line 24">
            <a:extLst>
              <a:ext uri="{FF2B5EF4-FFF2-40B4-BE49-F238E27FC236}">
                <a16:creationId xmlns:a16="http://schemas.microsoft.com/office/drawing/2014/main" id="{1491530D-72FB-3C0B-97F1-811CE3BD79C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15200" y="34290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52" name="Line 25">
            <a:extLst>
              <a:ext uri="{FF2B5EF4-FFF2-40B4-BE49-F238E27FC236}">
                <a16:creationId xmlns:a16="http://schemas.microsoft.com/office/drawing/2014/main" id="{BAAC3439-4F10-FECC-1B09-6B7755AC02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4267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53" name="Line 26">
            <a:extLst>
              <a:ext uri="{FF2B5EF4-FFF2-40B4-BE49-F238E27FC236}">
                <a16:creationId xmlns:a16="http://schemas.microsoft.com/office/drawing/2014/main" id="{F148420B-78C4-5F0E-42B4-CD70796C1E1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4267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54" name="Line 27">
            <a:extLst>
              <a:ext uri="{FF2B5EF4-FFF2-40B4-BE49-F238E27FC236}">
                <a16:creationId xmlns:a16="http://schemas.microsoft.com/office/drawing/2014/main" id="{12647BC8-25A4-8596-14A4-A1A435C980F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4267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55" name="Line 28">
            <a:extLst>
              <a:ext uri="{FF2B5EF4-FFF2-40B4-BE49-F238E27FC236}">
                <a16:creationId xmlns:a16="http://schemas.microsoft.com/office/drawing/2014/main" id="{6698C57C-E40D-C0D1-3A4A-84D782024E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267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56" name="Line 29">
            <a:extLst>
              <a:ext uri="{FF2B5EF4-FFF2-40B4-BE49-F238E27FC236}">
                <a16:creationId xmlns:a16="http://schemas.microsoft.com/office/drawing/2014/main" id="{CCAE7567-98F2-593C-CC25-5F07F9671E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267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57" name="Line 30">
            <a:extLst>
              <a:ext uri="{FF2B5EF4-FFF2-40B4-BE49-F238E27FC236}">
                <a16:creationId xmlns:a16="http://schemas.microsoft.com/office/drawing/2014/main" id="{949E2FBE-451B-C24B-C188-A30FB3E6D1C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4267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58" name="Line 31">
            <a:extLst>
              <a:ext uri="{FF2B5EF4-FFF2-40B4-BE49-F238E27FC236}">
                <a16:creationId xmlns:a16="http://schemas.microsoft.com/office/drawing/2014/main" id="{348C8F1B-F9FB-9754-97D7-49E02FFBDAE5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4267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59" name="Line 32">
            <a:extLst>
              <a:ext uri="{FF2B5EF4-FFF2-40B4-BE49-F238E27FC236}">
                <a16:creationId xmlns:a16="http://schemas.microsoft.com/office/drawing/2014/main" id="{E3132AD0-DC2D-04A6-F89E-16CFD4C1F3E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267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60" name="Freeform 33">
            <a:extLst>
              <a:ext uri="{FF2B5EF4-FFF2-40B4-BE49-F238E27FC236}">
                <a16:creationId xmlns:a16="http://schemas.microsoft.com/office/drawing/2014/main" id="{8E4BABB7-0ED1-3810-DD47-9414363634CB}"/>
              </a:ext>
            </a:extLst>
          </p:cNvPr>
          <p:cNvSpPr>
            <a:spLocks/>
          </p:cNvSpPr>
          <p:nvPr/>
        </p:nvSpPr>
        <p:spPr bwMode="auto">
          <a:xfrm>
            <a:off x="6248400" y="3352800"/>
            <a:ext cx="304800" cy="1066800"/>
          </a:xfrm>
          <a:custGeom>
            <a:avLst/>
            <a:gdLst>
              <a:gd name="T0" fmla="*/ 2147483646 w 192"/>
              <a:gd name="T1" fmla="*/ 0 h 672"/>
              <a:gd name="T2" fmla="*/ 0 w 192"/>
              <a:gd name="T3" fmla="*/ 2147483646 h 672"/>
              <a:gd name="T4" fmla="*/ 2147483646 w 192"/>
              <a:gd name="T5" fmla="*/ 2147483646 h 67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672">
                <a:moveTo>
                  <a:pt x="192" y="0"/>
                </a:moveTo>
                <a:cubicBezTo>
                  <a:pt x="96" y="112"/>
                  <a:pt x="0" y="224"/>
                  <a:pt x="0" y="336"/>
                </a:cubicBezTo>
                <a:cubicBezTo>
                  <a:pt x="0" y="448"/>
                  <a:pt x="96" y="560"/>
                  <a:pt x="192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8161" name="Freeform 34">
            <a:extLst>
              <a:ext uri="{FF2B5EF4-FFF2-40B4-BE49-F238E27FC236}">
                <a16:creationId xmlns:a16="http://schemas.microsoft.com/office/drawing/2014/main" id="{2499B921-D388-C7D2-1896-3EF771DE83A0}"/>
              </a:ext>
            </a:extLst>
          </p:cNvPr>
          <p:cNvSpPr>
            <a:spLocks/>
          </p:cNvSpPr>
          <p:nvPr/>
        </p:nvSpPr>
        <p:spPr bwMode="auto">
          <a:xfrm>
            <a:off x="6210300" y="4445000"/>
            <a:ext cx="266700" cy="355600"/>
          </a:xfrm>
          <a:custGeom>
            <a:avLst/>
            <a:gdLst>
              <a:gd name="T0" fmla="*/ 2147483646 w 168"/>
              <a:gd name="T1" fmla="*/ 2147483646 h 224"/>
              <a:gd name="T2" fmla="*/ 2147483646 w 168"/>
              <a:gd name="T3" fmla="*/ 2147483646 h 224"/>
              <a:gd name="T4" fmla="*/ 2147483646 w 168"/>
              <a:gd name="T5" fmla="*/ 2147483646 h 2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8" h="224">
                <a:moveTo>
                  <a:pt x="168" y="32"/>
                </a:moveTo>
                <a:cubicBezTo>
                  <a:pt x="108" y="16"/>
                  <a:pt x="48" y="0"/>
                  <a:pt x="24" y="32"/>
                </a:cubicBezTo>
                <a:cubicBezTo>
                  <a:pt x="0" y="64"/>
                  <a:pt x="12" y="144"/>
                  <a:pt x="24" y="2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BH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01EE59EC-DD32-78BC-506B-FC3AAF9B20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t-BH"/>
              <a:t>Last price for a name query</a:t>
            </a:r>
          </a:p>
        </p:txBody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id="{583D1985-E09B-E992-14D5-2C7E64C7871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09625" y="2214563"/>
            <a:ext cx="4759325" cy="3881437"/>
          </a:xfrm>
        </p:spPr>
        <p:txBody>
          <a:bodyPr/>
          <a:lstStyle/>
          <a:p>
            <a:pPr eaLnBrk="1" hangingPunct="1"/>
            <a:r>
              <a:rPr lang="en-US" altLang="it-BH"/>
              <a:t>The projection is carrying an implicit selection: last(price) = price[n], where n is the last index of the price array</a:t>
            </a:r>
          </a:p>
          <a:p>
            <a:pPr lvl="1" eaLnBrk="1" hangingPunct="1"/>
            <a:r>
              <a:rPr lang="en-US" altLang="it-BH">
                <a:ea typeface="Times New Roman" panose="02020603050405020304" pitchFamily="18" charset="0"/>
                <a:sym typeface="Symbol" pitchFamily="2" charset="2"/>
              </a:rPr>
              <a:t></a:t>
            </a:r>
            <a:r>
              <a:rPr lang="en-US" altLang="it-BH" baseline="-25000">
                <a:ea typeface="Times New Roman" panose="02020603050405020304" pitchFamily="18" charset="0"/>
                <a:sym typeface="Symbol" pitchFamily="2" charset="2"/>
              </a:rPr>
              <a:t>f(r.col[i])</a:t>
            </a:r>
            <a:r>
              <a:rPr lang="en-US" altLang="it-BH">
                <a:ea typeface="Times New Roman" panose="02020603050405020304" pitchFamily="18" charset="0"/>
                <a:sym typeface="Symbol" pitchFamily="2" charset="2"/>
              </a:rPr>
              <a:t>(r) </a:t>
            </a:r>
            <a:r>
              <a:rPr lang="en-US" altLang="it-BH" baseline="-25000">
                <a:ea typeface="Times New Roman" panose="02020603050405020304" pitchFamily="18" charset="0"/>
                <a:sym typeface="Symbol" pitchFamily="2" charset="2"/>
              </a:rPr>
              <a:t>order(r)</a:t>
            </a:r>
            <a:br>
              <a:rPr lang="en-US" altLang="it-BH">
                <a:ea typeface="Times New Roman" panose="02020603050405020304" pitchFamily="18" charset="0"/>
                <a:sym typeface="Symbol" pitchFamily="2" charset="2"/>
              </a:rPr>
            </a:br>
            <a:r>
              <a:rPr lang="en-US" altLang="it-BH">
                <a:ea typeface="Times New Roman" panose="02020603050405020304" pitchFamily="18" charset="0"/>
                <a:sym typeface="Symbol" pitchFamily="2" charset="2"/>
              </a:rPr>
              <a:t></a:t>
            </a:r>
            <a:r>
              <a:rPr lang="en-US" altLang="it-BH" baseline="-25000">
                <a:ea typeface="Times New Roman" panose="02020603050405020304" pitchFamily="18" charset="0"/>
                <a:sym typeface="Symbol" pitchFamily="2" charset="2"/>
              </a:rPr>
              <a:t>f(r.col)</a:t>
            </a:r>
            <a:r>
              <a:rPr lang="en-US" altLang="it-BH">
                <a:ea typeface="Times New Roman" panose="02020603050405020304" pitchFamily="18" charset="0"/>
                <a:sym typeface="Symbol" pitchFamily="2" charset="2"/>
              </a:rPr>
              <a:t>(</a:t>
            </a:r>
            <a:r>
              <a:rPr lang="en-US" altLang="it-BH" baseline="-25000">
                <a:ea typeface="Times New Roman" panose="02020603050405020304" pitchFamily="18" charset="0"/>
                <a:sym typeface="Symbol" pitchFamily="2" charset="2"/>
              </a:rPr>
              <a:t>pos()=i</a:t>
            </a:r>
            <a:r>
              <a:rPr lang="en-US" altLang="it-BH">
                <a:ea typeface="Times New Roman" panose="02020603050405020304" pitchFamily="18" charset="0"/>
                <a:sym typeface="Symbol" pitchFamily="2" charset="2"/>
              </a:rPr>
              <a:t>(r))</a:t>
            </a:r>
            <a:endParaRPr lang="en-US" altLang="it-BH">
              <a:ea typeface="Times New Roman" panose="02020603050405020304" pitchFamily="18" charset="0"/>
            </a:endParaRPr>
          </a:p>
          <a:p>
            <a:pPr eaLnBrk="1" hangingPunct="1"/>
            <a:endParaRPr lang="en-US" altLang="it-BH"/>
          </a:p>
        </p:txBody>
      </p:sp>
      <p:sp>
        <p:nvSpPr>
          <p:cNvPr id="49155" name="Text Box 4">
            <a:extLst>
              <a:ext uri="{FF2B5EF4-FFF2-40B4-BE49-F238E27FC236}">
                <a16:creationId xmlns:a16="http://schemas.microsoft.com/office/drawing/2014/main" id="{04CBDBD3-7F68-EBAE-A48A-EF7632A62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925" y="2397125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</a:t>
            </a:r>
            <a:endParaRPr lang="en-US" altLang="it-BH" sz="2400"/>
          </a:p>
        </p:txBody>
      </p:sp>
      <p:sp>
        <p:nvSpPr>
          <p:cNvPr id="49156" name="Text Box 5">
            <a:extLst>
              <a:ext uri="{FF2B5EF4-FFF2-40B4-BE49-F238E27FC236}">
                <a16:creationId xmlns:a16="http://schemas.microsoft.com/office/drawing/2014/main" id="{0D23C2E4-1E43-6F37-4FC6-3F6269BC0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941763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</a:t>
            </a:r>
            <a:endParaRPr lang="en-US" altLang="it-BH" sz="2400"/>
          </a:p>
        </p:txBody>
      </p:sp>
      <p:sp>
        <p:nvSpPr>
          <p:cNvPr id="49157" name="Line 6">
            <a:extLst>
              <a:ext uri="{FF2B5EF4-FFF2-40B4-BE49-F238E27FC236}">
                <a16:creationId xmlns:a16="http://schemas.microsoft.com/office/drawing/2014/main" id="{D2FF9D8F-DBA1-6538-A503-ABA5D2794D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3332163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9158" name="Line 7">
            <a:extLst>
              <a:ext uri="{FF2B5EF4-FFF2-40B4-BE49-F238E27FC236}">
                <a16:creationId xmlns:a16="http://schemas.microsoft.com/office/drawing/2014/main" id="{B0AB20D0-F3FF-6FA7-67B7-05367F9AA24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81800" y="3332163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9159" name="Line 8">
            <a:extLst>
              <a:ext uri="{FF2B5EF4-FFF2-40B4-BE49-F238E27FC236}">
                <a16:creationId xmlns:a16="http://schemas.microsoft.com/office/drawing/2014/main" id="{D6A8CB86-2B3E-B0E8-E59D-CC017199E1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33321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9160" name="Line 9">
            <a:extLst>
              <a:ext uri="{FF2B5EF4-FFF2-40B4-BE49-F238E27FC236}">
                <a16:creationId xmlns:a16="http://schemas.microsoft.com/office/drawing/2014/main" id="{2383FD21-C6FC-F27C-659B-19939EE014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33321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9161" name="Text Box 10">
            <a:extLst>
              <a:ext uri="{FF2B5EF4-FFF2-40B4-BE49-F238E27FC236}">
                <a16:creationId xmlns:a16="http://schemas.microsoft.com/office/drawing/2014/main" id="{BE4A2FEF-AD53-B3ED-F59A-48D1C65B8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856163"/>
            <a:ext cx="72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base</a:t>
            </a:r>
            <a:endParaRPr lang="en-US" altLang="it-BH" sz="2400"/>
          </a:p>
        </p:txBody>
      </p:sp>
      <p:sp>
        <p:nvSpPr>
          <p:cNvPr id="49162" name="Text Box 11">
            <a:extLst>
              <a:ext uri="{FF2B5EF4-FFF2-40B4-BE49-F238E27FC236}">
                <a16:creationId xmlns:a16="http://schemas.microsoft.com/office/drawing/2014/main" id="{849DD473-C2EB-FE85-7325-917FFE105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865563"/>
            <a:ext cx="758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ticks</a:t>
            </a:r>
            <a:endParaRPr lang="en-US" altLang="it-BH" sz="2400"/>
          </a:p>
        </p:txBody>
      </p:sp>
      <p:sp>
        <p:nvSpPr>
          <p:cNvPr id="49163" name="Line 12">
            <a:extLst>
              <a:ext uri="{FF2B5EF4-FFF2-40B4-BE49-F238E27FC236}">
                <a16:creationId xmlns:a16="http://schemas.microsoft.com/office/drawing/2014/main" id="{64E9C663-D4E7-065F-0360-BDB0730873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00800" y="3560763"/>
            <a:ext cx="304800" cy="3810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9164" name="Line 13">
            <a:extLst>
              <a:ext uri="{FF2B5EF4-FFF2-40B4-BE49-F238E27FC236}">
                <a16:creationId xmlns:a16="http://schemas.microsoft.com/office/drawing/2014/main" id="{C7B887E9-970F-C5DC-1EEB-D769DE53F8E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62800" y="3636963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9165" name="Line 14">
            <a:extLst>
              <a:ext uri="{FF2B5EF4-FFF2-40B4-BE49-F238E27FC236}">
                <a16:creationId xmlns:a16="http://schemas.microsoft.com/office/drawing/2014/main" id="{44E42A50-B213-F721-9F58-8CE5E710EE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2819400"/>
            <a:ext cx="0" cy="457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9166" name="Text Box 15">
            <a:extLst>
              <a:ext uri="{FF2B5EF4-FFF2-40B4-BE49-F238E27FC236}">
                <a16:creationId xmlns:a16="http://schemas.microsoft.com/office/drawing/2014/main" id="{265C2BD3-6C08-08B2-7618-608B57C9C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138" y="3276600"/>
            <a:ext cx="3984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ID</a:t>
            </a:r>
            <a:endParaRPr lang="en-US" altLang="it-BH" sz="2400" baseline="-25000"/>
          </a:p>
        </p:txBody>
      </p:sp>
      <p:sp>
        <p:nvSpPr>
          <p:cNvPr id="49167" name="Text Box 16">
            <a:extLst>
              <a:ext uri="{FF2B5EF4-FFF2-40B4-BE49-F238E27FC236}">
                <a16:creationId xmlns:a16="http://schemas.microsoft.com/office/drawing/2014/main" id="{FF85D9FA-26EA-BD9F-099B-B600463B7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094163"/>
            <a:ext cx="1066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Name=</a:t>
            </a:r>
            <a:r>
              <a:rPr lang="ja-JP" altLang="en-US" sz="2400" baseline="-25000">
                <a:sym typeface="Symbol" pitchFamily="2" charset="2"/>
              </a:rPr>
              <a:t>“</a:t>
            </a:r>
            <a:r>
              <a:rPr lang="en-US" altLang="ja-JP" sz="2400" baseline="-25000">
                <a:sym typeface="Symbol" pitchFamily="2" charset="2"/>
              </a:rPr>
              <a:t>x</a:t>
            </a:r>
            <a:r>
              <a:rPr lang="ja-JP" altLang="en-US" sz="2400" baseline="-25000">
                <a:sym typeface="Symbol" pitchFamily="2" charset="2"/>
              </a:rPr>
              <a:t>”</a:t>
            </a:r>
            <a:endParaRPr lang="en-US" altLang="it-BH" sz="2400" baseline="-25000"/>
          </a:p>
        </p:txBody>
      </p:sp>
      <p:sp>
        <p:nvSpPr>
          <p:cNvPr id="49168" name="Text Box 17">
            <a:extLst>
              <a:ext uri="{FF2B5EF4-FFF2-40B4-BE49-F238E27FC236}">
                <a16:creationId xmlns:a16="http://schemas.microsoft.com/office/drawing/2014/main" id="{A57B6C0A-9E4B-DFBE-EA28-57EAFD77A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514600"/>
            <a:ext cx="1012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last(price)</a:t>
            </a:r>
            <a:endParaRPr lang="en-US" altLang="it-BH" sz="2400" baseline="-25000"/>
          </a:p>
        </p:txBody>
      </p:sp>
      <p:sp>
        <p:nvSpPr>
          <p:cNvPr id="49169" name="Line 18">
            <a:extLst>
              <a:ext uri="{FF2B5EF4-FFF2-40B4-BE49-F238E27FC236}">
                <a16:creationId xmlns:a16="http://schemas.microsoft.com/office/drawing/2014/main" id="{751C4092-F59A-2831-F8FB-29A8BEDAF6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67600" y="439896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9170" name="Text Box 19">
            <a:extLst>
              <a:ext uri="{FF2B5EF4-FFF2-40B4-BE49-F238E27FC236}">
                <a16:creationId xmlns:a16="http://schemas.microsoft.com/office/drawing/2014/main" id="{0438FD08-E902-A454-6D8B-56C32EF0B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138" y="3048000"/>
            <a:ext cx="44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lop</a:t>
            </a:r>
            <a:endParaRPr lang="en-US" altLang="it-BH" sz="2400" baseline="-25000"/>
          </a:p>
        </p:txBody>
      </p:sp>
      <p:sp>
        <p:nvSpPr>
          <p:cNvPr id="49171" name="Text Box 20">
            <a:extLst>
              <a:ext uri="{FF2B5EF4-FFF2-40B4-BE49-F238E27FC236}">
                <a16:creationId xmlns:a16="http://schemas.microsoft.com/office/drawing/2014/main" id="{71E3DD01-7BEF-F704-4F2F-DABE742C2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667000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</a:t>
            </a:r>
            <a:endParaRPr lang="en-US" altLang="it-BH" sz="2400"/>
          </a:p>
        </p:txBody>
      </p:sp>
      <p:sp>
        <p:nvSpPr>
          <p:cNvPr id="49172" name="Line 21">
            <a:extLst>
              <a:ext uri="{FF2B5EF4-FFF2-40B4-BE49-F238E27FC236}">
                <a16:creationId xmlns:a16="http://schemas.microsoft.com/office/drawing/2014/main" id="{DCD71963-4DF7-B6ED-E5CF-4631A7B41E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5000" y="2362200"/>
            <a:ext cx="0" cy="457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9173" name="Text Box 22">
            <a:extLst>
              <a:ext uri="{FF2B5EF4-FFF2-40B4-BE49-F238E27FC236}">
                <a16:creationId xmlns:a16="http://schemas.microsoft.com/office/drawing/2014/main" id="{D17139C6-5C1A-1552-5EE2-4B1B00274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743200"/>
            <a:ext cx="1001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/>
              <a:t>pos()=last</a:t>
            </a:r>
          </a:p>
        </p:txBody>
      </p:sp>
      <p:sp>
        <p:nvSpPr>
          <p:cNvPr id="49174" name="Text Box 23">
            <a:extLst>
              <a:ext uri="{FF2B5EF4-FFF2-40B4-BE49-F238E27FC236}">
                <a16:creationId xmlns:a16="http://schemas.microsoft.com/office/drawing/2014/main" id="{B13CEFAC-79EF-C5EB-D2BD-1C1349BA2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057400"/>
            <a:ext cx="592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price</a:t>
            </a:r>
            <a:endParaRPr lang="en-US" altLang="it-BH" sz="2400" baseline="-25000"/>
          </a:p>
        </p:txBody>
      </p:sp>
      <p:sp>
        <p:nvSpPr>
          <p:cNvPr id="49175" name="Text Box 24">
            <a:extLst>
              <a:ext uri="{FF2B5EF4-FFF2-40B4-BE49-F238E27FC236}">
                <a16:creationId xmlns:a16="http://schemas.microsoft.com/office/drawing/2014/main" id="{1D4C70F8-14B4-6964-01F2-03C6EC579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19812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</a:t>
            </a:r>
            <a:endParaRPr lang="en-US" altLang="it-BH" sz="2400"/>
          </a:p>
        </p:txBody>
      </p:sp>
      <p:sp>
        <p:nvSpPr>
          <p:cNvPr id="49176" name="Freeform 25">
            <a:extLst>
              <a:ext uri="{FF2B5EF4-FFF2-40B4-BE49-F238E27FC236}">
                <a16:creationId xmlns:a16="http://schemas.microsoft.com/office/drawing/2014/main" id="{C1ED1B3E-AA88-CD4A-C99D-6C66F38AA89E}"/>
              </a:ext>
            </a:extLst>
          </p:cNvPr>
          <p:cNvSpPr>
            <a:spLocks/>
          </p:cNvSpPr>
          <p:nvPr/>
        </p:nvSpPr>
        <p:spPr bwMode="auto">
          <a:xfrm>
            <a:off x="6324600" y="2159000"/>
            <a:ext cx="457200" cy="355600"/>
          </a:xfrm>
          <a:custGeom>
            <a:avLst/>
            <a:gdLst>
              <a:gd name="T0" fmla="*/ 2147483646 w 288"/>
              <a:gd name="T1" fmla="*/ 2147483646 h 224"/>
              <a:gd name="T2" fmla="*/ 2147483646 w 288"/>
              <a:gd name="T3" fmla="*/ 2147483646 h 224"/>
              <a:gd name="T4" fmla="*/ 0 w 288"/>
              <a:gd name="T5" fmla="*/ 2147483646 h 2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8" h="224">
                <a:moveTo>
                  <a:pt x="288" y="224"/>
                </a:moveTo>
                <a:cubicBezTo>
                  <a:pt x="288" y="144"/>
                  <a:pt x="288" y="64"/>
                  <a:pt x="240" y="32"/>
                </a:cubicBezTo>
                <a:cubicBezTo>
                  <a:pt x="192" y="0"/>
                  <a:pt x="96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49177" name="Freeform 26">
            <a:extLst>
              <a:ext uri="{FF2B5EF4-FFF2-40B4-BE49-F238E27FC236}">
                <a16:creationId xmlns:a16="http://schemas.microsoft.com/office/drawing/2014/main" id="{9FCD5DDB-7D4B-534D-7A42-25884DB32B30}"/>
              </a:ext>
            </a:extLst>
          </p:cNvPr>
          <p:cNvSpPr>
            <a:spLocks/>
          </p:cNvSpPr>
          <p:nvPr/>
        </p:nvSpPr>
        <p:spPr bwMode="auto">
          <a:xfrm>
            <a:off x="6553200" y="2667000"/>
            <a:ext cx="266700" cy="228600"/>
          </a:xfrm>
          <a:custGeom>
            <a:avLst/>
            <a:gdLst>
              <a:gd name="T0" fmla="*/ 2147483646 w 168"/>
              <a:gd name="T1" fmla="*/ 0 h 144"/>
              <a:gd name="T2" fmla="*/ 2147483646 w 168"/>
              <a:gd name="T3" fmla="*/ 2147483646 h 144"/>
              <a:gd name="T4" fmla="*/ 0 w 168"/>
              <a:gd name="T5" fmla="*/ 2147483646 h 14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8" h="144">
                <a:moveTo>
                  <a:pt x="144" y="0"/>
                </a:moveTo>
                <a:cubicBezTo>
                  <a:pt x="156" y="36"/>
                  <a:pt x="168" y="72"/>
                  <a:pt x="144" y="96"/>
                </a:cubicBezTo>
                <a:cubicBezTo>
                  <a:pt x="120" y="120"/>
                  <a:pt x="60" y="13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BH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18985F24-0DEE-5633-2119-2E253C2826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t-BH"/>
              <a:t>Last price for a name query</a:t>
            </a:r>
          </a:p>
        </p:txBody>
      </p:sp>
      <p:sp>
        <p:nvSpPr>
          <p:cNvPr id="50178" name="Rectangle 3">
            <a:extLst>
              <a:ext uri="{FF2B5EF4-FFF2-40B4-BE49-F238E27FC236}">
                <a16:creationId xmlns:a16="http://schemas.microsoft.com/office/drawing/2014/main" id="{841D0B7A-36B1-EA77-0768-BCFAABA57B8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09625" y="2214563"/>
            <a:ext cx="4213225" cy="3881437"/>
          </a:xfrm>
        </p:spPr>
        <p:txBody>
          <a:bodyPr/>
          <a:lstStyle/>
          <a:p>
            <a:pPr eaLnBrk="1" hangingPunct="1"/>
            <a:r>
              <a:rPr lang="en-US" altLang="it-BH"/>
              <a:t>But why join the entire relation if we are only using the last tuple?</a:t>
            </a:r>
          </a:p>
          <a:p>
            <a:pPr eaLnBrk="1" hangingPunct="1"/>
            <a:r>
              <a:rPr lang="en-US" altLang="it-BH"/>
              <a:t>Can we somehow push the last selection down the join?</a:t>
            </a:r>
          </a:p>
        </p:txBody>
      </p:sp>
      <p:sp>
        <p:nvSpPr>
          <p:cNvPr id="50179" name="Text Box 4">
            <a:extLst>
              <a:ext uri="{FF2B5EF4-FFF2-40B4-BE49-F238E27FC236}">
                <a16:creationId xmlns:a16="http://schemas.microsoft.com/office/drawing/2014/main" id="{C471048D-7DE7-C70A-6878-7150220D2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925" y="2397125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</a:t>
            </a:r>
            <a:endParaRPr lang="en-US" altLang="it-BH" sz="2400"/>
          </a:p>
        </p:txBody>
      </p:sp>
      <p:sp>
        <p:nvSpPr>
          <p:cNvPr id="50180" name="Text Box 5">
            <a:extLst>
              <a:ext uri="{FF2B5EF4-FFF2-40B4-BE49-F238E27FC236}">
                <a16:creationId xmlns:a16="http://schemas.microsoft.com/office/drawing/2014/main" id="{809DA4A3-F32A-38F7-8A0D-28E05429F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4800600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</a:t>
            </a:r>
            <a:endParaRPr lang="en-US" altLang="it-BH" sz="2400"/>
          </a:p>
        </p:txBody>
      </p:sp>
      <p:sp>
        <p:nvSpPr>
          <p:cNvPr id="50181" name="Line 6">
            <a:extLst>
              <a:ext uri="{FF2B5EF4-FFF2-40B4-BE49-F238E27FC236}">
                <a16:creationId xmlns:a16="http://schemas.microsoft.com/office/drawing/2014/main" id="{4FCEC63B-F440-C745-B946-7F60A99D52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1910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0182" name="Line 7">
            <a:extLst>
              <a:ext uri="{FF2B5EF4-FFF2-40B4-BE49-F238E27FC236}">
                <a16:creationId xmlns:a16="http://schemas.microsoft.com/office/drawing/2014/main" id="{0CF1C2B5-C741-4BF2-BDC9-8C69665E004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81800" y="41910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0183" name="Line 8">
            <a:extLst>
              <a:ext uri="{FF2B5EF4-FFF2-40B4-BE49-F238E27FC236}">
                <a16:creationId xmlns:a16="http://schemas.microsoft.com/office/drawing/2014/main" id="{6431C988-37A2-2D41-913E-4892CEC4898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4191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0184" name="Line 9">
            <a:extLst>
              <a:ext uri="{FF2B5EF4-FFF2-40B4-BE49-F238E27FC236}">
                <a16:creationId xmlns:a16="http://schemas.microsoft.com/office/drawing/2014/main" id="{CAE89607-07CE-3F4B-B04C-2441F7A2813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191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0185" name="Text Box 10">
            <a:extLst>
              <a:ext uri="{FF2B5EF4-FFF2-40B4-BE49-F238E27FC236}">
                <a16:creationId xmlns:a16="http://schemas.microsoft.com/office/drawing/2014/main" id="{68061F35-7EBC-58DC-B7BA-4C200C19B6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715000"/>
            <a:ext cx="72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base</a:t>
            </a:r>
            <a:endParaRPr lang="en-US" altLang="it-BH" sz="2400"/>
          </a:p>
        </p:txBody>
      </p:sp>
      <p:sp>
        <p:nvSpPr>
          <p:cNvPr id="50186" name="Text Box 11">
            <a:extLst>
              <a:ext uri="{FF2B5EF4-FFF2-40B4-BE49-F238E27FC236}">
                <a16:creationId xmlns:a16="http://schemas.microsoft.com/office/drawing/2014/main" id="{F8CF0D2C-F8C4-B1E8-8F17-7FD611BD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724400"/>
            <a:ext cx="758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ticks</a:t>
            </a:r>
            <a:endParaRPr lang="en-US" altLang="it-BH" sz="2400"/>
          </a:p>
        </p:txBody>
      </p:sp>
      <p:sp>
        <p:nvSpPr>
          <p:cNvPr id="50187" name="Line 12">
            <a:extLst>
              <a:ext uri="{FF2B5EF4-FFF2-40B4-BE49-F238E27FC236}">
                <a16:creationId xmlns:a16="http://schemas.microsoft.com/office/drawing/2014/main" id="{919357D7-99B3-202F-1FFC-A7D8E9CAC9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00800" y="4419600"/>
            <a:ext cx="304800" cy="3810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0188" name="Line 13">
            <a:extLst>
              <a:ext uri="{FF2B5EF4-FFF2-40B4-BE49-F238E27FC236}">
                <a16:creationId xmlns:a16="http://schemas.microsoft.com/office/drawing/2014/main" id="{1544306C-B7F8-F8F2-0F96-02D3225FAE0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62800" y="44958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0189" name="Line 14">
            <a:extLst>
              <a:ext uri="{FF2B5EF4-FFF2-40B4-BE49-F238E27FC236}">
                <a16:creationId xmlns:a16="http://schemas.microsoft.com/office/drawing/2014/main" id="{8699A547-E702-542A-183E-D5D6AB35D6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3581400"/>
            <a:ext cx="0" cy="457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0190" name="Line 15">
            <a:extLst>
              <a:ext uri="{FF2B5EF4-FFF2-40B4-BE49-F238E27FC236}">
                <a16:creationId xmlns:a16="http://schemas.microsoft.com/office/drawing/2014/main" id="{A1D26E0D-9521-B8A2-DE42-8B530BFAD4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2819400"/>
            <a:ext cx="0" cy="457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0191" name="Text Box 16">
            <a:extLst>
              <a:ext uri="{FF2B5EF4-FFF2-40B4-BE49-F238E27FC236}">
                <a16:creationId xmlns:a16="http://schemas.microsoft.com/office/drawing/2014/main" id="{524A820E-67C1-CB37-80B6-BE4429D02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138" y="4135438"/>
            <a:ext cx="3984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ID</a:t>
            </a:r>
            <a:endParaRPr lang="en-US" altLang="it-BH" sz="2400" baseline="-25000"/>
          </a:p>
        </p:txBody>
      </p:sp>
      <p:sp>
        <p:nvSpPr>
          <p:cNvPr id="50192" name="Text Box 17">
            <a:extLst>
              <a:ext uri="{FF2B5EF4-FFF2-40B4-BE49-F238E27FC236}">
                <a16:creationId xmlns:a16="http://schemas.microsoft.com/office/drawing/2014/main" id="{9E9B5F9D-0224-C35A-CEB5-7A4408D90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244850"/>
            <a:ext cx="1001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pos()=last</a:t>
            </a:r>
            <a:endParaRPr lang="en-US" altLang="it-BH" sz="2400" baseline="-25000"/>
          </a:p>
        </p:txBody>
      </p:sp>
      <p:sp>
        <p:nvSpPr>
          <p:cNvPr id="50193" name="Text Box 18">
            <a:extLst>
              <a:ext uri="{FF2B5EF4-FFF2-40B4-BE49-F238E27FC236}">
                <a16:creationId xmlns:a16="http://schemas.microsoft.com/office/drawing/2014/main" id="{1F3ABA46-B42B-3241-483F-D3BC2BFC5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953000"/>
            <a:ext cx="1066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Name=</a:t>
            </a:r>
            <a:r>
              <a:rPr lang="ja-JP" altLang="en-US" sz="2400" baseline="-25000">
                <a:sym typeface="Symbol" pitchFamily="2" charset="2"/>
              </a:rPr>
              <a:t>“</a:t>
            </a:r>
            <a:r>
              <a:rPr lang="en-US" altLang="ja-JP" sz="2400" baseline="-25000">
                <a:sym typeface="Symbol" pitchFamily="2" charset="2"/>
              </a:rPr>
              <a:t>x</a:t>
            </a:r>
            <a:r>
              <a:rPr lang="ja-JP" altLang="en-US" sz="2400" baseline="-25000">
                <a:sym typeface="Symbol" pitchFamily="2" charset="2"/>
              </a:rPr>
              <a:t>”</a:t>
            </a:r>
            <a:endParaRPr lang="en-US" altLang="it-BH" sz="2400" baseline="-25000"/>
          </a:p>
        </p:txBody>
      </p:sp>
      <p:sp>
        <p:nvSpPr>
          <p:cNvPr id="50194" name="Text Box 19">
            <a:extLst>
              <a:ext uri="{FF2B5EF4-FFF2-40B4-BE49-F238E27FC236}">
                <a16:creationId xmlns:a16="http://schemas.microsoft.com/office/drawing/2014/main" id="{154388CA-D8BE-BF83-C027-9EA9EFF49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514600"/>
            <a:ext cx="592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price</a:t>
            </a:r>
            <a:endParaRPr lang="en-US" altLang="it-BH" sz="2400" baseline="-25000"/>
          </a:p>
        </p:txBody>
      </p:sp>
      <p:sp>
        <p:nvSpPr>
          <p:cNvPr id="50195" name="Line 20">
            <a:extLst>
              <a:ext uri="{FF2B5EF4-FFF2-40B4-BE49-F238E27FC236}">
                <a16:creationId xmlns:a16="http://schemas.microsoft.com/office/drawing/2014/main" id="{F231E735-5252-8F53-AAC7-6C2DB858AB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67600" y="5257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0196" name="Text Box 21">
            <a:extLst>
              <a:ext uri="{FF2B5EF4-FFF2-40B4-BE49-F238E27FC236}">
                <a16:creationId xmlns:a16="http://schemas.microsoft.com/office/drawing/2014/main" id="{C93A2152-73F0-569B-8B70-D61385272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124200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</a:t>
            </a:r>
            <a:endParaRPr lang="en-US" altLang="it-BH" sz="2400"/>
          </a:p>
        </p:txBody>
      </p:sp>
      <p:sp>
        <p:nvSpPr>
          <p:cNvPr id="50197" name="Text Box 22">
            <a:extLst>
              <a:ext uri="{FF2B5EF4-FFF2-40B4-BE49-F238E27FC236}">
                <a16:creationId xmlns:a16="http://schemas.microsoft.com/office/drawing/2014/main" id="{1A478A80-EB6D-278C-86FC-E6CADE9B0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138" y="3930650"/>
            <a:ext cx="44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lop</a:t>
            </a:r>
            <a:endParaRPr lang="en-US" altLang="it-BH" sz="2400" baseline="-250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>
            <a:extLst>
              <a:ext uri="{FF2B5EF4-FFF2-40B4-BE49-F238E27FC236}">
                <a16:creationId xmlns:a16="http://schemas.microsoft.com/office/drawing/2014/main" id="{4893713F-6D20-EE71-33D1-1E770A2BF6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t-BH"/>
              <a:t>Last price for a name query</a:t>
            </a:r>
          </a:p>
        </p:txBody>
      </p:sp>
      <p:sp>
        <p:nvSpPr>
          <p:cNvPr id="51202" name="Rectangle 3">
            <a:extLst>
              <a:ext uri="{FF2B5EF4-FFF2-40B4-BE49-F238E27FC236}">
                <a16:creationId xmlns:a16="http://schemas.microsoft.com/office/drawing/2014/main" id="{35055C02-E06B-F1B6-6609-2CE704B2021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09625" y="2214563"/>
            <a:ext cx="5072063" cy="3881437"/>
          </a:xfrm>
        </p:spPr>
        <p:txBody>
          <a:bodyPr/>
          <a:lstStyle/>
          <a:p>
            <a:pPr eaLnBrk="1" hangingPunct="1"/>
            <a:r>
              <a:rPr lang="en-US" altLang="it-BH"/>
              <a:t>We can take the last position of each ID on ticks to reduce cardinality, but we need to group by ticks.ID first</a:t>
            </a:r>
          </a:p>
          <a:p>
            <a:pPr eaLnBrk="1" hangingPunct="1"/>
            <a:r>
              <a:rPr lang="en-US" altLang="it-BH">
                <a:sym typeface="Symbol" pitchFamily="2" charset="2"/>
              </a:rPr>
              <a:t>But trading a join for a group by is usually a good deal?!</a:t>
            </a:r>
          </a:p>
          <a:p>
            <a:pPr eaLnBrk="1" hangingPunct="1"/>
            <a:r>
              <a:rPr lang="en-US" altLang="it-BH">
                <a:sym typeface="Symbol" pitchFamily="2" charset="2"/>
              </a:rPr>
              <a:t>One more step: make this an </a:t>
            </a:r>
            <a:r>
              <a:rPr lang="ja-JP" altLang="en-US">
                <a:sym typeface="Symbol" pitchFamily="2" charset="2"/>
              </a:rPr>
              <a:t>“</a:t>
            </a:r>
            <a:r>
              <a:rPr lang="en-US" altLang="ja-JP">
                <a:sym typeface="Symbol" pitchFamily="2" charset="2"/>
              </a:rPr>
              <a:t>edge by</a:t>
            </a:r>
            <a:r>
              <a:rPr lang="ja-JP" altLang="en-US">
                <a:sym typeface="Symbol" pitchFamily="2" charset="2"/>
              </a:rPr>
              <a:t>”</a:t>
            </a:r>
            <a:endParaRPr lang="en-US" altLang="it-BH"/>
          </a:p>
        </p:txBody>
      </p:sp>
      <p:sp>
        <p:nvSpPr>
          <p:cNvPr id="51203" name="Text Box 4">
            <a:extLst>
              <a:ext uri="{FF2B5EF4-FFF2-40B4-BE49-F238E27FC236}">
                <a16:creationId xmlns:a16="http://schemas.microsoft.com/office/drawing/2014/main" id="{E426AE23-9193-3423-7FBF-3DE00A4D9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925" y="2397125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</a:t>
            </a:r>
            <a:endParaRPr lang="en-US" altLang="it-BH" sz="2400"/>
          </a:p>
        </p:txBody>
      </p:sp>
      <p:sp>
        <p:nvSpPr>
          <p:cNvPr id="51204" name="Text Box 5">
            <a:extLst>
              <a:ext uri="{FF2B5EF4-FFF2-40B4-BE49-F238E27FC236}">
                <a16:creationId xmlns:a16="http://schemas.microsoft.com/office/drawing/2014/main" id="{236441F2-7D04-FA88-E2F8-5E9122A29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4800600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</a:t>
            </a:r>
            <a:endParaRPr lang="en-US" altLang="it-BH" sz="2400"/>
          </a:p>
        </p:txBody>
      </p:sp>
      <p:sp>
        <p:nvSpPr>
          <p:cNvPr id="51205" name="Line 6">
            <a:extLst>
              <a:ext uri="{FF2B5EF4-FFF2-40B4-BE49-F238E27FC236}">
                <a16:creationId xmlns:a16="http://schemas.microsoft.com/office/drawing/2014/main" id="{A7B90AE7-69D0-FF46-751B-523EE2BB8A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1910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1206" name="Line 7">
            <a:extLst>
              <a:ext uri="{FF2B5EF4-FFF2-40B4-BE49-F238E27FC236}">
                <a16:creationId xmlns:a16="http://schemas.microsoft.com/office/drawing/2014/main" id="{71D60E42-0ECF-0939-C3EC-57D9146D4EA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81800" y="41910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1207" name="Line 8">
            <a:extLst>
              <a:ext uri="{FF2B5EF4-FFF2-40B4-BE49-F238E27FC236}">
                <a16:creationId xmlns:a16="http://schemas.microsoft.com/office/drawing/2014/main" id="{5D8BD78B-2F6A-B146-6E45-3C37C3291D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4191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1208" name="Line 9">
            <a:extLst>
              <a:ext uri="{FF2B5EF4-FFF2-40B4-BE49-F238E27FC236}">
                <a16:creationId xmlns:a16="http://schemas.microsoft.com/office/drawing/2014/main" id="{614742BD-4A85-C634-4C84-4AF7DEC5A0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191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1209" name="Text Box 10">
            <a:extLst>
              <a:ext uri="{FF2B5EF4-FFF2-40B4-BE49-F238E27FC236}">
                <a16:creationId xmlns:a16="http://schemas.microsoft.com/office/drawing/2014/main" id="{6EBAF7F1-47A1-BE5B-0849-0E360D15D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562600"/>
            <a:ext cx="72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base</a:t>
            </a:r>
            <a:endParaRPr lang="en-US" altLang="it-BH" sz="2400"/>
          </a:p>
        </p:txBody>
      </p:sp>
      <p:sp>
        <p:nvSpPr>
          <p:cNvPr id="51210" name="Text Box 11">
            <a:extLst>
              <a:ext uri="{FF2B5EF4-FFF2-40B4-BE49-F238E27FC236}">
                <a16:creationId xmlns:a16="http://schemas.microsoft.com/office/drawing/2014/main" id="{959DD103-1379-FCD9-11D7-D5CB3948E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0575" y="6400800"/>
            <a:ext cx="758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ticks</a:t>
            </a:r>
            <a:endParaRPr lang="en-US" altLang="it-BH" sz="2400"/>
          </a:p>
        </p:txBody>
      </p:sp>
      <p:sp>
        <p:nvSpPr>
          <p:cNvPr id="51211" name="Line 12">
            <a:extLst>
              <a:ext uri="{FF2B5EF4-FFF2-40B4-BE49-F238E27FC236}">
                <a16:creationId xmlns:a16="http://schemas.microsoft.com/office/drawing/2014/main" id="{CF653BBD-1A13-8C7A-6C0B-395EF9D3241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00800" y="4419600"/>
            <a:ext cx="304800" cy="3810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1212" name="Line 13">
            <a:extLst>
              <a:ext uri="{FF2B5EF4-FFF2-40B4-BE49-F238E27FC236}">
                <a16:creationId xmlns:a16="http://schemas.microsoft.com/office/drawing/2014/main" id="{A325A041-5B09-2C95-3B3B-325623AA3D2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62800" y="44958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1213" name="Line 14">
            <a:extLst>
              <a:ext uri="{FF2B5EF4-FFF2-40B4-BE49-F238E27FC236}">
                <a16:creationId xmlns:a16="http://schemas.microsoft.com/office/drawing/2014/main" id="{BD8172A2-C854-5B80-88BB-3347371726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3581400"/>
            <a:ext cx="0" cy="457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1214" name="Line 15">
            <a:extLst>
              <a:ext uri="{FF2B5EF4-FFF2-40B4-BE49-F238E27FC236}">
                <a16:creationId xmlns:a16="http://schemas.microsoft.com/office/drawing/2014/main" id="{7FEE6414-0D5F-2423-C104-2F33233AFF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2819400"/>
            <a:ext cx="0" cy="457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1215" name="Text Box 16">
            <a:extLst>
              <a:ext uri="{FF2B5EF4-FFF2-40B4-BE49-F238E27FC236}">
                <a16:creationId xmlns:a16="http://schemas.microsoft.com/office/drawing/2014/main" id="{DA29CE24-3750-592F-2F84-0FD996DF3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138" y="4135438"/>
            <a:ext cx="3984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ID</a:t>
            </a:r>
            <a:endParaRPr lang="en-US" altLang="it-BH" sz="2400" baseline="-25000"/>
          </a:p>
        </p:txBody>
      </p:sp>
      <p:sp>
        <p:nvSpPr>
          <p:cNvPr id="51216" name="Text Box 17">
            <a:extLst>
              <a:ext uri="{FF2B5EF4-FFF2-40B4-BE49-F238E27FC236}">
                <a16:creationId xmlns:a16="http://schemas.microsoft.com/office/drawing/2014/main" id="{5B1FD5FE-86F3-1BA6-406E-959EA70E2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9288" y="3244850"/>
            <a:ext cx="6715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safety</a:t>
            </a:r>
            <a:endParaRPr lang="en-US" altLang="it-BH" sz="2400" baseline="-25000"/>
          </a:p>
        </p:txBody>
      </p:sp>
      <p:sp>
        <p:nvSpPr>
          <p:cNvPr id="51217" name="Text Box 18">
            <a:extLst>
              <a:ext uri="{FF2B5EF4-FFF2-40B4-BE49-F238E27FC236}">
                <a16:creationId xmlns:a16="http://schemas.microsoft.com/office/drawing/2014/main" id="{BBF18B69-B9D2-3765-D345-3B41F7E57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953000"/>
            <a:ext cx="1066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Name=</a:t>
            </a:r>
            <a:r>
              <a:rPr lang="ja-JP" altLang="en-US" sz="2400" baseline="-25000">
                <a:sym typeface="Symbol" pitchFamily="2" charset="2"/>
              </a:rPr>
              <a:t>“</a:t>
            </a:r>
            <a:r>
              <a:rPr lang="en-US" altLang="ja-JP" sz="2400" baseline="-25000">
                <a:sym typeface="Symbol" pitchFamily="2" charset="2"/>
              </a:rPr>
              <a:t>x</a:t>
            </a:r>
            <a:r>
              <a:rPr lang="ja-JP" altLang="en-US" sz="2400" baseline="-25000">
                <a:sym typeface="Symbol" pitchFamily="2" charset="2"/>
              </a:rPr>
              <a:t>”</a:t>
            </a:r>
            <a:endParaRPr lang="en-US" altLang="it-BH" sz="2400" baseline="-25000"/>
          </a:p>
        </p:txBody>
      </p:sp>
      <p:sp>
        <p:nvSpPr>
          <p:cNvPr id="51218" name="Text Box 19">
            <a:extLst>
              <a:ext uri="{FF2B5EF4-FFF2-40B4-BE49-F238E27FC236}">
                <a16:creationId xmlns:a16="http://schemas.microsoft.com/office/drawing/2014/main" id="{A3311B27-40C7-2E6C-2E9B-85AF3FDAF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514600"/>
            <a:ext cx="592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price</a:t>
            </a:r>
            <a:endParaRPr lang="en-US" altLang="it-BH" sz="2400" baseline="-25000"/>
          </a:p>
        </p:txBody>
      </p:sp>
      <p:sp>
        <p:nvSpPr>
          <p:cNvPr id="51219" name="Line 20">
            <a:extLst>
              <a:ext uri="{FF2B5EF4-FFF2-40B4-BE49-F238E27FC236}">
                <a16:creationId xmlns:a16="http://schemas.microsoft.com/office/drawing/2014/main" id="{DEB4E9EC-D031-A3CA-958D-7576172A40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43800" y="5257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1220" name="Text Box 21">
            <a:extLst>
              <a:ext uri="{FF2B5EF4-FFF2-40B4-BE49-F238E27FC236}">
                <a16:creationId xmlns:a16="http://schemas.microsoft.com/office/drawing/2014/main" id="{DB8F3A3B-E99D-62A6-4E05-B8F6906D9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124200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</a:t>
            </a:r>
            <a:endParaRPr lang="en-US" altLang="it-BH" sz="2400"/>
          </a:p>
        </p:txBody>
      </p:sp>
      <p:sp>
        <p:nvSpPr>
          <p:cNvPr id="51221" name="Text Box 22">
            <a:extLst>
              <a:ext uri="{FF2B5EF4-FFF2-40B4-BE49-F238E27FC236}">
                <a16:creationId xmlns:a16="http://schemas.microsoft.com/office/drawing/2014/main" id="{47BB47F4-8B6B-A5DA-6E72-64215D3BF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138" y="3930650"/>
            <a:ext cx="44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lop</a:t>
            </a:r>
            <a:endParaRPr lang="en-US" altLang="it-BH" sz="2400" baseline="-25000"/>
          </a:p>
        </p:txBody>
      </p:sp>
      <p:sp>
        <p:nvSpPr>
          <p:cNvPr id="51222" name="Line 23">
            <a:extLst>
              <a:ext uri="{FF2B5EF4-FFF2-40B4-BE49-F238E27FC236}">
                <a16:creationId xmlns:a16="http://schemas.microsoft.com/office/drawing/2014/main" id="{BD9E2791-8132-EB2A-F052-BAFB3B41A5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8400" y="5181600"/>
            <a:ext cx="0" cy="457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1223" name="Text Box 24">
            <a:extLst>
              <a:ext uri="{FF2B5EF4-FFF2-40B4-BE49-F238E27FC236}">
                <a16:creationId xmlns:a16="http://schemas.microsoft.com/office/drawing/2014/main" id="{4F3A2F97-7167-0D78-7ECE-BD57E95AB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488" y="4921250"/>
            <a:ext cx="10017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>
                <a:sym typeface="Symbol" pitchFamily="2" charset="2"/>
              </a:rPr>
              <a:t>pos()=last</a:t>
            </a:r>
            <a:endParaRPr lang="en-US" altLang="it-BH" sz="2400" baseline="-25000"/>
          </a:p>
        </p:txBody>
      </p:sp>
      <p:sp>
        <p:nvSpPr>
          <p:cNvPr id="51224" name="Text Box 25">
            <a:extLst>
              <a:ext uri="{FF2B5EF4-FFF2-40B4-BE49-F238E27FC236}">
                <a16:creationId xmlns:a16="http://schemas.microsoft.com/office/drawing/2014/main" id="{F591E7B2-82F5-1FC9-4B58-7CC4B04AF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724400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</a:t>
            </a:r>
            <a:endParaRPr lang="en-US" altLang="it-BH" sz="2400"/>
          </a:p>
        </p:txBody>
      </p:sp>
      <p:sp>
        <p:nvSpPr>
          <p:cNvPr id="51225" name="Text Box 26">
            <a:extLst>
              <a:ext uri="{FF2B5EF4-FFF2-40B4-BE49-F238E27FC236}">
                <a16:creationId xmlns:a16="http://schemas.microsoft.com/office/drawing/2014/main" id="{33433AD2-00CA-3F93-4C7F-1C96BC8E7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562600"/>
            <a:ext cx="709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>
                <a:sym typeface="Symbol" pitchFamily="2" charset="2"/>
              </a:rPr>
              <a:t>Gby</a:t>
            </a:r>
            <a:endParaRPr lang="en-US" altLang="it-BH" sz="2400"/>
          </a:p>
        </p:txBody>
      </p:sp>
      <p:sp>
        <p:nvSpPr>
          <p:cNvPr id="51226" name="Text Box 27">
            <a:extLst>
              <a:ext uri="{FF2B5EF4-FFF2-40B4-BE49-F238E27FC236}">
                <a16:creationId xmlns:a16="http://schemas.microsoft.com/office/drawing/2014/main" id="{DA7D8F98-B1F6-529C-619C-6C267B5F0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5888" y="5683250"/>
            <a:ext cx="3984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2400" baseline="-25000"/>
              <a:t>ID</a:t>
            </a:r>
          </a:p>
        </p:txBody>
      </p:sp>
      <p:sp>
        <p:nvSpPr>
          <p:cNvPr id="51227" name="Line 28">
            <a:extLst>
              <a:ext uri="{FF2B5EF4-FFF2-40B4-BE49-F238E27FC236}">
                <a16:creationId xmlns:a16="http://schemas.microsoft.com/office/drawing/2014/main" id="{60491634-C171-3775-8FC9-594B608A2B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8400" y="6019800"/>
            <a:ext cx="0" cy="457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BH"/>
          </a:p>
        </p:txBody>
      </p:sp>
      <p:sp>
        <p:nvSpPr>
          <p:cNvPr id="51228" name="Text Box 29">
            <a:extLst>
              <a:ext uri="{FF2B5EF4-FFF2-40B4-BE49-F238E27FC236}">
                <a16:creationId xmlns:a16="http://schemas.microsoft.com/office/drawing/2014/main" id="{1FBF7B0F-E5D6-4577-2C55-AA9D56B29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692650"/>
            <a:ext cx="5572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2400" baseline="-25000">
                <a:sym typeface="Symbol" pitchFamily="2" charset="2"/>
              </a:rPr>
              <a:t>each</a:t>
            </a:r>
            <a:endParaRPr lang="en-US" altLang="it-BH" sz="2400" baseline="-250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026">
            <a:extLst>
              <a:ext uri="{FF2B5EF4-FFF2-40B4-BE49-F238E27FC236}">
                <a16:creationId xmlns:a16="http://schemas.microsoft.com/office/drawing/2014/main" id="{1A78973C-D35C-1C3D-F2FC-03277DE24B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t-BH"/>
              <a:t>Performance</a:t>
            </a:r>
          </a:p>
        </p:txBody>
      </p:sp>
      <p:graphicFrame>
        <p:nvGraphicFramePr>
          <p:cNvPr id="52226" name="Object 1028">
            <a:extLst>
              <a:ext uri="{FF2B5EF4-FFF2-40B4-BE49-F238E27FC236}">
                <a16:creationId xmlns:a16="http://schemas.microsoft.com/office/drawing/2014/main" id="{EE653A06-7FC5-B141-5DCD-49ADA2B09A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-757238" y="609600"/>
          <a:ext cx="5957888" cy="256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6553200" imgH="2743200" progId="Excel.Chart.8">
                  <p:embed/>
                </p:oleObj>
              </mc:Choice>
              <mc:Fallback>
                <p:oleObj name="Chart" r:id="rId2" imgW="6553200" imgH="2743200" progId="Excel.Chart.8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57238" y="609600"/>
                        <a:ext cx="5957888" cy="256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>
            <a:extLst>
              <a:ext uri="{FF2B5EF4-FFF2-40B4-BE49-F238E27FC236}">
                <a16:creationId xmlns:a16="http://schemas.microsoft.com/office/drawing/2014/main" id="{472E974B-74A6-63E6-4CA4-32B9CC65F3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t-BH"/>
              <a:t>Conclusion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AE01DE70-B2BE-B874-0D29-B86439420C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Char char="w"/>
              <a:defRPr/>
            </a:pPr>
            <a:r>
              <a:rPr lang="en-US" sz="2800" dirty="0" err="1"/>
              <a:t>AQuery</a:t>
            </a:r>
            <a:r>
              <a:rPr lang="en-US" sz="2800" dirty="0"/>
              <a:t> declaratively incorporates order in a per-query basis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w"/>
              <a:defRPr/>
            </a:pPr>
            <a:r>
              <a:rPr lang="en-US" sz="2800" dirty="0"/>
              <a:t>Any clause can rely on order; expressions can be order-dependent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w"/>
              <a:defRPr/>
            </a:pPr>
            <a:r>
              <a:rPr lang="en-US" sz="2800" dirty="0"/>
              <a:t>Optimization possibilities are vast; performance improvements of an order of magnitude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w"/>
              <a:defRPr/>
            </a:pPr>
            <a:r>
              <a:rPr lang="en-US" sz="2800" dirty="0"/>
              <a:t>Applications to Finance, Biology, Linguistics, ...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26">
            <a:extLst>
              <a:ext uri="{FF2B5EF4-FFF2-40B4-BE49-F238E27FC236}">
                <a16:creationId xmlns:a16="http://schemas.microsoft.com/office/drawing/2014/main" id="{AE9D43EC-C172-E95A-F5E4-2EB93EC781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/>
              <a:t>3-month moving average: </a:t>
            </a:r>
            <a:br>
              <a:rPr lang="pt-BR" altLang="it-BH"/>
            </a:br>
            <a:r>
              <a:rPr lang="pt-BR" altLang="it-BH"/>
              <a:t>the hard way</a:t>
            </a:r>
            <a:endParaRPr lang="en-US" altLang="it-BH"/>
          </a:p>
        </p:txBody>
      </p:sp>
      <p:grpSp>
        <p:nvGrpSpPr>
          <p:cNvPr id="18434" name="Group 1027">
            <a:extLst>
              <a:ext uri="{FF2B5EF4-FFF2-40B4-BE49-F238E27FC236}">
                <a16:creationId xmlns:a16="http://schemas.microsoft.com/office/drawing/2014/main" id="{3AD358E9-BE99-2FFE-65B5-84163C8C83DD}"/>
              </a:ext>
            </a:extLst>
          </p:cNvPr>
          <p:cNvGrpSpPr>
            <a:grpSpLocks/>
          </p:cNvGrpSpPr>
          <p:nvPr/>
        </p:nvGrpSpPr>
        <p:grpSpPr bwMode="auto">
          <a:xfrm>
            <a:off x="844550" y="2327275"/>
            <a:ext cx="2432050" cy="1752600"/>
            <a:chOff x="3911" y="1466"/>
            <a:chExt cx="1532" cy="1104"/>
          </a:xfrm>
        </p:grpSpPr>
        <p:sp>
          <p:nvSpPr>
            <p:cNvPr id="18443" name="Rectangle 1028">
              <a:extLst>
                <a:ext uri="{FF2B5EF4-FFF2-40B4-BE49-F238E27FC236}">
                  <a16:creationId xmlns:a16="http://schemas.microsoft.com/office/drawing/2014/main" id="{E2644A02-E238-CD55-06FB-F9AF092C5E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1" y="1466"/>
              <a:ext cx="1532" cy="20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it-BH" altLang="it-BH" sz="2400">
                <a:latin typeface="Garamond" panose="02020404030301010803" pitchFamily="18" charset="0"/>
              </a:endParaRPr>
            </a:p>
          </p:txBody>
        </p:sp>
        <p:sp>
          <p:nvSpPr>
            <p:cNvPr id="18444" name="Text Box 1029">
              <a:extLst>
                <a:ext uri="{FF2B5EF4-FFF2-40B4-BE49-F238E27FC236}">
                  <a16:creationId xmlns:a16="http://schemas.microsoft.com/office/drawing/2014/main" id="{FD4B47E6-77A5-D7C0-9C75-C8E0C33C7F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3" y="1468"/>
              <a:ext cx="400" cy="11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 </a:t>
              </a:r>
              <a:r>
                <a:rPr lang="pt-BR" altLang="it-BH" sz="1600">
                  <a:latin typeface="Arial Narrow" panose="020B0604020202020204" pitchFamily="34" charset="0"/>
                </a:rPr>
                <a:t>sales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100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120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140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140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130</a:t>
              </a:r>
            </a:p>
          </p:txBody>
        </p:sp>
        <p:sp>
          <p:nvSpPr>
            <p:cNvPr id="18445" name="Text Box 1030">
              <a:extLst>
                <a:ext uri="{FF2B5EF4-FFF2-40B4-BE49-F238E27FC236}">
                  <a16:creationId xmlns:a16="http://schemas.microsoft.com/office/drawing/2014/main" id="{97209C9E-C953-903B-896F-D08AAFE2EB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6" y="1468"/>
              <a:ext cx="417" cy="11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 </a:t>
              </a:r>
              <a:r>
                <a:rPr lang="pt-BR" altLang="it-BH" sz="1600">
                  <a:latin typeface="Arial Narrow" panose="020B0604020202020204" pitchFamily="34" charset="0"/>
                </a:rPr>
                <a:t>3-avg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100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110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120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133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136</a:t>
              </a:r>
              <a:endParaRPr lang="en-US" altLang="it-BH" sz="1800">
                <a:latin typeface="Arial Narrow" panose="020B0604020202020204" pitchFamily="34" charset="0"/>
              </a:endParaRPr>
            </a:p>
          </p:txBody>
        </p:sp>
        <p:sp>
          <p:nvSpPr>
            <p:cNvPr id="18446" name="Text Box 1031">
              <a:extLst>
                <a:ext uri="{FF2B5EF4-FFF2-40B4-BE49-F238E27FC236}">
                  <a16:creationId xmlns:a16="http://schemas.microsoft.com/office/drawing/2014/main" id="{3769F962-BE0B-25C8-A80B-8D93DFD6ED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1468"/>
              <a:ext cx="445" cy="11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 </a:t>
              </a:r>
              <a:r>
                <a:rPr lang="pt-BR" altLang="it-BH" sz="1600">
                  <a:latin typeface="Arial Narrow" panose="020B0604020202020204" pitchFamily="34" charset="0"/>
                </a:rPr>
                <a:t>month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2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3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4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5</a:t>
              </a:r>
            </a:p>
          </p:txBody>
        </p:sp>
      </p:grpSp>
      <p:sp>
        <p:nvSpPr>
          <p:cNvPr id="18435" name="Text Box 1032">
            <a:extLst>
              <a:ext uri="{FF2B5EF4-FFF2-40B4-BE49-F238E27FC236}">
                <a16:creationId xmlns:a16="http://schemas.microsoft.com/office/drawing/2014/main" id="{3BEF4FC4-B668-D0CA-6D5B-05825AC81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362200"/>
            <a:ext cx="5341938" cy="400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025525" algn="l"/>
                <a:tab pos="1652588" algn="l"/>
                <a:tab pos="2224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1025525" algn="l"/>
                <a:tab pos="1652588" algn="l"/>
                <a:tab pos="2224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tabLst>
                <a:tab pos="1025525" algn="l"/>
                <a:tab pos="1652588" algn="l"/>
                <a:tab pos="2224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tabLst>
                <a:tab pos="1025525" algn="l"/>
                <a:tab pos="1652588" algn="l"/>
                <a:tab pos="2224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  <a:tab pos="1652588" algn="l"/>
                <a:tab pos="222408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  <a:tab pos="1652588" algn="l"/>
                <a:tab pos="222408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  <a:tab pos="1652588" algn="l"/>
                <a:tab pos="222408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  <a:tab pos="1652588" algn="l"/>
                <a:tab pos="222408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  <a:tab pos="1652588" algn="l"/>
                <a:tab pos="222408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SELECT	t1.month,t1.sales,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(t1.sales+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CASE	WHEN	t2.sales is null AND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	t3.sales is null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THEN	2*t1.sales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WHEN	t2.sales is not null AND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	t3.sales is null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THEN t2.sales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	+(t1.sales+t2.sales)/2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ELSE t2.sales + t3.sales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END) / 3			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FROM	Sales t1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LEFT OUTER JOIN Sales t2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  ON t1.month – 1 = t2.month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LEFT OUTER JOIN Sales t3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  ON t1.month – 2 = t3.month</a:t>
            </a:r>
          </a:p>
        </p:txBody>
      </p:sp>
      <p:sp>
        <p:nvSpPr>
          <p:cNvPr id="18436" name="Text Box 1038">
            <a:extLst>
              <a:ext uri="{FF2B5EF4-FFF2-40B4-BE49-F238E27FC236}">
                <a16:creationId xmlns:a16="http://schemas.microsoft.com/office/drawing/2014/main" id="{C58E92AC-F0DC-AB4C-AE1C-9703E7EAB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0" y="4343400"/>
            <a:ext cx="161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2400" b="1">
                <a:latin typeface="Garamond" panose="02020404030301010803" pitchFamily="18" charset="0"/>
              </a:rPr>
              <a:t>Problems? </a:t>
            </a:r>
            <a:endParaRPr lang="en-US" altLang="it-BH" sz="2400">
              <a:latin typeface="Garamond" panose="02020404030301010803" pitchFamily="18" charset="0"/>
            </a:endParaRPr>
          </a:p>
        </p:txBody>
      </p:sp>
      <p:grpSp>
        <p:nvGrpSpPr>
          <p:cNvPr id="155667" name="Group 1043">
            <a:extLst>
              <a:ext uri="{FF2B5EF4-FFF2-40B4-BE49-F238E27FC236}">
                <a16:creationId xmlns:a16="http://schemas.microsoft.com/office/drawing/2014/main" id="{2CD5DD28-95FF-21C4-E934-458282B75E53}"/>
              </a:ext>
            </a:extLst>
          </p:cNvPr>
          <p:cNvGrpSpPr>
            <a:grpSpLocks/>
          </p:cNvGrpSpPr>
          <p:nvPr/>
        </p:nvGrpSpPr>
        <p:grpSpPr bwMode="auto">
          <a:xfrm>
            <a:off x="746125" y="2667000"/>
            <a:ext cx="8245475" cy="2570163"/>
            <a:chOff x="470" y="1680"/>
            <a:chExt cx="5194" cy="1619"/>
          </a:xfrm>
        </p:grpSpPr>
        <p:sp>
          <p:nvSpPr>
            <p:cNvPr id="18441" name="Text Box 1039">
              <a:extLst>
                <a:ext uri="{FF2B5EF4-FFF2-40B4-BE49-F238E27FC236}">
                  <a16:creationId xmlns:a16="http://schemas.microsoft.com/office/drawing/2014/main" id="{9AD94487-3235-7BE1-1F07-04D98D51DE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" y="3011"/>
              <a:ext cx="16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Char char="•"/>
              </a:pPr>
              <a:r>
                <a:rPr lang="pt-BR" altLang="it-BH" sz="2400">
                  <a:latin typeface="Garamond" panose="02020404030301010803" pitchFamily="18" charset="0"/>
                </a:rPr>
                <a:t> </a:t>
              </a:r>
              <a:r>
                <a:rPr lang="pt-BR" altLang="en-US" sz="2400">
                  <a:latin typeface="Garamond" panose="02020404030301010803" pitchFamily="18" charset="0"/>
                </a:rPr>
                <a:t>“</a:t>
              </a:r>
              <a:r>
                <a:rPr lang="pt-BR" altLang="it-BH" sz="2400">
                  <a:latin typeface="Garamond" panose="02020404030301010803" pitchFamily="18" charset="0"/>
                </a:rPr>
                <a:t>Write-once</a:t>
              </a:r>
              <a:r>
                <a:rPr lang="pt-BR" altLang="en-US" sz="2400">
                  <a:latin typeface="Garamond" panose="02020404030301010803" pitchFamily="18" charset="0"/>
                </a:rPr>
                <a:t>”</a:t>
              </a:r>
              <a:r>
                <a:rPr lang="pt-BR" altLang="it-BH" sz="2400">
                  <a:latin typeface="Garamond" panose="02020404030301010803" pitchFamily="18" charset="0"/>
                </a:rPr>
                <a:t> query</a:t>
              </a:r>
              <a:endParaRPr lang="en-US" altLang="it-BH" sz="2400">
                <a:latin typeface="Garamond" panose="02020404030301010803" pitchFamily="18" charset="0"/>
              </a:endParaRPr>
            </a:p>
          </p:txBody>
        </p:sp>
        <p:sp>
          <p:nvSpPr>
            <p:cNvPr id="18442" name="Rectangle 1040">
              <a:extLst>
                <a:ext uri="{FF2B5EF4-FFF2-40B4-BE49-F238E27FC236}">
                  <a16:creationId xmlns:a16="http://schemas.microsoft.com/office/drawing/2014/main" id="{B1461D94-690A-9DCA-A257-4CF6CA4601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1680"/>
              <a:ext cx="2736" cy="1536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it-BH" altLang="it-BH" sz="2400">
                <a:latin typeface="Garamond" panose="02020404030301010803" pitchFamily="18" charset="0"/>
              </a:endParaRPr>
            </a:p>
          </p:txBody>
        </p:sp>
      </p:grpSp>
      <p:grpSp>
        <p:nvGrpSpPr>
          <p:cNvPr id="155668" name="Group 1044">
            <a:extLst>
              <a:ext uri="{FF2B5EF4-FFF2-40B4-BE49-F238E27FC236}">
                <a16:creationId xmlns:a16="http://schemas.microsoft.com/office/drawing/2014/main" id="{17EC340C-2A5C-CB7E-3537-AA48DF757181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105400"/>
            <a:ext cx="8229600" cy="1371600"/>
            <a:chOff x="480" y="3216"/>
            <a:chExt cx="5184" cy="864"/>
          </a:xfrm>
        </p:grpSpPr>
        <p:sp>
          <p:nvSpPr>
            <p:cNvPr id="18439" name="Rectangle 1041">
              <a:extLst>
                <a:ext uri="{FF2B5EF4-FFF2-40B4-BE49-F238E27FC236}">
                  <a16:creationId xmlns:a16="http://schemas.microsoft.com/office/drawing/2014/main" id="{4F242AC4-B5D8-1DC8-D072-8CBEEF26A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216"/>
              <a:ext cx="2736" cy="864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it-BH" altLang="it-BH" sz="2400">
                <a:latin typeface="Garamond" panose="02020404030301010803" pitchFamily="18" charset="0"/>
              </a:endParaRPr>
            </a:p>
          </p:txBody>
        </p:sp>
        <p:sp>
          <p:nvSpPr>
            <p:cNvPr id="18440" name="Text Box 1042">
              <a:extLst>
                <a:ext uri="{FF2B5EF4-FFF2-40B4-BE49-F238E27FC236}">
                  <a16:creationId xmlns:a16="http://schemas.microsoft.com/office/drawing/2014/main" id="{C3D4A36E-E492-D8BF-CD2E-46BD973946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3264"/>
              <a:ext cx="13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Char char="•"/>
              </a:pPr>
              <a:r>
                <a:rPr lang="pt-BR" altLang="it-BH" sz="2400">
                  <a:latin typeface="Garamond" panose="02020404030301010803" pitchFamily="18" charset="0"/>
                </a:rPr>
                <a:t> Three way join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E83D5EDA-F5A1-8917-5599-4A2E7AB47D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/>
              <a:t>3-month moving average: </a:t>
            </a:r>
            <a:br>
              <a:rPr lang="pt-BR" altLang="it-BH"/>
            </a:br>
            <a:r>
              <a:rPr lang="pt-BR" altLang="it-BH"/>
              <a:t>the OLAP way</a:t>
            </a:r>
            <a:endParaRPr lang="en-US" altLang="it-BH"/>
          </a:p>
        </p:txBody>
      </p:sp>
      <p:grpSp>
        <p:nvGrpSpPr>
          <p:cNvPr id="19458" name="Group 3">
            <a:extLst>
              <a:ext uri="{FF2B5EF4-FFF2-40B4-BE49-F238E27FC236}">
                <a16:creationId xmlns:a16="http://schemas.microsoft.com/office/drawing/2014/main" id="{BDCB0C34-62B1-DF13-9B2E-B60F23FB5D09}"/>
              </a:ext>
            </a:extLst>
          </p:cNvPr>
          <p:cNvGrpSpPr>
            <a:grpSpLocks/>
          </p:cNvGrpSpPr>
          <p:nvPr/>
        </p:nvGrpSpPr>
        <p:grpSpPr bwMode="auto">
          <a:xfrm>
            <a:off x="844550" y="2327275"/>
            <a:ext cx="2432050" cy="1752600"/>
            <a:chOff x="3911" y="1466"/>
            <a:chExt cx="1532" cy="1104"/>
          </a:xfrm>
        </p:grpSpPr>
        <p:sp>
          <p:nvSpPr>
            <p:cNvPr id="19464" name="Rectangle 4">
              <a:extLst>
                <a:ext uri="{FF2B5EF4-FFF2-40B4-BE49-F238E27FC236}">
                  <a16:creationId xmlns:a16="http://schemas.microsoft.com/office/drawing/2014/main" id="{C4666352-CF5D-6FC3-498C-824DD614B6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1" y="1466"/>
              <a:ext cx="1532" cy="20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it-BH" altLang="it-BH" sz="2400">
                <a:latin typeface="Garamond" panose="02020404030301010803" pitchFamily="18" charset="0"/>
              </a:endParaRPr>
            </a:p>
          </p:txBody>
        </p:sp>
        <p:sp>
          <p:nvSpPr>
            <p:cNvPr id="19465" name="Text Box 5">
              <a:extLst>
                <a:ext uri="{FF2B5EF4-FFF2-40B4-BE49-F238E27FC236}">
                  <a16:creationId xmlns:a16="http://schemas.microsoft.com/office/drawing/2014/main" id="{83BFA99A-5502-91D1-4439-DDEF2192DF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3" y="1468"/>
              <a:ext cx="400" cy="11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 </a:t>
              </a:r>
              <a:r>
                <a:rPr lang="pt-BR" altLang="it-BH" sz="1600">
                  <a:latin typeface="Arial Narrow" panose="020B0604020202020204" pitchFamily="34" charset="0"/>
                </a:rPr>
                <a:t>sales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100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120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140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140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130</a:t>
              </a:r>
            </a:p>
          </p:txBody>
        </p:sp>
        <p:sp>
          <p:nvSpPr>
            <p:cNvPr id="19466" name="Text Box 6">
              <a:extLst>
                <a:ext uri="{FF2B5EF4-FFF2-40B4-BE49-F238E27FC236}">
                  <a16:creationId xmlns:a16="http://schemas.microsoft.com/office/drawing/2014/main" id="{0985157D-E953-152E-232D-E3A59CF4DB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6" y="1468"/>
              <a:ext cx="417" cy="11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 </a:t>
              </a:r>
              <a:r>
                <a:rPr lang="pt-BR" altLang="it-BH" sz="1600">
                  <a:latin typeface="Arial Narrow" panose="020B0604020202020204" pitchFamily="34" charset="0"/>
                </a:rPr>
                <a:t>3-avg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100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110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120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133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136</a:t>
              </a:r>
              <a:endParaRPr lang="en-US" altLang="it-BH" sz="1800">
                <a:latin typeface="Arial Narrow" panose="020B0604020202020204" pitchFamily="34" charset="0"/>
              </a:endParaRPr>
            </a:p>
          </p:txBody>
        </p:sp>
        <p:sp>
          <p:nvSpPr>
            <p:cNvPr id="19467" name="Text Box 7">
              <a:extLst>
                <a:ext uri="{FF2B5EF4-FFF2-40B4-BE49-F238E27FC236}">
                  <a16:creationId xmlns:a16="http://schemas.microsoft.com/office/drawing/2014/main" id="{6DC5144B-78B0-6E8A-EAEE-34CC589C60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1468"/>
              <a:ext cx="445" cy="11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 </a:t>
              </a:r>
              <a:r>
                <a:rPr lang="pt-BR" altLang="it-BH" sz="1600">
                  <a:latin typeface="Arial Narrow" panose="020B0604020202020204" pitchFamily="34" charset="0"/>
                </a:rPr>
                <a:t>month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1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2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3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4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t-BR" altLang="it-BH" sz="1800">
                  <a:latin typeface="Arial Narrow" panose="020B0604020202020204" pitchFamily="34" charset="0"/>
                </a:rPr>
                <a:t>5</a:t>
              </a:r>
            </a:p>
          </p:txBody>
        </p:sp>
      </p:grpSp>
      <p:sp>
        <p:nvSpPr>
          <p:cNvPr id="19459" name="Text Box 8">
            <a:extLst>
              <a:ext uri="{FF2B5EF4-FFF2-40B4-BE49-F238E27FC236}">
                <a16:creationId xmlns:a16="http://schemas.microsoft.com/office/drawing/2014/main" id="{94FC9845-4B97-7E42-54BD-70575381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362200"/>
            <a:ext cx="5108575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025525" algn="l"/>
                <a:tab pos="3090863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1025525" algn="l"/>
                <a:tab pos="3090863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tabLst>
                <a:tab pos="1025525" algn="l"/>
                <a:tab pos="30908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tabLst>
                <a:tab pos="1025525" algn="l"/>
                <a:tab pos="309086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  <a:tab pos="3090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  <a:tab pos="3090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  <a:tab pos="3090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  <a:tab pos="3090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  <a:tab pos="3090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SELECT	month,sales,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avg(sales) OVER (ORDER BY month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ROWS BETWEEN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2 PRECEDING AND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	CURRENT ROW)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FROM	Sales</a:t>
            </a:r>
          </a:p>
        </p:txBody>
      </p:sp>
      <p:sp>
        <p:nvSpPr>
          <p:cNvPr id="19460" name="Text Box 9">
            <a:extLst>
              <a:ext uri="{FF2B5EF4-FFF2-40B4-BE49-F238E27FC236}">
                <a16:creationId xmlns:a16="http://schemas.microsoft.com/office/drawing/2014/main" id="{5F5F638A-260A-711F-7BAA-4D16D32DC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038600"/>
            <a:ext cx="161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2400" b="1">
                <a:latin typeface="Garamond" panose="02020404030301010803" pitchFamily="18" charset="0"/>
              </a:rPr>
              <a:t>Problems? </a:t>
            </a:r>
            <a:endParaRPr lang="en-US" altLang="it-BH" sz="2400">
              <a:latin typeface="Garamond" panose="02020404030301010803" pitchFamily="18" charset="0"/>
            </a:endParaRPr>
          </a:p>
        </p:txBody>
      </p:sp>
      <p:grpSp>
        <p:nvGrpSpPr>
          <p:cNvPr id="156690" name="Group 18">
            <a:extLst>
              <a:ext uri="{FF2B5EF4-FFF2-40B4-BE49-F238E27FC236}">
                <a16:creationId xmlns:a16="http://schemas.microsoft.com/office/drawing/2014/main" id="{3E86D512-DEE9-9202-3D80-2298C9A035C2}"/>
              </a:ext>
            </a:extLst>
          </p:cNvPr>
          <p:cNvGrpSpPr>
            <a:grpSpLocks/>
          </p:cNvGrpSpPr>
          <p:nvPr/>
        </p:nvGrpSpPr>
        <p:grpSpPr bwMode="auto">
          <a:xfrm>
            <a:off x="3873500" y="2590800"/>
            <a:ext cx="5041900" cy="3108325"/>
            <a:chOff x="2440" y="1632"/>
            <a:chExt cx="3176" cy="1958"/>
          </a:xfrm>
        </p:grpSpPr>
        <p:sp>
          <p:nvSpPr>
            <p:cNvPr id="19462" name="Text Box 13">
              <a:extLst>
                <a:ext uri="{FF2B5EF4-FFF2-40B4-BE49-F238E27FC236}">
                  <a16:creationId xmlns:a16="http://schemas.microsoft.com/office/drawing/2014/main" id="{B75B8CB3-DFAE-70E4-F75D-1449F7DF01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0" y="2842"/>
              <a:ext cx="2948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Char char="•"/>
              </a:pPr>
              <a:r>
                <a:rPr lang="pt-BR" altLang="it-BH" sz="2400">
                  <a:latin typeface="Garamond" panose="02020404030301010803" pitchFamily="18" charset="0"/>
                </a:rPr>
                <a:t> OVER construct  is confined to the </a:t>
              </a:r>
              <a:br>
                <a:rPr lang="pt-BR" altLang="it-BH" sz="2400">
                  <a:latin typeface="Garamond" panose="02020404030301010803" pitchFamily="18" charset="0"/>
                </a:rPr>
              </a:br>
              <a:r>
                <a:rPr lang="pt-BR" altLang="it-BH" sz="2400">
                  <a:latin typeface="Garamond" panose="02020404030301010803" pitchFamily="18" charset="0"/>
                </a:rPr>
                <a:t>SELECT clause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Char char="•"/>
              </a:pPr>
              <a:r>
                <a:rPr lang="pt-BR" altLang="it-BH" sz="2400">
                  <a:latin typeface="Garamond" panose="02020404030301010803" pitchFamily="18" charset="0"/>
                </a:rPr>
                <a:t> Awkward syntax</a:t>
              </a:r>
              <a:endParaRPr lang="en-US" altLang="it-BH" sz="2400">
                <a:latin typeface="Garamond" panose="02020404030301010803" pitchFamily="18" charset="0"/>
              </a:endParaRPr>
            </a:p>
          </p:txBody>
        </p:sp>
        <p:sp>
          <p:nvSpPr>
            <p:cNvPr id="19463" name="Rectangle 17">
              <a:extLst>
                <a:ext uri="{FF2B5EF4-FFF2-40B4-BE49-F238E27FC236}">
                  <a16:creationId xmlns:a16="http://schemas.microsoft.com/office/drawing/2014/main" id="{9D8908AE-B892-84C9-5D5E-683F633938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1632"/>
              <a:ext cx="1728" cy="816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it-BH" altLang="it-BH" sz="2400">
                <a:latin typeface="Garamond" panose="02020404030301010803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026">
            <a:extLst>
              <a:ext uri="{FF2B5EF4-FFF2-40B4-BE49-F238E27FC236}">
                <a16:creationId xmlns:a16="http://schemas.microsoft.com/office/drawing/2014/main" id="{C4380836-9029-1927-8627-6A323331CE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/>
              <a:t>Network Management Query</a:t>
            </a:r>
            <a:endParaRPr lang="en-US" altLang="it-BH"/>
          </a:p>
        </p:txBody>
      </p:sp>
      <p:sp>
        <p:nvSpPr>
          <p:cNvPr id="20482" name="Rectangle 1027">
            <a:extLst>
              <a:ext uri="{FF2B5EF4-FFF2-40B4-BE49-F238E27FC236}">
                <a16:creationId xmlns:a16="http://schemas.microsoft.com/office/drawing/2014/main" id="{51F0C4EC-2B7E-2882-0AC1-0E5162938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625" y="2214563"/>
            <a:ext cx="3609975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pt-BR" altLang="it-BH" sz="2000"/>
              <a:t>Find duration and average length of packets of src-dst flows. A flow from src to dest ends after a 2-minute silence</a:t>
            </a:r>
          </a:p>
          <a:p>
            <a:pPr eaLnBrk="1" hangingPunct="1"/>
            <a:endParaRPr lang="pt-BR" altLang="it-BH" sz="2000"/>
          </a:p>
          <a:p>
            <a:pPr eaLnBrk="1" hangingPunct="1"/>
            <a:endParaRPr lang="en-US" altLang="it-BH" sz="2400"/>
          </a:p>
        </p:txBody>
      </p:sp>
      <p:sp>
        <p:nvSpPr>
          <p:cNvPr id="20483" name="Rectangle 1029">
            <a:extLst>
              <a:ext uri="{FF2B5EF4-FFF2-40B4-BE49-F238E27FC236}">
                <a16:creationId xmlns:a16="http://schemas.microsoft.com/office/drawing/2014/main" id="{6ECDAD8C-3B0F-4E93-2216-833988F5D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375" y="4003675"/>
            <a:ext cx="3089275" cy="301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20484" name="Text Box 1030">
            <a:extLst>
              <a:ext uri="{FF2B5EF4-FFF2-40B4-BE49-F238E27FC236}">
                <a16:creationId xmlns:a16="http://schemas.microsoft.com/office/drawing/2014/main" id="{06E1F144-80F0-5F2E-0754-9448DB9B0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1563" y="3995738"/>
            <a:ext cx="579437" cy="2024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time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47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155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20485" name="Text Box 1031">
            <a:extLst>
              <a:ext uri="{FF2B5EF4-FFF2-40B4-BE49-F238E27FC236}">
                <a16:creationId xmlns:a16="http://schemas.microsoft.com/office/drawing/2014/main" id="{1D5FAB00-8B22-054B-51EC-F41336D61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8575" y="3995738"/>
            <a:ext cx="527050" cy="2024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dst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</p:txBody>
      </p:sp>
      <p:sp>
        <p:nvSpPr>
          <p:cNvPr id="20486" name="Text Box 1032">
            <a:extLst>
              <a:ext uri="{FF2B5EF4-FFF2-40B4-BE49-F238E27FC236}">
                <a16:creationId xmlns:a16="http://schemas.microsoft.com/office/drawing/2014/main" id="{0F6C2BA9-C171-84F9-A12A-55447D7A2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2325" y="3995738"/>
            <a:ext cx="476250" cy="2024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src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s2</a:t>
            </a:r>
          </a:p>
        </p:txBody>
      </p:sp>
      <p:sp>
        <p:nvSpPr>
          <p:cNvPr id="20487" name="Text Box 1033">
            <a:extLst>
              <a:ext uri="{FF2B5EF4-FFF2-40B4-BE49-F238E27FC236}">
                <a16:creationId xmlns:a16="http://schemas.microsoft.com/office/drawing/2014/main" id="{A076F5BD-206B-FA6B-688D-0499EC44F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2050" y="3995738"/>
            <a:ext cx="895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 b="1">
                <a:latin typeface="Arial Narrow" panose="020B0604020202020204" pitchFamily="34" charset="0"/>
              </a:rPr>
              <a:t>Packets</a:t>
            </a:r>
            <a:endParaRPr lang="en-US" altLang="it-BH" sz="1800" b="1">
              <a:latin typeface="Arial Narrow" panose="020B0604020202020204" pitchFamily="34" charset="0"/>
            </a:endParaRPr>
          </a:p>
        </p:txBody>
      </p:sp>
      <p:sp>
        <p:nvSpPr>
          <p:cNvPr id="20488" name="Text Box 1034">
            <a:extLst>
              <a:ext uri="{FF2B5EF4-FFF2-40B4-BE49-F238E27FC236}">
                <a16:creationId xmlns:a16="http://schemas.microsoft.com/office/drawing/2014/main" id="{538E22C3-A6D6-C41F-1CBC-0A0EBBDD1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8800" y="3995738"/>
            <a:ext cx="517525" cy="2024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800" b="1">
                <a:latin typeface="Arial Narrow" panose="020B0604020202020204" pitchFamily="34" charset="0"/>
              </a:rPr>
              <a:t>len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250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270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330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235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280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BH" sz="1800">
                <a:latin typeface="Arial Narrow" panose="020B0604020202020204" pitchFamily="34" charset="0"/>
              </a:rPr>
              <a:t>305</a:t>
            </a:r>
          </a:p>
        </p:txBody>
      </p:sp>
      <p:sp>
        <p:nvSpPr>
          <p:cNvPr id="145419" name="Text Box 1035">
            <a:extLst>
              <a:ext uri="{FF2B5EF4-FFF2-40B4-BE49-F238E27FC236}">
                <a16:creationId xmlns:a16="http://schemas.microsoft.com/office/drawing/2014/main" id="{555ED64C-ACE4-AA7D-FB1E-067CAD343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282825"/>
            <a:ext cx="4495800" cy="413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566738" algn="l"/>
                <a:tab pos="804863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566738" algn="l"/>
                <a:tab pos="804863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tabLst>
                <a:tab pos="566738" algn="l"/>
                <a:tab pos="8048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tabLst>
                <a:tab pos="566738" algn="l"/>
                <a:tab pos="80486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566738" algn="l"/>
                <a:tab pos="804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566738" algn="l"/>
                <a:tab pos="804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566738" algn="l"/>
                <a:tab pos="804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566738" algn="l"/>
                <a:tab pos="804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566738" algn="l"/>
                <a:tab pos="804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it-BH" sz="1100">
                <a:latin typeface="Courier New" panose="02070309020205020404" pitchFamily="49" charset="0"/>
              </a:rPr>
              <a:t>WITH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 Prec AS (src,dst,len,time,ptime)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 (SELECT	src,dst,len,time,min(time) OVER w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  FROM		Packets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  WINDOW	w AS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		(PARTITION BY src,dst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		 ORDER BY time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		 ROWS BETWEEN 1 PRECEDING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			AND 1 PRECEEDING)),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 Flow AS (src,dst,len,time,flag)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 (SELECT	src,dst,len,time,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		CASE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		  WHEN time-ptime &gt; 120 THEN 1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		  ELSE 0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  FROM		Prec),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 FlowID AS (src,dst,len,time,f</a:t>
            </a:r>
            <a:r>
              <a:rPr lang="pt-BR" altLang="it-BH" sz="1100">
                <a:latin typeface="Courier New" panose="02070309020205020404" pitchFamily="49" charset="0"/>
              </a:rPr>
              <a:t>ID</a:t>
            </a:r>
            <a:r>
              <a:rPr lang="en-US" altLang="it-BH" sz="1100">
                <a:latin typeface="Courier New" panose="02070309020205020404" pitchFamily="49" charset="0"/>
              </a:rPr>
              <a:t>)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 (SELECT	src,dst,len,time,sum(f</a:t>
            </a:r>
            <a:r>
              <a:rPr lang="pt-BR" altLang="it-BH" sz="1100">
                <a:latin typeface="Courier New" panose="02070309020205020404" pitchFamily="49" charset="0"/>
              </a:rPr>
              <a:t>lag</a:t>
            </a:r>
            <a:r>
              <a:rPr lang="en-US" altLang="it-BH" sz="1100">
                <a:latin typeface="Courier New" panose="02070309020205020404" pitchFamily="49" charset="0"/>
              </a:rPr>
              <a:t>) OVER w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  FROM		Flow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  WINDOW	w AS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		(ORDER BY src,dst, time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		 ROWS UNBOUNDED PRECEDING)) 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SELECT	src,dst,count(*),avg(len) 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FROM  	FlowID </a:t>
            </a:r>
            <a:br>
              <a:rPr lang="en-US" altLang="it-BH" sz="1100">
                <a:latin typeface="Courier New" panose="02070309020205020404" pitchFamily="49" charset="0"/>
              </a:rPr>
            </a:br>
            <a:r>
              <a:rPr lang="en-US" altLang="it-BH" sz="1100">
                <a:latin typeface="Courier New" panose="02070309020205020404" pitchFamily="49" charset="0"/>
              </a:rPr>
              <a:t>GROUP 	BY src,dst,fID</a:t>
            </a:r>
            <a:endParaRPr lang="en-US" altLang="it-BH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>
            <a:extLst>
              <a:ext uri="{FF2B5EF4-FFF2-40B4-BE49-F238E27FC236}">
                <a16:creationId xmlns:a16="http://schemas.microsoft.com/office/drawing/2014/main" id="{EC002A19-FA55-0217-6643-438B759073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t-BH" sz="2800"/>
              <a:t>Inter-tuple operations require joins or additional query constructs - or both!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t-BH" sz="2800"/>
              <a:t>Ordering can only be obtained in specific clauses (e.g., </a:t>
            </a:r>
            <a:r>
              <a:rPr lang="pt-BR" altLang="it-BH" sz="2800"/>
              <a:t>SELECT</a:t>
            </a:r>
            <a:r>
              <a:rPr lang="en-US" altLang="it-BH" sz="2800"/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it-BH" sz="2800"/>
              <a:t>Bottom line: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t-BH" sz="2800"/>
              <a:t> Queries become difficult to read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t-BH" sz="2800"/>
              <a:t> Cost of execution is larger than necessary (optimization of nested queries is still an open problem)</a:t>
            </a:r>
          </a:p>
        </p:txBody>
      </p:sp>
      <p:sp>
        <p:nvSpPr>
          <p:cNvPr id="21506" name="Rectangle 5">
            <a:extLst>
              <a:ext uri="{FF2B5EF4-FFF2-40B4-BE49-F238E27FC236}">
                <a16:creationId xmlns:a16="http://schemas.microsoft.com/office/drawing/2014/main" id="{016ED214-07CA-2BB1-7BE4-A2926C93F0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t-BH"/>
              <a:t>Order</a:t>
            </a:r>
            <a:r>
              <a:rPr lang="pt-BR" altLang="it-BH"/>
              <a:t> in SQL:1999</a:t>
            </a:r>
            <a:endParaRPr lang="en-US" altLang="it-BH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6606A736-10EC-57CB-20F7-1C694B1C14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t-BH" sz="4700"/>
              <a:t>Idea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28572C5D-E050-3D58-32BD-B3608AF036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t-BH" sz="2400"/>
              <a:t>Replace ordered tables (</a:t>
            </a:r>
            <a:r>
              <a:rPr lang="en-US" altLang="it-BH" sz="2400" i="1"/>
              <a:t>arrables</a:t>
            </a:r>
            <a:r>
              <a:rPr lang="en-US" altLang="it-BH" sz="2400"/>
              <a:t>) for tables in the data model (inspiration from KSQL by KX systems)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it-BH" sz="2000">
                <a:ea typeface="Times New Roman" panose="02020603050405020304" pitchFamily="18" charset="0"/>
              </a:rPr>
              <a:t>Whatever can be done on a table can be done on an </a:t>
            </a:r>
            <a:r>
              <a:rPr lang="en-US" altLang="it-BH" sz="2000" i="1">
                <a:ea typeface="Times New Roman" panose="02020603050405020304" pitchFamily="18" charset="0"/>
              </a:rPr>
              <a:t>arrable</a:t>
            </a:r>
            <a:r>
              <a:rPr lang="en-US" altLang="it-BH" sz="2000">
                <a:ea typeface="Times New Roman" panose="02020603050405020304" pitchFamily="18" charset="0"/>
              </a:rPr>
              <a:t>. Not vice-versa. </a:t>
            </a:r>
            <a:endParaRPr lang="pt-BR" altLang="it-BH" sz="2000">
              <a:ea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pt-BR" altLang="it-BH" sz="2400"/>
              <a:t>Define</a:t>
            </a:r>
            <a:r>
              <a:rPr lang="en-US" altLang="it-BH" sz="2400"/>
              <a:t> order on a per-query basis</a:t>
            </a:r>
            <a:endParaRPr lang="pt-BR" altLang="it-BH" sz="2400"/>
          </a:p>
          <a:p>
            <a:pPr lvl="1" eaLnBrk="1" hangingPunct="1">
              <a:lnSpc>
                <a:spcPct val="90000"/>
              </a:lnSpc>
            </a:pPr>
            <a:r>
              <a:rPr lang="pt-BR" altLang="it-BH" sz="2000">
                <a:ea typeface="Times New Roman" panose="02020603050405020304" pitchFamily="18" charset="0"/>
              </a:rPr>
              <a:t>All query clauses can count on data ordering</a:t>
            </a:r>
            <a:endParaRPr lang="en-US" altLang="it-BH" sz="2000">
              <a:ea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it-BH" sz="2400"/>
              <a:t>Maintain SQL flavor (upward compatibility to SQL 92) while allowing expressions based on order with no additional language constructs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t-BH" sz="2400"/>
              <a:t>Exploit optimization techniques involving order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it-BH" sz="3600" i="1"/>
              <a:t>That</a:t>
            </a:r>
            <a:r>
              <a:rPr lang="ja-JP" altLang="en-US" sz="3600" i="1"/>
              <a:t>’</a:t>
            </a:r>
            <a:r>
              <a:rPr lang="en-US" altLang="ja-JP" sz="3600" i="1"/>
              <a:t>s AQuery!</a:t>
            </a:r>
            <a:endParaRPr lang="en-US" altLang="it-BH" sz="3600" i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026">
            <a:extLst>
              <a:ext uri="{FF2B5EF4-FFF2-40B4-BE49-F238E27FC236}">
                <a16:creationId xmlns:a16="http://schemas.microsoft.com/office/drawing/2014/main" id="{1D66BB7A-C506-80A4-E10E-596C4267CA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it-BH"/>
              <a:t>Moving average </a:t>
            </a:r>
            <a:br>
              <a:rPr lang="pt-BR" altLang="it-BH"/>
            </a:br>
            <a:r>
              <a:rPr lang="pt-BR" altLang="it-BH"/>
              <a:t>over Arrables</a:t>
            </a:r>
            <a:endParaRPr lang="en-US" altLang="it-BH"/>
          </a:p>
        </p:txBody>
      </p:sp>
      <p:sp>
        <p:nvSpPr>
          <p:cNvPr id="23554" name="Rectangle 1028">
            <a:extLst>
              <a:ext uri="{FF2B5EF4-FFF2-40B4-BE49-F238E27FC236}">
                <a16:creationId xmlns:a16="http://schemas.microsoft.com/office/drawing/2014/main" id="{6AF25C1F-87F1-081F-41D2-EA7A906E6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550" y="2376488"/>
            <a:ext cx="2741613" cy="2555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BH" altLang="it-BH" sz="2400">
              <a:latin typeface="Garamond" panose="02020404030301010803" pitchFamily="18" charset="0"/>
            </a:endParaRPr>
          </a:p>
        </p:txBody>
      </p:sp>
      <p:sp>
        <p:nvSpPr>
          <p:cNvPr id="23555" name="Text Box 1029">
            <a:extLst>
              <a:ext uri="{FF2B5EF4-FFF2-40B4-BE49-F238E27FC236}">
                <a16:creationId xmlns:a16="http://schemas.microsoft.com/office/drawing/2014/main" id="{03455AC8-A79F-0D33-08B2-59B5E8B58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8200" y="2330450"/>
            <a:ext cx="635000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600">
                <a:latin typeface="Arial Narrow" panose="020B0604020202020204" pitchFamily="34" charset="0"/>
              </a:rPr>
              <a:t>sales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100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140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130</a:t>
            </a:r>
          </a:p>
        </p:txBody>
      </p:sp>
      <p:sp>
        <p:nvSpPr>
          <p:cNvPr id="23556" name="Text Box 1030">
            <a:extLst>
              <a:ext uri="{FF2B5EF4-FFF2-40B4-BE49-F238E27FC236}">
                <a16:creationId xmlns:a16="http://schemas.microsoft.com/office/drawing/2014/main" id="{C9434C88-364B-B985-228C-D230F0B1F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2330450"/>
            <a:ext cx="661987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600">
                <a:latin typeface="Arial Narrow" panose="020B0604020202020204" pitchFamily="34" charset="0"/>
              </a:rPr>
              <a:t>3-avg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100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110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120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133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136</a:t>
            </a:r>
            <a:endParaRPr lang="en-US" altLang="it-BH" sz="1800">
              <a:latin typeface="Arial Narrow" panose="020B0604020202020204" pitchFamily="34" charset="0"/>
            </a:endParaRPr>
          </a:p>
        </p:txBody>
      </p:sp>
      <p:sp>
        <p:nvSpPr>
          <p:cNvPr id="23557" name="Text Box 1031">
            <a:extLst>
              <a:ext uri="{FF2B5EF4-FFF2-40B4-BE49-F238E27FC236}">
                <a16:creationId xmlns:a16="http://schemas.microsoft.com/office/drawing/2014/main" id="{513770D0-3494-2690-9C2C-503B71570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5238" y="2330450"/>
            <a:ext cx="706437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 </a:t>
            </a:r>
            <a:r>
              <a:rPr lang="pt-BR" altLang="it-BH" sz="1600">
                <a:latin typeface="Arial Narrow" panose="020B0604020202020204" pitchFamily="34" charset="0"/>
              </a:rPr>
              <a:t>month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2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3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4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800">
                <a:latin typeface="Arial Narrow" panose="020B0604020202020204" pitchFamily="34" charset="0"/>
              </a:rPr>
              <a:t>5</a:t>
            </a:r>
          </a:p>
        </p:txBody>
      </p:sp>
      <p:sp>
        <p:nvSpPr>
          <p:cNvPr id="23558" name="Text Box 1032">
            <a:extLst>
              <a:ext uri="{FF2B5EF4-FFF2-40B4-BE49-F238E27FC236}">
                <a16:creationId xmlns:a16="http://schemas.microsoft.com/office/drawing/2014/main" id="{4C376D94-A72B-7B0D-D575-302CBB2CA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75" y="2362200"/>
            <a:ext cx="36544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tabLst>
                <a:tab pos="1025525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1025525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tabLst>
                <a:tab pos="10255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tabLst>
                <a:tab pos="1025525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025525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SELECT	month,avgs(3,sales)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FROM	Sales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it-BH" sz="1600">
                <a:latin typeface="Courier New" panose="02070309020205020404" pitchFamily="49" charset="0"/>
              </a:rPr>
              <a:t>	ASSUMING ASC month</a:t>
            </a:r>
            <a:endParaRPr lang="en-US" altLang="it-BH" sz="1600">
              <a:latin typeface="Courier New" panose="02070309020205020404" pitchFamily="49" charset="0"/>
            </a:endParaRPr>
          </a:p>
        </p:txBody>
      </p:sp>
      <p:grpSp>
        <p:nvGrpSpPr>
          <p:cNvPr id="157721" name="Group 1049">
            <a:extLst>
              <a:ext uri="{FF2B5EF4-FFF2-40B4-BE49-F238E27FC236}">
                <a16:creationId xmlns:a16="http://schemas.microsoft.com/office/drawing/2014/main" id="{465D4CFC-0793-A8CE-B22B-F5A0E1A3A79D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3789363"/>
            <a:ext cx="6213475" cy="935037"/>
            <a:chOff x="1056" y="2387"/>
            <a:chExt cx="3914" cy="589"/>
          </a:xfrm>
        </p:grpSpPr>
        <p:sp>
          <p:nvSpPr>
            <p:cNvPr id="23560" name="Line 1041">
              <a:extLst>
                <a:ext uri="{FF2B5EF4-FFF2-40B4-BE49-F238E27FC236}">
                  <a16:creationId xmlns:a16="http://schemas.microsoft.com/office/drawing/2014/main" id="{441FD354-6018-C892-43E8-511C1E698F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56" y="2640"/>
              <a:ext cx="192" cy="33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BH"/>
            </a:p>
          </p:txBody>
        </p:sp>
        <p:sp>
          <p:nvSpPr>
            <p:cNvPr id="23561" name="Line 1043">
              <a:extLst>
                <a:ext uri="{FF2B5EF4-FFF2-40B4-BE49-F238E27FC236}">
                  <a16:creationId xmlns:a16="http://schemas.microsoft.com/office/drawing/2014/main" id="{348ACE34-A315-6679-8371-6DE8EA8450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8" y="2640"/>
              <a:ext cx="192" cy="33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BH"/>
            </a:p>
          </p:txBody>
        </p:sp>
        <p:sp>
          <p:nvSpPr>
            <p:cNvPr id="23562" name="Line 1044">
              <a:extLst>
                <a:ext uri="{FF2B5EF4-FFF2-40B4-BE49-F238E27FC236}">
                  <a16:creationId xmlns:a16="http://schemas.microsoft.com/office/drawing/2014/main" id="{7826633C-95EA-2E25-9E55-A7F1FC55EB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8" y="2640"/>
              <a:ext cx="672" cy="33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BH"/>
            </a:p>
          </p:txBody>
        </p:sp>
        <p:sp>
          <p:nvSpPr>
            <p:cNvPr id="23563" name="Text Box 1045">
              <a:extLst>
                <a:ext uri="{FF2B5EF4-FFF2-40B4-BE49-F238E27FC236}">
                  <a16:creationId xmlns:a16="http://schemas.microsoft.com/office/drawing/2014/main" id="{B9F1A4EA-7099-2A97-2DF5-6B9DC38CE5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6" y="2387"/>
              <a:ext cx="248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Char char="•"/>
              </a:pPr>
              <a:r>
                <a:rPr lang="pt-BR" altLang="it-BH" sz="2400">
                  <a:latin typeface="Garamond" panose="02020404030301010803" pitchFamily="18" charset="0"/>
                </a:rPr>
                <a:t> Arrable: a collection of named</a:t>
              </a:r>
              <a:br>
                <a:rPr lang="pt-BR" altLang="it-BH" sz="2400">
                  <a:latin typeface="Garamond" panose="02020404030301010803" pitchFamily="18" charset="0"/>
                </a:rPr>
              </a:br>
              <a:r>
                <a:rPr lang="pt-BR" altLang="it-BH" sz="2400">
                  <a:latin typeface="Garamond" panose="02020404030301010803" pitchFamily="18" charset="0"/>
                </a:rPr>
                <a:t>arrays, ordered by a column list</a:t>
              </a:r>
              <a:endParaRPr lang="en-US" altLang="it-BH" sz="2400">
                <a:latin typeface="Garamond" panose="02020404030301010803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raight Edge">
  <a:themeElements>
    <a:clrScheme name="Straight Edge 2">
      <a:dk1>
        <a:srgbClr val="003366"/>
      </a:dk1>
      <a:lt1>
        <a:srgbClr val="FFFFFF"/>
      </a:lt1>
      <a:dk2>
        <a:srgbClr val="003366"/>
      </a:dk2>
      <a:lt2>
        <a:srgbClr val="E3E2C7"/>
      </a:lt2>
      <a:accent1>
        <a:srgbClr val="CCCC99"/>
      </a:accent1>
      <a:accent2>
        <a:srgbClr val="003366"/>
      </a:accent2>
      <a:accent3>
        <a:srgbClr val="FFFFFF"/>
      </a:accent3>
      <a:accent4>
        <a:srgbClr val="002A56"/>
      </a:accent4>
      <a:accent5>
        <a:srgbClr val="E2E2CA"/>
      </a:accent5>
      <a:accent6>
        <a:srgbClr val="002D5C"/>
      </a:accent6>
      <a:hlink>
        <a:srgbClr val="003366"/>
      </a:hlink>
      <a:folHlink>
        <a:srgbClr val="800000"/>
      </a:folHlink>
    </a:clrScheme>
    <a:fontScheme name="Straight Edge">
      <a:majorFont>
        <a:latin typeface="Garamond"/>
        <a:ea typeface="ＭＳ Ｐゴシック"/>
        <a:cs typeface="Times New Roman"/>
      </a:majorFont>
      <a:minorFont>
        <a:latin typeface="Times New Roman"/>
        <a:ea typeface="ＭＳ Ｐゴシック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charset="0"/>
            <a:ea typeface="ＭＳ Ｐゴシック" charset="0"/>
            <a:cs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charset="0"/>
            <a:ea typeface="ＭＳ Ｐゴシック" charset="0"/>
            <a:cs typeface="Times New Roman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13621</TotalTime>
  <Words>2956</Words>
  <Application>Microsoft Macintosh PowerPoint</Application>
  <PresentationFormat>Presentazione su schermo (4:3)</PresentationFormat>
  <Paragraphs>775</Paragraphs>
  <Slides>38</Slides>
  <Notes>0</Notes>
  <HiddenSlides>1</HiddenSlides>
  <MMClips>0</MMClips>
  <ScaleCrop>false</ScaleCrop>
  <HeadingPairs>
    <vt:vector size="8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38</vt:i4>
      </vt:variant>
    </vt:vector>
  </HeadingPairs>
  <TitlesOfParts>
    <vt:vector size="50" baseType="lpstr">
      <vt:lpstr>Garamond</vt:lpstr>
      <vt:lpstr>ＭＳ Ｐゴシック</vt:lpstr>
      <vt:lpstr>Times New Roman</vt:lpstr>
      <vt:lpstr>Arial</vt:lpstr>
      <vt:lpstr>Wingdings</vt:lpstr>
      <vt:lpstr>Calibri</vt:lpstr>
      <vt:lpstr>Arial Narrow</vt:lpstr>
      <vt:lpstr>Courier New</vt:lpstr>
      <vt:lpstr>Tahoma</vt:lpstr>
      <vt:lpstr>Symbol</vt:lpstr>
      <vt:lpstr>Straight Edge</vt:lpstr>
      <vt:lpstr>Microsoft Excel Chart</vt:lpstr>
      <vt:lpstr>AQuery  A Database System for Order</vt:lpstr>
      <vt:lpstr>Motivation The need for ordered data</vt:lpstr>
      <vt:lpstr>3-month moving average:  the wrong way</vt:lpstr>
      <vt:lpstr>3-month moving average:  the hard way</vt:lpstr>
      <vt:lpstr>3-month moving average:  the OLAP way</vt:lpstr>
      <vt:lpstr>Network Management Query</vt:lpstr>
      <vt:lpstr>Order in SQL:1999</vt:lpstr>
      <vt:lpstr>Idea</vt:lpstr>
      <vt:lpstr>Moving average  over Arrables</vt:lpstr>
      <vt:lpstr>Moving average  over Arrables</vt:lpstr>
      <vt:lpstr>Moving average  over Arrables</vt:lpstr>
      <vt:lpstr>Moving average  over Arrables</vt:lpstr>
      <vt:lpstr>Built-in Functions</vt:lpstr>
      <vt:lpstr>Emotive Query</vt:lpstr>
      <vt:lpstr>Emotive Query</vt:lpstr>
      <vt:lpstr>Best-profit Query Comparison</vt:lpstr>
      <vt:lpstr>Best-profit Query Performance</vt:lpstr>
      <vt:lpstr>Complex queries: Network  Management Query Revisited</vt:lpstr>
      <vt:lpstr>Network Management Query  in Pictures</vt:lpstr>
      <vt:lpstr>Network Management Query  in Pictures</vt:lpstr>
      <vt:lpstr>Network Management Query  in Pictures</vt:lpstr>
      <vt:lpstr>Network Management Query  in Pictures</vt:lpstr>
      <vt:lpstr>Network Management Query  in Pictures</vt:lpstr>
      <vt:lpstr>Network Management Query  in Pictures</vt:lpstr>
      <vt:lpstr>Network Management Query  in Pictures</vt:lpstr>
      <vt:lpstr>Network Management Query Performance</vt:lpstr>
      <vt:lpstr>Order-aware Query Languages</vt:lpstr>
      <vt:lpstr>Order-related  Optimization Techniques</vt:lpstr>
      <vt:lpstr>AQuery Optimization</vt:lpstr>
      <vt:lpstr>Interchange sorting + order preserving operators</vt:lpstr>
      <vt:lpstr>Performance depends on size</vt:lpstr>
      <vt:lpstr>Last price for a name query</vt:lpstr>
      <vt:lpstr>Last price for a name query</vt:lpstr>
      <vt:lpstr>Last price for a name query</vt:lpstr>
      <vt:lpstr>Last price for a name query</vt:lpstr>
      <vt:lpstr>Last price for a name query</vt:lpstr>
      <vt:lpstr>Performance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</dc:title>
  <dc:creator>lerner</dc:creator>
  <cp:lastModifiedBy>Dennis Shasha</cp:lastModifiedBy>
  <cp:revision>59</cp:revision>
  <dcterms:created xsi:type="dcterms:W3CDTF">2002-12-09T10:41:36Z</dcterms:created>
  <dcterms:modified xsi:type="dcterms:W3CDTF">2025-10-03T03:03:46Z</dcterms:modified>
</cp:coreProperties>
</file>