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70" r:id="rId6"/>
    <p:sldId id="261" r:id="rId7"/>
    <p:sldId id="262" r:id="rId8"/>
    <p:sldId id="265" r:id="rId9"/>
    <p:sldId id="267" r:id="rId10"/>
    <p:sldId id="271" r:id="rId11"/>
    <p:sldId id="266" r:id="rId12"/>
    <p:sldId id="264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8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FD148-559D-7F44-9C5A-6BCA638BE4C3}" type="datetimeFigureOut">
              <a:rPr lang="en-US" smtClean="0"/>
              <a:t>2/10/15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E83CC-A49E-9F4F-AC8B-D75DBD7E9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75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22F9E-F59F-B546-B62C-CC990F424B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98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 is definitely interesting because now it’s a way to show the hierarchical functions of the transcription factors involved in the nitrogen signaling pathway. Also there are a few back edges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E83CC-A49E-9F4F-AC8B-D75DBD7E97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6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model learnt is validated to be predictive in leave-one-approach. But further validation will be done 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E83CC-A49E-9F4F-AC8B-D75DBD7E97D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94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22F9E-F59F-B546-B62C-CC990F424B9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98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70038-D675-B04C-9074-3D1AAD477E9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It’s not</a:t>
            </a:r>
            <a:r>
              <a:rPr lang="en-US" baseline="0" dirty="0" smtClean="0"/>
              <a:t> great, maybe because Anna did </a:t>
            </a:r>
            <a:r>
              <a:rPr lang="en-US" baseline="0" dirty="0" err="1" smtClean="0"/>
              <a:t>exps</a:t>
            </a:r>
            <a:r>
              <a:rPr lang="en-US" baseline="0" dirty="0" smtClean="0"/>
              <a:t> in root, instead </a:t>
            </a:r>
            <a:r>
              <a:rPr lang="en-US" baseline="0" dirty="0" err="1" smtClean="0"/>
              <a:t>Im</a:t>
            </a:r>
            <a:r>
              <a:rPr lang="en-US" baseline="0" dirty="0" smtClean="0"/>
              <a:t> using shoot </a:t>
            </a:r>
            <a:r>
              <a:rPr lang="en-US" baseline="0" dirty="0" err="1" smtClean="0"/>
              <a:t>timeseries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E83CC-A49E-9F4F-AC8B-D75DBD7E97D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55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9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7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22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81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4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4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3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5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0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411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669A8-9783-1C43-986B-FADA367448CE}" type="datetimeFigureOut">
              <a:rPr lang="en-US" smtClean="0"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B513D-B8F3-C249-A6E9-A31807C6D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8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Learning using TF-families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2015-02-09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8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Dennis to Jacopo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table above – does that have to do with Anna. If not, then it should go before the slide talking about Anna.</a:t>
            </a:r>
          </a:p>
          <a:p>
            <a:r>
              <a:rPr lang="en-US" dirty="0" smtClean="0"/>
              <a:t>It looks to me as if the rest of the slides are trying to show that various intersections are high. Please use </a:t>
            </a:r>
            <a:r>
              <a:rPr lang="en-US" dirty="0" err="1" smtClean="0"/>
              <a:t>genesect</a:t>
            </a:r>
            <a:r>
              <a:rPr lang="en-US" dirty="0" smtClean="0"/>
              <a:t> </a:t>
            </a:r>
            <a:r>
              <a:rPr lang="en-US" smtClean="0"/>
              <a:t>to analyze.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222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231" y="-2811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Anna - Differentially expressed genes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0900"/>
            <a:ext cx="8483600" cy="5275263"/>
          </a:xfrm>
        </p:spPr>
        <p:txBody>
          <a:bodyPr/>
          <a:lstStyle/>
          <a:p>
            <a:r>
              <a:rPr lang="en-US" dirty="0" smtClean="0"/>
              <a:t>3 replicates (including library 2 with only few read counts)</a:t>
            </a:r>
          </a:p>
          <a:p>
            <a:r>
              <a:rPr lang="en-US" dirty="0" smtClean="0"/>
              <a:t>Significantly different genes (FDR&lt;0.05)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979307" y="3041134"/>
            <a:ext cx="3342348" cy="32131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92955" y="3549134"/>
            <a:ext cx="2362200" cy="23241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53155" y="4469368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224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01055" y="446936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67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801" y="4304268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34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975268" y="3853934"/>
            <a:ext cx="755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mCHX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4727" y="3853934"/>
            <a:ext cx="69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pCHX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489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{Anna NLP7-targets}</a:t>
            </a:r>
            <a:r>
              <a:rPr lang="en-US" sz="5400" dirty="0" smtClean="0"/>
              <a:t> ∩ </a:t>
            </a:r>
            <a:r>
              <a:rPr lang="en-US" dirty="0" smtClean="0"/>
              <a:t>{Shoot-Universe}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341364" y="2733885"/>
            <a:ext cx="2606380" cy="2307981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19044" y="3626333"/>
            <a:ext cx="1516491" cy="1127557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47803" y="3374929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76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47744" y="3746753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66378" y="3885252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23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601357" y="4116085"/>
            <a:ext cx="755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mCHX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85499" y="4070641"/>
            <a:ext cx="69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pCHX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187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{Anna NLP7-targets}</a:t>
            </a:r>
            <a:r>
              <a:rPr lang="en-US" sz="5400" dirty="0" smtClean="0"/>
              <a:t> ∩ </a:t>
            </a:r>
            <a:r>
              <a:rPr lang="en-US" dirty="0" smtClean="0"/>
              <a:t>{Shoot-Universe}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363822" y="2733885"/>
            <a:ext cx="2606380" cy="2307981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41502" y="3626333"/>
            <a:ext cx="1516491" cy="1127557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14488" y="344166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76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70202" y="3746753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29872" y="4448496"/>
            <a:ext cx="755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mCHX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07957" y="4070641"/>
            <a:ext cx="69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pCHX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34289" y="2386503"/>
            <a:ext cx="305251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dirty="0" smtClean="0"/>
              <a:t>SSM predicts 878 targets for NLP7</a:t>
            </a:r>
          </a:p>
          <a:p>
            <a:pPr marL="285750" indent="-285750">
              <a:buFont typeface="Wingdings" charset="2"/>
              <a:buChar char="Ø"/>
            </a:pPr>
            <a:r>
              <a:rPr lang="en-US" dirty="0" smtClean="0"/>
              <a:t>SSM predicts 50 out of 76(</a:t>
            </a:r>
            <a:r>
              <a:rPr lang="en-US" dirty="0" err="1" smtClean="0"/>
              <a:t>mCHX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      And 14 of these 50 are        </a:t>
            </a:r>
          </a:p>
          <a:p>
            <a:r>
              <a:rPr lang="en-US" dirty="0" smtClean="0"/>
              <a:t>      among the 23.</a:t>
            </a:r>
          </a:p>
        </p:txBody>
      </p:sp>
      <p:sp>
        <p:nvSpPr>
          <p:cNvPr id="13" name="Oval 12"/>
          <p:cNvSpPr/>
          <p:nvPr/>
        </p:nvSpPr>
        <p:spPr>
          <a:xfrm>
            <a:off x="1833142" y="2757106"/>
            <a:ext cx="1924862" cy="1792821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45403" y="4192086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23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950040" y="3203016"/>
            <a:ext cx="20201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50 predicted by SSM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555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AUPR where NLP7 targets are ranked by </a:t>
            </a:r>
            <a:r>
              <a:rPr lang="en-US" dirty="0" err="1" smtClean="0"/>
              <a:t>logFoldChange</a:t>
            </a:r>
            <a:r>
              <a:rPr lang="en-US" dirty="0" smtClean="0"/>
              <a:t> from “TARGET” and level of Influence from SSM-Network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3383" y="1747261"/>
            <a:ext cx="6814319" cy="5110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161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TFs VS TF-families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Further analysis have proven that using TF-families as predictors improves performance </a:t>
            </a:r>
            <a:r>
              <a:rPr lang="en-US" dirty="0" smtClean="0"/>
              <a:t>compared with using </a:t>
            </a:r>
            <a:r>
              <a:rPr lang="en-US" dirty="0" smtClean="0"/>
              <a:t>all TFs.</a:t>
            </a:r>
          </a:p>
          <a:p>
            <a:r>
              <a:rPr lang="en-US" dirty="0"/>
              <a:t>W</a:t>
            </a:r>
            <a:r>
              <a:rPr lang="en-US" dirty="0" smtClean="0"/>
              <a:t>e have compared our </a:t>
            </a:r>
            <a:r>
              <a:rPr lang="en-US" dirty="0"/>
              <a:t>actual results of families as predictors with results using </a:t>
            </a:r>
            <a:r>
              <a:rPr lang="en-US" dirty="0" smtClean="0"/>
              <a:t>all </a:t>
            </a:r>
            <a:r>
              <a:rPr lang="en-US" dirty="0"/>
              <a:t>TFs as </a:t>
            </a:r>
            <a:r>
              <a:rPr lang="en-US" dirty="0" smtClean="0"/>
              <a:t>predictors. And the latter outcomes are much worse.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327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SSM using 12 TFs of G2-family: </a:t>
            </a:r>
          </a:p>
          <a:p>
            <a:pPr lvl="1"/>
            <a:r>
              <a:rPr lang="en-US" dirty="0" smtClean="0"/>
              <a:t>NAC-family has 73% of correct signs</a:t>
            </a:r>
          </a:p>
          <a:p>
            <a:r>
              <a:rPr lang="en-US" dirty="0" smtClean="0"/>
              <a:t>Run SSM using all TFs: </a:t>
            </a:r>
          </a:p>
          <a:p>
            <a:pPr lvl="1"/>
            <a:r>
              <a:rPr lang="en-US" dirty="0" smtClean="0"/>
              <a:t>12 TFs of G2 family predicts 46% of NAC-family correct signs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313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5163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 12 TFs of  G2 </a:t>
            </a:r>
            <a:r>
              <a:rPr lang="en-US" sz="4000" dirty="0" smtClean="0"/>
              <a:t>Family as Predictors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306399"/>
              </p:ext>
            </p:extLst>
          </p:nvPr>
        </p:nvGraphicFramePr>
        <p:xfrm>
          <a:off x="-2" y="434214"/>
          <a:ext cx="9144004" cy="63441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55766"/>
                <a:gridCol w="703247"/>
                <a:gridCol w="1956391"/>
                <a:gridCol w="1176200"/>
                <a:gridCol w="1176200"/>
                <a:gridCol w="1176200"/>
              </a:tblGrid>
              <a:tr h="61400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TERM</a:t>
                      </a:r>
                      <a:endParaRPr lang="en-US" sz="1200" b="1" dirty="0"/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/>
                        <a:t>Num</a:t>
                      </a:r>
                      <a:endParaRPr lang="en-US" sz="1200" b="1" dirty="0"/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% Correct Signs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using G2 (title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Fam</a:t>
                      </a:r>
                      <a:r>
                        <a:rPr lang="en-US" sz="1200" baseline="0" dirty="0" smtClean="0"/>
                        <a:t>) </a:t>
                      </a:r>
                      <a:r>
                        <a:rPr lang="en-US" sz="1200" baseline="0" dirty="0" smtClean="0"/>
                        <a:t>as Predictors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Pvalue</a:t>
                      </a:r>
                      <a:r>
                        <a:rPr lang="en-US" sz="1200" dirty="0" smtClean="0"/>
                        <a:t> G2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Pvalue</a:t>
                      </a:r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G2 no better than Trend Forecast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Pvalue</a:t>
                      </a:r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G2 no better than </a:t>
                      </a:r>
                      <a:r>
                        <a:rPr lang="en-US" sz="1200" dirty="0" err="1" smtClean="0"/>
                        <a:t>Inv</a:t>
                      </a:r>
                      <a:r>
                        <a:rPr lang="en-US" sz="1200" dirty="0" smtClean="0"/>
                        <a:t> Trend Forecast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NAC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0.73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0.01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0.05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0.004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AP2-EREBP TRANSCRIPTION FACTOR FAMILY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0.54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0.22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0.52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0.06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NLP TRANSCRIPTION FACTOR FAMILY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0.51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0.40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0.62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0.24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9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BASIC REGION LEUCINE ZIPPER (BZIP) TRANSCRIPTION FACTOR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0.43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0.68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0.23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TGA3-LIKE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0.67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0.12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0.21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0.07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AS2 - LATERAL </a:t>
                      </a: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ORGAN 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BOUNDARIES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0.58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0.30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0.44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0.19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MYB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0.22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0.97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0.99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0.94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9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All 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N-</a:t>
                      </a:r>
                      <a:r>
                        <a:rPr lang="en-US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resp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relevant Families Together (includes also 1 gene </a:t>
                      </a:r>
                      <a:r>
                        <a:rPr lang="en-US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Rav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fam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0.51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0.32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0.86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0.03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BHLH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0.28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0.95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0.98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0.90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C2C2_CO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0.53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0.40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0.58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0.26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C2C2_DOF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0.42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0.72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0.85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0.58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C2C2_GATA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0.54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0.38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0.57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0.23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C2H2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0.46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0.66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0.88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0.40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Homeobox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0.53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0.34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0.59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0.16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G2-LIKE TRANSCRIPTION FACTOR FAMILY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0.51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0.42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0.70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0.21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30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Dennis to Jacopo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could be that we were just lucky. </a:t>
            </a:r>
            <a:endParaRPr lang="en-US" dirty="0"/>
          </a:p>
          <a:p>
            <a:r>
              <a:rPr lang="en-US" dirty="0" smtClean="0"/>
              <a:t>Was trend forecasting ever better than families – with what p-value?</a:t>
            </a:r>
          </a:p>
          <a:p>
            <a:r>
              <a:rPr lang="en-US" dirty="0" smtClean="0"/>
              <a:t>Was all TFs ever better than families – with what p-value?</a:t>
            </a:r>
          </a:p>
          <a:p>
            <a:r>
              <a:rPr lang="en-US" dirty="0" smtClean="0"/>
              <a:t>Explain that the nitrogen influence network is based on p-values.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615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86" y="470566"/>
            <a:ext cx="7986500" cy="66435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17384"/>
            <a:ext cx="8229600" cy="1143000"/>
          </a:xfrm>
        </p:spPr>
        <p:txBody>
          <a:bodyPr/>
          <a:lstStyle/>
          <a:p>
            <a:r>
              <a:rPr lang="en-US" dirty="0" smtClean="0"/>
              <a:t>Nitrogen Influence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096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validations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Cis</a:t>
            </a:r>
            <a:r>
              <a:rPr lang="en-US" dirty="0" smtClean="0"/>
              <a:t>-analysis </a:t>
            </a:r>
            <a:r>
              <a:rPr lang="en-US" dirty="0"/>
              <a:t>for </a:t>
            </a:r>
            <a:r>
              <a:rPr lang="en-US" dirty="0" smtClean="0"/>
              <a:t>best predicted genes of each TF-family (~200 genes). </a:t>
            </a:r>
          </a:p>
          <a:p>
            <a:r>
              <a:rPr lang="en-US" dirty="0" smtClean="0"/>
              <a:t>For instance </a:t>
            </a:r>
            <a:r>
              <a:rPr lang="en-US" dirty="0"/>
              <a:t>regarding </a:t>
            </a:r>
            <a:r>
              <a:rPr lang="en-US" dirty="0" smtClean="0"/>
              <a:t>G2-Family </a:t>
            </a:r>
            <a:r>
              <a:rPr lang="en-US" dirty="0"/>
              <a:t>as predictors, we want to see </a:t>
            </a:r>
            <a:r>
              <a:rPr lang="en-US" dirty="0" smtClean="0"/>
              <a:t>through </a:t>
            </a:r>
            <a:r>
              <a:rPr lang="en-US" dirty="0" err="1" smtClean="0"/>
              <a:t>cis</a:t>
            </a:r>
            <a:r>
              <a:rPr lang="en-US" dirty="0"/>
              <a:t>-</a:t>
            </a:r>
            <a:r>
              <a:rPr lang="en-US" dirty="0" smtClean="0"/>
              <a:t>analysis whether we </a:t>
            </a:r>
            <a:r>
              <a:rPr lang="en-US" dirty="0"/>
              <a:t>find NAC as the “buddy”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>
                <a:effectLst/>
              </a:rPr>
              <a:t>Mips</a:t>
            </a:r>
            <a:r>
              <a:rPr lang="en-US" dirty="0" smtClean="0">
                <a:effectLst/>
              </a:rPr>
              <a:t> Analysis.</a:t>
            </a:r>
          </a:p>
          <a:p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3550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Anna-NLP7 VS SSM-NLP7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668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5163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 7 TFs of   NLP </a:t>
            </a:r>
            <a:r>
              <a:rPr lang="en-US" sz="4000" dirty="0" smtClean="0"/>
              <a:t>Family as Predictors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646028"/>
              </p:ext>
            </p:extLst>
          </p:nvPr>
        </p:nvGraphicFramePr>
        <p:xfrm>
          <a:off x="102968" y="434214"/>
          <a:ext cx="9041030" cy="65212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6291"/>
                <a:gridCol w="720027"/>
                <a:gridCol w="2007921"/>
                <a:gridCol w="1095597"/>
                <a:gridCol w="1095597"/>
                <a:gridCol w="1095597"/>
              </a:tblGrid>
              <a:tr h="61400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TERM</a:t>
                      </a:r>
                      <a:endParaRPr lang="en-US" sz="1400" b="1" dirty="0"/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/>
                        <a:t>Num</a:t>
                      </a:r>
                      <a:endParaRPr lang="en-US" sz="1400" b="1" dirty="0"/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 Correct Signs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using </a:t>
                      </a:r>
                      <a:r>
                        <a:rPr lang="en-US" sz="1400" dirty="0" smtClean="0"/>
                        <a:t>NLP (title </a:t>
                      </a:r>
                      <a:r>
                        <a:rPr lang="en-US" sz="1400" dirty="0" err="1" smtClean="0"/>
                        <a:t>Fam</a:t>
                      </a:r>
                      <a:r>
                        <a:rPr lang="en-US" sz="1400" dirty="0" smtClean="0"/>
                        <a:t>) </a:t>
                      </a:r>
                      <a:r>
                        <a:rPr lang="en-US" sz="1400" baseline="0" dirty="0" smtClean="0"/>
                        <a:t>as </a:t>
                      </a:r>
                      <a:r>
                        <a:rPr lang="en-US" sz="1400" baseline="0" dirty="0" smtClean="0"/>
                        <a:t>Predictors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Pvalue</a:t>
                      </a:r>
                      <a:r>
                        <a:rPr lang="en-US" sz="1400" dirty="0" smtClean="0"/>
                        <a:t> NLP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Pvalue</a:t>
                      </a:r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NLP no better than Trend Forecast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Pvalue</a:t>
                      </a:r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NLP no better than </a:t>
                      </a:r>
                      <a:r>
                        <a:rPr lang="en-US" sz="1200" dirty="0" err="1" smtClean="0"/>
                        <a:t>Inv</a:t>
                      </a:r>
                      <a:r>
                        <a:rPr lang="en-US" sz="1200" dirty="0" smtClean="0"/>
                        <a:t> Trend Forecast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NAC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0.71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0.02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0.07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0.007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AP2-EREBP TRANSCRIPTION FACTOR FAMILY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0.67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0.008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0.05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0.0008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C2H2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0.69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0.003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0.03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0.0003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996"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C2C2_GATA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rgbClr val="FF0000"/>
                          </a:solidFill>
                        </a:rPr>
                        <a:t>0.70</a:t>
                      </a:r>
                      <a:endParaRPr lang="en-US" sz="14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0.03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0.08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0.007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TGA3-LIKE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rgbClr val="FF0000"/>
                          </a:solidFill>
                        </a:rPr>
                        <a:t>0.78</a:t>
                      </a:r>
                      <a:endParaRPr lang="en-US" sz="14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0.03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0.07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0.01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C2C2_DOF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0.69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0.053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0.12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0.02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MYB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0.56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0.29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0.44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0.17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9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N-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resp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relevant Families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Together (includes also 1 gene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Rav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0.52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0.18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0.75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0.01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BHLH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0.33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0.91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0.97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0.83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C2C2_CO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0.44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0.66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0.80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0.51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AS2 - LATERAL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ORGAN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BOUNDARIES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0.31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0.87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0.93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0.78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BASIC REGION LEUCINE ZIPPER (BZIP) TRANSCRIPTION FACTOR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0.51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0.41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0.67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0.23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NLP TRANSCRIPTION FACTOR FAMILY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0.32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0.94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0.98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0.88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Homeobox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0.61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0.1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0.27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0.03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G2-LIKE TRANSCRIPTION FACTOR FAMILY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0.5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0.43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0.70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0.22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335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804</Words>
  <Application>Microsoft Macintosh PowerPoint</Application>
  <PresentationFormat>On-screen Show (4:3)</PresentationFormat>
  <Paragraphs>257</Paragraphs>
  <Slides>14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Learning using TF-families </vt:lpstr>
      <vt:lpstr>All TFs VS TF-families</vt:lpstr>
      <vt:lpstr>Example</vt:lpstr>
      <vt:lpstr> 12 TFs of  G2 Family as Predictors</vt:lpstr>
      <vt:lpstr>Dennis to Jacopo</vt:lpstr>
      <vt:lpstr>Nitrogen Influence Network</vt:lpstr>
      <vt:lpstr>Further validations to do</vt:lpstr>
      <vt:lpstr>Anna-NLP7 VS SSM-NLP7</vt:lpstr>
      <vt:lpstr> 7 TFs of   NLP Family as Predictors</vt:lpstr>
      <vt:lpstr>Dennis to Jacopo</vt:lpstr>
      <vt:lpstr>Anna - Differentially expressed genes</vt:lpstr>
      <vt:lpstr>{Anna NLP7-targets} ∩ {Shoot-Universe}</vt:lpstr>
      <vt:lpstr>{Anna NLP7-targets} ∩ {Shoot-Universe}</vt:lpstr>
      <vt:lpstr>AUPR where NLP7 targets are ranked by logFoldChange from “TARGET” and level of Influence from SSM-Network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</dc:creator>
  <cp:lastModifiedBy>Dennis Shasha</cp:lastModifiedBy>
  <cp:revision>14</cp:revision>
  <dcterms:created xsi:type="dcterms:W3CDTF">2015-02-10T04:55:15Z</dcterms:created>
  <dcterms:modified xsi:type="dcterms:W3CDTF">2015-02-10T13:26:59Z</dcterms:modified>
</cp:coreProperties>
</file>