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0" y="-4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845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Clocked DNA Computation Experiment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 and Sam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gel3.png"/>
          <p:cNvPicPr preferRelativeResize="0"/>
          <p:nvPr/>
        </p:nvPicPr>
        <p:blipFill rotWithShape="1">
          <a:blip r:embed="rId3">
            <a:alphaModFix/>
          </a:blip>
          <a:srcRect l="28345" t="20723" r="14123"/>
          <a:stretch/>
        </p:blipFill>
        <p:spPr>
          <a:xfrm>
            <a:off x="4456725" y="149537"/>
            <a:ext cx="4687273" cy="4844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032516-[Cy3_.png"/>
          <p:cNvPicPr preferRelativeResize="0"/>
          <p:nvPr/>
        </p:nvPicPr>
        <p:blipFill rotWithShape="1">
          <a:blip r:embed="rId4">
            <a:alphaModFix/>
          </a:blip>
          <a:srcRect l="9787" t="2485" r="14397" b="-1114"/>
          <a:stretch/>
        </p:blipFill>
        <p:spPr>
          <a:xfrm>
            <a:off x="0" y="35225"/>
            <a:ext cx="4456725" cy="50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7345" y="0"/>
            <a:ext cx="617665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87725" y="347275"/>
            <a:ext cx="2553000" cy="43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(Starting at the leftmost lane)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Lane 1: 10 bp ladder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Lane 2: Stack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Lane 3: Stack + Tick1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Lane 4: Stack + Tick1+Tock1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Lane 5: Stack + Tick1+Tock1+Anticover1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25" y="2454825"/>
            <a:ext cx="2919125" cy="823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16758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Next gel: continue to release the second </a:t>
            </a:r>
            <a:r>
              <a:rPr lang="en" sz="3600">
                <a:solidFill>
                  <a:srgbClr val="9900FF"/>
                </a:solidFill>
              </a:rPr>
              <a:t>i</a:t>
            </a:r>
            <a:r>
              <a:rPr lang="en" sz="3600">
                <a:solidFill>
                  <a:srgbClr val="45818E"/>
                </a:solidFill>
              </a:rPr>
              <a:t>n</a:t>
            </a:r>
            <a:r>
              <a:rPr lang="en" sz="3600">
                <a:solidFill>
                  <a:srgbClr val="FF0000"/>
                </a:solidFill>
              </a:rPr>
              <a:t>s</a:t>
            </a:r>
            <a:r>
              <a:rPr lang="en" sz="3600">
                <a:solidFill>
                  <a:srgbClr val="F1C232"/>
                </a:solidFill>
              </a:rPr>
              <a:t>t</a:t>
            </a:r>
            <a:r>
              <a:rPr lang="en" sz="3600">
                <a:solidFill>
                  <a:srgbClr val="FF00FF"/>
                </a:solidFill>
              </a:rPr>
              <a:t>r</a:t>
            </a:r>
            <a:r>
              <a:rPr lang="en" sz="3600">
                <a:solidFill>
                  <a:srgbClr val="00FF00"/>
                </a:solidFill>
              </a:rPr>
              <a:t>u</a:t>
            </a:r>
            <a:r>
              <a:rPr lang="en" sz="3600">
                <a:solidFill>
                  <a:srgbClr val="F6B26B"/>
                </a:solidFill>
              </a:rPr>
              <a:t>c</a:t>
            </a:r>
            <a:r>
              <a:rPr lang="en" sz="3600">
                <a:solidFill>
                  <a:srgbClr val="C27BA0"/>
                </a:solidFill>
              </a:rPr>
              <a:t>t</a:t>
            </a:r>
            <a:r>
              <a:rPr lang="en" sz="3600">
                <a:solidFill>
                  <a:srgbClr val="6D9EEB"/>
                </a:solidFill>
              </a:rPr>
              <a:t>i</a:t>
            </a:r>
            <a:r>
              <a:rPr lang="en" sz="3600">
                <a:solidFill>
                  <a:srgbClr val="6AA84F"/>
                </a:solidFill>
              </a:rPr>
              <a:t>o</a:t>
            </a:r>
            <a:r>
              <a:rPr lang="en" sz="3600">
                <a:solidFill>
                  <a:srgbClr val="FF9900"/>
                </a:solidFill>
              </a:rPr>
              <a:t>n</a:t>
            </a:r>
            <a:r>
              <a:rPr lang="en" sz="360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b="57664"/>
          <a:stretch/>
        </p:blipFill>
        <p:spPr>
          <a:xfrm>
            <a:off x="1541550" y="0"/>
            <a:ext cx="5884048" cy="217754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322500" y="385125"/>
            <a:ext cx="1252800" cy="58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“Step 4”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 l="35905" t="56387" r="39109"/>
          <a:stretch/>
        </p:blipFill>
        <p:spPr>
          <a:xfrm>
            <a:off x="3682549" y="2755649"/>
            <a:ext cx="1304652" cy="224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l="21572" r="28445"/>
          <a:stretch/>
        </p:blipFill>
        <p:spPr>
          <a:xfrm>
            <a:off x="3106750" y="0"/>
            <a:ext cx="30691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Screen Shot 2016-06-11 at 12.38.0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6150" y="445700"/>
            <a:ext cx="10858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Screen Shot 2016-06-11 at 12.38.14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9225" y="579050"/>
            <a:ext cx="11811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182" y="0"/>
            <a:ext cx="8442282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76475" y="155575"/>
            <a:ext cx="38601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674EA7"/>
                </a:solidFill>
              </a:rPr>
              <a:t>Second Instruction Release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557200"/>
            <a:ext cx="3860100" cy="3796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1: 10 bp ladder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2: stack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3: (expected) first instruction release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4: expected structure at tick 2 (seems to move much slower, maybe some extra strands are connected to structure)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5: expected structure at anticover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6: first instruction release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7: tick 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Lane 8: anticover 2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>
            <a:off x="4548480" y="0"/>
            <a:ext cx="459551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78" y="1095749"/>
            <a:ext cx="4405900" cy="46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 Instruction Release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250175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Lane 3					Lane 5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Lane 4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103" y="0"/>
            <a:ext cx="4405900" cy="46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Screen Shot 2016-06-11 at 12.22.11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8525" y="1152475"/>
            <a:ext cx="1599524" cy="10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Screen Shot 2016-06-11 at 12.26.48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8512" y="2596487"/>
            <a:ext cx="1819275" cy="14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Screen Shot 2016-06-11 at 12.38.09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5225" y="1241425"/>
            <a:ext cx="10858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Screen Shot 2016-06-11 at 12.38.14 PM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8300" y="1374775"/>
            <a:ext cx="11811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pseudocolor 1 cy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3850" y="176212"/>
            <a:ext cx="4838700" cy="47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87725" y="253425"/>
            <a:ext cx="3744900" cy="471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 instruction (Cy3) didn’t show any fluorescence on Cy3 scanning (low concentration?)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First instruction showed fluorescence on Cy5 scanning: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Right lane: First instruction released + Cy5 fluorescent-quencher complex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Left lane: Cy5 fluorescent-quencher complex</a:t>
            </a:r>
          </a:p>
        </p:txBody>
      </p:sp>
      <p:pic>
        <p:nvPicPr>
          <p:cNvPr id="191" name="Shape 191" descr="Screen Shot 2016-06-11 at 12.46.5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87" y="2473925"/>
            <a:ext cx="39338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Screen Shot 2016-06-11 at 12.47.21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4775" y="3591350"/>
            <a:ext cx="742950" cy="3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Possible complexes that e could have formed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000" y="1352550"/>
            <a:ext cx="2847975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Vision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-US" dirty="0" smtClean="0"/>
              <a:t>Be able to ship DNA “software” to do potentially complex DNA robotics tasks</a:t>
            </a:r>
          </a:p>
          <a:p>
            <a:pPr marL="228600" lvl="0" rtl="0">
              <a:spcBef>
                <a:spcPts val="0"/>
              </a:spcBef>
            </a:pPr>
            <a:r>
              <a:rPr lang="en-US" dirty="0" smtClean="0"/>
              <a:t>Receiving lab needs to follow a very simple recipe of adding </a:t>
            </a:r>
            <a:r>
              <a:rPr lang="en-US" dirty="0" err="1" smtClean="0"/>
              <a:t>i</a:t>
            </a:r>
            <a:r>
              <a:rPr lang="en-US" dirty="0" smtClean="0"/>
              <a:t>)  data input (e.g. sample to be analyzed) and ii) “clock” strands (analogous to computer clock) to run the shipped program on the data.</a:t>
            </a:r>
          </a:p>
          <a:p>
            <a:pPr marL="228600" lvl="0" rtl="0">
              <a:spcBef>
                <a:spcPts val="0"/>
              </a:spcBef>
            </a:pPr>
            <a:r>
              <a:rPr lang="en-US" dirty="0" smtClean="0"/>
              <a:t>The clock strands release instructions over time that interact with the data. Can implement if/then/else and looping behavior in principle.</a:t>
            </a:r>
          </a:p>
          <a:p>
            <a:pPr marL="228600" lvl="0" rtl="0">
              <a:spcBef>
                <a:spcPts val="0"/>
              </a:spcBef>
            </a:pPr>
            <a:r>
              <a:rPr lang="en-US" dirty="0" smtClean="0"/>
              <a:t>Experiments to date test the feasibility of this input/clock strand-driven approach.</a:t>
            </a:r>
            <a:endParaRPr lang="en" dirty="0"/>
          </a:p>
          <a:p>
            <a:pPr marL="0" lvl="0" indent="0" rtl="0">
              <a:spcBef>
                <a:spcPts val="0"/>
              </a:spcBef>
              <a:buNone/>
            </a:pPr>
            <a:endParaRPr sz="1200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71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How clock strands releases instruction (example)</a:t>
            </a:r>
            <a:endParaRPr lang="en" dirty="0"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 smtClean="0"/>
              <a:t>Utilization </a:t>
            </a:r>
            <a:r>
              <a:rPr lang="en" dirty="0"/>
              <a:t>of the “Toe-Hold” concept: </a:t>
            </a:r>
            <a:r>
              <a:rPr lang="en-US" dirty="0" smtClean="0"/>
              <a:t>Clock </a:t>
            </a:r>
            <a:r>
              <a:rPr lang="en" dirty="0" smtClean="0"/>
              <a:t>strands </a:t>
            </a:r>
            <a:r>
              <a:rPr lang="en" dirty="0"/>
              <a:t>(ticks,tocks) displace </a:t>
            </a:r>
            <a:r>
              <a:rPr lang="en-US" dirty="0" smtClean="0"/>
              <a:t>instruction </a:t>
            </a:r>
            <a:r>
              <a:rPr lang="en" dirty="0" smtClean="0"/>
              <a:t>strands </a:t>
            </a:r>
            <a:r>
              <a:rPr lang="en" dirty="0"/>
              <a:t>in the structure (Stack) -&gt; Uncover parts of stack that interact with environment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Output from Stack: Fluorescence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1200" dirty="0"/>
              <a:t>Before:     Stack complex containing </a:t>
            </a:r>
            <a:r>
              <a:rPr lang="en" sz="1200" dirty="0" smtClean="0"/>
              <a:t>Fluorescent</a:t>
            </a:r>
            <a:r>
              <a:rPr lang="en-US" sz="1200" dirty="0" smtClean="0"/>
              <a:t> instruction</a:t>
            </a:r>
            <a:r>
              <a:rPr lang="en" sz="1200" dirty="0" smtClean="0"/>
              <a:t> </a:t>
            </a:r>
            <a:r>
              <a:rPr lang="en" sz="1200" dirty="0"/>
              <a:t>strands bonded to its corresponding quencher strand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1200" dirty="0"/>
              <a:t>After: 	      (after ticks and tocks added) Stack complex interacts with strands in pot and quencher strand is displaced from complex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200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Shape 66" descr="Screen Shot 2016-03-31 at 5.55.25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135" y="0"/>
            <a:ext cx="452772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1852375" y="90125"/>
            <a:ext cx="11331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Stack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933550" y="2199600"/>
            <a:ext cx="1899900" cy="74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Fluorescent strands (not present until later)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 descr="Screen Shot 2016-03-31 at 5.55.3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090" y="0"/>
            <a:ext cx="5099817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/>
          <p:nvPr/>
        </p:nvSpPr>
        <p:spPr>
          <a:xfrm>
            <a:off x="2297800" y="1900450"/>
            <a:ext cx="3187800" cy="65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2260875" y="728900"/>
            <a:ext cx="1120500" cy="5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“Step 2”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521" y="0"/>
            <a:ext cx="573065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948525" y="1166225"/>
            <a:ext cx="1492200" cy="46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“Step 3”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197" y="63350"/>
            <a:ext cx="68929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921" y="0"/>
            <a:ext cx="6913905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448925" y="1065850"/>
            <a:ext cx="172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0" y="417125"/>
            <a:ext cx="2286000" cy="454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Annealed Gel (expected output)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Lanes: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1. 10bp ladder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2. Stack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3. Step 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4. Step 3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5. Step 4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6. Stack+tick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7. Stack+tick+tock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8. Stack+tick+tock+ anticover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9. Stack with first instruction released and fluorescent strand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10. Stack with c’f’ instead of e’i’</a:t>
            </a:r>
          </a:p>
        </p:txBody>
      </p:sp>
      <p:pic>
        <p:nvPicPr>
          <p:cNvPr id="98" name="Shape 98" descr="gel3.png"/>
          <p:cNvPicPr preferRelativeResize="0"/>
          <p:nvPr/>
        </p:nvPicPr>
        <p:blipFill rotWithShape="1">
          <a:blip r:embed="rId3">
            <a:alphaModFix/>
          </a:blip>
          <a:srcRect l="28345" t="20723" r="14123"/>
          <a:stretch/>
        </p:blipFill>
        <p:spPr>
          <a:xfrm>
            <a:off x="2918075" y="-33062"/>
            <a:ext cx="5040592" cy="520962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526575" y="1825800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75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5068000" y="1984900"/>
            <a:ext cx="3966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60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5510000" y="2571875"/>
            <a:ext cx="3966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30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510000" y="1297450"/>
            <a:ext cx="3966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  <p:sp>
        <p:nvSpPr>
          <p:cNvPr id="103" name="Shape 103"/>
          <p:cNvSpPr txBox="1"/>
          <p:nvPr/>
        </p:nvSpPr>
        <p:spPr>
          <a:xfrm>
            <a:off x="6002375" y="2605975"/>
            <a:ext cx="3966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30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6494750" y="2605975"/>
            <a:ext cx="3966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30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987125" y="2571875"/>
            <a:ext cx="3966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30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395400" y="911125"/>
            <a:ext cx="51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120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x="5945075" y="1142725"/>
            <a:ext cx="51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120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750550" y="1544287"/>
            <a:ext cx="51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75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5945075" y="1869675"/>
            <a:ext cx="51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60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3629800" y="621625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Stack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104775" y="853225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Step 2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526575" y="1374325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Step 3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5055400" y="1608550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Step 4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5197775" y="2867875"/>
            <a:ext cx="8046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Tick+complement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5989775" y="2867875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Tick+comp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482150" y="2919550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Tick+comp + anticover+cover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6987125" y="2919550"/>
            <a:ext cx="421800" cy="28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"/>
              <a:t>Tick+comp + anticover+cover’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338025" y="185525"/>
            <a:ext cx="5112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1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3773700" y="220350"/>
            <a:ext cx="2304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2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223812" y="220350"/>
            <a:ext cx="230400" cy="35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3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4717975" y="237625"/>
            <a:ext cx="230400" cy="3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4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5151100" y="237625"/>
            <a:ext cx="230400" cy="3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5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584225" y="226000"/>
            <a:ext cx="230400" cy="3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6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6078375" y="265075"/>
            <a:ext cx="230400" cy="3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7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6481000" y="265075"/>
            <a:ext cx="230400" cy="3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8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6944625" y="291550"/>
            <a:ext cx="230400" cy="3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9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416250" y="237625"/>
            <a:ext cx="396600" cy="38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10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3607500" y="1753300"/>
            <a:ext cx="396600" cy="2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60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Macintosh PowerPoint</Application>
  <PresentationFormat>On-screen Show (16:9)</PresentationFormat>
  <Paragraphs>89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simple-light-2</vt:lpstr>
      <vt:lpstr>Clocked DNA Computation Experiment</vt:lpstr>
      <vt:lpstr>Vision</vt:lpstr>
      <vt:lpstr>How clock strands releases instruction (example)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gel: continue to release the second instruction.</vt:lpstr>
      <vt:lpstr>PowerPoint Presentation</vt:lpstr>
      <vt:lpstr>PowerPoint Presentation</vt:lpstr>
      <vt:lpstr>PowerPoint Presentation</vt:lpstr>
      <vt:lpstr>Second Instruction Release</vt:lpstr>
      <vt:lpstr>Second Instruction Release</vt:lpstr>
      <vt:lpstr>PowerPoint Presentation</vt:lpstr>
      <vt:lpstr>Possible complexes that e could have formed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Clocked DNA Computation Experiment</dc:title>
  <cp:lastModifiedBy>Dennis Shasha</cp:lastModifiedBy>
  <cp:revision>1</cp:revision>
  <dcterms:modified xsi:type="dcterms:W3CDTF">2016-06-28T11:24:17Z</dcterms:modified>
</cp:coreProperties>
</file>