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9" r:id="rId5"/>
    <p:sldId id="260" r:id="rId6"/>
    <p:sldId id="261" r:id="rId7"/>
    <p:sldId id="263" r:id="rId8"/>
    <p:sldId id="267" r:id="rId9"/>
    <p:sldId id="262" r:id="rId10"/>
    <p:sldId id="264" r:id="rId11"/>
    <p:sldId id="266" r:id="rId12"/>
    <p:sldId id="268" r:id="rId13"/>
    <p:sldId id="265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8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0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4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3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2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6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2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6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1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2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3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40D6A-AFF7-B743-860D-D47C7C1064D4}" type="datetimeFigureOut">
              <a:rPr lang="en-US" smtClean="0"/>
              <a:t>3/20/12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FC4C6-2C49-E84E-A77A-986801103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0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9.emf"/><Relationship Id="rId9" Type="http://schemas.openxmlformats.org/officeDocument/2006/relationships/oleObject" Target="../embeddings/oleObject10.bin"/><Relationship Id="rId10" Type="http://schemas.openxmlformats.org/officeDocument/2006/relationships/image" Target="../media/image10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2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83361"/>
            <a:ext cx="7772400" cy="1795305"/>
          </a:xfrm>
        </p:spPr>
        <p:txBody>
          <a:bodyPr>
            <a:noAutofit/>
          </a:bodyPr>
          <a:lstStyle/>
          <a:p>
            <a:r>
              <a:rPr lang="en-US" sz="3600" dirty="0" smtClean="0"/>
              <a:t>Comparing Propagation Effects at </a:t>
            </a:r>
            <a:br>
              <a:rPr lang="en-US" sz="3600" dirty="0" smtClean="0"/>
            </a:br>
            <a:r>
              <a:rPr lang="en-US" sz="3600" dirty="0" smtClean="0"/>
              <a:t>3 GHz and 60 GHz </a:t>
            </a:r>
            <a:br>
              <a:rPr lang="en-US" sz="3600" dirty="0" smtClean="0"/>
            </a:br>
            <a:r>
              <a:rPr lang="en-US" sz="3600" dirty="0" smtClean="0"/>
              <a:t>(a factor of 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6142" y="2770062"/>
            <a:ext cx="7037561" cy="273365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Size of the Fresnel zone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Radiation and reception for antennas in free space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Atmospheric absorption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Influence of flat earth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Diffraction around corners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Transmission and reflection at walls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567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80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Transmission </a:t>
            </a:r>
            <a:r>
              <a:rPr lang="en-US" sz="3600" dirty="0"/>
              <a:t>at </a:t>
            </a:r>
            <a:r>
              <a:rPr lang="en-US" sz="3600" dirty="0" smtClean="0"/>
              <a:t>Walls</a:t>
            </a:r>
            <a:endParaRPr lang="en-US" sz="3600" dirty="0"/>
          </a:p>
        </p:txBody>
      </p:sp>
      <p:pic>
        <p:nvPicPr>
          <p:cNvPr id="3" name="Picture 3" descr="house 2 floor plan                                             0004B06EMacintosh HD                   ABA78158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876" y="1446504"/>
            <a:ext cx="4276079" cy="4569963"/>
          </a:xfrm>
          <a:prstGeom prst="rect">
            <a:avLst/>
          </a:prstGeom>
          <a:noFill/>
        </p:spPr>
      </p:pic>
      <p:pic>
        <p:nvPicPr>
          <p:cNvPr id="4" name="Picture 4" descr=" 1st table                                                      00000010Macintosh HD                   ABA78158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8868" y="2026981"/>
            <a:ext cx="5607931" cy="283207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15936" y="1657649"/>
            <a:ext cx="3473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Summary of wall loss at 5.2 GHz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8310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Transmission </a:t>
            </a:r>
            <a:r>
              <a:rPr lang="en-US" sz="3600" dirty="0"/>
              <a:t>at </a:t>
            </a:r>
            <a:r>
              <a:rPr lang="en-US" sz="3600" dirty="0" smtClean="0"/>
              <a:t>Walls – cont.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675400" y="5239150"/>
            <a:ext cx="5011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/>
                <a:cs typeface="Times New Roman"/>
              </a:rPr>
              <a:t>C.R. Anderson and T.S. Rappaport. IEEE Trans. on Wireless Comm., </a:t>
            </a:r>
            <a:r>
              <a:rPr lang="en-US" sz="1600" dirty="0" err="1" smtClean="0">
                <a:latin typeface="Times New Roman"/>
                <a:cs typeface="Times New Roman"/>
              </a:rPr>
              <a:t>Vol</a:t>
            </a:r>
            <a:r>
              <a:rPr lang="en-US" sz="1600" dirty="0" smtClean="0">
                <a:latin typeface="Times New Roman"/>
                <a:cs typeface="Times New Roman"/>
              </a:rPr>
              <a:t> 3, No 3, May 2004</a:t>
            </a:r>
            <a:endParaRPr lang="en-US" sz="1600" dirty="0">
              <a:latin typeface="Times New Roman"/>
              <a:cs typeface="Times New Roman"/>
            </a:endParaRPr>
          </a:p>
        </p:txBody>
      </p:sp>
      <p:pic>
        <p:nvPicPr>
          <p:cNvPr id="6" name="Picture 5" descr="Screen Shot 2012-03-19 at 4.30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2" y="1217678"/>
            <a:ext cx="8412663" cy="3862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71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Reflection at Walls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829976" y="981432"/>
            <a:ext cx="3627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Two reflections, one at desk top and one at the ceiling.  </a:t>
            </a:r>
          </a:p>
          <a:p>
            <a:endParaRPr lang="en-US" sz="1600" dirty="0"/>
          </a:p>
          <a:p>
            <a:r>
              <a:rPr lang="en-US" sz="1600" dirty="0" smtClean="0"/>
              <a:t>Estimate 9dB for extra path length and 7 dB for each reflection.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673503" y="4627849"/>
            <a:ext cx="2645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H.Sawad</a:t>
            </a:r>
            <a:r>
              <a:rPr lang="en-US" sz="1400" dirty="0" smtClean="0"/>
              <a:t>, K. Fujita, S. Kato, K. Sato and H. Harada, “Impulse </a:t>
            </a:r>
            <a:r>
              <a:rPr lang="en-US" sz="1400" dirty="0" err="1" smtClean="0"/>
              <a:t>Respons</a:t>
            </a:r>
            <a:r>
              <a:rPr lang="en-US" sz="1400" dirty="0" smtClean="0"/>
              <a:t> Model for the Cubicle Environments at 60GHz,” Proc. Of Asia-Pacific Microwave Conference 2010</a:t>
            </a:r>
            <a:endParaRPr lang="en-US" sz="1400" dirty="0"/>
          </a:p>
        </p:txBody>
      </p:sp>
      <p:pic>
        <p:nvPicPr>
          <p:cNvPr id="8" name="Picture 7" descr="Screen Shot 2012-03-19 at 5.29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34" y="1106517"/>
            <a:ext cx="4176541" cy="2254727"/>
          </a:xfrm>
          <a:prstGeom prst="rect">
            <a:avLst/>
          </a:prstGeom>
        </p:spPr>
      </p:pic>
      <p:pic>
        <p:nvPicPr>
          <p:cNvPr id="9" name="Picture 8" descr="Screen Shot 2012-03-19 at 5.29.4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392" y="2405471"/>
            <a:ext cx="5310015" cy="396354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204580" y="6215129"/>
            <a:ext cx="4012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Power delay profile at the Far location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44892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Comments on 60 GHz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for possible application</a:t>
            </a:r>
          </a:p>
          <a:p>
            <a:r>
              <a:rPr lang="en-US" dirty="0" smtClean="0"/>
              <a:t>Practical systems must have either / or</a:t>
            </a:r>
          </a:p>
          <a:p>
            <a:pPr lvl="1"/>
            <a:r>
              <a:rPr lang="en-US" dirty="0" smtClean="0"/>
              <a:t>Operation with non-directional antennas</a:t>
            </a:r>
          </a:p>
          <a:p>
            <a:pPr lvl="2"/>
            <a:r>
              <a:rPr lang="en-US" dirty="0" smtClean="0"/>
              <a:t>Requires some combination of improved sources or coding to improve SNR </a:t>
            </a:r>
          </a:p>
          <a:p>
            <a:pPr lvl="1"/>
            <a:r>
              <a:rPr lang="en-US" dirty="0" smtClean="0"/>
              <a:t>Directional antennas that are self aligning</a:t>
            </a:r>
          </a:p>
          <a:p>
            <a:pPr lvl="2"/>
            <a:r>
              <a:rPr lang="en-US" dirty="0" smtClean="0"/>
              <a:t>Requires algorithms for self alignment and phased array technology (or a rotating dish)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19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007" y="21247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Scaling the RF Electronics </a:t>
            </a:r>
            <a:endParaRPr lang="en-US" sz="3600" dirty="0"/>
          </a:p>
        </p:txBody>
      </p:sp>
      <p:sp>
        <p:nvSpPr>
          <p:cNvPr id="59" name="Content Placeholder 58"/>
          <p:cNvSpPr>
            <a:spLocks noGrp="1"/>
          </p:cNvSpPr>
          <p:nvPr>
            <p:ph sz="half" idx="1"/>
          </p:nvPr>
        </p:nvSpPr>
        <p:spPr>
          <a:xfrm>
            <a:off x="654284" y="4974020"/>
            <a:ext cx="4194934" cy="1232098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Quick look at 60 GHz Literature finds radiated power levels from about 4 </a:t>
            </a:r>
            <a:r>
              <a:rPr lang="en-US" sz="2400" dirty="0" err="1" smtClean="0"/>
              <a:t>mW</a:t>
            </a:r>
            <a:r>
              <a:rPr lang="en-US" sz="2400" dirty="0" smtClean="0"/>
              <a:t> to 500 </a:t>
            </a:r>
            <a:r>
              <a:rPr lang="en-US" sz="2400" dirty="0" err="1" smtClean="0"/>
              <a:t>mW</a:t>
            </a:r>
            <a:endParaRPr lang="en-US" sz="24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5" name="Content Placeholder 64"/>
          <p:cNvSpPr>
            <a:spLocks noGrp="1"/>
          </p:cNvSpPr>
          <p:nvPr>
            <p:ph sz="half" idx="2"/>
          </p:nvPr>
        </p:nvSpPr>
        <p:spPr>
          <a:xfrm>
            <a:off x="5081166" y="1544687"/>
            <a:ext cx="3672984" cy="466143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u="sng" dirty="0" smtClean="0"/>
              <a:t>Assume</a:t>
            </a:r>
          </a:p>
          <a:p>
            <a:pPr marL="0" indent="0">
              <a:buNone/>
            </a:pPr>
            <a:r>
              <a:rPr lang="en-US" sz="2400" dirty="0" smtClean="0"/>
              <a:t>Fixed current density</a:t>
            </a:r>
          </a:p>
          <a:p>
            <a:pPr marL="0" indent="0">
              <a:buNone/>
            </a:pPr>
            <a:r>
              <a:rPr lang="en-US" sz="2400" dirty="0" smtClean="0"/>
              <a:t>Device dimensions scale 	with </a:t>
            </a:r>
            <a:r>
              <a:rPr lang="en-US" sz="2400" i="1" dirty="0" err="1" smtClean="0"/>
              <a:t>λ</a:t>
            </a:r>
            <a:r>
              <a:rPr lang="en-US" sz="2400" dirty="0" smtClean="0"/>
              <a:t> = </a:t>
            </a:r>
            <a:r>
              <a:rPr lang="en-US" sz="2400" i="1" dirty="0" smtClean="0"/>
              <a:t>c</a:t>
            </a:r>
            <a:r>
              <a:rPr lang="en-US" sz="2400" dirty="0" smtClean="0"/>
              <a:t>/</a:t>
            </a:r>
            <a:r>
              <a:rPr lang="en-US" sz="2400" i="1" dirty="0" smtClean="0"/>
              <a:t>f</a:t>
            </a:r>
            <a:r>
              <a:rPr lang="en-US" sz="2400" dirty="0" smtClean="0"/>
              <a:t>  </a:t>
            </a:r>
          </a:p>
          <a:p>
            <a:pPr marL="0" indent="0">
              <a:buNone/>
            </a:pPr>
            <a:r>
              <a:rPr lang="en-US" sz="2400" u="sng" dirty="0" smtClean="0"/>
              <a:t>Then</a:t>
            </a:r>
          </a:p>
          <a:p>
            <a:pPr marL="0" indent="0">
              <a:buNone/>
            </a:pPr>
            <a:r>
              <a:rPr lang="en-US" sz="2400" dirty="0" smtClean="0"/>
              <a:t>Antenna current </a:t>
            </a:r>
            <a:r>
              <a:rPr lang="en-US" sz="2400" i="1" dirty="0" smtClean="0"/>
              <a:t>I</a:t>
            </a:r>
            <a:r>
              <a:rPr lang="en-US" sz="2400" dirty="0" smtClean="0"/>
              <a:t> varies at 	least as 1/</a:t>
            </a:r>
            <a:r>
              <a:rPr lang="en-US" sz="2400" i="1" dirty="0" smtClean="0"/>
              <a:t>f</a:t>
            </a:r>
          </a:p>
          <a:p>
            <a:pPr marL="0" indent="0">
              <a:buNone/>
            </a:pPr>
            <a:r>
              <a:rPr lang="en-US" sz="2400" dirty="0" smtClean="0"/>
              <a:t>Radiated power </a:t>
            </a:r>
            <a:r>
              <a:rPr lang="en-US" sz="2400" i="1" dirty="0" smtClean="0"/>
              <a:t>P</a:t>
            </a:r>
            <a:r>
              <a:rPr lang="en-US" sz="2400" i="1" baseline="-25000" dirty="0" smtClean="0"/>
              <a:t>T</a:t>
            </a:r>
            <a:r>
              <a:rPr lang="en-US" sz="2400" i="1" dirty="0" smtClean="0"/>
              <a:t> = I</a:t>
            </a:r>
            <a:r>
              <a:rPr lang="en-US" sz="2400" i="1" baseline="30000" dirty="0" smtClean="0"/>
              <a:t>2</a:t>
            </a:r>
            <a:r>
              <a:rPr lang="en-US" sz="2400" dirty="0" smtClean="0"/>
              <a:t>/R 	varies at least as 1/</a:t>
            </a:r>
            <a:r>
              <a:rPr lang="en-US" sz="2400" i="1" dirty="0" smtClean="0"/>
              <a:t>f</a:t>
            </a:r>
            <a:r>
              <a:rPr lang="en-US" sz="2400" i="1" baseline="30000" dirty="0" smtClean="0"/>
              <a:t>2</a:t>
            </a:r>
          </a:p>
          <a:p>
            <a:pPr marL="0" indent="0">
              <a:buNone/>
            </a:pPr>
            <a:r>
              <a:rPr lang="en-US" sz="2400" dirty="0" smtClean="0"/>
              <a:t>1 watt at 3GHz scales to 2.5 	m-watts at 60GH</a:t>
            </a:r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64" name="Group 63"/>
          <p:cNvGrpSpPr/>
          <p:nvPr/>
        </p:nvGrpSpPr>
        <p:grpSpPr>
          <a:xfrm>
            <a:off x="436416" y="1645343"/>
            <a:ext cx="4308872" cy="3165229"/>
            <a:chOff x="436416" y="1645343"/>
            <a:chExt cx="4308872" cy="3165229"/>
          </a:xfrm>
        </p:grpSpPr>
        <p:grpSp>
          <p:nvGrpSpPr>
            <p:cNvPr id="46" name="Group 45"/>
            <p:cNvGrpSpPr/>
            <p:nvPr/>
          </p:nvGrpSpPr>
          <p:grpSpPr>
            <a:xfrm>
              <a:off x="725060" y="1857024"/>
              <a:ext cx="4020228" cy="2176258"/>
              <a:chOff x="1096847" y="1857024"/>
              <a:chExt cx="4020228" cy="2176258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1096847" y="1857024"/>
                <a:ext cx="4020228" cy="2176258"/>
                <a:chOff x="1096847" y="1857024"/>
                <a:chExt cx="4020228" cy="217625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 flipV="1">
                  <a:off x="1096847" y="1857024"/>
                  <a:ext cx="2116722" cy="10295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 flipV="1">
                  <a:off x="3000353" y="2687768"/>
                  <a:ext cx="2116722" cy="10295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/>
                <p:cNvCxnSpPr/>
                <p:nvPr/>
              </p:nvCxnSpPr>
              <p:spPr>
                <a:xfrm>
                  <a:off x="3213569" y="1857024"/>
                  <a:ext cx="1903506" cy="83074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>
                  <a:off x="1096847" y="2886566"/>
                  <a:ext cx="1903506" cy="83074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1096847" y="3202538"/>
                  <a:ext cx="1903506" cy="830744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3000353" y="3003740"/>
                  <a:ext cx="2116722" cy="102954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5117075" y="2687768"/>
                  <a:ext cx="0" cy="31597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1103381" y="2889989"/>
                  <a:ext cx="0" cy="31597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3006887" y="3717310"/>
                  <a:ext cx="0" cy="31597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/>
              <p:cNvCxnSpPr/>
              <p:nvPr/>
            </p:nvCxnSpPr>
            <p:spPr>
              <a:xfrm flipV="1">
                <a:off x="3819722" y="2687768"/>
                <a:ext cx="702367" cy="315972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3006887" y="3047975"/>
                <a:ext cx="702367" cy="387039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8"/>
              <p:cNvGrpSpPr/>
              <p:nvPr/>
            </p:nvGrpSpPr>
            <p:grpSpPr>
              <a:xfrm rot="313398">
                <a:off x="2401420" y="2353847"/>
                <a:ext cx="409098" cy="222614"/>
                <a:chOff x="2212937" y="2338119"/>
                <a:chExt cx="594987" cy="263051"/>
              </a:xfrm>
            </p:grpSpPr>
            <p:cxnSp>
              <p:nvCxnSpPr>
                <p:cNvPr id="19" name="Straight Connector 18"/>
                <p:cNvCxnSpPr/>
                <p:nvPr/>
              </p:nvCxnSpPr>
              <p:spPr>
                <a:xfrm flipV="1">
                  <a:off x="2212937" y="2338119"/>
                  <a:ext cx="442587" cy="221303"/>
                </a:xfrm>
                <a:prstGeom prst="line">
                  <a:avLst/>
                </a:prstGeom>
                <a:ln w="7620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V="1">
                  <a:off x="2365337" y="2379867"/>
                  <a:ext cx="442587" cy="221303"/>
                </a:xfrm>
                <a:prstGeom prst="line">
                  <a:avLst/>
                </a:prstGeom>
                <a:ln w="7620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Straight Connector 26"/>
              <p:cNvCxnSpPr/>
              <p:nvPr/>
            </p:nvCxnSpPr>
            <p:spPr>
              <a:xfrm flipV="1">
                <a:off x="3861654" y="2687768"/>
                <a:ext cx="702367" cy="387039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3045371" y="3119042"/>
                <a:ext cx="702367" cy="315972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636281" y="2541131"/>
                <a:ext cx="1072973" cy="533676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3" name="Group 42"/>
              <p:cNvGrpSpPr/>
              <p:nvPr/>
            </p:nvGrpSpPr>
            <p:grpSpPr>
              <a:xfrm>
                <a:off x="3261678" y="2678278"/>
                <a:ext cx="685206" cy="346287"/>
                <a:chOff x="3280920" y="2649412"/>
                <a:chExt cx="685206" cy="346287"/>
              </a:xfrm>
            </p:grpSpPr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280920" y="2687768"/>
                  <a:ext cx="609955" cy="307931"/>
                </a:xfrm>
                <a:prstGeom prst="line">
                  <a:avLst/>
                </a:prstGeom>
                <a:ln w="7620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356171" y="2649412"/>
                  <a:ext cx="609955" cy="307931"/>
                </a:xfrm>
                <a:prstGeom prst="line">
                  <a:avLst/>
                </a:prstGeom>
                <a:ln w="7620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Straight Connector 43"/>
              <p:cNvCxnSpPr/>
              <p:nvPr/>
            </p:nvCxnSpPr>
            <p:spPr>
              <a:xfrm>
                <a:off x="3280920" y="2687768"/>
                <a:ext cx="609955" cy="307931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2573919" y="2569997"/>
                <a:ext cx="1072973" cy="533676"/>
              </a:xfrm>
              <a:prstGeom prst="line">
                <a:avLst/>
              </a:prstGeom>
              <a:ln w="762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Arrow Connector 47"/>
            <p:cNvCxnSpPr/>
            <p:nvPr/>
          </p:nvCxnSpPr>
          <p:spPr>
            <a:xfrm flipV="1">
              <a:off x="3091940" y="3281063"/>
              <a:ext cx="1452842" cy="752219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6416" y="1734079"/>
              <a:ext cx="14813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RF transistor gate width </a:t>
              </a:r>
              <a:r>
                <a:rPr lang="en-US" i="1" dirty="0" err="1" smtClean="0"/>
                <a:t>w</a:t>
              </a:r>
              <a:r>
                <a:rPr lang="en-US" i="1" baseline="-25000" dirty="0" err="1" smtClean="0"/>
                <a:t>g</a:t>
              </a:r>
              <a:endParaRPr lang="en-US" dirty="0"/>
            </a:p>
          </p:txBody>
        </p:sp>
        <p:cxnSp>
          <p:nvCxnSpPr>
            <p:cNvPr id="51" name="Straight Connector 50"/>
            <p:cNvCxnSpPr>
              <a:stCxn id="49" idx="3"/>
            </p:cNvCxnSpPr>
            <p:nvPr/>
          </p:nvCxnSpPr>
          <p:spPr>
            <a:xfrm>
              <a:off x="1917734" y="2057245"/>
              <a:ext cx="235898" cy="27844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3803932" y="3588961"/>
              <a:ext cx="5388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err="1" smtClean="0"/>
                <a:t>λ</a:t>
              </a:r>
              <a:r>
                <a:rPr lang="en-US" dirty="0" smtClean="0"/>
                <a:t>/2</a:t>
              </a:r>
              <a:endParaRPr lang="en-US" i="1" dirty="0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V="1">
              <a:off x="1225376" y="2757480"/>
              <a:ext cx="1289277" cy="9598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523007" y="3887242"/>
              <a:ext cx="199164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Transmission Line </a:t>
              </a:r>
            </a:p>
            <a:p>
              <a:r>
                <a:rPr lang="en-US" dirty="0" smtClean="0"/>
                <a:t>      width </a:t>
              </a:r>
              <a:r>
                <a:rPr lang="en-US" i="1" dirty="0" smtClean="0"/>
                <a:t>w</a:t>
              </a:r>
              <a:r>
                <a:rPr lang="en-US" dirty="0" smtClean="0"/>
                <a:t> </a:t>
              </a:r>
            </a:p>
            <a:p>
              <a:r>
                <a:rPr lang="en-US" dirty="0" smtClean="0"/>
                <a:t>      thickness </a:t>
              </a:r>
              <a:r>
                <a:rPr lang="en-US" i="1" dirty="0" smtClean="0"/>
                <a:t>t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337467" y="1645343"/>
              <a:ext cx="10052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Antenna</a:t>
              </a:r>
              <a:endParaRPr lang="en-US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 flipV="1">
              <a:off x="3803932" y="2000856"/>
              <a:ext cx="169498" cy="75662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404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1879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Size of the Fresnel Zone</a:t>
            </a:r>
            <a:endParaRPr lang="en-US" sz="3600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528073" y="4541528"/>
            <a:ext cx="8229600" cy="2145684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Objects outside of the Fresnel zone can reflect or scatter waves that contribute at the receiver, but do not alter the direct ray fields.</a:t>
            </a:r>
          </a:p>
          <a:p>
            <a:r>
              <a:rPr lang="en-US" sz="2000" dirty="0" smtClean="0">
                <a:latin typeface="Times New Roman"/>
                <a:cs typeface="Times New Roman"/>
              </a:rPr>
              <a:t>Objects that penetrate the Fresnel zone distort the direct ray contribution.</a:t>
            </a:r>
          </a:p>
          <a:p>
            <a:r>
              <a:rPr lang="en-US" sz="2000" dirty="0" smtClean="0">
                <a:latin typeface="Times New Roman"/>
                <a:cs typeface="Times New Roman"/>
              </a:rPr>
              <a:t>Objects that completely block the Fresnel zone eliminate the direct ray.</a:t>
            </a:r>
          </a:p>
          <a:p>
            <a:r>
              <a:rPr lang="en-US" sz="2000" dirty="0" smtClean="0">
                <a:latin typeface="Times New Roman"/>
                <a:cs typeface="Times New Roman"/>
              </a:rPr>
              <a:t>The effective diameter of a small receiver is on the order of </a:t>
            </a:r>
            <a:r>
              <a:rPr lang="en-US" sz="2000" i="1" dirty="0" err="1" smtClean="0">
                <a:latin typeface="Times New Roman"/>
                <a:cs typeface="Times New Roman"/>
              </a:rPr>
              <a:t>λ</a:t>
            </a:r>
            <a:r>
              <a:rPr lang="en-US" sz="2000" dirty="0" smtClean="0">
                <a:latin typeface="Times New Roman"/>
                <a:cs typeface="Times New Roman"/>
              </a:rPr>
              <a:t>.</a:t>
            </a:r>
            <a:endParaRPr lang="en-US" sz="2000" dirty="0">
              <a:latin typeface="Times New Roman"/>
              <a:cs typeface="Times New Roman"/>
            </a:endParaRP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384190"/>
              </p:ext>
            </p:extLst>
          </p:nvPr>
        </p:nvGraphicFramePr>
        <p:xfrm>
          <a:off x="4301025" y="1087994"/>
          <a:ext cx="4244975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2679700" imgH="952500" progId="Equation.DSMT4">
                  <p:embed/>
                </p:oleObj>
              </mc:Choice>
              <mc:Fallback>
                <p:oleObj name="Equation" r:id="rId3" imgW="2679700" imgH="952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025" y="1087994"/>
                        <a:ext cx="4244975" cy="144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676051"/>
              </p:ext>
            </p:extLst>
          </p:nvPr>
        </p:nvGraphicFramePr>
        <p:xfrm>
          <a:off x="1233488" y="2535238"/>
          <a:ext cx="6727825" cy="202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5" imgW="4127500" imgH="1295400" progId="Equation.DSMT4">
                  <p:embed/>
                </p:oleObj>
              </mc:Choice>
              <mc:Fallback>
                <p:oleObj name="Equation" r:id="rId5" imgW="4127500" imgH="1295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2535238"/>
                        <a:ext cx="6727825" cy="202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597099" y="955384"/>
            <a:ext cx="3891569" cy="1312863"/>
            <a:chOff x="597099" y="955384"/>
            <a:chExt cx="3891569" cy="1312863"/>
          </a:xfrm>
        </p:grpSpPr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658473" y="955384"/>
              <a:ext cx="3759200" cy="1312863"/>
              <a:chOff x="336" y="620"/>
              <a:chExt cx="2368" cy="827"/>
            </a:xfrm>
          </p:grpSpPr>
          <p:grpSp>
            <p:nvGrpSpPr>
              <p:cNvPr id="7" name="Group 15"/>
              <p:cNvGrpSpPr>
                <a:grpSpLocks/>
              </p:cNvGrpSpPr>
              <p:nvPr/>
            </p:nvGrpSpPr>
            <p:grpSpPr bwMode="auto">
              <a:xfrm>
                <a:off x="336" y="896"/>
                <a:ext cx="2368" cy="551"/>
                <a:chOff x="336" y="896"/>
                <a:chExt cx="2368" cy="551"/>
              </a:xfrm>
            </p:grpSpPr>
            <p:sp>
              <p:nvSpPr>
                <p:cNvPr id="9" name="Oval 4"/>
                <p:cNvSpPr>
                  <a:spLocks noChangeArrowheads="1"/>
                </p:cNvSpPr>
                <p:nvPr/>
              </p:nvSpPr>
              <p:spPr bwMode="auto">
                <a:xfrm>
                  <a:off x="336" y="896"/>
                  <a:ext cx="2368" cy="55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" name="Line 5"/>
                <p:cNvSpPr>
                  <a:spLocks noChangeShapeType="1"/>
                </p:cNvSpPr>
                <p:nvPr/>
              </p:nvSpPr>
              <p:spPr bwMode="auto">
                <a:xfrm>
                  <a:off x="500" y="1182"/>
                  <a:ext cx="20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500" y="916"/>
                  <a:ext cx="658" cy="2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" name="Line 7"/>
                <p:cNvSpPr>
                  <a:spLocks noChangeShapeType="1"/>
                </p:cNvSpPr>
                <p:nvPr/>
              </p:nvSpPr>
              <p:spPr bwMode="auto">
                <a:xfrm>
                  <a:off x="1158" y="916"/>
                  <a:ext cx="1382" cy="2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Line 8"/>
                <p:cNvSpPr>
                  <a:spLocks noChangeShapeType="1"/>
                </p:cNvSpPr>
                <p:nvPr/>
              </p:nvSpPr>
              <p:spPr bwMode="auto">
                <a:xfrm>
                  <a:off x="1158" y="916"/>
                  <a:ext cx="0" cy="2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786" y="912"/>
                  <a:ext cx="405" cy="231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1800" i="1" dirty="0" smtClean="0">
                      <a:latin typeface="Times New Roman" charset="0"/>
                    </a:rPr>
                    <a:t>r</a:t>
                  </a:r>
                  <a:r>
                    <a:rPr lang="en-US" sz="1800" i="1" dirty="0" smtClean="0">
                      <a:latin typeface="Times New Roman" charset="0"/>
                      <a:sym typeface="Symbol" charset="2"/>
                    </a:rPr>
                    <a:t>’</a:t>
                  </a:r>
                  <a:endParaRPr lang="en-US" sz="1800" i="1" dirty="0">
                    <a:latin typeface="Times New Roman" charset="0"/>
                  </a:endParaRPr>
                </a:p>
              </p:txBody>
            </p:sp>
            <p:sp>
              <p:nvSpPr>
                <p:cNvPr id="1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240" y="904"/>
                  <a:ext cx="406" cy="231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1800" i="1" dirty="0">
                      <a:latin typeface="Times New Roman" charset="0"/>
                    </a:rPr>
                    <a:t>r</a:t>
                  </a:r>
                </a:p>
              </p:txBody>
            </p:sp>
            <p:sp>
              <p:nvSpPr>
                <p:cNvPr id="1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290" y="1151"/>
                  <a:ext cx="405" cy="231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1800" i="1">
                      <a:latin typeface="Times New Roman" charset="0"/>
                    </a:rPr>
                    <a:t>s</a:t>
                  </a:r>
                </a:p>
              </p:txBody>
            </p:sp>
            <p:sp>
              <p:nvSpPr>
                <p:cNvPr id="17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698" y="1151"/>
                  <a:ext cx="405" cy="231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</p:spPr>
              <p:txBody>
                <a:bodyPr anchor="ctr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1800" i="1">
                      <a:latin typeface="Times New Roman" charset="0"/>
                    </a:rPr>
                    <a:t>d</a:t>
                  </a:r>
                </a:p>
              </p:txBody>
            </p:sp>
          </p:grpSp>
          <p:sp>
            <p:nvSpPr>
              <p:cNvPr id="8" name="Text Box 13"/>
              <p:cNvSpPr txBox="1">
                <a:spLocks noChangeArrowheads="1"/>
              </p:cNvSpPr>
              <p:nvPr/>
            </p:nvSpPr>
            <p:spPr bwMode="auto">
              <a:xfrm>
                <a:off x="961" y="620"/>
                <a:ext cx="471" cy="231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 i="1">
                    <a:latin typeface="Times New Roman" charset="0"/>
                  </a:rPr>
                  <a:t>w</a:t>
                </a:r>
                <a:r>
                  <a:rPr lang="en-US" sz="1800" baseline="-25000">
                    <a:latin typeface="Times New Roman" charset="0"/>
                  </a:rPr>
                  <a:t>F</a:t>
                </a:r>
                <a:r>
                  <a:rPr lang="en-US" sz="1800" i="1" baseline="-25000">
                    <a:latin typeface="Times New Roman" charset="0"/>
                  </a:rPr>
                  <a:t>n</a:t>
                </a:r>
                <a:endParaRPr lang="en-US" sz="1800" i="1">
                  <a:latin typeface="Times New Roman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597099" y="1715215"/>
              <a:ext cx="350587" cy="262608"/>
              <a:chOff x="298265" y="692776"/>
              <a:chExt cx="360208" cy="356730"/>
            </a:xfrm>
          </p:grpSpPr>
          <p:cxnSp>
            <p:nvCxnSpPr>
              <p:cNvPr id="4" name="Straight Connector 3"/>
              <p:cNvCxnSpPr/>
              <p:nvPr/>
            </p:nvCxnSpPr>
            <p:spPr>
              <a:xfrm flipV="1">
                <a:off x="298265" y="827483"/>
                <a:ext cx="360208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298265" y="901357"/>
                <a:ext cx="360208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639231" y="692776"/>
                <a:ext cx="0" cy="1347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flipV="1">
                <a:off x="648852" y="910433"/>
                <a:ext cx="0" cy="1390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 flipH="1">
              <a:off x="4138081" y="1716255"/>
              <a:ext cx="350587" cy="262608"/>
              <a:chOff x="298265" y="692776"/>
              <a:chExt cx="360208" cy="35673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V="1">
                <a:off x="298265" y="827483"/>
                <a:ext cx="360208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298265" y="901357"/>
                <a:ext cx="360208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V="1">
                <a:off x="639231" y="692776"/>
                <a:ext cx="0" cy="1347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flipV="1">
                <a:off x="648852" y="910433"/>
                <a:ext cx="0" cy="1390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4592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Radiation and Reception in </a:t>
            </a:r>
            <a:r>
              <a:rPr lang="en-US" sz="3600" smtClean="0">
                <a:solidFill>
                  <a:schemeClr val="tx1"/>
                </a:solidFill>
              </a:rPr>
              <a:t>Free Space</a:t>
            </a:r>
            <a:endParaRPr lang="en-US" sz="3600" dirty="0"/>
          </a:p>
        </p:txBody>
      </p: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5260353" y="2302449"/>
            <a:ext cx="3200400" cy="1309688"/>
            <a:chOff x="2965" y="1472"/>
            <a:chExt cx="2016" cy="825"/>
          </a:xfrm>
        </p:grpSpPr>
        <p:sp>
          <p:nvSpPr>
            <p:cNvPr id="7" name="Line 21"/>
            <p:cNvSpPr>
              <a:spLocks noChangeShapeType="1"/>
            </p:cNvSpPr>
            <p:nvPr/>
          </p:nvSpPr>
          <p:spPr bwMode="auto">
            <a:xfrm>
              <a:off x="4405" y="152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4405" y="1808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23"/>
            <p:cNvSpPr>
              <a:spLocks noChangeShapeType="1"/>
            </p:cNvSpPr>
            <p:nvPr/>
          </p:nvSpPr>
          <p:spPr bwMode="auto">
            <a:xfrm>
              <a:off x="4405" y="1712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24"/>
            <p:cNvSpPr>
              <a:spLocks noChangeShapeType="1"/>
            </p:cNvSpPr>
            <p:nvPr/>
          </p:nvSpPr>
          <p:spPr bwMode="auto">
            <a:xfrm>
              <a:off x="4405" y="1808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4645" y="1568"/>
              <a:ext cx="336" cy="38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000" i="1" dirty="0"/>
                <a:t>Z</a:t>
              </a:r>
              <a:r>
                <a:rPr lang="en-US" sz="2000" i="1" baseline="30000" dirty="0"/>
                <a:t>*</a:t>
              </a:r>
              <a:r>
                <a:rPr lang="en-US" sz="2000" baseline="-25000" dirty="0"/>
                <a:t>22</a:t>
              </a:r>
              <a:endParaRPr lang="en-US" sz="1800" i="1" baseline="-25000" dirty="0">
                <a:latin typeface="Times New Roman" charset="0"/>
              </a:endParaRPr>
            </a:p>
          </p:txBody>
        </p:sp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2965" y="1904"/>
              <a:ext cx="336" cy="38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000" i="1"/>
                <a:t>P</a:t>
              </a:r>
              <a:r>
                <a:rPr lang="en-US" sz="2000" i="1" baseline="-25000"/>
                <a:t>T</a:t>
              </a:r>
              <a:endParaRPr lang="en-US" sz="1800" baseline="-25000">
                <a:latin typeface="Times New Roman" charset="0"/>
              </a:endParaRPr>
            </a:p>
          </p:txBody>
        </p:sp>
        <p:sp>
          <p:nvSpPr>
            <p:cNvPr id="13" name="Line 27"/>
            <p:cNvSpPr>
              <a:spLocks noChangeShapeType="1"/>
            </p:cNvSpPr>
            <p:nvPr/>
          </p:nvSpPr>
          <p:spPr bwMode="auto">
            <a:xfrm>
              <a:off x="3301" y="204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3301" y="2144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29"/>
            <p:cNvSpPr>
              <a:spLocks noChangeShapeType="1"/>
            </p:cNvSpPr>
            <p:nvPr/>
          </p:nvSpPr>
          <p:spPr bwMode="auto">
            <a:xfrm flipV="1">
              <a:off x="3493" y="1904"/>
              <a:ext cx="9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30"/>
            <p:cNvSpPr>
              <a:spLocks noChangeShapeType="1"/>
            </p:cNvSpPr>
            <p:nvPr/>
          </p:nvSpPr>
          <p:spPr bwMode="auto">
            <a:xfrm>
              <a:off x="3493" y="2144"/>
              <a:ext cx="9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Oval 31"/>
            <p:cNvSpPr>
              <a:spLocks noChangeArrowheads="1"/>
            </p:cNvSpPr>
            <p:nvPr/>
          </p:nvSpPr>
          <p:spPr bwMode="auto">
            <a:xfrm>
              <a:off x="4261" y="1472"/>
              <a:ext cx="240" cy="57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" name="Group 32"/>
            <p:cNvGrpSpPr>
              <a:grpSpLocks/>
            </p:cNvGrpSpPr>
            <p:nvPr/>
          </p:nvGrpSpPr>
          <p:grpSpPr bwMode="auto">
            <a:xfrm flipH="1" flipV="1">
              <a:off x="3589" y="1568"/>
              <a:ext cx="624" cy="624"/>
              <a:chOff x="3648" y="1440"/>
              <a:chExt cx="624" cy="624"/>
            </a:xfrm>
          </p:grpSpPr>
          <p:sp>
            <p:nvSpPr>
              <p:cNvPr id="20" name="Line 33"/>
              <p:cNvSpPr>
                <a:spLocks noChangeShapeType="1"/>
              </p:cNvSpPr>
              <p:nvPr/>
            </p:nvSpPr>
            <p:spPr bwMode="auto">
              <a:xfrm flipH="1">
                <a:off x="3648" y="1440"/>
                <a:ext cx="624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34"/>
              <p:cNvSpPr>
                <a:spLocks noChangeShapeType="1"/>
              </p:cNvSpPr>
              <p:nvPr/>
            </p:nvSpPr>
            <p:spPr bwMode="auto">
              <a:xfrm flipH="1">
                <a:off x="3648" y="1536"/>
                <a:ext cx="62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Line 35"/>
              <p:cNvSpPr>
                <a:spLocks noChangeShapeType="1"/>
              </p:cNvSpPr>
              <p:nvPr/>
            </p:nvSpPr>
            <p:spPr bwMode="auto">
              <a:xfrm flipH="1">
                <a:off x="3648" y="1632"/>
                <a:ext cx="624" cy="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" name="Rectangle 36"/>
            <p:cNvSpPr>
              <a:spLocks noChangeArrowheads="1"/>
            </p:cNvSpPr>
            <p:nvPr/>
          </p:nvSpPr>
          <p:spPr bwMode="auto">
            <a:xfrm>
              <a:off x="4261" y="2047"/>
              <a:ext cx="327" cy="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A</a:t>
              </a:r>
              <a:r>
                <a:rPr lang="en-US" sz="2000" baseline="-25000"/>
                <a:t>e2</a:t>
              </a:r>
            </a:p>
          </p:txBody>
        </p:sp>
      </p:grpSp>
      <p:graphicFrame>
        <p:nvGraphicFramePr>
          <p:cNvPr id="3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037211"/>
              </p:ext>
            </p:extLst>
          </p:nvPr>
        </p:nvGraphicFramePr>
        <p:xfrm>
          <a:off x="569913" y="1458913"/>
          <a:ext cx="6964362" cy="472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4102100" imgH="2616200" progId="Equation.DSMT4">
                  <p:embed/>
                </p:oleObj>
              </mc:Choice>
              <mc:Fallback>
                <p:oleObj name="Equation" r:id="rId3" imgW="4102100" imgH="2616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1458913"/>
                        <a:ext cx="6964362" cy="472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8001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Radiation and Reception </a:t>
            </a:r>
            <a:r>
              <a:rPr lang="en-US" sz="3600" dirty="0" smtClean="0">
                <a:solidFill>
                  <a:schemeClr val="tx1"/>
                </a:solidFill>
              </a:rPr>
              <a:t>– cont.</a:t>
            </a:r>
            <a:endParaRPr lang="en-US" sz="3600" dirty="0"/>
          </a:p>
        </p:txBody>
      </p:sp>
      <p:graphicFrame>
        <p:nvGraphicFramePr>
          <p:cNvPr id="3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975983"/>
              </p:ext>
            </p:extLst>
          </p:nvPr>
        </p:nvGraphicFramePr>
        <p:xfrm>
          <a:off x="1128091" y="3950677"/>
          <a:ext cx="6189662" cy="1516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3644900" imgH="838200" progId="Equation.DSMT4">
                  <p:embed/>
                </p:oleObj>
              </mc:Choice>
              <mc:Fallback>
                <p:oleObj name="Equation" r:id="rId3" imgW="36449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091" y="3950677"/>
                        <a:ext cx="6189662" cy="1516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1337346" y="1789670"/>
            <a:ext cx="6379026" cy="1318900"/>
            <a:chOff x="452214" y="1789670"/>
            <a:chExt cx="6379026" cy="1318900"/>
          </a:xfrm>
        </p:grpSpPr>
        <p:grpSp>
          <p:nvGrpSpPr>
            <p:cNvPr id="24" name="Group 5"/>
            <p:cNvGrpSpPr>
              <a:grpSpLocks/>
            </p:cNvGrpSpPr>
            <p:nvPr/>
          </p:nvGrpSpPr>
          <p:grpSpPr bwMode="auto">
            <a:xfrm>
              <a:off x="807020" y="2140048"/>
              <a:ext cx="702398" cy="607032"/>
              <a:chOff x="1555" y="1188"/>
              <a:chExt cx="868" cy="854"/>
            </a:xfrm>
          </p:grpSpPr>
          <p:sp>
            <p:nvSpPr>
              <p:cNvPr id="42" name="Line 6"/>
              <p:cNvSpPr>
                <a:spLocks noChangeShapeType="1"/>
              </p:cNvSpPr>
              <p:nvPr/>
            </p:nvSpPr>
            <p:spPr bwMode="auto">
              <a:xfrm flipV="1">
                <a:off x="2172" y="1188"/>
                <a:ext cx="251" cy="4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>
                <a:off x="2157" y="1692"/>
                <a:ext cx="251" cy="35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Line 8"/>
              <p:cNvSpPr>
                <a:spLocks noChangeShapeType="1"/>
              </p:cNvSpPr>
              <p:nvPr/>
            </p:nvSpPr>
            <p:spPr bwMode="auto">
              <a:xfrm flipH="1" flipV="1">
                <a:off x="1555" y="1593"/>
                <a:ext cx="576" cy="5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Line 9"/>
              <p:cNvSpPr>
                <a:spLocks noChangeShapeType="1"/>
              </p:cNvSpPr>
              <p:nvPr/>
            </p:nvSpPr>
            <p:spPr bwMode="auto">
              <a:xfrm flipH="1">
                <a:off x="1555" y="1692"/>
                <a:ext cx="602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5" name="Group 10"/>
            <p:cNvGrpSpPr>
              <a:grpSpLocks/>
            </p:cNvGrpSpPr>
            <p:nvPr/>
          </p:nvGrpSpPr>
          <p:grpSpPr bwMode="auto">
            <a:xfrm>
              <a:off x="1281267" y="1835395"/>
              <a:ext cx="4957805" cy="1273175"/>
              <a:chOff x="1066" y="1167"/>
              <a:chExt cx="3868" cy="1120"/>
            </a:xfrm>
          </p:grpSpPr>
          <p:grpSp>
            <p:nvGrpSpPr>
              <p:cNvPr id="29" name="Group 11"/>
              <p:cNvGrpSpPr>
                <a:grpSpLocks/>
              </p:cNvGrpSpPr>
              <p:nvPr/>
            </p:nvGrpSpPr>
            <p:grpSpPr bwMode="auto">
              <a:xfrm>
                <a:off x="1280" y="1192"/>
                <a:ext cx="3654" cy="1070"/>
                <a:chOff x="1280" y="1192"/>
                <a:chExt cx="3654" cy="1070"/>
              </a:xfrm>
            </p:grpSpPr>
            <p:sp>
              <p:nvSpPr>
                <p:cNvPr id="39" name="Arc 12"/>
                <p:cNvSpPr>
                  <a:spLocks/>
                </p:cNvSpPr>
                <p:nvPr/>
              </p:nvSpPr>
              <p:spPr bwMode="auto">
                <a:xfrm rot="-923459">
                  <a:off x="1280" y="1192"/>
                  <a:ext cx="3535" cy="85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Arc 13"/>
                <p:cNvSpPr>
                  <a:spLocks/>
                </p:cNvSpPr>
                <p:nvPr/>
              </p:nvSpPr>
              <p:spPr bwMode="auto">
                <a:xfrm rot="923459" flipV="1">
                  <a:off x="1331" y="1404"/>
                  <a:ext cx="3535" cy="85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Arc 14"/>
                <p:cNvSpPr>
                  <a:spLocks/>
                </p:cNvSpPr>
                <p:nvPr/>
              </p:nvSpPr>
              <p:spPr bwMode="auto">
                <a:xfrm>
                  <a:off x="4887" y="1589"/>
                  <a:ext cx="47" cy="28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3314"/>
                    <a:gd name="T2" fmla="*/ 21531 w 21600"/>
                    <a:gd name="T3" fmla="*/ 23314 h 23314"/>
                    <a:gd name="T4" fmla="*/ 0 w 21600"/>
                    <a:gd name="T5" fmla="*/ 21600 h 23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3314" fill="none" extrusionOk="0">
                      <a:moveTo>
                        <a:pt x="0" y="-1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172"/>
                        <a:pt x="21577" y="22743"/>
                        <a:pt x="21531" y="23314"/>
                      </a:cubicBezTo>
                    </a:path>
                    <a:path w="21600" h="23314" stroke="0" extrusionOk="0">
                      <a:moveTo>
                        <a:pt x="0" y="-1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172"/>
                        <a:pt x="21577" y="22743"/>
                        <a:pt x="21531" y="23314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0" name="Group 15"/>
              <p:cNvGrpSpPr>
                <a:grpSpLocks/>
              </p:cNvGrpSpPr>
              <p:nvPr/>
            </p:nvGrpSpPr>
            <p:grpSpPr bwMode="auto">
              <a:xfrm rot="1680057">
                <a:off x="1129" y="1929"/>
                <a:ext cx="1414" cy="358"/>
                <a:chOff x="1280" y="1192"/>
                <a:chExt cx="3654" cy="1070"/>
              </a:xfrm>
            </p:grpSpPr>
            <p:sp>
              <p:nvSpPr>
                <p:cNvPr id="35" name="Arc 16"/>
                <p:cNvSpPr>
                  <a:spLocks/>
                </p:cNvSpPr>
                <p:nvPr/>
              </p:nvSpPr>
              <p:spPr bwMode="auto">
                <a:xfrm rot="-923459">
                  <a:off x="1280" y="1192"/>
                  <a:ext cx="3535" cy="85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Arc 17"/>
                <p:cNvSpPr>
                  <a:spLocks/>
                </p:cNvSpPr>
                <p:nvPr/>
              </p:nvSpPr>
              <p:spPr bwMode="auto">
                <a:xfrm rot="923459" flipV="1">
                  <a:off x="1331" y="1404"/>
                  <a:ext cx="3535" cy="85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Arc 18"/>
                <p:cNvSpPr>
                  <a:spLocks/>
                </p:cNvSpPr>
                <p:nvPr/>
              </p:nvSpPr>
              <p:spPr bwMode="auto">
                <a:xfrm>
                  <a:off x="4887" y="1589"/>
                  <a:ext cx="47" cy="28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3314"/>
                    <a:gd name="T2" fmla="*/ 21531 w 21600"/>
                    <a:gd name="T3" fmla="*/ 23314 h 23314"/>
                    <a:gd name="T4" fmla="*/ 0 w 21600"/>
                    <a:gd name="T5" fmla="*/ 21600 h 23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3314" fill="none" extrusionOk="0">
                      <a:moveTo>
                        <a:pt x="0" y="-1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172"/>
                        <a:pt x="21577" y="22743"/>
                        <a:pt x="21531" y="23314"/>
                      </a:cubicBezTo>
                    </a:path>
                    <a:path w="21600" h="23314" stroke="0" extrusionOk="0">
                      <a:moveTo>
                        <a:pt x="0" y="-1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172"/>
                        <a:pt x="21577" y="22743"/>
                        <a:pt x="21531" y="23314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1" name="Group 19"/>
              <p:cNvGrpSpPr>
                <a:grpSpLocks/>
              </p:cNvGrpSpPr>
              <p:nvPr/>
            </p:nvGrpSpPr>
            <p:grpSpPr bwMode="auto">
              <a:xfrm rot="19919943" flipV="1">
                <a:off x="1066" y="1167"/>
                <a:ext cx="1414" cy="358"/>
                <a:chOff x="1280" y="1192"/>
                <a:chExt cx="3654" cy="1070"/>
              </a:xfrm>
            </p:grpSpPr>
            <p:sp>
              <p:nvSpPr>
                <p:cNvPr id="32" name="Arc 20"/>
                <p:cNvSpPr>
                  <a:spLocks/>
                </p:cNvSpPr>
                <p:nvPr/>
              </p:nvSpPr>
              <p:spPr bwMode="auto">
                <a:xfrm rot="-923459">
                  <a:off x="1280" y="1192"/>
                  <a:ext cx="3535" cy="85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Arc 21"/>
                <p:cNvSpPr>
                  <a:spLocks/>
                </p:cNvSpPr>
                <p:nvPr/>
              </p:nvSpPr>
              <p:spPr bwMode="auto">
                <a:xfrm rot="923459" flipV="1">
                  <a:off x="1331" y="1404"/>
                  <a:ext cx="3535" cy="85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0" y="-1"/>
                      </a:moveTo>
                      <a:cubicBezTo>
                        <a:pt x="11929" y="-1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Arc 22"/>
                <p:cNvSpPr>
                  <a:spLocks/>
                </p:cNvSpPr>
                <p:nvPr/>
              </p:nvSpPr>
              <p:spPr bwMode="auto">
                <a:xfrm>
                  <a:off x="4887" y="1589"/>
                  <a:ext cx="47" cy="28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3314"/>
                    <a:gd name="T2" fmla="*/ 21531 w 21600"/>
                    <a:gd name="T3" fmla="*/ 23314 h 23314"/>
                    <a:gd name="T4" fmla="*/ 0 w 21600"/>
                    <a:gd name="T5" fmla="*/ 21600 h 23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3314" fill="none" extrusionOk="0">
                      <a:moveTo>
                        <a:pt x="0" y="-1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172"/>
                        <a:pt x="21577" y="22743"/>
                        <a:pt x="21531" y="23314"/>
                      </a:cubicBezTo>
                    </a:path>
                    <a:path w="21600" h="23314" stroke="0" extrusionOk="0">
                      <a:moveTo>
                        <a:pt x="0" y="-1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2172"/>
                        <a:pt x="21577" y="22743"/>
                        <a:pt x="21531" y="23314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>
              <a:off x="1481220" y="2459478"/>
              <a:ext cx="53500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 flipV="1">
              <a:off x="1574788" y="1943621"/>
              <a:ext cx="2911327" cy="5158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Arc 25"/>
            <p:cNvSpPr>
              <a:spLocks/>
            </p:cNvSpPr>
            <p:nvPr/>
          </p:nvSpPr>
          <p:spPr bwMode="auto">
            <a:xfrm>
              <a:off x="3781237" y="2140048"/>
              <a:ext cx="146841" cy="31943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745298" y="2420599"/>
              <a:ext cx="6350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err="1" smtClean="0"/>
                <a:t>ϑ</a:t>
              </a:r>
              <a:r>
                <a:rPr lang="en-US" sz="2000" i="1" baseline="-25000" dirty="0" err="1" smtClean="0">
                  <a:latin typeface="Times New Roman"/>
                  <a:cs typeface="Times New Roman"/>
                </a:rPr>
                <a:t>BW</a:t>
              </a:r>
              <a:endParaRPr lang="en-US" sz="20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548424" y="2140048"/>
              <a:ext cx="0" cy="319429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452214" y="1789670"/>
              <a:ext cx="4233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i="1" dirty="0" smtClean="0">
                  <a:latin typeface="Times New Roman"/>
                  <a:cs typeface="Times New Roman"/>
                </a:rPr>
                <a:t>a</a:t>
              </a:r>
              <a:endParaRPr lang="en-US" sz="2000" i="1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947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Atmospheric </a:t>
            </a:r>
            <a:r>
              <a:rPr lang="en-US" sz="3600" dirty="0" smtClean="0"/>
              <a:t>Absorption</a:t>
            </a:r>
            <a:endParaRPr lang="en-US" sz="3600" dirty="0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55" y="1417638"/>
            <a:ext cx="4198363" cy="222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882" y="3640771"/>
            <a:ext cx="4379153" cy="2318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8083" y="1895512"/>
            <a:ext cx="2039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Clear air </a:t>
            </a:r>
            <a:r>
              <a:rPr lang="en-US" sz="1400" dirty="0" err="1" smtClean="0"/>
              <a:t>absorpltion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338017" y="4483799"/>
            <a:ext cx="1472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Rain attenuation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0006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62534"/>
          </a:xfrm>
        </p:spPr>
        <p:txBody>
          <a:bodyPr>
            <a:normAutofit/>
          </a:bodyPr>
          <a:lstStyle/>
          <a:p>
            <a:r>
              <a:rPr lang="en-US" sz="3600" dirty="0"/>
              <a:t>Influence of </a:t>
            </a:r>
            <a:r>
              <a:rPr lang="en-US" sz="3600" dirty="0" smtClean="0"/>
              <a:t>Flat </a:t>
            </a:r>
            <a:r>
              <a:rPr lang="en-US" sz="3600" dirty="0"/>
              <a:t>E</a:t>
            </a:r>
            <a:r>
              <a:rPr lang="en-US" sz="3600" dirty="0" smtClean="0"/>
              <a:t>arth</a:t>
            </a:r>
            <a:endParaRPr lang="en-US" sz="3600" dirty="0"/>
          </a:p>
        </p:txBody>
      </p:sp>
      <p:grpSp>
        <p:nvGrpSpPr>
          <p:cNvPr id="3" name="Group 2"/>
          <p:cNvGrpSpPr/>
          <p:nvPr/>
        </p:nvGrpSpPr>
        <p:grpSpPr>
          <a:xfrm>
            <a:off x="1085983" y="911919"/>
            <a:ext cx="6265473" cy="1946275"/>
            <a:chOff x="915988" y="1408113"/>
            <a:chExt cx="7059612" cy="2301875"/>
          </a:xfrm>
        </p:grpSpPr>
        <p:sp>
          <p:nvSpPr>
            <p:cNvPr id="4" name="Line 4"/>
            <p:cNvSpPr>
              <a:spLocks noChangeShapeType="1"/>
            </p:cNvSpPr>
            <p:nvPr/>
          </p:nvSpPr>
          <p:spPr bwMode="auto">
            <a:xfrm>
              <a:off x="1651000" y="2641601"/>
              <a:ext cx="6324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955800" y="1574801"/>
              <a:ext cx="228600" cy="2095500"/>
              <a:chOff x="864" y="1056"/>
              <a:chExt cx="144" cy="1320"/>
            </a:xfrm>
          </p:grpSpPr>
          <p:sp>
            <p:nvSpPr>
              <p:cNvPr id="36" name="Line 6"/>
              <p:cNvSpPr>
                <a:spLocks noChangeShapeType="1"/>
              </p:cNvSpPr>
              <p:nvPr/>
            </p:nvSpPr>
            <p:spPr bwMode="auto">
              <a:xfrm>
                <a:off x="936" y="1200"/>
                <a:ext cx="0" cy="52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Line 7"/>
              <p:cNvSpPr>
                <a:spLocks noChangeShapeType="1"/>
              </p:cNvSpPr>
              <p:nvPr/>
            </p:nvSpPr>
            <p:spPr bwMode="auto">
              <a:xfrm>
                <a:off x="936" y="1728"/>
                <a:ext cx="0" cy="528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AutoShape 8"/>
              <p:cNvSpPr>
                <a:spLocks noChangeArrowheads="1"/>
              </p:cNvSpPr>
              <p:nvPr/>
            </p:nvSpPr>
            <p:spPr bwMode="auto">
              <a:xfrm flipV="1">
                <a:off x="864" y="1056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AutoShape 9"/>
              <p:cNvSpPr>
                <a:spLocks noChangeArrowheads="1"/>
              </p:cNvSpPr>
              <p:nvPr/>
            </p:nvSpPr>
            <p:spPr bwMode="auto">
              <a:xfrm>
                <a:off x="864" y="2232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6756400" y="2012951"/>
              <a:ext cx="228600" cy="628650"/>
              <a:chOff x="3696" y="2160"/>
              <a:chExt cx="144" cy="396"/>
            </a:xfrm>
          </p:grpSpPr>
          <p:sp>
            <p:nvSpPr>
              <p:cNvPr id="34" name="Line 11"/>
              <p:cNvSpPr>
                <a:spLocks noChangeShapeType="1"/>
              </p:cNvSpPr>
              <p:nvPr/>
            </p:nvSpPr>
            <p:spPr bwMode="auto">
              <a:xfrm>
                <a:off x="3768" y="2304"/>
                <a:ext cx="0" cy="25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AutoShape 12"/>
              <p:cNvSpPr>
                <a:spLocks noChangeArrowheads="1"/>
              </p:cNvSpPr>
              <p:nvPr/>
            </p:nvSpPr>
            <p:spPr bwMode="auto">
              <a:xfrm flipV="1">
                <a:off x="3696" y="2160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2184400" y="1651001"/>
              <a:ext cx="45720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 flipV="1">
              <a:off x="2184400" y="2640013"/>
              <a:ext cx="2895600" cy="915988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 flipH="1">
              <a:off x="5080000" y="2108201"/>
              <a:ext cx="1676400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 flipH="1" flipV="1">
              <a:off x="2184400" y="1651001"/>
              <a:ext cx="2895600" cy="990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3937000" y="1825626"/>
              <a:ext cx="762000" cy="76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 flipV="1">
              <a:off x="5770563" y="2349501"/>
              <a:ext cx="223837" cy="71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 flipH="1" flipV="1">
              <a:off x="5715000" y="2146300"/>
              <a:ext cx="88900" cy="2413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 flipV="1">
              <a:off x="5915025" y="1781176"/>
              <a:ext cx="22225" cy="25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5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9199994"/>
                </p:ext>
              </p:extLst>
            </p:nvPr>
          </p:nvGraphicFramePr>
          <p:xfrm>
            <a:off x="5600700" y="1590676"/>
            <a:ext cx="2794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Equation" r:id="rId3" imgW="177800" imgH="177800" progId="Equation.3">
                    <p:embed/>
                  </p:oleObj>
                </mc:Choice>
                <mc:Fallback>
                  <p:oleObj name="Equation" r:id="rId3" imgW="177800" imgH="177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0700" y="1590676"/>
                          <a:ext cx="279400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4736108"/>
                </p:ext>
              </p:extLst>
            </p:nvPr>
          </p:nvGraphicFramePr>
          <p:xfrm>
            <a:off x="5402263" y="2116138"/>
            <a:ext cx="327025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Equation" r:id="rId5" imgW="203200" imgH="177800" progId="Equation.3">
                    <p:embed/>
                  </p:oleObj>
                </mc:Choice>
                <mc:Fallback>
                  <p:oleObj name="Equation" r:id="rId5" imgW="203200" imgH="177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02263" y="2116138"/>
                          <a:ext cx="327025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4310063" y="1408113"/>
              <a:ext cx="36512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r</a:t>
              </a:r>
              <a:r>
                <a:rPr lang="en-US" sz="2000" baseline="-25000"/>
                <a:t>1</a:t>
              </a:r>
              <a:endParaRPr lang="en-US" sz="2000"/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3344863" y="3033713"/>
              <a:ext cx="36512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/>
                <a:t>r</a:t>
              </a:r>
              <a:r>
                <a:rPr lang="en-US" sz="2000" baseline="-25000" dirty="0"/>
                <a:t>2</a:t>
              </a:r>
              <a:endParaRPr lang="en-US" sz="1800" dirty="0">
                <a:latin typeface="Helvetica" charset="0"/>
              </a:endParaRPr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5080000" y="2260601"/>
              <a:ext cx="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rc 26"/>
            <p:cNvSpPr>
              <a:spLocks/>
            </p:cNvSpPr>
            <p:nvPr/>
          </p:nvSpPr>
          <p:spPr bwMode="auto">
            <a:xfrm flipH="1">
              <a:off x="4826000" y="2365376"/>
              <a:ext cx="2032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385"/>
                <a:gd name="T1" fmla="*/ 0 h 21600"/>
                <a:gd name="T2" fmla="*/ 20385 w 20385"/>
                <a:gd name="T3" fmla="*/ 14457 h 21600"/>
                <a:gd name="T4" fmla="*/ 0 w 2038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85" h="21600" fill="none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</a:path>
                <a:path w="20385" h="21600" stroke="0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med"/>
              <a:tailEnd type="none" w="sm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 Box 27"/>
            <p:cNvSpPr txBox="1">
              <a:spLocks noChangeArrowheads="1"/>
            </p:cNvSpPr>
            <p:nvPr/>
          </p:nvSpPr>
          <p:spPr bwMode="auto">
            <a:xfrm>
              <a:off x="4646613" y="2106613"/>
              <a:ext cx="29051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 err="1" smtClean="0">
                  <a:latin typeface="Symbol" charset="2"/>
                </a:rPr>
                <a:t>θ</a:t>
              </a:r>
              <a:endParaRPr lang="en-US" sz="2000" i="1" dirty="0">
                <a:latin typeface="Symbol" charset="2"/>
              </a:endParaRPr>
            </a:p>
          </p:txBody>
        </p:sp>
        <p:sp>
          <p:nvSpPr>
            <p:cNvPr id="22" name="Arc 28"/>
            <p:cNvSpPr>
              <a:spLocks/>
            </p:cNvSpPr>
            <p:nvPr/>
          </p:nvSpPr>
          <p:spPr bwMode="auto">
            <a:xfrm>
              <a:off x="2122488" y="3251201"/>
              <a:ext cx="214312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68"/>
                <a:gd name="T1" fmla="*/ 0 h 21600"/>
                <a:gd name="T2" fmla="*/ 21568 w 21568"/>
                <a:gd name="T3" fmla="*/ 20426 h 21600"/>
                <a:gd name="T4" fmla="*/ 0 w 215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68" h="21600" fill="none" extrusionOk="0">
                  <a:moveTo>
                    <a:pt x="0" y="-1"/>
                  </a:moveTo>
                  <a:cubicBezTo>
                    <a:pt x="11473" y="-1"/>
                    <a:pt x="20944" y="8969"/>
                    <a:pt x="21568" y="20425"/>
                  </a:cubicBezTo>
                </a:path>
                <a:path w="21568" h="21600" stroke="0" extrusionOk="0">
                  <a:moveTo>
                    <a:pt x="0" y="-1"/>
                  </a:moveTo>
                  <a:cubicBezTo>
                    <a:pt x="11473" y="-1"/>
                    <a:pt x="20944" y="8969"/>
                    <a:pt x="21568" y="2042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med"/>
              <a:tailEnd type="none" w="sm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2184400" y="2992438"/>
              <a:ext cx="29051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 err="1" smtClean="0">
                  <a:latin typeface="Symbol" charset="2"/>
                </a:rPr>
                <a:t>θ</a:t>
              </a:r>
              <a:endParaRPr lang="en-US" sz="2000" i="1" dirty="0">
                <a:latin typeface="Symbol" charset="2"/>
              </a:endParaRPr>
            </a:p>
          </p:txBody>
        </p:sp>
        <p:sp>
          <p:nvSpPr>
            <p:cNvPr id="24" name="Arc 30"/>
            <p:cNvSpPr>
              <a:spLocks/>
            </p:cNvSpPr>
            <p:nvPr/>
          </p:nvSpPr>
          <p:spPr bwMode="auto">
            <a:xfrm rot="18924941" flipH="1">
              <a:off x="4298950" y="2443163"/>
              <a:ext cx="160337" cy="21113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385"/>
                <a:gd name="T1" fmla="*/ 0 h 21600"/>
                <a:gd name="T2" fmla="*/ 20385 w 20385"/>
                <a:gd name="T3" fmla="*/ 14457 h 21600"/>
                <a:gd name="T4" fmla="*/ 0 w 2038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85" h="21600" fill="none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</a:path>
                <a:path w="20385" h="21600" stroke="0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med"/>
              <a:tailEnd type="none" w="sm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31"/>
            <p:cNvSpPr txBox="1">
              <a:spLocks noChangeArrowheads="1"/>
            </p:cNvSpPr>
            <p:nvPr/>
          </p:nvSpPr>
          <p:spPr bwMode="auto">
            <a:xfrm>
              <a:off x="4013200" y="2274888"/>
              <a:ext cx="29051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 smtClean="0">
                  <a:latin typeface="Symbol" charset="2"/>
                </a:rPr>
                <a:t>α</a:t>
              </a:r>
              <a:endParaRPr lang="en-US" sz="2000" i="1" dirty="0">
                <a:latin typeface="Symbol" charset="2"/>
              </a:endParaRPr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6870700" y="2870201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2108200" y="3022601"/>
              <a:ext cx="472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Text Box 34"/>
            <p:cNvSpPr txBox="1">
              <a:spLocks noChangeArrowheads="1"/>
            </p:cNvSpPr>
            <p:nvPr/>
          </p:nvSpPr>
          <p:spPr bwMode="auto">
            <a:xfrm>
              <a:off x="4595813" y="2957513"/>
              <a:ext cx="33972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/>
                <a:t>R</a:t>
              </a:r>
              <a:endParaRPr lang="en-US" sz="1800" dirty="0">
                <a:latin typeface="Helvetica" charset="0"/>
              </a:endParaRPr>
            </a:p>
          </p:txBody>
        </p:sp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1647825" y="1941513"/>
              <a:ext cx="393700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h</a:t>
              </a:r>
              <a:r>
                <a:rPr lang="en-US" sz="2000" baseline="-25000"/>
                <a:t>1</a:t>
              </a:r>
              <a:endParaRPr lang="en-US" sz="1800">
                <a:latin typeface="Helvetica" charset="0"/>
              </a:endParaRPr>
            </a:p>
          </p:txBody>
        </p:sp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6915150" y="2174876"/>
              <a:ext cx="425450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h</a:t>
              </a:r>
              <a:r>
                <a:rPr lang="en-US" sz="2000" baseline="-25000"/>
                <a:t>2</a:t>
              </a:r>
              <a:endParaRPr lang="en-US" sz="2000"/>
            </a:p>
          </p:txBody>
        </p:sp>
        <p:sp>
          <p:nvSpPr>
            <p:cNvPr id="31" name="Text Box 37"/>
            <p:cNvSpPr txBox="1">
              <a:spLocks noChangeArrowheads="1"/>
            </p:cNvSpPr>
            <p:nvPr/>
          </p:nvSpPr>
          <p:spPr bwMode="auto">
            <a:xfrm>
              <a:off x="915988" y="1454151"/>
              <a:ext cx="104457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Antenna</a:t>
              </a:r>
              <a:endParaRPr lang="en-US" sz="1800">
                <a:latin typeface="Helvetica" charset="0"/>
              </a:endParaRPr>
            </a:p>
          </p:txBody>
        </p:sp>
        <p:sp>
          <p:nvSpPr>
            <p:cNvPr id="32" name="Text Box 38"/>
            <p:cNvSpPr txBox="1">
              <a:spLocks noChangeArrowheads="1"/>
            </p:cNvSpPr>
            <p:nvPr/>
          </p:nvSpPr>
          <p:spPr bwMode="auto">
            <a:xfrm>
              <a:off x="1028700" y="3313113"/>
              <a:ext cx="81756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Image</a:t>
              </a:r>
              <a:endParaRPr lang="en-US" sz="1800">
                <a:latin typeface="Helvetica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676400" y="2641600"/>
              <a:ext cx="6299200" cy="254000"/>
            </a:xfrm>
            <a:prstGeom prst="rect">
              <a:avLst/>
            </a:prstGeom>
            <a:solidFill>
              <a:srgbClr val="8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pSp>
        <p:nvGrpSpPr>
          <p:cNvPr id="40" name="Group 76"/>
          <p:cNvGrpSpPr>
            <a:grpSpLocks/>
          </p:cNvGrpSpPr>
          <p:nvPr/>
        </p:nvGrpSpPr>
        <p:grpSpPr bwMode="auto">
          <a:xfrm>
            <a:off x="2531914" y="2663567"/>
            <a:ext cx="5079626" cy="3799153"/>
            <a:chOff x="764" y="1043"/>
            <a:chExt cx="4097" cy="2893"/>
          </a:xfrm>
        </p:grpSpPr>
        <p:sp>
          <p:nvSpPr>
            <p:cNvPr id="41" name="Freeform 4"/>
            <p:cNvSpPr>
              <a:spLocks/>
            </p:cNvSpPr>
            <p:nvPr/>
          </p:nvSpPr>
          <p:spPr bwMode="auto">
            <a:xfrm>
              <a:off x="2380" y="1111"/>
              <a:ext cx="1" cy="2436"/>
            </a:xfrm>
            <a:custGeom>
              <a:avLst/>
              <a:gdLst/>
              <a:ahLst/>
              <a:cxnLst>
                <a:cxn ang="0">
                  <a:pos x="0" y="39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95">
                  <a:moveTo>
                    <a:pt x="0" y="3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"/>
            <p:cNvSpPr>
              <a:spLocks/>
            </p:cNvSpPr>
            <p:nvPr/>
          </p:nvSpPr>
          <p:spPr bwMode="auto">
            <a:xfrm>
              <a:off x="3580" y="1111"/>
              <a:ext cx="1" cy="2436"/>
            </a:xfrm>
            <a:custGeom>
              <a:avLst/>
              <a:gdLst/>
              <a:ahLst/>
              <a:cxnLst>
                <a:cxn ang="0">
                  <a:pos x="0" y="39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h="395">
                  <a:moveTo>
                    <a:pt x="0" y="395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"/>
            <p:cNvSpPr>
              <a:spLocks/>
            </p:cNvSpPr>
            <p:nvPr/>
          </p:nvSpPr>
          <p:spPr bwMode="auto">
            <a:xfrm>
              <a:off x="1184" y="3202"/>
              <a:ext cx="35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>
                  <a:moveTo>
                    <a:pt x="0" y="0"/>
                  </a:moveTo>
                  <a:lnTo>
                    <a:pt x="586" y="0"/>
                  </a:lnTo>
                  <a:lnTo>
                    <a:pt x="58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7"/>
            <p:cNvSpPr>
              <a:spLocks/>
            </p:cNvSpPr>
            <p:nvPr/>
          </p:nvSpPr>
          <p:spPr bwMode="auto">
            <a:xfrm>
              <a:off x="1184" y="2850"/>
              <a:ext cx="35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>
                  <a:moveTo>
                    <a:pt x="0" y="0"/>
                  </a:moveTo>
                  <a:lnTo>
                    <a:pt x="586" y="0"/>
                  </a:lnTo>
                  <a:lnTo>
                    <a:pt x="58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8"/>
            <p:cNvSpPr>
              <a:spLocks/>
            </p:cNvSpPr>
            <p:nvPr/>
          </p:nvSpPr>
          <p:spPr bwMode="auto">
            <a:xfrm>
              <a:off x="1184" y="2505"/>
              <a:ext cx="35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>
                  <a:moveTo>
                    <a:pt x="0" y="0"/>
                  </a:moveTo>
                  <a:lnTo>
                    <a:pt x="586" y="0"/>
                  </a:lnTo>
                  <a:lnTo>
                    <a:pt x="58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9"/>
            <p:cNvSpPr>
              <a:spLocks/>
            </p:cNvSpPr>
            <p:nvPr/>
          </p:nvSpPr>
          <p:spPr bwMode="auto">
            <a:xfrm>
              <a:off x="1184" y="2153"/>
              <a:ext cx="35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>
                  <a:moveTo>
                    <a:pt x="0" y="0"/>
                  </a:moveTo>
                  <a:lnTo>
                    <a:pt x="586" y="0"/>
                  </a:lnTo>
                  <a:lnTo>
                    <a:pt x="58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0"/>
            <p:cNvSpPr>
              <a:spLocks/>
            </p:cNvSpPr>
            <p:nvPr/>
          </p:nvSpPr>
          <p:spPr bwMode="auto">
            <a:xfrm>
              <a:off x="1184" y="1808"/>
              <a:ext cx="35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>
                  <a:moveTo>
                    <a:pt x="0" y="0"/>
                  </a:moveTo>
                  <a:lnTo>
                    <a:pt x="586" y="0"/>
                  </a:lnTo>
                  <a:lnTo>
                    <a:pt x="58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1"/>
            <p:cNvSpPr>
              <a:spLocks/>
            </p:cNvSpPr>
            <p:nvPr/>
          </p:nvSpPr>
          <p:spPr bwMode="auto">
            <a:xfrm>
              <a:off x="1184" y="1456"/>
              <a:ext cx="359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>
                  <a:moveTo>
                    <a:pt x="0" y="0"/>
                  </a:moveTo>
                  <a:lnTo>
                    <a:pt x="586" y="0"/>
                  </a:lnTo>
                  <a:lnTo>
                    <a:pt x="58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12"/>
            <p:cNvSpPr>
              <a:spLocks noChangeShapeType="1"/>
            </p:cNvSpPr>
            <p:nvPr/>
          </p:nvSpPr>
          <p:spPr bwMode="auto">
            <a:xfrm flipV="1">
              <a:off x="1184" y="3510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13"/>
            <p:cNvSpPr>
              <a:spLocks noChangeShapeType="1"/>
            </p:cNvSpPr>
            <p:nvPr/>
          </p:nvSpPr>
          <p:spPr bwMode="auto">
            <a:xfrm>
              <a:off x="1184" y="1111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098" y="3609"/>
              <a:ext cx="11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10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52" name="Rectangle 15"/>
            <p:cNvSpPr>
              <a:spLocks noChangeArrowheads="1"/>
            </p:cNvSpPr>
            <p:nvPr/>
          </p:nvSpPr>
          <p:spPr bwMode="auto">
            <a:xfrm>
              <a:off x="1233" y="35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Times New Roman" charset="0"/>
                </a:rPr>
                <a:t>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53" name="Line 16"/>
            <p:cNvSpPr>
              <a:spLocks noChangeShapeType="1"/>
            </p:cNvSpPr>
            <p:nvPr/>
          </p:nvSpPr>
          <p:spPr bwMode="auto">
            <a:xfrm flipV="1">
              <a:off x="2380" y="3510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>
              <a:off x="2380" y="1111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18"/>
            <p:cNvSpPr>
              <a:spLocks noChangeArrowheads="1"/>
            </p:cNvSpPr>
            <p:nvPr/>
          </p:nvSpPr>
          <p:spPr bwMode="auto">
            <a:xfrm>
              <a:off x="2294" y="3609"/>
              <a:ext cx="11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10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56" name="Rectangle 19"/>
            <p:cNvSpPr>
              <a:spLocks noChangeArrowheads="1"/>
            </p:cNvSpPr>
            <p:nvPr/>
          </p:nvSpPr>
          <p:spPr bwMode="auto">
            <a:xfrm>
              <a:off x="2429" y="35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Times New Roman" charset="0"/>
                </a:rPr>
                <a:t>1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57" name="Line 20"/>
            <p:cNvSpPr>
              <a:spLocks noChangeShapeType="1"/>
            </p:cNvSpPr>
            <p:nvPr/>
          </p:nvSpPr>
          <p:spPr bwMode="auto">
            <a:xfrm flipV="1">
              <a:off x="3580" y="3510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21"/>
            <p:cNvSpPr>
              <a:spLocks noChangeShapeType="1"/>
            </p:cNvSpPr>
            <p:nvPr/>
          </p:nvSpPr>
          <p:spPr bwMode="auto">
            <a:xfrm>
              <a:off x="3580" y="1111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2"/>
            <p:cNvSpPr>
              <a:spLocks noChangeArrowheads="1"/>
            </p:cNvSpPr>
            <p:nvPr/>
          </p:nvSpPr>
          <p:spPr bwMode="auto">
            <a:xfrm>
              <a:off x="3495" y="3609"/>
              <a:ext cx="11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10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60" name="Rectangle 23"/>
            <p:cNvSpPr>
              <a:spLocks noChangeArrowheads="1"/>
            </p:cNvSpPr>
            <p:nvPr/>
          </p:nvSpPr>
          <p:spPr bwMode="auto">
            <a:xfrm>
              <a:off x="3629" y="35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Times New Roman" charset="0"/>
                </a:rPr>
                <a:t>2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61" name="Line 24"/>
            <p:cNvSpPr>
              <a:spLocks noChangeShapeType="1"/>
            </p:cNvSpPr>
            <p:nvPr/>
          </p:nvSpPr>
          <p:spPr bwMode="auto">
            <a:xfrm flipV="1">
              <a:off x="4776" y="3510"/>
              <a:ext cx="1" cy="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25"/>
            <p:cNvSpPr>
              <a:spLocks noChangeArrowheads="1"/>
            </p:cNvSpPr>
            <p:nvPr/>
          </p:nvSpPr>
          <p:spPr bwMode="auto">
            <a:xfrm>
              <a:off x="4690" y="3609"/>
              <a:ext cx="11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10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63" name="Rectangle 26"/>
            <p:cNvSpPr>
              <a:spLocks noChangeArrowheads="1"/>
            </p:cNvSpPr>
            <p:nvPr/>
          </p:nvSpPr>
          <p:spPr bwMode="auto">
            <a:xfrm>
              <a:off x="4825" y="357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Times New Roman" charset="0"/>
                </a:rPr>
                <a:t>3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64" name="Line 27"/>
            <p:cNvSpPr>
              <a:spLocks noChangeShapeType="1"/>
            </p:cNvSpPr>
            <p:nvPr/>
          </p:nvSpPr>
          <p:spPr bwMode="auto">
            <a:xfrm>
              <a:off x="1184" y="3547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28"/>
            <p:cNvSpPr>
              <a:spLocks noChangeArrowheads="1"/>
            </p:cNvSpPr>
            <p:nvPr/>
          </p:nvSpPr>
          <p:spPr bwMode="auto">
            <a:xfrm>
              <a:off x="920" y="3479"/>
              <a:ext cx="20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-110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66" name="Line 29"/>
            <p:cNvSpPr>
              <a:spLocks noChangeShapeType="1"/>
            </p:cNvSpPr>
            <p:nvPr/>
          </p:nvSpPr>
          <p:spPr bwMode="auto">
            <a:xfrm>
              <a:off x="1184" y="3202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30"/>
            <p:cNvSpPr>
              <a:spLocks noChangeShapeType="1"/>
            </p:cNvSpPr>
            <p:nvPr/>
          </p:nvSpPr>
          <p:spPr bwMode="auto">
            <a:xfrm flipH="1">
              <a:off x="4739" y="3202"/>
              <a:ext cx="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Rectangle 31"/>
            <p:cNvSpPr>
              <a:spLocks noChangeArrowheads="1"/>
            </p:cNvSpPr>
            <p:nvPr/>
          </p:nvSpPr>
          <p:spPr bwMode="auto">
            <a:xfrm>
              <a:off x="920" y="3134"/>
              <a:ext cx="20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-100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69" name="Line 32"/>
            <p:cNvSpPr>
              <a:spLocks noChangeShapeType="1"/>
            </p:cNvSpPr>
            <p:nvPr/>
          </p:nvSpPr>
          <p:spPr bwMode="auto">
            <a:xfrm>
              <a:off x="1184" y="2850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33"/>
            <p:cNvSpPr>
              <a:spLocks noChangeShapeType="1"/>
            </p:cNvSpPr>
            <p:nvPr/>
          </p:nvSpPr>
          <p:spPr bwMode="auto">
            <a:xfrm flipH="1">
              <a:off x="4739" y="2850"/>
              <a:ext cx="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34"/>
            <p:cNvSpPr>
              <a:spLocks noChangeArrowheads="1"/>
            </p:cNvSpPr>
            <p:nvPr/>
          </p:nvSpPr>
          <p:spPr bwMode="auto">
            <a:xfrm>
              <a:off x="988" y="2782"/>
              <a:ext cx="14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-90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72" name="Line 35"/>
            <p:cNvSpPr>
              <a:spLocks noChangeShapeType="1"/>
            </p:cNvSpPr>
            <p:nvPr/>
          </p:nvSpPr>
          <p:spPr bwMode="auto">
            <a:xfrm>
              <a:off x="1184" y="2505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36"/>
            <p:cNvSpPr>
              <a:spLocks noChangeShapeType="1"/>
            </p:cNvSpPr>
            <p:nvPr/>
          </p:nvSpPr>
          <p:spPr bwMode="auto">
            <a:xfrm flipH="1">
              <a:off x="4739" y="2505"/>
              <a:ext cx="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Rectangle 37"/>
            <p:cNvSpPr>
              <a:spLocks noChangeArrowheads="1"/>
            </p:cNvSpPr>
            <p:nvPr/>
          </p:nvSpPr>
          <p:spPr bwMode="auto">
            <a:xfrm>
              <a:off x="988" y="2437"/>
              <a:ext cx="14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-80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75" name="Line 38"/>
            <p:cNvSpPr>
              <a:spLocks noChangeShapeType="1"/>
            </p:cNvSpPr>
            <p:nvPr/>
          </p:nvSpPr>
          <p:spPr bwMode="auto">
            <a:xfrm>
              <a:off x="1184" y="2153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39"/>
            <p:cNvSpPr>
              <a:spLocks noChangeShapeType="1"/>
            </p:cNvSpPr>
            <p:nvPr/>
          </p:nvSpPr>
          <p:spPr bwMode="auto">
            <a:xfrm flipH="1">
              <a:off x="4739" y="2153"/>
              <a:ext cx="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40"/>
            <p:cNvSpPr>
              <a:spLocks noChangeArrowheads="1"/>
            </p:cNvSpPr>
            <p:nvPr/>
          </p:nvSpPr>
          <p:spPr bwMode="auto">
            <a:xfrm>
              <a:off x="988" y="2086"/>
              <a:ext cx="14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-70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78" name="Line 41"/>
            <p:cNvSpPr>
              <a:spLocks noChangeShapeType="1"/>
            </p:cNvSpPr>
            <p:nvPr/>
          </p:nvSpPr>
          <p:spPr bwMode="auto">
            <a:xfrm>
              <a:off x="1184" y="1808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42"/>
            <p:cNvSpPr>
              <a:spLocks noChangeShapeType="1"/>
            </p:cNvSpPr>
            <p:nvPr/>
          </p:nvSpPr>
          <p:spPr bwMode="auto">
            <a:xfrm flipH="1">
              <a:off x="4739" y="1808"/>
              <a:ext cx="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43"/>
            <p:cNvSpPr>
              <a:spLocks noChangeArrowheads="1"/>
            </p:cNvSpPr>
            <p:nvPr/>
          </p:nvSpPr>
          <p:spPr bwMode="auto">
            <a:xfrm>
              <a:off x="988" y="1740"/>
              <a:ext cx="14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-60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81" name="Line 44"/>
            <p:cNvSpPr>
              <a:spLocks noChangeShapeType="1"/>
            </p:cNvSpPr>
            <p:nvPr/>
          </p:nvSpPr>
          <p:spPr bwMode="auto">
            <a:xfrm>
              <a:off x="1184" y="1456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45"/>
            <p:cNvSpPr>
              <a:spLocks noChangeShapeType="1"/>
            </p:cNvSpPr>
            <p:nvPr/>
          </p:nvSpPr>
          <p:spPr bwMode="auto">
            <a:xfrm flipH="1">
              <a:off x="4739" y="1456"/>
              <a:ext cx="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Rectangle 46"/>
            <p:cNvSpPr>
              <a:spLocks noChangeArrowheads="1"/>
            </p:cNvSpPr>
            <p:nvPr/>
          </p:nvSpPr>
          <p:spPr bwMode="auto">
            <a:xfrm>
              <a:off x="988" y="1388"/>
              <a:ext cx="14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-50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84" name="Line 47"/>
            <p:cNvSpPr>
              <a:spLocks noChangeShapeType="1"/>
            </p:cNvSpPr>
            <p:nvPr/>
          </p:nvSpPr>
          <p:spPr bwMode="auto">
            <a:xfrm>
              <a:off x="1184" y="1111"/>
              <a:ext cx="3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Rectangle 48"/>
            <p:cNvSpPr>
              <a:spLocks noChangeArrowheads="1"/>
            </p:cNvSpPr>
            <p:nvPr/>
          </p:nvSpPr>
          <p:spPr bwMode="auto">
            <a:xfrm>
              <a:off x="988" y="1043"/>
              <a:ext cx="14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-40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86" name="Freeform 49"/>
            <p:cNvSpPr>
              <a:spLocks/>
            </p:cNvSpPr>
            <p:nvPr/>
          </p:nvSpPr>
          <p:spPr bwMode="auto">
            <a:xfrm>
              <a:off x="1184" y="1333"/>
              <a:ext cx="3592" cy="1745"/>
            </a:xfrm>
            <a:custGeom>
              <a:avLst/>
              <a:gdLst/>
              <a:ahLst/>
              <a:cxnLst>
                <a:cxn ang="0">
                  <a:pos x="66" y="78"/>
                </a:cxn>
                <a:cxn ang="0">
                  <a:pos x="138" y="108"/>
                </a:cxn>
                <a:cxn ang="0">
                  <a:pos x="210" y="138"/>
                </a:cxn>
                <a:cxn ang="0">
                  <a:pos x="282" y="186"/>
                </a:cxn>
                <a:cxn ang="0">
                  <a:pos x="354" y="222"/>
                </a:cxn>
                <a:cxn ang="0">
                  <a:pos x="426" y="198"/>
                </a:cxn>
                <a:cxn ang="0">
                  <a:pos x="486" y="126"/>
                </a:cxn>
                <a:cxn ang="0">
                  <a:pos x="541" y="54"/>
                </a:cxn>
                <a:cxn ang="0">
                  <a:pos x="613" y="0"/>
                </a:cxn>
                <a:cxn ang="0">
                  <a:pos x="685" y="30"/>
                </a:cxn>
                <a:cxn ang="0">
                  <a:pos x="727" y="114"/>
                </a:cxn>
                <a:cxn ang="0">
                  <a:pos x="769" y="252"/>
                </a:cxn>
                <a:cxn ang="0">
                  <a:pos x="817" y="180"/>
                </a:cxn>
                <a:cxn ang="0">
                  <a:pos x="859" y="60"/>
                </a:cxn>
                <a:cxn ang="0">
                  <a:pos x="913" y="78"/>
                </a:cxn>
                <a:cxn ang="0">
                  <a:pos x="955" y="270"/>
                </a:cxn>
                <a:cxn ang="0">
                  <a:pos x="1003" y="192"/>
                </a:cxn>
                <a:cxn ang="0">
                  <a:pos x="1051" y="90"/>
                </a:cxn>
                <a:cxn ang="0">
                  <a:pos x="1093" y="252"/>
                </a:cxn>
                <a:cxn ang="0">
                  <a:pos x="1135" y="270"/>
                </a:cxn>
                <a:cxn ang="0">
                  <a:pos x="1183" y="138"/>
                </a:cxn>
                <a:cxn ang="0">
                  <a:pos x="1225" y="313"/>
                </a:cxn>
                <a:cxn ang="0">
                  <a:pos x="1267" y="289"/>
                </a:cxn>
                <a:cxn ang="0">
                  <a:pos x="1315" y="216"/>
                </a:cxn>
                <a:cxn ang="0">
                  <a:pos x="1357" y="427"/>
                </a:cxn>
                <a:cxn ang="0">
                  <a:pos x="1405" y="295"/>
                </a:cxn>
                <a:cxn ang="0">
                  <a:pos x="1453" y="313"/>
                </a:cxn>
                <a:cxn ang="0">
                  <a:pos x="1501" y="481"/>
                </a:cxn>
                <a:cxn ang="0">
                  <a:pos x="1543" y="361"/>
                </a:cxn>
                <a:cxn ang="0">
                  <a:pos x="1597" y="409"/>
                </a:cxn>
                <a:cxn ang="0">
                  <a:pos x="1645" y="523"/>
                </a:cxn>
                <a:cxn ang="0">
                  <a:pos x="1711" y="463"/>
                </a:cxn>
                <a:cxn ang="0">
                  <a:pos x="1771" y="517"/>
                </a:cxn>
                <a:cxn ang="0">
                  <a:pos x="1831" y="577"/>
                </a:cxn>
                <a:cxn ang="0">
                  <a:pos x="1903" y="607"/>
                </a:cxn>
                <a:cxn ang="0">
                  <a:pos x="1975" y="661"/>
                </a:cxn>
                <a:cxn ang="0">
                  <a:pos x="2047" y="661"/>
                </a:cxn>
                <a:cxn ang="0">
                  <a:pos x="2119" y="673"/>
                </a:cxn>
                <a:cxn ang="0">
                  <a:pos x="2179" y="733"/>
                </a:cxn>
                <a:cxn ang="0">
                  <a:pos x="2227" y="811"/>
                </a:cxn>
                <a:cxn ang="0">
                  <a:pos x="2263" y="895"/>
                </a:cxn>
                <a:cxn ang="0">
                  <a:pos x="2311" y="973"/>
                </a:cxn>
                <a:cxn ang="0">
                  <a:pos x="2383" y="949"/>
                </a:cxn>
                <a:cxn ang="0">
                  <a:pos x="2455" y="889"/>
                </a:cxn>
                <a:cxn ang="0">
                  <a:pos x="2527" y="865"/>
                </a:cxn>
                <a:cxn ang="0">
                  <a:pos x="2599" y="871"/>
                </a:cxn>
                <a:cxn ang="0">
                  <a:pos x="2671" y="895"/>
                </a:cxn>
                <a:cxn ang="0">
                  <a:pos x="2743" y="937"/>
                </a:cxn>
                <a:cxn ang="0">
                  <a:pos x="2816" y="991"/>
                </a:cxn>
                <a:cxn ang="0">
                  <a:pos x="2888" y="1051"/>
                </a:cxn>
                <a:cxn ang="0">
                  <a:pos x="2960" y="1111"/>
                </a:cxn>
                <a:cxn ang="0">
                  <a:pos x="3032" y="1183"/>
                </a:cxn>
                <a:cxn ang="0">
                  <a:pos x="3104" y="1255"/>
                </a:cxn>
                <a:cxn ang="0">
                  <a:pos x="3176" y="1327"/>
                </a:cxn>
                <a:cxn ang="0">
                  <a:pos x="3242" y="1399"/>
                </a:cxn>
                <a:cxn ang="0">
                  <a:pos x="3314" y="1471"/>
                </a:cxn>
                <a:cxn ang="0">
                  <a:pos x="3380" y="1543"/>
                </a:cxn>
                <a:cxn ang="0">
                  <a:pos x="3440" y="1615"/>
                </a:cxn>
                <a:cxn ang="0">
                  <a:pos x="3506" y="1687"/>
                </a:cxn>
              </a:cxnLst>
              <a:rect l="0" t="0" r="r" b="b"/>
              <a:pathLst>
                <a:path w="3518" h="1699">
                  <a:moveTo>
                    <a:pt x="0" y="66"/>
                  </a:moveTo>
                  <a:lnTo>
                    <a:pt x="6" y="66"/>
                  </a:lnTo>
                  <a:lnTo>
                    <a:pt x="12" y="66"/>
                  </a:lnTo>
                  <a:lnTo>
                    <a:pt x="18" y="66"/>
                  </a:lnTo>
                  <a:lnTo>
                    <a:pt x="24" y="66"/>
                  </a:lnTo>
                  <a:lnTo>
                    <a:pt x="30" y="72"/>
                  </a:lnTo>
                  <a:lnTo>
                    <a:pt x="36" y="72"/>
                  </a:lnTo>
                  <a:lnTo>
                    <a:pt x="42" y="72"/>
                  </a:lnTo>
                  <a:lnTo>
                    <a:pt x="48" y="72"/>
                  </a:lnTo>
                  <a:lnTo>
                    <a:pt x="54" y="78"/>
                  </a:lnTo>
                  <a:lnTo>
                    <a:pt x="60" y="78"/>
                  </a:lnTo>
                  <a:lnTo>
                    <a:pt x="66" y="78"/>
                  </a:lnTo>
                  <a:lnTo>
                    <a:pt x="72" y="84"/>
                  </a:lnTo>
                  <a:lnTo>
                    <a:pt x="78" y="84"/>
                  </a:lnTo>
                  <a:lnTo>
                    <a:pt x="84" y="84"/>
                  </a:lnTo>
                  <a:lnTo>
                    <a:pt x="90" y="90"/>
                  </a:lnTo>
                  <a:lnTo>
                    <a:pt x="96" y="90"/>
                  </a:lnTo>
                  <a:lnTo>
                    <a:pt x="102" y="90"/>
                  </a:lnTo>
                  <a:lnTo>
                    <a:pt x="108" y="96"/>
                  </a:lnTo>
                  <a:lnTo>
                    <a:pt x="114" y="96"/>
                  </a:lnTo>
                  <a:lnTo>
                    <a:pt x="120" y="96"/>
                  </a:lnTo>
                  <a:lnTo>
                    <a:pt x="126" y="102"/>
                  </a:lnTo>
                  <a:lnTo>
                    <a:pt x="132" y="102"/>
                  </a:lnTo>
                  <a:lnTo>
                    <a:pt x="138" y="108"/>
                  </a:lnTo>
                  <a:lnTo>
                    <a:pt x="144" y="108"/>
                  </a:lnTo>
                  <a:lnTo>
                    <a:pt x="150" y="108"/>
                  </a:lnTo>
                  <a:lnTo>
                    <a:pt x="156" y="114"/>
                  </a:lnTo>
                  <a:lnTo>
                    <a:pt x="162" y="114"/>
                  </a:lnTo>
                  <a:lnTo>
                    <a:pt x="168" y="120"/>
                  </a:lnTo>
                  <a:lnTo>
                    <a:pt x="174" y="120"/>
                  </a:lnTo>
                  <a:lnTo>
                    <a:pt x="180" y="126"/>
                  </a:lnTo>
                  <a:lnTo>
                    <a:pt x="186" y="126"/>
                  </a:lnTo>
                  <a:lnTo>
                    <a:pt x="192" y="132"/>
                  </a:lnTo>
                  <a:lnTo>
                    <a:pt x="198" y="132"/>
                  </a:lnTo>
                  <a:lnTo>
                    <a:pt x="204" y="138"/>
                  </a:lnTo>
                  <a:lnTo>
                    <a:pt x="210" y="138"/>
                  </a:lnTo>
                  <a:lnTo>
                    <a:pt x="216" y="144"/>
                  </a:lnTo>
                  <a:lnTo>
                    <a:pt x="222" y="150"/>
                  </a:lnTo>
                  <a:lnTo>
                    <a:pt x="228" y="150"/>
                  </a:lnTo>
                  <a:lnTo>
                    <a:pt x="234" y="156"/>
                  </a:lnTo>
                  <a:lnTo>
                    <a:pt x="240" y="156"/>
                  </a:lnTo>
                  <a:lnTo>
                    <a:pt x="246" y="162"/>
                  </a:lnTo>
                  <a:lnTo>
                    <a:pt x="252" y="168"/>
                  </a:lnTo>
                  <a:lnTo>
                    <a:pt x="258" y="168"/>
                  </a:lnTo>
                  <a:lnTo>
                    <a:pt x="264" y="174"/>
                  </a:lnTo>
                  <a:lnTo>
                    <a:pt x="270" y="180"/>
                  </a:lnTo>
                  <a:lnTo>
                    <a:pt x="276" y="180"/>
                  </a:lnTo>
                  <a:lnTo>
                    <a:pt x="282" y="186"/>
                  </a:lnTo>
                  <a:lnTo>
                    <a:pt x="288" y="192"/>
                  </a:lnTo>
                  <a:lnTo>
                    <a:pt x="294" y="192"/>
                  </a:lnTo>
                  <a:lnTo>
                    <a:pt x="300" y="198"/>
                  </a:lnTo>
                  <a:lnTo>
                    <a:pt x="306" y="198"/>
                  </a:lnTo>
                  <a:lnTo>
                    <a:pt x="312" y="204"/>
                  </a:lnTo>
                  <a:lnTo>
                    <a:pt x="318" y="210"/>
                  </a:lnTo>
                  <a:lnTo>
                    <a:pt x="324" y="210"/>
                  </a:lnTo>
                  <a:lnTo>
                    <a:pt x="330" y="216"/>
                  </a:lnTo>
                  <a:lnTo>
                    <a:pt x="336" y="216"/>
                  </a:lnTo>
                  <a:lnTo>
                    <a:pt x="342" y="222"/>
                  </a:lnTo>
                  <a:lnTo>
                    <a:pt x="348" y="222"/>
                  </a:lnTo>
                  <a:lnTo>
                    <a:pt x="354" y="222"/>
                  </a:lnTo>
                  <a:lnTo>
                    <a:pt x="360" y="222"/>
                  </a:lnTo>
                  <a:lnTo>
                    <a:pt x="366" y="222"/>
                  </a:lnTo>
                  <a:lnTo>
                    <a:pt x="372" y="222"/>
                  </a:lnTo>
                  <a:lnTo>
                    <a:pt x="378" y="222"/>
                  </a:lnTo>
                  <a:lnTo>
                    <a:pt x="384" y="222"/>
                  </a:lnTo>
                  <a:lnTo>
                    <a:pt x="390" y="222"/>
                  </a:lnTo>
                  <a:lnTo>
                    <a:pt x="396" y="216"/>
                  </a:lnTo>
                  <a:lnTo>
                    <a:pt x="402" y="216"/>
                  </a:lnTo>
                  <a:lnTo>
                    <a:pt x="408" y="210"/>
                  </a:lnTo>
                  <a:lnTo>
                    <a:pt x="414" y="204"/>
                  </a:lnTo>
                  <a:lnTo>
                    <a:pt x="420" y="198"/>
                  </a:lnTo>
                  <a:lnTo>
                    <a:pt x="426" y="198"/>
                  </a:lnTo>
                  <a:lnTo>
                    <a:pt x="432" y="192"/>
                  </a:lnTo>
                  <a:lnTo>
                    <a:pt x="438" y="186"/>
                  </a:lnTo>
                  <a:lnTo>
                    <a:pt x="444" y="180"/>
                  </a:lnTo>
                  <a:lnTo>
                    <a:pt x="444" y="174"/>
                  </a:lnTo>
                  <a:lnTo>
                    <a:pt x="450" y="168"/>
                  </a:lnTo>
                  <a:lnTo>
                    <a:pt x="456" y="162"/>
                  </a:lnTo>
                  <a:lnTo>
                    <a:pt x="462" y="156"/>
                  </a:lnTo>
                  <a:lnTo>
                    <a:pt x="468" y="150"/>
                  </a:lnTo>
                  <a:lnTo>
                    <a:pt x="468" y="144"/>
                  </a:lnTo>
                  <a:lnTo>
                    <a:pt x="474" y="138"/>
                  </a:lnTo>
                  <a:lnTo>
                    <a:pt x="480" y="132"/>
                  </a:lnTo>
                  <a:lnTo>
                    <a:pt x="486" y="126"/>
                  </a:lnTo>
                  <a:lnTo>
                    <a:pt x="486" y="120"/>
                  </a:lnTo>
                  <a:lnTo>
                    <a:pt x="492" y="114"/>
                  </a:lnTo>
                  <a:lnTo>
                    <a:pt x="498" y="108"/>
                  </a:lnTo>
                  <a:lnTo>
                    <a:pt x="504" y="102"/>
                  </a:lnTo>
                  <a:lnTo>
                    <a:pt x="504" y="96"/>
                  </a:lnTo>
                  <a:lnTo>
                    <a:pt x="510" y="90"/>
                  </a:lnTo>
                  <a:lnTo>
                    <a:pt x="516" y="84"/>
                  </a:lnTo>
                  <a:lnTo>
                    <a:pt x="522" y="78"/>
                  </a:lnTo>
                  <a:lnTo>
                    <a:pt x="528" y="72"/>
                  </a:lnTo>
                  <a:lnTo>
                    <a:pt x="535" y="66"/>
                  </a:lnTo>
                  <a:lnTo>
                    <a:pt x="535" y="60"/>
                  </a:lnTo>
                  <a:lnTo>
                    <a:pt x="541" y="54"/>
                  </a:lnTo>
                  <a:lnTo>
                    <a:pt x="547" y="48"/>
                  </a:lnTo>
                  <a:lnTo>
                    <a:pt x="553" y="42"/>
                  </a:lnTo>
                  <a:lnTo>
                    <a:pt x="559" y="36"/>
                  </a:lnTo>
                  <a:lnTo>
                    <a:pt x="565" y="30"/>
                  </a:lnTo>
                  <a:lnTo>
                    <a:pt x="571" y="24"/>
                  </a:lnTo>
                  <a:lnTo>
                    <a:pt x="577" y="18"/>
                  </a:lnTo>
                  <a:lnTo>
                    <a:pt x="583" y="12"/>
                  </a:lnTo>
                  <a:lnTo>
                    <a:pt x="589" y="12"/>
                  </a:lnTo>
                  <a:lnTo>
                    <a:pt x="595" y="6"/>
                  </a:lnTo>
                  <a:lnTo>
                    <a:pt x="601" y="6"/>
                  </a:lnTo>
                  <a:lnTo>
                    <a:pt x="607" y="0"/>
                  </a:lnTo>
                  <a:lnTo>
                    <a:pt x="613" y="0"/>
                  </a:lnTo>
                  <a:lnTo>
                    <a:pt x="619" y="0"/>
                  </a:lnTo>
                  <a:lnTo>
                    <a:pt x="625" y="0"/>
                  </a:lnTo>
                  <a:lnTo>
                    <a:pt x="631" y="0"/>
                  </a:lnTo>
                  <a:lnTo>
                    <a:pt x="637" y="0"/>
                  </a:lnTo>
                  <a:lnTo>
                    <a:pt x="643" y="0"/>
                  </a:lnTo>
                  <a:lnTo>
                    <a:pt x="649" y="6"/>
                  </a:lnTo>
                  <a:lnTo>
                    <a:pt x="655" y="6"/>
                  </a:lnTo>
                  <a:lnTo>
                    <a:pt x="661" y="6"/>
                  </a:lnTo>
                  <a:lnTo>
                    <a:pt x="667" y="12"/>
                  </a:lnTo>
                  <a:lnTo>
                    <a:pt x="673" y="18"/>
                  </a:lnTo>
                  <a:lnTo>
                    <a:pt x="679" y="24"/>
                  </a:lnTo>
                  <a:lnTo>
                    <a:pt x="685" y="30"/>
                  </a:lnTo>
                  <a:lnTo>
                    <a:pt x="691" y="36"/>
                  </a:lnTo>
                  <a:lnTo>
                    <a:pt x="691" y="42"/>
                  </a:lnTo>
                  <a:lnTo>
                    <a:pt x="697" y="48"/>
                  </a:lnTo>
                  <a:lnTo>
                    <a:pt x="697" y="54"/>
                  </a:lnTo>
                  <a:lnTo>
                    <a:pt x="703" y="60"/>
                  </a:lnTo>
                  <a:lnTo>
                    <a:pt x="703" y="66"/>
                  </a:lnTo>
                  <a:lnTo>
                    <a:pt x="709" y="72"/>
                  </a:lnTo>
                  <a:lnTo>
                    <a:pt x="715" y="78"/>
                  </a:lnTo>
                  <a:lnTo>
                    <a:pt x="715" y="90"/>
                  </a:lnTo>
                  <a:lnTo>
                    <a:pt x="721" y="96"/>
                  </a:lnTo>
                  <a:lnTo>
                    <a:pt x="721" y="102"/>
                  </a:lnTo>
                  <a:lnTo>
                    <a:pt x="727" y="114"/>
                  </a:lnTo>
                  <a:lnTo>
                    <a:pt x="727" y="126"/>
                  </a:lnTo>
                  <a:lnTo>
                    <a:pt x="733" y="138"/>
                  </a:lnTo>
                  <a:lnTo>
                    <a:pt x="739" y="144"/>
                  </a:lnTo>
                  <a:lnTo>
                    <a:pt x="739" y="156"/>
                  </a:lnTo>
                  <a:lnTo>
                    <a:pt x="745" y="168"/>
                  </a:lnTo>
                  <a:lnTo>
                    <a:pt x="745" y="180"/>
                  </a:lnTo>
                  <a:lnTo>
                    <a:pt x="751" y="192"/>
                  </a:lnTo>
                  <a:lnTo>
                    <a:pt x="751" y="204"/>
                  </a:lnTo>
                  <a:lnTo>
                    <a:pt x="757" y="222"/>
                  </a:lnTo>
                  <a:lnTo>
                    <a:pt x="763" y="234"/>
                  </a:lnTo>
                  <a:lnTo>
                    <a:pt x="763" y="240"/>
                  </a:lnTo>
                  <a:lnTo>
                    <a:pt x="769" y="252"/>
                  </a:lnTo>
                  <a:lnTo>
                    <a:pt x="769" y="258"/>
                  </a:lnTo>
                  <a:lnTo>
                    <a:pt x="775" y="270"/>
                  </a:lnTo>
                  <a:lnTo>
                    <a:pt x="781" y="276"/>
                  </a:lnTo>
                  <a:lnTo>
                    <a:pt x="787" y="270"/>
                  </a:lnTo>
                  <a:lnTo>
                    <a:pt x="793" y="264"/>
                  </a:lnTo>
                  <a:lnTo>
                    <a:pt x="793" y="252"/>
                  </a:lnTo>
                  <a:lnTo>
                    <a:pt x="799" y="240"/>
                  </a:lnTo>
                  <a:lnTo>
                    <a:pt x="799" y="234"/>
                  </a:lnTo>
                  <a:lnTo>
                    <a:pt x="805" y="216"/>
                  </a:lnTo>
                  <a:lnTo>
                    <a:pt x="811" y="204"/>
                  </a:lnTo>
                  <a:lnTo>
                    <a:pt x="811" y="192"/>
                  </a:lnTo>
                  <a:lnTo>
                    <a:pt x="817" y="180"/>
                  </a:lnTo>
                  <a:lnTo>
                    <a:pt x="817" y="168"/>
                  </a:lnTo>
                  <a:lnTo>
                    <a:pt x="823" y="156"/>
                  </a:lnTo>
                  <a:lnTo>
                    <a:pt x="823" y="138"/>
                  </a:lnTo>
                  <a:lnTo>
                    <a:pt x="829" y="132"/>
                  </a:lnTo>
                  <a:lnTo>
                    <a:pt x="835" y="120"/>
                  </a:lnTo>
                  <a:lnTo>
                    <a:pt x="835" y="108"/>
                  </a:lnTo>
                  <a:lnTo>
                    <a:pt x="841" y="96"/>
                  </a:lnTo>
                  <a:lnTo>
                    <a:pt x="841" y="90"/>
                  </a:lnTo>
                  <a:lnTo>
                    <a:pt x="847" y="84"/>
                  </a:lnTo>
                  <a:lnTo>
                    <a:pt x="847" y="72"/>
                  </a:lnTo>
                  <a:lnTo>
                    <a:pt x="853" y="66"/>
                  </a:lnTo>
                  <a:lnTo>
                    <a:pt x="859" y="60"/>
                  </a:lnTo>
                  <a:lnTo>
                    <a:pt x="865" y="54"/>
                  </a:lnTo>
                  <a:lnTo>
                    <a:pt x="865" y="48"/>
                  </a:lnTo>
                  <a:lnTo>
                    <a:pt x="871" y="42"/>
                  </a:lnTo>
                  <a:lnTo>
                    <a:pt x="877" y="42"/>
                  </a:lnTo>
                  <a:lnTo>
                    <a:pt x="883" y="42"/>
                  </a:lnTo>
                  <a:lnTo>
                    <a:pt x="889" y="42"/>
                  </a:lnTo>
                  <a:lnTo>
                    <a:pt x="895" y="48"/>
                  </a:lnTo>
                  <a:lnTo>
                    <a:pt x="901" y="54"/>
                  </a:lnTo>
                  <a:lnTo>
                    <a:pt x="907" y="60"/>
                  </a:lnTo>
                  <a:lnTo>
                    <a:pt x="907" y="66"/>
                  </a:lnTo>
                  <a:lnTo>
                    <a:pt x="913" y="72"/>
                  </a:lnTo>
                  <a:lnTo>
                    <a:pt x="913" y="78"/>
                  </a:lnTo>
                  <a:lnTo>
                    <a:pt x="919" y="90"/>
                  </a:lnTo>
                  <a:lnTo>
                    <a:pt x="925" y="102"/>
                  </a:lnTo>
                  <a:lnTo>
                    <a:pt x="925" y="114"/>
                  </a:lnTo>
                  <a:lnTo>
                    <a:pt x="931" y="126"/>
                  </a:lnTo>
                  <a:lnTo>
                    <a:pt x="931" y="138"/>
                  </a:lnTo>
                  <a:lnTo>
                    <a:pt x="937" y="156"/>
                  </a:lnTo>
                  <a:lnTo>
                    <a:pt x="937" y="168"/>
                  </a:lnTo>
                  <a:lnTo>
                    <a:pt x="943" y="186"/>
                  </a:lnTo>
                  <a:lnTo>
                    <a:pt x="949" y="210"/>
                  </a:lnTo>
                  <a:lnTo>
                    <a:pt x="949" y="228"/>
                  </a:lnTo>
                  <a:lnTo>
                    <a:pt x="955" y="246"/>
                  </a:lnTo>
                  <a:lnTo>
                    <a:pt x="955" y="270"/>
                  </a:lnTo>
                  <a:lnTo>
                    <a:pt x="961" y="289"/>
                  </a:lnTo>
                  <a:lnTo>
                    <a:pt x="961" y="301"/>
                  </a:lnTo>
                  <a:lnTo>
                    <a:pt x="967" y="313"/>
                  </a:lnTo>
                  <a:lnTo>
                    <a:pt x="973" y="319"/>
                  </a:lnTo>
                  <a:lnTo>
                    <a:pt x="979" y="313"/>
                  </a:lnTo>
                  <a:lnTo>
                    <a:pt x="979" y="301"/>
                  </a:lnTo>
                  <a:lnTo>
                    <a:pt x="985" y="289"/>
                  </a:lnTo>
                  <a:lnTo>
                    <a:pt x="985" y="264"/>
                  </a:lnTo>
                  <a:lnTo>
                    <a:pt x="991" y="246"/>
                  </a:lnTo>
                  <a:lnTo>
                    <a:pt x="997" y="228"/>
                  </a:lnTo>
                  <a:lnTo>
                    <a:pt x="997" y="210"/>
                  </a:lnTo>
                  <a:lnTo>
                    <a:pt x="1003" y="192"/>
                  </a:lnTo>
                  <a:lnTo>
                    <a:pt x="1003" y="174"/>
                  </a:lnTo>
                  <a:lnTo>
                    <a:pt x="1009" y="162"/>
                  </a:lnTo>
                  <a:lnTo>
                    <a:pt x="1009" y="144"/>
                  </a:lnTo>
                  <a:lnTo>
                    <a:pt x="1015" y="132"/>
                  </a:lnTo>
                  <a:lnTo>
                    <a:pt x="1021" y="120"/>
                  </a:lnTo>
                  <a:lnTo>
                    <a:pt x="1021" y="114"/>
                  </a:lnTo>
                  <a:lnTo>
                    <a:pt x="1027" y="102"/>
                  </a:lnTo>
                  <a:lnTo>
                    <a:pt x="1027" y="96"/>
                  </a:lnTo>
                  <a:lnTo>
                    <a:pt x="1033" y="90"/>
                  </a:lnTo>
                  <a:lnTo>
                    <a:pt x="1039" y="84"/>
                  </a:lnTo>
                  <a:lnTo>
                    <a:pt x="1045" y="84"/>
                  </a:lnTo>
                  <a:lnTo>
                    <a:pt x="1051" y="90"/>
                  </a:lnTo>
                  <a:lnTo>
                    <a:pt x="1057" y="96"/>
                  </a:lnTo>
                  <a:lnTo>
                    <a:pt x="1057" y="102"/>
                  </a:lnTo>
                  <a:lnTo>
                    <a:pt x="1063" y="108"/>
                  </a:lnTo>
                  <a:lnTo>
                    <a:pt x="1069" y="114"/>
                  </a:lnTo>
                  <a:lnTo>
                    <a:pt x="1069" y="126"/>
                  </a:lnTo>
                  <a:lnTo>
                    <a:pt x="1075" y="138"/>
                  </a:lnTo>
                  <a:lnTo>
                    <a:pt x="1075" y="156"/>
                  </a:lnTo>
                  <a:lnTo>
                    <a:pt x="1081" y="168"/>
                  </a:lnTo>
                  <a:lnTo>
                    <a:pt x="1081" y="186"/>
                  </a:lnTo>
                  <a:lnTo>
                    <a:pt x="1087" y="210"/>
                  </a:lnTo>
                  <a:lnTo>
                    <a:pt x="1093" y="228"/>
                  </a:lnTo>
                  <a:lnTo>
                    <a:pt x="1093" y="252"/>
                  </a:lnTo>
                  <a:lnTo>
                    <a:pt x="1099" y="276"/>
                  </a:lnTo>
                  <a:lnTo>
                    <a:pt x="1099" y="301"/>
                  </a:lnTo>
                  <a:lnTo>
                    <a:pt x="1105" y="325"/>
                  </a:lnTo>
                  <a:lnTo>
                    <a:pt x="1105" y="343"/>
                  </a:lnTo>
                  <a:lnTo>
                    <a:pt x="1111" y="361"/>
                  </a:lnTo>
                  <a:lnTo>
                    <a:pt x="1117" y="367"/>
                  </a:lnTo>
                  <a:lnTo>
                    <a:pt x="1117" y="361"/>
                  </a:lnTo>
                  <a:lnTo>
                    <a:pt x="1123" y="349"/>
                  </a:lnTo>
                  <a:lnTo>
                    <a:pt x="1123" y="337"/>
                  </a:lnTo>
                  <a:lnTo>
                    <a:pt x="1129" y="313"/>
                  </a:lnTo>
                  <a:lnTo>
                    <a:pt x="1129" y="289"/>
                  </a:lnTo>
                  <a:lnTo>
                    <a:pt x="1135" y="270"/>
                  </a:lnTo>
                  <a:lnTo>
                    <a:pt x="1141" y="246"/>
                  </a:lnTo>
                  <a:lnTo>
                    <a:pt x="1141" y="228"/>
                  </a:lnTo>
                  <a:lnTo>
                    <a:pt x="1147" y="210"/>
                  </a:lnTo>
                  <a:lnTo>
                    <a:pt x="1147" y="192"/>
                  </a:lnTo>
                  <a:lnTo>
                    <a:pt x="1153" y="180"/>
                  </a:lnTo>
                  <a:lnTo>
                    <a:pt x="1153" y="168"/>
                  </a:lnTo>
                  <a:lnTo>
                    <a:pt x="1159" y="156"/>
                  </a:lnTo>
                  <a:lnTo>
                    <a:pt x="1165" y="150"/>
                  </a:lnTo>
                  <a:lnTo>
                    <a:pt x="1165" y="144"/>
                  </a:lnTo>
                  <a:lnTo>
                    <a:pt x="1171" y="138"/>
                  </a:lnTo>
                  <a:lnTo>
                    <a:pt x="1177" y="132"/>
                  </a:lnTo>
                  <a:lnTo>
                    <a:pt x="1183" y="138"/>
                  </a:lnTo>
                  <a:lnTo>
                    <a:pt x="1189" y="144"/>
                  </a:lnTo>
                  <a:lnTo>
                    <a:pt x="1189" y="150"/>
                  </a:lnTo>
                  <a:lnTo>
                    <a:pt x="1195" y="156"/>
                  </a:lnTo>
                  <a:lnTo>
                    <a:pt x="1195" y="168"/>
                  </a:lnTo>
                  <a:lnTo>
                    <a:pt x="1201" y="180"/>
                  </a:lnTo>
                  <a:lnTo>
                    <a:pt x="1201" y="192"/>
                  </a:lnTo>
                  <a:lnTo>
                    <a:pt x="1207" y="204"/>
                  </a:lnTo>
                  <a:lnTo>
                    <a:pt x="1213" y="222"/>
                  </a:lnTo>
                  <a:lnTo>
                    <a:pt x="1213" y="246"/>
                  </a:lnTo>
                  <a:lnTo>
                    <a:pt x="1219" y="264"/>
                  </a:lnTo>
                  <a:lnTo>
                    <a:pt x="1219" y="289"/>
                  </a:lnTo>
                  <a:lnTo>
                    <a:pt x="1225" y="313"/>
                  </a:lnTo>
                  <a:lnTo>
                    <a:pt x="1225" y="343"/>
                  </a:lnTo>
                  <a:lnTo>
                    <a:pt x="1231" y="367"/>
                  </a:lnTo>
                  <a:lnTo>
                    <a:pt x="1237" y="385"/>
                  </a:lnTo>
                  <a:lnTo>
                    <a:pt x="1237" y="397"/>
                  </a:lnTo>
                  <a:lnTo>
                    <a:pt x="1243" y="409"/>
                  </a:lnTo>
                  <a:lnTo>
                    <a:pt x="1243" y="403"/>
                  </a:lnTo>
                  <a:lnTo>
                    <a:pt x="1249" y="391"/>
                  </a:lnTo>
                  <a:lnTo>
                    <a:pt x="1255" y="373"/>
                  </a:lnTo>
                  <a:lnTo>
                    <a:pt x="1255" y="355"/>
                  </a:lnTo>
                  <a:lnTo>
                    <a:pt x="1261" y="331"/>
                  </a:lnTo>
                  <a:lnTo>
                    <a:pt x="1261" y="313"/>
                  </a:lnTo>
                  <a:lnTo>
                    <a:pt x="1267" y="289"/>
                  </a:lnTo>
                  <a:lnTo>
                    <a:pt x="1267" y="270"/>
                  </a:lnTo>
                  <a:lnTo>
                    <a:pt x="1273" y="252"/>
                  </a:lnTo>
                  <a:lnTo>
                    <a:pt x="1279" y="240"/>
                  </a:lnTo>
                  <a:lnTo>
                    <a:pt x="1279" y="228"/>
                  </a:lnTo>
                  <a:lnTo>
                    <a:pt x="1285" y="216"/>
                  </a:lnTo>
                  <a:lnTo>
                    <a:pt x="1285" y="210"/>
                  </a:lnTo>
                  <a:lnTo>
                    <a:pt x="1291" y="198"/>
                  </a:lnTo>
                  <a:lnTo>
                    <a:pt x="1297" y="192"/>
                  </a:lnTo>
                  <a:lnTo>
                    <a:pt x="1303" y="192"/>
                  </a:lnTo>
                  <a:lnTo>
                    <a:pt x="1309" y="198"/>
                  </a:lnTo>
                  <a:lnTo>
                    <a:pt x="1315" y="204"/>
                  </a:lnTo>
                  <a:lnTo>
                    <a:pt x="1315" y="216"/>
                  </a:lnTo>
                  <a:lnTo>
                    <a:pt x="1321" y="222"/>
                  </a:lnTo>
                  <a:lnTo>
                    <a:pt x="1327" y="234"/>
                  </a:lnTo>
                  <a:lnTo>
                    <a:pt x="1327" y="246"/>
                  </a:lnTo>
                  <a:lnTo>
                    <a:pt x="1333" y="264"/>
                  </a:lnTo>
                  <a:lnTo>
                    <a:pt x="1333" y="282"/>
                  </a:lnTo>
                  <a:lnTo>
                    <a:pt x="1339" y="301"/>
                  </a:lnTo>
                  <a:lnTo>
                    <a:pt x="1339" y="319"/>
                  </a:lnTo>
                  <a:lnTo>
                    <a:pt x="1345" y="343"/>
                  </a:lnTo>
                  <a:lnTo>
                    <a:pt x="1351" y="367"/>
                  </a:lnTo>
                  <a:lnTo>
                    <a:pt x="1351" y="385"/>
                  </a:lnTo>
                  <a:lnTo>
                    <a:pt x="1357" y="409"/>
                  </a:lnTo>
                  <a:lnTo>
                    <a:pt x="1357" y="427"/>
                  </a:lnTo>
                  <a:lnTo>
                    <a:pt x="1363" y="439"/>
                  </a:lnTo>
                  <a:lnTo>
                    <a:pt x="1369" y="445"/>
                  </a:lnTo>
                  <a:lnTo>
                    <a:pt x="1375" y="439"/>
                  </a:lnTo>
                  <a:lnTo>
                    <a:pt x="1375" y="427"/>
                  </a:lnTo>
                  <a:lnTo>
                    <a:pt x="1381" y="409"/>
                  </a:lnTo>
                  <a:lnTo>
                    <a:pt x="1381" y="391"/>
                  </a:lnTo>
                  <a:lnTo>
                    <a:pt x="1387" y="373"/>
                  </a:lnTo>
                  <a:lnTo>
                    <a:pt x="1387" y="355"/>
                  </a:lnTo>
                  <a:lnTo>
                    <a:pt x="1393" y="337"/>
                  </a:lnTo>
                  <a:lnTo>
                    <a:pt x="1399" y="325"/>
                  </a:lnTo>
                  <a:lnTo>
                    <a:pt x="1399" y="307"/>
                  </a:lnTo>
                  <a:lnTo>
                    <a:pt x="1405" y="295"/>
                  </a:lnTo>
                  <a:lnTo>
                    <a:pt x="1405" y="289"/>
                  </a:lnTo>
                  <a:lnTo>
                    <a:pt x="1411" y="276"/>
                  </a:lnTo>
                  <a:lnTo>
                    <a:pt x="1411" y="270"/>
                  </a:lnTo>
                  <a:lnTo>
                    <a:pt x="1417" y="264"/>
                  </a:lnTo>
                  <a:lnTo>
                    <a:pt x="1423" y="264"/>
                  </a:lnTo>
                  <a:lnTo>
                    <a:pt x="1429" y="264"/>
                  </a:lnTo>
                  <a:lnTo>
                    <a:pt x="1435" y="270"/>
                  </a:lnTo>
                  <a:lnTo>
                    <a:pt x="1441" y="276"/>
                  </a:lnTo>
                  <a:lnTo>
                    <a:pt x="1447" y="282"/>
                  </a:lnTo>
                  <a:lnTo>
                    <a:pt x="1447" y="295"/>
                  </a:lnTo>
                  <a:lnTo>
                    <a:pt x="1453" y="301"/>
                  </a:lnTo>
                  <a:lnTo>
                    <a:pt x="1453" y="313"/>
                  </a:lnTo>
                  <a:lnTo>
                    <a:pt x="1459" y="331"/>
                  </a:lnTo>
                  <a:lnTo>
                    <a:pt x="1459" y="343"/>
                  </a:lnTo>
                  <a:lnTo>
                    <a:pt x="1465" y="361"/>
                  </a:lnTo>
                  <a:lnTo>
                    <a:pt x="1471" y="373"/>
                  </a:lnTo>
                  <a:lnTo>
                    <a:pt x="1471" y="391"/>
                  </a:lnTo>
                  <a:lnTo>
                    <a:pt x="1477" y="409"/>
                  </a:lnTo>
                  <a:lnTo>
                    <a:pt x="1477" y="427"/>
                  </a:lnTo>
                  <a:lnTo>
                    <a:pt x="1483" y="445"/>
                  </a:lnTo>
                  <a:lnTo>
                    <a:pt x="1483" y="457"/>
                  </a:lnTo>
                  <a:lnTo>
                    <a:pt x="1489" y="469"/>
                  </a:lnTo>
                  <a:lnTo>
                    <a:pt x="1495" y="481"/>
                  </a:lnTo>
                  <a:lnTo>
                    <a:pt x="1501" y="481"/>
                  </a:lnTo>
                  <a:lnTo>
                    <a:pt x="1507" y="475"/>
                  </a:lnTo>
                  <a:lnTo>
                    <a:pt x="1507" y="463"/>
                  </a:lnTo>
                  <a:lnTo>
                    <a:pt x="1513" y="451"/>
                  </a:lnTo>
                  <a:lnTo>
                    <a:pt x="1519" y="439"/>
                  </a:lnTo>
                  <a:lnTo>
                    <a:pt x="1519" y="427"/>
                  </a:lnTo>
                  <a:lnTo>
                    <a:pt x="1525" y="415"/>
                  </a:lnTo>
                  <a:lnTo>
                    <a:pt x="1525" y="403"/>
                  </a:lnTo>
                  <a:lnTo>
                    <a:pt x="1531" y="391"/>
                  </a:lnTo>
                  <a:lnTo>
                    <a:pt x="1531" y="385"/>
                  </a:lnTo>
                  <a:lnTo>
                    <a:pt x="1537" y="373"/>
                  </a:lnTo>
                  <a:lnTo>
                    <a:pt x="1543" y="367"/>
                  </a:lnTo>
                  <a:lnTo>
                    <a:pt x="1543" y="361"/>
                  </a:lnTo>
                  <a:lnTo>
                    <a:pt x="1549" y="355"/>
                  </a:lnTo>
                  <a:lnTo>
                    <a:pt x="1555" y="349"/>
                  </a:lnTo>
                  <a:lnTo>
                    <a:pt x="1561" y="349"/>
                  </a:lnTo>
                  <a:lnTo>
                    <a:pt x="1567" y="349"/>
                  </a:lnTo>
                  <a:lnTo>
                    <a:pt x="1573" y="355"/>
                  </a:lnTo>
                  <a:lnTo>
                    <a:pt x="1579" y="361"/>
                  </a:lnTo>
                  <a:lnTo>
                    <a:pt x="1579" y="367"/>
                  </a:lnTo>
                  <a:lnTo>
                    <a:pt x="1585" y="373"/>
                  </a:lnTo>
                  <a:lnTo>
                    <a:pt x="1591" y="379"/>
                  </a:lnTo>
                  <a:lnTo>
                    <a:pt x="1591" y="391"/>
                  </a:lnTo>
                  <a:lnTo>
                    <a:pt x="1597" y="397"/>
                  </a:lnTo>
                  <a:lnTo>
                    <a:pt x="1597" y="409"/>
                  </a:lnTo>
                  <a:lnTo>
                    <a:pt x="1603" y="421"/>
                  </a:lnTo>
                  <a:lnTo>
                    <a:pt x="1609" y="427"/>
                  </a:lnTo>
                  <a:lnTo>
                    <a:pt x="1609" y="439"/>
                  </a:lnTo>
                  <a:lnTo>
                    <a:pt x="1615" y="451"/>
                  </a:lnTo>
                  <a:lnTo>
                    <a:pt x="1615" y="463"/>
                  </a:lnTo>
                  <a:lnTo>
                    <a:pt x="1621" y="475"/>
                  </a:lnTo>
                  <a:lnTo>
                    <a:pt x="1621" y="481"/>
                  </a:lnTo>
                  <a:lnTo>
                    <a:pt x="1627" y="493"/>
                  </a:lnTo>
                  <a:lnTo>
                    <a:pt x="1633" y="505"/>
                  </a:lnTo>
                  <a:lnTo>
                    <a:pt x="1633" y="511"/>
                  </a:lnTo>
                  <a:lnTo>
                    <a:pt x="1639" y="517"/>
                  </a:lnTo>
                  <a:lnTo>
                    <a:pt x="1645" y="523"/>
                  </a:lnTo>
                  <a:lnTo>
                    <a:pt x="1651" y="523"/>
                  </a:lnTo>
                  <a:lnTo>
                    <a:pt x="1657" y="517"/>
                  </a:lnTo>
                  <a:lnTo>
                    <a:pt x="1663" y="511"/>
                  </a:lnTo>
                  <a:lnTo>
                    <a:pt x="1669" y="505"/>
                  </a:lnTo>
                  <a:lnTo>
                    <a:pt x="1675" y="499"/>
                  </a:lnTo>
                  <a:lnTo>
                    <a:pt x="1681" y="493"/>
                  </a:lnTo>
                  <a:lnTo>
                    <a:pt x="1681" y="487"/>
                  </a:lnTo>
                  <a:lnTo>
                    <a:pt x="1687" y="481"/>
                  </a:lnTo>
                  <a:lnTo>
                    <a:pt x="1693" y="475"/>
                  </a:lnTo>
                  <a:lnTo>
                    <a:pt x="1699" y="469"/>
                  </a:lnTo>
                  <a:lnTo>
                    <a:pt x="1705" y="463"/>
                  </a:lnTo>
                  <a:lnTo>
                    <a:pt x="1711" y="463"/>
                  </a:lnTo>
                  <a:lnTo>
                    <a:pt x="1717" y="463"/>
                  </a:lnTo>
                  <a:lnTo>
                    <a:pt x="1723" y="463"/>
                  </a:lnTo>
                  <a:lnTo>
                    <a:pt x="1729" y="469"/>
                  </a:lnTo>
                  <a:lnTo>
                    <a:pt x="1735" y="475"/>
                  </a:lnTo>
                  <a:lnTo>
                    <a:pt x="1741" y="481"/>
                  </a:lnTo>
                  <a:lnTo>
                    <a:pt x="1747" y="481"/>
                  </a:lnTo>
                  <a:lnTo>
                    <a:pt x="1753" y="487"/>
                  </a:lnTo>
                  <a:lnTo>
                    <a:pt x="1753" y="493"/>
                  </a:lnTo>
                  <a:lnTo>
                    <a:pt x="1759" y="499"/>
                  </a:lnTo>
                  <a:lnTo>
                    <a:pt x="1765" y="505"/>
                  </a:lnTo>
                  <a:lnTo>
                    <a:pt x="1765" y="511"/>
                  </a:lnTo>
                  <a:lnTo>
                    <a:pt x="1771" y="517"/>
                  </a:lnTo>
                  <a:lnTo>
                    <a:pt x="1777" y="523"/>
                  </a:lnTo>
                  <a:lnTo>
                    <a:pt x="1777" y="529"/>
                  </a:lnTo>
                  <a:lnTo>
                    <a:pt x="1783" y="535"/>
                  </a:lnTo>
                  <a:lnTo>
                    <a:pt x="1789" y="541"/>
                  </a:lnTo>
                  <a:lnTo>
                    <a:pt x="1789" y="547"/>
                  </a:lnTo>
                  <a:lnTo>
                    <a:pt x="1795" y="553"/>
                  </a:lnTo>
                  <a:lnTo>
                    <a:pt x="1801" y="559"/>
                  </a:lnTo>
                  <a:lnTo>
                    <a:pt x="1807" y="565"/>
                  </a:lnTo>
                  <a:lnTo>
                    <a:pt x="1813" y="571"/>
                  </a:lnTo>
                  <a:lnTo>
                    <a:pt x="1819" y="571"/>
                  </a:lnTo>
                  <a:lnTo>
                    <a:pt x="1825" y="571"/>
                  </a:lnTo>
                  <a:lnTo>
                    <a:pt x="1831" y="577"/>
                  </a:lnTo>
                  <a:lnTo>
                    <a:pt x="1837" y="577"/>
                  </a:lnTo>
                  <a:lnTo>
                    <a:pt x="1843" y="577"/>
                  </a:lnTo>
                  <a:lnTo>
                    <a:pt x="1849" y="577"/>
                  </a:lnTo>
                  <a:lnTo>
                    <a:pt x="1855" y="583"/>
                  </a:lnTo>
                  <a:lnTo>
                    <a:pt x="1861" y="583"/>
                  </a:lnTo>
                  <a:lnTo>
                    <a:pt x="1867" y="583"/>
                  </a:lnTo>
                  <a:lnTo>
                    <a:pt x="1873" y="589"/>
                  </a:lnTo>
                  <a:lnTo>
                    <a:pt x="1879" y="589"/>
                  </a:lnTo>
                  <a:lnTo>
                    <a:pt x="1885" y="595"/>
                  </a:lnTo>
                  <a:lnTo>
                    <a:pt x="1891" y="595"/>
                  </a:lnTo>
                  <a:lnTo>
                    <a:pt x="1897" y="601"/>
                  </a:lnTo>
                  <a:lnTo>
                    <a:pt x="1903" y="607"/>
                  </a:lnTo>
                  <a:lnTo>
                    <a:pt x="1909" y="607"/>
                  </a:lnTo>
                  <a:lnTo>
                    <a:pt x="1915" y="613"/>
                  </a:lnTo>
                  <a:lnTo>
                    <a:pt x="1921" y="619"/>
                  </a:lnTo>
                  <a:lnTo>
                    <a:pt x="1927" y="625"/>
                  </a:lnTo>
                  <a:lnTo>
                    <a:pt x="1933" y="631"/>
                  </a:lnTo>
                  <a:lnTo>
                    <a:pt x="1939" y="637"/>
                  </a:lnTo>
                  <a:lnTo>
                    <a:pt x="1945" y="643"/>
                  </a:lnTo>
                  <a:lnTo>
                    <a:pt x="1951" y="649"/>
                  </a:lnTo>
                  <a:lnTo>
                    <a:pt x="1957" y="649"/>
                  </a:lnTo>
                  <a:lnTo>
                    <a:pt x="1963" y="655"/>
                  </a:lnTo>
                  <a:lnTo>
                    <a:pt x="1969" y="661"/>
                  </a:lnTo>
                  <a:lnTo>
                    <a:pt x="1975" y="661"/>
                  </a:lnTo>
                  <a:lnTo>
                    <a:pt x="1981" y="667"/>
                  </a:lnTo>
                  <a:lnTo>
                    <a:pt x="1987" y="667"/>
                  </a:lnTo>
                  <a:lnTo>
                    <a:pt x="1993" y="667"/>
                  </a:lnTo>
                  <a:lnTo>
                    <a:pt x="1999" y="667"/>
                  </a:lnTo>
                  <a:lnTo>
                    <a:pt x="2005" y="667"/>
                  </a:lnTo>
                  <a:lnTo>
                    <a:pt x="2011" y="667"/>
                  </a:lnTo>
                  <a:lnTo>
                    <a:pt x="2017" y="667"/>
                  </a:lnTo>
                  <a:lnTo>
                    <a:pt x="2023" y="667"/>
                  </a:lnTo>
                  <a:lnTo>
                    <a:pt x="2029" y="661"/>
                  </a:lnTo>
                  <a:lnTo>
                    <a:pt x="2035" y="661"/>
                  </a:lnTo>
                  <a:lnTo>
                    <a:pt x="2041" y="661"/>
                  </a:lnTo>
                  <a:lnTo>
                    <a:pt x="2047" y="661"/>
                  </a:lnTo>
                  <a:lnTo>
                    <a:pt x="2053" y="661"/>
                  </a:lnTo>
                  <a:lnTo>
                    <a:pt x="2059" y="655"/>
                  </a:lnTo>
                  <a:lnTo>
                    <a:pt x="2065" y="655"/>
                  </a:lnTo>
                  <a:lnTo>
                    <a:pt x="2071" y="655"/>
                  </a:lnTo>
                  <a:lnTo>
                    <a:pt x="2077" y="655"/>
                  </a:lnTo>
                  <a:lnTo>
                    <a:pt x="2083" y="655"/>
                  </a:lnTo>
                  <a:lnTo>
                    <a:pt x="2089" y="655"/>
                  </a:lnTo>
                  <a:lnTo>
                    <a:pt x="2095" y="661"/>
                  </a:lnTo>
                  <a:lnTo>
                    <a:pt x="2101" y="661"/>
                  </a:lnTo>
                  <a:lnTo>
                    <a:pt x="2107" y="661"/>
                  </a:lnTo>
                  <a:lnTo>
                    <a:pt x="2113" y="667"/>
                  </a:lnTo>
                  <a:lnTo>
                    <a:pt x="2119" y="673"/>
                  </a:lnTo>
                  <a:lnTo>
                    <a:pt x="2125" y="673"/>
                  </a:lnTo>
                  <a:lnTo>
                    <a:pt x="2131" y="679"/>
                  </a:lnTo>
                  <a:lnTo>
                    <a:pt x="2137" y="685"/>
                  </a:lnTo>
                  <a:lnTo>
                    <a:pt x="2143" y="691"/>
                  </a:lnTo>
                  <a:lnTo>
                    <a:pt x="2149" y="691"/>
                  </a:lnTo>
                  <a:lnTo>
                    <a:pt x="2155" y="697"/>
                  </a:lnTo>
                  <a:lnTo>
                    <a:pt x="2161" y="703"/>
                  </a:lnTo>
                  <a:lnTo>
                    <a:pt x="2161" y="709"/>
                  </a:lnTo>
                  <a:lnTo>
                    <a:pt x="2167" y="715"/>
                  </a:lnTo>
                  <a:lnTo>
                    <a:pt x="2173" y="721"/>
                  </a:lnTo>
                  <a:lnTo>
                    <a:pt x="2179" y="727"/>
                  </a:lnTo>
                  <a:lnTo>
                    <a:pt x="2179" y="733"/>
                  </a:lnTo>
                  <a:lnTo>
                    <a:pt x="2185" y="739"/>
                  </a:lnTo>
                  <a:lnTo>
                    <a:pt x="2191" y="745"/>
                  </a:lnTo>
                  <a:lnTo>
                    <a:pt x="2191" y="751"/>
                  </a:lnTo>
                  <a:lnTo>
                    <a:pt x="2197" y="757"/>
                  </a:lnTo>
                  <a:lnTo>
                    <a:pt x="2203" y="763"/>
                  </a:lnTo>
                  <a:lnTo>
                    <a:pt x="2203" y="769"/>
                  </a:lnTo>
                  <a:lnTo>
                    <a:pt x="2209" y="775"/>
                  </a:lnTo>
                  <a:lnTo>
                    <a:pt x="2209" y="781"/>
                  </a:lnTo>
                  <a:lnTo>
                    <a:pt x="2215" y="787"/>
                  </a:lnTo>
                  <a:lnTo>
                    <a:pt x="2215" y="793"/>
                  </a:lnTo>
                  <a:lnTo>
                    <a:pt x="2221" y="805"/>
                  </a:lnTo>
                  <a:lnTo>
                    <a:pt x="2227" y="811"/>
                  </a:lnTo>
                  <a:lnTo>
                    <a:pt x="2227" y="817"/>
                  </a:lnTo>
                  <a:lnTo>
                    <a:pt x="2233" y="823"/>
                  </a:lnTo>
                  <a:lnTo>
                    <a:pt x="2233" y="829"/>
                  </a:lnTo>
                  <a:lnTo>
                    <a:pt x="2239" y="835"/>
                  </a:lnTo>
                  <a:lnTo>
                    <a:pt x="2239" y="847"/>
                  </a:lnTo>
                  <a:lnTo>
                    <a:pt x="2245" y="853"/>
                  </a:lnTo>
                  <a:lnTo>
                    <a:pt x="2251" y="859"/>
                  </a:lnTo>
                  <a:lnTo>
                    <a:pt x="2251" y="865"/>
                  </a:lnTo>
                  <a:lnTo>
                    <a:pt x="2257" y="877"/>
                  </a:lnTo>
                  <a:lnTo>
                    <a:pt x="2257" y="883"/>
                  </a:lnTo>
                  <a:lnTo>
                    <a:pt x="2263" y="889"/>
                  </a:lnTo>
                  <a:lnTo>
                    <a:pt x="2263" y="895"/>
                  </a:lnTo>
                  <a:lnTo>
                    <a:pt x="2269" y="907"/>
                  </a:lnTo>
                  <a:lnTo>
                    <a:pt x="2275" y="913"/>
                  </a:lnTo>
                  <a:lnTo>
                    <a:pt x="2275" y="919"/>
                  </a:lnTo>
                  <a:lnTo>
                    <a:pt x="2281" y="925"/>
                  </a:lnTo>
                  <a:lnTo>
                    <a:pt x="2281" y="931"/>
                  </a:lnTo>
                  <a:lnTo>
                    <a:pt x="2287" y="937"/>
                  </a:lnTo>
                  <a:lnTo>
                    <a:pt x="2293" y="943"/>
                  </a:lnTo>
                  <a:lnTo>
                    <a:pt x="2293" y="949"/>
                  </a:lnTo>
                  <a:lnTo>
                    <a:pt x="2299" y="955"/>
                  </a:lnTo>
                  <a:lnTo>
                    <a:pt x="2299" y="961"/>
                  </a:lnTo>
                  <a:lnTo>
                    <a:pt x="2305" y="967"/>
                  </a:lnTo>
                  <a:lnTo>
                    <a:pt x="2311" y="973"/>
                  </a:lnTo>
                  <a:lnTo>
                    <a:pt x="2317" y="979"/>
                  </a:lnTo>
                  <a:lnTo>
                    <a:pt x="2323" y="985"/>
                  </a:lnTo>
                  <a:lnTo>
                    <a:pt x="2329" y="985"/>
                  </a:lnTo>
                  <a:lnTo>
                    <a:pt x="2335" y="985"/>
                  </a:lnTo>
                  <a:lnTo>
                    <a:pt x="2341" y="985"/>
                  </a:lnTo>
                  <a:lnTo>
                    <a:pt x="2347" y="979"/>
                  </a:lnTo>
                  <a:lnTo>
                    <a:pt x="2353" y="979"/>
                  </a:lnTo>
                  <a:lnTo>
                    <a:pt x="2359" y="973"/>
                  </a:lnTo>
                  <a:lnTo>
                    <a:pt x="2365" y="967"/>
                  </a:lnTo>
                  <a:lnTo>
                    <a:pt x="2371" y="961"/>
                  </a:lnTo>
                  <a:lnTo>
                    <a:pt x="2377" y="955"/>
                  </a:lnTo>
                  <a:lnTo>
                    <a:pt x="2383" y="949"/>
                  </a:lnTo>
                  <a:lnTo>
                    <a:pt x="2389" y="943"/>
                  </a:lnTo>
                  <a:lnTo>
                    <a:pt x="2395" y="937"/>
                  </a:lnTo>
                  <a:lnTo>
                    <a:pt x="2401" y="931"/>
                  </a:lnTo>
                  <a:lnTo>
                    <a:pt x="2407" y="925"/>
                  </a:lnTo>
                  <a:lnTo>
                    <a:pt x="2413" y="919"/>
                  </a:lnTo>
                  <a:lnTo>
                    <a:pt x="2419" y="913"/>
                  </a:lnTo>
                  <a:lnTo>
                    <a:pt x="2425" y="907"/>
                  </a:lnTo>
                  <a:lnTo>
                    <a:pt x="2431" y="907"/>
                  </a:lnTo>
                  <a:lnTo>
                    <a:pt x="2437" y="901"/>
                  </a:lnTo>
                  <a:lnTo>
                    <a:pt x="2443" y="895"/>
                  </a:lnTo>
                  <a:lnTo>
                    <a:pt x="2449" y="889"/>
                  </a:lnTo>
                  <a:lnTo>
                    <a:pt x="2455" y="889"/>
                  </a:lnTo>
                  <a:lnTo>
                    <a:pt x="2461" y="883"/>
                  </a:lnTo>
                  <a:lnTo>
                    <a:pt x="2467" y="883"/>
                  </a:lnTo>
                  <a:lnTo>
                    <a:pt x="2473" y="877"/>
                  </a:lnTo>
                  <a:lnTo>
                    <a:pt x="2479" y="877"/>
                  </a:lnTo>
                  <a:lnTo>
                    <a:pt x="2485" y="871"/>
                  </a:lnTo>
                  <a:lnTo>
                    <a:pt x="2491" y="871"/>
                  </a:lnTo>
                  <a:lnTo>
                    <a:pt x="2497" y="871"/>
                  </a:lnTo>
                  <a:lnTo>
                    <a:pt x="2503" y="865"/>
                  </a:lnTo>
                  <a:lnTo>
                    <a:pt x="2509" y="865"/>
                  </a:lnTo>
                  <a:lnTo>
                    <a:pt x="2515" y="865"/>
                  </a:lnTo>
                  <a:lnTo>
                    <a:pt x="2521" y="865"/>
                  </a:lnTo>
                  <a:lnTo>
                    <a:pt x="2527" y="865"/>
                  </a:lnTo>
                  <a:lnTo>
                    <a:pt x="2533" y="865"/>
                  </a:lnTo>
                  <a:lnTo>
                    <a:pt x="2539" y="865"/>
                  </a:lnTo>
                  <a:lnTo>
                    <a:pt x="2545" y="865"/>
                  </a:lnTo>
                  <a:lnTo>
                    <a:pt x="2551" y="865"/>
                  </a:lnTo>
                  <a:lnTo>
                    <a:pt x="2557" y="865"/>
                  </a:lnTo>
                  <a:lnTo>
                    <a:pt x="2563" y="865"/>
                  </a:lnTo>
                  <a:lnTo>
                    <a:pt x="2569" y="865"/>
                  </a:lnTo>
                  <a:lnTo>
                    <a:pt x="2575" y="865"/>
                  </a:lnTo>
                  <a:lnTo>
                    <a:pt x="2581" y="865"/>
                  </a:lnTo>
                  <a:lnTo>
                    <a:pt x="2587" y="865"/>
                  </a:lnTo>
                  <a:lnTo>
                    <a:pt x="2593" y="871"/>
                  </a:lnTo>
                  <a:lnTo>
                    <a:pt x="2599" y="871"/>
                  </a:lnTo>
                  <a:lnTo>
                    <a:pt x="2605" y="871"/>
                  </a:lnTo>
                  <a:lnTo>
                    <a:pt x="2611" y="871"/>
                  </a:lnTo>
                  <a:lnTo>
                    <a:pt x="2617" y="877"/>
                  </a:lnTo>
                  <a:lnTo>
                    <a:pt x="2623" y="877"/>
                  </a:lnTo>
                  <a:lnTo>
                    <a:pt x="2629" y="877"/>
                  </a:lnTo>
                  <a:lnTo>
                    <a:pt x="2635" y="883"/>
                  </a:lnTo>
                  <a:lnTo>
                    <a:pt x="2641" y="883"/>
                  </a:lnTo>
                  <a:lnTo>
                    <a:pt x="2647" y="883"/>
                  </a:lnTo>
                  <a:lnTo>
                    <a:pt x="2653" y="889"/>
                  </a:lnTo>
                  <a:lnTo>
                    <a:pt x="2659" y="889"/>
                  </a:lnTo>
                  <a:lnTo>
                    <a:pt x="2665" y="895"/>
                  </a:lnTo>
                  <a:lnTo>
                    <a:pt x="2671" y="895"/>
                  </a:lnTo>
                  <a:lnTo>
                    <a:pt x="2677" y="901"/>
                  </a:lnTo>
                  <a:lnTo>
                    <a:pt x="2683" y="901"/>
                  </a:lnTo>
                  <a:lnTo>
                    <a:pt x="2689" y="907"/>
                  </a:lnTo>
                  <a:lnTo>
                    <a:pt x="2695" y="907"/>
                  </a:lnTo>
                  <a:lnTo>
                    <a:pt x="2701" y="913"/>
                  </a:lnTo>
                  <a:lnTo>
                    <a:pt x="2707" y="919"/>
                  </a:lnTo>
                  <a:lnTo>
                    <a:pt x="2713" y="919"/>
                  </a:lnTo>
                  <a:lnTo>
                    <a:pt x="2719" y="925"/>
                  </a:lnTo>
                  <a:lnTo>
                    <a:pt x="2725" y="925"/>
                  </a:lnTo>
                  <a:lnTo>
                    <a:pt x="2731" y="931"/>
                  </a:lnTo>
                  <a:lnTo>
                    <a:pt x="2737" y="931"/>
                  </a:lnTo>
                  <a:lnTo>
                    <a:pt x="2743" y="937"/>
                  </a:lnTo>
                  <a:lnTo>
                    <a:pt x="2749" y="943"/>
                  </a:lnTo>
                  <a:lnTo>
                    <a:pt x="2755" y="949"/>
                  </a:lnTo>
                  <a:lnTo>
                    <a:pt x="2761" y="949"/>
                  </a:lnTo>
                  <a:lnTo>
                    <a:pt x="2768" y="955"/>
                  </a:lnTo>
                  <a:lnTo>
                    <a:pt x="2774" y="961"/>
                  </a:lnTo>
                  <a:lnTo>
                    <a:pt x="2780" y="961"/>
                  </a:lnTo>
                  <a:lnTo>
                    <a:pt x="2786" y="967"/>
                  </a:lnTo>
                  <a:lnTo>
                    <a:pt x="2792" y="973"/>
                  </a:lnTo>
                  <a:lnTo>
                    <a:pt x="2798" y="979"/>
                  </a:lnTo>
                  <a:lnTo>
                    <a:pt x="2804" y="979"/>
                  </a:lnTo>
                  <a:lnTo>
                    <a:pt x="2810" y="985"/>
                  </a:lnTo>
                  <a:lnTo>
                    <a:pt x="2816" y="991"/>
                  </a:lnTo>
                  <a:lnTo>
                    <a:pt x="2822" y="997"/>
                  </a:lnTo>
                  <a:lnTo>
                    <a:pt x="2828" y="1003"/>
                  </a:lnTo>
                  <a:lnTo>
                    <a:pt x="2834" y="1003"/>
                  </a:lnTo>
                  <a:lnTo>
                    <a:pt x="2840" y="1009"/>
                  </a:lnTo>
                  <a:lnTo>
                    <a:pt x="2846" y="1015"/>
                  </a:lnTo>
                  <a:lnTo>
                    <a:pt x="2852" y="1021"/>
                  </a:lnTo>
                  <a:lnTo>
                    <a:pt x="2858" y="1021"/>
                  </a:lnTo>
                  <a:lnTo>
                    <a:pt x="2864" y="1027"/>
                  </a:lnTo>
                  <a:lnTo>
                    <a:pt x="2870" y="1033"/>
                  </a:lnTo>
                  <a:lnTo>
                    <a:pt x="2876" y="1039"/>
                  </a:lnTo>
                  <a:lnTo>
                    <a:pt x="2882" y="1045"/>
                  </a:lnTo>
                  <a:lnTo>
                    <a:pt x="2888" y="1051"/>
                  </a:lnTo>
                  <a:lnTo>
                    <a:pt x="2894" y="1057"/>
                  </a:lnTo>
                  <a:lnTo>
                    <a:pt x="2900" y="1063"/>
                  </a:lnTo>
                  <a:lnTo>
                    <a:pt x="2906" y="1063"/>
                  </a:lnTo>
                  <a:lnTo>
                    <a:pt x="2912" y="1069"/>
                  </a:lnTo>
                  <a:lnTo>
                    <a:pt x="2918" y="1075"/>
                  </a:lnTo>
                  <a:lnTo>
                    <a:pt x="2924" y="1081"/>
                  </a:lnTo>
                  <a:lnTo>
                    <a:pt x="2930" y="1087"/>
                  </a:lnTo>
                  <a:lnTo>
                    <a:pt x="2936" y="1093"/>
                  </a:lnTo>
                  <a:lnTo>
                    <a:pt x="2942" y="1099"/>
                  </a:lnTo>
                  <a:lnTo>
                    <a:pt x="2948" y="1105"/>
                  </a:lnTo>
                  <a:lnTo>
                    <a:pt x="2954" y="1105"/>
                  </a:lnTo>
                  <a:lnTo>
                    <a:pt x="2960" y="1111"/>
                  </a:lnTo>
                  <a:lnTo>
                    <a:pt x="2966" y="1117"/>
                  </a:lnTo>
                  <a:lnTo>
                    <a:pt x="2972" y="1123"/>
                  </a:lnTo>
                  <a:lnTo>
                    <a:pt x="2978" y="1129"/>
                  </a:lnTo>
                  <a:lnTo>
                    <a:pt x="2984" y="1135"/>
                  </a:lnTo>
                  <a:lnTo>
                    <a:pt x="2990" y="1141"/>
                  </a:lnTo>
                  <a:lnTo>
                    <a:pt x="2996" y="1147"/>
                  </a:lnTo>
                  <a:lnTo>
                    <a:pt x="3002" y="1153"/>
                  </a:lnTo>
                  <a:lnTo>
                    <a:pt x="3008" y="1159"/>
                  </a:lnTo>
                  <a:lnTo>
                    <a:pt x="3014" y="1165"/>
                  </a:lnTo>
                  <a:lnTo>
                    <a:pt x="3020" y="1171"/>
                  </a:lnTo>
                  <a:lnTo>
                    <a:pt x="3026" y="1177"/>
                  </a:lnTo>
                  <a:lnTo>
                    <a:pt x="3032" y="1183"/>
                  </a:lnTo>
                  <a:lnTo>
                    <a:pt x="3038" y="1189"/>
                  </a:lnTo>
                  <a:lnTo>
                    <a:pt x="3044" y="1195"/>
                  </a:lnTo>
                  <a:lnTo>
                    <a:pt x="3050" y="1201"/>
                  </a:lnTo>
                  <a:lnTo>
                    <a:pt x="3056" y="1207"/>
                  </a:lnTo>
                  <a:lnTo>
                    <a:pt x="3062" y="1213"/>
                  </a:lnTo>
                  <a:lnTo>
                    <a:pt x="3068" y="1219"/>
                  </a:lnTo>
                  <a:lnTo>
                    <a:pt x="3074" y="1225"/>
                  </a:lnTo>
                  <a:lnTo>
                    <a:pt x="3080" y="1231"/>
                  </a:lnTo>
                  <a:lnTo>
                    <a:pt x="3086" y="1237"/>
                  </a:lnTo>
                  <a:lnTo>
                    <a:pt x="3092" y="1243"/>
                  </a:lnTo>
                  <a:lnTo>
                    <a:pt x="3098" y="1249"/>
                  </a:lnTo>
                  <a:lnTo>
                    <a:pt x="3104" y="1255"/>
                  </a:lnTo>
                  <a:lnTo>
                    <a:pt x="3110" y="1261"/>
                  </a:lnTo>
                  <a:lnTo>
                    <a:pt x="3116" y="1267"/>
                  </a:lnTo>
                  <a:lnTo>
                    <a:pt x="3122" y="1273"/>
                  </a:lnTo>
                  <a:lnTo>
                    <a:pt x="3128" y="1279"/>
                  </a:lnTo>
                  <a:lnTo>
                    <a:pt x="3134" y="1285"/>
                  </a:lnTo>
                  <a:lnTo>
                    <a:pt x="3140" y="1291"/>
                  </a:lnTo>
                  <a:lnTo>
                    <a:pt x="3146" y="1297"/>
                  </a:lnTo>
                  <a:lnTo>
                    <a:pt x="3152" y="1303"/>
                  </a:lnTo>
                  <a:lnTo>
                    <a:pt x="3158" y="1309"/>
                  </a:lnTo>
                  <a:lnTo>
                    <a:pt x="3164" y="1315"/>
                  </a:lnTo>
                  <a:lnTo>
                    <a:pt x="3170" y="1321"/>
                  </a:lnTo>
                  <a:lnTo>
                    <a:pt x="3176" y="1327"/>
                  </a:lnTo>
                  <a:lnTo>
                    <a:pt x="3182" y="1333"/>
                  </a:lnTo>
                  <a:lnTo>
                    <a:pt x="3188" y="1339"/>
                  </a:lnTo>
                  <a:lnTo>
                    <a:pt x="3194" y="1345"/>
                  </a:lnTo>
                  <a:lnTo>
                    <a:pt x="3200" y="1351"/>
                  </a:lnTo>
                  <a:lnTo>
                    <a:pt x="3206" y="1357"/>
                  </a:lnTo>
                  <a:lnTo>
                    <a:pt x="3212" y="1363"/>
                  </a:lnTo>
                  <a:lnTo>
                    <a:pt x="3218" y="1369"/>
                  </a:lnTo>
                  <a:lnTo>
                    <a:pt x="3224" y="1375"/>
                  </a:lnTo>
                  <a:lnTo>
                    <a:pt x="3230" y="1381"/>
                  </a:lnTo>
                  <a:lnTo>
                    <a:pt x="3230" y="1387"/>
                  </a:lnTo>
                  <a:lnTo>
                    <a:pt x="3236" y="1393"/>
                  </a:lnTo>
                  <a:lnTo>
                    <a:pt x="3242" y="1399"/>
                  </a:lnTo>
                  <a:lnTo>
                    <a:pt x="3248" y="1405"/>
                  </a:lnTo>
                  <a:lnTo>
                    <a:pt x="3254" y="1411"/>
                  </a:lnTo>
                  <a:lnTo>
                    <a:pt x="3260" y="1417"/>
                  </a:lnTo>
                  <a:lnTo>
                    <a:pt x="3266" y="1423"/>
                  </a:lnTo>
                  <a:lnTo>
                    <a:pt x="3272" y="1429"/>
                  </a:lnTo>
                  <a:lnTo>
                    <a:pt x="3278" y="1435"/>
                  </a:lnTo>
                  <a:lnTo>
                    <a:pt x="3284" y="1441"/>
                  </a:lnTo>
                  <a:lnTo>
                    <a:pt x="3290" y="1447"/>
                  </a:lnTo>
                  <a:lnTo>
                    <a:pt x="3296" y="1453"/>
                  </a:lnTo>
                  <a:lnTo>
                    <a:pt x="3302" y="1459"/>
                  </a:lnTo>
                  <a:lnTo>
                    <a:pt x="3308" y="1465"/>
                  </a:lnTo>
                  <a:lnTo>
                    <a:pt x="3314" y="1471"/>
                  </a:lnTo>
                  <a:lnTo>
                    <a:pt x="3320" y="1477"/>
                  </a:lnTo>
                  <a:lnTo>
                    <a:pt x="3320" y="1483"/>
                  </a:lnTo>
                  <a:lnTo>
                    <a:pt x="3326" y="1489"/>
                  </a:lnTo>
                  <a:lnTo>
                    <a:pt x="3332" y="1495"/>
                  </a:lnTo>
                  <a:lnTo>
                    <a:pt x="3338" y="1501"/>
                  </a:lnTo>
                  <a:lnTo>
                    <a:pt x="3344" y="1507"/>
                  </a:lnTo>
                  <a:lnTo>
                    <a:pt x="3350" y="1513"/>
                  </a:lnTo>
                  <a:lnTo>
                    <a:pt x="3356" y="1519"/>
                  </a:lnTo>
                  <a:lnTo>
                    <a:pt x="3362" y="1525"/>
                  </a:lnTo>
                  <a:lnTo>
                    <a:pt x="3368" y="1531"/>
                  </a:lnTo>
                  <a:lnTo>
                    <a:pt x="3374" y="1537"/>
                  </a:lnTo>
                  <a:lnTo>
                    <a:pt x="3380" y="1543"/>
                  </a:lnTo>
                  <a:lnTo>
                    <a:pt x="3386" y="1549"/>
                  </a:lnTo>
                  <a:lnTo>
                    <a:pt x="3392" y="1555"/>
                  </a:lnTo>
                  <a:lnTo>
                    <a:pt x="3392" y="1561"/>
                  </a:lnTo>
                  <a:lnTo>
                    <a:pt x="3398" y="1567"/>
                  </a:lnTo>
                  <a:lnTo>
                    <a:pt x="3404" y="1573"/>
                  </a:lnTo>
                  <a:lnTo>
                    <a:pt x="3410" y="1579"/>
                  </a:lnTo>
                  <a:lnTo>
                    <a:pt x="3416" y="1585"/>
                  </a:lnTo>
                  <a:lnTo>
                    <a:pt x="3422" y="1591"/>
                  </a:lnTo>
                  <a:lnTo>
                    <a:pt x="3428" y="1597"/>
                  </a:lnTo>
                  <a:lnTo>
                    <a:pt x="3434" y="1603"/>
                  </a:lnTo>
                  <a:lnTo>
                    <a:pt x="3440" y="1609"/>
                  </a:lnTo>
                  <a:lnTo>
                    <a:pt x="3440" y="1615"/>
                  </a:lnTo>
                  <a:lnTo>
                    <a:pt x="3446" y="1621"/>
                  </a:lnTo>
                  <a:lnTo>
                    <a:pt x="3452" y="1627"/>
                  </a:lnTo>
                  <a:lnTo>
                    <a:pt x="3458" y="1633"/>
                  </a:lnTo>
                  <a:lnTo>
                    <a:pt x="3464" y="1639"/>
                  </a:lnTo>
                  <a:lnTo>
                    <a:pt x="3470" y="1645"/>
                  </a:lnTo>
                  <a:lnTo>
                    <a:pt x="3476" y="1651"/>
                  </a:lnTo>
                  <a:lnTo>
                    <a:pt x="3482" y="1657"/>
                  </a:lnTo>
                  <a:lnTo>
                    <a:pt x="3488" y="1663"/>
                  </a:lnTo>
                  <a:lnTo>
                    <a:pt x="3494" y="1669"/>
                  </a:lnTo>
                  <a:lnTo>
                    <a:pt x="3500" y="1675"/>
                  </a:lnTo>
                  <a:lnTo>
                    <a:pt x="3506" y="1681"/>
                  </a:lnTo>
                  <a:lnTo>
                    <a:pt x="3506" y="1687"/>
                  </a:lnTo>
                  <a:lnTo>
                    <a:pt x="3512" y="1693"/>
                  </a:lnTo>
                  <a:lnTo>
                    <a:pt x="3518" y="1699"/>
                  </a:lnTo>
                </a:path>
              </a:pathLst>
            </a:custGeom>
            <a:noFill/>
            <a:ln w="28575" cmpd="sng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50"/>
            <p:cNvSpPr>
              <a:spLocks/>
            </p:cNvSpPr>
            <p:nvPr/>
          </p:nvSpPr>
          <p:spPr bwMode="auto">
            <a:xfrm>
              <a:off x="1184" y="1308"/>
              <a:ext cx="3592" cy="1758"/>
            </a:xfrm>
            <a:custGeom>
              <a:avLst/>
              <a:gdLst/>
              <a:ahLst/>
              <a:cxnLst>
                <a:cxn ang="0">
                  <a:pos x="72" y="48"/>
                </a:cxn>
                <a:cxn ang="0">
                  <a:pos x="150" y="30"/>
                </a:cxn>
                <a:cxn ang="0">
                  <a:pos x="228" y="18"/>
                </a:cxn>
                <a:cxn ang="0">
                  <a:pos x="306" y="6"/>
                </a:cxn>
                <a:cxn ang="0">
                  <a:pos x="384" y="6"/>
                </a:cxn>
                <a:cxn ang="0">
                  <a:pos x="462" y="30"/>
                </a:cxn>
                <a:cxn ang="0">
                  <a:pos x="535" y="96"/>
                </a:cxn>
                <a:cxn ang="0">
                  <a:pos x="583" y="180"/>
                </a:cxn>
                <a:cxn ang="0">
                  <a:pos x="631" y="282"/>
                </a:cxn>
                <a:cxn ang="0">
                  <a:pos x="685" y="186"/>
                </a:cxn>
                <a:cxn ang="0">
                  <a:pos x="727" y="78"/>
                </a:cxn>
                <a:cxn ang="0">
                  <a:pos x="799" y="48"/>
                </a:cxn>
                <a:cxn ang="0">
                  <a:pos x="847" y="168"/>
                </a:cxn>
                <a:cxn ang="0">
                  <a:pos x="895" y="337"/>
                </a:cxn>
                <a:cxn ang="0">
                  <a:pos x="937" y="114"/>
                </a:cxn>
                <a:cxn ang="0">
                  <a:pos x="997" y="114"/>
                </a:cxn>
                <a:cxn ang="0">
                  <a:pos x="1045" y="415"/>
                </a:cxn>
                <a:cxn ang="0">
                  <a:pos x="1087" y="156"/>
                </a:cxn>
                <a:cxn ang="0">
                  <a:pos x="1141" y="174"/>
                </a:cxn>
                <a:cxn ang="0">
                  <a:pos x="1189" y="463"/>
                </a:cxn>
                <a:cxn ang="0">
                  <a:pos x="1231" y="150"/>
                </a:cxn>
                <a:cxn ang="0">
                  <a:pos x="1285" y="337"/>
                </a:cxn>
                <a:cxn ang="0">
                  <a:pos x="1327" y="331"/>
                </a:cxn>
                <a:cxn ang="0">
                  <a:pos x="1381" y="210"/>
                </a:cxn>
                <a:cxn ang="0">
                  <a:pos x="1423" y="631"/>
                </a:cxn>
                <a:cxn ang="0">
                  <a:pos x="1471" y="300"/>
                </a:cxn>
                <a:cxn ang="0">
                  <a:pos x="1519" y="294"/>
                </a:cxn>
                <a:cxn ang="0">
                  <a:pos x="1567" y="805"/>
                </a:cxn>
                <a:cxn ang="0">
                  <a:pos x="1609" y="379"/>
                </a:cxn>
                <a:cxn ang="0">
                  <a:pos x="1669" y="349"/>
                </a:cxn>
                <a:cxn ang="0">
                  <a:pos x="1711" y="649"/>
                </a:cxn>
                <a:cxn ang="0">
                  <a:pos x="1759" y="631"/>
                </a:cxn>
                <a:cxn ang="0">
                  <a:pos x="1801" y="421"/>
                </a:cxn>
                <a:cxn ang="0">
                  <a:pos x="1867" y="463"/>
                </a:cxn>
                <a:cxn ang="0">
                  <a:pos x="1909" y="667"/>
                </a:cxn>
                <a:cxn ang="0">
                  <a:pos x="1957" y="1171"/>
                </a:cxn>
                <a:cxn ang="0">
                  <a:pos x="1999" y="673"/>
                </a:cxn>
                <a:cxn ang="0">
                  <a:pos x="2047" y="559"/>
                </a:cxn>
                <a:cxn ang="0">
                  <a:pos x="2125" y="565"/>
                </a:cxn>
                <a:cxn ang="0">
                  <a:pos x="2173" y="643"/>
                </a:cxn>
                <a:cxn ang="0">
                  <a:pos x="2215" y="769"/>
                </a:cxn>
                <a:cxn ang="0">
                  <a:pos x="2263" y="985"/>
                </a:cxn>
                <a:cxn ang="0">
                  <a:pos x="2305" y="1609"/>
                </a:cxn>
                <a:cxn ang="0">
                  <a:pos x="2353" y="1105"/>
                </a:cxn>
                <a:cxn ang="0">
                  <a:pos x="2395" y="937"/>
                </a:cxn>
                <a:cxn ang="0">
                  <a:pos x="2455" y="853"/>
                </a:cxn>
                <a:cxn ang="0">
                  <a:pos x="2533" y="823"/>
                </a:cxn>
                <a:cxn ang="0">
                  <a:pos x="2611" y="835"/>
                </a:cxn>
                <a:cxn ang="0">
                  <a:pos x="2689" y="877"/>
                </a:cxn>
                <a:cxn ang="0">
                  <a:pos x="2768" y="931"/>
                </a:cxn>
                <a:cxn ang="0">
                  <a:pos x="2846" y="997"/>
                </a:cxn>
                <a:cxn ang="0">
                  <a:pos x="2924" y="1069"/>
                </a:cxn>
                <a:cxn ang="0">
                  <a:pos x="3002" y="1147"/>
                </a:cxn>
                <a:cxn ang="0">
                  <a:pos x="3080" y="1225"/>
                </a:cxn>
                <a:cxn ang="0">
                  <a:pos x="3152" y="1303"/>
                </a:cxn>
                <a:cxn ang="0">
                  <a:pos x="3224" y="1381"/>
                </a:cxn>
                <a:cxn ang="0">
                  <a:pos x="3290" y="1459"/>
                </a:cxn>
                <a:cxn ang="0">
                  <a:pos x="3362" y="1537"/>
                </a:cxn>
                <a:cxn ang="0">
                  <a:pos x="3434" y="1615"/>
                </a:cxn>
                <a:cxn ang="0">
                  <a:pos x="3500" y="1693"/>
                </a:cxn>
              </a:cxnLst>
              <a:rect l="0" t="0" r="r" b="b"/>
              <a:pathLst>
                <a:path w="3518" h="1711">
                  <a:moveTo>
                    <a:pt x="0" y="60"/>
                  </a:moveTo>
                  <a:lnTo>
                    <a:pt x="6" y="54"/>
                  </a:lnTo>
                  <a:lnTo>
                    <a:pt x="12" y="54"/>
                  </a:lnTo>
                  <a:lnTo>
                    <a:pt x="18" y="54"/>
                  </a:lnTo>
                  <a:lnTo>
                    <a:pt x="24" y="54"/>
                  </a:lnTo>
                  <a:lnTo>
                    <a:pt x="30" y="54"/>
                  </a:lnTo>
                  <a:lnTo>
                    <a:pt x="36" y="54"/>
                  </a:lnTo>
                  <a:lnTo>
                    <a:pt x="42" y="48"/>
                  </a:lnTo>
                  <a:lnTo>
                    <a:pt x="48" y="48"/>
                  </a:lnTo>
                  <a:lnTo>
                    <a:pt x="54" y="48"/>
                  </a:lnTo>
                  <a:lnTo>
                    <a:pt x="60" y="48"/>
                  </a:lnTo>
                  <a:lnTo>
                    <a:pt x="66" y="48"/>
                  </a:lnTo>
                  <a:lnTo>
                    <a:pt x="72" y="48"/>
                  </a:lnTo>
                  <a:lnTo>
                    <a:pt x="78" y="42"/>
                  </a:lnTo>
                  <a:lnTo>
                    <a:pt x="84" y="42"/>
                  </a:lnTo>
                  <a:lnTo>
                    <a:pt x="90" y="42"/>
                  </a:lnTo>
                  <a:lnTo>
                    <a:pt x="96" y="42"/>
                  </a:lnTo>
                  <a:lnTo>
                    <a:pt x="102" y="42"/>
                  </a:lnTo>
                  <a:lnTo>
                    <a:pt x="108" y="36"/>
                  </a:lnTo>
                  <a:lnTo>
                    <a:pt x="114" y="36"/>
                  </a:lnTo>
                  <a:lnTo>
                    <a:pt x="120" y="36"/>
                  </a:lnTo>
                  <a:lnTo>
                    <a:pt x="126" y="36"/>
                  </a:lnTo>
                  <a:lnTo>
                    <a:pt x="132" y="36"/>
                  </a:lnTo>
                  <a:lnTo>
                    <a:pt x="138" y="30"/>
                  </a:lnTo>
                  <a:lnTo>
                    <a:pt x="144" y="30"/>
                  </a:lnTo>
                  <a:lnTo>
                    <a:pt x="150" y="30"/>
                  </a:lnTo>
                  <a:lnTo>
                    <a:pt x="156" y="30"/>
                  </a:lnTo>
                  <a:lnTo>
                    <a:pt x="162" y="30"/>
                  </a:lnTo>
                  <a:lnTo>
                    <a:pt x="168" y="30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4"/>
                  </a:lnTo>
                  <a:lnTo>
                    <a:pt x="192" y="24"/>
                  </a:lnTo>
                  <a:lnTo>
                    <a:pt x="198" y="24"/>
                  </a:lnTo>
                  <a:lnTo>
                    <a:pt x="204" y="18"/>
                  </a:lnTo>
                  <a:lnTo>
                    <a:pt x="210" y="18"/>
                  </a:lnTo>
                  <a:lnTo>
                    <a:pt x="216" y="18"/>
                  </a:lnTo>
                  <a:lnTo>
                    <a:pt x="222" y="18"/>
                  </a:lnTo>
                  <a:lnTo>
                    <a:pt x="228" y="18"/>
                  </a:lnTo>
                  <a:lnTo>
                    <a:pt x="234" y="18"/>
                  </a:lnTo>
                  <a:lnTo>
                    <a:pt x="240" y="12"/>
                  </a:lnTo>
                  <a:lnTo>
                    <a:pt x="246" y="12"/>
                  </a:lnTo>
                  <a:lnTo>
                    <a:pt x="252" y="12"/>
                  </a:lnTo>
                  <a:lnTo>
                    <a:pt x="258" y="12"/>
                  </a:lnTo>
                  <a:lnTo>
                    <a:pt x="264" y="12"/>
                  </a:lnTo>
                  <a:lnTo>
                    <a:pt x="270" y="12"/>
                  </a:lnTo>
                  <a:lnTo>
                    <a:pt x="276" y="6"/>
                  </a:lnTo>
                  <a:lnTo>
                    <a:pt x="282" y="6"/>
                  </a:lnTo>
                  <a:lnTo>
                    <a:pt x="288" y="6"/>
                  </a:lnTo>
                  <a:lnTo>
                    <a:pt x="294" y="6"/>
                  </a:lnTo>
                  <a:lnTo>
                    <a:pt x="300" y="6"/>
                  </a:lnTo>
                  <a:lnTo>
                    <a:pt x="306" y="6"/>
                  </a:lnTo>
                  <a:lnTo>
                    <a:pt x="312" y="6"/>
                  </a:lnTo>
                  <a:lnTo>
                    <a:pt x="318" y="6"/>
                  </a:lnTo>
                  <a:lnTo>
                    <a:pt x="324" y="6"/>
                  </a:lnTo>
                  <a:lnTo>
                    <a:pt x="330" y="6"/>
                  </a:lnTo>
                  <a:lnTo>
                    <a:pt x="336" y="0"/>
                  </a:lnTo>
                  <a:lnTo>
                    <a:pt x="342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60" y="0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378" y="6"/>
                  </a:lnTo>
                  <a:lnTo>
                    <a:pt x="384" y="6"/>
                  </a:lnTo>
                  <a:lnTo>
                    <a:pt x="390" y="6"/>
                  </a:lnTo>
                  <a:lnTo>
                    <a:pt x="396" y="6"/>
                  </a:lnTo>
                  <a:lnTo>
                    <a:pt x="402" y="6"/>
                  </a:lnTo>
                  <a:lnTo>
                    <a:pt x="408" y="6"/>
                  </a:lnTo>
                  <a:lnTo>
                    <a:pt x="414" y="12"/>
                  </a:lnTo>
                  <a:lnTo>
                    <a:pt x="420" y="12"/>
                  </a:lnTo>
                  <a:lnTo>
                    <a:pt x="426" y="12"/>
                  </a:lnTo>
                  <a:lnTo>
                    <a:pt x="432" y="12"/>
                  </a:lnTo>
                  <a:lnTo>
                    <a:pt x="438" y="18"/>
                  </a:lnTo>
                  <a:lnTo>
                    <a:pt x="444" y="18"/>
                  </a:lnTo>
                  <a:lnTo>
                    <a:pt x="450" y="18"/>
                  </a:lnTo>
                  <a:lnTo>
                    <a:pt x="456" y="24"/>
                  </a:lnTo>
                  <a:lnTo>
                    <a:pt x="462" y="30"/>
                  </a:lnTo>
                  <a:lnTo>
                    <a:pt x="468" y="30"/>
                  </a:lnTo>
                  <a:lnTo>
                    <a:pt x="474" y="36"/>
                  </a:lnTo>
                  <a:lnTo>
                    <a:pt x="480" y="42"/>
                  </a:lnTo>
                  <a:lnTo>
                    <a:pt x="486" y="42"/>
                  </a:lnTo>
                  <a:lnTo>
                    <a:pt x="492" y="48"/>
                  </a:lnTo>
                  <a:lnTo>
                    <a:pt x="498" y="54"/>
                  </a:lnTo>
                  <a:lnTo>
                    <a:pt x="504" y="60"/>
                  </a:lnTo>
                  <a:lnTo>
                    <a:pt x="510" y="66"/>
                  </a:lnTo>
                  <a:lnTo>
                    <a:pt x="516" y="72"/>
                  </a:lnTo>
                  <a:lnTo>
                    <a:pt x="522" y="78"/>
                  </a:lnTo>
                  <a:lnTo>
                    <a:pt x="528" y="84"/>
                  </a:lnTo>
                  <a:lnTo>
                    <a:pt x="528" y="90"/>
                  </a:lnTo>
                  <a:lnTo>
                    <a:pt x="535" y="96"/>
                  </a:lnTo>
                  <a:lnTo>
                    <a:pt x="541" y="102"/>
                  </a:lnTo>
                  <a:lnTo>
                    <a:pt x="547" y="108"/>
                  </a:lnTo>
                  <a:lnTo>
                    <a:pt x="547" y="114"/>
                  </a:lnTo>
                  <a:lnTo>
                    <a:pt x="553" y="120"/>
                  </a:lnTo>
                  <a:lnTo>
                    <a:pt x="553" y="126"/>
                  </a:lnTo>
                  <a:lnTo>
                    <a:pt x="559" y="132"/>
                  </a:lnTo>
                  <a:lnTo>
                    <a:pt x="559" y="138"/>
                  </a:lnTo>
                  <a:lnTo>
                    <a:pt x="565" y="144"/>
                  </a:lnTo>
                  <a:lnTo>
                    <a:pt x="571" y="150"/>
                  </a:lnTo>
                  <a:lnTo>
                    <a:pt x="571" y="162"/>
                  </a:lnTo>
                  <a:lnTo>
                    <a:pt x="577" y="168"/>
                  </a:lnTo>
                  <a:lnTo>
                    <a:pt x="577" y="174"/>
                  </a:lnTo>
                  <a:lnTo>
                    <a:pt x="583" y="180"/>
                  </a:lnTo>
                  <a:lnTo>
                    <a:pt x="583" y="192"/>
                  </a:lnTo>
                  <a:lnTo>
                    <a:pt x="589" y="198"/>
                  </a:lnTo>
                  <a:lnTo>
                    <a:pt x="595" y="204"/>
                  </a:lnTo>
                  <a:lnTo>
                    <a:pt x="595" y="216"/>
                  </a:lnTo>
                  <a:lnTo>
                    <a:pt x="601" y="222"/>
                  </a:lnTo>
                  <a:lnTo>
                    <a:pt x="601" y="228"/>
                  </a:lnTo>
                  <a:lnTo>
                    <a:pt x="607" y="240"/>
                  </a:lnTo>
                  <a:lnTo>
                    <a:pt x="607" y="246"/>
                  </a:lnTo>
                  <a:lnTo>
                    <a:pt x="613" y="252"/>
                  </a:lnTo>
                  <a:lnTo>
                    <a:pt x="619" y="264"/>
                  </a:lnTo>
                  <a:lnTo>
                    <a:pt x="625" y="270"/>
                  </a:lnTo>
                  <a:lnTo>
                    <a:pt x="625" y="276"/>
                  </a:lnTo>
                  <a:lnTo>
                    <a:pt x="631" y="282"/>
                  </a:lnTo>
                  <a:lnTo>
                    <a:pt x="637" y="282"/>
                  </a:lnTo>
                  <a:lnTo>
                    <a:pt x="643" y="282"/>
                  </a:lnTo>
                  <a:lnTo>
                    <a:pt x="649" y="276"/>
                  </a:lnTo>
                  <a:lnTo>
                    <a:pt x="655" y="270"/>
                  </a:lnTo>
                  <a:lnTo>
                    <a:pt x="655" y="264"/>
                  </a:lnTo>
                  <a:lnTo>
                    <a:pt x="661" y="258"/>
                  </a:lnTo>
                  <a:lnTo>
                    <a:pt x="667" y="246"/>
                  </a:lnTo>
                  <a:lnTo>
                    <a:pt x="667" y="240"/>
                  </a:lnTo>
                  <a:lnTo>
                    <a:pt x="673" y="228"/>
                  </a:lnTo>
                  <a:lnTo>
                    <a:pt x="673" y="216"/>
                  </a:lnTo>
                  <a:lnTo>
                    <a:pt x="679" y="210"/>
                  </a:lnTo>
                  <a:lnTo>
                    <a:pt x="679" y="198"/>
                  </a:lnTo>
                  <a:lnTo>
                    <a:pt x="685" y="186"/>
                  </a:lnTo>
                  <a:lnTo>
                    <a:pt x="691" y="180"/>
                  </a:lnTo>
                  <a:lnTo>
                    <a:pt x="691" y="168"/>
                  </a:lnTo>
                  <a:lnTo>
                    <a:pt x="697" y="162"/>
                  </a:lnTo>
                  <a:lnTo>
                    <a:pt x="697" y="150"/>
                  </a:lnTo>
                  <a:lnTo>
                    <a:pt x="703" y="138"/>
                  </a:lnTo>
                  <a:lnTo>
                    <a:pt x="703" y="132"/>
                  </a:lnTo>
                  <a:lnTo>
                    <a:pt x="709" y="126"/>
                  </a:lnTo>
                  <a:lnTo>
                    <a:pt x="715" y="114"/>
                  </a:lnTo>
                  <a:lnTo>
                    <a:pt x="715" y="108"/>
                  </a:lnTo>
                  <a:lnTo>
                    <a:pt x="721" y="102"/>
                  </a:lnTo>
                  <a:lnTo>
                    <a:pt x="721" y="90"/>
                  </a:lnTo>
                  <a:lnTo>
                    <a:pt x="727" y="84"/>
                  </a:lnTo>
                  <a:lnTo>
                    <a:pt x="727" y="78"/>
                  </a:lnTo>
                  <a:lnTo>
                    <a:pt x="733" y="72"/>
                  </a:lnTo>
                  <a:lnTo>
                    <a:pt x="739" y="66"/>
                  </a:lnTo>
                  <a:lnTo>
                    <a:pt x="745" y="60"/>
                  </a:lnTo>
                  <a:lnTo>
                    <a:pt x="745" y="54"/>
                  </a:lnTo>
                  <a:lnTo>
                    <a:pt x="751" y="48"/>
                  </a:lnTo>
                  <a:lnTo>
                    <a:pt x="757" y="42"/>
                  </a:lnTo>
                  <a:lnTo>
                    <a:pt x="763" y="36"/>
                  </a:lnTo>
                  <a:lnTo>
                    <a:pt x="769" y="36"/>
                  </a:lnTo>
                  <a:lnTo>
                    <a:pt x="775" y="36"/>
                  </a:lnTo>
                  <a:lnTo>
                    <a:pt x="781" y="36"/>
                  </a:lnTo>
                  <a:lnTo>
                    <a:pt x="787" y="36"/>
                  </a:lnTo>
                  <a:lnTo>
                    <a:pt x="793" y="42"/>
                  </a:lnTo>
                  <a:lnTo>
                    <a:pt x="799" y="48"/>
                  </a:lnTo>
                  <a:lnTo>
                    <a:pt x="805" y="54"/>
                  </a:lnTo>
                  <a:lnTo>
                    <a:pt x="811" y="60"/>
                  </a:lnTo>
                  <a:lnTo>
                    <a:pt x="811" y="66"/>
                  </a:lnTo>
                  <a:lnTo>
                    <a:pt x="817" y="72"/>
                  </a:lnTo>
                  <a:lnTo>
                    <a:pt x="817" y="78"/>
                  </a:lnTo>
                  <a:lnTo>
                    <a:pt x="823" y="84"/>
                  </a:lnTo>
                  <a:lnTo>
                    <a:pt x="823" y="96"/>
                  </a:lnTo>
                  <a:lnTo>
                    <a:pt x="829" y="102"/>
                  </a:lnTo>
                  <a:lnTo>
                    <a:pt x="835" y="114"/>
                  </a:lnTo>
                  <a:lnTo>
                    <a:pt x="835" y="126"/>
                  </a:lnTo>
                  <a:lnTo>
                    <a:pt x="841" y="138"/>
                  </a:lnTo>
                  <a:lnTo>
                    <a:pt x="841" y="150"/>
                  </a:lnTo>
                  <a:lnTo>
                    <a:pt x="847" y="168"/>
                  </a:lnTo>
                  <a:lnTo>
                    <a:pt x="847" y="186"/>
                  </a:lnTo>
                  <a:lnTo>
                    <a:pt x="853" y="198"/>
                  </a:lnTo>
                  <a:lnTo>
                    <a:pt x="859" y="216"/>
                  </a:lnTo>
                  <a:lnTo>
                    <a:pt x="859" y="240"/>
                  </a:lnTo>
                  <a:lnTo>
                    <a:pt x="865" y="258"/>
                  </a:lnTo>
                  <a:lnTo>
                    <a:pt x="865" y="276"/>
                  </a:lnTo>
                  <a:lnTo>
                    <a:pt x="871" y="300"/>
                  </a:lnTo>
                  <a:lnTo>
                    <a:pt x="871" y="319"/>
                  </a:lnTo>
                  <a:lnTo>
                    <a:pt x="877" y="331"/>
                  </a:lnTo>
                  <a:lnTo>
                    <a:pt x="883" y="343"/>
                  </a:lnTo>
                  <a:lnTo>
                    <a:pt x="883" y="355"/>
                  </a:lnTo>
                  <a:lnTo>
                    <a:pt x="889" y="349"/>
                  </a:lnTo>
                  <a:lnTo>
                    <a:pt x="895" y="337"/>
                  </a:lnTo>
                  <a:lnTo>
                    <a:pt x="901" y="319"/>
                  </a:lnTo>
                  <a:lnTo>
                    <a:pt x="901" y="300"/>
                  </a:lnTo>
                  <a:lnTo>
                    <a:pt x="907" y="276"/>
                  </a:lnTo>
                  <a:lnTo>
                    <a:pt x="907" y="258"/>
                  </a:lnTo>
                  <a:lnTo>
                    <a:pt x="913" y="240"/>
                  </a:lnTo>
                  <a:lnTo>
                    <a:pt x="913" y="216"/>
                  </a:lnTo>
                  <a:lnTo>
                    <a:pt x="919" y="198"/>
                  </a:lnTo>
                  <a:lnTo>
                    <a:pt x="925" y="180"/>
                  </a:lnTo>
                  <a:lnTo>
                    <a:pt x="925" y="168"/>
                  </a:lnTo>
                  <a:lnTo>
                    <a:pt x="931" y="150"/>
                  </a:lnTo>
                  <a:lnTo>
                    <a:pt x="931" y="138"/>
                  </a:lnTo>
                  <a:lnTo>
                    <a:pt x="937" y="126"/>
                  </a:lnTo>
                  <a:lnTo>
                    <a:pt x="937" y="114"/>
                  </a:lnTo>
                  <a:lnTo>
                    <a:pt x="943" y="102"/>
                  </a:lnTo>
                  <a:lnTo>
                    <a:pt x="949" y="96"/>
                  </a:lnTo>
                  <a:lnTo>
                    <a:pt x="949" y="90"/>
                  </a:lnTo>
                  <a:lnTo>
                    <a:pt x="955" y="84"/>
                  </a:lnTo>
                  <a:lnTo>
                    <a:pt x="955" y="78"/>
                  </a:lnTo>
                  <a:lnTo>
                    <a:pt x="961" y="72"/>
                  </a:lnTo>
                  <a:lnTo>
                    <a:pt x="967" y="72"/>
                  </a:lnTo>
                  <a:lnTo>
                    <a:pt x="973" y="72"/>
                  </a:lnTo>
                  <a:lnTo>
                    <a:pt x="979" y="78"/>
                  </a:lnTo>
                  <a:lnTo>
                    <a:pt x="985" y="84"/>
                  </a:lnTo>
                  <a:lnTo>
                    <a:pt x="991" y="96"/>
                  </a:lnTo>
                  <a:lnTo>
                    <a:pt x="997" y="102"/>
                  </a:lnTo>
                  <a:lnTo>
                    <a:pt x="997" y="114"/>
                  </a:lnTo>
                  <a:lnTo>
                    <a:pt x="1003" y="126"/>
                  </a:lnTo>
                  <a:lnTo>
                    <a:pt x="1003" y="138"/>
                  </a:lnTo>
                  <a:lnTo>
                    <a:pt x="1009" y="156"/>
                  </a:lnTo>
                  <a:lnTo>
                    <a:pt x="1009" y="174"/>
                  </a:lnTo>
                  <a:lnTo>
                    <a:pt x="1015" y="192"/>
                  </a:lnTo>
                  <a:lnTo>
                    <a:pt x="1021" y="216"/>
                  </a:lnTo>
                  <a:lnTo>
                    <a:pt x="1021" y="240"/>
                  </a:lnTo>
                  <a:lnTo>
                    <a:pt x="1027" y="270"/>
                  </a:lnTo>
                  <a:lnTo>
                    <a:pt x="1027" y="300"/>
                  </a:lnTo>
                  <a:lnTo>
                    <a:pt x="1033" y="331"/>
                  </a:lnTo>
                  <a:lnTo>
                    <a:pt x="1033" y="361"/>
                  </a:lnTo>
                  <a:lnTo>
                    <a:pt x="1039" y="391"/>
                  </a:lnTo>
                  <a:lnTo>
                    <a:pt x="1045" y="415"/>
                  </a:lnTo>
                  <a:lnTo>
                    <a:pt x="1045" y="427"/>
                  </a:lnTo>
                  <a:lnTo>
                    <a:pt x="1051" y="421"/>
                  </a:lnTo>
                  <a:lnTo>
                    <a:pt x="1051" y="409"/>
                  </a:lnTo>
                  <a:lnTo>
                    <a:pt x="1057" y="379"/>
                  </a:lnTo>
                  <a:lnTo>
                    <a:pt x="1057" y="349"/>
                  </a:lnTo>
                  <a:lnTo>
                    <a:pt x="1063" y="319"/>
                  </a:lnTo>
                  <a:lnTo>
                    <a:pt x="1069" y="288"/>
                  </a:lnTo>
                  <a:lnTo>
                    <a:pt x="1069" y="258"/>
                  </a:lnTo>
                  <a:lnTo>
                    <a:pt x="1075" y="234"/>
                  </a:lnTo>
                  <a:lnTo>
                    <a:pt x="1075" y="210"/>
                  </a:lnTo>
                  <a:lnTo>
                    <a:pt x="1081" y="192"/>
                  </a:lnTo>
                  <a:lnTo>
                    <a:pt x="1081" y="174"/>
                  </a:lnTo>
                  <a:lnTo>
                    <a:pt x="1087" y="156"/>
                  </a:lnTo>
                  <a:lnTo>
                    <a:pt x="1093" y="144"/>
                  </a:lnTo>
                  <a:lnTo>
                    <a:pt x="1093" y="132"/>
                  </a:lnTo>
                  <a:lnTo>
                    <a:pt x="1099" y="126"/>
                  </a:lnTo>
                  <a:lnTo>
                    <a:pt x="1099" y="114"/>
                  </a:lnTo>
                  <a:lnTo>
                    <a:pt x="1105" y="108"/>
                  </a:lnTo>
                  <a:lnTo>
                    <a:pt x="1111" y="108"/>
                  </a:lnTo>
                  <a:lnTo>
                    <a:pt x="1117" y="108"/>
                  </a:lnTo>
                  <a:lnTo>
                    <a:pt x="1123" y="114"/>
                  </a:lnTo>
                  <a:lnTo>
                    <a:pt x="1129" y="126"/>
                  </a:lnTo>
                  <a:lnTo>
                    <a:pt x="1129" y="132"/>
                  </a:lnTo>
                  <a:lnTo>
                    <a:pt x="1135" y="144"/>
                  </a:lnTo>
                  <a:lnTo>
                    <a:pt x="1141" y="156"/>
                  </a:lnTo>
                  <a:lnTo>
                    <a:pt x="1141" y="174"/>
                  </a:lnTo>
                  <a:lnTo>
                    <a:pt x="1147" y="192"/>
                  </a:lnTo>
                  <a:lnTo>
                    <a:pt x="1147" y="216"/>
                  </a:lnTo>
                  <a:lnTo>
                    <a:pt x="1153" y="240"/>
                  </a:lnTo>
                  <a:lnTo>
                    <a:pt x="1153" y="270"/>
                  </a:lnTo>
                  <a:lnTo>
                    <a:pt x="1159" y="300"/>
                  </a:lnTo>
                  <a:lnTo>
                    <a:pt x="1165" y="337"/>
                  </a:lnTo>
                  <a:lnTo>
                    <a:pt x="1165" y="379"/>
                  </a:lnTo>
                  <a:lnTo>
                    <a:pt x="1171" y="421"/>
                  </a:lnTo>
                  <a:lnTo>
                    <a:pt x="1171" y="463"/>
                  </a:lnTo>
                  <a:lnTo>
                    <a:pt x="1177" y="499"/>
                  </a:lnTo>
                  <a:lnTo>
                    <a:pt x="1177" y="511"/>
                  </a:lnTo>
                  <a:lnTo>
                    <a:pt x="1183" y="499"/>
                  </a:lnTo>
                  <a:lnTo>
                    <a:pt x="1189" y="463"/>
                  </a:lnTo>
                  <a:lnTo>
                    <a:pt x="1189" y="421"/>
                  </a:lnTo>
                  <a:lnTo>
                    <a:pt x="1195" y="385"/>
                  </a:lnTo>
                  <a:lnTo>
                    <a:pt x="1195" y="343"/>
                  </a:lnTo>
                  <a:lnTo>
                    <a:pt x="1201" y="306"/>
                  </a:lnTo>
                  <a:lnTo>
                    <a:pt x="1201" y="276"/>
                  </a:lnTo>
                  <a:lnTo>
                    <a:pt x="1207" y="252"/>
                  </a:lnTo>
                  <a:lnTo>
                    <a:pt x="1213" y="228"/>
                  </a:lnTo>
                  <a:lnTo>
                    <a:pt x="1213" y="210"/>
                  </a:lnTo>
                  <a:lnTo>
                    <a:pt x="1219" y="192"/>
                  </a:lnTo>
                  <a:lnTo>
                    <a:pt x="1219" y="180"/>
                  </a:lnTo>
                  <a:lnTo>
                    <a:pt x="1225" y="168"/>
                  </a:lnTo>
                  <a:lnTo>
                    <a:pt x="1225" y="156"/>
                  </a:lnTo>
                  <a:lnTo>
                    <a:pt x="1231" y="150"/>
                  </a:lnTo>
                  <a:lnTo>
                    <a:pt x="1237" y="144"/>
                  </a:lnTo>
                  <a:lnTo>
                    <a:pt x="1243" y="150"/>
                  </a:lnTo>
                  <a:lnTo>
                    <a:pt x="1249" y="150"/>
                  </a:lnTo>
                  <a:lnTo>
                    <a:pt x="1255" y="156"/>
                  </a:lnTo>
                  <a:lnTo>
                    <a:pt x="1255" y="168"/>
                  </a:lnTo>
                  <a:lnTo>
                    <a:pt x="1261" y="174"/>
                  </a:lnTo>
                  <a:lnTo>
                    <a:pt x="1261" y="192"/>
                  </a:lnTo>
                  <a:lnTo>
                    <a:pt x="1267" y="204"/>
                  </a:lnTo>
                  <a:lnTo>
                    <a:pt x="1267" y="228"/>
                  </a:lnTo>
                  <a:lnTo>
                    <a:pt x="1273" y="246"/>
                  </a:lnTo>
                  <a:lnTo>
                    <a:pt x="1279" y="270"/>
                  </a:lnTo>
                  <a:lnTo>
                    <a:pt x="1279" y="300"/>
                  </a:lnTo>
                  <a:lnTo>
                    <a:pt x="1285" y="337"/>
                  </a:lnTo>
                  <a:lnTo>
                    <a:pt x="1285" y="379"/>
                  </a:lnTo>
                  <a:lnTo>
                    <a:pt x="1291" y="421"/>
                  </a:lnTo>
                  <a:lnTo>
                    <a:pt x="1291" y="475"/>
                  </a:lnTo>
                  <a:lnTo>
                    <a:pt x="1297" y="529"/>
                  </a:lnTo>
                  <a:lnTo>
                    <a:pt x="1303" y="577"/>
                  </a:lnTo>
                  <a:lnTo>
                    <a:pt x="1303" y="601"/>
                  </a:lnTo>
                  <a:lnTo>
                    <a:pt x="1309" y="589"/>
                  </a:lnTo>
                  <a:lnTo>
                    <a:pt x="1309" y="547"/>
                  </a:lnTo>
                  <a:lnTo>
                    <a:pt x="1315" y="499"/>
                  </a:lnTo>
                  <a:lnTo>
                    <a:pt x="1315" y="445"/>
                  </a:lnTo>
                  <a:lnTo>
                    <a:pt x="1321" y="403"/>
                  </a:lnTo>
                  <a:lnTo>
                    <a:pt x="1327" y="367"/>
                  </a:lnTo>
                  <a:lnTo>
                    <a:pt x="1327" y="331"/>
                  </a:lnTo>
                  <a:lnTo>
                    <a:pt x="1333" y="300"/>
                  </a:lnTo>
                  <a:lnTo>
                    <a:pt x="1333" y="276"/>
                  </a:lnTo>
                  <a:lnTo>
                    <a:pt x="1339" y="258"/>
                  </a:lnTo>
                  <a:lnTo>
                    <a:pt x="1339" y="240"/>
                  </a:lnTo>
                  <a:lnTo>
                    <a:pt x="1345" y="222"/>
                  </a:lnTo>
                  <a:lnTo>
                    <a:pt x="1351" y="216"/>
                  </a:lnTo>
                  <a:lnTo>
                    <a:pt x="1351" y="204"/>
                  </a:lnTo>
                  <a:lnTo>
                    <a:pt x="1357" y="198"/>
                  </a:lnTo>
                  <a:lnTo>
                    <a:pt x="1363" y="192"/>
                  </a:lnTo>
                  <a:lnTo>
                    <a:pt x="1369" y="192"/>
                  </a:lnTo>
                  <a:lnTo>
                    <a:pt x="1375" y="198"/>
                  </a:lnTo>
                  <a:lnTo>
                    <a:pt x="1375" y="204"/>
                  </a:lnTo>
                  <a:lnTo>
                    <a:pt x="1381" y="210"/>
                  </a:lnTo>
                  <a:lnTo>
                    <a:pt x="1381" y="222"/>
                  </a:lnTo>
                  <a:lnTo>
                    <a:pt x="1387" y="234"/>
                  </a:lnTo>
                  <a:lnTo>
                    <a:pt x="1387" y="252"/>
                  </a:lnTo>
                  <a:lnTo>
                    <a:pt x="1393" y="270"/>
                  </a:lnTo>
                  <a:lnTo>
                    <a:pt x="1399" y="288"/>
                  </a:lnTo>
                  <a:lnTo>
                    <a:pt x="1399" y="313"/>
                  </a:lnTo>
                  <a:lnTo>
                    <a:pt x="1405" y="343"/>
                  </a:lnTo>
                  <a:lnTo>
                    <a:pt x="1405" y="373"/>
                  </a:lnTo>
                  <a:lnTo>
                    <a:pt x="1411" y="415"/>
                  </a:lnTo>
                  <a:lnTo>
                    <a:pt x="1411" y="457"/>
                  </a:lnTo>
                  <a:lnTo>
                    <a:pt x="1417" y="511"/>
                  </a:lnTo>
                  <a:lnTo>
                    <a:pt x="1423" y="571"/>
                  </a:lnTo>
                  <a:lnTo>
                    <a:pt x="1423" y="631"/>
                  </a:lnTo>
                  <a:lnTo>
                    <a:pt x="1429" y="691"/>
                  </a:lnTo>
                  <a:lnTo>
                    <a:pt x="1429" y="715"/>
                  </a:lnTo>
                  <a:lnTo>
                    <a:pt x="1435" y="685"/>
                  </a:lnTo>
                  <a:lnTo>
                    <a:pt x="1435" y="631"/>
                  </a:lnTo>
                  <a:lnTo>
                    <a:pt x="1441" y="565"/>
                  </a:lnTo>
                  <a:lnTo>
                    <a:pt x="1447" y="511"/>
                  </a:lnTo>
                  <a:lnTo>
                    <a:pt x="1447" y="469"/>
                  </a:lnTo>
                  <a:lnTo>
                    <a:pt x="1453" y="427"/>
                  </a:lnTo>
                  <a:lnTo>
                    <a:pt x="1453" y="391"/>
                  </a:lnTo>
                  <a:lnTo>
                    <a:pt x="1459" y="361"/>
                  </a:lnTo>
                  <a:lnTo>
                    <a:pt x="1459" y="337"/>
                  </a:lnTo>
                  <a:lnTo>
                    <a:pt x="1465" y="319"/>
                  </a:lnTo>
                  <a:lnTo>
                    <a:pt x="1471" y="300"/>
                  </a:lnTo>
                  <a:lnTo>
                    <a:pt x="1471" y="288"/>
                  </a:lnTo>
                  <a:lnTo>
                    <a:pt x="1477" y="276"/>
                  </a:lnTo>
                  <a:lnTo>
                    <a:pt x="1477" y="264"/>
                  </a:lnTo>
                  <a:lnTo>
                    <a:pt x="1483" y="258"/>
                  </a:lnTo>
                  <a:lnTo>
                    <a:pt x="1483" y="252"/>
                  </a:lnTo>
                  <a:lnTo>
                    <a:pt x="1489" y="246"/>
                  </a:lnTo>
                  <a:lnTo>
                    <a:pt x="1495" y="246"/>
                  </a:lnTo>
                  <a:lnTo>
                    <a:pt x="1501" y="252"/>
                  </a:lnTo>
                  <a:lnTo>
                    <a:pt x="1507" y="252"/>
                  </a:lnTo>
                  <a:lnTo>
                    <a:pt x="1507" y="264"/>
                  </a:lnTo>
                  <a:lnTo>
                    <a:pt x="1513" y="270"/>
                  </a:lnTo>
                  <a:lnTo>
                    <a:pt x="1519" y="282"/>
                  </a:lnTo>
                  <a:lnTo>
                    <a:pt x="1519" y="294"/>
                  </a:lnTo>
                  <a:lnTo>
                    <a:pt x="1525" y="313"/>
                  </a:lnTo>
                  <a:lnTo>
                    <a:pt x="1525" y="325"/>
                  </a:lnTo>
                  <a:lnTo>
                    <a:pt x="1531" y="349"/>
                  </a:lnTo>
                  <a:lnTo>
                    <a:pt x="1531" y="373"/>
                  </a:lnTo>
                  <a:lnTo>
                    <a:pt x="1537" y="397"/>
                  </a:lnTo>
                  <a:lnTo>
                    <a:pt x="1543" y="427"/>
                  </a:lnTo>
                  <a:lnTo>
                    <a:pt x="1543" y="463"/>
                  </a:lnTo>
                  <a:lnTo>
                    <a:pt x="1549" y="499"/>
                  </a:lnTo>
                  <a:lnTo>
                    <a:pt x="1549" y="547"/>
                  </a:lnTo>
                  <a:lnTo>
                    <a:pt x="1555" y="601"/>
                  </a:lnTo>
                  <a:lnTo>
                    <a:pt x="1555" y="661"/>
                  </a:lnTo>
                  <a:lnTo>
                    <a:pt x="1561" y="733"/>
                  </a:lnTo>
                  <a:lnTo>
                    <a:pt x="1567" y="805"/>
                  </a:lnTo>
                  <a:lnTo>
                    <a:pt x="1567" y="847"/>
                  </a:lnTo>
                  <a:lnTo>
                    <a:pt x="1573" y="823"/>
                  </a:lnTo>
                  <a:lnTo>
                    <a:pt x="1573" y="757"/>
                  </a:lnTo>
                  <a:lnTo>
                    <a:pt x="1579" y="691"/>
                  </a:lnTo>
                  <a:lnTo>
                    <a:pt x="1579" y="631"/>
                  </a:lnTo>
                  <a:lnTo>
                    <a:pt x="1585" y="577"/>
                  </a:lnTo>
                  <a:lnTo>
                    <a:pt x="1591" y="535"/>
                  </a:lnTo>
                  <a:lnTo>
                    <a:pt x="1591" y="499"/>
                  </a:lnTo>
                  <a:lnTo>
                    <a:pt x="1597" y="469"/>
                  </a:lnTo>
                  <a:lnTo>
                    <a:pt x="1597" y="439"/>
                  </a:lnTo>
                  <a:lnTo>
                    <a:pt x="1603" y="415"/>
                  </a:lnTo>
                  <a:lnTo>
                    <a:pt x="1609" y="397"/>
                  </a:lnTo>
                  <a:lnTo>
                    <a:pt x="1609" y="379"/>
                  </a:lnTo>
                  <a:lnTo>
                    <a:pt x="1615" y="367"/>
                  </a:lnTo>
                  <a:lnTo>
                    <a:pt x="1615" y="355"/>
                  </a:lnTo>
                  <a:lnTo>
                    <a:pt x="1621" y="343"/>
                  </a:lnTo>
                  <a:lnTo>
                    <a:pt x="1621" y="331"/>
                  </a:lnTo>
                  <a:lnTo>
                    <a:pt x="1627" y="325"/>
                  </a:lnTo>
                  <a:lnTo>
                    <a:pt x="1633" y="319"/>
                  </a:lnTo>
                  <a:lnTo>
                    <a:pt x="1639" y="313"/>
                  </a:lnTo>
                  <a:lnTo>
                    <a:pt x="1645" y="313"/>
                  </a:lnTo>
                  <a:lnTo>
                    <a:pt x="1651" y="319"/>
                  </a:lnTo>
                  <a:lnTo>
                    <a:pt x="1657" y="325"/>
                  </a:lnTo>
                  <a:lnTo>
                    <a:pt x="1663" y="331"/>
                  </a:lnTo>
                  <a:lnTo>
                    <a:pt x="1663" y="337"/>
                  </a:lnTo>
                  <a:lnTo>
                    <a:pt x="1669" y="349"/>
                  </a:lnTo>
                  <a:lnTo>
                    <a:pt x="1669" y="361"/>
                  </a:lnTo>
                  <a:lnTo>
                    <a:pt x="1675" y="373"/>
                  </a:lnTo>
                  <a:lnTo>
                    <a:pt x="1681" y="385"/>
                  </a:lnTo>
                  <a:lnTo>
                    <a:pt x="1681" y="397"/>
                  </a:lnTo>
                  <a:lnTo>
                    <a:pt x="1687" y="415"/>
                  </a:lnTo>
                  <a:lnTo>
                    <a:pt x="1687" y="433"/>
                  </a:lnTo>
                  <a:lnTo>
                    <a:pt x="1693" y="457"/>
                  </a:lnTo>
                  <a:lnTo>
                    <a:pt x="1693" y="481"/>
                  </a:lnTo>
                  <a:lnTo>
                    <a:pt x="1699" y="505"/>
                  </a:lnTo>
                  <a:lnTo>
                    <a:pt x="1705" y="535"/>
                  </a:lnTo>
                  <a:lnTo>
                    <a:pt x="1705" y="565"/>
                  </a:lnTo>
                  <a:lnTo>
                    <a:pt x="1711" y="607"/>
                  </a:lnTo>
                  <a:lnTo>
                    <a:pt x="1711" y="649"/>
                  </a:lnTo>
                  <a:lnTo>
                    <a:pt x="1717" y="697"/>
                  </a:lnTo>
                  <a:lnTo>
                    <a:pt x="1717" y="757"/>
                  </a:lnTo>
                  <a:lnTo>
                    <a:pt x="1723" y="823"/>
                  </a:lnTo>
                  <a:lnTo>
                    <a:pt x="1729" y="907"/>
                  </a:lnTo>
                  <a:lnTo>
                    <a:pt x="1729" y="985"/>
                  </a:lnTo>
                  <a:lnTo>
                    <a:pt x="1735" y="1021"/>
                  </a:lnTo>
                  <a:lnTo>
                    <a:pt x="1735" y="979"/>
                  </a:lnTo>
                  <a:lnTo>
                    <a:pt x="1741" y="901"/>
                  </a:lnTo>
                  <a:lnTo>
                    <a:pt x="1741" y="823"/>
                  </a:lnTo>
                  <a:lnTo>
                    <a:pt x="1747" y="763"/>
                  </a:lnTo>
                  <a:lnTo>
                    <a:pt x="1753" y="709"/>
                  </a:lnTo>
                  <a:lnTo>
                    <a:pt x="1753" y="667"/>
                  </a:lnTo>
                  <a:lnTo>
                    <a:pt x="1759" y="631"/>
                  </a:lnTo>
                  <a:lnTo>
                    <a:pt x="1759" y="601"/>
                  </a:lnTo>
                  <a:lnTo>
                    <a:pt x="1765" y="571"/>
                  </a:lnTo>
                  <a:lnTo>
                    <a:pt x="1765" y="547"/>
                  </a:lnTo>
                  <a:lnTo>
                    <a:pt x="1771" y="529"/>
                  </a:lnTo>
                  <a:lnTo>
                    <a:pt x="1777" y="505"/>
                  </a:lnTo>
                  <a:lnTo>
                    <a:pt x="1777" y="493"/>
                  </a:lnTo>
                  <a:lnTo>
                    <a:pt x="1783" y="475"/>
                  </a:lnTo>
                  <a:lnTo>
                    <a:pt x="1783" y="463"/>
                  </a:lnTo>
                  <a:lnTo>
                    <a:pt x="1789" y="451"/>
                  </a:lnTo>
                  <a:lnTo>
                    <a:pt x="1789" y="445"/>
                  </a:lnTo>
                  <a:lnTo>
                    <a:pt x="1795" y="433"/>
                  </a:lnTo>
                  <a:lnTo>
                    <a:pt x="1801" y="427"/>
                  </a:lnTo>
                  <a:lnTo>
                    <a:pt x="1801" y="421"/>
                  </a:lnTo>
                  <a:lnTo>
                    <a:pt x="1807" y="415"/>
                  </a:lnTo>
                  <a:lnTo>
                    <a:pt x="1813" y="409"/>
                  </a:lnTo>
                  <a:lnTo>
                    <a:pt x="1819" y="403"/>
                  </a:lnTo>
                  <a:lnTo>
                    <a:pt x="1825" y="403"/>
                  </a:lnTo>
                  <a:lnTo>
                    <a:pt x="1831" y="403"/>
                  </a:lnTo>
                  <a:lnTo>
                    <a:pt x="1837" y="409"/>
                  </a:lnTo>
                  <a:lnTo>
                    <a:pt x="1843" y="415"/>
                  </a:lnTo>
                  <a:lnTo>
                    <a:pt x="1849" y="421"/>
                  </a:lnTo>
                  <a:lnTo>
                    <a:pt x="1855" y="427"/>
                  </a:lnTo>
                  <a:lnTo>
                    <a:pt x="1855" y="439"/>
                  </a:lnTo>
                  <a:lnTo>
                    <a:pt x="1861" y="445"/>
                  </a:lnTo>
                  <a:lnTo>
                    <a:pt x="1861" y="451"/>
                  </a:lnTo>
                  <a:lnTo>
                    <a:pt x="1867" y="463"/>
                  </a:lnTo>
                  <a:lnTo>
                    <a:pt x="1873" y="469"/>
                  </a:lnTo>
                  <a:lnTo>
                    <a:pt x="1873" y="481"/>
                  </a:lnTo>
                  <a:lnTo>
                    <a:pt x="1879" y="493"/>
                  </a:lnTo>
                  <a:lnTo>
                    <a:pt x="1879" y="505"/>
                  </a:lnTo>
                  <a:lnTo>
                    <a:pt x="1885" y="517"/>
                  </a:lnTo>
                  <a:lnTo>
                    <a:pt x="1885" y="529"/>
                  </a:lnTo>
                  <a:lnTo>
                    <a:pt x="1891" y="547"/>
                  </a:lnTo>
                  <a:lnTo>
                    <a:pt x="1897" y="565"/>
                  </a:lnTo>
                  <a:lnTo>
                    <a:pt x="1897" y="583"/>
                  </a:lnTo>
                  <a:lnTo>
                    <a:pt x="1903" y="601"/>
                  </a:lnTo>
                  <a:lnTo>
                    <a:pt x="1903" y="619"/>
                  </a:lnTo>
                  <a:lnTo>
                    <a:pt x="1909" y="643"/>
                  </a:lnTo>
                  <a:lnTo>
                    <a:pt x="1909" y="667"/>
                  </a:lnTo>
                  <a:lnTo>
                    <a:pt x="1915" y="697"/>
                  </a:lnTo>
                  <a:lnTo>
                    <a:pt x="1921" y="727"/>
                  </a:lnTo>
                  <a:lnTo>
                    <a:pt x="1921" y="757"/>
                  </a:lnTo>
                  <a:lnTo>
                    <a:pt x="1927" y="793"/>
                  </a:lnTo>
                  <a:lnTo>
                    <a:pt x="1927" y="835"/>
                  </a:lnTo>
                  <a:lnTo>
                    <a:pt x="1933" y="883"/>
                  </a:lnTo>
                  <a:lnTo>
                    <a:pt x="1939" y="943"/>
                  </a:lnTo>
                  <a:lnTo>
                    <a:pt x="1939" y="1009"/>
                  </a:lnTo>
                  <a:lnTo>
                    <a:pt x="1945" y="1087"/>
                  </a:lnTo>
                  <a:lnTo>
                    <a:pt x="1945" y="1177"/>
                  </a:lnTo>
                  <a:lnTo>
                    <a:pt x="1951" y="1255"/>
                  </a:lnTo>
                  <a:lnTo>
                    <a:pt x="1951" y="1249"/>
                  </a:lnTo>
                  <a:lnTo>
                    <a:pt x="1957" y="1171"/>
                  </a:lnTo>
                  <a:lnTo>
                    <a:pt x="1963" y="1087"/>
                  </a:lnTo>
                  <a:lnTo>
                    <a:pt x="1963" y="1015"/>
                  </a:lnTo>
                  <a:lnTo>
                    <a:pt x="1969" y="955"/>
                  </a:lnTo>
                  <a:lnTo>
                    <a:pt x="1969" y="907"/>
                  </a:lnTo>
                  <a:lnTo>
                    <a:pt x="1975" y="865"/>
                  </a:lnTo>
                  <a:lnTo>
                    <a:pt x="1975" y="829"/>
                  </a:lnTo>
                  <a:lnTo>
                    <a:pt x="1981" y="799"/>
                  </a:lnTo>
                  <a:lnTo>
                    <a:pt x="1987" y="775"/>
                  </a:lnTo>
                  <a:lnTo>
                    <a:pt x="1987" y="751"/>
                  </a:lnTo>
                  <a:lnTo>
                    <a:pt x="1993" y="727"/>
                  </a:lnTo>
                  <a:lnTo>
                    <a:pt x="1993" y="709"/>
                  </a:lnTo>
                  <a:lnTo>
                    <a:pt x="1999" y="691"/>
                  </a:lnTo>
                  <a:lnTo>
                    <a:pt x="1999" y="673"/>
                  </a:lnTo>
                  <a:lnTo>
                    <a:pt x="2005" y="661"/>
                  </a:lnTo>
                  <a:lnTo>
                    <a:pt x="2011" y="649"/>
                  </a:lnTo>
                  <a:lnTo>
                    <a:pt x="2011" y="637"/>
                  </a:lnTo>
                  <a:lnTo>
                    <a:pt x="2017" y="625"/>
                  </a:lnTo>
                  <a:lnTo>
                    <a:pt x="2017" y="613"/>
                  </a:lnTo>
                  <a:lnTo>
                    <a:pt x="2023" y="607"/>
                  </a:lnTo>
                  <a:lnTo>
                    <a:pt x="2023" y="595"/>
                  </a:lnTo>
                  <a:lnTo>
                    <a:pt x="2029" y="589"/>
                  </a:lnTo>
                  <a:lnTo>
                    <a:pt x="2035" y="583"/>
                  </a:lnTo>
                  <a:lnTo>
                    <a:pt x="2035" y="577"/>
                  </a:lnTo>
                  <a:lnTo>
                    <a:pt x="2041" y="571"/>
                  </a:lnTo>
                  <a:lnTo>
                    <a:pt x="2041" y="565"/>
                  </a:lnTo>
                  <a:lnTo>
                    <a:pt x="2047" y="559"/>
                  </a:lnTo>
                  <a:lnTo>
                    <a:pt x="2053" y="553"/>
                  </a:lnTo>
                  <a:lnTo>
                    <a:pt x="2059" y="547"/>
                  </a:lnTo>
                  <a:lnTo>
                    <a:pt x="2065" y="547"/>
                  </a:lnTo>
                  <a:lnTo>
                    <a:pt x="2071" y="541"/>
                  </a:lnTo>
                  <a:lnTo>
                    <a:pt x="2077" y="541"/>
                  </a:lnTo>
                  <a:lnTo>
                    <a:pt x="2083" y="541"/>
                  </a:lnTo>
                  <a:lnTo>
                    <a:pt x="2089" y="541"/>
                  </a:lnTo>
                  <a:lnTo>
                    <a:pt x="2095" y="547"/>
                  </a:lnTo>
                  <a:lnTo>
                    <a:pt x="2101" y="547"/>
                  </a:lnTo>
                  <a:lnTo>
                    <a:pt x="2107" y="553"/>
                  </a:lnTo>
                  <a:lnTo>
                    <a:pt x="2113" y="559"/>
                  </a:lnTo>
                  <a:lnTo>
                    <a:pt x="2119" y="565"/>
                  </a:lnTo>
                  <a:lnTo>
                    <a:pt x="2125" y="565"/>
                  </a:lnTo>
                  <a:lnTo>
                    <a:pt x="2131" y="571"/>
                  </a:lnTo>
                  <a:lnTo>
                    <a:pt x="2137" y="577"/>
                  </a:lnTo>
                  <a:lnTo>
                    <a:pt x="2137" y="583"/>
                  </a:lnTo>
                  <a:lnTo>
                    <a:pt x="2143" y="589"/>
                  </a:lnTo>
                  <a:lnTo>
                    <a:pt x="2143" y="595"/>
                  </a:lnTo>
                  <a:lnTo>
                    <a:pt x="2149" y="601"/>
                  </a:lnTo>
                  <a:lnTo>
                    <a:pt x="2155" y="607"/>
                  </a:lnTo>
                  <a:lnTo>
                    <a:pt x="2155" y="613"/>
                  </a:lnTo>
                  <a:lnTo>
                    <a:pt x="2161" y="619"/>
                  </a:lnTo>
                  <a:lnTo>
                    <a:pt x="2161" y="625"/>
                  </a:lnTo>
                  <a:lnTo>
                    <a:pt x="2167" y="631"/>
                  </a:lnTo>
                  <a:lnTo>
                    <a:pt x="2167" y="637"/>
                  </a:lnTo>
                  <a:lnTo>
                    <a:pt x="2173" y="643"/>
                  </a:lnTo>
                  <a:lnTo>
                    <a:pt x="2179" y="649"/>
                  </a:lnTo>
                  <a:lnTo>
                    <a:pt x="2179" y="661"/>
                  </a:lnTo>
                  <a:lnTo>
                    <a:pt x="2185" y="667"/>
                  </a:lnTo>
                  <a:lnTo>
                    <a:pt x="2185" y="679"/>
                  </a:lnTo>
                  <a:lnTo>
                    <a:pt x="2191" y="685"/>
                  </a:lnTo>
                  <a:lnTo>
                    <a:pt x="2191" y="697"/>
                  </a:lnTo>
                  <a:lnTo>
                    <a:pt x="2197" y="703"/>
                  </a:lnTo>
                  <a:lnTo>
                    <a:pt x="2203" y="715"/>
                  </a:lnTo>
                  <a:lnTo>
                    <a:pt x="2203" y="727"/>
                  </a:lnTo>
                  <a:lnTo>
                    <a:pt x="2209" y="733"/>
                  </a:lnTo>
                  <a:lnTo>
                    <a:pt x="2209" y="745"/>
                  </a:lnTo>
                  <a:lnTo>
                    <a:pt x="2215" y="757"/>
                  </a:lnTo>
                  <a:lnTo>
                    <a:pt x="2215" y="769"/>
                  </a:lnTo>
                  <a:lnTo>
                    <a:pt x="2221" y="781"/>
                  </a:lnTo>
                  <a:lnTo>
                    <a:pt x="2227" y="793"/>
                  </a:lnTo>
                  <a:lnTo>
                    <a:pt x="2227" y="805"/>
                  </a:lnTo>
                  <a:lnTo>
                    <a:pt x="2233" y="823"/>
                  </a:lnTo>
                  <a:lnTo>
                    <a:pt x="2233" y="835"/>
                  </a:lnTo>
                  <a:lnTo>
                    <a:pt x="2239" y="853"/>
                  </a:lnTo>
                  <a:lnTo>
                    <a:pt x="2239" y="865"/>
                  </a:lnTo>
                  <a:lnTo>
                    <a:pt x="2245" y="883"/>
                  </a:lnTo>
                  <a:lnTo>
                    <a:pt x="2251" y="901"/>
                  </a:lnTo>
                  <a:lnTo>
                    <a:pt x="2251" y="919"/>
                  </a:lnTo>
                  <a:lnTo>
                    <a:pt x="2257" y="937"/>
                  </a:lnTo>
                  <a:lnTo>
                    <a:pt x="2257" y="961"/>
                  </a:lnTo>
                  <a:lnTo>
                    <a:pt x="2263" y="985"/>
                  </a:lnTo>
                  <a:lnTo>
                    <a:pt x="2263" y="1009"/>
                  </a:lnTo>
                  <a:lnTo>
                    <a:pt x="2269" y="1033"/>
                  </a:lnTo>
                  <a:lnTo>
                    <a:pt x="2275" y="1057"/>
                  </a:lnTo>
                  <a:lnTo>
                    <a:pt x="2275" y="1087"/>
                  </a:lnTo>
                  <a:lnTo>
                    <a:pt x="2281" y="1123"/>
                  </a:lnTo>
                  <a:lnTo>
                    <a:pt x="2281" y="1159"/>
                  </a:lnTo>
                  <a:lnTo>
                    <a:pt x="2287" y="1195"/>
                  </a:lnTo>
                  <a:lnTo>
                    <a:pt x="2293" y="1243"/>
                  </a:lnTo>
                  <a:lnTo>
                    <a:pt x="2293" y="1291"/>
                  </a:lnTo>
                  <a:lnTo>
                    <a:pt x="2299" y="1351"/>
                  </a:lnTo>
                  <a:lnTo>
                    <a:pt x="2299" y="1423"/>
                  </a:lnTo>
                  <a:lnTo>
                    <a:pt x="2305" y="1513"/>
                  </a:lnTo>
                  <a:lnTo>
                    <a:pt x="2305" y="1609"/>
                  </a:lnTo>
                  <a:lnTo>
                    <a:pt x="2311" y="1675"/>
                  </a:lnTo>
                  <a:lnTo>
                    <a:pt x="2317" y="1639"/>
                  </a:lnTo>
                  <a:lnTo>
                    <a:pt x="2317" y="1543"/>
                  </a:lnTo>
                  <a:lnTo>
                    <a:pt x="2323" y="1459"/>
                  </a:lnTo>
                  <a:lnTo>
                    <a:pt x="2323" y="1393"/>
                  </a:lnTo>
                  <a:lnTo>
                    <a:pt x="2329" y="1333"/>
                  </a:lnTo>
                  <a:lnTo>
                    <a:pt x="2329" y="1285"/>
                  </a:lnTo>
                  <a:lnTo>
                    <a:pt x="2335" y="1243"/>
                  </a:lnTo>
                  <a:lnTo>
                    <a:pt x="2341" y="1213"/>
                  </a:lnTo>
                  <a:lnTo>
                    <a:pt x="2341" y="1177"/>
                  </a:lnTo>
                  <a:lnTo>
                    <a:pt x="2347" y="1153"/>
                  </a:lnTo>
                  <a:lnTo>
                    <a:pt x="2347" y="1129"/>
                  </a:lnTo>
                  <a:lnTo>
                    <a:pt x="2353" y="1105"/>
                  </a:lnTo>
                  <a:lnTo>
                    <a:pt x="2353" y="1087"/>
                  </a:lnTo>
                  <a:lnTo>
                    <a:pt x="2359" y="1069"/>
                  </a:lnTo>
                  <a:lnTo>
                    <a:pt x="2365" y="1051"/>
                  </a:lnTo>
                  <a:lnTo>
                    <a:pt x="2365" y="1033"/>
                  </a:lnTo>
                  <a:lnTo>
                    <a:pt x="2371" y="1021"/>
                  </a:lnTo>
                  <a:lnTo>
                    <a:pt x="2371" y="1009"/>
                  </a:lnTo>
                  <a:lnTo>
                    <a:pt x="2377" y="997"/>
                  </a:lnTo>
                  <a:lnTo>
                    <a:pt x="2377" y="985"/>
                  </a:lnTo>
                  <a:lnTo>
                    <a:pt x="2383" y="973"/>
                  </a:lnTo>
                  <a:lnTo>
                    <a:pt x="2389" y="961"/>
                  </a:lnTo>
                  <a:lnTo>
                    <a:pt x="2389" y="955"/>
                  </a:lnTo>
                  <a:lnTo>
                    <a:pt x="2395" y="943"/>
                  </a:lnTo>
                  <a:lnTo>
                    <a:pt x="2395" y="937"/>
                  </a:lnTo>
                  <a:lnTo>
                    <a:pt x="2401" y="931"/>
                  </a:lnTo>
                  <a:lnTo>
                    <a:pt x="2401" y="919"/>
                  </a:lnTo>
                  <a:lnTo>
                    <a:pt x="2407" y="913"/>
                  </a:lnTo>
                  <a:lnTo>
                    <a:pt x="2413" y="907"/>
                  </a:lnTo>
                  <a:lnTo>
                    <a:pt x="2413" y="901"/>
                  </a:lnTo>
                  <a:lnTo>
                    <a:pt x="2419" y="895"/>
                  </a:lnTo>
                  <a:lnTo>
                    <a:pt x="2419" y="889"/>
                  </a:lnTo>
                  <a:lnTo>
                    <a:pt x="2425" y="883"/>
                  </a:lnTo>
                  <a:lnTo>
                    <a:pt x="2431" y="877"/>
                  </a:lnTo>
                  <a:lnTo>
                    <a:pt x="2437" y="871"/>
                  </a:lnTo>
                  <a:lnTo>
                    <a:pt x="2443" y="865"/>
                  </a:lnTo>
                  <a:lnTo>
                    <a:pt x="2449" y="859"/>
                  </a:lnTo>
                  <a:lnTo>
                    <a:pt x="2455" y="853"/>
                  </a:lnTo>
                  <a:lnTo>
                    <a:pt x="2461" y="847"/>
                  </a:lnTo>
                  <a:lnTo>
                    <a:pt x="2467" y="841"/>
                  </a:lnTo>
                  <a:lnTo>
                    <a:pt x="2473" y="835"/>
                  </a:lnTo>
                  <a:lnTo>
                    <a:pt x="2479" y="835"/>
                  </a:lnTo>
                  <a:lnTo>
                    <a:pt x="2485" y="829"/>
                  </a:lnTo>
                  <a:lnTo>
                    <a:pt x="2491" y="829"/>
                  </a:lnTo>
                  <a:lnTo>
                    <a:pt x="2497" y="823"/>
                  </a:lnTo>
                  <a:lnTo>
                    <a:pt x="2503" y="823"/>
                  </a:lnTo>
                  <a:lnTo>
                    <a:pt x="2509" y="823"/>
                  </a:lnTo>
                  <a:lnTo>
                    <a:pt x="2515" y="823"/>
                  </a:lnTo>
                  <a:lnTo>
                    <a:pt x="2521" y="823"/>
                  </a:lnTo>
                  <a:lnTo>
                    <a:pt x="2527" y="823"/>
                  </a:lnTo>
                  <a:lnTo>
                    <a:pt x="2533" y="823"/>
                  </a:lnTo>
                  <a:lnTo>
                    <a:pt x="2539" y="823"/>
                  </a:lnTo>
                  <a:lnTo>
                    <a:pt x="2545" y="823"/>
                  </a:lnTo>
                  <a:lnTo>
                    <a:pt x="2551" y="823"/>
                  </a:lnTo>
                  <a:lnTo>
                    <a:pt x="2557" y="823"/>
                  </a:lnTo>
                  <a:lnTo>
                    <a:pt x="2563" y="823"/>
                  </a:lnTo>
                  <a:lnTo>
                    <a:pt x="2569" y="823"/>
                  </a:lnTo>
                  <a:lnTo>
                    <a:pt x="2575" y="823"/>
                  </a:lnTo>
                  <a:lnTo>
                    <a:pt x="2581" y="829"/>
                  </a:lnTo>
                  <a:lnTo>
                    <a:pt x="2587" y="829"/>
                  </a:lnTo>
                  <a:lnTo>
                    <a:pt x="2593" y="829"/>
                  </a:lnTo>
                  <a:lnTo>
                    <a:pt x="2599" y="829"/>
                  </a:lnTo>
                  <a:lnTo>
                    <a:pt x="2605" y="835"/>
                  </a:lnTo>
                  <a:lnTo>
                    <a:pt x="2611" y="835"/>
                  </a:lnTo>
                  <a:lnTo>
                    <a:pt x="2617" y="841"/>
                  </a:lnTo>
                  <a:lnTo>
                    <a:pt x="2623" y="841"/>
                  </a:lnTo>
                  <a:lnTo>
                    <a:pt x="2629" y="847"/>
                  </a:lnTo>
                  <a:lnTo>
                    <a:pt x="2635" y="847"/>
                  </a:lnTo>
                  <a:lnTo>
                    <a:pt x="2641" y="847"/>
                  </a:lnTo>
                  <a:lnTo>
                    <a:pt x="2647" y="853"/>
                  </a:lnTo>
                  <a:lnTo>
                    <a:pt x="2653" y="859"/>
                  </a:lnTo>
                  <a:lnTo>
                    <a:pt x="2659" y="859"/>
                  </a:lnTo>
                  <a:lnTo>
                    <a:pt x="2665" y="859"/>
                  </a:lnTo>
                  <a:lnTo>
                    <a:pt x="2671" y="865"/>
                  </a:lnTo>
                  <a:lnTo>
                    <a:pt x="2677" y="871"/>
                  </a:lnTo>
                  <a:lnTo>
                    <a:pt x="2683" y="877"/>
                  </a:lnTo>
                  <a:lnTo>
                    <a:pt x="2689" y="877"/>
                  </a:lnTo>
                  <a:lnTo>
                    <a:pt x="2695" y="883"/>
                  </a:lnTo>
                  <a:lnTo>
                    <a:pt x="2701" y="883"/>
                  </a:lnTo>
                  <a:lnTo>
                    <a:pt x="2707" y="889"/>
                  </a:lnTo>
                  <a:lnTo>
                    <a:pt x="2713" y="895"/>
                  </a:lnTo>
                  <a:lnTo>
                    <a:pt x="2719" y="895"/>
                  </a:lnTo>
                  <a:lnTo>
                    <a:pt x="2725" y="901"/>
                  </a:lnTo>
                  <a:lnTo>
                    <a:pt x="2731" y="907"/>
                  </a:lnTo>
                  <a:lnTo>
                    <a:pt x="2737" y="907"/>
                  </a:lnTo>
                  <a:lnTo>
                    <a:pt x="2743" y="913"/>
                  </a:lnTo>
                  <a:lnTo>
                    <a:pt x="2749" y="919"/>
                  </a:lnTo>
                  <a:lnTo>
                    <a:pt x="2755" y="925"/>
                  </a:lnTo>
                  <a:lnTo>
                    <a:pt x="2761" y="925"/>
                  </a:lnTo>
                  <a:lnTo>
                    <a:pt x="2768" y="931"/>
                  </a:lnTo>
                  <a:lnTo>
                    <a:pt x="2774" y="937"/>
                  </a:lnTo>
                  <a:lnTo>
                    <a:pt x="2780" y="943"/>
                  </a:lnTo>
                  <a:lnTo>
                    <a:pt x="2786" y="949"/>
                  </a:lnTo>
                  <a:lnTo>
                    <a:pt x="2792" y="955"/>
                  </a:lnTo>
                  <a:lnTo>
                    <a:pt x="2798" y="955"/>
                  </a:lnTo>
                  <a:lnTo>
                    <a:pt x="2804" y="961"/>
                  </a:lnTo>
                  <a:lnTo>
                    <a:pt x="2810" y="967"/>
                  </a:lnTo>
                  <a:lnTo>
                    <a:pt x="2816" y="973"/>
                  </a:lnTo>
                  <a:lnTo>
                    <a:pt x="2822" y="979"/>
                  </a:lnTo>
                  <a:lnTo>
                    <a:pt x="2828" y="985"/>
                  </a:lnTo>
                  <a:lnTo>
                    <a:pt x="2834" y="985"/>
                  </a:lnTo>
                  <a:lnTo>
                    <a:pt x="2840" y="991"/>
                  </a:lnTo>
                  <a:lnTo>
                    <a:pt x="2846" y="997"/>
                  </a:lnTo>
                  <a:lnTo>
                    <a:pt x="2852" y="1003"/>
                  </a:lnTo>
                  <a:lnTo>
                    <a:pt x="2858" y="1009"/>
                  </a:lnTo>
                  <a:lnTo>
                    <a:pt x="2864" y="1015"/>
                  </a:lnTo>
                  <a:lnTo>
                    <a:pt x="2870" y="1021"/>
                  </a:lnTo>
                  <a:lnTo>
                    <a:pt x="2876" y="1027"/>
                  </a:lnTo>
                  <a:lnTo>
                    <a:pt x="2882" y="1033"/>
                  </a:lnTo>
                  <a:lnTo>
                    <a:pt x="2888" y="1039"/>
                  </a:lnTo>
                  <a:lnTo>
                    <a:pt x="2894" y="1045"/>
                  </a:lnTo>
                  <a:lnTo>
                    <a:pt x="2900" y="1051"/>
                  </a:lnTo>
                  <a:lnTo>
                    <a:pt x="2906" y="1051"/>
                  </a:lnTo>
                  <a:lnTo>
                    <a:pt x="2912" y="1057"/>
                  </a:lnTo>
                  <a:lnTo>
                    <a:pt x="2918" y="1063"/>
                  </a:lnTo>
                  <a:lnTo>
                    <a:pt x="2924" y="1069"/>
                  </a:lnTo>
                  <a:lnTo>
                    <a:pt x="2930" y="1075"/>
                  </a:lnTo>
                  <a:lnTo>
                    <a:pt x="2936" y="1081"/>
                  </a:lnTo>
                  <a:lnTo>
                    <a:pt x="2942" y="1087"/>
                  </a:lnTo>
                  <a:lnTo>
                    <a:pt x="2948" y="1093"/>
                  </a:lnTo>
                  <a:lnTo>
                    <a:pt x="2954" y="1099"/>
                  </a:lnTo>
                  <a:lnTo>
                    <a:pt x="2960" y="1105"/>
                  </a:lnTo>
                  <a:lnTo>
                    <a:pt x="2966" y="1111"/>
                  </a:lnTo>
                  <a:lnTo>
                    <a:pt x="2972" y="1117"/>
                  </a:lnTo>
                  <a:lnTo>
                    <a:pt x="2978" y="1123"/>
                  </a:lnTo>
                  <a:lnTo>
                    <a:pt x="2984" y="1129"/>
                  </a:lnTo>
                  <a:lnTo>
                    <a:pt x="2990" y="1135"/>
                  </a:lnTo>
                  <a:lnTo>
                    <a:pt x="2996" y="1141"/>
                  </a:lnTo>
                  <a:lnTo>
                    <a:pt x="3002" y="1147"/>
                  </a:lnTo>
                  <a:lnTo>
                    <a:pt x="3008" y="1153"/>
                  </a:lnTo>
                  <a:lnTo>
                    <a:pt x="3014" y="1159"/>
                  </a:lnTo>
                  <a:lnTo>
                    <a:pt x="3020" y="1165"/>
                  </a:lnTo>
                  <a:lnTo>
                    <a:pt x="3026" y="1171"/>
                  </a:lnTo>
                  <a:lnTo>
                    <a:pt x="3032" y="1177"/>
                  </a:lnTo>
                  <a:lnTo>
                    <a:pt x="3038" y="1183"/>
                  </a:lnTo>
                  <a:lnTo>
                    <a:pt x="3044" y="1189"/>
                  </a:lnTo>
                  <a:lnTo>
                    <a:pt x="3050" y="1195"/>
                  </a:lnTo>
                  <a:lnTo>
                    <a:pt x="3056" y="1201"/>
                  </a:lnTo>
                  <a:lnTo>
                    <a:pt x="3062" y="1207"/>
                  </a:lnTo>
                  <a:lnTo>
                    <a:pt x="3068" y="1213"/>
                  </a:lnTo>
                  <a:lnTo>
                    <a:pt x="3074" y="1219"/>
                  </a:lnTo>
                  <a:lnTo>
                    <a:pt x="3080" y="1225"/>
                  </a:lnTo>
                  <a:lnTo>
                    <a:pt x="3086" y="1231"/>
                  </a:lnTo>
                  <a:lnTo>
                    <a:pt x="3086" y="1237"/>
                  </a:lnTo>
                  <a:lnTo>
                    <a:pt x="3092" y="1243"/>
                  </a:lnTo>
                  <a:lnTo>
                    <a:pt x="3098" y="1249"/>
                  </a:lnTo>
                  <a:lnTo>
                    <a:pt x="3104" y="1255"/>
                  </a:lnTo>
                  <a:lnTo>
                    <a:pt x="3110" y="1261"/>
                  </a:lnTo>
                  <a:lnTo>
                    <a:pt x="3116" y="1267"/>
                  </a:lnTo>
                  <a:lnTo>
                    <a:pt x="3122" y="1273"/>
                  </a:lnTo>
                  <a:lnTo>
                    <a:pt x="3128" y="1279"/>
                  </a:lnTo>
                  <a:lnTo>
                    <a:pt x="3134" y="1285"/>
                  </a:lnTo>
                  <a:lnTo>
                    <a:pt x="3140" y="1291"/>
                  </a:lnTo>
                  <a:lnTo>
                    <a:pt x="3146" y="1297"/>
                  </a:lnTo>
                  <a:lnTo>
                    <a:pt x="3152" y="1303"/>
                  </a:lnTo>
                  <a:lnTo>
                    <a:pt x="3158" y="1309"/>
                  </a:lnTo>
                  <a:lnTo>
                    <a:pt x="3158" y="1315"/>
                  </a:lnTo>
                  <a:lnTo>
                    <a:pt x="3164" y="1321"/>
                  </a:lnTo>
                  <a:lnTo>
                    <a:pt x="3170" y="1327"/>
                  </a:lnTo>
                  <a:lnTo>
                    <a:pt x="3176" y="1333"/>
                  </a:lnTo>
                  <a:lnTo>
                    <a:pt x="3182" y="1339"/>
                  </a:lnTo>
                  <a:lnTo>
                    <a:pt x="3188" y="1345"/>
                  </a:lnTo>
                  <a:lnTo>
                    <a:pt x="3194" y="1351"/>
                  </a:lnTo>
                  <a:lnTo>
                    <a:pt x="3200" y="1357"/>
                  </a:lnTo>
                  <a:lnTo>
                    <a:pt x="3206" y="1363"/>
                  </a:lnTo>
                  <a:lnTo>
                    <a:pt x="3212" y="1369"/>
                  </a:lnTo>
                  <a:lnTo>
                    <a:pt x="3218" y="1375"/>
                  </a:lnTo>
                  <a:lnTo>
                    <a:pt x="3224" y="1381"/>
                  </a:lnTo>
                  <a:lnTo>
                    <a:pt x="3230" y="1387"/>
                  </a:lnTo>
                  <a:lnTo>
                    <a:pt x="3230" y="1393"/>
                  </a:lnTo>
                  <a:lnTo>
                    <a:pt x="3236" y="1399"/>
                  </a:lnTo>
                  <a:lnTo>
                    <a:pt x="3242" y="1405"/>
                  </a:lnTo>
                  <a:lnTo>
                    <a:pt x="3248" y="1411"/>
                  </a:lnTo>
                  <a:lnTo>
                    <a:pt x="3254" y="1417"/>
                  </a:lnTo>
                  <a:lnTo>
                    <a:pt x="3260" y="1423"/>
                  </a:lnTo>
                  <a:lnTo>
                    <a:pt x="3266" y="1429"/>
                  </a:lnTo>
                  <a:lnTo>
                    <a:pt x="3272" y="1435"/>
                  </a:lnTo>
                  <a:lnTo>
                    <a:pt x="3278" y="1441"/>
                  </a:lnTo>
                  <a:lnTo>
                    <a:pt x="3278" y="1447"/>
                  </a:lnTo>
                  <a:lnTo>
                    <a:pt x="3284" y="1453"/>
                  </a:lnTo>
                  <a:lnTo>
                    <a:pt x="3290" y="1459"/>
                  </a:lnTo>
                  <a:lnTo>
                    <a:pt x="3296" y="1465"/>
                  </a:lnTo>
                  <a:lnTo>
                    <a:pt x="3302" y="1471"/>
                  </a:lnTo>
                  <a:lnTo>
                    <a:pt x="3308" y="1477"/>
                  </a:lnTo>
                  <a:lnTo>
                    <a:pt x="3314" y="1483"/>
                  </a:lnTo>
                  <a:lnTo>
                    <a:pt x="3320" y="1489"/>
                  </a:lnTo>
                  <a:lnTo>
                    <a:pt x="3326" y="1495"/>
                  </a:lnTo>
                  <a:lnTo>
                    <a:pt x="3326" y="1501"/>
                  </a:lnTo>
                  <a:lnTo>
                    <a:pt x="3332" y="1507"/>
                  </a:lnTo>
                  <a:lnTo>
                    <a:pt x="3338" y="1513"/>
                  </a:lnTo>
                  <a:lnTo>
                    <a:pt x="3344" y="1519"/>
                  </a:lnTo>
                  <a:lnTo>
                    <a:pt x="3350" y="1525"/>
                  </a:lnTo>
                  <a:lnTo>
                    <a:pt x="3356" y="1531"/>
                  </a:lnTo>
                  <a:lnTo>
                    <a:pt x="3362" y="1537"/>
                  </a:lnTo>
                  <a:lnTo>
                    <a:pt x="3368" y="1543"/>
                  </a:lnTo>
                  <a:lnTo>
                    <a:pt x="3374" y="1549"/>
                  </a:lnTo>
                  <a:lnTo>
                    <a:pt x="3380" y="1555"/>
                  </a:lnTo>
                  <a:lnTo>
                    <a:pt x="3386" y="1561"/>
                  </a:lnTo>
                  <a:lnTo>
                    <a:pt x="3392" y="1567"/>
                  </a:lnTo>
                  <a:lnTo>
                    <a:pt x="3392" y="1573"/>
                  </a:lnTo>
                  <a:lnTo>
                    <a:pt x="3398" y="1579"/>
                  </a:lnTo>
                  <a:lnTo>
                    <a:pt x="3404" y="1585"/>
                  </a:lnTo>
                  <a:lnTo>
                    <a:pt x="3410" y="1591"/>
                  </a:lnTo>
                  <a:lnTo>
                    <a:pt x="3416" y="1597"/>
                  </a:lnTo>
                  <a:lnTo>
                    <a:pt x="3422" y="1603"/>
                  </a:lnTo>
                  <a:lnTo>
                    <a:pt x="3428" y="1609"/>
                  </a:lnTo>
                  <a:lnTo>
                    <a:pt x="3434" y="1615"/>
                  </a:lnTo>
                  <a:lnTo>
                    <a:pt x="3434" y="1621"/>
                  </a:lnTo>
                  <a:lnTo>
                    <a:pt x="3440" y="1627"/>
                  </a:lnTo>
                  <a:lnTo>
                    <a:pt x="3446" y="1633"/>
                  </a:lnTo>
                  <a:lnTo>
                    <a:pt x="3452" y="1639"/>
                  </a:lnTo>
                  <a:lnTo>
                    <a:pt x="3458" y="1645"/>
                  </a:lnTo>
                  <a:lnTo>
                    <a:pt x="3464" y="1651"/>
                  </a:lnTo>
                  <a:lnTo>
                    <a:pt x="3470" y="1657"/>
                  </a:lnTo>
                  <a:lnTo>
                    <a:pt x="3476" y="1663"/>
                  </a:lnTo>
                  <a:lnTo>
                    <a:pt x="3482" y="1669"/>
                  </a:lnTo>
                  <a:lnTo>
                    <a:pt x="3482" y="1675"/>
                  </a:lnTo>
                  <a:lnTo>
                    <a:pt x="3488" y="1681"/>
                  </a:lnTo>
                  <a:lnTo>
                    <a:pt x="3494" y="1687"/>
                  </a:lnTo>
                  <a:lnTo>
                    <a:pt x="3500" y="1693"/>
                  </a:lnTo>
                  <a:lnTo>
                    <a:pt x="3506" y="1699"/>
                  </a:lnTo>
                  <a:lnTo>
                    <a:pt x="3512" y="1705"/>
                  </a:lnTo>
                  <a:lnTo>
                    <a:pt x="3518" y="1711"/>
                  </a:lnTo>
                </a:path>
              </a:pathLst>
            </a:custGeom>
            <a:noFill/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51"/>
            <p:cNvSpPr>
              <a:spLocks/>
            </p:cNvSpPr>
            <p:nvPr/>
          </p:nvSpPr>
          <p:spPr bwMode="auto">
            <a:xfrm>
              <a:off x="1184" y="1259"/>
              <a:ext cx="3592" cy="2292"/>
            </a:xfrm>
            <a:custGeom>
              <a:avLst/>
              <a:gdLst/>
              <a:ahLst/>
              <a:cxnLst>
                <a:cxn ang="0">
                  <a:pos x="72" y="54"/>
                </a:cxn>
                <a:cxn ang="0">
                  <a:pos x="150" y="36"/>
                </a:cxn>
                <a:cxn ang="0">
                  <a:pos x="228" y="18"/>
                </a:cxn>
                <a:cxn ang="0">
                  <a:pos x="306" y="0"/>
                </a:cxn>
                <a:cxn ang="0">
                  <a:pos x="384" y="0"/>
                </a:cxn>
                <a:cxn ang="0">
                  <a:pos x="462" y="30"/>
                </a:cxn>
                <a:cxn ang="0">
                  <a:pos x="528" y="102"/>
                </a:cxn>
                <a:cxn ang="0">
                  <a:pos x="577" y="216"/>
                </a:cxn>
                <a:cxn ang="0">
                  <a:pos x="619" y="451"/>
                </a:cxn>
                <a:cxn ang="0">
                  <a:pos x="667" y="367"/>
                </a:cxn>
                <a:cxn ang="0">
                  <a:pos x="709" y="144"/>
                </a:cxn>
                <a:cxn ang="0">
                  <a:pos x="757" y="42"/>
                </a:cxn>
                <a:cxn ang="0">
                  <a:pos x="817" y="78"/>
                </a:cxn>
                <a:cxn ang="0">
                  <a:pos x="865" y="330"/>
                </a:cxn>
                <a:cxn ang="0">
                  <a:pos x="907" y="318"/>
                </a:cxn>
                <a:cxn ang="0">
                  <a:pos x="955" y="84"/>
                </a:cxn>
                <a:cxn ang="0">
                  <a:pos x="1009" y="168"/>
                </a:cxn>
                <a:cxn ang="0">
                  <a:pos x="1051" y="595"/>
                </a:cxn>
                <a:cxn ang="0">
                  <a:pos x="1099" y="126"/>
                </a:cxn>
                <a:cxn ang="0">
                  <a:pos x="1147" y="228"/>
                </a:cxn>
                <a:cxn ang="0">
                  <a:pos x="1195" y="439"/>
                </a:cxn>
                <a:cxn ang="0">
                  <a:pos x="1243" y="150"/>
                </a:cxn>
                <a:cxn ang="0">
                  <a:pos x="1291" y="469"/>
                </a:cxn>
                <a:cxn ang="0">
                  <a:pos x="1333" y="288"/>
                </a:cxn>
                <a:cxn ang="0">
                  <a:pos x="1387" y="246"/>
                </a:cxn>
                <a:cxn ang="0">
                  <a:pos x="1429" y="1141"/>
                </a:cxn>
                <a:cxn ang="0">
                  <a:pos x="1477" y="288"/>
                </a:cxn>
                <a:cxn ang="0">
                  <a:pos x="1525" y="342"/>
                </a:cxn>
                <a:cxn ang="0">
                  <a:pos x="1573" y="1075"/>
                </a:cxn>
                <a:cxn ang="0">
                  <a:pos x="1615" y="373"/>
                </a:cxn>
                <a:cxn ang="0">
                  <a:pos x="1669" y="379"/>
                </a:cxn>
                <a:cxn ang="0">
                  <a:pos x="1717" y="739"/>
                </a:cxn>
                <a:cxn ang="0">
                  <a:pos x="1759" y="631"/>
                </a:cxn>
                <a:cxn ang="0">
                  <a:pos x="1807" y="439"/>
                </a:cxn>
                <a:cxn ang="0">
                  <a:pos x="1873" y="499"/>
                </a:cxn>
                <a:cxn ang="0">
                  <a:pos x="1915" y="727"/>
                </a:cxn>
                <a:cxn ang="0">
                  <a:pos x="1963" y="1165"/>
                </a:cxn>
                <a:cxn ang="0">
                  <a:pos x="2005" y="691"/>
                </a:cxn>
                <a:cxn ang="0">
                  <a:pos x="2059" y="583"/>
                </a:cxn>
                <a:cxn ang="0">
                  <a:pos x="2137" y="613"/>
                </a:cxn>
                <a:cxn ang="0">
                  <a:pos x="2179" y="697"/>
                </a:cxn>
                <a:cxn ang="0">
                  <a:pos x="2227" y="835"/>
                </a:cxn>
                <a:cxn ang="0">
                  <a:pos x="2269" y="1075"/>
                </a:cxn>
                <a:cxn ang="0">
                  <a:pos x="2317" y="1874"/>
                </a:cxn>
                <a:cxn ang="0">
                  <a:pos x="2359" y="1111"/>
                </a:cxn>
                <a:cxn ang="0">
                  <a:pos x="2401" y="961"/>
                </a:cxn>
                <a:cxn ang="0">
                  <a:pos x="2461" y="889"/>
                </a:cxn>
                <a:cxn ang="0">
                  <a:pos x="2539" y="865"/>
                </a:cxn>
                <a:cxn ang="0">
                  <a:pos x="2617" y="883"/>
                </a:cxn>
                <a:cxn ang="0">
                  <a:pos x="2695" y="925"/>
                </a:cxn>
                <a:cxn ang="0">
                  <a:pos x="2774" y="985"/>
                </a:cxn>
                <a:cxn ang="0">
                  <a:pos x="2852" y="1051"/>
                </a:cxn>
                <a:cxn ang="0">
                  <a:pos x="2930" y="1123"/>
                </a:cxn>
                <a:cxn ang="0">
                  <a:pos x="3008" y="1201"/>
                </a:cxn>
                <a:cxn ang="0">
                  <a:pos x="3086" y="1279"/>
                </a:cxn>
                <a:cxn ang="0">
                  <a:pos x="3158" y="1357"/>
                </a:cxn>
                <a:cxn ang="0">
                  <a:pos x="3230" y="1435"/>
                </a:cxn>
                <a:cxn ang="0">
                  <a:pos x="3296" y="1513"/>
                </a:cxn>
                <a:cxn ang="0">
                  <a:pos x="3368" y="1591"/>
                </a:cxn>
                <a:cxn ang="0">
                  <a:pos x="3440" y="1669"/>
                </a:cxn>
                <a:cxn ang="0">
                  <a:pos x="3506" y="1747"/>
                </a:cxn>
              </a:cxnLst>
              <a:rect l="0" t="0" r="r" b="b"/>
              <a:pathLst>
                <a:path w="3518" h="2232">
                  <a:moveTo>
                    <a:pt x="0" y="66"/>
                  </a:moveTo>
                  <a:lnTo>
                    <a:pt x="6" y="66"/>
                  </a:lnTo>
                  <a:lnTo>
                    <a:pt x="12" y="66"/>
                  </a:lnTo>
                  <a:lnTo>
                    <a:pt x="18" y="66"/>
                  </a:lnTo>
                  <a:lnTo>
                    <a:pt x="24" y="66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2" y="60"/>
                  </a:lnTo>
                  <a:lnTo>
                    <a:pt x="48" y="60"/>
                  </a:lnTo>
                  <a:lnTo>
                    <a:pt x="54" y="54"/>
                  </a:lnTo>
                  <a:lnTo>
                    <a:pt x="60" y="54"/>
                  </a:lnTo>
                  <a:lnTo>
                    <a:pt x="66" y="54"/>
                  </a:lnTo>
                  <a:lnTo>
                    <a:pt x="72" y="54"/>
                  </a:lnTo>
                  <a:lnTo>
                    <a:pt x="78" y="48"/>
                  </a:lnTo>
                  <a:lnTo>
                    <a:pt x="84" y="48"/>
                  </a:lnTo>
                  <a:lnTo>
                    <a:pt x="90" y="48"/>
                  </a:lnTo>
                  <a:lnTo>
                    <a:pt x="96" y="48"/>
                  </a:lnTo>
                  <a:lnTo>
                    <a:pt x="102" y="48"/>
                  </a:lnTo>
                  <a:lnTo>
                    <a:pt x="108" y="42"/>
                  </a:lnTo>
                  <a:lnTo>
                    <a:pt x="114" y="42"/>
                  </a:lnTo>
                  <a:lnTo>
                    <a:pt x="120" y="42"/>
                  </a:lnTo>
                  <a:lnTo>
                    <a:pt x="126" y="42"/>
                  </a:lnTo>
                  <a:lnTo>
                    <a:pt x="132" y="36"/>
                  </a:lnTo>
                  <a:lnTo>
                    <a:pt x="138" y="36"/>
                  </a:lnTo>
                  <a:lnTo>
                    <a:pt x="144" y="36"/>
                  </a:lnTo>
                  <a:lnTo>
                    <a:pt x="150" y="36"/>
                  </a:lnTo>
                  <a:lnTo>
                    <a:pt x="156" y="30"/>
                  </a:lnTo>
                  <a:lnTo>
                    <a:pt x="162" y="30"/>
                  </a:lnTo>
                  <a:lnTo>
                    <a:pt x="168" y="30"/>
                  </a:lnTo>
                  <a:lnTo>
                    <a:pt x="174" y="30"/>
                  </a:lnTo>
                  <a:lnTo>
                    <a:pt x="180" y="24"/>
                  </a:lnTo>
                  <a:lnTo>
                    <a:pt x="186" y="24"/>
                  </a:lnTo>
                  <a:lnTo>
                    <a:pt x="192" y="24"/>
                  </a:lnTo>
                  <a:lnTo>
                    <a:pt x="198" y="24"/>
                  </a:lnTo>
                  <a:lnTo>
                    <a:pt x="204" y="18"/>
                  </a:lnTo>
                  <a:lnTo>
                    <a:pt x="210" y="18"/>
                  </a:lnTo>
                  <a:lnTo>
                    <a:pt x="216" y="18"/>
                  </a:lnTo>
                  <a:lnTo>
                    <a:pt x="222" y="18"/>
                  </a:lnTo>
                  <a:lnTo>
                    <a:pt x="228" y="18"/>
                  </a:lnTo>
                  <a:lnTo>
                    <a:pt x="234" y="12"/>
                  </a:lnTo>
                  <a:lnTo>
                    <a:pt x="240" y="12"/>
                  </a:lnTo>
                  <a:lnTo>
                    <a:pt x="246" y="12"/>
                  </a:lnTo>
                  <a:lnTo>
                    <a:pt x="252" y="12"/>
                  </a:lnTo>
                  <a:lnTo>
                    <a:pt x="258" y="12"/>
                  </a:lnTo>
                  <a:lnTo>
                    <a:pt x="264" y="6"/>
                  </a:lnTo>
                  <a:lnTo>
                    <a:pt x="270" y="6"/>
                  </a:lnTo>
                  <a:lnTo>
                    <a:pt x="276" y="6"/>
                  </a:lnTo>
                  <a:lnTo>
                    <a:pt x="282" y="6"/>
                  </a:lnTo>
                  <a:lnTo>
                    <a:pt x="288" y="6"/>
                  </a:lnTo>
                  <a:lnTo>
                    <a:pt x="294" y="0"/>
                  </a:lnTo>
                  <a:lnTo>
                    <a:pt x="300" y="0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6" y="0"/>
                  </a:lnTo>
                  <a:lnTo>
                    <a:pt x="342" y="0"/>
                  </a:lnTo>
                  <a:lnTo>
                    <a:pt x="348" y="0"/>
                  </a:lnTo>
                  <a:lnTo>
                    <a:pt x="354" y="0"/>
                  </a:lnTo>
                  <a:lnTo>
                    <a:pt x="360" y="0"/>
                  </a:lnTo>
                  <a:lnTo>
                    <a:pt x="366" y="0"/>
                  </a:lnTo>
                  <a:lnTo>
                    <a:pt x="372" y="0"/>
                  </a:lnTo>
                  <a:lnTo>
                    <a:pt x="378" y="0"/>
                  </a:lnTo>
                  <a:lnTo>
                    <a:pt x="384" y="0"/>
                  </a:lnTo>
                  <a:lnTo>
                    <a:pt x="390" y="0"/>
                  </a:lnTo>
                  <a:lnTo>
                    <a:pt x="396" y="0"/>
                  </a:lnTo>
                  <a:lnTo>
                    <a:pt x="402" y="0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20" y="6"/>
                  </a:lnTo>
                  <a:lnTo>
                    <a:pt x="426" y="6"/>
                  </a:lnTo>
                  <a:lnTo>
                    <a:pt x="432" y="12"/>
                  </a:lnTo>
                  <a:lnTo>
                    <a:pt x="438" y="12"/>
                  </a:lnTo>
                  <a:lnTo>
                    <a:pt x="444" y="18"/>
                  </a:lnTo>
                  <a:lnTo>
                    <a:pt x="450" y="18"/>
                  </a:lnTo>
                  <a:lnTo>
                    <a:pt x="456" y="24"/>
                  </a:lnTo>
                  <a:lnTo>
                    <a:pt x="462" y="30"/>
                  </a:lnTo>
                  <a:lnTo>
                    <a:pt x="468" y="30"/>
                  </a:lnTo>
                  <a:lnTo>
                    <a:pt x="474" y="36"/>
                  </a:lnTo>
                  <a:lnTo>
                    <a:pt x="480" y="42"/>
                  </a:lnTo>
                  <a:lnTo>
                    <a:pt x="486" y="48"/>
                  </a:lnTo>
                  <a:lnTo>
                    <a:pt x="492" y="54"/>
                  </a:lnTo>
                  <a:lnTo>
                    <a:pt x="498" y="60"/>
                  </a:lnTo>
                  <a:lnTo>
                    <a:pt x="504" y="66"/>
                  </a:lnTo>
                  <a:lnTo>
                    <a:pt x="510" y="72"/>
                  </a:lnTo>
                  <a:lnTo>
                    <a:pt x="516" y="78"/>
                  </a:lnTo>
                  <a:lnTo>
                    <a:pt x="516" y="84"/>
                  </a:lnTo>
                  <a:lnTo>
                    <a:pt x="522" y="90"/>
                  </a:lnTo>
                  <a:lnTo>
                    <a:pt x="528" y="96"/>
                  </a:lnTo>
                  <a:lnTo>
                    <a:pt x="528" y="102"/>
                  </a:lnTo>
                  <a:lnTo>
                    <a:pt x="535" y="108"/>
                  </a:lnTo>
                  <a:lnTo>
                    <a:pt x="535" y="114"/>
                  </a:lnTo>
                  <a:lnTo>
                    <a:pt x="541" y="120"/>
                  </a:lnTo>
                  <a:lnTo>
                    <a:pt x="547" y="132"/>
                  </a:lnTo>
                  <a:lnTo>
                    <a:pt x="547" y="138"/>
                  </a:lnTo>
                  <a:lnTo>
                    <a:pt x="553" y="144"/>
                  </a:lnTo>
                  <a:lnTo>
                    <a:pt x="553" y="156"/>
                  </a:lnTo>
                  <a:lnTo>
                    <a:pt x="559" y="162"/>
                  </a:lnTo>
                  <a:lnTo>
                    <a:pt x="559" y="174"/>
                  </a:lnTo>
                  <a:lnTo>
                    <a:pt x="565" y="180"/>
                  </a:lnTo>
                  <a:lnTo>
                    <a:pt x="571" y="192"/>
                  </a:lnTo>
                  <a:lnTo>
                    <a:pt x="571" y="204"/>
                  </a:lnTo>
                  <a:lnTo>
                    <a:pt x="577" y="216"/>
                  </a:lnTo>
                  <a:lnTo>
                    <a:pt x="577" y="228"/>
                  </a:lnTo>
                  <a:lnTo>
                    <a:pt x="583" y="240"/>
                  </a:lnTo>
                  <a:lnTo>
                    <a:pt x="583" y="258"/>
                  </a:lnTo>
                  <a:lnTo>
                    <a:pt x="589" y="270"/>
                  </a:lnTo>
                  <a:lnTo>
                    <a:pt x="595" y="288"/>
                  </a:lnTo>
                  <a:lnTo>
                    <a:pt x="595" y="306"/>
                  </a:lnTo>
                  <a:lnTo>
                    <a:pt x="601" y="324"/>
                  </a:lnTo>
                  <a:lnTo>
                    <a:pt x="601" y="342"/>
                  </a:lnTo>
                  <a:lnTo>
                    <a:pt x="607" y="361"/>
                  </a:lnTo>
                  <a:lnTo>
                    <a:pt x="607" y="385"/>
                  </a:lnTo>
                  <a:lnTo>
                    <a:pt x="613" y="403"/>
                  </a:lnTo>
                  <a:lnTo>
                    <a:pt x="619" y="427"/>
                  </a:lnTo>
                  <a:lnTo>
                    <a:pt x="619" y="451"/>
                  </a:lnTo>
                  <a:lnTo>
                    <a:pt x="625" y="475"/>
                  </a:lnTo>
                  <a:lnTo>
                    <a:pt x="625" y="493"/>
                  </a:lnTo>
                  <a:lnTo>
                    <a:pt x="631" y="511"/>
                  </a:lnTo>
                  <a:lnTo>
                    <a:pt x="631" y="523"/>
                  </a:lnTo>
                  <a:lnTo>
                    <a:pt x="637" y="523"/>
                  </a:lnTo>
                  <a:lnTo>
                    <a:pt x="643" y="517"/>
                  </a:lnTo>
                  <a:lnTo>
                    <a:pt x="643" y="505"/>
                  </a:lnTo>
                  <a:lnTo>
                    <a:pt x="649" y="487"/>
                  </a:lnTo>
                  <a:lnTo>
                    <a:pt x="649" y="469"/>
                  </a:lnTo>
                  <a:lnTo>
                    <a:pt x="655" y="445"/>
                  </a:lnTo>
                  <a:lnTo>
                    <a:pt x="655" y="415"/>
                  </a:lnTo>
                  <a:lnTo>
                    <a:pt x="661" y="391"/>
                  </a:lnTo>
                  <a:lnTo>
                    <a:pt x="667" y="367"/>
                  </a:lnTo>
                  <a:lnTo>
                    <a:pt x="667" y="342"/>
                  </a:lnTo>
                  <a:lnTo>
                    <a:pt x="673" y="318"/>
                  </a:lnTo>
                  <a:lnTo>
                    <a:pt x="673" y="300"/>
                  </a:lnTo>
                  <a:lnTo>
                    <a:pt x="679" y="276"/>
                  </a:lnTo>
                  <a:lnTo>
                    <a:pt x="679" y="258"/>
                  </a:lnTo>
                  <a:lnTo>
                    <a:pt x="685" y="240"/>
                  </a:lnTo>
                  <a:lnTo>
                    <a:pt x="691" y="222"/>
                  </a:lnTo>
                  <a:lnTo>
                    <a:pt x="691" y="210"/>
                  </a:lnTo>
                  <a:lnTo>
                    <a:pt x="697" y="192"/>
                  </a:lnTo>
                  <a:lnTo>
                    <a:pt x="697" y="180"/>
                  </a:lnTo>
                  <a:lnTo>
                    <a:pt x="703" y="168"/>
                  </a:lnTo>
                  <a:lnTo>
                    <a:pt x="703" y="156"/>
                  </a:lnTo>
                  <a:lnTo>
                    <a:pt x="709" y="144"/>
                  </a:lnTo>
                  <a:lnTo>
                    <a:pt x="715" y="132"/>
                  </a:lnTo>
                  <a:lnTo>
                    <a:pt x="715" y="120"/>
                  </a:lnTo>
                  <a:lnTo>
                    <a:pt x="721" y="108"/>
                  </a:lnTo>
                  <a:lnTo>
                    <a:pt x="721" y="102"/>
                  </a:lnTo>
                  <a:lnTo>
                    <a:pt x="727" y="90"/>
                  </a:lnTo>
                  <a:lnTo>
                    <a:pt x="727" y="84"/>
                  </a:lnTo>
                  <a:lnTo>
                    <a:pt x="733" y="78"/>
                  </a:lnTo>
                  <a:lnTo>
                    <a:pt x="739" y="72"/>
                  </a:lnTo>
                  <a:lnTo>
                    <a:pt x="739" y="66"/>
                  </a:lnTo>
                  <a:lnTo>
                    <a:pt x="745" y="60"/>
                  </a:lnTo>
                  <a:lnTo>
                    <a:pt x="745" y="54"/>
                  </a:lnTo>
                  <a:lnTo>
                    <a:pt x="751" y="48"/>
                  </a:lnTo>
                  <a:lnTo>
                    <a:pt x="757" y="42"/>
                  </a:lnTo>
                  <a:lnTo>
                    <a:pt x="763" y="36"/>
                  </a:lnTo>
                  <a:lnTo>
                    <a:pt x="769" y="30"/>
                  </a:lnTo>
                  <a:lnTo>
                    <a:pt x="775" y="30"/>
                  </a:lnTo>
                  <a:lnTo>
                    <a:pt x="781" y="30"/>
                  </a:lnTo>
                  <a:lnTo>
                    <a:pt x="787" y="36"/>
                  </a:lnTo>
                  <a:lnTo>
                    <a:pt x="793" y="36"/>
                  </a:lnTo>
                  <a:lnTo>
                    <a:pt x="799" y="42"/>
                  </a:lnTo>
                  <a:lnTo>
                    <a:pt x="799" y="48"/>
                  </a:lnTo>
                  <a:lnTo>
                    <a:pt x="805" y="54"/>
                  </a:lnTo>
                  <a:lnTo>
                    <a:pt x="811" y="60"/>
                  </a:lnTo>
                  <a:lnTo>
                    <a:pt x="811" y="66"/>
                  </a:lnTo>
                  <a:lnTo>
                    <a:pt x="817" y="72"/>
                  </a:lnTo>
                  <a:lnTo>
                    <a:pt x="817" y="78"/>
                  </a:lnTo>
                  <a:lnTo>
                    <a:pt x="823" y="90"/>
                  </a:lnTo>
                  <a:lnTo>
                    <a:pt x="823" y="102"/>
                  </a:lnTo>
                  <a:lnTo>
                    <a:pt x="829" y="114"/>
                  </a:lnTo>
                  <a:lnTo>
                    <a:pt x="835" y="126"/>
                  </a:lnTo>
                  <a:lnTo>
                    <a:pt x="835" y="138"/>
                  </a:lnTo>
                  <a:lnTo>
                    <a:pt x="841" y="156"/>
                  </a:lnTo>
                  <a:lnTo>
                    <a:pt x="841" y="174"/>
                  </a:lnTo>
                  <a:lnTo>
                    <a:pt x="847" y="192"/>
                  </a:lnTo>
                  <a:lnTo>
                    <a:pt x="847" y="216"/>
                  </a:lnTo>
                  <a:lnTo>
                    <a:pt x="853" y="240"/>
                  </a:lnTo>
                  <a:lnTo>
                    <a:pt x="859" y="264"/>
                  </a:lnTo>
                  <a:lnTo>
                    <a:pt x="859" y="294"/>
                  </a:lnTo>
                  <a:lnTo>
                    <a:pt x="865" y="330"/>
                  </a:lnTo>
                  <a:lnTo>
                    <a:pt x="865" y="373"/>
                  </a:lnTo>
                  <a:lnTo>
                    <a:pt x="871" y="421"/>
                  </a:lnTo>
                  <a:lnTo>
                    <a:pt x="871" y="469"/>
                  </a:lnTo>
                  <a:lnTo>
                    <a:pt x="877" y="529"/>
                  </a:lnTo>
                  <a:lnTo>
                    <a:pt x="883" y="583"/>
                  </a:lnTo>
                  <a:lnTo>
                    <a:pt x="883" y="619"/>
                  </a:lnTo>
                  <a:lnTo>
                    <a:pt x="889" y="613"/>
                  </a:lnTo>
                  <a:lnTo>
                    <a:pt x="889" y="571"/>
                  </a:lnTo>
                  <a:lnTo>
                    <a:pt x="895" y="511"/>
                  </a:lnTo>
                  <a:lnTo>
                    <a:pt x="901" y="457"/>
                  </a:lnTo>
                  <a:lnTo>
                    <a:pt x="901" y="403"/>
                  </a:lnTo>
                  <a:lnTo>
                    <a:pt x="907" y="361"/>
                  </a:lnTo>
                  <a:lnTo>
                    <a:pt x="907" y="318"/>
                  </a:lnTo>
                  <a:lnTo>
                    <a:pt x="913" y="282"/>
                  </a:lnTo>
                  <a:lnTo>
                    <a:pt x="913" y="252"/>
                  </a:lnTo>
                  <a:lnTo>
                    <a:pt x="919" y="228"/>
                  </a:lnTo>
                  <a:lnTo>
                    <a:pt x="925" y="204"/>
                  </a:lnTo>
                  <a:lnTo>
                    <a:pt x="925" y="180"/>
                  </a:lnTo>
                  <a:lnTo>
                    <a:pt x="931" y="162"/>
                  </a:lnTo>
                  <a:lnTo>
                    <a:pt x="931" y="144"/>
                  </a:lnTo>
                  <a:lnTo>
                    <a:pt x="937" y="132"/>
                  </a:lnTo>
                  <a:lnTo>
                    <a:pt x="937" y="120"/>
                  </a:lnTo>
                  <a:lnTo>
                    <a:pt x="943" y="108"/>
                  </a:lnTo>
                  <a:lnTo>
                    <a:pt x="949" y="96"/>
                  </a:lnTo>
                  <a:lnTo>
                    <a:pt x="949" y="90"/>
                  </a:lnTo>
                  <a:lnTo>
                    <a:pt x="955" y="84"/>
                  </a:lnTo>
                  <a:lnTo>
                    <a:pt x="955" y="78"/>
                  </a:lnTo>
                  <a:lnTo>
                    <a:pt x="961" y="72"/>
                  </a:lnTo>
                  <a:lnTo>
                    <a:pt x="967" y="66"/>
                  </a:lnTo>
                  <a:lnTo>
                    <a:pt x="973" y="66"/>
                  </a:lnTo>
                  <a:lnTo>
                    <a:pt x="979" y="72"/>
                  </a:lnTo>
                  <a:lnTo>
                    <a:pt x="985" y="78"/>
                  </a:lnTo>
                  <a:lnTo>
                    <a:pt x="985" y="84"/>
                  </a:lnTo>
                  <a:lnTo>
                    <a:pt x="991" y="96"/>
                  </a:lnTo>
                  <a:lnTo>
                    <a:pt x="997" y="102"/>
                  </a:lnTo>
                  <a:lnTo>
                    <a:pt x="997" y="114"/>
                  </a:lnTo>
                  <a:lnTo>
                    <a:pt x="1003" y="132"/>
                  </a:lnTo>
                  <a:lnTo>
                    <a:pt x="1003" y="144"/>
                  </a:lnTo>
                  <a:lnTo>
                    <a:pt x="1009" y="168"/>
                  </a:lnTo>
                  <a:lnTo>
                    <a:pt x="1009" y="186"/>
                  </a:lnTo>
                  <a:lnTo>
                    <a:pt x="1015" y="210"/>
                  </a:lnTo>
                  <a:lnTo>
                    <a:pt x="1021" y="240"/>
                  </a:lnTo>
                  <a:lnTo>
                    <a:pt x="1021" y="270"/>
                  </a:lnTo>
                  <a:lnTo>
                    <a:pt x="1027" y="312"/>
                  </a:lnTo>
                  <a:lnTo>
                    <a:pt x="1027" y="361"/>
                  </a:lnTo>
                  <a:lnTo>
                    <a:pt x="1033" y="415"/>
                  </a:lnTo>
                  <a:lnTo>
                    <a:pt x="1033" y="481"/>
                  </a:lnTo>
                  <a:lnTo>
                    <a:pt x="1039" y="565"/>
                  </a:lnTo>
                  <a:lnTo>
                    <a:pt x="1045" y="655"/>
                  </a:lnTo>
                  <a:lnTo>
                    <a:pt x="1045" y="727"/>
                  </a:lnTo>
                  <a:lnTo>
                    <a:pt x="1051" y="685"/>
                  </a:lnTo>
                  <a:lnTo>
                    <a:pt x="1051" y="595"/>
                  </a:lnTo>
                  <a:lnTo>
                    <a:pt x="1057" y="505"/>
                  </a:lnTo>
                  <a:lnTo>
                    <a:pt x="1057" y="439"/>
                  </a:lnTo>
                  <a:lnTo>
                    <a:pt x="1063" y="379"/>
                  </a:lnTo>
                  <a:lnTo>
                    <a:pt x="1069" y="330"/>
                  </a:lnTo>
                  <a:lnTo>
                    <a:pt x="1069" y="288"/>
                  </a:lnTo>
                  <a:lnTo>
                    <a:pt x="1075" y="258"/>
                  </a:lnTo>
                  <a:lnTo>
                    <a:pt x="1075" y="228"/>
                  </a:lnTo>
                  <a:lnTo>
                    <a:pt x="1081" y="204"/>
                  </a:lnTo>
                  <a:lnTo>
                    <a:pt x="1081" y="180"/>
                  </a:lnTo>
                  <a:lnTo>
                    <a:pt x="1087" y="162"/>
                  </a:lnTo>
                  <a:lnTo>
                    <a:pt x="1093" y="150"/>
                  </a:lnTo>
                  <a:lnTo>
                    <a:pt x="1093" y="138"/>
                  </a:lnTo>
                  <a:lnTo>
                    <a:pt x="1099" y="126"/>
                  </a:lnTo>
                  <a:lnTo>
                    <a:pt x="1099" y="120"/>
                  </a:lnTo>
                  <a:lnTo>
                    <a:pt x="1105" y="114"/>
                  </a:lnTo>
                  <a:lnTo>
                    <a:pt x="1111" y="108"/>
                  </a:lnTo>
                  <a:lnTo>
                    <a:pt x="1117" y="108"/>
                  </a:lnTo>
                  <a:lnTo>
                    <a:pt x="1123" y="114"/>
                  </a:lnTo>
                  <a:lnTo>
                    <a:pt x="1123" y="120"/>
                  </a:lnTo>
                  <a:lnTo>
                    <a:pt x="1129" y="126"/>
                  </a:lnTo>
                  <a:lnTo>
                    <a:pt x="1129" y="138"/>
                  </a:lnTo>
                  <a:lnTo>
                    <a:pt x="1135" y="150"/>
                  </a:lnTo>
                  <a:lnTo>
                    <a:pt x="1141" y="162"/>
                  </a:lnTo>
                  <a:lnTo>
                    <a:pt x="1141" y="180"/>
                  </a:lnTo>
                  <a:lnTo>
                    <a:pt x="1147" y="204"/>
                  </a:lnTo>
                  <a:lnTo>
                    <a:pt x="1147" y="228"/>
                  </a:lnTo>
                  <a:lnTo>
                    <a:pt x="1153" y="258"/>
                  </a:lnTo>
                  <a:lnTo>
                    <a:pt x="1153" y="288"/>
                  </a:lnTo>
                  <a:lnTo>
                    <a:pt x="1159" y="330"/>
                  </a:lnTo>
                  <a:lnTo>
                    <a:pt x="1165" y="385"/>
                  </a:lnTo>
                  <a:lnTo>
                    <a:pt x="1165" y="445"/>
                  </a:lnTo>
                  <a:lnTo>
                    <a:pt x="1171" y="523"/>
                  </a:lnTo>
                  <a:lnTo>
                    <a:pt x="1171" y="625"/>
                  </a:lnTo>
                  <a:lnTo>
                    <a:pt x="1177" y="757"/>
                  </a:lnTo>
                  <a:lnTo>
                    <a:pt x="1177" y="847"/>
                  </a:lnTo>
                  <a:lnTo>
                    <a:pt x="1183" y="739"/>
                  </a:lnTo>
                  <a:lnTo>
                    <a:pt x="1189" y="607"/>
                  </a:lnTo>
                  <a:lnTo>
                    <a:pt x="1189" y="511"/>
                  </a:lnTo>
                  <a:lnTo>
                    <a:pt x="1195" y="439"/>
                  </a:lnTo>
                  <a:lnTo>
                    <a:pt x="1195" y="385"/>
                  </a:lnTo>
                  <a:lnTo>
                    <a:pt x="1201" y="336"/>
                  </a:lnTo>
                  <a:lnTo>
                    <a:pt x="1201" y="300"/>
                  </a:lnTo>
                  <a:lnTo>
                    <a:pt x="1207" y="264"/>
                  </a:lnTo>
                  <a:lnTo>
                    <a:pt x="1213" y="240"/>
                  </a:lnTo>
                  <a:lnTo>
                    <a:pt x="1213" y="216"/>
                  </a:lnTo>
                  <a:lnTo>
                    <a:pt x="1219" y="198"/>
                  </a:lnTo>
                  <a:lnTo>
                    <a:pt x="1219" y="186"/>
                  </a:lnTo>
                  <a:lnTo>
                    <a:pt x="1225" y="174"/>
                  </a:lnTo>
                  <a:lnTo>
                    <a:pt x="1225" y="162"/>
                  </a:lnTo>
                  <a:lnTo>
                    <a:pt x="1231" y="156"/>
                  </a:lnTo>
                  <a:lnTo>
                    <a:pt x="1237" y="150"/>
                  </a:lnTo>
                  <a:lnTo>
                    <a:pt x="1243" y="150"/>
                  </a:lnTo>
                  <a:lnTo>
                    <a:pt x="1249" y="156"/>
                  </a:lnTo>
                  <a:lnTo>
                    <a:pt x="1255" y="162"/>
                  </a:lnTo>
                  <a:lnTo>
                    <a:pt x="1255" y="174"/>
                  </a:lnTo>
                  <a:lnTo>
                    <a:pt x="1261" y="180"/>
                  </a:lnTo>
                  <a:lnTo>
                    <a:pt x="1261" y="198"/>
                  </a:lnTo>
                  <a:lnTo>
                    <a:pt x="1267" y="216"/>
                  </a:lnTo>
                  <a:lnTo>
                    <a:pt x="1267" y="234"/>
                  </a:lnTo>
                  <a:lnTo>
                    <a:pt x="1273" y="258"/>
                  </a:lnTo>
                  <a:lnTo>
                    <a:pt x="1279" y="288"/>
                  </a:lnTo>
                  <a:lnTo>
                    <a:pt x="1279" y="324"/>
                  </a:lnTo>
                  <a:lnTo>
                    <a:pt x="1285" y="361"/>
                  </a:lnTo>
                  <a:lnTo>
                    <a:pt x="1285" y="409"/>
                  </a:lnTo>
                  <a:lnTo>
                    <a:pt x="1291" y="469"/>
                  </a:lnTo>
                  <a:lnTo>
                    <a:pt x="1291" y="547"/>
                  </a:lnTo>
                  <a:lnTo>
                    <a:pt x="1297" y="655"/>
                  </a:lnTo>
                  <a:lnTo>
                    <a:pt x="1303" y="805"/>
                  </a:lnTo>
                  <a:lnTo>
                    <a:pt x="1303" y="979"/>
                  </a:lnTo>
                  <a:lnTo>
                    <a:pt x="1309" y="853"/>
                  </a:lnTo>
                  <a:lnTo>
                    <a:pt x="1309" y="691"/>
                  </a:lnTo>
                  <a:lnTo>
                    <a:pt x="1315" y="577"/>
                  </a:lnTo>
                  <a:lnTo>
                    <a:pt x="1315" y="499"/>
                  </a:lnTo>
                  <a:lnTo>
                    <a:pt x="1321" y="439"/>
                  </a:lnTo>
                  <a:lnTo>
                    <a:pt x="1327" y="391"/>
                  </a:lnTo>
                  <a:lnTo>
                    <a:pt x="1327" y="348"/>
                  </a:lnTo>
                  <a:lnTo>
                    <a:pt x="1333" y="318"/>
                  </a:lnTo>
                  <a:lnTo>
                    <a:pt x="1333" y="288"/>
                  </a:lnTo>
                  <a:lnTo>
                    <a:pt x="1339" y="270"/>
                  </a:lnTo>
                  <a:lnTo>
                    <a:pt x="1339" y="252"/>
                  </a:lnTo>
                  <a:lnTo>
                    <a:pt x="1345" y="234"/>
                  </a:lnTo>
                  <a:lnTo>
                    <a:pt x="1351" y="222"/>
                  </a:lnTo>
                  <a:lnTo>
                    <a:pt x="1351" y="210"/>
                  </a:lnTo>
                  <a:lnTo>
                    <a:pt x="1357" y="204"/>
                  </a:lnTo>
                  <a:lnTo>
                    <a:pt x="1363" y="198"/>
                  </a:lnTo>
                  <a:lnTo>
                    <a:pt x="1369" y="198"/>
                  </a:lnTo>
                  <a:lnTo>
                    <a:pt x="1375" y="204"/>
                  </a:lnTo>
                  <a:lnTo>
                    <a:pt x="1375" y="210"/>
                  </a:lnTo>
                  <a:lnTo>
                    <a:pt x="1381" y="222"/>
                  </a:lnTo>
                  <a:lnTo>
                    <a:pt x="1381" y="228"/>
                  </a:lnTo>
                  <a:lnTo>
                    <a:pt x="1387" y="246"/>
                  </a:lnTo>
                  <a:lnTo>
                    <a:pt x="1387" y="258"/>
                  </a:lnTo>
                  <a:lnTo>
                    <a:pt x="1393" y="282"/>
                  </a:lnTo>
                  <a:lnTo>
                    <a:pt x="1399" y="300"/>
                  </a:lnTo>
                  <a:lnTo>
                    <a:pt x="1399" y="330"/>
                  </a:lnTo>
                  <a:lnTo>
                    <a:pt x="1405" y="361"/>
                  </a:lnTo>
                  <a:lnTo>
                    <a:pt x="1405" y="397"/>
                  </a:lnTo>
                  <a:lnTo>
                    <a:pt x="1411" y="439"/>
                  </a:lnTo>
                  <a:lnTo>
                    <a:pt x="1411" y="493"/>
                  </a:lnTo>
                  <a:lnTo>
                    <a:pt x="1417" y="559"/>
                  </a:lnTo>
                  <a:lnTo>
                    <a:pt x="1423" y="643"/>
                  </a:lnTo>
                  <a:lnTo>
                    <a:pt x="1423" y="763"/>
                  </a:lnTo>
                  <a:lnTo>
                    <a:pt x="1429" y="949"/>
                  </a:lnTo>
                  <a:lnTo>
                    <a:pt x="1429" y="1141"/>
                  </a:lnTo>
                  <a:lnTo>
                    <a:pt x="1435" y="901"/>
                  </a:lnTo>
                  <a:lnTo>
                    <a:pt x="1435" y="739"/>
                  </a:lnTo>
                  <a:lnTo>
                    <a:pt x="1441" y="631"/>
                  </a:lnTo>
                  <a:lnTo>
                    <a:pt x="1447" y="559"/>
                  </a:lnTo>
                  <a:lnTo>
                    <a:pt x="1447" y="499"/>
                  </a:lnTo>
                  <a:lnTo>
                    <a:pt x="1453" y="451"/>
                  </a:lnTo>
                  <a:lnTo>
                    <a:pt x="1453" y="415"/>
                  </a:lnTo>
                  <a:lnTo>
                    <a:pt x="1459" y="385"/>
                  </a:lnTo>
                  <a:lnTo>
                    <a:pt x="1459" y="354"/>
                  </a:lnTo>
                  <a:lnTo>
                    <a:pt x="1465" y="336"/>
                  </a:lnTo>
                  <a:lnTo>
                    <a:pt x="1471" y="312"/>
                  </a:lnTo>
                  <a:lnTo>
                    <a:pt x="1471" y="300"/>
                  </a:lnTo>
                  <a:lnTo>
                    <a:pt x="1477" y="288"/>
                  </a:lnTo>
                  <a:lnTo>
                    <a:pt x="1477" y="276"/>
                  </a:lnTo>
                  <a:lnTo>
                    <a:pt x="1483" y="270"/>
                  </a:lnTo>
                  <a:lnTo>
                    <a:pt x="1483" y="264"/>
                  </a:lnTo>
                  <a:lnTo>
                    <a:pt x="1489" y="258"/>
                  </a:lnTo>
                  <a:lnTo>
                    <a:pt x="1495" y="258"/>
                  </a:lnTo>
                  <a:lnTo>
                    <a:pt x="1501" y="264"/>
                  </a:lnTo>
                  <a:lnTo>
                    <a:pt x="1507" y="270"/>
                  </a:lnTo>
                  <a:lnTo>
                    <a:pt x="1507" y="276"/>
                  </a:lnTo>
                  <a:lnTo>
                    <a:pt x="1513" y="288"/>
                  </a:lnTo>
                  <a:lnTo>
                    <a:pt x="1519" y="300"/>
                  </a:lnTo>
                  <a:lnTo>
                    <a:pt x="1519" y="312"/>
                  </a:lnTo>
                  <a:lnTo>
                    <a:pt x="1525" y="324"/>
                  </a:lnTo>
                  <a:lnTo>
                    <a:pt x="1525" y="342"/>
                  </a:lnTo>
                  <a:lnTo>
                    <a:pt x="1531" y="367"/>
                  </a:lnTo>
                  <a:lnTo>
                    <a:pt x="1531" y="391"/>
                  </a:lnTo>
                  <a:lnTo>
                    <a:pt x="1537" y="415"/>
                  </a:lnTo>
                  <a:lnTo>
                    <a:pt x="1543" y="451"/>
                  </a:lnTo>
                  <a:lnTo>
                    <a:pt x="1543" y="487"/>
                  </a:lnTo>
                  <a:lnTo>
                    <a:pt x="1549" y="529"/>
                  </a:lnTo>
                  <a:lnTo>
                    <a:pt x="1549" y="577"/>
                  </a:lnTo>
                  <a:lnTo>
                    <a:pt x="1555" y="643"/>
                  </a:lnTo>
                  <a:lnTo>
                    <a:pt x="1555" y="727"/>
                  </a:lnTo>
                  <a:lnTo>
                    <a:pt x="1561" y="835"/>
                  </a:lnTo>
                  <a:lnTo>
                    <a:pt x="1567" y="1015"/>
                  </a:lnTo>
                  <a:lnTo>
                    <a:pt x="1567" y="1333"/>
                  </a:lnTo>
                  <a:lnTo>
                    <a:pt x="1573" y="1075"/>
                  </a:lnTo>
                  <a:lnTo>
                    <a:pt x="1573" y="877"/>
                  </a:lnTo>
                  <a:lnTo>
                    <a:pt x="1579" y="757"/>
                  </a:lnTo>
                  <a:lnTo>
                    <a:pt x="1579" y="679"/>
                  </a:lnTo>
                  <a:lnTo>
                    <a:pt x="1585" y="613"/>
                  </a:lnTo>
                  <a:lnTo>
                    <a:pt x="1591" y="565"/>
                  </a:lnTo>
                  <a:lnTo>
                    <a:pt x="1591" y="523"/>
                  </a:lnTo>
                  <a:lnTo>
                    <a:pt x="1597" y="493"/>
                  </a:lnTo>
                  <a:lnTo>
                    <a:pt x="1597" y="463"/>
                  </a:lnTo>
                  <a:lnTo>
                    <a:pt x="1603" y="439"/>
                  </a:lnTo>
                  <a:lnTo>
                    <a:pt x="1609" y="415"/>
                  </a:lnTo>
                  <a:lnTo>
                    <a:pt x="1609" y="403"/>
                  </a:lnTo>
                  <a:lnTo>
                    <a:pt x="1615" y="385"/>
                  </a:lnTo>
                  <a:lnTo>
                    <a:pt x="1615" y="373"/>
                  </a:lnTo>
                  <a:lnTo>
                    <a:pt x="1621" y="361"/>
                  </a:lnTo>
                  <a:lnTo>
                    <a:pt x="1621" y="354"/>
                  </a:lnTo>
                  <a:lnTo>
                    <a:pt x="1627" y="342"/>
                  </a:lnTo>
                  <a:lnTo>
                    <a:pt x="1633" y="336"/>
                  </a:lnTo>
                  <a:lnTo>
                    <a:pt x="1639" y="330"/>
                  </a:lnTo>
                  <a:lnTo>
                    <a:pt x="1645" y="336"/>
                  </a:lnTo>
                  <a:lnTo>
                    <a:pt x="1651" y="336"/>
                  </a:lnTo>
                  <a:lnTo>
                    <a:pt x="1657" y="342"/>
                  </a:lnTo>
                  <a:lnTo>
                    <a:pt x="1657" y="348"/>
                  </a:lnTo>
                  <a:lnTo>
                    <a:pt x="1663" y="354"/>
                  </a:lnTo>
                  <a:lnTo>
                    <a:pt x="1663" y="361"/>
                  </a:lnTo>
                  <a:lnTo>
                    <a:pt x="1669" y="373"/>
                  </a:lnTo>
                  <a:lnTo>
                    <a:pt x="1669" y="379"/>
                  </a:lnTo>
                  <a:lnTo>
                    <a:pt x="1675" y="391"/>
                  </a:lnTo>
                  <a:lnTo>
                    <a:pt x="1681" y="409"/>
                  </a:lnTo>
                  <a:lnTo>
                    <a:pt x="1681" y="421"/>
                  </a:lnTo>
                  <a:lnTo>
                    <a:pt x="1687" y="439"/>
                  </a:lnTo>
                  <a:lnTo>
                    <a:pt x="1687" y="457"/>
                  </a:lnTo>
                  <a:lnTo>
                    <a:pt x="1693" y="481"/>
                  </a:lnTo>
                  <a:lnTo>
                    <a:pt x="1693" y="505"/>
                  </a:lnTo>
                  <a:lnTo>
                    <a:pt x="1699" y="529"/>
                  </a:lnTo>
                  <a:lnTo>
                    <a:pt x="1705" y="565"/>
                  </a:lnTo>
                  <a:lnTo>
                    <a:pt x="1705" y="595"/>
                  </a:lnTo>
                  <a:lnTo>
                    <a:pt x="1711" y="637"/>
                  </a:lnTo>
                  <a:lnTo>
                    <a:pt x="1711" y="685"/>
                  </a:lnTo>
                  <a:lnTo>
                    <a:pt x="1717" y="739"/>
                  </a:lnTo>
                  <a:lnTo>
                    <a:pt x="1717" y="805"/>
                  </a:lnTo>
                  <a:lnTo>
                    <a:pt x="1723" y="895"/>
                  </a:lnTo>
                  <a:lnTo>
                    <a:pt x="1729" y="1021"/>
                  </a:lnTo>
                  <a:lnTo>
                    <a:pt x="1729" y="1237"/>
                  </a:lnTo>
                  <a:lnTo>
                    <a:pt x="1735" y="1573"/>
                  </a:lnTo>
                  <a:lnTo>
                    <a:pt x="1735" y="1177"/>
                  </a:lnTo>
                  <a:lnTo>
                    <a:pt x="1741" y="997"/>
                  </a:lnTo>
                  <a:lnTo>
                    <a:pt x="1741" y="889"/>
                  </a:lnTo>
                  <a:lnTo>
                    <a:pt x="1747" y="811"/>
                  </a:lnTo>
                  <a:lnTo>
                    <a:pt x="1753" y="751"/>
                  </a:lnTo>
                  <a:lnTo>
                    <a:pt x="1753" y="703"/>
                  </a:lnTo>
                  <a:lnTo>
                    <a:pt x="1759" y="661"/>
                  </a:lnTo>
                  <a:lnTo>
                    <a:pt x="1759" y="631"/>
                  </a:lnTo>
                  <a:lnTo>
                    <a:pt x="1765" y="601"/>
                  </a:lnTo>
                  <a:lnTo>
                    <a:pt x="1765" y="577"/>
                  </a:lnTo>
                  <a:lnTo>
                    <a:pt x="1771" y="553"/>
                  </a:lnTo>
                  <a:lnTo>
                    <a:pt x="1777" y="535"/>
                  </a:lnTo>
                  <a:lnTo>
                    <a:pt x="1777" y="517"/>
                  </a:lnTo>
                  <a:lnTo>
                    <a:pt x="1783" y="505"/>
                  </a:lnTo>
                  <a:lnTo>
                    <a:pt x="1783" y="493"/>
                  </a:lnTo>
                  <a:lnTo>
                    <a:pt x="1789" y="481"/>
                  </a:lnTo>
                  <a:lnTo>
                    <a:pt x="1789" y="469"/>
                  </a:lnTo>
                  <a:lnTo>
                    <a:pt x="1795" y="463"/>
                  </a:lnTo>
                  <a:lnTo>
                    <a:pt x="1801" y="451"/>
                  </a:lnTo>
                  <a:lnTo>
                    <a:pt x="1807" y="445"/>
                  </a:lnTo>
                  <a:lnTo>
                    <a:pt x="1807" y="439"/>
                  </a:lnTo>
                  <a:lnTo>
                    <a:pt x="1813" y="433"/>
                  </a:lnTo>
                  <a:lnTo>
                    <a:pt x="1819" y="433"/>
                  </a:lnTo>
                  <a:lnTo>
                    <a:pt x="1825" y="433"/>
                  </a:lnTo>
                  <a:lnTo>
                    <a:pt x="1831" y="433"/>
                  </a:lnTo>
                  <a:lnTo>
                    <a:pt x="1837" y="439"/>
                  </a:lnTo>
                  <a:lnTo>
                    <a:pt x="1843" y="445"/>
                  </a:lnTo>
                  <a:lnTo>
                    <a:pt x="1849" y="451"/>
                  </a:lnTo>
                  <a:lnTo>
                    <a:pt x="1855" y="457"/>
                  </a:lnTo>
                  <a:lnTo>
                    <a:pt x="1855" y="463"/>
                  </a:lnTo>
                  <a:lnTo>
                    <a:pt x="1861" y="475"/>
                  </a:lnTo>
                  <a:lnTo>
                    <a:pt x="1861" y="481"/>
                  </a:lnTo>
                  <a:lnTo>
                    <a:pt x="1867" y="487"/>
                  </a:lnTo>
                  <a:lnTo>
                    <a:pt x="1873" y="499"/>
                  </a:lnTo>
                  <a:lnTo>
                    <a:pt x="1873" y="511"/>
                  </a:lnTo>
                  <a:lnTo>
                    <a:pt x="1879" y="523"/>
                  </a:lnTo>
                  <a:lnTo>
                    <a:pt x="1879" y="535"/>
                  </a:lnTo>
                  <a:lnTo>
                    <a:pt x="1885" y="547"/>
                  </a:lnTo>
                  <a:lnTo>
                    <a:pt x="1885" y="559"/>
                  </a:lnTo>
                  <a:lnTo>
                    <a:pt x="1891" y="577"/>
                  </a:lnTo>
                  <a:lnTo>
                    <a:pt x="1897" y="595"/>
                  </a:lnTo>
                  <a:lnTo>
                    <a:pt x="1897" y="613"/>
                  </a:lnTo>
                  <a:lnTo>
                    <a:pt x="1903" y="631"/>
                  </a:lnTo>
                  <a:lnTo>
                    <a:pt x="1903" y="655"/>
                  </a:lnTo>
                  <a:lnTo>
                    <a:pt x="1909" y="679"/>
                  </a:lnTo>
                  <a:lnTo>
                    <a:pt x="1909" y="703"/>
                  </a:lnTo>
                  <a:lnTo>
                    <a:pt x="1915" y="727"/>
                  </a:lnTo>
                  <a:lnTo>
                    <a:pt x="1921" y="757"/>
                  </a:lnTo>
                  <a:lnTo>
                    <a:pt x="1921" y="793"/>
                  </a:lnTo>
                  <a:lnTo>
                    <a:pt x="1927" y="835"/>
                  </a:lnTo>
                  <a:lnTo>
                    <a:pt x="1927" y="877"/>
                  </a:lnTo>
                  <a:lnTo>
                    <a:pt x="1933" y="925"/>
                  </a:lnTo>
                  <a:lnTo>
                    <a:pt x="1939" y="991"/>
                  </a:lnTo>
                  <a:lnTo>
                    <a:pt x="1939" y="1069"/>
                  </a:lnTo>
                  <a:lnTo>
                    <a:pt x="1945" y="1171"/>
                  </a:lnTo>
                  <a:lnTo>
                    <a:pt x="1945" y="1327"/>
                  </a:lnTo>
                  <a:lnTo>
                    <a:pt x="1951" y="1663"/>
                  </a:lnTo>
                  <a:lnTo>
                    <a:pt x="1951" y="1591"/>
                  </a:lnTo>
                  <a:lnTo>
                    <a:pt x="1957" y="1309"/>
                  </a:lnTo>
                  <a:lnTo>
                    <a:pt x="1963" y="1165"/>
                  </a:lnTo>
                  <a:lnTo>
                    <a:pt x="1963" y="1075"/>
                  </a:lnTo>
                  <a:lnTo>
                    <a:pt x="1969" y="1003"/>
                  </a:lnTo>
                  <a:lnTo>
                    <a:pt x="1969" y="949"/>
                  </a:lnTo>
                  <a:lnTo>
                    <a:pt x="1975" y="907"/>
                  </a:lnTo>
                  <a:lnTo>
                    <a:pt x="1975" y="871"/>
                  </a:lnTo>
                  <a:lnTo>
                    <a:pt x="1981" y="835"/>
                  </a:lnTo>
                  <a:lnTo>
                    <a:pt x="1987" y="811"/>
                  </a:lnTo>
                  <a:lnTo>
                    <a:pt x="1987" y="781"/>
                  </a:lnTo>
                  <a:lnTo>
                    <a:pt x="1993" y="763"/>
                  </a:lnTo>
                  <a:lnTo>
                    <a:pt x="1993" y="739"/>
                  </a:lnTo>
                  <a:lnTo>
                    <a:pt x="1999" y="721"/>
                  </a:lnTo>
                  <a:lnTo>
                    <a:pt x="1999" y="709"/>
                  </a:lnTo>
                  <a:lnTo>
                    <a:pt x="2005" y="691"/>
                  </a:lnTo>
                  <a:lnTo>
                    <a:pt x="2011" y="679"/>
                  </a:lnTo>
                  <a:lnTo>
                    <a:pt x="2011" y="667"/>
                  </a:lnTo>
                  <a:lnTo>
                    <a:pt x="2017" y="655"/>
                  </a:lnTo>
                  <a:lnTo>
                    <a:pt x="2017" y="649"/>
                  </a:lnTo>
                  <a:lnTo>
                    <a:pt x="2023" y="637"/>
                  </a:lnTo>
                  <a:lnTo>
                    <a:pt x="2023" y="631"/>
                  </a:lnTo>
                  <a:lnTo>
                    <a:pt x="2029" y="625"/>
                  </a:lnTo>
                  <a:lnTo>
                    <a:pt x="2035" y="613"/>
                  </a:lnTo>
                  <a:lnTo>
                    <a:pt x="2041" y="607"/>
                  </a:lnTo>
                  <a:lnTo>
                    <a:pt x="2041" y="601"/>
                  </a:lnTo>
                  <a:lnTo>
                    <a:pt x="2047" y="595"/>
                  </a:lnTo>
                  <a:lnTo>
                    <a:pt x="2053" y="589"/>
                  </a:lnTo>
                  <a:lnTo>
                    <a:pt x="2059" y="583"/>
                  </a:lnTo>
                  <a:lnTo>
                    <a:pt x="2065" y="577"/>
                  </a:lnTo>
                  <a:lnTo>
                    <a:pt x="2071" y="577"/>
                  </a:lnTo>
                  <a:lnTo>
                    <a:pt x="2077" y="577"/>
                  </a:lnTo>
                  <a:lnTo>
                    <a:pt x="2083" y="577"/>
                  </a:lnTo>
                  <a:lnTo>
                    <a:pt x="2089" y="577"/>
                  </a:lnTo>
                  <a:lnTo>
                    <a:pt x="2095" y="583"/>
                  </a:lnTo>
                  <a:lnTo>
                    <a:pt x="2101" y="583"/>
                  </a:lnTo>
                  <a:lnTo>
                    <a:pt x="2107" y="589"/>
                  </a:lnTo>
                  <a:lnTo>
                    <a:pt x="2113" y="595"/>
                  </a:lnTo>
                  <a:lnTo>
                    <a:pt x="2119" y="601"/>
                  </a:lnTo>
                  <a:lnTo>
                    <a:pt x="2125" y="601"/>
                  </a:lnTo>
                  <a:lnTo>
                    <a:pt x="2131" y="607"/>
                  </a:lnTo>
                  <a:lnTo>
                    <a:pt x="2137" y="613"/>
                  </a:lnTo>
                  <a:lnTo>
                    <a:pt x="2137" y="619"/>
                  </a:lnTo>
                  <a:lnTo>
                    <a:pt x="2143" y="625"/>
                  </a:lnTo>
                  <a:lnTo>
                    <a:pt x="2143" y="631"/>
                  </a:lnTo>
                  <a:lnTo>
                    <a:pt x="2149" y="637"/>
                  </a:lnTo>
                  <a:lnTo>
                    <a:pt x="2155" y="643"/>
                  </a:lnTo>
                  <a:lnTo>
                    <a:pt x="2155" y="649"/>
                  </a:lnTo>
                  <a:lnTo>
                    <a:pt x="2161" y="655"/>
                  </a:lnTo>
                  <a:lnTo>
                    <a:pt x="2161" y="661"/>
                  </a:lnTo>
                  <a:lnTo>
                    <a:pt x="2167" y="667"/>
                  </a:lnTo>
                  <a:lnTo>
                    <a:pt x="2167" y="673"/>
                  </a:lnTo>
                  <a:lnTo>
                    <a:pt x="2173" y="679"/>
                  </a:lnTo>
                  <a:lnTo>
                    <a:pt x="2179" y="691"/>
                  </a:lnTo>
                  <a:lnTo>
                    <a:pt x="2179" y="697"/>
                  </a:lnTo>
                  <a:lnTo>
                    <a:pt x="2185" y="703"/>
                  </a:lnTo>
                  <a:lnTo>
                    <a:pt x="2185" y="715"/>
                  </a:lnTo>
                  <a:lnTo>
                    <a:pt x="2191" y="721"/>
                  </a:lnTo>
                  <a:lnTo>
                    <a:pt x="2191" y="733"/>
                  </a:lnTo>
                  <a:lnTo>
                    <a:pt x="2197" y="739"/>
                  </a:lnTo>
                  <a:lnTo>
                    <a:pt x="2203" y="751"/>
                  </a:lnTo>
                  <a:lnTo>
                    <a:pt x="2203" y="763"/>
                  </a:lnTo>
                  <a:lnTo>
                    <a:pt x="2209" y="775"/>
                  </a:lnTo>
                  <a:lnTo>
                    <a:pt x="2209" y="781"/>
                  </a:lnTo>
                  <a:lnTo>
                    <a:pt x="2215" y="793"/>
                  </a:lnTo>
                  <a:lnTo>
                    <a:pt x="2215" y="805"/>
                  </a:lnTo>
                  <a:lnTo>
                    <a:pt x="2221" y="817"/>
                  </a:lnTo>
                  <a:lnTo>
                    <a:pt x="2227" y="835"/>
                  </a:lnTo>
                  <a:lnTo>
                    <a:pt x="2227" y="847"/>
                  </a:lnTo>
                  <a:lnTo>
                    <a:pt x="2233" y="859"/>
                  </a:lnTo>
                  <a:lnTo>
                    <a:pt x="2233" y="877"/>
                  </a:lnTo>
                  <a:lnTo>
                    <a:pt x="2239" y="889"/>
                  </a:lnTo>
                  <a:lnTo>
                    <a:pt x="2239" y="907"/>
                  </a:lnTo>
                  <a:lnTo>
                    <a:pt x="2245" y="925"/>
                  </a:lnTo>
                  <a:lnTo>
                    <a:pt x="2251" y="943"/>
                  </a:lnTo>
                  <a:lnTo>
                    <a:pt x="2251" y="961"/>
                  </a:lnTo>
                  <a:lnTo>
                    <a:pt x="2257" y="979"/>
                  </a:lnTo>
                  <a:lnTo>
                    <a:pt x="2257" y="1003"/>
                  </a:lnTo>
                  <a:lnTo>
                    <a:pt x="2263" y="1021"/>
                  </a:lnTo>
                  <a:lnTo>
                    <a:pt x="2263" y="1045"/>
                  </a:lnTo>
                  <a:lnTo>
                    <a:pt x="2269" y="1075"/>
                  </a:lnTo>
                  <a:lnTo>
                    <a:pt x="2275" y="1099"/>
                  </a:lnTo>
                  <a:lnTo>
                    <a:pt x="2275" y="1129"/>
                  </a:lnTo>
                  <a:lnTo>
                    <a:pt x="2281" y="1165"/>
                  </a:lnTo>
                  <a:lnTo>
                    <a:pt x="2281" y="1201"/>
                  </a:lnTo>
                  <a:lnTo>
                    <a:pt x="2287" y="1243"/>
                  </a:lnTo>
                  <a:lnTo>
                    <a:pt x="2293" y="1291"/>
                  </a:lnTo>
                  <a:lnTo>
                    <a:pt x="2293" y="1345"/>
                  </a:lnTo>
                  <a:lnTo>
                    <a:pt x="2299" y="1411"/>
                  </a:lnTo>
                  <a:lnTo>
                    <a:pt x="2299" y="1495"/>
                  </a:lnTo>
                  <a:lnTo>
                    <a:pt x="2305" y="1615"/>
                  </a:lnTo>
                  <a:lnTo>
                    <a:pt x="2305" y="1802"/>
                  </a:lnTo>
                  <a:lnTo>
                    <a:pt x="2310" y="2232"/>
                  </a:lnTo>
                  <a:lnTo>
                    <a:pt x="2317" y="1874"/>
                  </a:lnTo>
                  <a:lnTo>
                    <a:pt x="2317" y="1657"/>
                  </a:lnTo>
                  <a:lnTo>
                    <a:pt x="2323" y="1537"/>
                  </a:lnTo>
                  <a:lnTo>
                    <a:pt x="2323" y="1453"/>
                  </a:lnTo>
                  <a:lnTo>
                    <a:pt x="2329" y="1387"/>
                  </a:lnTo>
                  <a:lnTo>
                    <a:pt x="2329" y="1333"/>
                  </a:lnTo>
                  <a:lnTo>
                    <a:pt x="2335" y="1291"/>
                  </a:lnTo>
                  <a:lnTo>
                    <a:pt x="2341" y="1255"/>
                  </a:lnTo>
                  <a:lnTo>
                    <a:pt x="2341" y="1225"/>
                  </a:lnTo>
                  <a:lnTo>
                    <a:pt x="2347" y="1195"/>
                  </a:lnTo>
                  <a:lnTo>
                    <a:pt x="2347" y="1171"/>
                  </a:lnTo>
                  <a:lnTo>
                    <a:pt x="2353" y="1147"/>
                  </a:lnTo>
                  <a:lnTo>
                    <a:pt x="2353" y="1129"/>
                  </a:lnTo>
                  <a:lnTo>
                    <a:pt x="2359" y="1111"/>
                  </a:lnTo>
                  <a:lnTo>
                    <a:pt x="2365" y="1093"/>
                  </a:lnTo>
                  <a:lnTo>
                    <a:pt x="2365" y="1075"/>
                  </a:lnTo>
                  <a:lnTo>
                    <a:pt x="2371" y="1063"/>
                  </a:lnTo>
                  <a:lnTo>
                    <a:pt x="2371" y="1051"/>
                  </a:lnTo>
                  <a:lnTo>
                    <a:pt x="2377" y="1033"/>
                  </a:lnTo>
                  <a:lnTo>
                    <a:pt x="2377" y="1027"/>
                  </a:lnTo>
                  <a:lnTo>
                    <a:pt x="2383" y="1015"/>
                  </a:lnTo>
                  <a:lnTo>
                    <a:pt x="2389" y="1003"/>
                  </a:lnTo>
                  <a:lnTo>
                    <a:pt x="2389" y="997"/>
                  </a:lnTo>
                  <a:lnTo>
                    <a:pt x="2395" y="985"/>
                  </a:lnTo>
                  <a:lnTo>
                    <a:pt x="2395" y="979"/>
                  </a:lnTo>
                  <a:lnTo>
                    <a:pt x="2401" y="967"/>
                  </a:lnTo>
                  <a:lnTo>
                    <a:pt x="2401" y="961"/>
                  </a:lnTo>
                  <a:lnTo>
                    <a:pt x="2407" y="955"/>
                  </a:lnTo>
                  <a:lnTo>
                    <a:pt x="2413" y="949"/>
                  </a:lnTo>
                  <a:lnTo>
                    <a:pt x="2413" y="943"/>
                  </a:lnTo>
                  <a:lnTo>
                    <a:pt x="2419" y="937"/>
                  </a:lnTo>
                  <a:lnTo>
                    <a:pt x="2419" y="931"/>
                  </a:lnTo>
                  <a:lnTo>
                    <a:pt x="2425" y="925"/>
                  </a:lnTo>
                  <a:lnTo>
                    <a:pt x="2431" y="919"/>
                  </a:lnTo>
                  <a:lnTo>
                    <a:pt x="2437" y="913"/>
                  </a:lnTo>
                  <a:lnTo>
                    <a:pt x="2443" y="907"/>
                  </a:lnTo>
                  <a:lnTo>
                    <a:pt x="2443" y="901"/>
                  </a:lnTo>
                  <a:lnTo>
                    <a:pt x="2449" y="895"/>
                  </a:lnTo>
                  <a:lnTo>
                    <a:pt x="2455" y="889"/>
                  </a:lnTo>
                  <a:lnTo>
                    <a:pt x="2461" y="889"/>
                  </a:lnTo>
                  <a:lnTo>
                    <a:pt x="2467" y="883"/>
                  </a:lnTo>
                  <a:lnTo>
                    <a:pt x="2473" y="877"/>
                  </a:lnTo>
                  <a:lnTo>
                    <a:pt x="2479" y="877"/>
                  </a:lnTo>
                  <a:lnTo>
                    <a:pt x="2485" y="871"/>
                  </a:lnTo>
                  <a:lnTo>
                    <a:pt x="2491" y="871"/>
                  </a:lnTo>
                  <a:lnTo>
                    <a:pt x="2497" y="865"/>
                  </a:lnTo>
                  <a:lnTo>
                    <a:pt x="2503" y="865"/>
                  </a:lnTo>
                  <a:lnTo>
                    <a:pt x="2509" y="865"/>
                  </a:lnTo>
                  <a:lnTo>
                    <a:pt x="2515" y="865"/>
                  </a:lnTo>
                  <a:lnTo>
                    <a:pt x="2521" y="865"/>
                  </a:lnTo>
                  <a:lnTo>
                    <a:pt x="2527" y="865"/>
                  </a:lnTo>
                  <a:lnTo>
                    <a:pt x="2533" y="865"/>
                  </a:lnTo>
                  <a:lnTo>
                    <a:pt x="2539" y="865"/>
                  </a:lnTo>
                  <a:lnTo>
                    <a:pt x="2545" y="865"/>
                  </a:lnTo>
                  <a:lnTo>
                    <a:pt x="2551" y="865"/>
                  </a:lnTo>
                  <a:lnTo>
                    <a:pt x="2557" y="865"/>
                  </a:lnTo>
                  <a:lnTo>
                    <a:pt x="2563" y="865"/>
                  </a:lnTo>
                  <a:lnTo>
                    <a:pt x="2569" y="865"/>
                  </a:lnTo>
                  <a:lnTo>
                    <a:pt x="2575" y="865"/>
                  </a:lnTo>
                  <a:lnTo>
                    <a:pt x="2581" y="871"/>
                  </a:lnTo>
                  <a:lnTo>
                    <a:pt x="2587" y="871"/>
                  </a:lnTo>
                  <a:lnTo>
                    <a:pt x="2593" y="871"/>
                  </a:lnTo>
                  <a:lnTo>
                    <a:pt x="2599" y="877"/>
                  </a:lnTo>
                  <a:lnTo>
                    <a:pt x="2605" y="877"/>
                  </a:lnTo>
                  <a:lnTo>
                    <a:pt x="2611" y="883"/>
                  </a:lnTo>
                  <a:lnTo>
                    <a:pt x="2617" y="883"/>
                  </a:lnTo>
                  <a:lnTo>
                    <a:pt x="2623" y="883"/>
                  </a:lnTo>
                  <a:lnTo>
                    <a:pt x="2629" y="889"/>
                  </a:lnTo>
                  <a:lnTo>
                    <a:pt x="2635" y="889"/>
                  </a:lnTo>
                  <a:lnTo>
                    <a:pt x="2641" y="895"/>
                  </a:lnTo>
                  <a:lnTo>
                    <a:pt x="2647" y="895"/>
                  </a:lnTo>
                  <a:lnTo>
                    <a:pt x="2653" y="901"/>
                  </a:lnTo>
                  <a:lnTo>
                    <a:pt x="2659" y="901"/>
                  </a:lnTo>
                  <a:lnTo>
                    <a:pt x="2665" y="907"/>
                  </a:lnTo>
                  <a:lnTo>
                    <a:pt x="2671" y="907"/>
                  </a:lnTo>
                  <a:lnTo>
                    <a:pt x="2677" y="913"/>
                  </a:lnTo>
                  <a:lnTo>
                    <a:pt x="2683" y="919"/>
                  </a:lnTo>
                  <a:lnTo>
                    <a:pt x="2689" y="919"/>
                  </a:lnTo>
                  <a:lnTo>
                    <a:pt x="2695" y="925"/>
                  </a:lnTo>
                  <a:lnTo>
                    <a:pt x="2701" y="931"/>
                  </a:lnTo>
                  <a:lnTo>
                    <a:pt x="2707" y="931"/>
                  </a:lnTo>
                  <a:lnTo>
                    <a:pt x="2713" y="937"/>
                  </a:lnTo>
                  <a:lnTo>
                    <a:pt x="2719" y="943"/>
                  </a:lnTo>
                  <a:lnTo>
                    <a:pt x="2725" y="943"/>
                  </a:lnTo>
                  <a:lnTo>
                    <a:pt x="2731" y="949"/>
                  </a:lnTo>
                  <a:lnTo>
                    <a:pt x="2737" y="955"/>
                  </a:lnTo>
                  <a:lnTo>
                    <a:pt x="2743" y="961"/>
                  </a:lnTo>
                  <a:lnTo>
                    <a:pt x="2749" y="961"/>
                  </a:lnTo>
                  <a:lnTo>
                    <a:pt x="2755" y="967"/>
                  </a:lnTo>
                  <a:lnTo>
                    <a:pt x="2761" y="973"/>
                  </a:lnTo>
                  <a:lnTo>
                    <a:pt x="2768" y="979"/>
                  </a:lnTo>
                  <a:lnTo>
                    <a:pt x="2774" y="985"/>
                  </a:lnTo>
                  <a:lnTo>
                    <a:pt x="2780" y="991"/>
                  </a:lnTo>
                  <a:lnTo>
                    <a:pt x="2786" y="991"/>
                  </a:lnTo>
                  <a:lnTo>
                    <a:pt x="2792" y="997"/>
                  </a:lnTo>
                  <a:lnTo>
                    <a:pt x="2798" y="1003"/>
                  </a:lnTo>
                  <a:lnTo>
                    <a:pt x="2804" y="1009"/>
                  </a:lnTo>
                  <a:lnTo>
                    <a:pt x="2810" y="1009"/>
                  </a:lnTo>
                  <a:lnTo>
                    <a:pt x="2816" y="1015"/>
                  </a:lnTo>
                  <a:lnTo>
                    <a:pt x="2822" y="1021"/>
                  </a:lnTo>
                  <a:lnTo>
                    <a:pt x="2828" y="1027"/>
                  </a:lnTo>
                  <a:lnTo>
                    <a:pt x="2834" y="1033"/>
                  </a:lnTo>
                  <a:lnTo>
                    <a:pt x="2840" y="1039"/>
                  </a:lnTo>
                  <a:lnTo>
                    <a:pt x="2846" y="1045"/>
                  </a:lnTo>
                  <a:lnTo>
                    <a:pt x="2852" y="1051"/>
                  </a:lnTo>
                  <a:lnTo>
                    <a:pt x="2858" y="1051"/>
                  </a:lnTo>
                  <a:lnTo>
                    <a:pt x="2864" y="1057"/>
                  </a:lnTo>
                  <a:lnTo>
                    <a:pt x="2870" y="1063"/>
                  </a:lnTo>
                  <a:lnTo>
                    <a:pt x="2876" y="1069"/>
                  </a:lnTo>
                  <a:lnTo>
                    <a:pt x="2882" y="1075"/>
                  </a:lnTo>
                  <a:lnTo>
                    <a:pt x="2888" y="1081"/>
                  </a:lnTo>
                  <a:lnTo>
                    <a:pt x="2894" y="1087"/>
                  </a:lnTo>
                  <a:lnTo>
                    <a:pt x="2900" y="1093"/>
                  </a:lnTo>
                  <a:lnTo>
                    <a:pt x="2906" y="1099"/>
                  </a:lnTo>
                  <a:lnTo>
                    <a:pt x="2912" y="1105"/>
                  </a:lnTo>
                  <a:lnTo>
                    <a:pt x="2918" y="1111"/>
                  </a:lnTo>
                  <a:lnTo>
                    <a:pt x="2924" y="1117"/>
                  </a:lnTo>
                  <a:lnTo>
                    <a:pt x="2930" y="1123"/>
                  </a:lnTo>
                  <a:lnTo>
                    <a:pt x="2936" y="1129"/>
                  </a:lnTo>
                  <a:lnTo>
                    <a:pt x="2942" y="1135"/>
                  </a:lnTo>
                  <a:lnTo>
                    <a:pt x="2948" y="1141"/>
                  </a:lnTo>
                  <a:lnTo>
                    <a:pt x="2954" y="1147"/>
                  </a:lnTo>
                  <a:lnTo>
                    <a:pt x="2960" y="1153"/>
                  </a:lnTo>
                  <a:lnTo>
                    <a:pt x="2966" y="1159"/>
                  </a:lnTo>
                  <a:lnTo>
                    <a:pt x="2972" y="1165"/>
                  </a:lnTo>
                  <a:lnTo>
                    <a:pt x="2978" y="1171"/>
                  </a:lnTo>
                  <a:lnTo>
                    <a:pt x="2984" y="1177"/>
                  </a:lnTo>
                  <a:lnTo>
                    <a:pt x="2990" y="1183"/>
                  </a:lnTo>
                  <a:lnTo>
                    <a:pt x="2996" y="1189"/>
                  </a:lnTo>
                  <a:lnTo>
                    <a:pt x="3002" y="1195"/>
                  </a:lnTo>
                  <a:lnTo>
                    <a:pt x="3008" y="1201"/>
                  </a:lnTo>
                  <a:lnTo>
                    <a:pt x="3014" y="1207"/>
                  </a:lnTo>
                  <a:lnTo>
                    <a:pt x="3020" y="1213"/>
                  </a:lnTo>
                  <a:lnTo>
                    <a:pt x="3026" y="1219"/>
                  </a:lnTo>
                  <a:lnTo>
                    <a:pt x="3032" y="1225"/>
                  </a:lnTo>
                  <a:lnTo>
                    <a:pt x="3038" y="1231"/>
                  </a:lnTo>
                  <a:lnTo>
                    <a:pt x="3044" y="1237"/>
                  </a:lnTo>
                  <a:lnTo>
                    <a:pt x="3050" y="1243"/>
                  </a:lnTo>
                  <a:lnTo>
                    <a:pt x="3056" y="1249"/>
                  </a:lnTo>
                  <a:lnTo>
                    <a:pt x="3062" y="1255"/>
                  </a:lnTo>
                  <a:lnTo>
                    <a:pt x="3068" y="1261"/>
                  </a:lnTo>
                  <a:lnTo>
                    <a:pt x="3074" y="1267"/>
                  </a:lnTo>
                  <a:lnTo>
                    <a:pt x="3080" y="1273"/>
                  </a:lnTo>
                  <a:lnTo>
                    <a:pt x="3086" y="1279"/>
                  </a:lnTo>
                  <a:lnTo>
                    <a:pt x="3092" y="1285"/>
                  </a:lnTo>
                  <a:lnTo>
                    <a:pt x="3098" y="1291"/>
                  </a:lnTo>
                  <a:lnTo>
                    <a:pt x="3104" y="1297"/>
                  </a:lnTo>
                  <a:lnTo>
                    <a:pt x="3110" y="1303"/>
                  </a:lnTo>
                  <a:lnTo>
                    <a:pt x="3110" y="1309"/>
                  </a:lnTo>
                  <a:lnTo>
                    <a:pt x="3116" y="1315"/>
                  </a:lnTo>
                  <a:lnTo>
                    <a:pt x="3122" y="1321"/>
                  </a:lnTo>
                  <a:lnTo>
                    <a:pt x="3128" y="1327"/>
                  </a:lnTo>
                  <a:lnTo>
                    <a:pt x="3134" y="1333"/>
                  </a:lnTo>
                  <a:lnTo>
                    <a:pt x="3140" y="1339"/>
                  </a:lnTo>
                  <a:lnTo>
                    <a:pt x="3146" y="1345"/>
                  </a:lnTo>
                  <a:lnTo>
                    <a:pt x="3152" y="1351"/>
                  </a:lnTo>
                  <a:lnTo>
                    <a:pt x="3158" y="1357"/>
                  </a:lnTo>
                  <a:lnTo>
                    <a:pt x="3164" y="1363"/>
                  </a:lnTo>
                  <a:lnTo>
                    <a:pt x="3170" y="1369"/>
                  </a:lnTo>
                  <a:lnTo>
                    <a:pt x="3176" y="1375"/>
                  </a:lnTo>
                  <a:lnTo>
                    <a:pt x="3182" y="1381"/>
                  </a:lnTo>
                  <a:lnTo>
                    <a:pt x="3182" y="1387"/>
                  </a:lnTo>
                  <a:lnTo>
                    <a:pt x="3188" y="1393"/>
                  </a:lnTo>
                  <a:lnTo>
                    <a:pt x="3194" y="1399"/>
                  </a:lnTo>
                  <a:lnTo>
                    <a:pt x="3200" y="1405"/>
                  </a:lnTo>
                  <a:lnTo>
                    <a:pt x="3206" y="1411"/>
                  </a:lnTo>
                  <a:lnTo>
                    <a:pt x="3212" y="1417"/>
                  </a:lnTo>
                  <a:lnTo>
                    <a:pt x="3218" y="1423"/>
                  </a:lnTo>
                  <a:lnTo>
                    <a:pt x="3224" y="1429"/>
                  </a:lnTo>
                  <a:lnTo>
                    <a:pt x="3230" y="1435"/>
                  </a:lnTo>
                  <a:lnTo>
                    <a:pt x="3236" y="1441"/>
                  </a:lnTo>
                  <a:lnTo>
                    <a:pt x="3242" y="1447"/>
                  </a:lnTo>
                  <a:lnTo>
                    <a:pt x="3248" y="1453"/>
                  </a:lnTo>
                  <a:lnTo>
                    <a:pt x="3248" y="1459"/>
                  </a:lnTo>
                  <a:lnTo>
                    <a:pt x="3254" y="1465"/>
                  </a:lnTo>
                  <a:lnTo>
                    <a:pt x="3260" y="1471"/>
                  </a:lnTo>
                  <a:lnTo>
                    <a:pt x="3266" y="1477"/>
                  </a:lnTo>
                  <a:lnTo>
                    <a:pt x="3272" y="1483"/>
                  </a:lnTo>
                  <a:lnTo>
                    <a:pt x="3278" y="1489"/>
                  </a:lnTo>
                  <a:lnTo>
                    <a:pt x="3284" y="1495"/>
                  </a:lnTo>
                  <a:lnTo>
                    <a:pt x="3290" y="1501"/>
                  </a:lnTo>
                  <a:lnTo>
                    <a:pt x="3296" y="1507"/>
                  </a:lnTo>
                  <a:lnTo>
                    <a:pt x="3296" y="1513"/>
                  </a:lnTo>
                  <a:lnTo>
                    <a:pt x="3302" y="1519"/>
                  </a:lnTo>
                  <a:lnTo>
                    <a:pt x="3308" y="1525"/>
                  </a:lnTo>
                  <a:lnTo>
                    <a:pt x="3314" y="1531"/>
                  </a:lnTo>
                  <a:lnTo>
                    <a:pt x="3320" y="1537"/>
                  </a:lnTo>
                  <a:lnTo>
                    <a:pt x="3326" y="1543"/>
                  </a:lnTo>
                  <a:lnTo>
                    <a:pt x="3332" y="1549"/>
                  </a:lnTo>
                  <a:lnTo>
                    <a:pt x="3338" y="1555"/>
                  </a:lnTo>
                  <a:lnTo>
                    <a:pt x="3344" y="1561"/>
                  </a:lnTo>
                  <a:lnTo>
                    <a:pt x="3344" y="1567"/>
                  </a:lnTo>
                  <a:lnTo>
                    <a:pt x="3350" y="1573"/>
                  </a:lnTo>
                  <a:lnTo>
                    <a:pt x="3356" y="1579"/>
                  </a:lnTo>
                  <a:lnTo>
                    <a:pt x="3362" y="1585"/>
                  </a:lnTo>
                  <a:lnTo>
                    <a:pt x="3368" y="1591"/>
                  </a:lnTo>
                  <a:lnTo>
                    <a:pt x="3374" y="1597"/>
                  </a:lnTo>
                  <a:lnTo>
                    <a:pt x="3380" y="1603"/>
                  </a:lnTo>
                  <a:lnTo>
                    <a:pt x="3386" y="1609"/>
                  </a:lnTo>
                  <a:lnTo>
                    <a:pt x="3392" y="1615"/>
                  </a:lnTo>
                  <a:lnTo>
                    <a:pt x="3392" y="1621"/>
                  </a:lnTo>
                  <a:lnTo>
                    <a:pt x="3398" y="1627"/>
                  </a:lnTo>
                  <a:lnTo>
                    <a:pt x="3404" y="1633"/>
                  </a:lnTo>
                  <a:lnTo>
                    <a:pt x="3410" y="1639"/>
                  </a:lnTo>
                  <a:lnTo>
                    <a:pt x="3416" y="1645"/>
                  </a:lnTo>
                  <a:lnTo>
                    <a:pt x="3422" y="1651"/>
                  </a:lnTo>
                  <a:lnTo>
                    <a:pt x="3428" y="1657"/>
                  </a:lnTo>
                  <a:lnTo>
                    <a:pt x="3434" y="1663"/>
                  </a:lnTo>
                  <a:lnTo>
                    <a:pt x="3440" y="1669"/>
                  </a:lnTo>
                  <a:lnTo>
                    <a:pt x="3440" y="1675"/>
                  </a:lnTo>
                  <a:lnTo>
                    <a:pt x="3446" y="1681"/>
                  </a:lnTo>
                  <a:lnTo>
                    <a:pt x="3452" y="1687"/>
                  </a:lnTo>
                  <a:lnTo>
                    <a:pt x="3458" y="1693"/>
                  </a:lnTo>
                  <a:lnTo>
                    <a:pt x="3464" y="1699"/>
                  </a:lnTo>
                  <a:lnTo>
                    <a:pt x="3470" y="1705"/>
                  </a:lnTo>
                  <a:lnTo>
                    <a:pt x="3476" y="1711"/>
                  </a:lnTo>
                  <a:lnTo>
                    <a:pt x="3482" y="1717"/>
                  </a:lnTo>
                  <a:lnTo>
                    <a:pt x="3488" y="1723"/>
                  </a:lnTo>
                  <a:lnTo>
                    <a:pt x="3488" y="1729"/>
                  </a:lnTo>
                  <a:lnTo>
                    <a:pt x="3494" y="1735"/>
                  </a:lnTo>
                  <a:lnTo>
                    <a:pt x="3500" y="1741"/>
                  </a:lnTo>
                  <a:lnTo>
                    <a:pt x="3506" y="1747"/>
                  </a:lnTo>
                  <a:lnTo>
                    <a:pt x="3512" y="1753"/>
                  </a:lnTo>
                  <a:lnTo>
                    <a:pt x="3518" y="1759"/>
                  </a:lnTo>
                </a:path>
              </a:pathLst>
            </a:custGeom>
            <a:noFill/>
            <a:ln w="28575" cap="flat" cmpd="sng">
              <a:solidFill>
                <a:srgbClr val="FF3300"/>
              </a:solidFill>
              <a:prstDash val="solid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Rectangle 52"/>
            <p:cNvSpPr>
              <a:spLocks noChangeArrowheads="1"/>
            </p:cNvSpPr>
            <p:nvPr/>
          </p:nvSpPr>
          <p:spPr bwMode="auto">
            <a:xfrm>
              <a:off x="2643" y="3744"/>
              <a:ext cx="82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Distance (m)</a:t>
              </a:r>
              <a:endParaRPr lang="en-US" sz="2000"/>
            </a:p>
          </p:txBody>
        </p:sp>
        <p:sp>
          <p:nvSpPr>
            <p:cNvPr id="90" name="Rectangle 53"/>
            <p:cNvSpPr>
              <a:spLocks noChangeArrowheads="1"/>
            </p:cNvSpPr>
            <p:nvPr/>
          </p:nvSpPr>
          <p:spPr bwMode="auto">
            <a:xfrm rot="16200000">
              <a:off x="376" y="2136"/>
              <a:ext cx="9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Path Gain (dB)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91" name="Rectangle 54"/>
            <p:cNvSpPr>
              <a:spLocks noChangeArrowheads="1"/>
            </p:cNvSpPr>
            <p:nvPr/>
          </p:nvSpPr>
          <p:spPr bwMode="auto">
            <a:xfrm>
              <a:off x="1276" y="3010"/>
              <a:ext cx="1281" cy="47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55"/>
            <p:cNvSpPr>
              <a:spLocks noChangeArrowheads="1"/>
            </p:cNvSpPr>
            <p:nvPr/>
          </p:nvSpPr>
          <p:spPr bwMode="auto">
            <a:xfrm>
              <a:off x="1276" y="3010"/>
              <a:ext cx="1281" cy="476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56"/>
            <p:cNvSpPr>
              <a:spLocks noChangeShapeType="1"/>
            </p:cNvSpPr>
            <p:nvPr/>
          </p:nvSpPr>
          <p:spPr bwMode="auto">
            <a:xfrm>
              <a:off x="1276" y="3010"/>
              <a:ext cx="1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57"/>
            <p:cNvSpPr>
              <a:spLocks noChangeShapeType="1"/>
            </p:cNvSpPr>
            <p:nvPr/>
          </p:nvSpPr>
          <p:spPr bwMode="auto">
            <a:xfrm>
              <a:off x="1276" y="3486"/>
              <a:ext cx="1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58"/>
            <p:cNvSpPr>
              <a:spLocks noChangeShapeType="1"/>
            </p:cNvSpPr>
            <p:nvPr/>
          </p:nvSpPr>
          <p:spPr bwMode="auto">
            <a:xfrm flipV="1">
              <a:off x="2557" y="3010"/>
              <a:ext cx="1" cy="4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59"/>
            <p:cNvSpPr>
              <a:spLocks noChangeShapeType="1"/>
            </p:cNvSpPr>
            <p:nvPr/>
          </p:nvSpPr>
          <p:spPr bwMode="auto">
            <a:xfrm flipV="1">
              <a:off x="1276" y="3010"/>
              <a:ext cx="1" cy="4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60"/>
            <p:cNvSpPr>
              <a:spLocks noChangeShapeType="1"/>
            </p:cNvSpPr>
            <p:nvPr/>
          </p:nvSpPr>
          <p:spPr bwMode="auto">
            <a:xfrm>
              <a:off x="1276" y="3486"/>
              <a:ext cx="1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61"/>
            <p:cNvSpPr>
              <a:spLocks noChangeShapeType="1"/>
            </p:cNvSpPr>
            <p:nvPr/>
          </p:nvSpPr>
          <p:spPr bwMode="auto">
            <a:xfrm flipV="1">
              <a:off x="1276" y="3010"/>
              <a:ext cx="1" cy="4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62"/>
            <p:cNvSpPr>
              <a:spLocks noChangeShapeType="1"/>
            </p:cNvSpPr>
            <p:nvPr/>
          </p:nvSpPr>
          <p:spPr bwMode="auto">
            <a:xfrm>
              <a:off x="1276" y="3010"/>
              <a:ext cx="1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63"/>
            <p:cNvSpPr>
              <a:spLocks noChangeShapeType="1"/>
            </p:cNvSpPr>
            <p:nvPr/>
          </p:nvSpPr>
          <p:spPr bwMode="auto">
            <a:xfrm>
              <a:off x="1276" y="3486"/>
              <a:ext cx="1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64"/>
            <p:cNvSpPr>
              <a:spLocks noChangeShapeType="1"/>
            </p:cNvSpPr>
            <p:nvPr/>
          </p:nvSpPr>
          <p:spPr bwMode="auto">
            <a:xfrm flipV="1">
              <a:off x="2557" y="3010"/>
              <a:ext cx="1" cy="4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65"/>
            <p:cNvSpPr>
              <a:spLocks noChangeShapeType="1"/>
            </p:cNvSpPr>
            <p:nvPr/>
          </p:nvSpPr>
          <p:spPr bwMode="auto">
            <a:xfrm flipV="1">
              <a:off x="1276" y="3010"/>
              <a:ext cx="1" cy="4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Rectangle 66"/>
            <p:cNvSpPr>
              <a:spLocks noChangeArrowheads="1"/>
            </p:cNvSpPr>
            <p:nvPr/>
          </p:nvSpPr>
          <p:spPr bwMode="auto">
            <a:xfrm>
              <a:off x="1816" y="3059"/>
              <a:ext cx="56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Vertical pol.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104" name="Line 67"/>
            <p:cNvSpPr>
              <a:spLocks noChangeShapeType="1"/>
            </p:cNvSpPr>
            <p:nvPr/>
          </p:nvSpPr>
          <p:spPr bwMode="auto">
            <a:xfrm>
              <a:off x="1349" y="3128"/>
              <a:ext cx="282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Rectangle 68"/>
            <p:cNvSpPr>
              <a:spLocks noChangeArrowheads="1"/>
            </p:cNvSpPr>
            <p:nvPr/>
          </p:nvSpPr>
          <p:spPr bwMode="auto">
            <a:xfrm>
              <a:off x="1816" y="3184"/>
              <a:ext cx="65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Times New Roman" charset="0"/>
                </a:rPr>
                <a:t>Horizontal pol</a:t>
              </a:r>
              <a:endParaRPr lang="en-US" sz="1800">
                <a:latin typeface="Times New Roman" charset="0"/>
              </a:endParaRPr>
            </a:p>
          </p:txBody>
        </p:sp>
        <p:sp>
          <p:nvSpPr>
            <p:cNvPr id="106" name="Line 69"/>
            <p:cNvSpPr>
              <a:spLocks noChangeShapeType="1"/>
            </p:cNvSpPr>
            <p:nvPr/>
          </p:nvSpPr>
          <p:spPr bwMode="auto">
            <a:xfrm>
              <a:off x="1349" y="3251"/>
              <a:ext cx="282" cy="1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Rectangle 70"/>
            <p:cNvSpPr>
              <a:spLocks noChangeArrowheads="1"/>
            </p:cNvSpPr>
            <p:nvPr/>
          </p:nvSpPr>
          <p:spPr bwMode="auto">
            <a:xfrm>
              <a:off x="1824" y="3301"/>
              <a:ext cx="307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 i="1" dirty="0" err="1" smtClean="0">
                  <a:solidFill>
                    <a:srgbClr val="000000"/>
                  </a:solidFill>
                  <a:latin typeface="Symbol" charset="2"/>
                </a:rPr>
                <a:t>Γ</a:t>
              </a:r>
              <a:r>
                <a:rPr lang="en-US" sz="1400" i="1" dirty="0" smtClean="0">
                  <a:solidFill>
                    <a:srgbClr val="000000"/>
                  </a:solidFill>
                  <a:latin typeface="Symbol" charset="2"/>
                </a:rPr>
                <a:t>  </a:t>
              </a:r>
              <a:r>
                <a:rPr lang="en-US" sz="1400" dirty="0" smtClean="0">
                  <a:solidFill>
                    <a:srgbClr val="000000"/>
                  </a:solidFill>
                  <a:latin typeface="Symbol" charset="2"/>
                </a:rPr>
                <a:t>=  </a:t>
              </a:r>
              <a:r>
                <a:rPr lang="en-US" sz="1400" dirty="0">
                  <a:solidFill>
                    <a:srgbClr val="000000"/>
                  </a:solidFill>
                  <a:latin typeface="Symbol" charset="2"/>
                </a:rPr>
                <a:t>-</a:t>
              </a:r>
              <a:r>
                <a:rPr lang="en-US" sz="1400" dirty="0" smtClean="0">
                  <a:solidFill>
                    <a:srgbClr val="000000"/>
                  </a:solidFill>
                  <a:latin typeface="Symbol" charset="2"/>
                </a:rPr>
                <a:t>1 </a:t>
              </a:r>
              <a:endParaRPr lang="en-US" sz="1800" dirty="0">
                <a:latin typeface="Times New Roman" charset="0"/>
              </a:endParaRPr>
            </a:p>
          </p:txBody>
        </p:sp>
        <p:sp>
          <p:nvSpPr>
            <p:cNvPr id="108" name="Line 71"/>
            <p:cNvSpPr>
              <a:spLocks noChangeShapeType="1"/>
            </p:cNvSpPr>
            <p:nvPr/>
          </p:nvSpPr>
          <p:spPr bwMode="auto">
            <a:xfrm>
              <a:off x="1349" y="3369"/>
              <a:ext cx="282" cy="1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Rectangle 72"/>
            <p:cNvSpPr>
              <a:spLocks noChangeArrowheads="1"/>
            </p:cNvSpPr>
            <p:nvPr/>
          </p:nvSpPr>
          <p:spPr bwMode="auto">
            <a:xfrm>
              <a:off x="1184" y="1111"/>
              <a:ext cx="3590" cy="243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73"/>
            <p:cNvSpPr>
              <a:spLocks noChangeShapeType="1"/>
            </p:cNvSpPr>
            <p:nvPr/>
          </p:nvSpPr>
          <p:spPr bwMode="auto">
            <a:xfrm flipH="1">
              <a:off x="3083" y="1579"/>
              <a:ext cx="343" cy="3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Text Box 74"/>
            <p:cNvSpPr txBox="1">
              <a:spLocks noChangeArrowheads="1"/>
            </p:cNvSpPr>
            <p:nvPr/>
          </p:nvSpPr>
          <p:spPr bwMode="auto">
            <a:xfrm>
              <a:off x="2831" y="1340"/>
              <a:ext cx="1404" cy="280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dirty="0"/>
                <a:t>Brewster’s angle</a:t>
              </a:r>
            </a:p>
          </p:txBody>
        </p:sp>
        <p:sp>
          <p:nvSpPr>
            <p:cNvPr id="112" name="Text Box 75"/>
            <p:cNvSpPr txBox="1">
              <a:spLocks noChangeArrowheads="1"/>
            </p:cNvSpPr>
            <p:nvPr/>
          </p:nvSpPr>
          <p:spPr bwMode="auto">
            <a:xfrm>
              <a:off x="3720" y="3136"/>
              <a:ext cx="932" cy="484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i="1" dirty="0"/>
                <a:t>f</a:t>
              </a:r>
              <a:r>
                <a:rPr lang="en-US" sz="1600" dirty="0"/>
                <a:t> = 900MHz</a:t>
              </a:r>
              <a:endParaRPr lang="en-US" sz="1600" dirty="0">
                <a:latin typeface="Helvetic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5727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62534"/>
          </a:xfrm>
        </p:spPr>
        <p:txBody>
          <a:bodyPr>
            <a:normAutofit/>
          </a:bodyPr>
          <a:lstStyle/>
          <a:p>
            <a:r>
              <a:rPr lang="en-US" sz="3600" dirty="0"/>
              <a:t>Influence of </a:t>
            </a:r>
            <a:r>
              <a:rPr lang="en-US" sz="3600" dirty="0" smtClean="0"/>
              <a:t>Flat Earth-cont.</a:t>
            </a:r>
            <a:endParaRPr lang="en-US" sz="3600" dirty="0"/>
          </a:p>
        </p:txBody>
      </p:sp>
      <p:grpSp>
        <p:nvGrpSpPr>
          <p:cNvPr id="3" name="Group 2"/>
          <p:cNvGrpSpPr/>
          <p:nvPr/>
        </p:nvGrpSpPr>
        <p:grpSpPr>
          <a:xfrm>
            <a:off x="1085983" y="911919"/>
            <a:ext cx="6265473" cy="1946275"/>
            <a:chOff x="915988" y="1408113"/>
            <a:chExt cx="7059612" cy="2301875"/>
          </a:xfrm>
        </p:grpSpPr>
        <p:sp>
          <p:nvSpPr>
            <p:cNvPr id="4" name="Line 4"/>
            <p:cNvSpPr>
              <a:spLocks noChangeShapeType="1"/>
            </p:cNvSpPr>
            <p:nvPr/>
          </p:nvSpPr>
          <p:spPr bwMode="auto">
            <a:xfrm>
              <a:off x="1651000" y="2641601"/>
              <a:ext cx="6324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955800" y="1574801"/>
              <a:ext cx="228600" cy="2095500"/>
              <a:chOff x="864" y="1056"/>
              <a:chExt cx="144" cy="1320"/>
            </a:xfrm>
          </p:grpSpPr>
          <p:sp>
            <p:nvSpPr>
              <p:cNvPr id="36" name="Line 6"/>
              <p:cNvSpPr>
                <a:spLocks noChangeShapeType="1"/>
              </p:cNvSpPr>
              <p:nvPr/>
            </p:nvSpPr>
            <p:spPr bwMode="auto">
              <a:xfrm>
                <a:off x="936" y="1200"/>
                <a:ext cx="0" cy="52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Line 7"/>
              <p:cNvSpPr>
                <a:spLocks noChangeShapeType="1"/>
              </p:cNvSpPr>
              <p:nvPr/>
            </p:nvSpPr>
            <p:spPr bwMode="auto">
              <a:xfrm>
                <a:off x="936" y="1728"/>
                <a:ext cx="0" cy="528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AutoShape 8"/>
              <p:cNvSpPr>
                <a:spLocks noChangeArrowheads="1"/>
              </p:cNvSpPr>
              <p:nvPr/>
            </p:nvSpPr>
            <p:spPr bwMode="auto">
              <a:xfrm flipV="1">
                <a:off x="864" y="1056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AutoShape 9"/>
              <p:cNvSpPr>
                <a:spLocks noChangeArrowheads="1"/>
              </p:cNvSpPr>
              <p:nvPr/>
            </p:nvSpPr>
            <p:spPr bwMode="auto">
              <a:xfrm>
                <a:off x="864" y="2232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 cap="rnd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6756400" y="2012951"/>
              <a:ext cx="228600" cy="628650"/>
              <a:chOff x="3696" y="2160"/>
              <a:chExt cx="144" cy="396"/>
            </a:xfrm>
          </p:grpSpPr>
          <p:sp>
            <p:nvSpPr>
              <p:cNvPr id="34" name="Line 11"/>
              <p:cNvSpPr>
                <a:spLocks noChangeShapeType="1"/>
              </p:cNvSpPr>
              <p:nvPr/>
            </p:nvSpPr>
            <p:spPr bwMode="auto">
              <a:xfrm>
                <a:off x="3768" y="2304"/>
                <a:ext cx="0" cy="25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AutoShape 12"/>
              <p:cNvSpPr>
                <a:spLocks noChangeArrowheads="1"/>
              </p:cNvSpPr>
              <p:nvPr/>
            </p:nvSpPr>
            <p:spPr bwMode="auto">
              <a:xfrm flipV="1">
                <a:off x="3696" y="2160"/>
                <a:ext cx="144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2184400" y="1651001"/>
              <a:ext cx="45720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 flipV="1">
              <a:off x="2184400" y="2640013"/>
              <a:ext cx="2895600" cy="915988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 flipH="1">
              <a:off x="5080000" y="2108201"/>
              <a:ext cx="1676400" cy="533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 flipH="1" flipV="1">
              <a:off x="2184400" y="1651001"/>
              <a:ext cx="2895600" cy="990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>
              <a:off x="3937000" y="1825626"/>
              <a:ext cx="762000" cy="76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 flipV="1">
              <a:off x="5770563" y="2349501"/>
              <a:ext cx="223837" cy="71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 flipH="1" flipV="1">
              <a:off x="5715000" y="2146300"/>
              <a:ext cx="88900" cy="2413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 flipV="1">
              <a:off x="5915025" y="1781176"/>
              <a:ext cx="22225" cy="254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5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3263374"/>
                </p:ext>
              </p:extLst>
            </p:nvPr>
          </p:nvGraphicFramePr>
          <p:xfrm>
            <a:off x="5600700" y="1590676"/>
            <a:ext cx="2794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2" name="Equation" r:id="rId3" imgW="177800" imgH="177800" progId="Equation.3">
                    <p:embed/>
                  </p:oleObj>
                </mc:Choice>
                <mc:Fallback>
                  <p:oleObj name="Equation" r:id="rId3" imgW="177800" imgH="177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00700" y="1590676"/>
                          <a:ext cx="279400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6856840"/>
                </p:ext>
              </p:extLst>
            </p:nvPr>
          </p:nvGraphicFramePr>
          <p:xfrm>
            <a:off x="5402263" y="2116138"/>
            <a:ext cx="327025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3" name="Equation" r:id="rId5" imgW="203200" imgH="177800" progId="Equation.3">
                    <p:embed/>
                  </p:oleObj>
                </mc:Choice>
                <mc:Fallback>
                  <p:oleObj name="Equation" r:id="rId5" imgW="203200" imgH="177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02263" y="2116138"/>
                          <a:ext cx="327025" cy="266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4310063" y="1408113"/>
              <a:ext cx="36512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r</a:t>
              </a:r>
              <a:r>
                <a:rPr lang="en-US" sz="2000" baseline="-25000"/>
                <a:t>1</a:t>
              </a:r>
              <a:endParaRPr lang="en-US" sz="2000"/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3344863" y="3033713"/>
              <a:ext cx="36512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/>
                <a:t>r</a:t>
              </a:r>
              <a:r>
                <a:rPr lang="en-US" sz="2000" baseline="-25000" dirty="0"/>
                <a:t>2</a:t>
              </a:r>
              <a:endParaRPr lang="en-US" sz="1800" dirty="0">
                <a:latin typeface="Helvetica" charset="0"/>
              </a:endParaRPr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>
              <a:off x="5080000" y="2260601"/>
              <a:ext cx="0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rc 26"/>
            <p:cNvSpPr>
              <a:spLocks/>
            </p:cNvSpPr>
            <p:nvPr/>
          </p:nvSpPr>
          <p:spPr bwMode="auto">
            <a:xfrm flipH="1">
              <a:off x="4826000" y="2365376"/>
              <a:ext cx="203200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385"/>
                <a:gd name="T1" fmla="*/ 0 h 21600"/>
                <a:gd name="T2" fmla="*/ 20385 w 20385"/>
                <a:gd name="T3" fmla="*/ 14457 h 21600"/>
                <a:gd name="T4" fmla="*/ 0 w 2038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85" h="21600" fill="none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</a:path>
                <a:path w="20385" h="21600" stroke="0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med"/>
              <a:tailEnd type="none" w="sm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Text Box 27"/>
            <p:cNvSpPr txBox="1">
              <a:spLocks noChangeArrowheads="1"/>
            </p:cNvSpPr>
            <p:nvPr/>
          </p:nvSpPr>
          <p:spPr bwMode="auto">
            <a:xfrm>
              <a:off x="4646613" y="2106613"/>
              <a:ext cx="29051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 err="1" smtClean="0">
                  <a:latin typeface="Symbol" charset="2"/>
                </a:rPr>
                <a:t>θ</a:t>
              </a:r>
              <a:endParaRPr lang="en-US" sz="2000" i="1" dirty="0">
                <a:latin typeface="Symbol" charset="2"/>
              </a:endParaRPr>
            </a:p>
          </p:txBody>
        </p:sp>
        <p:sp>
          <p:nvSpPr>
            <p:cNvPr id="22" name="Arc 28"/>
            <p:cNvSpPr>
              <a:spLocks/>
            </p:cNvSpPr>
            <p:nvPr/>
          </p:nvSpPr>
          <p:spPr bwMode="auto">
            <a:xfrm>
              <a:off x="2122488" y="3251201"/>
              <a:ext cx="214312" cy="228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568"/>
                <a:gd name="T1" fmla="*/ 0 h 21600"/>
                <a:gd name="T2" fmla="*/ 21568 w 21568"/>
                <a:gd name="T3" fmla="*/ 20426 h 21600"/>
                <a:gd name="T4" fmla="*/ 0 w 2156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68" h="21600" fill="none" extrusionOk="0">
                  <a:moveTo>
                    <a:pt x="0" y="-1"/>
                  </a:moveTo>
                  <a:cubicBezTo>
                    <a:pt x="11473" y="-1"/>
                    <a:pt x="20944" y="8969"/>
                    <a:pt x="21568" y="20425"/>
                  </a:cubicBezTo>
                </a:path>
                <a:path w="21568" h="21600" stroke="0" extrusionOk="0">
                  <a:moveTo>
                    <a:pt x="0" y="-1"/>
                  </a:moveTo>
                  <a:cubicBezTo>
                    <a:pt x="11473" y="-1"/>
                    <a:pt x="20944" y="8969"/>
                    <a:pt x="21568" y="2042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med"/>
              <a:tailEnd type="none" w="sm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2184400" y="2992438"/>
              <a:ext cx="29051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 err="1" smtClean="0">
                  <a:latin typeface="Symbol" charset="2"/>
                </a:rPr>
                <a:t>θ</a:t>
              </a:r>
              <a:endParaRPr lang="en-US" sz="2000" i="1" dirty="0">
                <a:latin typeface="Symbol" charset="2"/>
              </a:endParaRPr>
            </a:p>
          </p:txBody>
        </p:sp>
        <p:sp>
          <p:nvSpPr>
            <p:cNvPr id="24" name="Arc 30"/>
            <p:cNvSpPr>
              <a:spLocks/>
            </p:cNvSpPr>
            <p:nvPr/>
          </p:nvSpPr>
          <p:spPr bwMode="auto">
            <a:xfrm rot="18924941" flipH="1">
              <a:off x="4298950" y="2443163"/>
              <a:ext cx="160337" cy="21113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0385"/>
                <a:gd name="T1" fmla="*/ 0 h 21600"/>
                <a:gd name="T2" fmla="*/ 20385 w 20385"/>
                <a:gd name="T3" fmla="*/ 14457 h 21600"/>
                <a:gd name="T4" fmla="*/ 0 w 2038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85" h="21600" fill="none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</a:path>
                <a:path w="20385" h="21600" stroke="0" extrusionOk="0">
                  <a:moveTo>
                    <a:pt x="0" y="-1"/>
                  </a:moveTo>
                  <a:cubicBezTo>
                    <a:pt x="9175" y="-1"/>
                    <a:pt x="17350" y="5797"/>
                    <a:pt x="20384" y="1445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med"/>
              <a:tailEnd type="none" w="sm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31"/>
            <p:cNvSpPr txBox="1">
              <a:spLocks noChangeArrowheads="1"/>
            </p:cNvSpPr>
            <p:nvPr/>
          </p:nvSpPr>
          <p:spPr bwMode="auto">
            <a:xfrm>
              <a:off x="4013200" y="2274888"/>
              <a:ext cx="29051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 smtClean="0">
                  <a:latin typeface="Symbol" charset="2"/>
                </a:rPr>
                <a:t>α</a:t>
              </a:r>
              <a:endParaRPr lang="en-US" sz="2000" i="1" dirty="0">
                <a:latin typeface="Symbol" charset="2"/>
              </a:endParaRPr>
            </a:p>
          </p:txBody>
        </p:sp>
        <p:sp>
          <p:nvSpPr>
            <p:cNvPr id="26" name="Line 32"/>
            <p:cNvSpPr>
              <a:spLocks noChangeShapeType="1"/>
            </p:cNvSpPr>
            <p:nvPr/>
          </p:nvSpPr>
          <p:spPr bwMode="auto">
            <a:xfrm>
              <a:off x="6870700" y="2870201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2108200" y="3022601"/>
              <a:ext cx="472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Text Box 34"/>
            <p:cNvSpPr txBox="1">
              <a:spLocks noChangeArrowheads="1"/>
            </p:cNvSpPr>
            <p:nvPr/>
          </p:nvSpPr>
          <p:spPr bwMode="auto">
            <a:xfrm>
              <a:off x="4595813" y="2957513"/>
              <a:ext cx="33972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 dirty="0"/>
                <a:t>R</a:t>
              </a:r>
              <a:endParaRPr lang="en-US" sz="1800" dirty="0">
                <a:latin typeface="Helvetica" charset="0"/>
              </a:endParaRPr>
            </a:p>
          </p:txBody>
        </p:sp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1647825" y="1941513"/>
              <a:ext cx="393700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h</a:t>
              </a:r>
              <a:r>
                <a:rPr lang="en-US" sz="2000" baseline="-25000"/>
                <a:t>1</a:t>
              </a:r>
              <a:endParaRPr lang="en-US" sz="1800">
                <a:latin typeface="Helvetica" charset="0"/>
              </a:endParaRPr>
            </a:p>
          </p:txBody>
        </p:sp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6915150" y="2174876"/>
              <a:ext cx="425450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i="1"/>
                <a:t>h</a:t>
              </a:r>
              <a:r>
                <a:rPr lang="en-US" sz="2000" baseline="-25000"/>
                <a:t>2</a:t>
              </a:r>
              <a:endParaRPr lang="en-US" sz="2000"/>
            </a:p>
          </p:txBody>
        </p:sp>
        <p:sp>
          <p:nvSpPr>
            <p:cNvPr id="31" name="Text Box 37"/>
            <p:cNvSpPr txBox="1">
              <a:spLocks noChangeArrowheads="1"/>
            </p:cNvSpPr>
            <p:nvPr/>
          </p:nvSpPr>
          <p:spPr bwMode="auto">
            <a:xfrm>
              <a:off x="915988" y="1454151"/>
              <a:ext cx="1044575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Antenna</a:t>
              </a:r>
              <a:endParaRPr lang="en-US" sz="1800">
                <a:latin typeface="Helvetica" charset="0"/>
              </a:endParaRPr>
            </a:p>
          </p:txBody>
        </p:sp>
        <p:sp>
          <p:nvSpPr>
            <p:cNvPr id="32" name="Text Box 38"/>
            <p:cNvSpPr txBox="1">
              <a:spLocks noChangeArrowheads="1"/>
            </p:cNvSpPr>
            <p:nvPr/>
          </p:nvSpPr>
          <p:spPr bwMode="auto">
            <a:xfrm>
              <a:off x="1028700" y="3313113"/>
              <a:ext cx="817562" cy="3968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/>
                <a:t>Image</a:t>
              </a:r>
              <a:endParaRPr lang="en-US" sz="1800">
                <a:latin typeface="Helvetica" charset="0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676400" y="2641600"/>
              <a:ext cx="6299200" cy="254000"/>
            </a:xfrm>
            <a:prstGeom prst="rect">
              <a:avLst/>
            </a:prstGeom>
            <a:solidFill>
              <a:srgbClr val="8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endParaRPr>
            </a:p>
          </p:txBody>
        </p:sp>
      </p:grpSp>
      <p:graphicFrame>
        <p:nvGraphicFramePr>
          <p:cNvPr id="1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351123"/>
              </p:ext>
            </p:extLst>
          </p:nvPr>
        </p:nvGraphicFramePr>
        <p:xfrm>
          <a:off x="663148" y="3131439"/>
          <a:ext cx="3733800" cy="252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7" imgW="2489200" imgH="1689100" progId="Equation.DSMT4">
                  <p:embed/>
                </p:oleObj>
              </mc:Choice>
              <mc:Fallback>
                <p:oleObj name="Equation" r:id="rId7" imgW="2489200" imgH="168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148" y="3131439"/>
                        <a:ext cx="3733800" cy="252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641233"/>
              </p:ext>
            </p:extLst>
          </p:nvPr>
        </p:nvGraphicFramePr>
        <p:xfrm>
          <a:off x="5158540" y="3122694"/>
          <a:ext cx="3438085" cy="2537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9" imgW="2133600" imgH="1574800" progId="Equation.DSMT4">
                  <p:embed/>
                </p:oleObj>
              </mc:Choice>
              <mc:Fallback>
                <p:oleObj name="Equation" r:id="rId9" imgW="2133600" imgH="1574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58540" y="3122694"/>
                        <a:ext cx="3438085" cy="25376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9430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662534"/>
          </a:xfrm>
        </p:spPr>
        <p:txBody>
          <a:bodyPr>
            <a:normAutofit/>
          </a:bodyPr>
          <a:lstStyle/>
          <a:p>
            <a:r>
              <a:rPr lang="en-US" sz="3600" dirty="0"/>
              <a:t>Influence of </a:t>
            </a:r>
            <a:r>
              <a:rPr lang="en-US" sz="3600" dirty="0" smtClean="0"/>
              <a:t>Flat Earth-cont.</a:t>
            </a:r>
            <a:endParaRPr lang="en-US" sz="3600" dirty="0"/>
          </a:p>
        </p:txBody>
      </p:sp>
      <p:pic>
        <p:nvPicPr>
          <p:cNvPr id="40" name="Picture 39" descr="Screen Shot 2012-03-19 at 4.45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43014"/>
            <a:ext cx="6012392" cy="51558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6167359" y="1347064"/>
            <a:ext cx="234763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Path loss measured at 60 GHz</a:t>
            </a:r>
          </a:p>
          <a:p>
            <a:endParaRPr lang="en-US" dirty="0"/>
          </a:p>
          <a:p>
            <a:r>
              <a:rPr lang="en-US" sz="1600" dirty="0" smtClean="0"/>
              <a:t>E.  Ben-</a:t>
            </a:r>
            <a:r>
              <a:rPr lang="en-US" sz="1600" dirty="0" err="1" smtClean="0"/>
              <a:t>Dor</a:t>
            </a:r>
            <a:r>
              <a:rPr lang="en-US" sz="1600" dirty="0" smtClean="0"/>
              <a:t>, T.S. Rappaport, Y. </a:t>
            </a:r>
            <a:r>
              <a:rPr lang="en-US" sz="1600" dirty="0" err="1" smtClean="0"/>
              <a:t>Qiao</a:t>
            </a:r>
            <a:r>
              <a:rPr lang="en-US" sz="1600" dirty="0"/>
              <a:t> </a:t>
            </a:r>
            <a:r>
              <a:rPr lang="en-US" sz="1600" dirty="0" smtClean="0"/>
              <a:t>and S.J. </a:t>
            </a:r>
            <a:r>
              <a:rPr lang="en-US" sz="1600" dirty="0" err="1" smtClean="0"/>
              <a:t>Laauffenburger</a:t>
            </a:r>
            <a:r>
              <a:rPr lang="en-US" sz="1600" dirty="0" smtClean="0"/>
              <a:t>, IEEE </a:t>
            </a:r>
            <a:r>
              <a:rPr lang="en-US" sz="1600" dirty="0" err="1" smtClean="0"/>
              <a:t>Globcom</a:t>
            </a:r>
            <a:r>
              <a:rPr lang="en-US" sz="1600" dirty="0" smtClean="0"/>
              <a:t> 2001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21491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63"/>
            <a:ext cx="8229600" cy="846726"/>
          </a:xfrm>
          <a:ln w="57150" cmpd="sng">
            <a:noFill/>
          </a:ln>
        </p:spPr>
        <p:txBody>
          <a:bodyPr>
            <a:normAutofit/>
          </a:bodyPr>
          <a:lstStyle/>
          <a:p>
            <a:r>
              <a:rPr lang="en-US" sz="3600" dirty="0"/>
              <a:t>Diffraction </a:t>
            </a:r>
            <a:r>
              <a:rPr lang="en-US" sz="3600" dirty="0" smtClean="0"/>
              <a:t>Around Corners</a:t>
            </a:r>
            <a:endParaRPr lang="en-US" sz="3600" dirty="0"/>
          </a:p>
        </p:txBody>
      </p:sp>
      <p:graphicFrame>
        <p:nvGraphicFramePr>
          <p:cNvPr id="5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964122"/>
              </p:ext>
            </p:extLst>
          </p:nvPr>
        </p:nvGraphicFramePr>
        <p:xfrm>
          <a:off x="4637088" y="1719263"/>
          <a:ext cx="4054475" cy="263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1866900" imgH="1409700" progId="Equation.DSMT4">
                  <p:embed/>
                </p:oleObj>
              </mc:Choice>
              <mc:Fallback>
                <p:oleObj name="Equation" r:id="rId3" imgW="1866900" imgH="1409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1719263"/>
                        <a:ext cx="4054475" cy="2636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" name="Group 55"/>
          <p:cNvGrpSpPr/>
          <p:nvPr/>
        </p:nvGrpSpPr>
        <p:grpSpPr>
          <a:xfrm>
            <a:off x="1278112" y="1783310"/>
            <a:ext cx="2964954" cy="2684506"/>
            <a:chOff x="1278112" y="1783310"/>
            <a:chExt cx="2964954" cy="2684506"/>
          </a:xfrm>
        </p:grpSpPr>
        <p:grpSp>
          <p:nvGrpSpPr>
            <p:cNvPr id="53" name="Group 52"/>
            <p:cNvGrpSpPr/>
            <p:nvPr/>
          </p:nvGrpSpPr>
          <p:grpSpPr>
            <a:xfrm>
              <a:off x="1278112" y="1783310"/>
              <a:ext cx="2964954" cy="2684506"/>
              <a:chOff x="1566756" y="1460976"/>
              <a:chExt cx="2964954" cy="2684506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1566756" y="1460976"/>
                <a:ext cx="2538522" cy="2684506"/>
                <a:chOff x="1566756" y="1460976"/>
                <a:chExt cx="2538522" cy="2684506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809467" y="2355811"/>
                  <a:ext cx="19243" cy="1789671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1566756" y="1460976"/>
                  <a:ext cx="19243" cy="1789671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4086035" y="1603755"/>
                  <a:ext cx="19243" cy="1789671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2809467" y="1603755"/>
                  <a:ext cx="1276568" cy="752056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 flipV="1">
                  <a:off x="2828710" y="3393426"/>
                  <a:ext cx="1276568" cy="752056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 flipV="1">
                  <a:off x="1566756" y="1460976"/>
                  <a:ext cx="1261954" cy="894835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1566756" y="3250647"/>
                  <a:ext cx="1261954" cy="894835"/>
                </a:xfrm>
                <a:prstGeom prst="line">
                  <a:avLst/>
                </a:prstGeom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/>
              <p:cNvGrpSpPr/>
              <p:nvPr/>
            </p:nvGrpSpPr>
            <p:grpSpPr>
              <a:xfrm>
                <a:off x="1653349" y="2894638"/>
                <a:ext cx="288644" cy="819410"/>
                <a:chOff x="1653349" y="2894638"/>
                <a:chExt cx="288644" cy="819410"/>
              </a:xfrm>
            </p:grpSpPr>
            <p:sp>
              <p:nvSpPr>
                <p:cNvPr id="34" name="Isosceles Triangle 33"/>
                <p:cNvSpPr/>
                <p:nvPr/>
              </p:nvSpPr>
              <p:spPr>
                <a:xfrm flipV="1">
                  <a:off x="1653349" y="2894638"/>
                  <a:ext cx="288644" cy="230925"/>
                </a:xfrm>
                <a:prstGeom prst="triangle">
                  <a:avLst/>
                </a:prstGeom>
                <a:noFill/>
                <a:ln w="38100" cmpd="sng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" name="Straight Connector 35"/>
                <p:cNvCxnSpPr>
                  <a:stCxn id="34" idx="0"/>
                </p:cNvCxnSpPr>
                <p:nvPr/>
              </p:nvCxnSpPr>
              <p:spPr>
                <a:xfrm>
                  <a:off x="1797671" y="3125563"/>
                  <a:ext cx="1543" cy="588485"/>
                </a:xfrm>
                <a:prstGeom prst="line">
                  <a:avLst/>
                </a:prstGeom>
                <a:ln w="28575" cmpd="sng">
                  <a:solidFill>
                    <a:schemeClr val="accent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oup 37"/>
              <p:cNvGrpSpPr/>
              <p:nvPr/>
            </p:nvGrpSpPr>
            <p:grpSpPr>
              <a:xfrm>
                <a:off x="4243066" y="2961991"/>
                <a:ext cx="288644" cy="839589"/>
                <a:chOff x="5484235" y="2732616"/>
                <a:chExt cx="288644" cy="839589"/>
              </a:xfrm>
            </p:grpSpPr>
            <p:sp>
              <p:nvSpPr>
                <p:cNvPr id="33" name="Isosceles Triangle 32"/>
                <p:cNvSpPr/>
                <p:nvPr/>
              </p:nvSpPr>
              <p:spPr>
                <a:xfrm flipV="1">
                  <a:off x="5484235" y="2732616"/>
                  <a:ext cx="288644" cy="230925"/>
                </a:xfrm>
                <a:prstGeom prst="triangle">
                  <a:avLst/>
                </a:prstGeom>
                <a:noFill/>
                <a:ln w="38100" cmpd="sng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5635092" y="2983720"/>
                  <a:ext cx="1543" cy="588485"/>
                </a:xfrm>
                <a:prstGeom prst="line">
                  <a:avLst/>
                </a:prstGeom>
                <a:ln w="28575" cmpd="sng">
                  <a:solidFill>
                    <a:schemeClr val="accent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Arrow Connector 40"/>
              <p:cNvCxnSpPr>
                <a:stCxn id="34" idx="5"/>
              </p:cNvCxnSpPr>
              <p:nvPr/>
            </p:nvCxnSpPr>
            <p:spPr>
              <a:xfrm>
                <a:off x="1869832" y="3010100"/>
                <a:ext cx="2235446" cy="93487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>
                <a:endCxn id="33" idx="1"/>
              </p:cNvCxnSpPr>
              <p:nvPr/>
            </p:nvCxnSpPr>
            <p:spPr>
              <a:xfrm flipV="1">
                <a:off x="2828710" y="3077453"/>
                <a:ext cx="1486517" cy="31597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Arc 46"/>
              <p:cNvSpPr/>
              <p:nvPr/>
            </p:nvSpPr>
            <p:spPr>
              <a:xfrm rot="2498535">
                <a:off x="3121106" y="3169407"/>
                <a:ext cx="406252" cy="645130"/>
              </a:xfrm>
              <a:prstGeom prst="arc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075315" y="2772649"/>
                <a:ext cx="21972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r</a:t>
                </a:r>
                <a:r>
                  <a:rPr lang="en-US" i="1" baseline="-25000" dirty="0" smtClean="0"/>
                  <a:t>0</a:t>
                </a:r>
                <a:r>
                  <a:rPr lang="en-US" i="1" dirty="0" smtClean="0"/>
                  <a:t>                              r</a:t>
                </a:r>
                <a:endParaRPr lang="en-US" i="1" dirty="0"/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2991680" y="3198147"/>
              <a:ext cx="4100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err="1" smtClean="0"/>
                <a:t>ϑ</a:t>
              </a:r>
              <a:endParaRPr lang="en-US" i="1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1509027" y="4951839"/>
            <a:ext cx="6293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factor of 20 in frequency changes PG by 33 </a:t>
            </a:r>
            <a:r>
              <a:rPr lang="en-US" sz="2400" dirty="0" err="1" smtClean="0">
                <a:latin typeface="Times New Roman"/>
                <a:cs typeface="Times New Roman"/>
              </a:rPr>
              <a:t>dB.</a:t>
            </a:r>
            <a:endParaRPr lang="en-US" sz="24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7963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476</Words>
  <Application>Microsoft Macintosh PowerPoint</Application>
  <PresentationFormat>On-screen Show (4:3)</PresentationFormat>
  <Paragraphs>112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Office Theme</vt:lpstr>
      <vt:lpstr>Equation</vt:lpstr>
      <vt:lpstr>MathType 6.0 Equation</vt:lpstr>
      <vt:lpstr>Comparing Propagation Effects at  3 GHz and 60 GHz  (a factor of 20)</vt:lpstr>
      <vt:lpstr>Size of the Fresnel Zone</vt:lpstr>
      <vt:lpstr>Radiation and Reception in Free Space</vt:lpstr>
      <vt:lpstr>Radiation and Reception – cont.</vt:lpstr>
      <vt:lpstr>Atmospheric Absorption</vt:lpstr>
      <vt:lpstr>Influence of Flat Earth</vt:lpstr>
      <vt:lpstr>Influence of Flat Earth-cont.</vt:lpstr>
      <vt:lpstr>Influence of Flat Earth-cont.</vt:lpstr>
      <vt:lpstr>Diffraction Around Corners</vt:lpstr>
      <vt:lpstr>Transmission at Walls</vt:lpstr>
      <vt:lpstr>Transmission at Walls – cont.</vt:lpstr>
      <vt:lpstr>Reflection at Walls</vt:lpstr>
      <vt:lpstr> Comments on 60 GHz</vt:lpstr>
      <vt:lpstr>Scaling the RF Electronics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Propagation Effects at  3GHz and 60 GHz  (a factor of 20)</dc:title>
  <dc:creator>Henry Bertoni</dc:creator>
  <cp:lastModifiedBy>Henry Bertoni</cp:lastModifiedBy>
  <cp:revision>36</cp:revision>
  <dcterms:created xsi:type="dcterms:W3CDTF">2012-03-15T18:10:15Z</dcterms:created>
  <dcterms:modified xsi:type="dcterms:W3CDTF">2012-03-20T15:46:01Z</dcterms:modified>
</cp:coreProperties>
</file>