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2.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embeddings/oleObject5.bin" ContentType="application/vnd.openxmlformats-officedocument.oleObject"/>
  <Override PartName="/ppt/notesSlides/notesSlide38.xml" ContentType="application/vnd.openxmlformats-officedocument.presentationml.notesSlide+xml"/>
  <Override PartName="/ppt/embeddings/oleObject6.bin" ContentType="application/vnd.openxmlformats-officedocument.oleObject"/>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embeddings/oleObject7.bin" ContentType="application/vnd.openxmlformats-officedocument.oleObject"/>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notesSlides/notesSlide47.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notesSlides/notesSlide48.xml" ContentType="application/vnd.openxmlformats-officedocument.presentationml.notesSlide+xml"/>
  <Override PartName="/ppt/notesSlides/notesSlide49.xml" ContentType="application/vnd.openxmlformats-officedocument.presentationml.notesSlide+xml"/>
  <Override PartName="/ppt/embeddings/oleObject12.bin" ContentType="application/vnd.openxmlformats-officedocument.oleObject"/>
  <Override PartName="/ppt/notesSlides/notesSlide50.xml" ContentType="application/vnd.openxmlformats-officedocument.presentationml.notesSlide+xml"/>
  <Override PartName="/ppt/embeddings/oleObject13.bin" ContentType="application/vnd.openxmlformats-officedocument.oleObject"/>
  <Override PartName="/ppt/notesSlides/notesSlide51.xml" ContentType="application/vnd.openxmlformats-officedocument.presentationml.notesSlide+xml"/>
  <Override PartName="/ppt/notesSlides/notesSlide52.xml" ContentType="application/vnd.openxmlformats-officedocument.presentationml.notesSlide+xml"/>
  <Override PartName="/ppt/embeddings/oleObject14.bin" ContentType="application/vnd.openxmlformats-officedocument.oleObject"/>
  <Override PartName="/ppt/notesSlides/notesSlide53.xml" ContentType="application/vnd.openxmlformats-officedocument.presentationml.notesSlide+xml"/>
  <Override PartName="/ppt/embeddings/oleObject15.bin" ContentType="application/vnd.openxmlformats-officedocument.oleObject"/>
  <Override PartName="/ppt/notesSlides/notesSlide54.xml" ContentType="application/vnd.openxmlformats-officedocument.presentationml.notesSlide+xml"/>
  <Override PartName="/ppt/embeddings/oleObject16.bin" ContentType="application/vnd.openxmlformats-officedocument.oleObject"/>
  <Override PartName="/ppt/embeddings/oleObject17.bin" ContentType="application/vnd.openxmlformats-officedocument.oleObject"/>
  <Override PartName="/ppt/notesSlides/notesSlide55.xml" ContentType="application/vnd.openxmlformats-officedocument.presentationml.notesSlide+xml"/>
  <Override PartName="/ppt/notesSlides/notesSlide56.xml" ContentType="application/vnd.openxmlformats-officedocument.presentationml.notesSlide+xml"/>
  <Override PartName="/ppt/embeddings/oleObject18.bin" ContentType="application/vnd.openxmlformats-officedocument.oleObject"/>
  <Override PartName="/ppt/notesSlides/notesSlide57.xml" ContentType="application/vnd.openxmlformats-officedocument.presentationml.notesSlide+xml"/>
  <Override PartName="/ppt/notesSlides/notesSlide58.xml" ContentType="application/vnd.openxmlformats-officedocument.presentationml.notesSlide+xml"/>
  <Override PartName="/ppt/embeddings/oleObject19.bin" ContentType="application/vnd.openxmlformats-officedocument.oleObject"/>
  <Override PartName="/ppt/notesSlides/notesSlide59.xml" ContentType="application/vnd.openxmlformats-officedocument.presentationml.notesSlide+xml"/>
  <Override PartName="/ppt/embeddings/oleObject20.bin" ContentType="application/vnd.openxmlformats-officedocument.oleObject"/>
  <Override PartName="/ppt/notesSlides/notesSlide60.xml" ContentType="application/vnd.openxmlformats-officedocument.presentationml.notesSlide+xml"/>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notesSlides/notesSlide61.xml" ContentType="application/vnd.openxmlformats-officedocument.presentationml.notesSlide+xml"/>
  <Override PartName="/ppt/notesSlides/notesSlide62.xml" ContentType="application/vnd.openxmlformats-officedocument.presentationml.notesSlide+xml"/>
  <Override PartName="/ppt/embeddings/oleObject24.bin" ContentType="application/vnd.openxmlformats-officedocument.oleObject"/>
  <Override PartName="/ppt/notesSlides/notesSlide63.xml" ContentType="application/vnd.openxmlformats-officedocument.presentationml.notesSlide+xml"/>
  <Override PartName="/ppt/embeddings/oleObject25.bin" ContentType="application/vnd.openxmlformats-officedocument.oleObject"/>
  <Override PartName="/ppt/notesSlides/notesSlide64.xml" ContentType="application/vnd.openxmlformats-officedocument.presentationml.notesSlide+xml"/>
  <Override PartName="/ppt/embeddings/oleObject26.bin" ContentType="application/vnd.openxmlformats-officedocument.oleObject"/>
  <Override PartName="/ppt/notesSlides/notesSlide65.xml" ContentType="application/vnd.openxmlformats-officedocument.presentationml.notesSlide+xml"/>
  <Override PartName="/ppt/notesSlides/notesSlide66.xml" ContentType="application/vnd.openxmlformats-officedocument.presentationml.notesSlide+xml"/>
  <Override PartName="/ppt/embeddings/oleObject27.bin" ContentType="application/vnd.openxmlformats-officedocument.oleObject"/>
  <Override PartName="/ppt/notesSlides/notesSlide67.xml" ContentType="application/vnd.openxmlformats-officedocument.presentationml.notesSlide+xml"/>
  <Override PartName="/ppt/embeddings/oleObject28.bin" ContentType="application/vnd.openxmlformats-officedocument.oleObject"/>
  <Override PartName="/ppt/notesSlides/notesSlide68.xml" ContentType="application/vnd.openxmlformats-officedocument.presentationml.notesSlide+xml"/>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notesSlides/notesSlide69.xml" ContentType="application/vnd.openxmlformats-officedocument.presentationml.notesSlide+xml"/>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notesSlides/notesSlide70.xml" ContentType="application/vnd.openxmlformats-officedocument.presentationml.notesSlide+xml"/>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embeddings/oleObject39.bin" ContentType="application/vnd.openxmlformats-officedocument.oleObject"/>
  <Override PartName="/ppt/notesSlides/notesSlide98.xml" ContentType="application/vnd.openxmlformats-officedocument.presentationml.notesSlide+xml"/>
  <Override PartName="/ppt/notesSlides/notesSlide99.xml" ContentType="application/vnd.openxmlformats-officedocument.presentationml.notesSlide+xml"/>
  <Override PartName="/ppt/embeddings/oleObject40.bin" ContentType="application/vnd.openxmlformats-officedocument.oleObject"/>
  <Override PartName="/ppt/notesSlides/notesSlide100.xml" ContentType="application/vnd.openxmlformats-officedocument.presentationml.notesSlide+xml"/>
  <Override PartName="/ppt/notesSlides/notesSlide101.xml" ContentType="application/vnd.openxmlformats-officedocument.presentationml.notesSlide+xml"/>
  <Override PartName="/ppt/embeddings/oleObject41.bin" ContentType="application/vnd.openxmlformats-officedocument.oleObject"/>
  <Override PartName="/ppt/notesSlides/notesSlide102.xml" ContentType="application/vnd.openxmlformats-officedocument.presentationml.notesSlide+xml"/>
  <Override PartName="/ppt/notesSlides/notesSlide103.xml" ContentType="application/vnd.openxmlformats-officedocument.presentationml.notesSlide+xml"/>
  <Override PartName="/ppt/embeddings/oleObject42.bin" ContentType="application/vnd.openxmlformats-officedocument.oleObject"/>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embeddings/oleObject43.bin" ContentType="application/vnd.openxmlformats-officedocument.oleObject"/>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embeddings/oleObject44.bin" ContentType="application/vnd.openxmlformats-officedocument.oleObject"/>
  <Override PartName="/ppt/notesSlides/notesSlide201.xml" ContentType="application/vnd.openxmlformats-officedocument.presentationml.notesSlide+xml"/>
  <Override PartName="/ppt/embeddings/oleObject45.bin" ContentType="application/vnd.openxmlformats-officedocument.oleObject"/>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embeddings/oleObject46.bin" ContentType="application/vnd.openxmlformats-officedocument.oleObject"/>
  <Override PartName="/ppt/notesSlides/notesSlide205.xml" ContentType="application/vnd.openxmlformats-officedocument.presentationml.notesSlide+xml"/>
  <Override PartName="/ppt/embeddings/oleObject47.bin" ContentType="application/vnd.openxmlformats-officedocument.oleObject"/>
  <Override PartName="/ppt/notesSlides/notesSlide206.xml" ContentType="application/vnd.openxmlformats-officedocument.presentationml.notesSlide+xml"/>
  <Override PartName="/ppt/embeddings/oleObject48.bin" ContentType="application/vnd.openxmlformats-officedocument.oleObject"/>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notesSlides/notesSlide214.xml" ContentType="application/vnd.openxmlformats-officedocument.presentationml.notesSlide+xml"/>
  <Override PartName="/ppt/notesSlides/notesSlide2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53"/>
  </p:notesMasterIdLst>
  <p:handoutMasterIdLst>
    <p:handoutMasterId r:id="rId25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506"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95" r:id="rId161"/>
    <p:sldId id="414" r:id="rId162"/>
    <p:sldId id="415" r:id="rId163"/>
    <p:sldId id="416" r:id="rId164"/>
    <p:sldId id="417" r:id="rId165"/>
    <p:sldId id="418" r:id="rId166"/>
    <p:sldId id="419" r:id="rId167"/>
    <p:sldId id="420" r:id="rId168"/>
    <p:sldId id="421" r:id="rId169"/>
    <p:sldId id="422" r:id="rId170"/>
    <p:sldId id="423" r:id="rId171"/>
    <p:sldId id="424" r:id="rId172"/>
    <p:sldId id="425" r:id="rId173"/>
    <p:sldId id="426" r:id="rId174"/>
    <p:sldId id="427" r:id="rId175"/>
    <p:sldId id="428" r:id="rId176"/>
    <p:sldId id="429" r:id="rId177"/>
    <p:sldId id="430" r:id="rId178"/>
    <p:sldId id="431" r:id="rId179"/>
    <p:sldId id="497" r:id="rId180"/>
    <p:sldId id="496" r:id="rId181"/>
    <p:sldId id="432" r:id="rId182"/>
    <p:sldId id="433" r:id="rId183"/>
    <p:sldId id="434" r:id="rId184"/>
    <p:sldId id="435" r:id="rId185"/>
    <p:sldId id="436" r:id="rId186"/>
    <p:sldId id="437" r:id="rId187"/>
    <p:sldId id="438" r:id="rId188"/>
    <p:sldId id="439" r:id="rId189"/>
    <p:sldId id="440" r:id="rId190"/>
    <p:sldId id="441" r:id="rId191"/>
    <p:sldId id="442" r:id="rId192"/>
    <p:sldId id="443" r:id="rId193"/>
    <p:sldId id="444" r:id="rId194"/>
    <p:sldId id="445" r:id="rId195"/>
    <p:sldId id="446" r:id="rId196"/>
    <p:sldId id="447" r:id="rId197"/>
    <p:sldId id="448" r:id="rId198"/>
    <p:sldId id="449" r:id="rId199"/>
    <p:sldId id="450" r:id="rId200"/>
    <p:sldId id="451" r:id="rId201"/>
    <p:sldId id="452" r:id="rId202"/>
    <p:sldId id="453" r:id="rId203"/>
    <p:sldId id="454" r:id="rId204"/>
    <p:sldId id="455" r:id="rId205"/>
    <p:sldId id="456" r:id="rId206"/>
    <p:sldId id="457" r:id="rId207"/>
    <p:sldId id="458" r:id="rId208"/>
    <p:sldId id="459" r:id="rId209"/>
    <p:sldId id="460" r:id="rId210"/>
    <p:sldId id="461" r:id="rId211"/>
    <p:sldId id="462" r:id="rId212"/>
    <p:sldId id="463" r:id="rId213"/>
    <p:sldId id="464" r:id="rId214"/>
    <p:sldId id="465" r:id="rId215"/>
    <p:sldId id="466" r:id="rId216"/>
    <p:sldId id="467" r:id="rId217"/>
    <p:sldId id="468" r:id="rId218"/>
    <p:sldId id="469" r:id="rId219"/>
    <p:sldId id="470" r:id="rId220"/>
    <p:sldId id="471" r:id="rId221"/>
    <p:sldId id="472" r:id="rId222"/>
    <p:sldId id="473" r:id="rId223"/>
    <p:sldId id="474" r:id="rId224"/>
    <p:sldId id="475" r:id="rId225"/>
    <p:sldId id="476" r:id="rId226"/>
    <p:sldId id="477" r:id="rId227"/>
    <p:sldId id="478" r:id="rId228"/>
    <p:sldId id="479" r:id="rId229"/>
    <p:sldId id="480" r:id="rId230"/>
    <p:sldId id="481" r:id="rId231"/>
    <p:sldId id="482" r:id="rId232"/>
    <p:sldId id="483" r:id="rId233"/>
    <p:sldId id="484" r:id="rId234"/>
    <p:sldId id="485" r:id="rId235"/>
    <p:sldId id="486" r:id="rId236"/>
    <p:sldId id="487" r:id="rId237"/>
    <p:sldId id="488" r:id="rId238"/>
    <p:sldId id="489" r:id="rId239"/>
    <p:sldId id="490" r:id="rId240"/>
    <p:sldId id="491" r:id="rId241"/>
    <p:sldId id="499" r:id="rId242"/>
    <p:sldId id="498" r:id="rId243"/>
    <p:sldId id="500" r:id="rId244"/>
    <p:sldId id="501" r:id="rId245"/>
    <p:sldId id="502" r:id="rId246"/>
    <p:sldId id="503" r:id="rId247"/>
    <p:sldId id="504" r:id="rId248"/>
    <p:sldId id="505" r:id="rId249"/>
    <p:sldId id="492" r:id="rId250"/>
    <p:sldId id="493" r:id="rId251"/>
    <p:sldId id="494" r:id="rId252"/>
  </p:sldIdLst>
  <p:sldSz cx="10058400" cy="7772400"/>
  <p:notesSz cx="6950075" cy="9236075"/>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448">
          <p15:clr>
            <a:srgbClr val="A4A3A4"/>
          </p15:clr>
        </p15:guide>
        <p15:guide id="2" pos="3168">
          <p15:clr>
            <a:srgbClr val="A4A3A4"/>
          </p15:clr>
        </p15:guide>
      </p15:sldGuideLst>
    </p:ext>
    <p:ext uri="{2D200454-40CA-4A62-9FC3-DE9A4176ACB9}">
      <p15:notesGuideLst xmlns:p15="http://schemas.microsoft.com/office/powerpoint/2012/main" xmlns="">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hiddenSlides="1" scaleToFitPaper="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0128"/>
    <a:srgbClr val="00279F"/>
    <a:srgbClr val="063DE8"/>
    <a:srgbClr val="7FFF00"/>
    <a:srgbClr val="00AE00"/>
    <a:srgbClr val="51DC00"/>
    <a:srgbClr val="F35B1B"/>
    <a:srgbClr val="B401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95" autoAdjust="0"/>
    <p:restoredTop sz="99642" autoAdjust="0"/>
  </p:normalViewPr>
  <p:slideViewPr>
    <p:cSldViewPr>
      <p:cViewPr varScale="1">
        <p:scale>
          <a:sx n="99" d="100"/>
          <a:sy n="99" d="100"/>
        </p:scale>
        <p:origin x="-1080" y="-104"/>
      </p:cViewPr>
      <p:guideLst>
        <p:guide orient="horz" pos="2448"/>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0732"/>
    </p:cViewPr>
  </p:sorterViewPr>
  <p:notesViewPr>
    <p:cSldViewPr>
      <p:cViewPr varScale="1">
        <p:scale>
          <a:sx n="79" d="100"/>
          <a:sy n="79" d="100"/>
        </p:scale>
        <p:origin x="-2454" y="-7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214" Type="http://schemas.openxmlformats.org/officeDocument/2006/relationships/slide" Target="slides/slide213.xml"/><Relationship Id="rId215" Type="http://schemas.openxmlformats.org/officeDocument/2006/relationships/slide" Target="slides/slide214.xml"/><Relationship Id="rId216" Type="http://schemas.openxmlformats.org/officeDocument/2006/relationships/slide" Target="slides/slide215.xml"/><Relationship Id="rId217" Type="http://schemas.openxmlformats.org/officeDocument/2006/relationships/slide" Target="slides/slide216.xml"/><Relationship Id="rId218" Type="http://schemas.openxmlformats.org/officeDocument/2006/relationships/slide" Target="slides/slide217.xml"/><Relationship Id="rId219" Type="http://schemas.openxmlformats.org/officeDocument/2006/relationships/slide" Target="slides/slide21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220" Type="http://schemas.openxmlformats.org/officeDocument/2006/relationships/slide" Target="slides/slide219.xml"/><Relationship Id="rId221" Type="http://schemas.openxmlformats.org/officeDocument/2006/relationships/slide" Target="slides/slide220.xml"/><Relationship Id="rId222" Type="http://schemas.openxmlformats.org/officeDocument/2006/relationships/slide" Target="slides/slide221.xml"/><Relationship Id="rId223" Type="http://schemas.openxmlformats.org/officeDocument/2006/relationships/slide" Target="slides/slide222.xml"/><Relationship Id="rId224" Type="http://schemas.openxmlformats.org/officeDocument/2006/relationships/slide" Target="slides/slide223.xml"/><Relationship Id="rId225" Type="http://schemas.openxmlformats.org/officeDocument/2006/relationships/slide" Target="slides/slide224.xml"/><Relationship Id="rId226" Type="http://schemas.openxmlformats.org/officeDocument/2006/relationships/slide" Target="slides/slide225.xml"/><Relationship Id="rId227" Type="http://schemas.openxmlformats.org/officeDocument/2006/relationships/slide" Target="slides/slide226.xml"/><Relationship Id="rId228" Type="http://schemas.openxmlformats.org/officeDocument/2006/relationships/slide" Target="slides/slide227.xml"/><Relationship Id="rId229" Type="http://schemas.openxmlformats.org/officeDocument/2006/relationships/slide" Target="slides/slide228.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230" Type="http://schemas.openxmlformats.org/officeDocument/2006/relationships/slide" Target="slides/slide229.xml"/><Relationship Id="rId231" Type="http://schemas.openxmlformats.org/officeDocument/2006/relationships/slide" Target="slides/slide230.xml"/><Relationship Id="rId232" Type="http://schemas.openxmlformats.org/officeDocument/2006/relationships/slide" Target="slides/slide231.xml"/><Relationship Id="rId233" Type="http://schemas.openxmlformats.org/officeDocument/2006/relationships/slide" Target="slides/slide232.xml"/><Relationship Id="rId234" Type="http://schemas.openxmlformats.org/officeDocument/2006/relationships/slide" Target="slides/slide233.xml"/><Relationship Id="rId235" Type="http://schemas.openxmlformats.org/officeDocument/2006/relationships/slide" Target="slides/slide234.xml"/><Relationship Id="rId236" Type="http://schemas.openxmlformats.org/officeDocument/2006/relationships/slide" Target="slides/slide235.xml"/><Relationship Id="rId237" Type="http://schemas.openxmlformats.org/officeDocument/2006/relationships/slide" Target="slides/slide236.xml"/><Relationship Id="rId238" Type="http://schemas.openxmlformats.org/officeDocument/2006/relationships/slide" Target="slides/slide237.xml"/><Relationship Id="rId239" Type="http://schemas.openxmlformats.org/officeDocument/2006/relationships/slide" Target="slides/slide2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240" Type="http://schemas.openxmlformats.org/officeDocument/2006/relationships/slide" Target="slides/slide239.xml"/><Relationship Id="rId241" Type="http://schemas.openxmlformats.org/officeDocument/2006/relationships/slide" Target="slides/slide240.xml"/><Relationship Id="rId242" Type="http://schemas.openxmlformats.org/officeDocument/2006/relationships/slide" Target="slides/slide241.xml"/><Relationship Id="rId243" Type="http://schemas.openxmlformats.org/officeDocument/2006/relationships/slide" Target="slides/slide242.xml"/><Relationship Id="rId244" Type="http://schemas.openxmlformats.org/officeDocument/2006/relationships/slide" Target="slides/slide243.xml"/><Relationship Id="rId245" Type="http://schemas.openxmlformats.org/officeDocument/2006/relationships/slide" Target="slides/slide244.xml"/><Relationship Id="rId246" Type="http://schemas.openxmlformats.org/officeDocument/2006/relationships/slide" Target="slides/slide245.xml"/><Relationship Id="rId247" Type="http://schemas.openxmlformats.org/officeDocument/2006/relationships/slide" Target="slides/slide246.xml"/><Relationship Id="rId248" Type="http://schemas.openxmlformats.org/officeDocument/2006/relationships/slide" Target="slides/slide247.xml"/><Relationship Id="rId249" Type="http://schemas.openxmlformats.org/officeDocument/2006/relationships/slide" Target="slides/slide2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50" Type="http://schemas.openxmlformats.org/officeDocument/2006/relationships/slide" Target="slides/slide249.xml"/><Relationship Id="rId251" Type="http://schemas.openxmlformats.org/officeDocument/2006/relationships/slide" Target="slides/slide250.xml"/><Relationship Id="rId252" Type="http://schemas.openxmlformats.org/officeDocument/2006/relationships/slide" Target="slides/slide251.xml"/><Relationship Id="rId253" Type="http://schemas.openxmlformats.org/officeDocument/2006/relationships/notesMaster" Target="notesMasters/notesMaster1.xml"/><Relationship Id="rId254" Type="http://schemas.openxmlformats.org/officeDocument/2006/relationships/handoutMaster" Target="handoutMasters/handoutMaster1.xml"/><Relationship Id="rId255" Type="http://schemas.openxmlformats.org/officeDocument/2006/relationships/printerSettings" Target="printerSettings/printerSettings1.bin"/><Relationship Id="rId256" Type="http://schemas.openxmlformats.org/officeDocument/2006/relationships/presProps" Target="presProps.xml"/><Relationship Id="rId257" Type="http://schemas.openxmlformats.org/officeDocument/2006/relationships/viewProps" Target="viewProps.xml"/><Relationship Id="rId258" Type="http://schemas.openxmlformats.org/officeDocument/2006/relationships/theme" Target="theme/theme1.xml"/><Relationship Id="rId259" Type="http://schemas.openxmlformats.org/officeDocument/2006/relationships/tableStyles" Target="tableStyles.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 Id="rId2"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9.emf"/><Relationship Id="rId3" Type="http://schemas.openxmlformats.org/officeDocument/2006/relationships/image" Target="../media/image2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0.wmf"/><Relationship Id="rId1" Type="http://schemas.openxmlformats.org/officeDocument/2006/relationships/image" Target="../media/image14.emf"/><Relationship Id="rId2" Type="http://schemas.openxmlformats.org/officeDocument/2006/relationships/image" Target="../media/image2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4.emf"/><Relationship Id="rId2" Type="http://schemas.openxmlformats.org/officeDocument/2006/relationships/image" Target="../media/image25.emf"/><Relationship Id="rId3" Type="http://schemas.openxmlformats.org/officeDocument/2006/relationships/image" Target="../media/image2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4.emf"/><Relationship Id="rId2" Type="http://schemas.openxmlformats.org/officeDocument/2006/relationships/image" Target="../media/image25.emf"/><Relationship Id="rId3" Type="http://schemas.openxmlformats.org/officeDocument/2006/relationships/image" Target="../media/image2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ChangeArrowheads="1"/>
          </p:cNvSpPr>
          <p:nvPr/>
        </p:nvSpPr>
        <p:spPr bwMode="auto">
          <a:xfrm>
            <a:off x="-22147331" y="232124"/>
            <a:ext cx="53881180" cy="265720"/>
          </a:xfrm>
          <a:prstGeom prst="rect">
            <a:avLst/>
          </a:prstGeom>
          <a:noFill/>
          <a:ln w="12700">
            <a:noFill/>
            <a:miter lim="800000"/>
            <a:headEnd/>
            <a:tailEnd/>
          </a:ln>
          <a:effectLst/>
        </p:spPr>
        <p:txBody>
          <a:bodyPr wrap="none" lIns="87548" tIns="43774" rIns="87548" bIns="43774" anchor="ctr"/>
          <a:lstStyle/>
          <a:p>
            <a:pPr algn="ctr" defTabSz="875878">
              <a:defRPr/>
            </a:pPr>
            <a:endParaRPr lang="en-US" dirty="0">
              <a:latin typeface="Arial" pitchFamily="34" charset="0"/>
            </a:endParaRPr>
          </a:p>
        </p:txBody>
      </p:sp>
    </p:spTree>
    <p:extLst>
      <p:ext uri="{BB962C8B-B14F-4D97-AF65-F5344CB8AC3E}">
        <p14:creationId xmlns:p14="http://schemas.microsoft.com/office/powerpoint/2010/main" val="984662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3"/>
          <p:cNvSpPr>
            <a:spLocks noGrp="1" noRot="1" noChangeAspect="1" noChangeArrowheads="1" noTextEdit="1"/>
          </p:cNvSpPr>
          <p:nvPr>
            <p:ph type="sldImg" idx="2"/>
          </p:nvPr>
        </p:nvSpPr>
        <p:spPr bwMode="auto">
          <a:xfrm>
            <a:off x="942975" y="466725"/>
            <a:ext cx="5064125" cy="3914775"/>
          </a:xfrm>
          <a:prstGeom prst="rect">
            <a:avLst/>
          </a:prstGeom>
          <a:noFill/>
          <a:ln w="12700">
            <a:solidFill>
              <a:schemeClr val="tx1"/>
            </a:solidFill>
            <a:miter lim="800000"/>
            <a:headEnd/>
            <a:tailEnd/>
          </a:ln>
        </p:spPr>
      </p:sp>
      <p:sp>
        <p:nvSpPr>
          <p:cNvPr id="2052" name="Rectangle 4"/>
          <p:cNvSpPr>
            <a:spLocks noGrp="1" noChangeArrowheads="1"/>
          </p:cNvSpPr>
          <p:nvPr>
            <p:ph type="body" sz="quarter" idx="3"/>
          </p:nvPr>
        </p:nvSpPr>
        <p:spPr bwMode="auto">
          <a:xfrm>
            <a:off x="579174" y="5251797"/>
            <a:ext cx="5675593" cy="3289435"/>
          </a:xfrm>
          <a:prstGeom prst="rect">
            <a:avLst/>
          </a:prstGeom>
          <a:noFill/>
          <a:ln w="12700">
            <a:noFill/>
            <a:miter lim="800000"/>
            <a:headEnd/>
            <a:tailEnd/>
          </a:ln>
          <a:effectLst/>
        </p:spPr>
        <p:txBody>
          <a:bodyPr vert="horz" wrap="square" lIns="94651" tIns="48128" rIns="94651" bIns="48128"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39036036"/>
      </p:ext>
    </p:extLst>
  </p:cSld>
  <p:clrMap bg1="lt1" tx1="dk1" bg2="lt2" tx2="dk2" accent1="accent1" accent2="accent2" accent3="accent3" accent4="accent4" accent5="accent5" accent6="accent6" hlink="hlink" folHlink="folHlink"/>
  <p:notesStyle>
    <a:lvl1pPr marL="233363" indent="-233363" algn="just" defTabSz="949325" rtl="0" eaLnBrk="0" fontAlgn="base" hangingPunct="0">
      <a:lnSpc>
        <a:spcPct val="90000"/>
      </a:lnSpc>
      <a:spcBef>
        <a:spcPct val="40000"/>
      </a:spcBef>
      <a:spcAft>
        <a:spcPct val="0"/>
      </a:spcAft>
      <a:buSzPct val="100000"/>
      <a:buChar char="•"/>
      <a:defRPr sz="1200" kern="1200">
        <a:solidFill>
          <a:schemeClr val="tx1"/>
        </a:solidFill>
        <a:latin typeface="Arial" pitchFamily="34" charset="0"/>
        <a:ea typeface="+mn-ea"/>
        <a:cs typeface="+mn-cs"/>
      </a:defRPr>
    </a:lvl1pPr>
    <a:lvl2pPr marL="698500" indent="-233363" algn="just" defTabSz="949325" rtl="0" eaLnBrk="0" fontAlgn="base" hangingPunct="0">
      <a:lnSpc>
        <a:spcPct val="90000"/>
      </a:lnSpc>
      <a:spcBef>
        <a:spcPct val="40000"/>
      </a:spcBef>
      <a:spcAft>
        <a:spcPct val="0"/>
      </a:spcAft>
      <a:buSzPct val="100000"/>
      <a:buChar char="•"/>
      <a:defRPr sz="1200" kern="1200">
        <a:solidFill>
          <a:schemeClr val="tx1"/>
        </a:solidFill>
        <a:latin typeface="Arial" pitchFamily="34" charset="0"/>
        <a:ea typeface="+mn-ea"/>
        <a:cs typeface="+mn-cs"/>
      </a:defRPr>
    </a:lvl2pPr>
    <a:lvl3pPr marL="1163638" indent="-231775" algn="just" defTabSz="949325" rtl="0" eaLnBrk="0" fontAlgn="base" hangingPunct="0">
      <a:lnSpc>
        <a:spcPct val="90000"/>
      </a:lnSpc>
      <a:spcBef>
        <a:spcPct val="40000"/>
      </a:spcBef>
      <a:spcAft>
        <a:spcPct val="0"/>
      </a:spcAft>
      <a:buSzPct val="100000"/>
      <a:buChar char="•"/>
      <a:defRPr sz="1200" kern="1200">
        <a:solidFill>
          <a:schemeClr val="tx1"/>
        </a:solidFill>
        <a:latin typeface="Arial" pitchFamily="34" charset="0"/>
        <a:ea typeface="+mn-ea"/>
        <a:cs typeface="+mn-cs"/>
      </a:defRPr>
    </a:lvl3pPr>
    <a:lvl4pPr marL="1630363" indent="-233363" algn="just" defTabSz="949325" rtl="0" eaLnBrk="0" fontAlgn="base" hangingPunct="0">
      <a:lnSpc>
        <a:spcPct val="90000"/>
      </a:lnSpc>
      <a:spcBef>
        <a:spcPct val="40000"/>
      </a:spcBef>
      <a:spcAft>
        <a:spcPct val="0"/>
      </a:spcAft>
      <a:buSzPct val="100000"/>
      <a:buChar char="•"/>
      <a:defRPr sz="1200" kern="1200">
        <a:solidFill>
          <a:schemeClr val="tx1"/>
        </a:solidFill>
        <a:latin typeface="Arial" pitchFamily="34" charset="0"/>
        <a:ea typeface="+mn-ea"/>
        <a:cs typeface="+mn-cs"/>
      </a:defRPr>
    </a:lvl4pPr>
    <a:lvl5pPr marL="2095500" indent="-233363" algn="just" defTabSz="949325" rtl="0" eaLnBrk="0" fontAlgn="base" hangingPunct="0">
      <a:lnSpc>
        <a:spcPct val="90000"/>
      </a:lnSpc>
      <a:spcBef>
        <a:spcPct val="40000"/>
      </a:spcBef>
      <a:spcAft>
        <a:spcPct val="0"/>
      </a:spcAft>
      <a:buSzPct val="100000"/>
      <a:buChar char="•"/>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6.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8.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9.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0.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4.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8.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9.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0.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2.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4.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5.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7.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8.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9.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2.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3.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4.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6.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7.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8.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9.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0.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2.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3.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4.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6.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7.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8.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9.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0.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2.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3.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4.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6.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8.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9.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0.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1.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2.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3.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4.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5.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7.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8.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9.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0.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1.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2.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3.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4.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5.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7.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8.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9.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0.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0.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2002565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a:ln/>
        </p:spPr>
      </p:sp>
      <p:sp>
        <p:nvSpPr>
          <p:cNvPr id="285699"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8394177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Rot="1" noChangeAspect="1" noChangeArrowheads="1" noTextEdit="1"/>
          </p:cNvSpPr>
          <p:nvPr>
            <p:ph type="sldImg"/>
          </p:nvPr>
        </p:nvSpPr>
        <p:spPr>
          <a:xfrm>
            <a:off x="1325563" y="720725"/>
            <a:ext cx="4664075" cy="3605213"/>
          </a:xfrm>
          <a:ln/>
        </p:spPr>
      </p:sp>
      <p:sp>
        <p:nvSpPr>
          <p:cNvPr id="372739" name="Rectangle 3"/>
          <p:cNvSpPr>
            <a:spLocks noGrp="1" noChangeArrowheads="1"/>
          </p:cNvSpPr>
          <p:nvPr>
            <p:ph type="body" idx="1"/>
          </p:nvPr>
        </p:nvSpPr>
        <p:spPr>
          <a:xfrm>
            <a:off x="977903" y="4560891"/>
            <a:ext cx="5359400" cy="4319587"/>
          </a:xfrm>
          <a:noFill/>
          <a:ln w="9525"/>
        </p:spPr>
        <p:txBody>
          <a:bodyPr/>
          <a:lstStyle/>
          <a:p>
            <a:pPr marL="0" indent="0"/>
            <a:endParaRPr lang="en-US">
              <a:latin typeface="Arial" charset="0"/>
            </a:endParaRPr>
          </a:p>
        </p:txBody>
      </p:sp>
    </p:spTree>
    <p:extLst>
      <p:ext uri="{BB962C8B-B14F-4D97-AF65-F5344CB8AC3E}">
        <p14:creationId xmlns:p14="http://schemas.microsoft.com/office/powerpoint/2010/main" val="279032163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Image Placeholder 1"/>
          <p:cNvSpPr>
            <a:spLocks noGrp="1" noRot="1" noChangeAspect="1" noTextEdit="1"/>
          </p:cNvSpPr>
          <p:nvPr>
            <p:ph type="sldImg"/>
          </p:nvPr>
        </p:nvSpPr>
        <p:spPr>
          <a:ln/>
        </p:spPr>
      </p:sp>
      <p:sp>
        <p:nvSpPr>
          <p:cNvPr id="373763"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209016256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Rot="1" noChangeAspect="1" noChangeArrowheads="1" noTextEdit="1"/>
          </p:cNvSpPr>
          <p:nvPr>
            <p:ph type="sldImg"/>
          </p:nvPr>
        </p:nvSpPr>
        <p:spPr>
          <a:xfrm>
            <a:off x="1325563" y="720725"/>
            <a:ext cx="4664075" cy="3605213"/>
          </a:xfrm>
          <a:ln/>
        </p:spPr>
      </p:sp>
      <p:sp>
        <p:nvSpPr>
          <p:cNvPr id="374787" name="Rectangle 3"/>
          <p:cNvSpPr>
            <a:spLocks noGrp="1" noChangeArrowheads="1"/>
          </p:cNvSpPr>
          <p:nvPr>
            <p:ph type="body" idx="1"/>
          </p:nvPr>
        </p:nvSpPr>
        <p:spPr>
          <a:xfrm>
            <a:off x="977903" y="4560891"/>
            <a:ext cx="5359400" cy="4319587"/>
          </a:xfrm>
          <a:noFill/>
          <a:ln w="9525"/>
        </p:spPr>
        <p:txBody>
          <a:bodyPr/>
          <a:lstStyle/>
          <a:p>
            <a:pPr marL="0" indent="0"/>
            <a:endParaRPr lang="en-US">
              <a:latin typeface="Arial" charset="0"/>
            </a:endParaRPr>
          </a:p>
        </p:txBody>
      </p:sp>
    </p:spTree>
    <p:extLst>
      <p:ext uri="{BB962C8B-B14F-4D97-AF65-F5344CB8AC3E}">
        <p14:creationId xmlns:p14="http://schemas.microsoft.com/office/powerpoint/2010/main" val="398848399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Slide Image Placeholder 1"/>
          <p:cNvSpPr>
            <a:spLocks noGrp="1" noRot="1" noChangeAspect="1" noTextEdit="1"/>
          </p:cNvSpPr>
          <p:nvPr>
            <p:ph type="sldImg"/>
          </p:nvPr>
        </p:nvSpPr>
        <p:spPr>
          <a:ln/>
        </p:spPr>
      </p:sp>
      <p:sp>
        <p:nvSpPr>
          <p:cNvPr id="375811"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19446235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Slide Image Placeholder 1"/>
          <p:cNvSpPr>
            <a:spLocks noGrp="1" noRot="1" noChangeAspect="1" noTextEdit="1"/>
          </p:cNvSpPr>
          <p:nvPr>
            <p:ph type="sldImg"/>
          </p:nvPr>
        </p:nvSpPr>
        <p:spPr>
          <a:ln/>
        </p:spPr>
      </p:sp>
      <p:sp>
        <p:nvSpPr>
          <p:cNvPr id="376835"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223284100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ChangeArrowheads="1"/>
          </p:cNvSpPr>
          <p:nvPr/>
        </p:nvSpPr>
        <p:spPr bwMode="auto">
          <a:xfrm>
            <a:off x="4143378"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377859" name="Rectangle 3"/>
          <p:cNvSpPr>
            <a:spLocks noChangeArrowheads="1"/>
          </p:cNvSpPr>
          <p:nvPr/>
        </p:nvSpPr>
        <p:spPr bwMode="auto">
          <a:xfrm>
            <a:off x="4143378" y="9120188"/>
            <a:ext cx="3171825" cy="481012"/>
          </a:xfrm>
          <a:prstGeom prst="rect">
            <a:avLst/>
          </a:prstGeom>
          <a:noFill/>
          <a:ln w="9525">
            <a:noFill/>
            <a:miter lim="800000"/>
            <a:headEnd/>
            <a:tailEnd/>
          </a:ln>
        </p:spPr>
        <p:txBody>
          <a:bodyPr lIns="18599" tIns="0" rIns="18599" bIns="0" anchor="b"/>
          <a:lstStyle/>
          <a:p>
            <a:pPr algn="r" defTabSz="957122"/>
            <a:r>
              <a:rPr lang="en-US" sz="900" i="1">
                <a:latin typeface="Times New Roman" pitchFamily="18" charset="0"/>
              </a:rPr>
              <a:t>227</a:t>
            </a:r>
          </a:p>
        </p:txBody>
      </p:sp>
      <p:sp>
        <p:nvSpPr>
          <p:cNvPr id="377860" name="Rectangle 4"/>
          <p:cNvSpPr>
            <a:spLocks noChangeArrowheads="1"/>
          </p:cNvSpPr>
          <p:nvPr/>
        </p:nvSpPr>
        <p:spPr bwMode="auto">
          <a:xfrm>
            <a:off x="4" y="9120188"/>
            <a:ext cx="3171825" cy="481012"/>
          </a:xfrm>
          <a:prstGeom prst="rect">
            <a:avLst/>
          </a:prstGeom>
          <a:noFill/>
          <a:ln w="9525">
            <a:noFill/>
            <a:miter lim="800000"/>
            <a:headEnd/>
            <a:tailEnd/>
          </a:ln>
        </p:spPr>
        <p:txBody>
          <a:bodyPr wrap="none" lIns="89277" tIns="44637" rIns="89277" bIns="44637" anchor="ctr"/>
          <a:lstStyle/>
          <a:p>
            <a:endParaRPr lang="en-US"/>
          </a:p>
        </p:txBody>
      </p:sp>
      <p:sp>
        <p:nvSpPr>
          <p:cNvPr id="377861" name="Rectangle 5"/>
          <p:cNvSpPr>
            <a:spLocks noChangeArrowheads="1"/>
          </p:cNvSpPr>
          <p:nvPr/>
        </p:nvSpPr>
        <p:spPr bwMode="auto">
          <a:xfrm>
            <a:off x="4"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377862" name="Rectangle 6"/>
          <p:cNvSpPr>
            <a:spLocks noGrp="1" noRot="1" noChangeAspect="1" noChangeArrowheads="1" noTextEdit="1"/>
          </p:cNvSpPr>
          <p:nvPr>
            <p:ph type="sldImg"/>
          </p:nvPr>
        </p:nvSpPr>
        <p:spPr>
          <a:xfrm>
            <a:off x="1333500" y="727075"/>
            <a:ext cx="4648200" cy="3592513"/>
          </a:xfrm>
          <a:ln cap="flat"/>
        </p:spPr>
      </p:sp>
      <p:sp>
        <p:nvSpPr>
          <p:cNvPr id="377863" name="Rectangle 7"/>
          <p:cNvSpPr>
            <a:spLocks noGrp="1" noChangeArrowheads="1"/>
          </p:cNvSpPr>
          <p:nvPr>
            <p:ph type="body" idx="1"/>
          </p:nvPr>
        </p:nvSpPr>
        <p:spPr>
          <a:xfrm>
            <a:off x="1412875" y="4557716"/>
            <a:ext cx="4500564" cy="4319587"/>
          </a:xfrm>
          <a:noFill/>
          <a:ln w="9525"/>
        </p:spPr>
        <p:txBody>
          <a:bodyPr lIns="94536" tIns="49592" rIns="94536" bIns="49592"/>
          <a:lstStyle/>
          <a:p>
            <a:pPr marL="0" indent="0"/>
            <a:endParaRPr lang="en-US">
              <a:latin typeface="Arial" charset="0"/>
            </a:endParaRPr>
          </a:p>
        </p:txBody>
      </p:sp>
    </p:spTree>
    <p:extLst>
      <p:ext uri="{BB962C8B-B14F-4D97-AF65-F5344CB8AC3E}">
        <p14:creationId xmlns:p14="http://schemas.microsoft.com/office/powerpoint/2010/main" val="207104177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ChangeArrowheads="1"/>
          </p:cNvSpPr>
          <p:nvPr/>
        </p:nvSpPr>
        <p:spPr bwMode="auto">
          <a:xfrm>
            <a:off x="4143378"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378883" name="Rectangle 3"/>
          <p:cNvSpPr>
            <a:spLocks noChangeArrowheads="1"/>
          </p:cNvSpPr>
          <p:nvPr/>
        </p:nvSpPr>
        <p:spPr bwMode="auto">
          <a:xfrm>
            <a:off x="4143378" y="9120188"/>
            <a:ext cx="3171825" cy="481012"/>
          </a:xfrm>
          <a:prstGeom prst="rect">
            <a:avLst/>
          </a:prstGeom>
          <a:noFill/>
          <a:ln w="9525">
            <a:noFill/>
            <a:miter lim="800000"/>
            <a:headEnd/>
            <a:tailEnd/>
          </a:ln>
        </p:spPr>
        <p:txBody>
          <a:bodyPr lIns="18599" tIns="0" rIns="18599" bIns="0" anchor="b"/>
          <a:lstStyle/>
          <a:p>
            <a:pPr algn="r" defTabSz="957122"/>
            <a:r>
              <a:rPr lang="en-US" sz="900" i="1">
                <a:latin typeface="Times New Roman" pitchFamily="18" charset="0"/>
              </a:rPr>
              <a:t>228</a:t>
            </a:r>
          </a:p>
        </p:txBody>
      </p:sp>
      <p:sp>
        <p:nvSpPr>
          <p:cNvPr id="378884" name="Rectangle 4"/>
          <p:cNvSpPr>
            <a:spLocks noChangeArrowheads="1"/>
          </p:cNvSpPr>
          <p:nvPr/>
        </p:nvSpPr>
        <p:spPr bwMode="auto">
          <a:xfrm>
            <a:off x="4" y="9120188"/>
            <a:ext cx="3171825" cy="481012"/>
          </a:xfrm>
          <a:prstGeom prst="rect">
            <a:avLst/>
          </a:prstGeom>
          <a:noFill/>
          <a:ln w="9525">
            <a:noFill/>
            <a:miter lim="800000"/>
            <a:headEnd/>
            <a:tailEnd/>
          </a:ln>
        </p:spPr>
        <p:txBody>
          <a:bodyPr wrap="none" lIns="89277" tIns="44637" rIns="89277" bIns="44637" anchor="ctr"/>
          <a:lstStyle/>
          <a:p>
            <a:endParaRPr lang="en-US"/>
          </a:p>
        </p:txBody>
      </p:sp>
      <p:sp>
        <p:nvSpPr>
          <p:cNvPr id="378885" name="Rectangle 5"/>
          <p:cNvSpPr>
            <a:spLocks noChangeArrowheads="1"/>
          </p:cNvSpPr>
          <p:nvPr/>
        </p:nvSpPr>
        <p:spPr bwMode="auto">
          <a:xfrm>
            <a:off x="4"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378886" name="Rectangle 6"/>
          <p:cNvSpPr>
            <a:spLocks noGrp="1" noRot="1" noChangeAspect="1" noChangeArrowheads="1" noTextEdit="1"/>
          </p:cNvSpPr>
          <p:nvPr>
            <p:ph type="sldImg"/>
          </p:nvPr>
        </p:nvSpPr>
        <p:spPr>
          <a:xfrm>
            <a:off x="1333500" y="727075"/>
            <a:ext cx="4648200" cy="3592513"/>
          </a:xfrm>
          <a:ln cap="flat"/>
        </p:spPr>
      </p:sp>
      <p:sp>
        <p:nvSpPr>
          <p:cNvPr id="378887" name="Rectangle 7"/>
          <p:cNvSpPr>
            <a:spLocks noGrp="1" noChangeArrowheads="1"/>
          </p:cNvSpPr>
          <p:nvPr>
            <p:ph type="body" idx="1"/>
          </p:nvPr>
        </p:nvSpPr>
        <p:spPr>
          <a:xfrm>
            <a:off x="1412875" y="4557716"/>
            <a:ext cx="4500564" cy="4319587"/>
          </a:xfrm>
          <a:noFill/>
          <a:ln w="9525"/>
        </p:spPr>
        <p:txBody>
          <a:bodyPr lIns="94536" tIns="49592" rIns="94536" bIns="49592"/>
          <a:lstStyle/>
          <a:p>
            <a:pPr marL="0" indent="0"/>
            <a:endParaRPr lang="en-US">
              <a:latin typeface="Arial" charset="0"/>
            </a:endParaRPr>
          </a:p>
        </p:txBody>
      </p:sp>
    </p:spTree>
    <p:extLst>
      <p:ext uri="{BB962C8B-B14F-4D97-AF65-F5344CB8AC3E}">
        <p14:creationId xmlns:p14="http://schemas.microsoft.com/office/powerpoint/2010/main" val="37975584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Slide Image Placeholder 1"/>
          <p:cNvSpPr>
            <a:spLocks noGrp="1" noRot="1" noChangeAspect="1" noTextEdit="1"/>
          </p:cNvSpPr>
          <p:nvPr>
            <p:ph type="sldImg"/>
          </p:nvPr>
        </p:nvSpPr>
        <p:spPr>
          <a:ln/>
        </p:spPr>
      </p:sp>
      <p:sp>
        <p:nvSpPr>
          <p:cNvPr id="379907"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258907212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Rot="1" noChangeAspect="1" noChangeArrowheads="1" noTextEdit="1"/>
          </p:cNvSpPr>
          <p:nvPr>
            <p:ph type="sldImg"/>
          </p:nvPr>
        </p:nvSpPr>
        <p:spPr>
          <a:xfrm>
            <a:off x="1325563" y="720725"/>
            <a:ext cx="4664075" cy="3605213"/>
          </a:xfrm>
          <a:ln/>
        </p:spPr>
      </p:sp>
      <p:sp>
        <p:nvSpPr>
          <p:cNvPr id="380931" name="Rectangle 3"/>
          <p:cNvSpPr>
            <a:spLocks noGrp="1" noChangeArrowheads="1"/>
          </p:cNvSpPr>
          <p:nvPr>
            <p:ph type="body" idx="1"/>
          </p:nvPr>
        </p:nvSpPr>
        <p:spPr>
          <a:xfrm>
            <a:off x="977903" y="4560891"/>
            <a:ext cx="5359400" cy="4319587"/>
          </a:xfrm>
          <a:noFill/>
          <a:ln w="9525"/>
        </p:spPr>
        <p:txBody>
          <a:bodyPr/>
          <a:lstStyle/>
          <a:p>
            <a:pPr marL="0" indent="0"/>
            <a:endParaRPr lang="en-US">
              <a:latin typeface="Arial" charset="0"/>
            </a:endParaRPr>
          </a:p>
        </p:txBody>
      </p:sp>
    </p:spTree>
    <p:extLst>
      <p:ext uri="{BB962C8B-B14F-4D97-AF65-F5344CB8AC3E}">
        <p14:creationId xmlns:p14="http://schemas.microsoft.com/office/powerpoint/2010/main" val="212891082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Image Placeholder 1"/>
          <p:cNvSpPr>
            <a:spLocks noGrp="1" noRot="1" noChangeAspect="1" noTextEdit="1"/>
          </p:cNvSpPr>
          <p:nvPr>
            <p:ph type="sldImg"/>
          </p:nvPr>
        </p:nvSpPr>
        <p:spPr>
          <a:ln/>
        </p:spPr>
      </p:sp>
      <p:sp>
        <p:nvSpPr>
          <p:cNvPr id="381955"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3317170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a:ln/>
        </p:spPr>
      </p:sp>
      <p:sp>
        <p:nvSpPr>
          <p:cNvPr id="286723"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96845829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ChangeArrowheads="1"/>
          </p:cNvSpPr>
          <p:nvPr/>
        </p:nvSpPr>
        <p:spPr bwMode="auto">
          <a:xfrm>
            <a:off x="4143378"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382979" name="Rectangle 3"/>
          <p:cNvSpPr>
            <a:spLocks noChangeArrowheads="1"/>
          </p:cNvSpPr>
          <p:nvPr/>
        </p:nvSpPr>
        <p:spPr bwMode="auto">
          <a:xfrm>
            <a:off x="4143378" y="9120188"/>
            <a:ext cx="3171825" cy="481012"/>
          </a:xfrm>
          <a:prstGeom prst="rect">
            <a:avLst/>
          </a:prstGeom>
          <a:noFill/>
          <a:ln w="9525">
            <a:noFill/>
            <a:miter lim="800000"/>
            <a:headEnd/>
            <a:tailEnd/>
          </a:ln>
        </p:spPr>
        <p:txBody>
          <a:bodyPr lIns="18599" tIns="0" rIns="18599" bIns="0" anchor="b"/>
          <a:lstStyle/>
          <a:p>
            <a:pPr algn="r" defTabSz="957122"/>
            <a:r>
              <a:rPr lang="en-US" sz="900" i="1">
                <a:latin typeface="Times New Roman" pitchFamily="18" charset="0"/>
              </a:rPr>
              <a:t>242</a:t>
            </a:r>
          </a:p>
        </p:txBody>
      </p:sp>
      <p:sp>
        <p:nvSpPr>
          <p:cNvPr id="382980" name="Rectangle 4"/>
          <p:cNvSpPr>
            <a:spLocks noChangeArrowheads="1"/>
          </p:cNvSpPr>
          <p:nvPr/>
        </p:nvSpPr>
        <p:spPr bwMode="auto">
          <a:xfrm>
            <a:off x="4" y="9120188"/>
            <a:ext cx="3171825" cy="481012"/>
          </a:xfrm>
          <a:prstGeom prst="rect">
            <a:avLst/>
          </a:prstGeom>
          <a:noFill/>
          <a:ln w="9525">
            <a:noFill/>
            <a:miter lim="800000"/>
            <a:headEnd/>
            <a:tailEnd/>
          </a:ln>
        </p:spPr>
        <p:txBody>
          <a:bodyPr wrap="none" lIns="89277" tIns="44637" rIns="89277" bIns="44637" anchor="ctr"/>
          <a:lstStyle/>
          <a:p>
            <a:endParaRPr lang="en-US"/>
          </a:p>
        </p:txBody>
      </p:sp>
      <p:sp>
        <p:nvSpPr>
          <p:cNvPr id="382981" name="Rectangle 5"/>
          <p:cNvSpPr>
            <a:spLocks noChangeArrowheads="1"/>
          </p:cNvSpPr>
          <p:nvPr/>
        </p:nvSpPr>
        <p:spPr bwMode="auto">
          <a:xfrm>
            <a:off x="4"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382982" name="Rectangle 6"/>
          <p:cNvSpPr>
            <a:spLocks noGrp="1" noRot="1" noChangeAspect="1" noChangeArrowheads="1" noTextEdit="1"/>
          </p:cNvSpPr>
          <p:nvPr>
            <p:ph type="sldImg"/>
          </p:nvPr>
        </p:nvSpPr>
        <p:spPr>
          <a:xfrm>
            <a:off x="1333500" y="727075"/>
            <a:ext cx="4648200" cy="3592513"/>
          </a:xfrm>
          <a:ln cap="flat"/>
        </p:spPr>
      </p:sp>
      <p:sp>
        <p:nvSpPr>
          <p:cNvPr id="382983" name="Rectangle 7"/>
          <p:cNvSpPr>
            <a:spLocks noGrp="1" noChangeArrowheads="1"/>
          </p:cNvSpPr>
          <p:nvPr>
            <p:ph type="body" idx="1"/>
          </p:nvPr>
        </p:nvSpPr>
        <p:spPr>
          <a:xfrm>
            <a:off x="1412875" y="4557716"/>
            <a:ext cx="4500564" cy="4319587"/>
          </a:xfrm>
          <a:noFill/>
          <a:ln w="9525"/>
        </p:spPr>
        <p:txBody>
          <a:bodyPr lIns="94536" tIns="49592" rIns="94536" bIns="49592"/>
          <a:lstStyle/>
          <a:p>
            <a:pPr marL="0" indent="0"/>
            <a:endParaRPr lang="en-US">
              <a:latin typeface="Arial" charset="0"/>
            </a:endParaRPr>
          </a:p>
        </p:txBody>
      </p:sp>
    </p:spTree>
    <p:extLst>
      <p:ext uri="{BB962C8B-B14F-4D97-AF65-F5344CB8AC3E}">
        <p14:creationId xmlns:p14="http://schemas.microsoft.com/office/powerpoint/2010/main" val="379485641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ChangeArrowheads="1"/>
          </p:cNvSpPr>
          <p:nvPr/>
        </p:nvSpPr>
        <p:spPr bwMode="auto">
          <a:xfrm>
            <a:off x="4143378"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384003" name="Rectangle 3"/>
          <p:cNvSpPr>
            <a:spLocks noChangeArrowheads="1"/>
          </p:cNvSpPr>
          <p:nvPr/>
        </p:nvSpPr>
        <p:spPr bwMode="auto">
          <a:xfrm>
            <a:off x="4143378" y="9120188"/>
            <a:ext cx="3171825" cy="481012"/>
          </a:xfrm>
          <a:prstGeom prst="rect">
            <a:avLst/>
          </a:prstGeom>
          <a:noFill/>
          <a:ln w="9525">
            <a:noFill/>
            <a:miter lim="800000"/>
            <a:headEnd/>
            <a:tailEnd/>
          </a:ln>
        </p:spPr>
        <p:txBody>
          <a:bodyPr lIns="18599" tIns="0" rIns="18599" bIns="0" anchor="b"/>
          <a:lstStyle/>
          <a:p>
            <a:pPr algn="r" defTabSz="957122"/>
            <a:r>
              <a:rPr lang="en-US" sz="900" i="1">
                <a:latin typeface="Times New Roman" pitchFamily="18" charset="0"/>
              </a:rPr>
              <a:t>243</a:t>
            </a:r>
          </a:p>
        </p:txBody>
      </p:sp>
      <p:sp>
        <p:nvSpPr>
          <p:cNvPr id="384004" name="Rectangle 4"/>
          <p:cNvSpPr>
            <a:spLocks noChangeArrowheads="1"/>
          </p:cNvSpPr>
          <p:nvPr/>
        </p:nvSpPr>
        <p:spPr bwMode="auto">
          <a:xfrm>
            <a:off x="4" y="9120188"/>
            <a:ext cx="3171825" cy="481012"/>
          </a:xfrm>
          <a:prstGeom prst="rect">
            <a:avLst/>
          </a:prstGeom>
          <a:noFill/>
          <a:ln w="9525">
            <a:noFill/>
            <a:miter lim="800000"/>
            <a:headEnd/>
            <a:tailEnd/>
          </a:ln>
        </p:spPr>
        <p:txBody>
          <a:bodyPr wrap="none" lIns="89277" tIns="44637" rIns="89277" bIns="44637" anchor="ctr"/>
          <a:lstStyle/>
          <a:p>
            <a:endParaRPr lang="en-US"/>
          </a:p>
        </p:txBody>
      </p:sp>
      <p:sp>
        <p:nvSpPr>
          <p:cNvPr id="384005" name="Rectangle 5"/>
          <p:cNvSpPr>
            <a:spLocks noChangeArrowheads="1"/>
          </p:cNvSpPr>
          <p:nvPr/>
        </p:nvSpPr>
        <p:spPr bwMode="auto">
          <a:xfrm>
            <a:off x="4"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384006" name="Rectangle 6"/>
          <p:cNvSpPr>
            <a:spLocks noGrp="1" noRot="1" noChangeAspect="1" noChangeArrowheads="1" noTextEdit="1"/>
          </p:cNvSpPr>
          <p:nvPr>
            <p:ph type="sldImg"/>
          </p:nvPr>
        </p:nvSpPr>
        <p:spPr>
          <a:xfrm>
            <a:off x="1333500" y="727075"/>
            <a:ext cx="4648200" cy="3592513"/>
          </a:xfrm>
          <a:ln cap="flat"/>
        </p:spPr>
      </p:sp>
      <p:sp>
        <p:nvSpPr>
          <p:cNvPr id="384007" name="Rectangle 7"/>
          <p:cNvSpPr>
            <a:spLocks noGrp="1" noChangeArrowheads="1"/>
          </p:cNvSpPr>
          <p:nvPr>
            <p:ph type="body" idx="1"/>
          </p:nvPr>
        </p:nvSpPr>
        <p:spPr>
          <a:xfrm>
            <a:off x="1412875" y="4557716"/>
            <a:ext cx="4500564" cy="4319587"/>
          </a:xfrm>
          <a:noFill/>
          <a:ln w="9525"/>
        </p:spPr>
        <p:txBody>
          <a:bodyPr lIns="94536" tIns="49592" rIns="94536" bIns="49592"/>
          <a:lstStyle/>
          <a:p>
            <a:pPr marL="0" indent="0"/>
            <a:endParaRPr lang="en-US">
              <a:latin typeface="Arial" charset="0"/>
            </a:endParaRPr>
          </a:p>
        </p:txBody>
      </p:sp>
    </p:spTree>
    <p:extLst>
      <p:ext uri="{BB962C8B-B14F-4D97-AF65-F5344CB8AC3E}">
        <p14:creationId xmlns:p14="http://schemas.microsoft.com/office/powerpoint/2010/main" val="9535275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Rot="1" noChangeAspect="1" noChangeArrowheads="1" noTextEdit="1"/>
          </p:cNvSpPr>
          <p:nvPr>
            <p:ph type="sldImg"/>
          </p:nvPr>
        </p:nvSpPr>
        <p:spPr>
          <a:xfrm>
            <a:off x="1025525" y="487363"/>
            <a:ext cx="5268913" cy="4070350"/>
          </a:xfrm>
          <a:ln/>
        </p:spPr>
      </p:sp>
      <p:sp>
        <p:nvSpPr>
          <p:cNvPr id="385027" name="Rectangle 3"/>
          <p:cNvSpPr>
            <a:spLocks noGrp="1" noChangeArrowheads="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55831952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ChangeArrowheads="1"/>
          </p:cNvSpPr>
          <p:nvPr/>
        </p:nvSpPr>
        <p:spPr bwMode="auto">
          <a:xfrm>
            <a:off x="4143378"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386051" name="Rectangle 3"/>
          <p:cNvSpPr>
            <a:spLocks noChangeArrowheads="1"/>
          </p:cNvSpPr>
          <p:nvPr/>
        </p:nvSpPr>
        <p:spPr bwMode="auto">
          <a:xfrm>
            <a:off x="4143378" y="9120188"/>
            <a:ext cx="3171825" cy="481012"/>
          </a:xfrm>
          <a:prstGeom prst="rect">
            <a:avLst/>
          </a:prstGeom>
          <a:noFill/>
          <a:ln w="9525">
            <a:noFill/>
            <a:miter lim="800000"/>
            <a:headEnd/>
            <a:tailEnd/>
          </a:ln>
        </p:spPr>
        <p:txBody>
          <a:bodyPr lIns="18599" tIns="0" rIns="18599" bIns="0" anchor="b"/>
          <a:lstStyle/>
          <a:p>
            <a:pPr algn="r" defTabSz="957122"/>
            <a:r>
              <a:rPr lang="en-US" sz="900" i="1">
                <a:latin typeface="Times New Roman" pitchFamily="18" charset="0"/>
              </a:rPr>
              <a:t>229</a:t>
            </a:r>
          </a:p>
        </p:txBody>
      </p:sp>
      <p:sp>
        <p:nvSpPr>
          <p:cNvPr id="386052" name="Rectangle 4"/>
          <p:cNvSpPr>
            <a:spLocks noChangeArrowheads="1"/>
          </p:cNvSpPr>
          <p:nvPr/>
        </p:nvSpPr>
        <p:spPr bwMode="auto">
          <a:xfrm>
            <a:off x="4" y="9120188"/>
            <a:ext cx="3171825" cy="481012"/>
          </a:xfrm>
          <a:prstGeom prst="rect">
            <a:avLst/>
          </a:prstGeom>
          <a:noFill/>
          <a:ln w="9525">
            <a:noFill/>
            <a:miter lim="800000"/>
            <a:headEnd/>
            <a:tailEnd/>
          </a:ln>
        </p:spPr>
        <p:txBody>
          <a:bodyPr wrap="none" lIns="89277" tIns="44637" rIns="89277" bIns="44637" anchor="ctr"/>
          <a:lstStyle/>
          <a:p>
            <a:endParaRPr lang="en-US"/>
          </a:p>
        </p:txBody>
      </p:sp>
      <p:sp>
        <p:nvSpPr>
          <p:cNvPr id="386053" name="Rectangle 5"/>
          <p:cNvSpPr>
            <a:spLocks noChangeArrowheads="1"/>
          </p:cNvSpPr>
          <p:nvPr/>
        </p:nvSpPr>
        <p:spPr bwMode="auto">
          <a:xfrm>
            <a:off x="4"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386054" name="Rectangle 6"/>
          <p:cNvSpPr>
            <a:spLocks noGrp="1" noRot="1" noChangeAspect="1" noChangeArrowheads="1" noTextEdit="1"/>
          </p:cNvSpPr>
          <p:nvPr>
            <p:ph type="sldImg"/>
          </p:nvPr>
        </p:nvSpPr>
        <p:spPr>
          <a:xfrm>
            <a:off x="1333500" y="727075"/>
            <a:ext cx="4648200" cy="3592513"/>
          </a:xfrm>
          <a:ln cap="flat"/>
        </p:spPr>
      </p:sp>
      <p:sp>
        <p:nvSpPr>
          <p:cNvPr id="386055" name="Rectangle 7"/>
          <p:cNvSpPr>
            <a:spLocks noGrp="1" noChangeArrowheads="1"/>
          </p:cNvSpPr>
          <p:nvPr>
            <p:ph type="body" idx="1"/>
          </p:nvPr>
        </p:nvSpPr>
        <p:spPr>
          <a:xfrm>
            <a:off x="1412875" y="4557716"/>
            <a:ext cx="4500564" cy="4319587"/>
          </a:xfrm>
          <a:noFill/>
          <a:ln w="9525"/>
        </p:spPr>
        <p:txBody>
          <a:bodyPr lIns="94536" tIns="49592" rIns="94536" bIns="49592"/>
          <a:lstStyle/>
          <a:p>
            <a:pPr marL="0" indent="0"/>
            <a:endParaRPr lang="en-US">
              <a:latin typeface="Arial" charset="0"/>
            </a:endParaRPr>
          </a:p>
        </p:txBody>
      </p:sp>
    </p:spTree>
    <p:extLst>
      <p:ext uri="{BB962C8B-B14F-4D97-AF65-F5344CB8AC3E}">
        <p14:creationId xmlns:p14="http://schemas.microsoft.com/office/powerpoint/2010/main" val="99374691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ChangeArrowheads="1"/>
          </p:cNvSpPr>
          <p:nvPr/>
        </p:nvSpPr>
        <p:spPr bwMode="auto">
          <a:xfrm>
            <a:off x="4143378"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387075" name="Rectangle 3"/>
          <p:cNvSpPr>
            <a:spLocks noChangeArrowheads="1"/>
          </p:cNvSpPr>
          <p:nvPr/>
        </p:nvSpPr>
        <p:spPr bwMode="auto">
          <a:xfrm>
            <a:off x="4143378" y="9120188"/>
            <a:ext cx="3171825" cy="481012"/>
          </a:xfrm>
          <a:prstGeom prst="rect">
            <a:avLst/>
          </a:prstGeom>
          <a:noFill/>
          <a:ln w="9525">
            <a:noFill/>
            <a:miter lim="800000"/>
            <a:headEnd/>
            <a:tailEnd/>
          </a:ln>
        </p:spPr>
        <p:txBody>
          <a:bodyPr lIns="18599" tIns="0" rIns="18599" bIns="0" anchor="b"/>
          <a:lstStyle/>
          <a:p>
            <a:pPr algn="r" defTabSz="957122"/>
            <a:r>
              <a:rPr lang="en-US" sz="900" i="1">
                <a:latin typeface="Times New Roman" pitchFamily="18" charset="0"/>
              </a:rPr>
              <a:t>230</a:t>
            </a:r>
          </a:p>
        </p:txBody>
      </p:sp>
      <p:sp>
        <p:nvSpPr>
          <p:cNvPr id="387076" name="Rectangle 4"/>
          <p:cNvSpPr>
            <a:spLocks noChangeArrowheads="1"/>
          </p:cNvSpPr>
          <p:nvPr/>
        </p:nvSpPr>
        <p:spPr bwMode="auto">
          <a:xfrm>
            <a:off x="4" y="9120188"/>
            <a:ext cx="3171825" cy="481012"/>
          </a:xfrm>
          <a:prstGeom prst="rect">
            <a:avLst/>
          </a:prstGeom>
          <a:noFill/>
          <a:ln w="9525">
            <a:noFill/>
            <a:miter lim="800000"/>
            <a:headEnd/>
            <a:tailEnd/>
          </a:ln>
        </p:spPr>
        <p:txBody>
          <a:bodyPr wrap="none" lIns="89277" tIns="44637" rIns="89277" bIns="44637" anchor="ctr"/>
          <a:lstStyle/>
          <a:p>
            <a:endParaRPr lang="en-US"/>
          </a:p>
        </p:txBody>
      </p:sp>
      <p:sp>
        <p:nvSpPr>
          <p:cNvPr id="387077" name="Rectangle 5"/>
          <p:cNvSpPr>
            <a:spLocks noChangeArrowheads="1"/>
          </p:cNvSpPr>
          <p:nvPr/>
        </p:nvSpPr>
        <p:spPr bwMode="auto">
          <a:xfrm>
            <a:off x="4"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387078" name="Rectangle 6"/>
          <p:cNvSpPr>
            <a:spLocks noGrp="1" noRot="1" noChangeAspect="1" noChangeArrowheads="1" noTextEdit="1"/>
          </p:cNvSpPr>
          <p:nvPr>
            <p:ph type="sldImg"/>
          </p:nvPr>
        </p:nvSpPr>
        <p:spPr>
          <a:xfrm>
            <a:off x="1333500" y="727075"/>
            <a:ext cx="4648200" cy="3592513"/>
          </a:xfrm>
          <a:ln cap="flat"/>
        </p:spPr>
      </p:sp>
      <p:sp>
        <p:nvSpPr>
          <p:cNvPr id="387079" name="Rectangle 7"/>
          <p:cNvSpPr>
            <a:spLocks noGrp="1" noChangeArrowheads="1"/>
          </p:cNvSpPr>
          <p:nvPr>
            <p:ph type="body" idx="1"/>
          </p:nvPr>
        </p:nvSpPr>
        <p:spPr>
          <a:xfrm>
            <a:off x="1412875" y="4557716"/>
            <a:ext cx="4500564" cy="4319587"/>
          </a:xfrm>
          <a:noFill/>
          <a:ln w="9525"/>
        </p:spPr>
        <p:txBody>
          <a:bodyPr lIns="94536" tIns="49592" rIns="94536" bIns="49592"/>
          <a:lstStyle/>
          <a:p>
            <a:pPr marL="0" indent="0"/>
            <a:endParaRPr lang="en-US">
              <a:latin typeface="Arial" charset="0"/>
            </a:endParaRPr>
          </a:p>
        </p:txBody>
      </p:sp>
    </p:spTree>
    <p:extLst>
      <p:ext uri="{BB962C8B-B14F-4D97-AF65-F5344CB8AC3E}">
        <p14:creationId xmlns:p14="http://schemas.microsoft.com/office/powerpoint/2010/main" val="208772260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ChangeArrowheads="1"/>
          </p:cNvSpPr>
          <p:nvPr/>
        </p:nvSpPr>
        <p:spPr bwMode="auto">
          <a:xfrm>
            <a:off x="4143378"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388099" name="Rectangle 3"/>
          <p:cNvSpPr>
            <a:spLocks noChangeArrowheads="1"/>
          </p:cNvSpPr>
          <p:nvPr/>
        </p:nvSpPr>
        <p:spPr bwMode="auto">
          <a:xfrm>
            <a:off x="4143378" y="9120188"/>
            <a:ext cx="3171825" cy="481012"/>
          </a:xfrm>
          <a:prstGeom prst="rect">
            <a:avLst/>
          </a:prstGeom>
          <a:noFill/>
          <a:ln w="9525">
            <a:noFill/>
            <a:miter lim="800000"/>
            <a:headEnd/>
            <a:tailEnd/>
          </a:ln>
        </p:spPr>
        <p:txBody>
          <a:bodyPr lIns="18599" tIns="0" rIns="18599" bIns="0" anchor="b"/>
          <a:lstStyle/>
          <a:p>
            <a:pPr algn="r" defTabSz="957122"/>
            <a:r>
              <a:rPr lang="en-US" sz="900" i="1">
                <a:latin typeface="Times New Roman" pitchFamily="18" charset="0"/>
              </a:rPr>
              <a:t>233</a:t>
            </a:r>
          </a:p>
        </p:txBody>
      </p:sp>
      <p:sp>
        <p:nvSpPr>
          <p:cNvPr id="388100" name="Rectangle 4"/>
          <p:cNvSpPr>
            <a:spLocks noChangeArrowheads="1"/>
          </p:cNvSpPr>
          <p:nvPr/>
        </p:nvSpPr>
        <p:spPr bwMode="auto">
          <a:xfrm>
            <a:off x="4" y="9120188"/>
            <a:ext cx="3171825" cy="481012"/>
          </a:xfrm>
          <a:prstGeom prst="rect">
            <a:avLst/>
          </a:prstGeom>
          <a:noFill/>
          <a:ln w="9525">
            <a:noFill/>
            <a:miter lim="800000"/>
            <a:headEnd/>
            <a:tailEnd/>
          </a:ln>
        </p:spPr>
        <p:txBody>
          <a:bodyPr wrap="none" lIns="89277" tIns="44637" rIns="89277" bIns="44637" anchor="ctr"/>
          <a:lstStyle/>
          <a:p>
            <a:endParaRPr lang="en-US"/>
          </a:p>
        </p:txBody>
      </p:sp>
      <p:sp>
        <p:nvSpPr>
          <p:cNvPr id="388101" name="Rectangle 5"/>
          <p:cNvSpPr>
            <a:spLocks noChangeArrowheads="1"/>
          </p:cNvSpPr>
          <p:nvPr/>
        </p:nvSpPr>
        <p:spPr bwMode="auto">
          <a:xfrm>
            <a:off x="4"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388102" name="Rectangle 6"/>
          <p:cNvSpPr>
            <a:spLocks noGrp="1" noRot="1" noChangeAspect="1" noChangeArrowheads="1" noTextEdit="1"/>
          </p:cNvSpPr>
          <p:nvPr>
            <p:ph type="sldImg"/>
          </p:nvPr>
        </p:nvSpPr>
        <p:spPr>
          <a:xfrm>
            <a:off x="1333500" y="727075"/>
            <a:ext cx="4648200" cy="3592513"/>
          </a:xfrm>
          <a:ln cap="flat"/>
        </p:spPr>
      </p:sp>
      <p:sp>
        <p:nvSpPr>
          <p:cNvPr id="388103" name="Rectangle 7"/>
          <p:cNvSpPr>
            <a:spLocks noGrp="1" noChangeArrowheads="1"/>
          </p:cNvSpPr>
          <p:nvPr>
            <p:ph type="body" idx="1"/>
          </p:nvPr>
        </p:nvSpPr>
        <p:spPr>
          <a:xfrm>
            <a:off x="1412875" y="4557716"/>
            <a:ext cx="4500564" cy="4319587"/>
          </a:xfrm>
          <a:noFill/>
          <a:ln w="9525"/>
        </p:spPr>
        <p:txBody>
          <a:bodyPr lIns="94536" tIns="49592" rIns="94536" bIns="49592"/>
          <a:lstStyle/>
          <a:p>
            <a:pPr marL="0" indent="0"/>
            <a:endParaRPr lang="en-US">
              <a:latin typeface="Arial" charset="0"/>
            </a:endParaRPr>
          </a:p>
        </p:txBody>
      </p:sp>
    </p:spTree>
    <p:extLst>
      <p:ext uri="{BB962C8B-B14F-4D97-AF65-F5344CB8AC3E}">
        <p14:creationId xmlns:p14="http://schemas.microsoft.com/office/powerpoint/2010/main" val="45452662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ChangeArrowheads="1"/>
          </p:cNvSpPr>
          <p:nvPr/>
        </p:nvSpPr>
        <p:spPr bwMode="auto">
          <a:xfrm>
            <a:off x="4143378"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389123" name="Rectangle 3"/>
          <p:cNvSpPr>
            <a:spLocks noChangeArrowheads="1"/>
          </p:cNvSpPr>
          <p:nvPr/>
        </p:nvSpPr>
        <p:spPr bwMode="auto">
          <a:xfrm>
            <a:off x="4143378" y="9120188"/>
            <a:ext cx="3171825" cy="481012"/>
          </a:xfrm>
          <a:prstGeom prst="rect">
            <a:avLst/>
          </a:prstGeom>
          <a:noFill/>
          <a:ln w="9525">
            <a:noFill/>
            <a:miter lim="800000"/>
            <a:headEnd/>
            <a:tailEnd/>
          </a:ln>
        </p:spPr>
        <p:txBody>
          <a:bodyPr lIns="18599" tIns="0" rIns="18599" bIns="0" anchor="b"/>
          <a:lstStyle/>
          <a:p>
            <a:pPr algn="r" defTabSz="957122"/>
            <a:r>
              <a:rPr lang="en-US" sz="900" i="1">
                <a:latin typeface="Times New Roman" pitchFamily="18" charset="0"/>
              </a:rPr>
              <a:t>234</a:t>
            </a:r>
          </a:p>
        </p:txBody>
      </p:sp>
      <p:sp>
        <p:nvSpPr>
          <p:cNvPr id="389124" name="Rectangle 4"/>
          <p:cNvSpPr>
            <a:spLocks noChangeArrowheads="1"/>
          </p:cNvSpPr>
          <p:nvPr/>
        </p:nvSpPr>
        <p:spPr bwMode="auto">
          <a:xfrm>
            <a:off x="4" y="9120188"/>
            <a:ext cx="3171825" cy="481012"/>
          </a:xfrm>
          <a:prstGeom prst="rect">
            <a:avLst/>
          </a:prstGeom>
          <a:noFill/>
          <a:ln w="9525">
            <a:noFill/>
            <a:miter lim="800000"/>
            <a:headEnd/>
            <a:tailEnd/>
          </a:ln>
        </p:spPr>
        <p:txBody>
          <a:bodyPr wrap="none" lIns="89277" tIns="44637" rIns="89277" bIns="44637" anchor="ctr"/>
          <a:lstStyle/>
          <a:p>
            <a:endParaRPr lang="en-US"/>
          </a:p>
        </p:txBody>
      </p:sp>
      <p:sp>
        <p:nvSpPr>
          <p:cNvPr id="389125" name="Rectangle 5"/>
          <p:cNvSpPr>
            <a:spLocks noChangeArrowheads="1"/>
          </p:cNvSpPr>
          <p:nvPr/>
        </p:nvSpPr>
        <p:spPr bwMode="auto">
          <a:xfrm>
            <a:off x="4"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389126" name="Rectangle 6"/>
          <p:cNvSpPr>
            <a:spLocks noGrp="1" noRot="1" noChangeAspect="1" noChangeArrowheads="1" noTextEdit="1"/>
          </p:cNvSpPr>
          <p:nvPr>
            <p:ph type="sldImg"/>
          </p:nvPr>
        </p:nvSpPr>
        <p:spPr>
          <a:xfrm>
            <a:off x="1333500" y="727075"/>
            <a:ext cx="4648200" cy="3592513"/>
          </a:xfrm>
          <a:ln cap="flat"/>
        </p:spPr>
      </p:sp>
      <p:sp>
        <p:nvSpPr>
          <p:cNvPr id="389127" name="Rectangle 7"/>
          <p:cNvSpPr>
            <a:spLocks noGrp="1" noChangeArrowheads="1"/>
          </p:cNvSpPr>
          <p:nvPr>
            <p:ph type="body" idx="1"/>
          </p:nvPr>
        </p:nvSpPr>
        <p:spPr>
          <a:xfrm>
            <a:off x="1412875" y="4557716"/>
            <a:ext cx="4500564" cy="4319587"/>
          </a:xfrm>
          <a:noFill/>
          <a:ln w="9525"/>
        </p:spPr>
        <p:txBody>
          <a:bodyPr lIns="94536" tIns="49592" rIns="94536" bIns="49592"/>
          <a:lstStyle/>
          <a:p>
            <a:pPr marL="0" indent="0"/>
            <a:endParaRPr lang="en-US">
              <a:latin typeface="Arial" charset="0"/>
            </a:endParaRPr>
          </a:p>
        </p:txBody>
      </p:sp>
    </p:spTree>
    <p:extLst>
      <p:ext uri="{BB962C8B-B14F-4D97-AF65-F5344CB8AC3E}">
        <p14:creationId xmlns:p14="http://schemas.microsoft.com/office/powerpoint/2010/main" val="112972507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Rot="1" noChangeAspect="1" noChangeArrowheads="1" noTextEdit="1"/>
          </p:cNvSpPr>
          <p:nvPr>
            <p:ph type="sldImg"/>
          </p:nvPr>
        </p:nvSpPr>
        <p:spPr>
          <a:xfrm>
            <a:off x="1025525" y="487363"/>
            <a:ext cx="5268913" cy="4070350"/>
          </a:xfrm>
          <a:ln/>
        </p:spPr>
      </p:sp>
      <p:sp>
        <p:nvSpPr>
          <p:cNvPr id="390147" name="Rectangle 3"/>
          <p:cNvSpPr>
            <a:spLocks noGrp="1" noChangeArrowheads="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291158731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Slide Image Placeholder 1"/>
          <p:cNvSpPr>
            <a:spLocks noGrp="1" noRot="1" noChangeAspect="1" noTextEdit="1"/>
          </p:cNvSpPr>
          <p:nvPr>
            <p:ph type="sldImg"/>
          </p:nvPr>
        </p:nvSpPr>
        <p:spPr>
          <a:ln/>
        </p:spPr>
      </p:sp>
      <p:sp>
        <p:nvSpPr>
          <p:cNvPr id="391171"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71803562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Slide Image Placeholder 1"/>
          <p:cNvSpPr>
            <a:spLocks noGrp="1" noRot="1" noChangeAspect="1" noTextEdit="1"/>
          </p:cNvSpPr>
          <p:nvPr>
            <p:ph type="sldImg"/>
          </p:nvPr>
        </p:nvSpPr>
        <p:spPr>
          <a:ln/>
        </p:spPr>
      </p:sp>
      <p:sp>
        <p:nvSpPr>
          <p:cNvPr id="393219"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4010436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a:ln/>
        </p:spPr>
      </p:sp>
      <p:sp>
        <p:nvSpPr>
          <p:cNvPr id="287747"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73235929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Slide Image Placeholder 1"/>
          <p:cNvSpPr>
            <a:spLocks noGrp="1" noRot="1" noChangeAspect="1" noTextEdit="1"/>
          </p:cNvSpPr>
          <p:nvPr>
            <p:ph type="sldImg"/>
          </p:nvPr>
        </p:nvSpPr>
        <p:spPr>
          <a:ln/>
        </p:spPr>
      </p:sp>
      <p:sp>
        <p:nvSpPr>
          <p:cNvPr id="395267"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88411583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9882119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ChangeArrowheads="1"/>
          </p:cNvSpPr>
          <p:nvPr/>
        </p:nvSpPr>
        <p:spPr bwMode="auto">
          <a:xfrm>
            <a:off x="4143378"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417795" name="Rectangle 3"/>
          <p:cNvSpPr>
            <a:spLocks noChangeArrowheads="1"/>
          </p:cNvSpPr>
          <p:nvPr/>
        </p:nvSpPr>
        <p:spPr bwMode="auto">
          <a:xfrm>
            <a:off x="4143378" y="9120188"/>
            <a:ext cx="3171825" cy="481012"/>
          </a:xfrm>
          <a:prstGeom prst="rect">
            <a:avLst/>
          </a:prstGeom>
          <a:noFill/>
          <a:ln w="9525">
            <a:noFill/>
            <a:miter lim="800000"/>
            <a:headEnd/>
            <a:tailEnd/>
          </a:ln>
        </p:spPr>
        <p:txBody>
          <a:bodyPr lIns="18600" tIns="0" rIns="18600" bIns="0" anchor="b"/>
          <a:lstStyle/>
          <a:p>
            <a:pPr algn="r" defTabSz="957122"/>
            <a:r>
              <a:rPr lang="en-US" sz="900" i="1">
                <a:latin typeface="Times New Roman" pitchFamily="18" charset="0"/>
              </a:rPr>
              <a:t>194</a:t>
            </a:r>
          </a:p>
        </p:txBody>
      </p:sp>
      <p:sp>
        <p:nvSpPr>
          <p:cNvPr id="417796" name="Rectangle 4"/>
          <p:cNvSpPr>
            <a:spLocks noChangeArrowheads="1"/>
          </p:cNvSpPr>
          <p:nvPr/>
        </p:nvSpPr>
        <p:spPr bwMode="auto">
          <a:xfrm>
            <a:off x="4" y="9120188"/>
            <a:ext cx="3171825" cy="481012"/>
          </a:xfrm>
          <a:prstGeom prst="rect">
            <a:avLst/>
          </a:prstGeom>
          <a:noFill/>
          <a:ln w="9525">
            <a:noFill/>
            <a:miter lim="800000"/>
            <a:headEnd/>
            <a:tailEnd/>
          </a:ln>
        </p:spPr>
        <p:txBody>
          <a:bodyPr wrap="none" lIns="89277" tIns="44637" rIns="89277" bIns="44637" anchor="ctr"/>
          <a:lstStyle/>
          <a:p>
            <a:endParaRPr lang="en-US"/>
          </a:p>
        </p:txBody>
      </p:sp>
      <p:sp>
        <p:nvSpPr>
          <p:cNvPr id="417797" name="Rectangle 5"/>
          <p:cNvSpPr>
            <a:spLocks noChangeArrowheads="1"/>
          </p:cNvSpPr>
          <p:nvPr/>
        </p:nvSpPr>
        <p:spPr bwMode="auto">
          <a:xfrm>
            <a:off x="4"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417798" name="Rectangle 6"/>
          <p:cNvSpPr>
            <a:spLocks noGrp="1" noRot="1" noChangeAspect="1" noChangeArrowheads="1" noTextEdit="1"/>
          </p:cNvSpPr>
          <p:nvPr>
            <p:ph type="sldImg"/>
          </p:nvPr>
        </p:nvSpPr>
        <p:spPr>
          <a:xfrm>
            <a:off x="1333500" y="727075"/>
            <a:ext cx="4648200" cy="3592513"/>
          </a:xfrm>
          <a:ln cap="flat"/>
        </p:spPr>
      </p:sp>
      <p:sp>
        <p:nvSpPr>
          <p:cNvPr id="417799" name="Rectangle 7"/>
          <p:cNvSpPr>
            <a:spLocks noGrp="1" noChangeArrowheads="1"/>
          </p:cNvSpPr>
          <p:nvPr>
            <p:ph type="body" idx="1"/>
          </p:nvPr>
        </p:nvSpPr>
        <p:spPr>
          <a:xfrm>
            <a:off x="1412875" y="4557716"/>
            <a:ext cx="4500564" cy="4319587"/>
          </a:xfrm>
          <a:noFill/>
          <a:ln w="9525"/>
        </p:spPr>
        <p:txBody>
          <a:bodyPr lIns="94544" tIns="49595" rIns="94544" bIns="49595"/>
          <a:lstStyle/>
          <a:p>
            <a:pPr marL="228565" indent="-228565" defTabSz="957122"/>
            <a:endParaRPr lang="en-US">
              <a:latin typeface="Arial" charset="0"/>
            </a:endParaRPr>
          </a:p>
        </p:txBody>
      </p:sp>
    </p:spTree>
    <p:extLst>
      <p:ext uri="{BB962C8B-B14F-4D97-AF65-F5344CB8AC3E}">
        <p14:creationId xmlns:p14="http://schemas.microsoft.com/office/powerpoint/2010/main" val="377080547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ChangeArrowheads="1"/>
          </p:cNvSpPr>
          <p:nvPr/>
        </p:nvSpPr>
        <p:spPr bwMode="auto">
          <a:xfrm>
            <a:off x="4143378"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418819" name="Rectangle 3"/>
          <p:cNvSpPr>
            <a:spLocks noChangeArrowheads="1"/>
          </p:cNvSpPr>
          <p:nvPr/>
        </p:nvSpPr>
        <p:spPr bwMode="auto">
          <a:xfrm>
            <a:off x="4143378" y="9120188"/>
            <a:ext cx="3171825" cy="481012"/>
          </a:xfrm>
          <a:prstGeom prst="rect">
            <a:avLst/>
          </a:prstGeom>
          <a:noFill/>
          <a:ln w="9525">
            <a:noFill/>
            <a:miter lim="800000"/>
            <a:headEnd/>
            <a:tailEnd/>
          </a:ln>
        </p:spPr>
        <p:txBody>
          <a:bodyPr lIns="18600" tIns="0" rIns="18600" bIns="0" anchor="b"/>
          <a:lstStyle/>
          <a:p>
            <a:pPr algn="r" defTabSz="957122"/>
            <a:r>
              <a:rPr lang="en-US" sz="900" i="1">
                <a:latin typeface="Times New Roman" pitchFamily="18" charset="0"/>
              </a:rPr>
              <a:t>195</a:t>
            </a:r>
          </a:p>
        </p:txBody>
      </p:sp>
      <p:sp>
        <p:nvSpPr>
          <p:cNvPr id="418820" name="Rectangle 4"/>
          <p:cNvSpPr>
            <a:spLocks noChangeArrowheads="1"/>
          </p:cNvSpPr>
          <p:nvPr/>
        </p:nvSpPr>
        <p:spPr bwMode="auto">
          <a:xfrm>
            <a:off x="4" y="9120188"/>
            <a:ext cx="3171825" cy="481012"/>
          </a:xfrm>
          <a:prstGeom prst="rect">
            <a:avLst/>
          </a:prstGeom>
          <a:noFill/>
          <a:ln w="9525">
            <a:noFill/>
            <a:miter lim="800000"/>
            <a:headEnd/>
            <a:tailEnd/>
          </a:ln>
        </p:spPr>
        <p:txBody>
          <a:bodyPr wrap="none" lIns="89277" tIns="44637" rIns="89277" bIns="44637" anchor="ctr"/>
          <a:lstStyle/>
          <a:p>
            <a:endParaRPr lang="en-US"/>
          </a:p>
        </p:txBody>
      </p:sp>
      <p:sp>
        <p:nvSpPr>
          <p:cNvPr id="418821" name="Rectangle 5"/>
          <p:cNvSpPr>
            <a:spLocks noChangeArrowheads="1"/>
          </p:cNvSpPr>
          <p:nvPr/>
        </p:nvSpPr>
        <p:spPr bwMode="auto">
          <a:xfrm>
            <a:off x="4"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418822" name="Rectangle 6"/>
          <p:cNvSpPr>
            <a:spLocks noGrp="1" noRot="1" noChangeAspect="1" noChangeArrowheads="1" noTextEdit="1"/>
          </p:cNvSpPr>
          <p:nvPr>
            <p:ph type="sldImg"/>
          </p:nvPr>
        </p:nvSpPr>
        <p:spPr>
          <a:xfrm>
            <a:off x="1333500" y="727075"/>
            <a:ext cx="4648200" cy="3592513"/>
          </a:xfrm>
          <a:ln cap="flat"/>
        </p:spPr>
      </p:sp>
      <p:sp>
        <p:nvSpPr>
          <p:cNvPr id="418823" name="Rectangle 7"/>
          <p:cNvSpPr>
            <a:spLocks noGrp="1" noChangeArrowheads="1"/>
          </p:cNvSpPr>
          <p:nvPr>
            <p:ph type="body" idx="1"/>
          </p:nvPr>
        </p:nvSpPr>
        <p:spPr>
          <a:xfrm>
            <a:off x="1412875" y="4557716"/>
            <a:ext cx="4500564" cy="4319587"/>
          </a:xfrm>
          <a:noFill/>
          <a:ln w="9525"/>
        </p:spPr>
        <p:txBody>
          <a:bodyPr lIns="94544" tIns="49595" rIns="94544" bIns="49595"/>
          <a:lstStyle/>
          <a:p>
            <a:pPr marL="228565" indent="-228565" defTabSz="957122"/>
            <a:endParaRPr lang="en-US">
              <a:latin typeface="Arial" charset="0"/>
            </a:endParaRPr>
          </a:p>
        </p:txBody>
      </p:sp>
    </p:spTree>
    <p:extLst>
      <p:ext uri="{BB962C8B-B14F-4D97-AF65-F5344CB8AC3E}">
        <p14:creationId xmlns:p14="http://schemas.microsoft.com/office/powerpoint/2010/main" val="190468567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Rot="1" noChangeAspect="1" noChangeArrowheads="1" noTextEdit="1"/>
          </p:cNvSpPr>
          <p:nvPr>
            <p:ph type="sldImg"/>
          </p:nvPr>
        </p:nvSpPr>
        <p:spPr>
          <a:xfrm>
            <a:off x="1325563" y="720725"/>
            <a:ext cx="4664075" cy="3605213"/>
          </a:xfrm>
          <a:ln/>
        </p:spPr>
      </p:sp>
      <p:sp>
        <p:nvSpPr>
          <p:cNvPr id="419843" name="Rectangle 3"/>
          <p:cNvSpPr>
            <a:spLocks noGrp="1" noChangeArrowheads="1"/>
          </p:cNvSpPr>
          <p:nvPr>
            <p:ph type="body" idx="1"/>
          </p:nvPr>
        </p:nvSpPr>
        <p:spPr>
          <a:xfrm>
            <a:off x="977903" y="4560891"/>
            <a:ext cx="5359400" cy="4319587"/>
          </a:xfrm>
          <a:noFill/>
          <a:ln w="9525"/>
        </p:spPr>
        <p:txBody>
          <a:bodyPr/>
          <a:lstStyle/>
          <a:p>
            <a:pPr marL="0" indent="0"/>
            <a:endParaRPr lang="en-US">
              <a:latin typeface="Arial" charset="0"/>
            </a:endParaRPr>
          </a:p>
        </p:txBody>
      </p:sp>
    </p:spTree>
    <p:extLst>
      <p:ext uri="{BB962C8B-B14F-4D97-AF65-F5344CB8AC3E}">
        <p14:creationId xmlns:p14="http://schemas.microsoft.com/office/powerpoint/2010/main" val="416677581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Rot="1" noChangeAspect="1" noChangeArrowheads="1" noTextEdit="1"/>
          </p:cNvSpPr>
          <p:nvPr>
            <p:ph type="sldImg"/>
          </p:nvPr>
        </p:nvSpPr>
        <p:spPr>
          <a:xfrm>
            <a:off x="1325563" y="720725"/>
            <a:ext cx="4664075" cy="3605213"/>
          </a:xfrm>
          <a:ln/>
        </p:spPr>
      </p:sp>
      <p:sp>
        <p:nvSpPr>
          <p:cNvPr id="420867" name="Rectangle 3"/>
          <p:cNvSpPr>
            <a:spLocks noGrp="1" noChangeArrowheads="1"/>
          </p:cNvSpPr>
          <p:nvPr>
            <p:ph type="body" idx="1"/>
          </p:nvPr>
        </p:nvSpPr>
        <p:spPr>
          <a:xfrm>
            <a:off x="977903" y="4560891"/>
            <a:ext cx="5359400" cy="4319587"/>
          </a:xfrm>
          <a:noFill/>
          <a:ln w="9525"/>
        </p:spPr>
        <p:txBody>
          <a:bodyPr/>
          <a:lstStyle/>
          <a:p>
            <a:pPr marL="0" indent="0"/>
            <a:endParaRPr lang="en-US">
              <a:latin typeface="Arial" charset="0"/>
            </a:endParaRPr>
          </a:p>
        </p:txBody>
      </p:sp>
    </p:spTree>
    <p:extLst>
      <p:ext uri="{BB962C8B-B14F-4D97-AF65-F5344CB8AC3E}">
        <p14:creationId xmlns:p14="http://schemas.microsoft.com/office/powerpoint/2010/main" val="60054355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Rot="1" noChangeAspect="1" noChangeArrowheads="1" noTextEdit="1"/>
          </p:cNvSpPr>
          <p:nvPr>
            <p:ph type="sldImg"/>
          </p:nvPr>
        </p:nvSpPr>
        <p:spPr>
          <a:xfrm>
            <a:off x="1325563" y="720725"/>
            <a:ext cx="4664075" cy="3605213"/>
          </a:xfrm>
          <a:ln/>
        </p:spPr>
      </p:sp>
      <p:sp>
        <p:nvSpPr>
          <p:cNvPr id="421891" name="Rectangle 3"/>
          <p:cNvSpPr>
            <a:spLocks noGrp="1" noChangeArrowheads="1"/>
          </p:cNvSpPr>
          <p:nvPr>
            <p:ph type="body" idx="1"/>
          </p:nvPr>
        </p:nvSpPr>
        <p:spPr>
          <a:xfrm>
            <a:off x="977903" y="4560891"/>
            <a:ext cx="5359400" cy="4319587"/>
          </a:xfrm>
          <a:noFill/>
          <a:ln w="9525"/>
        </p:spPr>
        <p:txBody>
          <a:bodyPr/>
          <a:lstStyle/>
          <a:p>
            <a:pPr marL="0" indent="0"/>
            <a:endParaRPr lang="en-US">
              <a:latin typeface="Arial" charset="0"/>
            </a:endParaRPr>
          </a:p>
        </p:txBody>
      </p:sp>
    </p:spTree>
    <p:extLst>
      <p:ext uri="{BB962C8B-B14F-4D97-AF65-F5344CB8AC3E}">
        <p14:creationId xmlns:p14="http://schemas.microsoft.com/office/powerpoint/2010/main" val="330877935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Rot="1" noChangeAspect="1" noChangeArrowheads="1" noTextEdit="1"/>
          </p:cNvSpPr>
          <p:nvPr>
            <p:ph type="sldImg"/>
          </p:nvPr>
        </p:nvSpPr>
        <p:spPr>
          <a:xfrm>
            <a:off x="1325563" y="720725"/>
            <a:ext cx="4664075" cy="3605213"/>
          </a:xfrm>
          <a:ln/>
        </p:spPr>
      </p:sp>
      <p:sp>
        <p:nvSpPr>
          <p:cNvPr id="422915" name="Rectangle 3"/>
          <p:cNvSpPr>
            <a:spLocks noGrp="1" noChangeArrowheads="1"/>
          </p:cNvSpPr>
          <p:nvPr>
            <p:ph type="body" idx="1"/>
          </p:nvPr>
        </p:nvSpPr>
        <p:spPr>
          <a:xfrm>
            <a:off x="977903" y="4560891"/>
            <a:ext cx="5359400" cy="4319587"/>
          </a:xfrm>
          <a:noFill/>
          <a:ln w="9525"/>
        </p:spPr>
        <p:txBody>
          <a:bodyPr/>
          <a:lstStyle/>
          <a:p>
            <a:pPr marL="0" indent="0"/>
            <a:endParaRPr lang="en-US">
              <a:latin typeface="Arial" charset="0"/>
            </a:endParaRPr>
          </a:p>
        </p:txBody>
      </p:sp>
    </p:spTree>
    <p:extLst>
      <p:ext uri="{BB962C8B-B14F-4D97-AF65-F5344CB8AC3E}">
        <p14:creationId xmlns:p14="http://schemas.microsoft.com/office/powerpoint/2010/main" val="428986174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ChangeArrowheads="1"/>
          </p:cNvSpPr>
          <p:nvPr/>
        </p:nvSpPr>
        <p:spPr bwMode="auto">
          <a:xfrm>
            <a:off x="4143378"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423939" name="Rectangle 3"/>
          <p:cNvSpPr>
            <a:spLocks noChangeArrowheads="1"/>
          </p:cNvSpPr>
          <p:nvPr/>
        </p:nvSpPr>
        <p:spPr bwMode="auto">
          <a:xfrm>
            <a:off x="4143378" y="9120188"/>
            <a:ext cx="3171825" cy="481012"/>
          </a:xfrm>
          <a:prstGeom prst="rect">
            <a:avLst/>
          </a:prstGeom>
          <a:noFill/>
          <a:ln w="9525">
            <a:noFill/>
            <a:miter lim="800000"/>
            <a:headEnd/>
            <a:tailEnd/>
          </a:ln>
        </p:spPr>
        <p:txBody>
          <a:bodyPr lIns="18599" tIns="0" rIns="18599" bIns="0" anchor="b"/>
          <a:lstStyle/>
          <a:p>
            <a:pPr algn="r" defTabSz="957122"/>
            <a:r>
              <a:rPr lang="en-US" sz="900" i="1">
                <a:latin typeface="Times New Roman" pitchFamily="18" charset="0"/>
              </a:rPr>
              <a:t>196</a:t>
            </a:r>
          </a:p>
        </p:txBody>
      </p:sp>
      <p:sp>
        <p:nvSpPr>
          <p:cNvPr id="423940" name="Rectangle 4"/>
          <p:cNvSpPr>
            <a:spLocks noChangeArrowheads="1"/>
          </p:cNvSpPr>
          <p:nvPr/>
        </p:nvSpPr>
        <p:spPr bwMode="auto">
          <a:xfrm>
            <a:off x="4" y="9120188"/>
            <a:ext cx="3171825" cy="481012"/>
          </a:xfrm>
          <a:prstGeom prst="rect">
            <a:avLst/>
          </a:prstGeom>
          <a:noFill/>
          <a:ln w="9525">
            <a:noFill/>
            <a:miter lim="800000"/>
            <a:headEnd/>
            <a:tailEnd/>
          </a:ln>
        </p:spPr>
        <p:txBody>
          <a:bodyPr wrap="none" lIns="89277" tIns="44637" rIns="89277" bIns="44637" anchor="ctr"/>
          <a:lstStyle/>
          <a:p>
            <a:endParaRPr lang="en-US"/>
          </a:p>
        </p:txBody>
      </p:sp>
      <p:sp>
        <p:nvSpPr>
          <p:cNvPr id="423941" name="Rectangle 5"/>
          <p:cNvSpPr>
            <a:spLocks noChangeArrowheads="1"/>
          </p:cNvSpPr>
          <p:nvPr/>
        </p:nvSpPr>
        <p:spPr bwMode="auto">
          <a:xfrm>
            <a:off x="4"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423942" name="Rectangle 6"/>
          <p:cNvSpPr>
            <a:spLocks noGrp="1" noRot="1" noChangeAspect="1" noChangeArrowheads="1" noTextEdit="1"/>
          </p:cNvSpPr>
          <p:nvPr>
            <p:ph type="sldImg"/>
          </p:nvPr>
        </p:nvSpPr>
        <p:spPr>
          <a:xfrm>
            <a:off x="1333500" y="727075"/>
            <a:ext cx="4648200" cy="3592513"/>
          </a:xfrm>
          <a:ln cap="flat"/>
        </p:spPr>
      </p:sp>
      <p:sp>
        <p:nvSpPr>
          <p:cNvPr id="423943" name="Rectangle 7"/>
          <p:cNvSpPr>
            <a:spLocks noGrp="1" noChangeArrowheads="1"/>
          </p:cNvSpPr>
          <p:nvPr>
            <p:ph type="body" idx="1"/>
          </p:nvPr>
        </p:nvSpPr>
        <p:spPr>
          <a:xfrm>
            <a:off x="1412875" y="4557716"/>
            <a:ext cx="4500564" cy="4319587"/>
          </a:xfrm>
          <a:noFill/>
          <a:ln w="9525"/>
        </p:spPr>
        <p:txBody>
          <a:bodyPr lIns="94536" tIns="49592" rIns="94536" bIns="49592"/>
          <a:lstStyle/>
          <a:p>
            <a:pPr marL="0" indent="0"/>
            <a:endParaRPr lang="en-US">
              <a:latin typeface="Arial" charset="0"/>
            </a:endParaRPr>
          </a:p>
        </p:txBody>
      </p:sp>
    </p:spTree>
    <p:extLst>
      <p:ext uri="{BB962C8B-B14F-4D97-AF65-F5344CB8AC3E}">
        <p14:creationId xmlns:p14="http://schemas.microsoft.com/office/powerpoint/2010/main" val="276124947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Rot="1" noChangeAspect="1" noChangeArrowheads="1" noTextEdit="1"/>
          </p:cNvSpPr>
          <p:nvPr>
            <p:ph type="sldImg"/>
          </p:nvPr>
        </p:nvSpPr>
        <p:spPr>
          <a:xfrm>
            <a:off x="1325563" y="720725"/>
            <a:ext cx="4664075" cy="3605213"/>
          </a:xfrm>
          <a:ln/>
        </p:spPr>
      </p:sp>
      <p:sp>
        <p:nvSpPr>
          <p:cNvPr id="424963" name="Rectangle 3"/>
          <p:cNvSpPr>
            <a:spLocks noGrp="1" noChangeArrowheads="1"/>
          </p:cNvSpPr>
          <p:nvPr>
            <p:ph type="body" idx="1"/>
          </p:nvPr>
        </p:nvSpPr>
        <p:spPr>
          <a:xfrm>
            <a:off x="977903" y="4560891"/>
            <a:ext cx="5359400" cy="4319587"/>
          </a:xfrm>
          <a:noFill/>
          <a:ln w="9525"/>
        </p:spPr>
        <p:txBody>
          <a:bodyPr/>
          <a:lstStyle/>
          <a:p>
            <a:pPr marL="0" indent="0"/>
            <a:endParaRPr lang="en-US">
              <a:latin typeface="Arial" charset="0"/>
            </a:endParaRPr>
          </a:p>
        </p:txBody>
      </p:sp>
    </p:spTree>
    <p:extLst>
      <p:ext uri="{BB962C8B-B14F-4D97-AF65-F5344CB8AC3E}">
        <p14:creationId xmlns:p14="http://schemas.microsoft.com/office/powerpoint/2010/main" val="2001085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a:ln/>
        </p:spPr>
      </p:sp>
      <p:sp>
        <p:nvSpPr>
          <p:cNvPr id="288771"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312233134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ChangeArrowheads="1"/>
          </p:cNvSpPr>
          <p:nvPr/>
        </p:nvSpPr>
        <p:spPr bwMode="auto">
          <a:xfrm>
            <a:off x="4143378"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425987" name="Rectangle 3"/>
          <p:cNvSpPr>
            <a:spLocks noChangeArrowheads="1"/>
          </p:cNvSpPr>
          <p:nvPr/>
        </p:nvSpPr>
        <p:spPr bwMode="auto">
          <a:xfrm>
            <a:off x="4143378" y="9120188"/>
            <a:ext cx="3171825" cy="481012"/>
          </a:xfrm>
          <a:prstGeom prst="rect">
            <a:avLst/>
          </a:prstGeom>
          <a:noFill/>
          <a:ln w="9525">
            <a:noFill/>
            <a:miter lim="800000"/>
            <a:headEnd/>
            <a:tailEnd/>
          </a:ln>
        </p:spPr>
        <p:txBody>
          <a:bodyPr lIns="18599" tIns="0" rIns="18599" bIns="0" anchor="b"/>
          <a:lstStyle/>
          <a:p>
            <a:pPr algn="r" defTabSz="957122"/>
            <a:r>
              <a:rPr lang="en-US" sz="900" i="1">
                <a:latin typeface="Times New Roman" pitchFamily="18" charset="0"/>
              </a:rPr>
              <a:t>197</a:t>
            </a:r>
          </a:p>
        </p:txBody>
      </p:sp>
      <p:sp>
        <p:nvSpPr>
          <p:cNvPr id="425988" name="Rectangle 4"/>
          <p:cNvSpPr>
            <a:spLocks noChangeArrowheads="1"/>
          </p:cNvSpPr>
          <p:nvPr/>
        </p:nvSpPr>
        <p:spPr bwMode="auto">
          <a:xfrm>
            <a:off x="4" y="9120188"/>
            <a:ext cx="3171825" cy="481012"/>
          </a:xfrm>
          <a:prstGeom prst="rect">
            <a:avLst/>
          </a:prstGeom>
          <a:noFill/>
          <a:ln w="9525">
            <a:noFill/>
            <a:miter lim="800000"/>
            <a:headEnd/>
            <a:tailEnd/>
          </a:ln>
        </p:spPr>
        <p:txBody>
          <a:bodyPr wrap="none" lIns="89277" tIns="44637" rIns="89277" bIns="44637" anchor="ctr"/>
          <a:lstStyle/>
          <a:p>
            <a:endParaRPr lang="en-US"/>
          </a:p>
        </p:txBody>
      </p:sp>
      <p:sp>
        <p:nvSpPr>
          <p:cNvPr id="425989" name="Rectangle 5"/>
          <p:cNvSpPr>
            <a:spLocks noChangeArrowheads="1"/>
          </p:cNvSpPr>
          <p:nvPr/>
        </p:nvSpPr>
        <p:spPr bwMode="auto">
          <a:xfrm>
            <a:off x="4"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425990" name="Rectangle 6"/>
          <p:cNvSpPr>
            <a:spLocks noGrp="1" noRot="1" noChangeAspect="1" noChangeArrowheads="1" noTextEdit="1"/>
          </p:cNvSpPr>
          <p:nvPr>
            <p:ph type="sldImg"/>
          </p:nvPr>
        </p:nvSpPr>
        <p:spPr>
          <a:xfrm>
            <a:off x="1333500" y="727075"/>
            <a:ext cx="4648200" cy="3592513"/>
          </a:xfrm>
          <a:ln cap="flat"/>
        </p:spPr>
      </p:sp>
      <p:sp>
        <p:nvSpPr>
          <p:cNvPr id="425991" name="Rectangle 7"/>
          <p:cNvSpPr>
            <a:spLocks noGrp="1" noChangeArrowheads="1"/>
          </p:cNvSpPr>
          <p:nvPr>
            <p:ph type="body" idx="1"/>
          </p:nvPr>
        </p:nvSpPr>
        <p:spPr>
          <a:xfrm>
            <a:off x="1412875" y="4557716"/>
            <a:ext cx="4500564" cy="4319587"/>
          </a:xfrm>
          <a:noFill/>
          <a:ln w="9525"/>
        </p:spPr>
        <p:txBody>
          <a:bodyPr lIns="94536" tIns="49592" rIns="94536" bIns="49592"/>
          <a:lstStyle/>
          <a:p>
            <a:pPr marL="0" indent="0"/>
            <a:endParaRPr lang="en-US">
              <a:latin typeface="Arial" charset="0"/>
            </a:endParaRPr>
          </a:p>
        </p:txBody>
      </p:sp>
    </p:spTree>
    <p:extLst>
      <p:ext uri="{BB962C8B-B14F-4D97-AF65-F5344CB8AC3E}">
        <p14:creationId xmlns:p14="http://schemas.microsoft.com/office/powerpoint/2010/main" val="303908756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ChangeArrowheads="1"/>
          </p:cNvSpPr>
          <p:nvPr/>
        </p:nvSpPr>
        <p:spPr bwMode="auto">
          <a:xfrm>
            <a:off x="4143378"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427011" name="Rectangle 3"/>
          <p:cNvSpPr>
            <a:spLocks noChangeArrowheads="1"/>
          </p:cNvSpPr>
          <p:nvPr/>
        </p:nvSpPr>
        <p:spPr bwMode="auto">
          <a:xfrm>
            <a:off x="4143378" y="9120188"/>
            <a:ext cx="3171825" cy="481012"/>
          </a:xfrm>
          <a:prstGeom prst="rect">
            <a:avLst/>
          </a:prstGeom>
          <a:noFill/>
          <a:ln w="9525">
            <a:noFill/>
            <a:miter lim="800000"/>
            <a:headEnd/>
            <a:tailEnd/>
          </a:ln>
        </p:spPr>
        <p:txBody>
          <a:bodyPr lIns="18599" tIns="0" rIns="18599" bIns="0" anchor="b"/>
          <a:lstStyle/>
          <a:p>
            <a:pPr algn="r" defTabSz="957122"/>
            <a:r>
              <a:rPr lang="en-US" sz="900" i="1">
                <a:latin typeface="Times New Roman" pitchFamily="18" charset="0"/>
              </a:rPr>
              <a:t>198</a:t>
            </a:r>
          </a:p>
        </p:txBody>
      </p:sp>
      <p:sp>
        <p:nvSpPr>
          <p:cNvPr id="427012" name="Rectangle 4"/>
          <p:cNvSpPr>
            <a:spLocks noChangeArrowheads="1"/>
          </p:cNvSpPr>
          <p:nvPr/>
        </p:nvSpPr>
        <p:spPr bwMode="auto">
          <a:xfrm>
            <a:off x="4" y="9120188"/>
            <a:ext cx="3171825" cy="481012"/>
          </a:xfrm>
          <a:prstGeom prst="rect">
            <a:avLst/>
          </a:prstGeom>
          <a:noFill/>
          <a:ln w="9525">
            <a:noFill/>
            <a:miter lim="800000"/>
            <a:headEnd/>
            <a:tailEnd/>
          </a:ln>
        </p:spPr>
        <p:txBody>
          <a:bodyPr wrap="none" lIns="89277" tIns="44637" rIns="89277" bIns="44637" anchor="ctr"/>
          <a:lstStyle/>
          <a:p>
            <a:endParaRPr lang="en-US"/>
          </a:p>
        </p:txBody>
      </p:sp>
      <p:sp>
        <p:nvSpPr>
          <p:cNvPr id="427013" name="Rectangle 5"/>
          <p:cNvSpPr>
            <a:spLocks noChangeArrowheads="1"/>
          </p:cNvSpPr>
          <p:nvPr/>
        </p:nvSpPr>
        <p:spPr bwMode="auto">
          <a:xfrm>
            <a:off x="4"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427014" name="Rectangle 6"/>
          <p:cNvSpPr>
            <a:spLocks noGrp="1" noRot="1" noChangeAspect="1" noChangeArrowheads="1" noTextEdit="1"/>
          </p:cNvSpPr>
          <p:nvPr>
            <p:ph type="sldImg"/>
          </p:nvPr>
        </p:nvSpPr>
        <p:spPr>
          <a:xfrm>
            <a:off x="1333500" y="727075"/>
            <a:ext cx="4648200" cy="3592513"/>
          </a:xfrm>
          <a:ln cap="flat"/>
        </p:spPr>
      </p:sp>
      <p:sp>
        <p:nvSpPr>
          <p:cNvPr id="427015" name="Rectangle 7"/>
          <p:cNvSpPr>
            <a:spLocks noGrp="1" noChangeArrowheads="1"/>
          </p:cNvSpPr>
          <p:nvPr>
            <p:ph type="body" idx="1"/>
          </p:nvPr>
        </p:nvSpPr>
        <p:spPr>
          <a:xfrm>
            <a:off x="1412875" y="4557716"/>
            <a:ext cx="4500564" cy="4319587"/>
          </a:xfrm>
          <a:noFill/>
          <a:ln w="9525"/>
        </p:spPr>
        <p:txBody>
          <a:bodyPr lIns="94536" tIns="49592" rIns="94536" bIns="49592"/>
          <a:lstStyle/>
          <a:p>
            <a:pPr marL="0" indent="0"/>
            <a:endParaRPr lang="en-US">
              <a:latin typeface="Arial" charset="0"/>
            </a:endParaRPr>
          </a:p>
        </p:txBody>
      </p:sp>
    </p:spTree>
    <p:extLst>
      <p:ext uri="{BB962C8B-B14F-4D97-AF65-F5344CB8AC3E}">
        <p14:creationId xmlns:p14="http://schemas.microsoft.com/office/powerpoint/2010/main" val="22378561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Rot="1" noChangeAspect="1" noChangeArrowheads="1" noTextEdit="1"/>
          </p:cNvSpPr>
          <p:nvPr>
            <p:ph type="sldImg"/>
          </p:nvPr>
        </p:nvSpPr>
        <p:spPr>
          <a:xfrm>
            <a:off x="1325563" y="720725"/>
            <a:ext cx="4664075" cy="3605213"/>
          </a:xfrm>
          <a:ln/>
        </p:spPr>
      </p:sp>
      <p:sp>
        <p:nvSpPr>
          <p:cNvPr id="428035" name="Rectangle 3"/>
          <p:cNvSpPr>
            <a:spLocks noGrp="1" noChangeArrowheads="1"/>
          </p:cNvSpPr>
          <p:nvPr>
            <p:ph type="body" idx="1"/>
          </p:nvPr>
        </p:nvSpPr>
        <p:spPr>
          <a:xfrm>
            <a:off x="977903" y="4560891"/>
            <a:ext cx="5359400" cy="4319587"/>
          </a:xfrm>
          <a:noFill/>
          <a:ln w="9525"/>
        </p:spPr>
        <p:txBody>
          <a:bodyPr/>
          <a:lstStyle/>
          <a:p>
            <a:pPr marL="0" indent="0"/>
            <a:endParaRPr lang="en-US">
              <a:latin typeface="Arial" charset="0"/>
            </a:endParaRPr>
          </a:p>
        </p:txBody>
      </p:sp>
    </p:spTree>
    <p:extLst>
      <p:ext uri="{BB962C8B-B14F-4D97-AF65-F5344CB8AC3E}">
        <p14:creationId xmlns:p14="http://schemas.microsoft.com/office/powerpoint/2010/main" val="173184677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389654219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Rot="1" noChangeAspect="1" noChangeArrowheads="1" noTextEdit="1"/>
          </p:cNvSpPr>
          <p:nvPr>
            <p:ph type="sldImg"/>
          </p:nvPr>
        </p:nvSpPr>
        <p:spPr>
          <a:xfrm>
            <a:off x="1025525" y="487363"/>
            <a:ext cx="5268913" cy="4070350"/>
          </a:xfrm>
          <a:ln/>
        </p:spPr>
      </p:sp>
      <p:sp>
        <p:nvSpPr>
          <p:cNvPr id="431107" name="Rectangle 3"/>
          <p:cNvSpPr>
            <a:spLocks noGrp="1" noChangeArrowheads="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72730425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ChangeArrowheads="1"/>
          </p:cNvSpPr>
          <p:nvPr/>
        </p:nvSpPr>
        <p:spPr bwMode="auto">
          <a:xfrm>
            <a:off x="4143378"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482307" name="Rectangle 3"/>
          <p:cNvSpPr>
            <a:spLocks noChangeArrowheads="1"/>
          </p:cNvSpPr>
          <p:nvPr/>
        </p:nvSpPr>
        <p:spPr bwMode="auto">
          <a:xfrm>
            <a:off x="4143378" y="9120188"/>
            <a:ext cx="3171825" cy="481012"/>
          </a:xfrm>
          <a:prstGeom prst="rect">
            <a:avLst/>
          </a:prstGeom>
          <a:noFill/>
          <a:ln w="9525">
            <a:noFill/>
            <a:miter lim="800000"/>
            <a:headEnd/>
            <a:tailEnd/>
          </a:ln>
        </p:spPr>
        <p:txBody>
          <a:bodyPr lIns="18599" tIns="0" rIns="18599" bIns="0" anchor="b"/>
          <a:lstStyle/>
          <a:p>
            <a:pPr algn="r" defTabSz="957122"/>
            <a:r>
              <a:rPr lang="en-US" sz="900" i="1">
                <a:latin typeface="Times New Roman" pitchFamily="18" charset="0"/>
              </a:rPr>
              <a:t>223</a:t>
            </a:r>
          </a:p>
        </p:txBody>
      </p:sp>
      <p:sp>
        <p:nvSpPr>
          <p:cNvPr id="482308" name="Rectangle 4"/>
          <p:cNvSpPr>
            <a:spLocks noChangeArrowheads="1"/>
          </p:cNvSpPr>
          <p:nvPr/>
        </p:nvSpPr>
        <p:spPr bwMode="auto">
          <a:xfrm>
            <a:off x="4" y="9120188"/>
            <a:ext cx="3171825" cy="481012"/>
          </a:xfrm>
          <a:prstGeom prst="rect">
            <a:avLst/>
          </a:prstGeom>
          <a:noFill/>
          <a:ln w="9525">
            <a:noFill/>
            <a:miter lim="800000"/>
            <a:headEnd/>
            <a:tailEnd/>
          </a:ln>
        </p:spPr>
        <p:txBody>
          <a:bodyPr wrap="none" lIns="89277" tIns="44637" rIns="89277" bIns="44637" anchor="ctr"/>
          <a:lstStyle/>
          <a:p>
            <a:endParaRPr lang="en-US"/>
          </a:p>
        </p:txBody>
      </p:sp>
      <p:sp>
        <p:nvSpPr>
          <p:cNvPr id="482309" name="Rectangle 5"/>
          <p:cNvSpPr>
            <a:spLocks noChangeArrowheads="1"/>
          </p:cNvSpPr>
          <p:nvPr/>
        </p:nvSpPr>
        <p:spPr bwMode="auto">
          <a:xfrm>
            <a:off x="4"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482310" name="Rectangle 6"/>
          <p:cNvSpPr>
            <a:spLocks noGrp="1" noRot="1" noChangeAspect="1" noChangeArrowheads="1" noTextEdit="1"/>
          </p:cNvSpPr>
          <p:nvPr>
            <p:ph type="sldImg"/>
          </p:nvPr>
        </p:nvSpPr>
        <p:spPr>
          <a:xfrm>
            <a:off x="1333500" y="727075"/>
            <a:ext cx="4648200" cy="3592513"/>
          </a:xfrm>
          <a:ln cap="flat"/>
        </p:spPr>
      </p:sp>
      <p:sp>
        <p:nvSpPr>
          <p:cNvPr id="482311" name="Rectangle 7"/>
          <p:cNvSpPr>
            <a:spLocks noGrp="1" noChangeArrowheads="1"/>
          </p:cNvSpPr>
          <p:nvPr>
            <p:ph type="body" idx="1"/>
          </p:nvPr>
        </p:nvSpPr>
        <p:spPr>
          <a:xfrm>
            <a:off x="1412875" y="4557716"/>
            <a:ext cx="4500564" cy="4319587"/>
          </a:xfrm>
          <a:noFill/>
          <a:ln w="9525"/>
        </p:spPr>
        <p:txBody>
          <a:bodyPr lIns="94536" tIns="49592" rIns="94536" bIns="49592"/>
          <a:lstStyle/>
          <a:p>
            <a:pPr marL="0" indent="0"/>
            <a:endParaRPr lang="en-US">
              <a:latin typeface="Arial" charset="0"/>
            </a:endParaRPr>
          </a:p>
        </p:txBody>
      </p:sp>
    </p:spTree>
    <p:extLst>
      <p:ext uri="{BB962C8B-B14F-4D97-AF65-F5344CB8AC3E}">
        <p14:creationId xmlns:p14="http://schemas.microsoft.com/office/powerpoint/2010/main" val="160406678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Rot="1" noChangeAspect="1" noChangeArrowheads="1" noTextEdit="1"/>
          </p:cNvSpPr>
          <p:nvPr>
            <p:ph type="sldImg"/>
          </p:nvPr>
        </p:nvSpPr>
        <p:spPr>
          <a:xfrm>
            <a:off x="1025525" y="487363"/>
            <a:ext cx="5268913" cy="4070350"/>
          </a:xfrm>
          <a:ln/>
        </p:spPr>
      </p:sp>
      <p:sp>
        <p:nvSpPr>
          <p:cNvPr id="483331" name="Rectangle 3"/>
          <p:cNvSpPr>
            <a:spLocks noGrp="1" noChangeArrowheads="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3355159219"/>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Rot="1" noChangeAspect="1" noChangeArrowheads="1" noTextEdit="1"/>
          </p:cNvSpPr>
          <p:nvPr>
            <p:ph type="sldImg"/>
          </p:nvPr>
        </p:nvSpPr>
        <p:spPr>
          <a:xfrm>
            <a:off x="1025525" y="487363"/>
            <a:ext cx="5268913" cy="4070350"/>
          </a:xfrm>
          <a:ln/>
        </p:spPr>
      </p:sp>
      <p:sp>
        <p:nvSpPr>
          <p:cNvPr id="483331" name="Rectangle 3"/>
          <p:cNvSpPr>
            <a:spLocks noGrp="1" noChangeArrowheads="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247041791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Rot="1" noChangeAspect="1" noChangeArrowheads="1" noTextEdit="1"/>
          </p:cNvSpPr>
          <p:nvPr>
            <p:ph type="sldImg"/>
          </p:nvPr>
        </p:nvSpPr>
        <p:spPr>
          <a:xfrm>
            <a:off x="1025525" y="487363"/>
            <a:ext cx="5268913" cy="4070350"/>
          </a:xfrm>
          <a:ln/>
        </p:spPr>
      </p:sp>
      <p:sp>
        <p:nvSpPr>
          <p:cNvPr id="484355" name="Rectangle 3"/>
          <p:cNvSpPr>
            <a:spLocks noGrp="1" noChangeArrowheads="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82037401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Rot="1" noChangeAspect="1" noChangeArrowheads="1" noTextEdit="1"/>
          </p:cNvSpPr>
          <p:nvPr>
            <p:ph type="sldImg"/>
          </p:nvPr>
        </p:nvSpPr>
        <p:spPr>
          <a:xfrm>
            <a:off x="1025525" y="487363"/>
            <a:ext cx="5268913" cy="4070350"/>
          </a:xfrm>
          <a:ln/>
        </p:spPr>
      </p:sp>
      <p:sp>
        <p:nvSpPr>
          <p:cNvPr id="485379" name="Rectangle 3"/>
          <p:cNvSpPr>
            <a:spLocks noGrp="1" noChangeArrowheads="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2918500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a:ln/>
        </p:spPr>
      </p:sp>
      <p:sp>
        <p:nvSpPr>
          <p:cNvPr id="289795"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300210508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Rot="1" noChangeAspect="1" noChangeArrowheads="1" noTextEdit="1"/>
          </p:cNvSpPr>
          <p:nvPr>
            <p:ph type="sldImg"/>
          </p:nvPr>
        </p:nvSpPr>
        <p:spPr>
          <a:xfrm>
            <a:off x="1025525" y="487363"/>
            <a:ext cx="5268913" cy="4070350"/>
          </a:xfrm>
          <a:ln/>
        </p:spPr>
      </p:sp>
      <p:sp>
        <p:nvSpPr>
          <p:cNvPr id="486403" name="Rectangle 3"/>
          <p:cNvSpPr>
            <a:spLocks noGrp="1" noChangeArrowheads="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17762038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Rot="1" noChangeAspect="1" noChangeArrowheads="1" noTextEdit="1"/>
          </p:cNvSpPr>
          <p:nvPr>
            <p:ph type="sldImg"/>
          </p:nvPr>
        </p:nvSpPr>
        <p:spPr>
          <a:xfrm>
            <a:off x="1025525" y="487363"/>
            <a:ext cx="5268913" cy="4070350"/>
          </a:xfrm>
          <a:ln/>
        </p:spPr>
      </p:sp>
      <p:sp>
        <p:nvSpPr>
          <p:cNvPr id="487427" name="Rectangle 3"/>
          <p:cNvSpPr>
            <a:spLocks noGrp="1" noChangeArrowheads="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354782612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Rot="1" noChangeAspect="1" noChangeArrowheads="1" noTextEdit="1"/>
          </p:cNvSpPr>
          <p:nvPr>
            <p:ph type="sldImg"/>
          </p:nvPr>
        </p:nvSpPr>
        <p:spPr>
          <a:xfrm>
            <a:off x="1025525" y="487363"/>
            <a:ext cx="5268913" cy="4070350"/>
          </a:xfrm>
          <a:ln/>
        </p:spPr>
      </p:sp>
      <p:sp>
        <p:nvSpPr>
          <p:cNvPr id="488451" name="Rectangle 3"/>
          <p:cNvSpPr>
            <a:spLocks noGrp="1" noChangeArrowheads="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31262010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Slide Image Placeholder 1"/>
          <p:cNvSpPr>
            <a:spLocks noGrp="1" noRot="1" noChangeAspect="1" noTextEdit="1"/>
          </p:cNvSpPr>
          <p:nvPr>
            <p:ph type="sldImg"/>
          </p:nvPr>
        </p:nvSpPr>
        <p:spPr>
          <a:ln/>
        </p:spPr>
      </p:sp>
      <p:sp>
        <p:nvSpPr>
          <p:cNvPr id="489475"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52371543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Rot="1" noChangeAspect="1" noChangeArrowheads="1" noTextEdit="1"/>
          </p:cNvSpPr>
          <p:nvPr>
            <p:ph type="sldImg"/>
          </p:nvPr>
        </p:nvSpPr>
        <p:spPr>
          <a:xfrm>
            <a:off x="1025525" y="487363"/>
            <a:ext cx="5268913" cy="4070350"/>
          </a:xfrm>
          <a:ln/>
        </p:spPr>
      </p:sp>
      <p:sp>
        <p:nvSpPr>
          <p:cNvPr id="490499" name="Rectangle 3"/>
          <p:cNvSpPr>
            <a:spLocks noGrp="1" noChangeArrowheads="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359839405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Rot="1" noChangeAspect="1" noChangeArrowheads="1" noTextEdit="1"/>
          </p:cNvSpPr>
          <p:nvPr>
            <p:ph type="sldImg"/>
          </p:nvPr>
        </p:nvSpPr>
        <p:spPr>
          <a:xfrm>
            <a:off x="1025525" y="487363"/>
            <a:ext cx="5268913" cy="4070350"/>
          </a:xfrm>
          <a:ln/>
        </p:spPr>
      </p:sp>
      <p:sp>
        <p:nvSpPr>
          <p:cNvPr id="491523" name="Rectangle 3"/>
          <p:cNvSpPr>
            <a:spLocks noGrp="1" noChangeArrowheads="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256471260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Rot="1" noChangeAspect="1" noChangeArrowheads="1" noTextEdit="1"/>
          </p:cNvSpPr>
          <p:nvPr>
            <p:ph type="sldImg"/>
          </p:nvPr>
        </p:nvSpPr>
        <p:spPr>
          <a:xfrm>
            <a:off x="1025525" y="487363"/>
            <a:ext cx="5268913" cy="4070350"/>
          </a:xfrm>
          <a:ln/>
        </p:spPr>
      </p:sp>
      <p:sp>
        <p:nvSpPr>
          <p:cNvPr id="492547" name="Rectangle 3"/>
          <p:cNvSpPr>
            <a:spLocks noGrp="1" noChangeArrowheads="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345759727"/>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Rot="1" noChangeAspect="1" noChangeArrowheads="1" noTextEdit="1"/>
          </p:cNvSpPr>
          <p:nvPr>
            <p:ph type="sldImg"/>
          </p:nvPr>
        </p:nvSpPr>
        <p:spPr>
          <a:xfrm>
            <a:off x="1025525" y="487363"/>
            <a:ext cx="5268913" cy="4070350"/>
          </a:xfrm>
          <a:ln/>
        </p:spPr>
      </p:sp>
      <p:sp>
        <p:nvSpPr>
          <p:cNvPr id="493571" name="Rectangle 3"/>
          <p:cNvSpPr>
            <a:spLocks noGrp="1" noChangeArrowheads="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94784868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Rot="1" noChangeAspect="1" noChangeArrowheads="1" noTextEdit="1"/>
          </p:cNvSpPr>
          <p:nvPr>
            <p:ph type="sldImg"/>
          </p:nvPr>
        </p:nvSpPr>
        <p:spPr>
          <a:xfrm>
            <a:off x="1025525" y="487363"/>
            <a:ext cx="5268913" cy="4070350"/>
          </a:xfrm>
          <a:ln/>
        </p:spPr>
      </p:sp>
      <p:sp>
        <p:nvSpPr>
          <p:cNvPr id="494595" name="Rectangle 3"/>
          <p:cNvSpPr>
            <a:spLocks noGrp="1" noChangeArrowheads="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55593399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Rot="1" noChangeAspect="1" noChangeArrowheads="1" noTextEdit="1"/>
          </p:cNvSpPr>
          <p:nvPr>
            <p:ph type="sldImg"/>
          </p:nvPr>
        </p:nvSpPr>
        <p:spPr>
          <a:xfrm>
            <a:off x="1025525" y="487363"/>
            <a:ext cx="5268913" cy="4070350"/>
          </a:xfrm>
          <a:ln/>
        </p:spPr>
      </p:sp>
      <p:sp>
        <p:nvSpPr>
          <p:cNvPr id="495619" name="Rectangle 3"/>
          <p:cNvSpPr>
            <a:spLocks noGrp="1" noChangeArrowheads="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970209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a:ln/>
        </p:spPr>
      </p:sp>
      <p:sp>
        <p:nvSpPr>
          <p:cNvPr id="290819"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220869986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ChangeArrowheads="1"/>
          </p:cNvSpPr>
          <p:nvPr/>
        </p:nvSpPr>
        <p:spPr bwMode="auto">
          <a:xfrm>
            <a:off x="4143378"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496643" name="Rectangle 3"/>
          <p:cNvSpPr>
            <a:spLocks noChangeArrowheads="1"/>
          </p:cNvSpPr>
          <p:nvPr/>
        </p:nvSpPr>
        <p:spPr bwMode="auto">
          <a:xfrm>
            <a:off x="4143378" y="9120188"/>
            <a:ext cx="3171825" cy="481012"/>
          </a:xfrm>
          <a:prstGeom prst="rect">
            <a:avLst/>
          </a:prstGeom>
          <a:noFill/>
          <a:ln w="9525">
            <a:noFill/>
            <a:miter lim="800000"/>
            <a:headEnd/>
            <a:tailEnd/>
          </a:ln>
        </p:spPr>
        <p:txBody>
          <a:bodyPr lIns="18599" tIns="0" rIns="18599" bIns="0" anchor="b"/>
          <a:lstStyle/>
          <a:p>
            <a:pPr algn="r" defTabSz="957122"/>
            <a:r>
              <a:rPr lang="en-US" sz="900" i="1">
                <a:latin typeface="Times New Roman" pitchFamily="18" charset="0"/>
              </a:rPr>
              <a:t>227</a:t>
            </a:r>
          </a:p>
        </p:txBody>
      </p:sp>
      <p:sp>
        <p:nvSpPr>
          <p:cNvPr id="496644" name="Rectangle 4"/>
          <p:cNvSpPr>
            <a:spLocks noChangeArrowheads="1"/>
          </p:cNvSpPr>
          <p:nvPr/>
        </p:nvSpPr>
        <p:spPr bwMode="auto">
          <a:xfrm>
            <a:off x="4" y="9120188"/>
            <a:ext cx="3171825" cy="481012"/>
          </a:xfrm>
          <a:prstGeom prst="rect">
            <a:avLst/>
          </a:prstGeom>
          <a:noFill/>
          <a:ln w="9525">
            <a:noFill/>
            <a:miter lim="800000"/>
            <a:headEnd/>
            <a:tailEnd/>
          </a:ln>
        </p:spPr>
        <p:txBody>
          <a:bodyPr wrap="none" lIns="89277" tIns="44637" rIns="89277" bIns="44637" anchor="ctr"/>
          <a:lstStyle/>
          <a:p>
            <a:endParaRPr lang="en-US"/>
          </a:p>
        </p:txBody>
      </p:sp>
      <p:sp>
        <p:nvSpPr>
          <p:cNvPr id="496645" name="Rectangle 5"/>
          <p:cNvSpPr>
            <a:spLocks noChangeArrowheads="1"/>
          </p:cNvSpPr>
          <p:nvPr/>
        </p:nvSpPr>
        <p:spPr bwMode="auto">
          <a:xfrm>
            <a:off x="4"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496646" name="Rectangle 6"/>
          <p:cNvSpPr>
            <a:spLocks noGrp="1" noRot="1" noChangeAspect="1" noChangeArrowheads="1" noTextEdit="1"/>
          </p:cNvSpPr>
          <p:nvPr>
            <p:ph type="sldImg"/>
          </p:nvPr>
        </p:nvSpPr>
        <p:spPr>
          <a:xfrm>
            <a:off x="1333500" y="727075"/>
            <a:ext cx="4648200" cy="3592513"/>
          </a:xfrm>
          <a:ln cap="flat"/>
        </p:spPr>
      </p:sp>
      <p:sp>
        <p:nvSpPr>
          <p:cNvPr id="496647" name="Rectangle 7"/>
          <p:cNvSpPr>
            <a:spLocks noGrp="1" noChangeArrowheads="1"/>
          </p:cNvSpPr>
          <p:nvPr>
            <p:ph type="body" idx="1"/>
          </p:nvPr>
        </p:nvSpPr>
        <p:spPr>
          <a:xfrm>
            <a:off x="1412875" y="4557716"/>
            <a:ext cx="4500564" cy="4319587"/>
          </a:xfrm>
          <a:noFill/>
          <a:ln w="9525"/>
        </p:spPr>
        <p:txBody>
          <a:bodyPr lIns="94536" tIns="49592" rIns="94536" bIns="49592"/>
          <a:lstStyle/>
          <a:p>
            <a:pPr marL="0" indent="0"/>
            <a:endParaRPr lang="en-US">
              <a:latin typeface="Arial" charset="0"/>
            </a:endParaRPr>
          </a:p>
        </p:txBody>
      </p:sp>
    </p:spTree>
    <p:extLst>
      <p:ext uri="{BB962C8B-B14F-4D97-AF65-F5344CB8AC3E}">
        <p14:creationId xmlns:p14="http://schemas.microsoft.com/office/powerpoint/2010/main" val="749741321"/>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ChangeArrowheads="1"/>
          </p:cNvSpPr>
          <p:nvPr/>
        </p:nvSpPr>
        <p:spPr bwMode="auto">
          <a:xfrm>
            <a:off x="4143378"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497667" name="Rectangle 3"/>
          <p:cNvSpPr>
            <a:spLocks noChangeArrowheads="1"/>
          </p:cNvSpPr>
          <p:nvPr/>
        </p:nvSpPr>
        <p:spPr bwMode="auto">
          <a:xfrm>
            <a:off x="4143378" y="9120188"/>
            <a:ext cx="3171825" cy="481012"/>
          </a:xfrm>
          <a:prstGeom prst="rect">
            <a:avLst/>
          </a:prstGeom>
          <a:noFill/>
          <a:ln w="9525">
            <a:noFill/>
            <a:miter lim="800000"/>
            <a:headEnd/>
            <a:tailEnd/>
          </a:ln>
        </p:spPr>
        <p:txBody>
          <a:bodyPr lIns="18599" tIns="0" rIns="18599" bIns="0" anchor="b"/>
          <a:lstStyle/>
          <a:p>
            <a:pPr algn="r" defTabSz="957122"/>
            <a:r>
              <a:rPr lang="en-US" sz="900" i="1">
                <a:latin typeface="Times New Roman" pitchFamily="18" charset="0"/>
              </a:rPr>
              <a:t>228</a:t>
            </a:r>
          </a:p>
        </p:txBody>
      </p:sp>
      <p:sp>
        <p:nvSpPr>
          <p:cNvPr id="497668" name="Rectangle 4"/>
          <p:cNvSpPr>
            <a:spLocks noChangeArrowheads="1"/>
          </p:cNvSpPr>
          <p:nvPr/>
        </p:nvSpPr>
        <p:spPr bwMode="auto">
          <a:xfrm>
            <a:off x="4" y="9120188"/>
            <a:ext cx="3171825" cy="481012"/>
          </a:xfrm>
          <a:prstGeom prst="rect">
            <a:avLst/>
          </a:prstGeom>
          <a:noFill/>
          <a:ln w="9525">
            <a:noFill/>
            <a:miter lim="800000"/>
            <a:headEnd/>
            <a:tailEnd/>
          </a:ln>
        </p:spPr>
        <p:txBody>
          <a:bodyPr wrap="none" lIns="89277" tIns="44637" rIns="89277" bIns="44637" anchor="ctr"/>
          <a:lstStyle/>
          <a:p>
            <a:endParaRPr lang="en-US"/>
          </a:p>
        </p:txBody>
      </p:sp>
      <p:sp>
        <p:nvSpPr>
          <p:cNvPr id="497669" name="Rectangle 5"/>
          <p:cNvSpPr>
            <a:spLocks noChangeArrowheads="1"/>
          </p:cNvSpPr>
          <p:nvPr/>
        </p:nvSpPr>
        <p:spPr bwMode="auto">
          <a:xfrm>
            <a:off x="4"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497670" name="Rectangle 6"/>
          <p:cNvSpPr>
            <a:spLocks noGrp="1" noRot="1" noChangeAspect="1" noChangeArrowheads="1" noTextEdit="1"/>
          </p:cNvSpPr>
          <p:nvPr>
            <p:ph type="sldImg"/>
          </p:nvPr>
        </p:nvSpPr>
        <p:spPr>
          <a:xfrm>
            <a:off x="1333500" y="727075"/>
            <a:ext cx="4648200" cy="3592513"/>
          </a:xfrm>
          <a:ln cap="flat"/>
        </p:spPr>
      </p:sp>
      <p:sp>
        <p:nvSpPr>
          <p:cNvPr id="497671" name="Rectangle 7"/>
          <p:cNvSpPr>
            <a:spLocks noGrp="1" noChangeArrowheads="1"/>
          </p:cNvSpPr>
          <p:nvPr>
            <p:ph type="body" idx="1"/>
          </p:nvPr>
        </p:nvSpPr>
        <p:spPr>
          <a:xfrm>
            <a:off x="1412875" y="4557716"/>
            <a:ext cx="4500564" cy="4319587"/>
          </a:xfrm>
          <a:noFill/>
          <a:ln w="9525"/>
        </p:spPr>
        <p:txBody>
          <a:bodyPr lIns="94536" tIns="49592" rIns="94536" bIns="49592"/>
          <a:lstStyle/>
          <a:p>
            <a:pPr marL="0" indent="0"/>
            <a:endParaRPr lang="en-US">
              <a:latin typeface="Arial" charset="0"/>
            </a:endParaRPr>
          </a:p>
        </p:txBody>
      </p:sp>
    </p:spTree>
    <p:extLst>
      <p:ext uri="{BB962C8B-B14F-4D97-AF65-F5344CB8AC3E}">
        <p14:creationId xmlns:p14="http://schemas.microsoft.com/office/powerpoint/2010/main" val="203440377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Slide Image Placeholder 1"/>
          <p:cNvSpPr>
            <a:spLocks noGrp="1" noRot="1" noChangeAspect="1" noTextEdit="1"/>
          </p:cNvSpPr>
          <p:nvPr>
            <p:ph type="sldImg"/>
          </p:nvPr>
        </p:nvSpPr>
        <p:spPr>
          <a:ln/>
        </p:spPr>
      </p:sp>
      <p:sp>
        <p:nvSpPr>
          <p:cNvPr id="498691"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007960988"/>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Rot="1" noChangeAspect="1" noChangeArrowheads="1" noTextEdit="1"/>
          </p:cNvSpPr>
          <p:nvPr>
            <p:ph type="sldImg"/>
          </p:nvPr>
        </p:nvSpPr>
        <p:spPr>
          <a:xfrm>
            <a:off x="1325563" y="720725"/>
            <a:ext cx="4664075" cy="3605213"/>
          </a:xfrm>
          <a:ln/>
        </p:spPr>
      </p:sp>
      <p:sp>
        <p:nvSpPr>
          <p:cNvPr id="499715" name="Rectangle 3"/>
          <p:cNvSpPr>
            <a:spLocks noGrp="1" noChangeArrowheads="1"/>
          </p:cNvSpPr>
          <p:nvPr>
            <p:ph type="body" idx="1"/>
          </p:nvPr>
        </p:nvSpPr>
        <p:spPr>
          <a:xfrm>
            <a:off x="977903" y="4560891"/>
            <a:ext cx="5359400" cy="4319587"/>
          </a:xfrm>
          <a:noFill/>
          <a:ln w="9525"/>
        </p:spPr>
        <p:txBody>
          <a:bodyPr/>
          <a:lstStyle/>
          <a:p>
            <a:pPr marL="0" indent="0"/>
            <a:endParaRPr lang="en-US">
              <a:latin typeface="Arial" charset="0"/>
            </a:endParaRPr>
          </a:p>
        </p:txBody>
      </p:sp>
    </p:spTree>
    <p:extLst>
      <p:ext uri="{BB962C8B-B14F-4D97-AF65-F5344CB8AC3E}">
        <p14:creationId xmlns:p14="http://schemas.microsoft.com/office/powerpoint/2010/main" val="2918906527"/>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ChangeArrowheads="1"/>
          </p:cNvSpPr>
          <p:nvPr/>
        </p:nvSpPr>
        <p:spPr bwMode="auto">
          <a:xfrm>
            <a:off x="4143378"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500739" name="Rectangle 3"/>
          <p:cNvSpPr>
            <a:spLocks noChangeArrowheads="1"/>
          </p:cNvSpPr>
          <p:nvPr/>
        </p:nvSpPr>
        <p:spPr bwMode="auto">
          <a:xfrm>
            <a:off x="4143378" y="9120188"/>
            <a:ext cx="3171825" cy="481012"/>
          </a:xfrm>
          <a:prstGeom prst="rect">
            <a:avLst/>
          </a:prstGeom>
          <a:noFill/>
          <a:ln w="9525">
            <a:noFill/>
            <a:miter lim="800000"/>
            <a:headEnd/>
            <a:tailEnd/>
          </a:ln>
        </p:spPr>
        <p:txBody>
          <a:bodyPr lIns="18599" tIns="0" rIns="18599" bIns="0" anchor="b"/>
          <a:lstStyle/>
          <a:p>
            <a:pPr algn="r" defTabSz="957122"/>
            <a:r>
              <a:rPr lang="en-US" sz="900" i="1">
                <a:latin typeface="Times New Roman" pitchFamily="18" charset="0"/>
              </a:rPr>
              <a:t>235</a:t>
            </a:r>
          </a:p>
        </p:txBody>
      </p:sp>
      <p:sp>
        <p:nvSpPr>
          <p:cNvPr id="500740" name="Rectangle 4"/>
          <p:cNvSpPr>
            <a:spLocks noChangeArrowheads="1"/>
          </p:cNvSpPr>
          <p:nvPr/>
        </p:nvSpPr>
        <p:spPr bwMode="auto">
          <a:xfrm>
            <a:off x="4" y="9120188"/>
            <a:ext cx="3171825" cy="481012"/>
          </a:xfrm>
          <a:prstGeom prst="rect">
            <a:avLst/>
          </a:prstGeom>
          <a:noFill/>
          <a:ln w="9525">
            <a:noFill/>
            <a:miter lim="800000"/>
            <a:headEnd/>
            <a:tailEnd/>
          </a:ln>
        </p:spPr>
        <p:txBody>
          <a:bodyPr wrap="none" lIns="89277" tIns="44637" rIns="89277" bIns="44637" anchor="ctr"/>
          <a:lstStyle/>
          <a:p>
            <a:endParaRPr lang="en-US"/>
          </a:p>
        </p:txBody>
      </p:sp>
      <p:sp>
        <p:nvSpPr>
          <p:cNvPr id="500741" name="Rectangle 5"/>
          <p:cNvSpPr>
            <a:spLocks noChangeArrowheads="1"/>
          </p:cNvSpPr>
          <p:nvPr/>
        </p:nvSpPr>
        <p:spPr bwMode="auto">
          <a:xfrm>
            <a:off x="4"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500742" name="Rectangle 6"/>
          <p:cNvSpPr>
            <a:spLocks noGrp="1" noRot="1" noChangeAspect="1" noChangeArrowheads="1" noTextEdit="1"/>
          </p:cNvSpPr>
          <p:nvPr>
            <p:ph type="sldImg"/>
          </p:nvPr>
        </p:nvSpPr>
        <p:spPr>
          <a:xfrm>
            <a:off x="1333500" y="727075"/>
            <a:ext cx="4648200" cy="3592513"/>
          </a:xfrm>
          <a:ln cap="flat"/>
        </p:spPr>
      </p:sp>
      <p:sp>
        <p:nvSpPr>
          <p:cNvPr id="500743" name="Rectangle 7"/>
          <p:cNvSpPr>
            <a:spLocks noGrp="1" noChangeArrowheads="1"/>
          </p:cNvSpPr>
          <p:nvPr>
            <p:ph type="body" idx="1"/>
          </p:nvPr>
        </p:nvSpPr>
        <p:spPr>
          <a:xfrm>
            <a:off x="1412875" y="4557716"/>
            <a:ext cx="4500564" cy="4319587"/>
          </a:xfrm>
          <a:noFill/>
          <a:ln w="9525"/>
        </p:spPr>
        <p:txBody>
          <a:bodyPr lIns="94536" tIns="49592" rIns="94536" bIns="49592"/>
          <a:lstStyle/>
          <a:p>
            <a:pPr marL="0" indent="0"/>
            <a:endParaRPr lang="en-US">
              <a:latin typeface="Arial" charset="0"/>
            </a:endParaRPr>
          </a:p>
        </p:txBody>
      </p:sp>
    </p:spTree>
    <p:extLst>
      <p:ext uri="{BB962C8B-B14F-4D97-AF65-F5344CB8AC3E}">
        <p14:creationId xmlns:p14="http://schemas.microsoft.com/office/powerpoint/2010/main" val="341571836"/>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ChangeArrowheads="1"/>
          </p:cNvSpPr>
          <p:nvPr/>
        </p:nvSpPr>
        <p:spPr bwMode="auto">
          <a:xfrm>
            <a:off x="4143378"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500739" name="Rectangle 3"/>
          <p:cNvSpPr>
            <a:spLocks noChangeArrowheads="1"/>
          </p:cNvSpPr>
          <p:nvPr/>
        </p:nvSpPr>
        <p:spPr bwMode="auto">
          <a:xfrm>
            <a:off x="4143378" y="9120188"/>
            <a:ext cx="3171825" cy="481012"/>
          </a:xfrm>
          <a:prstGeom prst="rect">
            <a:avLst/>
          </a:prstGeom>
          <a:noFill/>
          <a:ln w="9525">
            <a:noFill/>
            <a:miter lim="800000"/>
            <a:headEnd/>
            <a:tailEnd/>
          </a:ln>
        </p:spPr>
        <p:txBody>
          <a:bodyPr lIns="18599" tIns="0" rIns="18599" bIns="0" anchor="b"/>
          <a:lstStyle/>
          <a:p>
            <a:pPr algn="r" defTabSz="957122"/>
            <a:r>
              <a:rPr lang="en-US" sz="900" i="1">
                <a:latin typeface="Times New Roman" pitchFamily="18" charset="0"/>
              </a:rPr>
              <a:t>235</a:t>
            </a:r>
          </a:p>
        </p:txBody>
      </p:sp>
      <p:sp>
        <p:nvSpPr>
          <p:cNvPr id="500740" name="Rectangle 4"/>
          <p:cNvSpPr>
            <a:spLocks noChangeArrowheads="1"/>
          </p:cNvSpPr>
          <p:nvPr/>
        </p:nvSpPr>
        <p:spPr bwMode="auto">
          <a:xfrm>
            <a:off x="4" y="9120188"/>
            <a:ext cx="3171825" cy="481012"/>
          </a:xfrm>
          <a:prstGeom prst="rect">
            <a:avLst/>
          </a:prstGeom>
          <a:noFill/>
          <a:ln w="9525">
            <a:noFill/>
            <a:miter lim="800000"/>
            <a:headEnd/>
            <a:tailEnd/>
          </a:ln>
        </p:spPr>
        <p:txBody>
          <a:bodyPr wrap="none" lIns="89277" tIns="44637" rIns="89277" bIns="44637" anchor="ctr"/>
          <a:lstStyle/>
          <a:p>
            <a:endParaRPr lang="en-US"/>
          </a:p>
        </p:txBody>
      </p:sp>
      <p:sp>
        <p:nvSpPr>
          <p:cNvPr id="500741" name="Rectangle 5"/>
          <p:cNvSpPr>
            <a:spLocks noChangeArrowheads="1"/>
          </p:cNvSpPr>
          <p:nvPr/>
        </p:nvSpPr>
        <p:spPr bwMode="auto">
          <a:xfrm>
            <a:off x="4"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500742" name="Rectangle 6"/>
          <p:cNvSpPr>
            <a:spLocks noGrp="1" noRot="1" noChangeAspect="1" noChangeArrowheads="1" noTextEdit="1"/>
          </p:cNvSpPr>
          <p:nvPr>
            <p:ph type="sldImg"/>
          </p:nvPr>
        </p:nvSpPr>
        <p:spPr>
          <a:xfrm>
            <a:off x="1333500" y="727075"/>
            <a:ext cx="4648200" cy="3592513"/>
          </a:xfrm>
          <a:ln cap="flat"/>
        </p:spPr>
      </p:sp>
      <p:sp>
        <p:nvSpPr>
          <p:cNvPr id="500743" name="Rectangle 7"/>
          <p:cNvSpPr>
            <a:spLocks noGrp="1" noChangeArrowheads="1"/>
          </p:cNvSpPr>
          <p:nvPr>
            <p:ph type="body" idx="1"/>
          </p:nvPr>
        </p:nvSpPr>
        <p:spPr>
          <a:xfrm>
            <a:off x="1412875" y="4557716"/>
            <a:ext cx="4500564" cy="4319587"/>
          </a:xfrm>
          <a:noFill/>
          <a:ln w="9525"/>
        </p:spPr>
        <p:txBody>
          <a:bodyPr lIns="94536" tIns="49592" rIns="94536" bIns="49592"/>
          <a:lstStyle/>
          <a:p>
            <a:pPr marL="0" indent="0"/>
            <a:endParaRPr lang="en-US">
              <a:latin typeface="Arial" charset="0"/>
            </a:endParaRPr>
          </a:p>
        </p:txBody>
      </p:sp>
    </p:spTree>
    <p:extLst>
      <p:ext uri="{BB962C8B-B14F-4D97-AF65-F5344CB8AC3E}">
        <p14:creationId xmlns:p14="http://schemas.microsoft.com/office/powerpoint/2010/main" val="364002214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ChangeArrowheads="1"/>
          </p:cNvSpPr>
          <p:nvPr/>
        </p:nvSpPr>
        <p:spPr bwMode="auto">
          <a:xfrm>
            <a:off x="4143378"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500739" name="Rectangle 3"/>
          <p:cNvSpPr>
            <a:spLocks noChangeArrowheads="1"/>
          </p:cNvSpPr>
          <p:nvPr/>
        </p:nvSpPr>
        <p:spPr bwMode="auto">
          <a:xfrm>
            <a:off x="4143378" y="9120188"/>
            <a:ext cx="3171825" cy="481012"/>
          </a:xfrm>
          <a:prstGeom prst="rect">
            <a:avLst/>
          </a:prstGeom>
          <a:noFill/>
          <a:ln w="9525">
            <a:noFill/>
            <a:miter lim="800000"/>
            <a:headEnd/>
            <a:tailEnd/>
          </a:ln>
        </p:spPr>
        <p:txBody>
          <a:bodyPr lIns="18599" tIns="0" rIns="18599" bIns="0" anchor="b"/>
          <a:lstStyle/>
          <a:p>
            <a:pPr algn="r" defTabSz="957122"/>
            <a:r>
              <a:rPr lang="en-US" sz="900" i="1">
                <a:latin typeface="Times New Roman" pitchFamily="18" charset="0"/>
              </a:rPr>
              <a:t>235</a:t>
            </a:r>
          </a:p>
        </p:txBody>
      </p:sp>
      <p:sp>
        <p:nvSpPr>
          <p:cNvPr id="500740" name="Rectangle 4"/>
          <p:cNvSpPr>
            <a:spLocks noChangeArrowheads="1"/>
          </p:cNvSpPr>
          <p:nvPr/>
        </p:nvSpPr>
        <p:spPr bwMode="auto">
          <a:xfrm>
            <a:off x="4" y="9120188"/>
            <a:ext cx="3171825" cy="481012"/>
          </a:xfrm>
          <a:prstGeom prst="rect">
            <a:avLst/>
          </a:prstGeom>
          <a:noFill/>
          <a:ln w="9525">
            <a:noFill/>
            <a:miter lim="800000"/>
            <a:headEnd/>
            <a:tailEnd/>
          </a:ln>
        </p:spPr>
        <p:txBody>
          <a:bodyPr wrap="none" lIns="89277" tIns="44637" rIns="89277" bIns="44637" anchor="ctr"/>
          <a:lstStyle/>
          <a:p>
            <a:endParaRPr lang="en-US"/>
          </a:p>
        </p:txBody>
      </p:sp>
      <p:sp>
        <p:nvSpPr>
          <p:cNvPr id="500741" name="Rectangle 5"/>
          <p:cNvSpPr>
            <a:spLocks noChangeArrowheads="1"/>
          </p:cNvSpPr>
          <p:nvPr/>
        </p:nvSpPr>
        <p:spPr bwMode="auto">
          <a:xfrm>
            <a:off x="4"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500742" name="Rectangle 6"/>
          <p:cNvSpPr>
            <a:spLocks noGrp="1" noRot="1" noChangeAspect="1" noChangeArrowheads="1" noTextEdit="1"/>
          </p:cNvSpPr>
          <p:nvPr>
            <p:ph type="sldImg"/>
          </p:nvPr>
        </p:nvSpPr>
        <p:spPr>
          <a:xfrm>
            <a:off x="1333500" y="727075"/>
            <a:ext cx="4648200" cy="3592513"/>
          </a:xfrm>
          <a:ln cap="flat"/>
        </p:spPr>
      </p:sp>
      <p:sp>
        <p:nvSpPr>
          <p:cNvPr id="500743" name="Rectangle 7"/>
          <p:cNvSpPr>
            <a:spLocks noGrp="1" noChangeArrowheads="1"/>
          </p:cNvSpPr>
          <p:nvPr>
            <p:ph type="body" idx="1"/>
          </p:nvPr>
        </p:nvSpPr>
        <p:spPr>
          <a:xfrm>
            <a:off x="1412875" y="4557716"/>
            <a:ext cx="4500564" cy="4319587"/>
          </a:xfrm>
          <a:noFill/>
          <a:ln w="9525"/>
        </p:spPr>
        <p:txBody>
          <a:bodyPr lIns="94536" tIns="49592" rIns="94536" bIns="49592"/>
          <a:lstStyle/>
          <a:p>
            <a:pPr marL="0" indent="0"/>
            <a:endParaRPr lang="en-US">
              <a:latin typeface="Arial" charset="0"/>
            </a:endParaRPr>
          </a:p>
        </p:txBody>
      </p:sp>
    </p:spTree>
    <p:extLst>
      <p:ext uri="{BB962C8B-B14F-4D97-AF65-F5344CB8AC3E}">
        <p14:creationId xmlns:p14="http://schemas.microsoft.com/office/powerpoint/2010/main" val="3050061415"/>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ChangeArrowheads="1"/>
          </p:cNvSpPr>
          <p:nvPr/>
        </p:nvSpPr>
        <p:spPr bwMode="auto">
          <a:xfrm>
            <a:off x="4143378"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501763" name="Rectangle 3"/>
          <p:cNvSpPr>
            <a:spLocks noChangeArrowheads="1"/>
          </p:cNvSpPr>
          <p:nvPr/>
        </p:nvSpPr>
        <p:spPr bwMode="auto">
          <a:xfrm>
            <a:off x="4143378" y="9120188"/>
            <a:ext cx="3171825" cy="481012"/>
          </a:xfrm>
          <a:prstGeom prst="rect">
            <a:avLst/>
          </a:prstGeom>
          <a:noFill/>
          <a:ln w="9525">
            <a:noFill/>
            <a:miter lim="800000"/>
            <a:headEnd/>
            <a:tailEnd/>
          </a:ln>
        </p:spPr>
        <p:txBody>
          <a:bodyPr lIns="18599" tIns="0" rIns="18599" bIns="0" anchor="b"/>
          <a:lstStyle/>
          <a:p>
            <a:pPr algn="r" defTabSz="957122"/>
            <a:r>
              <a:rPr lang="en-US" sz="900" i="1">
                <a:latin typeface="Times New Roman" pitchFamily="18" charset="0"/>
              </a:rPr>
              <a:t>236</a:t>
            </a:r>
          </a:p>
        </p:txBody>
      </p:sp>
      <p:sp>
        <p:nvSpPr>
          <p:cNvPr id="501764" name="Rectangle 4"/>
          <p:cNvSpPr>
            <a:spLocks noChangeArrowheads="1"/>
          </p:cNvSpPr>
          <p:nvPr/>
        </p:nvSpPr>
        <p:spPr bwMode="auto">
          <a:xfrm>
            <a:off x="4" y="9120188"/>
            <a:ext cx="3171825" cy="481012"/>
          </a:xfrm>
          <a:prstGeom prst="rect">
            <a:avLst/>
          </a:prstGeom>
          <a:noFill/>
          <a:ln w="9525">
            <a:noFill/>
            <a:miter lim="800000"/>
            <a:headEnd/>
            <a:tailEnd/>
          </a:ln>
        </p:spPr>
        <p:txBody>
          <a:bodyPr wrap="none" lIns="89277" tIns="44637" rIns="89277" bIns="44637" anchor="ctr"/>
          <a:lstStyle/>
          <a:p>
            <a:endParaRPr lang="en-US"/>
          </a:p>
        </p:txBody>
      </p:sp>
      <p:sp>
        <p:nvSpPr>
          <p:cNvPr id="501765" name="Rectangle 5"/>
          <p:cNvSpPr>
            <a:spLocks noChangeArrowheads="1"/>
          </p:cNvSpPr>
          <p:nvPr/>
        </p:nvSpPr>
        <p:spPr bwMode="auto">
          <a:xfrm>
            <a:off x="4"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501766" name="Rectangle 6"/>
          <p:cNvSpPr>
            <a:spLocks noGrp="1" noRot="1" noChangeAspect="1" noChangeArrowheads="1" noTextEdit="1"/>
          </p:cNvSpPr>
          <p:nvPr>
            <p:ph type="sldImg"/>
          </p:nvPr>
        </p:nvSpPr>
        <p:spPr>
          <a:xfrm>
            <a:off x="1333500" y="727075"/>
            <a:ext cx="4648200" cy="3592513"/>
          </a:xfrm>
          <a:ln cap="flat"/>
        </p:spPr>
      </p:sp>
      <p:sp>
        <p:nvSpPr>
          <p:cNvPr id="501767" name="Rectangle 7"/>
          <p:cNvSpPr>
            <a:spLocks noGrp="1" noChangeArrowheads="1"/>
          </p:cNvSpPr>
          <p:nvPr>
            <p:ph type="body" idx="1"/>
          </p:nvPr>
        </p:nvSpPr>
        <p:spPr>
          <a:xfrm>
            <a:off x="1412875" y="4557716"/>
            <a:ext cx="4500564" cy="4319587"/>
          </a:xfrm>
          <a:noFill/>
          <a:ln w="9525"/>
        </p:spPr>
        <p:txBody>
          <a:bodyPr lIns="94536" tIns="49592" rIns="94536" bIns="49592"/>
          <a:lstStyle/>
          <a:p>
            <a:pPr marL="0" indent="0"/>
            <a:endParaRPr lang="en-US">
              <a:latin typeface="Arial" charset="0"/>
            </a:endParaRPr>
          </a:p>
        </p:txBody>
      </p:sp>
    </p:spTree>
    <p:extLst>
      <p:ext uri="{BB962C8B-B14F-4D97-AF65-F5344CB8AC3E}">
        <p14:creationId xmlns:p14="http://schemas.microsoft.com/office/powerpoint/2010/main" val="398105063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Rot="1" noChangeAspect="1" noChangeArrowheads="1" noTextEdit="1"/>
          </p:cNvSpPr>
          <p:nvPr>
            <p:ph type="sldImg"/>
          </p:nvPr>
        </p:nvSpPr>
        <p:spPr>
          <a:xfrm>
            <a:off x="1325563" y="720725"/>
            <a:ext cx="4664075" cy="3605213"/>
          </a:xfrm>
          <a:ln/>
        </p:spPr>
      </p:sp>
      <p:sp>
        <p:nvSpPr>
          <p:cNvPr id="502787" name="Rectangle 3"/>
          <p:cNvSpPr>
            <a:spLocks noGrp="1" noChangeArrowheads="1"/>
          </p:cNvSpPr>
          <p:nvPr>
            <p:ph type="body" idx="1"/>
          </p:nvPr>
        </p:nvSpPr>
        <p:spPr>
          <a:xfrm>
            <a:off x="977903" y="4560891"/>
            <a:ext cx="5359400" cy="4319587"/>
          </a:xfrm>
          <a:noFill/>
          <a:ln w="9525"/>
        </p:spPr>
        <p:txBody>
          <a:bodyPr/>
          <a:lstStyle/>
          <a:p>
            <a:pPr marL="0" indent="0"/>
            <a:endParaRPr lang="en-US">
              <a:latin typeface="Arial" charset="0"/>
            </a:endParaRPr>
          </a:p>
        </p:txBody>
      </p:sp>
    </p:spTree>
    <p:extLst>
      <p:ext uri="{BB962C8B-B14F-4D97-AF65-F5344CB8AC3E}">
        <p14:creationId xmlns:p14="http://schemas.microsoft.com/office/powerpoint/2010/main" val="76218081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Rot="1" noChangeAspect="1" noChangeArrowheads="1" noTextEdit="1"/>
          </p:cNvSpPr>
          <p:nvPr>
            <p:ph type="sldImg"/>
          </p:nvPr>
        </p:nvSpPr>
        <p:spPr>
          <a:xfrm>
            <a:off x="1325563" y="720725"/>
            <a:ext cx="4664075" cy="3605213"/>
          </a:xfrm>
          <a:ln/>
        </p:spPr>
      </p:sp>
      <p:sp>
        <p:nvSpPr>
          <p:cNvPr id="503811" name="Rectangle 3"/>
          <p:cNvSpPr>
            <a:spLocks noGrp="1" noChangeArrowheads="1"/>
          </p:cNvSpPr>
          <p:nvPr>
            <p:ph type="body" idx="1"/>
          </p:nvPr>
        </p:nvSpPr>
        <p:spPr>
          <a:xfrm>
            <a:off x="977903" y="4560891"/>
            <a:ext cx="5359400" cy="4319587"/>
          </a:xfrm>
          <a:noFill/>
          <a:ln w="9525"/>
        </p:spPr>
        <p:txBody>
          <a:bodyPr/>
          <a:lstStyle/>
          <a:p>
            <a:pPr marL="0" indent="0"/>
            <a:endParaRPr lang="en-US">
              <a:latin typeface="Arial" charset="0"/>
            </a:endParaRPr>
          </a:p>
        </p:txBody>
      </p:sp>
    </p:spTree>
    <p:extLst>
      <p:ext uri="{BB962C8B-B14F-4D97-AF65-F5344CB8AC3E}">
        <p14:creationId xmlns:p14="http://schemas.microsoft.com/office/powerpoint/2010/main" val="656524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a:ln/>
        </p:spPr>
      </p:sp>
      <p:sp>
        <p:nvSpPr>
          <p:cNvPr id="291843"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043215333"/>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Rot="1" noChangeAspect="1" noChangeArrowheads="1" noTextEdit="1"/>
          </p:cNvSpPr>
          <p:nvPr>
            <p:ph type="sldImg"/>
          </p:nvPr>
        </p:nvSpPr>
        <p:spPr>
          <a:xfrm>
            <a:off x="1325563" y="720725"/>
            <a:ext cx="4664075" cy="3605213"/>
          </a:xfrm>
          <a:ln/>
        </p:spPr>
      </p:sp>
      <p:sp>
        <p:nvSpPr>
          <p:cNvPr id="504835" name="Rectangle 3"/>
          <p:cNvSpPr>
            <a:spLocks noGrp="1" noChangeArrowheads="1"/>
          </p:cNvSpPr>
          <p:nvPr>
            <p:ph type="body" idx="1"/>
          </p:nvPr>
        </p:nvSpPr>
        <p:spPr>
          <a:xfrm>
            <a:off x="977903" y="4560891"/>
            <a:ext cx="5359400" cy="4319587"/>
          </a:xfrm>
          <a:noFill/>
          <a:ln w="9525"/>
        </p:spPr>
        <p:txBody>
          <a:bodyPr/>
          <a:lstStyle/>
          <a:p>
            <a:pPr marL="0" indent="0"/>
            <a:endParaRPr lang="en-US">
              <a:latin typeface="Arial" charset="0"/>
            </a:endParaRPr>
          </a:p>
        </p:txBody>
      </p:sp>
    </p:spTree>
    <p:extLst>
      <p:ext uri="{BB962C8B-B14F-4D97-AF65-F5344CB8AC3E}">
        <p14:creationId xmlns:p14="http://schemas.microsoft.com/office/powerpoint/2010/main" val="416850376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Rot="1" noChangeAspect="1" noChangeArrowheads="1" noTextEdit="1"/>
          </p:cNvSpPr>
          <p:nvPr>
            <p:ph type="sldImg"/>
          </p:nvPr>
        </p:nvSpPr>
        <p:spPr>
          <a:xfrm>
            <a:off x="1325563" y="720725"/>
            <a:ext cx="4664075" cy="3605213"/>
          </a:xfrm>
          <a:ln/>
        </p:spPr>
      </p:sp>
      <p:sp>
        <p:nvSpPr>
          <p:cNvPr id="503811" name="Rectangle 3"/>
          <p:cNvSpPr>
            <a:spLocks noGrp="1" noChangeArrowheads="1"/>
          </p:cNvSpPr>
          <p:nvPr>
            <p:ph type="body" idx="1"/>
          </p:nvPr>
        </p:nvSpPr>
        <p:spPr>
          <a:xfrm>
            <a:off x="977903" y="4560891"/>
            <a:ext cx="5359400" cy="4319587"/>
          </a:xfrm>
          <a:noFill/>
          <a:ln w="9525"/>
        </p:spPr>
        <p:txBody>
          <a:bodyPr/>
          <a:lstStyle/>
          <a:p>
            <a:pPr marL="0" indent="0"/>
            <a:endParaRPr lang="en-US">
              <a:latin typeface="Arial" charset="0"/>
            </a:endParaRPr>
          </a:p>
        </p:txBody>
      </p:sp>
    </p:spTree>
    <p:extLst>
      <p:ext uri="{BB962C8B-B14F-4D97-AF65-F5344CB8AC3E}">
        <p14:creationId xmlns:p14="http://schemas.microsoft.com/office/powerpoint/2010/main" val="145680559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Rot="1" noChangeAspect="1" noChangeArrowheads="1" noTextEdit="1"/>
          </p:cNvSpPr>
          <p:nvPr>
            <p:ph type="sldImg"/>
          </p:nvPr>
        </p:nvSpPr>
        <p:spPr>
          <a:xfrm>
            <a:off x="1325563" y="720725"/>
            <a:ext cx="4664075" cy="3605213"/>
          </a:xfrm>
          <a:ln/>
        </p:spPr>
      </p:sp>
      <p:sp>
        <p:nvSpPr>
          <p:cNvPr id="505859" name="Rectangle 3"/>
          <p:cNvSpPr>
            <a:spLocks noGrp="1" noChangeArrowheads="1"/>
          </p:cNvSpPr>
          <p:nvPr>
            <p:ph type="body" idx="1"/>
          </p:nvPr>
        </p:nvSpPr>
        <p:spPr>
          <a:xfrm>
            <a:off x="977903" y="4560891"/>
            <a:ext cx="5359400" cy="4319587"/>
          </a:xfrm>
          <a:noFill/>
          <a:ln w="9525"/>
        </p:spPr>
        <p:txBody>
          <a:bodyPr/>
          <a:lstStyle/>
          <a:p>
            <a:pPr marL="0" indent="0"/>
            <a:endParaRPr lang="en-US">
              <a:latin typeface="Arial" charset="0"/>
            </a:endParaRPr>
          </a:p>
        </p:txBody>
      </p:sp>
    </p:spTree>
    <p:extLst>
      <p:ext uri="{BB962C8B-B14F-4D97-AF65-F5344CB8AC3E}">
        <p14:creationId xmlns:p14="http://schemas.microsoft.com/office/powerpoint/2010/main" val="2495841077"/>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Rot="1" noChangeAspect="1" noChangeArrowheads="1" noTextEdit="1"/>
          </p:cNvSpPr>
          <p:nvPr>
            <p:ph type="sldImg"/>
          </p:nvPr>
        </p:nvSpPr>
        <p:spPr>
          <a:xfrm>
            <a:off x="1025525" y="487363"/>
            <a:ext cx="5268913" cy="4070350"/>
          </a:xfrm>
          <a:ln/>
        </p:spPr>
      </p:sp>
      <p:sp>
        <p:nvSpPr>
          <p:cNvPr id="506883" name="Rectangle 3"/>
          <p:cNvSpPr>
            <a:spLocks noGrp="1" noChangeArrowheads="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836677380"/>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ChangeArrowheads="1"/>
          </p:cNvSpPr>
          <p:nvPr/>
        </p:nvSpPr>
        <p:spPr bwMode="auto">
          <a:xfrm>
            <a:off x="4143378"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507907" name="Rectangle 3"/>
          <p:cNvSpPr>
            <a:spLocks noChangeArrowheads="1"/>
          </p:cNvSpPr>
          <p:nvPr/>
        </p:nvSpPr>
        <p:spPr bwMode="auto">
          <a:xfrm>
            <a:off x="4143378" y="9120188"/>
            <a:ext cx="3171825" cy="481012"/>
          </a:xfrm>
          <a:prstGeom prst="rect">
            <a:avLst/>
          </a:prstGeom>
          <a:noFill/>
          <a:ln w="9525">
            <a:noFill/>
            <a:miter lim="800000"/>
            <a:headEnd/>
            <a:tailEnd/>
          </a:ln>
        </p:spPr>
        <p:txBody>
          <a:bodyPr lIns="18599" tIns="0" rIns="18599" bIns="0" anchor="b"/>
          <a:lstStyle/>
          <a:p>
            <a:pPr algn="r" defTabSz="957122"/>
            <a:r>
              <a:rPr lang="en-US" sz="900" i="1">
                <a:latin typeface="Times New Roman" pitchFamily="18" charset="0"/>
              </a:rPr>
              <a:t>237</a:t>
            </a:r>
          </a:p>
        </p:txBody>
      </p:sp>
      <p:sp>
        <p:nvSpPr>
          <p:cNvPr id="507908" name="Rectangle 4"/>
          <p:cNvSpPr>
            <a:spLocks noChangeArrowheads="1"/>
          </p:cNvSpPr>
          <p:nvPr/>
        </p:nvSpPr>
        <p:spPr bwMode="auto">
          <a:xfrm>
            <a:off x="4" y="9120188"/>
            <a:ext cx="3171825" cy="481012"/>
          </a:xfrm>
          <a:prstGeom prst="rect">
            <a:avLst/>
          </a:prstGeom>
          <a:noFill/>
          <a:ln w="9525">
            <a:noFill/>
            <a:miter lim="800000"/>
            <a:headEnd/>
            <a:tailEnd/>
          </a:ln>
        </p:spPr>
        <p:txBody>
          <a:bodyPr wrap="none" lIns="89277" tIns="44637" rIns="89277" bIns="44637" anchor="ctr"/>
          <a:lstStyle/>
          <a:p>
            <a:endParaRPr lang="en-US"/>
          </a:p>
        </p:txBody>
      </p:sp>
      <p:sp>
        <p:nvSpPr>
          <p:cNvPr id="507909" name="Rectangle 5"/>
          <p:cNvSpPr>
            <a:spLocks noChangeArrowheads="1"/>
          </p:cNvSpPr>
          <p:nvPr/>
        </p:nvSpPr>
        <p:spPr bwMode="auto">
          <a:xfrm>
            <a:off x="4"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507910" name="Rectangle 6"/>
          <p:cNvSpPr>
            <a:spLocks noGrp="1" noRot="1" noChangeAspect="1" noChangeArrowheads="1" noTextEdit="1"/>
          </p:cNvSpPr>
          <p:nvPr>
            <p:ph type="sldImg"/>
          </p:nvPr>
        </p:nvSpPr>
        <p:spPr>
          <a:xfrm>
            <a:off x="1333500" y="727075"/>
            <a:ext cx="4648200" cy="3592513"/>
          </a:xfrm>
          <a:ln cap="flat"/>
        </p:spPr>
      </p:sp>
      <p:sp>
        <p:nvSpPr>
          <p:cNvPr id="507911" name="Rectangle 7"/>
          <p:cNvSpPr>
            <a:spLocks noGrp="1" noChangeArrowheads="1"/>
          </p:cNvSpPr>
          <p:nvPr>
            <p:ph type="body" idx="1"/>
          </p:nvPr>
        </p:nvSpPr>
        <p:spPr>
          <a:xfrm>
            <a:off x="1412875" y="4557716"/>
            <a:ext cx="4500564" cy="4319587"/>
          </a:xfrm>
          <a:noFill/>
          <a:ln w="9525"/>
        </p:spPr>
        <p:txBody>
          <a:bodyPr lIns="94536" tIns="49592" rIns="94536" bIns="49592"/>
          <a:lstStyle/>
          <a:p>
            <a:pPr marL="0" indent="0"/>
            <a:endParaRPr lang="en-US">
              <a:latin typeface="Arial" charset="0"/>
            </a:endParaRPr>
          </a:p>
        </p:txBody>
      </p:sp>
    </p:spTree>
    <p:extLst>
      <p:ext uri="{BB962C8B-B14F-4D97-AF65-F5344CB8AC3E}">
        <p14:creationId xmlns:p14="http://schemas.microsoft.com/office/powerpoint/2010/main" val="121894765"/>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Rot="1" noChangeAspect="1" noChangeArrowheads="1" noTextEdit="1"/>
          </p:cNvSpPr>
          <p:nvPr>
            <p:ph type="sldImg"/>
          </p:nvPr>
        </p:nvSpPr>
        <p:spPr>
          <a:xfrm>
            <a:off x="1025525" y="487363"/>
            <a:ext cx="5268913" cy="4070350"/>
          </a:xfrm>
          <a:ln/>
        </p:spPr>
      </p:sp>
      <p:sp>
        <p:nvSpPr>
          <p:cNvPr id="508931" name="Rectangle 3"/>
          <p:cNvSpPr>
            <a:spLocks noGrp="1" noChangeArrowheads="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2963749296"/>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Rot="1" noChangeAspect="1" noChangeArrowheads="1" noTextEdit="1"/>
          </p:cNvSpPr>
          <p:nvPr>
            <p:ph type="sldImg"/>
          </p:nvPr>
        </p:nvSpPr>
        <p:spPr>
          <a:xfrm>
            <a:off x="1325563" y="720725"/>
            <a:ext cx="4664075" cy="3605213"/>
          </a:xfrm>
          <a:ln/>
        </p:spPr>
      </p:sp>
      <p:sp>
        <p:nvSpPr>
          <p:cNvPr id="509955" name="Rectangle 3"/>
          <p:cNvSpPr>
            <a:spLocks noGrp="1" noChangeArrowheads="1"/>
          </p:cNvSpPr>
          <p:nvPr>
            <p:ph type="body" idx="1"/>
          </p:nvPr>
        </p:nvSpPr>
        <p:spPr>
          <a:xfrm>
            <a:off x="977903" y="4560891"/>
            <a:ext cx="5359400" cy="4319587"/>
          </a:xfrm>
          <a:noFill/>
          <a:ln w="9525"/>
        </p:spPr>
        <p:txBody>
          <a:bodyPr/>
          <a:lstStyle/>
          <a:p>
            <a:pPr marL="0" indent="0"/>
            <a:endParaRPr lang="en-US">
              <a:latin typeface="Arial" charset="0"/>
            </a:endParaRPr>
          </a:p>
        </p:txBody>
      </p:sp>
    </p:spTree>
    <p:extLst>
      <p:ext uri="{BB962C8B-B14F-4D97-AF65-F5344CB8AC3E}">
        <p14:creationId xmlns:p14="http://schemas.microsoft.com/office/powerpoint/2010/main" val="3989329124"/>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ChangeArrowheads="1"/>
          </p:cNvSpPr>
          <p:nvPr/>
        </p:nvSpPr>
        <p:spPr bwMode="auto">
          <a:xfrm>
            <a:off x="4143378"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510979" name="Rectangle 3"/>
          <p:cNvSpPr>
            <a:spLocks noChangeArrowheads="1"/>
          </p:cNvSpPr>
          <p:nvPr/>
        </p:nvSpPr>
        <p:spPr bwMode="auto">
          <a:xfrm>
            <a:off x="4143378" y="9120188"/>
            <a:ext cx="3171825" cy="481012"/>
          </a:xfrm>
          <a:prstGeom prst="rect">
            <a:avLst/>
          </a:prstGeom>
          <a:noFill/>
          <a:ln w="9525">
            <a:noFill/>
            <a:miter lim="800000"/>
            <a:headEnd/>
            <a:tailEnd/>
          </a:ln>
        </p:spPr>
        <p:txBody>
          <a:bodyPr lIns="18599" tIns="0" rIns="18599" bIns="0" anchor="b"/>
          <a:lstStyle/>
          <a:p>
            <a:pPr algn="r" defTabSz="957122"/>
            <a:r>
              <a:rPr lang="en-US" sz="900" i="1">
                <a:latin typeface="Times New Roman" pitchFamily="18" charset="0"/>
              </a:rPr>
              <a:t>242</a:t>
            </a:r>
          </a:p>
        </p:txBody>
      </p:sp>
      <p:sp>
        <p:nvSpPr>
          <p:cNvPr id="510980" name="Rectangle 4"/>
          <p:cNvSpPr>
            <a:spLocks noChangeArrowheads="1"/>
          </p:cNvSpPr>
          <p:nvPr/>
        </p:nvSpPr>
        <p:spPr bwMode="auto">
          <a:xfrm>
            <a:off x="4" y="9120188"/>
            <a:ext cx="3171825" cy="481012"/>
          </a:xfrm>
          <a:prstGeom prst="rect">
            <a:avLst/>
          </a:prstGeom>
          <a:noFill/>
          <a:ln w="9525">
            <a:noFill/>
            <a:miter lim="800000"/>
            <a:headEnd/>
            <a:tailEnd/>
          </a:ln>
        </p:spPr>
        <p:txBody>
          <a:bodyPr wrap="none" lIns="89277" tIns="44637" rIns="89277" bIns="44637" anchor="ctr"/>
          <a:lstStyle/>
          <a:p>
            <a:endParaRPr lang="en-US"/>
          </a:p>
        </p:txBody>
      </p:sp>
      <p:sp>
        <p:nvSpPr>
          <p:cNvPr id="510981" name="Rectangle 5"/>
          <p:cNvSpPr>
            <a:spLocks noChangeArrowheads="1"/>
          </p:cNvSpPr>
          <p:nvPr/>
        </p:nvSpPr>
        <p:spPr bwMode="auto">
          <a:xfrm>
            <a:off x="4"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510982" name="Rectangle 6"/>
          <p:cNvSpPr>
            <a:spLocks noGrp="1" noRot="1" noChangeAspect="1" noChangeArrowheads="1" noTextEdit="1"/>
          </p:cNvSpPr>
          <p:nvPr>
            <p:ph type="sldImg"/>
          </p:nvPr>
        </p:nvSpPr>
        <p:spPr>
          <a:xfrm>
            <a:off x="1333500" y="727075"/>
            <a:ext cx="4648200" cy="3592513"/>
          </a:xfrm>
          <a:ln cap="flat"/>
        </p:spPr>
      </p:sp>
      <p:sp>
        <p:nvSpPr>
          <p:cNvPr id="510983" name="Rectangle 7"/>
          <p:cNvSpPr>
            <a:spLocks noGrp="1" noChangeArrowheads="1"/>
          </p:cNvSpPr>
          <p:nvPr>
            <p:ph type="body" idx="1"/>
          </p:nvPr>
        </p:nvSpPr>
        <p:spPr>
          <a:xfrm>
            <a:off x="1412875" y="4557716"/>
            <a:ext cx="4500564" cy="4319587"/>
          </a:xfrm>
          <a:noFill/>
          <a:ln w="9525"/>
        </p:spPr>
        <p:txBody>
          <a:bodyPr lIns="94536" tIns="49592" rIns="94536" bIns="49592"/>
          <a:lstStyle/>
          <a:p>
            <a:pPr marL="0" indent="0"/>
            <a:endParaRPr lang="en-US">
              <a:latin typeface="Arial" charset="0"/>
            </a:endParaRPr>
          </a:p>
        </p:txBody>
      </p:sp>
    </p:spTree>
    <p:extLst>
      <p:ext uri="{BB962C8B-B14F-4D97-AF65-F5344CB8AC3E}">
        <p14:creationId xmlns:p14="http://schemas.microsoft.com/office/powerpoint/2010/main" val="4207391979"/>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ChangeArrowheads="1"/>
          </p:cNvSpPr>
          <p:nvPr/>
        </p:nvSpPr>
        <p:spPr bwMode="auto">
          <a:xfrm>
            <a:off x="4143378"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512003" name="Rectangle 3"/>
          <p:cNvSpPr>
            <a:spLocks noChangeArrowheads="1"/>
          </p:cNvSpPr>
          <p:nvPr/>
        </p:nvSpPr>
        <p:spPr bwMode="auto">
          <a:xfrm>
            <a:off x="4143378" y="9120188"/>
            <a:ext cx="3171825" cy="481012"/>
          </a:xfrm>
          <a:prstGeom prst="rect">
            <a:avLst/>
          </a:prstGeom>
          <a:noFill/>
          <a:ln w="9525">
            <a:noFill/>
            <a:miter lim="800000"/>
            <a:headEnd/>
            <a:tailEnd/>
          </a:ln>
        </p:spPr>
        <p:txBody>
          <a:bodyPr lIns="18599" tIns="0" rIns="18599" bIns="0" anchor="b"/>
          <a:lstStyle/>
          <a:p>
            <a:pPr algn="r" defTabSz="957122"/>
            <a:r>
              <a:rPr lang="en-US" sz="900" i="1">
                <a:latin typeface="Times New Roman" pitchFamily="18" charset="0"/>
              </a:rPr>
              <a:t>243</a:t>
            </a:r>
          </a:p>
        </p:txBody>
      </p:sp>
      <p:sp>
        <p:nvSpPr>
          <p:cNvPr id="512004" name="Rectangle 4"/>
          <p:cNvSpPr>
            <a:spLocks noChangeArrowheads="1"/>
          </p:cNvSpPr>
          <p:nvPr/>
        </p:nvSpPr>
        <p:spPr bwMode="auto">
          <a:xfrm>
            <a:off x="4" y="9120188"/>
            <a:ext cx="3171825" cy="481012"/>
          </a:xfrm>
          <a:prstGeom prst="rect">
            <a:avLst/>
          </a:prstGeom>
          <a:noFill/>
          <a:ln w="9525">
            <a:noFill/>
            <a:miter lim="800000"/>
            <a:headEnd/>
            <a:tailEnd/>
          </a:ln>
        </p:spPr>
        <p:txBody>
          <a:bodyPr wrap="none" lIns="89277" tIns="44637" rIns="89277" bIns="44637" anchor="ctr"/>
          <a:lstStyle/>
          <a:p>
            <a:endParaRPr lang="en-US"/>
          </a:p>
        </p:txBody>
      </p:sp>
      <p:sp>
        <p:nvSpPr>
          <p:cNvPr id="512005" name="Rectangle 5"/>
          <p:cNvSpPr>
            <a:spLocks noChangeArrowheads="1"/>
          </p:cNvSpPr>
          <p:nvPr/>
        </p:nvSpPr>
        <p:spPr bwMode="auto">
          <a:xfrm>
            <a:off x="4"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512006" name="Rectangle 6"/>
          <p:cNvSpPr>
            <a:spLocks noGrp="1" noRot="1" noChangeAspect="1" noChangeArrowheads="1" noTextEdit="1"/>
          </p:cNvSpPr>
          <p:nvPr>
            <p:ph type="sldImg"/>
          </p:nvPr>
        </p:nvSpPr>
        <p:spPr>
          <a:xfrm>
            <a:off x="1333500" y="727075"/>
            <a:ext cx="4648200" cy="3592513"/>
          </a:xfrm>
          <a:ln cap="flat"/>
        </p:spPr>
      </p:sp>
      <p:sp>
        <p:nvSpPr>
          <p:cNvPr id="512007" name="Rectangle 7"/>
          <p:cNvSpPr>
            <a:spLocks noGrp="1" noChangeArrowheads="1"/>
          </p:cNvSpPr>
          <p:nvPr>
            <p:ph type="body" idx="1"/>
          </p:nvPr>
        </p:nvSpPr>
        <p:spPr>
          <a:xfrm>
            <a:off x="1412875" y="4557716"/>
            <a:ext cx="4500564" cy="4319587"/>
          </a:xfrm>
          <a:noFill/>
          <a:ln w="9525"/>
        </p:spPr>
        <p:txBody>
          <a:bodyPr lIns="94536" tIns="49592" rIns="94536" bIns="49592"/>
          <a:lstStyle/>
          <a:p>
            <a:pPr marL="0" indent="0"/>
            <a:endParaRPr lang="en-US">
              <a:latin typeface="Arial" charset="0"/>
            </a:endParaRPr>
          </a:p>
        </p:txBody>
      </p:sp>
    </p:spTree>
    <p:extLst>
      <p:ext uri="{BB962C8B-B14F-4D97-AF65-F5344CB8AC3E}">
        <p14:creationId xmlns:p14="http://schemas.microsoft.com/office/powerpoint/2010/main" val="2330560882"/>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Rot="1" noChangeAspect="1" noChangeArrowheads="1" noTextEdit="1"/>
          </p:cNvSpPr>
          <p:nvPr>
            <p:ph type="sldImg"/>
          </p:nvPr>
        </p:nvSpPr>
        <p:spPr>
          <a:xfrm>
            <a:off x="1025525" y="487363"/>
            <a:ext cx="5268913" cy="4070350"/>
          </a:xfrm>
          <a:ln/>
        </p:spPr>
      </p:sp>
      <p:sp>
        <p:nvSpPr>
          <p:cNvPr id="513027" name="Rectangle 3"/>
          <p:cNvSpPr>
            <a:spLocks noGrp="1" noChangeArrowheads="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169077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ln/>
        </p:spPr>
      </p:sp>
      <p:sp>
        <p:nvSpPr>
          <p:cNvPr id="292867"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2356307793"/>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ChangeArrowheads="1"/>
          </p:cNvSpPr>
          <p:nvPr/>
        </p:nvSpPr>
        <p:spPr bwMode="auto">
          <a:xfrm>
            <a:off x="4143378"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514051" name="Rectangle 3"/>
          <p:cNvSpPr>
            <a:spLocks noChangeArrowheads="1"/>
          </p:cNvSpPr>
          <p:nvPr/>
        </p:nvSpPr>
        <p:spPr bwMode="auto">
          <a:xfrm>
            <a:off x="4143378" y="9120188"/>
            <a:ext cx="3171825" cy="481012"/>
          </a:xfrm>
          <a:prstGeom prst="rect">
            <a:avLst/>
          </a:prstGeom>
          <a:noFill/>
          <a:ln w="9525">
            <a:noFill/>
            <a:miter lim="800000"/>
            <a:headEnd/>
            <a:tailEnd/>
          </a:ln>
        </p:spPr>
        <p:txBody>
          <a:bodyPr lIns="18599" tIns="0" rIns="18599" bIns="0" anchor="b"/>
          <a:lstStyle/>
          <a:p>
            <a:pPr algn="r" defTabSz="957122"/>
            <a:r>
              <a:rPr lang="en-US" sz="900" i="1">
                <a:latin typeface="Times New Roman" pitchFamily="18" charset="0"/>
              </a:rPr>
              <a:t>244</a:t>
            </a:r>
          </a:p>
        </p:txBody>
      </p:sp>
      <p:sp>
        <p:nvSpPr>
          <p:cNvPr id="514052" name="Rectangle 4"/>
          <p:cNvSpPr>
            <a:spLocks noChangeArrowheads="1"/>
          </p:cNvSpPr>
          <p:nvPr/>
        </p:nvSpPr>
        <p:spPr bwMode="auto">
          <a:xfrm>
            <a:off x="4" y="9120188"/>
            <a:ext cx="3171825" cy="481012"/>
          </a:xfrm>
          <a:prstGeom prst="rect">
            <a:avLst/>
          </a:prstGeom>
          <a:noFill/>
          <a:ln w="9525">
            <a:noFill/>
            <a:miter lim="800000"/>
            <a:headEnd/>
            <a:tailEnd/>
          </a:ln>
        </p:spPr>
        <p:txBody>
          <a:bodyPr wrap="none" lIns="89277" tIns="44637" rIns="89277" bIns="44637" anchor="ctr"/>
          <a:lstStyle/>
          <a:p>
            <a:endParaRPr lang="en-US"/>
          </a:p>
        </p:txBody>
      </p:sp>
      <p:sp>
        <p:nvSpPr>
          <p:cNvPr id="514053" name="Rectangle 5"/>
          <p:cNvSpPr>
            <a:spLocks noChangeArrowheads="1"/>
          </p:cNvSpPr>
          <p:nvPr/>
        </p:nvSpPr>
        <p:spPr bwMode="auto">
          <a:xfrm>
            <a:off x="4"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514054" name="Rectangle 6"/>
          <p:cNvSpPr>
            <a:spLocks noGrp="1" noRot="1" noChangeAspect="1" noChangeArrowheads="1" noTextEdit="1"/>
          </p:cNvSpPr>
          <p:nvPr>
            <p:ph type="sldImg"/>
          </p:nvPr>
        </p:nvSpPr>
        <p:spPr>
          <a:xfrm>
            <a:off x="1333500" y="727075"/>
            <a:ext cx="4648200" cy="3592513"/>
          </a:xfrm>
          <a:ln cap="flat"/>
        </p:spPr>
      </p:sp>
      <p:sp>
        <p:nvSpPr>
          <p:cNvPr id="514055" name="Rectangle 7"/>
          <p:cNvSpPr>
            <a:spLocks noGrp="1" noChangeArrowheads="1"/>
          </p:cNvSpPr>
          <p:nvPr>
            <p:ph type="body" idx="1"/>
          </p:nvPr>
        </p:nvSpPr>
        <p:spPr>
          <a:xfrm>
            <a:off x="1412875" y="4557716"/>
            <a:ext cx="4500564" cy="4319587"/>
          </a:xfrm>
          <a:noFill/>
          <a:ln w="9525"/>
        </p:spPr>
        <p:txBody>
          <a:bodyPr lIns="94536" tIns="49592" rIns="94536" bIns="49592"/>
          <a:lstStyle/>
          <a:p>
            <a:pPr marL="0" indent="0"/>
            <a:endParaRPr lang="en-US">
              <a:latin typeface="Arial" charset="0"/>
            </a:endParaRPr>
          </a:p>
        </p:txBody>
      </p:sp>
    </p:spTree>
    <p:extLst>
      <p:ext uri="{BB962C8B-B14F-4D97-AF65-F5344CB8AC3E}">
        <p14:creationId xmlns:p14="http://schemas.microsoft.com/office/powerpoint/2010/main" val="4260731996"/>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Rot="1" noChangeAspect="1" noChangeArrowheads="1" noTextEdit="1"/>
          </p:cNvSpPr>
          <p:nvPr>
            <p:ph type="sldImg"/>
          </p:nvPr>
        </p:nvSpPr>
        <p:spPr>
          <a:xfrm>
            <a:off x="1025525" y="487363"/>
            <a:ext cx="5268913" cy="4070350"/>
          </a:xfrm>
          <a:ln/>
        </p:spPr>
      </p:sp>
      <p:sp>
        <p:nvSpPr>
          <p:cNvPr id="515075" name="Rectangle 3"/>
          <p:cNvSpPr>
            <a:spLocks noGrp="1" noChangeArrowheads="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980008939"/>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ChangeArrowheads="1"/>
          </p:cNvSpPr>
          <p:nvPr/>
        </p:nvSpPr>
        <p:spPr bwMode="auto">
          <a:xfrm>
            <a:off x="4143378"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516099" name="Rectangle 3"/>
          <p:cNvSpPr>
            <a:spLocks noChangeArrowheads="1"/>
          </p:cNvSpPr>
          <p:nvPr/>
        </p:nvSpPr>
        <p:spPr bwMode="auto">
          <a:xfrm>
            <a:off x="4143378" y="9120188"/>
            <a:ext cx="3171825" cy="481012"/>
          </a:xfrm>
          <a:prstGeom prst="rect">
            <a:avLst/>
          </a:prstGeom>
          <a:noFill/>
          <a:ln w="9525">
            <a:noFill/>
            <a:miter lim="800000"/>
            <a:headEnd/>
            <a:tailEnd/>
          </a:ln>
        </p:spPr>
        <p:txBody>
          <a:bodyPr lIns="18599" tIns="0" rIns="18599" bIns="0" anchor="b"/>
          <a:lstStyle/>
          <a:p>
            <a:pPr algn="r" defTabSz="957122"/>
            <a:r>
              <a:rPr lang="en-US" sz="900" i="1">
                <a:latin typeface="Times New Roman" pitchFamily="18" charset="0"/>
              </a:rPr>
              <a:t>245</a:t>
            </a:r>
          </a:p>
        </p:txBody>
      </p:sp>
      <p:sp>
        <p:nvSpPr>
          <p:cNvPr id="516100" name="Rectangle 4"/>
          <p:cNvSpPr>
            <a:spLocks noChangeArrowheads="1"/>
          </p:cNvSpPr>
          <p:nvPr/>
        </p:nvSpPr>
        <p:spPr bwMode="auto">
          <a:xfrm>
            <a:off x="4" y="9120188"/>
            <a:ext cx="3171825" cy="481012"/>
          </a:xfrm>
          <a:prstGeom prst="rect">
            <a:avLst/>
          </a:prstGeom>
          <a:noFill/>
          <a:ln w="9525">
            <a:noFill/>
            <a:miter lim="800000"/>
            <a:headEnd/>
            <a:tailEnd/>
          </a:ln>
        </p:spPr>
        <p:txBody>
          <a:bodyPr wrap="none" lIns="89277" tIns="44637" rIns="89277" bIns="44637" anchor="ctr"/>
          <a:lstStyle/>
          <a:p>
            <a:endParaRPr lang="en-US"/>
          </a:p>
        </p:txBody>
      </p:sp>
      <p:sp>
        <p:nvSpPr>
          <p:cNvPr id="516101" name="Rectangle 5"/>
          <p:cNvSpPr>
            <a:spLocks noChangeArrowheads="1"/>
          </p:cNvSpPr>
          <p:nvPr/>
        </p:nvSpPr>
        <p:spPr bwMode="auto">
          <a:xfrm>
            <a:off x="4"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516102" name="Rectangle 6"/>
          <p:cNvSpPr>
            <a:spLocks noGrp="1" noRot="1" noChangeAspect="1" noChangeArrowheads="1" noTextEdit="1"/>
          </p:cNvSpPr>
          <p:nvPr>
            <p:ph type="sldImg"/>
          </p:nvPr>
        </p:nvSpPr>
        <p:spPr>
          <a:xfrm>
            <a:off x="1333500" y="727075"/>
            <a:ext cx="4648200" cy="3592513"/>
          </a:xfrm>
          <a:ln cap="flat"/>
        </p:spPr>
      </p:sp>
      <p:sp>
        <p:nvSpPr>
          <p:cNvPr id="516103" name="Rectangle 7"/>
          <p:cNvSpPr>
            <a:spLocks noGrp="1" noChangeArrowheads="1"/>
          </p:cNvSpPr>
          <p:nvPr>
            <p:ph type="body" idx="1"/>
          </p:nvPr>
        </p:nvSpPr>
        <p:spPr>
          <a:xfrm>
            <a:off x="1412875" y="4557716"/>
            <a:ext cx="4500564" cy="4319587"/>
          </a:xfrm>
          <a:noFill/>
          <a:ln w="9525"/>
        </p:spPr>
        <p:txBody>
          <a:bodyPr lIns="94536" tIns="49592" rIns="94536" bIns="49592"/>
          <a:lstStyle/>
          <a:p>
            <a:pPr marL="0" indent="0"/>
            <a:endParaRPr lang="en-US">
              <a:latin typeface="Arial" charset="0"/>
            </a:endParaRPr>
          </a:p>
        </p:txBody>
      </p:sp>
    </p:spTree>
    <p:extLst>
      <p:ext uri="{BB962C8B-B14F-4D97-AF65-F5344CB8AC3E}">
        <p14:creationId xmlns:p14="http://schemas.microsoft.com/office/powerpoint/2010/main" val="2595737637"/>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ChangeArrowheads="1"/>
          </p:cNvSpPr>
          <p:nvPr/>
        </p:nvSpPr>
        <p:spPr bwMode="auto">
          <a:xfrm>
            <a:off x="4143378"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517123" name="Rectangle 3"/>
          <p:cNvSpPr>
            <a:spLocks noChangeArrowheads="1"/>
          </p:cNvSpPr>
          <p:nvPr/>
        </p:nvSpPr>
        <p:spPr bwMode="auto">
          <a:xfrm>
            <a:off x="4143378" y="9120188"/>
            <a:ext cx="3171825" cy="481012"/>
          </a:xfrm>
          <a:prstGeom prst="rect">
            <a:avLst/>
          </a:prstGeom>
          <a:noFill/>
          <a:ln w="9525">
            <a:noFill/>
            <a:miter lim="800000"/>
            <a:headEnd/>
            <a:tailEnd/>
          </a:ln>
        </p:spPr>
        <p:txBody>
          <a:bodyPr lIns="18599" tIns="0" rIns="18599" bIns="0" anchor="b"/>
          <a:lstStyle/>
          <a:p>
            <a:pPr algn="r" defTabSz="957122"/>
            <a:r>
              <a:rPr lang="en-US" sz="900" i="1">
                <a:latin typeface="Times New Roman" pitchFamily="18" charset="0"/>
              </a:rPr>
              <a:t>246</a:t>
            </a:r>
          </a:p>
        </p:txBody>
      </p:sp>
      <p:sp>
        <p:nvSpPr>
          <p:cNvPr id="517124" name="Rectangle 4"/>
          <p:cNvSpPr>
            <a:spLocks noChangeArrowheads="1"/>
          </p:cNvSpPr>
          <p:nvPr/>
        </p:nvSpPr>
        <p:spPr bwMode="auto">
          <a:xfrm>
            <a:off x="4" y="9120188"/>
            <a:ext cx="3171825" cy="481012"/>
          </a:xfrm>
          <a:prstGeom prst="rect">
            <a:avLst/>
          </a:prstGeom>
          <a:noFill/>
          <a:ln w="9525">
            <a:noFill/>
            <a:miter lim="800000"/>
            <a:headEnd/>
            <a:tailEnd/>
          </a:ln>
        </p:spPr>
        <p:txBody>
          <a:bodyPr wrap="none" lIns="89277" tIns="44637" rIns="89277" bIns="44637" anchor="ctr"/>
          <a:lstStyle/>
          <a:p>
            <a:endParaRPr lang="en-US"/>
          </a:p>
        </p:txBody>
      </p:sp>
      <p:sp>
        <p:nvSpPr>
          <p:cNvPr id="517125" name="Rectangle 5"/>
          <p:cNvSpPr>
            <a:spLocks noChangeArrowheads="1"/>
          </p:cNvSpPr>
          <p:nvPr/>
        </p:nvSpPr>
        <p:spPr bwMode="auto">
          <a:xfrm>
            <a:off x="4"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517126" name="Rectangle 6"/>
          <p:cNvSpPr>
            <a:spLocks noGrp="1" noRot="1" noChangeAspect="1" noChangeArrowheads="1" noTextEdit="1"/>
          </p:cNvSpPr>
          <p:nvPr>
            <p:ph type="sldImg"/>
          </p:nvPr>
        </p:nvSpPr>
        <p:spPr>
          <a:xfrm>
            <a:off x="1333500" y="727075"/>
            <a:ext cx="4648200" cy="3592513"/>
          </a:xfrm>
          <a:ln cap="flat"/>
        </p:spPr>
      </p:sp>
      <p:sp>
        <p:nvSpPr>
          <p:cNvPr id="517127" name="Rectangle 7"/>
          <p:cNvSpPr>
            <a:spLocks noGrp="1" noChangeArrowheads="1"/>
          </p:cNvSpPr>
          <p:nvPr>
            <p:ph type="body" idx="1"/>
          </p:nvPr>
        </p:nvSpPr>
        <p:spPr>
          <a:xfrm>
            <a:off x="1412875" y="4557716"/>
            <a:ext cx="4500564" cy="4319587"/>
          </a:xfrm>
          <a:noFill/>
          <a:ln w="9525"/>
        </p:spPr>
        <p:txBody>
          <a:bodyPr lIns="94536" tIns="49592" rIns="94536" bIns="49592"/>
          <a:lstStyle/>
          <a:p>
            <a:pPr marL="0" indent="0"/>
            <a:endParaRPr lang="en-US">
              <a:latin typeface="Arial" charset="0"/>
            </a:endParaRPr>
          </a:p>
        </p:txBody>
      </p:sp>
    </p:spTree>
    <p:extLst>
      <p:ext uri="{BB962C8B-B14F-4D97-AF65-F5344CB8AC3E}">
        <p14:creationId xmlns:p14="http://schemas.microsoft.com/office/powerpoint/2010/main" val="3425928713"/>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ChangeArrowheads="1"/>
          </p:cNvSpPr>
          <p:nvPr/>
        </p:nvSpPr>
        <p:spPr bwMode="auto">
          <a:xfrm>
            <a:off x="4143378"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518147" name="Rectangle 3"/>
          <p:cNvSpPr>
            <a:spLocks noChangeArrowheads="1"/>
          </p:cNvSpPr>
          <p:nvPr/>
        </p:nvSpPr>
        <p:spPr bwMode="auto">
          <a:xfrm>
            <a:off x="4143378" y="9120188"/>
            <a:ext cx="3171825" cy="481012"/>
          </a:xfrm>
          <a:prstGeom prst="rect">
            <a:avLst/>
          </a:prstGeom>
          <a:noFill/>
          <a:ln w="9525">
            <a:noFill/>
            <a:miter lim="800000"/>
            <a:headEnd/>
            <a:tailEnd/>
          </a:ln>
        </p:spPr>
        <p:txBody>
          <a:bodyPr lIns="18599" tIns="0" rIns="18599" bIns="0" anchor="b"/>
          <a:lstStyle/>
          <a:p>
            <a:pPr algn="r" defTabSz="957122"/>
            <a:r>
              <a:rPr lang="en-US" sz="900" i="1">
                <a:latin typeface="Times New Roman" pitchFamily="18" charset="0"/>
              </a:rPr>
              <a:t>244</a:t>
            </a:r>
          </a:p>
        </p:txBody>
      </p:sp>
      <p:sp>
        <p:nvSpPr>
          <p:cNvPr id="518148" name="Rectangle 4"/>
          <p:cNvSpPr>
            <a:spLocks noChangeArrowheads="1"/>
          </p:cNvSpPr>
          <p:nvPr/>
        </p:nvSpPr>
        <p:spPr bwMode="auto">
          <a:xfrm>
            <a:off x="4" y="9120188"/>
            <a:ext cx="3171825" cy="481012"/>
          </a:xfrm>
          <a:prstGeom prst="rect">
            <a:avLst/>
          </a:prstGeom>
          <a:noFill/>
          <a:ln w="9525">
            <a:noFill/>
            <a:miter lim="800000"/>
            <a:headEnd/>
            <a:tailEnd/>
          </a:ln>
        </p:spPr>
        <p:txBody>
          <a:bodyPr wrap="none" lIns="89277" tIns="44637" rIns="89277" bIns="44637" anchor="ctr"/>
          <a:lstStyle/>
          <a:p>
            <a:endParaRPr lang="en-US"/>
          </a:p>
        </p:txBody>
      </p:sp>
      <p:sp>
        <p:nvSpPr>
          <p:cNvPr id="518149" name="Rectangle 5"/>
          <p:cNvSpPr>
            <a:spLocks noChangeArrowheads="1"/>
          </p:cNvSpPr>
          <p:nvPr/>
        </p:nvSpPr>
        <p:spPr bwMode="auto">
          <a:xfrm>
            <a:off x="4"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518150" name="Rectangle 6"/>
          <p:cNvSpPr>
            <a:spLocks noGrp="1" noRot="1" noChangeAspect="1" noChangeArrowheads="1" noTextEdit="1"/>
          </p:cNvSpPr>
          <p:nvPr>
            <p:ph type="sldImg"/>
          </p:nvPr>
        </p:nvSpPr>
        <p:spPr>
          <a:xfrm>
            <a:off x="1333500" y="727075"/>
            <a:ext cx="4648200" cy="3592513"/>
          </a:xfrm>
          <a:ln cap="flat"/>
        </p:spPr>
      </p:sp>
      <p:sp>
        <p:nvSpPr>
          <p:cNvPr id="518151" name="Rectangle 7"/>
          <p:cNvSpPr>
            <a:spLocks noGrp="1" noChangeArrowheads="1"/>
          </p:cNvSpPr>
          <p:nvPr>
            <p:ph type="body" idx="1"/>
          </p:nvPr>
        </p:nvSpPr>
        <p:spPr>
          <a:xfrm>
            <a:off x="1412875" y="4557716"/>
            <a:ext cx="4500564" cy="4319587"/>
          </a:xfrm>
          <a:noFill/>
          <a:ln w="9525"/>
        </p:spPr>
        <p:txBody>
          <a:bodyPr lIns="94536" tIns="49592" rIns="94536" bIns="49592"/>
          <a:lstStyle/>
          <a:p>
            <a:pPr marL="0" indent="0"/>
            <a:endParaRPr lang="en-US">
              <a:latin typeface="Arial" charset="0"/>
            </a:endParaRPr>
          </a:p>
        </p:txBody>
      </p:sp>
    </p:spTree>
    <p:extLst>
      <p:ext uri="{BB962C8B-B14F-4D97-AF65-F5344CB8AC3E}">
        <p14:creationId xmlns:p14="http://schemas.microsoft.com/office/powerpoint/2010/main" val="3358077855"/>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Rot="1" noChangeAspect="1" noChangeArrowheads="1" noTextEdit="1"/>
          </p:cNvSpPr>
          <p:nvPr>
            <p:ph type="sldImg"/>
          </p:nvPr>
        </p:nvSpPr>
        <p:spPr>
          <a:xfrm>
            <a:off x="1025525" y="487363"/>
            <a:ext cx="5268913" cy="4070350"/>
          </a:xfrm>
          <a:ln/>
        </p:spPr>
      </p:sp>
      <p:sp>
        <p:nvSpPr>
          <p:cNvPr id="525315" name="Rectangle 3"/>
          <p:cNvSpPr>
            <a:spLocks noGrp="1" noChangeArrowheads="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198347243"/>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Rot="1" noChangeAspect="1" noChangeArrowheads="1" noTextEdit="1"/>
          </p:cNvSpPr>
          <p:nvPr>
            <p:ph type="sldImg"/>
          </p:nvPr>
        </p:nvSpPr>
        <p:spPr>
          <a:xfrm>
            <a:off x="1025525" y="487363"/>
            <a:ext cx="5268913" cy="4070350"/>
          </a:xfrm>
          <a:ln/>
        </p:spPr>
      </p:sp>
      <p:sp>
        <p:nvSpPr>
          <p:cNvPr id="526339" name="Rectangle 3"/>
          <p:cNvSpPr>
            <a:spLocks noGrp="1" noChangeArrowheads="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3805607049"/>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Rot="1" noChangeAspect="1" noChangeArrowheads="1" noTextEdit="1"/>
          </p:cNvSpPr>
          <p:nvPr>
            <p:ph type="sldImg"/>
          </p:nvPr>
        </p:nvSpPr>
        <p:spPr>
          <a:xfrm>
            <a:off x="1025525" y="487363"/>
            <a:ext cx="5268913" cy="4070350"/>
          </a:xfrm>
          <a:ln/>
        </p:spPr>
      </p:sp>
      <p:sp>
        <p:nvSpPr>
          <p:cNvPr id="527363" name="Rectangle 3"/>
          <p:cNvSpPr>
            <a:spLocks noGrp="1" noChangeArrowheads="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153587482"/>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Rot="1" noChangeAspect="1" noChangeArrowheads="1" noTextEdit="1"/>
          </p:cNvSpPr>
          <p:nvPr>
            <p:ph type="sldImg"/>
          </p:nvPr>
        </p:nvSpPr>
        <p:spPr>
          <a:xfrm>
            <a:off x="1025525" y="487363"/>
            <a:ext cx="5268913" cy="4070350"/>
          </a:xfrm>
          <a:ln/>
        </p:spPr>
      </p:sp>
      <p:sp>
        <p:nvSpPr>
          <p:cNvPr id="528387" name="Rectangle 3"/>
          <p:cNvSpPr>
            <a:spLocks noGrp="1" noChangeArrowheads="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352933750"/>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Rot="1" noChangeAspect="1" noChangeArrowheads="1" noTextEdit="1"/>
          </p:cNvSpPr>
          <p:nvPr>
            <p:ph type="sldImg"/>
          </p:nvPr>
        </p:nvSpPr>
        <p:spPr>
          <a:xfrm>
            <a:off x="1025525" y="487363"/>
            <a:ext cx="5268913" cy="4070350"/>
          </a:xfrm>
          <a:ln/>
        </p:spPr>
      </p:sp>
      <p:sp>
        <p:nvSpPr>
          <p:cNvPr id="529411" name="Rectangle 3"/>
          <p:cNvSpPr>
            <a:spLocks noGrp="1" noChangeArrowheads="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4253427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a:ln/>
        </p:spPr>
      </p:sp>
      <p:sp>
        <p:nvSpPr>
          <p:cNvPr id="293891"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2633860447"/>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41829626"/>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05704885"/>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Slide Image Placeholder 1"/>
          <p:cNvSpPr>
            <a:spLocks noGrp="1" noRot="1" noChangeAspect="1" noTextEdit="1"/>
          </p:cNvSpPr>
          <p:nvPr>
            <p:ph type="sldImg"/>
          </p:nvPr>
        </p:nvSpPr>
        <p:spPr>
          <a:ln/>
        </p:spPr>
      </p:sp>
      <p:sp>
        <p:nvSpPr>
          <p:cNvPr id="547843"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431151382"/>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1716535"/>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Rot="1" noChangeAspect="1" noChangeArrowheads="1" noTextEdit="1"/>
          </p:cNvSpPr>
          <p:nvPr>
            <p:ph type="sldImg"/>
          </p:nvPr>
        </p:nvSpPr>
        <p:spPr>
          <a:xfrm>
            <a:off x="1025525" y="487363"/>
            <a:ext cx="5268913" cy="4070350"/>
          </a:xfrm>
          <a:ln/>
        </p:spPr>
      </p:sp>
      <p:sp>
        <p:nvSpPr>
          <p:cNvPr id="396291" name="Rectangle 3"/>
          <p:cNvSpPr>
            <a:spLocks noGrp="1" noChangeArrowheads="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2026091702"/>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93814402"/>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2816718"/>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a:ln/>
        </p:spPr>
      </p:sp>
      <p:sp>
        <p:nvSpPr>
          <p:cNvPr id="281603"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388377680"/>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a:ln/>
        </p:spPr>
      </p:sp>
      <p:sp>
        <p:nvSpPr>
          <p:cNvPr id="284675"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3346353118"/>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a:ln/>
        </p:spPr>
      </p:sp>
      <p:sp>
        <p:nvSpPr>
          <p:cNvPr id="281603"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803074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ChangeArrowheads="1"/>
          </p:cNvSpPr>
          <p:nvPr/>
        </p:nvSpPr>
        <p:spPr bwMode="auto">
          <a:xfrm>
            <a:off x="4143377" y="0"/>
            <a:ext cx="3171825" cy="477838"/>
          </a:xfrm>
          <a:prstGeom prst="rect">
            <a:avLst/>
          </a:prstGeom>
          <a:noFill/>
          <a:ln w="9525">
            <a:noFill/>
            <a:miter lim="800000"/>
            <a:headEnd/>
            <a:tailEnd/>
          </a:ln>
        </p:spPr>
        <p:txBody>
          <a:bodyPr wrap="none" lIns="89281" tIns="44639" rIns="89281" bIns="44639" anchor="ctr"/>
          <a:lstStyle/>
          <a:p>
            <a:endParaRPr lang="en-US"/>
          </a:p>
        </p:txBody>
      </p:sp>
      <p:sp>
        <p:nvSpPr>
          <p:cNvPr id="294915" name="Rectangle 3"/>
          <p:cNvSpPr>
            <a:spLocks noChangeArrowheads="1"/>
          </p:cNvSpPr>
          <p:nvPr/>
        </p:nvSpPr>
        <p:spPr bwMode="auto">
          <a:xfrm>
            <a:off x="4143377" y="9120188"/>
            <a:ext cx="3171825" cy="481012"/>
          </a:xfrm>
          <a:prstGeom prst="rect">
            <a:avLst/>
          </a:prstGeom>
          <a:noFill/>
          <a:ln w="9525">
            <a:noFill/>
            <a:miter lim="800000"/>
            <a:headEnd/>
            <a:tailEnd/>
          </a:ln>
        </p:spPr>
        <p:txBody>
          <a:bodyPr lIns="18601" tIns="0" rIns="18601" bIns="0" anchor="b"/>
          <a:lstStyle/>
          <a:p>
            <a:pPr algn="r" defTabSz="957169"/>
            <a:r>
              <a:rPr lang="en-US" sz="900" i="1">
                <a:latin typeface="Times New Roman" pitchFamily="18" charset="0"/>
              </a:rPr>
              <a:t>183</a:t>
            </a:r>
          </a:p>
        </p:txBody>
      </p:sp>
      <p:sp>
        <p:nvSpPr>
          <p:cNvPr id="294916" name="Rectangle 4"/>
          <p:cNvSpPr>
            <a:spLocks noChangeArrowheads="1"/>
          </p:cNvSpPr>
          <p:nvPr/>
        </p:nvSpPr>
        <p:spPr bwMode="auto">
          <a:xfrm>
            <a:off x="3" y="9120188"/>
            <a:ext cx="3171825" cy="481012"/>
          </a:xfrm>
          <a:prstGeom prst="rect">
            <a:avLst/>
          </a:prstGeom>
          <a:noFill/>
          <a:ln w="9525">
            <a:noFill/>
            <a:miter lim="800000"/>
            <a:headEnd/>
            <a:tailEnd/>
          </a:ln>
        </p:spPr>
        <p:txBody>
          <a:bodyPr wrap="none" lIns="89281" tIns="44639" rIns="89281" bIns="44639" anchor="ctr"/>
          <a:lstStyle/>
          <a:p>
            <a:endParaRPr lang="en-US"/>
          </a:p>
        </p:txBody>
      </p:sp>
      <p:sp>
        <p:nvSpPr>
          <p:cNvPr id="294917" name="Rectangle 5"/>
          <p:cNvSpPr>
            <a:spLocks noChangeArrowheads="1"/>
          </p:cNvSpPr>
          <p:nvPr/>
        </p:nvSpPr>
        <p:spPr bwMode="auto">
          <a:xfrm>
            <a:off x="3" y="0"/>
            <a:ext cx="3171825" cy="477838"/>
          </a:xfrm>
          <a:prstGeom prst="rect">
            <a:avLst/>
          </a:prstGeom>
          <a:noFill/>
          <a:ln w="9525">
            <a:noFill/>
            <a:miter lim="800000"/>
            <a:headEnd/>
            <a:tailEnd/>
          </a:ln>
        </p:spPr>
        <p:txBody>
          <a:bodyPr wrap="none" lIns="89281" tIns="44639" rIns="89281" bIns="44639" anchor="ctr"/>
          <a:lstStyle/>
          <a:p>
            <a:endParaRPr lang="en-US"/>
          </a:p>
        </p:txBody>
      </p:sp>
      <p:sp>
        <p:nvSpPr>
          <p:cNvPr id="294918" name="Rectangle 6"/>
          <p:cNvSpPr>
            <a:spLocks noGrp="1" noRot="1" noChangeAspect="1" noChangeArrowheads="1" noTextEdit="1"/>
          </p:cNvSpPr>
          <p:nvPr>
            <p:ph type="sldImg"/>
          </p:nvPr>
        </p:nvSpPr>
        <p:spPr>
          <a:xfrm>
            <a:off x="1333500" y="727075"/>
            <a:ext cx="4648200" cy="3592513"/>
          </a:xfrm>
          <a:ln cap="flat"/>
        </p:spPr>
      </p:sp>
      <p:sp>
        <p:nvSpPr>
          <p:cNvPr id="294919" name="Rectangle 7"/>
          <p:cNvSpPr>
            <a:spLocks noGrp="1" noChangeArrowheads="1"/>
          </p:cNvSpPr>
          <p:nvPr>
            <p:ph type="body" idx="1"/>
          </p:nvPr>
        </p:nvSpPr>
        <p:spPr>
          <a:xfrm>
            <a:off x="1412875" y="4557715"/>
            <a:ext cx="4500564" cy="4319587"/>
          </a:xfrm>
          <a:noFill/>
          <a:ln w="9525"/>
        </p:spPr>
        <p:txBody>
          <a:bodyPr lIns="94548" tIns="49598" rIns="94548" bIns="49598"/>
          <a:lstStyle/>
          <a:p>
            <a:pPr marL="228577" indent="-228577" defTabSz="957169"/>
            <a:endParaRPr lang="en-US">
              <a:latin typeface="Arial" charset="0"/>
            </a:endParaRPr>
          </a:p>
        </p:txBody>
      </p:sp>
    </p:spTree>
    <p:extLst>
      <p:ext uri="{BB962C8B-B14F-4D97-AF65-F5344CB8AC3E}">
        <p14:creationId xmlns:p14="http://schemas.microsoft.com/office/powerpoint/2010/main" val="2713263033"/>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a:ln/>
        </p:spPr>
      </p:sp>
      <p:sp>
        <p:nvSpPr>
          <p:cNvPr id="281603"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302025807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a:ln/>
        </p:spPr>
      </p:sp>
      <p:sp>
        <p:nvSpPr>
          <p:cNvPr id="304131"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4241382397"/>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41413001"/>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94569573"/>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a:ln/>
        </p:spPr>
      </p:sp>
      <p:sp>
        <p:nvSpPr>
          <p:cNvPr id="361475"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000242643"/>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Rot="1" noChangeAspect="1" noChangeArrowheads="1" noTextEdit="1"/>
          </p:cNvSpPr>
          <p:nvPr>
            <p:ph type="sldImg"/>
          </p:nvPr>
        </p:nvSpPr>
        <p:spPr>
          <a:xfrm>
            <a:off x="1025525" y="487363"/>
            <a:ext cx="5268913" cy="4070350"/>
          </a:xfrm>
          <a:ln/>
        </p:spPr>
      </p:sp>
      <p:sp>
        <p:nvSpPr>
          <p:cNvPr id="362499" name="Rectangle 3"/>
          <p:cNvSpPr>
            <a:spLocks noGrp="1" noChangeArrowheads="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2332271928"/>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ChangeArrowheads="1"/>
          </p:cNvSpPr>
          <p:nvPr/>
        </p:nvSpPr>
        <p:spPr bwMode="auto">
          <a:xfrm>
            <a:off x="4143379" y="0"/>
            <a:ext cx="3171825" cy="477838"/>
          </a:xfrm>
          <a:prstGeom prst="rect">
            <a:avLst/>
          </a:prstGeom>
          <a:noFill/>
          <a:ln w="9525">
            <a:noFill/>
            <a:miter lim="800000"/>
            <a:headEnd/>
            <a:tailEnd/>
          </a:ln>
        </p:spPr>
        <p:txBody>
          <a:bodyPr wrap="none" lIns="89272" tIns="44635" rIns="89272" bIns="44635" anchor="ctr"/>
          <a:lstStyle/>
          <a:p>
            <a:endParaRPr lang="en-US"/>
          </a:p>
        </p:txBody>
      </p:sp>
      <p:sp>
        <p:nvSpPr>
          <p:cNvPr id="364547" name="Rectangle 3"/>
          <p:cNvSpPr>
            <a:spLocks noChangeArrowheads="1"/>
          </p:cNvSpPr>
          <p:nvPr/>
        </p:nvSpPr>
        <p:spPr bwMode="auto">
          <a:xfrm>
            <a:off x="4143379" y="9120188"/>
            <a:ext cx="3171825" cy="481012"/>
          </a:xfrm>
          <a:prstGeom prst="rect">
            <a:avLst/>
          </a:prstGeom>
          <a:noFill/>
          <a:ln w="9525">
            <a:noFill/>
            <a:miter lim="800000"/>
            <a:headEnd/>
            <a:tailEnd/>
          </a:ln>
        </p:spPr>
        <p:txBody>
          <a:bodyPr lIns="18599" tIns="0" rIns="18599" bIns="0" anchor="b"/>
          <a:lstStyle/>
          <a:p>
            <a:pPr algn="r" defTabSz="957075"/>
            <a:r>
              <a:rPr lang="en-US" sz="900" i="1">
                <a:latin typeface="Times New Roman" pitchFamily="18" charset="0"/>
              </a:rPr>
              <a:t>201</a:t>
            </a:r>
          </a:p>
        </p:txBody>
      </p:sp>
      <p:sp>
        <p:nvSpPr>
          <p:cNvPr id="364548" name="Rectangle 4"/>
          <p:cNvSpPr>
            <a:spLocks noChangeArrowheads="1"/>
          </p:cNvSpPr>
          <p:nvPr/>
        </p:nvSpPr>
        <p:spPr bwMode="auto">
          <a:xfrm>
            <a:off x="5" y="9120188"/>
            <a:ext cx="3171825" cy="481012"/>
          </a:xfrm>
          <a:prstGeom prst="rect">
            <a:avLst/>
          </a:prstGeom>
          <a:noFill/>
          <a:ln w="9525">
            <a:noFill/>
            <a:miter lim="800000"/>
            <a:headEnd/>
            <a:tailEnd/>
          </a:ln>
        </p:spPr>
        <p:txBody>
          <a:bodyPr wrap="none" lIns="89272" tIns="44635" rIns="89272" bIns="44635" anchor="ctr"/>
          <a:lstStyle/>
          <a:p>
            <a:endParaRPr lang="en-US"/>
          </a:p>
        </p:txBody>
      </p:sp>
      <p:sp>
        <p:nvSpPr>
          <p:cNvPr id="364549" name="Rectangle 5"/>
          <p:cNvSpPr>
            <a:spLocks noChangeArrowheads="1"/>
          </p:cNvSpPr>
          <p:nvPr/>
        </p:nvSpPr>
        <p:spPr bwMode="auto">
          <a:xfrm>
            <a:off x="5" y="0"/>
            <a:ext cx="3171825" cy="477838"/>
          </a:xfrm>
          <a:prstGeom prst="rect">
            <a:avLst/>
          </a:prstGeom>
          <a:noFill/>
          <a:ln w="9525">
            <a:noFill/>
            <a:miter lim="800000"/>
            <a:headEnd/>
            <a:tailEnd/>
          </a:ln>
        </p:spPr>
        <p:txBody>
          <a:bodyPr wrap="none" lIns="89272" tIns="44635" rIns="89272" bIns="44635" anchor="ctr"/>
          <a:lstStyle/>
          <a:p>
            <a:endParaRPr lang="en-US"/>
          </a:p>
        </p:txBody>
      </p:sp>
      <p:sp>
        <p:nvSpPr>
          <p:cNvPr id="364550" name="Rectangle 6"/>
          <p:cNvSpPr>
            <a:spLocks noGrp="1" noRot="1" noChangeAspect="1" noChangeArrowheads="1" noTextEdit="1"/>
          </p:cNvSpPr>
          <p:nvPr>
            <p:ph type="sldImg"/>
          </p:nvPr>
        </p:nvSpPr>
        <p:spPr>
          <a:xfrm>
            <a:off x="1333500" y="727075"/>
            <a:ext cx="4648200" cy="3592513"/>
          </a:xfrm>
          <a:ln cap="flat"/>
        </p:spPr>
      </p:sp>
      <p:sp>
        <p:nvSpPr>
          <p:cNvPr id="364551" name="Rectangle 7"/>
          <p:cNvSpPr>
            <a:spLocks noGrp="1" noChangeArrowheads="1"/>
          </p:cNvSpPr>
          <p:nvPr>
            <p:ph type="body" idx="1"/>
          </p:nvPr>
        </p:nvSpPr>
        <p:spPr>
          <a:xfrm>
            <a:off x="1412875" y="4557717"/>
            <a:ext cx="4500564" cy="4319587"/>
          </a:xfrm>
          <a:noFill/>
          <a:ln w="9525"/>
        </p:spPr>
        <p:txBody>
          <a:bodyPr lIns="94531" tIns="49590" rIns="94531" bIns="49590"/>
          <a:lstStyle/>
          <a:p>
            <a:pPr marL="0" indent="0"/>
            <a:endParaRPr lang="en-US">
              <a:latin typeface="Arial" charset="0"/>
            </a:endParaRPr>
          </a:p>
        </p:txBody>
      </p:sp>
    </p:spTree>
    <p:extLst>
      <p:ext uri="{BB962C8B-B14F-4D97-AF65-F5344CB8AC3E}">
        <p14:creationId xmlns:p14="http://schemas.microsoft.com/office/powerpoint/2010/main" val="294973026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21908260"/>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23081914"/>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67108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4141788" y="-1588"/>
            <a:ext cx="3173412" cy="479426"/>
          </a:xfrm>
          <a:prstGeom prst="rect">
            <a:avLst/>
          </a:prstGeom>
          <a:noFill/>
          <a:ln w="9525">
            <a:noFill/>
            <a:miter lim="800000"/>
            <a:headEnd/>
            <a:tailEnd/>
          </a:ln>
        </p:spPr>
        <p:txBody>
          <a:bodyPr wrap="none" lIns="94976" tIns="47486" rIns="94976" bIns="47486" anchor="ctr"/>
          <a:lstStyle/>
          <a:p>
            <a:endParaRPr lang="en-US"/>
          </a:p>
        </p:txBody>
      </p:sp>
      <p:sp>
        <p:nvSpPr>
          <p:cNvPr id="92163" name="Rectangle 3"/>
          <p:cNvSpPr>
            <a:spLocks noChangeArrowheads="1"/>
          </p:cNvSpPr>
          <p:nvPr/>
        </p:nvSpPr>
        <p:spPr bwMode="auto">
          <a:xfrm>
            <a:off x="4141788" y="9118604"/>
            <a:ext cx="3173412" cy="482600"/>
          </a:xfrm>
          <a:prstGeom prst="rect">
            <a:avLst/>
          </a:prstGeom>
          <a:noFill/>
          <a:ln w="9525">
            <a:noFill/>
            <a:miter lim="800000"/>
            <a:headEnd/>
            <a:tailEnd/>
          </a:ln>
        </p:spPr>
        <p:txBody>
          <a:bodyPr lIns="19787" tIns="0" rIns="19787" bIns="0" anchor="b"/>
          <a:lstStyle/>
          <a:p>
            <a:pPr algn="r" defTabSz="1020565"/>
            <a:r>
              <a:rPr lang="en-US" sz="1000" i="1">
                <a:latin typeface="Times New Roman" pitchFamily="18" charset="0"/>
              </a:rPr>
              <a:t>261</a:t>
            </a:r>
          </a:p>
        </p:txBody>
      </p:sp>
      <p:sp>
        <p:nvSpPr>
          <p:cNvPr id="92164" name="Rectangle 4"/>
          <p:cNvSpPr>
            <a:spLocks noChangeArrowheads="1"/>
          </p:cNvSpPr>
          <p:nvPr/>
        </p:nvSpPr>
        <p:spPr bwMode="auto">
          <a:xfrm>
            <a:off x="5" y="9118604"/>
            <a:ext cx="3171825" cy="482600"/>
          </a:xfrm>
          <a:prstGeom prst="rect">
            <a:avLst/>
          </a:prstGeom>
          <a:noFill/>
          <a:ln w="9525">
            <a:noFill/>
            <a:miter lim="800000"/>
            <a:headEnd/>
            <a:tailEnd/>
          </a:ln>
        </p:spPr>
        <p:txBody>
          <a:bodyPr wrap="none" lIns="94976" tIns="47486" rIns="94976" bIns="47486" anchor="ctr"/>
          <a:lstStyle/>
          <a:p>
            <a:endParaRPr lang="en-US"/>
          </a:p>
        </p:txBody>
      </p:sp>
      <p:sp>
        <p:nvSpPr>
          <p:cNvPr id="92165" name="Rectangle 5"/>
          <p:cNvSpPr>
            <a:spLocks noChangeArrowheads="1"/>
          </p:cNvSpPr>
          <p:nvPr/>
        </p:nvSpPr>
        <p:spPr bwMode="auto">
          <a:xfrm>
            <a:off x="5" y="-1588"/>
            <a:ext cx="3171825" cy="479426"/>
          </a:xfrm>
          <a:prstGeom prst="rect">
            <a:avLst/>
          </a:prstGeom>
          <a:noFill/>
          <a:ln w="9525">
            <a:noFill/>
            <a:miter lim="800000"/>
            <a:headEnd/>
            <a:tailEnd/>
          </a:ln>
        </p:spPr>
        <p:txBody>
          <a:bodyPr wrap="none" lIns="94976" tIns="47486" rIns="94976" bIns="47486" anchor="ctr"/>
          <a:lstStyle/>
          <a:p>
            <a:endParaRPr lang="en-US"/>
          </a:p>
        </p:txBody>
      </p:sp>
      <p:sp>
        <p:nvSpPr>
          <p:cNvPr id="92166" name="Rectangle 6"/>
          <p:cNvSpPr>
            <a:spLocks noGrp="1" noRot="1" noChangeAspect="1" noChangeArrowheads="1" noTextEdit="1"/>
          </p:cNvSpPr>
          <p:nvPr>
            <p:ph type="sldImg"/>
          </p:nvPr>
        </p:nvSpPr>
        <p:spPr>
          <a:xfrm>
            <a:off x="1336675" y="727075"/>
            <a:ext cx="4641850" cy="3587750"/>
          </a:xfrm>
          <a:ln cap="flat"/>
        </p:spPr>
      </p:sp>
      <p:sp>
        <p:nvSpPr>
          <p:cNvPr id="92167" name="Rectangle 7"/>
          <p:cNvSpPr>
            <a:spLocks noGrp="1" noChangeArrowheads="1"/>
          </p:cNvSpPr>
          <p:nvPr>
            <p:ph type="body" idx="1"/>
          </p:nvPr>
        </p:nvSpPr>
        <p:spPr>
          <a:xfrm>
            <a:off x="1412875" y="4559300"/>
            <a:ext cx="4502150" cy="4318000"/>
          </a:xfrm>
          <a:noFill/>
          <a:ln w="9525"/>
        </p:spPr>
        <p:txBody>
          <a:bodyPr lIns="100580" tIns="52763" rIns="100580" bIns="52763"/>
          <a:lstStyle/>
          <a:p>
            <a:pPr marL="244429" indent="-244429" defTabSz="1020565"/>
            <a:endParaRPr lang="en-US">
              <a:latin typeface="Arial" charset="0"/>
            </a:endParaRPr>
          </a:p>
        </p:txBody>
      </p:sp>
    </p:spTree>
    <p:extLst>
      <p:ext uri="{BB962C8B-B14F-4D97-AF65-F5344CB8AC3E}">
        <p14:creationId xmlns:p14="http://schemas.microsoft.com/office/powerpoint/2010/main" val="1286761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a:ln/>
        </p:spPr>
      </p:sp>
      <p:sp>
        <p:nvSpPr>
          <p:cNvPr id="295939"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3373090646"/>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a:ln/>
        </p:spPr>
      </p:sp>
      <p:sp>
        <p:nvSpPr>
          <p:cNvPr id="313347"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486405315"/>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a:ln/>
        </p:spPr>
      </p:sp>
      <p:sp>
        <p:nvSpPr>
          <p:cNvPr id="313347"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4004182344"/>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Rot="1" noChangeAspect="1" noChangeArrowheads="1" noTextEdit="1"/>
          </p:cNvSpPr>
          <p:nvPr>
            <p:ph type="sldImg"/>
          </p:nvPr>
        </p:nvSpPr>
        <p:spPr>
          <a:ln/>
        </p:spPr>
      </p:sp>
      <p:sp>
        <p:nvSpPr>
          <p:cNvPr id="5437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extLst>
      <p:ext uri="{BB962C8B-B14F-4D97-AF65-F5344CB8AC3E}">
        <p14:creationId xmlns:p14="http://schemas.microsoft.com/office/powerpoint/2010/main" val="446710816"/>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Slide Image Placeholder 1"/>
          <p:cNvSpPr>
            <a:spLocks noGrp="1" noRot="1" noChangeAspect="1" noTextEdit="1"/>
          </p:cNvSpPr>
          <p:nvPr>
            <p:ph type="sldImg"/>
          </p:nvPr>
        </p:nvSpPr>
        <p:spPr>
          <a:ln/>
        </p:spPr>
      </p:sp>
      <p:sp>
        <p:nvSpPr>
          <p:cNvPr id="5447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extLst>
      <p:ext uri="{BB962C8B-B14F-4D97-AF65-F5344CB8AC3E}">
        <p14:creationId xmlns:p14="http://schemas.microsoft.com/office/powerpoint/2010/main" val="37870032"/>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1910186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22134810"/>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03175201"/>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51337270"/>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19295444"/>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58010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a:ln/>
        </p:spPr>
      </p:sp>
      <p:sp>
        <p:nvSpPr>
          <p:cNvPr id="296963"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937637171"/>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23949338"/>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91524259"/>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69564976"/>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88385379"/>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Slide Image Placeholder 1"/>
          <p:cNvSpPr>
            <a:spLocks noGrp="1" noRot="1" noChangeAspect="1" noTextEdit="1"/>
          </p:cNvSpPr>
          <p:nvPr>
            <p:ph type="sldImg"/>
          </p:nvPr>
        </p:nvSpPr>
        <p:spPr>
          <a:ln/>
        </p:spPr>
      </p:sp>
      <p:sp>
        <p:nvSpPr>
          <p:cNvPr id="549891"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214938583"/>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Slide Image Placeholder 1"/>
          <p:cNvSpPr>
            <a:spLocks noGrp="1" noRot="1" noChangeAspect="1" noTextEdit="1"/>
          </p:cNvSpPr>
          <p:nvPr>
            <p:ph type="sldImg"/>
          </p:nvPr>
        </p:nvSpPr>
        <p:spPr>
          <a:ln/>
        </p:spPr>
      </p:sp>
      <p:sp>
        <p:nvSpPr>
          <p:cNvPr id="550915"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079298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a:ln/>
        </p:spPr>
      </p:sp>
      <p:sp>
        <p:nvSpPr>
          <p:cNvPr id="297987"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2861592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a:ln/>
        </p:spPr>
      </p:sp>
      <p:sp>
        <p:nvSpPr>
          <p:cNvPr id="299011"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3775221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a:ln/>
        </p:spPr>
      </p:sp>
      <p:sp>
        <p:nvSpPr>
          <p:cNvPr id="300035"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676684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a:ln/>
        </p:spPr>
      </p:sp>
      <p:sp>
        <p:nvSpPr>
          <p:cNvPr id="301059"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290114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a:ln/>
        </p:spPr>
      </p:sp>
      <p:sp>
        <p:nvSpPr>
          <p:cNvPr id="302083"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2676329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91572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3672062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a:ln/>
        </p:spPr>
      </p:sp>
      <p:sp>
        <p:nvSpPr>
          <p:cNvPr id="304131"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3900573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ChangeArrowheads="1"/>
          </p:cNvSpPr>
          <p:nvPr/>
        </p:nvSpPr>
        <p:spPr bwMode="auto">
          <a:xfrm>
            <a:off x="4143377" y="0"/>
            <a:ext cx="3171825" cy="477838"/>
          </a:xfrm>
          <a:prstGeom prst="rect">
            <a:avLst/>
          </a:prstGeom>
          <a:noFill/>
          <a:ln w="9525">
            <a:noFill/>
            <a:miter lim="800000"/>
            <a:headEnd/>
            <a:tailEnd/>
          </a:ln>
        </p:spPr>
        <p:txBody>
          <a:bodyPr wrap="none" lIns="89281" tIns="44639" rIns="89281" bIns="44639" anchor="ctr"/>
          <a:lstStyle/>
          <a:p>
            <a:endParaRPr lang="en-US"/>
          </a:p>
        </p:txBody>
      </p:sp>
      <p:sp>
        <p:nvSpPr>
          <p:cNvPr id="278531" name="Rectangle 3"/>
          <p:cNvSpPr>
            <a:spLocks noChangeArrowheads="1"/>
          </p:cNvSpPr>
          <p:nvPr/>
        </p:nvSpPr>
        <p:spPr bwMode="auto">
          <a:xfrm>
            <a:off x="4143377" y="9120188"/>
            <a:ext cx="3171825" cy="481012"/>
          </a:xfrm>
          <a:prstGeom prst="rect">
            <a:avLst/>
          </a:prstGeom>
          <a:noFill/>
          <a:ln w="9525">
            <a:noFill/>
            <a:miter lim="800000"/>
            <a:headEnd/>
            <a:tailEnd/>
          </a:ln>
        </p:spPr>
        <p:txBody>
          <a:bodyPr lIns="18601" tIns="0" rIns="18601" bIns="0" anchor="b"/>
          <a:lstStyle/>
          <a:p>
            <a:pPr algn="r" defTabSz="957169"/>
            <a:r>
              <a:rPr lang="en-US" sz="900" i="1">
                <a:latin typeface="Times New Roman" pitchFamily="18" charset="0"/>
              </a:rPr>
              <a:t>183</a:t>
            </a:r>
          </a:p>
        </p:txBody>
      </p:sp>
      <p:sp>
        <p:nvSpPr>
          <p:cNvPr id="278532" name="Rectangle 4"/>
          <p:cNvSpPr>
            <a:spLocks noChangeArrowheads="1"/>
          </p:cNvSpPr>
          <p:nvPr/>
        </p:nvSpPr>
        <p:spPr bwMode="auto">
          <a:xfrm>
            <a:off x="3" y="9120188"/>
            <a:ext cx="3171825" cy="481012"/>
          </a:xfrm>
          <a:prstGeom prst="rect">
            <a:avLst/>
          </a:prstGeom>
          <a:noFill/>
          <a:ln w="9525">
            <a:noFill/>
            <a:miter lim="800000"/>
            <a:headEnd/>
            <a:tailEnd/>
          </a:ln>
        </p:spPr>
        <p:txBody>
          <a:bodyPr wrap="none" lIns="89281" tIns="44639" rIns="89281" bIns="44639" anchor="ctr"/>
          <a:lstStyle/>
          <a:p>
            <a:endParaRPr lang="en-US"/>
          </a:p>
        </p:txBody>
      </p:sp>
      <p:sp>
        <p:nvSpPr>
          <p:cNvPr id="278533" name="Rectangle 5"/>
          <p:cNvSpPr>
            <a:spLocks noChangeArrowheads="1"/>
          </p:cNvSpPr>
          <p:nvPr/>
        </p:nvSpPr>
        <p:spPr bwMode="auto">
          <a:xfrm>
            <a:off x="3" y="0"/>
            <a:ext cx="3171825" cy="477838"/>
          </a:xfrm>
          <a:prstGeom prst="rect">
            <a:avLst/>
          </a:prstGeom>
          <a:noFill/>
          <a:ln w="9525">
            <a:noFill/>
            <a:miter lim="800000"/>
            <a:headEnd/>
            <a:tailEnd/>
          </a:ln>
        </p:spPr>
        <p:txBody>
          <a:bodyPr wrap="none" lIns="89281" tIns="44639" rIns="89281" bIns="44639" anchor="ctr"/>
          <a:lstStyle/>
          <a:p>
            <a:endParaRPr lang="en-US"/>
          </a:p>
        </p:txBody>
      </p:sp>
      <p:sp>
        <p:nvSpPr>
          <p:cNvPr id="278534" name="Rectangle 6"/>
          <p:cNvSpPr>
            <a:spLocks noGrp="1" noRot="1" noChangeAspect="1" noChangeArrowheads="1" noTextEdit="1"/>
          </p:cNvSpPr>
          <p:nvPr>
            <p:ph type="sldImg"/>
          </p:nvPr>
        </p:nvSpPr>
        <p:spPr>
          <a:xfrm>
            <a:off x="1333500" y="727075"/>
            <a:ext cx="4648200" cy="3592513"/>
          </a:xfrm>
          <a:ln cap="flat"/>
        </p:spPr>
      </p:sp>
      <p:sp>
        <p:nvSpPr>
          <p:cNvPr id="278535" name="Rectangle 7"/>
          <p:cNvSpPr>
            <a:spLocks noGrp="1" noChangeArrowheads="1"/>
          </p:cNvSpPr>
          <p:nvPr>
            <p:ph type="body" idx="1"/>
          </p:nvPr>
        </p:nvSpPr>
        <p:spPr>
          <a:xfrm>
            <a:off x="1412875" y="4557715"/>
            <a:ext cx="4500564" cy="4319587"/>
          </a:xfrm>
          <a:noFill/>
          <a:ln w="9525"/>
        </p:spPr>
        <p:txBody>
          <a:bodyPr lIns="94548" tIns="49598" rIns="94548" bIns="49598"/>
          <a:lstStyle/>
          <a:p>
            <a:pPr marL="228577" indent="-228577" defTabSz="957169"/>
            <a:endParaRPr lang="en-US">
              <a:latin typeface="Arial" charset="0"/>
            </a:endParaRPr>
          </a:p>
        </p:txBody>
      </p:sp>
    </p:spTree>
    <p:extLst>
      <p:ext uri="{BB962C8B-B14F-4D97-AF65-F5344CB8AC3E}">
        <p14:creationId xmlns:p14="http://schemas.microsoft.com/office/powerpoint/2010/main" val="39888917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a:ln/>
        </p:spPr>
      </p:sp>
      <p:sp>
        <p:nvSpPr>
          <p:cNvPr id="305155"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23270550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a:ln/>
        </p:spPr>
      </p:sp>
      <p:sp>
        <p:nvSpPr>
          <p:cNvPr id="306179"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0208425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a:ln/>
        </p:spPr>
      </p:sp>
      <p:sp>
        <p:nvSpPr>
          <p:cNvPr id="307203"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9243136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a:ln/>
        </p:spPr>
      </p:sp>
      <p:sp>
        <p:nvSpPr>
          <p:cNvPr id="308227"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483516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a:ln/>
        </p:spPr>
      </p:sp>
      <p:sp>
        <p:nvSpPr>
          <p:cNvPr id="309251"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27322541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a:ln/>
        </p:spPr>
      </p:sp>
      <p:sp>
        <p:nvSpPr>
          <p:cNvPr id="310275"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1778676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a:ln/>
        </p:spPr>
      </p:sp>
      <p:sp>
        <p:nvSpPr>
          <p:cNvPr id="311299"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30242696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a:ln/>
        </p:spPr>
      </p:sp>
      <p:sp>
        <p:nvSpPr>
          <p:cNvPr id="312323"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21107439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a:ln/>
        </p:spPr>
      </p:sp>
      <p:sp>
        <p:nvSpPr>
          <p:cNvPr id="313347"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5887335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a:ln/>
        </p:spPr>
      </p:sp>
      <p:sp>
        <p:nvSpPr>
          <p:cNvPr id="314371"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3508068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21336554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a:ln/>
        </p:spPr>
      </p:sp>
      <p:sp>
        <p:nvSpPr>
          <p:cNvPr id="315395"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35350369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a:ln/>
        </p:spPr>
      </p:sp>
      <p:sp>
        <p:nvSpPr>
          <p:cNvPr id="316419"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0935840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ln/>
        </p:spPr>
      </p:sp>
      <p:sp>
        <p:nvSpPr>
          <p:cNvPr id="317443"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8947712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a:ln/>
        </p:spPr>
      </p:sp>
      <p:sp>
        <p:nvSpPr>
          <p:cNvPr id="318467"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38954065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2013881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a:ln/>
        </p:spPr>
      </p:sp>
      <p:sp>
        <p:nvSpPr>
          <p:cNvPr id="320515"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8987561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a:ln/>
        </p:spPr>
      </p:sp>
      <p:sp>
        <p:nvSpPr>
          <p:cNvPr id="321539"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6177699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a:ln/>
        </p:spPr>
      </p:sp>
      <p:sp>
        <p:nvSpPr>
          <p:cNvPr id="322563"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34544777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a:ln/>
        </p:spPr>
      </p:sp>
      <p:sp>
        <p:nvSpPr>
          <p:cNvPr id="323587"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3954594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p:cNvSpPr>
            <a:spLocks noGrp="1" noRot="1" noChangeAspect="1" noTextEdit="1"/>
          </p:cNvSpPr>
          <p:nvPr>
            <p:ph type="sldImg"/>
          </p:nvPr>
        </p:nvSpPr>
        <p:spPr>
          <a:ln/>
        </p:spPr>
      </p:sp>
      <p:sp>
        <p:nvSpPr>
          <p:cNvPr id="324611"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2800840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9172352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a:ln/>
        </p:spPr>
      </p:sp>
      <p:sp>
        <p:nvSpPr>
          <p:cNvPr id="325635"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33331440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a:ln/>
        </p:spPr>
      </p:sp>
      <p:sp>
        <p:nvSpPr>
          <p:cNvPr id="326659"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35415465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a:ln/>
        </p:spPr>
      </p:sp>
      <p:sp>
        <p:nvSpPr>
          <p:cNvPr id="327683"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37224027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a:ln/>
        </p:spPr>
      </p:sp>
      <p:sp>
        <p:nvSpPr>
          <p:cNvPr id="328707"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5159073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a:ln/>
        </p:spPr>
      </p:sp>
      <p:sp>
        <p:nvSpPr>
          <p:cNvPr id="329731"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36403457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a:ln/>
        </p:spPr>
      </p:sp>
      <p:sp>
        <p:nvSpPr>
          <p:cNvPr id="330755"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28116611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a:ln/>
        </p:spPr>
      </p:sp>
      <p:sp>
        <p:nvSpPr>
          <p:cNvPr id="331779"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8353240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a:ln/>
        </p:spPr>
      </p:sp>
      <p:sp>
        <p:nvSpPr>
          <p:cNvPr id="332803"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7806517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a:ln/>
        </p:spPr>
      </p:sp>
      <p:sp>
        <p:nvSpPr>
          <p:cNvPr id="333827"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26653747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a:ln/>
        </p:spPr>
      </p:sp>
      <p:sp>
        <p:nvSpPr>
          <p:cNvPr id="334851"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644405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a:ln/>
        </p:spPr>
      </p:sp>
      <p:sp>
        <p:nvSpPr>
          <p:cNvPr id="281603"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8825068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a:ln/>
        </p:spPr>
      </p:sp>
      <p:sp>
        <p:nvSpPr>
          <p:cNvPr id="335875"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33695735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a:ln/>
        </p:spPr>
      </p:sp>
      <p:sp>
        <p:nvSpPr>
          <p:cNvPr id="336899"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34201639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p:cNvSpPr>
            <a:spLocks noGrp="1" noRot="1" noChangeAspect="1" noTextEdit="1"/>
          </p:cNvSpPr>
          <p:nvPr>
            <p:ph type="sldImg"/>
          </p:nvPr>
        </p:nvSpPr>
        <p:spPr>
          <a:ln/>
        </p:spPr>
      </p:sp>
      <p:sp>
        <p:nvSpPr>
          <p:cNvPr id="337923"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47750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ln/>
        </p:spPr>
      </p:sp>
      <p:sp>
        <p:nvSpPr>
          <p:cNvPr id="338947"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4559351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TextEdit="1"/>
          </p:cNvSpPr>
          <p:nvPr>
            <p:ph type="sldImg"/>
          </p:nvPr>
        </p:nvSpPr>
        <p:spPr>
          <a:ln/>
        </p:spPr>
      </p:sp>
      <p:sp>
        <p:nvSpPr>
          <p:cNvPr id="339971"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3684585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a:ln/>
        </p:spPr>
      </p:sp>
      <p:sp>
        <p:nvSpPr>
          <p:cNvPr id="340995"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9086244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a:ln/>
        </p:spPr>
      </p:sp>
      <p:sp>
        <p:nvSpPr>
          <p:cNvPr id="342019"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31038652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a:ln/>
        </p:spPr>
      </p:sp>
      <p:sp>
        <p:nvSpPr>
          <p:cNvPr id="343043"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5929579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p:cNvSpPr>
            <a:spLocks noGrp="1" noRot="1" noChangeAspect="1" noTextEdit="1"/>
          </p:cNvSpPr>
          <p:nvPr>
            <p:ph type="sldImg"/>
          </p:nvPr>
        </p:nvSpPr>
        <p:spPr>
          <a:ln/>
        </p:spPr>
      </p:sp>
      <p:sp>
        <p:nvSpPr>
          <p:cNvPr id="344067"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23819742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noTextEdit="1"/>
          </p:cNvSpPr>
          <p:nvPr>
            <p:ph type="sldImg"/>
          </p:nvPr>
        </p:nvSpPr>
        <p:spPr>
          <a:ln/>
        </p:spPr>
      </p:sp>
      <p:sp>
        <p:nvSpPr>
          <p:cNvPr id="345091"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2026208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ln/>
        </p:spPr>
      </p:sp>
      <p:sp>
        <p:nvSpPr>
          <p:cNvPr id="282627"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22353576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noTextEdit="1"/>
          </p:cNvSpPr>
          <p:nvPr>
            <p:ph type="sldImg"/>
          </p:nvPr>
        </p:nvSpPr>
        <p:spPr>
          <a:ln/>
        </p:spPr>
      </p:sp>
      <p:sp>
        <p:nvSpPr>
          <p:cNvPr id="345091"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3468342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a:ln/>
        </p:spPr>
      </p:sp>
      <p:sp>
        <p:nvSpPr>
          <p:cNvPr id="346115"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6955711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Slide Image Placeholder 1"/>
          <p:cNvSpPr>
            <a:spLocks noGrp="1" noRot="1" noChangeAspect="1" noTextEdit="1"/>
          </p:cNvSpPr>
          <p:nvPr>
            <p:ph type="sldImg"/>
          </p:nvPr>
        </p:nvSpPr>
        <p:spPr>
          <a:ln/>
        </p:spPr>
      </p:sp>
      <p:sp>
        <p:nvSpPr>
          <p:cNvPr id="347139"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21466215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p:cNvSpPr>
            <a:spLocks noGrp="1" noRot="1" noChangeAspect="1" noTextEdit="1"/>
          </p:cNvSpPr>
          <p:nvPr>
            <p:ph type="sldImg"/>
          </p:nvPr>
        </p:nvSpPr>
        <p:spPr>
          <a:ln/>
        </p:spPr>
      </p:sp>
      <p:sp>
        <p:nvSpPr>
          <p:cNvPr id="348163"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25705900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p:cNvSpPr>
            <a:spLocks noGrp="1" noRot="1" noChangeAspect="1" noTextEdit="1"/>
          </p:cNvSpPr>
          <p:nvPr>
            <p:ph type="sldImg"/>
          </p:nvPr>
        </p:nvSpPr>
        <p:spPr>
          <a:ln/>
        </p:spPr>
      </p:sp>
      <p:sp>
        <p:nvSpPr>
          <p:cNvPr id="349187"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9565669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p:cNvSpPr>
            <a:spLocks noGrp="1" noRot="1" noChangeAspect="1" noTextEdit="1"/>
          </p:cNvSpPr>
          <p:nvPr>
            <p:ph type="sldImg"/>
          </p:nvPr>
        </p:nvSpPr>
        <p:spPr>
          <a:ln/>
        </p:spPr>
      </p:sp>
      <p:sp>
        <p:nvSpPr>
          <p:cNvPr id="350211"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340917145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p:cNvSpPr>
            <a:spLocks noGrp="1" noRot="1" noChangeAspect="1" noTextEdit="1"/>
          </p:cNvSpPr>
          <p:nvPr>
            <p:ph type="sldImg"/>
          </p:nvPr>
        </p:nvSpPr>
        <p:spPr>
          <a:ln/>
        </p:spPr>
      </p:sp>
      <p:sp>
        <p:nvSpPr>
          <p:cNvPr id="351235"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9428105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a:ln/>
        </p:spPr>
      </p:sp>
      <p:sp>
        <p:nvSpPr>
          <p:cNvPr id="352259"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355463064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p:cNvSpPr>
            <a:spLocks noGrp="1" noRot="1" noChangeAspect="1" noTextEdit="1"/>
          </p:cNvSpPr>
          <p:nvPr>
            <p:ph type="sldImg"/>
          </p:nvPr>
        </p:nvSpPr>
        <p:spPr>
          <a:ln/>
        </p:spPr>
      </p:sp>
      <p:sp>
        <p:nvSpPr>
          <p:cNvPr id="353283"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324125244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p:cNvSpPr>
            <a:spLocks noGrp="1" noRot="1" noChangeAspect="1" noTextEdit="1"/>
          </p:cNvSpPr>
          <p:nvPr>
            <p:ph type="sldImg"/>
          </p:nvPr>
        </p:nvSpPr>
        <p:spPr>
          <a:ln/>
        </p:spPr>
      </p:sp>
      <p:sp>
        <p:nvSpPr>
          <p:cNvPr id="354307"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3938871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a:ln/>
        </p:spPr>
      </p:sp>
      <p:sp>
        <p:nvSpPr>
          <p:cNvPr id="283651"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94251848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a:ln/>
        </p:spPr>
      </p:sp>
      <p:sp>
        <p:nvSpPr>
          <p:cNvPr id="355331"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69609910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a:ln/>
        </p:spPr>
      </p:sp>
      <p:sp>
        <p:nvSpPr>
          <p:cNvPr id="356355"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1503328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p:cNvSpPr>
            <a:spLocks noGrp="1" noRot="1" noChangeAspect="1" noTextEdit="1"/>
          </p:cNvSpPr>
          <p:nvPr>
            <p:ph type="sldImg"/>
          </p:nvPr>
        </p:nvSpPr>
        <p:spPr>
          <a:ln/>
        </p:spPr>
      </p:sp>
      <p:sp>
        <p:nvSpPr>
          <p:cNvPr id="357379"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411036287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a:ln/>
        </p:spPr>
      </p:sp>
      <p:sp>
        <p:nvSpPr>
          <p:cNvPr id="358403"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317801067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p:cNvSpPr>
            <a:spLocks noGrp="1" noRot="1" noChangeAspect="1" noTextEdit="1"/>
          </p:cNvSpPr>
          <p:nvPr>
            <p:ph type="sldImg"/>
          </p:nvPr>
        </p:nvSpPr>
        <p:spPr>
          <a:ln/>
        </p:spPr>
      </p:sp>
      <p:sp>
        <p:nvSpPr>
          <p:cNvPr id="359427"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421670809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p:cNvSpPr>
            <a:spLocks noGrp="1" noRot="1" noChangeAspect="1" noTextEdit="1"/>
          </p:cNvSpPr>
          <p:nvPr>
            <p:ph type="sldImg"/>
          </p:nvPr>
        </p:nvSpPr>
        <p:spPr>
          <a:ln/>
        </p:spPr>
      </p:sp>
      <p:sp>
        <p:nvSpPr>
          <p:cNvPr id="359427"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99912438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Slide Image Placeholder 1"/>
          <p:cNvSpPr>
            <a:spLocks noGrp="1" noRot="1" noChangeAspect="1" noTextEdit="1"/>
          </p:cNvSpPr>
          <p:nvPr>
            <p:ph type="sldImg"/>
          </p:nvPr>
        </p:nvSpPr>
        <p:spPr>
          <a:ln/>
        </p:spPr>
      </p:sp>
      <p:sp>
        <p:nvSpPr>
          <p:cNvPr id="360451"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79639186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a:ln/>
        </p:spPr>
      </p:sp>
      <p:sp>
        <p:nvSpPr>
          <p:cNvPr id="361475"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228496368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0441052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Rot="1" noChangeAspect="1" noChangeArrowheads="1" noTextEdit="1"/>
          </p:cNvSpPr>
          <p:nvPr>
            <p:ph type="sldImg"/>
          </p:nvPr>
        </p:nvSpPr>
        <p:spPr>
          <a:xfrm>
            <a:off x="1025525" y="487363"/>
            <a:ext cx="5268913" cy="4070350"/>
          </a:xfrm>
          <a:ln/>
        </p:spPr>
      </p:sp>
      <p:sp>
        <p:nvSpPr>
          <p:cNvPr id="362499" name="Rectangle 3"/>
          <p:cNvSpPr>
            <a:spLocks noGrp="1" noChangeArrowheads="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792600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a:ln/>
        </p:spPr>
      </p:sp>
      <p:sp>
        <p:nvSpPr>
          <p:cNvPr id="284675"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328265078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xfrm>
            <a:off x="1325563" y="720725"/>
            <a:ext cx="4664075" cy="3605213"/>
          </a:xfrm>
          <a:ln/>
        </p:spPr>
      </p:sp>
      <p:sp>
        <p:nvSpPr>
          <p:cNvPr id="363523" name="Rectangle 3"/>
          <p:cNvSpPr>
            <a:spLocks noGrp="1" noChangeArrowheads="1"/>
          </p:cNvSpPr>
          <p:nvPr>
            <p:ph type="body" idx="1"/>
          </p:nvPr>
        </p:nvSpPr>
        <p:spPr>
          <a:xfrm>
            <a:off x="977903" y="4560891"/>
            <a:ext cx="5359400" cy="4319587"/>
          </a:xfrm>
          <a:noFill/>
          <a:ln w="9525"/>
        </p:spPr>
        <p:txBody>
          <a:bodyPr/>
          <a:lstStyle/>
          <a:p>
            <a:pPr marL="0" indent="0"/>
            <a:endParaRPr lang="en-US">
              <a:latin typeface="Arial" charset="0"/>
            </a:endParaRPr>
          </a:p>
        </p:txBody>
      </p:sp>
    </p:spTree>
    <p:extLst>
      <p:ext uri="{BB962C8B-B14F-4D97-AF65-F5344CB8AC3E}">
        <p14:creationId xmlns:p14="http://schemas.microsoft.com/office/powerpoint/2010/main" val="278458186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ChangeArrowheads="1"/>
          </p:cNvSpPr>
          <p:nvPr/>
        </p:nvSpPr>
        <p:spPr bwMode="auto">
          <a:xfrm>
            <a:off x="4143378"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364547" name="Rectangle 3"/>
          <p:cNvSpPr>
            <a:spLocks noChangeArrowheads="1"/>
          </p:cNvSpPr>
          <p:nvPr/>
        </p:nvSpPr>
        <p:spPr bwMode="auto">
          <a:xfrm>
            <a:off x="4143378" y="9120188"/>
            <a:ext cx="3171825" cy="481012"/>
          </a:xfrm>
          <a:prstGeom prst="rect">
            <a:avLst/>
          </a:prstGeom>
          <a:noFill/>
          <a:ln w="9525">
            <a:noFill/>
            <a:miter lim="800000"/>
            <a:headEnd/>
            <a:tailEnd/>
          </a:ln>
        </p:spPr>
        <p:txBody>
          <a:bodyPr lIns="18599" tIns="0" rIns="18599" bIns="0" anchor="b"/>
          <a:lstStyle/>
          <a:p>
            <a:pPr algn="r" defTabSz="957122"/>
            <a:r>
              <a:rPr lang="en-US" sz="900" i="1">
                <a:latin typeface="Times New Roman" pitchFamily="18" charset="0"/>
              </a:rPr>
              <a:t>201</a:t>
            </a:r>
          </a:p>
        </p:txBody>
      </p:sp>
      <p:sp>
        <p:nvSpPr>
          <p:cNvPr id="364548" name="Rectangle 4"/>
          <p:cNvSpPr>
            <a:spLocks noChangeArrowheads="1"/>
          </p:cNvSpPr>
          <p:nvPr/>
        </p:nvSpPr>
        <p:spPr bwMode="auto">
          <a:xfrm>
            <a:off x="4" y="9120188"/>
            <a:ext cx="3171825" cy="481012"/>
          </a:xfrm>
          <a:prstGeom prst="rect">
            <a:avLst/>
          </a:prstGeom>
          <a:noFill/>
          <a:ln w="9525">
            <a:noFill/>
            <a:miter lim="800000"/>
            <a:headEnd/>
            <a:tailEnd/>
          </a:ln>
        </p:spPr>
        <p:txBody>
          <a:bodyPr wrap="none" lIns="89277" tIns="44637" rIns="89277" bIns="44637" anchor="ctr"/>
          <a:lstStyle/>
          <a:p>
            <a:endParaRPr lang="en-US"/>
          </a:p>
        </p:txBody>
      </p:sp>
      <p:sp>
        <p:nvSpPr>
          <p:cNvPr id="364549" name="Rectangle 5"/>
          <p:cNvSpPr>
            <a:spLocks noChangeArrowheads="1"/>
          </p:cNvSpPr>
          <p:nvPr/>
        </p:nvSpPr>
        <p:spPr bwMode="auto">
          <a:xfrm>
            <a:off x="4"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364550" name="Rectangle 6"/>
          <p:cNvSpPr>
            <a:spLocks noGrp="1" noRot="1" noChangeAspect="1" noChangeArrowheads="1" noTextEdit="1"/>
          </p:cNvSpPr>
          <p:nvPr>
            <p:ph type="sldImg"/>
          </p:nvPr>
        </p:nvSpPr>
        <p:spPr>
          <a:xfrm>
            <a:off x="1333500" y="727075"/>
            <a:ext cx="4648200" cy="3592513"/>
          </a:xfrm>
          <a:ln cap="flat"/>
        </p:spPr>
      </p:sp>
      <p:sp>
        <p:nvSpPr>
          <p:cNvPr id="364551" name="Rectangle 7"/>
          <p:cNvSpPr>
            <a:spLocks noGrp="1" noChangeArrowheads="1"/>
          </p:cNvSpPr>
          <p:nvPr>
            <p:ph type="body" idx="1"/>
          </p:nvPr>
        </p:nvSpPr>
        <p:spPr>
          <a:xfrm>
            <a:off x="1412875" y="4557716"/>
            <a:ext cx="4500564" cy="4319587"/>
          </a:xfrm>
          <a:noFill/>
          <a:ln w="9525"/>
        </p:spPr>
        <p:txBody>
          <a:bodyPr lIns="94536" tIns="49592" rIns="94536" bIns="49592"/>
          <a:lstStyle/>
          <a:p>
            <a:pPr marL="0" indent="0"/>
            <a:endParaRPr lang="en-US">
              <a:latin typeface="Arial" charset="0"/>
            </a:endParaRPr>
          </a:p>
        </p:txBody>
      </p:sp>
    </p:spTree>
    <p:extLst>
      <p:ext uri="{BB962C8B-B14F-4D97-AF65-F5344CB8AC3E}">
        <p14:creationId xmlns:p14="http://schemas.microsoft.com/office/powerpoint/2010/main" val="69031440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6648957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Rot="1" noChangeAspect="1" noChangeArrowheads="1" noTextEdit="1"/>
          </p:cNvSpPr>
          <p:nvPr>
            <p:ph type="sldImg"/>
          </p:nvPr>
        </p:nvSpPr>
        <p:spPr>
          <a:xfrm>
            <a:off x="1325563" y="720725"/>
            <a:ext cx="4664075" cy="3605213"/>
          </a:xfrm>
          <a:ln/>
        </p:spPr>
      </p:sp>
      <p:sp>
        <p:nvSpPr>
          <p:cNvPr id="365571" name="Rectangle 3"/>
          <p:cNvSpPr>
            <a:spLocks noGrp="1" noChangeArrowheads="1"/>
          </p:cNvSpPr>
          <p:nvPr>
            <p:ph type="body" idx="1"/>
          </p:nvPr>
        </p:nvSpPr>
        <p:spPr>
          <a:xfrm>
            <a:off x="977903" y="4560891"/>
            <a:ext cx="5359400" cy="4319587"/>
          </a:xfrm>
          <a:noFill/>
          <a:ln w="9525"/>
        </p:spPr>
        <p:txBody>
          <a:bodyPr/>
          <a:lstStyle/>
          <a:p>
            <a:pPr marL="0" indent="0"/>
            <a:endParaRPr lang="en-US">
              <a:latin typeface="Arial" charset="0"/>
            </a:endParaRPr>
          </a:p>
        </p:txBody>
      </p:sp>
    </p:spTree>
    <p:extLst>
      <p:ext uri="{BB962C8B-B14F-4D97-AF65-F5344CB8AC3E}">
        <p14:creationId xmlns:p14="http://schemas.microsoft.com/office/powerpoint/2010/main" val="376264978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ChangeArrowheads="1"/>
          </p:cNvSpPr>
          <p:nvPr/>
        </p:nvSpPr>
        <p:spPr bwMode="auto">
          <a:xfrm>
            <a:off x="4143378"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366595" name="Rectangle 3"/>
          <p:cNvSpPr>
            <a:spLocks noChangeArrowheads="1"/>
          </p:cNvSpPr>
          <p:nvPr/>
        </p:nvSpPr>
        <p:spPr bwMode="auto">
          <a:xfrm>
            <a:off x="4143378" y="9120188"/>
            <a:ext cx="3171825" cy="481012"/>
          </a:xfrm>
          <a:prstGeom prst="rect">
            <a:avLst/>
          </a:prstGeom>
          <a:noFill/>
          <a:ln w="9525">
            <a:noFill/>
            <a:miter lim="800000"/>
            <a:headEnd/>
            <a:tailEnd/>
          </a:ln>
        </p:spPr>
        <p:txBody>
          <a:bodyPr lIns="18599" tIns="0" rIns="18599" bIns="0" anchor="b"/>
          <a:lstStyle/>
          <a:p>
            <a:pPr algn="r" defTabSz="957122"/>
            <a:r>
              <a:rPr lang="en-US" sz="900" i="1">
                <a:latin typeface="Times New Roman" pitchFamily="18" charset="0"/>
              </a:rPr>
              <a:t>202</a:t>
            </a:r>
          </a:p>
        </p:txBody>
      </p:sp>
      <p:sp>
        <p:nvSpPr>
          <p:cNvPr id="366596" name="Rectangle 4"/>
          <p:cNvSpPr>
            <a:spLocks noChangeArrowheads="1"/>
          </p:cNvSpPr>
          <p:nvPr/>
        </p:nvSpPr>
        <p:spPr bwMode="auto">
          <a:xfrm>
            <a:off x="4" y="9120188"/>
            <a:ext cx="3171825" cy="481012"/>
          </a:xfrm>
          <a:prstGeom prst="rect">
            <a:avLst/>
          </a:prstGeom>
          <a:noFill/>
          <a:ln w="9525">
            <a:noFill/>
            <a:miter lim="800000"/>
            <a:headEnd/>
            <a:tailEnd/>
          </a:ln>
        </p:spPr>
        <p:txBody>
          <a:bodyPr wrap="none" lIns="89277" tIns="44637" rIns="89277" bIns="44637" anchor="ctr"/>
          <a:lstStyle/>
          <a:p>
            <a:endParaRPr lang="en-US"/>
          </a:p>
        </p:txBody>
      </p:sp>
      <p:sp>
        <p:nvSpPr>
          <p:cNvPr id="366597" name="Rectangle 5"/>
          <p:cNvSpPr>
            <a:spLocks noChangeArrowheads="1"/>
          </p:cNvSpPr>
          <p:nvPr/>
        </p:nvSpPr>
        <p:spPr bwMode="auto">
          <a:xfrm>
            <a:off x="4" y="0"/>
            <a:ext cx="3171825" cy="477838"/>
          </a:xfrm>
          <a:prstGeom prst="rect">
            <a:avLst/>
          </a:prstGeom>
          <a:noFill/>
          <a:ln w="9525">
            <a:noFill/>
            <a:miter lim="800000"/>
            <a:headEnd/>
            <a:tailEnd/>
          </a:ln>
        </p:spPr>
        <p:txBody>
          <a:bodyPr wrap="none" lIns="89277" tIns="44637" rIns="89277" bIns="44637" anchor="ctr"/>
          <a:lstStyle/>
          <a:p>
            <a:endParaRPr lang="en-US"/>
          </a:p>
        </p:txBody>
      </p:sp>
      <p:sp>
        <p:nvSpPr>
          <p:cNvPr id="366598" name="Rectangle 6"/>
          <p:cNvSpPr>
            <a:spLocks noGrp="1" noRot="1" noChangeAspect="1" noChangeArrowheads="1" noTextEdit="1"/>
          </p:cNvSpPr>
          <p:nvPr>
            <p:ph type="sldImg"/>
          </p:nvPr>
        </p:nvSpPr>
        <p:spPr>
          <a:xfrm>
            <a:off x="1333500" y="727075"/>
            <a:ext cx="4648200" cy="3592513"/>
          </a:xfrm>
          <a:ln cap="flat"/>
        </p:spPr>
      </p:sp>
      <p:sp>
        <p:nvSpPr>
          <p:cNvPr id="366599" name="Rectangle 7"/>
          <p:cNvSpPr>
            <a:spLocks noGrp="1" noChangeArrowheads="1"/>
          </p:cNvSpPr>
          <p:nvPr>
            <p:ph type="body" idx="1"/>
          </p:nvPr>
        </p:nvSpPr>
        <p:spPr>
          <a:xfrm>
            <a:off x="1412875" y="4557716"/>
            <a:ext cx="4500564" cy="4319587"/>
          </a:xfrm>
          <a:noFill/>
          <a:ln w="9525"/>
        </p:spPr>
        <p:txBody>
          <a:bodyPr lIns="94536" tIns="49592" rIns="94536" bIns="49592"/>
          <a:lstStyle/>
          <a:p>
            <a:pPr marL="0" indent="0"/>
            <a:endParaRPr lang="en-US">
              <a:latin typeface="Arial" charset="0"/>
            </a:endParaRPr>
          </a:p>
        </p:txBody>
      </p:sp>
    </p:spTree>
    <p:extLst>
      <p:ext uri="{BB962C8B-B14F-4D97-AF65-F5344CB8AC3E}">
        <p14:creationId xmlns:p14="http://schemas.microsoft.com/office/powerpoint/2010/main" val="353207338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a:ln/>
        </p:spPr>
      </p:sp>
      <p:sp>
        <p:nvSpPr>
          <p:cNvPr id="367619"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319911020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a:ln/>
        </p:spPr>
      </p:sp>
      <p:sp>
        <p:nvSpPr>
          <p:cNvPr id="368643"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68734352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Slide Image Placeholder 1"/>
          <p:cNvSpPr>
            <a:spLocks noGrp="1" noRot="1" noChangeAspect="1" noTextEdit="1"/>
          </p:cNvSpPr>
          <p:nvPr>
            <p:ph type="sldImg"/>
          </p:nvPr>
        </p:nvSpPr>
        <p:spPr>
          <a:ln/>
        </p:spPr>
      </p:sp>
      <p:sp>
        <p:nvSpPr>
          <p:cNvPr id="369667"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336564833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Rot="1" noChangeAspect="1" noChangeArrowheads="1" noTextEdit="1"/>
          </p:cNvSpPr>
          <p:nvPr>
            <p:ph type="sldImg"/>
          </p:nvPr>
        </p:nvSpPr>
        <p:spPr>
          <a:xfrm>
            <a:off x="1325563" y="720725"/>
            <a:ext cx="4664075" cy="3605213"/>
          </a:xfrm>
          <a:ln/>
        </p:spPr>
      </p:sp>
      <p:sp>
        <p:nvSpPr>
          <p:cNvPr id="370691" name="Rectangle 3"/>
          <p:cNvSpPr>
            <a:spLocks noGrp="1" noChangeArrowheads="1"/>
          </p:cNvSpPr>
          <p:nvPr>
            <p:ph type="body" idx="1"/>
          </p:nvPr>
        </p:nvSpPr>
        <p:spPr>
          <a:xfrm>
            <a:off x="977903" y="4560891"/>
            <a:ext cx="5359400" cy="4319587"/>
          </a:xfrm>
          <a:noFill/>
          <a:ln w="9525"/>
        </p:spPr>
        <p:txBody>
          <a:bodyPr/>
          <a:lstStyle/>
          <a:p>
            <a:pPr marL="0" indent="0"/>
            <a:endParaRPr lang="en-US">
              <a:latin typeface="Arial" charset="0"/>
            </a:endParaRPr>
          </a:p>
        </p:txBody>
      </p:sp>
    </p:spTree>
    <p:extLst>
      <p:ext uri="{BB962C8B-B14F-4D97-AF65-F5344CB8AC3E}">
        <p14:creationId xmlns:p14="http://schemas.microsoft.com/office/powerpoint/2010/main" val="299337556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Slide Image Placeholder 1"/>
          <p:cNvSpPr>
            <a:spLocks noGrp="1" noRot="1" noChangeAspect="1" noTextEdit="1"/>
          </p:cNvSpPr>
          <p:nvPr>
            <p:ph type="sldImg"/>
          </p:nvPr>
        </p:nvSpPr>
        <p:spPr>
          <a:ln/>
        </p:spPr>
      </p:sp>
      <p:sp>
        <p:nvSpPr>
          <p:cNvPr id="371715" name="Notes Placeholder 2"/>
          <p:cNvSpPr>
            <a:spLocks noGrp="1"/>
          </p:cNvSpPr>
          <p:nvPr>
            <p:ph type="body" idx="1"/>
          </p:nvPr>
        </p:nvSpPr>
        <p:spPr>
          <a:noFill/>
          <a:ln w="9525"/>
        </p:spPr>
        <p:txBody>
          <a:bodyPr/>
          <a:lstStyle/>
          <a:p>
            <a:endParaRPr lang="en-US">
              <a:latin typeface="Arial" charset="0"/>
            </a:endParaRPr>
          </a:p>
        </p:txBody>
      </p:sp>
    </p:spTree>
    <p:extLst>
      <p:ext uri="{BB962C8B-B14F-4D97-AF65-F5344CB8AC3E}">
        <p14:creationId xmlns:p14="http://schemas.microsoft.com/office/powerpoint/2010/main" val="1653662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a:t>Click to edit Master title style</a:t>
            </a:r>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28600"/>
            <a:ext cx="2133600" cy="7086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6248400" cy="7086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458200" cy="838200"/>
          </a:xfrm>
        </p:spPr>
        <p:txBody>
          <a:bodyPr/>
          <a:lstStyle/>
          <a:p>
            <a:r>
              <a:rPr lang="en-US"/>
              <a:t>Click to edit Master title style</a:t>
            </a:r>
          </a:p>
        </p:txBody>
      </p:sp>
      <p:sp>
        <p:nvSpPr>
          <p:cNvPr id="3" name="Text Placeholder 2"/>
          <p:cNvSpPr>
            <a:spLocks noGrp="1"/>
          </p:cNvSpPr>
          <p:nvPr>
            <p:ph type="body" sz="half" idx="1"/>
          </p:nvPr>
        </p:nvSpPr>
        <p:spPr>
          <a:xfrm>
            <a:off x="685800" y="1219200"/>
            <a:ext cx="4191000" cy="60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219200"/>
            <a:ext cx="4191000" cy="60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458200" cy="838200"/>
          </a:xfrm>
        </p:spPr>
        <p:txBody>
          <a:bodyPr/>
          <a:lstStyle/>
          <a:p>
            <a:r>
              <a:rPr lang="en-US"/>
              <a:t>Click to edit Master title style</a:t>
            </a:r>
          </a:p>
        </p:txBody>
      </p:sp>
      <p:sp>
        <p:nvSpPr>
          <p:cNvPr id="3" name="Table Placeholder 2"/>
          <p:cNvSpPr>
            <a:spLocks noGrp="1"/>
          </p:cNvSpPr>
          <p:nvPr>
            <p:ph type="tbl" idx="1"/>
          </p:nvPr>
        </p:nvSpPr>
        <p:spPr>
          <a:xfrm>
            <a:off x="685800" y="1219200"/>
            <a:ext cx="8534400" cy="6096000"/>
          </a:xfrm>
        </p:spPr>
        <p:txBody>
          <a:bodyPr/>
          <a:lstStyle/>
          <a:p>
            <a:pPr lvl="0"/>
            <a:endParaRPr lang="en-US"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458200" cy="838200"/>
          </a:xfrm>
        </p:spPr>
        <p:txBody>
          <a:bodyPr/>
          <a:lstStyle/>
          <a:p>
            <a:r>
              <a:rPr lang="en-US"/>
              <a:t>Click to edit Master title style</a:t>
            </a:r>
          </a:p>
        </p:txBody>
      </p:sp>
      <p:sp>
        <p:nvSpPr>
          <p:cNvPr id="3" name="Text Placeholder 2"/>
          <p:cNvSpPr>
            <a:spLocks noGrp="1"/>
          </p:cNvSpPr>
          <p:nvPr>
            <p:ph type="body" sz="half" idx="1"/>
          </p:nvPr>
        </p:nvSpPr>
        <p:spPr>
          <a:xfrm>
            <a:off x="685800" y="1219200"/>
            <a:ext cx="8534400"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343400"/>
            <a:ext cx="8534400"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19200"/>
            <a:ext cx="4191000" cy="609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219200"/>
            <a:ext cx="4191000" cy="609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bwMode="auto">
          <a:xfrm>
            <a:off x="685800" y="1219200"/>
            <a:ext cx="8534400" cy="6096000"/>
          </a:xfrm>
          <a:prstGeom prst="rect">
            <a:avLst/>
          </a:prstGeom>
          <a:noFill/>
          <a:ln w="12700">
            <a:noFill/>
            <a:miter lim="800000"/>
            <a:headEnd/>
            <a:tailEnd/>
          </a:ln>
        </p:spPr>
        <p:txBody>
          <a:bodyPr vert="horz" wrap="square" lIns="101600" tIns="50800" rIns="101600" bIns="50800" numCol="1" anchor="t" anchorCtr="0" compatLnSpc="1">
            <a:prstTxWarp prst="textNoShape">
              <a:avLst/>
            </a:prstTxWarp>
          </a:body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747" name="Rectangle 3"/>
          <p:cNvSpPr>
            <a:spLocks noGrp="1" noChangeArrowheads="1"/>
          </p:cNvSpPr>
          <p:nvPr>
            <p:ph type="title"/>
          </p:nvPr>
        </p:nvSpPr>
        <p:spPr bwMode="auto">
          <a:xfrm>
            <a:off x="685800" y="228600"/>
            <a:ext cx="8458200" cy="838200"/>
          </a:xfrm>
          <a:prstGeom prst="rect">
            <a:avLst/>
          </a:prstGeom>
          <a:noFill/>
          <a:ln w="12700">
            <a:noFill/>
            <a:miter lim="800000"/>
            <a:headEnd/>
            <a:tailEnd/>
          </a:ln>
        </p:spPr>
        <p:txBody>
          <a:bodyPr vert="horz" wrap="square" lIns="101600" tIns="50800" rIns="101600" bIns="50800" numCol="1" anchor="ctr" anchorCtr="0" compatLnSpc="1">
            <a:prstTxWarp prst="textNoShape">
              <a:avLst/>
            </a:prstTxWarp>
          </a:bodyPr>
          <a:lstStyle/>
          <a:p>
            <a:pPr lvl="0"/>
            <a:r>
              <a:rPr lang="en-US"/>
              <a:t>Slide Title</a:t>
            </a:r>
          </a:p>
        </p:txBody>
      </p:sp>
      <p:sp>
        <p:nvSpPr>
          <p:cNvPr id="1038" name="Text Box 14"/>
          <p:cNvSpPr txBox="1">
            <a:spLocks noChangeArrowheads="1"/>
          </p:cNvSpPr>
          <p:nvPr userDrawn="1"/>
        </p:nvSpPr>
        <p:spPr bwMode="auto">
          <a:xfrm>
            <a:off x="685800" y="5486400"/>
            <a:ext cx="9067800" cy="457200"/>
          </a:xfrm>
          <a:prstGeom prst="rect">
            <a:avLst/>
          </a:prstGeom>
          <a:noFill/>
          <a:ln w="12700">
            <a:noFill/>
            <a:miter lim="800000"/>
            <a:headEnd/>
            <a:tailEnd/>
          </a:ln>
          <a:effectLst/>
        </p:spPr>
        <p:txBody>
          <a:bodyPr>
            <a:spAutoFit/>
          </a:bodyPr>
          <a:lstStyle/>
          <a:p>
            <a:pPr>
              <a:spcBef>
                <a:spcPct val="50000"/>
              </a:spcBef>
              <a:defRPr/>
            </a:pPr>
            <a:r>
              <a:rPr lang="en-US" dirty="0">
                <a:latin typeface="Arial" pitchFamily="34" charset="0"/>
              </a:rPr>
              <a:t>                     </a:t>
            </a:r>
          </a:p>
        </p:txBody>
      </p:sp>
      <p:sp>
        <p:nvSpPr>
          <p:cNvPr id="7" name="Rectangle 12"/>
          <p:cNvSpPr>
            <a:spLocks noChangeArrowheads="1"/>
          </p:cNvSpPr>
          <p:nvPr userDrawn="1"/>
        </p:nvSpPr>
        <p:spPr bwMode="auto">
          <a:xfrm>
            <a:off x="0" y="7373779"/>
            <a:ext cx="10058400" cy="246221"/>
          </a:xfrm>
          <a:prstGeom prst="rect">
            <a:avLst/>
          </a:prstGeom>
          <a:noFill/>
          <a:ln w="12700">
            <a:noFill/>
            <a:miter lim="800000"/>
            <a:headEnd/>
            <a:tailEnd/>
          </a:ln>
          <a:effectLst/>
        </p:spPr>
        <p:txBody>
          <a:bodyPr wrap="square">
            <a:spAutoFit/>
          </a:bodyPr>
          <a:lstStyle/>
          <a:p>
            <a:pPr>
              <a:defRPr/>
            </a:pPr>
            <a:r>
              <a:rPr lang="en-US" sz="1000" dirty="0">
                <a:solidFill>
                  <a:schemeClr val="tx2"/>
                </a:solidFill>
                <a:latin typeface="Arial" pitchFamily="34" charset="0"/>
                <a:cs typeface="Arial" pitchFamily="34" charset="0"/>
              </a:rPr>
              <a:t>       ©</a:t>
            </a:r>
            <a:r>
              <a:rPr lang="en-US" sz="1000" dirty="0">
                <a:solidFill>
                  <a:schemeClr val="tx2"/>
                </a:solidFill>
                <a:latin typeface="Arial" pitchFamily="34" charset="0"/>
              </a:rPr>
              <a:t>  2019 Zvi M. Kedem                                                                                                                                                                                                                             7:</a:t>
            </a:r>
            <a:fld id="{5E7E200E-790F-4D5C-AB0F-53A7E6D0A6FE}" type="slidenum">
              <a:rPr lang="en-US" sz="1000" smtClean="0">
                <a:solidFill>
                  <a:schemeClr val="tx2"/>
                </a:solidFill>
                <a:latin typeface="Arial" pitchFamily="34" charset="0"/>
              </a:rPr>
              <a:pPr>
                <a:defRPr/>
              </a:pPr>
              <a:t>‹#›</a:t>
            </a:fld>
            <a:endParaRPr lang="en-US" sz="1000" dirty="0">
              <a:solidFill>
                <a:schemeClr val="tx2"/>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1228725" rtl="0" eaLnBrk="0" fontAlgn="base" hangingPunct="0">
        <a:lnSpc>
          <a:spcPct val="90000"/>
        </a:lnSpc>
        <a:spcBef>
          <a:spcPct val="0"/>
        </a:spcBef>
        <a:spcAft>
          <a:spcPct val="0"/>
        </a:spcAft>
        <a:defRPr sz="2800" b="1" i="1">
          <a:solidFill>
            <a:schemeClr val="tx2"/>
          </a:solidFill>
          <a:latin typeface="+mj-lt"/>
          <a:ea typeface="+mj-ea"/>
          <a:cs typeface="+mj-cs"/>
        </a:defRPr>
      </a:lvl1pPr>
      <a:lvl2pPr algn="ctr" defTabSz="1228725" rtl="0" eaLnBrk="0" fontAlgn="base" hangingPunct="0">
        <a:lnSpc>
          <a:spcPct val="90000"/>
        </a:lnSpc>
        <a:spcBef>
          <a:spcPct val="0"/>
        </a:spcBef>
        <a:spcAft>
          <a:spcPct val="0"/>
        </a:spcAft>
        <a:defRPr sz="2800" b="1" i="1">
          <a:solidFill>
            <a:schemeClr val="tx2"/>
          </a:solidFill>
          <a:latin typeface="Arial" pitchFamily="34" charset="0"/>
        </a:defRPr>
      </a:lvl2pPr>
      <a:lvl3pPr algn="ctr" defTabSz="1228725" rtl="0" eaLnBrk="0" fontAlgn="base" hangingPunct="0">
        <a:lnSpc>
          <a:spcPct val="90000"/>
        </a:lnSpc>
        <a:spcBef>
          <a:spcPct val="0"/>
        </a:spcBef>
        <a:spcAft>
          <a:spcPct val="0"/>
        </a:spcAft>
        <a:defRPr sz="2800" b="1" i="1">
          <a:solidFill>
            <a:schemeClr val="tx2"/>
          </a:solidFill>
          <a:latin typeface="Arial" pitchFamily="34" charset="0"/>
        </a:defRPr>
      </a:lvl3pPr>
      <a:lvl4pPr algn="ctr" defTabSz="1228725" rtl="0" eaLnBrk="0" fontAlgn="base" hangingPunct="0">
        <a:lnSpc>
          <a:spcPct val="90000"/>
        </a:lnSpc>
        <a:spcBef>
          <a:spcPct val="0"/>
        </a:spcBef>
        <a:spcAft>
          <a:spcPct val="0"/>
        </a:spcAft>
        <a:defRPr sz="2800" b="1" i="1">
          <a:solidFill>
            <a:schemeClr val="tx2"/>
          </a:solidFill>
          <a:latin typeface="Arial" pitchFamily="34" charset="0"/>
        </a:defRPr>
      </a:lvl4pPr>
      <a:lvl5pPr algn="ctr" defTabSz="1228725" rtl="0" eaLnBrk="0" fontAlgn="base" hangingPunct="0">
        <a:lnSpc>
          <a:spcPct val="90000"/>
        </a:lnSpc>
        <a:spcBef>
          <a:spcPct val="0"/>
        </a:spcBef>
        <a:spcAft>
          <a:spcPct val="0"/>
        </a:spcAft>
        <a:defRPr sz="2800" b="1" i="1">
          <a:solidFill>
            <a:schemeClr val="tx2"/>
          </a:solidFill>
          <a:latin typeface="Arial" pitchFamily="34" charset="0"/>
        </a:defRPr>
      </a:lvl5pPr>
      <a:lvl6pPr marL="457200" algn="ctr" defTabSz="1228725" rtl="0" eaLnBrk="0" fontAlgn="base" hangingPunct="0">
        <a:lnSpc>
          <a:spcPct val="90000"/>
        </a:lnSpc>
        <a:spcBef>
          <a:spcPct val="0"/>
        </a:spcBef>
        <a:spcAft>
          <a:spcPct val="0"/>
        </a:spcAft>
        <a:defRPr sz="2800" b="1" i="1">
          <a:solidFill>
            <a:schemeClr val="tx2"/>
          </a:solidFill>
          <a:latin typeface="Arial" pitchFamily="34" charset="0"/>
        </a:defRPr>
      </a:lvl6pPr>
      <a:lvl7pPr marL="914400" algn="ctr" defTabSz="1228725" rtl="0" eaLnBrk="0" fontAlgn="base" hangingPunct="0">
        <a:lnSpc>
          <a:spcPct val="90000"/>
        </a:lnSpc>
        <a:spcBef>
          <a:spcPct val="0"/>
        </a:spcBef>
        <a:spcAft>
          <a:spcPct val="0"/>
        </a:spcAft>
        <a:defRPr sz="2800" b="1" i="1">
          <a:solidFill>
            <a:schemeClr val="tx2"/>
          </a:solidFill>
          <a:latin typeface="Arial" pitchFamily="34" charset="0"/>
        </a:defRPr>
      </a:lvl7pPr>
      <a:lvl8pPr marL="1371600" algn="ctr" defTabSz="1228725" rtl="0" eaLnBrk="0" fontAlgn="base" hangingPunct="0">
        <a:lnSpc>
          <a:spcPct val="90000"/>
        </a:lnSpc>
        <a:spcBef>
          <a:spcPct val="0"/>
        </a:spcBef>
        <a:spcAft>
          <a:spcPct val="0"/>
        </a:spcAft>
        <a:defRPr sz="2800" b="1" i="1">
          <a:solidFill>
            <a:schemeClr val="tx2"/>
          </a:solidFill>
          <a:latin typeface="Arial" pitchFamily="34" charset="0"/>
        </a:defRPr>
      </a:lvl8pPr>
      <a:lvl9pPr marL="1828800" algn="ctr" defTabSz="1228725" rtl="0" eaLnBrk="0" fontAlgn="base" hangingPunct="0">
        <a:lnSpc>
          <a:spcPct val="90000"/>
        </a:lnSpc>
        <a:spcBef>
          <a:spcPct val="0"/>
        </a:spcBef>
        <a:spcAft>
          <a:spcPct val="0"/>
        </a:spcAft>
        <a:defRPr sz="2800" b="1" i="1">
          <a:solidFill>
            <a:schemeClr val="tx2"/>
          </a:solidFill>
          <a:latin typeface="Arial" pitchFamily="34" charset="0"/>
        </a:defRPr>
      </a:lvl9pPr>
    </p:titleStyle>
    <p:bodyStyle>
      <a:lvl1pPr marL="438150" indent="-438150" algn="l" defTabSz="1228725" rtl="0" eaLnBrk="0" fontAlgn="base" hangingPunct="0">
        <a:lnSpc>
          <a:spcPct val="90000"/>
        </a:lnSpc>
        <a:spcBef>
          <a:spcPct val="30000"/>
        </a:spcBef>
        <a:spcAft>
          <a:spcPct val="0"/>
        </a:spcAft>
        <a:buClr>
          <a:srgbClr val="00279F"/>
        </a:buClr>
        <a:buSzPct val="100000"/>
        <a:buFont typeface="Wingdings" panose="05000000000000000000" pitchFamily="2" charset="2"/>
        <a:buChar char="§"/>
        <a:defRPr sz="2400">
          <a:solidFill>
            <a:srgbClr val="00279F"/>
          </a:solidFill>
          <a:latin typeface="+mn-lt"/>
          <a:ea typeface="+mn-ea"/>
          <a:cs typeface="+mn-cs"/>
        </a:defRPr>
      </a:lvl1pPr>
      <a:lvl2pPr marL="850900" indent="-298450" algn="l" defTabSz="1228725" rtl="0" eaLnBrk="0" fontAlgn="base" hangingPunct="0">
        <a:lnSpc>
          <a:spcPct val="90000"/>
        </a:lnSpc>
        <a:spcBef>
          <a:spcPct val="30000"/>
        </a:spcBef>
        <a:spcAft>
          <a:spcPct val="0"/>
        </a:spcAft>
        <a:buClr>
          <a:schemeClr val="folHlink"/>
        </a:buClr>
        <a:buSzPct val="100000"/>
        <a:buFont typeface="Symbol" pitchFamily="18" charset="2"/>
        <a:buChar char="·"/>
        <a:defRPr sz="2000">
          <a:solidFill>
            <a:srgbClr val="00279F"/>
          </a:solidFill>
          <a:latin typeface="+mn-lt"/>
        </a:defRPr>
      </a:lvl2pPr>
      <a:lvl3pPr marL="1155700" indent="-190500" algn="l" defTabSz="1228725" rtl="0" eaLnBrk="0" fontAlgn="base" hangingPunct="0">
        <a:lnSpc>
          <a:spcPct val="90000"/>
        </a:lnSpc>
        <a:spcBef>
          <a:spcPct val="30000"/>
        </a:spcBef>
        <a:spcAft>
          <a:spcPct val="0"/>
        </a:spcAft>
        <a:buClr>
          <a:schemeClr val="folHlink"/>
        </a:buClr>
        <a:buSzPct val="100000"/>
        <a:buChar char="–"/>
        <a:defRPr sz="1600">
          <a:solidFill>
            <a:srgbClr val="00279F"/>
          </a:solidFill>
          <a:latin typeface="+mn-lt"/>
        </a:defRPr>
      </a:lvl3pPr>
      <a:lvl4pPr marL="1441450" indent="-171450" algn="l" defTabSz="1228725" rtl="0" eaLnBrk="0" fontAlgn="base" hangingPunct="0">
        <a:lnSpc>
          <a:spcPct val="90000"/>
        </a:lnSpc>
        <a:spcBef>
          <a:spcPct val="30000"/>
        </a:spcBef>
        <a:spcAft>
          <a:spcPct val="0"/>
        </a:spcAft>
        <a:buClr>
          <a:schemeClr val="folHlink"/>
        </a:buClr>
        <a:buSzPct val="100000"/>
        <a:buChar char="–"/>
        <a:defRPr sz="1600">
          <a:solidFill>
            <a:srgbClr val="00279F"/>
          </a:solidFill>
          <a:latin typeface="+mn-lt"/>
        </a:defRPr>
      </a:lvl4pPr>
      <a:lvl5pPr marL="1728788" indent="-173038" algn="l" defTabSz="1228725" rtl="0" eaLnBrk="0" fontAlgn="base" hangingPunct="0">
        <a:lnSpc>
          <a:spcPct val="90000"/>
        </a:lnSpc>
        <a:spcBef>
          <a:spcPct val="30000"/>
        </a:spcBef>
        <a:spcAft>
          <a:spcPct val="0"/>
        </a:spcAft>
        <a:buClr>
          <a:schemeClr val="folHlink"/>
        </a:buClr>
        <a:buSzPct val="100000"/>
        <a:buChar char="–"/>
        <a:defRPr sz="1600">
          <a:solidFill>
            <a:srgbClr val="00279F"/>
          </a:solidFill>
          <a:latin typeface="+mn-lt"/>
        </a:defRPr>
      </a:lvl5pPr>
      <a:lvl6pPr marL="2185988" indent="-173038" algn="l" defTabSz="1228725" rtl="0" eaLnBrk="0" fontAlgn="base" hangingPunct="0">
        <a:lnSpc>
          <a:spcPct val="90000"/>
        </a:lnSpc>
        <a:spcBef>
          <a:spcPct val="30000"/>
        </a:spcBef>
        <a:spcAft>
          <a:spcPct val="0"/>
        </a:spcAft>
        <a:buClr>
          <a:schemeClr val="folHlink"/>
        </a:buClr>
        <a:buSzPct val="100000"/>
        <a:buChar char="–"/>
        <a:defRPr sz="1600">
          <a:solidFill>
            <a:srgbClr val="00279F"/>
          </a:solidFill>
          <a:latin typeface="+mn-lt"/>
        </a:defRPr>
      </a:lvl6pPr>
      <a:lvl7pPr marL="2643188" indent="-173038" algn="l" defTabSz="1228725" rtl="0" eaLnBrk="0" fontAlgn="base" hangingPunct="0">
        <a:lnSpc>
          <a:spcPct val="90000"/>
        </a:lnSpc>
        <a:spcBef>
          <a:spcPct val="30000"/>
        </a:spcBef>
        <a:spcAft>
          <a:spcPct val="0"/>
        </a:spcAft>
        <a:buClr>
          <a:schemeClr val="folHlink"/>
        </a:buClr>
        <a:buSzPct val="100000"/>
        <a:buChar char="–"/>
        <a:defRPr sz="1600">
          <a:solidFill>
            <a:srgbClr val="00279F"/>
          </a:solidFill>
          <a:latin typeface="+mn-lt"/>
        </a:defRPr>
      </a:lvl7pPr>
      <a:lvl8pPr marL="3100388" indent="-173038" algn="l" defTabSz="1228725" rtl="0" eaLnBrk="0" fontAlgn="base" hangingPunct="0">
        <a:lnSpc>
          <a:spcPct val="90000"/>
        </a:lnSpc>
        <a:spcBef>
          <a:spcPct val="30000"/>
        </a:spcBef>
        <a:spcAft>
          <a:spcPct val="0"/>
        </a:spcAft>
        <a:buClr>
          <a:schemeClr val="folHlink"/>
        </a:buClr>
        <a:buSzPct val="100000"/>
        <a:buChar char="–"/>
        <a:defRPr sz="1600">
          <a:solidFill>
            <a:srgbClr val="00279F"/>
          </a:solidFill>
          <a:latin typeface="+mn-lt"/>
        </a:defRPr>
      </a:lvl8pPr>
      <a:lvl9pPr marL="3557588" indent="-173038" algn="l" defTabSz="1228725" rtl="0" eaLnBrk="0" fontAlgn="base" hangingPunct="0">
        <a:lnSpc>
          <a:spcPct val="90000"/>
        </a:lnSpc>
        <a:spcBef>
          <a:spcPct val="30000"/>
        </a:spcBef>
        <a:spcAft>
          <a:spcPct val="0"/>
        </a:spcAft>
        <a:buClr>
          <a:schemeClr val="folHlink"/>
        </a:buClr>
        <a:buSzPct val="100000"/>
        <a:buChar char="–"/>
        <a:defRPr sz="1600">
          <a:solidFill>
            <a:srgbClr val="00279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97.xml"/><Relationship Id="rId4" Type="http://schemas.openxmlformats.org/officeDocument/2006/relationships/oleObject" Target="../embeddings/oleObject39.bin"/><Relationship Id="rId5" Type="http://schemas.openxmlformats.org/officeDocument/2006/relationships/image" Target="../media/image27.emf"/><Relationship Id="rId1" Type="http://schemas.openxmlformats.org/officeDocument/2006/relationships/vmlDrawing" Target="../drawings/vmlDrawing26.vml"/><Relationship Id="rId2"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99.xml"/><Relationship Id="rId4" Type="http://schemas.openxmlformats.org/officeDocument/2006/relationships/oleObject" Target="../embeddings/oleObject40.bin"/><Relationship Id="rId5" Type="http://schemas.openxmlformats.org/officeDocument/2006/relationships/image" Target="../media/image28.emf"/><Relationship Id="rId1" Type="http://schemas.openxmlformats.org/officeDocument/2006/relationships/vmlDrawing" Target="../drawings/vmlDrawing27.vml"/><Relationship Id="rId2"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01.xml"/><Relationship Id="rId4" Type="http://schemas.openxmlformats.org/officeDocument/2006/relationships/oleObject" Target="../embeddings/oleObject41.bin"/><Relationship Id="rId5" Type="http://schemas.openxmlformats.org/officeDocument/2006/relationships/image" Target="../media/image29.emf"/><Relationship Id="rId1" Type="http://schemas.openxmlformats.org/officeDocument/2006/relationships/vmlDrawing" Target="../drawings/vmlDrawing28.vml"/><Relationship Id="rId2"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03.xml"/><Relationship Id="rId4" Type="http://schemas.openxmlformats.org/officeDocument/2006/relationships/oleObject" Target="../embeddings/oleObject42.bin"/><Relationship Id="rId5" Type="http://schemas.openxmlformats.org/officeDocument/2006/relationships/image" Target="../media/image30.emf"/><Relationship Id="rId1" Type="http://schemas.openxmlformats.org/officeDocument/2006/relationships/vmlDrawing" Target="../drawings/vmlDrawing29.vml"/><Relationship Id="rId2"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08.xml"/><Relationship Id="rId4" Type="http://schemas.openxmlformats.org/officeDocument/2006/relationships/oleObject" Target="../embeddings/oleObject43.bin"/><Relationship Id="rId5" Type="http://schemas.openxmlformats.org/officeDocument/2006/relationships/image" Target="../media/image31.emf"/><Relationship Id="rId1" Type="http://schemas.openxmlformats.org/officeDocument/2006/relationships/vmlDrawing" Target="../drawings/vmlDrawing30.vml"/><Relationship Id="rId2"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5.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8.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9.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0.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5.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8.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9.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0.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2.bin"/><Relationship Id="rId5" Type="http://schemas.openxmlformats.org/officeDocument/2006/relationships/image" Target="../media/image2.wmf"/><Relationship Id="rId6" Type="http://schemas.openxmlformats.org/officeDocument/2006/relationships/image" Target="../media/image3.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8.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9.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0.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5.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6.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8.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9.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0.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4.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5.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6.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8.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9.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0.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4.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5.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6.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8.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9.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0.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3.bin"/><Relationship Id="rId5" Type="http://schemas.openxmlformats.org/officeDocument/2006/relationships/image" Target="../media/image4.emf"/><Relationship Id="rId6" Type="http://schemas.openxmlformats.org/officeDocument/2006/relationships/oleObject" Target="../embeddings/oleObject4.bin"/><Relationship Id="rId7" Type="http://schemas.openxmlformats.org/officeDocument/2006/relationships/image" Target="../media/image5.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3.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4.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5.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6.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8.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9.xml"/></Relationships>
</file>

<file path=ppt/slides/_rels/slide227.xml.rels><?xml version="1.0" encoding="UTF-8" standalone="yes"?>
<Relationships xmlns="http://schemas.openxmlformats.org/package/2006/relationships"><Relationship Id="rId3" Type="http://schemas.openxmlformats.org/officeDocument/2006/relationships/notesSlide" Target="../notesSlides/notesSlide200.xml"/><Relationship Id="rId4" Type="http://schemas.openxmlformats.org/officeDocument/2006/relationships/oleObject" Target="../embeddings/oleObject44.bin"/><Relationship Id="rId5" Type="http://schemas.openxmlformats.org/officeDocument/2006/relationships/image" Target="../media/image32.emf"/><Relationship Id="rId1" Type="http://schemas.openxmlformats.org/officeDocument/2006/relationships/vmlDrawing" Target="../drawings/vmlDrawing31.vml"/><Relationship Id="rId2"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notesSlide" Target="../notesSlides/notesSlide201.xml"/><Relationship Id="rId4" Type="http://schemas.openxmlformats.org/officeDocument/2006/relationships/oleObject" Target="../embeddings/oleObject45.bin"/><Relationship Id="rId5" Type="http://schemas.openxmlformats.org/officeDocument/2006/relationships/image" Target="../media/image33.emf"/><Relationship Id="rId1" Type="http://schemas.openxmlformats.org/officeDocument/2006/relationships/vmlDrawing" Target="../drawings/vmlDrawing32.vml"/><Relationship Id="rId2"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3.xml"/></Relationships>
</file>

<file path=ppt/slides/_rels/slide231.xml.rels><?xml version="1.0" encoding="UTF-8" standalone="yes"?>
<Relationships xmlns="http://schemas.openxmlformats.org/package/2006/relationships"><Relationship Id="rId3" Type="http://schemas.openxmlformats.org/officeDocument/2006/relationships/notesSlide" Target="../notesSlides/notesSlide204.xml"/><Relationship Id="rId4" Type="http://schemas.openxmlformats.org/officeDocument/2006/relationships/oleObject" Target="../embeddings/oleObject46.bin"/><Relationship Id="rId5" Type="http://schemas.openxmlformats.org/officeDocument/2006/relationships/image" Target="../media/image34.emf"/><Relationship Id="rId1" Type="http://schemas.openxmlformats.org/officeDocument/2006/relationships/vmlDrawing" Target="../drawings/vmlDrawing33.vml"/><Relationship Id="rId2"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3" Type="http://schemas.openxmlformats.org/officeDocument/2006/relationships/notesSlide" Target="../notesSlides/notesSlide205.xml"/><Relationship Id="rId4" Type="http://schemas.openxmlformats.org/officeDocument/2006/relationships/oleObject" Target="../embeddings/oleObject47.bin"/><Relationship Id="rId5" Type="http://schemas.openxmlformats.org/officeDocument/2006/relationships/image" Target="../media/image35.emf"/><Relationship Id="rId1" Type="http://schemas.openxmlformats.org/officeDocument/2006/relationships/vmlDrawing" Target="../drawings/vmlDrawing34.vml"/><Relationship Id="rId2"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notesSlide" Target="../notesSlides/notesSlide206.xml"/><Relationship Id="rId4" Type="http://schemas.openxmlformats.org/officeDocument/2006/relationships/oleObject" Target="../embeddings/oleObject48.bin"/><Relationship Id="rId5" Type="http://schemas.openxmlformats.org/officeDocument/2006/relationships/image" Target="../media/image35.emf"/><Relationship Id="rId1" Type="http://schemas.openxmlformats.org/officeDocument/2006/relationships/vmlDrawing" Target="../drawings/vmlDrawing35.vml"/><Relationship Id="rId2"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8.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9.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0.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3.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3" Type="http://schemas.openxmlformats.org/officeDocument/2006/relationships/oleObject" Target="../embeddings/oleObject49.bin"/><Relationship Id="rId4" Type="http://schemas.openxmlformats.org/officeDocument/2006/relationships/image" Target="../media/image36.emf"/><Relationship Id="rId1" Type="http://schemas.openxmlformats.org/officeDocument/2006/relationships/vmlDrawing" Target="../drawings/vmlDrawing36.vml"/><Relationship Id="rId2"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3" Type="http://schemas.openxmlformats.org/officeDocument/2006/relationships/oleObject" Target="../embeddings/oleObject50.bin"/><Relationship Id="rId4" Type="http://schemas.openxmlformats.org/officeDocument/2006/relationships/image" Target="../media/image37.emf"/><Relationship Id="rId1" Type="http://schemas.openxmlformats.org/officeDocument/2006/relationships/vmlDrawing" Target="../drawings/vmlDrawing37.vml"/><Relationship Id="rId2"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3" Type="http://schemas.openxmlformats.org/officeDocument/2006/relationships/oleObject" Target="../embeddings/oleObject51.bin"/><Relationship Id="rId4" Type="http://schemas.openxmlformats.org/officeDocument/2006/relationships/image" Target="../media/image38.emf"/><Relationship Id="rId1" Type="http://schemas.openxmlformats.org/officeDocument/2006/relationships/vmlDrawing" Target="../drawings/vmlDrawing38.vml"/><Relationship Id="rId2"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3" Type="http://schemas.openxmlformats.org/officeDocument/2006/relationships/oleObject" Target="../embeddings/oleObject52.bin"/><Relationship Id="rId4" Type="http://schemas.openxmlformats.org/officeDocument/2006/relationships/image" Target="../media/image39.emf"/><Relationship Id="rId1" Type="http://schemas.openxmlformats.org/officeDocument/2006/relationships/vmlDrawing" Target="../drawings/vmlDrawing39.vml"/><Relationship Id="rId2"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oleObject" Target="../embeddings/oleObject53.bin"/><Relationship Id="rId4" Type="http://schemas.openxmlformats.org/officeDocument/2006/relationships/image" Target="../media/image40.emf"/><Relationship Id="rId1" Type="http://schemas.openxmlformats.org/officeDocument/2006/relationships/vmlDrawing" Target="../drawings/vmlDrawing40.vml"/><Relationship Id="rId2"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4.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5.bin"/><Relationship Id="rId5" Type="http://schemas.openxmlformats.org/officeDocument/2006/relationships/image" Target="../media/image6.emf"/><Relationship Id="rId1" Type="http://schemas.openxmlformats.org/officeDocument/2006/relationships/vmlDrawing" Target="../drawings/vmlDrawing4.vml"/><Relationship Id="rId2"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oleObject" Target="../embeddings/oleObject6.bin"/><Relationship Id="rId5" Type="http://schemas.openxmlformats.org/officeDocument/2006/relationships/image" Target="../media/image7.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oleObject" Target="../embeddings/oleObject7.bin"/><Relationship Id="rId5" Type="http://schemas.openxmlformats.org/officeDocument/2006/relationships/image" Target="../media/image8.emf"/><Relationship Id="rId1" Type="http://schemas.openxmlformats.org/officeDocument/2006/relationships/vmlDrawing" Target="../drawings/vmlDrawing6.vml"/><Relationship Id="rId2"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http://en.wikipedia.org/wiki/Database_normalization"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6.xml"/><Relationship Id="rId4" Type="http://schemas.openxmlformats.org/officeDocument/2006/relationships/oleObject" Target="../embeddings/oleObject8.bin"/><Relationship Id="rId5" Type="http://schemas.openxmlformats.org/officeDocument/2006/relationships/image" Target="../media/image4.emf"/><Relationship Id="rId6" Type="http://schemas.openxmlformats.org/officeDocument/2006/relationships/oleObject" Target="../embeddings/oleObject9.bin"/><Relationship Id="rId7" Type="http://schemas.openxmlformats.org/officeDocument/2006/relationships/image" Target="../media/image9.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oleObject" Target="../embeddings/oleObject10.bin"/><Relationship Id="rId5" Type="http://schemas.openxmlformats.org/officeDocument/2006/relationships/image" Target="../media/image4.emf"/><Relationship Id="rId6" Type="http://schemas.openxmlformats.org/officeDocument/2006/relationships/oleObject" Target="../embeddings/oleObject11.bin"/><Relationship Id="rId7" Type="http://schemas.openxmlformats.org/officeDocument/2006/relationships/image" Target="../media/image10.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9.xml"/><Relationship Id="rId4" Type="http://schemas.openxmlformats.org/officeDocument/2006/relationships/image" Target="../media/image12.png"/><Relationship Id="rId5" Type="http://schemas.openxmlformats.org/officeDocument/2006/relationships/oleObject" Target="../embeddings/oleObject12.bin"/><Relationship Id="rId6" Type="http://schemas.openxmlformats.org/officeDocument/2006/relationships/image" Target="../media/image11.w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0.xml"/><Relationship Id="rId4" Type="http://schemas.openxmlformats.org/officeDocument/2006/relationships/image" Target="../media/image12.png"/><Relationship Id="rId5" Type="http://schemas.openxmlformats.org/officeDocument/2006/relationships/oleObject" Target="../embeddings/oleObject13.bin"/><Relationship Id="rId6" Type="http://schemas.openxmlformats.org/officeDocument/2006/relationships/image" Target="../media/image13.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2.xml"/><Relationship Id="rId4" Type="http://schemas.openxmlformats.org/officeDocument/2006/relationships/oleObject" Target="../embeddings/oleObject14.bin"/><Relationship Id="rId5" Type="http://schemas.openxmlformats.org/officeDocument/2006/relationships/image" Target="../media/image14.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3.xml"/><Relationship Id="rId4" Type="http://schemas.openxmlformats.org/officeDocument/2006/relationships/oleObject" Target="../embeddings/oleObject15.bin"/><Relationship Id="rId5" Type="http://schemas.openxmlformats.org/officeDocument/2006/relationships/image" Target="../media/image15.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4.xml"/><Relationship Id="rId4" Type="http://schemas.openxmlformats.org/officeDocument/2006/relationships/oleObject" Target="../embeddings/oleObject16.bin"/><Relationship Id="rId5" Type="http://schemas.openxmlformats.org/officeDocument/2006/relationships/image" Target="../media/image15.emf"/><Relationship Id="rId6" Type="http://schemas.openxmlformats.org/officeDocument/2006/relationships/oleObject" Target="../embeddings/oleObject17.bin"/><Relationship Id="rId7" Type="http://schemas.openxmlformats.org/officeDocument/2006/relationships/image" Target="../media/image16.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56.xml"/><Relationship Id="rId4" Type="http://schemas.openxmlformats.org/officeDocument/2006/relationships/oleObject" Target="../embeddings/oleObject18.bin"/><Relationship Id="rId5" Type="http://schemas.openxmlformats.org/officeDocument/2006/relationships/image" Target="../media/image17.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58.xml"/><Relationship Id="rId4" Type="http://schemas.openxmlformats.org/officeDocument/2006/relationships/oleObject" Target="../embeddings/oleObject19.bin"/><Relationship Id="rId5" Type="http://schemas.openxmlformats.org/officeDocument/2006/relationships/image" Target="../media/image18.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59.xml"/><Relationship Id="rId4" Type="http://schemas.openxmlformats.org/officeDocument/2006/relationships/oleObject" Target="../embeddings/oleObject20.bin"/><Relationship Id="rId5" Type="http://schemas.openxmlformats.org/officeDocument/2006/relationships/image" Target="../media/image19.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0.xml"/><Relationship Id="rId4" Type="http://schemas.openxmlformats.org/officeDocument/2006/relationships/oleObject" Target="../embeddings/oleObject21.bin"/><Relationship Id="rId5" Type="http://schemas.openxmlformats.org/officeDocument/2006/relationships/image" Target="../media/image14.emf"/><Relationship Id="rId6" Type="http://schemas.openxmlformats.org/officeDocument/2006/relationships/oleObject" Target="../embeddings/oleObject22.bin"/><Relationship Id="rId7" Type="http://schemas.openxmlformats.org/officeDocument/2006/relationships/image" Target="../media/image19.emf"/><Relationship Id="rId8" Type="http://schemas.openxmlformats.org/officeDocument/2006/relationships/oleObject" Target="../embeddings/oleObject23.bin"/><Relationship Id="rId9" Type="http://schemas.openxmlformats.org/officeDocument/2006/relationships/image" Target="../media/image20.w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2.xml"/><Relationship Id="rId4" Type="http://schemas.openxmlformats.org/officeDocument/2006/relationships/oleObject" Target="../embeddings/oleObject24.bin"/><Relationship Id="rId5" Type="http://schemas.openxmlformats.org/officeDocument/2006/relationships/image" Target="../media/image19.emf"/><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3.xml"/><Relationship Id="rId4" Type="http://schemas.openxmlformats.org/officeDocument/2006/relationships/oleObject" Target="../embeddings/oleObject25.bin"/><Relationship Id="rId5" Type="http://schemas.openxmlformats.org/officeDocument/2006/relationships/image" Target="../media/image19.e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4.xml"/><Relationship Id="rId4" Type="http://schemas.openxmlformats.org/officeDocument/2006/relationships/oleObject" Target="../embeddings/oleObject26.bin"/><Relationship Id="rId5" Type="http://schemas.openxmlformats.org/officeDocument/2006/relationships/image" Target="../media/image21.emf"/><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66.xml"/><Relationship Id="rId4" Type="http://schemas.openxmlformats.org/officeDocument/2006/relationships/oleObject" Target="../embeddings/oleObject27.bin"/><Relationship Id="rId5" Type="http://schemas.openxmlformats.org/officeDocument/2006/relationships/image" Target="../media/image22.emf"/><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67.xml"/><Relationship Id="rId4" Type="http://schemas.openxmlformats.org/officeDocument/2006/relationships/oleObject" Target="../embeddings/oleObject28.bin"/><Relationship Id="rId5" Type="http://schemas.openxmlformats.org/officeDocument/2006/relationships/image" Target="../media/image23.emf"/><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68.xml"/><Relationship Id="rId4" Type="http://schemas.openxmlformats.org/officeDocument/2006/relationships/oleObject" Target="../embeddings/oleObject29.bin"/><Relationship Id="rId5" Type="http://schemas.openxmlformats.org/officeDocument/2006/relationships/image" Target="../media/image14.emf"/><Relationship Id="rId6" Type="http://schemas.openxmlformats.org/officeDocument/2006/relationships/oleObject" Target="../embeddings/oleObject30.bin"/><Relationship Id="rId7" Type="http://schemas.openxmlformats.org/officeDocument/2006/relationships/image" Target="../media/image22.emf"/><Relationship Id="rId8" Type="http://schemas.openxmlformats.org/officeDocument/2006/relationships/oleObject" Target="../embeddings/oleObject31.bin"/><Relationship Id="rId9" Type="http://schemas.openxmlformats.org/officeDocument/2006/relationships/image" Target="../media/image23.emf"/><Relationship Id="rId10" Type="http://schemas.openxmlformats.org/officeDocument/2006/relationships/oleObject" Target="../embeddings/oleObject32.bin"/><Relationship Id="rId11" Type="http://schemas.openxmlformats.org/officeDocument/2006/relationships/image" Target="../media/image20.wmf"/><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69.xml"/><Relationship Id="rId4" Type="http://schemas.openxmlformats.org/officeDocument/2006/relationships/oleObject" Target="../embeddings/oleObject33.bin"/><Relationship Id="rId5" Type="http://schemas.openxmlformats.org/officeDocument/2006/relationships/image" Target="../media/image24.emf"/><Relationship Id="rId6" Type="http://schemas.openxmlformats.org/officeDocument/2006/relationships/oleObject" Target="../embeddings/oleObject34.bin"/><Relationship Id="rId7" Type="http://schemas.openxmlformats.org/officeDocument/2006/relationships/image" Target="../media/image25.emf"/><Relationship Id="rId8" Type="http://schemas.openxmlformats.org/officeDocument/2006/relationships/oleObject" Target="../embeddings/oleObject35.bin"/><Relationship Id="rId9" Type="http://schemas.openxmlformats.org/officeDocument/2006/relationships/image" Target="../media/image26.emf"/><Relationship Id="rId1" Type="http://schemas.openxmlformats.org/officeDocument/2006/relationships/vmlDrawing" Target="../drawings/vmlDrawing24.vml"/><Relationship Id="rId2"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0.xml"/><Relationship Id="rId4" Type="http://schemas.openxmlformats.org/officeDocument/2006/relationships/oleObject" Target="../embeddings/oleObject36.bin"/><Relationship Id="rId5" Type="http://schemas.openxmlformats.org/officeDocument/2006/relationships/image" Target="../media/image24.emf"/><Relationship Id="rId6" Type="http://schemas.openxmlformats.org/officeDocument/2006/relationships/oleObject" Target="../embeddings/oleObject37.bin"/><Relationship Id="rId7" Type="http://schemas.openxmlformats.org/officeDocument/2006/relationships/image" Target="../media/image25.emf"/><Relationship Id="rId8" Type="http://schemas.openxmlformats.org/officeDocument/2006/relationships/oleObject" Target="../embeddings/oleObject38.bin"/><Relationship Id="rId9" Type="http://schemas.openxmlformats.org/officeDocument/2006/relationships/image" Target="../media/image26.emf"/><Relationship Id="rId1" Type="http://schemas.openxmlformats.org/officeDocument/2006/relationships/vmlDrawing" Target="../drawings/vmlDrawing25.vml"/><Relationship Id="rId2"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p:txBody>
          <a:bodyPr/>
          <a:lstStyle/>
          <a:p>
            <a:r>
              <a:rPr lang="en-US" dirty="0"/>
              <a:t>Unit 7</a:t>
            </a:r>
            <a:br>
              <a:rPr lang="en-US" dirty="0"/>
            </a:br>
            <a:r>
              <a:rPr lang="en-US" dirty="0"/>
              <a:t>Logical Database Design</a:t>
            </a:r>
            <a:br>
              <a:rPr lang="en-US" dirty="0"/>
            </a:br>
            <a:r>
              <a:rPr lang="en-US" dirty="0"/>
              <a:t>With Normalization</a:t>
            </a:r>
          </a:p>
        </p:txBody>
      </p:sp>
      <p:sp>
        <p:nvSpPr>
          <p:cNvPr id="36867" name="Rectangle 3"/>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3737772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t>Better Representation Of Information</a:t>
            </a:r>
          </a:p>
        </p:txBody>
      </p:sp>
      <p:sp>
        <p:nvSpPr>
          <p:cNvPr id="43011" name="Content Placeholder 2"/>
          <p:cNvSpPr>
            <a:spLocks noGrp="1"/>
          </p:cNvSpPr>
          <p:nvPr>
            <p:ph idx="1"/>
          </p:nvPr>
        </p:nvSpPr>
        <p:spPr/>
        <p:txBody>
          <a:bodyPr/>
          <a:lstStyle/>
          <a:p>
            <a:r>
              <a:rPr lang="en-US" dirty="0"/>
              <a:t>And now we can</a:t>
            </a:r>
          </a:p>
          <a:p>
            <a:pPr lvl="1"/>
            <a:r>
              <a:rPr lang="en-US" dirty="0"/>
              <a:t>Store “If Grade = 3 then Salary = 70”, even after the last employee with this Grade leaves</a:t>
            </a:r>
          </a:p>
          <a:p>
            <a:pPr lvl="1"/>
            <a:r>
              <a:rPr lang="en-US" dirty="0"/>
              <a:t>Store “If Grade = 2 then Salary = 90”, planning for hiring employees with Grade = 1, while we do not yet have any employees with this Grade</a:t>
            </a:r>
          </a:p>
          <a:p>
            <a:endParaRPr lang="en-US" dirty="0"/>
          </a:p>
          <a:p>
            <a:endParaRPr lang="en-US" dirty="0"/>
          </a:p>
        </p:txBody>
      </p:sp>
      <p:graphicFrame>
        <p:nvGraphicFramePr>
          <p:cNvPr id="4" name="Content Placeholder 3"/>
          <p:cNvGraphicFramePr>
            <a:graphicFrameLocks/>
          </p:cNvGraphicFramePr>
          <p:nvPr/>
        </p:nvGraphicFramePr>
        <p:xfrm>
          <a:off x="1143000" y="4267200"/>
          <a:ext cx="3535680" cy="1483360"/>
        </p:xfrm>
        <a:graphic>
          <a:graphicData uri="http://schemas.openxmlformats.org/drawingml/2006/table">
            <a:tbl>
              <a:tblPr firstRow="1" bandCol="1">
                <a:tableStyleId>{21E4AEA4-8DFA-4A89-87EB-49C32662AFE0}</a:tableStyleId>
              </a:tblPr>
              <a:tblGrid>
                <a:gridCol w="707136">
                  <a:extLst>
                    <a:ext uri="{9D8B030D-6E8A-4147-A177-3AD203B41FA5}">
                      <a16:colId xmlns:a16="http://schemas.microsoft.com/office/drawing/2014/main" xmlns="" val="20000"/>
                    </a:ext>
                  </a:extLst>
                </a:gridCol>
                <a:gridCol w="707136">
                  <a:extLst>
                    <a:ext uri="{9D8B030D-6E8A-4147-A177-3AD203B41FA5}">
                      <a16:colId xmlns:a16="http://schemas.microsoft.com/office/drawing/2014/main" xmlns="" val="20001"/>
                    </a:ext>
                  </a:extLst>
                </a:gridCol>
                <a:gridCol w="707136">
                  <a:extLst>
                    <a:ext uri="{9D8B030D-6E8A-4147-A177-3AD203B41FA5}">
                      <a16:colId xmlns:a16="http://schemas.microsoft.com/office/drawing/2014/main" xmlns="" val="20002"/>
                    </a:ext>
                  </a:extLst>
                </a:gridCol>
                <a:gridCol w="707136">
                  <a:extLst>
                    <a:ext uri="{9D8B030D-6E8A-4147-A177-3AD203B41FA5}">
                      <a16:colId xmlns:a16="http://schemas.microsoft.com/office/drawing/2014/main" xmlns="" val="20003"/>
                    </a:ext>
                  </a:extLst>
                </a:gridCol>
                <a:gridCol w="707136">
                  <a:extLst>
                    <a:ext uri="{9D8B030D-6E8A-4147-A177-3AD203B41FA5}">
                      <a16:colId xmlns:a16="http://schemas.microsoft.com/office/drawing/2014/main" xmlns="" val="20004"/>
                    </a:ext>
                  </a:extLst>
                </a:gridCol>
              </a:tblGrid>
              <a:tr h="370840">
                <a:tc>
                  <a:txBody>
                    <a:bodyPr/>
                    <a:lstStyle/>
                    <a:p>
                      <a:pPr algn="ctr"/>
                      <a:r>
                        <a:rPr lang="en-US" sz="1400" u="none" dirty="0"/>
                        <a:t>S</a:t>
                      </a:r>
                    </a:p>
                  </a:txBody>
                  <a:tcPr/>
                </a:tc>
                <a:tc>
                  <a:txBody>
                    <a:bodyPr/>
                    <a:lstStyle/>
                    <a:p>
                      <a:pPr algn="ctr"/>
                      <a:r>
                        <a:rPr lang="en-US" sz="1400" dirty="0"/>
                        <a:t>Name</a:t>
                      </a:r>
                    </a:p>
                  </a:txBody>
                  <a:tcPr/>
                </a:tc>
                <a:tc>
                  <a:txBody>
                    <a:bodyPr/>
                    <a:lstStyle/>
                    <a:p>
                      <a:pPr algn="ctr"/>
                      <a:r>
                        <a:rPr lang="en-US" sz="1400" u="sng" dirty="0" err="1"/>
                        <a:t>SSN</a:t>
                      </a:r>
                      <a:endParaRPr lang="en-US" sz="1400" u="sng" dirty="0"/>
                    </a:p>
                  </a:txBody>
                  <a:tcPr/>
                </a:tc>
                <a:tc>
                  <a:txBody>
                    <a:bodyPr/>
                    <a:lstStyle/>
                    <a:p>
                      <a:pPr algn="ctr"/>
                      <a:r>
                        <a:rPr lang="en-US" sz="1400" dirty="0"/>
                        <a:t>DOB</a:t>
                      </a:r>
                    </a:p>
                  </a:txBody>
                  <a:tcPr/>
                </a:tc>
                <a:tc>
                  <a:txBody>
                    <a:bodyPr/>
                    <a:lstStyle/>
                    <a:p>
                      <a:pPr algn="ctr"/>
                      <a:r>
                        <a:rPr lang="en-US" sz="1400" dirty="0"/>
                        <a:t>Grade</a:t>
                      </a:r>
                    </a:p>
                  </a:txBody>
                  <a:tcPr/>
                </a:tc>
                <a:extLst>
                  <a:ext uri="{0D108BD9-81ED-4DB2-BD59-A6C34878D82A}">
                    <a16:rowId xmlns:a16="http://schemas.microsoft.com/office/drawing/2014/main" xmlns="" val="10000"/>
                  </a:ext>
                </a:extLst>
              </a:tr>
              <a:tr h="370840">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121</a:t>
                      </a:r>
                    </a:p>
                  </a:txBody>
                  <a:tcPr/>
                </a:tc>
                <a:tc>
                  <a:txBody>
                    <a:bodyPr/>
                    <a:lstStyle/>
                    <a:p>
                      <a:r>
                        <a:rPr lang="en-US" sz="1400" dirty="0"/>
                        <a:t>2367</a:t>
                      </a:r>
                    </a:p>
                  </a:txBody>
                  <a:tcPr/>
                </a:tc>
                <a:tc>
                  <a:txBody>
                    <a:bodyPr/>
                    <a:lstStyle/>
                    <a:p>
                      <a:r>
                        <a:rPr lang="en-US" sz="1400" dirty="0"/>
                        <a:t>2</a:t>
                      </a:r>
                    </a:p>
                  </a:txBody>
                  <a:tcPr/>
                </a:tc>
                <a:extLst>
                  <a:ext uri="{0D108BD9-81ED-4DB2-BD59-A6C34878D82A}">
                    <a16:rowId xmlns:a16="http://schemas.microsoft.com/office/drawing/2014/main" xmlns="" val="10001"/>
                  </a:ext>
                </a:extLst>
              </a:tr>
              <a:tr h="370840">
                <a:tc>
                  <a:txBody>
                    <a:bodyPr/>
                    <a:lstStyle/>
                    <a:p>
                      <a:endParaRPr lang="en-US" sz="1400" dirty="0"/>
                    </a:p>
                  </a:txBody>
                  <a:tcPr>
                    <a:solidFill>
                      <a:schemeClr val="bg1"/>
                    </a:solidFill>
                  </a:tcPr>
                </a:tc>
                <a:tc>
                  <a:txBody>
                    <a:bodyPr/>
                    <a:lstStyle/>
                    <a:p>
                      <a:r>
                        <a:rPr lang="en-US" sz="1400" dirty="0"/>
                        <a:t>B</a:t>
                      </a:r>
                    </a:p>
                  </a:txBody>
                  <a:tcPr/>
                </a:tc>
                <a:tc>
                  <a:txBody>
                    <a:bodyPr/>
                    <a:lstStyle/>
                    <a:p>
                      <a:r>
                        <a:rPr lang="en-US" sz="1400" dirty="0"/>
                        <a:t>101</a:t>
                      </a:r>
                    </a:p>
                  </a:txBody>
                  <a:tcPr/>
                </a:tc>
                <a:tc>
                  <a:txBody>
                    <a:bodyPr/>
                    <a:lstStyle/>
                    <a:p>
                      <a:r>
                        <a:rPr lang="en-US" sz="1400" dirty="0"/>
                        <a:t>3498</a:t>
                      </a:r>
                    </a:p>
                  </a:txBody>
                  <a:tcPr/>
                </a:tc>
                <a:tc>
                  <a:txBody>
                    <a:bodyPr/>
                    <a:lstStyle/>
                    <a:p>
                      <a:r>
                        <a:rPr lang="en-US" sz="1400" dirty="0"/>
                        <a:t>4</a:t>
                      </a:r>
                    </a:p>
                  </a:txBody>
                  <a:tcPr/>
                </a:tc>
                <a:extLst>
                  <a:ext uri="{0D108BD9-81ED-4DB2-BD59-A6C34878D82A}">
                    <a16:rowId xmlns:a16="http://schemas.microsoft.com/office/drawing/2014/main" xmlns="" val="10002"/>
                  </a:ext>
                </a:extLst>
              </a:tr>
              <a:tr h="370840">
                <a:tc>
                  <a:txBody>
                    <a:bodyPr/>
                    <a:lstStyle/>
                    <a:p>
                      <a:endParaRPr lang="en-US" sz="1400" dirty="0"/>
                    </a:p>
                  </a:txBody>
                  <a:tcPr>
                    <a:solidFill>
                      <a:schemeClr val="bg1"/>
                    </a:solidFill>
                  </a:tcPr>
                </a:tc>
                <a:tc>
                  <a:txBody>
                    <a:bodyPr/>
                    <a:lstStyle/>
                    <a:p>
                      <a:r>
                        <a:rPr lang="en-US" sz="1400" dirty="0"/>
                        <a:t>C</a:t>
                      </a:r>
                    </a:p>
                  </a:txBody>
                  <a:tcPr/>
                </a:tc>
                <a:tc>
                  <a:txBody>
                    <a:bodyPr/>
                    <a:lstStyle/>
                    <a:p>
                      <a:r>
                        <a:rPr lang="en-US" sz="1400" dirty="0"/>
                        <a:t>106</a:t>
                      </a:r>
                    </a:p>
                  </a:txBody>
                  <a:tcPr/>
                </a:tc>
                <a:tc>
                  <a:txBody>
                    <a:bodyPr/>
                    <a:lstStyle/>
                    <a:p>
                      <a:r>
                        <a:rPr lang="en-US" sz="1400" dirty="0"/>
                        <a:t>2987</a:t>
                      </a:r>
                    </a:p>
                  </a:txBody>
                  <a:tcPr/>
                </a:tc>
                <a:tc>
                  <a:txBody>
                    <a:bodyPr/>
                    <a:lstStyle/>
                    <a:p>
                      <a:r>
                        <a:rPr lang="en-US" sz="1400" dirty="0"/>
                        <a:t>2</a:t>
                      </a:r>
                    </a:p>
                  </a:txBody>
                  <a:tcPr/>
                </a:tc>
                <a:extLst>
                  <a:ext uri="{0D108BD9-81ED-4DB2-BD59-A6C34878D82A}">
                    <a16:rowId xmlns:a16="http://schemas.microsoft.com/office/drawing/2014/main" xmlns="" val="10003"/>
                  </a:ext>
                </a:extLst>
              </a:tr>
            </a:tbl>
          </a:graphicData>
        </a:graphic>
      </p:graphicFrame>
      <p:graphicFrame>
        <p:nvGraphicFramePr>
          <p:cNvPr id="5" name="Content Placeholder 3"/>
          <p:cNvGraphicFramePr>
            <a:graphicFrameLocks/>
          </p:cNvGraphicFramePr>
          <p:nvPr/>
        </p:nvGraphicFramePr>
        <p:xfrm>
          <a:off x="5638800" y="4267200"/>
          <a:ext cx="2362200" cy="1854200"/>
        </p:xfrm>
        <a:graphic>
          <a:graphicData uri="http://schemas.openxmlformats.org/drawingml/2006/table">
            <a:tbl>
              <a:tblPr firstRow="1" bandCol="1">
                <a:tableStyleId>{21E4AEA4-8DFA-4A89-87EB-49C32662AFE0}</a:tableStyleId>
              </a:tblPr>
              <a:tblGrid>
                <a:gridCol w="787400">
                  <a:extLst>
                    <a:ext uri="{9D8B030D-6E8A-4147-A177-3AD203B41FA5}">
                      <a16:colId xmlns:a16="http://schemas.microsoft.com/office/drawing/2014/main" xmlns="" val="20000"/>
                    </a:ext>
                  </a:extLst>
                </a:gridCol>
                <a:gridCol w="787400">
                  <a:extLst>
                    <a:ext uri="{9D8B030D-6E8A-4147-A177-3AD203B41FA5}">
                      <a16:colId xmlns:a16="http://schemas.microsoft.com/office/drawing/2014/main" xmlns="" val="20001"/>
                    </a:ext>
                  </a:extLst>
                </a:gridCol>
                <a:gridCol w="787400">
                  <a:extLst>
                    <a:ext uri="{9D8B030D-6E8A-4147-A177-3AD203B41FA5}">
                      <a16:colId xmlns:a16="http://schemas.microsoft.com/office/drawing/2014/main" xmlns="" val="20002"/>
                    </a:ext>
                  </a:extLst>
                </a:gridCol>
              </a:tblGrid>
              <a:tr h="370840">
                <a:tc>
                  <a:txBody>
                    <a:bodyPr/>
                    <a:lstStyle/>
                    <a:p>
                      <a:pPr algn="ctr"/>
                      <a:r>
                        <a:rPr lang="en-US" sz="1400" u="none" dirty="0"/>
                        <a:t>T</a:t>
                      </a:r>
                    </a:p>
                  </a:txBody>
                  <a:tcPr/>
                </a:tc>
                <a:tc>
                  <a:txBody>
                    <a:bodyPr/>
                    <a:lstStyle/>
                    <a:p>
                      <a:pPr algn="ctr"/>
                      <a:r>
                        <a:rPr lang="en-US" sz="1400" u="sng" dirty="0"/>
                        <a:t>Grade</a:t>
                      </a:r>
                    </a:p>
                  </a:txBody>
                  <a:tcPr/>
                </a:tc>
                <a:tc>
                  <a:txBody>
                    <a:bodyPr/>
                    <a:lstStyle/>
                    <a:p>
                      <a:pPr algn="ctr"/>
                      <a:r>
                        <a:rPr lang="en-US" sz="1400" dirty="0"/>
                        <a:t>Salary</a:t>
                      </a:r>
                    </a:p>
                  </a:txBody>
                  <a:tcPr/>
                </a:tc>
                <a:extLst>
                  <a:ext uri="{0D108BD9-81ED-4DB2-BD59-A6C34878D82A}">
                    <a16:rowId xmlns:a16="http://schemas.microsoft.com/office/drawing/2014/main" xmlns="" val="10000"/>
                  </a:ext>
                </a:extLst>
              </a:tr>
              <a:tr h="370840">
                <a:tc>
                  <a:txBody>
                    <a:bodyPr/>
                    <a:lstStyle/>
                    <a:p>
                      <a:endParaRPr lang="en-US" sz="1400" dirty="0"/>
                    </a:p>
                  </a:txBody>
                  <a:tcPr>
                    <a:solidFill>
                      <a:schemeClr val="bg1"/>
                    </a:solidFill>
                  </a:tcPr>
                </a:tc>
                <a:tc>
                  <a:txBody>
                    <a:bodyPr/>
                    <a:lstStyle/>
                    <a:p>
                      <a:r>
                        <a:rPr lang="en-US" sz="1400" dirty="0"/>
                        <a:t>1</a:t>
                      </a:r>
                    </a:p>
                  </a:txBody>
                  <a:tcPr/>
                </a:tc>
                <a:tc>
                  <a:txBody>
                    <a:bodyPr/>
                    <a:lstStyle/>
                    <a:p>
                      <a:r>
                        <a:rPr lang="en-US" sz="1400" dirty="0"/>
                        <a:t>90</a:t>
                      </a:r>
                    </a:p>
                  </a:txBody>
                  <a:tcPr/>
                </a:tc>
                <a:extLst>
                  <a:ext uri="{0D108BD9-81ED-4DB2-BD59-A6C34878D82A}">
                    <a16:rowId xmlns:a16="http://schemas.microsoft.com/office/drawing/2014/main" xmlns="" val="10001"/>
                  </a:ext>
                </a:extLst>
              </a:tr>
              <a:tr h="370840">
                <a:tc>
                  <a:txBody>
                    <a:bodyPr/>
                    <a:lstStyle/>
                    <a:p>
                      <a:endParaRPr lang="en-US" sz="1400" dirty="0"/>
                    </a:p>
                  </a:txBody>
                  <a:tcPr>
                    <a:solidFill>
                      <a:schemeClr val="bg1"/>
                    </a:solidFill>
                  </a:tcPr>
                </a:tc>
                <a:tc>
                  <a:txBody>
                    <a:bodyPr/>
                    <a:lstStyle/>
                    <a:p>
                      <a:r>
                        <a:rPr lang="en-US" sz="1400" dirty="0"/>
                        <a:t>2</a:t>
                      </a:r>
                    </a:p>
                  </a:txBody>
                  <a:tcPr/>
                </a:tc>
                <a:tc>
                  <a:txBody>
                    <a:bodyPr/>
                    <a:lstStyle/>
                    <a:p>
                      <a:r>
                        <a:rPr lang="en-US" sz="1400" dirty="0"/>
                        <a:t>80</a:t>
                      </a:r>
                    </a:p>
                  </a:txBody>
                  <a:tcPr/>
                </a:tc>
                <a:extLst>
                  <a:ext uri="{0D108BD9-81ED-4DB2-BD59-A6C34878D82A}">
                    <a16:rowId xmlns:a16="http://schemas.microsoft.com/office/drawing/2014/main" xmlns="" val="10002"/>
                  </a:ext>
                </a:extLst>
              </a:tr>
              <a:tr h="370840">
                <a:tc>
                  <a:txBody>
                    <a:bodyPr/>
                    <a:lstStyle/>
                    <a:p>
                      <a:endParaRPr lang="en-US" sz="1400" dirty="0"/>
                    </a:p>
                  </a:txBody>
                  <a:tcPr>
                    <a:solidFill>
                      <a:schemeClr val="bg1"/>
                    </a:solidFill>
                  </a:tcPr>
                </a:tc>
                <a:tc>
                  <a:txBody>
                    <a:bodyPr/>
                    <a:lstStyle/>
                    <a:p>
                      <a:r>
                        <a:rPr lang="en-US" sz="1400" dirty="0"/>
                        <a:t>3</a:t>
                      </a:r>
                    </a:p>
                  </a:txBody>
                  <a:tcPr/>
                </a:tc>
                <a:tc>
                  <a:txBody>
                    <a:bodyPr/>
                    <a:lstStyle/>
                    <a:p>
                      <a:r>
                        <a:rPr lang="en-US" sz="1400" dirty="0"/>
                        <a:t>70</a:t>
                      </a:r>
                    </a:p>
                  </a:txBody>
                  <a:tcPr/>
                </a:tc>
                <a:extLst>
                  <a:ext uri="{0D108BD9-81ED-4DB2-BD59-A6C34878D82A}">
                    <a16:rowId xmlns:a16="http://schemas.microsoft.com/office/drawing/2014/main" xmlns="" val="10003"/>
                  </a:ext>
                </a:extLst>
              </a:tr>
              <a:tr h="370840">
                <a:tc>
                  <a:txBody>
                    <a:bodyPr/>
                    <a:lstStyle/>
                    <a:p>
                      <a:endParaRPr lang="en-US" sz="1400" dirty="0"/>
                    </a:p>
                  </a:txBody>
                  <a:tcPr>
                    <a:solidFill>
                      <a:schemeClr val="bg1"/>
                    </a:solidFill>
                  </a:tcPr>
                </a:tc>
                <a:tc>
                  <a:txBody>
                    <a:bodyPr/>
                    <a:lstStyle/>
                    <a:p>
                      <a:r>
                        <a:rPr lang="en-US" sz="1400" dirty="0"/>
                        <a:t>4</a:t>
                      </a:r>
                    </a:p>
                  </a:txBody>
                  <a:tcPr/>
                </a:tc>
                <a:tc>
                  <a:txBody>
                    <a:bodyPr/>
                    <a:lstStyle/>
                    <a:p>
                      <a:r>
                        <a:rPr lang="en-US" sz="1400" dirty="0"/>
                        <a:t>70</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99958131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Algorithmic Techniques</a:t>
            </a:r>
            <a:br>
              <a:rPr lang="en-US" dirty="0"/>
            </a:br>
            <a:r>
              <a:rPr lang="en-US" dirty="0"/>
              <a:t>Introduction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032697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dirty="0"/>
              <a:t>Now: To Algorithmic Techniques</a:t>
            </a:r>
          </a:p>
        </p:txBody>
      </p:sp>
      <p:sp>
        <p:nvSpPr>
          <p:cNvPr id="95235" name="Content Placeholder 2"/>
          <p:cNvSpPr>
            <a:spLocks noGrp="1"/>
          </p:cNvSpPr>
          <p:nvPr>
            <p:ph idx="1"/>
          </p:nvPr>
        </p:nvSpPr>
        <p:spPr/>
        <p:txBody>
          <a:bodyPr/>
          <a:lstStyle/>
          <a:p>
            <a:r>
              <a:rPr lang="en-US" b="1" i="1" dirty="0">
                <a:solidFill>
                  <a:srgbClr val="FF0000"/>
                </a:solidFill>
              </a:rPr>
              <a:t>We proceeded by doing plausible actions but we cannot do that in general</a:t>
            </a:r>
          </a:p>
          <a:p>
            <a:r>
              <a:rPr lang="en-US" b="1" i="1" dirty="0">
                <a:solidFill>
                  <a:srgbClr val="FF0000"/>
                </a:solidFill>
              </a:rPr>
              <a:t>So what we did was not the procedure to follow in general</a:t>
            </a:r>
          </a:p>
          <a:p>
            <a:endParaRPr lang="en-US" dirty="0"/>
          </a:p>
          <a:p>
            <a:r>
              <a:rPr lang="en-US" dirty="0"/>
              <a:t>So far, our treatment was not algorithmic and we just looked at an interesting case exploring within the context of that case 3 issues</a:t>
            </a:r>
          </a:p>
          <a:p>
            <a:pPr marL="869950" lvl="1" indent="-457200">
              <a:buFont typeface="+mj-lt"/>
              <a:buAutoNum type="arabicPeriod"/>
            </a:pPr>
            <a:r>
              <a:rPr lang="en-US" sz="2400" dirty="0"/>
              <a:t>Avoiding (some) redundancies by converting tables to 3NF (and sometimes getting BCNF)</a:t>
            </a:r>
          </a:p>
          <a:p>
            <a:pPr marL="869950" lvl="1" indent="-457200">
              <a:buFont typeface="+mj-lt"/>
              <a:buAutoNum type="arabicPeriod"/>
            </a:pPr>
            <a:r>
              <a:rPr lang="en-US" sz="2400" dirty="0"/>
              <a:t>Preserving dependencies/constraints by making sure that dependencies (business rules) can be easily checked and enforced</a:t>
            </a:r>
          </a:p>
          <a:p>
            <a:pPr marL="869950" lvl="1" indent="-457200">
              <a:buFont typeface="+mj-lt"/>
              <a:buAutoNum type="arabicPeriod"/>
            </a:pPr>
            <a:r>
              <a:rPr lang="en-US" sz="2400" dirty="0"/>
              <a:t>Making sure that the decomposition of tables to obtain tables in better form does not cause us to lose information (lossless join) decomposition</a:t>
            </a:r>
          </a:p>
          <a:p>
            <a:endParaRPr lang="en-US" dirty="0"/>
          </a:p>
        </p:txBody>
      </p:sp>
    </p:spTree>
    <p:extLst>
      <p:ext uri="{BB962C8B-B14F-4D97-AF65-F5344CB8AC3E}">
        <p14:creationId xmlns:p14="http://schemas.microsoft.com/office/powerpoint/2010/main" val="191555828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dirty="0"/>
              <a:t>Now: To Algorithmic Techniques</a:t>
            </a:r>
          </a:p>
        </p:txBody>
      </p:sp>
      <p:sp>
        <p:nvSpPr>
          <p:cNvPr id="95235" name="Content Placeholder 2"/>
          <p:cNvSpPr>
            <a:spLocks noGrp="1"/>
          </p:cNvSpPr>
          <p:nvPr>
            <p:ph idx="1"/>
          </p:nvPr>
        </p:nvSpPr>
        <p:spPr/>
        <p:txBody>
          <a:bodyPr/>
          <a:lstStyle/>
          <a:p>
            <a:r>
              <a:rPr lang="en-US" dirty="0"/>
              <a:t>While we looked at examples to build up an intuition, we did not have an algorithmic procedure to deal with the design issues</a:t>
            </a:r>
            <a:endParaRPr lang="en-US" b="1" dirty="0"/>
          </a:p>
          <a:p>
            <a:r>
              <a:rPr lang="en-US" dirty="0"/>
              <a:t>We now continue with building up intuition and actually learning an algorithmic procedure</a:t>
            </a:r>
          </a:p>
          <a:p>
            <a:r>
              <a:rPr lang="en-US" dirty="0"/>
              <a:t>This is the procedure you will use in the course on all the questions you will be asked to answer</a:t>
            </a:r>
          </a:p>
          <a:p>
            <a:r>
              <a:rPr lang="en-US" dirty="0"/>
              <a:t>So the drawings  we had are good to know, but we will not use them for normalization</a:t>
            </a:r>
          </a:p>
        </p:txBody>
      </p:sp>
    </p:spTree>
    <p:extLst>
      <p:ext uri="{BB962C8B-B14F-4D97-AF65-F5344CB8AC3E}">
        <p14:creationId xmlns:p14="http://schemas.microsoft.com/office/powerpoint/2010/main" val="372231264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Closures Of Sets Of Attributes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434588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dirty="0"/>
              <a:t>Closures Of Sets Of Attributes (Column Names)</a:t>
            </a:r>
          </a:p>
        </p:txBody>
      </p:sp>
      <p:sp>
        <p:nvSpPr>
          <p:cNvPr id="96259" name="Content Placeholder 2"/>
          <p:cNvSpPr>
            <a:spLocks noGrp="1"/>
          </p:cNvSpPr>
          <p:nvPr>
            <p:ph idx="1"/>
          </p:nvPr>
        </p:nvSpPr>
        <p:spPr/>
        <p:txBody>
          <a:bodyPr/>
          <a:lstStyle/>
          <a:p>
            <a:r>
              <a:rPr lang="en-US" dirty="0"/>
              <a:t>Closure of a set of attributes is an easy to use and extremely powerful tool for everything that follows</a:t>
            </a:r>
          </a:p>
          <a:p>
            <a:r>
              <a:rPr lang="en-US" dirty="0"/>
              <a:t>“On the way” we may review some concepts</a:t>
            </a:r>
          </a:p>
          <a:p>
            <a:r>
              <a:rPr lang="en-US" dirty="0"/>
              <a:t>We return to our old example, in which we are given a table with three columns (attributes)</a:t>
            </a:r>
          </a:p>
          <a:p>
            <a:pPr lvl="1"/>
            <a:r>
              <a:rPr lang="en-US" dirty="0"/>
              <a:t>Employee (E, for short, meaning really the SSN of the employee)</a:t>
            </a:r>
          </a:p>
          <a:p>
            <a:pPr lvl="1"/>
            <a:r>
              <a:rPr lang="en-US" dirty="0"/>
              <a:t>Grade (G, for short)</a:t>
            </a:r>
          </a:p>
          <a:p>
            <a:pPr lvl="1"/>
            <a:r>
              <a:rPr lang="en-US" dirty="0"/>
              <a:t>Salary (S, for short)</a:t>
            </a:r>
          </a:p>
          <a:p>
            <a:r>
              <a:rPr lang="en-US" dirty="0"/>
              <a:t>Satisfies:</a:t>
            </a:r>
          </a:p>
          <a:p>
            <a:pPr marL="744538" lvl="4" indent="-457200">
              <a:buClr>
                <a:srgbClr val="00279F"/>
              </a:buClr>
              <a:buFontTx/>
              <a:buAutoNum type="arabicPeriod"/>
            </a:pPr>
            <a:r>
              <a:rPr lang="en-US" sz="1800" dirty="0"/>
              <a:t>E </a:t>
            </a:r>
            <a:r>
              <a:rPr lang="en-US" sz="1800" dirty="0">
                <a:latin typeface="Symbol" pitchFamily="18" charset="2"/>
              </a:rPr>
              <a:t>®</a:t>
            </a:r>
            <a:r>
              <a:rPr lang="en-US" sz="1800" dirty="0"/>
              <a:t> G </a:t>
            </a:r>
          </a:p>
          <a:p>
            <a:pPr marL="744538" lvl="4" indent="-457200">
              <a:buClr>
                <a:srgbClr val="00279F"/>
              </a:buClr>
              <a:buFontTx/>
              <a:buAutoNum type="arabicPeriod"/>
            </a:pPr>
            <a:r>
              <a:rPr lang="en-US" sz="1800" dirty="0"/>
              <a:t>G </a:t>
            </a:r>
            <a:r>
              <a:rPr lang="en-US" sz="1800" dirty="0">
                <a:latin typeface="Symbol" pitchFamily="18" charset="2"/>
              </a:rPr>
              <a:t>®</a:t>
            </a:r>
            <a:r>
              <a:rPr lang="en-US" sz="1800" dirty="0"/>
              <a:t> S</a:t>
            </a:r>
          </a:p>
          <a:p>
            <a:r>
              <a:rPr lang="en-US" dirty="0"/>
              <a:t>We would like to find all the keys of this table</a:t>
            </a:r>
          </a:p>
          <a:p>
            <a:r>
              <a:rPr lang="en-US" dirty="0"/>
              <a:t>A key is a minimal set of attributes, such that the values of these attributes, “force” some values for all the other attributes</a:t>
            </a:r>
          </a:p>
          <a:p>
            <a:endParaRPr lang="en-US" dirty="0"/>
          </a:p>
        </p:txBody>
      </p:sp>
    </p:spTree>
    <p:extLst>
      <p:ext uri="{BB962C8B-B14F-4D97-AF65-F5344CB8AC3E}">
        <p14:creationId xmlns:p14="http://schemas.microsoft.com/office/powerpoint/2010/main" val="419059034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dirty="0"/>
              <a:t>Closures Of Sets Of Attributes</a:t>
            </a:r>
          </a:p>
        </p:txBody>
      </p:sp>
      <p:sp>
        <p:nvSpPr>
          <p:cNvPr id="97283" name="Content Placeholder 2"/>
          <p:cNvSpPr>
            <a:spLocks noGrp="1"/>
          </p:cNvSpPr>
          <p:nvPr>
            <p:ph idx="1"/>
          </p:nvPr>
        </p:nvSpPr>
        <p:spPr/>
        <p:txBody>
          <a:bodyPr/>
          <a:lstStyle/>
          <a:p>
            <a:r>
              <a:rPr lang="en-US" dirty="0"/>
              <a:t>In general, we have a concept of a </a:t>
            </a:r>
            <a:r>
              <a:rPr lang="en-US" b="1" i="1" dirty="0">
                <a:solidFill>
                  <a:srgbClr val="FF0000"/>
                </a:solidFill>
              </a:rPr>
              <a:t>the closure of a set of attributes</a:t>
            </a:r>
          </a:p>
          <a:p>
            <a:r>
              <a:rPr lang="en-US" dirty="0"/>
              <a:t>Let X be a set of attributes, </a:t>
            </a:r>
            <a:r>
              <a:rPr lang="en-US" b="1" dirty="0">
                <a:solidFill>
                  <a:srgbClr val="FF0000"/>
                </a:solidFill>
              </a:rPr>
              <a:t>then X</a:t>
            </a:r>
            <a:r>
              <a:rPr lang="en-US" b="1" baseline="30000" dirty="0">
                <a:solidFill>
                  <a:srgbClr val="FF0000"/>
                </a:solidFill>
              </a:rPr>
              <a:t>+</a:t>
            </a:r>
            <a:r>
              <a:rPr lang="en-US" b="1" dirty="0">
                <a:solidFill>
                  <a:srgbClr val="FF0000"/>
                </a:solidFill>
              </a:rPr>
              <a:t> is the set of all the attributes, whose values are forced by the values of X</a:t>
            </a:r>
          </a:p>
          <a:p>
            <a:r>
              <a:rPr lang="en-US" dirty="0"/>
              <a:t>In our example</a:t>
            </a:r>
          </a:p>
          <a:p>
            <a:pPr lvl="1"/>
            <a:r>
              <a:rPr lang="en-US" dirty="0"/>
              <a:t>E</a:t>
            </a:r>
            <a:r>
              <a:rPr lang="en-US" baseline="30000" dirty="0"/>
              <a:t>+</a:t>
            </a:r>
            <a:r>
              <a:rPr lang="en-US" dirty="0"/>
              <a:t> = EGS (because given E we have the value of G and then because we have the value for G we have the value </a:t>
            </a:r>
            <a:r>
              <a:rPr lang="en-US"/>
              <a:t>for S)</a:t>
            </a:r>
            <a:endParaRPr lang="en-US" dirty="0"/>
          </a:p>
          <a:p>
            <a:pPr lvl="1"/>
            <a:r>
              <a:rPr lang="en-US" dirty="0"/>
              <a:t>G</a:t>
            </a:r>
            <a:r>
              <a:rPr lang="en-US" baseline="30000" dirty="0"/>
              <a:t>+</a:t>
            </a:r>
            <a:r>
              <a:rPr lang="en-US" dirty="0"/>
              <a:t> = GS</a:t>
            </a:r>
          </a:p>
          <a:p>
            <a:pPr lvl="1"/>
            <a:r>
              <a:rPr lang="en-US" dirty="0"/>
              <a:t>S</a:t>
            </a:r>
            <a:r>
              <a:rPr lang="en-US" baseline="30000" dirty="0"/>
              <a:t>+</a:t>
            </a:r>
            <a:r>
              <a:rPr lang="en-US" dirty="0"/>
              <a:t> = S</a:t>
            </a:r>
          </a:p>
          <a:p>
            <a:r>
              <a:rPr lang="en-US" dirty="0"/>
              <a:t>This is interesting because we have just showed that E is a key</a:t>
            </a:r>
          </a:p>
          <a:p>
            <a:r>
              <a:rPr lang="en-US" dirty="0"/>
              <a:t>And here we could also figure out that this is the only key, as GS</a:t>
            </a:r>
            <a:r>
              <a:rPr lang="en-US" baseline="30000" dirty="0"/>
              <a:t>+</a:t>
            </a:r>
            <a:r>
              <a:rPr lang="en-US" dirty="0"/>
              <a:t> = GS, so we will never get E unless we already have it</a:t>
            </a:r>
          </a:p>
          <a:p>
            <a:r>
              <a:rPr lang="en-US" dirty="0"/>
              <a:t>Note that GS</a:t>
            </a:r>
            <a:r>
              <a:rPr lang="en-US" baseline="30000" dirty="0"/>
              <a:t>+</a:t>
            </a:r>
            <a:r>
              <a:rPr lang="en-US" dirty="0"/>
              <a:t> really means (GS)</a:t>
            </a:r>
            <a:r>
              <a:rPr lang="en-US" baseline="30000" dirty="0"/>
              <a:t>+</a:t>
            </a:r>
            <a:r>
              <a:rPr lang="en-US" dirty="0"/>
              <a:t> </a:t>
            </a:r>
            <a:r>
              <a:rPr lang="en-US" b="1" dirty="0">
                <a:solidFill>
                  <a:srgbClr val="FF0000"/>
                </a:solidFill>
              </a:rPr>
              <a:t>and not </a:t>
            </a:r>
            <a:r>
              <a:rPr lang="en-US" dirty="0"/>
              <a:t>G(S)</a:t>
            </a:r>
            <a:r>
              <a:rPr lang="en-US" baseline="30000" dirty="0"/>
              <a:t>+</a:t>
            </a:r>
          </a:p>
        </p:txBody>
      </p:sp>
    </p:spTree>
    <p:extLst>
      <p:ext uri="{BB962C8B-B14F-4D97-AF65-F5344CB8AC3E}">
        <p14:creationId xmlns:p14="http://schemas.microsoft.com/office/powerpoint/2010/main" val="323351283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a Closure: An Example</a:t>
            </a:r>
          </a:p>
        </p:txBody>
      </p:sp>
      <p:sp>
        <p:nvSpPr>
          <p:cNvPr id="3" name="Content Placeholder 2"/>
          <p:cNvSpPr>
            <a:spLocks noGrp="1"/>
          </p:cNvSpPr>
          <p:nvPr>
            <p:ph idx="1"/>
          </p:nvPr>
        </p:nvSpPr>
        <p:spPr/>
        <p:txBody>
          <a:bodyPr/>
          <a:lstStyle/>
          <a:p>
            <a:r>
              <a:rPr lang="en-US" dirty="0"/>
              <a:t>Our table is ABCDE</a:t>
            </a:r>
          </a:p>
          <a:p>
            <a:r>
              <a:rPr lang="en-US" dirty="0"/>
              <a:t>Our only functional dependency (FD) is BC</a:t>
            </a:r>
            <a:r>
              <a:rPr lang="en-US" dirty="0">
                <a:solidFill>
                  <a:schemeClr val="accent4">
                    <a:lumMod val="75000"/>
                  </a:schemeClr>
                </a:solidFill>
              </a:rPr>
              <a:t> → </a:t>
            </a:r>
            <a:r>
              <a:rPr lang="en-US" dirty="0"/>
              <a:t>D</a:t>
            </a:r>
          </a:p>
          <a:p>
            <a:pPr lvl="1"/>
            <a:r>
              <a:rPr lang="en-US" dirty="0"/>
              <a:t>This means: any tuples that are equal on both B and on C must be equal on D also</a:t>
            </a:r>
          </a:p>
          <a:p>
            <a:r>
              <a:rPr lang="en-US" dirty="0"/>
              <a:t>We look at all the tuples of the table in which ABC has a specific fixed value, that is all the  values of A are the same, all the values of B are the same and all the values of C are the same</a:t>
            </a:r>
          </a:p>
          <a:p>
            <a:pPr lvl="1"/>
            <a:r>
              <a:rPr lang="en-US" dirty="0"/>
              <a:t>We discuss soon why this is interesting</a:t>
            </a:r>
          </a:p>
          <a:p>
            <a:r>
              <a:rPr lang="en-US" dirty="0"/>
              <a:t>What other columns from D and E have specific fixed values for the set of tuples we are considering?</a:t>
            </a:r>
          </a:p>
          <a:p>
            <a:endParaRPr lang="en-US" dirty="0"/>
          </a:p>
          <a:p>
            <a:r>
              <a:rPr lang="en-US" dirty="0"/>
              <a:t>D has to have a specific fixed value</a:t>
            </a:r>
          </a:p>
          <a:p>
            <a:r>
              <a:rPr lang="en-US" dirty="0"/>
              <a:t>E does not have to have a specific fixed value</a:t>
            </a:r>
          </a:p>
          <a:p>
            <a:endParaRPr lang="en-US" dirty="0"/>
          </a:p>
        </p:txBody>
      </p:sp>
    </p:spTree>
    <p:extLst>
      <p:ext uri="{BB962C8B-B14F-4D97-AF65-F5344CB8AC3E}">
        <p14:creationId xmlns:p14="http://schemas.microsoft.com/office/powerpoint/2010/main" val="489121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t>Computing Closures Of Sets Of Attributes</a:t>
            </a:r>
          </a:p>
        </p:txBody>
      </p:sp>
      <p:sp>
        <p:nvSpPr>
          <p:cNvPr id="41987" name="Rectangle 3"/>
          <p:cNvSpPr>
            <a:spLocks noGrp="1" noChangeArrowheads="1"/>
          </p:cNvSpPr>
          <p:nvPr>
            <p:ph idx="1"/>
          </p:nvPr>
        </p:nvSpPr>
        <p:spPr/>
        <p:txBody>
          <a:bodyPr/>
          <a:lstStyle/>
          <a:p>
            <a:pPr marL="457200" indent="-457200">
              <a:defRPr/>
            </a:pPr>
            <a:r>
              <a:rPr lang="en-US" dirty="0"/>
              <a:t>There is a very simple algorithm to compute X</a:t>
            </a:r>
            <a:r>
              <a:rPr lang="en-US" baseline="30000" dirty="0"/>
              <a:t>+</a:t>
            </a:r>
          </a:p>
          <a:p>
            <a:pPr marL="457200" indent="-457200">
              <a:buFont typeface="Monotype Sorts" pitchFamily="2" charset="2"/>
              <a:buNone/>
              <a:defRPr/>
            </a:pPr>
            <a:r>
              <a:rPr lang="en-US" dirty="0"/>
              <a:t> </a:t>
            </a:r>
          </a:p>
          <a:p>
            <a:pPr marL="869950" lvl="1" indent="-457200">
              <a:buFont typeface="Monotype Sorts" pitchFamily="2" charset="2"/>
              <a:buNone/>
              <a:defRPr/>
            </a:pPr>
            <a:r>
              <a:rPr lang="en-US" sz="2400" dirty="0"/>
              <a:t>1.</a:t>
            </a:r>
            <a:r>
              <a:rPr lang="en-US" dirty="0"/>
              <a:t> </a:t>
            </a:r>
            <a:r>
              <a:rPr lang="en-US" sz="2400" dirty="0"/>
              <a:t>Let Y = X</a:t>
            </a:r>
          </a:p>
          <a:p>
            <a:pPr marL="869950" lvl="1" indent="-457200">
              <a:buFont typeface="Monotype Sorts" pitchFamily="2" charset="2"/>
              <a:buNone/>
              <a:defRPr/>
            </a:pPr>
            <a:r>
              <a:rPr lang="en-US" sz="2400" dirty="0"/>
              <a:t>2. Whenever there is an FD, say V </a:t>
            </a:r>
            <a:r>
              <a:rPr lang="en-US" sz="2400" dirty="0">
                <a:sym typeface="Symbol" pitchFamily="18" charset="2"/>
              </a:rPr>
              <a:t></a:t>
            </a:r>
            <a:r>
              <a:rPr lang="en-US" sz="2400" dirty="0">
                <a:sym typeface="Monotype Sorts" pitchFamily="2" charset="2"/>
              </a:rPr>
              <a:t> W, such that</a:t>
            </a:r>
          </a:p>
          <a:p>
            <a:pPr marL="1238250" lvl="2" indent="-381000">
              <a:buFont typeface="Monotype Sorts" pitchFamily="2" charset="2"/>
              <a:buNone/>
              <a:defRPr/>
            </a:pPr>
            <a:r>
              <a:rPr lang="en-US" sz="2400" dirty="0">
                <a:sym typeface="Monotype Sorts" pitchFamily="2" charset="2"/>
              </a:rPr>
              <a:t>    1. V </a:t>
            </a:r>
            <a:r>
              <a:rPr lang="en-US" sz="2400" dirty="0">
                <a:sym typeface="Symbol" pitchFamily="18" charset="2"/>
              </a:rPr>
              <a:t> Y, and</a:t>
            </a:r>
          </a:p>
          <a:p>
            <a:pPr marL="1238250" lvl="2" indent="-381000">
              <a:buFont typeface="Monotype Sorts" pitchFamily="2" charset="2"/>
              <a:buNone/>
              <a:defRPr/>
            </a:pPr>
            <a:r>
              <a:rPr lang="en-US" sz="2400" dirty="0">
                <a:sym typeface="Monotype Sorts" pitchFamily="2" charset="2"/>
              </a:rPr>
              <a:t>    2. W </a:t>
            </a:r>
            <a:r>
              <a:rPr lang="en-US" sz="2400" dirty="0">
                <a:cs typeface="Arial" charset="0"/>
                <a:sym typeface="Monotype Sorts" pitchFamily="2" charset="2"/>
              </a:rPr>
              <a:t>− Y is not empty</a:t>
            </a:r>
          </a:p>
          <a:p>
            <a:pPr marL="869950" lvl="1" indent="-457200">
              <a:buFont typeface="Monotype Sorts" pitchFamily="2" charset="2"/>
              <a:buNone/>
              <a:defRPr/>
            </a:pPr>
            <a:r>
              <a:rPr lang="en-US" sz="2400" dirty="0">
                <a:cs typeface="Arial" charset="0"/>
                <a:sym typeface="Monotype Sorts" pitchFamily="2" charset="2"/>
              </a:rPr>
              <a:t>	add </a:t>
            </a:r>
            <a:r>
              <a:rPr lang="en-US" sz="2400" dirty="0">
                <a:sym typeface="Monotype Sorts" pitchFamily="2" charset="2"/>
              </a:rPr>
              <a:t>W </a:t>
            </a:r>
            <a:r>
              <a:rPr lang="en-US" sz="2400" dirty="0">
                <a:cs typeface="Arial" charset="0"/>
                <a:sym typeface="Monotype Sorts" pitchFamily="2" charset="2"/>
              </a:rPr>
              <a:t>− Y to Y</a:t>
            </a:r>
          </a:p>
          <a:p>
            <a:pPr marL="869950" lvl="1" indent="-457200">
              <a:buFont typeface="Monotype Sorts" pitchFamily="2" charset="2"/>
              <a:buNone/>
              <a:defRPr/>
            </a:pPr>
            <a:r>
              <a:rPr lang="en-US" sz="2400" dirty="0">
                <a:sym typeface="Monotype Sorts" pitchFamily="2" charset="2"/>
              </a:rPr>
              <a:t>3. At termination Y = </a:t>
            </a:r>
            <a:r>
              <a:rPr lang="en-US" sz="2400" dirty="0"/>
              <a:t>X</a:t>
            </a:r>
            <a:r>
              <a:rPr lang="en-US" sz="2400" baseline="30000" dirty="0"/>
              <a:t>+</a:t>
            </a:r>
            <a:endParaRPr lang="en-US" sz="2400" dirty="0">
              <a:sym typeface="Monotype Sorts" pitchFamily="2" charset="2"/>
            </a:endParaRPr>
          </a:p>
          <a:p>
            <a:pPr marL="457200" indent="-457200">
              <a:defRPr/>
            </a:pPr>
            <a:endParaRPr lang="en-US" dirty="0">
              <a:sym typeface="Monotype Sorts" pitchFamily="2" charset="2"/>
            </a:endParaRPr>
          </a:p>
          <a:p>
            <a:pPr marL="457200" indent="-457200">
              <a:defRPr/>
            </a:pPr>
            <a:r>
              <a:rPr lang="en-US" dirty="0">
                <a:sym typeface="Monotype Sorts" pitchFamily="2" charset="2"/>
              </a:rPr>
              <a:t>The algorithm is very efficient</a:t>
            </a:r>
          </a:p>
          <a:p>
            <a:pPr marL="457200" indent="-457200">
              <a:defRPr/>
            </a:pPr>
            <a:r>
              <a:rPr lang="en-US" dirty="0">
                <a:cs typeface="Arial" charset="0"/>
                <a:sym typeface="Monotype Sorts" pitchFamily="2" charset="2"/>
              </a:rPr>
              <a:t>Each time we look at all the functional dependencies</a:t>
            </a:r>
          </a:p>
          <a:p>
            <a:pPr marL="933450" lvl="1" indent="-381000">
              <a:defRPr/>
            </a:pPr>
            <a:r>
              <a:rPr lang="en-US" dirty="0">
                <a:cs typeface="Arial" charset="0"/>
                <a:sym typeface="Monotype Sorts" pitchFamily="2" charset="2"/>
              </a:rPr>
              <a:t>Either we can apply at least one functional dependency and make Y bigger (the biggest it can be are all attributes), or</a:t>
            </a:r>
          </a:p>
          <a:p>
            <a:pPr marL="933450" lvl="1" indent="-381000">
              <a:defRPr/>
            </a:pPr>
            <a:r>
              <a:rPr lang="en-US" dirty="0">
                <a:cs typeface="Arial" charset="0"/>
                <a:sym typeface="Monotype Sorts" pitchFamily="2" charset="2"/>
              </a:rPr>
              <a:t>We are finished</a:t>
            </a:r>
          </a:p>
          <a:p>
            <a:pPr marL="457200" indent="-457200">
              <a:buFont typeface="Monotype Sorts" pitchFamily="2" charset="2"/>
              <a:buAutoNum type="arabicPeriod"/>
              <a:defRPr/>
            </a:pPr>
            <a:endParaRPr lang="en-US" dirty="0">
              <a:cs typeface="Arial" charset="0"/>
              <a:sym typeface="Monotype Sorts" pitchFamily="2" charset="2"/>
            </a:endParaRPr>
          </a:p>
        </p:txBody>
      </p:sp>
    </p:spTree>
    <p:extLst>
      <p:ext uri="{BB962C8B-B14F-4D97-AF65-F5344CB8AC3E}">
        <p14:creationId xmlns:p14="http://schemas.microsoft.com/office/powerpoint/2010/main" val="346045066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t>Example</a:t>
            </a:r>
          </a:p>
        </p:txBody>
      </p:sp>
      <p:sp>
        <p:nvSpPr>
          <p:cNvPr id="38915" name="Rectangle 3"/>
          <p:cNvSpPr>
            <a:spLocks noGrp="1" noChangeArrowheads="1"/>
          </p:cNvSpPr>
          <p:nvPr>
            <p:ph idx="1"/>
          </p:nvPr>
        </p:nvSpPr>
        <p:spPr/>
        <p:txBody>
          <a:bodyPr/>
          <a:lstStyle/>
          <a:p>
            <a:pPr>
              <a:defRPr/>
            </a:pPr>
            <a:r>
              <a:rPr lang="en-US" dirty="0"/>
              <a:t>Let R = </a:t>
            </a:r>
            <a:r>
              <a:rPr lang="en-US" dirty="0" err="1"/>
              <a:t>ABCDEGHIJK</a:t>
            </a:r>
            <a:endParaRPr lang="en-US" dirty="0"/>
          </a:p>
          <a:p>
            <a:pPr>
              <a:defRPr/>
            </a:pPr>
            <a:r>
              <a:rPr lang="en-US" dirty="0"/>
              <a:t>Given </a:t>
            </a:r>
            <a:r>
              <a:rPr lang="en-US" dirty="0" err="1"/>
              <a:t>FDs</a:t>
            </a:r>
            <a:r>
              <a:rPr lang="en-US" dirty="0"/>
              <a:t>:</a:t>
            </a:r>
          </a:p>
          <a:p>
            <a:pPr marL="1009650" lvl="1" indent="-457200">
              <a:buFont typeface="+mj-lt"/>
              <a:buAutoNum type="arabicPeriod"/>
              <a:defRPr/>
            </a:pPr>
            <a:r>
              <a:rPr lang="en-US" dirty="0"/>
              <a:t>K </a:t>
            </a:r>
            <a:r>
              <a:rPr lang="en-US" dirty="0">
                <a:latin typeface="Symbol" pitchFamily="18" charset="2"/>
              </a:rPr>
              <a:t>®</a:t>
            </a:r>
            <a:r>
              <a:rPr lang="en-US" dirty="0"/>
              <a:t> BG </a:t>
            </a:r>
          </a:p>
          <a:p>
            <a:pPr marL="1009650" lvl="1" indent="-457200">
              <a:buFont typeface="+mj-lt"/>
              <a:buAutoNum type="arabicPeriod"/>
              <a:defRPr/>
            </a:pPr>
            <a:r>
              <a:rPr lang="en-US" dirty="0"/>
              <a:t>A </a:t>
            </a:r>
            <a:r>
              <a:rPr lang="en-US" dirty="0">
                <a:latin typeface="Symbol" pitchFamily="18" charset="2"/>
              </a:rPr>
              <a:t>®</a:t>
            </a:r>
            <a:r>
              <a:rPr lang="en-US" dirty="0"/>
              <a:t> DE</a:t>
            </a:r>
          </a:p>
          <a:p>
            <a:pPr marL="1009650" lvl="1" indent="-457200">
              <a:buFont typeface="+mj-lt"/>
              <a:buAutoNum type="arabicPeriod"/>
              <a:defRPr/>
            </a:pPr>
            <a:r>
              <a:rPr lang="en-US" dirty="0"/>
              <a:t>H </a:t>
            </a:r>
            <a:r>
              <a:rPr lang="en-US" dirty="0">
                <a:latin typeface="Symbol" pitchFamily="18" charset="2"/>
              </a:rPr>
              <a:t>®</a:t>
            </a:r>
            <a:r>
              <a:rPr lang="en-US" dirty="0"/>
              <a:t> AI</a:t>
            </a:r>
          </a:p>
          <a:p>
            <a:pPr marL="1009650" lvl="1" indent="-457200">
              <a:buFont typeface="+mj-lt"/>
              <a:buAutoNum type="arabicPeriod"/>
              <a:defRPr/>
            </a:pPr>
            <a:r>
              <a:rPr lang="en-US" dirty="0"/>
              <a:t>B </a:t>
            </a:r>
            <a:r>
              <a:rPr lang="en-US" dirty="0">
                <a:latin typeface="Symbol" pitchFamily="18" charset="2"/>
              </a:rPr>
              <a:t>®</a:t>
            </a:r>
            <a:r>
              <a:rPr lang="en-US" dirty="0"/>
              <a:t> D</a:t>
            </a:r>
          </a:p>
          <a:p>
            <a:pPr marL="1009650" lvl="1" indent="-457200">
              <a:buFont typeface="+mj-lt"/>
              <a:buAutoNum type="arabicPeriod"/>
              <a:defRPr/>
            </a:pPr>
            <a:r>
              <a:rPr lang="en-US" dirty="0"/>
              <a:t>J </a:t>
            </a:r>
            <a:r>
              <a:rPr lang="en-US" dirty="0">
                <a:latin typeface="Symbol" pitchFamily="18" charset="2"/>
              </a:rPr>
              <a:t>®</a:t>
            </a:r>
            <a:r>
              <a:rPr lang="en-US" dirty="0"/>
              <a:t> </a:t>
            </a:r>
            <a:r>
              <a:rPr lang="en-US" dirty="0" err="1"/>
              <a:t>IH</a:t>
            </a:r>
            <a:endParaRPr lang="en-US" dirty="0"/>
          </a:p>
          <a:p>
            <a:pPr marL="1009650" lvl="1" indent="-457200">
              <a:buFont typeface="+mj-lt"/>
              <a:buAutoNum type="arabicPeriod"/>
              <a:defRPr/>
            </a:pPr>
            <a:r>
              <a:rPr lang="en-US" dirty="0"/>
              <a:t>C </a:t>
            </a:r>
            <a:r>
              <a:rPr lang="en-US" dirty="0">
                <a:latin typeface="Symbol" pitchFamily="18" charset="2"/>
              </a:rPr>
              <a:t>®</a:t>
            </a:r>
            <a:r>
              <a:rPr lang="en-US" dirty="0"/>
              <a:t> K</a:t>
            </a:r>
          </a:p>
          <a:p>
            <a:pPr marL="1009650" lvl="1" indent="-457200">
              <a:buFont typeface="+mj-lt"/>
              <a:buAutoNum type="arabicPeriod"/>
              <a:defRPr/>
            </a:pPr>
            <a:r>
              <a:rPr lang="en-US" dirty="0"/>
              <a:t>I </a:t>
            </a:r>
            <a:r>
              <a:rPr lang="en-US" dirty="0">
                <a:latin typeface="Symbol" pitchFamily="18" charset="2"/>
              </a:rPr>
              <a:t>®</a:t>
            </a:r>
            <a:r>
              <a:rPr lang="en-US" dirty="0"/>
              <a:t> J</a:t>
            </a:r>
          </a:p>
          <a:p>
            <a:pPr>
              <a:defRPr/>
            </a:pPr>
            <a:r>
              <a:rPr lang="en-US" dirty="0"/>
              <a:t>We will compute: ABC</a:t>
            </a:r>
            <a:r>
              <a:rPr lang="en-US" baseline="30000" dirty="0"/>
              <a:t>+</a:t>
            </a:r>
          </a:p>
          <a:p>
            <a:pPr marL="869950" lvl="1" indent="-457200">
              <a:buFont typeface="+mj-lt"/>
              <a:buAutoNum type="arabicPeriod"/>
              <a:defRPr/>
            </a:pPr>
            <a:r>
              <a:rPr lang="en-US" dirty="0"/>
              <a:t>We start with ABC</a:t>
            </a:r>
            <a:r>
              <a:rPr lang="en-US" baseline="30000" dirty="0"/>
              <a:t>+</a:t>
            </a:r>
            <a:r>
              <a:rPr lang="en-US" dirty="0"/>
              <a:t> = ABC</a:t>
            </a:r>
          </a:p>
          <a:p>
            <a:pPr marL="869950" lvl="1" indent="-457200">
              <a:buFont typeface="+mj-lt"/>
              <a:buAutoNum type="arabicPeriod"/>
              <a:defRPr/>
            </a:pPr>
            <a:r>
              <a:rPr lang="en-US" dirty="0"/>
              <a:t>Using FD number 2, we now have: ABC</a:t>
            </a:r>
            <a:r>
              <a:rPr lang="en-US" baseline="30000" dirty="0"/>
              <a:t>+</a:t>
            </a:r>
            <a:r>
              <a:rPr lang="en-US" dirty="0"/>
              <a:t> = </a:t>
            </a:r>
            <a:r>
              <a:rPr lang="en-US" dirty="0" err="1"/>
              <a:t>ABCDE</a:t>
            </a:r>
            <a:endParaRPr lang="en-US" dirty="0"/>
          </a:p>
          <a:p>
            <a:pPr marL="869950" lvl="1" indent="-457200">
              <a:buFont typeface="+mj-lt"/>
              <a:buAutoNum type="arabicPeriod"/>
              <a:defRPr/>
            </a:pPr>
            <a:r>
              <a:rPr lang="en-US" dirty="0"/>
              <a:t>Using FD number 6, we now have ABC</a:t>
            </a:r>
            <a:r>
              <a:rPr lang="en-US" baseline="30000" dirty="0"/>
              <a:t>+</a:t>
            </a:r>
            <a:r>
              <a:rPr lang="en-US" dirty="0"/>
              <a:t> = </a:t>
            </a:r>
            <a:r>
              <a:rPr lang="en-US" dirty="0" err="1"/>
              <a:t>ABCDEK</a:t>
            </a:r>
            <a:endParaRPr lang="en-US" dirty="0"/>
          </a:p>
          <a:p>
            <a:pPr marL="869950" lvl="1" indent="-457200">
              <a:buFont typeface="+mj-lt"/>
              <a:buAutoNum type="arabicPeriod"/>
              <a:defRPr/>
            </a:pPr>
            <a:r>
              <a:rPr lang="en-US" dirty="0"/>
              <a:t>Using FD number 1, we now have ABC</a:t>
            </a:r>
            <a:r>
              <a:rPr lang="en-US" baseline="30000" dirty="0"/>
              <a:t>+</a:t>
            </a:r>
            <a:r>
              <a:rPr lang="en-US" dirty="0"/>
              <a:t> = </a:t>
            </a:r>
            <a:r>
              <a:rPr lang="en-US" dirty="0" err="1"/>
              <a:t>ABCDEKG</a:t>
            </a:r>
            <a:endParaRPr lang="en-US" dirty="0"/>
          </a:p>
          <a:p>
            <a:pPr marL="869950" lvl="1" indent="-457200">
              <a:buFont typeface="Symbol" pitchFamily="18" charset="2"/>
              <a:buNone/>
              <a:defRPr/>
            </a:pPr>
            <a:r>
              <a:rPr lang="en-US" dirty="0"/>
              <a:t>No FD can be applied productively anymore and we are done</a:t>
            </a:r>
          </a:p>
        </p:txBody>
      </p:sp>
    </p:spTree>
    <p:extLst>
      <p:ext uri="{BB962C8B-B14F-4D97-AF65-F5344CB8AC3E}">
        <p14:creationId xmlns:p14="http://schemas.microsoft.com/office/powerpoint/2010/main" val="423490707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Keys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02963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t>No Information Was Lost</a:t>
            </a:r>
          </a:p>
        </p:txBody>
      </p:sp>
      <p:sp>
        <p:nvSpPr>
          <p:cNvPr id="44035" name="Content Placeholder 2"/>
          <p:cNvSpPr>
            <a:spLocks noGrp="1"/>
          </p:cNvSpPr>
          <p:nvPr>
            <p:ph idx="1"/>
          </p:nvPr>
        </p:nvSpPr>
        <p:spPr/>
        <p:txBody>
          <a:bodyPr/>
          <a:lstStyle/>
          <a:p>
            <a:r>
              <a:rPr lang="en-US" dirty="0"/>
              <a:t>Given S and T, we can </a:t>
            </a:r>
            <a:r>
              <a:rPr lang="en-US" b="1" i="1" dirty="0">
                <a:solidFill>
                  <a:srgbClr val="FF0000"/>
                </a:solidFill>
              </a:rPr>
              <a:t>reconstruct R</a:t>
            </a:r>
            <a:r>
              <a:rPr lang="en-US" dirty="0"/>
              <a:t> using </a:t>
            </a:r>
            <a:r>
              <a:rPr lang="en-US" b="1" i="1" dirty="0">
                <a:solidFill>
                  <a:srgbClr val="FF0000"/>
                </a:solidFill>
              </a:rPr>
              <a:t>natural join</a:t>
            </a:r>
          </a:p>
          <a:p>
            <a:endParaRPr lang="en-US" dirty="0"/>
          </a:p>
          <a:p>
            <a:endParaRPr lang="en-US" dirty="0"/>
          </a:p>
          <a:p>
            <a:endParaRPr lang="en-US" dirty="0"/>
          </a:p>
          <a:p>
            <a:endParaRPr lang="en-US" dirty="0"/>
          </a:p>
          <a:p>
            <a:endParaRPr lang="en-US" dirty="0"/>
          </a:p>
          <a:p>
            <a:pPr lvl="1">
              <a:buFont typeface="Symbol" pitchFamily="18" charset="2"/>
              <a:buNone/>
            </a:pPr>
            <a:r>
              <a:rPr lang="en-US" dirty="0"/>
              <a:t>	</a:t>
            </a:r>
            <a:r>
              <a:rPr lang="en-US" dirty="0">
                <a:solidFill>
                  <a:srgbClr val="00AE00"/>
                </a:solidFill>
              </a:rPr>
              <a:t>SELECT INTO </a:t>
            </a:r>
            <a:r>
              <a:rPr lang="en-US" dirty="0"/>
              <a:t>R</a:t>
            </a:r>
            <a:br>
              <a:rPr lang="en-US" dirty="0"/>
            </a:br>
            <a:r>
              <a:rPr lang="en-US" dirty="0"/>
              <a:t>Name, SSN, DOB, </a:t>
            </a:r>
            <a:r>
              <a:rPr lang="en-US" dirty="0" err="1"/>
              <a:t>S.Grade</a:t>
            </a:r>
            <a:r>
              <a:rPr lang="en-US" dirty="0"/>
              <a:t> </a:t>
            </a:r>
            <a:r>
              <a:rPr lang="en-US" dirty="0">
                <a:solidFill>
                  <a:srgbClr val="00AE00"/>
                </a:solidFill>
              </a:rPr>
              <a:t>AS</a:t>
            </a:r>
            <a:r>
              <a:rPr lang="en-US" dirty="0"/>
              <a:t> Grade, Salary</a:t>
            </a:r>
            <a:br>
              <a:rPr lang="en-US" dirty="0"/>
            </a:br>
            <a:r>
              <a:rPr lang="en-US" dirty="0">
                <a:solidFill>
                  <a:srgbClr val="00AE00"/>
                </a:solidFill>
              </a:rPr>
              <a:t>FROM</a:t>
            </a:r>
            <a:r>
              <a:rPr lang="en-US" dirty="0"/>
              <a:t> T, S</a:t>
            </a:r>
            <a:br>
              <a:rPr lang="en-US" dirty="0"/>
            </a:br>
            <a:r>
              <a:rPr lang="en-US" dirty="0">
                <a:solidFill>
                  <a:srgbClr val="00AE00"/>
                </a:solidFill>
              </a:rPr>
              <a:t>WHERE</a:t>
            </a:r>
            <a:r>
              <a:rPr lang="en-US" dirty="0"/>
              <a:t> </a:t>
            </a:r>
            <a:r>
              <a:rPr lang="en-US" dirty="0" err="1"/>
              <a:t>T.Grade</a:t>
            </a:r>
            <a:r>
              <a:rPr lang="en-US" dirty="0"/>
              <a:t> = </a:t>
            </a:r>
            <a:r>
              <a:rPr lang="en-US" dirty="0" err="1"/>
              <a:t>S.Grade</a:t>
            </a:r>
            <a:r>
              <a:rPr lang="en-US" dirty="0"/>
              <a:t>;</a:t>
            </a:r>
          </a:p>
          <a:p>
            <a:endParaRPr lang="en-US" dirty="0"/>
          </a:p>
          <a:p>
            <a:endParaRPr lang="en-US" dirty="0"/>
          </a:p>
          <a:p>
            <a:endParaRPr lang="en-US" dirty="0"/>
          </a:p>
          <a:p>
            <a:endParaRPr lang="en-US" dirty="0"/>
          </a:p>
          <a:p>
            <a:endParaRPr lang="en-US" dirty="0"/>
          </a:p>
          <a:p>
            <a:endParaRPr lang="en-US" dirty="0"/>
          </a:p>
          <a:p>
            <a:pPr>
              <a:buFont typeface="Monotype Sorts" pitchFamily="2" charset="2"/>
              <a:buNone/>
            </a:pPr>
            <a:r>
              <a:rPr lang="en-US" dirty="0"/>
              <a:t>	</a:t>
            </a:r>
          </a:p>
          <a:p>
            <a:pPr>
              <a:buFont typeface="Monotype Sorts" pitchFamily="2" charset="2"/>
              <a:buNone/>
            </a:pPr>
            <a:endParaRPr lang="en-US" dirty="0"/>
          </a:p>
          <a:p>
            <a:pPr>
              <a:buFont typeface="Monotype Sorts" pitchFamily="2" charset="2"/>
              <a:buNone/>
            </a:pPr>
            <a:endParaRPr lang="en-US" dirty="0"/>
          </a:p>
        </p:txBody>
      </p:sp>
      <p:graphicFrame>
        <p:nvGraphicFramePr>
          <p:cNvPr id="5" name="Content Placeholder 3"/>
          <p:cNvGraphicFramePr>
            <a:graphicFrameLocks/>
          </p:cNvGraphicFramePr>
          <p:nvPr/>
        </p:nvGraphicFramePr>
        <p:xfrm>
          <a:off x="1981200" y="5257800"/>
          <a:ext cx="4419600" cy="1854200"/>
        </p:xfrm>
        <a:graphic>
          <a:graphicData uri="http://schemas.openxmlformats.org/drawingml/2006/table">
            <a:tbl>
              <a:tblPr firstRow="1" bandCol="1">
                <a:tableStyleId>{21E4AEA4-8DFA-4A89-87EB-49C32662AFE0}</a:tableStyleId>
              </a:tblPr>
              <a:tblGrid>
                <a:gridCol w="736600">
                  <a:extLst>
                    <a:ext uri="{9D8B030D-6E8A-4147-A177-3AD203B41FA5}">
                      <a16:colId xmlns:a16="http://schemas.microsoft.com/office/drawing/2014/main" xmlns="" val="20000"/>
                    </a:ext>
                  </a:extLst>
                </a:gridCol>
                <a:gridCol w="736600">
                  <a:extLst>
                    <a:ext uri="{9D8B030D-6E8A-4147-A177-3AD203B41FA5}">
                      <a16:colId xmlns:a16="http://schemas.microsoft.com/office/drawing/2014/main" xmlns="" val="20001"/>
                    </a:ext>
                  </a:extLst>
                </a:gridCol>
                <a:gridCol w="736600">
                  <a:extLst>
                    <a:ext uri="{9D8B030D-6E8A-4147-A177-3AD203B41FA5}">
                      <a16:colId xmlns:a16="http://schemas.microsoft.com/office/drawing/2014/main" xmlns="" val="20002"/>
                    </a:ext>
                  </a:extLst>
                </a:gridCol>
                <a:gridCol w="736600">
                  <a:extLst>
                    <a:ext uri="{9D8B030D-6E8A-4147-A177-3AD203B41FA5}">
                      <a16:colId xmlns:a16="http://schemas.microsoft.com/office/drawing/2014/main" xmlns="" val="20003"/>
                    </a:ext>
                  </a:extLst>
                </a:gridCol>
                <a:gridCol w="736600">
                  <a:extLst>
                    <a:ext uri="{9D8B030D-6E8A-4147-A177-3AD203B41FA5}">
                      <a16:colId xmlns:a16="http://schemas.microsoft.com/office/drawing/2014/main" xmlns="" val="20004"/>
                    </a:ext>
                  </a:extLst>
                </a:gridCol>
                <a:gridCol w="736600">
                  <a:extLst>
                    <a:ext uri="{9D8B030D-6E8A-4147-A177-3AD203B41FA5}">
                      <a16:colId xmlns:a16="http://schemas.microsoft.com/office/drawing/2014/main" xmlns="" val="20005"/>
                    </a:ext>
                  </a:extLst>
                </a:gridCol>
              </a:tblGrid>
              <a:tr h="370840">
                <a:tc>
                  <a:txBody>
                    <a:bodyPr/>
                    <a:lstStyle/>
                    <a:p>
                      <a:pPr algn="ctr"/>
                      <a:r>
                        <a:rPr lang="en-US" sz="1400" dirty="0"/>
                        <a:t>R</a:t>
                      </a:r>
                    </a:p>
                  </a:txBody>
                  <a:tcPr/>
                </a:tc>
                <a:tc>
                  <a:txBody>
                    <a:bodyPr/>
                    <a:lstStyle/>
                    <a:p>
                      <a:pPr algn="ctr"/>
                      <a:r>
                        <a:rPr lang="en-US" sz="1400" dirty="0"/>
                        <a:t>Name</a:t>
                      </a:r>
                    </a:p>
                  </a:txBody>
                  <a:tcPr/>
                </a:tc>
                <a:tc>
                  <a:txBody>
                    <a:bodyPr/>
                    <a:lstStyle/>
                    <a:p>
                      <a:pPr algn="ctr"/>
                      <a:r>
                        <a:rPr lang="en-US" sz="1400" u="sng" dirty="0" err="1"/>
                        <a:t>SSN</a:t>
                      </a:r>
                      <a:endParaRPr lang="en-US" sz="1400" u="sng" dirty="0"/>
                    </a:p>
                  </a:txBody>
                  <a:tcPr/>
                </a:tc>
                <a:tc>
                  <a:txBody>
                    <a:bodyPr/>
                    <a:lstStyle/>
                    <a:p>
                      <a:pPr algn="ctr"/>
                      <a:r>
                        <a:rPr lang="en-US" sz="1400" dirty="0"/>
                        <a:t>DOB</a:t>
                      </a:r>
                    </a:p>
                  </a:txBody>
                  <a:tcPr/>
                </a:tc>
                <a:tc>
                  <a:txBody>
                    <a:bodyPr/>
                    <a:lstStyle/>
                    <a:p>
                      <a:pPr algn="ctr"/>
                      <a:r>
                        <a:rPr lang="en-US" sz="1400" dirty="0"/>
                        <a:t>Grade</a:t>
                      </a:r>
                    </a:p>
                  </a:txBody>
                  <a:tcPr/>
                </a:tc>
                <a:tc>
                  <a:txBody>
                    <a:bodyPr/>
                    <a:lstStyle/>
                    <a:p>
                      <a:pPr algn="ctr"/>
                      <a:r>
                        <a:rPr lang="en-US" sz="1400" dirty="0"/>
                        <a:t>Salary</a:t>
                      </a:r>
                    </a:p>
                  </a:txBody>
                  <a:tcPr/>
                </a:tc>
                <a:extLst>
                  <a:ext uri="{0D108BD9-81ED-4DB2-BD59-A6C34878D82A}">
                    <a16:rowId xmlns:a16="http://schemas.microsoft.com/office/drawing/2014/main" xmlns="" val="10000"/>
                  </a:ext>
                </a:extLst>
              </a:tr>
              <a:tr h="370840">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121</a:t>
                      </a:r>
                    </a:p>
                  </a:txBody>
                  <a:tcPr/>
                </a:tc>
                <a:tc>
                  <a:txBody>
                    <a:bodyPr/>
                    <a:lstStyle/>
                    <a:p>
                      <a:r>
                        <a:rPr lang="en-US" sz="1400" dirty="0"/>
                        <a:t>2367</a:t>
                      </a:r>
                    </a:p>
                  </a:txBody>
                  <a:tcPr/>
                </a:tc>
                <a:tc>
                  <a:txBody>
                    <a:bodyPr/>
                    <a:lstStyle/>
                    <a:p>
                      <a:r>
                        <a:rPr lang="en-US" sz="1400" dirty="0"/>
                        <a:t>2</a:t>
                      </a:r>
                    </a:p>
                  </a:txBody>
                  <a:tcPr/>
                </a:tc>
                <a:tc>
                  <a:txBody>
                    <a:bodyPr/>
                    <a:lstStyle/>
                    <a:p>
                      <a:r>
                        <a:rPr lang="en-US" sz="1400" dirty="0"/>
                        <a:t>80</a:t>
                      </a:r>
                    </a:p>
                  </a:txBody>
                  <a:tcPr/>
                </a:tc>
                <a:extLst>
                  <a:ext uri="{0D108BD9-81ED-4DB2-BD59-A6C34878D82A}">
                    <a16:rowId xmlns:a16="http://schemas.microsoft.com/office/drawing/2014/main" xmlns="" val="10001"/>
                  </a:ext>
                </a:extLst>
              </a:tr>
              <a:tr h="370840">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132</a:t>
                      </a:r>
                    </a:p>
                  </a:txBody>
                  <a:tcPr/>
                </a:tc>
                <a:tc>
                  <a:txBody>
                    <a:bodyPr/>
                    <a:lstStyle/>
                    <a:p>
                      <a:r>
                        <a:rPr lang="en-US" sz="1400" dirty="0"/>
                        <a:t>3678</a:t>
                      </a:r>
                    </a:p>
                  </a:txBody>
                  <a:tcPr/>
                </a:tc>
                <a:tc>
                  <a:txBody>
                    <a:bodyPr/>
                    <a:lstStyle/>
                    <a:p>
                      <a:r>
                        <a:rPr lang="en-US" sz="1400" dirty="0"/>
                        <a:t>3</a:t>
                      </a:r>
                    </a:p>
                  </a:txBody>
                  <a:tcPr/>
                </a:tc>
                <a:tc>
                  <a:txBody>
                    <a:bodyPr/>
                    <a:lstStyle/>
                    <a:p>
                      <a:r>
                        <a:rPr lang="en-US" sz="1400" dirty="0"/>
                        <a:t>70</a:t>
                      </a:r>
                    </a:p>
                  </a:txBody>
                  <a:tcPr/>
                </a:tc>
                <a:extLst>
                  <a:ext uri="{0D108BD9-81ED-4DB2-BD59-A6C34878D82A}">
                    <a16:rowId xmlns:a16="http://schemas.microsoft.com/office/drawing/2014/main" xmlns="" val="10002"/>
                  </a:ext>
                </a:extLst>
              </a:tr>
              <a:tr h="370840">
                <a:tc>
                  <a:txBody>
                    <a:bodyPr/>
                    <a:lstStyle/>
                    <a:p>
                      <a:endParaRPr lang="en-US" sz="1400" dirty="0"/>
                    </a:p>
                  </a:txBody>
                  <a:tcPr>
                    <a:solidFill>
                      <a:schemeClr val="bg1"/>
                    </a:solidFill>
                  </a:tcPr>
                </a:tc>
                <a:tc>
                  <a:txBody>
                    <a:bodyPr/>
                    <a:lstStyle/>
                    <a:p>
                      <a:r>
                        <a:rPr lang="en-US" sz="1400" dirty="0"/>
                        <a:t>B</a:t>
                      </a:r>
                    </a:p>
                  </a:txBody>
                  <a:tcPr/>
                </a:tc>
                <a:tc>
                  <a:txBody>
                    <a:bodyPr/>
                    <a:lstStyle/>
                    <a:p>
                      <a:r>
                        <a:rPr lang="en-US" sz="1400" dirty="0"/>
                        <a:t>101</a:t>
                      </a:r>
                    </a:p>
                  </a:txBody>
                  <a:tcPr/>
                </a:tc>
                <a:tc>
                  <a:txBody>
                    <a:bodyPr/>
                    <a:lstStyle/>
                    <a:p>
                      <a:r>
                        <a:rPr lang="en-US" sz="1400" dirty="0"/>
                        <a:t>3498</a:t>
                      </a:r>
                    </a:p>
                  </a:txBody>
                  <a:tcPr/>
                </a:tc>
                <a:tc>
                  <a:txBody>
                    <a:bodyPr/>
                    <a:lstStyle/>
                    <a:p>
                      <a:r>
                        <a:rPr lang="en-US" sz="1400" dirty="0"/>
                        <a:t>4</a:t>
                      </a:r>
                    </a:p>
                  </a:txBody>
                  <a:tcPr/>
                </a:tc>
                <a:tc>
                  <a:txBody>
                    <a:bodyPr/>
                    <a:lstStyle/>
                    <a:p>
                      <a:r>
                        <a:rPr lang="en-US" sz="1400" dirty="0"/>
                        <a:t>70</a:t>
                      </a:r>
                    </a:p>
                  </a:txBody>
                  <a:tcPr/>
                </a:tc>
                <a:extLst>
                  <a:ext uri="{0D108BD9-81ED-4DB2-BD59-A6C34878D82A}">
                    <a16:rowId xmlns:a16="http://schemas.microsoft.com/office/drawing/2014/main" xmlns="" val="10003"/>
                  </a:ext>
                </a:extLst>
              </a:tr>
              <a:tr h="370840">
                <a:tc>
                  <a:txBody>
                    <a:bodyPr/>
                    <a:lstStyle/>
                    <a:p>
                      <a:endParaRPr lang="en-US" sz="1400" dirty="0"/>
                    </a:p>
                  </a:txBody>
                  <a:tcPr>
                    <a:solidFill>
                      <a:schemeClr val="bg1"/>
                    </a:solidFill>
                  </a:tcPr>
                </a:tc>
                <a:tc>
                  <a:txBody>
                    <a:bodyPr/>
                    <a:lstStyle/>
                    <a:p>
                      <a:r>
                        <a:rPr lang="en-US" sz="1400" dirty="0"/>
                        <a:t>C</a:t>
                      </a:r>
                    </a:p>
                  </a:txBody>
                  <a:tcPr/>
                </a:tc>
                <a:tc>
                  <a:txBody>
                    <a:bodyPr/>
                    <a:lstStyle/>
                    <a:p>
                      <a:r>
                        <a:rPr lang="en-US" sz="1400" dirty="0"/>
                        <a:t>106</a:t>
                      </a:r>
                    </a:p>
                  </a:txBody>
                  <a:tcPr/>
                </a:tc>
                <a:tc>
                  <a:txBody>
                    <a:bodyPr/>
                    <a:lstStyle/>
                    <a:p>
                      <a:r>
                        <a:rPr lang="en-US" sz="1400" dirty="0"/>
                        <a:t>2987</a:t>
                      </a:r>
                    </a:p>
                  </a:txBody>
                  <a:tcPr/>
                </a:tc>
                <a:tc>
                  <a:txBody>
                    <a:bodyPr/>
                    <a:lstStyle/>
                    <a:p>
                      <a:r>
                        <a:rPr lang="en-US" sz="1400" dirty="0"/>
                        <a:t>2</a:t>
                      </a:r>
                    </a:p>
                  </a:txBody>
                  <a:tcPr/>
                </a:tc>
                <a:tc>
                  <a:txBody>
                    <a:bodyPr/>
                    <a:lstStyle/>
                    <a:p>
                      <a:r>
                        <a:rPr lang="en-US" sz="1400" dirty="0"/>
                        <a:t>80</a:t>
                      </a:r>
                    </a:p>
                  </a:txBody>
                  <a:tcPr/>
                </a:tc>
                <a:extLst>
                  <a:ext uri="{0D108BD9-81ED-4DB2-BD59-A6C34878D82A}">
                    <a16:rowId xmlns:a16="http://schemas.microsoft.com/office/drawing/2014/main" xmlns="" val="10004"/>
                  </a:ext>
                </a:extLst>
              </a:tr>
            </a:tbl>
          </a:graphicData>
        </a:graphic>
      </p:graphicFrame>
      <p:graphicFrame>
        <p:nvGraphicFramePr>
          <p:cNvPr id="8" name="Content Placeholder 3"/>
          <p:cNvGraphicFramePr>
            <a:graphicFrameLocks/>
          </p:cNvGraphicFramePr>
          <p:nvPr/>
        </p:nvGraphicFramePr>
        <p:xfrm>
          <a:off x="1371600" y="1828800"/>
          <a:ext cx="3535680" cy="1854200"/>
        </p:xfrm>
        <a:graphic>
          <a:graphicData uri="http://schemas.openxmlformats.org/drawingml/2006/table">
            <a:tbl>
              <a:tblPr firstRow="1" bandCol="1">
                <a:tableStyleId>{21E4AEA4-8DFA-4A89-87EB-49C32662AFE0}</a:tableStyleId>
              </a:tblPr>
              <a:tblGrid>
                <a:gridCol w="707136">
                  <a:extLst>
                    <a:ext uri="{9D8B030D-6E8A-4147-A177-3AD203B41FA5}">
                      <a16:colId xmlns:a16="http://schemas.microsoft.com/office/drawing/2014/main" xmlns="" val="20000"/>
                    </a:ext>
                  </a:extLst>
                </a:gridCol>
                <a:gridCol w="707136">
                  <a:extLst>
                    <a:ext uri="{9D8B030D-6E8A-4147-A177-3AD203B41FA5}">
                      <a16:colId xmlns:a16="http://schemas.microsoft.com/office/drawing/2014/main" xmlns="" val="20001"/>
                    </a:ext>
                  </a:extLst>
                </a:gridCol>
                <a:gridCol w="707136">
                  <a:extLst>
                    <a:ext uri="{9D8B030D-6E8A-4147-A177-3AD203B41FA5}">
                      <a16:colId xmlns:a16="http://schemas.microsoft.com/office/drawing/2014/main" xmlns="" val="20002"/>
                    </a:ext>
                  </a:extLst>
                </a:gridCol>
                <a:gridCol w="707136">
                  <a:extLst>
                    <a:ext uri="{9D8B030D-6E8A-4147-A177-3AD203B41FA5}">
                      <a16:colId xmlns:a16="http://schemas.microsoft.com/office/drawing/2014/main" xmlns="" val="20003"/>
                    </a:ext>
                  </a:extLst>
                </a:gridCol>
                <a:gridCol w="707136">
                  <a:extLst>
                    <a:ext uri="{9D8B030D-6E8A-4147-A177-3AD203B41FA5}">
                      <a16:colId xmlns:a16="http://schemas.microsoft.com/office/drawing/2014/main" xmlns="" val="20004"/>
                    </a:ext>
                  </a:extLst>
                </a:gridCol>
              </a:tblGrid>
              <a:tr h="370840">
                <a:tc>
                  <a:txBody>
                    <a:bodyPr/>
                    <a:lstStyle/>
                    <a:p>
                      <a:pPr algn="ctr"/>
                      <a:r>
                        <a:rPr lang="en-US" sz="1400" dirty="0"/>
                        <a:t>S</a:t>
                      </a:r>
                    </a:p>
                  </a:txBody>
                  <a:tcPr/>
                </a:tc>
                <a:tc>
                  <a:txBody>
                    <a:bodyPr/>
                    <a:lstStyle/>
                    <a:p>
                      <a:pPr algn="ctr"/>
                      <a:r>
                        <a:rPr lang="en-US" sz="1400" dirty="0"/>
                        <a:t>Name</a:t>
                      </a:r>
                    </a:p>
                  </a:txBody>
                  <a:tcPr/>
                </a:tc>
                <a:tc>
                  <a:txBody>
                    <a:bodyPr/>
                    <a:lstStyle/>
                    <a:p>
                      <a:pPr algn="ctr"/>
                      <a:r>
                        <a:rPr lang="en-US" sz="1400" u="sng" dirty="0" err="1"/>
                        <a:t>SSN</a:t>
                      </a:r>
                      <a:endParaRPr lang="en-US" sz="1400" u="sng" dirty="0"/>
                    </a:p>
                  </a:txBody>
                  <a:tcPr/>
                </a:tc>
                <a:tc>
                  <a:txBody>
                    <a:bodyPr/>
                    <a:lstStyle/>
                    <a:p>
                      <a:pPr algn="ctr"/>
                      <a:r>
                        <a:rPr lang="en-US" sz="1400" dirty="0"/>
                        <a:t>DOB</a:t>
                      </a:r>
                    </a:p>
                  </a:txBody>
                  <a:tcPr/>
                </a:tc>
                <a:tc>
                  <a:txBody>
                    <a:bodyPr/>
                    <a:lstStyle/>
                    <a:p>
                      <a:pPr algn="ctr"/>
                      <a:r>
                        <a:rPr lang="en-US" sz="1400" dirty="0"/>
                        <a:t>Grade</a:t>
                      </a:r>
                    </a:p>
                  </a:txBody>
                  <a:tcPr/>
                </a:tc>
                <a:extLst>
                  <a:ext uri="{0D108BD9-81ED-4DB2-BD59-A6C34878D82A}">
                    <a16:rowId xmlns:a16="http://schemas.microsoft.com/office/drawing/2014/main" xmlns="" val="10000"/>
                  </a:ext>
                </a:extLst>
              </a:tr>
              <a:tr h="370840">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121</a:t>
                      </a:r>
                    </a:p>
                  </a:txBody>
                  <a:tcPr/>
                </a:tc>
                <a:tc>
                  <a:txBody>
                    <a:bodyPr/>
                    <a:lstStyle/>
                    <a:p>
                      <a:r>
                        <a:rPr lang="en-US" sz="1400" dirty="0"/>
                        <a:t>2367</a:t>
                      </a:r>
                    </a:p>
                  </a:txBody>
                  <a:tcPr/>
                </a:tc>
                <a:tc>
                  <a:txBody>
                    <a:bodyPr/>
                    <a:lstStyle/>
                    <a:p>
                      <a:r>
                        <a:rPr lang="en-US" sz="1400" dirty="0"/>
                        <a:t>2</a:t>
                      </a:r>
                    </a:p>
                  </a:txBody>
                  <a:tcPr/>
                </a:tc>
                <a:extLst>
                  <a:ext uri="{0D108BD9-81ED-4DB2-BD59-A6C34878D82A}">
                    <a16:rowId xmlns:a16="http://schemas.microsoft.com/office/drawing/2014/main" xmlns="" val="10001"/>
                  </a:ext>
                </a:extLst>
              </a:tr>
              <a:tr h="370840">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132</a:t>
                      </a:r>
                    </a:p>
                  </a:txBody>
                  <a:tcPr/>
                </a:tc>
                <a:tc>
                  <a:txBody>
                    <a:bodyPr/>
                    <a:lstStyle/>
                    <a:p>
                      <a:r>
                        <a:rPr lang="en-US" sz="1400" dirty="0"/>
                        <a:t>3678</a:t>
                      </a:r>
                    </a:p>
                  </a:txBody>
                  <a:tcPr/>
                </a:tc>
                <a:tc>
                  <a:txBody>
                    <a:bodyPr/>
                    <a:lstStyle/>
                    <a:p>
                      <a:r>
                        <a:rPr lang="en-US" sz="1400" dirty="0"/>
                        <a:t>3</a:t>
                      </a:r>
                    </a:p>
                  </a:txBody>
                  <a:tcPr/>
                </a:tc>
                <a:extLst>
                  <a:ext uri="{0D108BD9-81ED-4DB2-BD59-A6C34878D82A}">
                    <a16:rowId xmlns:a16="http://schemas.microsoft.com/office/drawing/2014/main" xmlns="" val="10002"/>
                  </a:ext>
                </a:extLst>
              </a:tr>
              <a:tr h="370840">
                <a:tc>
                  <a:txBody>
                    <a:bodyPr/>
                    <a:lstStyle/>
                    <a:p>
                      <a:endParaRPr lang="en-US" sz="1400" dirty="0"/>
                    </a:p>
                  </a:txBody>
                  <a:tcPr>
                    <a:solidFill>
                      <a:schemeClr val="bg1"/>
                    </a:solidFill>
                  </a:tcPr>
                </a:tc>
                <a:tc>
                  <a:txBody>
                    <a:bodyPr/>
                    <a:lstStyle/>
                    <a:p>
                      <a:r>
                        <a:rPr lang="en-US" sz="1400" dirty="0"/>
                        <a:t>B</a:t>
                      </a:r>
                    </a:p>
                  </a:txBody>
                  <a:tcPr/>
                </a:tc>
                <a:tc>
                  <a:txBody>
                    <a:bodyPr/>
                    <a:lstStyle/>
                    <a:p>
                      <a:r>
                        <a:rPr lang="en-US" sz="1400" dirty="0"/>
                        <a:t>101</a:t>
                      </a:r>
                    </a:p>
                  </a:txBody>
                  <a:tcPr/>
                </a:tc>
                <a:tc>
                  <a:txBody>
                    <a:bodyPr/>
                    <a:lstStyle/>
                    <a:p>
                      <a:r>
                        <a:rPr lang="en-US" sz="1400" dirty="0"/>
                        <a:t>3498</a:t>
                      </a:r>
                    </a:p>
                  </a:txBody>
                  <a:tcPr/>
                </a:tc>
                <a:tc>
                  <a:txBody>
                    <a:bodyPr/>
                    <a:lstStyle/>
                    <a:p>
                      <a:r>
                        <a:rPr lang="en-US" sz="1400" dirty="0"/>
                        <a:t>4</a:t>
                      </a:r>
                    </a:p>
                  </a:txBody>
                  <a:tcPr/>
                </a:tc>
                <a:extLst>
                  <a:ext uri="{0D108BD9-81ED-4DB2-BD59-A6C34878D82A}">
                    <a16:rowId xmlns:a16="http://schemas.microsoft.com/office/drawing/2014/main" xmlns="" val="10003"/>
                  </a:ext>
                </a:extLst>
              </a:tr>
              <a:tr h="370840">
                <a:tc>
                  <a:txBody>
                    <a:bodyPr/>
                    <a:lstStyle/>
                    <a:p>
                      <a:endParaRPr lang="en-US" sz="1400" dirty="0"/>
                    </a:p>
                  </a:txBody>
                  <a:tcPr>
                    <a:solidFill>
                      <a:schemeClr val="bg1"/>
                    </a:solidFill>
                  </a:tcPr>
                </a:tc>
                <a:tc>
                  <a:txBody>
                    <a:bodyPr/>
                    <a:lstStyle/>
                    <a:p>
                      <a:r>
                        <a:rPr lang="en-US" sz="1400" dirty="0"/>
                        <a:t>C</a:t>
                      </a:r>
                    </a:p>
                  </a:txBody>
                  <a:tcPr/>
                </a:tc>
                <a:tc>
                  <a:txBody>
                    <a:bodyPr/>
                    <a:lstStyle/>
                    <a:p>
                      <a:r>
                        <a:rPr lang="en-US" sz="1400" dirty="0"/>
                        <a:t>106</a:t>
                      </a:r>
                    </a:p>
                  </a:txBody>
                  <a:tcPr/>
                </a:tc>
                <a:tc>
                  <a:txBody>
                    <a:bodyPr/>
                    <a:lstStyle/>
                    <a:p>
                      <a:r>
                        <a:rPr lang="en-US" sz="1400" dirty="0"/>
                        <a:t>2987</a:t>
                      </a:r>
                    </a:p>
                  </a:txBody>
                  <a:tcPr/>
                </a:tc>
                <a:tc>
                  <a:txBody>
                    <a:bodyPr/>
                    <a:lstStyle/>
                    <a:p>
                      <a:r>
                        <a:rPr lang="en-US" sz="1400" dirty="0"/>
                        <a:t>2</a:t>
                      </a:r>
                    </a:p>
                  </a:txBody>
                  <a:tcPr/>
                </a:tc>
                <a:extLst>
                  <a:ext uri="{0D108BD9-81ED-4DB2-BD59-A6C34878D82A}">
                    <a16:rowId xmlns:a16="http://schemas.microsoft.com/office/drawing/2014/main" xmlns="" val="10004"/>
                  </a:ext>
                </a:extLst>
              </a:tr>
            </a:tbl>
          </a:graphicData>
        </a:graphic>
      </p:graphicFrame>
      <p:graphicFrame>
        <p:nvGraphicFramePr>
          <p:cNvPr id="9" name="Content Placeholder 3"/>
          <p:cNvGraphicFramePr>
            <a:graphicFrameLocks/>
          </p:cNvGraphicFramePr>
          <p:nvPr/>
        </p:nvGraphicFramePr>
        <p:xfrm>
          <a:off x="6019800" y="1828800"/>
          <a:ext cx="2209800" cy="1483360"/>
        </p:xfrm>
        <a:graphic>
          <a:graphicData uri="http://schemas.openxmlformats.org/drawingml/2006/table">
            <a:tbl>
              <a:tblPr firstRow="1" bandCol="1">
                <a:tableStyleId>{21E4AEA4-8DFA-4A89-87EB-49C32662AFE0}</a:tableStyleId>
              </a:tblPr>
              <a:tblGrid>
                <a:gridCol w="736600">
                  <a:extLst>
                    <a:ext uri="{9D8B030D-6E8A-4147-A177-3AD203B41FA5}">
                      <a16:colId xmlns:a16="http://schemas.microsoft.com/office/drawing/2014/main" xmlns="" val="20000"/>
                    </a:ext>
                  </a:extLst>
                </a:gridCol>
                <a:gridCol w="736600">
                  <a:extLst>
                    <a:ext uri="{9D8B030D-6E8A-4147-A177-3AD203B41FA5}">
                      <a16:colId xmlns:a16="http://schemas.microsoft.com/office/drawing/2014/main" xmlns="" val="20001"/>
                    </a:ext>
                  </a:extLst>
                </a:gridCol>
                <a:gridCol w="736600">
                  <a:extLst>
                    <a:ext uri="{9D8B030D-6E8A-4147-A177-3AD203B41FA5}">
                      <a16:colId xmlns:a16="http://schemas.microsoft.com/office/drawing/2014/main" xmlns="" val="20002"/>
                    </a:ext>
                  </a:extLst>
                </a:gridCol>
              </a:tblGrid>
              <a:tr h="370840">
                <a:tc>
                  <a:txBody>
                    <a:bodyPr/>
                    <a:lstStyle/>
                    <a:p>
                      <a:pPr algn="ctr"/>
                      <a:r>
                        <a:rPr lang="en-US" sz="1400" u="none" dirty="0"/>
                        <a:t>T</a:t>
                      </a:r>
                    </a:p>
                  </a:txBody>
                  <a:tcPr/>
                </a:tc>
                <a:tc>
                  <a:txBody>
                    <a:bodyPr/>
                    <a:lstStyle/>
                    <a:p>
                      <a:pPr algn="ctr"/>
                      <a:r>
                        <a:rPr lang="en-US" sz="1400" u="sng" dirty="0"/>
                        <a:t>Grade</a:t>
                      </a:r>
                    </a:p>
                  </a:txBody>
                  <a:tcPr/>
                </a:tc>
                <a:tc>
                  <a:txBody>
                    <a:bodyPr/>
                    <a:lstStyle/>
                    <a:p>
                      <a:pPr algn="ctr"/>
                      <a:r>
                        <a:rPr lang="en-US" sz="1400" dirty="0"/>
                        <a:t>Salary</a:t>
                      </a:r>
                    </a:p>
                  </a:txBody>
                  <a:tcPr/>
                </a:tc>
                <a:extLst>
                  <a:ext uri="{0D108BD9-81ED-4DB2-BD59-A6C34878D82A}">
                    <a16:rowId xmlns:a16="http://schemas.microsoft.com/office/drawing/2014/main" xmlns="" val="10000"/>
                  </a:ext>
                </a:extLst>
              </a:tr>
              <a:tr h="370840">
                <a:tc>
                  <a:txBody>
                    <a:bodyPr/>
                    <a:lstStyle/>
                    <a:p>
                      <a:endParaRPr lang="en-US" sz="1400" dirty="0"/>
                    </a:p>
                  </a:txBody>
                  <a:tcPr>
                    <a:solidFill>
                      <a:schemeClr val="bg1"/>
                    </a:solidFill>
                  </a:tcPr>
                </a:tc>
                <a:tc>
                  <a:txBody>
                    <a:bodyPr/>
                    <a:lstStyle/>
                    <a:p>
                      <a:r>
                        <a:rPr lang="en-US" sz="1400" dirty="0"/>
                        <a:t>2</a:t>
                      </a:r>
                    </a:p>
                  </a:txBody>
                  <a:tcPr/>
                </a:tc>
                <a:tc>
                  <a:txBody>
                    <a:bodyPr/>
                    <a:lstStyle/>
                    <a:p>
                      <a:r>
                        <a:rPr lang="en-US" sz="1400" dirty="0"/>
                        <a:t>80</a:t>
                      </a:r>
                    </a:p>
                  </a:txBody>
                  <a:tcPr/>
                </a:tc>
                <a:extLst>
                  <a:ext uri="{0D108BD9-81ED-4DB2-BD59-A6C34878D82A}">
                    <a16:rowId xmlns:a16="http://schemas.microsoft.com/office/drawing/2014/main" xmlns="" val="10001"/>
                  </a:ext>
                </a:extLst>
              </a:tr>
              <a:tr h="370840">
                <a:tc>
                  <a:txBody>
                    <a:bodyPr/>
                    <a:lstStyle/>
                    <a:p>
                      <a:endParaRPr lang="en-US" sz="1400" dirty="0"/>
                    </a:p>
                  </a:txBody>
                  <a:tcPr>
                    <a:solidFill>
                      <a:schemeClr val="bg1"/>
                    </a:solidFill>
                  </a:tcPr>
                </a:tc>
                <a:tc>
                  <a:txBody>
                    <a:bodyPr/>
                    <a:lstStyle/>
                    <a:p>
                      <a:r>
                        <a:rPr lang="en-US" sz="1400" dirty="0"/>
                        <a:t>3</a:t>
                      </a:r>
                    </a:p>
                  </a:txBody>
                  <a:tcPr/>
                </a:tc>
                <a:tc>
                  <a:txBody>
                    <a:bodyPr/>
                    <a:lstStyle/>
                    <a:p>
                      <a:r>
                        <a:rPr lang="en-US" sz="1400" dirty="0"/>
                        <a:t>70</a:t>
                      </a:r>
                    </a:p>
                  </a:txBody>
                  <a:tcPr/>
                </a:tc>
                <a:extLst>
                  <a:ext uri="{0D108BD9-81ED-4DB2-BD59-A6C34878D82A}">
                    <a16:rowId xmlns:a16="http://schemas.microsoft.com/office/drawing/2014/main" xmlns="" val="10002"/>
                  </a:ext>
                </a:extLst>
              </a:tr>
              <a:tr h="370840">
                <a:tc>
                  <a:txBody>
                    <a:bodyPr/>
                    <a:lstStyle/>
                    <a:p>
                      <a:endParaRPr lang="en-US" sz="1400" dirty="0"/>
                    </a:p>
                  </a:txBody>
                  <a:tcPr>
                    <a:solidFill>
                      <a:schemeClr val="bg1"/>
                    </a:solidFill>
                  </a:tcPr>
                </a:tc>
                <a:tc>
                  <a:txBody>
                    <a:bodyPr/>
                    <a:lstStyle/>
                    <a:p>
                      <a:r>
                        <a:rPr lang="en-US" sz="1400" dirty="0"/>
                        <a:t>4</a:t>
                      </a:r>
                    </a:p>
                  </a:txBody>
                  <a:tcPr/>
                </a:tc>
                <a:tc>
                  <a:txBody>
                    <a:bodyPr/>
                    <a:lstStyle/>
                    <a:p>
                      <a:r>
                        <a:rPr lang="en-US" sz="1400" dirty="0"/>
                        <a:t>70</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09468406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754063" y="7081838"/>
            <a:ext cx="2095500" cy="517525"/>
          </a:xfrm>
          <a:prstGeom prst="rect">
            <a:avLst/>
          </a:prstGeom>
          <a:noFill/>
          <a:ln w="9525">
            <a:noFill/>
            <a:miter lim="800000"/>
            <a:headEnd/>
            <a:tailEnd/>
          </a:ln>
        </p:spPr>
        <p:txBody>
          <a:bodyPr wrap="none" anchor="ctr"/>
          <a:lstStyle/>
          <a:p>
            <a:endParaRPr lang="en-US"/>
          </a:p>
        </p:txBody>
      </p:sp>
      <p:sp>
        <p:nvSpPr>
          <p:cNvPr id="100355" name="Rectangle 3"/>
          <p:cNvSpPr>
            <a:spLocks noChangeArrowheads="1"/>
          </p:cNvSpPr>
          <p:nvPr/>
        </p:nvSpPr>
        <p:spPr bwMode="auto">
          <a:xfrm>
            <a:off x="3436938" y="7081838"/>
            <a:ext cx="3184525" cy="517525"/>
          </a:xfrm>
          <a:prstGeom prst="rect">
            <a:avLst/>
          </a:prstGeom>
          <a:noFill/>
          <a:ln w="9525">
            <a:noFill/>
            <a:miter lim="800000"/>
            <a:headEnd/>
            <a:tailEnd/>
          </a:ln>
        </p:spPr>
        <p:txBody>
          <a:bodyPr wrap="none" anchor="ctr"/>
          <a:lstStyle/>
          <a:p>
            <a:endParaRPr lang="en-US"/>
          </a:p>
        </p:txBody>
      </p:sp>
      <p:sp>
        <p:nvSpPr>
          <p:cNvPr id="100356" name="Rectangle 4"/>
          <p:cNvSpPr>
            <a:spLocks noGrp="1" noChangeArrowheads="1"/>
          </p:cNvSpPr>
          <p:nvPr>
            <p:ph type="title"/>
          </p:nvPr>
        </p:nvSpPr>
        <p:spPr/>
        <p:txBody>
          <a:bodyPr/>
          <a:lstStyle/>
          <a:p>
            <a:r>
              <a:rPr lang="en-US" dirty="0"/>
              <a:t>Keys Of Tables</a:t>
            </a:r>
          </a:p>
        </p:txBody>
      </p:sp>
      <p:sp>
        <p:nvSpPr>
          <p:cNvPr id="100357" name="Rectangle 5"/>
          <p:cNvSpPr>
            <a:spLocks noGrp="1" noChangeArrowheads="1"/>
          </p:cNvSpPr>
          <p:nvPr>
            <p:ph idx="1"/>
          </p:nvPr>
        </p:nvSpPr>
        <p:spPr/>
        <p:txBody>
          <a:bodyPr/>
          <a:lstStyle/>
          <a:p>
            <a:r>
              <a:rPr lang="en-US" b="1" i="1" dirty="0">
                <a:solidFill>
                  <a:srgbClr val="FF0000"/>
                </a:solidFill>
              </a:rPr>
              <a:t>The notion of an FD allows us to formally define keys</a:t>
            </a:r>
          </a:p>
          <a:p>
            <a:r>
              <a:rPr lang="en-US" dirty="0"/>
              <a:t>Given R (relation schema which is always denoted by its set of attributes), satisfying a set of FDs, </a:t>
            </a:r>
            <a:r>
              <a:rPr lang="en-US" dirty="0">
                <a:solidFill>
                  <a:srgbClr val="FF0000"/>
                </a:solidFill>
              </a:rPr>
              <a:t>a set of attributes X of R is a </a:t>
            </a:r>
            <a:r>
              <a:rPr lang="en-US" b="1" dirty="0">
                <a:solidFill>
                  <a:srgbClr val="FF0000"/>
                </a:solidFill>
              </a:rPr>
              <a:t>key</a:t>
            </a:r>
            <a:r>
              <a:rPr lang="en-US" dirty="0">
                <a:solidFill>
                  <a:srgbClr val="FF0000"/>
                </a:solidFill>
              </a:rPr>
              <a:t>, if and only if</a:t>
            </a:r>
            <a:r>
              <a:rPr lang="en-US" dirty="0"/>
              <a:t>:</a:t>
            </a:r>
          </a:p>
          <a:p>
            <a:pPr lvl="1"/>
            <a:r>
              <a:rPr lang="en-US" dirty="0"/>
              <a:t>X</a:t>
            </a:r>
            <a:r>
              <a:rPr lang="en-US" baseline="30000" dirty="0"/>
              <a:t>+</a:t>
            </a:r>
            <a:r>
              <a:rPr lang="en-US" dirty="0"/>
              <a:t> = R.</a:t>
            </a:r>
          </a:p>
          <a:p>
            <a:pPr lvl="1"/>
            <a:r>
              <a:rPr lang="en-US" dirty="0"/>
              <a:t>For any Y </a:t>
            </a:r>
            <a:r>
              <a:rPr lang="en-US" dirty="0">
                <a:latin typeface="Symbol" pitchFamily="18" charset="2"/>
              </a:rPr>
              <a:t>Í</a:t>
            </a:r>
            <a:r>
              <a:rPr lang="en-US" dirty="0"/>
              <a:t> X such that Y </a:t>
            </a:r>
            <a:r>
              <a:rPr lang="en-US" dirty="0">
                <a:latin typeface="Symbol" pitchFamily="18" charset="2"/>
              </a:rPr>
              <a:t>¹ </a:t>
            </a:r>
            <a:r>
              <a:rPr lang="en-US" dirty="0"/>
              <a:t>X, we have Y</a:t>
            </a:r>
            <a:r>
              <a:rPr lang="en-US" baseline="30000" dirty="0"/>
              <a:t>+</a:t>
            </a:r>
            <a:r>
              <a:rPr lang="en-US" dirty="0">
                <a:latin typeface="Symbol" pitchFamily="18" charset="2"/>
              </a:rPr>
              <a:t> ¹ </a:t>
            </a:r>
            <a:r>
              <a:rPr lang="en-US" dirty="0"/>
              <a:t>R.</a:t>
            </a:r>
          </a:p>
          <a:p>
            <a:r>
              <a:rPr lang="en-US" dirty="0"/>
              <a:t>Note that if R does not satisfy any (nontrivial) FDs, then R is the only key of R</a:t>
            </a:r>
          </a:p>
          <a:p>
            <a:r>
              <a:rPr lang="en-US" dirty="0" smtClean="0"/>
              <a:t>A functional dependency P</a:t>
            </a:r>
            <a:r>
              <a:rPr lang="en-US" dirty="0" smtClean="0">
                <a:solidFill>
                  <a:schemeClr val="accent4">
                    <a:lumMod val="75000"/>
                  </a:schemeClr>
                </a:solidFill>
              </a:rPr>
              <a:t> </a:t>
            </a:r>
            <a:r>
              <a:rPr lang="en-US" dirty="0">
                <a:solidFill>
                  <a:schemeClr val="accent4">
                    <a:lumMod val="75000"/>
                  </a:schemeClr>
                </a:solidFill>
              </a:rPr>
              <a:t>→ </a:t>
            </a:r>
            <a:r>
              <a:rPr lang="en-US" dirty="0"/>
              <a:t>Q is </a:t>
            </a:r>
            <a:r>
              <a:rPr lang="en-US" dirty="0" smtClean="0"/>
              <a:t>“trivial</a:t>
            </a:r>
            <a:r>
              <a:rPr lang="en-US" dirty="0"/>
              <a:t>”  </a:t>
            </a:r>
            <a:r>
              <a:rPr lang="en-US" dirty="0" smtClean="0"/>
              <a:t>if Q </a:t>
            </a:r>
            <a:r>
              <a:rPr lang="en-US" dirty="0">
                <a:latin typeface="Symbol" pitchFamily="18" charset="2"/>
              </a:rPr>
              <a:t>Í</a:t>
            </a:r>
            <a:r>
              <a:rPr lang="en-US" dirty="0"/>
              <a:t> P: we saying something that is always true and not interesting </a:t>
            </a:r>
          </a:p>
          <a:p>
            <a:r>
              <a:rPr lang="en-US" dirty="0"/>
              <a:t>Example, AB</a:t>
            </a:r>
            <a:r>
              <a:rPr lang="en-US" dirty="0">
                <a:solidFill>
                  <a:schemeClr val="accent4">
                    <a:lumMod val="75000"/>
                  </a:schemeClr>
                </a:solidFill>
              </a:rPr>
              <a:t> → </a:t>
            </a:r>
            <a:r>
              <a:rPr lang="en-US" dirty="0"/>
              <a:t>A  is always true and does not say anything interesting</a:t>
            </a:r>
          </a:p>
          <a:p>
            <a:endParaRPr lang="en-US" dirty="0"/>
          </a:p>
          <a:p>
            <a:r>
              <a:rPr lang="en-US" dirty="0"/>
              <a:t>Example, if a table is R(</a:t>
            </a:r>
            <a:r>
              <a:rPr lang="en-US" dirty="0" err="1"/>
              <a:t>FirstName,LastName</a:t>
            </a:r>
            <a:r>
              <a:rPr lang="en-US" dirty="0"/>
              <a:t>)  without any functional dependencies, then its key is just the pair (</a:t>
            </a:r>
            <a:r>
              <a:rPr lang="en-US" dirty="0" err="1"/>
              <a:t>FirstName,LastName</a:t>
            </a:r>
            <a:r>
              <a:rPr lang="en-US" dirty="0"/>
              <a:t>)</a:t>
            </a:r>
          </a:p>
          <a:p>
            <a:endParaRPr lang="en-US" dirty="0"/>
          </a:p>
        </p:txBody>
      </p:sp>
    </p:spTree>
    <p:extLst>
      <p:ext uri="{BB962C8B-B14F-4D97-AF65-F5344CB8AC3E}">
        <p14:creationId xmlns:p14="http://schemas.microsoft.com/office/powerpoint/2010/main" val="4037292246"/>
      </p:ext>
    </p:extLst>
  </p:cSld>
  <p:clrMapOvr>
    <a:masterClrMapping/>
  </p:clrMapOvr>
  <p:transition xmlns:p14="http://schemas.microsoft.com/office/powerpoint/2010/mai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Keys of Tables</a:t>
            </a:r>
          </a:p>
        </p:txBody>
      </p:sp>
      <p:sp>
        <p:nvSpPr>
          <p:cNvPr id="3" name="Content Placeholder 2"/>
          <p:cNvSpPr>
            <a:spLocks noGrp="1"/>
          </p:cNvSpPr>
          <p:nvPr>
            <p:ph idx="1"/>
          </p:nvPr>
        </p:nvSpPr>
        <p:spPr/>
        <p:txBody>
          <a:bodyPr/>
          <a:lstStyle/>
          <a:p>
            <a:r>
              <a:rPr lang="en-US" dirty="0"/>
              <a:t>If we apply our algorithm to the EGS example given earlier, we can now just compute that E was (the only) key by checking all the subsets of {E,G,S}</a:t>
            </a:r>
          </a:p>
          <a:p>
            <a:endParaRPr lang="en-US" dirty="0"/>
          </a:p>
          <a:p>
            <a:r>
              <a:rPr lang="en-US" dirty="0"/>
              <a:t>Of course, in general, our algorithm is not efficient, but in practice what we do will be very efficient (most of the </a:t>
            </a:r>
            <a:r>
              <a:rPr lang="en-US" dirty="0" smtClean="0"/>
              <a:t>time)</a:t>
            </a:r>
            <a:endParaRPr lang="en-US" dirty="0"/>
          </a:p>
          <a:p>
            <a:endParaRPr lang="en-US" dirty="0"/>
          </a:p>
        </p:txBody>
      </p:sp>
    </p:spTree>
    <p:extLst>
      <p:ext uri="{BB962C8B-B14F-4D97-AF65-F5344CB8AC3E}">
        <p14:creationId xmlns:p14="http://schemas.microsoft.com/office/powerpoint/2010/main" val="270163142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t>Example</a:t>
            </a:r>
          </a:p>
        </p:txBody>
      </p:sp>
      <p:sp>
        <p:nvSpPr>
          <p:cNvPr id="47107" name="Rectangle 3"/>
          <p:cNvSpPr>
            <a:spLocks noGrp="1" noChangeArrowheads="1"/>
          </p:cNvSpPr>
          <p:nvPr>
            <p:ph idx="1"/>
          </p:nvPr>
        </p:nvSpPr>
        <p:spPr/>
        <p:txBody>
          <a:bodyPr/>
          <a:lstStyle/>
          <a:p>
            <a:pPr>
              <a:defRPr/>
            </a:pPr>
            <a:r>
              <a:rPr lang="en-US" dirty="0"/>
              <a:t>Let R = </a:t>
            </a:r>
            <a:r>
              <a:rPr lang="en-US" dirty="0" err="1"/>
              <a:t>ABCDEKGHIJ</a:t>
            </a:r>
            <a:endParaRPr lang="en-US" dirty="0"/>
          </a:p>
          <a:p>
            <a:pPr>
              <a:defRPr/>
            </a:pPr>
            <a:r>
              <a:rPr lang="en-US" dirty="0"/>
              <a:t>Given </a:t>
            </a:r>
            <a:r>
              <a:rPr lang="en-US" dirty="0" err="1"/>
              <a:t>FDs</a:t>
            </a:r>
            <a:r>
              <a:rPr lang="en-US" dirty="0"/>
              <a:t>:</a:t>
            </a:r>
          </a:p>
          <a:p>
            <a:pPr marL="1009650" lvl="1" indent="-457200">
              <a:buFont typeface="+mj-lt"/>
              <a:buAutoNum type="arabicPeriod"/>
              <a:defRPr/>
            </a:pPr>
            <a:r>
              <a:rPr lang="en-US" sz="2400" dirty="0"/>
              <a:t>K </a:t>
            </a:r>
            <a:r>
              <a:rPr lang="en-US" dirty="0">
                <a:latin typeface="Symbol" pitchFamily="18" charset="2"/>
              </a:rPr>
              <a:t>®</a:t>
            </a:r>
            <a:r>
              <a:rPr lang="en-US" sz="2400" dirty="0"/>
              <a:t> BG </a:t>
            </a:r>
          </a:p>
          <a:p>
            <a:pPr marL="1009650" lvl="1" indent="-457200">
              <a:buFont typeface="+mj-lt"/>
              <a:buAutoNum type="arabicPeriod"/>
              <a:defRPr/>
            </a:pPr>
            <a:r>
              <a:rPr lang="en-US" sz="2400" dirty="0"/>
              <a:t>A </a:t>
            </a:r>
            <a:r>
              <a:rPr lang="en-US" dirty="0">
                <a:latin typeface="Symbol" pitchFamily="18" charset="2"/>
              </a:rPr>
              <a:t>®</a:t>
            </a:r>
            <a:r>
              <a:rPr lang="en-US" sz="2400" dirty="0"/>
              <a:t> DE</a:t>
            </a:r>
          </a:p>
          <a:p>
            <a:pPr marL="1009650" lvl="1" indent="-457200">
              <a:buFont typeface="+mj-lt"/>
              <a:buAutoNum type="arabicPeriod"/>
              <a:defRPr/>
            </a:pPr>
            <a:r>
              <a:rPr lang="en-US" sz="2400" dirty="0"/>
              <a:t>H </a:t>
            </a:r>
            <a:r>
              <a:rPr lang="en-US" dirty="0">
                <a:latin typeface="Symbol" pitchFamily="18" charset="2"/>
              </a:rPr>
              <a:t>®</a:t>
            </a:r>
            <a:r>
              <a:rPr lang="en-US" sz="2400" dirty="0"/>
              <a:t> AI</a:t>
            </a:r>
          </a:p>
          <a:p>
            <a:pPr marL="1009650" lvl="1" indent="-457200">
              <a:buFont typeface="+mj-lt"/>
              <a:buAutoNum type="arabicPeriod"/>
              <a:defRPr/>
            </a:pPr>
            <a:r>
              <a:rPr lang="en-US" sz="2400" dirty="0"/>
              <a:t>B </a:t>
            </a:r>
            <a:r>
              <a:rPr lang="en-US" dirty="0">
                <a:latin typeface="Symbol" pitchFamily="18" charset="2"/>
              </a:rPr>
              <a:t>®</a:t>
            </a:r>
            <a:r>
              <a:rPr lang="en-US" sz="2400" dirty="0"/>
              <a:t> D</a:t>
            </a:r>
          </a:p>
          <a:p>
            <a:pPr marL="1009650" lvl="1" indent="-457200">
              <a:buFont typeface="+mj-lt"/>
              <a:buAutoNum type="arabicPeriod"/>
              <a:defRPr/>
            </a:pPr>
            <a:r>
              <a:rPr lang="en-US" sz="2400" dirty="0"/>
              <a:t>J </a:t>
            </a:r>
            <a:r>
              <a:rPr lang="en-US" dirty="0">
                <a:latin typeface="Symbol" pitchFamily="18" charset="2"/>
              </a:rPr>
              <a:t>®</a:t>
            </a:r>
            <a:r>
              <a:rPr lang="en-US" sz="2400" dirty="0"/>
              <a:t> </a:t>
            </a:r>
            <a:r>
              <a:rPr lang="en-US" sz="2400" dirty="0" err="1"/>
              <a:t>IH</a:t>
            </a:r>
            <a:endParaRPr lang="en-US" sz="2400" dirty="0"/>
          </a:p>
          <a:p>
            <a:pPr marL="1009650" lvl="1" indent="-457200">
              <a:buFont typeface="+mj-lt"/>
              <a:buAutoNum type="arabicPeriod"/>
              <a:defRPr/>
            </a:pPr>
            <a:r>
              <a:rPr lang="en-US" sz="2400" dirty="0"/>
              <a:t>C </a:t>
            </a:r>
            <a:r>
              <a:rPr lang="en-US" dirty="0">
                <a:latin typeface="Symbol" pitchFamily="18" charset="2"/>
              </a:rPr>
              <a:t>®</a:t>
            </a:r>
            <a:r>
              <a:rPr lang="en-US" sz="2400" dirty="0"/>
              <a:t> K</a:t>
            </a:r>
          </a:p>
          <a:p>
            <a:pPr marL="1009650" lvl="1" indent="-457200">
              <a:buFont typeface="+mj-lt"/>
              <a:buAutoNum type="arabicPeriod"/>
              <a:defRPr/>
            </a:pPr>
            <a:r>
              <a:rPr lang="en-US" sz="2400" dirty="0"/>
              <a:t>I </a:t>
            </a:r>
            <a:r>
              <a:rPr lang="en-US" dirty="0">
                <a:latin typeface="Symbol" pitchFamily="18" charset="2"/>
              </a:rPr>
              <a:t>®</a:t>
            </a:r>
            <a:r>
              <a:rPr lang="en-US" sz="2400" dirty="0"/>
              <a:t> J</a:t>
            </a:r>
          </a:p>
          <a:p>
            <a:pPr>
              <a:defRPr/>
            </a:pPr>
            <a:r>
              <a:rPr lang="en-US" dirty="0"/>
              <a:t>Then</a:t>
            </a:r>
          </a:p>
          <a:p>
            <a:pPr lvl="1">
              <a:defRPr/>
            </a:pPr>
            <a:r>
              <a:rPr lang="en-US" dirty="0" err="1"/>
              <a:t>ABCH</a:t>
            </a:r>
            <a:r>
              <a:rPr lang="en-US" baseline="30000" dirty="0"/>
              <a:t>+ </a:t>
            </a:r>
            <a:r>
              <a:rPr lang="en-US" dirty="0"/>
              <a:t>= </a:t>
            </a:r>
            <a:r>
              <a:rPr lang="en-US" dirty="0" err="1"/>
              <a:t>ABCDEGHIJK</a:t>
            </a:r>
            <a:endParaRPr lang="en-US" dirty="0"/>
          </a:p>
          <a:p>
            <a:pPr lvl="1">
              <a:defRPr/>
            </a:pPr>
            <a:r>
              <a:rPr lang="en-US" dirty="0"/>
              <a:t>And ABCH is a key or maybe contains a key as a proper subset</a:t>
            </a:r>
          </a:p>
          <a:p>
            <a:pPr lvl="1">
              <a:defRPr/>
            </a:pPr>
            <a:r>
              <a:rPr lang="en-US" dirty="0"/>
              <a:t>We could check whether ABCH is a key by computing ABC</a:t>
            </a:r>
            <a:r>
              <a:rPr lang="en-US" baseline="30000" dirty="0"/>
              <a:t>+</a:t>
            </a:r>
            <a:r>
              <a:rPr lang="en-US" dirty="0"/>
              <a:t>, ABH</a:t>
            </a:r>
            <a:r>
              <a:rPr lang="en-US" baseline="30000" dirty="0"/>
              <a:t>+</a:t>
            </a:r>
            <a:r>
              <a:rPr lang="en-US" dirty="0"/>
              <a:t>, ACH</a:t>
            </a:r>
            <a:r>
              <a:rPr lang="en-US" baseline="30000" dirty="0"/>
              <a:t>+</a:t>
            </a:r>
            <a:r>
              <a:rPr lang="en-US" dirty="0"/>
              <a:t>, BCH</a:t>
            </a:r>
            <a:r>
              <a:rPr lang="en-US" baseline="30000" dirty="0"/>
              <a:t>+ </a:t>
            </a:r>
            <a:r>
              <a:rPr lang="en-US" dirty="0"/>
              <a:t>and showing that none of them is ABCDEGHIJK</a:t>
            </a:r>
          </a:p>
          <a:p>
            <a:pPr lvl="1">
              <a:defRPr/>
            </a:pPr>
            <a:endParaRPr lang="en-US" dirty="0"/>
          </a:p>
        </p:txBody>
      </p:sp>
    </p:spTree>
    <p:extLst>
      <p:ext uri="{BB962C8B-B14F-4D97-AF65-F5344CB8AC3E}">
        <p14:creationId xmlns:p14="http://schemas.microsoft.com/office/powerpoint/2010/main" val="157857645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754063" y="7081838"/>
            <a:ext cx="2095500" cy="517525"/>
          </a:xfrm>
          <a:prstGeom prst="rect">
            <a:avLst/>
          </a:prstGeom>
          <a:noFill/>
          <a:ln w="9525">
            <a:noFill/>
            <a:miter lim="800000"/>
            <a:headEnd/>
            <a:tailEnd/>
          </a:ln>
        </p:spPr>
        <p:txBody>
          <a:bodyPr wrap="none" anchor="ctr"/>
          <a:lstStyle/>
          <a:p>
            <a:endParaRPr lang="en-US"/>
          </a:p>
        </p:txBody>
      </p:sp>
      <p:sp>
        <p:nvSpPr>
          <p:cNvPr id="102403" name="Rectangle 3"/>
          <p:cNvSpPr>
            <a:spLocks noChangeArrowheads="1"/>
          </p:cNvSpPr>
          <p:nvPr/>
        </p:nvSpPr>
        <p:spPr bwMode="auto">
          <a:xfrm>
            <a:off x="3436938" y="7081838"/>
            <a:ext cx="3184525" cy="517525"/>
          </a:xfrm>
          <a:prstGeom prst="rect">
            <a:avLst/>
          </a:prstGeom>
          <a:noFill/>
          <a:ln w="9525">
            <a:noFill/>
            <a:miter lim="800000"/>
            <a:headEnd/>
            <a:tailEnd/>
          </a:ln>
        </p:spPr>
        <p:txBody>
          <a:bodyPr wrap="none" anchor="ctr"/>
          <a:lstStyle/>
          <a:p>
            <a:endParaRPr lang="en-US"/>
          </a:p>
        </p:txBody>
      </p:sp>
      <p:sp>
        <p:nvSpPr>
          <p:cNvPr id="102404" name="Rectangle 4"/>
          <p:cNvSpPr>
            <a:spLocks noGrp="1" noChangeArrowheads="1"/>
          </p:cNvSpPr>
          <p:nvPr>
            <p:ph type="title"/>
          </p:nvPr>
        </p:nvSpPr>
        <p:spPr/>
        <p:txBody>
          <a:bodyPr/>
          <a:lstStyle/>
          <a:p>
            <a:r>
              <a:rPr lang="en-US" dirty="0"/>
              <a:t>Another Example: Airline Scheduling</a:t>
            </a:r>
          </a:p>
        </p:txBody>
      </p:sp>
      <p:sp>
        <p:nvSpPr>
          <p:cNvPr id="102405" name="Rectangle 5"/>
          <p:cNvSpPr>
            <a:spLocks noGrp="1" noChangeArrowheads="1"/>
          </p:cNvSpPr>
          <p:nvPr>
            <p:ph idx="1"/>
          </p:nvPr>
        </p:nvSpPr>
        <p:spPr/>
        <p:txBody>
          <a:bodyPr/>
          <a:lstStyle/>
          <a:p>
            <a:r>
              <a:rPr lang="en-US" dirty="0"/>
              <a:t>We have a table PFDT, where</a:t>
            </a:r>
          </a:p>
          <a:p>
            <a:pPr lvl="1"/>
            <a:r>
              <a:rPr lang="en-US" b="1" dirty="0"/>
              <a:t>P</a:t>
            </a:r>
            <a:r>
              <a:rPr lang="en-US" dirty="0"/>
              <a:t>ILOT</a:t>
            </a:r>
          </a:p>
          <a:p>
            <a:pPr lvl="1"/>
            <a:r>
              <a:rPr lang="en-US" b="1" dirty="0"/>
              <a:t>F</a:t>
            </a:r>
            <a:r>
              <a:rPr lang="en-US" dirty="0"/>
              <a:t>LIGHT NUMBER</a:t>
            </a:r>
          </a:p>
          <a:p>
            <a:pPr lvl="1"/>
            <a:r>
              <a:rPr lang="en-US" b="1" dirty="0"/>
              <a:t>D</a:t>
            </a:r>
            <a:r>
              <a:rPr lang="en-US" dirty="0"/>
              <a:t>ATE</a:t>
            </a:r>
          </a:p>
          <a:p>
            <a:pPr lvl="1"/>
            <a:r>
              <a:rPr lang="en-US" dirty="0" err="1"/>
              <a:t>SCHEDULED_</a:t>
            </a:r>
            <a:r>
              <a:rPr lang="en-US" b="1" dirty="0" err="1"/>
              <a:t>T</a:t>
            </a:r>
            <a:r>
              <a:rPr lang="en-US" dirty="0" err="1"/>
              <a:t>IME_of_DEPARTURE</a:t>
            </a:r>
            <a:r>
              <a:rPr lang="en-US" dirty="0"/>
              <a:t/>
            </a:r>
            <a:br>
              <a:rPr lang="en-US" dirty="0"/>
            </a:br>
            <a:endParaRPr lang="en-US" dirty="0"/>
          </a:p>
          <a:p>
            <a:r>
              <a:rPr lang="en-US" dirty="0"/>
              <a:t>The table satisfies the </a:t>
            </a:r>
            <a:r>
              <a:rPr lang="en-US" dirty="0" smtClean="0"/>
              <a:t>FDs. What is th</a:t>
            </a:r>
            <a:r>
              <a:rPr lang="en-US" dirty="0" smtClean="0"/>
              <a:t>e key?</a:t>
            </a:r>
            <a:r>
              <a:rPr lang="en-US" dirty="0"/>
              <a:t/>
            </a:r>
            <a:br>
              <a:rPr lang="en-US" dirty="0"/>
            </a:br>
            <a:endParaRPr lang="en-US" dirty="0"/>
          </a:p>
          <a:p>
            <a:pPr lvl="1"/>
            <a:r>
              <a:rPr lang="en-US" dirty="0"/>
              <a:t>F </a:t>
            </a:r>
            <a:r>
              <a:rPr lang="en-US" dirty="0">
                <a:latin typeface="Symbol" pitchFamily="18" charset="2"/>
              </a:rPr>
              <a:t>®</a:t>
            </a:r>
            <a:r>
              <a:rPr lang="en-US" dirty="0"/>
              <a:t> T</a:t>
            </a:r>
          </a:p>
          <a:p>
            <a:pPr lvl="1"/>
            <a:r>
              <a:rPr lang="en-US" dirty="0"/>
              <a:t>PDT </a:t>
            </a:r>
            <a:r>
              <a:rPr lang="en-US" dirty="0">
                <a:latin typeface="Symbol" pitchFamily="18" charset="2"/>
              </a:rPr>
              <a:t>®</a:t>
            </a:r>
            <a:r>
              <a:rPr lang="en-US" dirty="0"/>
              <a:t> F</a:t>
            </a:r>
          </a:p>
          <a:p>
            <a:pPr lvl="1"/>
            <a:r>
              <a:rPr lang="en-US" dirty="0"/>
              <a:t>FD </a:t>
            </a:r>
            <a:r>
              <a:rPr lang="en-US" dirty="0">
                <a:latin typeface="Symbol" pitchFamily="18" charset="2"/>
              </a:rPr>
              <a:t>® </a:t>
            </a:r>
            <a:r>
              <a:rPr lang="en-US" dirty="0"/>
              <a:t>P</a:t>
            </a:r>
            <a:br>
              <a:rPr lang="en-US" dirty="0"/>
            </a:br>
            <a:endParaRPr lang="en-US" dirty="0"/>
          </a:p>
          <a:p>
            <a:endParaRPr lang="en-US" dirty="0"/>
          </a:p>
        </p:txBody>
      </p:sp>
    </p:spTree>
    <p:extLst>
      <p:ext uri="{BB962C8B-B14F-4D97-AF65-F5344CB8AC3E}">
        <p14:creationId xmlns:p14="http://schemas.microsoft.com/office/powerpoint/2010/main" val="1661578628"/>
      </p:ext>
    </p:extLst>
  </p:cSld>
  <p:clrMapOvr>
    <a:masterClrMapping/>
  </p:clrMapOvr>
  <p:transition xmlns:p14="http://schemas.microsoft.com/office/powerpoint/2010/main"/>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a:t>Computing Keys</a:t>
            </a:r>
          </a:p>
        </p:txBody>
      </p:sp>
      <p:sp>
        <p:nvSpPr>
          <p:cNvPr id="103427" name="Content Placeholder 2"/>
          <p:cNvSpPr>
            <a:spLocks noGrp="1"/>
          </p:cNvSpPr>
          <p:nvPr>
            <p:ph idx="1"/>
          </p:nvPr>
        </p:nvSpPr>
        <p:spPr/>
        <p:txBody>
          <a:bodyPr/>
          <a:lstStyle/>
          <a:p>
            <a:r>
              <a:rPr lang="en-US"/>
              <a:t>We will compute all the keys of the table</a:t>
            </a:r>
          </a:p>
          <a:p>
            <a:r>
              <a:rPr lang="en-US"/>
              <a:t>In general, this will be an exponential-time algorithm in the size of the problem</a:t>
            </a:r>
          </a:p>
          <a:p>
            <a:r>
              <a:rPr lang="en-US"/>
              <a:t>But there will be useful heuristic making this problem tractable in practice</a:t>
            </a:r>
          </a:p>
          <a:p>
            <a:r>
              <a:rPr lang="en-US"/>
              <a:t>We will introduce some heuristics here and additional ones later</a:t>
            </a:r>
          </a:p>
          <a:p>
            <a:endParaRPr lang="en-US"/>
          </a:p>
          <a:p>
            <a:r>
              <a:rPr lang="en-US"/>
              <a:t>We note that if some subset of attributes is a key, then no proper superset of it can be a key as it would not be minimal and would have superfluous attributes</a:t>
            </a:r>
          </a:p>
          <a:p>
            <a:endParaRPr lang="en-US"/>
          </a:p>
        </p:txBody>
      </p:sp>
    </p:spTree>
    <p:extLst>
      <p:ext uri="{BB962C8B-B14F-4D97-AF65-F5344CB8AC3E}">
        <p14:creationId xmlns:p14="http://schemas.microsoft.com/office/powerpoint/2010/main" val="10854634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a:t>Lattice Of Sets Of Attributes</a:t>
            </a:r>
          </a:p>
        </p:txBody>
      </p:sp>
      <p:sp>
        <p:nvSpPr>
          <p:cNvPr id="104451" name="Content Placeholder 2"/>
          <p:cNvSpPr>
            <a:spLocks noGrp="1"/>
          </p:cNvSpPr>
          <p:nvPr>
            <p:ph idx="1"/>
          </p:nvPr>
        </p:nvSpPr>
        <p:spPr/>
        <p:txBody>
          <a:bodyPr/>
          <a:lstStyle/>
          <a:p>
            <a:r>
              <a:rPr lang="en-US"/>
              <a:t>There is a natural structure (technically a lattice) to all the nonempty subsets of attributes</a:t>
            </a:r>
          </a:p>
          <a:p>
            <a:r>
              <a:rPr lang="en-US"/>
              <a:t>I will draw the lattice here, in practice this is not done</a:t>
            </a:r>
          </a:p>
          <a:p>
            <a:pPr lvl="1"/>
            <a:r>
              <a:rPr lang="en-US"/>
              <a:t>Not necessary and too big</a:t>
            </a:r>
          </a:p>
          <a:p>
            <a:r>
              <a:rPr lang="en-US"/>
              <a:t>We will look at all the non-empty subsets of attributes</a:t>
            </a:r>
          </a:p>
          <a:p>
            <a:r>
              <a:rPr lang="en-US"/>
              <a:t>There are 15 of them: 2</a:t>
            </a:r>
            <a:r>
              <a:rPr lang="en-US" baseline="30000"/>
              <a:t>4</a:t>
            </a:r>
            <a:r>
              <a:rPr lang="en-US"/>
              <a:t> − 1</a:t>
            </a:r>
          </a:p>
          <a:p>
            <a:endParaRPr lang="en-US"/>
          </a:p>
          <a:p>
            <a:r>
              <a:rPr lang="en-US"/>
              <a:t>The structure is clear from the drawing</a:t>
            </a:r>
          </a:p>
          <a:p>
            <a:endParaRPr lang="en-US"/>
          </a:p>
        </p:txBody>
      </p:sp>
    </p:spTree>
    <p:extLst>
      <p:ext uri="{BB962C8B-B14F-4D97-AF65-F5344CB8AC3E}">
        <p14:creationId xmlns:p14="http://schemas.microsoft.com/office/powerpoint/2010/main" val="28419132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9" name="Title 1"/>
          <p:cNvSpPr>
            <a:spLocks noGrp="1"/>
          </p:cNvSpPr>
          <p:nvPr>
            <p:ph type="title"/>
          </p:nvPr>
        </p:nvSpPr>
        <p:spPr/>
        <p:txBody>
          <a:bodyPr/>
          <a:lstStyle/>
          <a:p>
            <a:r>
              <a:rPr lang="en-US"/>
              <a:t>Lattice Of Nonempty Subsets</a:t>
            </a:r>
          </a:p>
        </p:txBody>
      </p:sp>
      <p:sp>
        <p:nvSpPr>
          <p:cNvPr id="24580" name="Content Placeholder 2"/>
          <p:cNvSpPr>
            <a:spLocks noGrp="1"/>
          </p:cNvSpPr>
          <p:nvPr>
            <p:ph idx="1"/>
          </p:nvPr>
        </p:nvSpPr>
        <p:spPr/>
        <p:txBody>
          <a:bodyPr/>
          <a:lstStyle/>
          <a:p>
            <a:endParaRPr lang="en-US"/>
          </a:p>
        </p:txBody>
      </p:sp>
      <p:graphicFrame>
        <p:nvGraphicFramePr>
          <p:cNvPr id="24578" name="Object 2"/>
          <p:cNvGraphicFramePr>
            <a:graphicFrameLocks noChangeAspect="1"/>
          </p:cNvGraphicFramePr>
          <p:nvPr/>
        </p:nvGraphicFramePr>
        <p:xfrm>
          <a:off x="1427163" y="1638300"/>
          <a:ext cx="7205662" cy="4495800"/>
        </p:xfrm>
        <a:graphic>
          <a:graphicData uri="http://schemas.openxmlformats.org/presentationml/2006/ole">
            <mc:AlternateContent xmlns:mc="http://schemas.openxmlformats.org/markup-compatibility/2006">
              <mc:Choice xmlns:v="urn:schemas-microsoft-com:vml" Requires="v">
                <p:oleObj spid="_x0000_s77873" name="Visio" r:id="rId4" imgW="7205605" imgH="4495308" progId="Visio.Drawing.11">
                  <p:embed/>
                </p:oleObj>
              </mc:Choice>
              <mc:Fallback>
                <p:oleObj name="Visio" r:id="rId4" imgW="7205605" imgH="4495308" progId="Visio.Drawing.11">
                  <p:embed/>
                  <p:pic>
                    <p:nvPicPr>
                      <p:cNvPr id="2457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163" y="1638300"/>
                        <a:ext cx="7205662"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414385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t>Keys Of PFDT</a:t>
            </a:r>
          </a:p>
        </p:txBody>
      </p:sp>
      <p:sp>
        <p:nvSpPr>
          <p:cNvPr id="105475" name="Rectangle 3"/>
          <p:cNvSpPr>
            <a:spLocks noGrp="1" noChangeArrowheads="1"/>
          </p:cNvSpPr>
          <p:nvPr>
            <p:ph idx="1"/>
          </p:nvPr>
        </p:nvSpPr>
        <p:spPr/>
        <p:txBody>
          <a:bodyPr/>
          <a:lstStyle/>
          <a:p>
            <a:r>
              <a:rPr lang="en-US" dirty="0"/>
              <a:t>The algorithm proceeds from bottom up</a:t>
            </a:r>
          </a:p>
          <a:p>
            <a:r>
              <a:rPr lang="en-US" dirty="0"/>
              <a:t>We first try all potential 1-attribute keys, by examining all 1-attribute sets of attributes</a:t>
            </a:r>
          </a:p>
          <a:p>
            <a:pPr lvl="1"/>
            <a:r>
              <a:rPr lang="en-US" dirty="0"/>
              <a:t>P</a:t>
            </a:r>
            <a:r>
              <a:rPr lang="en-US" baseline="30000" dirty="0"/>
              <a:t>+ </a:t>
            </a:r>
            <a:r>
              <a:rPr lang="en-US" dirty="0"/>
              <a:t>= P</a:t>
            </a:r>
          </a:p>
          <a:p>
            <a:pPr lvl="1"/>
            <a:r>
              <a:rPr lang="en-US" dirty="0"/>
              <a:t>F</a:t>
            </a:r>
            <a:r>
              <a:rPr lang="en-US" baseline="30000" dirty="0"/>
              <a:t>+ </a:t>
            </a:r>
            <a:r>
              <a:rPr lang="en-US" dirty="0"/>
              <a:t>= FT</a:t>
            </a:r>
          </a:p>
          <a:p>
            <a:pPr lvl="1"/>
            <a:r>
              <a:rPr lang="en-US" dirty="0"/>
              <a:t>D</a:t>
            </a:r>
            <a:r>
              <a:rPr lang="en-US" baseline="30000" dirty="0"/>
              <a:t>+ </a:t>
            </a:r>
            <a:r>
              <a:rPr lang="en-US" dirty="0"/>
              <a:t>= D</a:t>
            </a:r>
          </a:p>
          <a:p>
            <a:pPr lvl="1"/>
            <a:r>
              <a:rPr lang="en-US" dirty="0"/>
              <a:t>T</a:t>
            </a:r>
            <a:r>
              <a:rPr lang="en-US" baseline="30000" dirty="0"/>
              <a:t>+ </a:t>
            </a:r>
            <a:r>
              <a:rPr lang="en-US" dirty="0"/>
              <a:t>= T</a:t>
            </a:r>
          </a:p>
          <a:p>
            <a:pPr>
              <a:buFont typeface="Monotype Sorts" pitchFamily="2" charset="2"/>
              <a:buNone/>
            </a:pPr>
            <a:r>
              <a:rPr lang="en-US" dirty="0"/>
              <a:t>	There are no 1-attribute keys, so we prune the lattice by removing sets of 1 attribute</a:t>
            </a:r>
          </a:p>
          <a:p>
            <a:endParaRPr lang="en-US" dirty="0"/>
          </a:p>
          <a:p>
            <a:r>
              <a:rPr lang="en-US" dirty="0"/>
              <a:t>Note, that the it is impossible for a key to have </a:t>
            </a:r>
            <a:r>
              <a:rPr lang="en-US" b="1" i="1" dirty="0"/>
              <a:t>both</a:t>
            </a:r>
            <a:r>
              <a:rPr lang="en-US" dirty="0"/>
              <a:t> F and T</a:t>
            </a:r>
          </a:p>
          <a:p>
            <a:pPr lvl="1"/>
            <a:r>
              <a:rPr lang="en-US" dirty="0"/>
              <a:t>Because if F is in a key, T will be automatically determined as it is included in the closure of F</a:t>
            </a:r>
          </a:p>
          <a:p>
            <a:r>
              <a:rPr lang="en-US" dirty="0"/>
              <a:t>Therefore, we can </a:t>
            </a:r>
            <a:r>
              <a:rPr lang="en-US" dirty="0" smtClean="0"/>
              <a:t>eliminate as candidates all </a:t>
            </a:r>
            <a:r>
              <a:rPr lang="en-US" dirty="0"/>
              <a:t>sets containing FT, including FT itself</a:t>
            </a:r>
          </a:p>
        </p:txBody>
      </p:sp>
    </p:spTree>
    <p:extLst>
      <p:ext uri="{BB962C8B-B14F-4D97-AF65-F5344CB8AC3E}">
        <p14:creationId xmlns:p14="http://schemas.microsoft.com/office/powerpoint/2010/main" val="1727387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3" name="Title 1"/>
          <p:cNvSpPr>
            <a:spLocks noGrp="1"/>
          </p:cNvSpPr>
          <p:nvPr>
            <p:ph type="title"/>
          </p:nvPr>
        </p:nvSpPr>
        <p:spPr/>
        <p:txBody>
          <a:bodyPr/>
          <a:lstStyle/>
          <a:p>
            <a:r>
              <a:rPr lang="en-US"/>
              <a:t>Pruned Lattice</a:t>
            </a:r>
          </a:p>
        </p:txBody>
      </p:sp>
      <p:sp>
        <p:nvSpPr>
          <p:cNvPr id="25604" name="Content Placeholder 2"/>
          <p:cNvSpPr>
            <a:spLocks noGrp="1"/>
          </p:cNvSpPr>
          <p:nvPr>
            <p:ph idx="1"/>
          </p:nvPr>
        </p:nvSpPr>
        <p:spPr/>
        <p:txBody>
          <a:bodyPr/>
          <a:lstStyle/>
          <a:p>
            <a:endParaRPr lang="en-US"/>
          </a:p>
        </p:txBody>
      </p:sp>
      <p:graphicFrame>
        <p:nvGraphicFramePr>
          <p:cNvPr id="2" name="Object 1"/>
          <p:cNvGraphicFramePr>
            <a:graphicFrameLocks noChangeAspect="1"/>
          </p:cNvGraphicFramePr>
          <p:nvPr>
            <p:extLst/>
          </p:nvPr>
        </p:nvGraphicFramePr>
        <p:xfrm>
          <a:off x="1428750" y="2990850"/>
          <a:ext cx="7202488" cy="1790700"/>
        </p:xfrm>
        <a:graphic>
          <a:graphicData uri="http://schemas.openxmlformats.org/presentationml/2006/ole">
            <mc:AlternateContent xmlns:mc="http://schemas.openxmlformats.org/markup-compatibility/2006">
              <mc:Choice xmlns:v="urn:schemas-microsoft-com:vml" Requires="v">
                <p:oleObj spid="_x0000_s78897" name="Visio" r:id="rId4" imgW="7202744" imgH="1790142" progId="Visio.Drawing.11">
                  <p:embed/>
                </p:oleObj>
              </mc:Choice>
              <mc:Fallback>
                <p:oleObj name="Visio" r:id="rId4" imgW="7202744" imgH="1790142" progId="Visio.Drawing.11">
                  <p:embed/>
                  <p:pic>
                    <p:nvPicPr>
                      <p:cNvPr id="2" name="Object 1"/>
                      <p:cNvPicPr/>
                      <p:nvPr/>
                    </p:nvPicPr>
                    <p:blipFill>
                      <a:blip r:embed="rId5"/>
                      <a:stretch>
                        <a:fillRect/>
                      </a:stretch>
                    </p:blipFill>
                    <p:spPr>
                      <a:xfrm>
                        <a:off x="1428750" y="2990850"/>
                        <a:ext cx="7202488" cy="1790700"/>
                      </a:xfrm>
                      <a:prstGeom prst="rect">
                        <a:avLst/>
                      </a:prstGeom>
                    </p:spPr>
                  </p:pic>
                </p:oleObj>
              </mc:Fallback>
            </mc:AlternateContent>
          </a:graphicData>
        </a:graphic>
      </p:graphicFrame>
    </p:spTree>
    <p:extLst>
      <p:ext uri="{BB962C8B-B14F-4D97-AF65-F5344CB8AC3E}">
        <p14:creationId xmlns:p14="http://schemas.microsoft.com/office/powerpoint/2010/main" val="6039213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t>Keys Of PFDT</a:t>
            </a:r>
          </a:p>
        </p:txBody>
      </p:sp>
      <p:sp>
        <p:nvSpPr>
          <p:cNvPr id="106499" name="Rectangle 3"/>
          <p:cNvSpPr>
            <a:spLocks noGrp="1" noChangeArrowheads="1"/>
          </p:cNvSpPr>
          <p:nvPr>
            <p:ph idx="1"/>
          </p:nvPr>
        </p:nvSpPr>
        <p:spPr/>
        <p:txBody>
          <a:bodyPr/>
          <a:lstStyle/>
          <a:p>
            <a:r>
              <a:rPr lang="en-US" dirty="0"/>
              <a:t>We try all potential 2-attribute keys</a:t>
            </a:r>
          </a:p>
          <a:p>
            <a:pPr lvl="1"/>
            <a:r>
              <a:rPr lang="en-US" dirty="0"/>
              <a:t>PF</a:t>
            </a:r>
            <a:r>
              <a:rPr lang="en-US" baseline="30000" dirty="0"/>
              <a:t>+ </a:t>
            </a:r>
            <a:r>
              <a:rPr lang="en-US" dirty="0"/>
              <a:t>= PFT</a:t>
            </a:r>
          </a:p>
          <a:p>
            <a:pPr lvl="1"/>
            <a:r>
              <a:rPr lang="en-US" dirty="0"/>
              <a:t>PD</a:t>
            </a:r>
            <a:r>
              <a:rPr lang="en-US" baseline="30000" dirty="0"/>
              <a:t>+ </a:t>
            </a:r>
            <a:r>
              <a:rPr lang="en-US" dirty="0"/>
              <a:t>= PD</a:t>
            </a:r>
          </a:p>
          <a:p>
            <a:pPr lvl="1"/>
            <a:r>
              <a:rPr lang="en-US" dirty="0"/>
              <a:t>PT</a:t>
            </a:r>
            <a:r>
              <a:rPr lang="en-US" baseline="30000" dirty="0"/>
              <a:t>+ </a:t>
            </a:r>
            <a:r>
              <a:rPr lang="en-US" dirty="0"/>
              <a:t>= PT</a:t>
            </a:r>
          </a:p>
          <a:p>
            <a:pPr lvl="1"/>
            <a:r>
              <a:rPr lang="en-US" dirty="0"/>
              <a:t>FD</a:t>
            </a:r>
            <a:r>
              <a:rPr lang="en-US" baseline="30000" dirty="0"/>
              <a:t>+</a:t>
            </a:r>
            <a:r>
              <a:rPr lang="en-US" dirty="0"/>
              <a:t> = FDPT</a:t>
            </a:r>
          </a:p>
          <a:p>
            <a:pPr lvl="1"/>
            <a:r>
              <a:rPr lang="en-US" dirty="0"/>
              <a:t>DT</a:t>
            </a:r>
            <a:r>
              <a:rPr lang="en-US" baseline="30000" dirty="0"/>
              <a:t>+</a:t>
            </a:r>
            <a:r>
              <a:rPr lang="en-US" dirty="0"/>
              <a:t> = DT</a:t>
            </a:r>
          </a:p>
          <a:p>
            <a:pPr>
              <a:buFont typeface="Monotype Sorts" pitchFamily="2" charset="2"/>
              <a:buNone/>
            </a:pPr>
            <a:r>
              <a:rPr lang="en-US" dirty="0"/>
              <a:t>	There is one 2-attribute key: </a:t>
            </a:r>
            <a:r>
              <a:rPr lang="en-US" dirty="0" smtClean="0"/>
              <a:t>DF</a:t>
            </a:r>
            <a:endParaRPr lang="en-US" dirty="0"/>
          </a:p>
          <a:p>
            <a:pPr>
              <a:buFont typeface="Monotype Sorts" pitchFamily="2" charset="2"/>
              <a:buNone/>
            </a:pPr>
            <a:endParaRPr lang="en-US" dirty="0"/>
          </a:p>
          <a:p>
            <a:r>
              <a:rPr lang="en-US" dirty="0"/>
              <a:t>We remove all other sets of 2 attributes</a:t>
            </a:r>
          </a:p>
          <a:p>
            <a:pPr>
              <a:buFont typeface="Monotype Sorts" pitchFamily="2" charset="2"/>
              <a:buNone/>
            </a:pPr>
            <a:endParaRPr lang="en-US" dirty="0"/>
          </a:p>
          <a:p>
            <a:r>
              <a:rPr lang="en-US" dirty="0"/>
              <a:t>We can </a:t>
            </a:r>
            <a:r>
              <a:rPr lang="en-US" dirty="0" smtClean="0"/>
              <a:t>assert DF is a key</a:t>
            </a:r>
          </a:p>
          <a:p>
            <a:r>
              <a:rPr lang="en-US" dirty="0" smtClean="0"/>
              <a:t>Note </a:t>
            </a:r>
            <a:r>
              <a:rPr lang="en-US" dirty="0"/>
              <a:t>that as </a:t>
            </a:r>
            <a:r>
              <a:rPr lang="en-US" dirty="0" smtClean="0"/>
              <a:t>DF </a:t>
            </a:r>
            <a:r>
              <a:rPr lang="en-US" dirty="0"/>
              <a:t>is a key no proper superset of it can be a </a:t>
            </a:r>
            <a:r>
              <a:rPr lang="en-US" dirty="0" smtClean="0"/>
              <a:t>key (because no single attribute is a key).</a:t>
            </a:r>
            <a:endParaRPr lang="en-US" dirty="0"/>
          </a:p>
          <a:p>
            <a:pPr lvl="1"/>
            <a:endParaRPr lang="en-US" dirty="0"/>
          </a:p>
        </p:txBody>
      </p:sp>
    </p:spTree>
    <p:extLst>
      <p:ext uri="{BB962C8B-B14F-4D97-AF65-F5344CB8AC3E}">
        <p14:creationId xmlns:p14="http://schemas.microsoft.com/office/powerpoint/2010/main" val="1491532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a:t>Natural Join</a:t>
            </a:r>
          </a:p>
        </p:txBody>
      </p:sp>
      <p:sp>
        <p:nvSpPr>
          <p:cNvPr id="45059" name="Content Placeholder 2"/>
          <p:cNvSpPr>
            <a:spLocks noGrp="1"/>
          </p:cNvSpPr>
          <p:nvPr>
            <p:ph idx="1"/>
          </p:nvPr>
        </p:nvSpPr>
        <p:spPr/>
        <p:txBody>
          <a:bodyPr/>
          <a:lstStyle/>
          <a:p>
            <a:r>
              <a:rPr lang="en-US" dirty="0"/>
              <a:t>Given several tables, say R1, R2, …, </a:t>
            </a:r>
            <a:r>
              <a:rPr lang="en-US" dirty="0" err="1"/>
              <a:t>Rn</a:t>
            </a:r>
            <a:r>
              <a:rPr lang="en-US" dirty="0"/>
              <a:t>, their </a:t>
            </a:r>
            <a:r>
              <a:rPr lang="en-US" b="1" i="1" dirty="0">
                <a:solidFill>
                  <a:srgbClr val="FC0128"/>
                </a:solidFill>
              </a:rPr>
              <a:t>natural join </a:t>
            </a:r>
            <a:r>
              <a:rPr lang="en-US" dirty="0"/>
              <a:t>is computed using the following “template”:</a:t>
            </a:r>
          </a:p>
          <a:p>
            <a:endParaRPr lang="en-US" dirty="0"/>
          </a:p>
          <a:p>
            <a:pPr>
              <a:buFont typeface="Monotype Sorts" pitchFamily="2" charset="2"/>
              <a:buNone/>
            </a:pPr>
            <a:r>
              <a:rPr lang="en-US" dirty="0"/>
              <a:t>	</a:t>
            </a:r>
            <a:r>
              <a:rPr lang="en-US" dirty="0">
                <a:solidFill>
                  <a:srgbClr val="00AE00"/>
                </a:solidFill>
              </a:rPr>
              <a:t>SELECT INTO </a:t>
            </a:r>
            <a:r>
              <a:rPr lang="en-US" dirty="0"/>
              <a:t>R</a:t>
            </a:r>
            <a:br>
              <a:rPr lang="en-US" dirty="0"/>
            </a:br>
            <a:r>
              <a:rPr lang="en-US" dirty="0"/>
              <a:t>one copy of each column name</a:t>
            </a:r>
            <a:br>
              <a:rPr lang="en-US" dirty="0"/>
            </a:br>
            <a:r>
              <a:rPr lang="en-US" dirty="0">
                <a:solidFill>
                  <a:srgbClr val="00AE00"/>
                </a:solidFill>
              </a:rPr>
              <a:t>FROM</a:t>
            </a:r>
            <a:r>
              <a:rPr lang="en-US" dirty="0"/>
              <a:t> R1, R2, …, </a:t>
            </a:r>
            <a:r>
              <a:rPr lang="en-US" dirty="0" err="1"/>
              <a:t>Rn</a:t>
            </a:r>
            <a:r>
              <a:rPr lang="en-US" dirty="0"/>
              <a:t/>
            </a:r>
            <a:br>
              <a:rPr lang="en-US" dirty="0"/>
            </a:br>
            <a:r>
              <a:rPr lang="en-US" dirty="0">
                <a:solidFill>
                  <a:srgbClr val="00AE00"/>
                </a:solidFill>
              </a:rPr>
              <a:t>WHERE</a:t>
            </a:r>
            <a:r>
              <a:rPr lang="en-US" dirty="0"/>
              <a:t> equal-named columns have to be equal</a:t>
            </a:r>
          </a:p>
          <a:p>
            <a:pPr>
              <a:buFont typeface="Monotype Sorts" pitchFamily="2" charset="2"/>
              <a:buNone/>
            </a:pPr>
            <a:endParaRPr lang="en-US" dirty="0"/>
          </a:p>
          <a:p>
            <a:r>
              <a:rPr lang="en-US" dirty="0"/>
              <a:t>The intuition is that R was “decomposed” into R1, R2, …,Rn by appropriate SELECT statements, and now we are putting them back together to reconstruct the original R</a:t>
            </a:r>
          </a:p>
          <a:p>
            <a:pPr>
              <a:buFont typeface="Monotype Sorts" pitchFamily="2" charset="2"/>
              <a:buNone/>
            </a:pPr>
            <a:endParaRPr lang="en-US" dirty="0"/>
          </a:p>
          <a:p>
            <a:endParaRPr lang="en-US" dirty="0"/>
          </a:p>
          <a:p>
            <a:endParaRPr lang="en-US" dirty="0"/>
          </a:p>
        </p:txBody>
      </p:sp>
    </p:spTree>
    <p:extLst>
      <p:ext uri="{BB962C8B-B14F-4D97-AF65-F5344CB8AC3E}">
        <p14:creationId xmlns:p14="http://schemas.microsoft.com/office/powerpoint/2010/main" val="241231790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7" name="Title 1"/>
          <p:cNvSpPr>
            <a:spLocks noGrp="1"/>
          </p:cNvSpPr>
          <p:nvPr>
            <p:ph type="title"/>
          </p:nvPr>
        </p:nvSpPr>
        <p:spPr/>
        <p:txBody>
          <a:bodyPr/>
          <a:lstStyle/>
          <a:p>
            <a:r>
              <a:rPr lang="en-US" dirty="0"/>
              <a:t>Marked And Pruned Lattice</a:t>
            </a:r>
          </a:p>
        </p:txBody>
      </p:sp>
      <p:sp>
        <p:nvSpPr>
          <p:cNvPr id="26628" name="Content Placeholder 2"/>
          <p:cNvSpPr>
            <a:spLocks noGrp="1"/>
          </p:cNvSpPr>
          <p:nvPr>
            <p:ph idx="1"/>
          </p:nvPr>
        </p:nvSpPr>
        <p:spPr/>
        <p:txBody>
          <a:bodyPr/>
          <a:lstStyle/>
          <a:p>
            <a:r>
              <a:rPr lang="en-US" dirty="0"/>
              <a:t>The key we found is marked with red</a:t>
            </a:r>
          </a:p>
          <a:p>
            <a:r>
              <a:rPr lang="en-US" dirty="0"/>
              <a:t>“Unnecessary” nodes removed</a:t>
            </a:r>
          </a:p>
          <a:p>
            <a:endParaRPr lang="en-US" dirty="0"/>
          </a:p>
        </p:txBody>
      </p:sp>
      <p:graphicFrame>
        <p:nvGraphicFramePr>
          <p:cNvPr id="2" name="Object 1"/>
          <p:cNvGraphicFramePr>
            <a:graphicFrameLocks noChangeAspect="1"/>
          </p:cNvGraphicFramePr>
          <p:nvPr>
            <p:extLst/>
          </p:nvPr>
        </p:nvGraphicFramePr>
        <p:xfrm>
          <a:off x="4587875" y="2986088"/>
          <a:ext cx="882650" cy="1800225"/>
        </p:xfrm>
        <a:graphic>
          <a:graphicData uri="http://schemas.openxmlformats.org/presentationml/2006/ole">
            <mc:AlternateContent xmlns:mc="http://schemas.openxmlformats.org/markup-compatibility/2006">
              <mc:Choice xmlns:v="urn:schemas-microsoft-com:vml" Requires="v">
                <p:oleObj spid="_x0000_s79921" name="Visio" r:id="rId4" imgW="882322" imgH="1800179" progId="Visio.Drawing.11">
                  <p:embed/>
                </p:oleObj>
              </mc:Choice>
              <mc:Fallback>
                <p:oleObj name="Visio" r:id="rId4" imgW="882322" imgH="1800179" progId="Visio.Drawing.11">
                  <p:embed/>
                  <p:pic>
                    <p:nvPicPr>
                      <p:cNvPr id="2" name="Object 1"/>
                      <p:cNvPicPr/>
                      <p:nvPr/>
                    </p:nvPicPr>
                    <p:blipFill>
                      <a:blip r:embed="rId5"/>
                      <a:stretch>
                        <a:fillRect/>
                      </a:stretch>
                    </p:blipFill>
                    <p:spPr>
                      <a:xfrm>
                        <a:off x="4587875" y="2986088"/>
                        <a:ext cx="882650" cy="1800225"/>
                      </a:xfrm>
                      <a:prstGeom prst="rect">
                        <a:avLst/>
                      </a:prstGeom>
                    </p:spPr>
                  </p:pic>
                </p:oleObj>
              </mc:Fallback>
            </mc:AlternateContent>
          </a:graphicData>
        </a:graphic>
      </p:graphicFrame>
    </p:spTree>
    <p:extLst>
      <p:ext uri="{BB962C8B-B14F-4D97-AF65-F5344CB8AC3E}">
        <p14:creationId xmlns:p14="http://schemas.microsoft.com/office/powerpoint/2010/main" val="4917492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Keys Of PFDT</a:t>
            </a:r>
          </a:p>
        </p:txBody>
      </p:sp>
      <p:sp>
        <p:nvSpPr>
          <p:cNvPr id="107523" name="Rectangle 3"/>
          <p:cNvSpPr>
            <a:spLocks noGrp="1" noChangeArrowheads="1"/>
          </p:cNvSpPr>
          <p:nvPr>
            <p:ph idx="1"/>
          </p:nvPr>
        </p:nvSpPr>
        <p:spPr/>
        <p:txBody>
          <a:bodyPr/>
          <a:lstStyle/>
          <a:p>
            <a:r>
              <a:rPr lang="en-US"/>
              <a:t>We try all potential 3-attribute keys</a:t>
            </a:r>
          </a:p>
          <a:p>
            <a:pPr lvl="1"/>
            <a:r>
              <a:rPr lang="en-US"/>
              <a:t>PDT</a:t>
            </a:r>
            <a:r>
              <a:rPr lang="en-US" baseline="30000"/>
              <a:t>+</a:t>
            </a:r>
            <a:r>
              <a:rPr lang="en-US"/>
              <a:t> = PDTF</a:t>
            </a:r>
          </a:p>
          <a:p>
            <a:pPr>
              <a:buFont typeface="Monotype Sorts" pitchFamily="2" charset="2"/>
              <a:buNone/>
            </a:pPr>
            <a:r>
              <a:rPr lang="en-US"/>
              <a:t>	There is one 3-attribute key: PDT</a:t>
            </a:r>
          </a:p>
          <a:p>
            <a:pPr>
              <a:buFont typeface="Monotype Sorts" pitchFamily="2" charset="2"/>
              <a:buNone/>
            </a:pPr>
            <a:endParaRPr lang="en-US"/>
          </a:p>
          <a:p>
            <a:pPr>
              <a:buFont typeface="Monotype Sorts" pitchFamily="2" charset="2"/>
              <a:buNone/>
            </a:pPr>
            <a:endParaRPr lang="en-US"/>
          </a:p>
          <a:p>
            <a:endParaRPr lang="en-US"/>
          </a:p>
          <a:p>
            <a:endParaRPr lang="en-US"/>
          </a:p>
          <a:p>
            <a:endParaRPr lang="en-US"/>
          </a:p>
        </p:txBody>
      </p:sp>
    </p:spTree>
    <p:extLst>
      <p:ext uri="{BB962C8B-B14F-4D97-AF65-F5344CB8AC3E}">
        <p14:creationId xmlns:p14="http://schemas.microsoft.com/office/powerpoint/2010/main" val="24338976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1" name="Title 1"/>
          <p:cNvSpPr>
            <a:spLocks noGrp="1"/>
          </p:cNvSpPr>
          <p:nvPr>
            <p:ph type="title"/>
          </p:nvPr>
        </p:nvSpPr>
        <p:spPr/>
        <p:txBody>
          <a:bodyPr/>
          <a:lstStyle/>
          <a:p>
            <a:r>
              <a:rPr lang="en-US"/>
              <a:t>Final Lattice</a:t>
            </a:r>
            <a:br>
              <a:rPr lang="en-US"/>
            </a:br>
            <a:r>
              <a:rPr lang="en-US"/>
              <a:t>We Only Care About The Keys</a:t>
            </a:r>
          </a:p>
        </p:txBody>
      </p:sp>
      <p:sp>
        <p:nvSpPr>
          <p:cNvPr id="27652" name="Content Placeholder 2"/>
          <p:cNvSpPr>
            <a:spLocks noGrp="1"/>
          </p:cNvSpPr>
          <p:nvPr>
            <p:ph idx="1"/>
          </p:nvPr>
        </p:nvSpPr>
        <p:spPr/>
        <p:txBody>
          <a:bodyPr/>
          <a:lstStyle/>
          <a:p>
            <a:r>
              <a:rPr lang="en-US" dirty="0"/>
              <a:t>These are all the keys</a:t>
            </a:r>
          </a:p>
        </p:txBody>
      </p:sp>
      <p:graphicFrame>
        <p:nvGraphicFramePr>
          <p:cNvPr id="2" name="Object 1"/>
          <p:cNvGraphicFramePr>
            <a:graphicFrameLocks noChangeAspect="1"/>
          </p:cNvGraphicFramePr>
          <p:nvPr>
            <p:extLst/>
          </p:nvPr>
        </p:nvGraphicFramePr>
        <p:xfrm>
          <a:off x="4583113" y="2981325"/>
          <a:ext cx="892175" cy="1809750"/>
        </p:xfrm>
        <a:graphic>
          <a:graphicData uri="http://schemas.openxmlformats.org/presentationml/2006/ole">
            <mc:AlternateContent xmlns:mc="http://schemas.openxmlformats.org/markup-compatibility/2006">
              <mc:Choice xmlns:v="urn:schemas-microsoft-com:vml" Requires="v">
                <p:oleObj spid="_x0000_s80945" name="Visio" r:id="rId4" imgW="892277" imgH="1809843" progId="Visio.Drawing.11">
                  <p:embed/>
                </p:oleObj>
              </mc:Choice>
              <mc:Fallback>
                <p:oleObj name="Visio" r:id="rId4" imgW="892277" imgH="1809843" progId="Visio.Drawing.11">
                  <p:embed/>
                  <p:pic>
                    <p:nvPicPr>
                      <p:cNvPr id="2" name="Object 1"/>
                      <p:cNvPicPr/>
                      <p:nvPr/>
                    </p:nvPicPr>
                    <p:blipFill>
                      <a:blip r:embed="rId5"/>
                      <a:stretch>
                        <a:fillRect/>
                      </a:stretch>
                    </p:blipFill>
                    <p:spPr>
                      <a:xfrm>
                        <a:off x="4583113" y="2981325"/>
                        <a:ext cx="892175" cy="1809750"/>
                      </a:xfrm>
                      <a:prstGeom prst="rect">
                        <a:avLst/>
                      </a:prstGeom>
                    </p:spPr>
                  </p:pic>
                </p:oleObj>
              </mc:Fallback>
            </mc:AlternateContent>
          </a:graphicData>
        </a:graphic>
      </p:graphicFrame>
    </p:spTree>
    <p:extLst>
      <p:ext uri="{BB962C8B-B14F-4D97-AF65-F5344CB8AC3E}">
        <p14:creationId xmlns:p14="http://schemas.microsoft.com/office/powerpoint/2010/main" val="28657240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Normalization By Decompositions Of Tables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618370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a:t>Finding A Decomposition</a:t>
            </a:r>
          </a:p>
        </p:txBody>
      </p:sp>
      <p:sp>
        <p:nvSpPr>
          <p:cNvPr id="3" name="Content Placeholder 2"/>
          <p:cNvSpPr>
            <a:spLocks noGrp="1"/>
          </p:cNvSpPr>
          <p:nvPr>
            <p:ph idx="1"/>
          </p:nvPr>
        </p:nvSpPr>
        <p:spPr/>
        <p:txBody>
          <a:bodyPr/>
          <a:lstStyle/>
          <a:p>
            <a:pPr>
              <a:defRPr/>
            </a:pPr>
            <a:r>
              <a:rPr lang="en-US" dirty="0"/>
              <a:t>Next, we will discuss by means of an example how to decompose a table into tables, such that</a:t>
            </a:r>
          </a:p>
          <a:p>
            <a:pPr marL="869950" lvl="1" indent="-457200">
              <a:buFont typeface="+mj-lt"/>
              <a:buAutoNum type="arabicPeriod"/>
              <a:defRPr/>
            </a:pPr>
            <a:r>
              <a:rPr lang="en-US" dirty="0"/>
              <a:t>The </a:t>
            </a:r>
            <a:r>
              <a:rPr lang="en-US" sz="2400" dirty="0"/>
              <a:t>decomposition is lossless join</a:t>
            </a:r>
          </a:p>
          <a:p>
            <a:pPr marL="869950" lvl="1" indent="-457200">
              <a:buFont typeface="+mj-lt"/>
              <a:buAutoNum type="arabicPeriod"/>
              <a:defRPr/>
            </a:pPr>
            <a:r>
              <a:rPr lang="en-US" sz="2400" dirty="0"/>
              <a:t>Dependencies are preserved</a:t>
            </a:r>
          </a:p>
          <a:p>
            <a:pPr marL="869950" lvl="1" indent="-457200">
              <a:buFont typeface="+mj-lt"/>
              <a:buAutoNum type="arabicPeriod"/>
              <a:defRPr/>
            </a:pPr>
            <a:r>
              <a:rPr lang="en-US" sz="2400" dirty="0"/>
              <a:t>Each resulting table </a:t>
            </a:r>
            <a:r>
              <a:rPr lang="en-US" dirty="0"/>
              <a:t>is in 3NF</a:t>
            </a:r>
          </a:p>
          <a:p>
            <a:pPr marL="457200" indent="-457200">
              <a:buFont typeface="+mj-lt"/>
              <a:buAutoNum type="arabicPeriod"/>
              <a:defRPr/>
            </a:pPr>
            <a:endParaRPr lang="en-US" dirty="0"/>
          </a:p>
          <a:p>
            <a:pPr>
              <a:defRPr/>
            </a:pPr>
            <a:r>
              <a:rPr lang="en-US" dirty="0"/>
              <a:t>Although this will be described using an example, the example will be sufficiently general so that the general procedure will be covered</a:t>
            </a:r>
          </a:p>
          <a:p>
            <a:pPr>
              <a:defRPr/>
            </a:pPr>
            <a:endParaRPr lang="en-US" dirty="0"/>
          </a:p>
          <a:p>
            <a:pPr>
              <a:defRPr/>
            </a:pPr>
            <a:r>
              <a:rPr lang="en-US" dirty="0"/>
              <a:t>There are similar procedures for finding such a decomposition, but this is the one that needs to be followed precisely in the homework and the exam</a:t>
            </a:r>
          </a:p>
        </p:txBody>
      </p:sp>
    </p:spTree>
    <p:extLst>
      <p:ext uri="{BB962C8B-B14F-4D97-AF65-F5344CB8AC3E}">
        <p14:creationId xmlns:p14="http://schemas.microsoft.com/office/powerpoint/2010/main" val="18085383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754063" y="7081838"/>
            <a:ext cx="2095500" cy="517525"/>
          </a:xfrm>
          <a:prstGeom prst="rect">
            <a:avLst/>
          </a:prstGeom>
          <a:noFill/>
          <a:ln w="9525">
            <a:noFill/>
            <a:miter lim="800000"/>
            <a:headEnd/>
            <a:tailEnd/>
          </a:ln>
        </p:spPr>
        <p:txBody>
          <a:bodyPr wrap="none" anchor="ctr"/>
          <a:lstStyle/>
          <a:p>
            <a:endParaRPr lang="en-US"/>
          </a:p>
        </p:txBody>
      </p:sp>
      <p:sp>
        <p:nvSpPr>
          <p:cNvPr id="109571" name="Rectangle 3"/>
          <p:cNvSpPr>
            <a:spLocks noChangeArrowheads="1"/>
          </p:cNvSpPr>
          <p:nvPr/>
        </p:nvSpPr>
        <p:spPr bwMode="auto">
          <a:xfrm>
            <a:off x="3436938" y="7081838"/>
            <a:ext cx="3184525" cy="517525"/>
          </a:xfrm>
          <a:prstGeom prst="rect">
            <a:avLst/>
          </a:prstGeom>
          <a:noFill/>
          <a:ln w="9525">
            <a:noFill/>
            <a:miter lim="800000"/>
            <a:headEnd/>
            <a:tailEnd/>
          </a:ln>
        </p:spPr>
        <p:txBody>
          <a:bodyPr wrap="none" anchor="ctr"/>
          <a:lstStyle/>
          <a:p>
            <a:endParaRPr lang="en-US"/>
          </a:p>
        </p:txBody>
      </p:sp>
      <p:sp>
        <p:nvSpPr>
          <p:cNvPr id="109572" name="Rectangle 4"/>
          <p:cNvSpPr>
            <a:spLocks noGrp="1" noChangeArrowheads="1"/>
          </p:cNvSpPr>
          <p:nvPr>
            <p:ph type="title"/>
          </p:nvPr>
        </p:nvSpPr>
        <p:spPr/>
        <p:txBody>
          <a:bodyPr/>
          <a:lstStyle/>
          <a:p>
            <a:r>
              <a:rPr lang="en-US"/>
              <a:t>The EmToPrHoSkLoRo Table</a:t>
            </a:r>
          </a:p>
        </p:txBody>
      </p:sp>
      <p:sp>
        <p:nvSpPr>
          <p:cNvPr id="109573" name="Rectangle 5"/>
          <p:cNvSpPr>
            <a:spLocks noGrp="1" noChangeArrowheads="1"/>
          </p:cNvSpPr>
          <p:nvPr>
            <p:ph idx="1"/>
          </p:nvPr>
        </p:nvSpPr>
        <p:spPr/>
        <p:txBody>
          <a:bodyPr/>
          <a:lstStyle/>
          <a:p>
            <a:r>
              <a:rPr lang="en-US"/>
              <a:t>The table deals with employees who use tools on projects and work a certain number of hours per week</a:t>
            </a:r>
          </a:p>
          <a:p>
            <a:r>
              <a:rPr lang="en-US"/>
              <a:t>An employee may work in various locations and has a variety of skills</a:t>
            </a:r>
          </a:p>
          <a:p>
            <a:r>
              <a:rPr lang="en-US"/>
              <a:t>All employees having a certain skill and working in a certain location meet in a specified room once a week</a:t>
            </a:r>
          </a:p>
          <a:p>
            <a:endParaRPr lang="en-US"/>
          </a:p>
          <a:p>
            <a:r>
              <a:rPr lang="en-US"/>
              <a:t>The attributes of the table are:</a:t>
            </a:r>
          </a:p>
          <a:p>
            <a:pPr lvl="1"/>
            <a:r>
              <a:rPr lang="en-US"/>
              <a:t>Em:	Employee</a:t>
            </a:r>
          </a:p>
          <a:p>
            <a:pPr lvl="1"/>
            <a:r>
              <a:rPr lang="en-US"/>
              <a:t>To:		Tool</a:t>
            </a:r>
          </a:p>
          <a:p>
            <a:pPr lvl="1"/>
            <a:r>
              <a:rPr lang="en-US"/>
              <a:t>Pr:		Project</a:t>
            </a:r>
          </a:p>
          <a:p>
            <a:pPr lvl="1"/>
            <a:r>
              <a:rPr lang="en-US"/>
              <a:t>Ho:	Hours per week</a:t>
            </a:r>
          </a:p>
          <a:p>
            <a:pPr lvl="1"/>
            <a:r>
              <a:rPr lang="en-US"/>
              <a:t>Sk:		Skill</a:t>
            </a:r>
          </a:p>
          <a:p>
            <a:pPr lvl="1"/>
            <a:r>
              <a:rPr lang="en-US"/>
              <a:t>Lo:		Location</a:t>
            </a:r>
          </a:p>
          <a:p>
            <a:pPr lvl="1"/>
            <a:r>
              <a:rPr lang="en-US"/>
              <a:t>Ro:	Room for meeting</a:t>
            </a:r>
          </a:p>
          <a:p>
            <a:endParaRPr lang="en-US"/>
          </a:p>
        </p:txBody>
      </p:sp>
    </p:spTree>
    <p:extLst>
      <p:ext uri="{BB962C8B-B14F-4D97-AF65-F5344CB8AC3E}">
        <p14:creationId xmlns:p14="http://schemas.microsoft.com/office/powerpoint/2010/main" val="4131791351"/>
      </p:ext>
    </p:extLst>
  </p:cSld>
  <p:clrMapOvr>
    <a:masterClrMapping/>
  </p:clrMapOvr>
  <p:transition xmlns:p14="http://schemas.microsoft.com/office/powerpoint/2010/mai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754063" y="7081838"/>
            <a:ext cx="2095500" cy="517525"/>
          </a:xfrm>
          <a:prstGeom prst="rect">
            <a:avLst/>
          </a:prstGeom>
          <a:noFill/>
          <a:ln w="9525">
            <a:noFill/>
            <a:miter lim="800000"/>
            <a:headEnd/>
            <a:tailEnd/>
          </a:ln>
        </p:spPr>
        <p:txBody>
          <a:bodyPr wrap="none" anchor="ctr"/>
          <a:lstStyle/>
          <a:p>
            <a:endParaRPr lang="en-US"/>
          </a:p>
        </p:txBody>
      </p:sp>
      <p:sp>
        <p:nvSpPr>
          <p:cNvPr id="110595" name="Rectangle 3"/>
          <p:cNvSpPr>
            <a:spLocks noChangeArrowheads="1"/>
          </p:cNvSpPr>
          <p:nvPr/>
        </p:nvSpPr>
        <p:spPr bwMode="auto">
          <a:xfrm>
            <a:off x="3436938" y="7081838"/>
            <a:ext cx="3184525" cy="517525"/>
          </a:xfrm>
          <a:prstGeom prst="rect">
            <a:avLst/>
          </a:prstGeom>
          <a:noFill/>
          <a:ln w="9525">
            <a:noFill/>
            <a:miter lim="800000"/>
            <a:headEnd/>
            <a:tailEnd/>
          </a:ln>
        </p:spPr>
        <p:txBody>
          <a:bodyPr wrap="none" anchor="ctr"/>
          <a:lstStyle/>
          <a:p>
            <a:endParaRPr lang="en-US"/>
          </a:p>
        </p:txBody>
      </p:sp>
      <p:sp>
        <p:nvSpPr>
          <p:cNvPr id="110596" name="Rectangle 4"/>
          <p:cNvSpPr>
            <a:spLocks noGrp="1" noChangeArrowheads="1"/>
          </p:cNvSpPr>
          <p:nvPr>
            <p:ph type="title"/>
          </p:nvPr>
        </p:nvSpPr>
        <p:spPr/>
        <p:txBody>
          <a:bodyPr/>
          <a:lstStyle/>
          <a:p>
            <a:r>
              <a:rPr lang="en-US"/>
              <a:t>The FDs Of The Table</a:t>
            </a:r>
          </a:p>
        </p:txBody>
      </p:sp>
      <p:sp>
        <p:nvSpPr>
          <p:cNvPr id="110597" name="Rectangle 5"/>
          <p:cNvSpPr>
            <a:spLocks noGrp="1" noChangeArrowheads="1"/>
          </p:cNvSpPr>
          <p:nvPr>
            <p:ph idx="1"/>
          </p:nvPr>
        </p:nvSpPr>
        <p:spPr/>
        <p:txBody>
          <a:bodyPr/>
          <a:lstStyle/>
          <a:p>
            <a:r>
              <a:rPr lang="en-US"/>
              <a:t>The table deals with employees who use tools on projects and work a certain number of hours per week</a:t>
            </a:r>
          </a:p>
          <a:p>
            <a:r>
              <a:rPr lang="en-US"/>
              <a:t>An employee may work in various locations and has a variety of skills</a:t>
            </a:r>
          </a:p>
          <a:p>
            <a:r>
              <a:rPr lang="en-US"/>
              <a:t>All employees having a certain skill and working in a certain location meet in a specified room once a week</a:t>
            </a:r>
          </a:p>
          <a:p>
            <a:r>
              <a:rPr lang="en-US"/>
              <a:t>The table satisfies the following FDs:</a:t>
            </a:r>
          </a:p>
          <a:p>
            <a:pPr lvl="1"/>
            <a:r>
              <a:rPr lang="en-US"/>
              <a:t>Each employee uses a single tool: Em </a:t>
            </a:r>
            <a:r>
              <a:rPr lang="en-US">
                <a:latin typeface="Symbol" pitchFamily="18" charset="2"/>
              </a:rPr>
              <a:t>®</a:t>
            </a:r>
            <a:r>
              <a:rPr lang="en-US"/>
              <a:t> To</a:t>
            </a:r>
          </a:p>
          <a:p>
            <a:pPr lvl="1"/>
            <a:r>
              <a:rPr lang="en-US"/>
              <a:t>Each employee works on a single project: Em </a:t>
            </a:r>
            <a:r>
              <a:rPr lang="en-US">
                <a:latin typeface="Symbol" pitchFamily="18" charset="2"/>
              </a:rPr>
              <a:t>®</a:t>
            </a:r>
            <a:r>
              <a:rPr lang="en-US"/>
              <a:t> Pr</a:t>
            </a:r>
          </a:p>
          <a:p>
            <a:pPr lvl="1"/>
            <a:r>
              <a:rPr lang="en-US"/>
              <a:t>Each tool can be used on a single project only: To </a:t>
            </a:r>
            <a:r>
              <a:rPr lang="en-US">
                <a:latin typeface="Symbol" pitchFamily="18" charset="2"/>
              </a:rPr>
              <a:t>®</a:t>
            </a:r>
            <a:r>
              <a:rPr lang="en-US"/>
              <a:t> Pr</a:t>
            </a:r>
          </a:p>
          <a:p>
            <a:pPr lvl="1"/>
            <a:r>
              <a:rPr lang="en-US"/>
              <a:t>An employee uses each tool for the same number of hours each week: EmTo </a:t>
            </a:r>
            <a:r>
              <a:rPr lang="en-US">
                <a:latin typeface="Symbol" pitchFamily="18" charset="2"/>
              </a:rPr>
              <a:t>®</a:t>
            </a:r>
            <a:r>
              <a:rPr lang="en-US"/>
              <a:t> Ho</a:t>
            </a:r>
          </a:p>
          <a:p>
            <a:pPr lvl="1"/>
            <a:r>
              <a:rPr lang="en-US"/>
              <a:t>All the employees working in a location having a certain skill always work in the same room (in that location): SkLo </a:t>
            </a:r>
            <a:r>
              <a:rPr lang="en-US">
                <a:latin typeface="Symbol" pitchFamily="18" charset="2"/>
              </a:rPr>
              <a:t>®</a:t>
            </a:r>
            <a:r>
              <a:rPr lang="en-US"/>
              <a:t> Ro</a:t>
            </a:r>
          </a:p>
          <a:p>
            <a:pPr lvl="1"/>
            <a:r>
              <a:rPr lang="en-US"/>
              <a:t>Each room is in one location only: Ro </a:t>
            </a:r>
            <a:r>
              <a:rPr lang="en-US">
                <a:latin typeface="Symbol" pitchFamily="18" charset="2"/>
              </a:rPr>
              <a:t>®</a:t>
            </a:r>
            <a:r>
              <a:rPr lang="en-US"/>
              <a:t> Lo</a:t>
            </a:r>
          </a:p>
          <a:p>
            <a:endParaRPr lang="en-US"/>
          </a:p>
        </p:txBody>
      </p:sp>
    </p:spTree>
    <p:extLst>
      <p:ext uri="{BB962C8B-B14F-4D97-AF65-F5344CB8AC3E}">
        <p14:creationId xmlns:p14="http://schemas.microsoft.com/office/powerpoint/2010/main" val="1644941002"/>
      </p:ext>
    </p:extLst>
  </p:cSld>
  <p:clrMapOvr>
    <a:masterClrMapping/>
  </p:clrMapOvr>
  <p:transition xmlns:p14="http://schemas.microsoft.com/office/powerpoint/2010/mai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a:t>Sample Instance: Many Redundancies</a:t>
            </a:r>
          </a:p>
        </p:txBody>
      </p:sp>
      <p:graphicFrame>
        <p:nvGraphicFramePr>
          <p:cNvPr id="4" name="Content Placeholder 3"/>
          <p:cNvGraphicFramePr>
            <a:graphicFrameLocks noGrp="1"/>
          </p:cNvGraphicFramePr>
          <p:nvPr>
            <p:ph idx="1"/>
          </p:nvPr>
        </p:nvGraphicFramePr>
        <p:xfrm>
          <a:off x="685800" y="1219200"/>
          <a:ext cx="8458200" cy="5562600"/>
        </p:xfrm>
        <a:graphic>
          <a:graphicData uri="http://schemas.openxmlformats.org/drawingml/2006/table">
            <a:tbl>
              <a:tblPr firstRow="1" bandCol="1">
                <a:tableStyleId>{21E4AEA4-8DFA-4A89-87EB-49C32662AFE0}</a:tableStyleId>
              </a:tblPr>
              <a:tblGrid>
                <a:gridCol w="1057275">
                  <a:extLst>
                    <a:ext uri="{9D8B030D-6E8A-4147-A177-3AD203B41FA5}">
                      <a16:colId xmlns:a16="http://schemas.microsoft.com/office/drawing/2014/main" xmlns="" val="20000"/>
                    </a:ext>
                  </a:extLst>
                </a:gridCol>
                <a:gridCol w="1057275">
                  <a:extLst>
                    <a:ext uri="{9D8B030D-6E8A-4147-A177-3AD203B41FA5}">
                      <a16:colId xmlns:a16="http://schemas.microsoft.com/office/drawing/2014/main" xmlns="" val="20001"/>
                    </a:ext>
                  </a:extLst>
                </a:gridCol>
                <a:gridCol w="1057275">
                  <a:extLst>
                    <a:ext uri="{9D8B030D-6E8A-4147-A177-3AD203B41FA5}">
                      <a16:colId xmlns:a16="http://schemas.microsoft.com/office/drawing/2014/main" xmlns="" val="20002"/>
                    </a:ext>
                  </a:extLst>
                </a:gridCol>
                <a:gridCol w="1057275">
                  <a:extLst>
                    <a:ext uri="{9D8B030D-6E8A-4147-A177-3AD203B41FA5}">
                      <a16:colId xmlns:a16="http://schemas.microsoft.com/office/drawing/2014/main" xmlns="" val="20003"/>
                    </a:ext>
                  </a:extLst>
                </a:gridCol>
                <a:gridCol w="1057275">
                  <a:extLst>
                    <a:ext uri="{9D8B030D-6E8A-4147-A177-3AD203B41FA5}">
                      <a16:colId xmlns:a16="http://schemas.microsoft.com/office/drawing/2014/main" xmlns="" val="20004"/>
                    </a:ext>
                  </a:extLst>
                </a:gridCol>
                <a:gridCol w="1057275">
                  <a:extLst>
                    <a:ext uri="{9D8B030D-6E8A-4147-A177-3AD203B41FA5}">
                      <a16:colId xmlns:a16="http://schemas.microsoft.com/office/drawing/2014/main" xmlns="" val="20005"/>
                    </a:ext>
                  </a:extLst>
                </a:gridCol>
                <a:gridCol w="1057275">
                  <a:extLst>
                    <a:ext uri="{9D8B030D-6E8A-4147-A177-3AD203B41FA5}">
                      <a16:colId xmlns:a16="http://schemas.microsoft.com/office/drawing/2014/main" xmlns="" val="20006"/>
                    </a:ext>
                  </a:extLst>
                </a:gridCol>
                <a:gridCol w="1057275">
                  <a:extLst>
                    <a:ext uri="{9D8B030D-6E8A-4147-A177-3AD203B41FA5}">
                      <a16:colId xmlns:a16="http://schemas.microsoft.com/office/drawing/2014/main" xmlns="" val="20007"/>
                    </a:ext>
                  </a:extLst>
                </a:gridCol>
              </a:tblGrid>
              <a:tr h="370840">
                <a:tc>
                  <a:txBody>
                    <a:bodyPr/>
                    <a:lstStyle/>
                    <a:p>
                      <a:pPr algn="ctr"/>
                      <a:endParaRPr lang="en-US" sz="1400" dirty="0"/>
                    </a:p>
                  </a:txBody>
                  <a:tcPr/>
                </a:tc>
                <a:tc>
                  <a:txBody>
                    <a:bodyPr/>
                    <a:lstStyle/>
                    <a:p>
                      <a:pPr algn="ctr"/>
                      <a:r>
                        <a:rPr lang="en-US" sz="1400" dirty="0" err="1"/>
                        <a:t>Em</a:t>
                      </a:r>
                      <a:endParaRPr lang="en-US" sz="1400" dirty="0"/>
                    </a:p>
                  </a:txBody>
                  <a:tcPr/>
                </a:tc>
                <a:tc>
                  <a:txBody>
                    <a:bodyPr/>
                    <a:lstStyle/>
                    <a:p>
                      <a:pPr algn="ctr"/>
                      <a:r>
                        <a:rPr lang="en-US" sz="1400" dirty="0"/>
                        <a:t>To</a:t>
                      </a:r>
                    </a:p>
                  </a:txBody>
                  <a:tcPr/>
                </a:tc>
                <a:tc>
                  <a:txBody>
                    <a:bodyPr/>
                    <a:lstStyle/>
                    <a:p>
                      <a:pPr algn="ctr"/>
                      <a:r>
                        <a:rPr lang="en-US" sz="1400" dirty="0"/>
                        <a:t>Pr</a:t>
                      </a:r>
                    </a:p>
                  </a:txBody>
                  <a:tcPr/>
                </a:tc>
                <a:tc>
                  <a:txBody>
                    <a:bodyPr/>
                    <a:lstStyle/>
                    <a:p>
                      <a:pPr algn="ctr"/>
                      <a:r>
                        <a:rPr lang="en-US" sz="1400" dirty="0"/>
                        <a:t>Ho</a:t>
                      </a:r>
                    </a:p>
                  </a:txBody>
                  <a:tcPr/>
                </a:tc>
                <a:tc>
                  <a:txBody>
                    <a:bodyPr/>
                    <a:lstStyle/>
                    <a:p>
                      <a:pPr algn="ctr"/>
                      <a:r>
                        <a:rPr lang="en-US" sz="1400" dirty="0" err="1"/>
                        <a:t>Sk</a:t>
                      </a:r>
                      <a:endParaRPr lang="en-US" sz="1400" dirty="0"/>
                    </a:p>
                  </a:txBody>
                  <a:tcPr/>
                </a:tc>
                <a:tc>
                  <a:txBody>
                    <a:bodyPr/>
                    <a:lstStyle/>
                    <a:p>
                      <a:pPr algn="ctr"/>
                      <a:r>
                        <a:rPr lang="en-US" sz="1400" dirty="0"/>
                        <a:t>Lo</a:t>
                      </a:r>
                    </a:p>
                  </a:txBody>
                  <a:tcPr/>
                </a:tc>
                <a:tc>
                  <a:txBody>
                    <a:bodyPr/>
                    <a:lstStyle/>
                    <a:p>
                      <a:pPr algn="ctr"/>
                      <a:r>
                        <a:rPr lang="en-US" sz="1400" dirty="0"/>
                        <a:t>Ro</a:t>
                      </a:r>
                    </a:p>
                  </a:txBody>
                  <a:tcPr/>
                </a:tc>
                <a:extLst>
                  <a:ext uri="{0D108BD9-81ED-4DB2-BD59-A6C34878D82A}">
                    <a16:rowId xmlns:a16="http://schemas.microsoft.com/office/drawing/2014/main" xmlns="" val="10000"/>
                  </a:ext>
                </a:extLst>
              </a:tr>
              <a:tr h="370840">
                <a:tc>
                  <a:txBody>
                    <a:bodyPr/>
                    <a:lstStyle/>
                    <a:p>
                      <a:endParaRPr lang="en-US" sz="1400" dirty="0"/>
                    </a:p>
                  </a:txBody>
                  <a:tcPr>
                    <a:solidFill>
                      <a:schemeClr val="bg1"/>
                    </a:solidFill>
                  </a:tcPr>
                </a:tc>
                <a:tc>
                  <a:txBody>
                    <a:bodyPr/>
                    <a:lstStyle/>
                    <a:p>
                      <a:r>
                        <a:rPr lang="en-US" sz="1400" dirty="0"/>
                        <a:t>Mary</a:t>
                      </a:r>
                    </a:p>
                  </a:txBody>
                  <a:tcPr/>
                </a:tc>
                <a:tc>
                  <a:txBody>
                    <a:bodyPr/>
                    <a:lstStyle/>
                    <a:p>
                      <a:r>
                        <a:rPr lang="en-US" sz="1400" dirty="0"/>
                        <a:t>Pen</a:t>
                      </a:r>
                    </a:p>
                  </a:txBody>
                  <a:tcPr/>
                </a:tc>
                <a:tc>
                  <a:txBody>
                    <a:bodyPr/>
                    <a:lstStyle/>
                    <a:p>
                      <a:r>
                        <a:rPr lang="en-US" sz="1400" dirty="0"/>
                        <a:t>Research</a:t>
                      </a:r>
                    </a:p>
                  </a:txBody>
                  <a:tcPr/>
                </a:tc>
                <a:tc>
                  <a:txBody>
                    <a:bodyPr/>
                    <a:lstStyle/>
                    <a:p>
                      <a:r>
                        <a:rPr lang="en-US" sz="1400" dirty="0"/>
                        <a:t>20</a:t>
                      </a:r>
                    </a:p>
                  </a:txBody>
                  <a:tcPr/>
                </a:tc>
                <a:tc>
                  <a:txBody>
                    <a:bodyPr/>
                    <a:lstStyle/>
                    <a:p>
                      <a:r>
                        <a:rPr lang="en-US" sz="1400" dirty="0"/>
                        <a:t>Clerk</a:t>
                      </a:r>
                    </a:p>
                  </a:txBody>
                  <a:tcPr/>
                </a:tc>
                <a:tc>
                  <a:txBody>
                    <a:bodyPr/>
                    <a:lstStyle/>
                    <a:p>
                      <a:r>
                        <a:rPr lang="en-US" sz="1400" dirty="0"/>
                        <a:t>Boston</a:t>
                      </a:r>
                    </a:p>
                  </a:txBody>
                  <a:tcPr/>
                </a:tc>
                <a:tc>
                  <a:txBody>
                    <a:bodyPr/>
                    <a:lstStyle/>
                    <a:p>
                      <a:r>
                        <a:rPr lang="en-US" sz="1400" dirty="0"/>
                        <a:t>101</a:t>
                      </a:r>
                    </a:p>
                  </a:txBody>
                  <a:tcPr/>
                </a:tc>
                <a:extLst>
                  <a:ext uri="{0D108BD9-81ED-4DB2-BD59-A6C34878D82A}">
                    <a16:rowId xmlns:a16="http://schemas.microsoft.com/office/drawing/2014/main" xmlns="" val="10001"/>
                  </a:ext>
                </a:extLst>
              </a:tr>
              <a:tr h="370840">
                <a:tc>
                  <a:txBody>
                    <a:bodyPr/>
                    <a:lstStyle/>
                    <a:p>
                      <a:endParaRPr lang="en-US" sz="1400" dirty="0"/>
                    </a:p>
                  </a:txBody>
                  <a:tcPr>
                    <a:solidFill>
                      <a:schemeClr val="bg1"/>
                    </a:solidFill>
                  </a:tcPr>
                </a:tc>
                <a:tc>
                  <a:txBody>
                    <a:bodyPr/>
                    <a:lstStyle/>
                    <a:p>
                      <a:r>
                        <a:rPr lang="en-US" sz="1400" dirty="0"/>
                        <a:t>Mary</a:t>
                      </a:r>
                    </a:p>
                  </a:txBody>
                  <a:tcPr/>
                </a:tc>
                <a:tc>
                  <a:txBody>
                    <a:bodyPr/>
                    <a:lstStyle/>
                    <a:p>
                      <a:r>
                        <a:rPr lang="en-US" sz="1400" dirty="0"/>
                        <a:t>Pen</a:t>
                      </a:r>
                    </a:p>
                  </a:txBody>
                  <a:tcPr/>
                </a:tc>
                <a:tc>
                  <a:txBody>
                    <a:bodyPr/>
                    <a:lstStyle/>
                    <a:p>
                      <a:r>
                        <a:rPr lang="en-US" sz="1400" dirty="0"/>
                        <a:t>Research</a:t>
                      </a:r>
                    </a:p>
                  </a:txBody>
                  <a:tcPr/>
                </a:tc>
                <a:tc>
                  <a:txBody>
                    <a:bodyPr/>
                    <a:lstStyle/>
                    <a:p>
                      <a:r>
                        <a:rPr lang="en-US" sz="1400" dirty="0"/>
                        <a:t>20</a:t>
                      </a:r>
                    </a:p>
                  </a:txBody>
                  <a:tcPr/>
                </a:tc>
                <a:tc>
                  <a:txBody>
                    <a:bodyPr/>
                    <a:lstStyle/>
                    <a:p>
                      <a:r>
                        <a:rPr lang="en-US" sz="1400" dirty="0"/>
                        <a:t>Writer</a:t>
                      </a:r>
                    </a:p>
                  </a:txBody>
                  <a:tcPr/>
                </a:tc>
                <a:tc>
                  <a:txBody>
                    <a:bodyPr/>
                    <a:lstStyle/>
                    <a:p>
                      <a:r>
                        <a:rPr lang="en-US" sz="1400" dirty="0"/>
                        <a:t>Boston</a:t>
                      </a:r>
                    </a:p>
                  </a:txBody>
                  <a:tcPr/>
                </a:tc>
                <a:tc>
                  <a:txBody>
                    <a:bodyPr/>
                    <a:lstStyle/>
                    <a:p>
                      <a:r>
                        <a:rPr lang="en-US" sz="1400" dirty="0"/>
                        <a:t>102</a:t>
                      </a:r>
                    </a:p>
                  </a:txBody>
                  <a:tcPr/>
                </a:tc>
                <a:extLst>
                  <a:ext uri="{0D108BD9-81ED-4DB2-BD59-A6C34878D82A}">
                    <a16:rowId xmlns:a16="http://schemas.microsoft.com/office/drawing/2014/main" xmlns="" val="10002"/>
                  </a:ext>
                </a:extLst>
              </a:tr>
              <a:tr h="370840">
                <a:tc>
                  <a:txBody>
                    <a:bodyPr/>
                    <a:lstStyle/>
                    <a:p>
                      <a:endParaRPr lang="en-US" sz="1400" dirty="0"/>
                    </a:p>
                  </a:txBody>
                  <a:tcPr>
                    <a:solidFill>
                      <a:schemeClr val="bg1"/>
                    </a:solidFill>
                  </a:tcPr>
                </a:tc>
                <a:tc>
                  <a:txBody>
                    <a:bodyPr/>
                    <a:lstStyle/>
                    <a:p>
                      <a:r>
                        <a:rPr lang="en-US" sz="1400" dirty="0"/>
                        <a:t>Mary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Pen</a:t>
                      </a:r>
                    </a:p>
                  </a:txBody>
                  <a:tcPr/>
                </a:tc>
                <a:tc>
                  <a:txBody>
                    <a:bodyPr/>
                    <a:lstStyle/>
                    <a:p>
                      <a:r>
                        <a:rPr lang="en-US" sz="1400" dirty="0"/>
                        <a:t>Research</a:t>
                      </a:r>
                    </a:p>
                  </a:txBody>
                  <a:tcPr/>
                </a:tc>
                <a:tc>
                  <a:txBody>
                    <a:bodyPr/>
                    <a:lstStyle/>
                    <a:p>
                      <a:r>
                        <a:rPr lang="en-US" sz="1400" dirty="0"/>
                        <a:t>20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Writer</a:t>
                      </a:r>
                    </a:p>
                  </a:txBody>
                  <a:tcPr/>
                </a:tc>
                <a:tc>
                  <a:txBody>
                    <a:bodyPr/>
                    <a:lstStyle/>
                    <a:p>
                      <a:r>
                        <a:rPr lang="en-US" sz="1400" dirty="0"/>
                        <a:t>Buffalo</a:t>
                      </a:r>
                    </a:p>
                  </a:txBody>
                  <a:tcPr/>
                </a:tc>
                <a:tc>
                  <a:txBody>
                    <a:bodyPr/>
                    <a:lstStyle/>
                    <a:p>
                      <a:r>
                        <a:rPr lang="en-US" sz="1400" dirty="0"/>
                        <a:t>103</a:t>
                      </a:r>
                    </a:p>
                  </a:txBody>
                  <a:tcPr/>
                </a:tc>
                <a:extLst>
                  <a:ext uri="{0D108BD9-81ED-4DB2-BD59-A6C34878D82A}">
                    <a16:rowId xmlns:a16="http://schemas.microsoft.com/office/drawing/2014/main" xmlns="" val="10003"/>
                  </a:ext>
                </a:extLst>
              </a:tr>
              <a:tr h="370840">
                <a:tc>
                  <a:txBody>
                    <a:bodyPr/>
                    <a:lstStyle/>
                    <a:p>
                      <a:endParaRPr lang="en-US" sz="1400" dirty="0"/>
                    </a:p>
                  </a:txBody>
                  <a:tcPr>
                    <a:solidFill>
                      <a:schemeClr val="bg1"/>
                    </a:solidFill>
                  </a:tcPr>
                </a:tc>
                <a:tc>
                  <a:txBody>
                    <a:bodyPr/>
                    <a:lstStyle/>
                    <a:p>
                      <a:r>
                        <a:rPr lang="en-US" sz="1400" dirty="0"/>
                        <a:t>Fang</a:t>
                      </a:r>
                    </a:p>
                  </a:txBody>
                  <a:tcPr/>
                </a:tc>
                <a:tc>
                  <a:txBody>
                    <a:bodyPr/>
                    <a:lstStyle/>
                    <a:p>
                      <a:r>
                        <a:rPr lang="en-US" sz="1400" dirty="0"/>
                        <a:t>Pen</a:t>
                      </a:r>
                    </a:p>
                  </a:txBody>
                  <a:tcPr/>
                </a:tc>
                <a:tc>
                  <a:txBody>
                    <a:bodyPr/>
                    <a:lstStyle/>
                    <a:p>
                      <a:r>
                        <a:rPr lang="en-US" sz="1400" dirty="0"/>
                        <a:t>Research</a:t>
                      </a:r>
                    </a:p>
                  </a:txBody>
                  <a:tcPr/>
                </a:tc>
                <a:tc>
                  <a:txBody>
                    <a:bodyPr/>
                    <a:lstStyle/>
                    <a:p>
                      <a:r>
                        <a:rPr lang="en-US" sz="1400" dirty="0"/>
                        <a:t>30</a:t>
                      </a:r>
                    </a:p>
                  </a:txBody>
                  <a:tcPr/>
                </a:tc>
                <a:tc>
                  <a:txBody>
                    <a:bodyPr/>
                    <a:lstStyle/>
                    <a:p>
                      <a:r>
                        <a:rPr lang="en-US" sz="1400" dirty="0"/>
                        <a:t>Clerk</a:t>
                      </a:r>
                    </a:p>
                  </a:txBody>
                  <a:tcPr/>
                </a:tc>
                <a:tc>
                  <a:txBody>
                    <a:bodyPr/>
                    <a:lstStyle/>
                    <a:p>
                      <a:r>
                        <a:rPr lang="en-US" sz="1400" dirty="0"/>
                        <a:t>New York</a:t>
                      </a:r>
                    </a:p>
                  </a:txBody>
                  <a:tcPr/>
                </a:tc>
                <a:tc>
                  <a:txBody>
                    <a:bodyPr/>
                    <a:lstStyle/>
                    <a:p>
                      <a:r>
                        <a:rPr lang="en-US" sz="1400" dirty="0"/>
                        <a:t>104</a:t>
                      </a:r>
                    </a:p>
                  </a:txBody>
                  <a:tcPr/>
                </a:tc>
                <a:extLst>
                  <a:ext uri="{0D108BD9-81ED-4DB2-BD59-A6C34878D82A}">
                    <a16:rowId xmlns:a16="http://schemas.microsoft.com/office/drawing/2014/main" xmlns="" val="10004"/>
                  </a:ext>
                </a:extLst>
              </a:tr>
              <a:tr h="370840">
                <a:tc>
                  <a:txBody>
                    <a:bodyPr/>
                    <a:lstStyle/>
                    <a:p>
                      <a:endParaRPr lang="en-US" sz="1400" dirty="0"/>
                    </a:p>
                  </a:txBody>
                  <a:tcPr>
                    <a:solidFill>
                      <a:schemeClr val="bg1"/>
                    </a:solidFill>
                  </a:tcPr>
                </a:tc>
                <a:tc>
                  <a:txBody>
                    <a:bodyPr/>
                    <a:lstStyle/>
                    <a:p>
                      <a:r>
                        <a:rPr lang="en-US" sz="1400" dirty="0"/>
                        <a:t>Fang</a:t>
                      </a:r>
                    </a:p>
                  </a:txBody>
                  <a:tcPr/>
                </a:tc>
                <a:tc>
                  <a:txBody>
                    <a:bodyPr/>
                    <a:lstStyle/>
                    <a:p>
                      <a:r>
                        <a:rPr lang="en-US" sz="1400" dirty="0"/>
                        <a:t>Pen</a:t>
                      </a:r>
                    </a:p>
                  </a:txBody>
                  <a:tcPr/>
                </a:tc>
                <a:tc>
                  <a:txBody>
                    <a:bodyPr/>
                    <a:lstStyle/>
                    <a:p>
                      <a:r>
                        <a:rPr lang="en-US" sz="1400" dirty="0"/>
                        <a:t>Research</a:t>
                      </a:r>
                    </a:p>
                  </a:txBody>
                  <a:tcPr/>
                </a:tc>
                <a:tc>
                  <a:txBody>
                    <a:bodyPr/>
                    <a:lstStyle/>
                    <a:p>
                      <a:r>
                        <a:rPr lang="en-US" sz="1400" dirty="0"/>
                        <a:t>30</a:t>
                      </a:r>
                    </a:p>
                  </a:txBody>
                  <a:tcPr/>
                </a:tc>
                <a:tc>
                  <a:txBody>
                    <a:bodyPr/>
                    <a:lstStyle/>
                    <a:p>
                      <a:r>
                        <a:rPr lang="en-US" sz="1400" dirty="0"/>
                        <a:t>Editor</a:t>
                      </a:r>
                    </a:p>
                  </a:txBody>
                  <a:tcPr/>
                </a:tc>
                <a:tc>
                  <a:txBody>
                    <a:bodyPr/>
                    <a:lstStyle/>
                    <a:p>
                      <a:r>
                        <a:rPr lang="en-US" sz="1400" dirty="0"/>
                        <a:t>New York</a:t>
                      </a:r>
                    </a:p>
                  </a:txBody>
                  <a:tcPr/>
                </a:tc>
                <a:tc>
                  <a:txBody>
                    <a:bodyPr/>
                    <a:lstStyle/>
                    <a:p>
                      <a:r>
                        <a:rPr lang="en-US" sz="1400" dirty="0"/>
                        <a:t>105</a:t>
                      </a:r>
                    </a:p>
                  </a:txBody>
                  <a:tcPr/>
                </a:tc>
                <a:extLst>
                  <a:ext uri="{0D108BD9-81ED-4DB2-BD59-A6C34878D82A}">
                    <a16:rowId xmlns:a16="http://schemas.microsoft.com/office/drawing/2014/main" xmlns="" val="10005"/>
                  </a:ext>
                </a:extLst>
              </a:tr>
              <a:tr h="370840">
                <a:tc>
                  <a:txBody>
                    <a:bodyPr/>
                    <a:lstStyle/>
                    <a:p>
                      <a:endParaRPr lang="en-US" sz="1400" dirty="0"/>
                    </a:p>
                  </a:txBody>
                  <a:tcPr>
                    <a:solidFill>
                      <a:schemeClr val="bg1"/>
                    </a:solidFill>
                  </a:tcPr>
                </a:tc>
                <a:tc>
                  <a:txBody>
                    <a:bodyPr/>
                    <a:lstStyle/>
                    <a:p>
                      <a:r>
                        <a:rPr lang="en-US" sz="1400" dirty="0"/>
                        <a:t>Fang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Pen</a:t>
                      </a:r>
                    </a:p>
                  </a:txBody>
                  <a:tcPr/>
                </a:tc>
                <a:tc>
                  <a:txBody>
                    <a:bodyPr/>
                    <a:lstStyle/>
                    <a:p>
                      <a:r>
                        <a:rPr lang="en-US" sz="1400" dirty="0"/>
                        <a:t>Research</a:t>
                      </a:r>
                    </a:p>
                  </a:txBody>
                  <a:tcPr/>
                </a:tc>
                <a:tc>
                  <a:txBody>
                    <a:bodyPr/>
                    <a:lstStyle/>
                    <a:p>
                      <a:r>
                        <a:rPr lang="en-US" sz="1400" dirty="0"/>
                        <a:t>30</a:t>
                      </a:r>
                    </a:p>
                  </a:txBody>
                  <a:tcPr/>
                </a:tc>
                <a:tc>
                  <a:txBody>
                    <a:bodyPr/>
                    <a:lstStyle/>
                    <a:p>
                      <a:r>
                        <a:rPr lang="en-US" sz="1400" dirty="0"/>
                        <a:t>Economist</a:t>
                      </a:r>
                    </a:p>
                  </a:txBody>
                  <a:tcPr/>
                </a:tc>
                <a:tc>
                  <a:txBody>
                    <a:bodyPr/>
                    <a:lstStyle/>
                    <a:p>
                      <a:r>
                        <a:rPr lang="en-US" sz="1400" dirty="0"/>
                        <a:t>New York</a:t>
                      </a:r>
                    </a:p>
                  </a:txBody>
                  <a:tcPr/>
                </a:tc>
                <a:tc>
                  <a:txBody>
                    <a:bodyPr/>
                    <a:lstStyle/>
                    <a:p>
                      <a:r>
                        <a:rPr lang="en-US" sz="1400" dirty="0"/>
                        <a:t>106</a:t>
                      </a:r>
                    </a:p>
                  </a:txBody>
                  <a:tcPr/>
                </a:tc>
                <a:extLst>
                  <a:ext uri="{0D108BD9-81ED-4DB2-BD59-A6C34878D82A}">
                    <a16:rowId xmlns:a16="http://schemas.microsoft.com/office/drawing/2014/main" xmlns="" val="10006"/>
                  </a:ext>
                </a:extLst>
              </a:tr>
              <a:tr h="370840">
                <a:tc>
                  <a:txBody>
                    <a:bodyPr/>
                    <a:lstStyle/>
                    <a:p>
                      <a:endParaRPr lang="en-US" sz="1400" dirty="0"/>
                    </a:p>
                  </a:txBody>
                  <a:tcPr>
                    <a:solidFill>
                      <a:schemeClr val="bg1"/>
                    </a:solidFill>
                  </a:tcPr>
                </a:tc>
                <a:tc>
                  <a:txBody>
                    <a:bodyPr/>
                    <a:lstStyle/>
                    <a:p>
                      <a:r>
                        <a:rPr lang="en-US" sz="1400" dirty="0"/>
                        <a:t>Fang</a:t>
                      </a:r>
                    </a:p>
                  </a:txBody>
                  <a:tcPr/>
                </a:tc>
                <a:tc>
                  <a:txBody>
                    <a:bodyPr/>
                    <a:lstStyle/>
                    <a:p>
                      <a:r>
                        <a:rPr lang="en-US" sz="1400" dirty="0"/>
                        <a:t>Pen</a:t>
                      </a:r>
                    </a:p>
                  </a:txBody>
                  <a:tcPr/>
                </a:tc>
                <a:tc>
                  <a:txBody>
                    <a:bodyPr/>
                    <a:lstStyle/>
                    <a:p>
                      <a:r>
                        <a:rPr lang="en-US" sz="1400" dirty="0"/>
                        <a:t>Research</a:t>
                      </a:r>
                    </a:p>
                  </a:txBody>
                  <a:tcPr/>
                </a:tc>
                <a:tc>
                  <a:txBody>
                    <a:bodyPr/>
                    <a:lstStyle/>
                    <a:p>
                      <a:r>
                        <a:rPr lang="en-US" sz="1400" dirty="0"/>
                        <a:t>30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Economist</a:t>
                      </a:r>
                    </a:p>
                  </a:txBody>
                  <a:tcPr/>
                </a:tc>
                <a:tc>
                  <a:txBody>
                    <a:bodyPr/>
                    <a:lstStyle/>
                    <a:p>
                      <a:r>
                        <a:rPr lang="en-US" sz="1400" dirty="0"/>
                        <a:t>Buffalo</a:t>
                      </a:r>
                    </a:p>
                  </a:txBody>
                  <a:tcPr/>
                </a:tc>
                <a:tc>
                  <a:txBody>
                    <a:bodyPr/>
                    <a:lstStyle/>
                    <a:p>
                      <a:r>
                        <a:rPr lang="en-US" sz="1400" dirty="0"/>
                        <a:t>107</a:t>
                      </a:r>
                    </a:p>
                  </a:txBody>
                  <a:tcPr/>
                </a:tc>
                <a:extLst>
                  <a:ext uri="{0D108BD9-81ED-4DB2-BD59-A6C34878D82A}">
                    <a16:rowId xmlns:a16="http://schemas.microsoft.com/office/drawing/2014/main" xmlns="" val="10007"/>
                  </a:ext>
                </a:extLst>
              </a:tr>
              <a:tr h="370840">
                <a:tc>
                  <a:txBody>
                    <a:bodyPr/>
                    <a:lstStyle/>
                    <a:p>
                      <a:endParaRPr lang="en-US" sz="1400" dirty="0"/>
                    </a:p>
                  </a:txBody>
                  <a:tcPr>
                    <a:solidFill>
                      <a:schemeClr val="bg1"/>
                    </a:solidFill>
                  </a:tcPr>
                </a:tc>
                <a:tc>
                  <a:txBody>
                    <a:bodyPr/>
                    <a:lstStyle/>
                    <a:p>
                      <a:r>
                        <a:rPr lang="en-US" sz="1400" dirty="0" err="1"/>
                        <a:t>Lakshmi</a:t>
                      </a:r>
                      <a:endParaRPr lang="en-US" sz="1400" dirty="0"/>
                    </a:p>
                  </a:txBody>
                  <a:tcPr/>
                </a:tc>
                <a:tc>
                  <a:txBody>
                    <a:bodyPr/>
                    <a:lstStyle/>
                    <a:p>
                      <a:r>
                        <a:rPr lang="en-US" sz="1400" dirty="0"/>
                        <a:t>Oracle</a:t>
                      </a:r>
                    </a:p>
                  </a:txBody>
                  <a:tcPr/>
                </a:tc>
                <a:tc>
                  <a:txBody>
                    <a:bodyPr/>
                    <a:lstStyle/>
                    <a:p>
                      <a:r>
                        <a:rPr lang="en-US" sz="1400" dirty="0"/>
                        <a:t>Database</a:t>
                      </a:r>
                    </a:p>
                  </a:txBody>
                  <a:tcPr/>
                </a:tc>
                <a:tc>
                  <a:txBody>
                    <a:bodyPr/>
                    <a:lstStyle/>
                    <a:p>
                      <a:r>
                        <a:rPr lang="en-US" sz="1400" dirty="0"/>
                        <a:t>40</a:t>
                      </a:r>
                    </a:p>
                  </a:txBody>
                  <a:tcPr/>
                </a:tc>
                <a:tc>
                  <a:txBody>
                    <a:bodyPr/>
                    <a:lstStyle/>
                    <a:p>
                      <a:r>
                        <a:rPr lang="en-US" sz="1400" dirty="0"/>
                        <a:t>Analyst</a:t>
                      </a:r>
                    </a:p>
                  </a:txBody>
                  <a:tcPr/>
                </a:tc>
                <a:tc>
                  <a:txBody>
                    <a:bodyPr/>
                    <a:lstStyle/>
                    <a:p>
                      <a:r>
                        <a:rPr lang="en-US" sz="1400" dirty="0"/>
                        <a:t>Boston</a:t>
                      </a:r>
                    </a:p>
                  </a:txBody>
                  <a:tcPr/>
                </a:tc>
                <a:tc>
                  <a:txBody>
                    <a:bodyPr/>
                    <a:lstStyle/>
                    <a:p>
                      <a:r>
                        <a:rPr lang="en-US" sz="1400" dirty="0"/>
                        <a:t>101</a:t>
                      </a:r>
                    </a:p>
                  </a:txBody>
                  <a:tcPr/>
                </a:tc>
                <a:extLst>
                  <a:ext uri="{0D108BD9-81ED-4DB2-BD59-A6C34878D82A}">
                    <a16:rowId xmlns:a16="http://schemas.microsoft.com/office/drawing/2014/main" xmlns="" val="10008"/>
                  </a:ext>
                </a:extLst>
              </a:tr>
              <a:tr h="370840">
                <a:tc>
                  <a:txBody>
                    <a:bodyPr/>
                    <a:lstStyle/>
                    <a:p>
                      <a:endParaRPr lang="en-US" sz="1400"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t>Lakshmi</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Oracle</a:t>
                      </a:r>
                    </a:p>
                  </a:txBody>
                  <a:tcPr/>
                </a:tc>
                <a:tc>
                  <a:txBody>
                    <a:bodyPr/>
                    <a:lstStyle/>
                    <a:p>
                      <a:r>
                        <a:rPr lang="en-US" sz="1400" dirty="0"/>
                        <a:t>Database</a:t>
                      </a:r>
                    </a:p>
                  </a:txBody>
                  <a:tcPr/>
                </a:tc>
                <a:tc>
                  <a:txBody>
                    <a:bodyPr/>
                    <a:lstStyle/>
                    <a:p>
                      <a:r>
                        <a:rPr lang="en-US" sz="1400" dirty="0"/>
                        <a:t>40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Analyst</a:t>
                      </a:r>
                    </a:p>
                  </a:txBody>
                  <a:tcPr/>
                </a:tc>
                <a:tc>
                  <a:txBody>
                    <a:bodyPr/>
                    <a:lstStyle/>
                    <a:p>
                      <a:r>
                        <a:rPr lang="en-US" sz="1400" dirty="0"/>
                        <a:t>Buffalo</a:t>
                      </a:r>
                    </a:p>
                  </a:txBody>
                  <a:tcPr/>
                </a:tc>
                <a:tc>
                  <a:txBody>
                    <a:bodyPr/>
                    <a:lstStyle/>
                    <a:p>
                      <a:r>
                        <a:rPr lang="en-US" sz="1400" dirty="0"/>
                        <a:t>108</a:t>
                      </a:r>
                    </a:p>
                  </a:txBody>
                  <a:tcPr/>
                </a:tc>
                <a:extLst>
                  <a:ext uri="{0D108BD9-81ED-4DB2-BD59-A6C34878D82A}">
                    <a16:rowId xmlns:a16="http://schemas.microsoft.com/office/drawing/2014/main" xmlns="" val="10009"/>
                  </a:ext>
                </a:extLst>
              </a:tr>
              <a:tr h="370840">
                <a:tc>
                  <a:txBody>
                    <a:bodyPr/>
                    <a:lstStyle/>
                    <a:p>
                      <a:endParaRPr lang="en-US" sz="1400" dirty="0"/>
                    </a:p>
                  </a:txBody>
                  <a:tcPr>
                    <a:solidFill>
                      <a:schemeClr val="bg1"/>
                    </a:solidFill>
                  </a:tcPr>
                </a:tc>
                <a:tc>
                  <a:txBody>
                    <a:bodyPr/>
                    <a:lstStyle/>
                    <a:p>
                      <a:r>
                        <a:rPr lang="en-US" sz="1400" dirty="0" err="1"/>
                        <a:t>Lakshmi</a:t>
                      </a:r>
                      <a:endParaRPr lang="en-US" sz="1400" dirty="0"/>
                    </a:p>
                  </a:txBody>
                  <a:tcPr/>
                </a:tc>
                <a:tc>
                  <a:txBody>
                    <a:bodyPr/>
                    <a:lstStyle/>
                    <a:p>
                      <a:r>
                        <a:rPr lang="en-US" sz="1400" dirty="0"/>
                        <a:t>Oracle</a:t>
                      </a:r>
                    </a:p>
                  </a:txBody>
                  <a:tcPr/>
                </a:tc>
                <a:tc>
                  <a:txBody>
                    <a:bodyPr/>
                    <a:lstStyle/>
                    <a:p>
                      <a:r>
                        <a:rPr lang="en-US" sz="1400" dirty="0"/>
                        <a:t>Database</a:t>
                      </a:r>
                    </a:p>
                  </a:txBody>
                  <a:tcPr/>
                </a:tc>
                <a:tc>
                  <a:txBody>
                    <a:bodyPr/>
                    <a:lstStyle/>
                    <a:p>
                      <a:r>
                        <a:rPr lang="en-US" sz="1400" dirty="0"/>
                        <a:t>40</a:t>
                      </a:r>
                    </a:p>
                  </a:txBody>
                  <a:tcPr/>
                </a:tc>
                <a:tc>
                  <a:txBody>
                    <a:bodyPr/>
                    <a:lstStyle/>
                    <a:p>
                      <a:r>
                        <a:rPr lang="en-US" sz="1400" dirty="0"/>
                        <a:t>Clerk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Buffalo</a:t>
                      </a:r>
                    </a:p>
                  </a:txBody>
                  <a:tcPr/>
                </a:tc>
                <a:tc>
                  <a:txBody>
                    <a:bodyPr/>
                    <a:lstStyle/>
                    <a:p>
                      <a:r>
                        <a:rPr lang="en-US" sz="1400" dirty="0"/>
                        <a:t>107</a:t>
                      </a:r>
                    </a:p>
                  </a:txBody>
                  <a:tcPr/>
                </a:tc>
                <a:extLst>
                  <a:ext uri="{0D108BD9-81ED-4DB2-BD59-A6C34878D82A}">
                    <a16:rowId xmlns:a16="http://schemas.microsoft.com/office/drawing/2014/main" xmlns="" val="10010"/>
                  </a:ext>
                </a:extLst>
              </a:tr>
              <a:tr h="370840">
                <a:tc>
                  <a:txBody>
                    <a:bodyPr/>
                    <a:lstStyle/>
                    <a:p>
                      <a:endParaRPr lang="en-US" sz="1400"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t>Lakshmi</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Oracle</a:t>
                      </a:r>
                    </a:p>
                  </a:txBody>
                  <a:tcPr/>
                </a:tc>
                <a:tc>
                  <a:txBody>
                    <a:bodyPr/>
                    <a:lstStyle/>
                    <a:p>
                      <a:r>
                        <a:rPr lang="en-US" sz="1400" dirty="0"/>
                        <a:t>Database</a:t>
                      </a:r>
                    </a:p>
                  </a:txBody>
                  <a:tcPr/>
                </a:tc>
                <a:tc>
                  <a:txBody>
                    <a:bodyPr/>
                    <a:lstStyle/>
                    <a:p>
                      <a:r>
                        <a:rPr lang="en-US" sz="1400" dirty="0"/>
                        <a:t>40</a:t>
                      </a:r>
                    </a:p>
                  </a:txBody>
                  <a:tcPr/>
                </a:tc>
                <a:tc>
                  <a:txBody>
                    <a:bodyPr/>
                    <a:lstStyle/>
                    <a:p>
                      <a:r>
                        <a:rPr lang="en-US" sz="1400" dirty="0"/>
                        <a:t>Clerk</a:t>
                      </a:r>
                    </a:p>
                  </a:txBody>
                  <a:tcPr/>
                </a:tc>
                <a:tc>
                  <a:txBody>
                    <a:bodyPr/>
                    <a:lstStyle/>
                    <a:p>
                      <a:r>
                        <a:rPr lang="en-US" sz="1400" dirty="0"/>
                        <a:t>Boston</a:t>
                      </a:r>
                    </a:p>
                  </a:txBody>
                  <a:tcPr/>
                </a:tc>
                <a:tc>
                  <a:txBody>
                    <a:bodyPr/>
                    <a:lstStyle/>
                    <a:p>
                      <a:r>
                        <a:rPr lang="en-US" sz="1400" dirty="0"/>
                        <a:t>101</a:t>
                      </a:r>
                    </a:p>
                  </a:txBody>
                  <a:tcPr/>
                </a:tc>
                <a:extLst>
                  <a:ext uri="{0D108BD9-81ED-4DB2-BD59-A6C34878D82A}">
                    <a16:rowId xmlns:a16="http://schemas.microsoft.com/office/drawing/2014/main" xmlns="" val="10011"/>
                  </a:ext>
                </a:extLst>
              </a:tr>
              <a:tr h="370840">
                <a:tc>
                  <a:txBody>
                    <a:bodyPr/>
                    <a:lstStyle/>
                    <a:p>
                      <a:endParaRPr lang="en-US" sz="1400" dirty="0"/>
                    </a:p>
                  </a:txBody>
                  <a:tcPr>
                    <a:solidFill>
                      <a:schemeClr val="bg1"/>
                    </a:solidFill>
                  </a:tcPr>
                </a:tc>
                <a:tc>
                  <a:txBody>
                    <a:bodyPr/>
                    <a:lstStyle/>
                    <a:p>
                      <a:r>
                        <a:rPr lang="en-US" sz="1400" dirty="0" err="1"/>
                        <a:t>Lakshmi</a:t>
                      </a:r>
                      <a:endParaRPr lang="en-US" sz="1400" dirty="0"/>
                    </a:p>
                  </a:txBody>
                  <a:tcPr/>
                </a:tc>
                <a:tc>
                  <a:txBody>
                    <a:bodyPr/>
                    <a:lstStyle/>
                    <a:p>
                      <a:r>
                        <a:rPr lang="en-US" sz="1400" dirty="0"/>
                        <a:t>Oracle</a:t>
                      </a:r>
                    </a:p>
                  </a:txBody>
                  <a:tcPr/>
                </a:tc>
                <a:tc>
                  <a:txBody>
                    <a:bodyPr/>
                    <a:lstStyle/>
                    <a:p>
                      <a:r>
                        <a:rPr lang="en-US" sz="1400" dirty="0"/>
                        <a:t>Database</a:t>
                      </a:r>
                    </a:p>
                  </a:txBody>
                  <a:tcPr/>
                </a:tc>
                <a:tc>
                  <a:txBody>
                    <a:bodyPr/>
                    <a:lstStyle/>
                    <a:p>
                      <a:r>
                        <a:rPr lang="en-US" sz="1400" dirty="0"/>
                        <a:t>40</a:t>
                      </a:r>
                    </a:p>
                  </a:txBody>
                  <a:tcPr/>
                </a:tc>
                <a:tc>
                  <a:txBody>
                    <a:bodyPr/>
                    <a:lstStyle/>
                    <a:p>
                      <a:r>
                        <a:rPr lang="en-US" sz="1400" dirty="0"/>
                        <a:t>Clerk</a:t>
                      </a:r>
                    </a:p>
                  </a:txBody>
                  <a:tcPr/>
                </a:tc>
                <a:tc>
                  <a:txBody>
                    <a:bodyPr/>
                    <a:lstStyle/>
                    <a:p>
                      <a:r>
                        <a:rPr lang="en-US" sz="1400" dirty="0"/>
                        <a:t>Albany</a:t>
                      </a:r>
                    </a:p>
                  </a:txBody>
                  <a:tcPr/>
                </a:tc>
                <a:tc>
                  <a:txBody>
                    <a:bodyPr/>
                    <a:lstStyle/>
                    <a:p>
                      <a:r>
                        <a:rPr lang="en-US" sz="1400" dirty="0"/>
                        <a:t>109</a:t>
                      </a:r>
                    </a:p>
                  </a:txBody>
                  <a:tcPr/>
                </a:tc>
                <a:extLst>
                  <a:ext uri="{0D108BD9-81ED-4DB2-BD59-A6C34878D82A}">
                    <a16:rowId xmlns:a16="http://schemas.microsoft.com/office/drawing/2014/main" xmlns="" val="10012"/>
                  </a:ext>
                </a:extLst>
              </a:tr>
              <a:tr h="370840">
                <a:tc>
                  <a:txBody>
                    <a:bodyPr/>
                    <a:lstStyle/>
                    <a:p>
                      <a:endParaRPr lang="en-US" sz="1400"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t>Lakshmi</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Oracle</a:t>
                      </a:r>
                    </a:p>
                  </a:txBody>
                  <a:tcPr/>
                </a:tc>
                <a:tc>
                  <a:txBody>
                    <a:bodyPr/>
                    <a:lstStyle/>
                    <a:p>
                      <a:r>
                        <a:rPr lang="en-US" sz="1400" dirty="0"/>
                        <a:t>Database</a:t>
                      </a:r>
                    </a:p>
                  </a:txBody>
                  <a:tcPr/>
                </a:tc>
                <a:tc>
                  <a:txBody>
                    <a:bodyPr/>
                    <a:lstStyle/>
                    <a:p>
                      <a:r>
                        <a:rPr lang="en-US" sz="1400" dirty="0"/>
                        <a:t>40</a:t>
                      </a:r>
                    </a:p>
                  </a:txBody>
                  <a:tcPr/>
                </a:tc>
                <a:tc>
                  <a:txBody>
                    <a:bodyPr/>
                    <a:lstStyle/>
                    <a:p>
                      <a:r>
                        <a:rPr lang="en-US" sz="1400" dirty="0"/>
                        <a:t>Clerk</a:t>
                      </a:r>
                    </a:p>
                  </a:txBody>
                  <a:tcPr/>
                </a:tc>
                <a:tc>
                  <a:txBody>
                    <a:bodyPr/>
                    <a:lstStyle/>
                    <a:p>
                      <a:r>
                        <a:rPr lang="en-US" sz="1400" dirty="0"/>
                        <a:t>Trenton</a:t>
                      </a:r>
                    </a:p>
                  </a:txBody>
                  <a:tcPr/>
                </a:tc>
                <a:tc>
                  <a:txBody>
                    <a:bodyPr/>
                    <a:lstStyle/>
                    <a:p>
                      <a:r>
                        <a:rPr lang="en-US" sz="1400" dirty="0"/>
                        <a:t>110</a:t>
                      </a:r>
                    </a:p>
                  </a:txBody>
                  <a:tcPr/>
                </a:tc>
                <a:extLst>
                  <a:ext uri="{0D108BD9-81ED-4DB2-BD59-A6C34878D82A}">
                    <a16:rowId xmlns:a16="http://schemas.microsoft.com/office/drawing/2014/main" xmlns="" val="10013"/>
                  </a:ext>
                </a:extLst>
              </a:tr>
              <a:tr h="370840">
                <a:tc>
                  <a:txBody>
                    <a:bodyPr/>
                    <a:lstStyle/>
                    <a:p>
                      <a:endParaRPr lang="en-US" sz="1400"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t>Lakshmi</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Oracle</a:t>
                      </a:r>
                    </a:p>
                  </a:txBody>
                  <a:tcPr/>
                </a:tc>
                <a:tc>
                  <a:txBody>
                    <a:bodyPr/>
                    <a:lstStyle/>
                    <a:p>
                      <a:r>
                        <a:rPr lang="en-US" sz="1400" dirty="0"/>
                        <a:t>Database</a:t>
                      </a:r>
                    </a:p>
                  </a:txBody>
                  <a:tcPr/>
                </a:tc>
                <a:tc>
                  <a:txBody>
                    <a:bodyPr/>
                    <a:lstStyle/>
                    <a:p>
                      <a:r>
                        <a:rPr lang="en-US" sz="1400" dirty="0"/>
                        <a:t>40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Economist</a:t>
                      </a:r>
                    </a:p>
                  </a:txBody>
                  <a:tcPr/>
                </a:tc>
                <a:tc>
                  <a:txBody>
                    <a:bodyPr/>
                    <a:lstStyle/>
                    <a:p>
                      <a:r>
                        <a:rPr lang="en-US" sz="1400" dirty="0"/>
                        <a:t>Buffalo</a:t>
                      </a:r>
                    </a:p>
                  </a:txBody>
                  <a:tcPr/>
                </a:tc>
                <a:tc>
                  <a:txBody>
                    <a:bodyPr/>
                    <a:lstStyle/>
                    <a:p>
                      <a:r>
                        <a:rPr lang="en-US" sz="1400" dirty="0"/>
                        <a:t>107</a:t>
                      </a:r>
                    </a:p>
                  </a:txBody>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10766260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r>
              <a:rPr lang="en-US" dirty="0"/>
              <a:t>Our FDs</a:t>
            </a:r>
          </a:p>
        </p:txBody>
      </p:sp>
      <p:sp>
        <p:nvSpPr>
          <p:cNvPr id="28676" name="Rectangle 3"/>
          <p:cNvSpPr>
            <a:spLocks noGrp="1" noChangeArrowheads="1"/>
          </p:cNvSpPr>
          <p:nvPr>
            <p:ph idx="1"/>
          </p:nvPr>
        </p:nvSpPr>
        <p:spPr/>
        <p:txBody>
          <a:bodyPr/>
          <a:lstStyle/>
          <a:p>
            <a:pPr marL="933450" lvl="1" indent="-381000">
              <a:buFont typeface="Monotype Sorts" pitchFamily="2" charset="2"/>
              <a:buAutoNum type="arabicPeriod"/>
            </a:pPr>
            <a:r>
              <a:rPr lang="en-US" dirty="0" err="1"/>
              <a:t>Em</a:t>
            </a:r>
            <a:r>
              <a:rPr lang="en-US" dirty="0"/>
              <a:t> </a:t>
            </a:r>
            <a:r>
              <a:rPr lang="en-US" dirty="0">
                <a:latin typeface="Symbol" pitchFamily="18" charset="2"/>
              </a:rPr>
              <a:t>®</a:t>
            </a:r>
            <a:r>
              <a:rPr lang="en-US" dirty="0"/>
              <a:t> To</a:t>
            </a:r>
          </a:p>
          <a:p>
            <a:pPr marL="933450" lvl="1" indent="-381000">
              <a:buFont typeface="Monotype Sorts" pitchFamily="2" charset="2"/>
              <a:buAutoNum type="arabicPeriod"/>
            </a:pPr>
            <a:r>
              <a:rPr lang="en-US" dirty="0" err="1"/>
              <a:t>Em</a:t>
            </a:r>
            <a:r>
              <a:rPr lang="en-US" dirty="0"/>
              <a:t> </a:t>
            </a:r>
            <a:r>
              <a:rPr lang="en-US" dirty="0">
                <a:latin typeface="Symbol" pitchFamily="18" charset="2"/>
              </a:rPr>
              <a:t>®</a:t>
            </a:r>
            <a:r>
              <a:rPr lang="en-US" dirty="0"/>
              <a:t> </a:t>
            </a:r>
            <a:r>
              <a:rPr lang="en-US" dirty="0" err="1"/>
              <a:t>Pr</a:t>
            </a:r>
            <a:endParaRPr lang="en-US" dirty="0"/>
          </a:p>
          <a:p>
            <a:pPr marL="933450" lvl="1" indent="-381000">
              <a:buFont typeface="Monotype Sorts" pitchFamily="2" charset="2"/>
              <a:buAutoNum type="arabicPeriod"/>
            </a:pPr>
            <a:r>
              <a:rPr lang="en-US" dirty="0"/>
              <a:t>To </a:t>
            </a:r>
            <a:r>
              <a:rPr lang="en-US" dirty="0">
                <a:latin typeface="Symbol" pitchFamily="18" charset="2"/>
              </a:rPr>
              <a:t>® </a:t>
            </a:r>
            <a:r>
              <a:rPr lang="en-US" dirty="0" err="1"/>
              <a:t>Pr</a:t>
            </a:r>
            <a:endParaRPr lang="en-US" dirty="0"/>
          </a:p>
          <a:p>
            <a:pPr marL="933450" lvl="1" indent="-381000">
              <a:buFont typeface="Monotype Sorts" pitchFamily="2" charset="2"/>
              <a:buAutoNum type="arabicPeriod"/>
            </a:pPr>
            <a:r>
              <a:rPr lang="en-US" dirty="0" err="1"/>
              <a:t>EmTo</a:t>
            </a:r>
            <a:r>
              <a:rPr lang="en-US" dirty="0"/>
              <a:t> </a:t>
            </a:r>
            <a:r>
              <a:rPr lang="en-US" dirty="0">
                <a:latin typeface="Symbol" pitchFamily="18" charset="2"/>
              </a:rPr>
              <a:t>®</a:t>
            </a:r>
            <a:r>
              <a:rPr lang="en-US" dirty="0"/>
              <a:t> Ho</a:t>
            </a:r>
          </a:p>
          <a:p>
            <a:pPr marL="933450" lvl="1" indent="-381000">
              <a:buFont typeface="Monotype Sorts" pitchFamily="2" charset="2"/>
              <a:buAutoNum type="arabicPeriod"/>
            </a:pPr>
            <a:r>
              <a:rPr lang="en-US" dirty="0" err="1"/>
              <a:t>SkLo</a:t>
            </a:r>
            <a:r>
              <a:rPr lang="en-US" dirty="0"/>
              <a:t> </a:t>
            </a:r>
            <a:r>
              <a:rPr lang="en-US" dirty="0">
                <a:latin typeface="Symbol" pitchFamily="18" charset="2"/>
              </a:rPr>
              <a:t>®</a:t>
            </a:r>
            <a:r>
              <a:rPr lang="en-US" dirty="0"/>
              <a:t> Ro</a:t>
            </a:r>
          </a:p>
          <a:p>
            <a:pPr marL="933450" lvl="1" indent="-381000">
              <a:buFont typeface="Monotype Sorts" pitchFamily="2" charset="2"/>
              <a:buAutoNum type="arabicPeriod"/>
            </a:pPr>
            <a:r>
              <a:rPr lang="en-US" dirty="0"/>
              <a:t>Ro </a:t>
            </a:r>
            <a:r>
              <a:rPr lang="en-US" dirty="0">
                <a:latin typeface="Symbol" pitchFamily="18" charset="2"/>
              </a:rPr>
              <a:t>®</a:t>
            </a:r>
            <a:r>
              <a:rPr lang="en-US" dirty="0"/>
              <a:t> Lo</a:t>
            </a:r>
          </a:p>
          <a:p>
            <a:pPr marL="457200" indent="-457200"/>
            <a:r>
              <a:rPr lang="en-US" dirty="0"/>
              <a:t>What should we do with this drawing? I do not know. We need an algorithm</a:t>
            </a:r>
          </a:p>
          <a:p>
            <a:pPr marL="457200" indent="-457200"/>
            <a:r>
              <a:rPr lang="en-US" dirty="0"/>
              <a:t>We know how to find keys (we will actually do it later) and we can figure that </a:t>
            </a:r>
            <a:r>
              <a:rPr lang="en-US" dirty="0" err="1"/>
              <a:t>EmSkLo</a:t>
            </a:r>
            <a:r>
              <a:rPr lang="en-US" dirty="0"/>
              <a:t> could serve as the primary key, so we could draw using the appropriate colors</a:t>
            </a:r>
          </a:p>
          <a:p>
            <a:pPr marL="457200" indent="-457200"/>
            <a:r>
              <a:rPr lang="en-US" dirty="0"/>
              <a:t>But note that for FD number 4, the left hand side contains an attribute from the key and an attribute from outside the key, so I used a new color</a:t>
            </a:r>
          </a:p>
          <a:p>
            <a:pPr marL="457200" indent="-457200"/>
            <a:r>
              <a:rPr lang="en-US" dirty="0"/>
              <a:t>Let’s forget for now that I have told you what the primary key was, we will find it later</a:t>
            </a:r>
          </a:p>
        </p:txBody>
      </p:sp>
      <p:graphicFrame>
        <p:nvGraphicFramePr>
          <p:cNvPr id="28674" name="Object 6"/>
          <p:cNvGraphicFramePr>
            <a:graphicFrameLocks noChangeAspect="1"/>
          </p:cNvGraphicFramePr>
          <p:nvPr/>
        </p:nvGraphicFramePr>
        <p:xfrm>
          <a:off x="4267200" y="1219200"/>
          <a:ext cx="3827463" cy="2130425"/>
        </p:xfrm>
        <a:graphic>
          <a:graphicData uri="http://schemas.openxmlformats.org/presentationml/2006/ole">
            <mc:AlternateContent xmlns:mc="http://schemas.openxmlformats.org/markup-compatibility/2006">
              <mc:Choice xmlns:v="urn:schemas-microsoft-com:vml" Requires="v">
                <p:oleObj spid="_x0000_s81969" name="Visio" r:id="rId4" imgW="3912953" imgH="2582074" progId="Visio.Drawing.11">
                  <p:embed/>
                </p:oleObj>
              </mc:Choice>
              <mc:Fallback>
                <p:oleObj name="Visio" r:id="rId4" imgW="3912953" imgH="2582074" progId="Visio.Drawing.11">
                  <p:embed/>
                  <p:pic>
                    <p:nvPicPr>
                      <p:cNvPr id="2867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219200"/>
                        <a:ext cx="3827463" cy="213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086414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Overview Of The Procedure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945419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JOIN in SQL</a:t>
            </a:r>
          </a:p>
        </p:txBody>
      </p:sp>
      <p:sp>
        <p:nvSpPr>
          <p:cNvPr id="3" name="Content Placeholder 2"/>
          <p:cNvSpPr>
            <a:spLocks noGrp="1"/>
          </p:cNvSpPr>
          <p:nvPr>
            <p:ph idx="1"/>
          </p:nvPr>
        </p:nvSpPr>
        <p:spPr/>
        <p:txBody>
          <a:bodyPr/>
          <a:lstStyle/>
          <a:p>
            <a:r>
              <a:rPr lang="en-US" dirty="0"/>
              <a:t>One can “naturally join” two tables in SQL using a new operation</a:t>
            </a:r>
          </a:p>
          <a:p>
            <a:endParaRPr lang="en-US" dirty="0"/>
          </a:p>
          <a:p>
            <a:r>
              <a:rPr lang="en-US" dirty="0"/>
              <a:t>SELECT *</a:t>
            </a:r>
            <a:br>
              <a:rPr lang="en-US" dirty="0"/>
            </a:br>
            <a:r>
              <a:rPr lang="en-US" dirty="0"/>
              <a:t>FROM R1</a:t>
            </a:r>
            <a:br>
              <a:rPr lang="en-US" dirty="0"/>
            </a:br>
            <a:r>
              <a:rPr lang="en-US" b="1" dirty="0">
                <a:solidFill>
                  <a:srgbClr val="FF0000"/>
                </a:solidFill>
              </a:rPr>
              <a:t>NATURAL JOIN </a:t>
            </a:r>
            <a:r>
              <a:rPr lang="en-US" dirty="0"/>
              <a:t>R2;</a:t>
            </a:r>
          </a:p>
          <a:p>
            <a:endParaRPr lang="en-US" dirty="0"/>
          </a:p>
          <a:p>
            <a:r>
              <a:rPr lang="en-US" dirty="0"/>
              <a:t>Of course, this can be done using standard SELECT statement appropriately constructed</a:t>
            </a:r>
            <a:br>
              <a:rPr lang="en-US" dirty="0"/>
            </a:br>
            <a:r>
              <a:rPr lang="en-US" dirty="0"/>
              <a:t/>
            </a:r>
            <a:br>
              <a:rPr lang="en-US" dirty="0"/>
            </a:br>
            <a:r>
              <a:rPr lang="en-US" dirty="0"/>
              <a:t>SELECT …</a:t>
            </a:r>
            <a:br>
              <a:rPr lang="en-US" dirty="0"/>
            </a:br>
            <a:r>
              <a:rPr lang="en-US" dirty="0"/>
              <a:t>FROM </a:t>
            </a:r>
            <a:r>
              <a:rPr lang="en-US" dirty="0" err="1"/>
              <a:t>R1</a:t>
            </a:r>
            <a:r>
              <a:rPr lang="en-US" dirty="0"/>
              <a:t>, </a:t>
            </a:r>
            <a:r>
              <a:rPr lang="en-US" dirty="0" err="1"/>
              <a:t>R2</a:t>
            </a:r>
            <a:r>
              <a:rPr lang="en-US" dirty="0"/>
              <a:t/>
            </a:r>
            <a:br>
              <a:rPr lang="en-US" dirty="0"/>
            </a:br>
            <a:r>
              <a:rPr lang="en-US" dirty="0"/>
              <a:t>WHERE …	</a:t>
            </a:r>
            <a:br>
              <a:rPr lang="en-US" dirty="0"/>
            </a:br>
            <a:r>
              <a:rPr lang="en-US" dirty="0"/>
              <a:t/>
            </a:r>
            <a:br>
              <a:rPr lang="en-US" dirty="0"/>
            </a:br>
            <a:endParaRPr lang="en-US" dirty="0"/>
          </a:p>
          <a:p>
            <a:pPr marL="0" indent="0">
              <a:buNone/>
            </a:pPr>
            <a:endParaRPr lang="en-US" dirty="0"/>
          </a:p>
        </p:txBody>
      </p:sp>
    </p:spTree>
    <p:extLst>
      <p:ext uri="{BB962C8B-B14F-4D97-AF65-F5344CB8AC3E}">
        <p14:creationId xmlns:p14="http://schemas.microsoft.com/office/powerpoint/2010/main" val="332411721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dirty="0"/>
              <a:t>1: Getting A Minimal Cover</a:t>
            </a:r>
          </a:p>
        </p:txBody>
      </p:sp>
      <p:sp>
        <p:nvSpPr>
          <p:cNvPr id="112643" name="Content Placeholder 2"/>
          <p:cNvSpPr>
            <a:spLocks noGrp="1"/>
          </p:cNvSpPr>
          <p:nvPr>
            <p:ph idx="1"/>
          </p:nvPr>
        </p:nvSpPr>
        <p:spPr/>
        <p:txBody>
          <a:bodyPr/>
          <a:lstStyle/>
          <a:p>
            <a:r>
              <a:rPr lang="en-US" dirty="0"/>
              <a:t>We need to “simplify” our set of FDs to bring it into a “nicer” form, so called </a:t>
            </a:r>
            <a:r>
              <a:rPr lang="en-US" b="1" i="1" dirty="0">
                <a:solidFill>
                  <a:srgbClr val="FF0000"/>
                </a:solidFill>
              </a:rPr>
              <a:t>minimal cover </a:t>
            </a:r>
            <a:r>
              <a:rPr lang="en-US" dirty="0"/>
              <a:t>or (sometimes called also </a:t>
            </a:r>
            <a:r>
              <a:rPr lang="en-US" b="1" i="1" dirty="0">
                <a:solidFill>
                  <a:srgbClr val="FC0128"/>
                </a:solidFill>
              </a:rPr>
              <a:t>canonical </a:t>
            </a:r>
            <a:r>
              <a:rPr lang="en-US" b="1" i="1" dirty="0">
                <a:solidFill>
                  <a:srgbClr val="FF0000"/>
                </a:solidFill>
              </a:rPr>
              <a:t>cover</a:t>
            </a:r>
            <a:r>
              <a:rPr lang="en-US" dirty="0">
                <a:solidFill>
                  <a:schemeClr val="tx1"/>
                </a:solidFill>
              </a:rPr>
              <a:t>)</a:t>
            </a:r>
          </a:p>
          <a:p>
            <a:r>
              <a:rPr lang="en-US" dirty="0"/>
              <a:t>But, of course, the “business rule” power has to be the same as we need to enforce the same business rules</a:t>
            </a:r>
          </a:p>
          <a:p>
            <a:r>
              <a:rPr lang="en-US" dirty="0"/>
              <a:t>The algorithm for this will be covered later and it is very important</a:t>
            </a:r>
          </a:p>
          <a:p>
            <a:r>
              <a:rPr lang="en-US" dirty="0"/>
              <a:t>The end result will be, which we will derive later is</a:t>
            </a:r>
          </a:p>
          <a:p>
            <a:pPr marL="762000" lvl="1" indent="-304800">
              <a:buFont typeface="Monotype Sorts" pitchFamily="2" charset="2"/>
              <a:buAutoNum type="arabicPeriod"/>
            </a:pPr>
            <a:r>
              <a:rPr lang="en-US" dirty="0" err="1"/>
              <a:t>Em</a:t>
            </a:r>
            <a:r>
              <a:rPr lang="en-US" dirty="0"/>
              <a:t> </a:t>
            </a:r>
            <a:r>
              <a:rPr lang="en-US" dirty="0">
                <a:latin typeface="Symbol" pitchFamily="18" charset="2"/>
              </a:rPr>
              <a:t>®</a:t>
            </a:r>
            <a:r>
              <a:rPr lang="en-US" dirty="0"/>
              <a:t> </a:t>
            </a:r>
            <a:r>
              <a:rPr lang="en-US" dirty="0" err="1"/>
              <a:t>ToHo</a:t>
            </a:r>
            <a:endParaRPr lang="en-US" dirty="0"/>
          </a:p>
          <a:p>
            <a:pPr marL="762000" lvl="1" indent="-304800">
              <a:buFont typeface="Monotype Sorts" pitchFamily="2" charset="2"/>
              <a:buAutoNum type="arabicPeriod"/>
            </a:pPr>
            <a:r>
              <a:rPr lang="en-US" dirty="0"/>
              <a:t>To </a:t>
            </a:r>
            <a:r>
              <a:rPr lang="en-US" dirty="0">
                <a:latin typeface="Symbol" pitchFamily="18" charset="2"/>
              </a:rPr>
              <a:t>®</a:t>
            </a:r>
            <a:r>
              <a:rPr lang="en-US" dirty="0"/>
              <a:t> Pr</a:t>
            </a:r>
          </a:p>
          <a:p>
            <a:pPr marL="762000" lvl="1" indent="-304800">
              <a:buFont typeface="Monotype Sorts" pitchFamily="2" charset="2"/>
              <a:buAutoNum type="arabicPeriod"/>
            </a:pPr>
            <a:r>
              <a:rPr lang="en-US" dirty="0" err="1"/>
              <a:t>SkLo</a:t>
            </a:r>
            <a:r>
              <a:rPr lang="en-US" dirty="0"/>
              <a:t> </a:t>
            </a:r>
            <a:r>
              <a:rPr lang="en-US" dirty="0">
                <a:latin typeface="Symbol" pitchFamily="18" charset="2"/>
              </a:rPr>
              <a:t>®</a:t>
            </a:r>
            <a:r>
              <a:rPr lang="en-US" dirty="0"/>
              <a:t> Ro</a:t>
            </a:r>
          </a:p>
          <a:p>
            <a:pPr marL="762000" lvl="1" indent="-304800">
              <a:buFont typeface="Monotype Sorts" pitchFamily="2" charset="2"/>
              <a:buAutoNum type="arabicPeriod"/>
            </a:pPr>
            <a:r>
              <a:rPr lang="en-US" dirty="0"/>
              <a:t>Ro </a:t>
            </a:r>
            <a:r>
              <a:rPr lang="en-US" dirty="0">
                <a:latin typeface="Symbol" pitchFamily="18" charset="2"/>
              </a:rPr>
              <a:t>®</a:t>
            </a:r>
            <a:r>
              <a:rPr lang="en-US" dirty="0"/>
              <a:t> Lo</a:t>
            </a:r>
          </a:p>
          <a:p>
            <a:r>
              <a:rPr lang="en-US" dirty="0"/>
              <a:t>From these we will </a:t>
            </a:r>
            <a:r>
              <a:rPr lang="en-US" dirty="0" smtClean="0"/>
              <a:t>build our </a:t>
            </a:r>
            <a:r>
              <a:rPr lang="en-US" dirty="0"/>
              <a:t>tables </a:t>
            </a:r>
            <a:r>
              <a:rPr lang="en-US" dirty="0" smtClean="0"/>
              <a:t>directly.</a:t>
            </a:r>
            <a:endParaRPr lang="en-US" dirty="0"/>
          </a:p>
        </p:txBody>
      </p:sp>
    </p:spTree>
    <p:extLst>
      <p:ext uri="{BB962C8B-B14F-4D97-AF65-F5344CB8AC3E}">
        <p14:creationId xmlns:p14="http://schemas.microsoft.com/office/powerpoint/2010/main" val="244103573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754063" y="7081838"/>
            <a:ext cx="2095500" cy="517525"/>
          </a:xfrm>
          <a:prstGeom prst="rect">
            <a:avLst/>
          </a:prstGeom>
          <a:noFill/>
          <a:ln w="9525">
            <a:noFill/>
            <a:miter lim="800000"/>
            <a:headEnd/>
            <a:tailEnd/>
          </a:ln>
        </p:spPr>
        <p:txBody>
          <a:bodyPr wrap="none" anchor="ctr"/>
          <a:lstStyle/>
          <a:p>
            <a:endParaRPr lang="en-US"/>
          </a:p>
        </p:txBody>
      </p:sp>
      <p:sp>
        <p:nvSpPr>
          <p:cNvPr id="113667" name="Rectangle 3"/>
          <p:cNvSpPr>
            <a:spLocks noChangeArrowheads="1"/>
          </p:cNvSpPr>
          <p:nvPr/>
        </p:nvSpPr>
        <p:spPr bwMode="auto">
          <a:xfrm>
            <a:off x="3436938" y="7081838"/>
            <a:ext cx="3184525" cy="517525"/>
          </a:xfrm>
          <a:prstGeom prst="rect">
            <a:avLst/>
          </a:prstGeom>
          <a:noFill/>
          <a:ln w="9525">
            <a:noFill/>
            <a:miter lim="800000"/>
            <a:headEnd/>
            <a:tailEnd/>
          </a:ln>
        </p:spPr>
        <p:txBody>
          <a:bodyPr wrap="none" anchor="ctr"/>
          <a:lstStyle/>
          <a:p>
            <a:endParaRPr lang="en-US"/>
          </a:p>
        </p:txBody>
      </p:sp>
      <p:sp>
        <p:nvSpPr>
          <p:cNvPr id="113668" name="Rectangle 4"/>
          <p:cNvSpPr>
            <a:spLocks noGrp="1" noChangeArrowheads="1"/>
          </p:cNvSpPr>
          <p:nvPr>
            <p:ph type="title"/>
          </p:nvPr>
        </p:nvSpPr>
        <p:spPr/>
        <p:txBody>
          <a:bodyPr/>
          <a:lstStyle/>
          <a:p>
            <a:r>
              <a:rPr lang="en-US" dirty="0"/>
              <a:t>2: Creating Tables From a Minimal Cover</a:t>
            </a:r>
          </a:p>
        </p:txBody>
      </p:sp>
      <p:sp>
        <p:nvSpPr>
          <p:cNvPr id="113669" name="Rectangle 5"/>
          <p:cNvSpPr>
            <a:spLocks noGrp="1" noChangeArrowheads="1"/>
          </p:cNvSpPr>
          <p:nvPr>
            <p:ph idx="1"/>
          </p:nvPr>
        </p:nvSpPr>
        <p:spPr/>
        <p:txBody>
          <a:bodyPr/>
          <a:lstStyle/>
          <a:p>
            <a:r>
              <a:rPr lang="en-US"/>
              <a:t>Create a table for each functional dependency</a:t>
            </a:r>
          </a:p>
          <a:p>
            <a:r>
              <a:rPr lang="en-US"/>
              <a:t>We obtain the tables:</a:t>
            </a:r>
          </a:p>
          <a:p>
            <a:pPr lvl="1">
              <a:buFont typeface="Monotype Sorts" pitchFamily="2" charset="2"/>
              <a:buAutoNum type="arabicPeriod"/>
            </a:pPr>
            <a:r>
              <a:rPr lang="en-US"/>
              <a:t>EmToHo</a:t>
            </a:r>
          </a:p>
          <a:p>
            <a:pPr lvl="1">
              <a:buFont typeface="Monotype Sorts" pitchFamily="2" charset="2"/>
              <a:buAutoNum type="arabicPeriod"/>
            </a:pPr>
            <a:r>
              <a:rPr lang="en-US"/>
              <a:t>ToPr</a:t>
            </a:r>
          </a:p>
          <a:p>
            <a:pPr lvl="1">
              <a:buFont typeface="Monotype Sorts" pitchFamily="2" charset="2"/>
              <a:buAutoNum type="arabicPeriod"/>
            </a:pPr>
            <a:r>
              <a:rPr lang="en-US"/>
              <a:t>SkLoRo</a:t>
            </a:r>
          </a:p>
          <a:p>
            <a:pPr lvl="1">
              <a:buFont typeface="Monotype Sorts" pitchFamily="2" charset="2"/>
              <a:buAutoNum type="arabicPeriod"/>
            </a:pPr>
            <a:r>
              <a:rPr lang="en-US"/>
              <a:t>LoRo</a:t>
            </a:r>
          </a:p>
          <a:p>
            <a:pPr lvl="1">
              <a:buFont typeface="Symbol" pitchFamily="18" charset="2"/>
              <a:buNone/>
            </a:pPr>
            <a:endParaRPr lang="en-US"/>
          </a:p>
          <a:p>
            <a:endParaRPr lang="en-US"/>
          </a:p>
        </p:txBody>
      </p:sp>
    </p:spTree>
    <p:extLst>
      <p:ext uri="{BB962C8B-B14F-4D97-AF65-F5344CB8AC3E}">
        <p14:creationId xmlns:p14="http://schemas.microsoft.com/office/powerpoint/2010/main" val="3117937291"/>
      </p:ext>
    </p:extLst>
  </p:cSld>
  <p:clrMapOvr>
    <a:masterClrMapping/>
  </p:clrMapOvr>
  <p:transition xmlns:p14="http://schemas.microsoft.com/office/powerpoint/2010/mai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754063" y="7081838"/>
            <a:ext cx="2095500" cy="517525"/>
          </a:xfrm>
          <a:prstGeom prst="rect">
            <a:avLst/>
          </a:prstGeom>
          <a:noFill/>
          <a:ln w="9525">
            <a:noFill/>
            <a:miter lim="800000"/>
            <a:headEnd/>
            <a:tailEnd/>
          </a:ln>
        </p:spPr>
        <p:txBody>
          <a:bodyPr wrap="none" anchor="ctr"/>
          <a:lstStyle/>
          <a:p>
            <a:endParaRPr lang="en-US"/>
          </a:p>
        </p:txBody>
      </p:sp>
      <p:sp>
        <p:nvSpPr>
          <p:cNvPr id="114691" name="Rectangle 3"/>
          <p:cNvSpPr>
            <a:spLocks noChangeArrowheads="1"/>
          </p:cNvSpPr>
          <p:nvPr/>
        </p:nvSpPr>
        <p:spPr bwMode="auto">
          <a:xfrm>
            <a:off x="3436938" y="7081838"/>
            <a:ext cx="3184525" cy="517525"/>
          </a:xfrm>
          <a:prstGeom prst="rect">
            <a:avLst/>
          </a:prstGeom>
          <a:noFill/>
          <a:ln w="9525">
            <a:noFill/>
            <a:miter lim="800000"/>
            <a:headEnd/>
            <a:tailEnd/>
          </a:ln>
        </p:spPr>
        <p:txBody>
          <a:bodyPr wrap="none" anchor="ctr"/>
          <a:lstStyle/>
          <a:p>
            <a:endParaRPr lang="en-US"/>
          </a:p>
        </p:txBody>
      </p:sp>
      <p:sp>
        <p:nvSpPr>
          <p:cNvPr id="114692" name="Rectangle 4"/>
          <p:cNvSpPr>
            <a:spLocks noGrp="1" noChangeArrowheads="1"/>
          </p:cNvSpPr>
          <p:nvPr>
            <p:ph type="title"/>
          </p:nvPr>
        </p:nvSpPr>
        <p:spPr/>
        <p:txBody>
          <a:bodyPr/>
          <a:lstStyle/>
          <a:p>
            <a:r>
              <a:rPr lang="en-US"/>
              <a:t>3: Removing Redundant Tables</a:t>
            </a:r>
          </a:p>
        </p:txBody>
      </p:sp>
      <p:sp>
        <p:nvSpPr>
          <p:cNvPr id="114693" name="Rectangle 5"/>
          <p:cNvSpPr>
            <a:spLocks noGrp="1" noChangeArrowheads="1"/>
          </p:cNvSpPr>
          <p:nvPr>
            <p:ph idx="1"/>
          </p:nvPr>
        </p:nvSpPr>
        <p:spPr/>
        <p:txBody>
          <a:bodyPr/>
          <a:lstStyle/>
          <a:p>
            <a:r>
              <a:rPr lang="en-US"/>
              <a:t>LoRo is a subset of SkLoRo, so we remove it</a:t>
            </a:r>
          </a:p>
          <a:p>
            <a:r>
              <a:rPr lang="en-US"/>
              <a:t>We obtain the tables:</a:t>
            </a:r>
          </a:p>
          <a:p>
            <a:pPr lvl="1">
              <a:buFont typeface="Monotype Sorts" pitchFamily="2" charset="2"/>
              <a:buAutoNum type="arabicPeriod"/>
            </a:pPr>
            <a:r>
              <a:rPr lang="en-US"/>
              <a:t>EmToHo</a:t>
            </a:r>
          </a:p>
          <a:p>
            <a:pPr lvl="1">
              <a:buFont typeface="Monotype Sorts" pitchFamily="2" charset="2"/>
              <a:buAutoNum type="arabicPeriod"/>
            </a:pPr>
            <a:r>
              <a:rPr lang="en-US"/>
              <a:t>ToPr</a:t>
            </a:r>
          </a:p>
          <a:p>
            <a:pPr lvl="1">
              <a:buFont typeface="Monotype Sorts" pitchFamily="2" charset="2"/>
              <a:buAutoNum type="arabicPeriod"/>
            </a:pPr>
            <a:r>
              <a:rPr lang="en-US"/>
              <a:t>SkLoRo</a:t>
            </a:r>
          </a:p>
          <a:p>
            <a:endParaRPr lang="en-US"/>
          </a:p>
        </p:txBody>
      </p:sp>
    </p:spTree>
    <p:extLst>
      <p:ext uri="{BB962C8B-B14F-4D97-AF65-F5344CB8AC3E}">
        <p14:creationId xmlns:p14="http://schemas.microsoft.com/office/powerpoint/2010/main" val="4010191831"/>
      </p:ext>
    </p:extLst>
  </p:cSld>
  <p:clrMapOvr>
    <a:masterClrMapping/>
  </p:clrMapOvr>
  <p:transition xmlns:p14="http://schemas.microsoft.com/office/powerpoint/2010/mai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t>4: Ensuring The Storage Of The Global Key</a:t>
            </a:r>
            <a:br>
              <a:rPr lang="en-US"/>
            </a:br>
            <a:r>
              <a:rPr lang="en-US"/>
              <a:t>(Of The Original Table)</a:t>
            </a:r>
          </a:p>
        </p:txBody>
      </p:sp>
      <p:sp>
        <p:nvSpPr>
          <p:cNvPr id="115715" name="Rectangle 3"/>
          <p:cNvSpPr>
            <a:spLocks noGrp="1" noChangeArrowheads="1"/>
          </p:cNvSpPr>
          <p:nvPr>
            <p:ph idx="1"/>
          </p:nvPr>
        </p:nvSpPr>
        <p:spPr/>
        <p:txBody>
          <a:bodyPr/>
          <a:lstStyle/>
          <a:p>
            <a:r>
              <a:rPr lang="en-US" dirty="0" smtClean="0"/>
              <a:t>To avoid loss of information , we need a </a:t>
            </a:r>
            <a:r>
              <a:rPr lang="en-US" dirty="0"/>
              <a:t>table containing the global key</a:t>
            </a:r>
          </a:p>
          <a:p>
            <a:r>
              <a:rPr lang="en-US" dirty="0"/>
              <a:t>Perhaps one of our tables contains such a key</a:t>
            </a:r>
          </a:p>
          <a:p>
            <a:r>
              <a:rPr lang="en-US" dirty="0"/>
              <a:t>So we check if any of them already contains a key of </a:t>
            </a:r>
            <a:r>
              <a:rPr lang="en-US" dirty="0" err="1"/>
              <a:t>EmToPrHoSkLoRo</a:t>
            </a:r>
            <a:r>
              <a:rPr lang="en-US" dirty="0"/>
              <a:t>:</a:t>
            </a:r>
          </a:p>
          <a:p>
            <a:endParaRPr lang="en-US" dirty="0"/>
          </a:p>
          <a:p>
            <a:pPr lvl="1">
              <a:buFont typeface="Monotype Sorts" pitchFamily="2" charset="2"/>
              <a:buAutoNum type="arabicPeriod"/>
            </a:pPr>
            <a:r>
              <a:rPr lang="en-US" dirty="0" err="1"/>
              <a:t>EmToHo</a:t>
            </a:r>
            <a:r>
              <a:rPr lang="en-US" dirty="0"/>
              <a:t>	</a:t>
            </a:r>
            <a:r>
              <a:rPr lang="en-US" dirty="0" err="1"/>
              <a:t>EmToHo</a:t>
            </a:r>
            <a:r>
              <a:rPr lang="en-US" baseline="30000" dirty="0"/>
              <a:t>+</a:t>
            </a:r>
            <a:r>
              <a:rPr lang="en-US" dirty="0"/>
              <a:t> = </a:t>
            </a:r>
            <a:r>
              <a:rPr lang="en-US" dirty="0" err="1"/>
              <a:t>EmToHoPr</a:t>
            </a:r>
            <a:r>
              <a:rPr lang="en-US" dirty="0"/>
              <a:t>, does not contain a key</a:t>
            </a:r>
          </a:p>
          <a:p>
            <a:pPr lvl="1">
              <a:buFont typeface="Monotype Sorts" pitchFamily="2" charset="2"/>
              <a:buAutoNum type="arabicPeriod"/>
            </a:pPr>
            <a:r>
              <a:rPr lang="en-US" dirty="0" err="1"/>
              <a:t>ToPr</a:t>
            </a:r>
            <a:r>
              <a:rPr lang="en-US" dirty="0"/>
              <a:t>	</a:t>
            </a:r>
            <a:r>
              <a:rPr lang="en-US" dirty="0" err="1"/>
              <a:t>ToPr</a:t>
            </a:r>
            <a:r>
              <a:rPr lang="en-US" baseline="30000" dirty="0"/>
              <a:t>+</a:t>
            </a:r>
            <a:r>
              <a:rPr lang="en-US" dirty="0"/>
              <a:t> = </a:t>
            </a:r>
            <a:r>
              <a:rPr lang="en-US" dirty="0" err="1"/>
              <a:t>ToPr</a:t>
            </a:r>
            <a:r>
              <a:rPr lang="en-US" dirty="0"/>
              <a:t>, does not contain a key	</a:t>
            </a:r>
          </a:p>
          <a:p>
            <a:pPr lvl="1">
              <a:buFont typeface="Monotype Sorts" pitchFamily="2" charset="2"/>
              <a:buAutoNum type="arabicPeriod"/>
            </a:pPr>
            <a:r>
              <a:rPr lang="en-US" dirty="0" err="1"/>
              <a:t>SkLoRo</a:t>
            </a:r>
            <a:r>
              <a:rPr lang="en-US" dirty="0"/>
              <a:t>	</a:t>
            </a:r>
            <a:r>
              <a:rPr lang="en-US" dirty="0" err="1"/>
              <a:t>SkLoRo</a:t>
            </a:r>
            <a:r>
              <a:rPr lang="en-US" baseline="30000" dirty="0"/>
              <a:t>+</a:t>
            </a:r>
            <a:r>
              <a:rPr lang="en-US" dirty="0"/>
              <a:t> = </a:t>
            </a:r>
            <a:r>
              <a:rPr lang="en-US" dirty="0" err="1"/>
              <a:t>SkLoRo</a:t>
            </a:r>
            <a:r>
              <a:rPr lang="en-US" dirty="0"/>
              <a:t>, does not contain a key</a:t>
            </a:r>
          </a:p>
          <a:p>
            <a:pPr lvl="1">
              <a:buFont typeface="Monotype Sorts" pitchFamily="2" charset="2"/>
              <a:buAutoNum type="arabicPeriod"/>
            </a:pPr>
            <a:endParaRPr lang="en-US" dirty="0"/>
          </a:p>
          <a:p>
            <a:endParaRPr lang="en-US" dirty="0"/>
          </a:p>
          <a:p>
            <a:r>
              <a:rPr lang="en-US" dirty="0"/>
              <a:t>We need to add a table whose attributes form a global key</a:t>
            </a:r>
          </a:p>
          <a:p>
            <a:endParaRPr lang="en-US" dirty="0"/>
          </a:p>
          <a:p>
            <a:pPr lvl="1"/>
            <a:endParaRPr lang="en-US" dirty="0"/>
          </a:p>
        </p:txBody>
      </p:sp>
    </p:spTree>
    <p:extLst>
      <p:ext uri="{BB962C8B-B14F-4D97-AF65-F5344CB8AC3E}">
        <p14:creationId xmlns:p14="http://schemas.microsoft.com/office/powerpoint/2010/main" val="145729173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754063" y="7081838"/>
            <a:ext cx="2095500" cy="517525"/>
          </a:xfrm>
          <a:prstGeom prst="rect">
            <a:avLst/>
          </a:prstGeom>
          <a:noFill/>
          <a:ln w="9525">
            <a:noFill/>
            <a:miter lim="800000"/>
            <a:headEnd/>
            <a:tailEnd/>
          </a:ln>
        </p:spPr>
        <p:txBody>
          <a:bodyPr wrap="none" anchor="ctr"/>
          <a:lstStyle/>
          <a:p>
            <a:endParaRPr lang="en-US"/>
          </a:p>
        </p:txBody>
      </p:sp>
      <p:sp>
        <p:nvSpPr>
          <p:cNvPr id="116739" name="Rectangle 3"/>
          <p:cNvSpPr>
            <a:spLocks noChangeArrowheads="1"/>
          </p:cNvSpPr>
          <p:nvPr/>
        </p:nvSpPr>
        <p:spPr bwMode="auto">
          <a:xfrm>
            <a:off x="3436938" y="7081838"/>
            <a:ext cx="3184525" cy="517525"/>
          </a:xfrm>
          <a:prstGeom prst="rect">
            <a:avLst/>
          </a:prstGeom>
          <a:noFill/>
          <a:ln w="9525">
            <a:noFill/>
            <a:miter lim="800000"/>
            <a:headEnd/>
            <a:tailEnd/>
          </a:ln>
        </p:spPr>
        <p:txBody>
          <a:bodyPr wrap="none" anchor="ctr"/>
          <a:lstStyle/>
          <a:p>
            <a:endParaRPr lang="en-US"/>
          </a:p>
        </p:txBody>
      </p:sp>
      <p:sp>
        <p:nvSpPr>
          <p:cNvPr id="116740" name="Rectangle 4"/>
          <p:cNvSpPr>
            <a:spLocks noGrp="1" noChangeArrowheads="1"/>
          </p:cNvSpPr>
          <p:nvPr>
            <p:ph type="title"/>
          </p:nvPr>
        </p:nvSpPr>
        <p:spPr/>
        <p:txBody>
          <a:bodyPr/>
          <a:lstStyle/>
          <a:p>
            <a:r>
              <a:rPr lang="en-US" dirty="0"/>
              <a:t>Finding Keys Using a Good Heuristic</a:t>
            </a:r>
          </a:p>
        </p:txBody>
      </p:sp>
      <p:sp>
        <p:nvSpPr>
          <p:cNvPr id="116741" name="Rectangle 5"/>
          <p:cNvSpPr>
            <a:spLocks noGrp="1" noChangeArrowheads="1"/>
          </p:cNvSpPr>
          <p:nvPr>
            <p:ph idx="1"/>
          </p:nvPr>
        </p:nvSpPr>
        <p:spPr/>
        <p:txBody>
          <a:bodyPr/>
          <a:lstStyle/>
          <a:p>
            <a:r>
              <a:rPr lang="en-US"/>
              <a:t>Let us list the FDs again (or could have worked with the minimal cover, does not matter):</a:t>
            </a:r>
          </a:p>
          <a:p>
            <a:pPr lvl="1"/>
            <a:r>
              <a:rPr lang="en-US"/>
              <a:t>Em </a:t>
            </a:r>
            <a:r>
              <a:rPr lang="en-US">
                <a:latin typeface="Symbol" pitchFamily="18" charset="2"/>
              </a:rPr>
              <a:t>®</a:t>
            </a:r>
            <a:r>
              <a:rPr lang="en-US"/>
              <a:t> To</a:t>
            </a:r>
          </a:p>
          <a:p>
            <a:pPr lvl="1"/>
            <a:r>
              <a:rPr lang="en-US"/>
              <a:t>Em </a:t>
            </a:r>
            <a:r>
              <a:rPr lang="en-US">
                <a:latin typeface="Symbol" pitchFamily="18" charset="2"/>
              </a:rPr>
              <a:t>®</a:t>
            </a:r>
            <a:r>
              <a:rPr lang="en-US"/>
              <a:t> Pr</a:t>
            </a:r>
          </a:p>
          <a:p>
            <a:pPr lvl="1"/>
            <a:r>
              <a:rPr lang="en-US"/>
              <a:t>To </a:t>
            </a:r>
            <a:r>
              <a:rPr lang="en-US">
                <a:latin typeface="Symbol" pitchFamily="18" charset="2"/>
              </a:rPr>
              <a:t>® </a:t>
            </a:r>
            <a:r>
              <a:rPr lang="en-US"/>
              <a:t>Pr</a:t>
            </a:r>
          </a:p>
          <a:p>
            <a:pPr lvl="1"/>
            <a:r>
              <a:rPr lang="en-US"/>
              <a:t>EmTo </a:t>
            </a:r>
            <a:r>
              <a:rPr lang="en-US">
                <a:latin typeface="Symbol" pitchFamily="18" charset="2"/>
              </a:rPr>
              <a:t>®</a:t>
            </a:r>
            <a:r>
              <a:rPr lang="en-US"/>
              <a:t> Ho</a:t>
            </a:r>
          </a:p>
          <a:p>
            <a:pPr lvl="1"/>
            <a:r>
              <a:rPr lang="en-US"/>
              <a:t>SkLo </a:t>
            </a:r>
            <a:r>
              <a:rPr lang="en-US">
                <a:latin typeface="Symbol" pitchFamily="18" charset="2"/>
              </a:rPr>
              <a:t>®</a:t>
            </a:r>
            <a:r>
              <a:rPr lang="en-US"/>
              <a:t> Ro</a:t>
            </a:r>
          </a:p>
          <a:p>
            <a:pPr lvl="1"/>
            <a:r>
              <a:rPr lang="en-US"/>
              <a:t>Ro </a:t>
            </a:r>
            <a:r>
              <a:rPr lang="en-US">
                <a:latin typeface="Symbol" pitchFamily="18" charset="2"/>
              </a:rPr>
              <a:t>®</a:t>
            </a:r>
            <a:r>
              <a:rPr lang="en-US"/>
              <a:t> Lo</a:t>
            </a:r>
          </a:p>
          <a:p>
            <a:r>
              <a:rPr lang="en-US"/>
              <a:t>We can classify the attributes into 4 classes:</a:t>
            </a:r>
          </a:p>
          <a:p>
            <a:pPr lvl="1">
              <a:buFont typeface="Monotype Sorts" pitchFamily="2" charset="2"/>
              <a:buAutoNum type="arabicPeriod"/>
            </a:pPr>
            <a:r>
              <a:rPr lang="en-US"/>
              <a:t>Appearing on both sides of FDs; here To, Lo, Ro.</a:t>
            </a:r>
          </a:p>
          <a:p>
            <a:pPr lvl="1">
              <a:buFont typeface="Monotype Sorts" pitchFamily="2" charset="2"/>
              <a:buAutoNum type="arabicPeriod"/>
            </a:pPr>
            <a:r>
              <a:rPr lang="en-US"/>
              <a:t>Appearing on left sides only; here Em, Sk.</a:t>
            </a:r>
          </a:p>
          <a:p>
            <a:pPr lvl="1">
              <a:buFont typeface="Monotype Sorts" pitchFamily="2" charset="2"/>
              <a:buAutoNum type="arabicPeriod"/>
            </a:pPr>
            <a:r>
              <a:rPr lang="en-US"/>
              <a:t>Appearing on right sides only; here Pr, Ho.</a:t>
            </a:r>
          </a:p>
          <a:p>
            <a:pPr lvl="1">
              <a:buFont typeface="Monotype Sorts" pitchFamily="2" charset="2"/>
              <a:buAutoNum type="arabicPeriod"/>
            </a:pPr>
            <a:r>
              <a:rPr lang="en-US"/>
              <a:t>Not appearing in FDs; here none.</a:t>
            </a:r>
          </a:p>
          <a:p>
            <a:endParaRPr lang="en-US"/>
          </a:p>
        </p:txBody>
      </p:sp>
    </p:spTree>
    <p:extLst>
      <p:ext uri="{BB962C8B-B14F-4D97-AF65-F5344CB8AC3E}">
        <p14:creationId xmlns:p14="http://schemas.microsoft.com/office/powerpoint/2010/main" val="1871751860"/>
      </p:ext>
    </p:extLst>
  </p:cSld>
  <p:clrMapOvr>
    <a:masterClrMapping/>
  </p:clrMapOvr>
  <p:transition xmlns:p14="http://schemas.microsoft.com/office/powerpoint/2010/mai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754063" y="7081838"/>
            <a:ext cx="2095500" cy="517525"/>
          </a:xfrm>
          <a:prstGeom prst="rect">
            <a:avLst/>
          </a:prstGeom>
          <a:noFill/>
          <a:ln w="9525">
            <a:noFill/>
            <a:miter lim="800000"/>
            <a:headEnd/>
            <a:tailEnd/>
          </a:ln>
        </p:spPr>
        <p:txBody>
          <a:bodyPr wrap="none" anchor="ctr"/>
          <a:lstStyle/>
          <a:p>
            <a:endParaRPr lang="en-US"/>
          </a:p>
        </p:txBody>
      </p:sp>
      <p:sp>
        <p:nvSpPr>
          <p:cNvPr id="117763" name="Rectangle 3"/>
          <p:cNvSpPr>
            <a:spLocks noChangeArrowheads="1"/>
          </p:cNvSpPr>
          <p:nvPr/>
        </p:nvSpPr>
        <p:spPr bwMode="auto">
          <a:xfrm>
            <a:off x="3436938" y="7081838"/>
            <a:ext cx="3184525" cy="517525"/>
          </a:xfrm>
          <a:prstGeom prst="rect">
            <a:avLst/>
          </a:prstGeom>
          <a:noFill/>
          <a:ln w="9525">
            <a:noFill/>
            <a:miter lim="800000"/>
            <a:headEnd/>
            <a:tailEnd/>
          </a:ln>
        </p:spPr>
        <p:txBody>
          <a:bodyPr wrap="none" anchor="ctr"/>
          <a:lstStyle/>
          <a:p>
            <a:endParaRPr lang="en-US"/>
          </a:p>
        </p:txBody>
      </p:sp>
      <p:sp>
        <p:nvSpPr>
          <p:cNvPr id="117764" name="Rectangle 4"/>
          <p:cNvSpPr>
            <a:spLocks noGrp="1" noChangeArrowheads="1"/>
          </p:cNvSpPr>
          <p:nvPr>
            <p:ph type="title"/>
          </p:nvPr>
        </p:nvSpPr>
        <p:spPr/>
        <p:txBody>
          <a:bodyPr/>
          <a:lstStyle/>
          <a:p>
            <a:r>
              <a:rPr lang="en-US"/>
              <a:t>Finding Keys</a:t>
            </a:r>
          </a:p>
        </p:txBody>
      </p:sp>
      <p:sp>
        <p:nvSpPr>
          <p:cNvPr id="117765" name="Rectangle 5"/>
          <p:cNvSpPr>
            <a:spLocks noGrp="1" noChangeArrowheads="1"/>
          </p:cNvSpPr>
          <p:nvPr>
            <p:ph idx="1"/>
          </p:nvPr>
        </p:nvSpPr>
        <p:spPr/>
        <p:txBody>
          <a:bodyPr/>
          <a:lstStyle/>
          <a:p>
            <a:r>
              <a:rPr lang="en-US"/>
              <a:t>Facts:</a:t>
            </a:r>
          </a:p>
          <a:p>
            <a:pPr lvl="1"/>
            <a:r>
              <a:rPr lang="en-US"/>
              <a:t>Attributes of class 2 and 4 must appear in every key</a:t>
            </a:r>
          </a:p>
          <a:p>
            <a:pPr lvl="1"/>
            <a:r>
              <a:rPr lang="en-US"/>
              <a:t>Attributes of class 3 do not appear in any key</a:t>
            </a:r>
          </a:p>
          <a:p>
            <a:pPr lvl="1"/>
            <a:r>
              <a:rPr lang="en-US"/>
              <a:t>Attributes of class 1 may or may not appear in keys</a:t>
            </a:r>
          </a:p>
          <a:p>
            <a:r>
              <a:rPr lang="en-US"/>
              <a:t>An algorithm for finding keys relies on these facts</a:t>
            </a:r>
          </a:p>
          <a:p>
            <a:pPr lvl="1"/>
            <a:r>
              <a:rPr lang="en-US"/>
              <a:t>Unfortunately, in the worst case, exponential in the number of attributes</a:t>
            </a:r>
          </a:p>
          <a:p>
            <a:pPr lvl="1"/>
            <a:endParaRPr lang="en-US"/>
          </a:p>
          <a:p>
            <a:r>
              <a:rPr lang="en-US"/>
              <a:t>Start with the attributes in classes 2 and 4, add as needed (going bottom up) attributes in class 1, and ignore attributes in class 3</a:t>
            </a:r>
          </a:p>
        </p:txBody>
      </p:sp>
    </p:spTree>
    <p:extLst>
      <p:ext uri="{BB962C8B-B14F-4D97-AF65-F5344CB8AC3E}">
        <p14:creationId xmlns:p14="http://schemas.microsoft.com/office/powerpoint/2010/main" val="1069691637"/>
      </p:ext>
    </p:extLst>
  </p:cSld>
  <p:clrMapOvr>
    <a:masterClrMapping/>
  </p:clrMapOvr>
  <p:transition xmlns:p14="http://schemas.microsoft.com/office/powerpoint/2010/mai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754063" y="7081838"/>
            <a:ext cx="2095500" cy="517525"/>
          </a:xfrm>
          <a:prstGeom prst="rect">
            <a:avLst/>
          </a:prstGeom>
          <a:noFill/>
          <a:ln w="9525">
            <a:noFill/>
            <a:miter lim="800000"/>
            <a:headEnd/>
            <a:tailEnd/>
          </a:ln>
        </p:spPr>
        <p:txBody>
          <a:bodyPr wrap="none" anchor="ctr"/>
          <a:lstStyle/>
          <a:p>
            <a:endParaRPr lang="en-US"/>
          </a:p>
        </p:txBody>
      </p:sp>
      <p:sp>
        <p:nvSpPr>
          <p:cNvPr id="118787" name="Rectangle 3"/>
          <p:cNvSpPr>
            <a:spLocks noChangeArrowheads="1"/>
          </p:cNvSpPr>
          <p:nvPr/>
        </p:nvSpPr>
        <p:spPr bwMode="auto">
          <a:xfrm>
            <a:off x="3436938" y="7081838"/>
            <a:ext cx="3184525" cy="517525"/>
          </a:xfrm>
          <a:prstGeom prst="rect">
            <a:avLst/>
          </a:prstGeom>
          <a:noFill/>
          <a:ln w="9525">
            <a:noFill/>
            <a:miter lim="800000"/>
            <a:headEnd/>
            <a:tailEnd/>
          </a:ln>
        </p:spPr>
        <p:txBody>
          <a:bodyPr wrap="none" anchor="ctr"/>
          <a:lstStyle/>
          <a:p>
            <a:endParaRPr lang="en-US"/>
          </a:p>
        </p:txBody>
      </p:sp>
      <p:sp>
        <p:nvSpPr>
          <p:cNvPr id="118788" name="Rectangle 4"/>
          <p:cNvSpPr>
            <a:spLocks noGrp="1" noChangeArrowheads="1"/>
          </p:cNvSpPr>
          <p:nvPr>
            <p:ph type="title"/>
          </p:nvPr>
        </p:nvSpPr>
        <p:spPr/>
        <p:txBody>
          <a:bodyPr/>
          <a:lstStyle/>
          <a:p>
            <a:r>
              <a:rPr lang="en-US"/>
              <a:t>Finding Keys</a:t>
            </a:r>
          </a:p>
        </p:txBody>
      </p:sp>
      <p:sp>
        <p:nvSpPr>
          <p:cNvPr id="118789" name="Rectangle 5"/>
          <p:cNvSpPr>
            <a:spLocks noGrp="1" noChangeArrowheads="1"/>
          </p:cNvSpPr>
          <p:nvPr>
            <p:ph idx="1"/>
          </p:nvPr>
        </p:nvSpPr>
        <p:spPr/>
        <p:txBody>
          <a:bodyPr/>
          <a:lstStyle/>
          <a:p>
            <a:r>
              <a:rPr lang="en-US" dirty="0"/>
              <a:t>In our example, therefore, every key must contain </a:t>
            </a:r>
            <a:r>
              <a:rPr lang="en-US" dirty="0" err="1"/>
              <a:t>EmSk</a:t>
            </a:r>
            <a:r>
              <a:rPr lang="en-US" dirty="0"/>
              <a:t> </a:t>
            </a:r>
          </a:p>
          <a:p>
            <a:r>
              <a:rPr lang="en-US" dirty="0"/>
              <a:t>To </a:t>
            </a:r>
            <a:r>
              <a:rPr lang="en-US" dirty="0" smtClean="0"/>
              <a:t>see </a:t>
            </a:r>
            <a:r>
              <a:rPr lang="en-US" dirty="0"/>
              <a:t>which attributes, if </a:t>
            </a:r>
            <a:r>
              <a:rPr lang="en-US" dirty="0" smtClean="0"/>
              <a:t>any, </a:t>
            </a:r>
            <a:r>
              <a:rPr lang="en-US" dirty="0"/>
              <a:t>have to be added, we compute which attributes are determined by </a:t>
            </a:r>
            <a:r>
              <a:rPr lang="en-US" dirty="0" err="1"/>
              <a:t>EmSk</a:t>
            </a:r>
            <a:r>
              <a:rPr lang="en-US" dirty="0"/>
              <a:t> </a:t>
            </a:r>
          </a:p>
          <a:p>
            <a:r>
              <a:rPr lang="en-US" dirty="0"/>
              <a:t>We obtain</a:t>
            </a:r>
          </a:p>
          <a:p>
            <a:pPr lvl="1"/>
            <a:r>
              <a:rPr lang="en-US" dirty="0" err="1"/>
              <a:t>EmSk</a:t>
            </a:r>
            <a:r>
              <a:rPr lang="en-US" baseline="30000" dirty="0"/>
              <a:t>+</a:t>
            </a:r>
            <a:r>
              <a:rPr lang="en-US" dirty="0"/>
              <a:t> = </a:t>
            </a:r>
            <a:r>
              <a:rPr lang="en-US" dirty="0" err="1"/>
              <a:t>EmToPrHoSk</a:t>
            </a:r>
            <a:endParaRPr lang="en-US" dirty="0"/>
          </a:p>
          <a:p>
            <a:r>
              <a:rPr lang="en-US" dirty="0"/>
              <a:t>Therefore Lo and Ro are missing</a:t>
            </a:r>
          </a:p>
          <a:p>
            <a:r>
              <a:rPr lang="en-US" dirty="0"/>
              <a:t>It is easy to see that the table has two keys</a:t>
            </a:r>
          </a:p>
          <a:p>
            <a:pPr lvl="1"/>
            <a:r>
              <a:rPr lang="en-US" dirty="0" err="1"/>
              <a:t>EmSkLo</a:t>
            </a:r>
            <a:endParaRPr lang="en-US" dirty="0"/>
          </a:p>
          <a:p>
            <a:pPr lvl="1"/>
            <a:r>
              <a:rPr lang="en-US" dirty="0" err="1"/>
              <a:t>EmSkRo</a:t>
            </a:r>
            <a:endParaRPr lang="en-US" dirty="0"/>
          </a:p>
        </p:txBody>
      </p:sp>
    </p:spTree>
    <p:extLst>
      <p:ext uri="{BB962C8B-B14F-4D97-AF65-F5344CB8AC3E}">
        <p14:creationId xmlns:p14="http://schemas.microsoft.com/office/powerpoint/2010/main" val="3713428613"/>
      </p:ext>
    </p:extLst>
  </p:cSld>
  <p:clrMapOvr>
    <a:masterClrMapping/>
  </p:clrMapOvr>
  <p:transition xmlns:p14="http://schemas.microsoft.com/office/powerpoint/2010/main"/>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754063" y="7081838"/>
            <a:ext cx="2095500" cy="517525"/>
          </a:xfrm>
          <a:prstGeom prst="rect">
            <a:avLst/>
          </a:prstGeom>
          <a:noFill/>
          <a:ln w="9525">
            <a:noFill/>
            <a:miter lim="800000"/>
            <a:headEnd/>
            <a:tailEnd/>
          </a:ln>
        </p:spPr>
        <p:txBody>
          <a:bodyPr wrap="none" anchor="ctr"/>
          <a:lstStyle/>
          <a:p>
            <a:endParaRPr lang="en-US"/>
          </a:p>
        </p:txBody>
      </p:sp>
      <p:sp>
        <p:nvSpPr>
          <p:cNvPr id="119811" name="Rectangle 3"/>
          <p:cNvSpPr>
            <a:spLocks noChangeArrowheads="1"/>
          </p:cNvSpPr>
          <p:nvPr/>
        </p:nvSpPr>
        <p:spPr bwMode="auto">
          <a:xfrm>
            <a:off x="3436938" y="7081838"/>
            <a:ext cx="3184525" cy="517525"/>
          </a:xfrm>
          <a:prstGeom prst="rect">
            <a:avLst/>
          </a:prstGeom>
          <a:noFill/>
          <a:ln w="9525">
            <a:noFill/>
            <a:miter lim="800000"/>
            <a:headEnd/>
            <a:tailEnd/>
          </a:ln>
        </p:spPr>
        <p:txBody>
          <a:bodyPr wrap="none" anchor="ctr"/>
          <a:lstStyle/>
          <a:p>
            <a:endParaRPr lang="en-US"/>
          </a:p>
        </p:txBody>
      </p:sp>
      <p:sp>
        <p:nvSpPr>
          <p:cNvPr id="119812" name="Rectangle 4"/>
          <p:cNvSpPr>
            <a:spLocks noGrp="1" noChangeArrowheads="1"/>
          </p:cNvSpPr>
          <p:nvPr>
            <p:ph type="title"/>
          </p:nvPr>
        </p:nvSpPr>
        <p:spPr/>
        <p:txBody>
          <a:bodyPr/>
          <a:lstStyle/>
          <a:p>
            <a:r>
              <a:rPr lang="en-US"/>
              <a:t>Finding Keys</a:t>
            </a:r>
          </a:p>
        </p:txBody>
      </p:sp>
      <p:sp>
        <p:nvSpPr>
          <p:cNvPr id="119813" name="Rectangle 5"/>
          <p:cNvSpPr>
            <a:spLocks noGrp="1" noChangeArrowheads="1"/>
          </p:cNvSpPr>
          <p:nvPr>
            <p:ph idx="1"/>
          </p:nvPr>
        </p:nvSpPr>
        <p:spPr/>
        <p:txBody>
          <a:bodyPr/>
          <a:lstStyle/>
          <a:p>
            <a:r>
              <a:rPr lang="en-US"/>
              <a:t>Although not required strictly by the algorithm (which does not mind decomposing a table in 3NF into tables in 3NF) we can check if the original table was in 3NF</a:t>
            </a:r>
          </a:p>
          <a:p>
            <a:r>
              <a:rPr lang="en-US"/>
              <a:t>We conclude that the original table is not in 3NF, as for instance, To </a:t>
            </a:r>
            <a:r>
              <a:rPr lang="en-US">
                <a:latin typeface="Symbol" pitchFamily="18" charset="2"/>
              </a:rPr>
              <a:t>®</a:t>
            </a:r>
            <a:r>
              <a:rPr lang="en-US"/>
              <a:t> Pr is a transitive dependency and therefore not permitted for 3NF</a:t>
            </a:r>
          </a:p>
        </p:txBody>
      </p:sp>
    </p:spTree>
    <p:extLst>
      <p:ext uri="{BB962C8B-B14F-4D97-AF65-F5344CB8AC3E}">
        <p14:creationId xmlns:p14="http://schemas.microsoft.com/office/powerpoint/2010/main" val="3713122942"/>
      </p:ext>
    </p:extLst>
  </p:cSld>
  <p:clrMapOvr>
    <a:masterClrMapping/>
  </p:clrMapOvr>
  <p:transition xmlns:p14="http://schemas.microsoft.com/office/powerpoint/2010/mai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dirty="0"/>
              <a:t>4: Ensuring The Storage Of A Global Key </a:t>
            </a:r>
          </a:p>
        </p:txBody>
      </p:sp>
      <p:sp>
        <p:nvSpPr>
          <p:cNvPr id="120835" name="Rectangle 3"/>
          <p:cNvSpPr>
            <a:spLocks noGrp="1" noChangeArrowheads="1"/>
          </p:cNvSpPr>
          <p:nvPr>
            <p:ph idx="1"/>
          </p:nvPr>
        </p:nvSpPr>
        <p:spPr/>
        <p:txBody>
          <a:bodyPr/>
          <a:lstStyle/>
          <a:p>
            <a:pPr marL="457200" indent="-457200"/>
            <a:r>
              <a:rPr lang="en-US" dirty="0"/>
              <a:t>None of the tables contains either </a:t>
            </a:r>
            <a:r>
              <a:rPr lang="en-US" dirty="0" err="1"/>
              <a:t>EmSkLo</a:t>
            </a:r>
            <a:r>
              <a:rPr lang="en-US" dirty="0"/>
              <a:t> or </a:t>
            </a:r>
            <a:r>
              <a:rPr lang="en-US" dirty="0" err="1"/>
              <a:t>EmSkRo</a:t>
            </a:r>
            <a:r>
              <a:rPr lang="en-US" dirty="0"/>
              <a:t>.</a:t>
            </a:r>
          </a:p>
          <a:p>
            <a:pPr marL="457200" indent="-457200"/>
            <a:r>
              <a:rPr lang="en-US" dirty="0"/>
              <a:t>Therefore, one more table needs to be added. We have 2 choices for the final decomposition</a:t>
            </a:r>
          </a:p>
          <a:p>
            <a:pPr marL="933450" lvl="1" indent="-381000">
              <a:buFont typeface="Symbol" pitchFamily="18" charset="2"/>
              <a:buAutoNum type="arabicPeriod"/>
            </a:pPr>
            <a:r>
              <a:rPr lang="en-US" dirty="0" err="1"/>
              <a:t>EmToHo</a:t>
            </a:r>
            <a:r>
              <a:rPr lang="en-US" dirty="0"/>
              <a:t>; satisfying </a:t>
            </a:r>
            <a:r>
              <a:rPr lang="en-US" dirty="0" err="1"/>
              <a:t>Em</a:t>
            </a:r>
            <a:r>
              <a:rPr lang="en-US" dirty="0"/>
              <a:t> </a:t>
            </a:r>
            <a:r>
              <a:rPr lang="en-US" dirty="0">
                <a:latin typeface="Symbol" pitchFamily="18" charset="2"/>
              </a:rPr>
              <a:t>®</a:t>
            </a:r>
            <a:r>
              <a:rPr lang="en-US" dirty="0"/>
              <a:t> </a:t>
            </a:r>
            <a:r>
              <a:rPr lang="en-US" dirty="0" err="1"/>
              <a:t>ToHo</a:t>
            </a:r>
            <a:r>
              <a:rPr lang="en-US" dirty="0"/>
              <a:t>; primary key: </a:t>
            </a:r>
            <a:r>
              <a:rPr lang="en-US" dirty="0" err="1"/>
              <a:t>Em</a:t>
            </a:r>
            <a:endParaRPr lang="en-US" dirty="0"/>
          </a:p>
          <a:p>
            <a:pPr marL="933450" lvl="1" indent="-381000">
              <a:buFont typeface="Symbol" pitchFamily="18" charset="2"/>
              <a:buAutoNum type="arabicPeriod"/>
            </a:pPr>
            <a:r>
              <a:rPr lang="en-US" dirty="0" err="1"/>
              <a:t>ToPr</a:t>
            </a:r>
            <a:r>
              <a:rPr lang="en-US" dirty="0"/>
              <a:t>; satisfying To </a:t>
            </a:r>
            <a:r>
              <a:rPr lang="en-US" dirty="0">
                <a:latin typeface="Symbol" pitchFamily="18" charset="2"/>
              </a:rPr>
              <a:t>®</a:t>
            </a:r>
            <a:r>
              <a:rPr lang="en-US" dirty="0"/>
              <a:t> </a:t>
            </a:r>
            <a:r>
              <a:rPr lang="en-US" dirty="0" err="1"/>
              <a:t>Pr</a:t>
            </a:r>
            <a:r>
              <a:rPr lang="en-US" dirty="0"/>
              <a:t>; primary key To </a:t>
            </a:r>
          </a:p>
          <a:p>
            <a:pPr marL="933450" lvl="1" indent="-381000">
              <a:buFont typeface="Symbol" pitchFamily="18" charset="2"/>
              <a:buAutoNum type="arabicPeriod"/>
            </a:pPr>
            <a:r>
              <a:rPr lang="en-US" dirty="0" err="1"/>
              <a:t>SkLoRo</a:t>
            </a:r>
            <a:r>
              <a:rPr lang="en-US" dirty="0"/>
              <a:t>; satisfying </a:t>
            </a:r>
            <a:r>
              <a:rPr lang="en-US" dirty="0" err="1"/>
              <a:t>SkLo</a:t>
            </a:r>
            <a:r>
              <a:rPr lang="en-US" dirty="0"/>
              <a:t> </a:t>
            </a:r>
            <a:r>
              <a:rPr lang="en-US" dirty="0">
                <a:latin typeface="Symbol" pitchFamily="18" charset="2"/>
              </a:rPr>
              <a:t>®</a:t>
            </a:r>
            <a:r>
              <a:rPr lang="en-US" dirty="0"/>
              <a:t> Ro and Ro </a:t>
            </a:r>
            <a:r>
              <a:rPr lang="en-US" dirty="0">
                <a:latin typeface="Symbol" pitchFamily="18" charset="2"/>
              </a:rPr>
              <a:t>®</a:t>
            </a:r>
            <a:r>
              <a:rPr lang="en-US" dirty="0"/>
              <a:t> Lo; primary key </a:t>
            </a:r>
            <a:r>
              <a:rPr lang="en-US" dirty="0" err="1"/>
              <a:t>SkLo</a:t>
            </a:r>
            <a:r>
              <a:rPr lang="en-US" dirty="0"/>
              <a:t> or </a:t>
            </a:r>
            <a:r>
              <a:rPr lang="en-US" dirty="0" err="1"/>
              <a:t>SkRo</a:t>
            </a:r>
            <a:r>
              <a:rPr lang="en-US" dirty="0"/>
              <a:t> </a:t>
            </a:r>
          </a:p>
          <a:p>
            <a:pPr marL="933450" lvl="1" indent="-381000">
              <a:buFont typeface="Symbol" pitchFamily="18" charset="2"/>
              <a:buAutoNum type="arabicPeriod"/>
            </a:pPr>
            <a:r>
              <a:rPr lang="en-US" dirty="0" err="1"/>
              <a:t>EmSkLo</a:t>
            </a:r>
            <a:r>
              <a:rPr lang="en-US" dirty="0"/>
              <a:t>; not satisfying anything; primary key </a:t>
            </a:r>
            <a:r>
              <a:rPr lang="en-US" dirty="0" err="1"/>
              <a:t>EmSkLo</a:t>
            </a:r>
            <a:endParaRPr lang="en-US" dirty="0"/>
          </a:p>
          <a:p>
            <a:pPr marL="933450" lvl="1" indent="-381000">
              <a:buFont typeface="Symbol" pitchFamily="18" charset="2"/>
              <a:buNone/>
            </a:pPr>
            <a:r>
              <a:rPr lang="en-US" dirty="0"/>
              <a:t>		or</a:t>
            </a:r>
          </a:p>
          <a:p>
            <a:pPr marL="933450" lvl="1" indent="-381000">
              <a:buFont typeface="Symbol" pitchFamily="18" charset="2"/>
              <a:buAutoNum type="arabicPeriod"/>
            </a:pPr>
            <a:r>
              <a:rPr lang="en-US" dirty="0" err="1"/>
              <a:t>EmToHo</a:t>
            </a:r>
            <a:r>
              <a:rPr lang="en-US" dirty="0"/>
              <a:t>; satisfying </a:t>
            </a:r>
            <a:r>
              <a:rPr lang="en-US" dirty="0" err="1"/>
              <a:t>Em</a:t>
            </a:r>
            <a:r>
              <a:rPr lang="en-US" dirty="0"/>
              <a:t> </a:t>
            </a:r>
            <a:r>
              <a:rPr lang="en-US" dirty="0">
                <a:latin typeface="Symbol" pitchFamily="18" charset="2"/>
              </a:rPr>
              <a:t>®</a:t>
            </a:r>
            <a:r>
              <a:rPr lang="en-US" dirty="0"/>
              <a:t> </a:t>
            </a:r>
            <a:r>
              <a:rPr lang="en-US" dirty="0" err="1"/>
              <a:t>ToHo</a:t>
            </a:r>
            <a:r>
              <a:rPr lang="en-US" dirty="0"/>
              <a:t>; primary key: </a:t>
            </a:r>
            <a:r>
              <a:rPr lang="en-US" dirty="0" err="1"/>
              <a:t>Em</a:t>
            </a:r>
            <a:r>
              <a:rPr lang="en-US" dirty="0"/>
              <a:t> </a:t>
            </a:r>
          </a:p>
          <a:p>
            <a:pPr marL="933450" lvl="1" indent="-381000">
              <a:buFont typeface="Symbol" pitchFamily="18" charset="2"/>
              <a:buAutoNum type="arabicPeriod"/>
            </a:pPr>
            <a:r>
              <a:rPr lang="en-US" dirty="0" err="1"/>
              <a:t>ToPr</a:t>
            </a:r>
            <a:r>
              <a:rPr lang="en-US" dirty="0"/>
              <a:t>; satisfying To </a:t>
            </a:r>
            <a:r>
              <a:rPr lang="en-US" dirty="0">
                <a:latin typeface="Symbol" pitchFamily="18" charset="2"/>
              </a:rPr>
              <a:t>®</a:t>
            </a:r>
            <a:r>
              <a:rPr lang="en-US" dirty="0"/>
              <a:t> </a:t>
            </a:r>
            <a:r>
              <a:rPr lang="en-US" dirty="0" err="1"/>
              <a:t>Pr</a:t>
            </a:r>
            <a:r>
              <a:rPr lang="en-US" dirty="0"/>
              <a:t>; primary key To </a:t>
            </a:r>
          </a:p>
          <a:p>
            <a:pPr marL="933450" lvl="1" indent="-381000">
              <a:buFont typeface="Symbol" pitchFamily="18" charset="2"/>
              <a:buAutoNum type="arabicPeriod"/>
            </a:pPr>
            <a:r>
              <a:rPr lang="en-US" dirty="0" err="1"/>
              <a:t>SkLoRo</a:t>
            </a:r>
            <a:r>
              <a:rPr lang="en-US" dirty="0"/>
              <a:t>; satisfying </a:t>
            </a:r>
            <a:r>
              <a:rPr lang="en-US" dirty="0" err="1"/>
              <a:t>SkLo</a:t>
            </a:r>
            <a:r>
              <a:rPr lang="en-US" dirty="0"/>
              <a:t> </a:t>
            </a:r>
            <a:r>
              <a:rPr lang="en-US" dirty="0">
                <a:latin typeface="Symbol" pitchFamily="18" charset="2"/>
              </a:rPr>
              <a:t>®</a:t>
            </a:r>
            <a:r>
              <a:rPr lang="en-US" dirty="0"/>
              <a:t> Ro and Ro </a:t>
            </a:r>
            <a:r>
              <a:rPr lang="en-US" dirty="0">
                <a:latin typeface="Symbol" pitchFamily="18" charset="2"/>
              </a:rPr>
              <a:t>®</a:t>
            </a:r>
            <a:r>
              <a:rPr lang="en-US" dirty="0"/>
              <a:t> Lo; primary key </a:t>
            </a:r>
            <a:r>
              <a:rPr lang="en-US" dirty="0" err="1"/>
              <a:t>SkLo</a:t>
            </a:r>
            <a:r>
              <a:rPr lang="en-US" dirty="0"/>
              <a:t> or </a:t>
            </a:r>
            <a:r>
              <a:rPr lang="en-US" dirty="0" err="1"/>
              <a:t>SkRo</a:t>
            </a:r>
            <a:r>
              <a:rPr lang="en-US" dirty="0"/>
              <a:t> </a:t>
            </a:r>
          </a:p>
          <a:p>
            <a:pPr marL="933450" lvl="1" indent="-381000">
              <a:buFont typeface="Symbol" pitchFamily="18" charset="2"/>
              <a:buAutoNum type="arabicPeriod"/>
            </a:pPr>
            <a:r>
              <a:rPr lang="en-US" dirty="0" err="1"/>
              <a:t>EmSkRo</a:t>
            </a:r>
            <a:r>
              <a:rPr lang="en-US" dirty="0"/>
              <a:t> ; not satisfying anything; primary key </a:t>
            </a:r>
            <a:r>
              <a:rPr lang="en-US" dirty="0" err="1"/>
              <a:t>EmSkRO</a:t>
            </a:r>
            <a:endParaRPr lang="en-US" dirty="0"/>
          </a:p>
          <a:p>
            <a:pPr marL="457200" indent="-457200"/>
            <a:r>
              <a:rPr lang="en-US" dirty="0"/>
              <a:t>We have completed our process and got a decomposition with the properties we needed; actually more than one</a:t>
            </a:r>
          </a:p>
        </p:txBody>
      </p:sp>
    </p:spTree>
    <p:extLst>
      <p:ext uri="{BB962C8B-B14F-4D97-AF65-F5344CB8AC3E}">
        <p14:creationId xmlns:p14="http://schemas.microsoft.com/office/powerpoint/2010/main" val="348873864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a:t>A Decompostion</a:t>
            </a:r>
          </a:p>
        </p:txBody>
      </p:sp>
      <p:graphicFrame>
        <p:nvGraphicFramePr>
          <p:cNvPr id="4" name="Content Placeholder 3"/>
          <p:cNvGraphicFramePr>
            <a:graphicFrameLocks noGrp="1"/>
          </p:cNvGraphicFramePr>
          <p:nvPr>
            <p:ph idx="1"/>
          </p:nvPr>
        </p:nvGraphicFramePr>
        <p:xfrm>
          <a:off x="3886200" y="3810000"/>
          <a:ext cx="2362200" cy="1483360"/>
        </p:xfrm>
        <a:graphic>
          <a:graphicData uri="http://schemas.openxmlformats.org/drawingml/2006/table">
            <a:tbl>
              <a:tblPr firstRow="1" bandCol="1">
                <a:tableStyleId>{21E4AEA4-8DFA-4A89-87EB-49C32662AFE0}</a:tableStyleId>
              </a:tblPr>
              <a:tblGrid>
                <a:gridCol w="885825">
                  <a:extLst>
                    <a:ext uri="{9D8B030D-6E8A-4147-A177-3AD203B41FA5}">
                      <a16:colId xmlns:a16="http://schemas.microsoft.com/office/drawing/2014/main" xmlns="" val="20000"/>
                    </a:ext>
                  </a:extLst>
                </a:gridCol>
                <a:gridCol w="885825">
                  <a:extLst>
                    <a:ext uri="{9D8B030D-6E8A-4147-A177-3AD203B41FA5}">
                      <a16:colId xmlns:a16="http://schemas.microsoft.com/office/drawing/2014/main" xmlns="" val="20001"/>
                    </a:ext>
                  </a:extLst>
                </a:gridCol>
                <a:gridCol w="590550">
                  <a:extLst>
                    <a:ext uri="{9D8B030D-6E8A-4147-A177-3AD203B41FA5}">
                      <a16:colId xmlns:a16="http://schemas.microsoft.com/office/drawing/2014/main" xmlns="" val="20002"/>
                    </a:ext>
                  </a:extLst>
                </a:gridCol>
              </a:tblGrid>
              <a:tr h="370840">
                <a:tc>
                  <a:txBody>
                    <a:bodyPr/>
                    <a:lstStyle/>
                    <a:p>
                      <a:pPr algn="ctr"/>
                      <a:r>
                        <a:rPr lang="en-US" sz="1400" u="sng" dirty="0" err="1"/>
                        <a:t>Em</a:t>
                      </a:r>
                      <a:endParaRPr lang="en-US" sz="1400" u="sng" dirty="0"/>
                    </a:p>
                  </a:txBody>
                  <a:tcPr/>
                </a:tc>
                <a:tc>
                  <a:txBody>
                    <a:bodyPr/>
                    <a:lstStyle/>
                    <a:p>
                      <a:pPr algn="ctr"/>
                      <a:r>
                        <a:rPr lang="en-US" sz="1400" dirty="0"/>
                        <a:t>To</a:t>
                      </a:r>
                    </a:p>
                  </a:txBody>
                  <a:tcPr/>
                </a:tc>
                <a:tc>
                  <a:txBody>
                    <a:bodyPr/>
                    <a:lstStyle/>
                    <a:p>
                      <a:pPr algn="ctr"/>
                      <a:r>
                        <a:rPr lang="en-US" sz="1400" dirty="0"/>
                        <a:t>Ho</a:t>
                      </a:r>
                    </a:p>
                  </a:txBody>
                  <a:tcPr/>
                </a:tc>
                <a:extLst>
                  <a:ext uri="{0D108BD9-81ED-4DB2-BD59-A6C34878D82A}">
                    <a16:rowId xmlns:a16="http://schemas.microsoft.com/office/drawing/2014/main" xmlns="" val="10000"/>
                  </a:ext>
                </a:extLst>
              </a:tr>
              <a:tr h="370840">
                <a:tc>
                  <a:txBody>
                    <a:bodyPr/>
                    <a:lstStyle/>
                    <a:p>
                      <a:r>
                        <a:rPr lang="en-US" sz="1400" dirty="0"/>
                        <a:t>Mary</a:t>
                      </a:r>
                    </a:p>
                  </a:txBody>
                  <a:tcPr/>
                </a:tc>
                <a:tc>
                  <a:txBody>
                    <a:bodyPr/>
                    <a:lstStyle/>
                    <a:p>
                      <a:r>
                        <a:rPr lang="en-US" sz="1400" dirty="0"/>
                        <a:t>Pen</a:t>
                      </a:r>
                    </a:p>
                  </a:txBody>
                  <a:tcPr/>
                </a:tc>
                <a:tc>
                  <a:txBody>
                    <a:bodyPr/>
                    <a:lstStyle/>
                    <a:p>
                      <a:r>
                        <a:rPr lang="en-US" sz="1400" dirty="0"/>
                        <a:t>20</a:t>
                      </a:r>
                    </a:p>
                  </a:txBody>
                  <a:tcPr/>
                </a:tc>
                <a:extLst>
                  <a:ext uri="{0D108BD9-81ED-4DB2-BD59-A6C34878D82A}">
                    <a16:rowId xmlns:a16="http://schemas.microsoft.com/office/drawing/2014/main" xmlns="" val="10001"/>
                  </a:ext>
                </a:extLst>
              </a:tr>
              <a:tr h="370840">
                <a:tc>
                  <a:txBody>
                    <a:bodyPr/>
                    <a:lstStyle/>
                    <a:p>
                      <a:r>
                        <a:rPr lang="en-US" sz="1400" dirty="0"/>
                        <a:t>Fang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Pen</a:t>
                      </a:r>
                    </a:p>
                  </a:txBody>
                  <a:tcPr/>
                </a:tc>
                <a:tc>
                  <a:txBody>
                    <a:bodyPr/>
                    <a:lstStyle/>
                    <a:p>
                      <a:r>
                        <a:rPr lang="en-US" sz="1400" dirty="0"/>
                        <a:t>30</a:t>
                      </a:r>
                    </a:p>
                  </a:txBody>
                  <a:tcPr/>
                </a:tc>
                <a:extLst>
                  <a:ext uri="{0D108BD9-81ED-4DB2-BD59-A6C34878D82A}">
                    <a16:rowId xmlns:a16="http://schemas.microsoft.com/office/drawing/2014/main" xmlns=""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t>Lakshmi</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Oracle</a:t>
                      </a:r>
                    </a:p>
                  </a:txBody>
                  <a:tcPr/>
                </a:tc>
                <a:tc>
                  <a:txBody>
                    <a:bodyPr/>
                    <a:lstStyle/>
                    <a:p>
                      <a:r>
                        <a:rPr lang="en-US" sz="1400" dirty="0"/>
                        <a:t>40</a:t>
                      </a:r>
                    </a:p>
                  </a:txBody>
                  <a:tcPr/>
                </a:tc>
                <a:extLst>
                  <a:ext uri="{0D108BD9-81ED-4DB2-BD59-A6C34878D82A}">
                    <a16:rowId xmlns:a16="http://schemas.microsoft.com/office/drawing/2014/main" xmlns="" val="10003"/>
                  </a:ext>
                </a:extLst>
              </a:tr>
            </a:tbl>
          </a:graphicData>
        </a:graphic>
      </p:graphicFrame>
      <p:graphicFrame>
        <p:nvGraphicFramePr>
          <p:cNvPr id="5" name="Content Placeholder 3"/>
          <p:cNvGraphicFramePr>
            <a:graphicFrameLocks/>
          </p:cNvGraphicFramePr>
          <p:nvPr/>
        </p:nvGraphicFramePr>
        <p:xfrm>
          <a:off x="4343400" y="5562600"/>
          <a:ext cx="1905000" cy="1112520"/>
        </p:xfrm>
        <a:graphic>
          <a:graphicData uri="http://schemas.openxmlformats.org/drawingml/2006/table">
            <a:tbl>
              <a:tblPr firstRow="1" bandCol="1">
                <a:tableStyleId>{21E4AEA4-8DFA-4A89-87EB-49C32662AFE0}</a:tableStyleId>
              </a:tblPr>
              <a:tblGrid>
                <a:gridCol w="952500">
                  <a:extLst>
                    <a:ext uri="{9D8B030D-6E8A-4147-A177-3AD203B41FA5}">
                      <a16:colId xmlns:a16="http://schemas.microsoft.com/office/drawing/2014/main" xmlns="" val="20000"/>
                    </a:ext>
                  </a:extLst>
                </a:gridCol>
                <a:gridCol w="952500">
                  <a:extLst>
                    <a:ext uri="{9D8B030D-6E8A-4147-A177-3AD203B41FA5}">
                      <a16:colId xmlns:a16="http://schemas.microsoft.com/office/drawing/2014/main" xmlns="" val="20001"/>
                    </a:ext>
                  </a:extLst>
                </a:gridCol>
              </a:tblGrid>
              <a:tr h="370840">
                <a:tc>
                  <a:txBody>
                    <a:bodyPr/>
                    <a:lstStyle/>
                    <a:p>
                      <a:pPr algn="ctr"/>
                      <a:r>
                        <a:rPr lang="en-US" sz="1400" u="sng" dirty="0"/>
                        <a:t>To</a:t>
                      </a:r>
                    </a:p>
                  </a:txBody>
                  <a:tcPr/>
                </a:tc>
                <a:tc>
                  <a:txBody>
                    <a:bodyPr/>
                    <a:lstStyle/>
                    <a:p>
                      <a:pPr algn="ctr"/>
                      <a:r>
                        <a:rPr lang="en-US" sz="1400" dirty="0"/>
                        <a:t>Pr</a:t>
                      </a:r>
                    </a:p>
                  </a:txBody>
                  <a:tcPr/>
                </a:tc>
                <a:extLst>
                  <a:ext uri="{0D108BD9-81ED-4DB2-BD59-A6C34878D82A}">
                    <a16:rowId xmlns:a16="http://schemas.microsoft.com/office/drawing/2014/main" xmlns="" val="10000"/>
                  </a:ext>
                </a:extLst>
              </a:tr>
              <a:tr h="370840">
                <a:tc>
                  <a:txBody>
                    <a:bodyPr/>
                    <a:lstStyle/>
                    <a:p>
                      <a:r>
                        <a:rPr lang="en-US" sz="1400" dirty="0"/>
                        <a:t>Pen</a:t>
                      </a:r>
                    </a:p>
                  </a:txBody>
                  <a:tcPr/>
                </a:tc>
                <a:tc>
                  <a:txBody>
                    <a:bodyPr/>
                    <a:lstStyle/>
                    <a:p>
                      <a:r>
                        <a:rPr lang="en-US" sz="1400" dirty="0"/>
                        <a:t>Research</a:t>
                      </a:r>
                    </a:p>
                  </a:txBody>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Oracle</a:t>
                      </a:r>
                    </a:p>
                  </a:txBody>
                  <a:tcPr/>
                </a:tc>
                <a:tc>
                  <a:txBody>
                    <a:bodyPr/>
                    <a:lstStyle/>
                    <a:p>
                      <a:r>
                        <a:rPr lang="en-US" sz="1400" dirty="0"/>
                        <a:t>Database</a:t>
                      </a:r>
                    </a:p>
                  </a:txBody>
                  <a:tcPr/>
                </a:tc>
                <a:extLst>
                  <a:ext uri="{0D108BD9-81ED-4DB2-BD59-A6C34878D82A}">
                    <a16:rowId xmlns:a16="http://schemas.microsoft.com/office/drawing/2014/main" xmlns="" val="10002"/>
                  </a:ext>
                </a:extLst>
              </a:tr>
            </a:tbl>
          </a:graphicData>
        </a:graphic>
      </p:graphicFrame>
      <p:graphicFrame>
        <p:nvGraphicFramePr>
          <p:cNvPr id="6" name="Content Placeholder 3"/>
          <p:cNvGraphicFramePr>
            <a:graphicFrameLocks/>
          </p:cNvGraphicFramePr>
          <p:nvPr/>
        </p:nvGraphicFramePr>
        <p:xfrm>
          <a:off x="6553200" y="2514600"/>
          <a:ext cx="2895600" cy="4820920"/>
        </p:xfrm>
        <a:graphic>
          <a:graphicData uri="http://schemas.openxmlformats.org/drawingml/2006/table">
            <a:tbl>
              <a:tblPr firstRow="1" bandCol="1">
                <a:tableStyleId>{21E4AEA4-8DFA-4A89-87EB-49C32662AFE0}</a:tableStyleId>
              </a:tblPr>
              <a:tblGrid>
                <a:gridCol w="1066801">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gridCol w="761999">
                  <a:extLst>
                    <a:ext uri="{9D8B030D-6E8A-4147-A177-3AD203B41FA5}">
                      <a16:colId xmlns:a16="http://schemas.microsoft.com/office/drawing/2014/main" xmlns="" val="20002"/>
                    </a:ext>
                  </a:extLst>
                </a:gridCol>
              </a:tblGrid>
              <a:tr h="370840">
                <a:tc>
                  <a:txBody>
                    <a:bodyPr/>
                    <a:lstStyle/>
                    <a:p>
                      <a:pPr algn="ctr"/>
                      <a:r>
                        <a:rPr lang="en-US" sz="1400" u="sng" dirty="0" err="1"/>
                        <a:t>Sk</a:t>
                      </a:r>
                      <a:endParaRPr lang="en-US" sz="1400" u="sng" dirty="0"/>
                    </a:p>
                  </a:txBody>
                  <a:tcPr/>
                </a:tc>
                <a:tc>
                  <a:txBody>
                    <a:bodyPr/>
                    <a:lstStyle/>
                    <a:p>
                      <a:pPr algn="ctr"/>
                      <a:r>
                        <a:rPr lang="en-US" sz="1400" u="sng" dirty="0"/>
                        <a:t>Lo</a:t>
                      </a:r>
                    </a:p>
                  </a:txBody>
                  <a:tcPr/>
                </a:tc>
                <a:tc>
                  <a:txBody>
                    <a:bodyPr/>
                    <a:lstStyle/>
                    <a:p>
                      <a:pPr algn="ctr"/>
                      <a:r>
                        <a:rPr lang="en-US" sz="1400" dirty="0"/>
                        <a:t>Ro</a:t>
                      </a:r>
                    </a:p>
                  </a:txBody>
                  <a:tcPr/>
                </a:tc>
                <a:extLst>
                  <a:ext uri="{0D108BD9-81ED-4DB2-BD59-A6C34878D82A}">
                    <a16:rowId xmlns:a16="http://schemas.microsoft.com/office/drawing/2014/main" xmlns="" val="10000"/>
                  </a:ext>
                </a:extLst>
              </a:tr>
              <a:tr h="370840">
                <a:tc>
                  <a:txBody>
                    <a:bodyPr/>
                    <a:lstStyle/>
                    <a:p>
                      <a:r>
                        <a:rPr lang="en-US" sz="1400" dirty="0"/>
                        <a:t>Clerk</a:t>
                      </a:r>
                    </a:p>
                  </a:txBody>
                  <a:tcPr/>
                </a:tc>
                <a:tc>
                  <a:txBody>
                    <a:bodyPr/>
                    <a:lstStyle/>
                    <a:p>
                      <a:r>
                        <a:rPr lang="en-US" sz="1400" dirty="0"/>
                        <a:t>Boston</a:t>
                      </a:r>
                    </a:p>
                  </a:txBody>
                  <a:tcPr/>
                </a:tc>
                <a:tc>
                  <a:txBody>
                    <a:bodyPr/>
                    <a:lstStyle/>
                    <a:p>
                      <a:r>
                        <a:rPr lang="en-US" sz="1400" dirty="0"/>
                        <a:t>101</a:t>
                      </a:r>
                    </a:p>
                  </a:txBody>
                  <a:tcPr/>
                </a:tc>
                <a:extLst>
                  <a:ext uri="{0D108BD9-81ED-4DB2-BD59-A6C34878D82A}">
                    <a16:rowId xmlns:a16="http://schemas.microsoft.com/office/drawing/2014/main" xmlns="" val="10001"/>
                  </a:ext>
                </a:extLst>
              </a:tr>
              <a:tr h="370840">
                <a:tc>
                  <a:txBody>
                    <a:bodyPr/>
                    <a:lstStyle/>
                    <a:p>
                      <a:r>
                        <a:rPr lang="en-US" sz="1400" dirty="0"/>
                        <a:t>Writer</a:t>
                      </a:r>
                    </a:p>
                  </a:txBody>
                  <a:tcPr/>
                </a:tc>
                <a:tc>
                  <a:txBody>
                    <a:bodyPr/>
                    <a:lstStyle/>
                    <a:p>
                      <a:r>
                        <a:rPr lang="en-US" sz="1400" dirty="0"/>
                        <a:t>Boston</a:t>
                      </a:r>
                    </a:p>
                  </a:txBody>
                  <a:tcPr/>
                </a:tc>
                <a:tc>
                  <a:txBody>
                    <a:bodyPr/>
                    <a:lstStyle/>
                    <a:p>
                      <a:r>
                        <a:rPr lang="en-US" sz="1400" dirty="0"/>
                        <a:t>102</a:t>
                      </a:r>
                    </a:p>
                  </a:txBody>
                  <a:tcPr/>
                </a:tc>
                <a:extLst>
                  <a:ext uri="{0D108BD9-81ED-4DB2-BD59-A6C34878D82A}">
                    <a16:rowId xmlns:a16="http://schemas.microsoft.com/office/drawing/2014/main" xmlns=""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Writer</a:t>
                      </a:r>
                    </a:p>
                  </a:txBody>
                  <a:tcPr/>
                </a:tc>
                <a:tc>
                  <a:txBody>
                    <a:bodyPr/>
                    <a:lstStyle/>
                    <a:p>
                      <a:r>
                        <a:rPr lang="en-US" sz="1400" dirty="0"/>
                        <a:t>Buffalo</a:t>
                      </a:r>
                    </a:p>
                  </a:txBody>
                  <a:tcPr/>
                </a:tc>
                <a:tc>
                  <a:txBody>
                    <a:bodyPr/>
                    <a:lstStyle/>
                    <a:p>
                      <a:r>
                        <a:rPr lang="en-US" sz="1400" dirty="0"/>
                        <a:t>103</a:t>
                      </a:r>
                    </a:p>
                  </a:txBody>
                  <a:tcPr/>
                </a:tc>
                <a:extLst>
                  <a:ext uri="{0D108BD9-81ED-4DB2-BD59-A6C34878D82A}">
                    <a16:rowId xmlns:a16="http://schemas.microsoft.com/office/drawing/2014/main" xmlns="" val="10003"/>
                  </a:ext>
                </a:extLst>
              </a:tr>
              <a:tr h="370840">
                <a:tc>
                  <a:txBody>
                    <a:bodyPr/>
                    <a:lstStyle/>
                    <a:p>
                      <a:r>
                        <a:rPr lang="en-US" sz="1400" dirty="0"/>
                        <a:t>Clerk</a:t>
                      </a:r>
                    </a:p>
                  </a:txBody>
                  <a:tcPr/>
                </a:tc>
                <a:tc>
                  <a:txBody>
                    <a:bodyPr/>
                    <a:lstStyle/>
                    <a:p>
                      <a:r>
                        <a:rPr lang="en-US" sz="1400" dirty="0"/>
                        <a:t>New York</a:t>
                      </a:r>
                    </a:p>
                  </a:txBody>
                  <a:tcPr/>
                </a:tc>
                <a:tc>
                  <a:txBody>
                    <a:bodyPr/>
                    <a:lstStyle/>
                    <a:p>
                      <a:r>
                        <a:rPr lang="en-US" sz="1400" dirty="0"/>
                        <a:t>104</a:t>
                      </a:r>
                    </a:p>
                  </a:txBody>
                  <a:tcPr/>
                </a:tc>
                <a:extLst>
                  <a:ext uri="{0D108BD9-81ED-4DB2-BD59-A6C34878D82A}">
                    <a16:rowId xmlns:a16="http://schemas.microsoft.com/office/drawing/2014/main" xmlns="" val="10004"/>
                  </a:ext>
                </a:extLst>
              </a:tr>
              <a:tr h="370840">
                <a:tc>
                  <a:txBody>
                    <a:bodyPr/>
                    <a:lstStyle/>
                    <a:p>
                      <a:r>
                        <a:rPr lang="en-US" sz="1400" dirty="0"/>
                        <a:t>Editor</a:t>
                      </a:r>
                    </a:p>
                  </a:txBody>
                  <a:tcPr/>
                </a:tc>
                <a:tc>
                  <a:txBody>
                    <a:bodyPr/>
                    <a:lstStyle/>
                    <a:p>
                      <a:r>
                        <a:rPr lang="en-US" sz="1400" dirty="0"/>
                        <a:t>New York</a:t>
                      </a:r>
                    </a:p>
                  </a:txBody>
                  <a:tcPr/>
                </a:tc>
                <a:tc>
                  <a:txBody>
                    <a:bodyPr/>
                    <a:lstStyle/>
                    <a:p>
                      <a:r>
                        <a:rPr lang="en-US" sz="1400" dirty="0"/>
                        <a:t>105</a:t>
                      </a:r>
                    </a:p>
                  </a:txBody>
                  <a:tcPr/>
                </a:tc>
                <a:extLst>
                  <a:ext uri="{0D108BD9-81ED-4DB2-BD59-A6C34878D82A}">
                    <a16:rowId xmlns:a16="http://schemas.microsoft.com/office/drawing/2014/main" xmlns="" val="10005"/>
                  </a:ext>
                </a:extLst>
              </a:tr>
              <a:tr h="370840">
                <a:tc>
                  <a:txBody>
                    <a:bodyPr/>
                    <a:lstStyle/>
                    <a:p>
                      <a:r>
                        <a:rPr lang="en-US" sz="1400" dirty="0"/>
                        <a:t>Economist</a:t>
                      </a:r>
                    </a:p>
                  </a:txBody>
                  <a:tcPr/>
                </a:tc>
                <a:tc>
                  <a:txBody>
                    <a:bodyPr/>
                    <a:lstStyle/>
                    <a:p>
                      <a:r>
                        <a:rPr lang="en-US" sz="1400" dirty="0"/>
                        <a:t>New York</a:t>
                      </a:r>
                    </a:p>
                  </a:txBody>
                  <a:tcPr/>
                </a:tc>
                <a:tc>
                  <a:txBody>
                    <a:bodyPr/>
                    <a:lstStyle/>
                    <a:p>
                      <a:r>
                        <a:rPr lang="en-US" sz="1400" dirty="0"/>
                        <a:t>106</a:t>
                      </a:r>
                    </a:p>
                  </a:txBody>
                  <a:tcPr/>
                </a:tc>
                <a:extLst>
                  <a:ext uri="{0D108BD9-81ED-4DB2-BD59-A6C34878D82A}">
                    <a16:rowId xmlns:a16="http://schemas.microsoft.com/office/drawing/2014/main" xmlns=""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Economist</a:t>
                      </a:r>
                    </a:p>
                  </a:txBody>
                  <a:tcPr/>
                </a:tc>
                <a:tc>
                  <a:txBody>
                    <a:bodyPr/>
                    <a:lstStyle/>
                    <a:p>
                      <a:r>
                        <a:rPr lang="en-US" sz="1400" dirty="0"/>
                        <a:t>Buffalo</a:t>
                      </a:r>
                    </a:p>
                  </a:txBody>
                  <a:tcPr/>
                </a:tc>
                <a:tc>
                  <a:txBody>
                    <a:bodyPr/>
                    <a:lstStyle/>
                    <a:p>
                      <a:r>
                        <a:rPr lang="en-US" sz="1400" dirty="0"/>
                        <a:t>107</a:t>
                      </a:r>
                    </a:p>
                  </a:txBody>
                  <a:tcPr/>
                </a:tc>
                <a:extLst>
                  <a:ext uri="{0D108BD9-81ED-4DB2-BD59-A6C34878D82A}">
                    <a16:rowId xmlns:a16="http://schemas.microsoft.com/office/drawing/2014/main" xmlns="" val="10007"/>
                  </a:ext>
                </a:extLst>
              </a:tr>
              <a:tr h="370840">
                <a:tc>
                  <a:txBody>
                    <a:bodyPr/>
                    <a:lstStyle/>
                    <a:p>
                      <a:r>
                        <a:rPr lang="en-US" sz="1400" dirty="0"/>
                        <a:t>Analyst</a:t>
                      </a:r>
                    </a:p>
                  </a:txBody>
                  <a:tcPr/>
                </a:tc>
                <a:tc>
                  <a:txBody>
                    <a:bodyPr/>
                    <a:lstStyle/>
                    <a:p>
                      <a:r>
                        <a:rPr lang="en-US" sz="1400" dirty="0"/>
                        <a:t>Boston</a:t>
                      </a:r>
                    </a:p>
                  </a:txBody>
                  <a:tcPr/>
                </a:tc>
                <a:tc>
                  <a:txBody>
                    <a:bodyPr/>
                    <a:lstStyle/>
                    <a:p>
                      <a:r>
                        <a:rPr lang="en-US" sz="1400" dirty="0"/>
                        <a:t>101</a:t>
                      </a:r>
                    </a:p>
                  </a:txBody>
                  <a:tcPr/>
                </a:tc>
                <a:extLst>
                  <a:ext uri="{0D108BD9-81ED-4DB2-BD59-A6C34878D82A}">
                    <a16:rowId xmlns:a16="http://schemas.microsoft.com/office/drawing/2014/main" xmlns=""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Analyst</a:t>
                      </a:r>
                    </a:p>
                  </a:txBody>
                  <a:tcPr/>
                </a:tc>
                <a:tc>
                  <a:txBody>
                    <a:bodyPr/>
                    <a:lstStyle/>
                    <a:p>
                      <a:r>
                        <a:rPr lang="en-US" sz="1400" dirty="0"/>
                        <a:t>Buffalo</a:t>
                      </a:r>
                    </a:p>
                  </a:txBody>
                  <a:tcPr/>
                </a:tc>
                <a:tc>
                  <a:txBody>
                    <a:bodyPr/>
                    <a:lstStyle/>
                    <a:p>
                      <a:r>
                        <a:rPr lang="en-US" sz="1400" dirty="0"/>
                        <a:t>108</a:t>
                      </a:r>
                    </a:p>
                  </a:txBody>
                  <a:tcPr/>
                </a:tc>
                <a:extLst>
                  <a:ext uri="{0D108BD9-81ED-4DB2-BD59-A6C34878D82A}">
                    <a16:rowId xmlns:a16="http://schemas.microsoft.com/office/drawing/2014/main" xmlns="" val="10009"/>
                  </a:ext>
                </a:extLst>
              </a:tr>
              <a:tr h="370840">
                <a:tc>
                  <a:txBody>
                    <a:bodyPr/>
                    <a:lstStyle/>
                    <a:p>
                      <a:r>
                        <a:rPr lang="en-US" sz="1400" dirty="0"/>
                        <a:t>Clerk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Buffalo</a:t>
                      </a:r>
                    </a:p>
                  </a:txBody>
                  <a:tcPr/>
                </a:tc>
                <a:tc>
                  <a:txBody>
                    <a:bodyPr/>
                    <a:lstStyle/>
                    <a:p>
                      <a:r>
                        <a:rPr lang="en-US" sz="1400" dirty="0"/>
                        <a:t>107</a:t>
                      </a:r>
                    </a:p>
                  </a:txBody>
                  <a:tcPr/>
                </a:tc>
                <a:extLst>
                  <a:ext uri="{0D108BD9-81ED-4DB2-BD59-A6C34878D82A}">
                    <a16:rowId xmlns:a16="http://schemas.microsoft.com/office/drawing/2014/main" xmlns="" val="10010"/>
                  </a:ext>
                </a:extLst>
              </a:tr>
              <a:tr h="370840">
                <a:tc>
                  <a:txBody>
                    <a:bodyPr/>
                    <a:lstStyle/>
                    <a:p>
                      <a:r>
                        <a:rPr lang="en-US" sz="1400" dirty="0"/>
                        <a:t>Clerk</a:t>
                      </a:r>
                    </a:p>
                  </a:txBody>
                  <a:tcPr/>
                </a:tc>
                <a:tc>
                  <a:txBody>
                    <a:bodyPr/>
                    <a:lstStyle/>
                    <a:p>
                      <a:r>
                        <a:rPr lang="en-US" sz="1400" dirty="0"/>
                        <a:t>Albany</a:t>
                      </a:r>
                    </a:p>
                  </a:txBody>
                  <a:tcPr/>
                </a:tc>
                <a:tc>
                  <a:txBody>
                    <a:bodyPr/>
                    <a:lstStyle/>
                    <a:p>
                      <a:r>
                        <a:rPr lang="en-US" sz="1400" dirty="0"/>
                        <a:t>109</a:t>
                      </a:r>
                    </a:p>
                  </a:txBody>
                  <a:tcPr/>
                </a:tc>
                <a:extLst>
                  <a:ext uri="{0D108BD9-81ED-4DB2-BD59-A6C34878D82A}">
                    <a16:rowId xmlns:a16="http://schemas.microsoft.com/office/drawing/2014/main" xmlns="" val="10011"/>
                  </a:ext>
                </a:extLst>
              </a:tr>
              <a:tr h="370840">
                <a:tc>
                  <a:txBody>
                    <a:bodyPr/>
                    <a:lstStyle/>
                    <a:p>
                      <a:r>
                        <a:rPr lang="en-US" sz="1400" dirty="0"/>
                        <a:t>Clerk</a:t>
                      </a:r>
                    </a:p>
                  </a:txBody>
                  <a:tcPr/>
                </a:tc>
                <a:tc>
                  <a:txBody>
                    <a:bodyPr/>
                    <a:lstStyle/>
                    <a:p>
                      <a:r>
                        <a:rPr lang="en-US" sz="1400" dirty="0"/>
                        <a:t>Trenton</a:t>
                      </a:r>
                    </a:p>
                  </a:txBody>
                  <a:tcPr/>
                </a:tc>
                <a:tc>
                  <a:txBody>
                    <a:bodyPr/>
                    <a:lstStyle/>
                    <a:p>
                      <a:r>
                        <a:rPr lang="en-US" sz="1400" dirty="0"/>
                        <a:t>110</a:t>
                      </a:r>
                    </a:p>
                  </a:txBody>
                  <a:tcPr/>
                </a:tc>
                <a:extLst>
                  <a:ext uri="{0D108BD9-81ED-4DB2-BD59-A6C34878D82A}">
                    <a16:rowId xmlns:a16="http://schemas.microsoft.com/office/drawing/2014/main" xmlns="" val="10012"/>
                  </a:ext>
                </a:extLst>
              </a:tr>
            </a:tbl>
          </a:graphicData>
        </a:graphic>
      </p:graphicFrame>
      <p:graphicFrame>
        <p:nvGraphicFramePr>
          <p:cNvPr id="8" name="Content Placeholder 3"/>
          <p:cNvGraphicFramePr>
            <a:graphicFrameLocks/>
          </p:cNvGraphicFramePr>
          <p:nvPr/>
        </p:nvGraphicFramePr>
        <p:xfrm>
          <a:off x="457200" y="1676400"/>
          <a:ext cx="3048000" cy="5562600"/>
        </p:xfrm>
        <a:graphic>
          <a:graphicData uri="http://schemas.openxmlformats.org/drawingml/2006/table">
            <a:tbl>
              <a:tblPr firstRow="1" bandCol="1">
                <a:tableStyleId>{21E4AEA4-8DFA-4A89-87EB-49C32662AFE0}</a:tableStyleId>
              </a:tblPr>
              <a:tblGrid>
                <a:gridCol w="1016000">
                  <a:extLst>
                    <a:ext uri="{9D8B030D-6E8A-4147-A177-3AD203B41FA5}">
                      <a16:colId xmlns:a16="http://schemas.microsoft.com/office/drawing/2014/main" xmlns="" val="20000"/>
                    </a:ext>
                  </a:extLst>
                </a:gridCol>
                <a:gridCol w="1016000">
                  <a:extLst>
                    <a:ext uri="{9D8B030D-6E8A-4147-A177-3AD203B41FA5}">
                      <a16:colId xmlns:a16="http://schemas.microsoft.com/office/drawing/2014/main" xmlns="" val="20001"/>
                    </a:ext>
                  </a:extLst>
                </a:gridCol>
                <a:gridCol w="1016000">
                  <a:extLst>
                    <a:ext uri="{9D8B030D-6E8A-4147-A177-3AD203B41FA5}">
                      <a16:colId xmlns:a16="http://schemas.microsoft.com/office/drawing/2014/main" xmlns="" val="20002"/>
                    </a:ext>
                  </a:extLst>
                </a:gridCol>
              </a:tblGrid>
              <a:tr h="370840">
                <a:tc>
                  <a:txBody>
                    <a:bodyPr/>
                    <a:lstStyle/>
                    <a:p>
                      <a:pPr algn="ctr"/>
                      <a:r>
                        <a:rPr lang="en-US" sz="1400" u="sng" dirty="0" err="1"/>
                        <a:t>Em</a:t>
                      </a:r>
                      <a:endParaRPr lang="en-US" sz="1400" u="sng" dirty="0"/>
                    </a:p>
                  </a:txBody>
                  <a:tcPr/>
                </a:tc>
                <a:tc>
                  <a:txBody>
                    <a:bodyPr/>
                    <a:lstStyle/>
                    <a:p>
                      <a:pPr algn="ctr"/>
                      <a:r>
                        <a:rPr lang="en-US" sz="1400" u="sng" dirty="0" err="1"/>
                        <a:t>Sk</a:t>
                      </a:r>
                      <a:endParaRPr lang="en-US" sz="1400" u="sng" dirty="0"/>
                    </a:p>
                  </a:txBody>
                  <a:tcPr/>
                </a:tc>
                <a:tc>
                  <a:txBody>
                    <a:bodyPr/>
                    <a:lstStyle/>
                    <a:p>
                      <a:pPr algn="ctr"/>
                      <a:r>
                        <a:rPr lang="en-US" sz="1400" u="sng" dirty="0"/>
                        <a:t>Lo</a:t>
                      </a:r>
                    </a:p>
                  </a:txBody>
                  <a:tcPr/>
                </a:tc>
                <a:extLst>
                  <a:ext uri="{0D108BD9-81ED-4DB2-BD59-A6C34878D82A}">
                    <a16:rowId xmlns:a16="http://schemas.microsoft.com/office/drawing/2014/main" xmlns="" val="10000"/>
                  </a:ext>
                </a:extLst>
              </a:tr>
              <a:tr h="370840">
                <a:tc>
                  <a:txBody>
                    <a:bodyPr/>
                    <a:lstStyle/>
                    <a:p>
                      <a:r>
                        <a:rPr lang="en-US" sz="1400" dirty="0"/>
                        <a:t>Mary</a:t>
                      </a:r>
                    </a:p>
                  </a:txBody>
                  <a:tcPr/>
                </a:tc>
                <a:tc>
                  <a:txBody>
                    <a:bodyPr/>
                    <a:lstStyle/>
                    <a:p>
                      <a:r>
                        <a:rPr lang="en-US" sz="1400" dirty="0"/>
                        <a:t>Clerk</a:t>
                      </a:r>
                    </a:p>
                  </a:txBody>
                  <a:tcPr/>
                </a:tc>
                <a:tc>
                  <a:txBody>
                    <a:bodyPr/>
                    <a:lstStyle/>
                    <a:p>
                      <a:r>
                        <a:rPr lang="en-US" sz="1400" dirty="0"/>
                        <a:t>Boston</a:t>
                      </a:r>
                    </a:p>
                  </a:txBody>
                  <a:tcPr/>
                </a:tc>
                <a:extLst>
                  <a:ext uri="{0D108BD9-81ED-4DB2-BD59-A6C34878D82A}">
                    <a16:rowId xmlns:a16="http://schemas.microsoft.com/office/drawing/2014/main" xmlns="" val="10001"/>
                  </a:ext>
                </a:extLst>
              </a:tr>
              <a:tr h="370840">
                <a:tc>
                  <a:txBody>
                    <a:bodyPr/>
                    <a:lstStyle/>
                    <a:p>
                      <a:r>
                        <a:rPr lang="en-US" sz="1400" dirty="0"/>
                        <a:t>Mary</a:t>
                      </a:r>
                    </a:p>
                  </a:txBody>
                  <a:tcPr/>
                </a:tc>
                <a:tc>
                  <a:txBody>
                    <a:bodyPr/>
                    <a:lstStyle/>
                    <a:p>
                      <a:r>
                        <a:rPr lang="en-US" sz="1400" dirty="0"/>
                        <a:t>Writer</a:t>
                      </a:r>
                    </a:p>
                  </a:txBody>
                  <a:tcPr/>
                </a:tc>
                <a:tc>
                  <a:txBody>
                    <a:bodyPr/>
                    <a:lstStyle/>
                    <a:p>
                      <a:r>
                        <a:rPr lang="en-US" sz="1400" dirty="0"/>
                        <a:t>Boston</a:t>
                      </a:r>
                    </a:p>
                  </a:txBody>
                  <a:tcPr/>
                </a:tc>
                <a:extLst>
                  <a:ext uri="{0D108BD9-81ED-4DB2-BD59-A6C34878D82A}">
                    <a16:rowId xmlns:a16="http://schemas.microsoft.com/office/drawing/2014/main" xmlns="" val="10002"/>
                  </a:ext>
                </a:extLst>
              </a:tr>
              <a:tr h="370840">
                <a:tc>
                  <a:txBody>
                    <a:bodyPr/>
                    <a:lstStyle/>
                    <a:p>
                      <a:r>
                        <a:rPr lang="en-US" sz="1400" dirty="0"/>
                        <a:t>Mary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Writer</a:t>
                      </a:r>
                    </a:p>
                  </a:txBody>
                  <a:tcPr/>
                </a:tc>
                <a:tc>
                  <a:txBody>
                    <a:bodyPr/>
                    <a:lstStyle/>
                    <a:p>
                      <a:r>
                        <a:rPr lang="en-US" sz="1400" dirty="0"/>
                        <a:t>Buffalo</a:t>
                      </a:r>
                    </a:p>
                  </a:txBody>
                  <a:tcPr/>
                </a:tc>
                <a:extLst>
                  <a:ext uri="{0D108BD9-81ED-4DB2-BD59-A6C34878D82A}">
                    <a16:rowId xmlns:a16="http://schemas.microsoft.com/office/drawing/2014/main" xmlns="" val="10003"/>
                  </a:ext>
                </a:extLst>
              </a:tr>
              <a:tr h="370840">
                <a:tc>
                  <a:txBody>
                    <a:bodyPr/>
                    <a:lstStyle/>
                    <a:p>
                      <a:r>
                        <a:rPr lang="en-US" sz="1400" dirty="0"/>
                        <a:t>Fang</a:t>
                      </a:r>
                    </a:p>
                  </a:txBody>
                  <a:tcPr/>
                </a:tc>
                <a:tc>
                  <a:txBody>
                    <a:bodyPr/>
                    <a:lstStyle/>
                    <a:p>
                      <a:r>
                        <a:rPr lang="en-US" sz="1400" dirty="0"/>
                        <a:t>Clerk</a:t>
                      </a:r>
                    </a:p>
                  </a:txBody>
                  <a:tcPr/>
                </a:tc>
                <a:tc>
                  <a:txBody>
                    <a:bodyPr/>
                    <a:lstStyle/>
                    <a:p>
                      <a:r>
                        <a:rPr lang="en-US" sz="1400" dirty="0"/>
                        <a:t>New York</a:t>
                      </a:r>
                    </a:p>
                  </a:txBody>
                  <a:tcPr/>
                </a:tc>
                <a:extLst>
                  <a:ext uri="{0D108BD9-81ED-4DB2-BD59-A6C34878D82A}">
                    <a16:rowId xmlns:a16="http://schemas.microsoft.com/office/drawing/2014/main" xmlns="" val="10004"/>
                  </a:ext>
                </a:extLst>
              </a:tr>
              <a:tr h="370840">
                <a:tc>
                  <a:txBody>
                    <a:bodyPr/>
                    <a:lstStyle/>
                    <a:p>
                      <a:r>
                        <a:rPr lang="en-US" sz="1400" dirty="0"/>
                        <a:t>Fang</a:t>
                      </a:r>
                    </a:p>
                  </a:txBody>
                  <a:tcPr/>
                </a:tc>
                <a:tc>
                  <a:txBody>
                    <a:bodyPr/>
                    <a:lstStyle/>
                    <a:p>
                      <a:r>
                        <a:rPr lang="en-US" sz="1400" dirty="0"/>
                        <a:t>Editor</a:t>
                      </a:r>
                    </a:p>
                  </a:txBody>
                  <a:tcPr/>
                </a:tc>
                <a:tc>
                  <a:txBody>
                    <a:bodyPr/>
                    <a:lstStyle/>
                    <a:p>
                      <a:r>
                        <a:rPr lang="en-US" sz="1400" dirty="0"/>
                        <a:t>New York</a:t>
                      </a:r>
                    </a:p>
                  </a:txBody>
                  <a:tcPr/>
                </a:tc>
                <a:extLst>
                  <a:ext uri="{0D108BD9-81ED-4DB2-BD59-A6C34878D82A}">
                    <a16:rowId xmlns:a16="http://schemas.microsoft.com/office/drawing/2014/main" xmlns="" val="10005"/>
                  </a:ext>
                </a:extLst>
              </a:tr>
              <a:tr h="370840">
                <a:tc>
                  <a:txBody>
                    <a:bodyPr/>
                    <a:lstStyle/>
                    <a:p>
                      <a:r>
                        <a:rPr lang="en-US" sz="1400" dirty="0"/>
                        <a:t>Fang</a:t>
                      </a:r>
                    </a:p>
                  </a:txBody>
                  <a:tcPr/>
                </a:tc>
                <a:tc>
                  <a:txBody>
                    <a:bodyPr/>
                    <a:lstStyle/>
                    <a:p>
                      <a:r>
                        <a:rPr lang="en-US" sz="1400" dirty="0"/>
                        <a:t>Economist</a:t>
                      </a:r>
                    </a:p>
                  </a:txBody>
                  <a:tcPr/>
                </a:tc>
                <a:tc>
                  <a:txBody>
                    <a:bodyPr/>
                    <a:lstStyle/>
                    <a:p>
                      <a:r>
                        <a:rPr lang="en-US" sz="1400" dirty="0"/>
                        <a:t>New York</a:t>
                      </a:r>
                    </a:p>
                  </a:txBody>
                  <a:tcPr/>
                </a:tc>
                <a:extLst>
                  <a:ext uri="{0D108BD9-81ED-4DB2-BD59-A6C34878D82A}">
                    <a16:rowId xmlns:a16="http://schemas.microsoft.com/office/drawing/2014/main" xmlns="" val="10006"/>
                  </a:ext>
                </a:extLst>
              </a:tr>
              <a:tr h="370840">
                <a:tc>
                  <a:txBody>
                    <a:bodyPr/>
                    <a:lstStyle/>
                    <a:p>
                      <a:r>
                        <a:rPr lang="en-US" sz="1400" dirty="0"/>
                        <a:t>Fang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Economist</a:t>
                      </a:r>
                    </a:p>
                  </a:txBody>
                  <a:tcPr/>
                </a:tc>
                <a:tc>
                  <a:txBody>
                    <a:bodyPr/>
                    <a:lstStyle/>
                    <a:p>
                      <a:r>
                        <a:rPr lang="en-US" sz="1400" dirty="0"/>
                        <a:t>Buffalo</a:t>
                      </a:r>
                    </a:p>
                  </a:txBody>
                  <a:tcPr/>
                </a:tc>
                <a:extLst>
                  <a:ext uri="{0D108BD9-81ED-4DB2-BD59-A6C34878D82A}">
                    <a16:rowId xmlns:a16="http://schemas.microsoft.com/office/drawing/2014/main" xmlns="" val="10007"/>
                  </a:ext>
                </a:extLst>
              </a:tr>
              <a:tr h="370840">
                <a:tc>
                  <a:txBody>
                    <a:bodyPr/>
                    <a:lstStyle/>
                    <a:p>
                      <a:r>
                        <a:rPr lang="en-US" sz="1400" dirty="0" err="1"/>
                        <a:t>Lakshmi</a:t>
                      </a:r>
                      <a:endParaRPr lang="en-US" sz="1400" dirty="0"/>
                    </a:p>
                  </a:txBody>
                  <a:tcPr/>
                </a:tc>
                <a:tc>
                  <a:txBody>
                    <a:bodyPr/>
                    <a:lstStyle/>
                    <a:p>
                      <a:r>
                        <a:rPr lang="en-US" sz="1400" dirty="0"/>
                        <a:t>Analyst</a:t>
                      </a:r>
                    </a:p>
                  </a:txBody>
                  <a:tcPr/>
                </a:tc>
                <a:tc>
                  <a:txBody>
                    <a:bodyPr/>
                    <a:lstStyle/>
                    <a:p>
                      <a:r>
                        <a:rPr lang="en-US" sz="1400" dirty="0"/>
                        <a:t>Boston</a:t>
                      </a:r>
                    </a:p>
                  </a:txBody>
                  <a:tcPr/>
                </a:tc>
                <a:extLst>
                  <a:ext uri="{0D108BD9-81ED-4DB2-BD59-A6C34878D82A}">
                    <a16:rowId xmlns:a16="http://schemas.microsoft.com/office/drawing/2014/main" xmlns=""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t>Lakshmi</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Analyst</a:t>
                      </a:r>
                    </a:p>
                  </a:txBody>
                  <a:tcPr/>
                </a:tc>
                <a:tc>
                  <a:txBody>
                    <a:bodyPr/>
                    <a:lstStyle/>
                    <a:p>
                      <a:r>
                        <a:rPr lang="en-US" sz="1400" dirty="0"/>
                        <a:t>Buffalo</a:t>
                      </a:r>
                    </a:p>
                  </a:txBody>
                  <a:tcPr/>
                </a:tc>
                <a:extLst>
                  <a:ext uri="{0D108BD9-81ED-4DB2-BD59-A6C34878D82A}">
                    <a16:rowId xmlns:a16="http://schemas.microsoft.com/office/drawing/2014/main" xmlns="" val="10009"/>
                  </a:ext>
                </a:extLst>
              </a:tr>
              <a:tr h="370840">
                <a:tc>
                  <a:txBody>
                    <a:bodyPr/>
                    <a:lstStyle/>
                    <a:p>
                      <a:r>
                        <a:rPr lang="en-US" sz="1400" dirty="0" err="1"/>
                        <a:t>Lakshmi</a:t>
                      </a:r>
                      <a:endParaRPr lang="en-US" sz="1400" dirty="0"/>
                    </a:p>
                  </a:txBody>
                  <a:tcPr/>
                </a:tc>
                <a:tc>
                  <a:txBody>
                    <a:bodyPr/>
                    <a:lstStyle/>
                    <a:p>
                      <a:r>
                        <a:rPr lang="en-US" sz="1400" dirty="0"/>
                        <a:t>Clerk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Buffalo</a:t>
                      </a:r>
                    </a:p>
                  </a:txBody>
                  <a:tcPr/>
                </a:tc>
                <a:extLst>
                  <a:ext uri="{0D108BD9-81ED-4DB2-BD59-A6C34878D82A}">
                    <a16:rowId xmlns:a16="http://schemas.microsoft.com/office/drawing/2014/main" xmlns="" val="100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t>Lakshmi</a:t>
                      </a:r>
                      <a:endParaRPr lang="en-US" sz="1400" dirty="0"/>
                    </a:p>
                  </a:txBody>
                  <a:tcPr/>
                </a:tc>
                <a:tc>
                  <a:txBody>
                    <a:bodyPr/>
                    <a:lstStyle/>
                    <a:p>
                      <a:r>
                        <a:rPr lang="en-US" sz="1400" dirty="0"/>
                        <a:t>Clerk</a:t>
                      </a:r>
                    </a:p>
                  </a:txBody>
                  <a:tcPr/>
                </a:tc>
                <a:tc>
                  <a:txBody>
                    <a:bodyPr/>
                    <a:lstStyle/>
                    <a:p>
                      <a:r>
                        <a:rPr lang="en-US" sz="1400" dirty="0"/>
                        <a:t>Boston</a:t>
                      </a:r>
                    </a:p>
                  </a:txBody>
                  <a:tcPr/>
                </a:tc>
                <a:extLst>
                  <a:ext uri="{0D108BD9-81ED-4DB2-BD59-A6C34878D82A}">
                    <a16:rowId xmlns:a16="http://schemas.microsoft.com/office/drawing/2014/main" xmlns="" val="10011"/>
                  </a:ext>
                </a:extLst>
              </a:tr>
              <a:tr h="370840">
                <a:tc>
                  <a:txBody>
                    <a:bodyPr/>
                    <a:lstStyle/>
                    <a:p>
                      <a:r>
                        <a:rPr lang="en-US" sz="1400" dirty="0" err="1"/>
                        <a:t>Lakshmi</a:t>
                      </a:r>
                      <a:endParaRPr lang="en-US" sz="1400" dirty="0"/>
                    </a:p>
                  </a:txBody>
                  <a:tcPr/>
                </a:tc>
                <a:tc>
                  <a:txBody>
                    <a:bodyPr/>
                    <a:lstStyle/>
                    <a:p>
                      <a:r>
                        <a:rPr lang="en-US" sz="1400" dirty="0"/>
                        <a:t>Clerk</a:t>
                      </a:r>
                    </a:p>
                  </a:txBody>
                  <a:tcPr/>
                </a:tc>
                <a:tc>
                  <a:txBody>
                    <a:bodyPr/>
                    <a:lstStyle/>
                    <a:p>
                      <a:r>
                        <a:rPr lang="en-US" sz="1400" dirty="0"/>
                        <a:t>Albany</a:t>
                      </a:r>
                    </a:p>
                  </a:txBody>
                  <a:tcPr/>
                </a:tc>
                <a:extLst>
                  <a:ext uri="{0D108BD9-81ED-4DB2-BD59-A6C34878D82A}">
                    <a16:rowId xmlns:a16="http://schemas.microsoft.com/office/drawing/2014/main" xmlns="" val="1001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t>Lakshmi</a:t>
                      </a:r>
                      <a:endParaRPr lang="en-US" sz="1400" dirty="0"/>
                    </a:p>
                  </a:txBody>
                  <a:tcPr/>
                </a:tc>
                <a:tc>
                  <a:txBody>
                    <a:bodyPr/>
                    <a:lstStyle/>
                    <a:p>
                      <a:r>
                        <a:rPr lang="en-US" sz="1400" dirty="0"/>
                        <a:t>Clerk</a:t>
                      </a:r>
                    </a:p>
                  </a:txBody>
                  <a:tcPr/>
                </a:tc>
                <a:tc>
                  <a:txBody>
                    <a:bodyPr/>
                    <a:lstStyle/>
                    <a:p>
                      <a:r>
                        <a:rPr lang="en-US" sz="1400" dirty="0"/>
                        <a:t>Trenton</a:t>
                      </a:r>
                    </a:p>
                  </a:txBody>
                  <a:tcPr/>
                </a:tc>
                <a:extLst>
                  <a:ext uri="{0D108BD9-81ED-4DB2-BD59-A6C34878D82A}">
                    <a16:rowId xmlns:a16="http://schemas.microsoft.com/office/drawing/2014/main" xmlns="" val="1001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t>Lakshmi</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Economist</a:t>
                      </a:r>
                    </a:p>
                  </a:txBody>
                  <a:tcPr/>
                </a:tc>
                <a:tc>
                  <a:txBody>
                    <a:bodyPr/>
                    <a:lstStyle/>
                    <a:p>
                      <a:r>
                        <a:rPr lang="en-US" sz="1400" dirty="0"/>
                        <a:t>Buffalo</a:t>
                      </a:r>
                    </a:p>
                  </a:txBody>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375776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t>Comment On Decomposition</a:t>
            </a:r>
          </a:p>
        </p:txBody>
      </p:sp>
      <p:sp>
        <p:nvSpPr>
          <p:cNvPr id="46083" name="Content Placeholder 2"/>
          <p:cNvSpPr>
            <a:spLocks noGrp="1"/>
          </p:cNvSpPr>
          <p:nvPr>
            <p:ph idx="1"/>
          </p:nvPr>
        </p:nvSpPr>
        <p:spPr/>
        <p:txBody>
          <a:bodyPr/>
          <a:lstStyle/>
          <a:p>
            <a:r>
              <a:rPr lang="en-US"/>
              <a:t>It does not matter whether we remove duplicate rows</a:t>
            </a:r>
          </a:p>
          <a:p>
            <a:r>
              <a:rPr lang="en-US"/>
              <a:t>But some systems insist that that a row cannot  appear more than once with a specific value of a primary key</a:t>
            </a:r>
          </a:p>
          <a:p>
            <a:r>
              <a:rPr lang="en-US"/>
              <a:t>So this would be OK for such a system</a:t>
            </a:r>
          </a:p>
          <a:p>
            <a:endParaRPr lang="en-US"/>
          </a:p>
          <a:p>
            <a:endParaRPr lang="en-US"/>
          </a:p>
          <a:p>
            <a:endParaRPr lang="en-US"/>
          </a:p>
          <a:p>
            <a:endParaRPr lang="en-US"/>
          </a:p>
          <a:p>
            <a:r>
              <a:rPr lang="en-US"/>
              <a:t>This would not be OK for such a system </a:t>
            </a:r>
          </a:p>
        </p:txBody>
      </p:sp>
      <p:graphicFrame>
        <p:nvGraphicFramePr>
          <p:cNvPr id="4" name="Content Placeholder 3"/>
          <p:cNvGraphicFramePr>
            <a:graphicFrameLocks/>
          </p:cNvGraphicFramePr>
          <p:nvPr/>
        </p:nvGraphicFramePr>
        <p:xfrm>
          <a:off x="1676400" y="3048000"/>
          <a:ext cx="2895600" cy="1483360"/>
        </p:xfrm>
        <a:graphic>
          <a:graphicData uri="http://schemas.openxmlformats.org/drawingml/2006/table">
            <a:tbl>
              <a:tblPr firstRow="1" bandCol="1">
                <a:tableStyleId>{21E4AEA4-8DFA-4A89-87EB-49C32662AFE0}</a:tableStyleId>
              </a:tblPr>
              <a:tblGrid>
                <a:gridCol w="965200">
                  <a:extLst>
                    <a:ext uri="{9D8B030D-6E8A-4147-A177-3AD203B41FA5}">
                      <a16:colId xmlns:a16="http://schemas.microsoft.com/office/drawing/2014/main" xmlns="" val="20000"/>
                    </a:ext>
                  </a:extLst>
                </a:gridCol>
                <a:gridCol w="965200">
                  <a:extLst>
                    <a:ext uri="{9D8B030D-6E8A-4147-A177-3AD203B41FA5}">
                      <a16:colId xmlns:a16="http://schemas.microsoft.com/office/drawing/2014/main" xmlns="" val="20001"/>
                    </a:ext>
                  </a:extLst>
                </a:gridCol>
                <a:gridCol w="965200">
                  <a:extLst>
                    <a:ext uri="{9D8B030D-6E8A-4147-A177-3AD203B41FA5}">
                      <a16:colId xmlns:a16="http://schemas.microsoft.com/office/drawing/2014/main" xmlns="" val="20002"/>
                    </a:ext>
                  </a:extLst>
                </a:gridCol>
              </a:tblGrid>
              <a:tr h="370840">
                <a:tc>
                  <a:txBody>
                    <a:bodyPr/>
                    <a:lstStyle/>
                    <a:p>
                      <a:pPr algn="ctr"/>
                      <a:r>
                        <a:rPr lang="en-US" sz="1400" u="none" dirty="0"/>
                        <a:t>T</a:t>
                      </a:r>
                    </a:p>
                  </a:txBody>
                  <a:tcPr/>
                </a:tc>
                <a:tc>
                  <a:txBody>
                    <a:bodyPr/>
                    <a:lstStyle/>
                    <a:p>
                      <a:pPr algn="ctr"/>
                      <a:r>
                        <a:rPr lang="en-US" sz="1400" u="sng" dirty="0"/>
                        <a:t>Grade</a:t>
                      </a:r>
                    </a:p>
                  </a:txBody>
                  <a:tcPr/>
                </a:tc>
                <a:tc>
                  <a:txBody>
                    <a:bodyPr/>
                    <a:lstStyle/>
                    <a:p>
                      <a:pPr algn="ctr"/>
                      <a:r>
                        <a:rPr lang="en-US" sz="1400" dirty="0"/>
                        <a:t>Salary</a:t>
                      </a:r>
                    </a:p>
                  </a:txBody>
                  <a:tcPr/>
                </a:tc>
                <a:extLst>
                  <a:ext uri="{0D108BD9-81ED-4DB2-BD59-A6C34878D82A}">
                    <a16:rowId xmlns:a16="http://schemas.microsoft.com/office/drawing/2014/main" xmlns="" val="10000"/>
                  </a:ext>
                </a:extLst>
              </a:tr>
              <a:tr h="370840">
                <a:tc>
                  <a:txBody>
                    <a:bodyPr/>
                    <a:lstStyle/>
                    <a:p>
                      <a:endParaRPr lang="en-US" sz="1400" dirty="0"/>
                    </a:p>
                  </a:txBody>
                  <a:tcPr>
                    <a:solidFill>
                      <a:schemeClr val="bg1"/>
                    </a:solidFill>
                  </a:tcPr>
                </a:tc>
                <a:tc>
                  <a:txBody>
                    <a:bodyPr/>
                    <a:lstStyle/>
                    <a:p>
                      <a:r>
                        <a:rPr lang="en-US" sz="1400" dirty="0"/>
                        <a:t>2</a:t>
                      </a:r>
                    </a:p>
                  </a:txBody>
                  <a:tcPr/>
                </a:tc>
                <a:tc>
                  <a:txBody>
                    <a:bodyPr/>
                    <a:lstStyle/>
                    <a:p>
                      <a:r>
                        <a:rPr lang="en-US" sz="1400" dirty="0"/>
                        <a:t>80</a:t>
                      </a:r>
                    </a:p>
                  </a:txBody>
                  <a:tcPr/>
                </a:tc>
                <a:extLst>
                  <a:ext uri="{0D108BD9-81ED-4DB2-BD59-A6C34878D82A}">
                    <a16:rowId xmlns:a16="http://schemas.microsoft.com/office/drawing/2014/main" xmlns="" val="10001"/>
                  </a:ext>
                </a:extLst>
              </a:tr>
              <a:tr h="370840">
                <a:tc>
                  <a:txBody>
                    <a:bodyPr/>
                    <a:lstStyle/>
                    <a:p>
                      <a:endParaRPr lang="en-US" sz="1400" dirty="0"/>
                    </a:p>
                  </a:txBody>
                  <a:tcPr>
                    <a:solidFill>
                      <a:schemeClr val="bg1"/>
                    </a:solidFill>
                  </a:tcPr>
                </a:tc>
                <a:tc>
                  <a:txBody>
                    <a:bodyPr/>
                    <a:lstStyle/>
                    <a:p>
                      <a:r>
                        <a:rPr lang="en-US" sz="1400" dirty="0"/>
                        <a:t>3</a:t>
                      </a:r>
                    </a:p>
                  </a:txBody>
                  <a:tcPr/>
                </a:tc>
                <a:tc>
                  <a:txBody>
                    <a:bodyPr/>
                    <a:lstStyle/>
                    <a:p>
                      <a:r>
                        <a:rPr lang="en-US" sz="1400" dirty="0"/>
                        <a:t>70</a:t>
                      </a:r>
                    </a:p>
                  </a:txBody>
                  <a:tcPr/>
                </a:tc>
                <a:extLst>
                  <a:ext uri="{0D108BD9-81ED-4DB2-BD59-A6C34878D82A}">
                    <a16:rowId xmlns:a16="http://schemas.microsoft.com/office/drawing/2014/main" xmlns="" val="10002"/>
                  </a:ext>
                </a:extLst>
              </a:tr>
              <a:tr h="370840">
                <a:tc>
                  <a:txBody>
                    <a:bodyPr/>
                    <a:lstStyle/>
                    <a:p>
                      <a:endParaRPr lang="en-US" sz="1400" dirty="0"/>
                    </a:p>
                  </a:txBody>
                  <a:tcPr>
                    <a:solidFill>
                      <a:schemeClr val="bg1"/>
                    </a:solidFill>
                  </a:tcPr>
                </a:tc>
                <a:tc>
                  <a:txBody>
                    <a:bodyPr/>
                    <a:lstStyle/>
                    <a:p>
                      <a:r>
                        <a:rPr lang="en-US" sz="1400" dirty="0"/>
                        <a:t>4</a:t>
                      </a:r>
                    </a:p>
                  </a:txBody>
                  <a:tcPr/>
                </a:tc>
                <a:tc>
                  <a:txBody>
                    <a:bodyPr/>
                    <a:lstStyle/>
                    <a:p>
                      <a:r>
                        <a:rPr lang="en-US" sz="1400" dirty="0"/>
                        <a:t>70</a:t>
                      </a:r>
                    </a:p>
                  </a:txBody>
                  <a:tcPr/>
                </a:tc>
                <a:extLst>
                  <a:ext uri="{0D108BD9-81ED-4DB2-BD59-A6C34878D82A}">
                    <a16:rowId xmlns:a16="http://schemas.microsoft.com/office/drawing/2014/main" xmlns="" val="10003"/>
                  </a:ext>
                </a:extLst>
              </a:tr>
            </a:tbl>
          </a:graphicData>
        </a:graphic>
      </p:graphicFrame>
      <p:graphicFrame>
        <p:nvGraphicFramePr>
          <p:cNvPr id="5" name="Content Placeholder 3"/>
          <p:cNvGraphicFramePr>
            <a:graphicFrameLocks/>
          </p:cNvGraphicFramePr>
          <p:nvPr/>
        </p:nvGraphicFramePr>
        <p:xfrm>
          <a:off x="1752600" y="5334000"/>
          <a:ext cx="2895600" cy="1854200"/>
        </p:xfrm>
        <a:graphic>
          <a:graphicData uri="http://schemas.openxmlformats.org/drawingml/2006/table">
            <a:tbl>
              <a:tblPr firstRow="1" bandCol="1">
                <a:tableStyleId>{21E4AEA4-8DFA-4A89-87EB-49C32662AFE0}</a:tableStyleId>
              </a:tblPr>
              <a:tblGrid>
                <a:gridCol w="965200">
                  <a:extLst>
                    <a:ext uri="{9D8B030D-6E8A-4147-A177-3AD203B41FA5}">
                      <a16:colId xmlns:a16="http://schemas.microsoft.com/office/drawing/2014/main" xmlns="" val="20000"/>
                    </a:ext>
                  </a:extLst>
                </a:gridCol>
                <a:gridCol w="965200">
                  <a:extLst>
                    <a:ext uri="{9D8B030D-6E8A-4147-A177-3AD203B41FA5}">
                      <a16:colId xmlns:a16="http://schemas.microsoft.com/office/drawing/2014/main" xmlns="" val="20001"/>
                    </a:ext>
                  </a:extLst>
                </a:gridCol>
                <a:gridCol w="965200">
                  <a:extLst>
                    <a:ext uri="{9D8B030D-6E8A-4147-A177-3AD203B41FA5}">
                      <a16:colId xmlns:a16="http://schemas.microsoft.com/office/drawing/2014/main" xmlns="" val="20002"/>
                    </a:ext>
                  </a:extLst>
                </a:gridCol>
              </a:tblGrid>
              <a:tr h="370840">
                <a:tc>
                  <a:txBody>
                    <a:bodyPr/>
                    <a:lstStyle/>
                    <a:p>
                      <a:pPr algn="ctr"/>
                      <a:r>
                        <a:rPr lang="en-US" sz="1400" u="none" dirty="0"/>
                        <a:t>T</a:t>
                      </a:r>
                    </a:p>
                  </a:txBody>
                  <a:tcPr/>
                </a:tc>
                <a:tc>
                  <a:txBody>
                    <a:bodyPr/>
                    <a:lstStyle/>
                    <a:p>
                      <a:pPr algn="ctr"/>
                      <a:r>
                        <a:rPr lang="en-US" sz="1400" u="sng" dirty="0"/>
                        <a:t>Grade</a:t>
                      </a:r>
                    </a:p>
                  </a:txBody>
                  <a:tcPr/>
                </a:tc>
                <a:tc>
                  <a:txBody>
                    <a:bodyPr/>
                    <a:lstStyle/>
                    <a:p>
                      <a:pPr algn="ctr"/>
                      <a:r>
                        <a:rPr lang="en-US" sz="1400" dirty="0"/>
                        <a:t>Salary</a:t>
                      </a:r>
                    </a:p>
                  </a:txBody>
                  <a:tcPr/>
                </a:tc>
                <a:extLst>
                  <a:ext uri="{0D108BD9-81ED-4DB2-BD59-A6C34878D82A}">
                    <a16:rowId xmlns:a16="http://schemas.microsoft.com/office/drawing/2014/main" xmlns="" val="10000"/>
                  </a:ext>
                </a:extLst>
              </a:tr>
              <a:tr h="370840">
                <a:tc>
                  <a:txBody>
                    <a:bodyPr/>
                    <a:lstStyle/>
                    <a:p>
                      <a:endParaRPr lang="en-US" sz="1400" dirty="0"/>
                    </a:p>
                  </a:txBody>
                  <a:tcPr>
                    <a:solidFill>
                      <a:schemeClr val="bg1"/>
                    </a:solidFill>
                  </a:tcPr>
                </a:tc>
                <a:tc>
                  <a:txBody>
                    <a:bodyPr/>
                    <a:lstStyle/>
                    <a:p>
                      <a:r>
                        <a:rPr lang="en-US" sz="1400" dirty="0"/>
                        <a:t>2</a:t>
                      </a:r>
                    </a:p>
                  </a:txBody>
                  <a:tcPr/>
                </a:tc>
                <a:tc>
                  <a:txBody>
                    <a:bodyPr/>
                    <a:lstStyle/>
                    <a:p>
                      <a:r>
                        <a:rPr lang="en-US" sz="1400" dirty="0"/>
                        <a:t>80</a:t>
                      </a:r>
                    </a:p>
                  </a:txBody>
                  <a:tcPr/>
                </a:tc>
                <a:extLst>
                  <a:ext uri="{0D108BD9-81ED-4DB2-BD59-A6C34878D82A}">
                    <a16:rowId xmlns:a16="http://schemas.microsoft.com/office/drawing/2014/main" xmlns="" val="10001"/>
                  </a:ext>
                </a:extLst>
              </a:tr>
              <a:tr h="370840">
                <a:tc>
                  <a:txBody>
                    <a:bodyPr/>
                    <a:lstStyle/>
                    <a:p>
                      <a:endParaRPr lang="en-US" sz="1400" dirty="0"/>
                    </a:p>
                  </a:txBody>
                  <a:tcPr>
                    <a:solidFill>
                      <a:schemeClr val="bg1"/>
                    </a:solidFill>
                  </a:tcPr>
                </a:tc>
                <a:tc>
                  <a:txBody>
                    <a:bodyPr/>
                    <a:lstStyle/>
                    <a:p>
                      <a:r>
                        <a:rPr lang="en-US" sz="1400" dirty="0"/>
                        <a:t>3</a:t>
                      </a:r>
                    </a:p>
                  </a:txBody>
                  <a:tcPr/>
                </a:tc>
                <a:tc>
                  <a:txBody>
                    <a:bodyPr/>
                    <a:lstStyle/>
                    <a:p>
                      <a:r>
                        <a:rPr lang="en-US" sz="1400" dirty="0"/>
                        <a:t>70</a:t>
                      </a:r>
                    </a:p>
                  </a:txBody>
                  <a:tcPr/>
                </a:tc>
                <a:extLst>
                  <a:ext uri="{0D108BD9-81ED-4DB2-BD59-A6C34878D82A}">
                    <a16:rowId xmlns:a16="http://schemas.microsoft.com/office/drawing/2014/main" xmlns="" val="10002"/>
                  </a:ext>
                </a:extLst>
              </a:tr>
              <a:tr h="370840">
                <a:tc>
                  <a:txBody>
                    <a:bodyPr/>
                    <a:lstStyle/>
                    <a:p>
                      <a:endParaRPr lang="en-US" sz="1400" dirty="0"/>
                    </a:p>
                  </a:txBody>
                  <a:tcPr>
                    <a:solidFill>
                      <a:schemeClr val="bg1"/>
                    </a:solidFill>
                  </a:tcPr>
                </a:tc>
                <a:tc>
                  <a:txBody>
                    <a:bodyPr/>
                    <a:lstStyle/>
                    <a:p>
                      <a:r>
                        <a:rPr lang="en-US" sz="1400" dirty="0"/>
                        <a:t>4</a:t>
                      </a:r>
                    </a:p>
                  </a:txBody>
                  <a:tcPr/>
                </a:tc>
                <a:tc>
                  <a:txBody>
                    <a:bodyPr/>
                    <a:lstStyle/>
                    <a:p>
                      <a:r>
                        <a:rPr lang="en-US" sz="1400" dirty="0"/>
                        <a:t>70</a:t>
                      </a:r>
                    </a:p>
                  </a:txBody>
                  <a:tcPr/>
                </a:tc>
                <a:extLst>
                  <a:ext uri="{0D108BD9-81ED-4DB2-BD59-A6C34878D82A}">
                    <a16:rowId xmlns:a16="http://schemas.microsoft.com/office/drawing/2014/main" xmlns="" val="10003"/>
                  </a:ext>
                </a:extLst>
              </a:tr>
              <a:tr h="370840">
                <a:tc>
                  <a:txBody>
                    <a:bodyPr/>
                    <a:lstStyle/>
                    <a:p>
                      <a:endParaRPr lang="en-US" sz="1400" dirty="0"/>
                    </a:p>
                  </a:txBody>
                  <a:tcPr>
                    <a:solidFill>
                      <a:schemeClr val="bg1"/>
                    </a:solidFill>
                  </a:tcPr>
                </a:tc>
                <a:tc>
                  <a:txBody>
                    <a:bodyPr/>
                    <a:lstStyle/>
                    <a:p>
                      <a:r>
                        <a:rPr lang="en-US" sz="1400" dirty="0"/>
                        <a:t>2</a:t>
                      </a:r>
                    </a:p>
                  </a:txBody>
                  <a:tcPr/>
                </a:tc>
                <a:tc>
                  <a:txBody>
                    <a:bodyPr/>
                    <a:lstStyle/>
                    <a:p>
                      <a:r>
                        <a:rPr lang="en-US" sz="1400" dirty="0"/>
                        <a:t>80</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35003101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a:t>A Decompostion</a:t>
            </a:r>
          </a:p>
        </p:txBody>
      </p:sp>
      <p:graphicFrame>
        <p:nvGraphicFramePr>
          <p:cNvPr id="4" name="Content Placeholder 3"/>
          <p:cNvGraphicFramePr>
            <a:graphicFrameLocks noGrp="1"/>
          </p:cNvGraphicFramePr>
          <p:nvPr>
            <p:ph idx="1"/>
          </p:nvPr>
        </p:nvGraphicFramePr>
        <p:xfrm>
          <a:off x="3886200" y="3810000"/>
          <a:ext cx="2362200" cy="1483360"/>
        </p:xfrm>
        <a:graphic>
          <a:graphicData uri="http://schemas.openxmlformats.org/drawingml/2006/table">
            <a:tbl>
              <a:tblPr firstRow="1" bandCol="1">
                <a:tableStyleId>{21E4AEA4-8DFA-4A89-87EB-49C32662AFE0}</a:tableStyleId>
              </a:tblPr>
              <a:tblGrid>
                <a:gridCol w="885825">
                  <a:extLst>
                    <a:ext uri="{9D8B030D-6E8A-4147-A177-3AD203B41FA5}">
                      <a16:colId xmlns:a16="http://schemas.microsoft.com/office/drawing/2014/main" xmlns="" val="20000"/>
                    </a:ext>
                  </a:extLst>
                </a:gridCol>
                <a:gridCol w="885825">
                  <a:extLst>
                    <a:ext uri="{9D8B030D-6E8A-4147-A177-3AD203B41FA5}">
                      <a16:colId xmlns:a16="http://schemas.microsoft.com/office/drawing/2014/main" xmlns="" val="20001"/>
                    </a:ext>
                  </a:extLst>
                </a:gridCol>
                <a:gridCol w="590550">
                  <a:extLst>
                    <a:ext uri="{9D8B030D-6E8A-4147-A177-3AD203B41FA5}">
                      <a16:colId xmlns:a16="http://schemas.microsoft.com/office/drawing/2014/main" xmlns="" val="20002"/>
                    </a:ext>
                  </a:extLst>
                </a:gridCol>
              </a:tblGrid>
              <a:tr h="370840">
                <a:tc>
                  <a:txBody>
                    <a:bodyPr/>
                    <a:lstStyle/>
                    <a:p>
                      <a:pPr algn="ctr"/>
                      <a:r>
                        <a:rPr lang="en-US" sz="1400" u="sng" dirty="0" err="1"/>
                        <a:t>Em</a:t>
                      </a:r>
                      <a:endParaRPr lang="en-US" sz="1400" u="sng" dirty="0"/>
                    </a:p>
                  </a:txBody>
                  <a:tcPr/>
                </a:tc>
                <a:tc>
                  <a:txBody>
                    <a:bodyPr/>
                    <a:lstStyle/>
                    <a:p>
                      <a:pPr algn="ctr"/>
                      <a:r>
                        <a:rPr lang="en-US" sz="1400" dirty="0"/>
                        <a:t>To</a:t>
                      </a:r>
                    </a:p>
                  </a:txBody>
                  <a:tcPr/>
                </a:tc>
                <a:tc>
                  <a:txBody>
                    <a:bodyPr/>
                    <a:lstStyle/>
                    <a:p>
                      <a:pPr algn="ctr"/>
                      <a:r>
                        <a:rPr lang="en-US" sz="1400" dirty="0"/>
                        <a:t>Ho</a:t>
                      </a:r>
                    </a:p>
                  </a:txBody>
                  <a:tcPr/>
                </a:tc>
                <a:extLst>
                  <a:ext uri="{0D108BD9-81ED-4DB2-BD59-A6C34878D82A}">
                    <a16:rowId xmlns:a16="http://schemas.microsoft.com/office/drawing/2014/main" xmlns="" val="10000"/>
                  </a:ext>
                </a:extLst>
              </a:tr>
              <a:tr h="370840">
                <a:tc>
                  <a:txBody>
                    <a:bodyPr/>
                    <a:lstStyle/>
                    <a:p>
                      <a:r>
                        <a:rPr lang="en-US" sz="1400" dirty="0"/>
                        <a:t>Mary</a:t>
                      </a:r>
                    </a:p>
                  </a:txBody>
                  <a:tcPr/>
                </a:tc>
                <a:tc>
                  <a:txBody>
                    <a:bodyPr/>
                    <a:lstStyle/>
                    <a:p>
                      <a:r>
                        <a:rPr lang="en-US" sz="1400" dirty="0"/>
                        <a:t>Pen</a:t>
                      </a:r>
                    </a:p>
                  </a:txBody>
                  <a:tcPr/>
                </a:tc>
                <a:tc>
                  <a:txBody>
                    <a:bodyPr/>
                    <a:lstStyle/>
                    <a:p>
                      <a:r>
                        <a:rPr lang="en-US" sz="1400" dirty="0"/>
                        <a:t>20</a:t>
                      </a:r>
                    </a:p>
                  </a:txBody>
                  <a:tcPr/>
                </a:tc>
                <a:extLst>
                  <a:ext uri="{0D108BD9-81ED-4DB2-BD59-A6C34878D82A}">
                    <a16:rowId xmlns:a16="http://schemas.microsoft.com/office/drawing/2014/main" xmlns="" val="10001"/>
                  </a:ext>
                </a:extLst>
              </a:tr>
              <a:tr h="370840">
                <a:tc>
                  <a:txBody>
                    <a:bodyPr/>
                    <a:lstStyle/>
                    <a:p>
                      <a:r>
                        <a:rPr lang="en-US" sz="1400" dirty="0"/>
                        <a:t>Fang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Pen</a:t>
                      </a:r>
                    </a:p>
                  </a:txBody>
                  <a:tcPr/>
                </a:tc>
                <a:tc>
                  <a:txBody>
                    <a:bodyPr/>
                    <a:lstStyle/>
                    <a:p>
                      <a:r>
                        <a:rPr lang="en-US" sz="1400" dirty="0"/>
                        <a:t>30</a:t>
                      </a:r>
                    </a:p>
                  </a:txBody>
                  <a:tcPr/>
                </a:tc>
                <a:extLst>
                  <a:ext uri="{0D108BD9-81ED-4DB2-BD59-A6C34878D82A}">
                    <a16:rowId xmlns:a16="http://schemas.microsoft.com/office/drawing/2014/main" xmlns=""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t>Lakshmi</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Oracle</a:t>
                      </a:r>
                    </a:p>
                  </a:txBody>
                  <a:tcPr/>
                </a:tc>
                <a:tc>
                  <a:txBody>
                    <a:bodyPr/>
                    <a:lstStyle/>
                    <a:p>
                      <a:r>
                        <a:rPr lang="en-US" sz="1400" dirty="0"/>
                        <a:t>40</a:t>
                      </a:r>
                    </a:p>
                  </a:txBody>
                  <a:tcPr/>
                </a:tc>
                <a:extLst>
                  <a:ext uri="{0D108BD9-81ED-4DB2-BD59-A6C34878D82A}">
                    <a16:rowId xmlns:a16="http://schemas.microsoft.com/office/drawing/2014/main" xmlns="" val="10003"/>
                  </a:ext>
                </a:extLst>
              </a:tr>
            </a:tbl>
          </a:graphicData>
        </a:graphic>
      </p:graphicFrame>
      <p:graphicFrame>
        <p:nvGraphicFramePr>
          <p:cNvPr id="5" name="Content Placeholder 3"/>
          <p:cNvGraphicFramePr>
            <a:graphicFrameLocks/>
          </p:cNvGraphicFramePr>
          <p:nvPr/>
        </p:nvGraphicFramePr>
        <p:xfrm>
          <a:off x="4343400" y="5562600"/>
          <a:ext cx="1905000" cy="1112520"/>
        </p:xfrm>
        <a:graphic>
          <a:graphicData uri="http://schemas.openxmlformats.org/drawingml/2006/table">
            <a:tbl>
              <a:tblPr firstRow="1" bandCol="1">
                <a:tableStyleId>{21E4AEA4-8DFA-4A89-87EB-49C32662AFE0}</a:tableStyleId>
              </a:tblPr>
              <a:tblGrid>
                <a:gridCol w="952500">
                  <a:extLst>
                    <a:ext uri="{9D8B030D-6E8A-4147-A177-3AD203B41FA5}">
                      <a16:colId xmlns:a16="http://schemas.microsoft.com/office/drawing/2014/main" xmlns="" val="20000"/>
                    </a:ext>
                  </a:extLst>
                </a:gridCol>
                <a:gridCol w="952500">
                  <a:extLst>
                    <a:ext uri="{9D8B030D-6E8A-4147-A177-3AD203B41FA5}">
                      <a16:colId xmlns:a16="http://schemas.microsoft.com/office/drawing/2014/main" xmlns="" val="20001"/>
                    </a:ext>
                  </a:extLst>
                </a:gridCol>
              </a:tblGrid>
              <a:tr h="370840">
                <a:tc>
                  <a:txBody>
                    <a:bodyPr/>
                    <a:lstStyle/>
                    <a:p>
                      <a:pPr algn="ctr"/>
                      <a:r>
                        <a:rPr lang="en-US" sz="1400" u="sng" dirty="0"/>
                        <a:t>To</a:t>
                      </a:r>
                    </a:p>
                  </a:txBody>
                  <a:tcPr/>
                </a:tc>
                <a:tc>
                  <a:txBody>
                    <a:bodyPr/>
                    <a:lstStyle/>
                    <a:p>
                      <a:pPr algn="ctr"/>
                      <a:r>
                        <a:rPr lang="en-US" sz="1400" dirty="0"/>
                        <a:t>Pr</a:t>
                      </a:r>
                    </a:p>
                  </a:txBody>
                  <a:tcPr/>
                </a:tc>
                <a:extLst>
                  <a:ext uri="{0D108BD9-81ED-4DB2-BD59-A6C34878D82A}">
                    <a16:rowId xmlns:a16="http://schemas.microsoft.com/office/drawing/2014/main" xmlns="" val="10000"/>
                  </a:ext>
                </a:extLst>
              </a:tr>
              <a:tr h="370840">
                <a:tc>
                  <a:txBody>
                    <a:bodyPr/>
                    <a:lstStyle/>
                    <a:p>
                      <a:r>
                        <a:rPr lang="en-US" sz="1400" dirty="0"/>
                        <a:t>Pen</a:t>
                      </a:r>
                    </a:p>
                  </a:txBody>
                  <a:tcPr/>
                </a:tc>
                <a:tc>
                  <a:txBody>
                    <a:bodyPr/>
                    <a:lstStyle/>
                    <a:p>
                      <a:r>
                        <a:rPr lang="en-US" sz="1400" dirty="0"/>
                        <a:t>Research</a:t>
                      </a:r>
                    </a:p>
                  </a:txBody>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Oracle</a:t>
                      </a:r>
                    </a:p>
                  </a:txBody>
                  <a:tcPr/>
                </a:tc>
                <a:tc>
                  <a:txBody>
                    <a:bodyPr/>
                    <a:lstStyle/>
                    <a:p>
                      <a:r>
                        <a:rPr lang="en-US" sz="1400" dirty="0"/>
                        <a:t>Database</a:t>
                      </a:r>
                    </a:p>
                  </a:txBody>
                  <a:tcPr/>
                </a:tc>
                <a:extLst>
                  <a:ext uri="{0D108BD9-81ED-4DB2-BD59-A6C34878D82A}">
                    <a16:rowId xmlns:a16="http://schemas.microsoft.com/office/drawing/2014/main" xmlns="" val="10002"/>
                  </a:ext>
                </a:extLst>
              </a:tr>
            </a:tbl>
          </a:graphicData>
        </a:graphic>
      </p:graphicFrame>
      <p:graphicFrame>
        <p:nvGraphicFramePr>
          <p:cNvPr id="6" name="Content Placeholder 3"/>
          <p:cNvGraphicFramePr>
            <a:graphicFrameLocks/>
          </p:cNvGraphicFramePr>
          <p:nvPr/>
        </p:nvGraphicFramePr>
        <p:xfrm>
          <a:off x="6553200" y="2514600"/>
          <a:ext cx="2895600" cy="4820920"/>
        </p:xfrm>
        <a:graphic>
          <a:graphicData uri="http://schemas.openxmlformats.org/drawingml/2006/table">
            <a:tbl>
              <a:tblPr firstRow="1" bandCol="1">
                <a:tableStyleId>{21E4AEA4-8DFA-4A89-87EB-49C32662AFE0}</a:tableStyleId>
              </a:tblPr>
              <a:tblGrid>
                <a:gridCol w="1066801">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gridCol w="761999">
                  <a:extLst>
                    <a:ext uri="{9D8B030D-6E8A-4147-A177-3AD203B41FA5}">
                      <a16:colId xmlns:a16="http://schemas.microsoft.com/office/drawing/2014/main" xmlns="" val="20002"/>
                    </a:ext>
                  </a:extLst>
                </a:gridCol>
              </a:tblGrid>
              <a:tr h="370840">
                <a:tc>
                  <a:txBody>
                    <a:bodyPr/>
                    <a:lstStyle/>
                    <a:p>
                      <a:pPr algn="ctr"/>
                      <a:r>
                        <a:rPr lang="en-US" sz="1400" u="sng" dirty="0" err="1"/>
                        <a:t>Sk</a:t>
                      </a:r>
                      <a:endParaRPr lang="en-US" sz="1400" u="sng" dirty="0"/>
                    </a:p>
                  </a:txBody>
                  <a:tcPr/>
                </a:tc>
                <a:tc>
                  <a:txBody>
                    <a:bodyPr/>
                    <a:lstStyle/>
                    <a:p>
                      <a:pPr algn="ctr"/>
                      <a:r>
                        <a:rPr lang="en-US" sz="1400" u="sng" dirty="0"/>
                        <a:t>Lo</a:t>
                      </a:r>
                    </a:p>
                  </a:txBody>
                  <a:tcPr/>
                </a:tc>
                <a:tc>
                  <a:txBody>
                    <a:bodyPr/>
                    <a:lstStyle/>
                    <a:p>
                      <a:pPr algn="ctr"/>
                      <a:r>
                        <a:rPr lang="en-US" sz="1400" dirty="0"/>
                        <a:t>Ro</a:t>
                      </a:r>
                    </a:p>
                  </a:txBody>
                  <a:tcPr/>
                </a:tc>
                <a:extLst>
                  <a:ext uri="{0D108BD9-81ED-4DB2-BD59-A6C34878D82A}">
                    <a16:rowId xmlns:a16="http://schemas.microsoft.com/office/drawing/2014/main" xmlns="" val="10000"/>
                  </a:ext>
                </a:extLst>
              </a:tr>
              <a:tr h="370840">
                <a:tc>
                  <a:txBody>
                    <a:bodyPr/>
                    <a:lstStyle/>
                    <a:p>
                      <a:r>
                        <a:rPr lang="en-US" sz="1400" dirty="0"/>
                        <a:t>Clerk</a:t>
                      </a:r>
                    </a:p>
                  </a:txBody>
                  <a:tcPr/>
                </a:tc>
                <a:tc>
                  <a:txBody>
                    <a:bodyPr/>
                    <a:lstStyle/>
                    <a:p>
                      <a:r>
                        <a:rPr lang="en-US" sz="1400" dirty="0"/>
                        <a:t>Boston</a:t>
                      </a:r>
                    </a:p>
                  </a:txBody>
                  <a:tcPr/>
                </a:tc>
                <a:tc>
                  <a:txBody>
                    <a:bodyPr/>
                    <a:lstStyle/>
                    <a:p>
                      <a:r>
                        <a:rPr lang="en-US" sz="1400" dirty="0"/>
                        <a:t>101</a:t>
                      </a:r>
                    </a:p>
                  </a:txBody>
                  <a:tcPr/>
                </a:tc>
                <a:extLst>
                  <a:ext uri="{0D108BD9-81ED-4DB2-BD59-A6C34878D82A}">
                    <a16:rowId xmlns:a16="http://schemas.microsoft.com/office/drawing/2014/main" xmlns="" val="10001"/>
                  </a:ext>
                </a:extLst>
              </a:tr>
              <a:tr h="370840">
                <a:tc>
                  <a:txBody>
                    <a:bodyPr/>
                    <a:lstStyle/>
                    <a:p>
                      <a:r>
                        <a:rPr lang="en-US" sz="1400" dirty="0"/>
                        <a:t>Writer</a:t>
                      </a:r>
                    </a:p>
                  </a:txBody>
                  <a:tcPr/>
                </a:tc>
                <a:tc>
                  <a:txBody>
                    <a:bodyPr/>
                    <a:lstStyle/>
                    <a:p>
                      <a:r>
                        <a:rPr lang="en-US" sz="1400" dirty="0"/>
                        <a:t>Boston</a:t>
                      </a:r>
                    </a:p>
                  </a:txBody>
                  <a:tcPr/>
                </a:tc>
                <a:tc>
                  <a:txBody>
                    <a:bodyPr/>
                    <a:lstStyle/>
                    <a:p>
                      <a:r>
                        <a:rPr lang="en-US" sz="1400" dirty="0"/>
                        <a:t>102</a:t>
                      </a:r>
                    </a:p>
                  </a:txBody>
                  <a:tcPr/>
                </a:tc>
                <a:extLst>
                  <a:ext uri="{0D108BD9-81ED-4DB2-BD59-A6C34878D82A}">
                    <a16:rowId xmlns:a16="http://schemas.microsoft.com/office/drawing/2014/main" xmlns=""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Writer</a:t>
                      </a:r>
                    </a:p>
                  </a:txBody>
                  <a:tcPr/>
                </a:tc>
                <a:tc>
                  <a:txBody>
                    <a:bodyPr/>
                    <a:lstStyle/>
                    <a:p>
                      <a:r>
                        <a:rPr lang="en-US" sz="1400" dirty="0"/>
                        <a:t>Buffalo</a:t>
                      </a:r>
                    </a:p>
                  </a:txBody>
                  <a:tcPr/>
                </a:tc>
                <a:tc>
                  <a:txBody>
                    <a:bodyPr/>
                    <a:lstStyle/>
                    <a:p>
                      <a:r>
                        <a:rPr lang="en-US" sz="1400" dirty="0"/>
                        <a:t>103</a:t>
                      </a:r>
                    </a:p>
                  </a:txBody>
                  <a:tcPr/>
                </a:tc>
                <a:extLst>
                  <a:ext uri="{0D108BD9-81ED-4DB2-BD59-A6C34878D82A}">
                    <a16:rowId xmlns:a16="http://schemas.microsoft.com/office/drawing/2014/main" xmlns="" val="10003"/>
                  </a:ext>
                </a:extLst>
              </a:tr>
              <a:tr h="370840">
                <a:tc>
                  <a:txBody>
                    <a:bodyPr/>
                    <a:lstStyle/>
                    <a:p>
                      <a:r>
                        <a:rPr lang="en-US" sz="1400" dirty="0"/>
                        <a:t>Clerk</a:t>
                      </a:r>
                    </a:p>
                  </a:txBody>
                  <a:tcPr/>
                </a:tc>
                <a:tc>
                  <a:txBody>
                    <a:bodyPr/>
                    <a:lstStyle/>
                    <a:p>
                      <a:r>
                        <a:rPr lang="en-US" sz="1400" dirty="0"/>
                        <a:t>New York</a:t>
                      </a:r>
                    </a:p>
                  </a:txBody>
                  <a:tcPr/>
                </a:tc>
                <a:tc>
                  <a:txBody>
                    <a:bodyPr/>
                    <a:lstStyle/>
                    <a:p>
                      <a:r>
                        <a:rPr lang="en-US" sz="1400" dirty="0"/>
                        <a:t>104</a:t>
                      </a:r>
                    </a:p>
                  </a:txBody>
                  <a:tcPr/>
                </a:tc>
                <a:extLst>
                  <a:ext uri="{0D108BD9-81ED-4DB2-BD59-A6C34878D82A}">
                    <a16:rowId xmlns:a16="http://schemas.microsoft.com/office/drawing/2014/main" xmlns="" val="10004"/>
                  </a:ext>
                </a:extLst>
              </a:tr>
              <a:tr h="370840">
                <a:tc>
                  <a:txBody>
                    <a:bodyPr/>
                    <a:lstStyle/>
                    <a:p>
                      <a:r>
                        <a:rPr lang="en-US" sz="1400" dirty="0"/>
                        <a:t>Editor</a:t>
                      </a:r>
                    </a:p>
                  </a:txBody>
                  <a:tcPr/>
                </a:tc>
                <a:tc>
                  <a:txBody>
                    <a:bodyPr/>
                    <a:lstStyle/>
                    <a:p>
                      <a:r>
                        <a:rPr lang="en-US" sz="1400" dirty="0"/>
                        <a:t>New York</a:t>
                      </a:r>
                    </a:p>
                  </a:txBody>
                  <a:tcPr/>
                </a:tc>
                <a:tc>
                  <a:txBody>
                    <a:bodyPr/>
                    <a:lstStyle/>
                    <a:p>
                      <a:r>
                        <a:rPr lang="en-US" sz="1400" dirty="0"/>
                        <a:t>105</a:t>
                      </a:r>
                    </a:p>
                  </a:txBody>
                  <a:tcPr/>
                </a:tc>
                <a:extLst>
                  <a:ext uri="{0D108BD9-81ED-4DB2-BD59-A6C34878D82A}">
                    <a16:rowId xmlns:a16="http://schemas.microsoft.com/office/drawing/2014/main" xmlns="" val="10005"/>
                  </a:ext>
                </a:extLst>
              </a:tr>
              <a:tr h="370840">
                <a:tc>
                  <a:txBody>
                    <a:bodyPr/>
                    <a:lstStyle/>
                    <a:p>
                      <a:r>
                        <a:rPr lang="en-US" sz="1400" dirty="0"/>
                        <a:t>Economist</a:t>
                      </a:r>
                    </a:p>
                  </a:txBody>
                  <a:tcPr/>
                </a:tc>
                <a:tc>
                  <a:txBody>
                    <a:bodyPr/>
                    <a:lstStyle/>
                    <a:p>
                      <a:r>
                        <a:rPr lang="en-US" sz="1400" dirty="0"/>
                        <a:t>New York</a:t>
                      </a:r>
                    </a:p>
                  </a:txBody>
                  <a:tcPr/>
                </a:tc>
                <a:tc>
                  <a:txBody>
                    <a:bodyPr/>
                    <a:lstStyle/>
                    <a:p>
                      <a:r>
                        <a:rPr lang="en-US" sz="1400" dirty="0"/>
                        <a:t>106</a:t>
                      </a:r>
                    </a:p>
                  </a:txBody>
                  <a:tcPr/>
                </a:tc>
                <a:extLst>
                  <a:ext uri="{0D108BD9-81ED-4DB2-BD59-A6C34878D82A}">
                    <a16:rowId xmlns:a16="http://schemas.microsoft.com/office/drawing/2014/main" xmlns=""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Economist</a:t>
                      </a:r>
                    </a:p>
                  </a:txBody>
                  <a:tcPr/>
                </a:tc>
                <a:tc>
                  <a:txBody>
                    <a:bodyPr/>
                    <a:lstStyle/>
                    <a:p>
                      <a:r>
                        <a:rPr lang="en-US" sz="1400" dirty="0"/>
                        <a:t>Buffalo</a:t>
                      </a:r>
                    </a:p>
                  </a:txBody>
                  <a:tcPr/>
                </a:tc>
                <a:tc>
                  <a:txBody>
                    <a:bodyPr/>
                    <a:lstStyle/>
                    <a:p>
                      <a:r>
                        <a:rPr lang="en-US" sz="1400" dirty="0"/>
                        <a:t>107</a:t>
                      </a:r>
                    </a:p>
                  </a:txBody>
                  <a:tcPr/>
                </a:tc>
                <a:extLst>
                  <a:ext uri="{0D108BD9-81ED-4DB2-BD59-A6C34878D82A}">
                    <a16:rowId xmlns:a16="http://schemas.microsoft.com/office/drawing/2014/main" xmlns="" val="10007"/>
                  </a:ext>
                </a:extLst>
              </a:tr>
              <a:tr h="370840">
                <a:tc>
                  <a:txBody>
                    <a:bodyPr/>
                    <a:lstStyle/>
                    <a:p>
                      <a:r>
                        <a:rPr lang="en-US" sz="1400" dirty="0"/>
                        <a:t>Analyst</a:t>
                      </a:r>
                    </a:p>
                  </a:txBody>
                  <a:tcPr/>
                </a:tc>
                <a:tc>
                  <a:txBody>
                    <a:bodyPr/>
                    <a:lstStyle/>
                    <a:p>
                      <a:r>
                        <a:rPr lang="en-US" sz="1400" dirty="0"/>
                        <a:t>Boston</a:t>
                      </a:r>
                    </a:p>
                  </a:txBody>
                  <a:tcPr/>
                </a:tc>
                <a:tc>
                  <a:txBody>
                    <a:bodyPr/>
                    <a:lstStyle/>
                    <a:p>
                      <a:r>
                        <a:rPr lang="en-US" sz="1400" dirty="0"/>
                        <a:t>101</a:t>
                      </a:r>
                    </a:p>
                  </a:txBody>
                  <a:tcPr/>
                </a:tc>
                <a:extLst>
                  <a:ext uri="{0D108BD9-81ED-4DB2-BD59-A6C34878D82A}">
                    <a16:rowId xmlns:a16="http://schemas.microsoft.com/office/drawing/2014/main" xmlns=""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Analyst</a:t>
                      </a:r>
                    </a:p>
                  </a:txBody>
                  <a:tcPr/>
                </a:tc>
                <a:tc>
                  <a:txBody>
                    <a:bodyPr/>
                    <a:lstStyle/>
                    <a:p>
                      <a:r>
                        <a:rPr lang="en-US" sz="1400" dirty="0"/>
                        <a:t>Buffalo</a:t>
                      </a:r>
                    </a:p>
                  </a:txBody>
                  <a:tcPr/>
                </a:tc>
                <a:tc>
                  <a:txBody>
                    <a:bodyPr/>
                    <a:lstStyle/>
                    <a:p>
                      <a:r>
                        <a:rPr lang="en-US" sz="1400" dirty="0"/>
                        <a:t>108</a:t>
                      </a:r>
                    </a:p>
                  </a:txBody>
                  <a:tcPr/>
                </a:tc>
                <a:extLst>
                  <a:ext uri="{0D108BD9-81ED-4DB2-BD59-A6C34878D82A}">
                    <a16:rowId xmlns:a16="http://schemas.microsoft.com/office/drawing/2014/main" xmlns="" val="10009"/>
                  </a:ext>
                </a:extLst>
              </a:tr>
              <a:tr h="370840">
                <a:tc>
                  <a:txBody>
                    <a:bodyPr/>
                    <a:lstStyle/>
                    <a:p>
                      <a:r>
                        <a:rPr lang="en-US" sz="1400" dirty="0"/>
                        <a:t>Clerk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Buffalo</a:t>
                      </a:r>
                    </a:p>
                  </a:txBody>
                  <a:tcPr/>
                </a:tc>
                <a:tc>
                  <a:txBody>
                    <a:bodyPr/>
                    <a:lstStyle/>
                    <a:p>
                      <a:r>
                        <a:rPr lang="en-US" sz="1400" dirty="0"/>
                        <a:t>107</a:t>
                      </a:r>
                    </a:p>
                  </a:txBody>
                  <a:tcPr/>
                </a:tc>
                <a:extLst>
                  <a:ext uri="{0D108BD9-81ED-4DB2-BD59-A6C34878D82A}">
                    <a16:rowId xmlns:a16="http://schemas.microsoft.com/office/drawing/2014/main" xmlns="" val="10010"/>
                  </a:ext>
                </a:extLst>
              </a:tr>
              <a:tr h="370840">
                <a:tc>
                  <a:txBody>
                    <a:bodyPr/>
                    <a:lstStyle/>
                    <a:p>
                      <a:r>
                        <a:rPr lang="en-US" sz="1400" dirty="0"/>
                        <a:t>Clerk</a:t>
                      </a:r>
                    </a:p>
                  </a:txBody>
                  <a:tcPr/>
                </a:tc>
                <a:tc>
                  <a:txBody>
                    <a:bodyPr/>
                    <a:lstStyle/>
                    <a:p>
                      <a:r>
                        <a:rPr lang="en-US" sz="1400" dirty="0"/>
                        <a:t>Albany</a:t>
                      </a:r>
                    </a:p>
                  </a:txBody>
                  <a:tcPr/>
                </a:tc>
                <a:tc>
                  <a:txBody>
                    <a:bodyPr/>
                    <a:lstStyle/>
                    <a:p>
                      <a:r>
                        <a:rPr lang="en-US" sz="1400" dirty="0"/>
                        <a:t>109</a:t>
                      </a:r>
                    </a:p>
                  </a:txBody>
                  <a:tcPr/>
                </a:tc>
                <a:extLst>
                  <a:ext uri="{0D108BD9-81ED-4DB2-BD59-A6C34878D82A}">
                    <a16:rowId xmlns:a16="http://schemas.microsoft.com/office/drawing/2014/main" xmlns="" val="10011"/>
                  </a:ext>
                </a:extLst>
              </a:tr>
              <a:tr h="370840">
                <a:tc>
                  <a:txBody>
                    <a:bodyPr/>
                    <a:lstStyle/>
                    <a:p>
                      <a:r>
                        <a:rPr lang="en-US" sz="1400" dirty="0"/>
                        <a:t>Clerk</a:t>
                      </a:r>
                    </a:p>
                  </a:txBody>
                  <a:tcPr/>
                </a:tc>
                <a:tc>
                  <a:txBody>
                    <a:bodyPr/>
                    <a:lstStyle/>
                    <a:p>
                      <a:r>
                        <a:rPr lang="en-US" sz="1400" dirty="0"/>
                        <a:t>Trenton</a:t>
                      </a:r>
                    </a:p>
                  </a:txBody>
                  <a:tcPr/>
                </a:tc>
                <a:tc>
                  <a:txBody>
                    <a:bodyPr/>
                    <a:lstStyle/>
                    <a:p>
                      <a:r>
                        <a:rPr lang="en-US" sz="1400" dirty="0"/>
                        <a:t>110</a:t>
                      </a:r>
                    </a:p>
                  </a:txBody>
                  <a:tcPr/>
                </a:tc>
                <a:extLst>
                  <a:ext uri="{0D108BD9-81ED-4DB2-BD59-A6C34878D82A}">
                    <a16:rowId xmlns:a16="http://schemas.microsoft.com/office/drawing/2014/main" xmlns="" val="10012"/>
                  </a:ext>
                </a:extLst>
              </a:tr>
            </a:tbl>
          </a:graphicData>
        </a:graphic>
      </p:graphicFrame>
      <p:graphicFrame>
        <p:nvGraphicFramePr>
          <p:cNvPr id="7" name="Content Placeholder 3"/>
          <p:cNvGraphicFramePr>
            <a:graphicFrameLocks/>
          </p:cNvGraphicFramePr>
          <p:nvPr/>
        </p:nvGraphicFramePr>
        <p:xfrm>
          <a:off x="609600" y="1600200"/>
          <a:ext cx="2667000" cy="5562600"/>
        </p:xfrm>
        <a:graphic>
          <a:graphicData uri="http://schemas.openxmlformats.org/drawingml/2006/table">
            <a:tbl>
              <a:tblPr firstRow="1" bandCol="1">
                <a:tableStyleId>{21E4AEA4-8DFA-4A89-87EB-49C32662AFE0}</a:tableStyleId>
              </a:tblPr>
              <a:tblGrid>
                <a:gridCol w="889000">
                  <a:extLst>
                    <a:ext uri="{9D8B030D-6E8A-4147-A177-3AD203B41FA5}">
                      <a16:colId xmlns:a16="http://schemas.microsoft.com/office/drawing/2014/main" xmlns="" val="20000"/>
                    </a:ext>
                  </a:extLst>
                </a:gridCol>
                <a:gridCol w="1092199">
                  <a:extLst>
                    <a:ext uri="{9D8B030D-6E8A-4147-A177-3AD203B41FA5}">
                      <a16:colId xmlns:a16="http://schemas.microsoft.com/office/drawing/2014/main" xmlns="" val="20001"/>
                    </a:ext>
                  </a:extLst>
                </a:gridCol>
                <a:gridCol w="685801">
                  <a:extLst>
                    <a:ext uri="{9D8B030D-6E8A-4147-A177-3AD203B41FA5}">
                      <a16:colId xmlns:a16="http://schemas.microsoft.com/office/drawing/2014/main" xmlns="" val="20002"/>
                    </a:ext>
                  </a:extLst>
                </a:gridCol>
              </a:tblGrid>
              <a:tr h="370840">
                <a:tc>
                  <a:txBody>
                    <a:bodyPr/>
                    <a:lstStyle/>
                    <a:p>
                      <a:pPr algn="ctr"/>
                      <a:r>
                        <a:rPr lang="en-US" sz="1400" u="sng" dirty="0" err="1"/>
                        <a:t>Em</a:t>
                      </a:r>
                      <a:endParaRPr lang="en-US" sz="1400" u="sng" dirty="0"/>
                    </a:p>
                  </a:txBody>
                  <a:tcPr/>
                </a:tc>
                <a:tc>
                  <a:txBody>
                    <a:bodyPr/>
                    <a:lstStyle/>
                    <a:p>
                      <a:pPr algn="ctr"/>
                      <a:r>
                        <a:rPr lang="en-US" sz="1400" u="sng" dirty="0" err="1"/>
                        <a:t>Sk</a:t>
                      </a:r>
                      <a:endParaRPr lang="en-US" sz="1400" u="sng" dirty="0"/>
                    </a:p>
                  </a:txBody>
                  <a:tcPr/>
                </a:tc>
                <a:tc>
                  <a:txBody>
                    <a:bodyPr/>
                    <a:lstStyle/>
                    <a:p>
                      <a:pPr algn="ctr"/>
                      <a:r>
                        <a:rPr lang="en-US" sz="1400" u="sng" dirty="0"/>
                        <a:t>Ro</a:t>
                      </a:r>
                    </a:p>
                  </a:txBody>
                  <a:tcPr/>
                </a:tc>
                <a:extLst>
                  <a:ext uri="{0D108BD9-81ED-4DB2-BD59-A6C34878D82A}">
                    <a16:rowId xmlns:a16="http://schemas.microsoft.com/office/drawing/2014/main" xmlns="" val="10000"/>
                  </a:ext>
                </a:extLst>
              </a:tr>
              <a:tr h="370840">
                <a:tc>
                  <a:txBody>
                    <a:bodyPr/>
                    <a:lstStyle/>
                    <a:p>
                      <a:r>
                        <a:rPr lang="en-US" sz="1400" dirty="0"/>
                        <a:t>Mary</a:t>
                      </a:r>
                    </a:p>
                  </a:txBody>
                  <a:tcPr/>
                </a:tc>
                <a:tc>
                  <a:txBody>
                    <a:bodyPr/>
                    <a:lstStyle/>
                    <a:p>
                      <a:r>
                        <a:rPr lang="en-US" sz="1400" dirty="0"/>
                        <a:t>Clerk</a:t>
                      </a:r>
                    </a:p>
                  </a:txBody>
                  <a:tcPr/>
                </a:tc>
                <a:tc>
                  <a:txBody>
                    <a:bodyPr/>
                    <a:lstStyle/>
                    <a:p>
                      <a:r>
                        <a:rPr lang="en-US" sz="1400" dirty="0"/>
                        <a:t>101</a:t>
                      </a:r>
                    </a:p>
                  </a:txBody>
                  <a:tcPr/>
                </a:tc>
                <a:extLst>
                  <a:ext uri="{0D108BD9-81ED-4DB2-BD59-A6C34878D82A}">
                    <a16:rowId xmlns:a16="http://schemas.microsoft.com/office/drawing/2014/main" xmlns="" val="10001"/>
                  </a:ext>
                </a:extLst>
              </a:tr>
              <a:tr h="370840">
                <a:tc>
                  <a:txBody>
                    <a:bodyPr/>
                    <a:lstStyle/>
                    <a:p>
                      <a:r>
                        <a:rPr lang="en-US" sz="1400" dirty="0"/>
                        <a:t>Mary</a:t>
                      </a:r>
                    </a:p>
                  </a:txBody>
                  <a:tcPr/>
                </a:tc>
                <a:tc>
                  <a:txBody>
                    <a:bodyPr/>
                    <a:lstStyle/>
                    <a:p>
                      <a:r>
                        <a:rPr lang="en-US" sz="1400" dirty="0"/>
                        <a:t>Writer</a:t>
                      </a:r>
                    </a:p>
                  </a:txBody>
                  <a:tcPr/>
                </a:tc>
                <a:tc>
                  <a:txBody>
                    <a:bodyPr/>
                    <a:lstStyle/>
                    <a:p>
                      <a:r>
                        <a:rPr lang="en-US" sz="1400" dirty="0"/>
                        <a:t>102</a:t>
                      </a:r>
                    </a:p>
                  </a:txBody>
                  <a:tcPr/>
                </a:tc>
                <a:extLst>
                  <a:ext uri="{0D108BD9-81ED-4DB2-BD59-A6C34878D82A}">
                    <a16:rowId xmlns:a16="http://schemas.microsoft.com/office/drawing/2014/main" xmlns="" val="10002"/>
                  </a:ext>
                </a:extLst>
              </a:tr>
              <a:tr h="370840">
                <a:tc>
                  <a:txBody>
                    <a:bodyPr/>
                    <a:lstStyle/>
                    <a:p>
                      <a:r>
                        <a:rPr lang="en-US" sz="1400" dirty="0"/>
                        <a:t>Mary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Writer</a:t>
                      </a:r>
                    </a:p>
                  </a:txBody>
                  <a:tcPr/>
                </a:tc>
                <a:tc>
                  <a:txBody>
                    <a:bodyPr/>
                    <a:lstStyle/>
                    <a:p>
                      <a:r>
                        <a:rPr lang="en-US" sz="1400" dirty="0"/>
                        <a:t>103</a:t>
                      </a:r>
                    </a:p>
                  </a:txBody>
                  <a:tcPr/>
                </a:tc>
                <a:extLst>
                  <a:ext uri="{0D108BD9-81ED-4DB2-BD59-A6C34878D82A}">
                    <a16:rowId xmlns:a16="http://schemas.microsoft.com/office/drawing/2014/main" xmlns="" val="10003"/>
                  </a:ext>
                </a:extLst>
              </a:tr>
              <a:tr h="370840">
                <a:tc>
                  <a:txBody>
                    <a:bodyPr/>
                    <a:lstStyle/>
                    <a:p>
                      <a:r>
                        <a:rPr lang="en-US" sz="1400" dirty="0"/>
                        <a:t>Fang</a:t>
                      </a:r>
                    </a:p>
                  </a:txBody>
                  <a:tcPr/>
                </a:tc>
                <a:tc>
                  <a:txBody>
                    <a:bodyPr/>
                    <a:lstStyle/>
                    <a:p>
                      <a:r>
                        <a:rPr lang="en-US" sz="1400" dirty="0"/>
                        <a:t>Clerk</a:t>
                      </a:r>
                    </a:p>
                  </a:txBody>
                  <a:tcPr/>
                </a:tc>
                <a:tc>
                  <a:txBody>
                    <a:bodyPr/>
                    <a:lstStyle/>
                    <a:p>
                      <a:r>
                        <a:rPr lang="en-US" sz="1400" dirty="0"/>
                        <a:t>104</a:t>
                      </a:r>
                    </a:p>
                  </a:txBody>
                  <a:tcPr/>
                </a:tc>
                <a:extLst>
                  <a:ext uri="{0D108BD9-81ED-4DB2-BD59-A6C34878D82A}">
                    <a16:rowId xmlns:a16="http://schemas.microsoft.com/office/drawing/2014/main" xmlns="" val="10004"/>
                  </a:ext>
                </a:extLst>
              </a:tr>
              <a:tr h="370840">
                <a:tc>
                  <a:txBody>
                    <a:bodyPr/>
                    <a:lstStyle/>
                    <a:p>
                      <a:r>
                        <a:rPr lang="en-US" sz="1400" dirty="0"/>
                        <a:t>Fang</a:t>
                      </a:r>
                    </a:p>
                  </a:txBody>
                  <a:tcPr/>
                </a:tc>
                <a:tc>
                  <a:txBody>
                    <a:bodyPr/>
                    <a:lstStyle/>
                    <a:p>
                      <a:r>
                        <a:rPr lang="en-US" sz="1400" dirty="0"/>
                        <a:t>Editor</a:t>
                      </a:r>
                    </a:p>
                  </a:txBody>
                  <a:tcPr/>
                </a:tc>
                <a:tc>
                  <a:txBody>
                    <a:bodyPr/>
                    <a:lstStyle/>
                    <a:p>
                      <a:r>
                        <a:rPr lang="en-US" sz="1400" dirty="0"/>
                        <a:t>105</a:t>
                      </a:r>
                    </a:p>
                  </a:txBody>
                  <a:tcPr/>
                </a:tc>
                <a:extLst>
                  <a:ext uri="{0D108BD9-81ED-4DB2-BD59-A6C34878D82A}">
                    <a16:rowId xmlns:a16="http://schemas.microsoft.com/office/drawing/2014/main" xmlns="" val="10005"/>
                  </a:ext>
                </a:extLst>
              </a:tr>
              <a:tr h="370840">
                <a:tc>
                  <a:txBody>
                    <a:bodyPr/>
                    <a:lstStyle/>
                    <a:p>
                      <a:r>
                        <a:rPr lang="en-US" sz="1400" dirty="0"/>
                        <a:t>Fang</a:t>
                      </a:r>
                    </a:p>
                  </a:txBody>
                  <a:tcPr/>
                </a:tc>
                <a:tc>
                  <a:txBody>
                    <a:bodyPr/>
                    <a:lstStyle/>
                    <a:p>
                      <a:r>
                        <a:rPr lang="en-US" sz="1400" dirty="0"/>
                        <a:t>Economist</a:t>
                      </a:r>
                    </a:p>
                  </a:txBody>
                  <a:tcPr/>
                </a:tc>
                <a:tc>
                  <a:txBody>
                    <a:bodyPr/>
                    <a:lstStyle/>
                    <a:p>
                      <a:r>
                        <a:rPr lang="en-US" sz="1400" dirty="0"/>
                        <a:t>106</a:t>
                      </a:r>
                    </a:p>
                  </a:txBody>
                  <a:tcPr/>
                </a:tc>
                <a:extLst>
                  <a:ext uri="{0D108BD9-81ED-4DB2-BD59-A6C34878D82A}">
                    <a16:rowId xmlns:a16="http://schemas.microsoft.com/office/drawing/2014/main" xmlns="" val="10006"/>
                  </a:ext>
                </a:extLst>
              </a:tr>
              <a:tr h="370840">
                <a:tc>
                  <a:txBody>
                    <a:bodyPr/>
                    <a:lstStyle/>
                    <a:p>
                      <a:r>
                        <a:rPr lang="en-US" sz="1400" dirty="0"/>
                        <a:t>Fang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Economist</a:t>
                      </a:r>
                    </a:p>
                  </a:txBody>
                  <a:tcPr/>
                </a:tc>
                <a:tc>
                  <a:txBody>
                    <a:bodyPr/>
                    <a:lstStyle/>
                    <a:p>
                      <a:r>
                        <a:rPr lang="en-US" sz="1400" dirty="0"/>
                        <a:t>107</a:t>
                      </a:r>
                    </a:p>
                  </a:txBody>
                  <a:tcPr/>
                </a:tc>
                <a:extLst>
                  <a:ext uri="{0D108BD9-81ED-4DB2-BD59-A6C34878D82A}">
                    <a16:rowId xmlns:a16="http://schemas.microsoft.com/office/drawing/2014/main" xmlns="" val="10007"/>
                  </a:ext>
                </a:extLst>
              </a:tr>
              <a:tr h="370840">
                <a:tc>
                  <a:txBody>
                    <a:bodyPr/>
                    <a:lstStyle/>
                    <a:p>
                      <a:r>
                        <a:rPr lang="en-US" sz="1400" dirty="0" err="1"/>
                        <a:t>Lakshmi</a:t>
                      </a:r>
                      <a:endParaRPr lang="en-US" sz="1400" dirty="0"/>
                    </a:p>
                  </a:txBody>
                  <a:tcPr/>
                </a:tc>
                <a:tc>
                  <a:txBody>
                    <a:bodyPr/>
                    <a:lstStyle/>
                    <a:p>
                      <a:r>
                        <a:rPr lang="en-US" sz="1400" dirty="0"/>
                        <a:t>Analyst</a:t>
                      </a:r>
                    </a:p>
                  </a:txBody>
                  <a:tcPr/>
                </a:tc>
                <a:tc>
                  <a:txBody>
                    <a:bodyPr/>
                    <a:lstStyle/>
                    <a:p>
                      <a:r>
                        <a:rPr lang="en-US" sz="1400" dirty="0"/>
                        <a:t>101</a:t>
                      </a:r>
                    </a:p>
                  </a:txBody>
                  <a:tcPr/>
                </a:tc>
                <a:extLst>
                  <a:ext uri="{0D108BD9-81ED-4DB2-BD59-A6C34878D82A}">
                    <a16:rowId xmlns:a16="http://schemas.microsoft.com/office/drawing/2014/main" xmlns=""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t>Lakshmi</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Analyst</a:t>
                      </a:r>
                    </a:p>
                  </a:txBody>
                  <a:tcPr/>
                </a:tc>
                <a:tc>
                  <a:txBody>
                    <a:bodyPr/>
                    <a:lstStyle/>
                    <a:p>
                      <a:r>
                        <a:rPr lang="en-US" sz="1400" dirty="0"/>
                        <a:t>108</a:t>
                      </a:r>
                    </a:p>
                  </a:txBody>
                  <a:tcPr/>
                </a:tc>
                <a:extLst>
                  <a:ext uri="{0D108BD9-81ED-4DB2-BD59-A6C34878D82A}">
                    <a16:rowId xmlns:a16="http://schemas.microsoft.com/office/drawing/2014/main" xmlns="" val="10009"/>
                  </a:ext>
                </a:extLst>
              </a:tr>
              <a:tr h="370840">
                <a:tc>
                  <a:txBody>
                    <a:bodyPr/>
                    <a:lstStyle/>
                    <a:p>
                      <a:r>
                        <a:rPr lang="en-US" sz="1400" dirty="0" err="1"/>
                        <a:t>Lakshmi</a:t>
                      </a:r>
                      <a:endParaRPr lang="en-US" sz="1400" dirty="0"/>
                    </a:p>
                  </a:txBody>
                  <a:tcPr/>
                </a:tc>
                <a:tc>
                  <a:txBody>
                    <a:bodyPr/>
                    <a:lstStyle/>
                    <a:p>
                      <a:r>
                        <a:rPr lang="en-US" sz="1400" dirty="0"/>
                        <a:t>Clerk</a:t>
                      </a:r>
                    </a:p>
                  </a:txBody>
                  <a:tcPr/>
                </a:tc>
                <a:tc>
                  <a:txBody>
                    <a:bodyPr/>
                    <a:lstStyle/>
                    <a:p>
                      <a:r>
                        <a:rPr lang="en-US" sz="1400" dirty="0"/>
                        <a:t>107</a:t>
                      </a:r>
                    </a:p>
                  </a:txBody>
                  <a:tcPr/>
                </a:tc>
                <a:extLst>
                  <a:ext uri="{0D108BD9-81ED-4DB2-BD59-A6C34878D82A}">
                    <a16:rowId xmlns:a16="http://schemas.microsoft.com/office/drawing/2014/main" xmlns="" val="100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t>Lakshmi</a:t>
                      </a:r>
                      <a:endParaRPr lang="en-US" sz="1400" dirty="0"/>
                    </a:p>
                  </a:txBody>
                  <a:tcPr/>
                </a:tc>
                <a:tc>
                  <a:txBody>
                    <a:bodyPr/>
                    <a:lstStyle/>
                    <a:p>
                      <a:r>
                        <a:rPr lang="en-US" sz="1400" dirty="0"/>
                        <a:t>Clerk</a:t>
                      </a:r>
                    </a:p>
                  </a:txBody>
                  <a:tcPr/>
                </a:tc>
                <a:tc>
                  <a:txBody>
                    <a:bodyPr/>
                    <a:lstStyle/>
                    <a:p>
                      <a:r>
                        <a:rPr lang="en-US" sz="1400" dirty="0"/>
                        <a:t>101</a:t>
                      </a:r>
                    </a:p>
                  </a:txBody>
                  <a:tcPr/>
                </a:tc>
                <a:extLst>
                  <a:ext uri="{0D108BD9-81ED-4DB2-BD59-A6C34878D82A}">
                    <a16:rowId xmlns:a16="http://schemas.microsoft.com/office/drawing/2014/main" xmlns="" val="10011"/>
                  </a:ext>
                </a:extLst>
              </a:tr>
              <a:tr h="370840">
                <a:tc>
                  <a:txBody>
                    <a:bodyPr/>
                    <a:lstStyle/>
                    <a:p>
                      <a:r>
                        <a:rPr lang="en-US" sz="1400" dirty="0" err="1"/>
                        <a:t>Lakshmi</a:t>
                      </a:r>
                      <a:endParaRPr lang="en-US" sz="1400" dirty="0"/>
                    </a:p>
                  </a:txBody>
                  <a:tcPr/>
                </a:tc>
                <a:tc>
                  <a:txBody>
                    <a:bodyPr/>
                    <a:lstStyle/>
                    <a:p>
                      <a:r>
                        <a:rPr lang="en-US" sz="1400" dirty="0"/>
                        <a:t>Clerk</a:t>
                      </a:r>
                    </a:p>
                  </a:txBody>
                  <a:tcPr/>
                </a:tc>
                <a:tc>
                  <a:txBody>
                    <a:bodyPr/>
                    <a:lstStyle/>
                    <a:p>
                      <a:r>
                        <a:rPr lang="en-US" sz="1400" dirty="0"/>
                        <a:t>109</a:t>
                      </a:r>
                    </a:p>
                  </a:txBody>
                  <a:tcPr/>
                </a:tc>
                <a:extLst>
                  <a:ext uri="{0D108BD9-81ED-4DB2-BD59-A6C34878D82A}">
                    <a16:rowId xmlns:a16="http://schemas.microsoft.com/office/drawing/2014/main" xmlns="" val="1001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t>Lakshmi</a:t>
                      </a:r>
                      <a:endParaRPr lang="en-US" sz="1400" dirty="0"/>
                    </a:p>
                  </a:txBody>
                  <a:tcPr/>
                </a:tc>
                <a:tc>
                  <a:txBody>
                    <a:bodyPr/>
                    <a:lstStyle/>
                    <a:p>
                      <a:r>
                        <a:rPr lang="en-US" sz="1400" dirty="0"/>
                        <a:t>Clerk</a:t>
                      </a:r>
                    </a:p>
                  </a:txBody>
                  <a:tcPr/>
                </a:tc>
                <a:tc>
                  <a:txBody>
                    <a:bodyPr/>
                    <a:lstStyle/>
                    <a:p>
                      <a:r>
                        <a:rPr lang="en-US" sz="1400" dirty="0"/>
                        <a:t>110</a:t>
                      </a:r>
                    </a:p>
                  </a:txBody>
                  <a:tcPr/>
                </a:tc>
                <a:extLst>
                  <a:ext uri="{0D108BD9-81ED-4DB2-BD59-A6C34878D82A}">
                    <a16:rowId xmlns:a16="http://schemas.microsoft.com/office/drawing/2014/main" xmlns="" val="1001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t>Lakshmi</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Economist</a:t>
                      </a:r>
                    </a:p>
                  </a:txBody>
                  <a:tcPr/>
                </a:tc>
                <a:tc>
                  <a:txBody>
                    <a:bodyPr/>
                    <a:lstStyle/>
                    <a:p>
                      <a:r>
                        <a:rPr lang="en-US" sz="1400" dirty="0"/>
                        <a:t>107</a:t>
                      </a:r>
                    </a:p>
                  </a:txBody>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275604588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a:t>Properties Of The Decomposition</a:t>
            </a:r>
          </a:p>
        </p:txBody>
      </p:sp>
      <p:sp>
        <p:nvSpPr>
          <p:cNvPr id="125955" name="Content Placeholder 2"/>
          <p:cNvSpPr>
            <a:spLocks noGrp="1"/>
          </p:cNvSpPr>
          <p:nvPr>
            <p:ph idx="1"/>
          </p:nvPr>
        </p:nvSpPr>
        <p:spPr/>
        <p:txBody>
          <a:bodyPr/>
          <a:lstStyle/>
          <a:p>
            <a:r>
              <a:rPr lang="en-US" dirty="0"/>
              <a:t>The table on the left </a:t>
            </a:r>
            <a:r>
              <a:rPr lang="en-US" dirty="0" smtClean="0"/>
              <a:t>lists </a:t>
            </a:r>
            <a:r>
              <a:rPr lang="en-US" dirty="0"/>
              <a:t>the values of </a:t>
            </a:r>
            <a:r>
              <a:rPr lang="en-US" dirty="0" smtClean="0"/>
              <a:t>a key </a:t>
            </a:r>
            <a:r>
              <a:rPr lang="en-US" dirty="0"/>
              <a:t>of the original table</a:t>
            </a:r>
          </a:p>
          <a:p>
            <a:r>
              <a:rPr lang="en-US" dirty="0"/>
              <a:t>Each row </a:t>
            </a:r>
            <a:r>
              <a:rPr lang="en-US" dirty="0" smtClean="0"/>
              <a:t>corresponds </a:t>
            </a:r>
            <a:r>
              <a:rPr lang="en-US" dirty="0"/>
              <a:t>to a row of the original table</a:t>
            </a:r>
          </a:p>
          <a:p>
            <a:r>
              <a:rPr lang="en-US" dirty="0"/>
              <a:t>The other tables </a:t>
            </a:r>
            <a:r>
              <a:rPr lang="en-US" dirty="0" smtClean="0"/>
              <a:t>have </a:t>
            </a:r>
            <a:r>
              <a:rPr lang="en-US" dirty="0"/>
              <a:t>rows that could be “glued” to the “key” table based on the given business rules and thus reconstruct the original table</a:t>
            </a:r>
          </a:p>
          <a:p>
            <a:r>
              <a:rPr lang="en-US" dirty="0"/>
              <a:t>All the tables are in </a:t>
            </a:r>
            <a:r>
              <a:rPr lang="en-US" dirty="0" smtClean="0"/>
              <a:t>3NF  (and usually Boyce </a:t>
            </a:r>
            <a:r>
              <a:rPr lang="en-US" dirty="0" err="1" smtClean="0"/>
              <a:t>Codd</a:t>
            </a:r>
            <a:r>
              <a:rPr lang="en-US" dirty="0" smtClean="0"/>
              <a:t> normal form though this is not in general guaranteed)</a:t>
            </a:r>
            <a:endParaRPr lang="en-US" dirty="0"/>
          </a:p>
        </p:txBody>
      </p:sp>
    </p:spTree>
    <p:extLst>
      <p:ext uri="{BB962C8B-B14F-4D97-AF65-F5344CB8AC3E}">
        <p14:creationId xmlns:p14="http://schemas.microsoft.com/office/powerpoint/2010/main" val="269825043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Computing A Minimal (Canonical) Cover</a:t>
            </a:r>
          </a:p>
        </p:txBody>
      </p:sp>
      <p:sp>
        <p:nvSpPr>
          <p:cNvPr id="3" name="Subtitle 2"/>
          <p:cNvSpPr>
            <a:spLocks noGrp="1"/>
          </p:cNvSpPr>
          <p:nvPr>
            <p:ph type="subTitle" idx="1"/>
          </p:nvPr>
        </p:nvSpPr>
        <p:spPr/>
        <p:txBody>
          <a:bodyPr/>
          <a:lstStyle/>
          <a:p>
            <a:r>
              <a:rPr lang="en-US" dirty="0" smtClean="0"/>
              <a:t>Remember: this was a step we had just assumed had been done.</a:t>
            </a:r>
            <a:endParaRPr lang="en-US" dirty="0"/>
          </a:p>
        </p:txBody>
      </p:sp>
    </p:spTree>
    <p:extLst>
      <p:ext uri="{BB962C8B-B14F-4D97-AF65-F5344CB8AC3E}">
        <p14:creationId xmlns:p14="http://schemas.microsoft.com/office/powerpoint/2010/main" val="221692911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Minimal Cover</a:t>
            </a:r>
          </a:p>
        </p:txBody>
      </p:sp>
      <p:sp>
        <p:nvSpPr>
          <p:cNvPr id="3" name="Content Placeholder 2"/>
          <p:cNvSpPr>
            <a:spLocks noGrp="1"/>
          </p:cNvSpPr>
          <p:nvPr>
            <p:ph idx="1"/>
          </p:nvPr>
        </p:nvSpPr>
        <p:spPr/>
        <p:txBody>
          <a:bodyPr/>
          <a:lstStyle/>
          <a:p>
            <a:r>
              <a:rPr lang="en-US" dirty="0"/>
              <a:t>What remains to be done is to learn how to start with a set of FDs and to “reduce” them to a “clean” set </a:t>
            </a:r>
            <a:r>
              <a:rPr lang="en-US" b="1" i="1" dirty="0">
                <a:solidFill>
                  <a:srgbClr val="FF0000"/>
                </a:solidFill>
              </a:rPr>
              <a:t>with equivalent constraints power</a:t>
            </a:r>
          </a:p>
          <a:p>
            <a:r>
              <a:rPr lang="en-US" dirty="0"/>
              <a:t>This “clean” set is a minimal cover</a:t>
            </a:r>
          </a:p>
          <a:p>
            <a:r>
              <a:rPr lang="en-US" dirty="0"/>
              <a:t>So we need to learn how to do that next</a:t>
            </a:r>
          </a:p>
          <a:p>
            <a:endParaRPr lang="en-US" dirty="0"/>
          </a:p>
          <a:p>
            <a:r>
              <a:rPr lang="en-US" dirty="0"/>
              <a:t>We need first to understand better some properties of FDs</a:t>
            </a:r>
          </a:p>
        </p:txBody>
      </p:sp>
    </p:spTree>
    <p:extLst>
      <p:ext uri="{BB962C8B-B14F-4D97-AF65-F5344CB8AC3E}">
        <p14:creationId xmlns:p14="http://schemas.microsoft.com/office/powerpoint/2010/main" val="336046339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754063" y="7081838"/>
            <a:ext cx="2095500" cy="517525"/>
          </a:xfrm>
          <a:prstGeom prst="rect">
            <a:avLst/>
          </a:prstGeom>
          <a:noFill/>
          <a:ln w="9525">
            <a:noFill/>
            <a:miter lim="800000"/>
            <a:headEnd/>
            <a:tailEnd/>
          </a:ln>
        </p:spPr>
        <p:txBody>
          <a:bodyPr wrap="none" anchor="ctr"/>
          <a:lstStyle/>
          <a:p>
            <a:endParaRPr lang="en-US"/>
          </a:p>
        </p:txBody>
      </p:sp>
      <p:sp>
        <p:nvSpPr>
          <p:cNvPr id="148483" name="Rectangle 3"/>
          <p:cNvSpPr>
            <a:spLocks noChangeArrowheads="1"/>
          </p:cNvSpPr>
          <p:nvPr/>
        </p:nvSpPr>
        <p:spPr bwMode="auto">
          <a:xfrm>
            <a:off x="3436938" y="7081838"/>
            <a:ext cx="3184525" cy="517525"/>
          </a:xfrm>
          <a:prstGeom prst="rect">
            <a:avLst/>
          </a:prstGeom>
          <a:noFill/>
          <a:ln w="9525">
            <a:noFill/>
            <a:miter lim="800000"/>
            <a:headEnd/>
            <a:tailEnd/>
          </a:ln>
        </p:spPr>
        <p:txBody>
          <a:bodyPr wrap="none" anchor="ctr"/>
          <a:lstStyle/>
          <a:p>
            <a:endParaRPr lang="en-US"/>
          </a:p>
        </p:txBody>
      </p:sp>
      <p:sp>
        <p:nvSpPr>
          <p:cNvPr id="148484" name="Rectangle 4"/>
          <p:cNvSpPr>
            <a:spLocks noGrp="1" noChangeArrowheads="1"/>
          </p:cNvSpPr>
          <p:nvPr>
            <p:ph type="title"/>
          </p:nvPr>
        </p:nvSpPr>
        <p:spPr/>
        <p:txBody>
          <a:bodyPr/>
          <a:lstStyle/>
          <a:p>
            <a:r>
              <a:rPr lang="en-US" dirty="0" smtClean="0"/>
              <a:t> Reminder: </a:t>
            </a:r>
            <a:r>
              <a:rPr lang="en-US" dirty="0"/>
              <a:t>Functional Dependencies</a:t>
            </a:r>
          </a:p>
        </p:txBody>
      </p:sp>
      <p:sp>
        <p:nvSpPr>
          <p:cNvPr id="148485" name="Rectangle 5"/>
          <p:cNvSpPr>
            <a:spLocks noGrp="1" noChangeArrowheads="1"/>
          </p:cNvSpPr>
          <p:nvPr>
            <p:ph idx="1"/>
          </p:nvPr>
        </p:nvSpPr>
        <p:spPr/>
        <p:txBody>
          <a:bodyPr/>
          <a:lstStyle/>
          <a:p>
            <a:r>
              <a:rPr lang="en-US" dirty="0"/>
              <a:t>Generally, if X and Y are sets of attributes, then X </a:t>
            </a:r>
            <a:r>
              <a:rPr lang="en-US" dirty="0">
                <a:latin typeface="Symbol" pitchFamily="18" charset="2"/>
              </a:rPr>
              <a:t>®</a:t>
            </a:r>
            <a:r>
              <a:rPr lang="en-US" dirty="0"/>
              <a:t> Y means:</a:t>
            </a:r>
          </a:p>
          <a:p>
            <a:pPr>
              <a:buFont typeface="Monotype Sorts" pitchFamily="2" charset="2"/>
              <a:buNone/>
            </a:pPr>
            <a:r>
              <a:rPr lang="en-US" dirty="0"/>
              <a:t>	Any two tuples (rows) that are equal on (the vector of attributes) X</a:t>
            </a:r>
          </a:p>
          <a:p>
            <a:pPr>
              <a:buFont typeface="Monotype Sorts" pitchFamily="2" charset="2"/>
              <a:buNone/>
            </a:pPr>
            <a:r>
              <a:rPr lang="en-US" dirty="0"/>
              <a:t>		are also </a:t>
            </a:r>
          </a:p>
          <a:p>
            <a:pPr>
              <a:buFont typeface="Monotype Sorts" pitchFamily="2" charset="2"/>
              <a:buNone/>
            </a:pPr>
            <a:r>
              <a:rPr lang="en-US" dirty="0"/>
              <a:t>	equal on (the vector of attributes) Y</a:t>
            </a:r>
          </a:p>
          <a:p>
            <a:endParaRPr lang="en-US" dirty="0"/>
          </a:p>
          <a:p>
            <a:r>
              <a:rPr lang="en-US" dirty="0"/>
              <a:t>Note that this </a:t>
            </a:r>
            <a:r>
              <a:rPr lang="en-US" b="1" i="1" dirty="0">
                <a:solidFill>
                  <a:srgbClr val="FF0000"/>
                </a:solidFill>
              </a:rPr>
              <a:t>generalizes</a:t>
            </a:r>
            <a:r>
              <a:rPr lang="en-US" dirty="0"/>
              <a:t> the concept of a key (UNIQUE, PRIMARY KEY)</a:t>
            </a:r>
          </a:p>
          <a:p>
            <a:pPr lvl="1"/>
            <a:r>
              <a:rPr lang="en-US" dirty="0"/>
              <a:t>We do not insist that X determines everything</a:t>
            </a:r>
          </a:p>
          <a:p>
            <a:pPr lvl="1"/>
            <a:r>
              <a:rPr lang="en-US" dirty="0"/>
              <a:t>For instance we say that any two tuples that are equal on G are equal on S, but we </a:t>
            </a:r>
            <a:r>
              <a:rPr lang="en-US" b="1" i="1" dirty="0"/>
              <a:t>do not </a:t>
            </a:r>
            <a:r>
              <a:rPr lang="en-US" dirty="0"/>
              <a:t>say that any two tuples that are equal on G are “completely” </a:t>
            </a:r>
            <a:r>
              <a:rPr lang="en-US" dirty="0" smtClean="0"/>
              <a:t>equal  (equal on all fields)</a:t>
            </a:r>
            <a:endParaRPr lang="en-US" dirty="0"/>
          </a:p>
        </p:txBody>
      </p:sp>
    </p:spTree>
    <p:extLst>
      <p:ext uri="{BB962C8B-B14F-4D97-AF65-F5344CB8AC3E}">
        <p14:creationId xmlns:p14="http://schemas.microsoft.com/office/powerpoint/2010/main" val="3580995173"/>
      </p:ext>
    </p:extLst>
  </p:cSld>
  <p:clrMapOvr>
    <a:masterClrMapping/>
  </p:clrMapOvr>
  <p:transition xmlns:p14="http://schemas.microsoft.com/office/powerpoint/2010/mai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754063" y="7081838"/>
            <a:ext cx="2095500" cy="517525"/>
          </a:xfrm>
          <a:prstGeom prst="rect">
            <a:avLst/>
          </a:prstGeom>
          <a:noFill/>
          <a:ln w="9525">
            <a:noFill/>
            <a:miter lim="800000"/>
            <a:headEnd/>
            <a:tailEnd/>
          </a:ln>
        </p:spPr>
        <p:txBody>
          <a:bodyPr wrap="none" anchor="ctr"/>
          <a:lstStyle/>
          <a:p>
            <a:endParaRPr lang="en-US"/>
          </a:p>
        </p:txBody>
      </p:sp>
      <p:sp>
        <p:nvSpPr>
          <p:cNvPr id="149507" name="Rectangle 3"/>
          <p:cNvSpPr>
            <a:spLocks noChangeArrowheads="1"/>
          </p:cNvSpPr>
          <p:nvPr/>
        </p:nvSpPr>
        <p:spPr bwMode="auto">
          <a:xfrm>
            <a:off x="3436938" y="7081838"/>
            <a:ext cx="3184525" cy="517525"/>
          </a:xfrm>
          <a:prstGeom prst="rect">
            <a:avLst/>
          </a:prstGeom>
          <a:noFill/>
          <a:ln w="9525">
            <a:noFill/>
            <a:miter lim="800000"/>
            <a:headEnd/>
            <a:tailEnd/>
          </a:ln>
        </p:spPr>
        <p:txBody>
          <a:bodyPr wrap="none" anchor="ctr"/>
          <a:lstStyle/>
          <a:p>
            <a:endParaRPr lang="en-US"/>
          </a:p>
        </p:txBody>
      </p:sp>
      <p:sp>
        <p:nvSpPr>
          <p:cNvPr id="149508" name="Rectangle 4"/>
          <p:cNvSpPr>
            <a:spLocks noGrp="1" noChangeArrowheads="1"/>
          </p:cNvSpPr>
          <p:nvPr>
            <p:ph type="title"/>
          </p:nvPr>
        </p:nvSpPr>
        <p:spPr/>
        <p:txBody>
          <a:bodyPr/>
          <a:lstStyle/>
          <a:p>
            <a:r>
              <a:rPr lang="en-US"/>
              <a:t>An Example</a:t>
            </a:r>
          </a:p>
        </p:txBody>
      </p:sp>
      <p:sp>
        <p:nvSpPr>
          <p:cNvPr id="27653" name="Rectangle 5"/>
          <p:cNvSpPr>
            <a:spLocks noGrp="1" noChangeArrowheads="1"/>
          </p:cNvSpPr>
          <p:nvPr>
            <p:ph idx="1"/>
          </p:nvPr>
        </p:nvSpPr>
        <p:spPr/>
        <p:txBody>
          <a:bodyPr/>
          <a:lstStyle/>
          <a:p>
            <a:pPr>
              <a:defRPr/>
            </a:pPr>
            <a:r>
              <a:rPr lang="en-US" dirty="0"/>
              <a:t>Functional dependencies are properties of a schema, that is, </a:t>
            </a:r>
            <a:r>
              <a:rPr lang="en-US" b="1" i="1" dirty="0">
                <a:solidFill>
                  <a:srgbClr val="FF0000"/>
                </a:solidFill>
              </a:rPr>
              <a:t>all permitted </a:t>
            </a:r>
            <a:r>
              <a:rPr lang="en-US" dirty="0"/>
              <a:t>instances</a:t>
            </a:r>
          </a:p>
          <a:p>
            <a:pPr>
              <a:defRPr/>
            </a:pPr>
            <a:r>
              <a:rPr lang="en-US" dirty="0"/>
              <a:t>For practice, we will examine an instance</a:t>
            </a:r>
          </a:p>
          <a:p>
            <a:pPr lvl="1">
              <a:defRPr/>
            </a:pPr>
            <a:endParaRPr lang="en-US" dirty="0"/>
          </a:p>
          <a:p>
            <a:pPr lvl="1">
              <a:defRPr/>
            </a:pPr>
            <a:endParaRPr lang="en-US" dirty="0"/>
          </a:p>
          <a:p>
            <a:pPr lvl="1">
              <a:defRPr/>
            </a:pPr>
            <a:endParaRPr lang="en-US" dirty="0"/>
          </a:p>
          <a:p>
            <a:pPr lvl="1">
              <a:defRPr/>
            </a:pPr>
            <a:endParaRPr lang="en-US" dirty="0"/>
          </a:p>
          <a:p>
            <a:pPr lvl="1">
              <a:buFont typeface="Symbol" pitchFamily="18" charset="2"/>
              <a:buNone/>
              <a:defRPr/>
            </a:pPr>
            <a:r>
              <a:rPr lang="en-US" dirty="0"/>
              <a:t>	</a:t>
            </a:r>
          </a:p>
          <a:p>
            <a:pPr lvl="1">
              <a:defRPr/>
            </a:pPr>
            <a:endParaRPr lang="en-US" dirty="0"/>
          </a:p>
          <a:p>
            <a:pPr marL="552450" lvl="1" indent="0">
              <a:buNone/>
              <a:defRPr/>
            </a:pPr>
            <a:endParaRPr lang="en-US" sz="1800" dirty="0"/>
          </a:p>
          <a:p>
            <a:pPr marL="895350" lvl="1" indent="-342900">
              <a:buFont typeface="+mj-lt"/>
              <a:buAutoNum type="arabicPeriod"/>
              <a:defRPr/>
            </a:pPr>
            <a:r>
              <a:rPr lang="en-US" sz="1800" dirty="0"/>
              <a:t>A </a:t>
            </a:r>
            <a:r>
              <a:rPr lang="en-US" sz="1800" dirty="0">
                <a:latin typeface="Symbol" pitchFamily="18" charset="2"/>
              </a:rPr>
              <a:t>®</a:t>
            </a:r>
            <a:r>
              <a:rPr lang="en-US" sz="1800" dirty="0"/>
              <a:t> C           	No</a:t>
            </a:r>
          </a:p>
          <a:p>
            <a:pPr marL="895350" lvl="1" indent="-342900">
              <a:buFont typeface="+mj-lt"/>
              <a:buAutoNum type="arabicPeriod"/>
              <a:defRPr/>
            </a:pPr>
            <a:r>
              <a:rPr lang="en-US" sz="1800" dirty="0"/>
              <a:t>AB </a:t>
            </a:r>
            <a:r>
              <a:rPr lang="en-US" sz="1800" dirty="0">
                <a:latin typeface="Symbol" pitchFamily="18" charset="2"/>
              </a:rPr>
              <a:t>®</a:t>
            </a:r>
            <a:r>
              <a:rPr lang="en-US" sz="1800" dirty="0"/>
              <a:t> C	Yes</a:t>
            </a:r>
          </a:p>
          <a:p>
            <a:pPr marL="895350" lvl="1" indent="-342900">
              <a:buFont typeface="+mj-lt"/>
              <a:buAutoNum type="arabicPeriod"/>
              <a:defRPr/>
            </a:pPr>
            <a:r>
              <a:rPr lang="en-US" sz="1800" dirty="0"/>
              <a:t>E </a:t>
            </a:r>
            <a:r>
              <a:rPr lang="en-US" sz="1800" dirty="0">
                <a:latin typeface="Symbol" pitchFamily="18" charset="2"/>
              </a:rPr>
              <a:t>®</a:t>
            </a:r>
            <a:r>
              <a:rPr lang="en-US" sz="1800" dirty="0"/>
              <a:t> CD	Yes</a:t>
            </a:r>
          </a:p>
          <a:p>
            <a:pPr marL="895350" lvl="1" indent="-342900">
              <a:buFont typeface="+mj-lt"/>
              <a:buAutoNum type="arabicPeriod"/>
              <a:defRPr/>
            </a:pPr>
            <a:r>
              <a:rPr lang="en-US" sz="1800" dirty="0"/>
              <a:t>D </a:t>
            </a:r>
            <a:r>
              <a:rPr lang="en-US" sz="1800" dirty="0">
                <a:latin typeface="Symbol" pitchFamily="18" charset="2"/>
              </a:rPr>
              <a:t>®</a:t>
            </a:r>
            <a:r>
              <a:rPr lang="en-US" sz="1800" dirty="0"/>
              <a:t> B	No</a:t>
            </a:r>
          </a:p>
          <a:p>
            <a:pPr marL="895350" lvl="1" indent="-342900">
              <a:buFont typeface="+mj-lt"/>
              <a:buAutoNum type="arabicPeriod"/>
              <a:defRPr/>
            </a:pPr>
            <a:r>
              <a:rPr lang="en-US" sz="1800" dirty="0"/>
              <a:t>F </a:t>
            </a:r>
            <a:r>
              <a:rPr lang="en-US" sz="1800" dirty="0">
                <a:latin typeface="Symbol" pitchFamily="18" charset="2"/>
              </a:rPr>
              <a:t>®</a:t>
            </a:r>
            <a:r>
              <a:rPr lang="en-US" sz="1800" dirty="0"/>
              <a:t> ABC	Yes</a:t>
            </a:r>
          </a:p>
          <a:p>
            <a:pPr marL="895350" lvl="1" indent="-342900">
              <a:buFont typeface="+mj-lt"/>
              <a:buAutoNum type="arabicPeriod"/>
              <a:defRPr/>
            </a:pPr>
            <a:r>
              <a:rPr lang="en-US" sz="1800" dirty="0"/>
              <a:t>H </a:t>
            </a:r>
            <a:r>
              <a:rPr lang="en-US" sz="1800" dirty="0">
                <a:latin typeface="Symbol" pitchFamily="18" charset="2"/>
              </a:rPr>
              <a:t>®</a:t>
            </a:r>
            <a:r>
              <a:rPr lang="en-US" sz="1800" dirty="0"/>
              <a:t> G	Yes</a:t>
            </a:r>
          </a:p>
          <a:p>
            <a:pPr marL="895350" lvl="1" indent="-342900">
              <a:buFont typeface="+mj-lt"/>
              <a:buAutoNum type="arabicPeriod"/>
              <a:defRPr/>
            </a:pPr>
            <a:r>
              <a:rPr lang="en-US" sz="1800" dirty="0"/>
              <a:t>H </a:t>
            </a:r>
            <a:r>
              <a:rPr lang="en-US" sz="1800" dirty="0">
                <a:latin typeface="Symbol" pitchFamily="18" charset="2"/>
              </a:rPr>
              <a:t>®</a:t>
            </a:r>
            <a:r>
              <a:rPr lang="en-US" sz="1800" dirty="0"/>
              <a:t> GE	No</a:t>
            </a:r>
          </a:p>
          <a:p>
            <a:pPr marL="895350" lvl="1" indent="-342900">
              <a:buFont typeface="+mj-lt"/>
              <a:buAutoNum type="arabicPeriod"/>
              <a:defRPr/>
            </a:pPr>
            <a:r>
              <a:rPr lang="en-US" sz="1800" dirty="0"/>
              <a:t>HGE </a:t>
            </a:r>
            <a:r>
              <a:rPr lang="en-US" sz="1800" dirty="0">
                <a:latin typeface="Symbol" pitchFamily="18" charset="2"/>
              </a:rPr>
              <a:t>®</a:t>
            </a:r>
            <a:r>
              <a:rPr lang="en-US" sz="1800" dirty="0"/>
              <a:t> GE	Yes</a:t>
            </a:r>
            <a:br>
              <a:rPr lang="en-US" sz="1800" dirty="0"/>
            </a:br>
            <a:r>
              <a:rPr lang="en-US" dirty="0"/>
              <a:t/>
            </a:r>
            <a:br>
              <a:rPr lang="en-US" dirty="0"/>
            </a:br>
            <a:endParaRPr lang="en-US" dirty="0"/>
          </a:p>
        </p:txBody>
      </p:sp>
      <p:graphicFrame>
        <p:nvGraphicFramePr>
          <p:cNvPr id="6" name="Table 5"/>
          <p:cNvGraphicFramePr>
            <a:graphicFrameLocks noGrp="1"/>
          </p:cNvGraphicFramePr>
          <p:nvPr/>
        </p:nvGraphicFramePr>
        <p:xfrm>
          <a:off x="3276600" y="3124200"/>
          <a:ext cx="533400" cy="53340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xmlns="" val="20000"/>
                    </a:ext>
                  </a:extLst>
                </a:gridCol>
              </a:tblGrid>
              <a:tr h="533400">
                <a:tc>
                  <a:txBody>
                    <a:bodyPr/>
                    <a:lstStyle/>
                    <a:p>
                      <a:endParaRPr lang="en-US" dirty="0"/>
                    </a:p>
                  </a:txBody>
                  <a:tcPr/>
                </a:tc>
                <a:extLst>
                  <a:ext uri="{0D108BD9-81ED-4DB2-BD59-A6C34878D82A}">
                    <a16:rowId xmlns:a16="http://schemas.microsoft.com/office/drawing/2014/main" xmlns="" val="10000"/>
                  </a:ext>
                </a:extLst>
              </a:tr>
            </a:tbl>
          </a:graphicData>
        </a:graphic>
      </p:graphicFrame>
      <p:graphicFrame>
        <p:nvGraphicFramePr>
          <p:cNvPr id="7" name="Content Placeholder 3"/>
          <p:cNvGraphicFramePr>
            <a:graphicFrameLocks/>
          </p:cNvGraphicFramePr>
          <p:nvPr>
            <p:extLst/>
          </p:nvPr>
        </p:nvGraphicFramePr>
        <p:xfrm>
          <a:off x="2849563" y="2362200"/>
          <a:ext cx="6637869" cy="2595880"/>
        </p:xfrm>
        <a:graphic>
          <a:graphicData uri="http://schemas.openxmlformats.org/drawingml/2006/table">
            <a:tbl>
              <a:tblPr firstRow="1" bandCol="1">
                <a:tableStyleId>{21E4AEA4-8DFA-4A89-87EB-49C32662AFE0}</a:tableStyleId>
              </a:tblPr>
              <a:tblGrid>
                <a:gridCol w="737541">
                  <a:extLst>
                    <a:ext uri="{9D8B030D-6E8A-4147-A177-3AD203B41FA5}">
                      <a16:colId xmlns:a16="http://schemas.microsoft.com/office/drawing/2014/main" xmlns="" val="20000"/>
                    </a:ext>
                  </a:extLst>
                </a:gridCol>
                <a:gridCol w="737541">
                  <a:extLst>
                    <a:ext uri="{9D8B030D-6E8A-4147-A177-3AD203B41FA5}">
                      <a16:colId xmlns:a16="http://schemas.microsoft.com/office/drawing/2014/main" xmlns="" val="20001"/>
                    </a:ext>
                  </a:extLst>
                </a:gridCol>
                <a:gridCol w="737541">
                  <a:extLst>
                    <a:ext uri="{9D8B030D-6E8A-4147-A177-3AD203B41FA5}">
                      <a16:colId xmlns:a16="http://schemas.microsoft.com/office/drawing/2014/main" xmlns="" val="20002"/>
                    </a:ext>
                  </a:extLst>
                </a:gridCol>
                <a:gridCol w="737541">
                  <a:extLst>
                    <a:ext uri="{9D8B030D-6E8A-4147-A177-3AD203B41FA5}">
                      <a16:colId xmlns:a16="http://schemas.microsoft.com/office/drawing/2014/main" xmlns="" val="20003"/>
                    </a:ext>
                  </a:extLst>
                </a:gridCol>
                <a:gridCol w="737541">
                  <a:extLst>
                    <a:ext uri="{9D8B030D-6E8A-4147-A177-3AD203B41FA5}">
                      <a16:colId xmlns:a16="http://schemas.microsoft.com/office/drawing/2014/main" xmlns="" val="20004"/>
                    </a:ext>
                  </a:extLst>
                </a:gridCol>
                <a:gridCol w="737541">
                  <a:extLst>
                    <a:ext uri="{9D8B030D-6E8A-4147-A177-3AD203B41FA5}">
                      <a16:colId xmlns:a16="http://schemas.microsoft.com/office/drawing/2014/main" xmlns="" val="20005"/>
                    </a:ext>
                  </a:extLst>
                </a:gridCol>
                <a:gridCol w="737541">
                  <a:extLst>
                    <a:ext uri="{9D8B030D-6E8A-4147-A177-3AD203B41FA5}">
                      <a16:colId xmlns:a16="http://schemas.microsoft.com/office/drawing/2014/main" xmlns="" val="20006"/>
                    </a:ext>
                  </a:extLst>
                </a:gridCol>
                <a:gridCol w="737541">
                  <a:extLst>
                    <a:ext uri="{9D8B030D-6E8A-4147-A177-3AD203B41FA5}">
                      <a16:colId xmlns:a16="http://schemas.microsoft.com/office/drawing/2014/main" xmlns="" val="20007"/>
                    </a:ext>
                  </a:extLst>
                </a:gridCol>
                <a:gridCol w="737541">
                  <a:extLst>
                    <a:ext uri="{9D8B030D-6E8A-4147-A177-3AD203B41FA5}">
                      <a16:colId xmlns:a16="http://schemas.microsoft.com/office/drawing/2014/main" xmlns="" val="20008"/>
                    </a:ext>
                  </a:extLst>
                </a:gridCol>
              </a:tblGrid>
              <a:tr h="370840">
                <a:tc>
                  <a:txBody>
                    <a:bodyPr/>
                    <a:lstStyle/>
                    <a:p>
                      <a:pPr algn="ctr"/>
                      <a:endParaRPr lang="en-US" dirty="0"/>
                    </a:p>
                  </a:txBody>
                  <a:tcPr/>
                </a:tc>
                <a:tc>
                  <a:txBody>
                    <a:bodyPr/>
                    <a:lstStyle/>
                    <a:p>
                      <a:pPr algn="ctr"/>
                      <a:r>
                        <a:rPr lang="en-US" dirty="0"/>
                        <a:t>A</a:t>
                      </a:r>
                    </a:p>
                  </a:txBody>
                  <a:tcPr/>
                </a:tc>
                <a:tc>
                  <a:txBody>
                    <a:bodyPr/>
                    <a:lstStyle/>
                    <a:p>
                      <a:pPr algn="ctr"/>
                      <a:r>
                        <a:rPr lang="en-US" dirty="0"/>
                        <a:t>B</a:t>
                      </a:r>
                    </a:p>
                  </a:txBody>
                  <a:tcPr/>
                </a:tc>
                <a:tc>
                  <a:txBody>
                    <a:bodyPr/>
                    <a:lstStyle/>
                    <a:p>
                      <a:pPr algn="ctr"/>
                      <a:r>
                        <a:rPr lang="en-US" dirty="0"/>
                        <a:t>C</a:t>
                      </a:r>
                    </a:p>
                  </a:txBody>
                  <a:tcPr/>
                </a:tc>
                <a:tc>
                  <a:txBody>
                    <a:bodyPr/>
                    <a:lstStyle/>
                    <a:p>
                      <a:pPr algn="ctr"/>
                      <a:r>
                        <a:rPr lang="en-US" dirty="0"/>
                        <a:t>D</a:t>
                      </a:r>
                    </a:p>
                  </a:txBody>
                  <a:tcPr/>
                </a:tc>
                <a:tc>
                  <a:txBody>
                    <a:bodyPr/>
                    <a:lstStyle/>
                    <a:p>
                      <a:pPr algn="ctr"/>
                      <a:r>
                        <a:rPr lang="en-US" dirty="0"/>
                        <a:t>E</a:t>
                      </a:r>
                    </a:p>
                  </a:txBody>
                  <a:tcPr/>
                </a:tc>
                <a:tc>
                  <a:txBody>
                    <a:bodyPr/>
                    <a:lstStyle/>
                    <a:p>
                      <a:pPr algn="ctr"/>
                      <a:r>
                        <a:rPr lang="en-US" dirty="0"/>
                        <a:t>F</a:t>
                      </a:r>
                    </a:p>
                  </a:txBody>
                  <a:tcPr/>
                </a:tc>
                <a:tc>
                  <a:txBody>
                    <a:bodyPr/>
                    <a:lstStyle/>
                    <a:p>
                      <a:pPr algn="ctr"/>
                      <a:r>
                        <a:rPr lang="en-US" dirty="0"/>
                        <a:t>G</a:t>
                      </a:r>
                    </a:p>
                  </a:txBody>
                  <a:tcPr/>
                </a:tc>
                <a:tc>
                  <a:txBody>
                    <a:bodyPr/>
                    <a:lstStyle/>
                    <a:p>
                      <a:pPr algn="ctr"/>
                      <a:r>
                        <a:rPr lang="en-US" dirty="0"/>
                        <a:t>H</a:t>
                      </a:r>
                    </a:p>
                  </a:txBody>
                  <a:tcPr/>
                </a:tc>
                <a:extLst>
                  <a:ext uri="{0D108BD9-81ED-4DB2-BD59-A6C34878D82A}">
                    <a16:rowId xmlns:a16="http://schemas.microsoft.com/office/drawing/2014/main" xmlns="" val="10000"/>
                  </a:ext>
                </a:extLst>
              </a:tr>
              <a:tr h="370840">
                <a:tc>
                  <a:txBody>
                    <a:bodyPr/>
                    <a:lstStyle/>
                    <a:p>
                      <a:endParaRPr lang="en-US" dirty="0"/>
                    </a:p>
                  </a:txBody>
                  <a:tcPr>
                    <a:solidFill>
                      <a:schemeClr val="bg1"/>
                    </a:solidFill>
                  </a:tcPr>
                </a:tc>
                <a:tc>
                  <a:txBody>
                    <a:bodyPr/>
                    <a:lstStyle/>
                    <a:p>
                      <a:r>
                        <a:rPr lang="en-US" dirty="0" err="1"/>
                        <a:t>a1</a:t>
                      </a:r>
                      <a:endParaRPr lang="en-US" dirty="0"/>
                    </a:p>
                  </a:txBody>
                  <a:tcPr/>
                </a:tc>
                <a:tc>
                  <a:txBody>
                    <a:bodyPr/>
                    <a:lstStyle/>
                    <a:p>
                      <a:r>
                        <a:rPr lang="en-US" dirty="0" err="1"/>
                        <a:t>b1</a:t>
                      </a:r>
                      <a:endParaRPr lang="en-US" dirty="0"/>
                    </a:p>
                  </a:txBody>
                  <a:tcPr/>
                </a:tc>
                <a:tc>
                  <a:txBody>
                    <a:bodyPr/>
                    <a:lstStyle/>
                    <a:p>
                      <a:r>
                        <a:rPr lang="en-US" dirty="0" err="1"/>
                        <a:t>c1</a:t>
                      </a:r>
                      <a:endParaRPr lang="en-US" dirty="0"/>
                    </a:p>
                  </a:txBody>
                  <a:tcPr/>
                </a:tc>
                <a:tc>
                  <a:txBody>
                    <a:bodyPr/>
                    <a:lstStyle/>
                    <a:p>
                      <a:r>
                        <a:rPr lang="en-US" dirty="0" err="1"/>
                        <a:t>d1</a:t>
                      </a:r>
                      <a:endParaRPr lang="en-US" dirty="0"/>
                    </a:p>
                  </a:txBody>
                  <a:tcPr/>
                </a:tc>
                <a:tc>
                  <a:txBody>
                    <a:bodyPr/>
                    <a:lstStyle/>
                    <a:p>
                      <a:r>
                        <a:rPr lang="en-US" dirty="0" err="1"/>
                        <a:t>e1</a:t>
                      </a:r>
                      <a:endParaRPr lang="en-US" dirty="0"/>
                    </a:p>
                  </a:txBody>
                  <a:tcPr/>
                </a:tc>
                <a:tc>
                  <a:txBody>
                    <a:bodyPr/>
                    <a:lstStyle/>
                    <a:p>
                      <a:r>
                        <a:rPr lang="en-US" dirty="0" err="1"/>
                        <a:t>f1</a:t>
                      </a:r>
                      <a:endParaRPr lang="en-US" dirty="0"/>
                    </a:p>
                  </a:txBody>
                  <a:tcPr/>
                </a:tc>
                <a:tc>
                  <a:txBody>
                    <a:bodyPr/>
                    <a:lstStyle/>
                    <a:p>
                      <a:r>
                        <a:rPr lang="en-US" dirty="0" err="1"/>
                        <a:t>g1</a:t>
                      </a:r>
                      <a:endParaRPr lang="en-US" dirty="0"/>
                    </a:p>
                  </a:txBody>
                  <a:tcPr/>
                </a:tc>
                <a:tc>
                  <a:txBody>
                    <a:bodyPr/>
                    <a:lstStyle/>
                    <a:p>
                      <a:r>
                        <a:rPr lang="en-US" dirty="0" err="1"/>
                        <a:t>h1</a:t>
                      </a:r>
                      <a:endParaRPr lang="en-US" dirty="0"/>
                    </a:p>
                  </a:txBody>
                  <a:tcPr/>
                </a:tc>
                <a:extLst>
                  <a:ext uri="{0D108BD9-81ED-4DB2-BD59-A6C34878D82A}">
                    <a16:rowId xmlns:a16="http://schemas.microsoft.com/office/drawing/2014/main" xmlns="" val="10001"/>
                  </a:ext>
                </a:extLst>
              </a:tr>
              <a:tr h="370840">
                <a:tc>
                  <a:txBody>
                    <a:bodyPr/>
                    <a:lstStyle/>
                    <a:p>
                      <a:endParaRPr lang="en-US"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a2</a:t>
                      </a:r>
                      <a:endParaRPr lang="en-US" dirty="0"/>
                    </a:p>
                  </a:txBody>
                  <a:tcPr/>
                </a:tc>
                <a:tc>
                  <a:txBody>
                    <a:bodyPr/>
                    <a:lstStyle/>
                    <a:p>
                      <a:r>
                        <a:rPr lang="en-US" dirty="0" err="1"/>
                        <a:t>b1</a:t>
                      </a:r>
                      <a:endParaRPr lang="en-US" dirty="0"/>
                    </a:p>
                  </a:txBody>
                  <a:tcPr/>
                </a:tc>
                <a:tc>
                  <a:txBody>
                    <a:bodyPr/>
                    <a:lstStyle/>
                    <a:p>
                      <a:r>
                        <a:rPr lang="en-US" dirty="0" err="1"/>
                        <a:t>c1</a:t>
                      </a:r>
                      <a:endParaRPr lang="en-US" dirty="0"/>
                    </a:p>
                  </a:txBody>
                  <a:tcPr/>
                </a:tc>
                <a:tc>
                  <a:txBody>
                    <a:bodyPr/>
                    <a:lstStyle/>
                    <a:p>
                      <a:r>
                        <a:rPr lang="en-US" dirty="0" err="1"/>
                        <a:t>d2</a:t>
                      </a:r>
                      <a:endParaRPr lang="en-US" dirty="0"/>
                    </a:p>
                  </a:txBody>
                  <a:tcPr/>
                </a:tc>
                <a:tc>
                  <a:txBody>
                    <a:bodyPr/>
                    <a:lstStyle/>
                    <a:p>
                      <a:r>
                        <a:rPr lang="en-US" dirty="0" err="1"/>
                        <a:t>e2</a:t>
                      </a:r>
                      <a:endParaRPr lang="en-US" dirty="0"/>
                    </a:p>
                  </a:txBody>
                  <a:tcPr/>
                </a:tc>
                <a:tc>
                  <a:txBody>
                    <a:bodyPr/>
                    <a:lstStyle/>
                    <a:p>
                      <a:r>
                        <a:rPr lang="en-US" dirty="0" err="1"/>
                        <a:t>f2</a:t>
                      </a:r>
                      <a:endParaRPr lang="en-US" dirty="0"/>
                    </a:p>
                  </a:txBody>
                  <a:tcPr/>
                </a:tc>
                <a:tc>
                  <a:txBody>
                    <a:bodyPr/>
                    <a:lstStyle/>
                    <a:p>
                      <a:r>
                        <a:rPr lang="en-US" dirty="0" err="1"/>
                        <a:t>g1</a:t>
                      </a:r>
                      <a:endParaRPr lang="en-US" dirty="0"/>
                    </a:p>
                  </a:txBody>
                  <a:tcPr/>
                </a:tc>
                <a:tc>
                  <a:txBody>
                    <a:bodyPr/>
                    <a:lstStyle/>
                    <a:p>
                      <a:r>
                        <a:rPr lang="en-US" dirty="0" err="1"/>
                        <a:t>h1</a:t>
                      </a:r>
                      <a:endParaRPr lang="en-US" dirty="0"/>
                    </a:p>
                  </a:txBody>
                  <a:tcPr/>
                </a:tc>
                <a:extLst>
                  <a:ext uri="{0D108BD9-81ED-4DB2-BD59-A6C34878D82A}">
                    <a16:rowId xmlns:a16="http://schemas.microsoft.com/office/drawing/2014/main" xmlns="" val="10002"/>
                  </a:ext>
                </a:extLst>
              </a:tr>
              <a:tr h="370840">
                <a:tc>
                  <a:txBody>
                    <a:bodyPr/>
                    <a:lstStyle/>
                    <a:p>
                      <a:endParaRPr lang="en-US" dirty="0"/>
                    </a:p>
                  </a:txBody>
                  <a:tcPr>
                    <a:solidFill>
                      <a:schemeClr val="bg1"/>
                    </a:solidFill>
                  </a:tcPr>
                </a:tc>
                <a:tc>
                  <a:txBody>
                    <a:bodyPr/>
                    <a:lstStyle/>
                    <a:p>
                      <a:r>
                        <a:rPr lang="en-US" dirty="0" err="1"/>
                        <a:t>a2</a:t>
                      </a:r>
                      <a:endParaRPr lang="en-US" dirty="0"/>
                    </a:p>
                  </a:txBody>
                  <a:tcPr/>
                </a:tc>
                <a:tc>
                  <a:txBody>
                    <a:bodyPr/>
                    <a:lstStyle/>
                    <a:p>
                      <a:r>
                        <a:rPr lang="en-US" dirty="0" err="1"/>
                        <a:t>b2</a:t>
                      </a:r>
                      <a:endParaRPr lang="en-US" dirty="0"/>
                    </a:p>
                  </a:txBody>
                  <a:tcPr/>
                </a:tc>
                <a:tc>
                  <a:txBody>
                    <a:bodyPr/>
                    <a:lstStyle/>
                    <a:p>
                      <a:r>
                        <a:rPr lang="en-US" dirty="0" err="1"/>
                        <a:t>c3</a:t>
                      </a:r>
                      <a:endParaRPr lang="en-US" dirty="0"/>
                    </a:p>
                  </a:txBody>
                  <a:tcPr/>
                </a:tc>
                <a:tc>
                  <a:txBody>
                    <a:bodyPr/>
                    <a:lstStyle/>
                    <a:p>
                      <a:r>
                        <a:rPr lang="en-US" dirty="0" err="1"/>
                        <a:t>d3</a:t>
                      </a:r>
                      <a:endParaRPr lang="en-US" dirty="0"/>
                    </a:p>
                  </a:txBody>
                  <a:tcPr/>
                </a:tc>
                <a:tc>
                  <a:txBody>
                    <a:bodyPr/>
                    <a:lstStyle/>
                    <a:p>
                      <a:r>
                        <a:rPr lang="en-US" dirty="0" err="1"/>
                        <a:t>e3</a:t>
                      </a:r>
                      <a:endParaRPr lang="en-US" dirty="0"/>
                    </a:p>
                  </a:txBody>
                  <a:tcPr/>
                </a:tc>
                <a:tc>
                  <a:txBody>
                    <a:bodyPr/>
                    <a:lstStyle/>
                    <a:p>
                      <a:r>
                        <a:rPr lang="en-US" dirty="0" err="1"/>
                        <a:t>f3</a:t>
                      </a:r>
                      <a:endParaRPr lang="en-US" dirty="0"/>
                    </a:p>
                  </a:txBody>
                  <a:tcPr/>
                </a:tc>
                <a:tc>
                  <a:txBody>
                    <a:bodyPr/>
                    <a:lstStyle/>
                    <a:p>
                      <a:r>
                        <a:rPr lang="en-US" dirty="0" err="1"/>
                        <a:t>g1</a:t>
                      </a:r>
                      <a:endParaRPr lang="en-US" dirty="0"/>
                    </a:p>
                  </a:txBody>
                  <a:tcPr/>
                </a:tc>
                <a:tc>
                  <a:txBody>
                    <a:bodyPr/>
                    <a:lstStyle/>
                    <a:p>
                      <a:r>
                        <a:rPr lang="en-US" dirty="0" err="1"/>
                        <a:t>h2</a:t>
                      </a:r>
                      <a:endParaRPr lang="en-US" dirty="0"/>
                    </a:p>
                  </a:txBody>
                  <a:tcPr/>
                </a:tc>
                <a:extLst>
                  <a:ext uri="{0D108BD9-81ED-4DB2-BD59-A6C34878D82A}">
                    <a16:rowId xmlns:a16="http://schemas.microsoft.com/office/drawing/2014/main" xmlns="" val="10003"/>
                  </a:ext>
                </a:extLst>
              </a:tr>
              <a:tr h="370840">
                <a:tc>
                  <a:txBody>
                    <a:bodyPr/>
                    <a:lstStyle/>
                    <a:p>
                      <a:endParaRPr lang="en-US"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a1</a:t>
                      </a:r>
                      <a:endParaRPr lang="en-US" dirty="0"/>
                    </a:p>
                  </a:txBody>
                  <a:tcPr/>
                </a:tc>
                <a:tc>
                  <a:txBody>
                    <a:bodyPr/>
                    <a:lstStyle/>
                    <a:p>
                      <a:r>
                        <a:rPr lang="en-US" dirty="0" err="1"/>
                        <a:t>b1</a:t>
                      </a:r>
                      <a:endParaRPr lang="en-US" dirty="0"/>
                    </a:p>
                  </a:txBody>
                  <a:tcPr/>
                </a:tc>
                <a:tc>
                  <a:txBody>
                    <a:bodyPr/>
                    <a:lstStyle/>
                    <a:p>
                      <a:r>
                        <a:rPr lang="en-US" dirty="0" err="1"/>
                        <a:t>c1</a:t>
                      </a:r>
                      <a:endParaRPr lang="en-US" dirty="0"/>
                    </a:p>
                  </a:txBody>
                  <a:tcPr/>
                </a:tc>
                <a:tc>
                  <a:txBody>
                    <a:bodyPr/>
                    <a:lstStyle/>
                    <a:p>
                      <a:r>
                        <a:rPr lang="en-US" dirty="0" err="1"/>
                        <a:t>d1</a:t>
                      </a:r>
                      <a:endParaRPr lang="en-US" dirty="0"/>
                    </a:p>
                  </a:txBody>
                  <a:tcPr/>
                </a:tc>
                <a:tc>
                  <a:txBody>
                    <a:bodyPr/>
                    <a:lstStyle/>
                    <a:p>
                      <a:r>
                        <a:rPr lang="en-US" dirty="0" err="1"/>
                        <a:t>e1</a:t>
                      </a:r>
                      <a:endParaRPr lang="en-US" dirty="0"/>
                    </a:p>
                  </a:txBody>
                  <a:tcPr/>
                </a:tc>
                <a:tc>
                  <a:txBody>
                    <a:bodyPr/>
                    <a:lstStyle/>
                    <a:p>
                      <a:r>
                        <a:rPr lang="en-US" dirty="0" err="1"/>
                        <a:t>f4</a:t>
                      </a:r>
                      <a:endParaRPr lang="en-US" dirty="0"/>
                    </a:p>
                  </a:txBody>
                  <a:tcPr/>
                </a:tc>
                <a:tc>
                  <a:txBody>
                    <a:bodyPr/>
                    <a:lstStyle/>
                    <a:p>
                      <a:r>
                        <a:rPr lang="en-US" dirty="0" err="1"/>
                        <a:t>g2</a:t>
                      </a:r>
                      <a:endParaRPr lang="en-US" dirty="0"/>
                    </a:p>
                  </a:txBody>
                  <a:tcPr/>
                </a:tc>
                <a:tc>
                  <a:txBody>
                    <a:bodyPr/>
                    <a:lstStyle/>
                    <a:p>
                      <a:r>
                        <a:rPr lang="en-US" dirty="0" err="1"/>
                        <a:t>h3</a:t>
                      </a:r>
                      <a:endParaRPr lang="en-US" dirty="0"/>
                    </a:p>
                  </a:txBody>
                  <a:tcPr/>
                </a:tc>
                <a:extLst>
                  <a:ext uri="{0D108BD9-81ED-4DB2-BD59-A6C34878D82A}">
                    <a16:rowId xmlns:a16="http://schemas.microsoft.com/office/drawing/2014/main" xmlns="" val="10004"/>
                  </a:ext>
                </a:extLst>
              </a:tr>
              <a:tr h="370840">
                <a:tc>
                  <a:txBody>
                    <a:bodyPr/>
                    <a:lstStyle/>
                    <a:p>
                      <a:endParaRPr lang="en-US"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a1</a:t>
                      </a:r>
                      <a:endParaRPr lang="en-US" dirty="0"/>
                    </a:p>
                  </a:txBody>
                  <a:tcPr/>
                </a:tc>
                <a:tc>
                  <a:txBody>
                    <a:bodyPr/>
                    <a:lstStyle/>
                    <a:p>
                      <a:r>
                        <a:rPr lang="en-US" dirty="0" err="1"/>
                        <a:t>b2</a:t>
                      </a:r>
                      <a:endParaRPr lang="en-US" dirty="0"/>
                    </a:p>
                  </a:txBody>
                  <a:tcPr/>
                </a:tc>
                <a:tc>
                  <a:txBody>
                    <a:bodyPr/>
                    <a:lstStyle/>
                    <a:p>
                      <a:r>
                        <a:rPr lang="en-US" dirty="0" err="1"/>
                        <a:t>c2</a:t>
                      </a:r>
                      <a:endParaRPr lang="en-US" dirty="0"/>
                    </a:p>
                  </a:txBody>
                  <a:tcPr/>
                </a:tc>
                <a:tc>
                  <a:txBody>
                    <a:bodyPr/>
                    <a:lstStyle/>
                    <a:p>
                      <a:r>
                        <a:rPr lang="en-US" dirty="0" err="1"/>
                        <a:t>d2</a:t>
                      </a:r>
                      <a:endParaRPr lang="en-US" dirty="0"/>
                    </a:p>
                  </a:txBody>
                  <a:tcPr/>
                </a:tc>
                <a:tc>
                  <a:txBody>
                    <a:bodyPr/>
                    <a:lstStyle/>
                    <a:p>
                      <a:r>
                        <a:rPr lang="en-US" dirty="0" err="1"/>
                        <a:t>e4</a:t>
                      </a:r>
                      <a:endParaRPr lang="en-US" dirty="0"/>
                    </a:p>
                  </a:txBody>
                  <a:tcPr/>
                </a:tc>
                <a:tc>
                  <a:txBody>
                    <a:bodyPr/>
                    <a:lstStyle/>
                    <a:p>
                      <a:r>
                        <a:rPr lang="en-US" dirty="0" err="1"/>
                        <a:t>f5</a:t>
                      </a:r>
                      <a:endParaRPr lang="en-US" dirty="0"/>
                    </a:p>
                  </a:txBody>
                  <a:tcPr/>
                </a:tc>
                <a:tc>
                  <a:txBody>
                    <a:bodyPr/>
                    <a:lstStyle/>
                    <a:p>
                      <a:r>
                        <a:rPr lang="en-US" dirty="0" err="1"/>
                        <a:t>g2</a:t>
                      </a:r>
                      <a:endParaRPr lang="en-US" dirty="0"/>
                    </a:p>
                  </a:txBody>
                  <a:tcPr/>
                </a:tc>
                <a:tc>
                  <a:txBody>
                    <a:bodyPr/>
                    <a:lstStyle/>
                    <a:p>
                      <a:r>
                        <a:rPr lang="en-US" dirty="0" err="1"/>
                        <a:t>h4</a:t>
                      </a:r>
                      <a:endParaRPr lang="en-US" dirty="0"/>
                    </a:p>
                  </a:txBody>
                  <a:tcPr/>
                </a:tc>
                <a:extLst>
                  <a:ext uri="{0D108BD9-81ED-4DB2-BD59-A6C34878D82A}">
                    <a16:rowId xmlns:a16="http://schemas.microsoft.com/office/drawing/2014/main" xmlns="" val="10005"/>
                  </a:ext>
                </a:extLst>
              </a:tr>
              <a:tr h="370840">
                <a:tc>
                  <a:txBody>
                    <a:bodyPr/>
                    <a:lstStyle/>
                    <a:p>
                      <a:endParaRPr lang="en-US" dirty="0"/>
                    </a:p>
                  </a:txBody>
                  <a:tcPr>
                    <a:solidFill>
                      <a:schemeClr val="bg1"/>
                    </a:solidFill>
                  </a:tcPr>
                </a:tc>
                <a:tc>
                  <a:txBody>
                    <a:bodyPr/>
                    <a:lstStyle/>
                    <a:p>
                      <a:r>
                        <a:rPr lang="en-US" dirty="0" err="1"/>
                        <a:t>a2</a:t>
                      </a:r>
                      <a:endParaRPr lang="en-US" dirty="0"/>
                    </a:p>
                  </a:txBody>
                  <a:tcPr/>
                </a:tc>
                <a:tc>
                  <a:txBody>
                    <a:bodyPr/>
                    <a:lstStyle/>
                    <a:p>
                      <a:r>
                        <a:rPr lang="en-US" dirty="0" err="1"/>
                        <a:t>b3</a:t>
                      </a:r>
                      <a:endParaRPr lang="en-US" dirty="0"/>
                    </a:p>
                  </a:txBody>
                  <a:tcPr/>
                </a:tc>
                <a:tc>
                  <a:txBody>
                    <a:bodyPr/>
                    <a:lstStyle/>
                    <a:p>
                      <a:r>
                        <a:rPr lang="en-US" dirty="0" err="1"/>
                        <a:t>c3</a:t>
                      </a:r>
                      <a:endParaRPr lang="en-US" dirty="0"/>
                    </a:p>
                  </a:txBody>
                  <a:tcPr/>
                </a:tc>
                <a:tc>
                  <a:txBody>
                    <a:bodyPr/>
                    <a:lstStyle/>
                    <a:p>
                      <a:r>
                        <a:rPr lang="en-US" dirty="0" err="1"/>
                        <a:t>d2</a:t>
                      </a:r>
                      <a:endParaRPr lang="en-US" dirty="0"/>
                    </a:p>
                  </a:txBody>
                  <a:tcPr/>
                </a:tc>
                <a:tc>
                  <a:txBody>
                    <a:bodyPr/>
                    <a:lstStyle/>
                    <a:p>
                      <a:r>
                        <a:rPr lang="en-US" dirty="0" err="1"/>
                        <a:t>e5</a:t>
                      </a:r>
                      <a:endParaRPr lang="en-US" dirty="0"/>
                    </a:p>
                  </a:txBody>
                  <a:tcPr/>
                </a:tc>
                <a:tc>
                  <a:txBody>
                    <a:bodyPr/>
                    <a:lstStyle/>
                    <a:p>
                      <a:r>
                        <a:rPr lang="en-US" dirty="0" err="1"/>
                        <a:t>f6</a:t>
                      </a:r>
                      <a:endParaRPr lang="en-US" dirty="0"/>
                    </a:p>
                  </a:txBody>
                  <a:tcPr/>
                </a:tc>
                <a:tc>
                  <a:txBody>
                    <a:bodyPr/>
                    <a:lstStyle/>
                    <a:p>
                      <a:r>
                        <a:rPr lang="en-US" dirty="0" err="1"/>
                        <a:t>g2</a:t>
                      </a:r>
                      <a:endParaRPr lang="en-US" dirty="0"/>
                    </a:p>
                  </a:txBody>
                  <a:tcPr/>
                </a:tc>
                <a:tc>
                  <a:txBody>
                    <a:bodyPr/>
                    <a:lstStyle/>
                    <a:p>
                      <a:r>
                        <a:rPr lang="en-US" dirty="0" err="1"/>
                        <a:t>h3</a:t>
                      </a:r>
                      <a:endParaRPr lang="en-US" dirty="0"/>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430105074"/>
      </p:ext>
    </p:extLst>
  </p:cSld>
  <p:clrMapOvr>
    <a:masterClrMapping/>
  </p:clrMapOvr>
  <p:transition xmlns:p14="http://schemas.microsoft.com/office/powerpoint/2010/mai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a:t>Relative Power Of Some FDs</a:t>
            </a:r>
            <a:br>
              <a:rPr lang="en-US"/>
            </a:br>
            <a:r>
              <a:rPr lang="en-US"/>
              <a:t> H </a:t>
            </a:r>
            <a:r>
              <a:rPr lang="en-US">
                <a:latin typeface="Symbol" pitchFamily="18" charset="2"/>
              </a:rPr>
              <a:t>®</a:t>
            </a:r>
            <a:r>
              <a:rPr lang="en-US"/>
              <a:t> G  vs. H </a:t>
            </a:r>
            <a:r>
              <a:rPr lang="en-US">
                <a:latin typeface="Symbol" pitchFamily="18" charset="2"/>
              </a:rPr>
              <a:t>®</a:t>
            </a:r>
            <a:r>
              <a:rPr lang="en-US"/>
              <a:t> GE</a:t>
            </a:r>
          </a:p>
        </p:txBody>
      </p:sp>
      <p:sp>
        <p:nvSpPr>
          <p:cNvPr id="27651" name="Rectangle 3"/>
          <p:cNvSpPr>
            <a:spLocks noGrp="1" noChangeArrowheads="1"/>
          </p:cNvSpPr>
          <p:nvPr>
            <p:ph idx="1"/>
          </p:nvPr>
        </p:nvSpPr>
        <p:spPr/>
        <p:txBody>
          <a:bodyPr/>
          <a:lstStyle/>
          <a:p>
            <a:pPr>
              <a:defRPr/>
            </a:pPr>
            <a:r>
              <a:rPr lang="en-US" dirty="0"/>
              <a:t>Let us look at another example first</a:t>
            </a:r>
          </a:p>
          <a:p>
            <a:pPr>
              <a:defRPr/>
            </a:pPr>
            <a:r>
              <a:rPr lang="en-US" dirty="0"/>
              <a:t>Consider some table talking about employees in which there are three columns:</a:t>
            </a:r>
          </a:p>
          <a:p>
            <a:pPr marL="869950" lvl="1" indent="-457200">
              <a:buFont typeface="Arial" charset="0"/>
              <a:buAutoNum type="arabicPeriod"/>
              <a:defRPr/>
            </a:pPr>
            <a:r>
              <a:rPr lang="en-US" dirty="0"/>
              <a:t>Grade</a:t>
            </a:r>
          </a:p>
          <a:p>
            <a:pPr marL="869950" lvl="1" indent="-457200">
              <a:buFont typeface="Arial" charset="0"/>
              <a:buAutoNum type="arabicPeriod"/>
              <a:defRPr/>
            </a:pPr>
            <a:r>
              <a:rPr lang="en-US" dirty="0"/>
              <a:t>Bonus</a:t>
            </a:r>
          </a:p>
          <a:p>
            <a:pPr marL="869950" lvl="1" indent="-457200">
              <a:buFont typeface="Arial" charset="0"/>
              <a:buAutoNum type="arabicPeriod"/>
              <a:defRPr/>
            </a:pPr>
            <a:r>
              <a:rPr lang="en-US" dirty="0"/>
              <a:t>Salary</a:t>
            </a:r>
          </a:p>
          <a:p>
            <a:pPr>
              <a:defRPr/>
            </a:pPr>
            <a:r>
              <a:rPr lang="en-US" dirty="0"/>
              <a:t>Consider now two possible </a:t>
            </a:r>
            <a:r>
              <a:rPr lang="en-US" dirty="0" err="1"/>
              <a:t>FDs</a:t>
            </a:r>
            <a:r>
              <a:rPr lang="en-US" dirty="0"/>
              <a:t> (functional dependencies)</a:t>
            </a:r>
          </a:p>
          <a:p>
            <a:pPr marL="869950" lvl="1" indent="-457200">
              <a:buFont typeface="Arial" charset="0"/>
              <a:buAutoNum type="arabicPeriod"/>
              <a:defRPr/>
            </a:pPr>
            <a:r>
              <a:rPr lang="en-US" dirty="0"/>
              <a:t>Grade </a:t>
            </a:r>
            <a:r>
              <a:rPr lang="en-US" dirty="0">
                <a:latin typeface="Symbol" pitchFamily="18" charset="2"/>
              </a:rPr>
              <a:t>®</a:t>
            </a:r>
            <a:r>
              <a:rPr lang="en-US" dirty="0"/>
              <a:t> Bonus</a:t>
            </a:r>
          </a:p>
          <a:p>
            <a:pPr marL="869950" lvl="1" indent="-457200">
              <a:buFont typeface="Arial" charset="0"/>
              <a:buAutoNum type="arabicPeriod"/>
              <a:defRPr/>
            </a:pPr>
            <a:r>
              <a:rPr lang="en-US" dirty="0"/>
              <a:t>Grade </a:t>
            </a:r>
            <a:r>
              <a:rPr lang="en-US" dirty="0">
                <a:latin typeface="Symbol" pitchFamily="18" charset="2"/>
              </a:rPr>
              <a:t>®</a:t>
            </a:r>
            <a:r>
              <a:rPr lang="en-US" dirty="0"/>
              <a:t> Bonus Salary</a:t>
            </a:r>
          </a:p>
          <a:p>
            <a:pPr>
              <a:defRPr/>
            </a:pPr>
            <a:r>
              <a:rPr lang="en-US" dirty="0"/>
              <a:t>FD (2) is more restrictive, fewer relations will satisfy FD (2) than satisfy FD (1)</a:t>
            </a:r>
          </a:p>
          <a:p>
            <a:pPr lvl="1">
              <a:defRPr/>
            </a:pPr>
            <a:r>
              <a:rPr lang="en-US" dirty="0"/>
              <a:t>So FD (2) is stronger</a:t>
            </a:r>
          </a:p>
          <a:p>
            <a:pPr lvl="1">
              <a:defRPr/>
            </a:pPr>
            <a:r>
              <a:rPr lang="en-US" dirty="0"/>
              <a:t>Every relation that satisfies FD (2), must satisfy FD (1)</a:t>
            </a:r>
          </a:p>
          <a:p>
            <a:pPr lvl="1">
              <a:defRPr/>
            </a:pPr>
            <a:r>
              <a:rPr lang="en-US" dirty="0"/>
              <a:t>And we know this just because {Bonus} is a proper subset of {Bonus, Salary} </a:t>
            </a:r>
          </a:p>
        </p:txBody>
      </p:sp>
    </p:spTree>
    <p:extLst>
      <p:ext uri="{BB962C8B-B14F-4D97-AF65-F5344CB8AC3E}">
        <p14:creationId xmlns:p14="http://schemas.microsoft.com/office/powerpoint/2010/main" val="113083277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t>Relative Power Of Some FDs</a:t>
            </a:r>
            <a:br>
              <a:rPr lang="en-US"/>
            </a:br>
            <a:r>
              <a:rPr lang="en-US"/>
              <a:t> H </a:t>
            </a:r>
            <a:r>
              <a:rPr lang="en-US">
                <a:latin typeface="Symbol" pitchFamily="18" charset="2"/>
              </a:rPr>
              <a:t>®</a:t>
            </a:r>
            <a:r>
              <a:rPr lang="en-US"/>
              <a:t> G  vs. H </a:t>
            </a:r>
            <a:r>
              <a:rPr lang="en-US">
                <a:latin typeface="Symbol" pitchFamily="18" charset="2"/>
              </a:rPr>
              <a:t>®</a:t>
            </a:r>
            <a:r>
              <a:rPr lang="en-US"/>
              <a:t> GE</a:t>
            </a:r>
          </a:p>
        </p:txBody>
      </p:sp>
      <p:sp>
        <p:nvSpPr>
          <p:cNvPr id="151555" name="Rectangle 3"/>
          <p:cNvSpPr>
            <a:spLocks noGrp="1" noChangeArrowheads="1"/>
          </p:cNvSpPr>
          <p:nvPr>
            <p:ph idx="1"/>
          </p:nvPr>
        </p:nvSpPr>
        <p:spPr/>
        <p:txBody>
          <a:bodyPr/>
          <a:lstStyle/>
          <a:p>
            <a:r>
              <a:rPr lang="en-US"/>
              <a:t>An important note: H </a:t>
            </a:r>
            <a:r>
              <a:rPr lang="en-US">
                <a:latin typeface="Symbol" pitchFamily="18" charset="2"/>
              </a:rPr>
              <a:t>®</a:t>
            </a:r>
            <a:r>
              <a:rPr lang="en-US"/>
              <a:t> GE is always at least as powerful as H </a:t>
            </a:r>
            <a:r>
              <a:rPr lang="en-US">
                <a:latin typeface="Symbol" pitchFamily="18" charset="2"/>
              </a:rPr>
              <a:t>®</a:t>
            </a:r>
            <a:r>
              <a:rPr lang="en-US"/>
              <a:t> G</a:t>
            </a:r>
          </a:p>
          <a:p>
            <a:pPr algn="ctr">
              <a:buFont typeface="Monotype Sorts" pitchFamily="2" charset="2"/>
              <a:buNone/>
            </a:pPr>
            <a:r>
              <a:rPr lang="en-US"/>
              <a:t>that is</a:t>
            </a:r>
          </a:p>
          <a:p>
            <a:r>
              <a:rPr lang="en-US"/>
              <a:t>If a relation satisfies H </a:t>
            </a:r>
            <a:r>
              <a:rPr lang="en-US">
                <a:latin typeface="Symbol" pitchFamily="18" charset="2"/>
              </a:rPr>
              <a:t>®</a:t>
            </a:r>
            <a:r>
              <a:rPr lang="en-US"/>
              <a:t> GE it must satisfy H </a:t>
            </a:r>
            <a:r>
              <a:rPr lang="en-US">
                <a:latin typeface="Symbol" pitchFamily="18" charset="2"/>
              </a:rPr>
              <a:t>®</a:t>
            </a:r>
            <a:r>
              <a:rPr lang="en-US"/>
              <a:t> G</a:t>
            </a:r>
          </a:p>
          <a:p>
            <a:endParaRPr lang="en-US"/>
          </a:p>
          <a:p>
            <a:r>
              <a:rPr lang="en-US"/>
              <a:t>What we are really saying is that if GE = f(H), then of course G = f(H)</a:t>
            </a:r>
          </a:p>
          <a:p>
            <a:r>
              <a:rPr lang="en-US"/>
              <a:t>An informal way of saying this: if being equal on H forces to be equal on GE, then of course there is equality just on G</a:t>
            </a:r>
          </a:p>
          <a:p>
            <a:endParaRPr lang="en-US"/>
          </a:p>
          <a:p>
            <a:endParaRPr lang="en-US"/>
          </a:p>
          <a:p>
            <a:r>
              <a:rPr lang="en-US"/>
              <a:t>More generally, if X, Y, Z, are sets of attributes and Z </a:t>
            </a:r>
            <a:r>
              <a:rPr lang="en-US">
                <a:latin typeface="Symbol" pitchFamily="18" charset="2"/>
              </a:rPr>
              <a:t>Í</a:t>
            </a:r>
            <a:r>
              <a:rPr lang="en-US"/>
              <a:t> Y; then if X </a:t>
            </a:r>
            <a:r>
              <a:rPr lang="en-US">
                <a:latin typeface="Symbol" pitchFamily="18" charset="2"/>
              </a:rPr>
              <a:t>®</a:t>
            </a:r>
            <a:r>
              <a:rPr lang="en-US"/>
              <a:t> Y is true than X </a:t>
            </a:r>
            <a:r>
              <a:rPr lang="en-US">
                <a:latin typeface="Symbol" pitchFamily="18" charset="2"/>
              </a:rPr>
              <a:t>®</a:t>
            </a:r>
            <a:r>
              <a:rPr lang="en-US"/>
              <a:t> Z is true </a:t>
            </a:r>
          </a:p>
        </p:txBody>
      </p:sp>
    </p:spTree>
    <p:extLst>
      <p:ext uri="{BB962C8B-B14F-4D97-AF65-F5344CB8AC3E}">
        <p14:creationId xmlns:p14="http://schemas.microsoft.com/office/powerpoint/2010/main" val="230081212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t>Relative Power Of Some FDs</a:t>
            </a:r>
            <a:br>
              <a:rPr lang="en-US"/>
            </a:br>
            <a:r>
              <a:rPr lang="en-US"/>
              <a:t> A </a:t>
            </a:r>
            <a:r>
              <a:rPr lang="en-US">
                <a:latin typeface="Symbol" pitchFamily="18" charset="2"/>
              </a:rPr>
              <a:t>®</a:t>
            </a:r>
            <a:r>
              <a:rPr lang="en-US"/>
              <a:t> C  vs. AB </a:t>
            </a:r>
            <a:r>
              <a:rPr lang="en-US">
                <a:latin typeface="Symbol" pitchFamily="18" charset="2"/>
              </a:rPr>
              <a:t>®</a:t>
            </a:r>
            <a:r>
              <a:rPr lang="en-US"/>
              <a:t> C</a:t>
            </a:r>
          </a:p>
        </p:txBody>
      </p:sp>
      <p:sp>
        <p:nvSpPr>
          <p:cNvPr id="29699" name="Rectangle 3"/>
          <p:cNvSpPr>
            <a:spLocks noGrp="1" noChangeArrowheads="1"/>
          </p:cNvSpPr>
          <p:nvPr>
            <p:ph idx="1"/>
          </p:nvPr>
        </p:nvSpPr>
        <p:spPr/>
        <p:txBody>
          <a:bodyPr/>
          <a:lstStyle/>
          <a:p>
            <a:pPr>
              <a:defRPr/>
            </a:pPr>
            <a:r>
              <a:rPr lang="en-US" dirty="0"/>
              <a:t>Let us look at another example first</a:t>
            </a:r>
          </a:p>
          <a:p>
            <a:pPr>
              <a:defRPr/>
            </a:pPr>
            <a:r>
              <a:rPr lang="en-US" dirty="0"/>
              <a:t>Consider some table talking about employees in which there are three columns:</a:t>
            </a:r>
          </a:p>
          <a:p>
            <a:pPr marL="869950" lvl="1" indent="-457200">
              <a:buFont typeface="Arial" charset="0"/>
              <a:buAutoNum type="arabicPeriod"/>
              <a:defRPr/>
            </a:pPr>
            <a:r>
              <a:rPr lang="en-US" dirty="0"/>
              <a:t>Grade</a:t>
            </a:r>
          </a:p>
          <a:p>
            <a:pPr marL="869950" lvl="1" indent="-457200">
              <a:buFont typeface="Arial" charset="0"/>
              <a:buAutoNum type="arabicPeriod"/>
              <a:defRPr/>
            </a:pPr>
            <a:r>
              <a:rPr lang="en-US" dirty="0"/>
              <a:t>Location</a:t>
            </a:r>
          </a:p>
          <a:p>
            <a:pPr marL="869950" lvl="1" indent="-457200">
              <a:buFont typeface="Arial" charset="0"/>
              <a:buAutoNum type="arabicPeriod"/>
              <a:defRPr/>
            </a:pPr>
            <a:r>
              <a:rPr lang="en-US" dirty="0"/>
              <a:t>Salary</a:t>
            </a:r>
          </a:p>
          <a:p>
            <a:pPr>
              <a:defRPr/>
            </a:pPr>
            <a:r>
              <a:rPr lang="en-US" dirty="0"/>
              <a:t>Consider now two possible </a:t>
            </a:r>
            <a:r>
              <a:rPr lang="en-US" dirty="0" err="1"/>
              <a:t>FDs</a:t>
            </a:r>
            <a:endParaRPr lang="en-US" dirty="0"/>
          </a:p>
          <a:p>
            <a:pPr marL="869950" lvl="1" indent="-457200">
              <a:buFont typeface="Arial" charset="0"/>
              <a:buAutoNum type="arabicPeriod"/>
              <a:defRPr/>
            </a:pPr>
            <a:r>
              <a:rPr lang="en-US" dirty="0"/>
              <a:t>Grade </a:t>
            </a:r>
            <a:r>
              <a:rPr lang="en-US" dirty="0">
                <a:latin typeface="Symbol" pitchFamily="18" charset="2"/>
              </a:rPr>
              <a:t>®</a:t>
            </a:r>
            <a:r>
              <a:rPr lang="en-US" dirty="0"/>
              <a:t> Salary</a:t>
            </a:r>
          </a:p>
          <a:p>
            <a:pPr marL="869950" lvl="1" indent="-457200">
              <a:buFont typeface="Arial" charset="0"/>
              <a:buAutoNum type="arabicPeriod"/>
              <a:defRPr/>
            </a:pPr>
            <a:r>
              <a:rPr lang="en-US" dirty="0"/>
              <a:t>Grade Location </a:t>
            </a:r>
            <a:r>
              <a:rPr lang="en-US" dirty="0">
                <a:latin typeface="Symbol" pitchFamily="18" charset="2"/>
              </a:rPr>
              <a:t>®</a:t>
            </a:r>
            <a:r>
              <a:rPr lang="en-US" dirty="0"/>
              <a:t> Salary</a:t>
            </a:r>
          </a:p>
          <a:p>
            <a:pPr>
              <a:defRPr/>
            </a:pPr>
            <a:r>
              <a:rPr lang="en-US" dirty="0"/>
              <a:t>FD (2) is less restrictive, more relations will satisfy FD (2) than satisfy FD (1)</a:t>
            </a:r>
          </a:p>
          <a:p>
            <a:pPr lvl="1">
              <a:defRPr/>
            </a:pPr>
            <a:r>
              <a:rPr lang="en-US" dirty="0"/>
              <a:t>So FD (1) is stronger</a:t>
            </a:r>
          </a:p>
          <a:p>
            <a:pPr lvl="1">
              <a:defRPr/>
            </a:pPr>
            <a:r>
              <a:rPr lang="en-US" dirty="0"/>
              <a:t>Every relation that satisfies FD (1), must satisfy FD (2)</a:t>
            </a:r>
          </a:p>
          <a:p>
            <a:pPr lvl="1">
              <a:defRPr/>
            </a:pPr>
            <a:r>
              <a:rPr lang="en-US" dirty="0"/>
              <a:t>And we know this just because {Grade} is a proper subset of {Grade, Salary} </a:t>
            </a:r>
          </a:p>
        </p:txBody>
      </p:sp>
    </p:spTree>
    <p:extLst>
      <p:ext uri="{BB962C8B-B14F-4D97-AF65-F5344CB8AC3E}">
        <p14:creationId xmlns:p14="http://schemas.microsoft.com/office/powerpoint/2010/main" val="33403381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a:t>Relative Power Of Some FDs</a:t>
            </a:r>
            <a:br>
              <a:rPr lang="en-US"/>
            </a:br>
            <a:r>
              <a:rPr lang="en-US"/>
              <a:t> A </a:t>
            </a:r>
            <a:r>
              <a:rPr lang="en-US">
                <a:latin typeface="Symbol" pitchFamily="18" charset="2"/>
              </a:rPr>
              <a:t>®</a:t>
            </a:r>
            <a:r>
              <a:rPr lang="en-US"/>
              <a:t> C  vs. AB </a:t>
            </a:r>
            <a:r>
              <a:rPr lang="en-US">
                <a:latin typeface="Symbol" pitchFamily="18" charset="2"/>
              </a:rPr>
              <a:t>®</a:t>
            </a:r>
            <a:r>
              <a:rPr lang="en-US"/>
              <a:t> C</a:t>
            </a:r>
          </a:p>
        </p:txBody>
      </p:sp>
      <p:sp>
        <p:nvSpPr>
          <p:cNvPr id="153603" name="Rectangle 3"/>
          <p:cNvSpPr>
            <a:spLocks noGrp="1" noChangeArrowheads="1"/>
          </p:cNvSpPr>
          <p:nvPr>
            <p:ph idx="1"/>
          </p:nvPr>
        </p:nvSpPr>
        <p:spPr/>
        <p:txBody>
          <a:bodyPr/>
          <a:lstStyle/>
          <a:p>
            <a:r>
              <a:rPr lang="en-US"/>
              <a:t>An important note: A </a:t>
            </a:r>
            <a:r>
              <a:rPr lang="en-US">
                <a:latin typeface="Symbol" pitchFamily="18" charset="2"/>
              </a:rPr>
              <a:t>®</a:t>
            </a:r>
            <a:r>
              <a:rPr lang="en-US"/>
              <a:t> C is always at least as powerful as AB </a:t>
            </a:r>
            <a:r>
              <a:rPr lang="en-US">
                <a:latin typeface="Symbol" pitchFamily="18" charset="2"/>
              </a:rPr>
              <a:t>®</a:t>
            </a:r>
            <a:r>
              <a:rPr lang="en-US"/>
              <a:t> C</a:t>
            </a:r>
          </a:p>
          <a:p>
            <a:pPr algn="ctr">
              <a:buFont typeface="Monotype Sorts" pitchFamily="2" charset="2"/>
              <a:buNone/>
            </a:pPr>
            <a:r>
              <a:rPr lang="en-US"/>
              <a:t>that is</a:t>
            </a:r>
          </a:p>
          <a:p>
            <a:r>
              <a:rPr lang="en-US"/>
              <a:t>If a relation satisfies A </a:t>
            </a:r>
            <a:r>
              <a:rPr lang="en-US">
                <a:latin typeface="Symbol" pitchFamily="18" charset="2"/>
              </a:rPr>
              <a:t>®</a:t>
            </a:r>
            <a:r>
              <a:rPr lang="en-US"/>
              <a:t> C it must satisfy AB </a:t>
            </a:r>
            <a:r>
              <a:rPr lang="en-US">
                <a:latin typeface="Symbol" pitchFamily="18" charset="2"/>
              </a:rPr>
              <a:t>®</a:t>
            </a:r>
            <a:r>
              <a:rPr lang="en-US"/>
              <a:t> C</a:t>
            </a:r>
          </a:p>
          <a:p>
            <a:endParaRPr lang="en-US"/>
          </a:p>
          <a:p>
            <a:r>
              <a:rPr lang="en-US"/>
              <a:t>What we are really saying is that if </a:t>
            </a:r>
            <a:r>
              <a:rPr lang="en-US" i="1"/>
              <a:t>C = f(A),</a:t>
            </a:r>
            <a:r>
              <a:rPr lang="en-US"/>
              <a:t> then of course </a:t>
            </a:r>
            <a:r>
              <a:rPr lang="en-US" i="1"/>
              <a:t>C = f(A,B)</a:t>
            </a:r>
          </a:p>
          <a:p>
            <a:r>
              <a:rPr lang="en-US"/>
              <a:t>An informal way of saying this: if just being equal on A forces to be equal on C, then if we </a:t>
            </a:r>
            <a:r>
              <a:rPr lang="en-US" b="1" i="1">
                <a:solidFill>
                  <a:srgbClr val="FF0000"/>
                </a:solidFill>
              </a:rPr>
              <a:t>in addition </a:t>
            </a:r>
            <a:r>
              <a:rPr lang="en-US"/>
              <a:t>know that there is equality on B also, of course it is still true that there is equality on C</a:t>
            </a:r>
          </a:p>
          <a:p>
            <a:endParaRPr lang="en-US"/>
          </a:p>
          <a:p>
            <a:endParaRPr lang="en-US"/>
          </a:p>
          <a:p>
            <a:r>
              <a:rPr lang="en-US"/>
              <a:t>More generally, if X, Y, Z, are sets of attributes and X </a:t>
            </a:r>
            <a:r>
              <a:rPr lang="en-US">
                <a:latin typeface="Symbol" pitchFamily="18" charset="2"/>
              </a:rPr>
              <a:t>Í</a:t>
            </a:r>
            <a:r>
              <a:rPr lang="en-US"/>
              <a:t> Y; then if X </a:t>
            </a:r>
            <a:r>
              <a:rPr lang="en-US">
                <a:latin typeface="Symbol" pitchFamily="18" charset="2"/>
              </a:rPr>
              <a:t>®</a:t>
            </a:r>
            <a:r>
              <a:rPr lang="en-US"/>
              <a:t> Z is true than Y </a:t>
            </a:r>
            <a:r>
              <a:rPr lang="en-US">
                <a:latin typeface="Symbol" pitchFamily="18" charset="2"/>
              </a:rPr>
              <a:t>®</a:t>
            </a:r>
            <a:r>
              <a:rPr lang="en-US"/>
              <a:t> Z is true </a:t>
            </a:r>
          </a:p>
        </p:txBody>
      </p:sp>
    </p:spTree>
    <p:extLst>
      <p:ext uri="{BB962C8B-B14F-4D97-AF65-F5344CB8AC3E}">
        <p14:creationId xmlns:p14="http://schemas.microsoft.com/office/powerpoint/2010/main" val="3710600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t>Comment On Decomposition</a:t>
            </a:r>
          </a:p>
        </p:txBody>
      </p:sp>
      <p:sp>
        <p:nvSpPr>
          <p:cNvPr id="47107" name="Content Placeholder 2"/>
          <p:cNvSpPr>
            <a:spLocks noGrp="1"/>
          </p:cNvSpPr>
          <p:nvPr>
            <p:ph idx="1"/>
          </p:nvPr>
        </p:nvSpPr>
        <p:spPr/>
        <p:txBody>
          <a:bodyPr/>
          <a:lstStyle/>
          <a:p>
            <a:r>
              <a:rPr lang="en-US" dirty="0"/>
              <a:t>We can always make sure, in a system in which DISTINCT is allowed, that there are no duplicate rows by writing</a:t>
            </a:r>
          </a:p>
          <a:p>
            <a:endParaRPr lang="en-US" dirty="0"/>
          </a:p>
          <a:p>
            <a:pPr>
              <a:buFont typeface="Monotype Sorts" pitchFamily="2" charset="2"/>
              <a:buNone/>
            </a:pPr>
            <a:r>
              <a:rPr lang="en-US" dirty="0"/>
              <a:t>	SELECT INTO T</a:t>
            </a:r>
            <a:br>
              <a:rPr lang="en-US" dirty="0"/>
            </a:br>
            <a:r>
              <a:rPr lang="en-US" b="1" dirty="0">
                <a:solidFill>
                  <a:srgbClr val="FF0000"/>
                </a:solidFill>
              </a:rPr>
              <a:t>DISTINCT</a:t>
            </a:r>
            <a:r>
              <a:rPr lang="en-US" dirty="0"/>
              <a:t> Grade, Salary</a:t>
            </a:r>
            <a:br>
              <a:rPr lang="en-US" dirty="0"/>
            </a:br>
            <a:r>
              <a:rPr lang="en-US" dirty="0"/>
              <a:t>FROM R;</a:t>
            </a:r>
          </a:p>
          <a:p>
            <a:endParaRPr lang="en-US" dirty="0"/>
          </a:p>
          <a:p>
            <a:endParaRPr lang="en-US" dirty="0"/>
          </a:p>
          <a:p>
            <a:r>
              <a:rPr lang="en-US" dirty="0"/>
              <a:t>And similarly elsewhere</a:t>
            </a:r>
          </a:p>
        </p:txBody>
      </p:sp>
    </p:spTree>
    <p:extLst>
      <p:ext uri="{BB962C8B-B14F-4D97-AF65-F5344CB8AC3E}">
        <p14:creationId xmlns:p14="http://schemas.microsoft.com/office/powerpoint/2010/main" val="77232632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754063" y="7081838"/>
            <a:ext cx="2095500" cy="517525"/>
          </a:xfrm>
          <a:prstGeom prst="rect">
            <a:avLst/>
          </a:prstGeom>
          <a:noFill/>
          <a:ln w="9525">
            <a:noFill/>
            <a:miter lim="800000"/>
            <a:headEnd/>
            <a:tailEnd/>
          </a:ln>
        </p:spPr>
        <p:txBody>
          <a:bodyPr wrap="none" anchor="ctr"/>
          <a:lstStyle/>
          <a:p>
            <a:endParaRPr lang="en-US"/>
          </a:p>
        </p:txBody>
      </p:sp>
      <p:sp>
        <p:nvSpPr>
          <p:cNvPr id="154627" name="Rectangle 3"/>
          <p:cNvSpPr>
            <a:spLocks noChangeArrowheads="1"/>
          </p:cNvSpPr>
          <p:nvPr/>
        </p:nvSpPr>
        <p:spPr bwMode="auto">
          <a:xfrm>
            <a:off x="3436938" y="7081838"/>
            <a:ext cx="3184525" cy="517525"/>
          </a:xfrm>
          <a:prstGeom prst="rect">
            <a:avLst/>
          </a:prstGeom>
          <a:noFill/>
          <a:ln w="9525">
            <a:noFill/>
            <a:miter lim="800000"/>
            <a:headEnd/>
            <a:tailEnd/>
          </a:ln>
        </p:spPr>
        <p:txBody>
          <a:bodyPr wrap="none" anchor="ctr"/>
          <a:lstStyle/>
          <a:p>
            <a:endParaRPr lang="en-US"/>
          </a:p>
        </p:txBody>
      </p:sp>
      <p:sp>
        <p:nvSpPr>
          <p:cNvPr id="154628" name="Rectangle 4"/>
          <p:cNvSpPr>
            <a:spLocks noGrp="1" noChangeArrowheads="1"/>
          </p:cNvSpPr>
          <p:nvPr>
            <p:ph type="title"/>
          </p:nvPr>
        </p:nvSpPr>
        <p:spPr/>
        <p:txBody>
          <a:bodyPr/>
          <a:lstStyle/>
          <a:p>
            <a:r>
              <a:rPr lang="en-US" dirty="0"/>
              <a:t>Trivial FDs</a:t>
            </a:r>
          </a:p>
        </p:txBody>
      </p:sp>
      <p:sp>
        <p:nvSpPr>
          <p:cNvPr id="154629" name="Rectangle 5"/>
          <p:cNvSpPr>
            <a:spLocks noGrp="1" noChangeArrowheads="1"/>
          </p:cNvSpPr>
          <p:nvPr>
            <p:ph idx="1"/>
          </p:nvPr>
        </p:nvSpPr>
        <p:spPr/>
        <p:txBody>
          <a:bodyPr/>
          <a:lstStyle/>
          <a:p>
            <a:r>
              <a:rPr lang="en-US"/>
              <a:t>An FD X </a:t>
            </a:r>
            <a:r>
              <a:rPr lang="en-US">
                <a:latin typeface="Symbol" pitchFamily="18" charset="2"/>
              </a:rPr>
              <a:t>®</a:t>
            </a:r>
            <a:r>
              <a:rPr lang="en-US"/>
              <a:t> Y, where X and Y are sets of attributes is trivial </a:t>
            </a:r>
            <a:br>
              <a:rPr lang="en-US"/>
            </a:br>
            <a:r>
              <a:rPr lang="en-US"/>
              <a:t/>
            </a:r>
            <a:br>
              <a:rPr lang="en-US"/>
            </a:br>
            <a:r>
              <a:rPr lang="en-US"/>
              <a:t>if and only if </a:t>
            </a:r>
            <a:br>
              <a:rPr lang="en-US"/>
            </a:br>
            <a:r>
              <a:rPr lang="en-US"/>
              <a:t/>
            </a:r>
            <a:br>
              <a:rPr lang="en-US"/>
            </a:br>
            <a:r>
              <a:rPr lang="en-US"/>
              <a:t>Y </a:t>
            </a:r>
            <a:r>
              <a:rPr lang="en-US">
                <a:latin typeface="Symbol" pitchFamily="18" charset="2"/>
              </a:rPr>
              <a:t>Í</a:t>
            </a:r>
            <a:r>
              <a:rPr lang="en-US"/>
              <a:t> X </a:t>
            </a:r>
            <a:br>
              <a:rPr lang="en-US"/>
            </a:br>
            <a:r>
              <a:rPr lang="en-US"/>
              <a:t/>
            </a:r>
            <a:br>
              <a:rPr lang="en-US"/>
            </a:br>
            <a:r>
              <a:rPr lang="en-US"/>
              <a:t>(Such an FD gives no constraints, as it is always satisfied, which is easy to prove)</a:t>
            </a:r>
            <a:br>
              <a:rPr lang="en-US"/>
            </a:br>
            <a:endParaRPr lang="en-US"/>
          </a:p>
          <a:p>
            <a:r>
              <a:rPr lang="en-US"/>
              <a:t>Example</a:t>
            </a:r>
          </a:p>
          <a:p>
            <a:pPr lvl="1"/>
            <a:r>
              <a:rPr lang="en-US"/>
              <a:t>Grade, Salary </a:t>
            </a:r>
            <a:r>
              <a:rPr lang="en-US">
                <a:latin typeface="Symbol" pitchFamily="18" charset="2"/>
              </a:rPr>
              <a:t>®</a:t>
            </a:r>
            <a:r>
              <a:rPr lang="en-US"/>
              <a:t> Grade </a:t>
            </a:r>
            <a:br>
              <a:rPr lang="en-US"/>
            </a:br>
            <a:r>
              <a:rPr lang="en-US"/>
              <a:t>is trivial</a:t>
            </a:r>
          </a:p>
          <a:p>
            <a:pPr lvl="1"/>
            <a:endParaRPr lang="en-US"/>
          </a:p>
          <a:p>
            <a:r>
              <a:rPr lang="en-US"/>
              <a:t>A trivial FD does not provide any constraints</a:t>
            </a:r>
          </a:p>
          <a:p>
            <a:r>
              <a:rPr lang="en-US"/>
              <a:t>Every relations that contains columns Grade and Salary will satisfy this FD: Grade, Salary </a:t>
            </a:r>
            <a:r>
              <a:rPr lang="en-US">
                <a:latin typeface="Symbol" pitchFamily="18" charset="2"/>
              </a:rPr>
              <a:t>®</a:t>
            </a:r>
            <a:r>
              <a:rPr lang="en-US"/>
              <a:t> Grade</a:t>
            </a:r>
            <a:br>
              <a:rPr lang="en-US"/>
            </a:br>
            <a:r>
              <a:rPr lang="en-US"/>
              <a:t/>
            </a:r>
            <a:br>
              <a:rPr lang="en-US"/>
            </a:br>
            <a:r>
              <a:rPr lang="en-US"/>
              <a:t/>
            </a:r>
            <a:br>
              <a:rPr lang="en-US"/>
            </a:br>
            <a:endParaRPr lang="en-US"/>
          </a:p>
        </p:txBody>
      </p:sp>
    </p:spTree>
    <p:extLst>
      <p:ext uri="{BB962C8B-B14F-4D97-AF65-F5344CB8AC3E}">
        <p14:creationId xmlns:p14="http://schemas.microsoft.com/office/powerpoint/2010/main" val="1886055176"/>
      </p:ext>
    </p:extLst>
  </p:cSld>
  <p:clrMapOvr>
    <a:masterClrMapping/>
  </p:clrMapOvr>
  <p:transition xmlns:p14="http://schemas.microsoft.com/office/powerpoint/2010/mai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defTabSz="914400"/>
            <a:r>
              <a:rPr lang="en-US" dirty="0"/>
              <a:t>Decomposition And Union Of Some FDs</a:t>
            </a:r>
          </a:p>
        </p:txBody>
      </p:sp>
      <p:sp>
        <p:nvSpPr>
          <p:cNvPr id="155651" name="Rectangle 3"/>
          <p:cNvSpPr>
            <a:spLocks noGrp="1" noChangeArrowheads="1"/>
          </p:cNvSpPr>
          <p:nvPr>
            <p:ph idx="1"/>
          </p:nvPr>
        </p:nvSpPr>
        <p:spPr/>
        <p:txBody>
          <a:bodyPr/>
          <a:lstStyle/>
          <a:p>
            <a:pPr marL="342900" indent="-342900" defTabSz="914400"/>
            <a:r>
              <a:rPr lang="en-US" dirty="0"/>
              <a:t>An FD   X → A</a:t>
            </a:r>
            <a:r>
              <a:rPr lang="en-US" baseline="-25000" dirty="0"/>
              <a:t>1</a:t>
            </a:r>
            <a:r>
              <a:rPr lang="en-US" dirty="0"/>
              <a:t> A</a:t>
            </a:r>
            <a:r>
              <a:rPr lang="en-US" baseline="-25000" dirty="0"/>
              <a:t>2</a:t>
            </a:r>
            <a:r>
              <a:rPr lang="en-US" dirty="0"/>
              <a:t> ... A</a:t>
            </a:r>
            <a:r>
              <a:rPr lang="en-US" baseline="-25000" dirty="0"/>
              <a:t>m</a:t>
            </a:r>
            <a:r>
              <a:rPr lang="en-US" dirty="0"/>
              <a:t>,   where A</a:t>
            </a:r>
            <a:r>
              <a:rPr lang="en-US" baseline="-25000" dirty="0"/>
              <a:t>i</a:t>
            </a:r>
            <a:r>
              <a:rPr lang="en-US" dirty="0"/>
              <a:t>’s are individual attributes</a:t>
            </a:r>
            <a:br>
              <a:rPr lang="en-US" dirty="0"/>
            </a:br>
            <a:r>
              <a:rPr lang="en-US" dirty="0"/>
              <a:t/>
            </a:r>
            <a:br>
              <a:rPr lang="en-US" dirty="0"/>
            </a:br>
            <a:r>
              <a:rPr lang="en-US" dirty="0"/>
              <a:t> 	is equivalent to </a:t>
            </a:r>
            <a:br>
              <a:rPr lang="en-US" dirty="0"/>
            </a:br>
            <a:r>
              <a:rPr lang="en-US" dirty="0"/>
              <a:t/>
            </a:r>
            <a:br>
              <a:rPr lang="en-US" dirty="0"/>
            </a:br>
            <a:r>
              <a:rPr lang="en-US" dirty="0"/>
              <a:t>the set of FDs: </a:t>
            </a:r>
            <a:br>
              <a:rPr lang="en-US" dirty="0"/>
            </a:br>
            <a:r>
              <a:rPr lang="en-US" dirty="0"/>
              <a:t>X → A</a:t>
            </a:r>
            <a:r>
              <a:rPr lang="en-US" baseline="-25000" dirty="0"/>
              <a:t>1</a:t>
            </a:r>
            <a:r>
              <a:rPr lang="en-US" dirty="0"/>
              <a:t> </a:t>
            </a:r>
            <a:br>
              <a:rPr lang="en-US" dirty="0"/>
            </a:br>
            <a:r>
              <a:rPr lang="en-US" dirty="0"/>
              <a:t>X → A</a:t>
            </a:r>
            <a:r>
              <a:rPr lang="en-US" baseline="-25000" dirty="0"/>
              <a:t>2</a:t>
            </a:r>
            <a:r>
              <a:rPr lang="en-US" dirty="0"/>
              <a:t>  </a:t>
            </a:r>
            <a:br>
              <a:rPr lang="en-US" dirty="0"/>
            </a:br>
            <a:r>
              <a:rPr lang="en-US" dirty="0"/>
              <a:t>..., </a:t>
            </a:r>
            <a:br>
              <a:rPr lang="en-US" dirty="0"/>
            </a:br>
            <a:r>
              <a:rPr lang="en-US" dirty="0"/>
              <a:t>X →</a:t>
            </a:r>
            <a:r>
              <a:rPr lang="en-US" dirty="0">
                <a:latin typeface="Symbol" pitchFamily="18" charset="2"/>
              </a:rPr>
              <a:t> </a:t>
            </a:r>
            <a:r>
              <a:rPr lang="en-US" dirty="0"/>
              <a:t>A</a:t>
            </a:r>
            <a:r>
              <a:rPr lang="en-US" baseline="-25000" dirty="0"/>
              <a:t>m</a:t>
            </a:r>
            <a:r>
              <a:rPr lang="en-US" dirty="0"/>
              <a:t/>
            </a:r>
            <a:br>
              <a:rPr lang="en-US" dirty="0"/>
            </a:br>
            <a:endParaRPr lang="en-US" dirty="0"/>
          </a:p>
          <a:p>
            <a:pPr marL="342900" indent="-342900" defTabSz="914400"/>
            <a:r>
              <a:rPr lang="en-US" dirty="0"/>
              <a:t>Example</a:t>
            </a:r>
          </a:p>
          <a:p>
            <a:pPr marL="742950" lvl="1" indent="-285750" defTabSz="914400">
              <a:buFont typeface="Symbol" pitchFamily="18" charset="2"/>
              <a:buNone/>
            </a:pPr>
            <a:r>
              <a:rPr lang="en-US" dirty="0" err="1"/>
              <a:t>FirstName</a:t>
            </a:r>
            <a:r>
              <a:rPr lang="en-US" dirty="0"/>
              <a:t> </a:t>
            </a:r>
            <a:r>
              <a:rPr lang="en-US" dirty="0" err="1"/>
              <a:t>LastName</a:t>
            </a:r>
            <a:r>
              <a:rPr lang="en-US" dirty="0"/>
              <a:t> → Address Salary</a:t>
            </a:r>
          </a:p>
          <a:p>
            <a:pPr marL="742950" lvl="1" indent="-285750" defTabSz="914400">
              <a:buFont typeface="Symbol" pitchFamily="18" charset="2"/>
              <a:buNone/>
            </a:pPr>
            <a:r>
              <a:rPr lang="en-US" dirty="0"/>
              <a:t>		is equivalent to the set of the two FDs:</a:t>
            </a:r>
          </a:p>
          <a:p>
            <a:pPr marL="742950" lvl="1" indent="-285750" defTabSz="914400">
              <a:buFont typeface="Symbol" pitchFamily="18" charset="2"/>
              <a:buNone/>
            </a:pPr>
            <a:r>
              <a:rPr lang="en-US" dirty="0" err="1"/>
              <a:t>Firstname</a:t>
            </a:r>
            <a:r>
              <a:rPr lang="en-US" dirty="0"/>
              <a:t> </a:t>
            </a:r>
            <a:r>
              <a:rPr lang="en-US" dirty="0" err="1"/>
              <a:t>LastName</a:t>
            </a:r>
            <a:r>
              <a:rPr lang="en-US" dirty="0"/>
              <a:t> → Address</a:t>
            </a:r>
          </a:p>
          <a:p>
            <a:pPr marL="742950" lvl="1" indent="-285750" defTabSz="914400">
              <a:buFont typeface="Symbol" pitchFamily="18" charset="2"/>
              <a:buNone/>
            </a:pPr>
            <a:r>
              <a:rPr lang="en-US" dirty="0" err="1"/>
              <a:t>Firstname</a:t>
            </a:r>
            <a:r>
              <a:rPr lang="en-US" dirty="0"/>
              <a:t> </a:t>
            </a:r>
            <a:r>
              <a:rPr lang="en-US" dirty="0" err="1"/>
              <a:t>LastName</a:t>
            </a:r>
            <a:r>
              <a:rPr lang="en-US" dirty="0"/>
              <a:t> → Salary</a:t>
            </a:r>
          </a:p>
          <a:p>
            <a:pPr marL="342900" indent="-342900" defTabSz="914400"/>
            <a:endParaRPr lang="en-US" dirty="0"/>
          </a:p>
        </p:txBody>
      </p:sp>
    </p:spTree>
    <p:extLst>
      <p:ext uri="{BB962C8B-B14F-4D97-AF65-F5344CB8AC3E}">
        <p14:creationId xmlns:p14="http://schemas.microsoft.com/office/powerpoint/2010/main" val="285020858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754063" y="7081838"/>
            <a:ext cx="2095500" cy="517525"/>
          </a:xfrm>
          <a:prstGeom prst="rect">
            <a:avLst/>
          </a:prstGeom>
          <a:noFill/>
          <a:ln w="9525">
            <a:noFill/>
            <a:miter lim="800000"/>
            <a:headEnd/>
            <a:tailEnd/>
          </a:ln>
        </p:spPr>
        <p:txBody>
          <a:bodyPr wrap="none" anchor="ctr"/>
          <a:lstStyle/>
          <a:p>
            <a:endParaRPr lang="en-US"/>
          </a:p>
        </p:txBody>
      </p:sp>
      <p:sp>
        <p:nvSpPr>
          <p:cNvPr id="156675" name="Rectangle 3"/>
          <p:cNvSpPr>
            <a:spLocks noChangeArrowheads="1"/>
          </p:cNvSpPr>
          <p:nvPr/>
        </p:nvSpPr>
        <p:spPr bwMode="auto">
          <a:xfrm>
            <a:off x="3436938" y="7081838"/>
            <a:ext cx="3184525" cy="517525"/>
          </a:xfrm>
          <a:prstGeom prst="rect">
            <a:avLst/>
          </a:prstGeom>
          <a:noFill/>
          <a:ln w="9525">
            <a:noFill/>
            <a:miter lim="800000"/>
            <a:headEnd/>
            <a:tailEnd/>
          </a:ln>
        </p:spPr>
        <p:txBody>
          <a:bodyPr wrap="none" anchor="ctr"/>
          <a:lstStyle/>
          <a:p>
            <a:endParaRPr lang="en-US"/>
          </a:p>
        </p:txBody>
      </p:sp>
      <p:sp>
        <p:nvSpPr>
          <p:cNvPr id="156676" name="Rectangle 4"/>
          <p:cNvSpPr>
            <a:spLocks noGrp="1" noChangeArrowheads="1"/>
          </p:cNvSpPr>
          <p:nvPr>
            <p:ph type="title"/>
          </p:nvPr>
        </p:nvSpPr>
        <p:spPr/>
        <p:txBody>
          <a:bodyPr/>
          <a:lstStyle/>
          <a:p>
            <a:r>
              <a:rPr lang="en-US" dirty="0"/>
              <a:t>Logical Implications Of FDs</a:t>
            </a:r>
          </a:p>
        </p:txBody>
      </p:sp>
      <p:sp>
        <p:nvSpPr>
          <p:cNvPr id="156677" name="Rectangle 5"/>
          <p:cNvSpPr>
            <a:spLocks noGrp="1" noChangeArrowheads="1"/>
          </p:cNvSpPr>
          <p:nvPr>
            <p:ph idx="1"/>
          </p:nvPr>
        </p:nvSpPr>
        <p:spPr/>
        <p:txBody>
          <a:bodyPr/>
          <a:lstStyle/>
          <a:p>
            <a:r>
              <a:rPr lang="en-US"/>
              <a:t>It will be important to us to determine if a given set of FDs </a:t>
            </a:r>
            <a:r>
              <a:rPr lang="en-US" b="1" i="1">
                <a:solidFill>
                  <a:srgbClr val="FF0000"/>
                </a:solidFill>
              </a:rPr>
              <a:t>forces</a:t>
            </a:r>
            <a:r>
              <a:rPr lang="en-US"/>
              <a:t> some other FDs to be true </a:t>
            </a:r>
          </a:p>
          <a:p>
            <a:r>
              <a:rPr lang="en-US"/>
              <a:t>Consider again the EGS relation</a:t>
            </a:r>
          </a:p>
          <a:p>
            <a:endParaRPr lang="en-US"/>
          </a:p>
          <a:p>
            <a:r>
              <a:rPr lang="en-US"/>
              <a:t>Which FDs are satisfied?</a:t>
            </a:r>
          </a:p>
          <a:p>
            <a:pPr lvl="1"/>
            <a:r>
              <a:rPr lang="en-US"/>
              <a:t>E </a:t>
            </a:r>
            <a:r>
              <a:rPr lang="en-US">
                <a:latin typeface="Symbol" pitchFamily="18" charset="2"/>
              </a:rPr>
              <a:t>®</a:t>
            </a:r>
            <a:r>
              <a:rPr lang="en-US"/>
              <a:t> G, G </a:t>
            </a:r>
            <a:r>
              <a:rPr lang="en-US">
                <a:latin typeface="Symbol" pitchFamily="18" charset="2"/>
              </a:rPr>
              <a:t>®</a:t>
            </a:r>
            <a:r>
              <a:rPr lang="en-US"/>
              <a:t> S, E </a:t>
            </a:r>
            <a:r>
              <a:rPr lang="en-US">
                <a:latin typeface="Symbol" pitchFamily="18" charset="2"/>
              </a:rPr>
              <a:t>®</a:t>
            </a:r>
            <a:r>
              <a:rPr lang="en-US"/>
              <a:t> S are all true in the real world</a:t>
            </a:r>
          </a:p>
          <a:p>
            <a:endParaRPr lang="en-US" sz="2000"/>
          </a:p>
          <a:p>
            <a:r>
              <a:rPr lang="en-US"/>
              <a:t>If the real world tells you only:</a:t>
            </a:r>
          </a:p>
          <a:p>
            <a:pPr lvl="1"/>
            <a:r>
              <a:rPr lang="en-US"/>
              <a:t>E </a:t>
            </a:r>
            <a:r>
              <a:rPr lang="en-US">
                <a:latin typeface="Symbol" pitchFamily="18" charset="2"/>
              </a:rPr>
              <a:t>®</a:t>
            </a:r>
            <a:r>
              <a:rPr lang="en-US"/>
              <a:t> G and G </a:t>
            </a:r>
            <a:r>
              <a:rPr lang="en-US">
                <a:latin typeface="Symbol" pitchFamily="18" charset="2"/>
              </a:rPr>
              <a:t>®</a:t>
            </a:r>
            <a:r>
              <a:rPr lang="en-US"/>
              <a:t> S</a:t>
            </a:r>
          </a:p>
          <a:p>
            <a:pPr>
              <a:buFont typeface="Monotype Sorts" pitchFamily="2" charset="2"/>
              <a:buNone/>
            </a:pPr>
            <a:endParaRPr lang="en-US"/>
          </a:p>
          <a:p>
            <a:r>
              <a:rPr lang="en-US"/>
              <a:t>Can you deduce on your own (and is it even always true?), </a:t>
            </a:r>
            <a:r>
              <a:rPr lang="en-US" b="1" i="1">
                <a:solidFill>
                  <a:srgbClr val="FF0000"/>
                </a:solidFill>
              </a:rPr>
              <a:t>without understanding the semantics of the application</a:t>
            </a:r>
            <a:r>
              <a:rPr lang="en-US"/>
              <a:t>, that</a:t>
            </a:r>
          </a:p>
          <a:p>
            <a:pPr lvl="1"/>
            <a:r>
              <a:rPr lang="en-US"/>
              <a:t>E </a:t>
            </a:r>
            <a:r>
              <a:rPr lang="en-US">
                <a:latin typeface="Symbol" pitchFamily="18" charset="2"/>
              </a:rPr>
              <a:t>®</a:t>
            </a:r>
            <a:r>
              <a:rPr lang="en-US"/>
              <a:t> S?   </a:t>
            </a:r>
          </a:p>
        </p:txBody>
      </p:sp>
    </p:spTree>
    <p:extLst>
      <p:ext uri="{BB962C8B-B14F-4D97-AF65-F5344CB8AC3E}">
        <p14:creationId xmlns:p14="http://schemas.microsoft.com/office/powerpoint/2010/main" val="2154948646"/>
      </p:ext>
    </p:extLst>
  </p:cSld>
  <p:clrMapOvr>
    <a:masterClrMapping/>
  </p:clrMapOvr>
  <p:transition xmlns:p14="http://schemas.microsoft.com/office/powerpoint/2010/mai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ChangeArrowheads="1"/>
          </p:cNvSpPr>
          <p:nvPr/>
        </p:nvSpPr>
        <p:spPr bwMode="auto">
          <a:xfrm>
            <a:off x="754063" y="7081838"/>
            <a:ext cx="2095500" cy="517525"/>
          </a:xfrm>
          <a:prstGeom prst="rect">
            <a:avLst/>
          </a:prstGeom>
          <a:noFill/>
          <a:ln w="9525">
            <a:noFill/>
            <a:miter lim="800000"/>
            <a:headEnd/>
            <a:tailEnd/>
          </a:ln>
        </p:spPr>
        <p:txBody>
          <a:bodyPr wrap="none" anchor="ctr"/>
          <a:lstStyle/>
          <a:p>
            <a:endParaRPr lang="en-US"/>
          </a:p>
        </p:txBody>
      </p:sp>
      <p:sp>
        <p:nvSpPr>
          <p:cNvPr id="29700" name="Rectangle 3"/>
          <p:cNvSpPr>
            <a:spLocks noChangeArrowheads="1"/>
          </p:cNvSpPr>
          <p:nvPr/>
        </p:nvSpPr>
        <p:spPr bwMode="auto">
          <a:xfrm>
            <a:off x="3436938" y="7081838"/>
            <a:ext cx="3184525" cy="517525"/>
          </a:xfrm>
          <a:prstGeom prst="rect">
            <a:avLst/>
          </a:prstGeom>
          <a:noFill/>
          <a:ln w="9525">
            <a:noFill/>
            <a:miter lim="800000"/>
            <a:headEnd/>
            <a:tailEnd/>
          </a:ln>
        </p:spPr>
        <p:txBody>
          <a:bodyPr wrap="none" anchor="ctr"/>
          <a:lstStyle/>
          <a:p>
            <a:endParaRPr lang="en-US"/>
          </a:p>
        </p:txBody>
      </p:sp>
      <p:sp>
        <p:nvSpPr>
          <p:cNvPr id="29701" name="Rectangle 4"/>
          <p:cNvSpPr>
            <a:spLocks noGrp="1" noChangeArrowheads="1"/>
          </p:cNvSpPr>
          <p:nvPr>
            <p:ph type="title"/>
          </p:nvPr>
        </p:nvSpPr>
        <p:spPr/>
        <p:txBody>
          <a:bodyPr/>
          <a:lstStyle/>
          <a:p>
            <a:r>
              <a:rPr lang="en-US" dirty="0"/>
              <a:t>Logical implications Of FDs</a:t>
            </a:r>
          </a:p>
        </p:txBody>
      </p:sp>
      <p:sp>
        <p:nvSpPr>
          <p:cNvPr id="29702" name="Rectangle 5"/>
          <p:cNvSpPr>
            <a:spLocks noGrp="1" noChangeArrowheads="1"/>
          </p:cNvSpPr>
          <p:nvPr>
            <p:ph idx="1"/>
          </p:nvPr>
        </p:nvSpPr>
        <p:spPr/>
        <p:txBody>
          <a:bodyPr/>
          <a:lstStyle/>
          <a:p>
            <a:pPr marL="457200" indent="-457200"/>
            <a:r>
              <a:rPr lang="en-US" dirty="0"/>
              <a:t>Yes, by simple logical argument: transitivity</a:t>
            </a:r>
          </a:p>
          <a:p>
            <a:pPr marL="933450" lvl="1" indent="-381000">
              <a:buFont typeface="Monotype Sorts" pitchFamily="2" charset="2"/>
              <a:buAutoNum type="arabicPeriod"/>
            </a:pPr>
            <a:r>
              <a:rPr lang="en-US" dirty="0"/>
              <a:t>Take any (set of) tuples that are equal on E</a:t>
            </a:r>
          </a:p>
          <a:p>
            <a:pPr marL="933450" lvl="1" indent="-381000">
              <a:buFont typeface="Monotype Sorts" pitchFamily="2" charset="2"/>
              <a:buAutoNum type="arabicPeriod"/>
            </a:pPr>
            <a:r>
              <a:rPr lang="en-US" dirty="0"/>
              <a:t>Then given E </a:t>
            </a:r>
            <a:r>
              <a:rPr lang="en-US" dirty="0">
                <a:latin typeface="Symbol" pitchFamily="18" charset="2"/>
              </a:rPr>
              <a:t>®</a:t>
            </a:r>
            <a:r>
              <a:rPr lang="en-US" dirty="0"/>
              <a:t> G we know that they are equal on G</a:t>
            </a:r>
          </a:p>
          <a:p>
            <a:pPr marL="933450" lvl="1" indent="-381000">
              <a:buFont typeface="Monotype Sorts" pitchFamily="2" charset="2"/>
              <a:buAutoNum type="arabicPeriod"/>
            </a:pPr>
            <a:r>
              <a:rPr lang="en-US" dirty="0"/>
              <a:t>Then given G </a:t>
            </a:r>
            <a:r>
              <a:rPr lang="en-US" dirty="0">
                <a:latin typeface="Symbol" pitchFamily="18" charset="2"/>
              </a:rPr>
              <a:t>®</a:t>
            </a:r>
            <a:r>
              <a:rPr lang="en-US" dirty="0"/>
              <a:t> S we know that they are equal on S</a:t>
            </a:r>
          </a:p>
          <a:p>
            <a:pPr marL="933450" lvl="1" indent="-381000">
              <a:buFont typeface="Monotype Sorts" pitchFamily="2" charset="2"/>
              <a:buAutoNum type="arabicPeriod"/>
            </a:pPr>
            <a:r>
              <a:rPr lang="en-US" dirty="0"/>
              <a:t>So we have shown that E </a:t>
            </a:r>
            <a:r>
              <a:rPr lang="en-US" dirty="0">
                <a:latin typeface="Symbol" pitchFamily="18" charset="2"/>
              </a:rPr>
              <a:t>®</a:t>
            </a:r>
            <a:r>
              <a:rPr lang="en-US" dirty="0"/>
              <a:t> S must hold</a:t>
            </a:r>
          </a:p>
          <a:p>
            <a:pPr marL="457200" indent="-457200"/>
            <a:endParaRPr lang="en-US" dirty="0"/>
          </a:p>
          <a:p>
            <a:pPr marL="457200" indent="-457200"/>
            <a:r>
              <a:rPr lang="en-US" dirty="0"/>
              <a:t>We say that E </a:t>
            </a:r>
            <a:r>
              <a:rPr lang="en-US" dirty="0">
                <a:latin typeface="Symbol" pitchFamily="18" charset="2"/>
              </a:rPr>
              <a:t>®</a:t>
            </a:r>
            <a:r>
              <a:rPr lang="en-US" dirty="0"/>
              <a:t> G, G </a:t>
            </a:r>
            <a:r>
              <a:rPr lang="en-US" dirty="0">
                <a:latin typeface="Symbol" pitchFamily="18" charset="2"/>
              </a:rPr>
              <a:t>®</a:t>
            </a:r>
            <a:r>
              <a:rPr lang="en-US" dirty="0"/>
              <a:t> S </a:t>
            </a:r>
            <a:r>
              <a:rPr lang="en-US" b="1" i="1" dirty="0">
                <a:solidFill>
                  <a:srgbClr val="FF0000"/>
                </a:solidFill>
              </a:rPr>
              <a:t>logically imply</a:t>
            </a:r>
            <a:r>
              <a:rPr lang="en-US" dirty="0">
                <a:solidFill>
                  <a:srgbClr val="FF0000"/>
                </a:solidFill>
              </a:rPr>
              <a:t> </a:t>
            </a:r>
            <a:r>
              <a:rPr lang="en-US" dirty="0"/>
              <a:t>E </a:t>
            </a:r>
            <a:r>
              <a:rPr lang="en-US" dirty="0">
                <a:latin typeface="Symbol" pitchFamily="18" charset="2"/>
              </a:rPr>
              <a:t>®</a:t>
            </a:r>
            <a:r>
              <a:rPr lang="en-US" dirty="0"/>
              <a:t> S and we write </a:t>
            </a:r>
          </a:p>
          <a:p>
            <a:pPr marL="457200" indent="-457200"/>
            <a:r>
              <a:rPr lang="en-US" dirty="0"/>
              <a:t>E </a:t>
            </a:r>
            <a:r>
              <a:rPr lang="en-US" dirty="0">
                <a:latin typeface="Symbol" pitchFamily="18" charset="2"/>
              </a:rPr>
              <a:t>®</a:t>
            </a:r>
            <a:r>
              <a:rPr lang="en-US" dirty="0"/>
              <a:t> G,  G </a:t>
            </a:r>
            <a:r>
              <a:rPr lang="en-US" dirty="0">
                <a:latin typeface="Symbol" pitchFamily="18" charset="2"/>
              </a:rPr>
              <a:t>®</a:t>
            </a:r>
            <a:r>
              <a:rPr lang="en-US" dirty="0"/>
              <a:t> S  |=   E </a:t>
            </a:r>
            <a:r>
              <a:rPr lang="en-US" dirty="0">
                <a:latin typeface="Symbol" pitchFamily="18" charset="2"/>
              </a:rPr>
              <a:t>®</a:t>
            </a:r>
            <a:r>
              <a:rPr lang="en-US" dirty="0"/>
              <a:t> S</a:t>
            </a:r>
          </a:p>
          <a:p>
            <a:pPr marL="457200" indent="-457200"/>
            <a:endParaRPr lang="en-US" dirty="0"/>
          </a:p>
          <a:p>
            <a:pPr marL="457200" indent="-457200"/>
            <a:r>
              <a:rPr lang="en-US" dirty="0"/>
              <a:t>This means: </a:t>
            </a:r>
          </a:p>
          <a:p>
            <a:pPr marL="933450" lvl="1" indent="-381000">
              <a:buFont typeface="Symbol" pitchFamily="18" charset="2"/>
              <a:buNone/>
            </a:pPr>
            <a:r>
              <a:rPr lang="en-US" dirty="0"/>
              <a:t>	If a relation satisfies E </a:t>
            </a:r>
            <a:r>
              <a:rPr lang="en-US" dirty="0">
                <a:latin typeface="Symbol" pitchFamily="18" charset="2"/>
              </a:rPr>
              <a:t>®</a:t>
            </a:r>
            <a:r>
              <a:rPr lang="en-US" dirty="0"/>
              <a:t> G and G </a:t>
            </a:r>
            <a:r>
              <a:rPr lang="en-US" dirty="0">
                <a:latin typeface="Symbol" pitchFamily="18" charset="2"/>
              </a:rPr>
              <a:t>®</a:t>
            </a:r>
            <a:r>
              <a:rPr lang="en-US" dirty="0"/>
              <a:t> S,</a:t>
            </a:r>
          </a:p>
          <a:p>
            <a:pPr marL="933450" lvl="1" indent="-381000">
              <a:buFont typeface="Symbol" pitchFamily="18" charset="2"/>
              <a:buNone/>
            </a:pPr>
            <a:r>
              <a:rPr lang="en-US" dirty="0"/>
              <a:t>			then</a:t>
            </a:r>
          </a:p>
          <a:p>
            <a:pPr marL="933450" lvl="1" indent="-381000">
              <a:buFont typeface="Symbol" pitchFamily="18" charset="2"/>
              <a:buNone/>
            </a:pPr>
            <a:r>
              <a:rPr lang="en-US" dirty="0"/>
              <a:t>	It must satisfy E </a:t>
            </a:r>
            <a:r>
              <a:rPr lang="en-US" dirty="0">
                <a:latin typeface="Symbol" pitchFamily="18" charset="2"/>
              </a:rPr>
              <a:t>®</a:t>
            </a:r>
            <a:r>
              <a:rPr lang="en-US" dirty="0"/>
              <a:t> S</a:t>
            </a:r>
          </a:p>
          <a:p>
            <a:pPr marL="457200" indent="-457200">
              <a:buFont typeface="Monotype Sorts" pitchFamily="2" charset="2"/>
              <a:buNone/>
            </a:pPr>
            <a:endParaRPr lang="en-US" dirty="0"/>
          </a:p>
          <a:p>
            <a:pPr marL="457200" indent="-457200"/>
            <a:endParaRPr lang="en-US" dirty="0"/>
          </a:p>
        </p:txBody>
      </p:sp>
    </p:spTree>
    <p:extLst>
      <p:ext uri="{BB962C8B-B14F-4D97-AF65-F5344CB8AC3E}">
        <p14:creationId xmlns:p14="http://schemas.microsoft.com/office/powerpoint/2010/main" val="3562128987"/>
      </p:ext>
    </p:extLst>
  </p:cSld>
  <p:clrMapOvr>
    <a:masterClrMapping/>
  </p:clrMapOvr>
  <p:transition xmlns:p14="http://schemas.microsoft.com/office/powerpoint/2010/mai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dirty="0"/>
              <a:t>Logical Implications Of FDs</a:t>
            </a:r>
          </a:p>
        </p:txBody>
      </p:sp>
      <p:sp>
        <p:nvSpPr>
          <p:cNvPr id="157699" name="Rectangle 3"/>
          <p:cNvSpPr>
            <a:spLocks noGrp="1" noChangeArrowheads="1"/>
          </p:cNvSpPr>
          <p:nvPr>
            <p:ph idx="1"/>
          </p:nvPr>
        </p:nvSpPr>
        <p:spPr/>
        <p:txBody>
          <a:bodyPr/>
          <a:lstStyle/>
          <a:p>
            <a:r>
              <a:rPr lang="en-US" dirty="0"/>
              <a:t>If the real world tells you only:</a:t>
            </a:r>
          </a:p>
          <a:p>
            <a:pPr lvl="1"/>
            <a:r>
              <a:rPr lang="en-US" dirty="0"/>
              <a:t>E </a:t>
            </a:r>
            <a:r>
              <a:rPr lang="en-US" dirty="0">
                <a:latin typeface="Symbol" pitchFamily="18" charset="2"/>
              </a:rPr>
              <a:t>®</a:t>
            </a:r>
            <a:r>
              <a:rPr lang="en-US" dirty="0"/>
              <a:t> G and E </a:t>
            </a:r>
            <a:r>
              <a:rPr lang="en-US" dirty="0">
                <a:latin typeface="Symbol" pitchFamily="18" charset="2"/>
              </a:rPr>
              <a:t>®</a:t>
            </a:r>
            <a:r>
              <a:rPr lang="en-US" dirty="0"/>
              <a:t> S,</a:t>
            </a:r>
          </a:p>
          <a:p>
            <a:r>
              <a:rPr lang="en-US" dirty="0"/>
              <a:t>Can you deduce on your own, without understanding the application that</a:t>
            </a:r>
          </a:p>
          <a:p>
            <a:pPr lvl="1"/>
            <a:r>
              <a:rPr lang="en-US" dirty="0"/>
              <a:t>G </a:t>
            </a:r>
            <a:r>
              <a:rPr lang="en-US" dirty="0">
                <a:latin typeface="Symbol" pitchFamily="18" charset="2"/>
              </a:rPr>
              <a:t>®</a:t>
            </a:r>
            <a:r>
              <a:rPr lang="en-US" dirty="0"/>
              <a:t> S</a:t>
            </a:r>
          </a:p>
          <a:p>
            <a:pPr lvl="1"/>
            <a:endParaRPr lang="en-US" dirty="0"/>
          </a:p>
          <a:p>
            <a:r>
              <a:rPr lang="en-US" dirty="0"/>
              <a:t>No, </a:t>
            </a:r>
            <a:r>
              <a:rPr lang="en-US" dirty="0" smtClean="0"/>
              <a:t>in fact, here is</a:t>
            </a:r>
            <a:r>
              <a:rPr lang="en-US" dirty="0" smtClean="0"/>
              <a:t> </a:t>
            </a:r>
            <a:r>
              <a:rPr lang="en-US" dirty="0"/>
              <a:t>a counterexample:</a:t>
            </a:r>
          </a:p>
          <a:p>
            <a:pPr lvl="1">
              <a:buFont typeface="Symbol" pitchFamily="18" charset="2"/>
              <a:buNone/>
            </a:pPr>
            <a:endParaRPr lang="en-US" dirty="0"/>
          </a:p>
          <a:p>
            <a:pPr lvl="1">
              <a:buFont typeface="Symbol" pitchFamily="18" charset="2"/>
              <a:buNone/>
            </a:pPr>
            <a:endParaRPr lang="en-US" dirty="0"/>
          </a:p>
          <a:p>
            <a:pPr lvl="1">
              <a:buFont typeface="Symbol" pitchFamily="18" charset="2"/>
              <a:buNone/>
            </a:pPr>
            <a:endParaRPr lang="en-US" dirty="0"/>
          </a:p>
          <a:p>
            <a:pPr lvl="1">
              <a:buFont typeface="Symbol" pitchFamily="18" charset="2"/>
              <a:buNone/>
            </a:pPr>
            <a:endParaRPr lang="en-US" dirty="0"/>
          </a:p>
          <a:p>
            <a:pPr lvl="1">
              <a:buFont typeface="Symbol" pitchFamily="18" charset="2"/>
              <a:buNone/>
            </a:pPr>
            <a:endParaRPr lang="en-US" dirty="0"/>
          </a:p>
          <a:p>
            <a:r>
              <a:rPr lang="en-US" dirty="0"/>
              <a:t>This relation satisfies  E </a:t>
            </a:r>
            <a:r>
              <a:rPr lang="en-US" dirty="0">
                <a:latin typeface="Symbol" pitchFamily="18" charset="2"/>
              </a:rPr>
              <a:t>®</a:t>
            </a:r>
            <a:r>
              <a:rPr lang="en-US" dirty="0"/>
              <a:t> G and E </a:t>
            </a:r>
            <a:r>
              <a:rPr lang="en-US" dirty="0">
                <a:latin typeface="Symbol" pitchFamily="18" charset="2"/>
              </a:rPr>
              <a:t>®</a:t>
            </a:r>
            <a:r>
              <a:rPr lang="en-US" dirty="0"/>
              <a:t> S, but violates G </a:t>
            </a:r>
            <a:r>
              <a:rPr lang="en-US" dirty="0">
                <a:latin typeface="Symbol" pitchFamily="18" charset="2"/>
              </a:rPr>
              <a:t>®</a:t>
            </a:r>
            <a:r>
              <a:rPr lang="en-US" dirty="0"/>
              <a:t> S</a:t>
            </a:r>
          </a:p>
          <a:p>
            <a:r>
              <a:rPr lang="en-US" dirty="0"/>
              <a:t>For intuitive explanation, think: G means Height and S means Weight</a:t>
            </a:r>
          </a:p>
          <a:p>
            <a:endParaRPr lang="en-US" dirty="0"/>
          </a:p>
        </p:txBody>
      </p:sp>
      <p:graphicFrame>
        <p:nvGraphicFramePr>
          <p:cNvPr id="4" name="Table 3"/>
          <p:cNvGraphicFramePr>
            <a:graphicFrameLocks noGrp="1"/>
          </p:cNvGraphicFramePr>
          <p:nvPr/>
        </p:nvGraphicFramePr>
        <p:xfrm>
          <a:off x="2514600" y="4800600"/>
          <a:ext cx="457200" cy="40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xmlns="" val="20000"/>
                    </a:ext>
                  </a:extLst>
                </a:gridCol>
              </a:tblGrid>
              <a:tr h="406400">
                <a:tc>
                  <a:txBody>
                    <a:bodyPr/>
                    <a:lstStyle/>
                    <a:p>
                      <a:endParaRPr lang="en-US" dirty="0"/>
                    </a:p>
                  </a:txBody>
                  <a:tcPr/>
                </a:tc>
                <a:extLst>
                  <a:ext uri="{0D108BD9-81ED-4DB2-BD59-A6C34878D82A}">
                    <a16:rowId xmlns:a16="http://schemas.microsoft.com/office/drawing/2014/main" xmlns="" val="10000"/>
                  </a:ext>
                </a:extLst>
              </a:tr>
            </a:tbl>
          </a:graphicData>
        </a:graphic>
      </p:graphicFrame>
      <p:graphicFrame>
        <p:nvGraphicFramePr>
          <p:cNvPr id="5" name="Content Placeholder 3"/>
          <p:cNvGraphicFramePr>
            <a:graphicFrameLocks/>
          </p:cNvGraphicFramePr>
          <p:nvPr/>
        </p:nvGraphicFramePr>
        <p:xfrm>
          <a:off x="1752600" y="4572000"/>
          <a:ext cx="4038600" cy="1112520"/>
        </p:xfrm>
        <a:graphic>
          <a:graphicData uri="http://schemas.openxmlformats.org/drawingml/2006/table">
            <a:tbl>
              <a:tblPr firstRow="1" bandCol="1">
                <a:tableStyleId>{21E4AEA4-8DFA-4A89-87EB-49C32662AFE0}</a:tableStyleId>
              </a:tblPr>
              <a:tblGrid>
                <a:gridCol w="1009650">
                  <a:extLst>
                    <a:ext uri="{9D8B030D-6E8A-4147-A177-3AD203B41FA5}">
                      <a16:colId xmlns:a16="http://schemas.microsoft.com/office/drawing/2014/main" xmlns="" val="20000"/>
                    </a:ext>
                  </a:extLst>
                </a:gridCol>
                <a:gridCol w="1009650">
                  <a:extLst>
                    <a:ext uri="{9D8B030D-6E8A-4147-A177-3AD203B41FA5}">
                      <a16:colId xmlns:a16="http://schemas.microsoft.com/office/drawing/2014/main" xmlns="" val="20001"/>
                    </a:ext>
                  </a:extLst>
                </a:gridCol>
                <a:gridCol w="1009650">
                  <a:extLst>
                    <a:ext uri="{9D8B030D-6E8A-4147-A177-3AD203B41FA5}">
                      <a16:colId xmlns:a16="http://schemas.microsoft.com/office/drawing/2014/main" xmlns="" val="20002"/>
                    </a:ext>
                  </a:extLst>
                </a:gridCol>
                <a:gridCol w="1009650">
                  <a:extLst>
                    <a:ext uri="{9D8B030D-6E8A-4147-A177-3AD203B41FA5}">
                      <a16:colId xmlns:a16="http://schemas.microsoft.com/office/drawing/2014/main" xmlns="" val="20003"/>
                    </a:ext>
                  </a:extLst>
                </a:gridCol>
              </a:tblGrid>
              <a:tr h="370840">
                <a:tc>
                  <a:txBody>
                    <a:bodyPr/>
                    <a:lstStyle/>
                    <a:p>
                      <a:pPr algn="ctr"/>
                      <a:r>
                        <a:rPr lang="en-US" dirty="0" err="1"/>
                        <a:t>EGS</a:t>
                      </a:r>
                      <a:endParaRPr lang="en-US" dirty="0"/>
                    </a:p>
                  </a:txBody>
                  <a:tcPr/>
                </a:tc>
                <a:tc>
                  <a:txBody>
                    <a:bodyPr/>
                    <a:lstStyle/>
                    <a:p>
                      <a:pPr algn="ctr"/>
                      <a:r>
                        <a:rPr lang="en-US" u="sng" dirty="0"/>
                        <a:t>E</a:t>
                      </a:r>
                    </a:p>
                  </a:txBody>
                  <a:tcPr/>
                </a:tc>
                <a:tc>
                  <a:txBody>
                    <a:bodyPr/>
                    <a:lstStyle/>
                    <a:p>
                      <a:pPr algn="ctr"/>
                      <a:r>
                        <a:rPr lang="en-US" dirty="0"/>
                        <a:t>G</a:t>
                      </a:r>
                    </a:p>
                  </a:txBody>
                  <a:tcPr/>
                </a:tc>
                <a:tc>
                  <a:txBody>
                    <a:bodyPr/>
                    <a:lstStyle/>
                    <a:p>
                      <a:pPr algn="ctr"/>
                      <a:r>
                        <a:rPr lang="en-US" dirty="0"/>
                        <a:t>S</a:t>
                      </a:r>
                    </a:p>
                  </a:txBody>
                  <a:tcPr/>
                </a:tc>
                <a:extLst>
                  <a:ext uri="{0D108BD9-81ED-4DB2-BD59-A6C34878D82A}">
                    <a16:rowId xmlns:a16="http://schemas.microsoft.com/office/drawing/2014/main" xmlns="" val="10000"/>
                  </a:ext>
                </a:extLst>
              </a:tr>
              <a:tr h="370840">
                <a:tc>
                  <a:txBody>
                    <a:bodyPr/>
                    <a:lstStyle/>
                    <a:p>
                      <a:endParaRPr lang="en-US" dirty="0"/>
                    </a:p>
                  </a:txBody>
                  <a:tcPr>
                    <a:solidFill>
                      <a:schemeClr val="bg1"/>
                    </a:solidFill>
                  </a:tcPr>
                </a:tc>
                <a:tc>
                  <a:txBody>
                    <a:bodyPr/>
                    <a:lstStyle/>
                    <a:p>
                      <a:r>
                        <a:rPr lang="en-US" dirty="0"/>
                        <a:t>Alpha</a:t>
                      </a:r>
                    </a:p>
                  </a:txBody>
                  <a:tcPr/>
                </a:tc>
                <a:tc>
                  <a:txBody>
                    <a:bodyPr/>
                    <a:lstStyle/>
                    <a:p>
                      <a:r>
                        <a:rPr lang="en-US" sz="1400" dirty="0"/>
                        <a:t>A</a:t>
                      </a:r>
                    </a:p>
                  </a:txBody>
                  <a:tcPr/>
                </a:tc>
                <a:tc>
                  <a:txBody>
                    <a:bodyPr/>
                    <a:lstStyle/>
                    <a:p>
                      <a:r>
                        <a:rPr lang="en-US" sz="1400" dirty="0"/>
                        <a:t>1</a:t>
                      </a:r>
                    </a:p>
                  </a:txBody>
                  <a:tcPr/>
                </a:tc>
                <a:extLst>
                  <a:ext uri="{0D108BD9-81ED-4DB2-BD59-A6C34878D82A}">
                    <a16:rowId xmlns:a16="http://schemas.microsoft.com/office/drawing/2014/main" xmlns="" val="10001"/>
                  </a:ext>
                </a:extLst>
              </a:tr>
              <a:tr h="370840">
                <a:tc>
                  <a:txBody>
                    <a:bodyPr/>
                    <a:lstStyle/>
                    <a:p>
                      <a:endParaRPr lang="en-US" dirty="0"/>
                    </a:p>
                  </a:txBody>
                  <a:tcPr>
                    <a:solidFill>
                      <a:schemeClr val="bg1"/>
                    </a:solidFill>
                  </a:tcPr>
                </a:tc>
                <a:tc>
                  <a:txBody>
                    <a:bodyPr/>
                    <a:lstStyle/>
                    <a:p>
                      <a:r>
                        <a:rPr lang="en-US" dirty="0"/>
                        <a:t>Beta</a:t>
                      </a:r>
                    </a:p>
                  </a:txBody>
                  <a:tcPr/>
                </a:tc>
                <a:tc>
                  <a:txBody>
                    <a:bodyPr/>
                    <a:lstStyle/>
                    <a:p>
                      <a:r>
                        <a:rPr lang="en-US" sz="1400" dirty="0"/>
                        <a:t>A</a:t>
                      </a:r>
                    </a:p>
                  </a:txBody>
                  <a:tcPr/>
                </a:tc>
                <a:tc>
                  <a:txBody>
                    <a:bodyPr/>
                    <a:lstStyle/>
                    <a:p>
                      <a:r>
                        <a:rPr lang="en-US" sz="1400" dirty="0"/>
                        <a:t>2</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07289051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t>Conclusion/Question</a:t>
            </a:r>
          </a:p>
        </p:txBody>
      </p:sp>
      <p:sp>
        <p:nvSpPr>
          <p:cNvPr id="158723" name="Rectangle 3"/>
          <p:cNvSpPr>
            <a:spLocks noGrp="1" noChangeArrowheads="1"/>
          </p:cNvSpPr>
          <p:nvPr>
            <p:ph idx="1"/>
          </p:nvPr>
        </p:nvSpPr>
        <p:spPr/>
        <p:txBody>
          <a:bodyPr/>
          <a:lstStyle/>
          <a:p>
            <a:r>
              <a:rPr lang="en-US"/>
              <a:t>Consider a relation EGS for which the three constraints E </a:t>
            </a:r>
            <a:r>
              <a:rPr lang="en-US">
                <a:latin typeface="Symbol" pitchFamily="18" charset="2"/>
              </a:rPr>
              <a:t>®</a:t>
            </a:r>
            <a:r>
              <a:rPr lang="en-US"/>
              <a:t> G, G </a:t>
            </a:r>
            <a:r>
              <a:rPr lang="en-US">
                <a:latin typeface="Symbol" pitchFamily="18" charset="2"/>
              </a:rPr>
              <a:t>®</a:t>
            </a:r>
            <a:r>
              <a:rPr lang="en-US"/>
              <a:t> S, and E </a:t>
            </a:r>
            <a:r>
              <a:rPr lang="en-US">
                <a:latin typeface="Symbol" pitchFamily="18" charset="2"/>
              </a:rPr>
              <a:t>®</a:t>
            </a:r>
            <a:r>
              <a:rPr lang="en-US"/>
              <a:t> S </a:t>
            </a:r>
            <a:r>
              <a:rPr lang="en-US" b="1" i="1">
                <a:solidFill>
                  <a:srgbClr val="FC0128"/>
                </a:solidFill>
              </a:rPr>
              <a:t>must all be obeyed</a:t>
            </a:r>
          </a:p>
          <a:p>
            <a:pPr>
              <a:buFont typeface="Monotype Sorts" pitchFamily="2" charset="2"/>
              <a:buNone/>
            </a:pPr>
            <a:endParaRPr lang="en-US"/>
          </a:p>
          <a:p>
            <a:endParaRPr lang="en-US"/>
          </a:p>
          <a:p>
            <a:r>
              <a:rPr lang="en-US" b="1" i="1">
                <a:solidFill>
                  <a:srgbClr val="FC0128"/>
                </a:solidFill>
              </a:rPr>
              <a:t>It is enough</a:t>
            </a:r>
            <a:r>
              <a:rPr lang="en-US"/>
              <a:t> to make sure that the two constraints E </a:t>
            </a:r>
            <a:r>
              <a:rPr lang="en-US">
                <a:latin typeface="Symbol" pitchFamily="18" charset="2"/>
              </a:rPr>
              <a:t>®</a:t>
            </a:r>
            <a:r>
              <a:rPr lang="en-US"/>
              <a:t> G and G </a:t>
            </a:r>
            <a:r>
              <a:rPr lang="en-US">
                <a:latin typeface="Symbol" pitchFamily="18" charset="2"/>
              </a:rPr>
              <a:t>®</a:t>
            </a:r>
            <a:r>
              <a:rPr lang="en-US"/>
              <a:t> S are not violated</a:t>
            </a:r>
          </a:p>
          <a:p>
            <a:pPr>
              <a:buFont typeface="Monotype Sorts" pitchFamily="2" charset="2"/>
              <a:buNone/>
            </a:pPr>
            <a:endParaRPr lang="en-US"/>
          </a:p>
          <a:p>
            <a:r>
              <a:rPr lang="en-US" b="1" i="1">
                <a:solidFill>
                  <a:srgbClr val="FC0128"/>
                </a:solidFill>
              </a:rPr>
              <a:t>It is not enough</a:t>
            </a:r>
            <a:r>
              <a:rPr lang="en-US"/>
              <a:t> to make sure that the two constraints E </a:t>
            </a:r>
            <a:r>
              <a:rPr lang="en-US">
                <a:latin typeface="Symbol" pitchFamily="18" charset="2"/>
              </a:rPr>
              <a:t>®</a:t>
            </a:r>
            <a:r>
              <a:rPr lang="en-US"/>
              <a:t> G and E </a:t>
            </a:r>
            <a:r>
              <a:rPr lang="en-US">
                <a:latin typeface="Symbol" pitchFamily="18" charset="2"/>
              </a:rPr>
              <a:t>®</a:t>
            </a:r>
            <a:r>
              <a:rPr lang="en-US"/>
              <a:t> S are not violated</a:t>
            </a:r>
          </a:p>
          <a:p>
            <a:endParaRPr lang="en-US"/>
          </a:p>
          <a:p>
            <a:endParaRPr lang="en-US"/>
          </a:p>
          <a:p>
            <a:endParaRPr lang="en-US"/>
          </a:p>
          <a:p>
            <a:r>
              <a:rPr lang="en-US"/>
              <a:t>But what to do in general, large, complex cases?</a:t>
            </a:r>
          </a:p>
        </p:txBody>
      </p:sp>
    </p:spTree>
    <p:extLst>
      <p:ext uri="{BB962C8B-B14F-4D97-AF65-F5344CB8AC3E}">
        <p14:creationId xmlns:p14="http://schemas.microsoft.com/office/powerpoint/2010/main" val="18686595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dirty="0" smtClean="0"/>
              <a:t>Reminder: </a:t>
            </a:r>
            <a:r>
              <a:rPr lang="en-US" dirty="0"/>
              <a:t>Closures Of Sets Of Attributes</a:t>
            </a:r>
          </a:p>
        </p:txBody>
      </p:sp>
      <p:sp>
        <p:nvSpPr>
          <p:cNvPr id="160771" name="Rectangle 3"/>
          <p:cNvSpPr>
            <a:spLocks noGrp="1" noChangeArrowheads="1"/>
          </p:cNvSpPr>
          <p:nvPr>
            <p:ph idx="1"/>
          </p:nvPr>
        </p:nvSpPr>
        <p:spPr/>
        <p:txBody>
          <a:bodyPr/>
          <a:lstStyle/>
          <a:p>
            <a:r>
              <a:rPr lang="en-US"/>
              <a:t>We consider some relation schema, which is a set of attributes, R (say EGS, which could also write as R(EGS))</a:t>
            </a:r>
          </a:p>
          <a:p>
            <a:r>
              <a:rPr lang="en-US"/>
              <a:t>A set F of FDS for this schema (say E </a:t>
            </a:r>
            <a:r>
              <a:rPr lang="en-US">
                <a:sym typeface="Symbol" pitchFamily="18" charset="2"/>
              </a:rPr>
              <a:t></a:t>
            </a:r>
            <a:r>
              <a:rPr lang="en-US">
                <a:sym typeface="Monotype Sorts" pitchFamily="2" charset="2"/>
              </a:rPr>
              <a:t> G and  G </a:t>
            </a:r>
            <a:r>
              <a:rPr lang="en-US">
                <a:sym typeface="Symbol" pitchFamily="18" charset="2"/>
              </a:rPr>
              <a:t></a:t>
            </a:r>
            <a:r>
              <a:rPr lang="en-US">
                <a:sym typeface="Monotype Sorts" pitchFamily="2" charset="2"/>
              </a:rPr>
              <a:t> S)</a:t>
            </a:r>
          </a:p>
          <a:p>
            <a:r>
              <a:rPr lang="en-US">
                <a:sym typeface="Monotype Sorts" pitchFamily="2" charset="2"/>
              </a:rPr>
              <a:t>We take some X </a:t>
            </a:r>
            <a:r>
              <a:rPr lang="en-US">
                <a:sym typeface="Symbol" pitchFamily="18" charset="2"/>
              </a:rPr>
              <a:t> R (Say  just the attribute E)</a:t>
            </a:r>
          </a:p>
          <a:p>
            <a:r>
              <a:rPr lang="en-US">
                <a:sym typeface="Symbol" pitchFamily="18" charset="2"/>
              </a:rPr>
              <a:t>We ask if two tuples are equal on X, what is the largest set of attributes on which they must be equal</a:t>
            </a:r>
          </a:p>
          <a:p>
            <a:r>
              <a:rPr lang="en-US">
                <a:sym typeface="Symbol" pitchFamily="18" charset="2"/>
              </a:rPr>
              <a:t>We call this set </a:t>
            </a:r>
            <a:r>
              <a:rPr lang="en-US" b="1" i="1">
                <a:solidFill>
                  <a:srgbClr val="FC0128"/>
                </a:solidFill>
                <a:sym typeface="Symbol" pitchFamily="18" charset="2"/>
              </a:rPr>
              <a:t>the closure of </a:t>
            </a:r>
            <a:r>
              <a:rPr lang="en-US" b="1">
                <a:solidFill>
                  <a:srgbClr val="FC0128"/>
                </a:solidFill>
                <a:sym typeface="Symbol" pitchFamily="18" charset="2"/>
              </a:rPr>
              <a:t>X</a:t>
            </a:r>
            <a:r>
              <a:rPr lang="en-US" b="1" i="1">
                <a:solidFill>
                  <a:srgbClr val="FC0128"/>
                </a:solidFill>
                <a:sym typeface="Symbol" pitchFamily="18" charset="2"/>
              </a:rPr>
              <a:t> with respect to </a:t>
            </a:r>
            <a:r>
              <a:rPr lang="en-US" b="1">
                <a:solidFill>
                  <a:srgbClr val="FC0128"/>
                </a:solidFill>
                <a:sym typeface="Symbol" pitchFamily="18" charset="2"/>
              </a:rPr>
              <a:t>F</a:t>
            </a:r>
            <a:r>
              <a:rPr lang="en-US">
                <a:sym typeface="Symbol" pitchFamily="18" charset="2"/>
              </a:rPr>
              <a:t> and denote it by </a:t>
            </a:r>
            <a:r>
              <a:rPr lang="en-US" b="1">
                <a:solidFill>
                  <a:srgbClr val="FC0128"/>
                </a:solidFill>
                <a:sym typeface="Symbol" pitchFamily="18" charset="2"/>
              </a:rPr>
              <a:t>X</a:t>
            </a:r>
            <a:r>
              <a:rPr lang="en-US" b="1" baseline="-25000">
                <a:solidFill>
                  <a:srgbClr val="FC0128"/>
                </a:solidFill>
                <a:sym typeface="Symbol" pitchFamily="18" charset="2"/>
              </a:rPr>
              <a:t>F</a:t>
            </a:r>
            <a:r>
              <a:rPr lang="en-US" b="1" baseline="30000">
                <a:solidFill>
                  <a:srgbClr val="FC0128"/>
                </a:solidFill>
                <a:sym typeface="Symbol" pitchFamily="18" charset="2"/>
              </a:rPr>
              <a:t>+</a:t>
            </a:r>
            <a:r>
              <a:rPr lang="en-US">
                <a:solidFill>
                  <a:schemeClr val="folHlink"/>
                </a:solidFill>
                <a:sym typeface="Symbol" pitchFamily="18" charset="2"/>
              </a:rPr>
              <a:t> </a:t>
            </a:r>
            <a:r>
              <a:rPr lang="en-US">
                <a:sym typeface="Symbol" pitchFamily="18" charset="2"/>
              </a:rPr>
              <a:t>(in our case E</a:t>
            </a:r>
            <a:r>
              <a:rPr lang="en-US" baseline="-25000">
                <a:sym typeface="Symbol" pitchFamily="18" charset="2"/>
              </a:rPr>
              <a:t>F</a:t>
            </a:r>
            <a:r>
              <a:rPr lang="en-US" baseline="30000">
                <a:sym typeface="Symbol" pitchFamily="18" charset="2"/>
              </a:rPr>
              <a:t>+</a:t>
            </a:r>
            <a:r>
              <a:rPr lang="en-US">
                <a:sym typeface="Symbol" pitchFamily="18" charset="2"/>
              </a:rPr>
              <a:t> = EGS and S</a:t>
            </a:r>
            <a:r>
              <a:rPr lang="en-US" baseline="-25000">
                <a:sym typeface="Symbol" pitchFamily="18" charset="2"/>
              </a:rPr>
              <a:t>F</a:t>
            </a:r>
            <a:r>
              <a:rPr lang="en-US" baseline="30000">
                <a:sym typeface="Symbol" pitchFamily="18" charset="2"/>
              </a:rPr>
              <a:t>+</a:t>
            </a:r>
            <a:r>
              <a:rPr lang="en-US">
                <a:sym typeface="Symbol" pitchFamily="18" charset="2"/>
              </a:rPr>
              <a:t> = S, as is easily seen)</a:t>
            </a:r>
          </a:p>
          <a:p>
            <a:r>
              <a:rPr lang="en-US">
                <a:sym typeface="Symbol" pitchFamily="18" charset="2"/>
              </a:rPr>
              <a:t>If it is understood what F is, we can write just </a:t>
            </a:r>
            <a:r>
              <a:rPr lang="en-US" b="1">
                <a:solidFill>
                  <a:srgbClr val="FC0128"/>
                </a:solidFill>
                <a:sym typeface="Symbol" pitchFamily="18" charset="2"/>
              </a:rPr>
              <a:t>X</a:t>
            </a:r>
            <a:r>
              <a:rPr lang="en-US" b="1" baseline="30000">
                <a:solidFill>
                  <a:srgbClr val="FC0128"/>
                </a:solidFill>
                <a:sym typeface="Symbol" pitchFamily="18" charset="2"/>
              </a:rPr>
              <a:t>+</a:t>
            </a:r>
            <a:endParaRPr lang="en-US" b="1" baseline="30000">
              <a:solidFill>
                <a:srgbClr val="FC0128"/>
              </a:solidFill>
              <a:sym typeface="Monotype Sorts" pitchFamily="2" charset="2"/>
            </a:endParaRPr>
          </a:p>
          <a:p>
            <a:pPr>
              <a:buFont typeface="Monotype Sorts" pitchFamily="2" charset="2"/>
              <a:buNone/>
            </a:pPr>
            <a:endParaRPr lang="en-US"/>
          </a:p>
          <a:p>
            <a:endParaRPr lang="en-US"/>
          </a:p>
        </p:txBody>
      </p:sp>
    </p:spTree>
    <p:extLst>
      <p:ext uri="{BB962C8B-B14F-4D97-AF65-F5344CB8AC3E}">
        <p14:creationId xmlns:p14="http://schemas.microsoft.com/office/powerpoint/2010/main" val="140872933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Operations For Getting A Minimal Cover</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3303546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ChangeArrowheads="1"/>
          </p:cNvSpPr>
          <p:nvPr/>
        </p:nvSpPr>
        <p:spPr bwMode="auto">
          <a:xfrm>
            <a:off x="754063" y="7081838"/>
            <a:ext cx="2095500" cy="517525"/>
          </a:xfrm>
          <a:prstGeom prst="rect">
            <a:avLst/>
          </a:prstGeom>
          <a:noFill/>
          <a:ln w="9525">
            <a:noFill/>
            <a:miter lim="800000"/>
            <a:headEnd/>
            <a:tailEnd/>
          </a:ln>
        </p:spPr>
        <p:txBody>
          <a:bodyPr wrap="none" anchor="ctr"/>
          <a:lstStyle/>
          <a:p>
            <a:endParaRPr lang="en-US"/>
          </a:p>
        </p:txBody>
      </p:sp>
      <p:sp>
        <p:nvSpPr>
          <p:cNvPr id="206851" name="Rectangle 3"/>
          <p:cNvSpPr>
            <a:spLocks noChangeArrowheads="1"/>
          </p:cNvSpPr>
          <p:nvPr/>
        </p:nvSpPr>
        <p:spPr bwMode="auto">
          <a:xfrm>
            <a:off x="3436938" y="7081838"/>
            <a:ext cx="3184525" cy="517525"/>
          </a:xfrm>
          <a:prstGeom prst="rect">
            <a:avLst/>
          </a:prstGeom>
          <a:noFill/>
          <a:ln w="9525">
            <a:noFill/>
            <a:miter lim="800000"/>
            <a:headEnd/>
            <a:tailEnd/>
          </a:ln>
        </p:spPr>
        <p:txBody>
          <a:bodyPr wrap="none" anchor="ctr"/>
          <a:lstStyle/>
          <a:p>
            <a:endParaRPr lang="en-US"/>
          </a:p>
        </p:txBody>
      </p:sp>
      <p:sp>
        <p:nvSpPr>
          <p:cNvPr id="206852" name="Rectangle 4"/>
          <p:cNvSpPr>
            <a:spLocks noGrp="1" noChangeArrowheads="1"/>
          </p:cNvSpPr>
          <p:nvPr>
            <p:ph type="title"/>
          </p:nvPr>
        </p:nvSpPr>
        <p:spPr/>
        <p:txBody>
          <a:bodyPr/>
          <a:lstStyle/>
          <a:p>
            <a:r>
              <a:rPr lang="en-US" dirty="0"/>
              <a:t>Getting A Minimal Cover</a:t>
            </a:r>
          </a:p>
        </p:txBody>
      </p:sp>
      <p:sp>
        <p:nvSpPr>
          <p:cNvPr id="206853" name="Rectangle 5"/>
          <p:cNvSpPr>
            <a:spLocks noGrp="1" noChangeArrowheads="1"/>
          </p:cNvSpPr>
          <p:nvPr>
            <p:ph idx="1"/>
          </p:nvPr>
        </p:nvSpPr>
        <p:spPr/>
        <p:txBody>
          <a:bodyPr/>
          <a:lstStyle/>
          <a:p>
            <a:r>
              <a:rPr lang="en-US" dirty="0"/>
              <a:t>This form will be based on trying to store a “concise” representation of FDs </a:t>
            </a:r>
          </a:p>
          <a:p>
            <a:r>
              <a:rPr lang="en-US" dirty="0" smtClean="0"/>
              <a:t>The </a:t>
            </a:r>
            <a:r>
              <a:rPr lang="en-US" dirty="0"/>
              <a:t>core of this will be to find “concise” description of FDs</a:t>
            </a:r>
          </a:p>
          <a:p>
            <a:pPr lvl="1"/>
            <a:r>
              <a:rPr lang="en-US" dirty="0"/>
              <a:t>Example: in ESG, E </a:t>
            </a:r>
            <a:r>
              <a:rPr lang="en-US" dirty="0">
                <a:latin typeface="Symbol" pitchFamily="18" charset="2"/>
              </a:rPr>
              <a:t>®</a:t>
            </a:r>
            <a:r>
              <a:rPr lang="en-US" dirty="0"/>
              <a:t> S was not needed </a:t>
            </a:r>
          </a:p>
          <a:p>
            <a:r>
              <a:rPr lang="en-US" dirty="0"/>
              <a:t>We will compute a </a:t>
            </a:r>
            <a:r>
              <a:rPr lang="en-US" b="1" i="1" dirty="0">
                <a:solidFill>
                  <a:srgbClr val="FC0128"/>
                </a:solidFill>
              </a:rPr>
              <a:t>minimal cover (also called canonical cover) </a:t>
            </a:r>
            <a:r>
              <a:rPr lang="en-US" dirty="0">
                <a:solidFill>
                  <a:schemeClr val="folHlink"/>
                </a:solidFill>
              </a:rPr>
              <a:t>for a set of FDs</a:t>
            </a:r>
          </a:p>
          <a:p>
            <a:r>
              <a:rPr lang="en-US" dirty="0"/>
              <a:t>The basic idea, simplification of a set of FDs by </a:t>
            </a:r>
          </a:p>
          <a:p>
            <a:pPr lvl="1"/>
            <a:r>
              <a:rPr lang="en-US" dirty="0"/>
              <a:t>Combining FDs when possible</a:t>
            </a:r>
          </a:p>
          <a:p>
            <a:pPr lvl="1"/>
            <a:r>
              <a:rPr lang="en-US" dirty="0"/>
              <a:t>Getting rid of unnecessary </a:t>
            </a:r>
            <a:r>
              <a:rPr lang="en-US" dirty="0" smtClean="0"/>
              <a:t>attributes</a:t>
            </a:r>
            <a:endParaRPr lang="en-US" dirty="0"/>
          </a:p>
        </p:txBody>
      </p:sp>
    </p:spTree>
    <p:extLst>
      <p:ext uri="{BB962C8B-B14F-4D97-AF65-F5344CB8AC3E}">
        <p14:creationId xmlns:p14="http://schemas.microsoft.com/office/powerpoint/2010/main" val="510129705"/>
      </p:ext>
    </p:extLst>
  </p:cSld>
  <p:clrMapOvr>
    <a:masterClrMapping/>
  </p:clrMapOvr>
  <p:transition xmlns:p14="http://schemas.microsoft.com/office/powerpoint/2010/mai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US" dirty="0"/>
              <a:t>Removal of Trivial FDs</a:t>
            </a:r>
          </a:p>
        </p:txBody>
      </p:sp>
      <p:sp>
        <p:nvSpPr>
          <p:cNvPr id="207875" name="Rectangle 3"/>
          <p:cNvSpPr>
            <a:spLocks noGrp="1" noChangeArrowheads="1"/>
          </p:cNvSpPr>
          <p:nvPr>
            <p:ph idx="1"/>
          </p:nvPr>
        </p:nvSpPr>
        <p:spPr/>
        <p:txBody>
          <a:bodyPr/>
          <a:lstStyle/>
          <a:p>
            <a:r>
              <a:rPr lang="en-US" dirty="0"/>
              <a:t>F = { A </a:t>
            </a:r>
            <a:r>
              <a:rPr lang="en-US" dirty="0">
                <a:latin typeface="Symbol" pitchFamily="18" charset="2"/>
              </a:rPr>
              <a:t>®</a:t>
            </a:r>
            <a:r>
              <a:rPr lang="en-US" dirty="0"/>
              <a:t> AB} </a:t>
            </a:r>
          </a:p>
          <a:p>
            <a:pPr>
              <a:buFont typeface="Monotype Sorts" pitchFamily="2" charset="2"/>
              <a:buNone/>
            </a:pPr>
            <a:r>
              <a:rPr lang="en-US" b="1" i="1" dirty="0">
                <a:solidFill>
                  <a:srgbClr val="FC0128"/>
                </a:solidFill>
              </a:rPr>
              <a:t>		is equivalent to</a:t>
            </a:r>
            <a:r>
              <a:rPr lang="en-US" dirty="0"/>
              <a:t> </a:t>
            </a:r>
          </a:p>
          <a:p>
            <a:pPr>
              <a:buFont typeface="Monotype Sorts" pitchFamily="2" charset="2"/>
              <a:buNone/>
            </a:pPr>
            <a:r>
              <a:rPr lang="en-US" dirty="0"/>
              <a:t>	H = { A </a:t>
            </a:r>
            <a:r>
              <a:rPr lang="en-US" dirty="0">
                <a:latin typeface="Symbol" pitchFamily="18" charset="2"/>
              </a:rPr>
              <a:t>®</a:t>
            </a:r>
            <a:r>
              <a:rPr lang="en-US" dirty="0"/>
              <a:t> B }</a:t>
            </a:r>
          </a:p>
          <a:p>
            <a:endParaRPr lang="en-US" dirty="0"/>
          </a:p>
          <a:p>
            <a:r>
              <a:rPr lang="en-US" dirty="0"/>
              <a:t>We could prove it formally, but it is obvious by the definition of </a:t>
            </a:r>
            <a:r>
              <a:rPr lang="en-US" dirty="0">
                <a:latin typeface="Symbol" pitchFamily="18" charset="2"/>
              </a:rPr>
              <a:t>®</a:t>
            </a:r>
            <a:endParaRPr lang="en-US" dirty="0"/>
          </a:p>
        </p:txBody>
      </p:sp>
    </p:spTree>
    <p:extLst>
      <p:ext uri="{BB962C8B-B14F-4D97-AF65-F5344CB8AC3E}">
        <p14:creationId xmlns:p14="http://schemas.microsoft.com/office/powerpoint/2010/main" val="694707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a:t>Natural Join And Lossless Join Decomposition</a:t>
            </a:r>
          </a:p>
        </p:txBody>
      </p:sp>
      <p:sp>
        <p:nvSpPr>
          <p:cNvPr id="48131" name="Content Placeholder 2"/>
          <p:cNvSpPr>
            <a:spLocks noGrp="1"/>
          </p:cNvSpPr>
          <p:nvPr>
            <p:ph idx="1"/>
          </p:nvPr>
        </p:nvSpPr>
        <p:spPr/>
        <p:txBody>
          <a:bodyPr/>
          <a:lstStyle/>
          <a:p>
            <a:r>
              <a:rPr lang="en-US" b="1" i="1" dirty="0">
                <a:solidFill>
                  <a:srgbClr val="FF0000"/>
                </a:solidFill>
              </a:rPr>
              <a:t>Natural Join </a:t>
            </a:r>
            <a:r>
              <a:rPr lang="en-US" dirty="0"/>
              <a:t>is:</a:t>
            </a:r>
          </a:p>
          <a:p>
            <a:pPr lvl="1"/>
            <a:r>
              <a:rPr lang="en-US" dirty="0"/>
              <a:t>Cartesian join with condition of equality on corresponding columns</a:t>
            </a:r>
          </a:p>
          <a:p>
            <a:pPr lvl="1"/>
            <a:r>
              <a:rPr lang="en-US" dirty="0"/>
              <a:t>Only one copy of each column is kept</a:t>
            </a:r>
          </a:p>
          <a:p>
            <a:r>
              <a:rPr lang="en-US" b="1" i="1" dirty="0">
                <a:solidFill>
                  <a:srgbClr val="FF0000"/>
                </a:solidFill>
              </a:rPr>
              <a:t>“Lossless join decomposition” </a:t>
            </a:r>
            <a:r>
              <a:rPr lang="en-US" dirty="0"/>
              <a:t>is another term for information not being lost, that is we can reconstruct the original table by “combining” information from the two new tables by means of natural join</a:t>
            </a:r>
          </a:p>
          <a:p>
            <a:r>
              <a:rPr lang="en-US" dirty="0"/>
              <a:t>This does not necessarily always hold</a:t>
            </a:r>
          </a:p>
          <a:p>
            <a:r>
              <a:rPr lang="en-US" dirty="0"/>
              <a:t>We will have more material about this later</a:t>
            </a:r>
          </a:p>
          <a:p>
            <a:r>
              <a:rPr lang="en-US" dirty="0"/>
              <a:t>Here we just observe that our decomposition satisfied this condition at least in our example</a:t>
            </a:r>
          </a:p>
        </p:txBody>
      </p:sp>
    </p:spTree>
    <p:extLst>
      <p:ext uri="{BB962C8B-B14F-4D97-AF65-F5344CB8AC3E}">
        <p14:creationId xmlns:p14="http://schemas.microsoft.com/office/powerpoint/2010/main" val="199751332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US"/>
              <a:t>Union Rule: Combining Right Hand Sides (RHSs)</a:t>
            </a:r>
          </a:p>
        </p:txBody>
      </p:sp>
      <p:sp>
        <p:nvSpPr>
          <p:cNvPr id="207875" name="Rectangle 3"/>
          <p:cNvSpPr>
            <a:spLocks noGrp="1" noChangeArrowheads="1"/>
          </p:cNvSpPr>
          <p:nvPr>
            <p:ph idx="1"/>
          </p:nvPr>
        </p:nvSpPr>
        <p:spPr/>
        <p:txBody>
          <a:bodyPr/>
          <a:lstStyle/>
          <a:p>
            <a:r>
              <a:rPr lang="en-US" dirty="0"/>
              <a:t>F = { AB </a:t>
            </a:r>
            <a:r>
              <a:rPr lang="en-US" dirty="0">
                <a:latin typeface="Symbol" pitchFamily="18" charset="2"/>
              </a:rPr>
              <a:t>®</a:t>
            </a:r>
            <a:r>
              <a:rPr lang="en-US" dirty="0"/>
              <a:t> C, AB </a:t>
            </a:r>
            <a:r>
              <a:rPr lang="en-US" dirty="0">
                <a:latin typeface="Symbol" pitchFamily="18" charset="2"/>
              </a:rPr>
              <a:t>®</a:t>
            </a:r>
            <a:r>
              <a:rPr lang="en-US" dirty="0"/>
              <a:t> D } </a:t>
            </a:r>
          </a:p>
          <a:p>
            <a:pPr>
              <a:buFont typeface="Monotype Sorts" pitchFamily="2" charset="2"/>
              <a:buNone/>
            </a:pPr>
            <a:r>
              <a:rPr lang="en-US" b="1" i="1" dirty="0">
                <a:solidFill>
                  <a:srgbClr val="FC0128"/>
                </a:solidFill>
              </a:rPr>
              <a:t>		is equivalent </a:t>
            </a:r>
            <a:r>
              <a:rPr lang="en-US" b="1" i="1" dirty="0" smtClean="0">
                <a:solidFill>
                  <a:srgbClr val="FC0128"/>
                </a:solidFill>
              </a:rPr>
              <a:t>to and should be converted to</a:t>
            </a:r>
            <a:r>
              <a:rPr lang="en-US" dirty="0" smtClean="0"/>
              <a:t> </a:t>
            </a:r>
            <a:endParaRPr lang="en-US" dirty="0"/>
          </a:p>
          <a:p>
            <a:pPr>
              <a:buFont typeface="Monotype Sorts" pitchFamily="2" charset="2"/>
              <a:buNone/>
            </a:pPr>
            <a:r>
              <a:rPr lang="en-US" dirty="0"/>
              <a:t>	H = { AB </a:t>
            </a:r>
            <a:r>
              <a:rPr lang="en-US" dirty="0">
                <a:latin typeface="Symbol" pitchFamily="18" charset="2"/>
              </a:rPr>
              <a:t>®</a:t>
            </a:r>
            <a:r>
              <a:rPr lang="en-US" dirty="0"/>
              <a:t> CD }</a:t>
            </a:r>
          </a:p>
          <a:p>
            <a:endParaRPr lang="en-US" dirty="0"/>
          </a:p>
          <a:p>
            <a:r>
              <a:rPr lang="en-US" dirty="0"/>
              <a:t>We have discussed this rule before</a:t>
            </a:r>
          </a:p>
          <a:p>
            <a:r>
              <a:rPr lang="en-US" dirty="0"/>
              <a:t>Intuitively clear</a:t>
            </a:r>
          </a:p>
          <a:p>
            <a:r>
              <a:rPr lang="en-US" dirty="0"/>
              <a:t>Formally we need to prove 2 things</a:t>
            </a:r>
          </a:p>
          <a:p>
            <a:pPr lvl="1"/>
            <a:r>
              <a:rPr lang="en-US" dirty="0"/>
              <a:t>F |= H is true; we do this (as we know) by showing that AB</a:t>
            </a:r>
            <a:r>
              <a:rPr lang="en-US" baseline="-25000" dirty="0"/>
              <a:t>F</a:t>
            </a:r>
            <a:r>
              <a:rPr lang="en-US" baseline="30000" dirty="0"/>
              <a:t>+</a:t>
            </a:r>
            <a:r>
              <a:rPr lang="en-US" dirty="0"/>
              <a:t> contains CD; easy exercise</a:t>
            </a:r>
          </a:p>
          <a:p>
            <a:pPr lvl="1"/>
            <a:r>
              <a:rPr lang="en-US" dirty="0"/>
              <a:t>H |= F is true; we do this (as we know) by showing that AB</a:t>
            </a:r>
            <a:r>
              <a:rPr lang="en-US" baseline="-25000" dirty="0"/>
              <a:t>H</a:t>
            </a:r>
            <a:r>
              <a:rPr lang="en-US" baseline="30000" dirty="0"/>
              <a:t>+</a:t>
            </a:r>
            <a:r>
              <a:rPr lang="en-US" dirty="0"/>
              <a:t> contains C and AB</a:t>
            </a:r>
            <a:r>
              <a:rPr lang="en-US" baseline="-25000" dirty="0"/>
              <a:t>H</a:t>
            </a:r>
            <a:r>
              <a:rPr lang="en-US" baseline="30000" dirty="0"/>
              <a:t>+</a:t>
            </a:r>
            <a:r>
              <a:rPr lang="en-US" dirty="0"/>
              <a:t> contains D; easy exercise</a:t>
            </a:r>
          </a:p>
          <a:p>
            <a:pPr lvl="1"/>
            <a:endParaRPr lang="en-US" dirty="0"/>
          </a:p>
          <a:p>
            <a:r>
              <a:rPr lang="en-US" dirty="0"/>
              <a:t>Note: you </a:t>
            </a:r>
            <a:r>
              <a:rPr lang="en-US" b="1" i="1" dirty="0">
                <a:solidFill>
                  <a:srgbClr val="FC0128"/>
                </a:solidFill>
              </a:rPr>
              <a:t>cannot</a:t>
            </a:r>
            <a:r>
              <a:rPr lang="en-US" dirty="0"/>
              <a:t> combine LHSs based on equality of RHS and get an equivalent set of FDS</a:t>
            </a:r>
          </a:p>
          <a:p>
            <a:pPr lvl="1"/>
            <a:r>
              <a:rPr lang="en-US" dirty="0"/>
              <a:t>F = {A </a:t>
            </a:r>
            <a:r>
              <a:rPr lang="en-US" dirty="0">
                <a:latin typeface="Symbol" pitchFamily="18" charset="2"/>
              </a:rPr>
              <a:t>®</a:t>
            </a:r>
            <a:r>
              <a:rPr lang="en-US" dirty="0"/>
              <a:t> C, B </a:t>
            </a:r>
            <a:r>
              <a:rPr lang="en-US" dirty="0">
                <a:latin typeface="Symbol" pitchFamily="18" charset="2"/>
              </a:rPr>
              <a:t>®</a:t>
            </a:r>
            <a:r>
              <a:rPr lang="en-US" dirty="0"/>
              <a:t> C} </a:t>
            </a:r>
            <a:r>
              <a:rPr lang="en-US" b="1" i="1" dirty="0">
                <a:solidFill>
                  <a:srgbClr val="FC0128"/>
                </a:solidFill>
              </a:rPr>
              <a:t>is stronger than</a:t>
            </a:r>
            <a:r>
              <a:rPr lang="en-US" dirty="0"/>
              <a:t> H = {AB </a:t>
            </a:r>
            <a:r>
              <a:rPr lang="en-US" dirty="0">
                <a:latin typeface="Symbol" pitchFamily="18" charset="2"/>
              </a:rPr>
              <a:t>®</a:t>
            </a:r>
            <a:r>
              <a:rPr lang="en-US" dirty="0"/>
              <a:t> C}</a:t>
            </a:r>
          </a:p>
        </p:txBody>
      </p:sp>
    </p:spTree>
    <p:extLst>
      <p:ext uri="{BB962C8B-B14F-4D97-AF65-F5344CB8AC3E}">
        <p14:creationId xmlns:p14="http://schemas.microsoft.com/office/powerpoint/2010/main" val="381760304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a:t>Union Rule: Combining Right Hand Sides (RHSs)</a:t>
            </a:r>
          </a:p>
        </p:txBody>
      </p:sp>
      <p:sp>
        <p:nvSpPr>
          <p:cNvPr id="208899" name="Rectangle 3"/>
          <p:cNvSpPr>
            <a:spLocks noGrp="1" noChangeArrowheads="1"/>
          </p:cNvSpPr>
          <p:nvPr>
            <p:ph idx="1"/>
          </p:nvPr>
        </p:nvSpPr>
        <p:spPr/>
        <p:txBody>
          <a:bodyPr/>
          <a:lstStyle/>
          <a:p>
            <a:r>
              <a:rPr lang="en-US" dirty="0"/>
              <a:t>Stated formally:</a:t>
            </a:r>
          </a:p>
          <a:p>
            <a:pPr>
              <a:buFont typeface="Monotype Sorts" pitchFamily="2" charset="2"/>
              <a:buNone/>
            </a:pPr>
            <a:r>
              <a:rPr lang="en-US" dirty="0"/>
              <a:t>	F = { X </a:t>
            </a:r>
            <a:r>
              <a:rPr lang="en-US" dirty="0">
                <a:latin typeface="Symbol" pitchFamily="18" charset="2"/>
              </a:rPr>
              <a:t>®</a:t>
            </a:r>
            <a:r>
              <a:rPr lang="en-US" dirty="0"/>
              <a:t> Y, X </a:t>
            </a:r>
            <a:r>
              <a:rPr lang="en-US" dirty="0">
                <a:latin typeface="Symbol" pitchFamily="18" charset="2"/>
              </a:rPr>
              <a:t>® </a:t>
            </a:r>
            <a:r>
              <a:rPr lang="en-US" dirty="0"/>
              <a:t>Z</a:t>
            </a:r>
            <a:r>
              <a:rPr lang="en-US" dirty="0">
                <a:latin typeface="Symbol" pitchFamily="18" charset="2"/>
              </a:rPr>
              <a:t> </a:t>
            </a:r>
            <a:r>
              <a:rPr lang="en-US" dirty="0"/>
              <a:t>} </a:t>
            </a:r>
            <a:r>
              <a:rPr lang="en-US" b="1" i="1" dirty="0">
                <a:solidFill>
                  <a:srgbClr val="FC0128"/>
                </a:solidFill>
              </a:rPr>
              <a:t>is as powerful as</a:t>
            </a:r>
            <a:r>
              <a:rPr lang="en-US" dirty="0"/>
              <a:t> H = { X </a:t>
            </a:r>
            <a:r>
              <a:rPr lang="en-US" dirty="0">
                <a:latin typeface="Symbol" pitchFamily="18" charset="2"/>
              </a:rPr>
              <a:t>®</a:t>
            </a:r>
            <a:r>
              <a:rPr lang="en-US" dirty="0"/>
              <a:t> YZ }</a:t>
            </a:r>
          </a:p>
          <a:p>
            <a:endParaRPr lang="en-US" dirty="0"/>
          </a:p>
          <a:p>
            <a:r>
              <a:rPr lang="en-US" dirty="0" smtClean="0"/>
              <a:t>If two rows have the same X value then they have the same Y value and the same Z value.</a:t>
            </a:r>
            <a:endParaRPr lang="en-US" dirty="0"/>
          </a:p>
        </p:txBody>
      </p:sp>
    </p:spTree>
    <p:extLst>
      <p:ext uri="{BB962C8B-B14F-4D97-AF65-F5344CB8AC3E}">
        <p14:creationId xmlns:p14="http://schemas.microsoft.com/office/powerpoint/2010/main" val="287391945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r>
              <a:rPr lang="en-US"/>
              <a:t>Relative Power Of FDs: Left Hand Side (LHS)</a:t>
            </a:r>
          </a:p>
        </p:txBody>
      </p:sp>
      <p:sp>
        <p:nvSpPr>
          <p:cNvPr id="209923" name="Rectangle 3"/>
          <p:cNvSpPr>
            <a:spLocks noGrp="1" noChangeArrowheads="1"/>
          </p:cNvSpPr>
          <p:nvPr>
            <p:ph idx="1"/>
          </p:nvPr>
        </p:nvSpPr>
        <p:spPr/>
        <p:txBody>
          <a:bodyPr/>
          <a:lstStyle/>
          <a:p>
            <a:r>
              <a:rPr lang="en-US"/>
              <a:t>F = { AB </a:t>
            </a:r>
            <a:r>
              <a:rPr lang="en-US">
                <a:latin typeface="Symbol" pitchFamily="18" charset="2"/>
              </a:rPr>
              <a:t>®</a:t>
            </a:r>
            <a:r>
              <a:rPr lang="en-US"/>
              <a:t> C } </a:t>
            </a:r>
          </a:p>
          <a:p>
            <a:pPr>
              <a:buFont typeface="Monotype Sorts" pitchFamily="2" charset="2"/>
              <a:buNone/>
            </a:pPr>
            <a:r>
              <a:rPr lang="en-US" b="1" i="1">
                <a:solidFill>
                  <a:srgbClr val="FC0128"/>
                </a:solidFill>
              </a:rPr>
              <a:t>		is weaker than</a:t>
            </a:r>
            <a:r>
              <a:rPr lang="en-US"/>
              <a:t> </a:t>
            </a:r>
          </a:p>
          <a:p>
            <a:pPr>
              <a:buFont typeface="Monotype Sorts" pitchFamily="2" charset="2"/>
              <a:buNone/>
            </a:pPr>
            <a:r>
              <a:rPr lang="en-US"/>
              <a:t>	H = { A </a:t>
            </a:r>
            <a:r>
              <a:rPr lang="en-US">
                <a:latin typeface="Symbol" pitchFamily="18" charset="2"/>
              </a:rPr>
              <a:t>®</a:t>
            </a:r>
            <a:r>
              <a:rPr lang="en-US"/>
              <a:t> C }</a:t>
            </a:r>
          </a:p>
          <a:p>
            <a:endParaRPr lang="en-US"/>
          </a:p>
          <a:p>
            <a:r>
              <a:rPr lang="en-US"/>
              <a:t>We have discussed this rule before when we started talking about FDs</a:t>
            </a:r>
          </a:p>
          <a:p>
            <a:r>
              <a:rPr lang="en-US"/>
              <a:t>Intuitively clear: in F, if we assume more (equality on both A and B) to conclude something (equality on C) than our FD is applicable in fewer case (does not work if we have equality is true on B’s but not on C’S) and therefore F is weaker than H</a:t>
            </a:r>
          </a:p>
          <a:p>
            <a:r>
              <a:rPr lang="en-US"/>
              <a:t>Formally we need to prove two things</a:t>
            </a:r>
          </a:p>
          <a:p>
            <a:pPr lvl="1"/>
            <a:r>
              <a:rPr lang="en-US"/>
              <a:t>F |= H is false; we do this (as we know) by showing that A</a:t>
            </a:r>
            <a:r>
              <a:rPr lang="en-US" baseline="-25000"/>
              <a:t>F</a:t>
            </a:r>
            <a:r>
              <a:rPr lang="en-US" baseline="30000"/>
              <a:t>+</a:t>
            </a:r>
            <a:r>
              <a:rPr lang="en-US"/>
              <a:t> does not contain C; easy exercise</a:t>
            </a:r>
          </a:p>
          <a:p>
            <a:pPr lvl="1"/>
            <a:r>
              <a:rPr lang="en-US"/>
              <a:t>H |= F is true; we do this (as we know) by showing that AB</a:t>
            </a:r>
            <a:r>
              <a:rPr lang="en-US" baseline="-25000"/>
              <a:t>H</a:t>
            </a:r>
            <a:r>
              <a:rPr lang="en-US" baseline="30000"/>
              <a:t>+</a:t>
            </a:r>
            <a:r>
              <a:rPr lang="en-US"/>
              <a:t>  contains C; easy exercise</a:t>
            </a:r>
          </a:p>
          <a:p>
            <a:endParaRPr lang="en-US"/>
          </a:p>
        </p:txBody>
      </p:sp>
    </p:spTree>
    <p:extLst>
      <p:ext uri="{BB962C8B-B14F-4D97-AF65-F5344CB8AC3E}">
        <p14:creationId xmlns:p14="http://schemas.microsoft.com/office/powerpoint/2010/main" val="9768562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en-US"/>
              <a:t>Relative Power Of FDs: Left Hand Side (LHS)</a:t>
            </a:r>
          </a:p>
        </p:txBody>
      </p:sp>
      <p:sp>
        <p:nvSpPr>
          <p:cNvPr id="210947" name="Rectangle 3"/>
          <p:cNvSpPr>
            <a:spLocks noGrp="1" noChangeArrowheads="1"/>
          </p:cNvSpPr>
          <p:nvPr>
            <p:ph idx="1"/>
          </p:nvPr>
        </p:nvSpPr>
        <p:spPr/>
        <p:txBody>
          <a:bodyPr/>
          <a:lstStyle/>
          <a:p>
            <a:r>
              <a:rPr lang="en-US"/>
              <a:t>Stated formally:</a:t>
            </a:r>
          </a:p>
          <a:p>
            <a:pPr>
              <a:buFont typeface="Monotype Sorts" pitchFamily="2" charset="2"/>
              <a:buNone/>
            </a:pPr>
            <a:r>
              <a:rPr lang="en-US"/>
              <a:t>	F = { XB </a:t>
            </a:r>
            <a:r>
              <a:rPr lang="en-US">
                <a:latin typeface="Symbol" pitchFamily="18" charset="2"/>
              </a:rPr>
              <a:t>®</a:t>
            </a:r>
            <a:r>
              <a:rPr lang="en-US"/>
              <a:t> Y } </a:t>
            </a:r>
            <a:r>
              <a:rPr lang="en-US" b="1" i="1">
                <a:solidFill>
                  <a:srgbClr val="FC0128"/>
                </a:solidFill>
              </a:rPr>
              <a:t>is weaker than</a:t>
            </a:r>
            <a:r>
              <a:rPr lang="en-US"/>
              <a:t> H = { X </a:t>
            </a:r>
            <a:r>
              <a:rPr lang="en-US">
                <a:latin typeface="Symbol" pitchFamily="18" charset="2"/>
              </a:rPr>
              <a:t>®</a:t>
            </a:r>
            <a:r>
              <a:rPr lang="en-US"/>
              <a:t> Y }, (if B </a:t>
            </a:r>
            <a:r>
              <a:rPr lang="en-US">
                <a:sym typeface="Symbol" pitchFamily="18" charset="2"/>
              </a:rPr>
              <a:t> X)</a:t>
            </a:r>
          </a:p>
          <a:p>
            <a:endParaRPr lang="en-US"/>
          </a:p>
          <a:p>
            <a:r>
              <a:rPr lang="en-US"/>
              <a:t>Easy proof, we omit</a:t>
            </a:r>
          </a:p>
          <a:p>
            <a:endParaRPr lang="en-US"/>
          </a:p>
          <a:p>
            <a:endParaRPr lang="en-US"/>
          </a:p>
          <a:p>
            <a:endParaRPr lang="en-US"/>
          </a:p>
          <a:p>
            <a:endParaRPr lang="en-US"/>
          </a:p>
          <a:p>
            <a:r>
              <a:rPr lang="en-US"/>
              <a:t>Can state more generally, replacing B by a set of attributes, but we do not need this</a:t>
            </a:r>
          </a:p>
        </p:txBody>
      </p:sp>
    </p:spTree>
    <p:extLst>
      <p:ext uri="{BB962C8B-B14F-4D97-AF65-F5344CB8AC3E}">
        <p14:creationId xmlns:p14="http://schemas.microsoft.com/office/powerpoint/2010/main" val="38621464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a:t>Relative Power Of FDs: Right Hand Side (RHS)</a:t>
            </a:r>
          </a:p>
        </p:txBody>
      </p:sp>
      <p:sp>
        <p:nvSpPr>
          <p:cNvPr id="211971" name="Rectangle 3"/>
          <p:cNvSpPr>
            <a:spLocks noGrp="1" noChangeArrowheads="1"/>
          </p:cNvSpPr>
          <p:nvPr>
            <p:ph idx="1"/>
          </p:nvPr>
        </p:nvSpPr>
        <p:spPr/>
        <p:txBody>
          <a:bodyPr/>
          <a:lstStyle/>
          <a:p>
            <a:r>
              <a:rPr lang="en-US"/>
              <a:t>F = { A </a:t>
            </a:r>
            <a:r>
              <a:rPr lang="en-US">
                <a:latin typeface="Symbol" pitchFamily="18" charset="2"/>
              </a:rPr>
              <a:t>®</a:t>
            </a:r>
            <a:r>
              <a:rPr lang="en-US"/>
              <a:t> BC } </a:t>
            </a:r>
          </a:p>
          <a:p>
            <a:pPr>
              <a:buFont typeface="Monotype Sorts" pitchFamily="2" charset="2"/>
              <a:buNone/>
            </a:pPr>
            <a:r>
              <a:rPr lang="en-US" b="1" i="1">
                <a:solidFill>
                  <a:srgbClr val="FC0128"/>
                </a:solidFill>
              </a:rPr>
              <a:t>		is stronger than</a:t>
            </a:r>
            <a:r>
              <a:rPr lang="en-US"/>
              <a:t> </a:t>
            </a:r>
          </a:p>
          <a:p>
            <a:pPr>
              <a:buFont typeface="Monotype Sorts" pitchFamily="2" charset="2"/>
              <a:buNone/>
            </a:pPr>
            <a:r>
              <a:rPr lang="en-US"/>
              <a:t>	H = { A </a:t>
            </a:r>
            <a:r>
              <a:rPr lang="en-US">
                <a:latin typeface="Symbol" pitchFamily="18" charset="2"/>
              </a:rPr>
              <a:t>®</a:t>
            </a:r>
            <a:r>
              <a:rPr lang="en-US"/>
              <a:t> B }</a:t>
            </a:r>
          </a:p>
          <a:p>
            <a:endParaRPr lang="en-US"/>
          </a:p>
          <a:p>
            <a:r>
              <a:rPr lang="en-US"/>
              <a:t>Intuitively clear: in H, we deduce less from the same assumption, equality on A’s</a:t>
            </a:r>
          </a:p>
          <a:p>
            <a:r>
              <a:rPr lang="en-US"/>
              <a:t>Formally we need to prove two things</a:t>
            </a:r>
          </a:p>
          <a:p>
            <a:pPr lvl="1"/>
            <a:r>
              <a:rPr lang="en-US"/>
              <a:t>F |= H is true; we do this (as we know) by showing that A</a:t>
            </a:r>
            <a:r>
              <a:rPr lang="en-US" baseline="-25000"/>
              <a:t>F</a:t>
            </a:r>
            <a:r>
              <a:rPr lang="en-US" baseline="30000"/>
              <a:t>+</a:t>
            </a:r>
            <a:r>
              <a:rPr lang="en-US"/>
              <a:t> contains B; easy exercise</a:t>
            </a:r>
          </a:p>
          <a:p>
            <a:pPr lvl="1"/>
            <a:r>
              <a:rPr lang="en-US"/>
              <a:t>H |= F is false; we do this (as we know) by showing that A</a:t>
            </a:r>
            <a:r>
              <a:rPr lang="en-US" baseline="-25000"/>
              <a:t>H</a:t>
            </a:r>
            <a:r>
              <a:rPr lang="en-US" baseline="30000"/>
              <a:t>+</a:t>
            </a:r>
            <a:r>
              <a:rPr lang="en-US"/>
              <a:t>  does not contain C; easy exercise</a:t>
            </a:r>
          </a:p>
          <a:p>
            <a:endParaRPr lang="en-US"/>
          </a:p>
        </p:txBody>
      </p:sp>
    </p:spTree>
    <p:extLst>
      <p:ext uri="{BB962C8B-B14F-4D97-AF65-F5344CB8AC3E}">
        <p14:creationId xmlns:p14="http://schemas.microsoft.com/office/powerpoint/2010/main" val="4693890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a:t>Relative Power Of FDs: Right Hand Side (RHS)</a:t>
            </a:r>
          </a:p>
        </p:txBody>
      </p:sp>
      <p:sp>
        <p:nvSpPr>
          <p:cNvPr id="212995" name="Rectangle 3"/>
          <p:cNvSpPr>
            <a:spLocks noGrp="1" noChangeArrowheads="1"/>
          </p:cNvSpPr>
          <p:nvPr>
            <p:ph idx="1"/>
          </p:nvPr>
        </p:nvSpPr>
        <p:spPr/>
        <p:txBody>
          <a:bodyPr/>
          <a:lstStyle/>
          <a:p>
            <a:r>
              <a:rPr lang="en-US" dirty="0"/>
              <a:t>Stated formally:</a:t>
            </a:r>
          </a:p>
          <a:p>
            <a:pPr>
              <a:buFont typeface="Monotype Sorts" pitchFamily="2" charset="2"/>
              <a:buNone/>
            </a:pPr>
            <a:r>
              <a:rPr lang="en-US" dirty="0"/>
              <a:t>	F = { X </a:t>
            </a:r>
            <a:r>
              <a:rPr lang="en-US" dirty="0">
                <a:latin typeface="Symbol" pitchFamily="18" charset="2"/>
              </a:rPr>
              <a:t>®</a:t>
            </a:r>
            <a:r>
              <a:rPr lang="en-US" dirty="0"/>
              <a:t> YC } </a:t>
            </a:r>
            <a:r>
              <a:rPr lang="en-US" b="1" i="1" dirty="0">
                <a:solidFill>
                  <a:srgbClr val="FC0128"/>
                </a:solidFill>
              </a:rPr>
              <a:t>is stronger than</a:t>
            </a:r>
            <a:r>
              <a:rPr lang="en-US" dirty="0"/>
              <a:t> H = { X </a:t>
            </a:r>
            <a:r>
              <a:rPr lang="en-US" dirty="0">
                <a:latin typeface="Symbol" pitchFamily="18" charset="2"/>
              </a:rPr>
              <a:t>®</a:t>
            </a:r>
            <a:r>
              <a:rPr lang="en-US" dirty="0"/>
              <a:t> Y }, (if C </a:t>
            </a:r>
            <a:r>
              <a:rPr lang="en-US" dirty="0">
                <a:sym typeface="Symbol" pitchFamily="18" charset="2"/>
              </a:rPr>
              <a:t> Y                          					and </a:t>
            </a:r>
            <a:r>
              <a:rPr lang="en-US" dirty="0"/>
              <a:t>C </a:t>
            </a:r>
            <a:r>
              <a:rPr lang="en-US" dirty="0">
                <a:sym typeface="Symbol" pitchFamily="18" charset="2"/>
              </a:rPr>
              <a:t> X)</a:t>
            </a:r>
            <a:endParaRPr lang="en-US" dirty="0"/>
          </a:p>
          <a:p>
            <a:endParaRPr lang="en-US" dirty="0"/>
          </a:p>
          <a:p>
            <a:r>
              <a:rPr lang="en-US" dirty="0"/>
              <a:t>Easy proof, we omit</a:t>
            </a:r>
          </a:p>
          <a:p>
            <a:endParaRPr lang="en-US" dirty="0"/>
          </a:p>
          <a:p>
            <a:endParaRPr lang="en-US" dirty="0"/>
          </a:p>
          <a:p>
            <a:endParaRPr lang="en-US" dirty="0"/>
          </a:p>
          <a:p>
            <a:endParaRPr lang="en-US" dirty="0"/>
          </a:p>
          <a:p>
            <a:r>
              <a:rPr lang="en-US" dirty="0"/>
              <a:t>Can state more generally, replacing C by a set of attributes, but we do not need this</a:t>
            </a:r>
          </a:p>
          <a:p>
            <a:endParaRPr lang="en-US" dirty="0"/>
          </a:p>
        </p:txBody>
      </p:sp>
    </p:spTree>
    <p:extLst>
      <p:ext uri="{BB962C8B-B14F-4D97-AF65-F5344CB8AC3E}">
        <p14:creationId xmlns:p14="http://schemas.microsoft.com/office/powerpoint/2010/main" val="32685010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tle 1"/>
          <p:cNvSpPr>
            <a:spLocks noGrp="1"/>
          </p:cNvSpPr>
          <p:nvPr>
            <p:ph type="title"/>
          </p:nvPr>
        </p:nvSpPr>
        <p:spPr/>
        <p:txBody>
          <a:bodyPr/>
          <a:lstStyle/>
          <a:p>
            <a:r>
              <a:rPr lang="en-US"/>
              <a:t>Simplifying Sets Of FDs</a:t>
            </a:r>
          </a:p>
        </p:txBody>
      </p:sp>
      <p:sp>
        <p:nvSpPr>
          <p:cNvPr id="214019" name="Content Placeholder 2"/>
          <p:cNvSpPr>
            <a:spLocks noGrp="1"/>
          </p:cNvSpPr>
          <p:nvPr>
            <p:ph idx="1"/>
          </p:nvPr>
        </p:nvSpPr>
        <p:spPr/>
        <p:txBody>
          <a:bodyPr/>
          <a:lstStyle/>
          <a:p>
            <a:r>
              <a:rPr lang="en-US"/>
              <a:t>At various stages of the algorithm we will have </a:t>
            </a:r>
          </a:p>
          <a:p>
            <a:pPr lvl="1"/>
            <a:r>
              <a:rPr lang="en-US"/>
              <a:t>An “old” set of FDs</a:t>
            </a:r>
          </a:p>
          <a:p>
            <a:pPr lvl="1"/>
            <a:r>
              <a:rPr lang="en-US"/>
              <a:t>A “new” set of FDs</a:t>
            </a:r>
          </a:p>
          <a:p>
            <a:r>
              <a:rPr lang="en-US"/>
              <a:t>The two sets will not vary by “very much”</a:t>
            </a:r>
          </a:p>
          <a:p>
            <a:r>
              <a:rPr lang="en-US"/>
              <a:t>We will indicate the parts that do not change by . . .</a:t>
            </a:r>
          </a:p>
          <a:p>
            <a:r>
              <a:rPr lang="en-US"/>
              <a:t>Of course, as we are dealing with sets, the order of the FDs in the set does not matter</a:t>
            </a:r>
          </a:p>
        </p:txBody>
      </p:sp>
    </p:spTree>
    <p:extLst>
      <p:ext uri="{BB962C8B-B14F-4D97-AF65-F5344CB8AC3E}">
        <p14:creationId xmlns:p14="http://schemas.microsoft.com/office/powerpoint/2010/main" val="410513665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US"/>
              <a:t>Simplifying Set Of FDs</a:t>
            </a:r>
            <a:br>
              <a:rPr lang="en-US"/>
            </a:br>
            <a:r>
              <a:rPr lang="en-US"/>
              <a:t>By Using The Union Rule</a:t>
            </a:r>
          </a:p>
        </p:txBody>
      </p:sp>
      <p:sp>
        <p:nvSpPr>
          <p:cNvPr id="215043" name="Rectangle 3"/>
          <p:cNvSpPr>
            <a:spLocks noGrp="1" noChangeArrowheads="1"/>
          </p:cNvSpPr>
          <p:nvPr>
            <p:ph idx="1"/>
          </p:nvPr>
        </p:nvSpPr>
        <p:spPr/>
        <p:txBody>
          <a:bodyPr/>
          <a:lstStyle/>
          <a:p>
            <a:r>
              <a:rPr lang="en-US"/>
              <a:t>X, Y, Z are sets of attributes</a:t>
            </a:r>
          </a:p>
          <a:p>
            <a:r>
              <a:rPr lang="en-US"/>
              <a:t>Let F be:</a:t>
            </a:r>
          </a:p>
          <a:p>
            <a:pPr lvl="1">
              <a:buFont typeface="Symbol" pitchFamily="18" charset="2"/>
              <a:buNone/>
            </a:pPr>
            <a:r>
              <a:rPr lang="en-US"/>
              <a:t>	…</a:t>
            </a:r>
            <a:br>
              <a:rPr lang="en-US"/>
            </a:br>
            <a:r>
              <a:rPr lang="en-US"/>
              <a:t>X </a:t>
            </a:r>
            <a:r>
              <a:rPr lang="en-US">
                <a:latin typeface="Symbol" pitchFamily="18" charset="2"/>
              </a:rPr>
              <a:t>® </a:t>
            </a:r>
            <a:r>
              <a:rPr lang="en-US"/>
              <a:t>Y</a:t>
            </a:r>
            <a:r>
              <a:rPr lang="en-US" baseline="-25000"/>
              <a:t/>
            </a:r>
            <a:br>
              <a:rPr lang="en-US" baseline="-25000"/>
            </a:br>
            <a:r>
              <a:rPr lang="en-US"/>
              <a:t>X </a:t>
            </a:r>
            <a:r>
              <a:rPr lang="en-US">
                <a:latin typeface="Symbol" pitchFamily="18" charset="2"/>
              </a:rPr>
              <a:t>® </a:t>
            </a:r>
            <a:r>
              <a:rPr lang="en-US"/>
              <a:t>Z</a:t>
            </a:r>
            <a:r>
              <a:rPr lang="en-US" baseline="-25000"/>
              <a:t/>
            </a:r>
            <a:br>
              <a:rPr lang="en-US" baseline="-25000"/>
            </a:br>
            <a:r>
              <a:rPr lang="en-US" baseline="-25000"/>
              <a:t/>
            </a:r>
            <a:br>
              <a:rPr lang="en-US" baseline="-25000"/>
            </a:br>
            <a:endParaRPr lang="en-US" baseline="-25000"/>
          </a:p>
          <a:p>
            <a:r>
              <a:rPr lang="en-US"/>
              <a:t>Then, F is equivalent to the following H:</a:t>
            </a:r>
          </a:p>
          <a:p>
            <a:pPr lvl="1">
              <a:buFont typeface="Symbol" pitchFamily="18" charset="2"/>
              <a:buNone/>
            </a:pPr>
            <a:r>
              <a:rPr lang="en-US"/>
              <a:t>	</a:t>
            </a:r>
            <a:br>
              <a:rPr lang="en-US"/>
            </a:br>
            <a:r>
              <a:rPr lang="en-US"/>
              <a:t>…</a:t>
            </a:r>
            <a:br>
              <a:rPr lang="en-US"/>
            </a:br>
            <a:r>
              <a:rPr lang="en-US"/>
              <a:t>X </a:t>
            </a:r>
            <a:r>
              <a:rPr lang="en-US">
                <a:latin typeface="Symbol" pitchFamily="18" charset="2"/>
              </a:rPr>
              <a:t>® </a:t>
            </a:r>
            <a:r>
              <a:rPr lang="en-US"/>
              <a:t>YZ</a:t>
            </a:r>
            <a:r>
              <a:rPr lang="en-US" baseline="-25000"/>
              <a:t/>
            </a:r>
            <a:br>
              <a:rPr lang="en-US" baseline="-25000"/>
            </a:br>
            <a:endParaRPr lang="en-US"/>
          </a:p>
          <a:p>
            <a:endParaRPr lang="en-US"/>
          </a:p>
        </p:txBody>
      </p:sp>
    </p:spTree>
    <p:extLst>
      <p:ext uri="{BB962C8B-B14F-4D97-AF65-F5344CB8AC3E}">
        <p14:creationId xmlns:p14="http://schemas.microsoft.com/office/powerpoint/2010/main" val="108831806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r>
              <a:rPr lang="en-US"/>
              <a:t>Simplify Set Of FDS</a:t>
            </a:r>
            <a:br>
              <a:rPr lang="en-US"/>
            </a:br>
            <a:r>
              <a:rPr lang="en-US"/>
              <a:t>By Simplifying LHS</a:t>
            </a:r>
          </a:p>
        </p:txBody>
      </p:sp>
      <p:sp>
        <p:nvSpPr>
          <p:cNvPr id="216067" name="Rectangle 3"/>
          <p:cNvSpPr>
            <a:spLocks noGrp="1" noChangeArrowheads="1"/>
          </p:cNvSpPr>
          <p:nvPr>
            <p:ph idx="1"/>
          </p:nvPr>
        </p:nvSpPr>
        <p:spPr/>
        <p:txBody>
          <a:bodyPr/>
          <a:lstStyle/>
          <a:p>
            <a:r>
              <a:rPr lang="en-US"/>
              <a:t>Le X, Y are sets of attributes and B a single attribute not in X</a:t>
            </a:r>
          </a:p>
          <a:p>
            <a:r>
              <a:rPr lang="en-US"/>
              <a:t>Let F be:</a:t>
            </a:r>
          </a:p>
          <a:p>
            <a:pPr lvl="1">
              <a:buFont typeface="Symbol" pitchFamily="18" charset="2"/>
              <a:buNone/>
            </a:pPr>
            <a:r>
              <a:rPr lang="en-US"/>
              <a:t>	…</a:t>
            </a:r>
            <a:br>
              <a:rPr lang="en-US"/>
            </a:br>
            <a:r>
              <a:rPr lang="en-US"/>
              <a:t>XB </a:t>
            </a:r>
            <a:r>
              <a:rPr lang="en-US">
                <a:latin typeface="Symbol" pitchFamily="18" charset="2"/>
              </a:rPr>
              <a:t>®</a:t>
            </a:r>
            <a:r>
              <a:rPr lang="en-US"/>
              <a:t> Y</a:t>
            </a:r>
            <a:br>
              <a:rPr lang="en-US"/>
            </a:br>
            <a:endParaRPr lang="en-US" baseline="-25000"/>
          </a:p>
          <a:p>
            <a:r>
              <a:rPr lang="en-US"/>
              <a:t>Let H be:</a:t>
            </a:r>
          </a:p>
          <a:p>
            <a:pPr lvl="1">
              <a:buFont typeface="Symbol" pitchFamily="18" charset="2"/>
              <a:buNone/>
            </a:pPr>
            <a:r>
              <a:rPr lang="en-US"/>
              <a:t>	…</a:t>
            </a:r>
            <a:br>
              <a:rPr lang="en-US"/>
            </a:br>
            <a:r>
              <a:rPr lang="en-US"/>
              <a:t>X </a:t>
            </a:r>
            <a:r>
              <a:rPr lang="en-US">
                <a:latin typeface="Symbol" pitchFamily="18" charset="2"/>
              </a:rPr>
              <a:t>® </a:t>
            </a:r>
            <a:r>
              <a:rPr lang="en-US"/>
              <a:t>Y   	</a:t>
            </a:r>
            <a:br>
              <a:rPr lang="en-US"/>
            </a:br>
            <a:endParaRPr lang="en-US" baseline="-25000"/>
          </a:p>
          <a:p>
            <a:endParaRPr lang="en-US"/>
          </a:p>
          <a:p>
            <a:r>
              <a:rPr lang="en-US"/>
              <a:t>Then if F |= X </a:t>
            </a:r>
            <a:r>
              <a:rPr lang="en-US">
                <a:latin typeface="Symbol" pitchFamily="18" charset="2"/>
              </a:rPr>
              <a:t>® </a:t>
            </a:r>
            <a:r>
              <a:rPr lang="en-US"/>
              <a:t>Y holds, then we can replace F by H without changing the “power” of F</a:t>
            </a:r>
          </a:p>
          <a:p>
            <a:r>
              <a:rPr lang="en-US"/>
              <a:t>We do this by showing that X</a:t>
            </a:r>
            <a:r>
              <a:rPr lang="en-US" baseline="-25000"/>
              <a:t>F</a:t>
            </a:r>
            <a:r>
              <a:rPr lang="en-US" baseline="30000"/>
              <a:t>+</a:t>
            </a:r>
            <a:r>
              <a:rPr lang="en-US"/>
              <a:t> contains Y</a:t>
            </a:r>
          </a:p>
          <a:p>
            <a:pPr lvl="1"/>
            <a:r>
              <a:rPr lang="en-US"/>
              <a:t>H could only be stronger, but we are proving it is not actually stronger, but equivalent</a:t>
            </a:r>
          </a:p>
          <a:p>
            <a:pPr lvl="1"/>
            <a:endParaRPr lang="en-US" sz="2400"/>
          </a:p>
        </p:txBody>
      </p:sp>
    </p:spTree>
    <p:extLst>
      <p:ext uri="{BB962C8B-B14F-4D97-AF65-F5344CB8AC3E}">
        <p14:creationId xmlns:p14="http://schemas.microsoft.com/office/powerpoint/2010/main" val="252711250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a:t>Simplify Set Of FDS</a:t>
            </a:r>
            <a:br>
              <a:rPr lang="en-US"/>
            </a:br>
            <a:r>
              <a:rPr lang="en-US"/>
              <a:t>By Simplifying LHS</a:t>
            </a:r>
          </a:p>
        </p:txBody>
      </p:sp>
      <p:sp>
        <p:nvSpPr>
          <p:cNvPr id="217091" name="Rectangle 3"/>
          <p:cNvSpPr>
            <a:spLocks noGrp="1" noChangeArrowheads="1"/>
          </p:cNvSpPr>
          <p:nvPr>
            <p:ph idx="1"/>
          </p:nvPr>
        </p:nvSpPr>
        <p:spPr/>
        <p:txBody>
          <a:bodyPr/>
          <a:lstStyle/>
          <a:p>
            <a:r>
              <a:rPr lang="en-US" dirty="0"/>
              <a:t>H can only be stronger than F, as we have replaced a weaker FD by a stronger FD</a:t>
            </a:r>
          </a:p>
          <a:p>
            <a:r>
              <a:rPr lang="en-US" dirty="0"/>
              <a:t>But if we F |= H holds, this “local” change does not change the overall power</a:t>
            </a:r>
          </a:p>
          <a:p>
            <a:r>
              <a:rPr lang="en-US" dirty="0"/>
              <a:t>Example below</a:t>
            </a:r>
          </a:p>
          <a:p>
            <a:r>
              <a:rPr lang="en-US" dirty="0"/>
              <a:t>Replace </a:t>
            </a:r>
          </a:p>
          <a:p>
            <a:pPr lvl="1"/>
            <a:r>
              <a:rPr lang="en-US" dirty="0"/>
              <a:t>AB </a:t>
            </a:r>
            <a:r>
              <a:rPr lang="en-US" dirty="0">
                <a:latin typeface="Symbol" pitchFamily="18" charset="2"/>
              </a:rPr>
              <a:t>®</a:t>
            </a:r>
            <a:r>
              <a:rPr lang="en-US" dirty="0"/>
              <a:t> C</a:t>
            </a:r>
          </a:p>
          <a:p>
            <a:pPr lvl="1"/>
            <a:r>
              <a:rPr lang="en-US" dirty="0"/>
              <a:t>A </a:t>
            </a:r>
            <a:r>
              <a:rPr lang="en-US" dirty="0">
                <a:latin typeface="Symbol" pitchFamily="18" charset="2"/>
              </a:rPr>
              <a:t>®</a:t>
            </a:r>
            <a:r>
              <a:rPr lang="en-US" dirty="0"/>
              <a:t> B</a:t>
            </a:r>
          </a:p>
          <a:p>
            <a:pPr>
              <a:buFont typeface="Monotype Sorts" pitchFamily="2" charset="2"/>
              <a:buNone/>
            </a:pPr>
            <a:r>
              <a:rPr lang="en-US" dirty="0"/>
              <a:t>		</a:t>
            </a:r>
            <a:r>
              <a:rPr lang="en-US" dirty="0" smtClean="0"/>
              <a:t>by (because closure of A contains B)</a:t>
            </a:r>
            <a:endParaRPr lang="en-US" dirty="0"/>
          </a:p>
          <a:p>
            <a:pPr lvl="1"/>
            <a:r>
              <a:rPr lang="en-US" dirty="0"/>
              <a:t>A </a:t>
            </a:r>
            <a:r>
              <a:rPr lang="en-US" dirty="0">
                <a:latin typeface="Symbol" pitchFamily="18" charset="2"/>
              </a:rPr>
              <a:t>®</a:t>
            </a:r>
            <a:r>
              <a:rPr lang="en-US" dirty="0"/>
              <a:t> C</a:t>
            </a:r>
          </a:p>
          <a:p>
            <a:pPr lvl="1"/>
            <a:r>
              <a:rPr lang="en-US" dirty="0"/>
              <a:t>A </a:t>
            </a:r>
            <a:r>
              <a:rPr lang="en-US" dirty="0">
                <a:latin typeface="Symbol" pitchFamily="18" charset="2"/>
              </a:rPr>
              <a:t>®</a:t>
            </a:r>
            <a:r>
              <a:rPr lang="en-US" dirty="0"/>
              <a:t> B</a:t>
            </a:r>
          </a:p>
          <a:p>
            <a:endParaRPr lang="en-US" dirty="0"/>
          </a:p>
        </p:txBody>
      </p:sp>
    </p:spTree>
    <p:extLst>
      <p:ext uri="{BB962C8B-B14F-4D97-AF65-F5344CB8AC3E}">
        <p14:creationId xmlns:p14="http://schemas.microsoft.com/office/powerpoint/2010/main" val="589614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t>Elaboration On “Corresponding Columns”</a:t>
            </a:r>
            <a:br>
              <a:rPr lang="en-US"/>
            </a:br>
            <a:r>
              <a:rPr lang="en-US"/>
              <a:t>(Using Semantically “Equal” Columns)</a:t>
            </a:r>
          </a:p>
        </p:txBody>
      </p:sp>
      <p:sp>
        <p:nvSpPr>
          <p:cNvPr id="49155" name="Content Placeholder 2"/>
          <p:cNvSpPr>
            <a:spLocks noGrp="1"/>
          </p:cNvSpPr>
          <p:nvPr>
            <p:ph idx="1"/>
          </p:nvPr>
        </p:nvSpPr>
        <p:spPr/>
        <p:txBody>
          <a:bodyPr/>
          <a:lstStyle/>
          <a:p>
            <a:r>
              <a:rPr lang="en-US" dirty="0"/>
              <a:t>It is suggested by some that no two columns in the database should have the same name, to avoid confusion, then we should have columns and join similar to these</a:t>
            </a:r>
            <a:endParaRPr lang="en-US" b="1" i="1" dirty="0">
              <a:solidFill>
                <a:srgbClr val="FF0000"/>
              </a:solidFill>
            </a:endParaRPr>
          </a:p>
          <a:p>
            <a:endParaRPr lang="en-US" dirty="0"/>
          </a:p>
          <a:p>
            <a:endParaRPr lang="en-US" dirty="0"/>
          </a:p>
          <a:p>
            <a:endParaRPr lang="en-US" dirty="0"/>
          </a:p>
          <a:p>
            <a:endParaRPr lang="en-US" dirty="0"/>
          </a:p>
          <a:p>
            <a:pPr>
              <a:buFont typeface="Symbol" pitchFamily="18" charset="2"/>
              <a:buNone/>
            </a:pPr>
            <a:r>
              <a:rPr lang="en-US" dirty="0"/>
              <a:t>	</a:t>
            </a:r>
            <a:r>
              <a:rPr lang="en-US" sz="1800" dirty="0">
                <a:solidFill>
                  <a:srgbClr val="FF0000"/>
                </a:solidFill>
              </a:rPr>
              <a:t>SELECT INTO </a:t>
            </a:r>
            <a:r>
              <a:rPr lang="en-US" sz="1800" dirty="0"/>
              <a:t>R </a:t>
            </a:r>
            <a:r>
              <a:rPr lang="en-US" sz="1800" dirty="0" err="1"/>
              <a:t>S_Name</a:t>
            </a:r>
            <a:r>
              <a:rPr lang="en-US" sz="1800" dirty="0"/>
              <a:t> AS </a:t>
            </a:r>
            <a:r>
              <a:rPr lang="en-US" sz="1800" dirty="0" err="1"/>
              <a:t>R_Name</a:t>
            </a:r>
            <a:r>
              <a:rPr lang="en-US" sz="1800" dirty="0"/>
              <a:t>, S_SSN AS R_SSN, S_DOB AS R_DOB, </a:t>
            </a:r>
            <a:r>
              <a:rPr lang="en-US" sz="1800" dirty="0" err="1"/>
              <a:t>S_Grade</a:t>
            </a:r>
            <a:r>
              <a:rPr lang="en-US" sz="1800" dirty="0"/>
              <a:t> AS </a:t>
            </a:r>
            <a:r>
              <a:rPr lang="en-US" sz="1800" dirty="0" err="1"/>
              <a:t>R_Grade</a:t>
            </a:r>
            <a:r>
              <a:rPr lang="en-US" sz="1800" dirty="0"/>
              <a:t>, </a:t>
            </a:r>
            <a:r>
              <a:rPr lang="en-US" sz="1800" dirty="0" err="1"/>
              <a:t>T_Salary</a:t>
            </a:r>
            <a:r>
              <a:rPr lang="en-US" sz="1800" dirty="0"/>
              <a:t> AS </a:t>
            </a:r>
            <a:r>
              <a:rPr lang="en-US" sz="1800" dirty="0" err="1"/>
              <a:t>R_Salary</a:t>
            </a:r>
            <a:r>
              <a:rPr lang="en-US" sz="1800" dirty="0"/>
              <a:t/>
            </a:r>
            <a:br>
              <a:rPr lang="en-US" sz="1800" dirty="0"/>
            </a:br>
            <a:r>
              <a:rPr lang="en-US" sz="1800" dirty="0">
                <a:solidFill>
                  <a:srgbClr val="FF0000"/>
                </a:solidFill>
              </a:rPr>
              <a:t>FROM</a:t>
            </a:r>
            <a:r>
              <a:rPr lang="en-US" sz="1800" dirty="0"/>
              <a:t> T, S</a:t>
            </a:r>
            <a:br>
              <a:rPr lang="en-US" sz="1800" dirty="0"/>
            </a:br>
            <a:r>
              <a:rPr lang="en-US" sz="1800" dirty="0">
                <a:solidFill>
                  <a:srgbClr val="FF0000"/>
                </a:solidFill>
              </a:rPr>
              <a:t>WHERE </a:t>
            </a:r>
            <a:r>
              <a:rPr lang="en-US" sz="1800" dirty="0" err="1"/>
              <a:t>T_Grade</a:t>
            </a:r>
            <a:r>
              <a:rPr lang="en-US" sz="1800" dirty="0"/>
              <a:t> = </a:t>
            </a:r>
            <a:r>
              <a:rPr lang="en-US" sz="1800" dirty="0" err="1"/>
              <a:t>S_Grade</a:t>
            </a:r>
            <a:r>
              <a:rPr lang="en-US" sz="1800" dirty="0"/>
              <a:t>;</a:t>
            </a:r>
          </a:p>
          <a:p>
            <a:endParaRPr lang="en-US" dirty="0"/>
          </a:p>
          <a:p>
            <a:endParaRPr lang="en-US" dirty="0"/>
          </a:p>
          <a:p>
            <a:endParaRPr lang="en-US" dirty="0"/>
          </a:p>
          <a:p>
            <a:endParaRPr lang="en-US" dirty="0"/>
          </a:p>
          <a:p>
            <a:endParaRPr lang="en-US" dirty="0"/>
          </a:p>
          <a:p>
            <a:endParaRPr lang="en-US" dirty="0"/>
          </a:p>
          <a:p>
            <a:pPr>
              <a:buFont typeface="Monotype Sorts" pitchFamily="2" charset="2"/>
              <a:buNone/>
            </a:pPr>
            <a:r>
              <a:rPr lang="en-US" dirty="0"/>
              <a:t>	</a:t>
            </a:r>
          </a:p>
          <a:p>
            <a:pPr>
              <a:buFont typeface="Monotype Sorts" pitchFamily="2" charset="2"/>
              <a:buNone/>
            </a:pPr>
            <a:endParaRPr lang="en-US" dirty="0"/>
          </a:p>
          <a:p>
            <a:pPr>
              <a:buFont typeface="Monotype Sorts" pitchFamily="2" charset="2"/>
              <a:buNone/>
            </a:pPr>
            <a:endParaRPr lang="en-US" dirty="0"/>
          </a:p>
        </p:txBody>
      </p:sp>
      <p:graphicFrame>
        <p:nvGraphicFramePr>
          <p:cNvPr id="5" name="Content Placeholder 3"/>
          <p:cNvGraphicFramePr>
            <a:graphicFrameLocks/>
          </p:cNvGraphicFramePr>
          <p:nvPr/>
        </p:nvGraphicFramePr>
        <p:xfrm>
          <a:off x="2438400" y="5334000"/>
          <a:ext cx="5715000" cy="1854200"/>
        </p:xfrm>
        <a:graphic>
          <a:graphicData uri="http://schemas.openxmlformats.org/drawingml/2006/table">
            <a:tbl>
              <a:tblPr firstRow="1" bandCol="1">
                <a:tableStyleId>{21E4AEA4-8DFA-4A89-87EB-49C32662AFE0}</a:tableStyleId>
              </a:tblPr>
              <a:tblGrid>
                <a:gridCol w="952500">
                  <a:extLst>
                    <a:ext uri="{9D8B030D-6E8A-4147-A177-3AD203B41FA5}">
                      <a16:colId xmlns:a16="http://schemas.microsoft.com/office/drawing/2014/main" xmlns="" val="20000"/>
                    </a:ext>
                  </a:extLst>
                </a:gridCol>
                <a:gridCol w="952500">
                  <a:extLst>
                    <a:ext uri="{9D8B030D-6E8A-4147-A177-3AD203B41FA5}">
                      <a16:colId xmlns:a16="http://schemas.microsoft.com/office/drawing/2014/main" xmlns="" val="20001"/>
                    </a:ext>
                  </a:extLst>
                </a:gridCol>
                <a:gridCol w="952500">
                  <a:extLst>
                    <a:ext uri="{9D8B030D-6E8A-4147-A177-3AD203B41FA5}">
                      <a16:colId xmlns:a16="http://schemas.microsoft.com/office/drawing/2014/main" xmlns="" val="20002"/>
                    </a:ext>
                  </a:extLst>
                </a:gridCol>
                <a:gridCol w="952500">
                  <a:extLst>
                    <a:ext uri="{9D8B030D-6E8A-4147-A177-3AD203B41FA5}">
                      <a16:colId xmlns:a16="http://schemas.microsoft.com/office/drawing/2014/main" xmlns="" val="20003"/>
                    </a:ext>
                  </a:extLst>
                </a:gridCol>
                <a:gridCol w="952500">
                  <a:extLst>
                    <a:ext uri="{9D8B030D-6E8A-4147-A177-3AD203B41FA5}">
                      <a16:colId xmlns:a16="http://schemas.microsoft.com/office/drawing/2014/main" xmlns="" val="20004"/>
                    </a:ext>
                  </a:extLst>
                </a:gridCol>
                <a:gridCol w="952500">
                  <a:extLst>
                    <a:ext uri="{9D8B030D-6E8A-4147-A177-3AD203B41FA5}">
                      <a16:colId xmlns:a16="http://schemas.microsoft.com/office/drawing/2014/main" xmlns="" val="20005"/>
                    </a:ext>
                  </a:extLst>
                </a:gridCol>
              </a:tblGrid>
              <a:tr h="370840">
                <a:tc>
                  <a:txBody>
                    <a:bodyPr/>
                    <a:lstStyle/>
                    <a:p>
                      <a:pPr algn="ctr"/>
                      <a:r>
                        <a:rPr lang="en-US" sz="1400" dirty="0"/>
                        <a:t>R</a:t>
                      </a:r>
                    </a:p>
                  </a:txBody>
                  <a:tcPr/>
                </a:tc>
                <a:tc>
                  <a:txBody>
                    <a:bodyPr/>
                    <a:lstStyle/>
                    <a:p>
                      <a:pPr algn="ctr"/>
                      <a:r>
                        <a:rPr lang="en-US" sz="1400" dirty="0" err="1"/>
                        <a:t>R_Name</a:t>
                      </a:r>
                      <a:endParaRPr lang="en-US" sz="1400" dirty="0"/>
                    </a:p>
                  </a:txBody>
                  <a:tcPr/>
                </a:tc>
                <a:tc>
                  <a:txBody>
                    <a:bodyPr/>
                    <a:lstStyle/>
                    <a:p>
                      <a:pPr algn="ctr"/>
                      <a:r>
                        <a:rPr lang="en-US" sz="1400" u="sng" dirty="0" err="1"/>
                        <a:t>R_SSN</a:t>
                      </a:r>
                      <a:endParaRPr lang="en-US" sz="1400" u="sng" dirty="0"/>
                    </a:p>
                  </a:txBody>
                  <a:tcPr/>
                </a:tc>
                <a:tc>
                  <a:txBody>
                    <a:bodyPr/>
                    <a:lstStyle/>
                    <a:p>
                      <a:pPr algn="ctr"/>
                      <a:r>
                        <a:rPr lang="en-US" sz="1400" dirty="0" err="1"/>
                        <a:t>R_DOB</a:t>
                      </a:r>
                      <a:endParaRPr lang="en-US" sz="1400" dirty="0"/>
                    </a:p>
                  </a:txBody>
                  <a:tcPr/>
                </a:tc>
                <a:tc>
                  <a:txBody>
                    <a:bodyPr/>
                    <a:lstStyle/>
                    <a:p>
                      <a:pPr algn="ctr"/>
                      <a:r>
                        <a:rPr lang="en-US" sz="1400" dirty="0" err="1"/>
                        <a:t>R_Grade</a:t>
                      </a:r>
                      <a:endParaRPr lang="en-US" sz="1400" dirty="0"/>
                    </a:p>
                  </a:txBody>
                  <a:tcPr/>
                </a:tc>
                <a:tc>
                  <a:txBody>
                    <a:bodyPr/>
                    <a:lstStyle/>
                    <a:p>
                      <a:pPr algn="ctr"/>
                      <a:r>
                        <a:rPr lang="en-US" sz="1400" dirty="0" err="1"/>
                        <a:t>R_Salary</a:t>
                      </a:r>
                      <a:endParaRPr lang="en-US" sz="1400" dirty="0"/>
                    </a:p>
                  </a:txBody>
                  <a:tcPr/>
                </a:tc>
                <a:extLst>
                  <a:ext uri="{0D108BD9-81ED-4DB2-BD59-A6C34878D82A}">
                    <a16:rowId xmlns:a16="http://schemas.microsoft.com/office/drawing/2014/main" xmlns="" val="10000"/>
                  </a:ext>
                </a:extLst>
              </a:tr>
              <a:tr h="370840">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121</a:t>
                      </a:r>
                    </a:p>
                  </a:txBody>
                  <a:tcPr/>
                </a:tc>
                <a:tc>
                  <a:txBody>
                    <a:bodyPr/>
                    <a:lstStyle/>
                    <a:p>
                      <a:r>
                        <a:rPr lang="en-US" sz="1400" dirty="0"/>
                        <a:t>2367</a:t>
                      </a:r>
                    </a:p>
                  </a:txBody>
                  <a:tcPr/>
                </a:tc>
                <a:tc>
                  <a:txBody>
                    <a:bodyPr/>
                    <a:lstStyle/>
                    <a:p>
                      <a:r>
                        <a:rPr lang="en-US" sz="1400" dirty="0"/>
                        <a:t>2</a:t>
                      </a:r>
                    </a:p>
                  </a:txBody>
                  <a:tcPr/>
                </a:tc>
                <a:tc>
                  <a:txBody>
                    <a:bodyPr/>
                    <a:lstStyle/>
                    <a:p>
                      <a:r>
                        <a:rPr lang="en-US" sz="1400" dirty="0"/>
                        <a:t>80</a:t>
                      </a:r>
                    </a:p>
                  </a:txBody>
                  <a:tcPr/>
                </a:tc>
                <a:extLst>
                  <a:ext uri="{0D108BD9-81ED-4DB2-BD59-A6C34878D82A}">
                    <a16:rowId xmlns:a16="http://schemas.microsoft.com/office/drawing/2014/main" xmlns="" val="10001"/>
                  </a:ext>
                </a:extLst>
              </a:tr>
              <a:tr h="370840">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132</a:t>
                      </a:r>
                    </a:p>
                  </a:txBody>
                  <a:tcPr/>
                </a:tc>
                <a:tc>
                  <a:txBody>
                    <a:bodyPr/>
                    <a:lstStyle/>
                    <a:p>
                      <a:r>
                        <a:rPr lang="en-US" sz="1400" dirty="0"/>
                        <a:t>3678</a:t>
                      </a:r>
                    </a:p>
                  </a:txBody>
                  <a:tcPr/>
                </a:tc>
                <a:tc>
                  <a:txBody>
                    <a:bodyPr/>
                    <a:lstStyle/>
                    <a:p>
                      <a:r>
                        <a:rPr lang="en-US" sz="1400" dirty="0"/>
                        <a:t>3</a:t>
                      </a:r>
                    </a:p>
                  </a:txBody>
                  <a:tcPr/>
                </a:tc>
                <a:tc>
                  <a:txBody>
                    <a:bodyPr/>
                    <a:lstStyle/>
                    <a:p>
                      <a:r>
                        <a:rPr lang="en-US" sz="1400" dirty="0"/>
                        <a:t>70</a:t>
                      </a:r>
                    </a:p>
                  </a:txBody>
                  <a:tcPr/>
                </a:tc>
                <a:extLst>
                  <a:ext uri="{0D108BD9-81ED-4DB2-BD59-A6C34878D82A}">
                    <a16:rowId xmlns:a16="http://schemas.microsoft.com/office/drawing/2014/main" xmlns="" val="10002"/>
                  </a:ext>
                </a:extLst>
              </a:tr>
              <a:tr h="370840">
                <a:tc>
                  <a:txBody>
                    <a:bodyPr/>
                    <a:lstStyle/>
                    <a:p>
                      <a:endParaRPr lang="en-US" sz="1400" dirty="0"/>
                    </a:p>
                  </a:txBody>
                  <a:tcPr>
                    <a:solidFill>
                      <a:schemeClr val="bg1"/>
                    </a:solidFill>
                  </a:tcPr>
                </a:tc>
                <a:tc>
                  <a:txBody>
                    <a:bodyPr/>
                    <a:lstStyle/>
                    <a:p>
                      <a:r>
                        <a:rPr lang="en-US" sz="1400" dirty="0"/>
                        <a:t>B</a:t>
                      </a:r>
                    </a:p>
                  </a:txBody>
                  <a:tcPr/>
                </a:tc>
                <a:tc>
                  <a:txBody>
                    <a:bodyPr/>
                    <a:lstStyle/>
                    <a:p>
                      <a:r>
                        <a:rPr lang="en-US" sz="1400" dirty="0"/>
                        <a:t>101</a:t>
                      </a:r>
                    </a:p>
                  </a:txBody>
                  <a:tcPr/>
                </a:tc>
                <a:tc>
                  <a:txBody>
                    <a:bodyPr/>
                    <a:lstStyle/>
                    <a:p>
                      <a:r>
                        <a:rPr lang="en-US" sz="1400" dirty="0"/>
                        <a:t>3498</a:t>
                      </a:r>
                    </a:p>
                  </a:txBody>
                  <a:tcPr/>
                </a:tc>
                <a:tc>
                  <a:txBody>
                    <a:bodyPr/>
                    <a:lstStyle/>
                    <a:p>
                      <a:r>
                        <a:rPr lang="en-US" sz="1400" dirty="0"/>
                        <a:t>4</a:t>
                      </a:r>
                    </a:p>
                  </a:txBody>
                  <a:tcPr/>
                </a:tc>
                <a:tc>
                  <a:txBody>
                    <a:bodyPr/>
                    <a:lstStyle/>
                    <a:p>
                      <a:r>
                        <a:rPr lang="en-US" sz="1400" dirty="0"/>
                        <a:t>70</a:t>
                      </a:r>
                    </a:p>
                  </a:txBody>
                  <a:tcPr/>
                </a:tc>
                <a:extLst>
                  <a:ext uri="{0D108BD9-81ED-4DB2-BD59-A6C34878D82A}">
                    <a16:rowId xmlns:a16="http://schemas.microsoft.com/office/drawing/2014/main" xmlns="" val="10003"/>
                  </a:ext>
                </a:extLst>
              </a:tr>
              <a:tr h="370840">
                <a:tc>
                  <a:txBody>
                    <a:bodyPr/>
                    <a:lstStyle/>
                    <a:p>
                      <a:endParaRPr lang="en-US" sz="1400" dirty="0"/>
                    </a:p>
                  </a:txBody>
                  <a:tcPr>
                    <a:solidFill>
                      <a:schemeClr val="bg1"/>
                    </a:solidFill>
                  </a:tcPr>
                </a:tc>
                <a:tc>
                  <a:txBody>
                    <a:bodyPr/>
                    <a:lstStyle/>
                    <a:p>
                      <a:r>
                        <a:rPr lang="en-US" sz="1400" dirty="0"/>
                        <a:t>C</a:t>
                      </a:r>
                    </a:p>
                  </a:txBody>
                  <a:tcPr/>
                </a:tc>
                <a:tc>
                  <a:txBody>
                    <a:bodyPr/>
                    <a:lstStyle/>
                    <a:p>
                      <a:r>
                        <a:rPr lang="en-US" sz="1400" dirty="0"/>
                        <a:t>106</a:t>
                      </a:r>
                    </a:p>
                  </a:txBody>
                  <a:tcPr/>
                </a:tc>
                <a:tc>
                  <a:txBody>
                    <a:bodyPr/>
                    <a:lstStyle/>
                    <a:p>
                      <a:r>
                        <a:rPr lang="en-US" sz="1400" dirty="0"/>
                        <a:t>2987</a:t>
                      </a:r>
                    </a:p>
                  </a:txBody>
                  <a:tcPr/>
                </a:tc>
                <a:tc>
                  <a:txBody>
                    <a:bodyPr/>
                    <a:lstStyle/>
                    <a:p>
                      <a:r>
                        <a:rPr lang="en-US" sz="1400" dirty="0"/>
                        <a:t>2</a:t>
                      </a:r>
                    </a:p>
                  </a:txBody>
                  <a:tcPr/>
                </a:tc>
                <a:tc>
                  <a:txBody>
                    <a:bodyPr/>
                    <a:lstStyle/>
                    <a:p>
                      <a:r>
                        <a:rPr lang="en-US" sz="1400" dirty="0"/>
                        <a:t>80</a:t>
                      </a:r>
                    </a:p>
                  </a:txBody>
                  <a:tcPr/>
                </a:tc>
                <a:extLst>
                  <a:ext uri="{0D108BD9-81ED-4DB2-BD59-A6C34878D82A}">
                    <a16:rowId xmlns:a16="http://schemas.microsoft.com/office/drawing/2014/main" xmlns="" val="10004"/>
                  </a:ext>
                </a:extLst>
              </a:tr>
            </a:tbl>
          </a:graphicData>
        </a:graphic>
      </p:graphicFrame>
      <p:graphicFrame>
        <p:nvGraphicFramePr>
          <p:cNvPr id="8" name="Content Placeholder 3"/>
          <p:cNvGraphicFramePr>
            <a:graphicFrameLocks/>
          </p:cNvGraphicFramePr>
          <p:nvPr/>
        </p:nvGraphicFramePr>
        <p:xfrm>
          <a:off x="1219200" y="2286000"/>
          <a:ext cx="4648200" cy="1854200"/>
        </p:xfrm>
        <a:graphic>
          <a:graphicData uri="http://schemas.openxmlformats.org/drawingml/2006/table">
            <a:tbl>
              <a:tblPr firstRow="1" bandCol="1">
                <a:tableStyleId>{21E4AEA4-8DFA-4A89-87EB-49C32662AFE0}</a:tableStyleId>
              </a:tblPr>
              <a:tblGrid>
                <a:gridCol w="929640">
                  <a:extLst>
                    <a:ext uri="{9D8B030D-6E8A-4147-A177-3AD203B41FA5}">
                      <a16:colId xmlns:a16="http://schemas.microsoft.com/office/drawing/2014/main" xmlns="" val="20000"/>
                    </a:ext>
                  </a:extLst>
                </a:gridCol>
                <a:gridCol w="929640">
                  <a:extLst>
                    <a:ext uri="{9D8B030D-6E8A-4147-A177-3AD203B41FA5}">
                      <a16:colId xmlns:a16="http://schemas.microsoft.com/office/drawing/2014/main" xmlns="" val="20001"/>
                    </a:ext>
                  </a:extLst>
                </a:gridCol>
                <a:gridCol w="929640">
                  <a:extLst>
                    <a:ext uri="{9D8B030D-6E8A-4147-A177-3AD203B41FA5}">
                      <a16:colId xmlns:a16="http://schemas.microsoft.com/office/drawing/2014/main" xmlns="" val="20002"/>
                    </a:ext>
                  </a:extLst>
                </a:gridCol>
                <a:gridCol w="929640">
                  <a:extLst>
                    <a:ext uri="{9D8B030D-6E8A-4147-A177-3AD203B41FA5}">
                      <a16:colId xmlns:a16="http://schemas.microsoft.com/office/drawing/2014/main" xmlns="" val="20003"/>
                    </a:ext>
                  </a:extLst>
                </a:gridCol>
                <a:gridCol w="929640">
                  <a:extLst>
                    <a:ext uri="{9D8B030D-6E8A-4147-A177-3AD203B41FA5}">
                      <a16:colId xmlns:a16="http://schemas.microsoft.com/office/drawing/2014/main" xmlns="" val="20004"/>
                    </a:ext>
                  </a:extLst>
                </a:gridCol>
              </a:tblGrid>
              <a:tr h="370840">
                <a:tc>
                  <a:txBody>
                    <a:bodyPr/>
                    <a:lstStyle/>
                    <a:p>
                      <a:pPr algn="ctr"/>
                      <a:r>
                        <a:rPr lang="en-US" sz="1400" dirty="0"/>
                        <a:t>S</a:t>
                      </a:r>
                    </a:p>
                  </a:txBody>
                  <a:tcPr/>
                </a:tc>
                <a:tc>
                  <a:txBody>
                    <a:bodyPr/>
                    <a:lstStyle/>
                    <a:p>
                      <a:pPr algn="ctr"/>
                      <a:r>
                        <a:rPr lang="en-US" sz="1400" dirty="0" err="1"/>
                        <a:t>S_Name</a:t>
                      </a:r>
                      <a:endParaRPr lang="en-US" sz="1400" dirty="0"/>
                    </a:p>
                  </a:txBody>
                  <a:tcPr/>
                </a:tc>
                <a:tc>
                  <a:txBody>
                    <a:bodyPr/>
                    <a:lstStyle/>
                    <a:p>
                      <a:pPr algn="ctr"/>
                      <a:r>
                        <a:rPr lang="en-US" sz="1400" u="sng" dirty="0" err="1"/>
                        <a:t>S_SSN</a:t>
                      </a:r>
                      <a:endParaRPr lang="en-US" sz="1400" u="sng" dirty="0"/>
                    </a:p>
                  </a:txBody>
                  <a:tcPr/>
                </a:tc>
                <a:tc>
                  <a:txBody>
                    <a:bodyPr/>
                    <a:lstStyle/>
                    <a:p>
                      <a:pPr algn="ctr"/>
                      <a:r>
                        <a:rPr lang="en-US" sz="1400" dirty="0" err="1"/>
                        <a:t>S_DOB</a:t>
                      </a:r>
                      <a:endParaRPr lang="en-US" sz="1400" dirty="0"/>
                    </a:p>
                  </a:txBody>
                  <a:tcPr/>
                </a:tc>
                <a:tc>
                  <a:txBody>
                    <a:bodyPr/>
                    <a:lstStyle/>
                    <a:p>
                      <a:pPr algn="ctr"/>
                      <a:r>
                        <a:rPr lang="en-US" sz="1400" dirty="0" err="1"/>
                        <a:t>S_Grade</a:t>
                      </a:r>
                      <a:endParaRPr lang="en-US" sz="1400" dirty="0"/>
                    </a:p>
                  </a:txBody>
                  <a:tcPr/>
                </a:tc>
                <a:extLst>
                  <a:ext uri="{0D108BD9-81ED-4DB2-BD59-A6C34878D82A}">
                    <a16:rowId xmlns:a16="http://schemas.microsoft.com/office/drawing/2014/main" xmlns="" val="10000"/>
                  </a:ext>
                </a:extLst>
              </a:tr>
              <a:tr h="370840">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121</a:t>
                      </a:r>
                    </a:p>
                  </a:txBody>
                  <a:tcPr/>
                </a:tc>
                <a:tc>
                  <a:txBody>
                    <a:bodyPr/>
                    <a:lstStyle/>
                    <a:p>
                      <a:r>
                        <a:rPr lang="en-US" sz="1400" dirty="0"/>
                        <a:t>2367</a:t>
                      </a:r>
                    </a:p>
                  </a:txBody>
                  <a:tcPr/>
                </a:tc>
                <a:tc>
                  <a:txBody>
                    <a:bodyPr/>
                    <a:lstStyle/>
                    <a:p>
                      <a:r>
                        <a:rPr lang="en-US" sz="1400" dirty="0"/>
                        <a:t>2</a:t>
                      </a:r>
                    </a:p>
                  </a:txBody>
                  <a:tcPr/>
                </a:tc>
                <a:extLst>
                  <a:ext uri="{0D108BD9-81ED-4DB2-BD59-A6C34878D82A}">
                    <a16:rowId xmlns:a16="http://schemas.microsoft.com/office/drawing/2014/main" xmlns="" val="10001"/>
                  </a:ext>
                </a:extLst>
              </a:tr>
              <a:tr h="370840">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132</a:t>
                      </a:r>
                    </a:p>
                  </a:txBody>
                  <a:tcPr/>
                </a:tc>
                <a:tc>
                  <a:txBody>
                    <a:bodyPr/>
                    <a:lstStyle/>
                    <a:p>
                      <a:r>
                        <a:rPr lang="en-US" sz="1400" dirty="0"/>
                        <a:t>3678</a:t>
                      </a:r>
                    </a:p>
                  </a:txBody>
                  <a:tcPr/>
                </a:tc>
                <a:tc>
                  <a:txBody>
                    <a:bodyPr/>
                    <a:lstStyle/>
                    <a:p>
                      <a:r>
                        <a:rPr lang="en-US" sz="1400" dirty="0"/>
                        <a:t>3</a:t>
                      </a:r>
                    </a:p>
                  </a:txBody>
                  <a:tcPr/>
                </a:tc>
                <a:extLst>
                  <a:ext uri="{0D108BD9-81ED-4DB2-BD59-A6C34878D82A}">
                    <a16:rowId xmlns:a16="http://schemas.microsoft.com/office/drawing/2014/main" xmlns="" val="10002"/>
                  </a:ext>
                </a:extLst>
              </a:tr>
              <a:tr h="370840">
                <a:tc>
                  <a:txBody>
                    <a:bodyPr/>
                    <a:lstStyle/>
                    <a:p>
                      <a:endParaRPr lang="en-US" sz="1400" dirty="0"/>
                    </a:p>
                  </a:txBody>
                  <a:tcPr>
                    <a:solidFill>
                      <a:schemeClr val="bg1"/>
                    </a:solidFill>
                  </a:tcPr>
                </a:tc>
                <a:tc>
                  <a:txBody>
                    <a:bodyPr/>
                    <a:lstStyle/>
                    <a:p>
                      <a:r>
                        <a:rPr lang="en-US" sz="1400" dirty="0"/>
                        <a:t>B</a:t>
                      </a:r>
                    </a:p>
                  </a:txBody>
                  <a:tcPr/>
                </a:tc>
                <a:tc>
                  <a:txBody>
                    <a:bodyPr/>
                    <a:lstStyle/>
                    <a:p>
                      <a:r>
                        <a:rPr lang="en-US" sz="1400" dirty="0"/>
                        <a:t>101</a:t>
                      </a:r>
                    </a:p>
                  </a:txBody>
                  <a:tcPr/>
                </a:tc>
                <a:tc>
                  <a:txBody>
                    <a:bodyPr/>
                    <a:lstStyle/>
                    <a:p>
                      <a:r>
                        <a:rPr lang="en-US" sz="1400" dirty="0"/>
                        <a:t>3498</a:t>
                      </a:r>
                    </a:p>
                  </a:txBody>
                  <a:tcPr/>
                </a:tc>
                <a:tc>
                  <a:txBody>
                    <a:bodyPr/>
                    <a:lstStyle/>
                    <a:p>
                      <a:r>
                        <a:rPr lang="en-US" sz="1400" dirty="0"/>
                        <a:t>4</a:t>
                      </a:r>
                    </a:p>
                  </a:txBody>
                  <a:tcPr/>
                </a:tc>
                <a:extLst>
                  <a:ext uri="{0D108BD9-81ED-4DB2-BD59-A6C34878D82A}">
                    <a16:rowId xmlns:a16="http://schemas.microsoft.com/office/drawing/2014/main" xmlns="" val="10003"/>
                  </a:ext>
                </a:extLst>
              </a:tr>
              <a:tr h="370840">
                <a:tc>
                  <a:txBody>
                    <a:bodyPr/>
                    <a:lstStyle/>
                    <a:p>
                      <a:endParaRPr lang="en-US" sz="1400" dirty="0"/>
                    </a:p>
                  </a:txBody>
                  <a:tcPr>
                    <a:solidFill>
                      <a:schemeClr val="bg1"/>
                    </a:solidFill>
                  </a:tcPr>
                </a:tc>
                <a:tc>
                  <a:txBody>
                    <a:bodyPr/>
                    <a:lstStyle/>
                    <a:p>
                      <a:r>
                        <a:rPr lang="en-US" sz="1400" dirty="0"/>
                        <a:t>C</a:t>
                      </a:r>
                    </a:p>
                  </a:txBody>
                  <a:tcPr/>
                </a:tc>
                <a:tc>
                  <a:txBody>
                    <a:bodyPr/>
                    <a:lstStyle/>
                    <a:p>
                      <a:r>
                        <a:rPr lang="en-US" sz="1400" dirty="0"/>
                        <a:t>106</a:t>
                      </a:r>
                    </a:p>
                  </a:txBody>
                  <a:tcPr/>
                </a:tc>
                <a:tc>
                  <a:txBody>
                    <a:bodyPr/>
                    <a:lstStyle/>
                    <a:p>
                      <a:r>
                        <a:rPr lang="en-US" sz="1400" dirty="0"/>
                        <a:t>2987</a:t>
                      </a:r>
                    </a:p>
                  </a:txBody>
                  <a:tcPr/>
                </a:tc>
                <a:tc>
                  <a:txBody>
                    <a:bodyPr/>
                    <a:lstStyle/>
                    <a:p>
                      <a:r>
                        <a:rPr lang="en-US" sz="1400" dirty="0"/>
                        <a:t>2</a:t>
                      </a:r>
                    </a:p>
                  </a:txBody>
                  <a:tcPr/>
                </a:tc>
                <a:extLst>
                  <a:ext uri="{0D108BD9-81ED-4DB2-BD59-A6C34878D82A}">
                    <a16:rowId xmlns:a16="http://schemas.microsoft.com/office/drawing/2014/main" xmlns="" val="10004"/>
                  </a:ext>
                </a:extLst>
              </a:tr>
            </a:tbl>
          </a:graphicData>
        </a:graphic>
      </p:graphicFrame>
      <p:graphicFrame>
        <p:nvGraphicFramePr>
          <p:cNvPr id="9" name="Content Placeholder 3"/>
          <p:cNvGraphicFramePr>
            <a:graphicFrameLocks/>
          </p:cNvGraphicFramePr>
          <p:nvPr/>
        </p:nvGraphicFramePr>
        <p:xfrm>
          <a:off x="6172200" y="2286000"/>
          <a:ext cx="2895600" cy="1483360"/>
        </p:xfrm>
        <a:graphic>
          <a:graphicData uri="http://schemas.openxmlformats.org/drawingml/2006/table">
            <a:tbl>
              <a:tblPr firstRow="1" bandCol="1">
                <a:tableStyleId>{21E4AEA4-8DFA-4A89-87EB-49C32662AFE0}</a:tableStyleId>
              </a:tblPr>
              <a:tblGrid>
                <a:gridCol w="965200">
                  <a:extLst>
                    <a:ext uri="{9D8B030D-6E8A-4147-A177-3AD203B41FA5}">
                      <a16:colId xmlns:a16="http://schemas.microsoft.com/office/drawing/2014/main" xmlns="" val="20000"/>
                    </a:ext>
                  </a:extLst>
                </a:gridCol>
                <a:gridCol w="965200">
                  <a:extLst>
                    <a:ext uri="{9D8B030D-6E8A-4147-A177-3AD203B41FA5}">
                      <a16:colId xmlns:a16="http://schemas.microsoft.com/office/drawing/2014/main" xmlns="" val="20001"/>
                    </a:ext>
                  </a:extLst>
                </a:gridCol>
                <a:gridCol w="965200">
                  <a:extLst>
                    <a:ext uri="{9D8B030D-6E8A-4147-A177-3AD203B41FA5}">
                      <a16:colId xmlns:a16="http://schemas.microsoft.com/office/drawing/2014/main" xmlns="" val="20002"/>
                    </a:ext>
                  </a:extLst>
                </a:gridCol>
              </a:tblGrid>
              <a:tr h="370840">
                <a:tc>
                  <a:txBody>
                    <a:bodyPr/>
                    <a:lstStyle/>
                    <a:p>
                      <a:pPr algn="ctr"/>
                      <a:r>
                        <a:rPr lang="en-US" sz="1400" u="none" dirty="0"/>
                        <a:t>T</a:t>
                      </a:r>
                    </a:p>
                  </a:txBody>
                  <a:tcPr/>
                </a:tc>
                <a:tc>
                  <a:txBody>
                    <a:bodyPr/>
                    <a:lstStyle/>
                    <a:p>
                      <a:pPr algn="ctr"/>
                      <a:r>
                        <a:rPr lang="en-US" sz="1400" u="sng" dirty="0" err="1"/>
                        <a:t>T_Grade</a:t>
                      </a:r>
                      <a:endParaRPr lang="en-US" sz="1400" u="sng" dirty="0"/>
                    </a:p>
                  </a:txBody>
                  <a:tcPr/>
                </a:tc>
                <a:tc>
                  <a:txBody>
                    <a:bodyPr/>
                    <a:lstStyle/>
                    <a:p>
                      <a:pPr algn="ctr"/>
                      <a:r>
                        <a:rPr lang="en-US" sz="1400" dirty="0" err="1"/>
                        <a:t>T_Salary</a:t>
                      </a:r>
                      <a:endParaRPr lang="en-US" sz="1400" dirty="0"/>
                    </a:p>
                  </a:txBody>
                  <a:tcPr/>
                </a:tc>
                <a:extLst>
                  <a:ext uri="{0D108BD9-81ED-4DB2-BD59-A6C34878D82A}">
                    <a16:rowId xmlns:a16="http://schemas.microsoft.com/office/drawing/2014/main" xmlns="" val="10000"/>
                  </a:ext>
                </a:extLst>
              </a:tr>
              <a:tr h="370840">
                <a:tc>
                  <a:txBody>
                    <a:bodyPr/>
                    <a:lstStyle/>
                    <a:p>
                      <a:endParaRPr lang="en-US" sz="1400" dirty="0"/>
                    </a:p>
                  </a:txBody>
                  <a:tcPr>
                    <a:solidFill>
                      <a:schemeClr val="bg1"/>
                    </a:solidFill>
                  </a:tcPr>
                </a:tc>
                <a:tc>
                  <a:txBody>
                    <a:bodyPr/>
                    <a:lstStyle/>
                    <a:p>
                      <a:r>
                        <a:rPr lang="en-US" sz="1400" dirty="0"/>
                        <a:t>2</a:t>
                      </a:r>
                    </a:p>
                  </a:txBody>
                  <a:tcPr/>
                </a:tc>
                <a:tc>
                  <a:txBody>
                    <a:bodyPr/>
                    <a:lstStyle/>
                    <a:p>
                      <a:r>
                        <a:rPr lang="en-US" sz="1400" dirty="0"/>
                        <a:t>80</a:t>
                      </a:r>
                    </a:p>
                  </a:txBody>
                  <a:tcPr/>
                </a:tc>
                <a:extLst>
                  <a:ext uri="{0D108BD9-81ED-4DB2-BD59-A6C34878D82A}">
                    <a16:rowId xmlns:a16="http://schemas.microsoft.com/office/drawing/2014/main" xmlns="" val="10001"/>
                  </a:ext>
                </a:extLst>
              </a:tr>
              <a:tr h="370840">
                <a:tc>
                  <a:txBody>
                    <a:bodyPr/>
                    <a:lstStyle/>
                    <a:p>
                      <a:endParaRPr lang="en-US" sz="1400" dirty="0"/>
                    </a:p>
                  </a:txBody>
                  <a:tcPr>
                    <a:solidFill>
                      <a:schemeClr val="bg1"/>
                    </a:solidFill>
                  </a:tcPr>
                </a:tc>
                <a:tc>
                  <a:txBody>
                    <a:bodyPr/>
                    <a:lstStyle/>
                    <a:p>
                      <a:r>
                        <a:rPr lang="en-US" sz="1400" dirty="0"/>
                        <a:t>3</a:t>
                      </a:r>
                    </a:p>
                  </a:txBody>
                  <a:tcPr/>
                </a:tc>
                <a:tc>
                  <a:txBody>
                    <a:bodyPr/>
                    <a:lstStyle/>
                    <a:p>
                      <a:r>
                        <a:rPr lang="en-US" sz="1400" dirty="0"/>
                        <a:t>70</a:t>
                      </a:r>
                    </a:p>
                  </a:txBody>
                  <a:tcPr/>
                </a:tc>
                <a:extLst>
                  <a:ext uri="{0D108BD9-81ED-4DB2-BD59-A6C34878D82A}">
                    <a16:rowId xmlns:a16="http://schemas.microsoft.com/office/drawing/2014/main" xmlns="" val="10002"/>
                  </a:ext>
                </a:extLst>
              </a:tr>
              <a:tr h="370840">
                <a:tc>
                  <a:txBody>
                    <a:bodyPr/>
                    <a:lstStyle/>
                    <a:p>
                      <a:endParaRPr lang="en-US" sz="1400" dirty="0"/>
                    </a:p>
                  </a:txBody>
                  <a:tcPr>
                    <a:solidFill>
                      <a:schemeClr val="bg1"/>
                    </a:solidFill>
                  </a:tcPr>
                </a:tc>
                <a:tc>
                  <a:txBody>
                    <a:bodyPr/>
                    <a:lstStyle/>
                    <a:p>
                      <a:r>
                        <a:rPr lang="en-US" sz="1400" dirty="0"/>
                        <a:t>4</a:t>
                      </a:r>
                    </a:p>
                  </a:txBody>
                  <a:tcPr/>
                </a:tc>
                <a:tc>
                  <a:txBody>
                    <a:bodyPr/>
                    <a:lstStyle/>
                    <a:p>
                      <a:r>
                        <a:rPr lang="en-US" sz="1400" dirty="0"/>
                        <a:t>70</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92264729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r>
              <a:rPr lang="en-US"/>
              <a:t>Simplify Set Of FDS</a:t>
            </a:r>
            <a:br>
              <a:rPr lang="en-US"/>
            </a:br>
            <a:r>
              <a:rPr lang="en-US"/>
              <a:t>By Simplifying RHS</a:t>
            </a:r>
          </a:p>
        </p:txBody>
      </p:sp>
      <p:sp>
        <p:nvSpPr>
          <p:cNvPr id="218115" name="Rectangle 3"/>
          <p:cNvSpPr>
            <a:spLocks noGrp="1" noChangeArrowheads="1"/>
          </p:cNvSpPr>
          <p:nvPr>
            <p:ph idx="1"/>
          </p:nvPr>
        </p:nvSpPr>
        <p:spPr/>
        <p:txBody>
          <a:bodyPr/>
          <a:lstStyle/>
          <a:p>
            <a:r>
              <a:rPr lang="en-US"/>
              <a:t>Le X, Y are sets of attributes and C a single attribute not in Y</a:t>
            </a:r>
          </a:p>
          <a:p>
            <a:r>
              <a:rPr lang="en-US"/>
              <a:t>Let F be:</a:t>
            </a:r>
          </a:p>
          <a:p>
            <a:pPr lvl="1">
              <a:buFont typeface="Symbol" pitchFamily="18" charset="2"/>
              <a:buNone/>
            </a:pPr>
            <a:r>
              <a:rPr lang="en-US"/>
              <a:t>	…</a:t>
            </a:r>
            <a:br>
              <a:rPr lang="en-US"/>
            </a:br>
            <a:r>
              <a:rPr lang="en-US"/>
              <a:t>X </a:t>
            </a:r>
            <a:r>
              <a:rPr lang="en-US">
                <a:latin typeface="Symbol" pitchFamily="18" charset="2"/>
              </a:rPr>
              <a:t>® </a:t>
            </a:r>
            <a:r>
              <a:rPr lang="en-US"/>
              <a:t>YC           </a:t>
            </a:r>
            <a:br>
              <a:rPr lang="en-US"/>
            </a:br>
            <a:r>
              <a:rPr lang="en-US"/>
              <a:t>… </a:t>
            </a:r>
            <a:br>
              <a:rPr lang="en-US"/>
            </a:br>
            <a:endParaRPr lang="en-US" baseline="-25000"/>
          </a:p>
          <a:p>
            <a:r>
              <a:rPr lang="en-US"/>
              <a:t>Let H be:</a:t>
            </a:r>
          </a:p>
          <a:p>
            <a:pPr lvl="1">
              <a:buFont typeface="Symbol" pitchFamily="18" charset="2"/>
              <a:buNone/>
            </a:pPr>
            <a:r>
              <a:rPr lang="en-US"/>
              <a:t>	…</a:t>
            </a:r>
            <a:br>
              <a:rPr lang="en-US"/>
            </a:br>
            <a:r>
              <a:rPr lang="en-US"/>
              <a:t>X </a:t>
            </a:r>
            <a:r>
              <a:rPr lang="en-US">
                <a:latin typeface="Symbol" pitchFamily="18" charset="2"/>
              </a:rPr>
              <a:t>® </a:t>
            </a:r>
            <a:r>
              <a:rPr lang="en-US"/>
              <a:t>Y	 </a:t>
            </a:r>
            <a:br>
              <a:rPr lang="en-US"/>
            </a:br>
            <a:r>
              <a:rPr lang="en-US"/>
              <a:t>… </a:t>
            </a:r>
            <a:br>
              <a:rPr lang="en-US"/>
            </a:br>
            <a:endParaRPr lang="en-US" baseline="-25000"/>
          </a:p>
          <a:p>
            <a:r>
              <a:rPr lang="en-US"/>
              <a:t>Then if H |= X </a:t>
            </a:r>
            <a:r>
              <a:rPr lang="en-US">
                <a:latin typeface="Symbol" pitchFamily="18" charset="2"/>
              </a:rPr>
              <a:t>® </a:t>
            </a:r>
            <a:r>
              <a:rPr lang="en-US"/>
              <a:t>YC holds, then we can replace F by H without changing the “power” of F</a:t>
            </a:r>
          </a:p>
          <a:p>
            <a:r>
              <a:rPr lang="en-US"/>
              <a:t>We do this by showing that X</a:t>
            </a:r>
            <a:r>
              <a:rPr lang="en-US" baseline="-25000"/>
              <a:t>H</a:t>
            </a:r>
            <a:r>
              <a:rPr lang="en-US" baseline="30000"/>
              <a:t>+</a:t>
            </a:r>
            <a:r>
              <a:rPr lang="en-US"/>
              <a:t> contains YC</a:t>
            </a:r>
          </a:p>
          <a:p>
            <a:pPr lvl="1"/>
            <a:r>
              <a:rPr lang="en-US"/>
              <a:t>H could only be weaker, but we are proving it is not actually weaker, but equivalent</a:t>
            </a:r>
          </a:p>
          <a:p>
            <a:pPr lvl="1"/>
            <a:endParaRPr lang="en-US" sz="2400"/>
          </a:p>
        </p:txBody>
      </p:sp>
    </p:spTree>
    <p:extLst>
      <p:ext uri="{BB962C8B-B14F-4D97-AF65-F5344CB8AC3E}">
        <p14:creationId xmlns:p14="http://schemas.microsoft.com/office/powerpoint/2010/main" val="37847281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US"/>
              <a:t>Simplify Set Of FDS</a:t>
            </a:r>
            <a:br>
              <a:rPr lang="en-US"/>
            </a:br>
            <a:r>
              <a:rPr lang="en-US"/>
              <a:t>By Simplifying RHS</a:t>
            </a:r>
          </a:p>
        </p:txBody>
      </p:sp>
      <p:sp>
        <p:nvSpPr>
          <p:cNvPr id="219139" name="Rectangle 3"/>
          <p:cNvSpPr>
            <a:spLocks noGrp="1" noChangeArrowheads="1"/>
          </p:cNvSpPr>
          <p:nvPr>
            <p:ph idx="1"/>
          </p:nvPr>
        </p:nvSpPr>
        <p:spPr/>
        <p:txBody>
          <a:bodyPr/>
          <a:lstStyle/>
          <a:p>
            <a:r>
              <a:rPr lang="en-US" dirty="0"/>
              <a:t>H can only be weaker than F, as we have replaced a stronger FD by a weaker FD</a:t>
            </a:r>
          </a:p>
          <a:p>
            <a:r>
              <a:rPr lang="en-US" dirty="0"/>
              <a:t>But if we H |= F holds, this “local” change does not change the overall power</a:t>
            </a:r>
          </a:p>
          <a:p>
            <a:r>
              <a:rPr lang="en-US" dirty="0"/>
              <a:t>Example below</a:t>
            </a:r>
          </a:p>
          <a:p>
            <a:r>
              <a:rPr lang="en-US" dirty="0"/>
              <a:t>Replace </a:t>
            </a:r>
          </a:p>
          <a:p>
            <a:pPr lvl="1"/>
            <a:r>
              <a:rPr lang="en-US" dirty="0"/>
              <a:t>A </a:t>
            </a:r>
            <a:r>
              <a:rPr lang="en-US" dirty="0">
                <a:latin typeface="Symbol" pitchFamily="18" charset="2"/>
              </a:rPr>
              <a:t>®</a:t>
            </a:r>
            <a:r>
              <a:rPr lang="en-US" dirty="0"/>
              <a:t> BC</a:t>
            </a:r>
          </a:p>
          <a:p>
            <a:pPr lvl="1"/>
            <a:r>
              <a:rPr lang="en-US" dirty="0"/>
              <a:t>B </a:t>
            </a:r>
            <a:r>
              <a:rPr lang="en-US" dirty="0">
                <a:latin typeface="Symbol" pitchFamily="18" charset="2"/>
              </a:rPr>
              <a:t>®</a:t>
            </a:r>
            <a:r>
              <a:rPr lang="en-US" dirty="0"/>
              <a:t> C</a:t>
            </a:r>
          </a:p>
          <a:p>
            <a:pPr>
              <a:buFont typeface="Monotype Sorts" pitchFamily="2" charset="2"/>
              <a:buNone/>
            </a:pPr>
            <a:r>
              <a:rPr lang="en-US" dirty="0"/>
              <a:t>		by</a:t>
            </a:r>
          </a:p>
          <a:p>
            <a:pPr lvl="1"/>
            <a:r>
              <a:rPr lang="en-US" dirty="0"/>
              <a:t>A </a:t>
            </a:r>
            <a:r>
              <a:rPr lang="en-US" dirty="0">
                <a:latin typeface="Symbol" pitchFamily="18" charset="2"/>
              </a:rPr>
              <a:t>®</a:t>
            </a:r>
            <a:r>
              <a:rPr lang="en-US" dirty="0"/>
              <a:t> B</a:t>
            </a:r>
          </a:p>
          <a:p>
            <a:pPr lvl="1"/>
            <a:r>
              <a:rPr lang="en-US" dirty="0"/>
              <a:t>B </a:t>
            </a:r>
            <a:r>
              <a:rPr lang="en-US" dirty="0">
                <a:latin typeface="Symbol" pitchFamily="18" charset="2"/>
              </a:rPr>
              <a:t>®</a:t>
            </a:r>
            <a:r>
              <a:rPr lang="en-US" dirty="0"/>
              <a:t> C</a:t>
            </a:r>
          </a:p>
          <a:p>
            <a:endParaRPr lang="en-US" dirty="0"/>
          </a:p>
        </p:txBody>
      </p:sp>
    </p:spTree>
    <p:extLst>
      <p:ext uri="{BB962C8B-B14F-4D97-AF65-F5344CB8AC3E}">
        <p14:creationId xmlns:p14="http://schemas.microsoft.com/office/powerpoint/2010/main" val="9810937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a:t>Minimal Cover </a:t>
            </a:r>
          </a:p>
        </p:txBody>
      </p:sp>
      <p:sp>
        <p:nvSpPr>
          <p:cNvPr id="220163" name="Rectangle 3"/>
          <p:cNvSpPr>
            <a:spLocks noGrp="1" noChangeArrowheads="1"/>
          </p:cNvSpPr>
          <p:nvPr>
            <p:ph idx="1"/>
          </p:nvPr>
        </p:nvSpPr>
        <p:spPr/>
        <p:txBody>
          <a:bodyPr/>
          <a:lstStyle/>
          <a:p>
            <a:pPr marL="457200" indent="-457200"/>
            <a:r>
              <a:rPr lang="en-US" dirty="0"/>
              <a:t>Given a set of FDs F, find a set of FDs </a:t>
            </a:r>
            <a:r>
              <a:rPr lang="en-US" dirty="0" err="1"/>
              <a:t>F</a:t>
            </a:r>
            <a:r>
              <a:rPr lang="en-US" baseline="-25000" dirty="0" err="1"/>
              <a:t>m</a:t>
            </a:r>
            <a:r>
              <a:rPr lang="en-US" dirty="0"/>
              <a:t>, that is (in a sense we formally define later) minimal</a:t>
            </a:r>
          </a:p>
          <a:p>
            <a:pPr marL="457200" indent="-457200">
              <a:buFont typeface="Monotype Sorts" pitchFamily="2" charset="2"/>
              <a:buAutoNum type="arabicPeriod"/>
            </a:pPr>
            <a:r>
              <a:rPr lang="en-US" dirty="0" smtClean="0"/>
              <a:t>Start </a:t>
            </a:r>
            <a:r>
              <a:rPr lang="en-US" dirty="0"/>
              <a:t>with F</a:t>
            </a:r>
          </a:p>
          <a:p>
            <a:pPr marL="457200" indent="-457200">
              <a:buFont typeface="Monotype Sorts" pitchFamily="2" charset="2"/>
              <a:buAutoNum type="arabicPeriod"/>
            </a:pPr>
            <a:r>
              <a:rPr lang="en-US" dirty="0"/>
              <a:t>Remove all trivial functional dependencies (by removing from the right side of an FD all the attributes that appear on the left side)</a:t>
            </a:r>
          </a:p>
          <a:p>
            <a:pPr marL="457200" indent="-457200">
              <a:buFont typeface="Monotype Sorts" pitchFamily="2" charset="2"/>
              <a:buAutoNum type="arabicPeriod"/>
            </a:pPr>
            <a:r>
              <a:rPr lang="en-US" dirty="0"/>
              <a:t>Repeatedly apply (in whatever order you like), until no changes are </a:t>
            </a:r>
            <a:r>
              <a:rPr lang="en-US" dirty="0" smtClean="0"/>
              <a:t>possible</a:t>
            </a:r>
          </a:p>
          <a:p>
            <a:pPr marL="0" indent="0">
              <a:buNone/>
            </a:pPr>
            <a:r>
              <a:rPr lang="en-US" dirty="0" smtClean="0"/>
              <a:t>     Union </a:t>
            </a:r>
            <a:r>
              <a:rPr lang="en-US" dirty="0"/>
              <a:t>Simplification </a:t>
            </a:r>
            <a:r>
              <a:rPr lang="en-US" dirty="0" smtClean="0"/>
              <a:t>e.g. </a:t>
            </a:r>
            <a:r>
              <a:rPr lang="en-US" dirty="0" smtClean="0"/>
              <a:t>F </a:t>
            </a:r>
            <a:r>
              <a:rPr lang="en-US" dirty="0"/>
              <a:t>= { AB </a:t>
            </a:r>
            <a:r>
              <a:rPr lang="en-US" dirty="0">
                <a:latin typeface="Symbol" pitchFamily="18" charset="2"/>
              </a:rPr>
              <a:t>®</a:t>
            </a:r>
            <a:r>
              <a:rPr lang="en-US" dirty="0"/>
              <a:t> C, AB </a:t>
            </a:r>
            <a:r>
              <a:rPr lang="en-US" dirty="0">
                <a:latin typeface="Symbol" pitchFamily="18" charset="2"/>
              </a:rPr>
              <a:t>®</a:t>
            </a:r>
            <a:r>
              <a:rPr lang="en-US" dirty="0"/>
              <a:t> D } </a:t>
            </a:r>
            <a:r>
              <a:rPr lang="en-US" dirty="0" smtClean="0"/>
              <a:t> becomes H </a:t>
            </a:r>
            <a:r>
              <a:rPr lang="en-US" dirty="0"/>
              <a:t>= { AB </a:t>
            </a:r>
            <a:r>
              <a:rPr lang="en-US" dirty="0">
                <a:latin typeface="Symbol" pitchFamily="18" charset="2"/>
              </a:rPr>
              <a:t>®</a:t>
            </a:r>
            <a:r>
              <a:rPr lang="en-US" dirty="0"/>
              <a:t> CD </a:t>
            </a:r>
            <a:r>
              <a:rPr lang="en-US" dirty="0" smtClean="0"/>
              <a:t>}</a:t>
            </a:r>
            <a:endParaRPr lang="en-US" dirty="0"/>
          </a:p>
          <a:p>
            <a:pPr lvl="1"/>
            <a:r>
              <a:rPr lang="en-US" dirty="0"/>
              <a:t>RHS </a:t>
            </a:r>
            <a:r>
              <a:rPr lang="en-US" dirty="0" smtClean="0"/>
              <a:t>Simplification (</a:t>
            </a:r>
            <a:r>
              <a:rPr lang="en-US" dirty="0"/>
              <a:t>e.g</a:t>
            </a:r>
            <a:r>
              <a:rPr lang="en-US" dirty="0" smtClean="0"/>
              <a:t>. {A </a:t>
            </a:r>
            <a:r>
              <a:rPr lang="en-US" dirty="0">
                <a:latin typeface="Symbol" pitchFamily="18" charset="2"/>
              </a:rPr>
              <a:t>®</a:t>
            </a:r>
            <a:r>
              <a:rPr lang="en-US" dirty="0"/>
              <a:t> </a:t>
            </a:r>
            <a:r>
              <a:rPr lang="en-US" dirty="0" smtClean="0"/>
              <a:t>BC, B </a:t>
            </a:r>
            <a:r>
              <a:rPr lang="en-US" dirty="0">
                <a:latin typeface="Symbol" pitchFamily="18" charset="2"/>
              </a:rPr>
              <a:t>®</a:t>
            </a:r>
            <a:r>
              <a:rPr lang="en-US" dirty="0"/>
              <a:t> </a:t>
            </a:r>
            <a:r>
              <a:rPr lang="en-US" dirty="0" smtClean="0"/>
              <a:t>C} becomes </a:t>
            </a:r>
            <a:br>
              <a:rPr lang="en-US" dirty="0" smtClean="0"/>
            </a:br>
            <a:r>
              <a:rPr lang="en-US" dirty="0" smtClean="0"/>
              <a:t>{A </a:t>
            </a:r>
            <a:r>
              <a:rPr lang="en-US" dirty="0">
                <a:latin typeface="Symbol" pitchFamily="18" charset="2"/>
              </a:rPr>
              <a:t>®</a:t>
            </a:r>
            <a:r>
              <a:rPr lang="en-US" dirty="0"/>
              <a:t> </a:t>
            </a:r>
            <a:r>
              <a:rPr lang="en-US" dirty="0" smtClean="0"/>
              <a:t>B, B </a:t>
            </a:r>
            <a:r>
              <a:rPr lang="en-US" dirty="0">
                <a:latin typeface="Symbol" pitchFamily="18" charset="2"/>
              </a:rPr>
              <a:t>®</a:t>
            </a:r>
            <a:r>
              <a:rPr lang="en-US" dirty="0"/>
              <a:t> </a:t>
            </a:r>
            <a:r>
              <a:rPr lang="en-US" dirty="0" smtClean="0"/>
              <a:t>C})</a:t>
            </a:r>
            <a:r>
              <a:rPr lang="en-US" dirty="0" smtClean="0"/>
              <a:t> </a:t>
            </a:r>
            <a:endParaRPr lang="en-US" dirty="0"/>
          </a:p>
          <a:p>
            <a:pPr marL="933450" lvl="1" indent="-381000"/>
            <a:r>
              <a:rPr lang="en-US" dirty="0"/>
              <a:t>LHS </a:t>
            </a:r>
            <a:r>
              <a:rPr lang="en-US" dirty="0" smtClean="0"/>
              <a:t>Simplification (e.g. {AB </a:t>
            </a:r>
            <a:r>
              <a:rPr lang="en-US" dirty="0" smtClean="0">
                <a:sym typeface="Wingdings"/>
              </a:rPr>
              <a:t> C, A  B} becomes {A-&gt; C, A-&gt;B)</a:t>
            </a:r>
            <a:endParaRPr lang="en-US" dirty="0"/>
          </a:p>
          <a:p>
            <a:pPr marL="0" indent="0">
              <a:buNone/>
            </a:pPr>
            <a:r>
              <a:rPr lang="en-US" dirty="0"/>
              <a:t>What you get is a minimal cover</a:t>
            </a:r>
          </a:p>
          <a:p>
            <a:pPr marL="0" indent="0">
              <a:buNone/>
            </a:pPr>
            <a:endParaRPr lang="en-US" dirty="0"/>
          </a:p>
        </p:txBody>
      </p:sp>
    </p:spTree>
    <p:extLst>
      <p:ext uri="{BB962C8B-B14F-4D97-AF65-F5344CB8AC3E}">
        <p14:creationId xmlns:p14="http://schemas.microsoft.com/office/powerpoint/2010/main" val="398570214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Minimal Cover For Our Example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7718410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ChangeArrowheads="1"/>
          </p:cNvSpPr>
          <p:nvPr/>
        </p:nvSpPr>
        <p:spPr bwMode="auto">
          <a:xfrm>
            <a:off x="754063" y="7081838"/>
            <a:ext cx="2095500" cy="517525"/>
          </a:xfrm>
          <a:prstGeom prst="rect">
            <a:avLst/>
          </a:prstGeom>
          <a:noFill/>
          <a:ln w="9525">
            <a:noFill/>
            <a:miter lim="800000"/>
            <a:headEnd/>
            <a:tailEnd/>
          </a:ln>
        </p:spPr>
        <p:txBody>
          <a:bodyPr wrap="none" anchor="ctr"/>
          <a:lstStyle/>
          <a:p>
            <a:endParaRPr lang="en-US"/>
          </a:p>
        </p:txBody>
      </p:sp>
      <p:sp>
        <p:nvSpPr>
          <p:cNvPr id="221187" name="Rectangle 3"/>
          <p:cNvSpPr>
            <a:spLocks noChangeArrowheads="1"/>
          </p:cNvSpPr>
          <p:nvPr/>
        </p:nvSpPr>
        <p:spPr bwMode="auto">
          <a:xfrm>
            <a:off x="3436938" y="7081838"/>
            <a:ext cx="3184525" cy="517525"/>
          </a:xfrm>
          <a:prstGeom prst="rect">
            <a:avLst/>
          </a:prstGeom>
          <a:noFill/>
          <a:ln w="9525">
            <a:noFill/>
            <a:miter lim="800000"/>
            <a:headEnd/>
            <a:tailEnd/>
          </a:ln>
        </p:spPr>
        <p:txBody>
          <a:bodyPr wrap="none" anchor="ctr"/>
          <a:lstStyle/>
          <a:p>
            <a:endParaRPr lang="en-US"/>
          </a:p>
        </p:txBody>
      </p:sp>
      <p:sp>
        <p:nvSpPr>
          <p:cNvPr id="221188" name="Rectangle 4"/>
          <p:cNvSpPr>
            <a:spLocks noGrp="1" noChangeArrowheads="1"/>
          </p:cNvSpPr>
          <p:nvPr>
            <p:ph type="title"/>
          </p:nvPr>
        </p:nvSpPr>
        <p:spPr/>
        <p:txBody>
          <a:bodyPr/>
          <a:lstStyle/>
          <a:p>
            <a:r>
              <a:rPr lang="en-US"/>
              <a:t>The EmToPrHoSkLoRo Relation</a:t>
            </a:r>
          </a:p>
        </p:txBody>
      </p:sp>
      <p:sp>
        <p:nvSpPr>
          <p:cNvPr id="221189" name="Rectangle 5"/>
          <p:cNvSpPr>
            <a:spLocks noGrp="1" noChangeArrowheads="1"/>
          </p:cNvSpPr>
          <p:nvPr>
            <p:ph idx="1"/>
          </p:nvPr>
        </p:nvSpPr>
        <p:spPr/>
        <p:txBody>
          <a:bodyPr/>
          <a:lstStyle/>
          <a:p>
            <a:r>
              <a:rPr lang="en-US"/>
              <a:t>The relation deals with employees who use tools on projects and work a certain number of hours per week</a:t>
            </a:r>
          </a:p>
          <a:p>
            <a:r>
              <a:rPr lang="en-US"/>
              <a:t>An employee may work in various locations and has a variety of skills</a:t>
            </a:r>
          </a:p>
          <a:p>
            <a:r>
              <a:rPr lang="en-US"/>
              <a:t>All employees having a certain skill and working in a certain location meet in a specified room once a week</a:t>
            </a:r>
          </a:p>
          <a:p>
            <a:endParaRPr lang="en-US"/>
          </a:p>
          <a:p>
            <a:r>
              <a:rPr lang="en-US"/>
              <a:t>The attributes of the relation are:</a:t>
            </a:r>
          </a:p>
          <a:p>
            <a:pPr lvl="1"/>
            <a:r>
              <a:rPr lang="en-US"/>
              <a:t>Em:	Employee</a:t>
            </a:r>
          </a:p>
          <a:p>
            <a:pPr lvl="1"/>
            <a:r>
              <a:rPr lang="en-US"/>
              <a:t>To:		Tool</a:t>
            </a:r>
          </a:p>
          <a:p>
            <a:pPr lvl="1"/>
            <a:r>
              <a:rPr lang="en-US"/>
              <a:t>Pr:		Project</a:t>
            </a:r>
          </a:p>
          <a:p>
            <a:pPr lvl="1"/>
            <a:r>
              <a:rPr lang="en-US"/>
              <a:t>Ho:	Hours per week</a:t>
            </a:r>
          </a:p>
          <a:p>
            <a:pPr lvl="1"/>
            <a:r>
              <a:rPr lang="en-US"/>
              <a:t>Sk:		Skill</a:t>
            </a:r>
          </a:p>
          <a:p>
            <a:pPr lvl="1"/>
            <a:r>
              <a:rPr lang="en-US"/>
              <a:t>Lo:		Location</a:t>
            </a:r>
          </a:p>
          <a:p>
            <a:pPr lvl="1"/>
            <a:r>
              <a:rPr lang="en-US"/>
              <a:t>Ro:	Room for meeting</a:t>
            </a:r>
          </a:p>
          <a:p>
            <a:endParaRPr lang="en-US"/>
          </a:p>
        </p:txBody>
      </p:sp>
    </p:spTree>
    <p:extLst>
      <p:ext uri="{BB962C8B-B14F-4D97-AF65-F5344CB8AC3E}">
        <p14:creationId xmlns:p14="http://schemas.microsoft.com/office/powerpoint/2010/main" val="1121396040"/>
      </p:ext>
    </p:extLst>
  </p:cSld>
  <p:clrMapOvr>
    <a:masterClrMapping/>
  </p:clrMapOvr>
  <p:transition xmlns:p14="http://schemas.microsoft.com/office/powerpoint/2010/mai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ChangeArrowheads="1"/>
          </p:cNvSpPr>
          <p:nvPr/>
        </p:nvSpPr>
        <p:spPr bwMode="auto">
          <a:xfrm>
            <a:off x="754063" y="7081838"/>
            <a:ext cx="2095500" cy="517525"/>
          </a:xfrm>
          <a:prstGeom prst="rect">
            <a:avLst/>
          </a:prstGeom>
          <a:noFill/>
          <a:ln w="9525">
            <a:noFill/>
            <a:miter lim="800000"/>
            <a:headEnd/>
            <a:tailEnd/>
          </a:ln>
        </p:spPr>
        <p:txBody>
          <a:bodyPr wrap="none" anchor="ctr"/>
          <a:lstStyle/>
          <a:p>
            <a:endParaRPr lang="en-US"/>
          </a:p>
        </p:txBody>
      </p:sp>
      <p:sp>
        <p:nvSpPr>
          <p:cNvPr id="222211" name="Rectangle 3"/>
          <p:cNvSpPr>
            <a:spLocks noChangeArrowheads="1"/>
          </p:cNvSpPr>
          <p:nvPr/>
        </p:nvSpPr>
        <p:spPr bwMode="auto">
          <a:xfrm>
            <a:off x="3436938" y="7081838"/>
            <a:ext cx="3184525" cy="517525"/>
          </a:xfrm>
          <a:prstGeom prst="rect">
            <a:avLst/>
          </a:prstGeom>
          <a:noFill/>
          <a:ln w="9525">
            <a:noFill/>
            <a:miter lim="800000"/>
            <a:headEnd/>
            <a:tailEnd/>
          </a:ln>
        </p:spPr>
        <p:txBody>
          <a:bodyPr wrap="none" anchor="ctr"/>
          <a:lstStyle/>
          <a:p>
            <a:endParaRPr lang="en-US"/>
          </a:p>
        </p:txBody>
      </p:sp>
      <p:sp>
        <p:nvSpPr>
          <p:cNvPr id="222212" name="Rectangle 4"/>
          <p:cNvSpPr>
            <a:spLocks noGrp="1" noChangeArrowheads="1"/>
          </p:cNvSpPr>
          <p:nvPr>
            <p:ph type="title"/>
          </p:nvPr>
        </p:nvSpPr>
        <p:spPr/>
        <p:txBody>
          <a:bodyPr/>
          <a:lstStyle/>
          <a:p>
            <a:r>
              <a:rPr lang="en-US"/>
              <a:t>The FDs Of The Relation</a:t>
            </a:r>
          </a:p>
        </p:txBody>
      </p:sp>
      <p:sp>
        <p:nvSpPr>
          <p:cNvPr id="222213" name="Rectangle 5"/>
          <p:cNvSpPr>
            <a:spLocks noGrp="1" noChangeArrowheads="1"/>
          </p:cNvSpPr>
          <p:nvPr>
            <p:ph idx="1"/>
          </p:nvPr>
        </p:nvSpPr>
        <p:spPr/>
        <p:txBody>
          <a:bodyPr/>
          <a:lstStyle/>
          <a:p>
            <a:r>
              <a:rPr lang="en-US"/>
              <a:t>The relation deals with employees who use tools on projects and work a certain number of hours per week</a:t>
            </a:r>
          </a:p>
          <a:p>
            <a:r>
              <a:rPr lang="en-US"/>
              <a:t>An employee may work in various locations and has a variety of skills</a:t>
            </a:r>
          </a:p>
          <a:p>
            <a:r>
              <a:rPr lang="en-US"/>
              <a:t>All employees having a certain skill and working in a certain location meet in a specified room once a week</a:t>
            </a:r>
          </a:p>
          <a:p>
            <a:r>
              <a:rPr lang="en-US"/>
              <a:t>The relation satisfies the following FDs:</a:t>
            </a:r>
          </a:p>
          <a:p>
            <a:pPr lvl="1"/>
            <a:r>
              <a:rPr lang="en-US"/>
              <a:t>Each employee uses a single tool: Em </a:t>
            </a:r>
            <a:r>
              <a:rPr lang="en-US">
                <a:latin typeface="Symbol" pitchFamily="18" charset="2"/>
              </a:rPr>
              <a:t>®</a:t>
            </a:r>
            <a:r>
              <a:rPr lang="en-US"/>
              <a:t> To</a:t>
            </a:r>
          </a:p>
          <a:p>
            <a:pPr lvl="1"/>
            <a:r>
              <a:rPr lang="en-US"/>
              <a:t>Each employee works on a single project: Em </a:t>
            </a:r>
            <a:r>
              <a:rPr lang="en-US">
                <a:latin typeface="Symbol" pitchFamily="18" charset="2"/>
              </a:rPr>
              <a:t>®</a:t>
            </a:r>
            <a:r>
              <a:rPr lang="en-US"/>
              <a:t> Pr</a:t>
            </a:r>
          </a:p>
          <a:p>
            <a:pPr lvl="1"/>
            <a:r>
              <a:rPr lang="en-US"/>
              <a:t>Each tool can be used on a single project only: To </a:t>
            </a:r>
            <a:r>
              <a:rPr lang="en-US">
                <a:latin typeface="Symbol" pitchFamily="18" charset="2"/>
              </a:rPr>
              <a:t>®</a:t>
            </a:r>
            <a:r>
              <a:rPr lang="en-US"/>
              <a:t> Pr</a:t>
            </a:r>
          </a:p>
          <a:p>
            <a:pPr lvl="1"/>
            <a:r>
              <a:rPr lang="en-US"/>
              <a:t>An employee uses each tool for the same number of hours each week: EmTo </a:t>
            </a:r>
            <a:r>
              <a:rPr lang="en-US">
                <a:latin typeface="Symbol" pitchFamily="18" charset="2"/>
              </a:rPr>
              <a:t>®</a:t>
            </a:r>
            <a:r>
              <a:rPr lang="en-US"/>
              <a:t> Ho</a:t>
            </a:r>
          </a:p>
          <a:p>
            <a:pPr lvl="1"/>
            <a:r>
              <a:rPr lang="en-US"/>
              <a:t>All the employees working in a location having a certain skill always work in the same room (in that location): SkLo </a:t>
            </a:r>
            <a:r>
              <a:rPr lang="en-US">
                <a:latin typeface="Symbol" pitchFamily="18" charset="2"/>
              </a:rPr>
              <a:t>®</a:t>
            </a:r>
            <a:r>
              <a:rPr lang="en-US"/>
              <a:t> Ro</a:t>
            </a:r>
          </a:p>
          <a:p>
            <a:pPr lvl="1"/>
            <a:r>
              <a:rPr lang="en-US"/>
              <a:t>Each room is in one location only: Ro </a:t>
            </a:r>
            <a:r>
              <a:rPr lang="en-US">
                <a:latin typeface="Symbol" pitchFamily="18" charset="2"/>
              </a:rPr>
              <a:t>®</a:t>
            </a:r>
            <a:r>
              <a:rPr lang="en-US"/>
              <a:t> Lo</a:t>
            </a:r>
          </a:p>
          <a:p>
            <a:endParaRPr lang="en-US"/>
          </a:p>
        </p:txBody>
      </p:sp>
    </p:spTree>
    <p:extLst>
      <p:ext uri="{BB962C8B-B14F-4D97-AF65-F5344CB8AC3E}">
        <p14:creationId xmlns:p14="http://schemas.microsoft.com/office/powerpoint/2010/main" val="1568187195"/>
      </p:ext>
    </p:extLst>
  </p:cSld>
  <p:clrMapOvr>
    <a:masterClrMapping/>
  </p:clrMapOvr>
  <p:transition xmlns:p14="http://schemas.microsoft.com/office/powerpoint/2010/mai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1"/>
          <p:cNvSpPr>
            <a:spLocks noGrp="1"/>
          </p:cNvSpPr>
          <p:nvPr>
            <p:ph type="title"/>
          </p:nvPr>
        </p:nvSpPr>
        <p:spPr/>
        <p:txBody>
          <a:bodyPr/>
          <a:lstStyle/>
          <a:p>
            <a:r>
              <a:rPr lang="en-US"/>
              <a:t>Sample Instance</a:t>
            </a:r>
          </a:p>
        </p:txBody>
      </p:sp>
      <p:graphicFrame>
        <p:nvGraphicFramePr>
          <p:cNvPr id="4" name="Content Placeholder 3"/>
          <p:cNvGraphicFramePr>
            <a:graphicFrameLocks noGrp="1"/>
          </p:cNvGraphicFramePr>
          <p:nvPr>
            <p:ph idx="1"/>
          </p:nvPr>
        </p:nvGraphicFramePr>
        <p:xfrm>
          <a:off x="685800" y="1219200"/>
          <a:ext cx="8458200" cy="5562600"/>
        </p:xfrm>
        <a:graphic>
          <a:graphicData uri="http://schemas.openxmlformats.org/drawingml/2006/table">
            <a:tbl>
              <a:tblPr firstRow="1" bandCol="1">
                <a:tableStyleId>{21E4AEA4-8DFA-4A89-87EB-49C32662AFE0}</a:tableStyleId>
              </a:tblPr>
              <a:tblGrid>
                <a:gridCol w="1057275">
                  <a:extLst>
                    <a:ext uri="{9D8B030D-6E8A-4147-A177-3AD203B41FA5}">
                      <a16:colId xmlns:a16="http://schemas.microsoft.com/office/drawing/2014/main" xmlns="" val="20000"/>
                    </a:ext>
                  </a:extLst>
                </a:gridCol>
                <a:gridCol w="1057275">
                  <a:extLst>
                    <a:ext uri="{9D8B030D-6E8A-4147-A177-3AD203B41FA5}">
                      <a16:colId xmlns:a16="http://schemas.microsoft.com/office/drawing/2014/main" xmlns="" val="20001"/>
                    </a:ext>
                  </a:extLst>
                </a:gridCol>
                <a:gridCol w="1057275">
                  <a:extLst>
                    <a:ext uri="{9D8B030D-6E8A-4147-A177-3AD203B41FA5}">
                      <a16:colId xmlns:a16="http://schemas.microsoft.com/office/drawing/2014/main" xmlns="" val="20002"/>
                    </a:ext>
                  </a:extLst>
                </a:gridCol>
                <a:gridCol w="1057275">
                  <a:extLst>
                    <a:ext uri="{9D8B030D-6E8A-4147-A177-3AD203B41FA5}">
                      <a16:colId xmlns:a16="http://schemas.microsoft.com/office/drawing/2014/main" xmlns="" val="20003"/>
                    </a:ext>
                  </a:extLst>
                </a:gridCol>
                <a:gridCol w="1057275">
                  <a:extLst>
                    <a:ext uri="{9D8B030D-6E8A-4147-A177-3AD203B41FA5}">
                      <a16:colId xmlns:a16="http://schemas.microsoft.com/office/drawing/2014/main" xmlns="" val="20004"/>
                    </a:ext>
                  </a:extLst>
                </a:gridCol>
                <a:gridCol w="1057275">
                  <a:extLst>
                    <a:ext uri="{9D8B030D-6E8A-4147-A177-3AD203B41FA5}">
                      <a16:colId xmlns:a16="http://schemas.microsoft.com/office/drawing/2014/main" xmlns="" val="20005"/>
                    </a:ext>
                  </a:extLst>
                </a:gridCol>
                <a:gridCol w="1057275">
                  <a:extLst>
                    <a:ext uri="{9D8B030D-6E8A-4147-A177-3AD203B41FA5}">
                      <a16:colId xmlns:a16="http://schemas.microsoft.com/office/drawing/2014/main" xmlns="" val="20006"/>
                    </a:ext>
                  </a:extLst>
                </a:gridCol>
                <a:gridCol w="1057275">
                  <a:extLst>
                    <a:ext uri="{9D8B030D-6E8A-4147-A177-3AD203B41FA5}">
                      <a16:colId xmlns:a16="http://schemas.microsoft.com/office/drawing/2014/main" xmlns="" val="20007"/>
                    </a:ext>
                  </a:extLst>
                </a:gridCol>
              </a:tblGrid>
              <a:tr h="370840">
                <a:tc>
                  <a:txBody>
                    <a:bodyPr/>
                    <a:lstStyle/>
                    <a:p>
                      <a:pPr algn="ctr"/>
                      <a:endParaRPr lang="en-US" sz="1400" dirty="0"/>
                    </a:p>
                  </a:txBody>
                  <a:tcPr/>
                </a:tc>
                <a:tc>
                  <a:txBody>
                    <a:bodyPr/>
                    <a:lstStyle/>
                    <a:p>
                      <a:pPr algn="ctr"/>
                      <a:r>
                        <a:rPr lang="en-US" sz="1400" dirty="0" err="1"/>
                        <a:t>Em</a:t>
                      </a:r>
                      <a:endParaRPr lang="en-US" sz="1400" dirty="0"/>
                    </a:p>
                  </a:txBody>
                  <a:tcPr/>
                </a:tc>
                <a:tc>
                  <a:txBody>
                    <a:bodyPr/>
                    <a:lstStyle/>
                    <a:p>
                      <a:pPr algn="ctr"/>
                      <a:r>
                        <a:rPr lang="en-US" sz="1400" dirty="0"/>
                        <a:t>To</a:t>
                      </a:r>
                    </a:p>
                  </a:txBody>
                  <a:tcPr/>
                </a:tc>
                <a:tc>
                  <a:txBody>
                    <a:bodyPr/>
                    <a:lstStyle/>
                    <a:p>
                      <a:pPr algn="ctr"/>
                      <a:r>
                        <a:rPr lang="en-US" sz="1400" dirty="0"/>
                        <a:t>Pr</a:t>
                      </a:r>
                    </a:p>
                  </a:txBody>
                  <a:tcPr/>
                </a:tc>
                <a:tc>
                  <a:txBody>
                    <a:bodyPr/>
                    <a:lstStyle/>
                    <a:p>
                      <a:pPr algn="ctr"/>
                      <a:r>
                        <a:rPr lang="en-US" sz="1400" dirty="0"/>
                        <a:t>Ho</a:t>
                      </a:r>
                    </a:p>
                  </a:txBody>
                  <a:tcPr/>
                </a:tc>
                <a:tc>
                  <a:txBody>
                    <a:bodyPr/>
                    <a:lstStyle/>
                    <a:p>
                      <a:pPr algn="ctr"/>
                      <a:r>
                        <a:rPr lang="en-US" sz="1400" dirty="0" err="1"/>
                        <a:t>Sk</a:t>
                      </a:r>
                      <a:endParaRPr lang="en-US" sz="1400" dirty="0"/>
                    </a:p>
                  </a:txBody>
                  <a:tcPr/>
                </a:tc>
                <a:tc>
                  <a:txBody>
                    <a:bodyPr/>
                    <a:lstStyle/>
                    <a:p>
                      <a:pPr algn="ctr"/>
                      <a:r>
                        <a:rPr lang="en-US" sz="1400" dirty="0"/>
                        <a:t>Lo</a:t>
                      </a:r>
                    </a:p>
                  </a:txBody>
                  <a:tcPr/>
                </a:tc>
                <a:tc>
                  <a:txBody>
                    <a:bodyPr/>
                    <a:lstStyle/>
                    <a:p>
                      <a:pPr algn="ctr"/>
                      <a:r>
                        <a:rPr lang="en-US" sz="1400" dirty="0"/>
                        <a:t>Ro</a:t>
                      </a:r>
                    </a:p>
                  </a:txBody>
                  <a:tcPr/>
                </a:tc>
                <a:extLst>
                  <a:ext uri="{0D108BD9-81ED-4DB2-BD59-A6C34878D82A}">
                    <a16:rowId xmlns:a16="http://schemas.microsoft.com/office/drawing/2014/main" xmlns="" val="10000"/>
                  </a:ext>
                </a:extLst>
              </a:tr>
              <a:tr h="370840">
                <a:tc>
                  <a:txBody>
                    <a:bodyPr/>
                    <a:lstStyle/>
                    <a:p>
                      <a:endParaRPr lang="en-US" sz="1400" dirty="0"/>
                    </a:p>
                  </a:txBody>
                  <a:tcPr>
                    <a:solidFill>
                      <a:schemeClr val="bg1"/>
                    </a:solidFill>
                  </a:tcPr>
                </a:tc>
                <a:tc>
                  <a:txBody>
                    <a:bodyPr/>
                    <a:lstStyle/>
                    <a:p>
                      <a:r>
                        <a:rPr lang="en-US" sz="1400" dirty="0"/>
                        <a:t>Mary</a:t>
                      </a:r>
                    </a:p>
                  </a:txBody>
                  <a:tcPr/>
                </a:tc>
                <a:tc>
                  <a:txBody>
                    <a:bodyPr/>
                    <a:lstStyle/>
                    <a:p>
                      <a:r>
                        <a:rPr lang="en-US" sz="1400" dirty="0"/>
                        <a:t>Pen</a:t>
                      </a:r>
                    </a:p>
                  </a:txBody>
                  <a:tcPr/>
                </a:tc>
                <a:tc>
                  <a:txBody>
                    <a:bodyPr/>
                    <a:lstStyle/>
                    <a:p>
                      <a:r>
                        <a:rPr lang="en-US" sz="1400" dirty="0"/>
                        <a:t>Research</a:t>
                      </a:r>
                    </a:p>
                  </a:txBody>
                  <a:tcPr/>
                </a:tc>
                <a:tc>
                  <a:txBody>
                    <a:bodyPr/>
                    <a:lstStyle/>
                    <a:p>
                      <a:r>
                        <a:rPr lang="en-US" sz="1400" dirty="0"/>
                        <a:t>20</a:t>
                      </a:r>
                    </a:p>
                  </a:txBody>
                  <a:tcPr/>
                </a:tc>
                <a:tc>
                  <a:txBody>
                    <a:bodyPr/>
                    <a:lstStyle/>
                    <a:p>
                      <a:r>
                        <a:rPr lang="en-US" sz="1400" dirty="0"/>
                        <a:t>Clerk</a:t>
                      </a:r>
                    </a:p>
                  </a:txBody>
                  <a:tcPr/>
                </a:tc>
                <a:tc>
                  <a:txBody>
                    <a:bodyPr/>
                    <a:lstStyle/>
                    <a:p>
                      <a:r>
                        <a:rPr lang="en-US" sz="1400" dirty="0"/>
                        <a:t>Boston</a:t>
                      </a:r>
                    </a:p>
                  </a:txBody>
                  <a:tcPr/>
                </a:tc>
                <a:tc>
                  <a:txBody>
                    <a:bodyPr/>
                    <a:lstStyle/>
                    <a:p>
                      <a:r>
                        <a:rPr lang="en-US" sz="1400" dirty="0"/>
                        <a:t>101</a:t>
                      </a:r>
                    </a:p>
                  </a:txBody>
                  <a:tcPr/>
                </a:tc>
                <a:extLst>
                  <a:ext uri="{0D108BD9-81ED-4DB2-BD59-A6C34878D82A}">
                    <a16:rowId xmlns:a16="http://schemas.microsoft.com/office/drawing/2014/main" xmlns="" val="10001"/>
                  </a:ext>
                </a:extLst>
              </a:tr>
              <a:tr h="370840">
                <a:tc>
                  <a:txBody>
                    <a:bodyPr/>
                    <a:lstStyle/>
                    <a:p>
                      <a:endParaRPr lang="en-US" sz="1400" dirty="0"/>
                    </a:p>
                  </a:txBody>
                  <a:tcPr>
                    <a:solidFill>
                      <a:schemeClr val="bg1"/>
                    </a:solidFill>
                  </a:tcPr>
                </a:tc>
                <a:tc>
                  <a:txBody>
                    <a:bodyPr/>
                    <a:lstStyle/>
                    <a:p>
                      <a:r>
                        <a:rPr lang="en-US" sz="1400" dirty="0"/>
                        <a:t>Mary</a:t>
                      </a:r>
                    </a:p>
                  </a:txBody>
                  <a:tcPr/>
                </a:tc>
                <a:tc>
                  <a:txBody>
                    <a:bodyPr/>
                    <a:lstStyle/>
                    <a:p>
                      <a:r>
                        <a:rPr lang="en-US" sz="1400" dirty="0"/>
                        <a:t>Pen</a:t>
                      </a:r>
                    </a:p>
                  </a:txBody>
                  <a:tcPr/>
                </a:tc>
                <a:tc>
                  <a:txBody>
                    <a:bodyPr/>
                    <a:lstStyle/>
                    <a:p>
                      <a:r>
                        <a:rPr lang="en-US" sz="1400" dirty="0"/>
                        <a:t>Research</a:t>
                      </a:r>
                    </a:p>
                  </a:txBody>
                  <a:tcPr/>
                </a:tc>
                <a:tc>
                  <a:txBody>
                    <a:bodyPr/>
                    <a:lstStyle/>
                    <a:p>
                      <a:r>
                        <a:rPr lang="en-US" sz="1400" dirty="0"/>
                        <a:t>20</a:t>
                      </a:r>
                    </a:p>
                  </a:txBody>
                  <a:tcPr/>
                </a:tc>
                <a:tc>
                  <a:txBody>
                    <a:bodyPr/>
                    <a:lstStyle/>
                    <a:p>
                      <a:r>
                        <a:rPr lang="en-US" sz="1400" dirty="0"/>
                        <a:t>Writer</a:t>
                      </a:r>
                    </a:p>
                  </a:txBody>
                  <a:tcPr/>
                </a:tc>
                <a:tc>
                  <a:txBody>
                    <a:bodyPr/>
                    <a:lstStyle/>
                    <a:p>
                      <a:r>
                        <a:rPr lang="en-US" sz="1400" dirty="0"/>
                        <a:t>Boston</a:t>
                      </a:r>
                    </a:p>
                  </a:txBody>
                  <a:tcPr/>
                </a:tc>
                <a:tc>
                  <a:txBody>
                    <a:bodyPr/>
                    <a:lstStyle/>
                    <a:p>
                      <a:r>
                        <a:rPr lang="en-US" sz="1400" dirty="0"/>
                        <a:t>102</a:t>
                      </a:r>
                    </a:p>
                  </a:txBody>
                  <a:tcPr/>
                </a:tc>
                <a:extLst>
                  <a:ext uri="{0D108BD9-81ED-4DB2-BD59-A6C34878D82A}">
                    <a16:rowId xmlns:a16="http://schemas.microsoft.com/office/drawing/2014/main" xmlns="" val="10002"/>
                  </a:ext>
                </a:extLst>
              </a:tr>
              <a:tr h="370840">
                <a:tc>
                  <a:txBody>
                    <a:bodyPr/>
                    <a:lstStyle/>
                    <a:p>
                      <a:endParaRPr lang="en-US" sz="1400" dirty="0"/>
                    </a:p>
                  </a:txBody>
                  <a:tcPr>
                    <a:solidFill>
                      <a:schemeClr val="bg1"/>
                    </a:solidFill>
                  </a:tcPr>
                </a:tc>
                <a:tc>
                  <a:txBody>
                    <a:bodyPr/>
                    <a:lstStyle/>
                    <a:p>
                      <a:r>
                        <a:rPr lang="en-US" sz="1400" dirty="0"/>
                        <a:t>Mary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Pen</a:t>
                      </a:r>
                    </a:p>
                  </a:txBody>
                  <a:tcPr/>
                </a:tc>
                <a:tc>
                  <a:txBody>
                    <a:bodyPr/>
                    <a:lstStyle/>
                    <a:p>
                      <a:r>
                        <a:rPr lang="en-US" sz="1400" dirty="0"/>
                        <a:t>Research</a:t>
                      </a:r>
                    </a:p>
                  </a:txBody>
                  <a:tcPr/>
                </a:tc>
                <a:tc>
                  <a:txBody>
                    <a:bodyPr/>
                    <a:lstStyle/>
                    <a:p>
                      <a:r>
                        <a:rPr lang="en-US" sz="1400" dirty="0"/>
                        <a:t>20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Writer</a:t>
                      </a:r>
                    </a:p>
                  </a:txBody>
                  <a:tcPr/>
                </a:tc>
                <a:tc>
                  <a:txBody>
                    <a:bodyPr/>
                    <a:lstStyle/>
                    <a:p>
                      <a:r>
                        <a:rPr lang="en-US" sz="1400" dirty="0"/>
                        <a:t>Buffalo</a:t>
                      </a:r>
                    </a:p>
                  </a:txBody>
                  <a:tcPr/>
                </a:tc>
                <a:tc>
                  <a:txBody>
                    <a:bodyPr/>
                    <a:lstStyle/>
                    <a:p>
                      <a:r>
                        <a:rPr lang="en-US" sz="1400" dirty="0"/>
                        <a:t>103</a:t>
                      </a:r>
                    </a:p>
                  </a:txBody>
                  <a:tcPr/>
                </a:tc>
                <a:extLst>
                  <a:ext uri="{0D108BD9-81ED-4DB2-BD59-A6C34878D82A}">
                    <a16:rowId xmlns:a16="http://schemas.microsoft.com/office/drawing/2014/main" xmlns="" val="10003"/>
                  </a:ext>
                </a:extLst>
              </a:tr>
              <a:tr h="370840">
                <a:tc>
                  <a:txBody>
                    <a:bodyPr/>
                    <a:lstStyle/>
                    <a:p>
                      <a:endParaRPr lang="en-US" sz="1400" dirty="0"/>
                    </a:p>
                  </a:txBody>
                  <a:tcPr>
                    <a:solidFill>
                      <a:schemeClr val="bg1"/>
                    </a:solidFill>
                  </a:tcPr>
                </a:tc>
                <a:tc>
                  <a:txBody>
                    <a:bodyPr/>
                    <a:lstStyle/>
                    <a:p>
                      <a:r>
                        <a:rPr lang="en-US" sz="1400" dirty="0"/>
                        <a:t>Fang</a:t>
                      </a:r>
                    </a:p>
                  </a:txBody>
                  <a:tcPr/>
                </a:tc>
                <a:tc>
                  <a:txBody>
                    <a:bodyPr/>
                    <a:lstStyle/>
                    <a:p>
                      <a:r>
                        <a:rPr lang="en-US" sz="1400" dirty="0"/>
                        <a:t>Pen</a:t>
                      </a:r>
                    </a:p>
                  </a:txBody>
                  <a:tcPr/>
                </a:tc>
                <a:tc>
                  <a:txBody>
                    <a:bodyPr/>
                    <a:lstStyle/>
                    <a:p>
                      <a:r>
                        <a:rPr lang="en-US" sz="1400" dirty="0"/>
                        <a:t>Research</a:t>
                      </a:r>
                    </a:p>
                  </a:txBody>
                  <a:tcPr/>
                </a:tc>
                <a:tc>
                  <a:txBody>
                    <a:bodyPr/>
                    <a:lstStyle/>
                    <a:p>
                      <a:r>
                        <a:rPr lang="en-US" sz="1400" dirty="0"/>
                        <a:t>30</a:t>
                      </a:r>
                    </a:p>
                  </a:txBody>
                  <a:tcPr/>
                </a:tc>
                <a:tc>
                  <a:txBody>
                    <a:bodyPr/>
                    <a:lstStyle/>
                    <a:p>
                      <a:r>
                        <a:rPr lang="en-US" sz="1400" dirty="0"/>
                        <a:t>Clerk</a:t>
                      </a:r>
                    </a:p>
                  </a:txBody>
                  <a:tcPr/>
                </a:tc>
                <a:tc>
                  <a:txBody>
                    <a:bodyPr/>
                    <a:lstStyle/>
                    <a:p>
                      <a:r>
                        <a:rPr lang="en-US" sz="1400" dirty="0"/>
                        <a:t>New York</a:t>
                      </a:r>
                    </a:p>
                  </a:txBody>
                  <a:tcPr/>
                </a:tc>
                <a:tc>
                  <a:txBody>
                    <a:bodyPr/>
                    <a:lstStyle/>
                    <a:p>
                      <a:r>
                        <a:rPr lang="en-US" sz="1400" dirty="0"/>
                        <a:t>104</a:t>
                      </a:r>
                    </a:p>
                  </a:txBody>
                  <a:tcPr/>
                </a:tc>
                <a:extLst>
                  <a:ext uri="{0D108BD9-81ED-4DB2-BD59-A6C34878D82A}">
                    <a16:rowId xmlns:a16="http://schemas.microsoft.com/office/drawing/2014/main" xmlns="" val="10004"/>
                  </a:ext>
                </a:extLst>
              </a:tr>
              <a:tr h="370840">
                <a:tc>
                  <a:txBody>
                    <a:bodyPr/>
                    <a:lstStyle/>
                    <a:p>
                      <a:endParaRPr lang="en-US" sz="1400" dirty="0"/>
                    </a:p>
                  </a:txBody>
                  <a:tcPr>
                    <a:solidFill>
                      <a:schemeClr val="bg1"/>
                    </a:solidFill>
                  </a:tcPr>
                </a:tc>
                <a:tc>
                  <a:txBody>
                    <a:bodyPr/>
                    <a:lstStyle/>
                    <a:p>
                      <a:r>
                        <a:rPr lang="en-US" sz="1400" dirty="0"/>
                        <a:t>Fang</a:t>
                      </a:r>
                    </a:p>
                  </a:txBody>
                  <a:tcPr/>
                </a:tc>
                <a:tc>
                  <a:txBody>
                    <a:bodyPr/>
                    <a:lstStyle/>
                    <a:p>
                      <a:r>
                        <a:rPr lang="en-US" sz="1400" dirty="0"/>
                        <a:t>Pen</a:t>
                      </a:r>
                    </a:p>
                  </a:txBody>
                  <a:tcPr/>
                </a:tc>
                <a:tc>
                  <a:txBody>
                    <a:bodyPr/>
                    <a:lstStyle/>
                    <a:p>
                      <a:r>
                        <a:rPr lang="en-US" sz="1400" dirty="0"/>
                        <a:t>Research</a:t>
                      </a:r>
                    </a:p>
                  </a:txBody>
                  <a:tcPr/>
                </a:tc>
                <a:tc>
                  <a:txBody>
                    <a:bodyPr/>
                    <a:lstStyle/>
                    <a:p>
                      <a:r>
                        <a:rPr lang="en-US" sz="1400" dirty="0"/>
                        <a:t>30</a:t>
                      </a:r>
                    </a:p>
                  </a:txBody>
                  <a:tcPr/>
                </a:tc>
                <a:tc>
                  <a:txBody>
                    <a:bodyPr/>
                    <a:lstStyle/>
                    <a:p>
                      <a:r>
                        <a:rPr lang="en-US" sz="1400" dirty="0"/>
                        <a:t>Editor</a:t>
                      </a:r>
                    </a:p>
                  </a:txBody>
                  <a:tcPr/>
                </a:tc>
                <a:tc>
                  <a:txBody>
                    <a:bodyPr/>
                    <a:lstStyle/>
                    <a:p>
                      <a:r>
                        <a:rPr lang="en-US" sz="1400" dirty="0"/>
                        <a:t>New York</a:t>
                      </a:r>
                    </a:p>
                  </a:txBody>
                  <a:tcPr/>
                </a:tc>
                <a:tc>
                  <a:txBody>
                    <a:bodyPr/>
                    <a:lstStyle/>
                    <a:p>
                      <a:r>
                        <a:rPr lang="en-US" sz="1400" dirty="0"/>
                        <a:t>105</a:t>
                      </a:r>
                    </a:p>
                  </a:txBody>
                  <a:tcPr/>
                </a:tc>
                <a:extLst>
                  <a:ext uri="{0D108BD9-81ED-4DB2-BD59-A6C34878D82A}">
                    <a16:rowId xmlns:a16="http://schemas.microsoft.com/office/drawing/2014/main" xmlns="" val="10005"/>
                  </a:ext>
                </a:extLst>
              </a:tr>
              <a:tr h="370840">
                <a:tc>
                  <a:txBody>
                    <a:bodyPr/>
                    <a:lstStyle/>
                    <a:p>
                      <a:endParaRPr lang="en-US" sz="1400" dirty="0"/>
                    </a:p>
                  </a:txBody>
                  <a:tcPr>
                    <a:solidFill>
                      <a:schemeClr val="bg1"/>
                    </a:solidFill>
                  </a:tcPr>
                </a:tc>
                <a:tc>
                  <a:txBody>
                    <a:bodyPr/>
                    <a:lstStyle/>
                    <a:p>
                      <a:r>
                        <a:rPr lang="en-US" sz="1400" dirty="0"/>
                        <a:t>Fang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Pen</a:t>
                      </a:r>
                    </a:p>
                  </a:txBody>
                  <a:tcPr/>
                </a:tc>
                <a:tc>
                  <a:txBody>
                    <a:bodyPr/>
                    <a:lstStyle/>
                    <a:p>
                      <a:r>
                        <a:rPr lang="en-US" sz="1400" dirty="0"/>
                        <a:t>Research</a:t>
                      </a:r>
                    </a:p>
                  </a:txBody>
                  <a:tcPr/>
                </a:tc>
                <a:tc>
                  <a:txBody>
                    <a:bodyPr/>
                    <a:lstStyle/>
                    <a:p>
                      <a:r>
                        <a:rPr lang="en-US" sz="1400" dirty="0"/>
                        <a:t>30</a:t>
                      </a:r>
                    </a:p>
                  </a:txBody>
                  <a:tcPr/>
                </a:tc>
                <a:tc>
                  <a:txBody>
                    <a:bodyPr/>
                    <a:lstStyle/>
                    <a:p>
                      <a:r>
                        <a:rPr lang="en-US" sz="1400" dirty="0"/>
                        <a:t>Economist</a:t>
                      </a:r>
                    </a:p>
                  </a:txBody>
                  <a:tcPr/>
                </a:tc>
                <a:tc>
                  <a:txBody>
                    <a:bodyPr/>
                    <a:lstStyle/>
                    <a:p>
                      <a:r>
                        <a:rPr lang="en-US" sz="1400" dirty="0"/>
                        <a:t>New York</a:t>
                      </a:r>
                    </a:p>
                  </a:txBody>
                  <a:tcPr/>
                </a:tc>
                <a:tc>
                  <a:txBody>
                    <a:bodyPr/>
                    <a:lstStyle/>
                    <a:p>
                      <a:r>
                        <a:rPr lang="en-US" sz="1400" dirty="0"/>
                        <a:t>106</a:t>
                      </a:r>
                    </a:p>
                  </a:txBody>
                  <a:tcPr/>
                </a:tc>
                <a:extLst>
                  <a:ext uri="{0D108BD9-81ED-4DB2-BD59-A6C34878D82A}">
                    <a16:rowId xmlns:a16="http://schemas.microsoft.com/office/drawing/2014/main" xmlns="" val="10006"/>
                  </a:ext>
                </a:extLst>
              </a:tr>
              <a:tr h="370840">
                <a:tc>
                  <a:txBody>
                    <a:bodyPr/>
                    <a:lstStyle/>
                    <a:p>
                      <a:endParaRPr lang="en-US" sz="1400" dirty="0"/>
                    </a:p>
                  </a:txBody>
                  <a:tcPr>
                    <a:solidFill>
                      <a:schemeClr val="bg1"/>
                    </a:solidFill>
                  </a:tcPr>
                </a:tc>
                <a:tc>
                  <a:txBody>
                    <a:bodyPr/>
                    <a:lstStyle/>
                    <a:p>
                      <a:r>
                        <a:rPr lang="en-US" sz="1400" dirty="0"/>
                        <a:t>Fang</a:t>
                      </a:r>
                    </a:p>
                  </a:txBody>
                  <a:tcPr/>
                </a:tc>
                <a:tc>
                  <a:txBody>
                    <a:bodyPr/>
                    <a:lstStyle/>
                    <a:p>
                      <a:r>
                        <a:rPr lang="en-US" sz="1400" dirty="0"/>
                        <a:t>Pen</a:t>
                      </a:r>
                    </a:p>
                  </a:txBody>
                  <a:tcPr/>
                </a:tc>
                <a:tc>
                  <a:txBody>
                    <a:bodyPr/>
                    <a:lstStyle/>
                    <a:p>
                      <a:r>
                        <a:rPr lang="en-US" sz="1400" dirty="0"/>
                        <a:t>Research</a:t>
                      </a:r>
                    </a:p>
                  </a:txBody>
                  <a:tcPr/>
                </a:tc>
                <a:tc>
                  <a:txBody>
                    <a:bodyPr/>
                    <a:lstStyle/>
                    <a:p>
                      <a:r>
                        <a:rPr lang="en-US" sz="1400" dirty="0"/>
                        <a:t>30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Economist</a:t>
                      </a:r>
                    </a:p>
                  </a:txBody>
                  <a:tcPr/>
                </a:tc>
                <a:tc>
                  <a:txBody>
                    <a:bodyPr/>
                    <a:lstStyle/>
                    <a:p>
                      <a:r>
                        <a:rPr lang="en-US" sz="1400" dirty="0"/>
                        <a:t>Buffalo</a:t>
                      </a:r>
                    </a:p>
                  </a:txBody>
                  <a:tcPr/>
                </a:tc>
                <a:tc>
                  <a:txBody>
                    <a:bodyPr/>
                    <a:lstStyle/>
                    <a:p>
                      <a:r>
                        <a:rPr lang="en-US" sz="1400" dirty="0"/>
                        <a:t>107</a:t>
                      </a:r>
                    </a:p>
                  </a:txBody>
                  <a:tcPr/>
                </a:tc>
                <a:extLst>
                  <a:ext uri="{0D108BD9-81ED-4DB2-BD59-A6C34878D82A}">
                    <a16:rowId xmlns:a16="http://schemas.microsoft.com/office/drawing/2014/main" xmlns="" val="10007"/>
                  </a:ext>
                </a:extLst>
              </a:tr>
              <a:tr h="370840">
                <a:tc>
                  <a:txBody>
                    <a:bodyPr/>
                    <a:lstStyle/>
                    <a:p>
                      <a:endParaRPr lang="en-US" sz="1400" dirty="0"/>
                    </a:p>
                  </a:txBody>
                  <a:tcPr>
                    <a:solidFill>
                      <a:schemeClr val="bg1"/>
                    </a:solidFill>
                  </a:tcPr>
                </a:tc>
                <a:tc>
                  <a:txBody>
                    <a:bodyPr/>
                    <a:lstStyle/>
                    <a:p>
                      <a:r>
                        <a:rPr lang="en-US" sz="1400" dirty="0" err="1"/>
                        <a:t>Lakshmi</a:t>
                      </a:r>
                      <a:endParaRPr lang="en-US" sz="1400" dirty="0"/>
                    </a:p>
                  </a:txBody>
                  <a:tcPr/>
                </a:tc>
                <a:tc>
                  <a:txBody>
                    <a:bodyPr/>
                    <a:lstStyle/>
                    <a:p>
                      <a:r>
                        <a:rPr lang="en-US" sz="1400" dirty="0"/>
                        <a:t>Oracle</a:t>
                      </a:r>
                    </a:p>
                  </a:txBody>
                  <a:tcPr/>
                </a:tc>
                <a:tc>
                  <a:txBody>
                    <a:bodyPr/>
                    <a:lstStyle/>
                    <a:p>
                      <a:r>
                        <a:rPr lang="en-US" sz="1400" dirty="0"/>
                        <a:t>Database</a:t>
                      </a:r>
                    </a:p>
                  </a:txBody>
                  <a:tcPr/>
                </a:tc>
                <a:tc>
                  <a:txBody>
                    <a:bodyPr/>
                    <a:lstStyle/>
                    <a:p>
                      <a:r>
                        <a:rPr lang="en-US" sz="1400" dirty="0"/>
                        <a:t>40</a:t>
                      </a:r>
                    </a:p>
                  </a:txBody>
                  <a:tcPr/>
                </a:tc>
                <a:tc>
                  <a:txBody>
                    <a:bodyPr/>
                    <a:lstStyle/>
                    <a:p>
                      <a:r>
                        <a:rPr lang="en-US" sz="1400" dirty="0"/>
                        <a:t>Analyst</a:t>
                      </a:r>
                    </a:p>
                  </a:txBody>
                  <a:tcPr/>
                </a:tc>
                <a:tc>
                  <a:txBody>
                    <a:bodyPr/>
                    <a:lstStyle/>
                    <a:p>
                      <a:r>
                        <a:rPr lang="en-US" sz="1400" dirty="0"/>
                        <a:t>Boston</a:t>
                      </a:r>
                    </a:p>
                  </a:txBody>
                  <a:tcPr/>
                </a:tc>
                <a:tc>
                  <a:txBody>
                    <a:bodyPr/>
                    <a:lstStyle/>
                    <a:p>
                      <a:r>
                        <a:rPr lang="en-US" sz="1400" dirty="0"/>
                        <a:t>101</a:t>
                      </a:r>
                    </a:p>
                  </a:txBody>
                  <a:tcPr/>
                </a:tc>
                <a:extLst>
                  <a:ext uri="{0D108BD9-81ED-4DB2-BD59-A6C34878D82A}">
                    <a16:rowId xmlns:a16="http://schemas.microsoft.com/office/drawing/2014/main" xmlns="" val="10008"/>
                  </a:ext>
                </a:extLst>
              </a:tr>
              <a:tr h="370840">
                <a:tc>
                  <a:txBody>
                    <a:bodyPr/>
                    <a:lstStyle/>
                    <a:p>
                      <a:endParaRPr lang="en-US" sz="1400"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t>Lakshmi</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Oracle</a:t>
                      </a:r>
                    </a:p>
                  </a:txBody>
                  <a:tcPr/>
                </a:tc>
                <a:tc>
                  <a:txBody>
                    <a:bodyPr/>
                    <a:lstStyle/>
                    <a:p>
                      <a:r>
                        <a:rPr lang="en-US" sz="1400" dirty="0"/>
                        <a:t>Database</a:t>
                      </a:r>
                    </a:p>
                  </a:txBody>
                  <a:tcPr/>
                </a:tc>
                <a:tc>
                  <a:txBody>
                    <a:bodyPr/>
                    <a:lstStyle/>
                    <a:p>
                      <a:r>
                        <a:rPr lang="en-US" sz="1400" dirty="0"/>
                        <a:t>40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Analyst</a:t>
                      </a:r>
                    </a:p>
                  </a:txBody>
                  <a:tcPr/>
                </a:tc>
                <a:tc>
                  <a:txBody>
                    <a:bodyPr/>
                    <a:lstStyle/>
                    <a:p>
                      <a:r>
                        <a:rPr lang="en-US" sz="1400" dirty="0"/>
                        <a:t>Buffalo</a:t>
                      </a:r>
                    </a:p>
                  </a:txBody>
                  <a:tcPr/>
                </a:tc>
                <a:tc>
                  <a:txBody>
                    <a:bodyPr/>
                    <a:lstStyle/>
                    <a:p>
                      <a:r>
                        <a:rPr lang="en-US" sz="1400" dirty="0"/>
                        <a:t>108</a:t>
                      </a:r>
                    </a:p>
                  </a:txBody>
                  <a:tcPr/>
                </a:tc>
                <a:extLst>
                  <a:ext uri="{0D108BD9-81ED-4DB2-BD59-A6C34878D82A}">
                    <a16:rowId xmlns:a16="http://schemas.microsoft.com/office/drawing/2014/main" xmlns="" val="10009"/>
                  </a:ext>
                </a:extLst>
              </a:tr>
              <a:tr h="370840">
                <a:tc>
                  <a:txBody>
                    <a:bodyPr/>
                    <a:lstStyle/>
                    <a:p>
                      <a:endParaRPr lang="en-US" sz="1400" dirty="0"/>
                    </a:p>
                  </a:txBody>
                  <a:tcPr>
                    <a:solidFill>
                      <a:schemeClr val="bg1"/>
                    </a:solidFill>
                  </a:tcPr>
                </a:tc>
                <a:tc>
                  <a:txBody>
                    <a:bodyPr/>
                    <a:lstStyle/>
                    <a:p>
                      <a:r>
                        <a:rPr lang="en-US" sz="1400" dirty="0" err="1"/>
                        <a:t>Lakshmi</a:t>
                      </a:r>
                      <a:endParaRPr lang="en-US" sz="1400" dirty="0"/>
                    </a:p>
                  </a:txBody>
                  <a:tcPr/>
                </a:tc>
                <a:tc>
                  <a:txBody>
                    <a:bodyPr/>
                    <a:lstStyle/>
                    <a:p>
                      <a:r>
                        <a:rPr lang="en-US" sz="1400" dirty="0"/>
                        <a:t>Oracle</a:t>
                      </a:r>
                    </a:p>
                  </a:txBody>
                  <a:tcPr/>
                </a:tc>
                <a:tc>
                  <a:txBody>
                    <a:bodyPr/>
                    <a:lstStyle/>
                    <a:p>
                      <a:r>
                        <a:rPr lang="en-US" sz="1400" dirty="0"/>
                        <a:t>Database</a:t>
                      </a:r>
                    </a:p>
                  </a:txBody>
                  <a:tcPr/>
                </a:tc>
                <a:tc>
                  <a:txBody>
                    <a:bodyPr/>
                    <a:lstStyle/>
                    <a:p>
                      <a:r>
                        <a:rPr lang="en-US" sz="1400" dirty="0"/>
                        <a:t>40</a:t>
                      </a:r>
                    </a:p>
                  </a:txBody>
                  <a:tcPr/>
                </a:tc>
                <a:tc>
                  <a:txBody>
                    <a:bodyPr/>
                    <a:lstStyle/>
                    <a:p>
                      <a:r>
                        <a:rPr lang="en-US" sz="1400" dirty="0"/>
                        <a:t>Clerk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Buffalo</a:t>
                      </a:r>
                    </a:p>
                  </a:txBody>
                  <a:tcPr/>
                </a:tc>
                <a:tc>
                  <a:txBody>
                    <a:bodyPr/>
                    <a:lstStyle/>
                    <a:p>
                      <a:r>
                        <a:rPr lang="en-US" sz="1400" dirty="0"/>
                        <a:t>107</a:t>
                      </a:r>
                    </a:p>
                  </a:txBody>
                  <a:tcPr/>
                </a:tc>
                <a:extLst>
                  <a:ext uri="{0D108BD9-81ED-4DB2-BD59-A6C34878D82A}">
                    <a16:rowId xmlns:a16="http://schemas.microsoft.com/office/drawing/2014/main" xmlns="" val="10010"/>
                  </a:ext>
                </a:extLst>
              </a:tr>
              <a:tr h="370840">
                <a:tc>
                  <a:txBody>
                    <a:bodyPr/>
                    <a:lstStyle/>
                    <a:p>
                      <a:endParaRPr lang="en-US" sz="1400"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t>Lakshmi</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Oracle</a:t>
                      </a:r>
                    </a:p>
                  </a:txBody>
                  <a:tcPr/>
                </a:tc>
                <a:tc>
                  <a:txBody>
                    <a:bodyPr/>
                    <a:lstStyle/>
                    <a:p>
                      <a:r>
                        <a:rPr lang="en-US" sz="1400" dirty="0"/>
                        <a:t>Database</a:t>
                      </a:r>
                    </a:p>
                  </a:txBody>
                  <a:tcPr/>
                </a:tc>
                <a:tc>
                  <a:txBody>
                    <a:bodyPr/>
                    <a:lstStyle/>
                    <a:p>
                      <a:r>
                        <a:rPr lang="en-US" sz="1400" dirty="0"/>
                        <a:t>40</a:t>
                      </a:r>
                    </a:p>
                  </a:txBody>
                  <a:tcPr/>
                </a:tc>
                <a:tc>
                  <a:txBody>
                    <a:bodyPr/>
                    <a:lstStyle/>
                    <a:p>
                      <a:r>
                        <a:rPr lang="en-US" sz="1400" dirty="0"/>
                        <a:t>Clerk</a:t>
                      </a:r>
                    </a:p>
                  </a:txBody>
                  <a:tcPr/>
                </a:tc>
                <a:tc>
                  <a:txBody>
                    <a:bodyPr/>
                    <a:lstStyle/>
                    <a:p>
                      <a:r>
                        <a:rPr lang="en-US" sz="1400" dirty="0"/>
                        <a:t>Boston</a:t>
                      </a:r>
                    </a:p>
                  </a:txBody>
                  <a:tcPr/>
                </a:tc>
                <a:tc>
                  <a:txBody>
                    <a:bodyPr/>
                    <a:lstStyle/>
                    <a:p>
                      <a:r>
                        <a:rPr lang="en-US" sz="1400" dirty="0"/>
                        <a:t>101</a:t>
                      </a:r>
                    </a:p>
                  </a:txBody>
                  <a:tcPr/>
                </a:tc>
                <a:extLst>
                  <a:ext uri="{0D108BD9-81ED-4DB2-BD59-A6C34878D82A}">
                    <a16:rowId xmlns:a16="http://schemas.microsoft.com/office/drawing/2014/main" xmlns="" val="10011"/>
                  </a:ext>
                </a:extLst>
              </a:tr>
              <a:tr h="370840">
                <a:tc>
                  <a:txBody>
                    <a:bodyPr/>
                    <a:lstStyle/>
                    <a:p>
                      <a:endParaRPr lang="en-US" sz="1400" dirty="0"/>
                    </a:p>
                  </a:txBody>
                  <a:tcPr>
                    <a:solidFill>
                      <a:schemeClr val="bg1"/>
                    </a:solidFill>
                  </a:tcPr>
                </a:tc>
                <a:tc>
                  <a:txBody>
                    <a:bodyPr/>
                    <a:lstStyle/>
                    <a:p>
                      <a:r>
                        <a:rPr lang="en-US" sz="1400" dirty="0" err="1"/>
                        <a:t>Lakshmi</a:t>
                      </a:r>
                      <a:endParaRPr lang="en-US" sz="1400" dirty="0"/>
                    </a:p>
                  </a:txBody>
                  <a:tcPr/>
                </a:tc>
                <a:tc>
                  <a:txBody>
                    <a:bodyPr/>
                    <a:lstStyle/>
                    <a:p>
                      <a:r>
                        <a:rPr lang="en-US" sz="1400" dirty="0"/>
                        <a:t>Oracle</a:t>
                      </a:r>
                    </a:p>
                  </a:txBody>
                  <a:tcPr/>
                </a:tc>
                <a:tc>
                  <a:txBody>
                    <a:bodyPr/>
                    <a:lstStyle/>
                    <a:p>
                      <a:r>
                        <a:rPr lang="en-US" sz="1400" dirty="0"/>
                        <a:t>Database</a:t>
                      </a:r>
                    </a:p>
                  </a:txBody>
                  <a:tcPr/>
                </a:tc>
                <a:tc>
                  <a:txBody>
                    <a:bodyPr/>
                    <a:lstStyle/>
                    <a:p>
                      <a:r>
                        <a:rPr lang="en-US" sz="1400" dirty="0"/>
                        <a:t>40</a:t>
                      </a:r>
                    </a:p>
                  </a:txBody>
                  <a:tcPr/>
                </a:tc>
                <a:tc>
                  <a:txBody>
                    <a:bodyPr/>
                    <a:lstStyle/>
                    <a:p>
                      <a:r>
                        <a:rPr lang="en-US" sz="1400" dirty="0"/>
                        <a:t>Clerk</a:t>
                      </a:r>
                    </a:p>
                  </a:txBody>
                  <a:tcPr/>
                </a:tc>
                <a:tc>
                  <a:txBody>
                    <a:bodyPr/>
                    <a:lstStyle/>
                    <a:p>
                      <a:r>
                        <a:rPr lang="en-US" sz="1400" dirty="0"/>
                        <a:t>Albany</a:t>
                      </a:r>
                    </a:p>
                  </a:txBody>
                  <a:tcPr/>
                </a:tc>
                <a:tc>
                  <a:txBody>
                    <a:bodyPr/>
                    <a:lstStyle/>
                    <a:p>
                      <a:r>
                        <a:rPr lang="en-US" sz="1400" dirty="0"/>
                        <a:t>109</a:t>
                      </a:r>
                    </a:p>
                  </a:txBody>
                  <a:tcPr/>
                </a:tc>
                <a:extLst>
                  <a:ext uri="{0D108BD9-81ED-4DB2-BD59-A6C34878D82A}">
                    <a16:rowId xmlns:a16="http://schemas.microsoft.com/office/drawing/2014/main" xmlns="" val="10012"/>
                  </a:ext>
                </a:extLst>
              </a:tr>
              <a:tr h="370840">
                <a:tc>
                  <a:txBody>
                    <a:bodyPr/>
                    <a:lstStyle/>
                    <a:p>
                      <a:endParaRPr lang="en-US" sz="1400"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t>Lakshmi</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Oracle</a:t>
                      </a:r>
                    </a:p>
                  </a:txBody>
                  <a:tcPr/>
                </a:tc>
                <a:tc>
                  <a:txBody>
                    <a:bodyPr/>
                    <a:lstStyle/>
                    <a:p>
                      <a:r>
                        <a:rPr lang="en-US" sz="1400" dirty="0"/>
                        <a:t>Database</a:t>
                      </a:r>
                    </a:p>
                  </a:txBody>
                  <a:tcPr/>
                </a:tc>
                <a:tc>
                  <a:txBody>
                    <a:bodyPr/>
                    <a:lstStyle/>
                    <a:p>
                      <a:r>
                        <a:rPr lang="en-US" sz="1400" dirty="0"/>
                        <a:t>40</a:t>
                      </a:r>
                    </a:p>
                  </a:txBody>
                  <a:tcPr/>
                </a:tc>
                <a:tc>
                  <a:txBody>
                    <a:bodyPr/>
                    <a:lstStyle/>
                    <a:p>
                      <a:r>
                        <a:rPr lang="en-US" sz="1400" dirty="0"/>
                        <a:t>Clerk</a:t>
                      </a:r>
                    </a:p>
                  </a:txBody>
                  <a:tcPr/>
                </a:tc>
                <a:tc>
                  <a:txBody>
                    <a:bodyPr/>
                    <a:lstStyle/>
                    <a:p>
                      <a:r>
                        <a:rPr lang="en-US" sz="1400" dirty="0"/>
                        <a:t>Trenton</a:t>
                      </a:r>
                    </a:p>
                  </a:txBody>
                  <a:tcPr/>
                </a:tc>
                <a:tc>
                  <a:txBody>
                    <a:bodyPr/>
                    <a:lstStyle/>
                    <a:p>
                      <a:r>
                        <a:rPr lang="en-US" sz="1400" dirty="0"/>
                        <a:t>110</a:t>
                      </a:r>
                    </a:p>
                  </a:txBody>
                  <a:tcPr/>
                </a:tc>
                <a:extLst>
                  <a:ext uri="{0D108BD9-81ED-4DB2-BD59-A6C34878D82A}">
                    <a16:rowId xmlns:a16="http://schemas.microsoft.com/office/drawing/2014/main" xmlns="" val="10013"/>
                  </a:ext>
                </a:extLst>
              </a:tr>
              <a:tr h="370840">
                <a:tc>
                  <a:txBody>
                    <a:bodyPr/>
                    <a:lstStyle/>
                    <a:p>
                      <a:endParaRPr lang="en-US" sz="1400"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a:t>Lakshmi</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Oracle</a:t>
                      </a:r>
                    </a:p>
                  </a:txBody>
                  <a:tcPr/>
                </a:tc>
                <a:tc>
                  <a:txBody>
                    <a:bodyPr/>
                    <a:lstStyle/>
                    <a:p>
                      <a:r>
                        <a:rPr lang="en-US" sz="1400" dirty="0"/>
                        <a:t>Database</a:t>
                      </a:r>
                    </a:p>
                  </a:txBody>
                  <a:tcPr/>
                </a:tc>
                <a:tc>
                  <a:txBody>
                    <a:bodyPr/>
                    <a:lstStyle/>
                    <a:p>
                      <a:r>
                        <a:rPr lang="en-US" sz="1400" dirty="0"/>
                        <a:t>40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Economist</a:t>
                      </a:r>
                    </a:p>
                  </a:txBody>
                  <a:tcPr/>
                </a:tc>
                <a:tc>
                  <a:txBody>
                    <a:bodyPr/>
                    <a:lstStyle/>
                    <a:p>
                      <a:r>
                        <a:rPr lang="en-US" sz="1400" dirty="0"/>
                        <a:t>Buffalo</a:t>
                      </a:r>
                    </a:p>
                  </a:txBody>
                  <a:tcPr/>
                </a:tc>
                <a:tc>
                  <a:txBody>
                    <a:bodyPr/>
                    <a:lstStyle/>
                    <a:p>
                      <a:r>
                        <a:rPr lang="en-US" sz="1400" dirty="0"/>
                        <a:t>107</a:t>
                      </a:r>
                    </a:p>
                  </a:txBody>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69358706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a:t>Our FDs</a:t>
            </a:r>
          </a:p>
        </p:txBody>
      </p:sp>
      <p:sp>
        <p:nvSpPr>
          <p:cNvPr id="224259" name="Rectangle 3"/>
          <p:cNvSpPr>
            <a:spLocks noGrp="1" noChangeArrowheads="1"/>
          </p:cNvSpPr>
          <p:nvPr>
            <p:ph idx="1"/>
          </p:nvPr>
        </p:nvSpPr>
        <p:spPr/>
        <p:txBody>
          <a:bodyPr/>
          <a:lstStyle/>
          <a:p>
            <a:pPr marL="933450" lvl="1" indent="-381000">
              <a:buFont typeface="Monotype Sorts" pitchFamily="2" charset="2"/>
              <a:buAutoNum type="arabicPeriod"/>
            </a:pPr>
            <a:r>
              <a:rPr lang="en-US"/>
              <a:t>Em </a:t>
            </a:r>
            <a:r>
              <a:rPr lang="en-US">
                <a:latin typeface="Symbol" pitchFamily="18" charset="2"/>
              </a:rPr>
              <a:t>®</a:t>
            </a:r>
            <a:r>
              <a:rPr lang="en-US"/>
              <a:t> To</a:t>
            </a:r>
          </a:p>
          <a:p>
            <a:pPr marL="933450" lvl="1" indent="-381000">
              <a:buFont typeface="Monotype Sorts" pitchFamily="2" charset="2"/>
              <a:buAutoNum type="arabicPeriod"/>
            </a:pPr>
            <a:r>
              <a:rPr lang="en-US"/>
              <a:t>Em </a:t>
            </a:r>
            <a:r>
              <a:rPr lang="en-US">
                <a:latin typeface="Symbol" pitchFamily="18" charset="2"/>
              </a:rPr>
              <a:t>®</a:t>
            </a:r>
            <a:r>
              <a:rPr lang="en-US"/>
              <a:t> Pr</a:t>
            </a:r>
          </a:p>
          <a:p>
            <a:pPr marL="933450" lvl="1" indent="-381000">
              <a:buFont typeface="Monotype Sorts" pitchFamily="2" charset="2"/>
              <a:buAutoNum type="arabicPeriod"/>
            </a:pPr>
            <a:r>
              <a:rPr lang="en-US"/>
              <a:t>To </a:t>
            </a:r>
            <a:r>
              <a:rPr lang="en-US">
                <a:latin typeface="Symbol" pitchFamily="18" charset="2"/>
              </a:rPr>
              <a:t>® </a:t>
            </a:r>
            <a:r>
              <a:rPr lang="en-US"/>
              <a:t>Pr</a:t>
            </a:r>
          </a:p>
          <a:p>
            <a:pPr marL="933450" lvl="1" indent="-381000">
              <a:buFont typeface="Monotype Sorts" pitchFamily="2" charset="2"/>
              <a:buAutoNum type="arabicPeriod"/>
            </a:pPr>
            <a:r>
              <a:rPr lang="en-US"/>
              <a:t>EmTo </a:t>
            </a:r>
            <a:r>
              <a:rPr lang="en-US">
                <a:latin typeface="Symbol" pitchFamily="18" charset="2"/>
              </a:rPr>
              <a:t>®</a:t>
            </a:r>
            <a:r>
              <a:rPr lang="en-US"/>
              <a:t> Ho</a:t>
            </a:r>
          </a:p>
          <a:p>
            <a:pPr marL="933450" lvl="1" indent="-381000">
              <a:buFont typeface="Monotype Sorts" pitchFamily="2" charset="2"/>
              <a:buAutoNum type="arabicPeriod"/>
            </a:pPr>
            <a:r>
              <a:rPr lang="en-US"/>
              <a:t>SkLo </a:t>
            </a:r>
            <a:r>
              <a:rPr lang="en-US">
                <a:latin typeface="Symbol" pitchFamily="18" charset="2"/>
              </a:rPr>
              <a:t>®</a:t>
            </a:r>
            <a:r>
              <a:rPr lang="en-US"/>
              <a:t> Ro</a:t>
            </a:r>
          </a:p>
          <a:p>
            <a:pPr marL="933450" lvl="1" indent="-381000">
              <a:buFont typeface="Monotype Sorts" pitchFamily="2" charset="2"/>
              <a:buAutoNum type="arabicPeriod"/>
            </a:pPr>
            <a:r>
              <a:rPr lang="en-US"/>
              <a:t>Ro </a:t>
            </a:r>
            <a:r>
              <a:rPr lang="en-US">
                <a:latin typeface="Symbol" pitchFamily="18" charset="2"/>
              </a:rPr>
              <a:t>®</a:t>
            </a:r>
            <a:r>
              <a:rPr lang="en-US"/>
              <a:t> Lo</a:t>
            </a:r>
          </a:p>
          <a:p>
            <a:pPr marL="457200" indent="-457200"/>
            <a:endParaRPr lang="en-US"/>
          </a:p>
        </p:txBody>
      </p:sp>
    </p:spTree>
    <p:extLst>
      <p:ext uri="{BB962C8B-B14F-4D97-AF65-F5344CB8AC3E}">
        <p14:creationId xmlns:p14="http://schemas.microsoft.com/office/powerpoint/2010/main" val="197877014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ChangeArrowheads="1"/>
          </p:cNvSpPr>
          <p:nvPr/>
        </p:nvSpPr>
        <p:spPr bwMode="auto">
          <a:xfrm>
            <a:off x="754063" y="7081838"/>
            <a:ext cx="2095500" cy="517525"/>
          </a:xfrm>
          <a:prstGeom prst="rect">
            <a:avLst/>
          </a:prstGeom>
          <a:noFill/>
          <a:ln w="9525">
            <a:noFill/>
            <a:miter lim="800000"/>
            <a:headEnd/>
            <a:tailEnd/>
          </a:ln>
        </p:spPr>
        <p:txBody>
          <a:bodyPr wrap="none" anchor="ctr"/>
          <a:lstStyle/>
          <a:p>
            <a:endParaRPr lang="en-US"/>
          </a:p>
        </p:txBody>
      </p:sp>
      <p:sp>
        <p:nvSpPr>
          <p:cNvPr id="225283" name="Rectangle 3"/>
          <p:cNvSpPr>
            <a:spLocks noChangeArrowheads="1"/>
          </p:cNvSpPr>
          <p:nvPr/>
        </p:nvSpPr>
        <p:spPr bwMode="auto">
          <a:xfrm>
            <a:off x="3436938" y="7081838"/>
            <a:ext cx="3184525" cy="517525"/>
          </a:xfrm>
          <a:prstGeom prst="rect">
            <a:avLst/>
          </a:prstGeom>
          <a:noFill/>
          <a:ln w="9525">
            <a:noFill/>
            <a:miter lim="800000"/>
            <a:headEnd/>
            <a:tailEnd/>
          </a:ln>
        </p:spPr>
        <p:txBody>
          <a:bodyPr wrap="none" anchor="ctr"/>
          <a:lstStyle/>
          <a:p>
            <a:endParaRPr lang="en-US"/>
          </a:p>
        </p:txBody>
      </p:sp>
      <p:sp>
        <p:nvSpPr>
          <p:cNvPr id="225284" name="Rectangle 4"/>
          <p:cNvSpPr>
            <a:spLocks noGrp="1" noChangeArrowheads="1"/>
          </p:cNvSpPr>
          <p:nvPr>
            <p:ph type="title"/>
          </p:nvPr>
        </p:nvSpPr>
        <p:spPr/>
        <p:txBody>
          <a:bodyPr/>
          <a:lstStyle/>
          <a:p>
            <a:r>
              <a:rPr lang="en-US"/>
              <a:t>Run The Algorithm</a:t>
            </a:r>
          </a:p>
        </p:txBody>
      </p:sp>
      <p:sp>
        <p:nvSpPr>
          <p:cNvPr id="225285" name="Rectangle 5"/>
          <p:cNvSpPr>
            <a:spLocks noGrp="1" noChangeArrowheads="1"/>
          </p:cNvSpPr>
          <p:nvPr>
            <p:ph idx="1"/>
          </p:nvPr>
        </p:nvSpPr>
        <p:spPr/>
        <p:txBody>
          <a:bodyPr/>
          <a:lstStyle/>
          <a:p>
            <a:r>
              <a:rPr lang="en-US" dirty="0"/>
              <a:t>There are no trivial FDs so we continue with the given FDs:</a:t>
            </a:r>
          </a:p>
          <a:p>
            <a:pPr lvl="1">
              <a:buFont typeface="Monotype Sorts" pitchFamily="2" charset="2"/>
              <a:buAutoNum type="arabicPeriod"/>
            </a:pPr>
            <a:r>
              <a:rPr lang="en-US" dirty="0" err="1"/>
              <a:t>Em</a:t>
            </a:r>
            <a:r>
              <a:rPr lang="en-US" dirty="0"/>
              <a:t> </a:t>
            </a:r>
            <a:r>
              <a:rPr lang="en-US" dirty="0">
                <a:latin typeface="Symbol" pitchFamily="18" charset="2"/>
              </a:rPr>
              <a:t>®</a:t>
            </a:r>
            <a:r>
              <a:rPr lang="en-US" dirty="0"/>
              <a:t> </a:t>
            </a:r>
            <a:r>
              <a:rPr lang="en-US" dirty="0" err="1"/>
              <a:t>ToPr</a:t>
            </a:r>
            <a:endParaRPr lang="en-US" dirty="0"/>
          </a:p>
          <a:p>
            <a:pPr lvl="1">
              <a:buFont typeface="Monotype Sorts" pitchFamily="2" charset="2"/>
              <a:buAutoNum type="arabicPeriod"/>
            </a:pPr>
            <a:r>
              <a:rPr lang="en-US" dirty="0"/>
              <a:t>To </a:t>
            </a:r>
            <a:r>
              <a:rPr lang="en-US" dirty="0">
                <a:latin typeface="Symbol" pitchFamily="18" charset="2"/>
              </a:rPr>
              <a:t>®</a:t>
            </a:r>
            <a:r>
              <a:rPr lang="en-US" dirty="0"/>
              <a:t> </a:t>
            </a:r>
            <a:r>
              <a:rPr lang="en-US" dirty="0" err="1"/>
              <a:t>Pr</a:t>
            </a:r>
            <a:endParaRPr lang="en-US" dirty="0"/>
          </a:p>
          <a:p>
            <a:pPr lvl="1">
              <a:buFont typeface="Monotype Sorts" pitchFamily="2" charset="2"/>
              <a:buAutoNum type="arabicPeriod"/>
            </a:pPr>
            <a:r>
              <a:rPr lang="en-US" dirty="0" err="1"/>
              <a:t>EmTo</a:t>
            </a:r>
            <a:r>
              <a:rPr lang="en-US" dirty="0"/>
              <a:t> </a:t>
            </a:r>
            <a:r>
              <a:rPr lang="en-US" dirty="0">
                <a:latin typeface="Symbol" pitchFamily="18" charset="2"/>
              </a:rPr>
              <a:t>®</a:t>
            </a:r>
            <a:r>
              <a:rPr lang="en-US" dirty="0"/>
              <a:t> Ho</a:t>
            </a:r>
          </a:p>
          <a:p>
            <a:pPr lvl="1">
              <a:buFont typeface="Monotype Sorts" pitchFamily="2" charset="2"/>
              <a:buAutoNum type="arabicPeriod"/>
            </a:pPr>
            <a:r>
              <a:rPr lang="en-US" dirty="0" err="1"/>
              <a:t>SkLo</a:t>
            </a:r>
            <a:r>
              <a:rPr lang="en-US" dirty="0"/>
              <a:t> </a:t>
            </a:r>
            <a:r>
              <a:rPr lang="en-US" dirty="0">
                <a:latin typeface="Symbol" pitchFamily="18" charset="2"/>
              </a:rPr>
              <a:t>®</a:t>
            </a:r>
            <a:r>
              <a:rPr lang="en-US" dirty="0"/>
              <a:t> Ro</a:t>
            </a:r>
          </a:p>
          <a:p>
            <a:pPr lvl="1">
              <a:buFont typeface="Monotype Sorts" pitchFamily="2" charset="2"/>
              <a:buAutoNum type="arabicPeriod"/>
            </a:pPr>
            <a:r>
              <a:rPr lang="en-US" dirty="0"/>
              <a:t>Ro </a:t>
            </a:r>
            <a:r>
              <a:rPr lang="en-US" dirty="0">
                <a:latin typeface="Symbol" pitchFamily="18" charset="2"/>
              </a:rPr>
              <a:t>®</a:t>
            </a:r>
            <a:r>
              <a:rPr lang="en-US" dirty="0"/>
              <a:t> Lo</a:t>
            </a:r>
          </a:p>
          <a:p>
            <a:endParaRPr lang="en-US" dirty="0"/>
          </a:p>
        </p:txBody>
      </p:sp>
    </p:spTree>
    <p:extLst>
      <p:ext uri="{BB962C8B-B14F-4D97-AF65-F5344CB8AC3E}">
        <p14:creationId xmlns:p14="http://schemas.microsoft.com/office/powerpoint/2010/main" val="3035998873"/>
      </p:ext>
    </p:extLst>
  </p:cSld>
  <p:clrMapOvr>
    <a:masterClrMapping/>
  </p:clrMapOvr>
  <p:transition xmlns:p14="http://schemas.microsoft.com/office/powerpoint/2010/main"/>
</p:sld>
</file>

<file path=ppt/slides/slide1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282" name="Rectangle 2"/>
          <p:cNvSpPr>
            <a:spLocks noChangeArrowheads="1"/>
          </p:cNvSpPr>
          <p:nvPr/>
        </p:nvSpPr>
        <p:spPr bwMode="auto">
          <a:xfrm>
            <a:off x="754063" y="7081838"/>
            <a:ext cx="2095500" cy="517525"/>
          </a:xfrm>
          <a:prstGeom prst="rect">
            <a:avLst/>
          </a:prstGeom>
          <a:noFill/>
          <a:ln w="9525">
            <a:noFill/>
            <a:miter lim="800000"/>
            <a:headEnd/>
            <a:tailEnd/>
          </a:ln>
        </p:spPr>
        <p:txBody>
          <a:bodyPr wrap="none" anchor="ctr"/>
          <a:lstStyle/>
          <a:p>
            <a:endParaRPr lang="en-US"/>
          </a:p>
        </p:txBody>
      </p:sp>
      <p:sp>
        <p:nvSpPr>
          <p:cNvPr id="225283" name="Rectangle 3"/>
          <p:cNvSpPr>
            <a:spLocks noChangeArrowheads="1"/>
          </p:cNvSpPr>
          <p:nvPr/>
        </p:nvSpPr>
        <p:spPr bwMode="auto">
          <a:xfrm>
            <a:off x="3436938" y="7081838"/>
            <a:ext cx="3184525" cy="517525"/>
          </a:xfrm>
          <a:prstGeom prst="rect">
            <a:avLst/>
          </a:prstGeom>
          <a:noFill/>
          <a:ln w="9525">
            <a:noFill/>
            <a:miter lim="800000"/>
            <a:headEnd/>
            <a:tailEnd/>
          </a:ln>
        </p:spPr>
        <p:txBody>
          <a:bodyPr wrap="none" anchor="ctr"/>
          <a:lstStyle/>
          <a:p>
            <a:endParaRPr lang="en-US"/>
          </a:p>
        </p:txBody>
      </p:sp>
      <p:sp>
        <p:nvSpPr>
          <p:cNvPr id="225284" name="Rectangle 4"/>
          <p:cNvSpPr>
            <a:spLocks noGrp="1" noChangeArrowheads="1"/>
          </p:cNvSpPr>
          <p:nvPr>
            <p:ph type="title"/>
          </p:nvPr>
        </p:nvSpPr>
        <p:spPr/>
        <p:txBody>
          <a:bodyPr/>
          <a:lstStyle/>
          <a:p>
            <a:r>
              <a:rPr lang="en-US" dirty="0"/>
              <a:t>Run The Algorithm</a:t>
            </a:r>
          </a:p>
        </p:txBody>
      </p:sp>
      <p:sp>
        <p:nvSpPr>
          <p:cNvPr id="225285" name="Rectangle 5"/>
          <p:cNvSpPr>
            <a:spLocks noGrp="1" noChangeArrowheads="1"/>
          </p:cNvSpPr>
          <p:nvPr>
            <p:ph idx="1"/>
          </p:nvPr>
        </p:nvSpPr>
        <p:spPr/>
        <p:txBody>
          <a:bodyPr/>
          <a:lstStyle/>
          <a:p>
            <a:r>
              <a:rPr lang="en-US" dirty="0"/>
              <a:t>Just for an example, if were given</a:t>
            </a:r>
          </a:p>
          <a:p>
            <a:pPr lvl="1">
              <a:buFont typeface="Monotype Sorts" pitchFamily="2" charset="2"/>
              <a:buAutoNum type="arabicPeriod"/>
            </a:pPr>
            <a:r>
              <a:rPr lang="en-US" dirty="0" err="1"/>
              <a:t>Em</a:t>
            </a:r>
            <a:r>
              <a:rPr lang="en-US" dirty="0"/>
              <a:t> </a:t>
            </a:r>
            <a:r>
              <a:rPr lang="en-US" dirty="0">
                <a:latin typeface="Symbol" pitchFamily="18" charset="2"/>
              </a:rPr>
              <a:t>®</a:t>
            </a:r>
            <a:r>
              <a:rPr lang="en-US" dirty="0"/>
              <a:t> </a:t>
            </a:r>
            <a:r>
              <a:rPr lang="en-US" dirty="0" err="1"/>
              <a:t>ToPr</a:t>
            </a:r>
            <a:endParaRPr lang="en-US" dirty="0"/>
          </a:p>
          <a:p>
            <a:pPr lvl="1">
              <a:buFont typeface="Monotype Sorts" pitchFamily="2" charset="2"/>
              <a:buAutoNum type="arabicPeriod"/>
            </a:pPr>
            <a:r>
              <a:rPr lang="en-US" dirty="0"/>
              <a:t>To </a:t>
            </a:r>
            <a:r>
              <a:rPr lang="en-US" dirty="0">
                <a:latin typeface="Symbol" pitchFamily="18" charset="2"/>
              </a:rPr>
              <a:t>®</a:t>
            </a:r>
            <a:r>
              <a:rPr lang="en-US" dirty="0"/>
              <a:t> </a:t>
            </a:r>
            <a:r>
              <a:rPr lang="en-US" dirty="0" err="1"/>
              <a:t>ToPr</a:t>
            </a:r>
            <a:endParaRPr lang="en-US" dirty="0"/>
          </a:p>
          <a:p>
            <a:pPr lvl="1">
              <a:buFont typeface="Monotype Sorts" pitchFamily="2" charset="2"/>
              <a:buAutoNum type="arabicPeriod"/>
            </a:pPr>
            <a:r>
              <a:rPr lang="en-US" dirty="0" err="1"/>
              <a:t>EmTo</a:t>
            </a:r>
            <a:r>
              <a:rPr lang="en-US" dirty="0"/>
              <a:t> </a:t>
            </a:r>
            <a:r>
              <a:rPr lang="en-US" dirty="0">
                <a:latin typeface="Symbol" pitchFamily="18" charset="2"/>
              </a:rPr>
              <a:t>®</a:t>
            </a:r>
            <a:r>
              <a:rPr lang="en-US" dirty="0"/>
              <a:t> Ho</a:t>
            </a:r>
          </a:p>
          <a:p>
            <a:pPr lvl="1">
              <a:buFont typeface="Monotype Sorts" pitchFamily="2" charset="2"/>
              <a:buAutoNum type="arabicPeriod"/>
            </a:pPr>
            <a:r>
              <a:rPr lang="en-US" dirty="0" err="1"/>
              <a:t>SkLo</a:t>
            </a:r>
            <a:r>
              <a:rPr lang="en-US" dirty="0"/>
              <a:t> </a:t>
            </a:r>
            <a:r>
              <a:rPr lang="en-US" dirty="0">
                <a:latin typeface="Symbol" pitchFamily="18" charset="2"/>
              </a:rPr>
              <a:t>®</a:t>
            </a:r>
            <a:r>
              <a:rPr lang="en-US" dirty="0"/>
              <a:t> Ro</a:t>
            </a:r>
          </a:p>
          <a:p>
            <a:pPr lvl="1">
              <a:buFont typeface="Monotype Sorts" pitchFamily="2" charset="2"/>
              <a:buAutoNum type="arabicPeriod"/>
            </a:pPr>
            <a:r>
              <a:rPr lang="en-US" dirty="0"/>
              <a:t>Ro </a:t>
            </a:r>
            <a:r>
              <a:rPr lang="en-US" dirty="0">
                <a:latin typeface="Symbol" pitchFamily="18" charset="2"/>
              </a:rPr>
              <a:t>®</a:t>
            </a:r>
            <a:r>
              <a:rPr lang="en-US" dirty="0"/>
              <a:t> Lo</a:t>
            </a:r>
          </a:p>
          <a:p>
            <a:pPr marL="0" indent="0">
              <a:buNone/>
            </a:pPr>
            <a:r>
              <a:rPr lang="en-US" dirty="0"/>
              <a:t>           we would replace them by</a:t>
            </a:r>
          </a:p>
          <a:p>
            <a:pPr lvl="1">
              <a:buFont typeface="Monotype Sorts" pitchFamily="2" charset="2"/>
              <a:buAutoNum type="arabicPeriod"/>
            </a:pPr>
            <a:r>
              <a:rPr lang="en-US" dirty="0" err="1"/>
              <a:t>Em</a:t>
            </a:r>
            <a:r>
              <a:rPr lang="en-US" dirty="0"/>
              <a:t> </a:t>
            </a:r>
            <a:r>
              <a:rPr lang="en-US" dirty="0">
                <a:latin typeface="Symbol" pitchFamily="18" charset="2"/>
              </a:rPr>
              <a:t>®</a:t>
            </a:r>
            <a:r>
              <a:rPr lang="en-US" dirty="0"/>
              <a:t> </a:t>
            </a:r>
            <a:r>
              <a:rPr lang="en-US" dirty="0" err="1"/>
              <a:t>ToPr</a:t>
            </a:r>
            <a:endParaRPr lang="en-US" dirty="0"/>
          </a:p>
          <a:p>
            <a:pPr lvl="1">
              <a:buFont typeface="Monotype Sorts" pitchFamily="2" charset="2"/>
              <a:buAutoNum type="arabicPeriod"/>
            </a:pPr>
            <a:r>
              <a:rPr lang="en-US" dirty="0"/>
              <a:t>To </a:t>
            </a:r>
            <a:r>
              <a:rPr lang="en-US" dirty="0">
                <a:latin typeface="Symbol" pitchFamily="18" charset="2"/>
              </a:rPr>
              <a:t>®</a:t>
            </a:r>
            <a:r>
              <a:rPr lang="en-US" dirty="0"/>
              <a:t> </a:t>
            </a:r>
            <a:r>
              <a:rPr lang="en-US" dirty="0" err="1"/>
              <a:t>Pr</a:t>
            </a:r>
            <a:endParaRPr lang="en-US" dirty="0"/>
          </a:p>
          <a:p>
            <a:pPr lvl="1">
              <a:buFont typeface="Monotype Sorts" pitchFamily="2" charset="2"/>
              <a:buAutoNum type="arabicPeriod"/>
            </a:pPr>
            <a:r>
              <a:rPr lang="en-US" dirty="0" err="1"/>
              <a:t>EmTo</a:t>
            </a:r>
            <a:r>
              <a:rPr lang="en-US" dirty="0"/>
              <a:t> </a:t>
            </a:r>
            <a:r>
              <a:rPr lang="en-US" dirty="0">
                <a:latin typeface="Symbol" pitchFamily="18" charset="2"/>
              </a:rPr>
              <a:t>®</a:t>
            </a:r>
            <a:r>
              <a:rPr lang="en-US" dirty="0"/>
              <a:t> Ho</a:t>
            </a:r>
          </a:p>
          <a:p>
            <a:pPr lvl="1">
              <a:buFont typeface="Monotype Sorts" pitchFamily="2" charset="2"/>
              <a:buAutoNum type="arabicPeriod"/>
            </a:pPr>
            <a:r>
              <a:rPr lang="en-US" dirty="0" err="1"/>
              <a:t>SkLo</a:t>
            </a:r>
            <a:r>
              <a:rPr lang="en-US" dirty="0"/>
              <a:t> </a:t>
            </a:r>
            <a:r>
              <a:rPr lang="en-US" dirty="0">
                <a:latin typeface="Symbol" pitchFamily="18" charset="2"/>
              </a:rPr>
              <a:t>®</a:t>
            </a:r>
            <a:r>
              <a:rPr lang="en-US" dirty="0"/>
              <a:t> Ro</a:t>
            </a:r>
          </a:p>
          <a:p>
            <a:pPr lvl="1">
              <a:buFont typeface="Monotype Sorts" pitchFamily="2" charset="2"/>
              <a:buAutoNum type="arabicPeriod"/>
            </a:pPr>
            <a:r>
              <a:rPr lang="en-US" dirty="0"/>
              <a:t>Ro </a:t>
            </a:r>
            <a:r>
              <a:rPr lang="en-US" dirty="0">
                <a:latin typeface="Symbol" pitchFamily="18" charset="2"/>
              </a:rPr>
              <a:t>®</a:t>
            </a:r>
            <a:r>
              <a:rPr lang="en-US" dirty="0"/>
              <a:t> Lo</a:t>
            </a:r>
          </a:p>
          <a:p>
            <a:endParaRPr lang="en-US" dirty="0"/>
          </a:p>
        </p:txBody>
      </p:sp>
    </p:spTree>
    <p:extLst>
      <p:ext uri="{BB962C8B-B14F-4D97-AF65-F5344CB8AC3E}">
        <p14:creationId xmlns:p14="http://schemas.microsoft.com/office/powerpoint/2010/main" val="392641623"/>
      </p:ext>
    </p:extLst>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US"/>
              <a:t>Mathematical Notation For Natural Join</a:t>
            </a:r>
            <a:br>
              <a:rPr lang="en-US"/>
            </a:br>
            <a:r>
              <a:rPr lang="en-US"/>
              <a:t>(We Will Use Sparingly)</a:t>
            </a:r>
          </a:p>
        </p:txBody>
      </p:sp>
      <p:sp>
        <p:nvSpPr>
          <p:cNvPr id="1028" name="Content Placeholder 2"/>
          <p:cNvSpPr>
            <a:spLocks noGrp="1"/>
          </p:cNvSpPr>
          <p:nvPr>
            <p:ph idx="1"/>
          </p:nvPr>
        </p:nvSpPr>
        <p:spPr/>
        <p:txBody>
          <a:bodyPr/>
          <a:lstStyle/>
          <a:p>
            <a:r>
              <a:rPr lang="en-US" dirty="0"/>
              <a:t>There is a special mathematical symbol for natural join</a:t>
            </a:r>
          </a:p>
          <a:p>
            <a:r>
              <a:rPr lang="en-US" dirty="0"/>
              <a:t>It is not part of SQL, of course, which only allows standard ANSI font</a:t>
            </a:r>
          </a:p>
          <a:p>
            <a:endParaRPr lang="en-US" dirty="0"/>
          </a:p>
          <a:p>
            <a:r>
              <a:rPr lang="en-US" dirty="0"/>
              <a:t>In mathematical, relational algebra notation, natural join of two tables is denoted by     (this symbol appears only in special mathematical fonts, so we may use </a:t>
            </a:r>
            <a:r>
              <a:rPr lang="en-US" dirty="0">
                <a:sym typeface="Symbol" pitchFamily="18" charset="2"/>
              </a:rPr>
              <a:t></a:t>
            </a:r>
            <a:r>
              <a:rPr lang="en-US" dirty="0"/>
              <a:t> in these notes instead if we ever need that symbol)</a:t>
            </a:r>
            <a:endParaRPr lang="en-US" dirty="0">
              <a:solidFill>
                <a:srgbClr val="FF0000"/>
              </a:solidFill>
            </a:endParaRPr>
          </a:p>
          <a:p>
            <a:endParaRPr lang="en-US" dirty="0"/>
          </a:p>
          <a:p>
            <a:r>
              <a:rPr lang="en-US" dirty="0"/>
              <a:t>So we have: R = S </a:t>
            </a:r>
            <a:r>
              <a:rPr lang="en-US" dirty="0">
                <a:sym typeface="Math3" pitchFamily="2" charset="2"/>
              </a:rPr>
              <a:t> </a:t>
            </a:r>
            <a:r>
              <a:rPr lang="en-US" dirty="0"/>
              <a:t> T   </a:t>
            </a:r>
          </a:p>
          <a:p>
            <a:endParaRPr lang="en-US" dirty="0"/>
          </a:p>
          <a:p>
            <a:endParaRPr lang="en-US" dirty="0"/>
          </a:p>
          <a:p>
            <a:r>
              <a:rPr lang="en-US" dirty="0"/>
              <a:t>It is used when “corresponding columns” means “equal-named columns”</a:t>
            </a:r>
          </a:p>
        </p:txBody>
      </p:sp>
      <p:graphicFrame>
        <p:nvGraphicFramePr>
          <p:cNvPr id="1026" name="Object 6"/>
          <p:cNvGraphicFramePr>
            <a:graphicFrameLocks noChangeAspect="1"/>
          </p:cNvGraphicFramePr>
          <p:nvPr/>
        </p:nvGraphicFramePr>
        <p:xfrm>
          <a:off x="4946650" y="2740025"/>
          <a:ext cx="114300" cy="177800"/>
        </p:xfrm>
        <a:graphic>
          <a:graphicData uri="http://schemas.openxmlformats.org/presentationml/2006/ole">
            <mc:AlternateContent xmlns:mc="http://schemas.openxmlformats.org/markup-compatibility/2006">
              <mc:Choice xmlns:v="urn:schemas-microsoft-com:vml" Requires="v">
                <p:oleObj spid="_x0000_s53296" name="Equation" r:id="rId4" imgW="114120" imgH="177480" progId="Equation.DSMT4">
                  <p:embed/>
                </p:oleObj>
              </mc:Choice>
              <mc:Fallback>
                <p:oleObj name="Equation" r:id="rId4" imgW="114120" imgH="177480" progId="Equation.DSMT4">
                  <p:embed/>
                  <p:pic>
                    <p:nvPicPr>
                      <p:cNvPr id="102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6650" y="2740025"/>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9" name="Picture 7"/>
          <p:cNvPicPr>
            <a:picLocks noChangeAspect="1" noChangeArrowheads="1"/>
          </p:cNvPicPr>
          <p:nvPr/>
        </p:nvPicPr>
        <p:blipFill>
          <a:blip r:embed="rId6" cstate="print"/>
          <a:srcRect/>
          <a:stretch>
            <a:fillRect/>
          </a:stretch>
        </p:blipFill>
        <p:spPr bwMode="auto">
          <a:xfrm>
            <a:off x="3822700" y="4648200"/>
            <a:ext cx="215900" cy="484188"/>
          </a:xfrm>
          <a:prstGeom prst="rect">
            <a:avLst/>
          </a:prstGeom>
          <a:noFill/>
          <a:ln w="12700">
            <a:noFill/>
            <a:miter lim="800000"/>
            <a:headEnd/>
            <a:tailEnd/>
          </a:ln>
        </p:spPr>
      </p:pic>
      <p:pic>
        <p:nvPicPr>
          <p:cNvPr id="1030" name="Picture 7"/>
          <p:cNvPicPr>
            <a:picLocks noChangeAspect="1" noChangeArrowheads="1"/>
          </p:cNvPicPr>
          <p:nvPr/>
        </p:nvPicPr>
        <p:blipFill>
          <a:blip r:embed="rId6" cstate="print"/>
          <a:srcRect/>
          <a:stretch>
            <a:fillRect/>
          </a:stretch>
        </p:blipFill>
        <p:spPr bwMode="auto">
          <a:xfrm>
            <a:off x="4572000" y="3124200"/>
            <a:ext cx="215900" cy="484188"/>
          </a:xfrm>
          <a:prstGeom prst="rect">
            <a:avLst/>
          </a:prstGeom>
          <a:noFill/>
          <a:ln w="12700">
            <a:noFill/>
            <a:miter lim="800000"/>
            <a:headEnd/>
            <a:tailEnd/>
          </a:ln>
        </p:spPr>
      </p:pic>
    </p:spTree>
    <p:extLst>
      <p:ext uri="{BB962C8B-B14F-4D97-AF65-F5344CB8AC3E}">
        <p14:creationId xmlns:p14="http://schemas.microsoft.com/office/powerpoint/2010/main" val="114838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ChangeArrowheads="1"/>
          </p:cNvSpPr>
          <p:nvPr/>
        </p:nvSpPr>
        <p:spPr bwMode="auto">
          <a:xfrm>
            <a:off x="754063" y="7081838"/>
            <a:ext cx="2095500" cy="517525"/>
          </a:xfrm>
          <a:prstGeom prst="rect">
            <a:avLst/>
          </a:prstGeom>
          <a:noFill/>
          <a:ln w="9525">
            <a:noFill/>
            <a:miter lim="800000"/>
            <a:headEnd/>
            <a:tailEnd/>
          </a:ln>
        </p:spPr>
        <p:txBody>
          <a:bodyPr wrap="none" anchor="ctr"/>
          <a:lstStyle/>
          <a:p>
            <a:endParaRPr lang="en-US"/>
          </a:p>
        </p:txBody>
      </p:sp>
      <p:sp>
        <p:nvSpPr>
          <p:cNvPr id="225283" name="Rectangle 3"/>
          <p:cNvSpPr>
            <a:spLocks noChangeArrowheads="1"/>
          </p:cNvSpPr>
          <p:nvPr/>
        </p:nvSpPr>
        <p:spPr bwMode="auto">
          <a:xfrm>
            <a:off x="3436938" y="7081838"/>
            <a:ext cx="3184525" cy="517525"/>
          </a:xfrm>
          <a:prstGeom prst="rect">
            <a:avLst/>
          </a:prstGeom>
          <a:noFill/>
          <a:ln w="9525">
            <a:noFill/>
            <a:miter lim="800000"/>
            <a:headEnd/>
            <a:tailEnd/>
          </a:ln>
        </p:spPr>
        <p:txBody>
          <a:bodyPr wrap="none" anchor="ctr"/>
          <a:lstStyle/>
          <a:p>
            <a:endParaRPr lang="en-US"/>
          </a:p>
        </p:txBody>
      </p:sp>
      <p:sp>
        <p:nvSpPr>
          <p:cNvPr id="225284" name="Rectangle 4"/>
          <p:cNvSpPr>
            <a:spLocks noGrp="1" noChangeArrowheads="1"/>
          </p:cNvSpPr>
          <p:nvPr>
            <p:ph type="title"/>
          </p:nvPr>
        </p:nvSpPr>
        <p:spPr/>
        <p:txBody>
          <a:bodyPr/>
          <a:lstStyle/>
          <a:p>
            <a:r>
              <a:rPr lang="en-US"/>
              <a:t>Run The Algorithm</a:t>
            </a:r>
          </a:p>
        </p:txBody>
      </p:sp>
      <p:sp>
        <p:nvSpPr>
          <p:cNvPr id="225285" name="Rectangle 5"/>
          <p:cNvSpPr>
            <a:spLocks noGrp="1" noChangeArrowheads="1"/>
          </p:cNvSpPr>
          <p:nvPr>
            <p:ph idx="1"/>
          </p:nvPr>
        </p:nvSpPr>
        <p:spPr/>
        <p:txBody>
          <a:bodyPr/>
          <a:lstStyle/>
          <a:p>
            <a:r>
              <a:rPr lang="en-US"/>
              <a:t>Using the union rule, we combine RHS of 1 and 2, getting:</a:t>
            </a:r>
          </a:p>
          <a:p>
            <a:pPr lvl="1">
              <a:buFont typeface="Monotype Sorts" pitchFamily="2" charset="2"/>
              <a:buAutoNum type="arabicPeriod"/>
            </a:pPr>
            <a:r>
              <a:rPr lang="en-US"/>
              <a:t>Em </a:t>
            </a:r>
            <a:r>
              <a:rPr lang="en-US">
                <a:latin typeface="Symbol" pitchFamily="18" charset="2"/>
              </a:rPr>
              <a:t>®</a:t>
            </a:r>
            <a:r>
              <a:rPr lang="en-US"/>
              <a:t> ToPr</a:t>
            </a:r>
          </a:p>
          <a:p>
            <a:pPr lvl="1">
              <a:buFont typeface="Monotype Sorts" pitchFamily="2" charset="2"/>
              <a:buAutoNum type="arabicPeriod"/>
            </a:pPr>
            <a:r>
              <a:rPr lang="en-US"/>
              <a:t>To </a:t>
            </a:r>
            <a:r>
              <a:rPr lang="en-US">
                <a:latin typeface="Symbol" pitchFamily="18" charset="2"/>
              </a:rPr>
              <a:t>®</a:t>
            </a:r>
            <a:r>
              <a:rPr lang="en-US"/>
              <a:t> Pr</a:t>
            </a:r>
          </a:p>
          <a:p>
            <a:pPr lvl="1">
              <a:buFont typeface="Monotype Sorts" pitchFamily="2" charset="2"/>
              <a:buAutoNum type="arabicPeriod"/>
            </a:pPr>
            <a:r>
              <a:rPr lang="en-US"/>
              <a:t>EmTo </a:t>
            </a:r>
            <a:r>
              <a:rPr lang="en-US">
                <a:latin typeface="Symbol" pitchFamily="18" charset="2"/>
              </a:rPr>
              <a:t>®</a:t>
            </a:r>
            <a:r>
              <a:rPr lang="en-US"/>
              <a:t> Ho</a:t>
            </a:r>
          </a:p>
          <a:p>
            <a:pPr lvl="1">
              <a:buFont typeface="Monotype Sorts" pitchFamily="2" charset="2"/>
              <a:buAutoNum type="arabicPeriod"/>
            </a:pPr>
            <a:r>
              <a:rPr lang="en-US"/>
              <a:t>SkLo </a:t>
            </a:r>
            <a:r>
              <a:rPr lang="en-US">
                <a:latin typeface="Symbol" pitchFamily="18" charset="2"/>
              </a:rPr>
              <a:t>®</a:t>
            </a:r>
            <a:r>
              <a:rPr lang="en-US"/>
              <a:t> Ro</a:t>
            </a:r>
          </a:p>
          <a:p>
            <a:pPr lvl="1">
              <a:buFont typeface="Monotype Sorts" pitchFamily="2" charset="2"/>
              <a:buAutoNum type="arabicPeriod"/>
            </a:pPr>
            <a:r>
              <a:rPr lang="en-US"/>
              <a:t>Ro </a:t>
            </a:r>
            <a:r>
              <a:rPr lang="en-US">
                <a:latin typeface="Symbol" pitchFamily="18" charset="2"/>
              </a:rPr>
              <a:t>®</a:t>
            </a:r>
            <a:r>
              <a:rPr lang="en-US"/>
              <a:t> Lo</a:t>
            </a:r>
          </a:p>
          <a:p>
            <a:endParaRPr lang="en-US"/>
          </a:p>
        </p:txBody>
      </p:sp>
    </p:spTree>
    <p:extLst>
      <p:ext uri="{BB962C8B-B14F-4D97-AF65-F5344CB8AC3E}">
        <p14:creationId xmlns:p14="http://schemas.microsoft.com/office/powerpoint/2010/main" val="3454486334"/>
      </p:ext>
    </p:extLst>
  </p:cSld>
  <p:clrMapOvr>
    <a:masterClrMapping/>
  </p:clrMapOvr>
  <p:transition xmlns:p14="http://schemas.microsoft.com/office/powerpoint/2010/mai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ChangeArrowheads="1"/>
          </p:cNvSpPr>
          <p:nvPr/>
        </p:nvSpPr>
        <p:spPr bwMode="auto">
          <a:xfrm>
            <a:off x="754063" y="7081838"/>
            <a:ext cx="2095500" cy="517525"/>
          </a:xfrm>
          <a:prstGeom prst="rect">
            <a:avLst/>
          </a:prstGeom>
          <a:noFill/>
          <a:ln w="9525">
            <a:noFill/>
            <a:miter lim="800000"/>
            <a:headEnd/>
            <a:tailEnd/>
          </a:ln>
        </p:spPr>
        <p:txBody>
          <a:bodyPr wrap="none" anchor="ctr"/>
          <a:lstStyle/>
          <a:p>
            <a:endParaRPr lang="en-US"/>
          </a:p>
        </p:txBody>
      </p:sp>
      <p:sp>
        <p:nvSpPr>
          <p:cNvPr id="226307" name="Rectangle 3"/>
          <p:cNvSpPr>
            <a:spLocks noChangeArrowheads="1"/>
          </p:cNvSpPr>
          <p:nvPr/>
        </p:nvSpPr>
        <p:spPr bwMode="auto">
          <a:xfrm>
            <a:off x="3436938" y="7081838"/>
            <a:ext cx="3184525" cy="517525"/>
          </a:xfrm>
          <a:prstGeom prst="rect">
            <a:avLst/>
          </a:prstGeom>
          <a:noFill/>
          <a:ln w="9525">
            <a:noFill/>
            <a:miter lim="800000"/>
            <a:headEnd/>
            <a:tailEnd/>
          </a:ln>
        </p:spPr>
        <p:txBody>
          <a:bodyPr wrap="none" anchor="ctr"/>
          <a:lstStyle/>
          <a:p>
            <a:endParaRPr lang="en-US"/>
          </a:p>
        </p:txBody>
      </p:sp>
      <p:sp>
        <p:nvSpPr>
          <p:cNvPr id="226308" name="Rectangle 4"/>
          <p:cNvSpPr>
            <a:spLocks noGrp="1" noChangeArrowheads="1"/>
          </p:cNvSpPr>
          <p:nvPr>
            <p:ph type="title"/>
          </p:nvPr>
        </p:nvSpPr>
        <p:spPr/>
        <p:txBody>
          <a:bodyPr/>
          <a:lstStyle/>
          <a:p>
            <a:r>
              <a:rPr lang="en-US"/>
              <a:t>Run The Algorithm</a:t>
            </a:r>
          </a:p>
        </p:txBody>
      </p:sp>
      <p:sp>
        <p:nvSpPr>
          <p:cNvPr id="226309" name="Rectangle 5"/>
          <p:cNvSpPr>
            <a:spLocks noGrp="1" noChangeArrowheads="1"/>
          </p:cNvSpPr>
          <p:nvPr>
            <p:ph idx="1"/>
          </p:nvPr>
        </p:nvSpPr>
        <p:spPr/>
        <p:txBody>
          <a:bodyPr/>
          <a:lstStyle/>
          <a:p>
            <a:r>
              <a:rPr lang="en-US" dirty="0"/>
              <a:t>No additional RHS can be combined, so we check whether there are any redundant attributes.</a:t>
            </a:r>
          </a:p>
          <a:p>
            <a:r>
              <a:rPr lang="en-US" dirty="0"/>
              <a:t>We start with FD 1, where we attempt to remove an attribute from RHS </a:t>
            </a:r>
          </a:p>
          <a:p>
            <a:pPr lvl="1"/>
            <a:r>
              <a:rPr lang="en-US" dirty="0"/>
              <a:t>We check whether we can remove To. This is possible if we can derive </a:t>
            </a:r>
            <a:r>
              <a:rPr lang="en-US" dirty="0" err="1"/>
              <a:t>Em</a:t>
            </a:r>
            <a:r>
              <a:rPr lang="en-US" dirty="0"/>
              <a:t> </a:t>
            </a:r>
            <a:r>
              <a:rPr lang="en-US" dirty="0">
                <a:latin typeface="Symbol" pitchFamily="18" charset="2"/>
              </a:rPr>
              <a:t>®</a:t>
            </a:r>
            <a:r>
              <a:rPr lang="en-US" dirty="0"/>
              <a:t> To using</a:t>
            </a:r>
          </a:p>
          <a:p>
            <a:pPr lvl="1">
              <a:buFont typeface="Symbol" pitchFamily="18" charset="2"/>
              <a:buNone/>
            </a:pPr>
            <a:r>
              <a:rPr lang="en-US" dirty="0"/>
              <a:t>		</a:t>
            </a:r>
            <a:r>
              <a:rPr lang="en-US" dirty="0" err="1"/>
              <a:t>Em</a:t>
            </a:r>
            <a:r>
              <a:rPr lang="en-US" dirty="0"/>
              <a:t> </a:t>
            </a:r>
            <a:r>
              <a:rPr lang="en-US" dirty="0">
                <a:latin typeface="Symbol" pitchFamily="18" charset="2"/>
              </a:rPr>
              <a:t>®</a:t>
            </a:r>
            <a:r>
              <a:rPr lang="en-US" dirty="0"/>
              <a:t> </a:t>
            </a:r>
            <a:r>
              <a:rPr lang="en-US" dirty="0" err="1"/>
              <a:t>Pr</a:t>
            </a:r>
            <a:endParaRPr lang="en-US" dirty="0"/>
          </a:p>
          <a:p>
            <a:pPr lvl="1">
              <a:buFont typeface="Symbol" pitchFamily="18" charset="2"/>
              <a:buNone/>
            </a:pPr>
            <a:r>
              <a:rPr lang="en-US" dirty="0"/>
              <a:t>		To </a:t>
            </a:r>
            <a:r>
              <a:rPr lang="en-US" dirty="0">
                <a:latin typeface="Symbol" pitchFamily="18" charset="2"/>
              </a:rPr>
              <a:t>®</a:t>
            </a:r>
            <a:r>
              <a:rPr lang="en-US" dirty="0"/>
              <a:t> </a:t>
            </a:r>
            <a:r>
              <a:rPr lang="en-US" dirty="0" err="1"/>
              <a:t>Pr</a:t>
            </a:r>
            <a:endParaRPr lang="en-US" dirty="0"/>
          </a:p>
          <a:p>
            <a:pPr lvl="1">
              <a:buFont typeface="Symbol" pitchFamily="18" charset="2"/>
              <a:buNone/>
            </a:pPr>
            <a:r>
              <a:rPr lang="en-US" dirty="0"/>
              <a:t>		</a:t>
            </a:r>
            <a:r>
              <a:rPr lang="en-US" dirty="0" err="1"/>
              <a:t>EmTo</a:t>
            </a:r>
            <a:r>
              <a:rPr lang="en-US" dirty="0"/>
              <a:t> </a:t>
            </a:r>
            <a:r>
              <a:rPr lang="en-US" dirty="0">
                <a:latin typeface="Symbol" pitchFamily="18" charset="2"/>
              </a:rPr>
              <a:t>®</a:t>
            </a:r>
            <a:r>
              <a:rPr lang="en-US" dirty="0"/>
              <a:t> Ho</a:t>
            </a:r>
          </a:p>
          <a:p>
            <a:pPr lvl="1">
              <a:buFont typeface="Symbol" pitchFamily="18" charset="2"/>
              <a:buNone/>
            </a:pPr>
            <a:r>
              <a:rPr lang="en-US" dirty="0"/>
              <a:t>		</a:t>
            </a:r>
            <a:r>
              <a:rPr lang="en-US" dirty="0" err="1"/>
              <a:t>SkLo</a:t>
            </a:r>
            <a:r>
              <a:rPr lang="en-US" dirty="0"/>
              <a:t> </a:t>
            </a:r>
            <a:r>
              <a:rPr lang="en-US" dirty="0">
                <a:latin typeface="Symbol" pitchFamily="18" charset="2"/>
              </a:rPr>
              <a:t>®</a:t>
            </a:r>
            <a:r>
              <a:rPr lang="en-US" dirty="0"/>
              <a:t> Ro</a:t>
            </a:r>
          </a:p>
          <a:p>
            <a:pPr lvl="1">
              <a:buFont typeface="Symbol" pitchFamily="18" charset="2"/>
              <a:buNone/>
            </a:pPr>
            <a:r>
              <a:rPr lang="en-US" dirty="0"/>
              <a:t>		Ro </a:t>
            </a:r>
            <a:r>
              <a:rPr lang="en-US" dirty="0">
                <a:latin typeface="Symbol" pitchFamily="18" charset="2"/>
              </a:rPr>
              <a:t>®</a:t>
            </a:r>
            <a:r>
              <a:rPr lang="en-US" dirty="0"/>
              <a:t> Lo</a:t>
            </a:r>
          </a:p>
          <a:p>
            <a:pPr lvl="1">
              <a:buFont typeface="Symbol" pitchFamily="18" charset="2"/>
              <a:buNone/>
            </a:pPr>
            <a:r>
              <a:rPr lang="en-US" dirty="0"/>
              <a:t>	Computing the closure of </a:t>
            </a:r>
            <a:r>
              <a:rPr lang="en-US" dirty="0" err="1"/>
              <a:t>Em</a:t>
            </a:r>
            <a:r>
              <a:rPr lang="en-US" dirty="0"/>
              <a:t> using the above FDs gives us only </a:t>
            </a:r>
            <a:r>
              <a:rPr lang="en-US" dirty="0" err="1"/>
              <a:t>EmPr</a:t>
            </a:r>
            <a:r>
              <a:rPr lang="en-US" dirty="0"/>
              <a:t>, so the attribute To must be kept.</a:t>
            </a:r>
          </a:p>
          <a:p>
            <a:pPr lvl="1"/>
            <a:endParaRPr lang="en-US" dirty="0"/>
          </a:p>
          <a:p>
            <a:endParaRPr lang="en-US" dirty="0"/>
          </a:p>
        </p:txBody>
      </p:sp>
    </p:spTree>
    <p:extLst>
      <p:ext uri="{BB962C8B-B14F-4D97-AF65-F5344CB8AC3E}">
        <p14:creationId xmlns:p14="http://schemas.microsoft.com/office/powerpoint/2010/main" val="2699020483"/>
      </p:ext>
    </p:extLst>
  </p:cSld>
  <p:clrMapOvr>
    <a:masterClrMapping/>
  </p:clrMapOvr>
  <p:transition xmlns:p14="http://schemas.microsoft.com/office/powerpoint/2010/mai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US" dirty="0"/>
              <a:t>Run The </a:t>
            </a:r>
            <a:r>
              <a:rPr lang="en-US" dirty="0" smtClean="0"/>
              <a:t>Algorithm (RHS simplification)</a:t>
            </a:r>
            <a:endParaRPr lang="en-US" dirty="0"/>
          </a:p>
        </p:txBody>
      </p:sp>
      <p:sp>
        <p:nvSpPr>
          <p:cNvPr id="227331" name="Rectangle 3"/>
          <p:cNvSpPr>
            <a:spLocks noGrp="1" noChangeArrowheads="1"/>
          </p:cNvSpPr>
          <p:nvPr>
            <p:ph idx="1"/>
          </p:nvPr>
        </p:nvSpPr>
        <p:spPr/>
        <p:txBody>
          <a:bodyPr/>
          <a:lstStyle/>
          <a:p>
            <a:pPr lvl="1"/>
            <a:r>
              <a:rPr lang="en-US" dirty="0"/>
              <a:t>We check whether we can remove Pr. This is possible if we can derive </a:t>
            </a:r>
            <a:r>
              <a:rPr lang="en-US" dirty="0" err="1"/>
              <a:t>Em</a:t>
            </a:r>
            <a:r>
              <a:rPr lang="en-US" dirty="0"/>
              <a:t> </a:t>
            </a:r>
            <a:r>
              <a:rPr lang="en-US" dirty="0">
                <a:latin typeface="Symbol" pitchFamily="18" charset="2"/>
              </a:rPr>
              <a:t>®</a:t>
            </a:r>
            <a:r>
              <a:rPr lang="en-US" dirty="0"/>
              <a:t> </a:t>
            </a:r>
            <a:r>
              <a:rPr lang="en-US" dirty="0" err="1"/>
              <a:t>Pr</a:t>
            </a:r>
            <a:r>
              <a:rPr lang="en-US" dirty="0"/>
              <a:t> using</a:t>
            </a:r>
          </a:p>
          <a:p>
            <a:pPr lvl="1">
              <a:buFont typeface="Symbol" pitchFamily="18" charset="2"/>
              <a:buNone/>
            </a:pPr>
            <a:r>
              <a:rPr lang="en-US" dirty="0"/>
              <a:t>		</a:t>
            </a:r>
            <a:r>
              <a:rPr lang="en-US" dirty="0" err="1"/>
              <a:t>Em</a:t>
            </a:r>
            <a:r>
              <a:rPr lang="en-US" dirty="0"/>
              <a:t> </a:t>
            </a:r>
            <a:r>
              <a:rPr lang="en-US" dirty="0">
                <a:latin typeface="Symbol" pitchFamily="18" charset="2"/>
              </a:rPr>
              <a:t>®</a:t>
            </a:r>
            <a:r>
              <a:rPr lang="en-US" dirty="0"/>
              <a:t> To</a:t>
            </a:r>
          </a:p>
          <a:p>
            <a:pPr lvl="1">
              <a:buFont typeface="Symbol" pitchFamily="18" charset="2"/>
              <a:buNone/>
            </a:pPr>
            <a:r>
              <a:rPr lang="en-US" dirty="0"/>
              <a:t>		To </a:t>
            </a:r>
            <a:r>
              <a:rPr lang="en-US" dirty="0">
                <a:latin typeface="Symbol" pitchFamily="18" charset="2"/>
              </a:rPr>
              <a:t>®</a:t>
            </a:r>
            <a:r>
              <a:rPr lang="en-US" dirty="0"/>
              <a:t> </a:t>
            </a:r>
            <a:r>
              <a:rPr lang="en-US" dirty="0" err="1"/>
              <a:t>Pr</a:t>
            </a:r>
            <a:endParaRPr lang="en-US" dirty="0"/>
          </a:p>
          <a:p>
            <a:pPr lvl="1">
              <a:buFont typeface="Symbol" pitchFamily="18" charset="2"/>
              <a:buNone/>
            </a:pPr>
            <a:r>
              <a:rPr lang="en-US" dirty="0"/>
              <a:t>		</a:t>
            </a:r>
            <a:r>
              <a:rPr lang="en-US" dirty="0" err="1"/>
              <a:t>EmTo</a:t>
            </a:r>
            <a:r>
              <a:rPr lang="en-US" dirty="0"/>
              <a:t> </a:t>
            </a:r>
            <a:r>
              <a:rPr lang="en-US" dirty="0">
                <a:latin typeface="Symbol" pitchFamily="18" charset="2"/>
              </a:rPr>
              <a:t>®</a:t>
            </a:r>
            <a:r>
              <a:rPr lang="en-US" dirty="0"/>
              <a:t> Ho</a:t>
            </a:r>
          </a:p>
          <a:p>
            <a:pPr lvl="1">
              <a:buFont typeface="Symbol" pitchFamily="18" charset="2"/>
              <a:buNone/>
            </a:pPr>
            <a:r>
              <a:rPr lang="en-US" dirty="0"/>
              <a:t>		</a:t>
            </a:r>
            <a:r>
              <a:rPr lang="en-US" dirty="0" err="1"/>
              <a:t>SkLo</a:t>
            </a:r>
            <a:r>
              <a:rPr lang="en-US" dirty="0"/>
              <a:t> </a:t>
            </a:r>
            <a:r>
              <a:rPr lang="en-US" dirty="0">
                <a:latin typeface="Symbol" pitchFamily="18" charset="2"/>
              </a:rPr>
              <a:t>®</a:t>
            </a:r>
            <a:r>
              <a:rPr lang="en-US" dirty="0"/>
              <a:t> Ro</a:t>
            </a:r>
          </a:p>
          <a:p>
            <a:pPr lvl="1">
              <a:buFont typeface="Symbol" pitchFamily="18" charset="2"/>
              <a:buNone/>
            </a:pPr>
            <a:r>
              <a:rPr lang="en-US" dirty="0"/>
              <a:t>		Ro </a:t>
            </a:r>
            <a:r>
              <a:rPr lang="en-US" dirty="0">
                <a:latin typeface="Symbol" pitchFamily="18" charset="2"/>
              </a:rPr>
              <a:t>®</a:t>
            </a:r>
            <a:r>
              <a:rPr lang="en-US" dirty="0"/>
              <a:t> Lo</a:t>
            </a:r>
          </a:p>
          <a:p>
            <a:pPr lvl="1">
              <a:buFont typeface="Symbol" pitchFamily="18" charset="2"/>
              <a:buNone/>
            </a:pPr>
            <a:r>
              <a:rPr lang="en-US" dirty="0"/>
              <a:t>	Computing the closure of </a:t>
            </a:r>
            <a:r>
              <a:rPr lang="en-US" dirty="0" err="1"/>
              <a:t>Em</a:t>
            </a:r>
            <a:r>
              <a:rPr lang="en-US" dirty="0"/>
              <a:t> using the above FDs gives us </a:t>
            </a:r>
            <a:r>
              <a:rPr lang="en-US" dirty="0" err="1"/>
              <a:t>EmToPrHo</a:t>
            </a:r>
            <a:r>
              <a:rPr lang="en-US" dirty="0"/>
              <a:t>, so the attribute </a:t>
            </a:r>
            <a:r>
              <a:rPr lang="en-US" dirty="0" err="1"/>
              <a:t>Pr</a:t>
            </a:r>
            <a:r>
              <a:rPr lang="en-US" dirty="0"/>
              <a:t> is redundant</a:t>
            </a:r>
          </a:p>
          <a:p>
            <a:endParaRPr lang="en-US" dirty="0"/>
          </a:p>
        </p:txBody>
      </p:sp>
    </p:spTree>
    <p:extLst>
      <p:ext uri="{BB962C8B-B14F-4D97-AF65-F5344CB8AC3E}">
        <p14:creationId xmlns:p14="http://schemas.microsoft.com/office/powerpoint/2010/main" val="349355653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r>
              <a:rPr lang="en-US"/>
              <a:t>Run The Algorithm</a:t>
            </a:r>
          </a:p>
        </p:txBody>
      </p:sp>
      <p:sp>
        <p:nvSpPr>
          <p:cNvPr id="228355" name="Rectangle 3"/>
          <p:cNvSpPr>
            <a:spLocks noGrp="1" noChangeArrowheads="1"/>
          </p:cNvSpPr>
          <p:nvPr>
            <p:ph idx="1"/>
          </p:nvPr>
        </p:nvSpPr>
        <p:spPr/>
        <p:txBody>
          <a:bodyPr/>
          <a:lstStyle/>
          <a:p>
            <a:r>
              <a:rPr lang="en-US" dirty="0"/>
              <a:t>We now have</a:t>
            </a:r>
          </a:p>
          <a:p>
            <a:pPr lvl="1">
              <a:buFont typeface="Monotype Sorts" pitchFamily="2" charset="2"/>
              <a:buAutoNum type="arabicPeriod"/>
            </a:pPr>
            <a:r>
              <a:rPr lang="en-US" dirty="0" err="1"/>
              <a:t>Em</a:t>
            </a:r>
            <a:r>
              <a:rPr lang="en-US" dirty="0"/>
              <a:t> </a:t>
            </a:r>
            <a:r>
              <a:rPr lang="en-US" dirty="0">
                <a:latin typeface="Symbol" pitchFamily="18" charset="2"/>
              </a:rPr>
              <a:t>®</a:t>
            </a:r>
            <a:r>
              <a:rPr lang="en-US" dirty="0"/>
              <a:t> To</a:t>
            </a:r>
          </a:p>
          <a:p>
            <a:pPr lvl="1">
              <a:buFont typeface="Monotype Sorts" pitchFamily="2" charset="2"/>
              <a:buAutoNum type="arabicPeriod"/>
            </a:pPr>
            <a:r>
              <a:rPr lang="en-US" dirty="0"/>
              <a:t>To </a:t>
            </a:r>
            <a:r>
              <a:rPr lang="en-US" dirty="0">
                <a:latin typeface="Symbol" pitchFamily="18" charset="2"/>
              </a:rPr>
              <a:t>®</a:t>
            </a:r>
            <a:r>
              <a:rPr lang="en-US" dirty="0"/>
              <a:t> </a:t>
            </a:r>
            <a:r>
              <a:rPr lang="en-US" dirty="0" err="1"/>
              <a:t>Pr</a:t>
            </a:r>
            <a:endParaRPr lang="en-US" dirty="0"/>
          </a:p>
          <a:p>
            <a:pPr lvl="1">
              <a:buFont typeface="Monotype Sorts" pitchFamily="2" charset="2"/>
              <a:buAutoNum type="arabicPeriod"/>
            </a:pPr>
            <a:r>
              <a:rPr lang="en-US" dirty="0" err="1"/>
              <a:t>EmTo</a:t>
            </a:r>
            <a:r>
              <a:rPr lang="en-US" dirty="0"/>
              <a:t> </a:t>
            </a:r>
            <a:r>
              <a:rPr lang="en-US" dirty="0">
                <a:latin typeface="Symbol" pitchFamily="18" charset="2"/>
              </a:rPr>
              <a:t>®</a:t>
            </a:r>
            <a:r>
              <a:rPr lang="en-US" dirty="0"/>
              <a:t> Ho</a:t>
            </a:r>
          </a:p>
          <a:p>
            <a:pPr lvl="1">
              <a:buFont typeface="Monotype Sorts" pitchFamily="2" charset="2"/>
              <a:buAutoNum type="arabicPeriod"/>
            </a:pPr>
            <a:r>
              <a:rPr lang="en-US" dirty="0" err="1"/>
              <a:t>SkLo</a:t>
            </a:r>
            <a:r>
              <a:rPr lang="en-US" dirty="0"/>
              <a:t> </a:t>
            </a:r>
            <a:r>
              <a:rPr lang="en-US" dirty="0">
                <a:latin typeface="Symbol" pitchFamily="18" charset="2"/>
              </a:rPr>
              <a:t>®</a:t>
            </a:r>
            <a:r>
              <a:rPr lang="en-US" dirty="0"/>
              <a:t> Ro</a:t>
            </a:r>
          </a:p>
          <a:p>
            <a:pPr lvl="1">
              <a:buFont typeface="Monotype Sorts" pitchFamily="2" charset="2"/>
              <a:buAutoNum type="arabicPeriod"/>
            </a:pPr>
            <a:r>
              <a:rPr lang="en-US" dirty="0"/>
              <a:t>Ro </a:t>
            </a:r>
            <a:r>
              <a:rPr lang="en-US" dirty="0">
                <a:latin typeface="Symbol" pitchFamily="18" charset="2"/>
              </a:rPr>
              <a:t>®</a:t>
            </a:r>
            <a:r>
              <a:rPr lang="en-US" dirty="0"/>
              <a:t> Lo</a:t>
            </a:r>
          </a:p>
          <a:p>
            <a:r>
              <a:rPr lang="en-US" dirty="0"/>
              <a:t>No RHS can be combined, so we continue attempting to remove redundant attributes. The next one is FD 3, where we attempt to remove an attribute from LHS</a:t>
            </a:r>
          </a:p>
          <a:p>
            <a:pPr lvl="1"/>
            <a:r>
              <a:rPr lang="en-US" dirty="0"/>
              <a:t>We check if </a:t>
            </a:r>
            <a:r>
              <a:rPr lang="en-US" dirty="0" err="1"/>
              <a:t>Em</a:t>
            </a:r>
            <a:r>
              <a:rPr lang="en-US" dirty="0"/>
              <a:t> can be removed. This is possible if we can derive To </a:t>
            </a:r>
            <a:r>
              <a:rPr lang="en-US" dirty="0">
                <a:latin typeface="Symbol" pitchFamily="18" charset="2"/>
              </a:rPr>
              <a:t>®</a:t>
            </a:r>
            <a:r>
              <a:rPr lang="en-US" dirty="0"/>
              <a:t> Ho using </a:t>
            </a:r>
            <a:r>
              <a:rPr lang="en-US" i="1" dirty="0"/>
              <a:t>all</a:t>
            </a:r>
            <a:r>
              <a:rPr lang="en-US" dirty="0"/>
              <a:t> the FDs. Computing the closure of To using the FDs gives </a:t>
            </a:r>
            <a:r>
              <a:rPr lang="en-US" dirty="0" err="1"/>
              <a:t>ToPr</a:t>
            </a:r>
            <a:r>
              <a:rPr lang="en-US" dirty="0"/>
              <a:t>, and therefore </a:t>
            </a:r>
            <a:r>
              <a:rPr lang="en-US" dirty="0" err="1"/>
              <a:t>Em</a:t>
            </a:r>
            <a:r>
              <a:rPr lang="en-US" dirty="0"/>
              <a:t> cannot be removed</a:t>
            </a:r>
          </a:p>
          <a:p>
            <a:pPr lvl="1"/>
            <a:r>
              <a:rPr lang="en-US" dirty="0"/>
              <a:t>We check if To can be removed. This is possible if we can derive </a:t>
            </a:r>
            <a:r>
              <a:rPr lang="en-US" dirty="0" err="1"/>
              <a:t>Em</a:t>
            </a:r>
            <a:r>
              <a:rPr lang="en-US" dirty="0"/>
              <a:t> </a:t>
            </a:r>
            <a:r>
              <a:rPr lang="en-US" dirty="0">
                <a:latin typeface="Symbol" pitchFamily="18" charset="2"/>
              </a:rPr>
              <a:t>®</a:t>
            </a:r>
            <a:r>
              <a:rPr lang="en-US" dirty="0"/>
              <a:t> Ho using </a:t>
            </a:r>
            <a:r>
              <a:rPr lang="en-US" i="1" dirty="0"/>
              <a:t>all</a:t>
            </a:r>
            <a:r>
              <a:rPr lang="en-US" dirty="0"/>
              <a:t> the FDs. Computing the closure of </a:t>
            </a:r>
            <a:r>
              <a:rPr lang="en-US" dirty="0" err="1"/>
              <a:t>Em</a:t>
            </a:r>
            <a:r>
              <a:rPr lang="en-US" dirty="0"/>
              <a:t> using the FDs gives </a:t>
            </a:r>
            <a:r>
              <a:rPr lang="en-US" dirty="0" err="1"/>
              <a:t>EmToPrHo</a:t>
            </a:r>
            <a:r>
              <a:rPr lang="en-US" dirty="0"/>
              <a:t>, and therefore To can be removed</a:t>
            </a:r>
          </a:p>
        </p:txBody>
      </p:sp>
    </p:spTree>
    <p:extLst>
      <p:ext uri="{BB962C8B-B14F-4D97-AF65-F5344CB8AC3E}">
        <p14:creationId xmlns:p14="http://schemas.microsoft.com/office/powerpoint/2010/main" val="48772619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pPr defTabSz="914400"/>
            <a:r>
              <a:rPr lang="en-US"/>
              <a:t>Run The Algorithm</a:t>
            </a:r>
          </a:p>
        </p:txBody>
      </p:sp>
      <p:sp>
        <p:nvSpPr>
          <p:cNvPr id="229379" name="Rectangle 3"/>
          <p:cNvSpPr>
            <a:spLocks noGrp="1" noChangeArrowheads="1"/>
          </p:cNvSpPr>
          <p:nvPr>
            <p:ph idx="1"/>
          </p:nvPr>
        </p:nvSpPr>
        <p:spPr/>
        <p:txBody>
          <a:bodyPr/>
          <a:lstStyle/>
          <a:p>
            <a:pPr marL="342900" indent="-342900" defTabSz="914400"/>
            <a:r>
              <a:rPr lang="en-US" dirty="0"/>
              <a:t>We now have</a:t>
            </a:r>
          </a:p>
          <a:p>
            <a:pPr marL="762000" lvl="1" indent="-304800" defTabSz="914400">
              <a:buFont typeface="Monotype Sorts" pitchFamily="2" charset="2"/>
              <a:buAutoNum type="arabicPeriod"/>
            </a:pPr>
            <a:r>
              <a:rPr lang="en-US" dirty="0" err="1"/>
              <a:t>Em</a:t>
            </a:r>
            <a:r>
              <a:rPr lang="en-US" dirty="0"/>
              <a:t> </a:t>
            </a:r>
            <a:r>
              <a:rPr lang="en-US" dirty="0">
                <a:latin typeface="Symbol" pitchFamily="18" charset="2"/>
              </a:rPr>
              <a:t>®</a:t>
            </a:r>
            <a:r>
              <a:rPr lang="en-US" dirty="0"/>
              <a:t> To</a:t>
            </a:r>
          </a:p>
          <a:p>
            <a:pPr marL="762000" lvl="1" indent="-304800" defTabSz="914400">
              <a:buFont typeface="Monotype Sorts" pitchFamily="2" charset="2"/>
              <a:buAutoNum type="arabicPeriod"/>
            </a:pPr>
            <a:r>
              <a:rPr lang="en-US" dirty="0"/>
              <a:t>To </a:t>
            </a:r>
            <a:r>
              <a:rPr lang="en-US" dirty="0">
                <a:latin typeface="Symbol" pitchFamily="18" charset="2"/>
              </a:rPr>
              <a:t>®</a:t>
            </a:r>
            <a:r>
              <a:rPr lang="en-US" dirty="0"/>
              <a:t> </a:t>
            </a:r>
            <a:r>
              <a:rPr lang="en-US" dirty="0" err="1"/>
              <a:t>Pr</a:t>
            </a:r>
            <a:endParaRPr lang="en-US" dirty="0"/>
          </a:p>
          <a:p>
            <a:pPr marL="762000" lvl="1" indent="-304800" defTabSz="914400">
              <a:buFont typeface="Monotype Sorts" pitchFamily="2" charset="2"/>
              <a:buAutoNum type="arabicPeriod"/>
            </a:pPr>
            <a:r>
              <a:rPr lang="en-US" dirty="0" err="1"/>
              <a:t>Em</a:t>
            </a:r>
            <a:r>
              <a:rPr lang="en-US" dirty="0"/>
              <a:t> </a:t>
            </a:r>
            <a:r>
              <a:rPr lang="en-US" dirty="0">
                <a:latin typeface="Symbol" pitchFamily="18" charset="2"/>
              </a:rPr>
              <a:t>®</a:t>
            </a:r>
            <a:r>
              <a:rPr lang="en-US" dirty="0"/>
              <a:t> Ho</a:t>
            </a:r>
          </a:p>
          <a:p>
            <a:pPr marL="762000" lvl="1" indent="-304800" defTabSz="914400">
              <a:buFont typeface="Monotype Sorts" pitchFamily="2" charset="2"/>
              <a:buAutoNum type="arabicPeriod"/>
            </a:pPr>
            <a:r>
              <a:rPr lang="en-US" dirty="0" err="1"/>
              <a:t>SkLo</a:t>
            </a:r>
            <a:r>
              <a:rPr lang="en-US" dirty="0"/>
              <a:t> </a:t>
            </a:r>
            <a:r>
              <a:rPr lang="en-US" dirty="0">
                <a:latin typeface="Symbol" pitchFamily="18" charset="2"/>
              </a:rPr>
              <a:t>®</a:t>
            </a:r>
            <a:r>
              <a:rPr lang="en-US" dirty="0"/>
              <a:t> Ro</a:t>
            </a:r>
          </a:p>
          <a:p>
            <a:pPr marL="762000" lvl="1" indent="-304800" defTabSz="914400">
              <a:buFont typeface="Monotype Sorts" pitchFamily="2" charset="2"/>
              <a:buAutoNum type="arabicPeriod"/>
            </a:pPr>
            <a:r>
              <a:rPr lang="en-US" dirty="0"/>
              <a:t>Ro </a:t>
            </a:r>
            <a:r>
              <a:rPr lang="en-US" dirty="0">
                <a:latin typeface="Symbol" pitchFamily="18" charset="2"/>
              </a:rPr>
              <a:t>®</a:t>
            </a:r>
            <a:r>
              <a:rPr lang="en-US" dirty="0"/>
              <a:t> Lo</a:t>
            </a:r>
          </a:p>
          <a:p>
            <a:pPr marL="342900" indent="-342900" defTabSz="914400"/>
            <a:r>
              <a:rPr lang="en-US" dirty="0"/>
              <a:t>We can now combine RHS of 1 and 3 and get</a:t>
            </a:r>
          </a:p>
          <a:p>
            <a:pPr marL="762000" lvl="1" indent="-304800" defTabSz="914400">
              <a:buFont typeface="Monotype Sorts" pitchFamily="2" charset="2"/>
              <a:buAutoNum type="arabicPeriod"/>
            </a:pPr>
            <a:r>
              <a:rPr lang="en-US" dirty="0" err="1"/>
              <a:t>Em</a:t>
            </a:r>
            <a:r>
              <a:rPr lang="en-US" dirty="0"/>
              <a:t> </a:t>
            </a:r>
            <a:r>
              <a:rPr lang="en-US" dirty="0">
                <a:latin typeface="Symbol" pitchFamily="18" charset="2"/>
              </a:rPr>
              <a:t>®</a:t>
            </a:r>
            <a:r>
              <a:rPr lang="en-US" dirty="0"/>
              <a:t> </a:t>
            </a:r>
            <a:r>
              <a:rPr lang="en-US" dirty="0" err="1"/>
              <a:t>ToHo</a:t>
            </a:r>
            <a:endParaRPr lang="en-US" dirty="0"/>
          </a:p>
          <a:p>
            <a:pPr marL="762000" lvl="1" indent="-304800" defTabSz="914400">
              <a:buFont typeface="Monotype Sorts" pitchFamily="2" charset="2"/>
              <a:buAutoNum type="arabicPeriod"/>
            </a:pPr>
            <a:r>
              <a:rPr lang="en-US" dirty="0"/>
              <a:t>To </a:t>
            </a:r>
            <a:r>
              <a:rPr lang="en-US" dirty="0">
                <a:latin typeface="Symbol" pitchFamily="18" charset="2"/>
              </a:rPr>
              <a:t>®</a:t>
            </a:r>
            <a:r>
              <a:rPr lang="en-US" dirty="0"/>
              <a:t> </a:t>
            </a:r>
            <a:r>
              <a:rPr lang="en-US" dirty="0" err="1"/>
              <a:t>Pr</a:t>
            </a:r>
            <a:endParaRPr lang="en-US" dirty="0"/>
          </a:p>
          <a:p>
            <a:pPr marL="762000" lvl="1" indent="-304800" defTabSz="914400">
              <a:buFont typeface="Monotype Sorts" pitchFamily="2" charset="2"/>
              <a:buAutoNum type="arabicPeriod"/>
            </a:pPr>
            <a:r>
              <a:rPr lang="en-US" dirty="0" err="1"/>
              <a:t>SkLo</a:t>
            </a:r>
            <a:r>
              <a:rPr lang="en-US" dirty="0"/>
              <a:t> </a:t>
            </a:r>
            <a:r>
              <a:rPr lang="en-US" dirty="0">
                <a:latin typeface="Symbol" pitchFamily="18" charset="2"/>
              </a:rPr>
              <a:t>®</a:t>
            </a:r>
            <a:r>
              <a:rPr lang="en-US" dirty="0"/>
              <a:t> Ro</a:t>
            </a:r>
          </a:p>
          <a:p>
            <a:pPr marL="762000" lvl="1" indent="-304800" defTabSz="914400">
              <a:buFont typeface="Monotype Sorts" pitchFamily="2" charset="2"/>
              <a:buAutoNum type="arabicPeriod"/>
            </a:pPr>
            <a:r>
              <a:rPr lang="en-US" dirty="0"/>
              <a:t>Ro </a:t>
            </a:r>
            <a:r>
              <a:rPr lang="en-US" dirty="0">
                <a:latin typeface="Symbol" pitchFamily="18" charset="2"/>
              </a:rPr>
              <a:t>®</a:t>
            </a:r>
            <a:r>
              <a:rPr lang="en-US" dirty="0"/>
              <a:t> Lo</a:t>
            </a:r>
          </a:p>
          <a:p>
            <a:pPr marL="342900" indent="-342900" defTabSz="914400"/>
            <a:endParaRPr lang="en-US" dirty="0"/>
          </a:p>
          <a:p>
            <a:pPr marL="342900" indent="-342900" defTabSz="914400"/>
            <a:endParaRPr lang="en-US" dirty="0"/>
          </a:p>
        </p:txBody>
      </p:sp>
    </p:spTree>
    <p:extLst>
      <p:ext uri="{BB962C8B-B14F-4D97-AF65-F5344CB8AC3E}">
        <p14:creationId xmlns:p14="http://schemas.microsoft.com/office/powerpoint/2010/main" val="139991482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r>
              <a:rPr lang="en-US" dirty="0"/>
              <a:t>Run The Algorithm</a:t>
            </a:r>
          </a:p>
        </p:txBody>
      </p:sp>
      <p:sp>
        <p:nvSpPr>
          <p:cNvPr id="228355" name="Rectangle 3"/>
          <p:cNvSpPr>
            <a:spLocks noGrp="1" noChangeArrowheads="1"/>
          </p:cNvSpPr>
          <p:nvPr>
            <p:ph idx="1"/>
          </p:nvPr>
        </p:nvSpPr>
        <p:spPr/>
        <p:txBody>
          <a:bodyPr/>
          <a:lstStyle/>
          <a:p>
            <a:r>
              <a:rPr lang="en-US" dirty="0"/>
              <a:t>We now have</a:t>
            </a:r>
          </a:p>
          <a:p>
            <a:pPr lvl="1">
              <a:buFont typeface="Monotype Sorts" pitchFamily="2" charset="2"/>
              <a:buAutoNum type="arabicPeriod"/>
            </a:pPr>
            <a:r>
              <a:rPr lang="en-US" dirty="0" err="1"/>
              <a:t>Em</a:t>
            </a:r>
            <a:r>
              <a:rPr lang="en-US" dirty="0"/>
              <a:t> </a:t>
            </a:r>
            <a:r>
              <a:rPr lang="en-US" dirty="0">
                <a:latin typeface="Symbol" pitchFamily="18" charset="2"/>
              </a:rPr>
              <a:t>®</a:t>
            </a:r>
            <a:r>
              <a:rPr lang="en-US" dirty="0"/>
              <a:t> </a:t>
            </a:r>
            <a:r>
              <a:rPr lang="en-US" dirty="0" err="1"/>
              <a:t>ToHo</a:t>
            </a:r>
            <a:endParaRPr lang="en-US" dirty="0"/>
          </a:p>
          <a:p>
            <a:pPr lvl="1">
              <a:buFont typeface="Monotype Sorts" pitchFamily="2" charset="2"/>
              <a:buAutoNum type="arabicPeriod"/>
            </a:pPr>
            <a:r>
              <a:rPr lang="en-US" dirty="0"/>
              <a:t>To </a:t>
            </a:r>
            <a:r>
              <a:rPr lang="en-US" dirty="0">
                <a:latin typeface="Symbol" pitchFamily="18" charset="2"/>
              </a:rPr>
              <a:t>®</a:t>
            </a:r>
            <a:r>
              <a:rPr lang="en-US" dirty="0"/>
              <a:t> </a:t>
            </a:r>
            <a:r>
              <a:rPr lang="en-US" dirty="0" err="1"/>
              <a:t>Pr</a:t>
            </a:r>
            <a:endParaRPr lang="en-US" dirty="0"/>
          </a:p>
          <a:p>
            <a:pPr lvl="1">
              <a:buFont typeface="Monotype Sorts" pitchFamily="2" charset="2"/>
              <a:buAutoNum type="arabicPeriod"/>
            </a:pPr>
            <a:r>
              <a:rPr lang="en-US" dirty="0" err="1"/>
              <a:t>SkLo</a:t>
            </a:r>
            <a:r>
              <a:rPr lang="en-US" dirty="0"/>
              <a:t> </a:t>
            </a:r>
            <a:r>
              <a:rPr lang="en-US" dirty="0">
                <a:latin typeface="Symbol" pitchFamily="18" charset="2"/>
              </a:rPr>
              <a:t>®</a:t>
            </a:r>
            <a:r>
              <a:rPr lang="en-US" dirty="0"/>
              <a:t> Ro</a:t>
            </a:r>
          </a:p>
          <a:p>
            <a:pPr lvl="1">
              <a:buFont typeface="Monotype Sorts" pitchFamily="2" charset="2"/>
              <a:buAutoNum type="arabicPeriod"/>
            </a:pPr>
            <a:r>
              <a:rPr lang="en-US" dirty="0"/>
              <a:t>Ro </a:t>
            </a:r>
            <a:r>
              <a:rPr lang="en-US" dirty="0">
                <a:latin typeface="Symbol" pitchFamily="18" charset="2"/>
              </a:rPr>
              <a:t>®</a:t>
            </a:r>
            <a:r>
              <a:rPr lang="en-US" dirty="0"/>
              <a:t> Lo</a:t>
            </a:r>
          </a:p>
          <a:p>
            <a:r>
              <a:rPr lang="en-US" dirty="0"/>
              <a:t>No RHS can be combined, so we continue attempting to remove redundant attributes. </a:t>
            </a:r>
          </a:p>
          <a:p>
            <a:r>
              <a:rPr lang="en-US" dirty="0"/>
              <a:t>The first one is FD 1, where we attempt to remove an attribute from RHS</a:t>
            </a:r>
          </a:p>
          <a:p>
            <a:pPr marL="552450" lvl="1" indent="0">
              <a:buNone/>
            </a:pPr>
            <a:r>
              <a:rPr lang="en-US" dirty="0"/>
              <a:t>We check if To can be removed.  This is possible if we can derive </a:t>
            </a:r>
            <a:r>
              <a:rPr lang="en-US" dirty="0" err="1"/>
              <a:t>Em</a:t>
            </a:r>
            <a:r>
              <a:rPr lang="en-US" dirty="0"/>
              <a:t> </a:t>
            </a:r>
            <a:r>
              <a:rPr lang="en-US" dirty="0">
                <a:latin typeface="Symbol" pitchFamily="18" charset="2"/>
              </a:rPr>
              <a:t>®</a:t>
            </a:r>
            <a:r>
              <a:rPr lang="en-US" dirty="0"/>
              <a:t> </a:t>
            </a:r>
            <a:r>
              <a:rPr lang="en-US" dirty="0" err="1"/>
              <a:t>ToHo</a:t>
            </a:r>
            <a:r>
              <a:rPr lang="en-US" dirty="0"/>
              <a:t> using</a:t>
            </a:r>
            <a:br>
              <a:rPr lang="en-US" dirty="0"/>
            </a:br>
            <a:r>
              <a:rPr lang="en-US" dirty="0"/>
              <a:t/>
            </a:r>
            <a:br>
              <a:rPr lang="en-US" dirty="0"/>
            </a:br>
            <a:r>
              <a:rPr lang="en-US" dirty="0" err="1"/>
              <a:t>Em</a:t>
            </a:r>
            <a:r>
              <a:rPr lang="en-US" dirty="0"/>
              <a:t> </a:t>
            </a:r>
            <a:r>
              <a:rPr lang="en-US" dirty="0">
                <a:latin typeface="Symbol" pitchFamily="18" charset="2"/>
              </a:rPr>
              <a:t>®</a:t>
            </a:r>
            <a:r>
              <a:rPr lang="en-US" dirty="0"/>
              <a:t> Ho</a:t>
            </a:r>
            <a:br>
              <a:rPr lang="en-US" dirty="0"/>
            </a:br>
            <a:r>
              <a:rPr lang="en-US" dirty="0"/>
              <a:t>To </a:t>
            </a:r>
            <a:r>
              <a:rPr lang="en-US" dirty="0">
                <a:latin typeface="Symbol" pitchFamily="18" charset="2"/>
              </a:rPr>
              <a:t>®</a:t>
            </a:r>
            <a:r>
              <a:rPr lang="en-US" dirty="0"/>
              <a:t> </a:t>
            </a:r>
            <a:r>
              <a:rPr lang="en-US" dirty="0" err="1"/>
              <a:t>Pr</a:t>
            </a:r>
            <a:r>
              <a:rPr lang="en-US" dirty="0"/>
              <a:t/>
            </a:r>
            <a:br>
              <a:rPr lang="en-US" dirty="0"/>
            </a:br>
            <a:r>
              <a:rPr lang="en-US" dirty="0" err="1"/>
              <a:t>SkLo</a:t>
            </a:r>
            <a:r>
              <a:rPr lang="en-US" dirty="0"/>
              <a:t> </a:t>
            </a:r>
            <a:r>
              <a:rPr lang="en-US" dirty="0">
                <a:latin typeface="Symbol" pitchFamily="18" charset="2"/>
              </a:rPr>
              <a:t>®</a:t>
            </a:r>
            <a:r>
              <a:rPr lang="en-US" dirty="0"/>
              <a:t> Ro</a:t>
            </a:r>
            <a:br>
              <a:rPr lang="en-US" dirty="0"/>
            </a:br>
            <a:r>
              <a:rPr lang="en-US" dirty="0" err="1"/>
              <a:t>Ro</a:t>
            </a:r>
            <a:r>
              <a:rPr lang="en-US" dirty="0"/>
              <a:t> </a:t>
            </a:r>
            <a:r>
              <a:rPr lang="en-US" dirty="0">
                <a:latin typeface="Symbol" pitchFamily="18" charset="2"/>
              </a:rPr>
              <a:t>®</a:t>
            </a:r>
            <a:r>
              <a:rPr lang="en-US" dirty="0"/>
              <a:t> Lo</a:t>
            </a:r>
          </a:p>
          <a:p>
            <a:pPr marL="552450" lvl="1" indent="0">
              <a:buNone/>
            </a:pPr>
            <a:endParaRPr lang="en-US" dirty="0"/>
          </a:p>
          <a:p>
            <a:pPr marL="552450" lvl="1" indent="0">
              <a:buNone/>
            </a:pPr>
            <a:r>
              <a:rPr lang="en-US" dirty="0" err="1"/>
              <a:t>Em</a:t>
            </a:r>
            <a:r>
              <a:rPr lang="en-US" baseline="30000" dirty="0"/>
              <a:t>+</a:t>
            </a:r>
            <a:r>
              <a:rPr lang="en-US" dirty="0"/>
              <a:t> is </a:t>
            </a:r>
            <a:r>
              <a:rPr lang="en-US" dirty="0" err="1"/>
              <a:t>EmHo</a:t>
            </a:r>
            <a:r>
              <a:rPr lang="en-US" dirty="0"/>
              <a:t> only so To cannot be removed</a:t>
            </a:r>
          </a:p>
          <a:p>
            <a:pPr lvl="1"/>
            <a:endParaRPr lang="en-US" dirty="0"/>
          </a:p>
        </p:txBody>
      </p:sp>
    </p:spTree>
    <p:extLst>
      <p:ext uri="{BB962C8B-B14F-4D97-AF65-F5344CB8AC3E}">
        <p14:creationId xmlns:p14="http://schemas.microsoft.com/office/powerpoint/2010/main" val="97362961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The Algorithm</a:t>
            </a:r>
          </a:p>
        </p:txBody>
      </p:sp>
      <p:sp>
        <p:nvSpPr>
          <p:cNvPr id="3" name="Content Placeholder 2"/>
          <p:cNvSpPr>
            <a:spLocks noGrp="1"/>
          </p:cNvSpPr>
          <p:nvPr>
            <p:ph idx="1"/>
          </p:nvPr>
        </p:nvSpPr>
        <p:spPr/>
        <p:txBody>
          <a:bodyPr/>
          <a:lstStyle/>
          <a:p>
            <a:pPr marL="552450" lvl="1" indent="0">
              <a:buNone/>
            </a:pPr>
            <a:r>
              <a:rPr lang="en-US" dirty="0"/>
              <a:t>We check if Ho can be removed.  This is possible if we can derive </a:t>
            </a:r>
            <a:r>
              <a:rPr lang="en-US" dirty="0" err="1"/>
              <a:t>Em</a:t>
            </a:r>
            <a:r>
              <a:rPr lang="en-US" dirty="0"/>
              <a:t> </a:t>
            </a:r>
            <a:r>
              <a:rPr lang="en-US" dirty="0">
                <a:latin typeface="Symbol" pitchFamily="18" charset="2"/>
              </a:rPr>
              <a:t>®</a:t>
            </a:r>
            <a:r>
              <a:rPr lang="en-US" dirty="0"/>
              <a:t> </a:t>
            </a:r>
            <a:r>
              <a:rPr lang="en-US" dirty="0" err="1"/>
              <a:t>ToHo</a:t>
            </a:r>
            <a:r>
              <a:rPr lang="en-US" dirty="0"/>
              <a:t> using</a:t>
            </a:r>
            <a:br>
              <a:rPr lang="en-US" dirty="0"/>
            </a:br>
            <a:r>
              <a:rPr lang="en-US" dirty="0"/>
              <a:t/>
            </a:r>
            <a:br>
              <a:rPr lang="en-US" dirty="0"/>
            </a:br>
            <a:r>
              <a:rPr lang="en-US" dirty="0" err="1"/>
              <a:t>Em</a:t>
            </a:r>
            <a:r>
              <a:rPr lang="en-US" dirty="0"/>
              <a:t> </a:t>
            </a:r>
            <a:r>
              <a:rPr lang="en-US" dirty="0">
                <a:latin typeface="Symbol" pitchFamily="18" charset="2"/>
              </a:rPr>
              <a:t>®</a:t>
            </a:r>
            <a:r>
              <a:rPr lang="en-US" dirty="0"/>
              <a:t> To</a:t>
            </a:r>
            <a:br>
              <a:rPr lang="en-US" dirty="0"/>
            </a:br>
            <a:r>
              <a:rPr lang="en-US" dirty="0"/>
              <a:t>To </a:t>
            </a:r>
            <a:r>
              <a:rPr lang="en-US" dirty="0">
                <a:latin typeface="Symbol" pitchFamily="18" charset="2"/>
              </a:rPr>
              <a:t>®</a:t>
            </a:r>
            <a:r>
              <a:rPr lang="en-US" dirty="0"/>
              <a:t> </a:t>
            </a:r>
            <a:r>
              <a:rPr lang="en-US" dirty="0" err="1"/>
              <a:t>Pr</a:t>
            </a:r>
            <a:r>
              <a:rPr lang="en-US" dirty="0"/>
              <a:t/>
            </a:r>
            <a:br>
              <a:rPr lang="en-US" dirty="0"/>
            </a:br>
            <a:r>
              <a:rPr lang="en-US" dirty="0" err="1"/>
              <a:t>SkLo</a:t>
            </a:r>
            <a:r>
              <a:rPr lang="en-US" dirty="0"/>
              <a:t> </a:t>
            </a:r>
            <a:r>
              <a:rPr lang="en-US" dirty="0">
                <a:latin typeface="Symbol" pitchFamily="18" charset="2"/>
              </a:rPr>
              <a:t>®</a:t>
            </a:r>
            <a:r>
              <a:rPr lang="en-US" dirty="0"/>
              <a:t> Ro</a:t>
            </a:r>
            <a:br>
              <a:rPr lang="en-US" dirty="0"/>
            </a:br>
            <a:r>
              <a:rPr lang="en-US" dirty="0" err="1"/>
              <a:t>Ro</a:t>
            </a:r>
            <a:r>
              <a:rPr lang="en-US" dirty="0"/>
              <a:t> </a:t>
            </a:r>
            <a:r>
              <a:rPr lang="en-US" dirty="0">
                <a:latin typeface="Symbol" pitchFamily="18" charset="2"/>
              </a:rPr>
              <a:t>®</a:t>
            </a:r>
            <a:r>
              <a:rPr lang="en-US" dirty="0"/>
              <a:t> Lo</a:t>
            </a:r>
          </a:p>
          <a:p>
            <a:pPr marL="552450" lvl="1" indent="0">
              <a:buNone/>
            </a:pPr>
            <a:endParaRPr lang="en-US" dirty="0"/>
          </a:p>
          <a:p>
            <a:pPr marL="552450" lvl="1" indent="0">
              <a:buNone/>
            </a:pPr>
            <a:r>
              <a:rPr lang="en-US" dirty="0" err="1"/>
              <a:t>Em</a:t>
            </a:r>
            <a:r>
              <a:rPr lang="en-US" baseline="30000" dirty="0"/>
              <a:t>+</a:t>
            </a:r>
            <a:r>
              <a:rPr lang="en-US" dirty="0"/>
              <a:t> is </a:t>
            </a:r>
            <a:r>
              <a:rPr lang="en-US" dirty="0" err="1"/>
              <a:t>EmToPr</a:t>
            </a:r>
            <a:r>
              <a:rPr lang="en-US"/>
              <a:t> only, </a:t>
            </a:r>
            <a:r>
              <a:rPr lang="en-US" dirty="0"/>
              <a:t>so Ho cannot be removed</a:t>
            </a:r>
          </a:p>
          <a:p>
            <a:pPr marL="552450" lvl="1" indent="0">
              <a:buNone/>
            </a:pPr>
            <a:endParaRPr lang="en-US" dirty="0"/>
          </a:p>
          <a:p>
            <a:r>
              <a:rPr lang="en-US" dirty="0"/>
              <a:t>The next one is FD 3, where we attempt to remove an attribute from LHS</a:t>
            </a:r>
            <a:br>
              <a:rPr lang="en-US" dirty="0"/>
            </a:br>
            <a:r>
              <a:rPr lang="en-US" dirty="0"/>
              <a:t/>
            </a:r>
            <a:br>
              <a:rPr lang="en-US" dirty="0"/>
            </a:br>
            <a:r>
              <a:rPr lang="en-US" dirty="0"/>
              <a:t>We have actually checked this before and nothing has changed that could impact the decision so we will not do it again here. </a:t>
            </a:r>
          </a:p>
          <a:p>
            <a:pPr marL="552450" lvl="1" indent="0">
              <a:buNone/>
            </a:pPr>
            <a:endParaRPr lang="en-US" dirty="0"/>
          </a:p>
          <a:p>
            <a:endParaRPr lang="en-US" dirty="0"/>
          </a:p>
        </p:txBody>
      </p:sp>
    </p:spTree>
    <p:extLst>
      <p:ext uri="{BB962C8B-B14F-4D97-AF65-F5344CB8AC3E}">
        <p14:creationId xmlns:p14="http://schemas.microsoft.com/office/powerpoint/2010/main" val="21515743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dirty="0"/>
              <a:t>Run The Algorithm</a:t>
            </a:r>
          </a:p>
        </p:txBody>
      </p:sp>
      <p:sp>
        <p:nvSpPr>
          <p:cNvPr id="230403" name="Rectangle 3"/>
          <p:cNvSpPr>
            <a:spLocks noGrp="1" noChangeArrowheads="1"/>
          </p:cNvSpPr>
          <p:nvPr>
            <p:ph idx="1"/>
          </p:nvPr>
        </p:nvSpPr>
        <p:spPr/>
        <p:txBody>
          <a:bodyPr/>
          <a:lstStyle/>
          <a:p>
            <a:r>
              <a:rPr lang="en-US" dirty="0"/>
              <a:t>Nothing else can be done</a:t>
            </a:r>
          </a:p>
          <a:p>
            <a:r>
              <a:rPr lang="en-US" dirty="0"/>
              <a:t>Therefore we are done</a:t>
            </a:r>
          </a:p>
          <a:p>
            <a:r>
              <a:rPr lang="en-US" dirty="0"/>
              <a:t>We have computed a minimal cover for the original set of FDs</a:t>
            </a:r>
          </a:p>
          <a:p>
            <a:endParaRPr lang="en-US" dirty="0"/>
          </a:p>
          <a:p>
            <a:endParaRPr lang="en-US" dirty="0"/>
          </a:p>
          <a:p>
            <a:r>
              <a:rPr lang="en-US" dirty="0"/>
              <a:t>Important: In your homework </a:t>
            </a:r>
            <a:r>
              <a:rPr lang="en-US" dirty="0" smtClean="0"/>
              <a:t>do </a:t>
            </a:r>
            <a:r>
              <a:rPr lang="en-US" dirty="0"/>
              <a:t>not skip any steps</a:t>
            </a:r>
          </a:p>
          <a:p>
            <a:r>
              <a:rPr lang="en-US" b="1" i="1" dirty="0">
                <a:solidFill>
                  <a:srgbClr val="FF0000"/>
                </a:solidFill>
              </a:rPr>
              <a:t>When you prove equivalence of the “old” set with the “new” set, compute closure of an appropriate set of attributes as we have done</a:t>
            </a:r>
          </a:p>
          <a:p>
            <a:endParaRPr lang="en-US" dirty="0"/>
          </a:p>
          <a:p>
            <a:pPr marL="0" indent="0">
              <a:buNone/>
            </a:pPr>
            <a:endParaRPr lang="en-US" dirty="0"/>
          </a:p>
        </p:txBody>
      </p:sp>
    </p:spTree>
    <p:extLst>
      <p:ext uri="{BB962C8B-B14F-4D97-AF65-F5344CB8AC3E}">
        <p14:creationId xmlns:p14="http://schemas.microsoft.com/office/powerpoint/2010/main" val="115118745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a:t>Minimal Cover</a:t>
            </a:r>
            <a:br>
              <a:rPr lang="en-US"/>
            </a:br>
            <a:r>
              <a:rPr lang="en-US"/>
              <a:t>Concise </a:t>
            </a:r>
            <a:r>
              <a:rPr lang="en-US" dirty="0"/>
              <a:t>and Formal Definition</a:t>
            </a:r>
            <a:endParaRPr lang="en-US" i="0" dirty="0">
              <a:solidFill>
                <a:srgbClr val="FC0128"/>
              </a:solidFill>
            </a:endParaRPr>
          </a:p>
        </p:txBody>
      </p:sp>
      <p:sp>
        <p:nvSpPr>
          <p:cNvPr id="231427" name="Rectangle 3"/>
          <p:cNvSpPr>
            <a:spLocks noGrp="1" noChangeArrowheads="1"/>
          </p:cNvSpPr>
          <p:nvPr>
            <p:ph idx="1"/>
          </p:nvPr>
        </p:nvSpPr>
        <p:spPr/>
        <p:txBody>
          <a:bodyPr/>
          <a:lstStyle/>
          <a:p>
            <a:pPr marL="457200" indent="-457200"/>
            <a:r>
              <a:rPr lang="en-US" dirty="0"/>
              <a:t>A set of FDs, </a:t>
            </a:r>
            <a:r>
              <a:rPr lang="en-US" dirty="0" err="1"/>
              <a:t>F</a:t>
            </a:r>
            <a:r>
              <a:rPr lang="en-US" baseline="-25000" dirty="0" err="1"/>
              <a:t>m</a:t>
            </a:r>
            <a:r>
              <a:rPr lang="en-US" dirty="0"/>
              <a:t>, is a </a:t>
            </a:r>
            <a:r>
              <a:rPr lang="en-US" b="1" i="1" dirty="0">
                <a:solidFill>
                  <a:srgbClr val="FF0000"/>
                </a:solidFill>
              </a:rPr>
              <a:t>minimal cover </a:t>
            </a:r>
            <a:r>
              <a:rPr lang="en-US" dirty="0"/>
              <a:t>for a set of FD F,</a:t>
            </a:r>
          </a:p>
          <a:p>
            <a:pPr marL="457200" indent="-457200">
              <a:buFont typeface="Monotype Sorts" pitchFamily="2" charset="2"/>
              <a:buNone/>
            </a:pPr>
            <a:r>
              <a:rPr lang="en-US" dirty="0"/>
              <a:t>		         if and only if</a:t>
            </a:r>
          </a:p>
          <a:p>
            <a:pPr marL="457200" indent="-457200">
              <a:buFont typeface="Monotype Sorts" pitchFamily="2" charset="2"/>
              <a:buAutoNum type="arabicPeriod"/>
            </a:pPr>
            <a:r>
              <a:rPr lang="en-US" dirty="0" err="1"/>
              <a:t>F</a:t>
            </a:r>
            <a:r>
              <a:rPr lang="en-US" baseline="-25000" dirty="0" err="1"/>
              <a:t>m</a:t>
            </a:r>
            <a:r>
              <a:rPr lang="en-US" dirty="0"/>
              <a:t> is minimal, that is</a:t>
            </a:r>
          </a:p>
          <a:p>
            <a:pPr marL="933450" lvl="1" indent="-381000">
              <a:buFont typeface="Monotype Sorts" pitchFamily="2" charset="2"/>
              <a:buAutoNum type="arabicPeriod"/>
            </a:pPr>
            <a:r>
              <a:rPr lang="en-US" dirty="0"/>
              <a:t>No two FDs in it can be combined using the union rule</a:t>
            </a:r>
          </a:p>
          <a:p>
            <a:pPr marL="933450" lvl="1" indent="-381000">
              <a:buFont typeface="Monotype Sorts" pitchFamily="2" charset="2"/>
              <a:buAutoNum type="arabicPeriod"/>
            </a:pPr>
            <a:r>
              <a:rPr lang="en-US" dirty="0"/>
              <a:t>No attribute can be removed from a </a:t>
            </a:r>
            <a:r>
              <a:rPr lang="en-US" dirty="0" err="1"/>
              <a:t>RHS</a:t>
            </a:r>
            <a:r>
              <a:rPr lang="en-US" dirty="0"/>
              <a:t> of any FD in </a:t>
            </a:r>
            <a:r>
              <a:rPr lang="en-US" dirty="0" err="1"/>
              <a:t>F</a:t>
            </a:r>
            <a:r>
              <a:rPr lang="en-US" baseline="-25000" dirty="0" err="1"/>
              <a:t>m</a:t>
            </a:r>
            <a:r>
              <a:rPr lang="en-US" dirty="0"/>
              <a:t> without changing the power of </a:t>
            </a:r>
            <a:r>
              <a:rPr lang="en-US" dirty="0" err="1"/>
              <a:t>F</a:t>
            </a:r>
            <a:r>
              <a:rPr lang="en-US" baseline="-25000" dirty="0" err="1"/>
              <a:t>m</a:t>
            </a:r>
            <a:endParaRPr lang="en-US" dirty="0"/>
          </a:p>
          <a:p>
            <a:pPr marL="933450" lvl="1" indent="-381000">
              <a:buFont typeface="Monotype Sorts" pitchFamily="2" charset="2"/>
              <a:buAutoNum type="arabicPeriod"/>
            </a:pPr>
            <a:r>
              <a:rPr lang="en-US" dirty="0"/>
              <a:t>No attribute can be removed from a LHS of  any FD in </a:t>
            </a:r>
            <a:r>
              <a:rPr lang="en-US" dirty="0" err="1"/>
              <a:t>F</a:t>
            </a:r>
            <a:r>
              <a:rPr lang="en-US" baseline="-25000" dirty="0" err="1"/>
              <a:t>m</a:t>
            </a:r>
            <a:r>
              <a:rPr lang="en-US" dirty="0"/>
              <a:t> without changing the power of </a:t>
            </a:r>
            <a:r>
              <a:rPr lang="en-US" dirty="0" err="1"/>
              <a:t>F</a:t>
            </a:r>
            <a:r>
              <a:rPr lang="en-US" baseline="-25000" dirty="0" err="1"/>
              <a:t>m</a:t>
            </a:r>
            <a:endParaRPr lang="en-US" dirty="0"/>
          </a:p>
          <a:p>
            <a:pPr marL="457200" indent="-457200">
              <a:buFont typeface="Monotype Sorts" pitchFamily="2" charset="2"/>
              <a:buAutoNum type="arabicPeriod"/>
            </a:pPr>
            <a:r>
              <a:rPr lang="en-US" dirty="0" err="1"/>
              <a:t>F</a:t>
            </a:r>
            <a:r>
              <a:rPr lang="en-US" baseline="-25000" dirty="0" err="1"/>
              <a:t>m</a:t>
            </a:r>
            <a:r>
              <a:rPr lang="en-US" dirty="0"/>
              <a:t> is equivalent in power to F</a:t>
            </a:r>
          </a:p>
          <a:p>
            <a:pPr marL="457200" indent="-457200"/>
            <a:endParaRPr lang="en-US" dirty="0"/>
          </a:p>
          <a:p>
            <a:pPr marL="457200" indent="-457200"/>
            <a:r>
              <a:rPr lang="en-US" dirty="0"/>
              <a:t>Note that there could be more than one minimal cover for F, as we have not specified the order of applying the simplification operations; they can be applied in any order</a:t>
            </a:r>
          </a:p>
          <a:p>
            <a:pPr marL="457200" indent="-457200"/>
            <a:r>
              <a:rPr lang="en-US" dirty="0"/>
              <a:t>Note that to </a:t>
            </a:r>
            <a:r>
              <a:rPr lang="en-US" b="1" i="1" dirty="0">
                <a:solidFill>
                  <a:srgbClr val="FF0000"/>
                </a:solidFill>
              </a:rPr>
              <a:t>prove</a:t>
            </a:r>
            <a:r>
              <a:rPr lang="en-US" dirty="0"/>
              <a:t> that </a:t>
            </a:r>
            <a:r>
              <a:rPr lang="en-US" dirty="0" err="1"/>
              <a:t>F</a:t>
            </a:r>
            <a:r>
              <a:rPr lang="en-US" baseline="-25000" dirty="0" err="1"/>
              <a:t>m</a:t>
            </a:r>
            <a:r>
              <a:rPr lang="en-US" dirty="0"/>
              <a:t> is a minimal cover it is sufficient just to run the algorithm and show that it does not result in any simplifications</a:t>
            </a:r>
          </a:p>
        </p:txBody>
      </p:sp>
    </p:spTree>
    <p:extLst>
      <p:ext uri="{BB962C8B-B14F-4D97-AF65-F5344CB8AC3E}">
        <p14:creationId xmlns:p14="http://schemas.microsoft.com/office/powerpoint/2010/main" val="52129401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ChangeArrowheads="1"/>
          </p:cNvSpPr>
          <p:nvPr/>
        </p:nvSpPr>
        <p:spPr bwMode="auto">
          <a:xfrm>
            <a:off x="754063" y="7081838"/>
            <a:ext cx="2095500" cy="517525"/>
          </a:xfrm>
          <a:prstGeom prst="rect">
            <a:avLst/>
          </a:prstGeom>
          <a:noFill/>
          <a:ln w="9525">
            <a:noFill/>
            <a:miter lim="800000"/>
            <a:headEnd/>
            <a:tailEnd/>
          </a:ln>
        </p:spPr>
        <p:txBody>
          <a:bodyPr wrap="none" anchor="ctr"/>
          <a:lstStyle/>
          <a:p>
            <a:endParaRPr lang="en-US"/>
          </a:p>
        </p:txBody>
      </p:sp>
      <p:sp>
        <p:nvSpPr>
          <p:cNvPr id="232451" name="Rectangle 3"/>
          <p:cNvSpPr>
            <a:spLocks noChangeArrowheads="1"/>
          </p:cNvSpPr>
          <p:nvPr/>
        </p:nvSpPr>
        <p:spPr bwMode="auto">
          <a:xfrm>
            <a:off x="3436938" y="7081838"/>
            <a:ext cx="3184525" cy="517525"/>
          </a:xfrm>
          <a:prstGeom prst="rect">
            <a:avLst/>
          </a:prstGeom>
          <a:noFill/>
          <a:ln w="9525">
            <a:noFill/>
            <a:miter lim="800000"/>
            <a:headEnd/>
            <a:tailEnd/>
          </a:ln>
        </p:spPr>
        <p:txBody>
          <a:bodyPr wrap="none" anchor="ctr"/>
          <a:lstStyle/>
          <a:p>
            <a:endParaRPr lang="en-US"/>
          </a:p>
        </p:txBody>
      </p:sp>
      <p:sp>
        <p:nvSpPr>
          <p:cNvPr id="232452" name="Rectangle 4"/>
          <p:cNvSpPr>
            <a:spLocks noGrp="1" noChangeArrowheads="1"/>
          </p:cNvSpPr>
          <p:nvPr>
            <p:ph type="title"/>
          </p:nvPr>
        </p:nvSpPr>
        <p:spPr/>
        <p:txBody>
          <a:bodyPr/>
          <a:lstStyle/>
          <a:p>
            <a:r>
              <a:rPr lang="en-US"/>
              <a:t>How About EGS</a:t>
            </a:r>
          </a:p>
        </p:txBody>
      </p:sp>
      <p:sp>
        <p:nvSpPr>
          <p:cNvPr id="232453" name="Rectangle 5"/>
          <p:cNvSpPr>
            <a:spLocks noGrp="1" noChangeArrowheads="1"/>
          </p:cNvSpPr>
          <p:nvPr>
            <p:ph idx="1"/>
          </p:nvPr>
        </p:nvSpPr>
        <p:spPr/>
        <p:txBody>
          <a:bodyPr/>
          <a:lstStyle/>
          <a:p>
            <a:pPr marL="457200" indent="-457200"/>
            <a:r>
              <a:rPr lang="en-US" dirty="0"/>
              <a:t>Applying to algorithm to EGS with</a:t>
            </a:r>
          </a:p>
          <a:p>
            <a:pPr marL="933450" lvl="1" indent="-381000">
              <a:buFont typeface="Symbol" pitchFamily="18" charset="2"/>
              <a:buAutoNum type="arabicPeriod"/>
            </a:pPr>
            <a:r>
              <a:rPr lang="en-US" dirty="0"/>
              <a:t>E </a:t>
            </a:r>
            <a:r>
              <a:rPr lang="en-US" dirty="0">
                <a:latin typeface="Symbol" pitchFamily="18" charset="2"/>
              </a:rPr>
              <a:t>®</a:t>
            </a:r>
            <a:r>
              <a:rPr lang="en-US" dirty="0"/>
              <a:t> G</a:t>
            </a:r>
          </a:p>
          <a:p>
            <a:pPr marL="933450" lvl="1" indent="-381000">
              <a:buFont typeface="Monotype Sorts" pitchFamily="2" charset="2"/>
              <a:buAutoNum type="arabicPeriod"/>
            </a:pPr>
            <a:r>
              <a:rPr lang="en-US" dirty="0"/>
              <a:t>G </a:t>
            </a:r>
            <a:r>
              <a:rPr lang="en-US" dirty="0">
                <a:latin typeface="Symbol" pitchFamily="18" charset="2"/>
              </a:rPr>
              <a:t>®</a:t>
            </a:r>
            <a:r>
              <a:rPr lang="en-US" dirty="0"/>
              <a:t> S</a:t>
            </a:r>
          </a:p>
          <a:p>
            <a:pPr marL="933450" lvl="1" indent="-381000">
              <a:buFont typeface="Monotype Sorts" pitchFamily="2" charset="2"/>
              <a:buAutoNum type="arabicPeriod"/>
            </a:pPr>
            <a:r>
              <a:rPr lang="en-US" dirty="0"/>
              <a:t>E </a:t>
            </a:r>
            <a:r>
              <a:rPr lang="en-US" dirty="0">
                <a:latin typeface="Symbol" pitchFamily="18" charset="2"/>
              </a:rPr>
              <a:t>®</a:t>
            </a:r>
            <a:r>
              <a:rPr lang="en-US" dirty="0"/>
              <a:t> S</a:t>
            </a:r>
          </a:p>
          <a:p>
            <a:pPr marL="457200" indent="-457200">
              <a:buFont typeface="Monotype Sorts" pitchFamily="2" charset="2"/>
              <a:buNone/>
            </a:pPr>
            <a:endParaRPr lang="en-US" dirty="0"/>
          </a:p>
          <a:p>
            <a:pPr marL="457200" indent="-457200"/>
            <a:r>
              <a:rPr lang="en-US" dirty="0"/>
              <a:t>Using the union rule, we combine 1 and 3 and get</a:t>
            </a:r>
          </a:p>
          <a:p>
            <a:pPr marL="933450" lvl="1" indent="-381000">
              <a:buFont typeface="Monotype Sorts" pitchFamily="2" charset="2"/>
              <a:buAutoNum type="arabicPeriod"/>
            </a:pPr>
            <a:r>
              <a:rPr lang="en-US" dirty="0"/>
              <a:t>E </a:t>
            </a:r>
            <a:r>
              <a:rPr lang="en-US" dirty="0">
                <a:latin typeface="Symbol" pitchFamily="18" charset="2"/>
              </a:rPr>
              <a:t>®</a:t>
            </a:r>
            <a:r>
              <a:rPr lang="en-US" dirty="0"/>
              <a:t> GS</a:t>
            </a:r>
          </a:p>
          <a:p>
            <a:pPr marL="933450" lvl="1" indent="-381000">
              <a:buFont typeface="Monotype Sorts" pitchFamily="2" charset="2"/>
              <a:buAutoNum type="arabicPeriod"/>
            </a:pPr>
            <a:r>
              <a:rPr lang="en-US" dirty="0"/>
              <a:t>G </a:t>
            </a:r>
            <a:r>
              <a:rPr lang="en-US" dirty="0">
                <a:latin typeface="Symbol" pitchFamily="18" charset="2"/>
              </a:rPr>
              <a:t>®</a:t>
            </a:r>
            <a:r>
              <a:rPr lang="en-US" dirty="0"/>
              <a:t> S</a:t>
            </a:r>
          </a:p>
          <a:p>
            <a:pPr marL="457200" indent="-457200"/>
            <a:r>
              <a:rPr lang="en-US" dirty="0"/>
              <a:t>Simplifying </a:t>
            </a:r>
            <a:r>
              <a:rPr lang="en-US" dirty="0" smtClean="0"/>
              <a:t>right hand side of </a:t>
            </a:r>
            <a:r>
              <a:rPr lang="en-US" dirty="0"/>
              <a:t>1 </a:t>
            </a:r>
            <a:r>
              <a:rPr lang="en-US" dirty="0" smtClean="0"/>
              <a:t>(based on functional dependency 2)</a:t>
            </a:r>
            <a:r>
              <a:rPr lang="en-US" dirty="0"/>
              <a:t>, we get</a:t>
            </a:r>
          </a:p>
          <a:p>
            <a:pPr marL="933450" lvl="1" indent="-381000">
              <a:buFont typeface="Monotype Sorts" pitchFamily="2" charset="2"/>
              <a:buAutoNum type="arabicPeriod"/>
            </a:pPr>
            <a:r>
              <a:rPr lang="en-US" dirty="0"/>
              <a:t>E </a:t>
            </a:r>
            <a:r>
              <a:rPr lang="en-US" dirty="0">
                <a:latin typeface="Symbol" pitchFamily="18" charset="2"/>
              </a:rPr>
              <a:t>®</a:t>
            </a:r>
            <a:r>
              <a:rPr lang="en-US" dirty="0"/>
              <a:t> G</a:t>
            </a:r>
          </a:p>
          <a:p>
            <a:pPr marL="933450" lvl="1" indent="-381000">
              <a:buFont typeface="Monotype Sorts" pitchFamily="2" charset="2"/>
              <a:buAutoNum type="arabicPeriod"/>
            </a:pPr>
            <a:r>
              <a:rPr lang="en-US" dirty="0"/>
              <a:t>G </a:t>
            </a:r>
            <a:r>
              <a:rPr lang="en-US" dirty="0">
                <a:latin typeface="Symbol" pitchFamily="18" charset="2"/>
              </a:rPr>
              <a:t>®</a:t>
            </a:r>
            <a:r>
              <a:rPr lang="en-US" dirty="0"/>
              <a:t> S</a:t>
            </a:r>
          </a:p>
          <a:p>
            <a:pPr marL="457200" indent="-457200"/>
            <a:r>
              <a:rPr lang="en-US" dirty="0"/>
              <a:t>We automatically got the two “important” FDs!</a:t>
            </a:r>
          </a:p>
          <a:p>
            <a:pPr marL="933450" lvl="1" indent="-381000"/>
            <a:endParaRPr lang="en-US" dirty="0"/>
          </a:p>
        </p:txBody>
      </p:sp>
    </p:spTree>
    <p:extLst>
      <p:ext uri="{BB962C8B-B14F-4D97-AF65-F5344CB8AC3E}">
        <p14:creationId xmlns:p14="http://schemas.microsoft.com/office/powerpoint/2010/main" val="3613111322"/>
      </p:ext>
    </p:extLst>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Intuition On How To Decompose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10026270"/>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Getting A Decomposition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938197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en-US" dirty="0"/>
              <a:t>An Algorithm For “An Almost”</a:t>
            </a:r>
            <a:br>
              <a:rPr lang="en-US" dirty="0"/>
            </a:br>
            <a:r>
              <a:rPr lang="en-US" dirty="0" err="1"/>
              <a:t>3NF</a:t>
            </a:r>
            <a:r>
              <a:rPr lang="en-US" dirty="0"/>
              <a:t> Lossless-Join Decomposition</a:t>
            </a:r>
          </a:p>
        </p:txBody>
      </p:sp>
      <p:sp>
        <p:nvSpPr>
          <p:cNvPr id="233475" name="Rectangle 3"/>
          <p:cNvSpPr>
            <a:spLocks noGrp="1" noChangeArrowheads="1"/>
          </p:cNvSpPr>
          <p:nvPr>
            <p:ph idx="1"/>
          </p:nvPr>
        </p:nvSpPr>
        <p:spPr/>
        <p:txBody>
          <a:bodyPr/>
          <a:lstStyle/>
          <a:p>
            <a:pPr marL="457200" indent="-457200"/>
            <a:r>
              <a:rPr lang="en-US" dirty="0"/>
              <a:t>Input: relation schema R and a set of FDs F</a:t>
            </a:r>
          </a:p>
          <a:p>
            <a:pPr marL="457200" indent="-457200"/>
            <a:r>
              <a:rPr lang="en-US" dirty="0"/>
              <a:t>Output: almost-decomposition of R into R1, R2, …, </a:t>
            </a:r>
            <a:r>
              <a:rPr lang="en-US" dirty="0" err="1"/>
              <a:t>Rn</a:t>
            </a:r>
            <a:r>
              <a:rPr lang="en-US" dirty="0"/>
              <a:t>, each in 3NF</a:t>
            </a:r>
          </a:p>
          <a:p>
            <a:pPr marL="457200" indent="-457200"/>
            <a:r>
              <a:rPr lang="en-US" dirty="0"/>
              <a:t>Algorithm</a:t>
            </a:r>
          </a:p>
          <a:p>
            <a:pPr marL="457200" indent="-457200">
              <a:buFont typeface="Monotype Sorts" pitchFamily="2" charset="2"/>
              <a:buAutoNum type="arabicPeriod"/>
            </a:pPr>
            <a:r>
              <a:rPr lang="en-US" dirty="0"/>
              <a:t>If all the FDs are trivial, there is nothing to do</a:t>
            </a:r>
            <a:r>
              <a:rPr lang="en-US"/>
              <a:t>, otherwise</a:t>
            </a:r>
            <a:endParaRPr lang="en-US" dirty="0"/>
          </a:p>
          <a:p>
            <a:pPr marL="457200" indent="-457200">
              <a:buFont typeface="Monotype Sorts" pitchFamily="2" charset="2"/>
              <a:buAutoNum type="arabicPeriod"/>
            </a:pPr>
            <a:r>
              <a:rPr lang="en-US" dirty="0"/>
              <a:t>Produce </a:t>
            </a:r>
            <a:r>
              <a:rPr lang="en-US" dirty="0" err="1"/>
              <a:t>F</a:t>
            </a:r>
            <a:r>
              <a:rPr lang="en-US" baseline="-25000" dirty="0" err="1"/>
              <a:t>m</a:t>
            </a:r>
            <a:r>
              <a:rPr lang="en-US" dirty="0"/>
              <a:t>, a minimal cover for F</a:t>
            </a:r>
          </a:p>
          <a:p>
            <a:pPr marL="457200" indent="-457200">
              <a:buFont typeface="Monotype Sorts" pitchFamily="2" charset="2"/>
              <a:buAutoNum type="arabicPeriod"/>
            </a:pPr>
            <a:r>
              <a:rPr lang="en-US" dirty="0"/>
              <a:t>For each X </a:t>
            </a:r>
            <a:r>
              <a:rPr lang="en-US" dirty="0">
                <a:latin typeface="Symbol" pitchFamily="18" charset="2"/>
              </a:rPr>
              <a:t>®</a:t>
            </a:r>
            <a:r>
              <a:rPr lang="en-US" dirty="0"/>
              <a:t> Y in </a:t>
            </a:r>
            <a:r>
              <a:rPr lang="en-US" dirty="0" err="1"/>
              <a:t>F</a:t>
            </a:r>
            <a:r>
              <a:rPr lang="en-US" baseline="-25000" dirty="0" err="1"/>
              <a:t>m</a:t>
            </a:r>
            <a:r>
              <a:rPr lang="en-US" dirty="0"/>
              <a:t> create a new relation schema XY</a:t>
            </a:r>
          </a:p>
          <a:p>
            <a:pPr marL="457200" indent="-457200">
              <a:buFont typeface="Monotype Sorts" pitchFamily="2" charset="2"/>
              <a:buAutoNum type="arabicPeriod"/>
            </a:pPr>
            <a:r>
              <a:rPr lang="en-US" dirty="0"/>
              <a:t>For every new relation schema that is a subset (including being equal) of another new relation schema (that is the set of attributes is a subset of attributes of another schema or the two sets of attributes are equal) remove this relation schema (the “smaller” one or one of the equal ones); but if the two are equal, need to keep one of them</a:t>
            </a:r>
          </a:p>
          <a:p>
            <a:pPr marL="457200" indent="-457200">
              <a:buFont typeface="Monotype Sorts" pitchFamily="2" charset="2"/>
              <a:buAutoNum type="arabicPeriod"/>
            </a:pPr>
            <a:r>
              <a:rPr lang="en-US" dirty="0"/>
              <a:t>The set of the remaining relation schemas is an “almost final decomposition”</a:t>
            </a:r>
          </a:p>
        </p:txBody>
      </p:sp>
    </p:spTree>
    <p:extLst>
      <p:ext uri="{BB962C8B-B14F-4D97-AF65-F5344CB8AC3E}">
        <p14:creationId xmlns:p14="http://schemas.microsoft.com/office/powerpoint/2010/main" val="90838082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r>
              <a:rPr lang="en-US"/>
              <a:t>Back To Our Example</a:t>
            </a:r>
          </a:p>
        </p:txBody>
      </p:sp>
      <p:sp>
        <p:nvSpPr>
          <p:cNvPr id="234499" name="Rectangle 3"/>
          <p:cNvSpPr>
            <a:spLocks noGrp="1" noChangeArrowheads="1"/>
          </p:cNvSpPr>
          <p:nvPr>
            <p:ph idx="1"/>
          </p:nvPr>
        </p:nvSpPr>
        <p:spPr/>
        <p:txBody>
          <a:bodyPr/>
          <a:lstStyle/>
          <a:p>
            <a:r>
              <a:rPr lang="en-US"/>
              <a:t>For our EmToPrHoSkLoRo example, we previously computed the following minimal cover:</a:t>
            </a:r>
          </a:p>
          <a:p>
            <a:pPr lvl="1">
              <a:buFont typeface="Monotype Sorts" pitchFamily="2" charset="2"/>
              <a:buAutoNum type="arabicPeriod"/>
            </a:pPr>
            <a:r>
              <a:rPr lang="en-US"/>
              <a:t>Em </a:t>
            </a:r>
            <a:r>
              <a:rPr lang="en-US">
                <a:latin typeface="Symbol" pitchFamily="18" charset="2"/>
              </a:rPr>
              <a:t>®</a:t>
            </a:r>
            <a:r>
              <a:rPr lang="en-US"/>
              <a:t> ToHo</a:t>
            </a:r>
          </a:p>
          <a:p>
            <a:pPr lvl="1">
              <a:buFont typeface="Monotype Sorts" pitchFamily="2" charset="2"/>
              <a:buAutoNum type="arabicPeriod"/>
            </a:pPr>
            <a:r>
              <a:rPr lang="en-US"/>
              <a:t>To </a:t>
            </a:r>
            <a:r>
              <a:rPr lang="en-US">
                <a:latin typeface="Symbol" pitchFamily="18" charset="2"/>
              </a:rPr>
              <a:t>®</a:t>
            </a:r>
            <a:r>
              <a:rPr lang="en-US"/>
              <a:t> Pr</a:t>
            </a:r>
          </a:p>
          <a:p>
            <a:pPr lvl="1">
              <a:buFont typeface="Monotype Sorts" pitchFamily="2" charset="2"/>
              <a:buAutoNum type="arabicPeriod"/>
            </a:pPr>
            <a:r>
              <a:rPr lang="en-US"/>
              <a:t>SkLo </a:t>
            </a:r>
            <a:r>
              <a:rPr lang="en-US">
                <a:latin typeface="Symbol" pitchFamily="18" charset="2"/>
              </a:rPr>
              <a:t>®</a:t>
            </a:r>
            <a:r>
              <a:rPr lang="en-US"/>
              <a:t> Ro</a:t>
            </a:r>
          </a:p>
          <a:p>
            <a:pPr lvl="1">
              <a:buFont typeface="Monotype Sorts" pitchFamily="2" charset="2"/>
              <a:buAutoNum type="arabicPeriod"/>
            </a:pPr>
            <a:r>
              <a:rPr lang="en-US"/>
              <a:t>Ro </a:t>
            </a:r>
            <a:r>
              <a:rPr lang="en-US">
                <a:latin typeface="Symbol" pitchFamily="18" charset="2"/>
              </a:rPr>
              <a:t>®</a:t>
            </a:r>
            <a:r>
              <a:rPr lang="en-US"/>
              <a:t> Lo</a:t>
            </a:r>
          </a:p>
          <a:p>
            <a:endParaRPr lang="en-US"/>
          </a:p>
        </p:txBody>
      </p:sp>
    </p:spTree>
    <p:extLst>
      <p:ext uri="{BB962C8B-B14F-4D97-AF65-F5344CB8AC3E}">
        <p14:creationId xmlns:p14="http://schemas.microsoft.com/office/powerpoint/2010/main" val="385620964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754063" y="7081838"/>
            <a:ext cx="2095500" cy="517525"/>
          </a:xfrm>
          <a:prstGeom prst="rect">
            <a:avLst/>
          </a:prstGeom>
          <a:noFill/>
          <a:ln w="9525">
            <a:noFill/>
            <a:miter lim="800000"/>
            <a:headEnd/>
            <a:tailEnd/>
          </a:ln>
        </p:spPr>
        <p:txBody>
          <a:bodyPr wrap="none" anchor="ctr"/>
          <a:lstStyle/>
          <a:p>
            <a:endParaRPr lang="en-US"/>
          </a:p>
        </p:txBody>
      </p:sp>
      <p:sp>
        <p:nvSpPr>
          <p:cNvPr id="235523" name="Rectangle 3"/>
          <p:cNvSpPr>
            <a:spLocks noChangeArrowheads="1"/>
          </p:cNvSpPr>
          <p:nvPr/>
        </p:nvSpPr>
        <p:spPr bwMode="auto">
          <a:xfrm>
            <a:off x="3436938" y="7081838"/>
            <a:ext cx="3184525" cy="517525"/>
          </a:xfrm>
          <a:prstGeom prst="rect">
            <a:avLst/>
          </a:prstGeom>
          <a:noFill/>
          <a:ln w="9525">
            <a:noFill/>
            <a:miter lim="800000"/>
            <a:headEnd/>
            <a:tailEnd/>
          </a:ln>
        </p:spPr>
        <p:txBody>
          <a:bodyPr wrap="none" anchor="ctr"/>
          <a:lstStyle/>
          <a:p>
            <a:endParaRPr lang="en-US"/>
          </a:p>
        </p:txBody>
      </p:sp>
      <p:sp>
        <p:nvSpPr>
          <p:cNvPr id="235524" name="Rectangle 4"/>
          <p:cNvSpPr>
            <a:spLocks noGrp="1" noChangeArrowheads="1"/>
          </p:cNvSpPr>
          <p:nvPr>
            <p:ph type="title"/>
          </p:nvPr>
        </p:nvSpPr>
        <p:spPr/>
        <p:txBody>
          <a:bodyPr/>
          <a:lstStyle/>
          <a:p>
            <a:r>
              <a:rPr lang="en-US"/>
              <a:t>Creating Relations</a:t>
            </a:r>
          </a:p>
        </p:txBody>
      </p:sp>
      <p:sp>
        <p:nvSpPr>
          <p:cNvPr id="235525" name="Rectangle 5"/>
          <p:cNvSpPr>
            <a:spLocks noGrp="1" noChangeArrowheads="1"/>
          </p:cNvSpPr>
          <p:nvPr>
            <p:ph idx="1"/>
          </p:nvPr>
        </p:nvSpPr>
        <p:spPr/>
        <p:txBody>
          <a:bodyPr/>
          <a:lstStyle/>
          <a:p>
            <a:r>
              <a:rPr lang="en-US"/>
              <a:t>Create a relation for each functional dependency</a:t>
            </a:r>
          </a:p>
          <a:p>
            <a:r>
              <a:rPr lang="en-US"/>
              <a:t>We obtain the relations:</a:t>
            </a:r>
          </a:p>
          <a:p>
            <a:pPr lvl="1">
              <a:buFont typeface="Monotype Sorts" pitchFamily="2" charset="2"/>
              <a:buAutoNum type="arabicPeriod"/>
            </a:pPr>
            <a:r>
              <a:rPr lang="en-US"/>
              <a:t>EmToHo</a:t>
            </a:r>
          </a:p>
          <a:p>
            <a:pPr lvl="1">
              <a:buFont typeface="Monotype Sorts" pitchFamily="2" charset="2"/>
              <a:buAutoNum type="arabicPeriod"/>
            </a:pPr>
            <a:r>
              <a:rPr lang="en-US"/>
              <a:t>ToPr</a:t>
            </a:r>
          </a:p>
          <a:p>
            <a:pPr lvl="1">
              <a:buFont typeface="Monotype Sorts" pitchFamily="2" charset="2"/>
              <a:buAutoNum type="arabicPeriod"/>
            </a:pPr>
            <a:r>
              <a:rPr lang="en-US"/>
              <a:t>SkLoRo</a:t>
            </a:r>
          </a:p>
          <a:p>
            <a:pPr lvl="1">
              <a:buFont typeface="Monotype Sorts" pitchFamily="2" charset="2"/>
              <a:buAutoNum type="arabicPeriod"/>
            </a:pPr>
            <a:r>
              <a:rPr lang="en-US"/>
              <a:t>LoRo</a:t>
            </a:r>
          </a:p>
          <a:p>
            <a:pPr lvl="1">
              <a:buFont typeface="Symbol" pitchFamily="18" charset="2"/>
              <a:buNone/>
            </a:pPr>
            <a:endParaRPr lang="en-US"/>
          </a:p>
          <a:p>
            <a:endParaRPr lang="en-US"/>
          </a:p>
        </p:txBody>
      </p:sp>
    </p:spTree>
    <p:extLst>
      <p:ext uri="{BB962C8B-B14F-4D97-AF65-F5344CB8AC3E}">
        <p14:creationId xmlns:p14="http://schemas.microsoft.com/office/powerpoint/2010/main" val="709028206"/>
      </p:ext>
    </p:extLst>
  </p:cSld>
  <p:clrMapOvr>
    <a:masterClrMapping/>
  </p:clrMapOvr>
  <p:transition xmlns:p14="http://schemas.microsoft.com/office/powerpoint/2010/mai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ChangeArrowheads="1"/>
          </p:cNvSpPr>
          <p:nvPr/>
        </p:nvSpPr>
        <p:spPr bwMode="auto">
          <a:xfrm>
            <a:off x="754063" y="7081838"/>
            <a:ext cx="2095500" cy="517525"/>
          </a:xfrm>
          <a:prstGeom prst="rect">
            <a:avLst/>
          </a:prstGeom>
          <a:noFill/>
          <a:ln w="9525">
            <a:noFill/>
            <a:miter lim="800000"/>
            <a:headEnd/>
            <a:tailEnd/>
          </a:ln>
        </p:spPr>
        <p:txBody>
          <a:bodyPr wrap="none" anchor="ctr"/>
          <a:lstStyle/>
          <a:p>
            <a:endParaRPr lang="en-US"/>
          </a:p>
        </p:txBody>
      </p:sp>
      <p:sp>
        <p:nvSpPr>
          <p:cNvPr id="236547" name="Rectangle 3"/>
          <p:cNvSpPr>
            <a:spLocks noChangeArrowheads="1"/>
          </p:cNvSpPr>
          <p:nvPr/>
        </p:nvSpPr>
        <p:spPr bwMode="auto">
          <a:xfrm>
            <a:off x="3436938" y="7081838"/>
            <a:ext cx="3184525" cy="517525"/>
          </a:xfrm>
          <a:prstGeom prst="rect">
            <a:avLst/>
          </a:prstGeom>
          <a:noFill/>
          <a:ln w="9525">
            <a:noFill/>
            <a:miter lim="800000"/>
            <a:headEnd/>
            <a:tailEnd/>
          </a:ln>
        </p:spPr>
        <p:txBody>
          <a:bodyPr wrap="none" anchor="ctr"/>
          <a:lstStyle/>
          <a:p>
            <a:endParaRPr lang="en-US"/>
          </a:p>
        </p:txBody>
      </p:sp>
      <p:sp>
        <p:nvSpPr>
          <p:cNvPr id="236548" name="Rectangle 4"/>
          <p:cNvSpPr>
            <a:spLocks noGrp="1" noChangeArrowheads="1"/>
          </p:cNvSpPr>
          <p:nvPr>
            <p:ph type="title"/>
          </p:nvPr>
        </p:nvSpPr>
        <p:spPr/>
        <p:txBody>
          <a:bodyPr/>
          <a:lstStyle/>
          <a:p>
            <a:r>
              <a:rPr lang="en-US" dirty="0"/>
              <a:t>Removing Redundant Relations</a:t>
            </a:r>
          </a:p>
        </p:txBody>
      </p:sp>
      <p:sp>
        <p:nvSpPr>
          <p:cNvPr id="236549" name="Rectangle 5"/>
          <p:cNvSpPr>
            <a:spLocks noGrp="1" noChangeArrowheads="1"/>
          </p:cNvSpPr>
          <p:nvPr>
            <p:ph idx="1"/>
          </p:nvPr>
        </p:nvSpPr>
        <p:spPr/>
        <p:txBody>
          <a:bodyPr/>
          <a:lstStyle/>
          <a:p>
            <a:r>
              <a:rPr lang="en-US" dirty="0" err="1"/>
              <a:t>LoRo</a:t>
            </a:r>
            <a:r>
              <a:rPr lang="en-US" dirty="0"/>
              <a:t> is a subset of </a:t>
            </a:r>
            <a:r>
              <a:rPr lang="en-US" dirty="0" err="1"/>
              <a:t>SkLoRo</a:t>
            </a:r>
            <a:r>
              <a:rPr lang="en-US" dirty="0"/>
              <a:t>, so we remove it</a:t>
            </a:r>
          </a:p>
          <a:p>
            <a:r>
              <a:rPr lang="en-US" dirty="0"/>
              <a:t>We obtain the relations:</a:t>
            </a:r>
          </a:p>
          <a:p>
            <a:pPr lvl="1">
              <a:buFont typeface="Monotype Sorts" pitchFamily="2" charset="2"/>
              <a:buAutoNum type="arabicPeriod"/>
            </a:pPr>
            <a:r>
              <a:rPr lang="en-US" dirty="0" err="1"/>
              <a:t>EmToHo</a:t>
            </a:r>
            <a:endParaRPr lang="en-US" dirty="0"/>
          </a:p>
          <a:p>
            <a:pPr lvl="1">
              <a:buFont typeface="Monotype Sorts" pitchFamily="2" charset="2"/>
              <a:buAutoNum type="arabicPeriod"/>
            </a:pPr>
            <a:r>
              <a:rPr lang="en-US" dirty="0" err="1"/>
              <a:t>ToPr</a:t>
            </a:r>
            <a:endParaRPr lang="en-US" dirty="0"/>
          </a:p>
          <a:p>
            <a:pPr lvl="1">
              <a:buFont typeface="Monotype Sorts" pitchFamily="2" charset="2"/>
              <a:buAutoNum type="arabicPeriod"/>
            </a:pPr>
            <a:r>
              <a:rPr lang="en-US" dirty="0" err="1"/>
              <a:t>SkLoRo</a:t>
            </a:r>
            <a:endParaRPr lang="en-US" dirty="0"/>
          </a:p>
          <a:p>
            <a:endParaRPr lang="en-US" dirty="0"/>
          </a:p>
        </p:txBody>
      </p:sp>
    </p:spTree>
    <p:extLst>
      <p:ext uri="{BB962C8B-B14F-4D97-AF65-F5344CB8AC3E}">
        <p14:creationId xmlns:p14="http://schemas.microsoft.com/office/powerpoint/2010/main" val="3908673670"/>
      </p:ext>
    </p:extLst>
  </p:cSld>
  <p:clrMapOvr>
    <a:masterClrMapping/>
  </p:clrMapOvr>
  <p:transition xmlns:p14="http://schemas.microsoft.com/office/powerpoint/2010/mai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US"/>
              <a:t>How About EGS</a:t>
            </a:r>
          </a:p>
        </p:txBody>
      </p:sp>
      <p:sp>
        <p:nvSpPr>
          <p:cNvPr id="237571" name="Rectangle 3"/>
          <p:cNvSpPr>
            <a:spLocks noGrp="1" noChangeArrowheads="1"/>
          </p:cNvSpPr>
          <p:nvPr>
            <p:ph idx="1"/>
          </p:nvPr>
        </p:nvSpPr>
        <p:spPr/>
        <p:txBody>
          <a:bodyPr/>
          <a:lstStyle/>
          <a:p>
            <a:pPr marL="457200" indent="-457200"/>
            <a:r>
              <a:rPr lang="en-US" dirty="0"/>
              <a:t>The minimal cover was</a:t>
            </a:r>
          </a:p>
          <a:p>
            <a:pPr marL="933450" lvl="1" indent="-381000">
              <a:buFont typeface="Monotype Sorts" pitchFamily="2" charset="2"/>
              <a:buAutoNum type="arabicPeriod"/>
            </a:pPr>
            <a:r>
              <a:rPr lang="en-US" dirty="0"/>
              <a:t>E </a:t>
            </a:r>
            <a:r>
              <a:rPr lang="en-US" dirty="0">
                <a:latin typeface="Symbol" pitchFamily="18" charset="2"/>
              </a:rPr>
              <a:t>®</a:t>
            </a:r>
            <a:r>
              <a:rPr lang="en-US" dirty="0"/>
              <a:t> G</a:t>
            </a:r>
          </a:p>
          <a:p>
            <a:pPr marL="933450" lvl="1" indent="-381000">
              <a:buFont typeface="Monotype Sorts" pitchFamily="2" charset="2"/>
              <a:buAutoNum type="arabicPeriod"/>
            </a:pPr>
            <a:r>
              <a:rPr lang="en-US" dirty="0"/>
              <a:t>G </a:t>
            </a:r>
            <a:r>
              <a:rPr lang="en-US" dirty="0">
                <a:latin typeface="Symbol" pitchFamily="18" charset="2"/>
              </a:rPr>
              <a:t>®</a:t>
            </a:r>
            <a:r>
              <a:rPr lang="en-US" dirty="0"/>
              <a:t> S</a:t>
            </a:r>
          </a:p>
          <a:p>
            <a:pPr marL="457200" indent="-457200"/>
            <a:r>
              <a:rPr lang="en-US" dirty="0"/>
              <a:t>Therefore the relations obtained were:</a:t>
            </a:r>
          </a:p>
          <a:p>
            <a:pPr marL="933450" lvl="1" indent="-381000">
              <a:buFont typeface="Symbol" pitchFamily="18" charset="2"/>
              <a:buAutoNum type="arabicPeriod"/>
            </a:pPr>
            <a:r>
              <a:rPr lang="en-US" dirty="0"/>
              <a:t>EG</a:t>
            </a:r>
          </a:p>
          <a:p>
            <a:pPr marL="933450" lvl="1" indent="-381000">
              <a:buFont typeface="Symbol" pitchFamily="18" charset="2"/>
              <a:buAutoNum type="arabicPeriod"/>
            </a:pPr>
            <a:r>
              <a:rPr lang="en-US" dirty="0"/>
              <a:t>GS</a:t>
            </a:r>
          </a:p>
          <a:p>
            <a:pPr marL="457200" indent="-457200"/>
            <a:r>
              <a:rPr lang="en-US" dirty="0"/>
              <a:t>And this is exactly the decomposition we thought </a:t>
            </a:r>
            <a:r>
              <a:rPr lang="en-US"/>
              <a:t>was the best</a:t>
            </a:r>
            <a:r>
              <a:rPr lang="en-US" dirty="0"/>
              <a:t>!</a:t>
            </a:r>
          </a:p>
          <a:p>
            <a:pPr marL="457200" indent="-457200"/>
            <a:endParaRPr lang="en-US" dirty="0"/>
          </a:p>
        </p:txBody>
      </p:sp>
    </p:spTree>
    <p:extLst>
      <p:ext uri="{BB962C8B-B14F-4D97-AF65-F5344CB8AC3E}">
        <p14:creationId xmlns:p14="http://schemas.microsoft.com/office/powerpoint/2010/main" val="205467598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ChangeArrowheads="1"/>
          </p:cNvSpPr>
          <p:nvPr/>
        </p:nvSpPr>
        <p:spPr bwMode="auto">
          <a:xfrm>
            <a:off x="754063" y="7081838"/>
            <a:ext cx="2095500" cy="517525"/>
          </a:xfrm>
          <a:prstGeom prst="rect">
            <a:avLst/>
          </a:prstGeom>
          <a:noFill/>
          <a:ln w="9525">
            <a:noFill/>
            <a:miter lim="800000"/>
            <a:headEnd/>
            <a:tailEnd/>
          </a:ln>
        </p:spPr>
        <p:txBody>
          <a:bodyPr wrap="none" anchor="ctr"/>
          <a:lstStyle/>
          <a:p>
            <a:endParaRPr lang="en-US"/>
          </a:p>
        </p:txBody>
      </p:sp>
      <p:sp>
        <p:nvSpPr>
          <p:cNvPr id="238595" name="Rectangle 3"/>
          <p:cNvSpPr>
            <a:spLocks noChangeArrowheads="1"/>
          </p:cNvSpPr>
          <p:nvPr/>
        </p:nvSpPr>
        <p:spPr bwMode="auto">
          <a:xfrm>
            <a:off x="3436938" y="7081838"/>
            <a:ext cx="3184525" cy="517525"/>
          </a:xfrm>
          <a:prstGeom prst="rect">
            <a:avLst/>
          </a:prstGeom>
          <a:noFill/>
          <a:ln w="9525">
            <a:noFill/>
            <a:miter lim="800000"/>
            <a:headEnd/>
            <a:tailEnd/>
          </a:ln>
        </p:spPr>
        <p:txBody>
          <a:bodyPr wrap="none" anchor="ctr"/>
          <a:lstStyle/>
          <a:p>
            <a:endParaRPr lang="en-US"/>
          </a:p>
        </p:txBody>
      </p:sp>
      <p:sp>
        <p:nvSpPr>
          <p:cNvPr id="238596" name="Rectangle 4"/>
          <p:cNvSpPr>
            <a:spLocks noGrp="1" noChangeArrowheads="1"/>
          </p:cNvSpPr>
          <p:nvPr>
            <p:ph type="title"/>
          </p:nvPr>
        </p:nvSpPr>
        <p:spPr/>
        <p:txBody>
          <a:bodyPr/>
          <a:lstStyle/>
          <a:p>
            <a:r>
              <a:rPr lang="en-US"/>
              <a:t>Assuring Storage Of A Global Key</a:t>
            </a:r>
          </a:p>
        </p:txBody>
      </p:sp>
      <p:sp>
        <p:nvSpPr>
          <p:cNvPr id="238597" name="Rectangle 5"/>
          <p:cNvSpPr>
            <a:spLocks noGrp="1" noChangeArrowheads="1"/>
          </p:cNvSpPr>
          <p:nvPr>
            <p:ph idx="1"/>
          </p:nvPr>
        </p:nvSpPr>
        <p:spPr/>
        <p:txBody>
          <a:bodyPr/>
          <a:lstStyle/>
          <a:p>
            <a:r>
              <a:rPr lang="en-US" dirty="0"/>
              <a:t>If no relation contains a key of the original relation, add a relation whose attributes form such a key</a:t>
            </a:r>
          </a:p>
          <a:p>
            <a:r>
              <a:rPr lang="en-US" dirty="0"/>
              <a:t>Why do we need to do this?</a:t>
            </a:r>
          </a:p>
          <a:p>
            <a:pPr lvl="1"/>
            <a:r>
              <a:rPr lang="en-US" dirty="0"/>
              <a:t>Because otherwise we may not have a decomposition</a:t>
            </a:r>
          </a:p>
          <a:p>
            <a:pPr lvl="1"/>
            <a:r>
              <a:rPr lang="en-US" dirty="0"/>
              <a:t>Because otherwise the decomposition may not be lossless</a:t>
            </a:r>
          </a:p>
        </p:txBody>
      </p:sp>
    </p:spTree>
    <p:extLst>
      <p:ext uri="{BB962C8B-B14F-4D97-AF65-F5344CB8AC3E}">
        <p14:creationId xmlns:p14="http://schemas.microsoft.com/office/powerpoint/2010/main" val="385545680"/>
      </p:ext>
    </p:extLst>
  </p:cSld>
  <p:clrMapOvr>
    <a:masterClrMapping/>
  </p:clrMapOvr>
  <p:transition xmlns:p14="http://schemas.microsoft.com/office/powerpoint/2010/mai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n-US"/>
              <a:t>Why It Is Necessary To Store A Global Key</a:t>
            </a:r>
            <a:br>
              <a:rPr lang="en-US"/>
            </a:br>
            <a:r>
              <a:rPr lang="en-US"/>
              <a:t>Example</a:t>
            </a:r>
          </a:p>
        </p:txBody>
      </p:sp>
      <p:sp>
        <p:nvSpPr>
          <p:cNvPr id="239619" name="Rectangle 3"/>
          <p:cNvSpPr>
            <a:spLocks noGrp="1" noChangeArrowheads="1"/>
          </p:cNvSpPr>
          <p:nvPr>
            <p:ph idx="1"/>
          </p:nvPr>
        </p:nvSpPr>
        <p:spPr/>
        <p:txBody>
          <a:bodyPr/>
          <a:lstStyle/>
          <a:p>
            <a:r>
              <a:rPr lang="en-US"/>
              <a:t>Consider the relation LnFn:</a:t>
            </a:r>
          </a:p>
          <a:p>
            <a:pPr lvl="1"/>
            <a:r>
              <a:rPr lang="en-US"/>
              <a:t>Ln:	 Last Name</a:t>
            </a:r>
          </a:p>
          <a:p>
            <a:pPr lvl="1"/>
            <a:r>
              <a:rPr lang="en-US"/>
              <a:t>Fn: First Name</a:t>
            </a:r>
          </a:p>
          <a:p>
            <a:r>
              <a:rPr lang="en-US"/>
              <a:t>There are no FDs</a:t>
            </a:r>
          </a:p>
          <a:p>
            <a:r>
              <a:rPr lang="en-US"/>
              <a:t>The relation has only one key:</a:t>
            </a:r>
          </a:p>
          <a:p>
            <a:pPr lvl="1"/>
            <a:r>
              <a:rPr lang="en-US"/>
              <a:t>LnFn</a:t>
            </a:r>
          </a:p>
          <a:p>
            <a:r>
              <a:rPr lang="en-US"/>
              <a:t>Our algorithm (without the key included) produces no relations</a:t>
            </a:r>
          </a:p>
          <a:p>
            <a:r>
              <a:rPr lang="en-US"/>
              <a:t>A condition for a decomposition: Each attribute of R has to appear in at least one Ri</a:t>
            </a:r>
          </a:p>
          <a:p>
            <a:r>
              <a:rPr lang="en-US"/>
              <a:t>So we did not have a decomposition</a:t>
            </a:r>
          </a:p>
          <a:p>
            <a:r>
              <a:rPr lang="en-US"/>
              <a:t>But if we add the relation consisting of the attributes of the key</a:t>
            </a:r>
          </a:p>
          <a:p>
            <a:pPr lvl="1"/>
            <a:r>
              <a:rPr lang="en-US"/>
              <a:t>We get LnFn (this is fine, because the original relations had no problems and was in a good form, actually in BCNF, which is always true when there are no (nontrivial) FDs)</a:t>
            </a:r>
          </a:p>
        </p:txBody>
      </p:sp>
    </p:spTree>
    <p:extLst>
      <p:ext uri="{BB962C8B-B14F-4D97-AF65-F5344CB8AC3E}">
        <p14:creationId xmlns:p14="http://schemas.microsoft.com/office/powerpoint/2010/main" val="199556726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ChangeArrowheads="1"/>
          </p:cNvSpPr>
          <p:nvPr/>
        </p:nvSpPr>
        <p:spPr bwMode="auto">
          <a:xfrm>
            <a:off x="754063" y="7081838"/>
            <a:ext cx="2095500" cy="517525"/>
          </a:xfrm>
          <a:prstGeom prst="rect">
            <a:avLst/>
          </a:prstGeom>
          <a:noFill/>
          <a:ln w="9525">
            <a:noFill/>
            <a:miter lim="800000"/>
            <a:headEnd/>
            <a:tailEnd/>
          </a:ln>
        </p:spPr>
        <p:txBody>
          <a:bodyPr wrap="none" anchor="ctr"/>
          <a:lstStyle/>
          <a:p>
            <a:endParaRPr lang="en-US"/>
          </a:p>
        </p:txBody>
      </p:sp>
      <p:sp>
        <p:nvSpPr>
          <p:cNvPr id="240643" name="Rectangle 3"/>
          <p:cNvSpPr>
            <a:spLocks noChangeArrowheads="1"/>
          </p:cNvSpPr>
          <p:nvPr/>
        </p:nvSpPr>
        <p:spPr bwMode="auto">
          <a:xfrm>
            <a:off x="3436938" y="7081838"/>
            <a:ext cx="3184525" cy="517525"/>
          </a:xfrm>
          <a:prstGeom prst="rect">
            <a:avLst/>
          </a:prstGeom>
          <a:noFill/>
          <a:ln w="9525">
            <a:noFill/>
            <a:miter lim="800000"/>
            <a:headEnd/>
            <a:tailEnd/>
          </a:ln>
        </p:spPr>
        <p:txBody>
          <a:bodyPr wrap="none" anchor="ctr"/>
          <a:lstStyle/>
          <a:p>
            <a:endParaRPr lang="en-US"/>
          </a:p>
        </p:txBody>
      </p:sp>
      <p:sp>
        <p:nvSpPr>
          <p:cNvPr id="240644" name="Rectangle 4"/>
          <p:cNvSpPr>
            <a:spLocks noGrp="1" noChangeArrowheads="1"/>
          </p:cNvSpPr>
          <p:nvPr>
            <p:ph type="title"/>
          </p:nvPr>
        </p:nvSpPr>
        <p:spPr/>
        <p:txBody>
          <a:bodyPr/>
          <a:lstStyle/>
          <a:p>
            <a:r>
              <a:rPr lang="en-US"/>
              <a:t>Why It Is Necessary To Store A Global Key</a:t>
            </a:r>
            <a:br>
              <a:rPr lang="en-US"/>
            </a:br>
            <a:r>
              <a:rPr lang="en-US"/>
              <a:t>Example</a:t>
            </a:r>
          </a:p>
        </p:txBody>
      </p:sp>
      <p:sp>
        <p:nvSpPr>
          <p:cNvPr id="240645" name="Rectangle 5"/>
          <p:cNvSpPr>
            <a:spLocks noGrp="1" noChangeArrowheads="1"/>
          </p:cNvSpPr>
          <p:nvPr>
            <p:ph idx="1"/>
          </p:nvPr>
        </p:nvSpPr>
        <p:spPr/>
        <p:txBody>
          <a:bodyPr/>
          <a:lstStyle/>
          <a:p>
            <a:r>
              <a:rPr lang="en-US" dirty="0"/>
              <a:t>Consider the relation: </a:t>
            </a:r>
            <a:r>
              <a:rPr lang="en-US" dirty="0" err="1"/>
              <a:t>LnFnVaSa</a:t>
            </a:r>
            <a:r>
              <a:rPr lang="en-US" dirty="0"/>
              <a:t>:</a:t>
            </a:r>
          </a:p>
          <a:p>
            <a:pPr lvl="1"/>
            <a:r>
              <a:rPr lang="en-US" dirty="0"/>
              <a:t>Ln: Last Name</a:t>
            </a:r>
          </a:p>
          <a:p>
            <a:pPr lvl="1"/>
            <a:r>
              <a:rPr lang="en-US" dirty="0" err="1"/>
              <a:t>Fn</a:t>
            </a:r>
            <a:r>
              <a:rPr lang="en-US" dirty="0"/>
              <a:t>: First Name</a:t>
            </a:r>
          </a:p>
          <a:p>
            <a:pPr lvl="1"/>
            <a:r>
              <a:rPr lang="en-US" dirty="0" err="1"/>
              <a:t>Va</a:t>
            </a:r>
            <a:r>
              <a:rPr lang="en-US" dirty="0"/>
              <a:t>: Vacation days per year</a:t>
            </a:r>
          </a:p>
          <a:p>
            <a:pPr lvl="1"/>
            <a:r>
              <a:rPr lang="en-US" dirty="0"/>
              <a:t>Sa: Salary</a:t>
            </a:r>
          </a:p>
          <a:p>
            <a:r>
              <a:rPr lang="en-US" dirty="0"/>
              <a:t>The functional dependencies are:</a:t>
            </a:r>
          </a:p>
          <a:p>
            <a:pPr lvl="1"/>
            <a:r>
              <a:rPr lang="en-US" dirty="0"/>
              <a:t>Ln </a:t>
            </a:r>
            <a:r>
              <a:rPr lang="en-US" dirty="0">
                <a:latin typeface="Symbol" pitchFamily="18" charset="2"/>
              </a:rPr>
              <a:t>®</a:t>
            </a:r>
            <a:r>
              <a:rPr lang="en-US" dirty="0"/>
              <a:t> </a:t>
            </a:r>
            <a:r>
              <a:rPr lang="en-US" dirty="0" err="1"/>
              <a:t>Va</a:t>
            </a:r>
            <a:endParaRPr lang="en-US" dirty="0"/>
          </a:p>
          <a:p>
            <a:pPr lvl="1"/>
            <a:r>
              <a:rPr lang="en-US" dirty="0" err="1"/>
              <a:t>Fn</a:t>
            </a:r>
            <a:r>
              <a:rPr lang="en-US" dirty="0"/>
              <a:t> </a:t>
            </a:r>
            <a:r>
              <a:rPr lang="en-US" dirty="0">
                <a:latin typeface="Symbol" pitchFamily="18" charset="2"/>
              </a:rPr>
              <a:t>®</a:t>
            </a:r>
            <a:r>
              <a:rPr lang="en-US" dirty="0"/>
              <a:t> Sa</a:t>
            </a:r>
          </a:p>
          <a:p>
            <a:r>
              <a:rPr lang="en-US" dirty="0"/>
              <a:t>The relation has only one key</a:t>
            </a:r>
          </a:p>
          <a:p>
            <a:pPr lvl="1"/>
            <a:r>
              <a:rPr lang="en-US" dirty="0" err="1"/>
              <a:t>LnFn</a:t>
            </a:r>
            <a:endParaRPr lang="en-US" dirty="0"/>
          </a:p>
          <a:p>
            <a:r>
              <a:rPr lang="en-US" dirty="0"/>
              <a:t>The relation is not in 3NF</a:t>
            </a:r>
          </a:p>
          <a:p>
            <a:pPr lvl="1"/>
            <a:r>
              <a:rPr lang="en-US" dirty="0"/>
              <a:t>Ln </a:t>
            </a:r>
            <a:r>
              <a:rPr lang="en-US" dirty="0">
                <a:latin typeface="Symbol" pitchFamily="18" charset="2"/>
              </a:rPr>
              <a:t>®</a:t>
            </a:r>
            <a:r>
              <a:rPr lang="en-US" dirty="0"/>
              <a:t> </a:t>
            </a:r>
            <a:r>
              <a:rPr lang="en-US" dirty="0" err="1"/>
              <a:t>Va</a:t>
            </a:r>
            <a:r>
              <a:rPr lang="en-US" dirty="0"/>
              <a:t>: 	Ln does not contain a key and </a:t>
            </a:r>
            <a:r>
              <a:rPr lang="en-US" dirty="0" err="1"/>
              <a:t>Va</a:t>
            </a:r>
            <a:r>
              <a:rPr lang="en-US" dirty="0"/>
              <a:t> is not in any key</a:t>
            </a:r>
          </a:p>
          <a:p>
            <a:pPr lvl="1"/>
            <a:r>
              <a:rPr lang="en-US" dirty="0" err="1"/>
              <a:t>Fn</a:t>
            </a:r>
            <a:r>
              <a:rPr lang="en-US" dirty="0"/>
              <a:t> </a:t>
            </a:r>
            <a:r>
              <a:rPr lang="en-US" dirty="0">
                <a:latin typeface="Symbol" pitchFamily="18" charset="2"/>
              </a:rPr>
              <a:t>®</a:t>
            </a:r>
            <a:r>
              <a:rPr lang="en-US" dirty="0"/>
              <a:t> Sa: 	</a:t>
            </a:r>
            <a:r>
              <a:rPr lang="en-US" dirty="0" err="1"/>
              <a:t>Fn</a:t>
            </a:r>
            <a:r>
              <a:rPr lang="en-US" dirty="0"/>
              <a:t> does not contain a key and Sa is not in any key</a:t>
            </a:r>
          </a:p>
          <a:p>
            <a:endParaRPr lang="en-US" dirty="0"/>
          </a:p>
        </p:txBody>
      </p:sp>
    </p:spTree>
    <p:extLst>
      <p:ext uri="{BB962C8B-B14F-4D97-AF65-F5344CB8AC3E}">
        <p14:creationId xmlns:p14="http://schemas.microsoft.com/office/powerpoint/2010/main" val="742953885"/>
      </p:ext>
    </p:extLst>
  </p:cSld>
  <p:clrMapOvr>
    <a:masterClrMapping/>
  </p:clrMapOvr>
  <p:transition xmlns:p14="http://schemas.microsoft.com/office/powerpoint/2010/mai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ChangeArrowheads="1"/>
          </p:cNvSpPr>
          <p:nvPr/>
        </p:nvSpPr>
        <p:spPr bwMode="auto">
          <a:xfrm>
            <a:off x="754063" y="7081838"/>
            <a:ext cx="2095500" cy="517525"/>
          </a:xfrm>
          <a:prstGeom prst="rect">
            <a:avLst/>
          </a:prstGeom>
          <a:noFill/>
          <a:ln w="9525">
            <a:noFill/>
            <a:miter lim="800000"/>
            <a:headEnd/>
            <a:tailEnd/>
          </a:ln>
        </p:spPr>
        <p:txBody>
          <a:bodyPr wrap="none" anchor="ctr"/>
          <a:lstStyle/>
          <a:p>
            <a:endParaRPr lang="en-US"/>
          </a:p>
        </p:txBody>
      </p:sp>
      <p:sp>
        <p:nvSpPr>
          <p:cNvPr id="241667" name="Rectangle 3"/>
          <p:cNvSpPr>
            <a:spLocks noChangeArrowheads="1"/>
          </p:cNvSpPr>
          <p:nvPr/>
        </p:nvSpPr>
        <p:spPr bwMode="auto">
          <a:xfrm>
            <a:off x="3436938" y="7081838"/>
            <a:ext cx="3184525" cy="517525"/>
          </a:xfrm>
          <a:prstGeom prst="rect">
            <a:avLst/>
          </a:prstGeom>
          <a:noFill/>
          <a:ln w="9525">
            <a:noFill/>
            <a:miter lim="800000"/>
            <a:headEnd/>
            <a:tailEnd/>
          </a:ln>
        </p:spPr>
        <p:txBody>
          <a:bodyPr wrap="none" anchor="ctr"/>
          <a:lstStyle/>
          <a:p>
            <a:endParaRPr lang="en-US"/>
          </a:p>
        </p:txBody>
      </p:sp>
      <p:sp>
        <p:nvSpPr>
          <p:cNvPr id="241668" name="Rectangle 4"/>
          <p:cNvSpPr>
            <a:spLocks noGrp="1" noChangeArrowheads="1"/>
          </p:cNvSpPr>
          <p:nvPr>
            <p:ph type="title"/>
          </p:nvPr>
        </p:nvSpPr>
        <p:spPr/>
        <p:txBody>
          <a:bodyPr/>
          <a:lstStyle/>
          <a:p>
            <a:r>
              <a:rPr lang="en-US"/>
              <a:t>Why It Is Necessary To Store A Global Key</a:t>
            </a:r>
            <a:br>
              <a:rPr lang="en-US"/>
            </a:br>
            <a:r>
              <a:rPr lang="en-US"/>
              <a:t>Example</a:t>
            </a:r>
          </a:p>
        </p:txBody>
      </p:sp>
      <p:sp>
        <p:nvSpPr>
          <p:cNvPr id="241669" name="Rectangle 5"/>
          <p:cNvSpPr>
            <a:spLocks noGrp="1" noChangeArrowheads="1"/>
          </p:cNvSpPr>
          <p:nvPr>
            <p:ph idx="1"/>
          </p:nvPr>
        </p:nvSpPr>
        <p:spPr/>
        <p:txBody>
          <a:bodyPr/>
          <a:lstStyle/>
          <a:p>
            <a:pPr marL="457200" indent="-457200"/>
            <a:r>
              <a:rPr lang="en-US" dirty="0"/>
              <a:t>Our algorithm (without the key being included) will produce the decomposition</a:t>
            </a:r>
          </a:p>
          <a:p>
            <a:pPr marL="933450" lvl="1" indent="-381000">
              <a:buFont typeface="Symbol" pitchFamily="18" charset="2"/>
              <a:buAutoNum type="arabicPeriod"/>
            </a:pPr>
            <a:r>
              <a:rPr lang="en-US" dirty="0" err="1"/>
              <a:t>LnVa</a:t>
            </a:r>
            <a:endParaRPr lang="en-US" dirty="0"/>
          </a:p>
          <a:p>
            <a:pPr marL="933450" lvl="1" indent="-381000">
              <a:buFont typeface="Symbol" pitchFamily="18" charset="2"/>
              <a:buAutoNum type="arabicPeriod"/>
            </a:pPr>
            <a:r>
              <a:rPr lang="en-US" dirty="0" err="1"/>
              <a:t>FnSa</a:t>
            </a:r>
            <a:endParaRPr lang="en-US" dirty="0"/>
          </a:p>
          <a:p>
            <a:pPr marL="457200" indent="-457200"/>
            <a:r>
              <a:rPr lang="en-US" dirty="0"/>
              <a:t>This is not a lossless-join decomposition</a:t>
            </a:r>
          </a:p>
          <a:p>
            <a:pPr marL="933450" lvl="1" indent="-381000"/>
            <a:r>
              <a:rPr lang="en-US" dirty="0"/>
              <a:t>In fact we do not know who the employees are (what are the valid pairs of </a:t>
            </a:r>
            <a:r>
              <a:rPr lang="en-US" dirty="0" err="1"/>
              <a:t>LnFn</a:t>
            </a:r>
            <a:r>
              <a:rPr lang="en-US" dirty="0"/>
              <a:t>)</a:t>
            </a:r>
          </a:p>
          <a:p>
            <a:pPr marL="457200" indent="-457200"/>
            <a:r>
              <a:rPr lang="en-US" dirty="0"/>
              <a:t>So we decompose</a:t>
            </a:r>
          </a:p>
          <a:p>
            <a:pPr marL="933450" lvl="1" indent="-381000">
              <a:buFont typeface="Symbol" pitchFamily="18" charset="2"/>
              <a:buAutoNum type="arabicPeriod"/>
            </a:pPr>
            <a:r>
              <a:rPr lang="en-US" dirty="0" err="1"/>
              <a:t>LnVa</a:t>
            </a:r>
            <a:r>
              <a:rPr lang="en-US" dirty="0"/>
              <a:t> with (primary) key Ln</a:t>
            </a:r>
          </a:p>
          <a:p>
            <a:pPr marL="933450" lvl="1" indent="-381000">
              <a:buFont typeface="Symbol" pitchFamily="18" charset="2"/>
              <a:buAutoNum type="arabicPeriod"/>
            </a:pPr>
            <a:r>
              <a:rPr lang="en-US" dirty="0" err="1"/>
              <a:t>FnSa</a:t>
            </a:r>
            <a:r>
              <a:rPr lang="en-US" dirty="0"/>
              <a:t> with (primary) key </a:t>
            </a:r>
            <a:r>
              <a:rPr lang="en-US" dirty="0" err="1"/>
              <a:t>Fn</a:t>
            </a:r>
            <a:endParaRPr lang="en-US" dirty="0"/>
          </a:p>
          <a:p>
            <a:pPr marL="933450" lvl="1" indent="-381000">
              <a:buFont typeface="Symbol" pitchFamily="18" charset="2"/>
              <a:buAutoNum type="arabicPeriod"/>
            </a:pPr>
            <a:r>
              <a:rPr lang="en-US" dirty="0" err="1"/>
              <a:t>LnFn</a:t>
            </a:r>
            <a:r>
              <a:rPr lang="en-US" dirty="0"/>
              <a:t> with (primary) key </a:t>
            </a:r>
            <a:r>
              <a:rPr lang="en-US" dirty="0" err="1"/>
              <a:t>LnFn</a:t>
            </a:r>
            <a:endParaRPr lang="en-US" dirty="0"/>
          </a:p>
        </p:txBody>
      </p:sp>
    </p:spTree>
    <p:extLst>
      <p:ext uri="{BB962C8B-B14F-4D97-AF65-F5344CB8AC3E}">
        <p14:creationId xmlns:p14="http://schemas.microsoft.com/office/powerpoint/2010/main" val="3450797937"/>
      </p:ext>
    </p:extLst>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754063" y="7081838"/>
            <a:ext cx="2095500" cy="517525"/>
          </a:xfrm>
          <a:prstGeom prst="rect">
            <a:avLst/>
          </a:prstGeom>
          <a:noFill/>
          <a:ln w="9525">
            <a:noFill/>
            <a:miter lim="800000"/>
            <a:headEnd/>
            <a:tailEnd/>
          </a:ln>
        </p:spPr>
        <p:txBody>
          <a:bodyPr wrap="none" anchor="ctr"/>
          <a:lstStyle/>
          <a:p>
            <a:endParaRPr lang="en-US"/>
          </a:p>
        </p:txBody>
      </p:sp>
      <p:sp>
        <p:nvSpPr>
          <p:cNvPr id="1028" name="Rectangle 3"/>
          <p:cNvSpPr>
            <a:spLocks noChangeArrowheads="1"/>
          </p:cNvSpPr>
          <p:nvPr/>
        </p:nvSpPr>
        <p:spPr bwMode="auto">
          <a:xfrm>
            <a:off x="3436938" y="7081838"/>
            <a:ext cx="3184525" cy="517525"/>
          </a:xfrm>
          <a:prstGeom prst="rect">
            <a:avLst/>
          </a:prstGeom>
          <a:noFill/>
          <a:ln w="9525">
            <a:noFill/>
            <a:miter lim="800000"/>
            <a:headEnd/>
            <a:tailEnd/>
          </a:ln>
        </p:spPr>
        <p:txBody>
          <a:bodyPr wrap="none" anchor="ctr"/>
          <a:lstStyle/>
          <a:p>
            <a:endParaRPr lang="en-US"/>
          </a:p>
        </p:txBody>
      </p:sp>
      <p:sp>
        <p:nvSpPr>
          <p:cNvPr id="1029" name="Rectangle 4"/>
          <p:cNvSpPr>
            <a:spLocks noGrp="1" noChangeArrowheads="1"/>
          </p:cNvSpPr>
          <p:nvPr>
            <p:ph type="title" idx="4294967295"/>
          </p:nvPr>
        </p:nvSpPr>
        <p:spPr/>
        <p:txBody>
          <a:bodyPr/>
          <a:lstStyle/>
          <a:p>
            <a:r>
              <a:rPr lang="en-US" dirty="0"/>
              <a:t> Normalization in Context</a:t>
            </a:r>
          </a:p>
        </p:txBody>
      </p:sp>
      <p:sp>
        <p:nvSpPr>
          <p:cNvPr id="1030" name="Rectangle 5"/>
          <p:cNvSpPr>
            <a:spLocks noGrp="1" noChangeArrowheads="1"/>
          </p:cNvSpPr>
          <p:nvPr>
            <p:ph type="body" idx="4294967295"/>
          </p:nvPr>
        </p:nvSpPr>
        <p:spPr/>
        <p:txBody>
          <a:bodyPr/>
          <a:lstStyle/>
          <a:p>
            <a:endParaRPr lang="en-US" dirty="0"/>
          </a:p>
        </p:txBody>
      </p:sp>
      <p:graphicFrame>
        <p:nvGraphicFramePr>
          <p:cNvPr id="2" name="Object 1"/>
          <p:cNvGraphicFramePr>
            <a:graphicFrameLocks noChangeAspect="1"/>
          </p:cNvGraphicFramePr>
          <p:nvPr>
            <p:extLst/>
          </p:nvPr>
        </p:nvGraphicFramePr>
        <p:xfrm>
          <a:off x="533400" y="1474788"/>
          <a:ext cx="8766175" cy="5764212"/>
        </p:xfrm>
        <a:graphic>
          <a:graphicData uri="http://schemas.openxmlformats.org/presentationml/2006/ole">
            <mc:AlternateContent xmlns:mc="http://schemas.openxmlformats.org/markup-compatibility/2006">
              <mc:Choice xmlns:v="urn:schemas-microsoft-com:vml" Requires="v">
                <p:oleObj spid="_x0000_s52272" name="Visio" r:id="rId4" imgW="9311394" imgH="5768154" progId="Visio.Drawing.11">
                  <p:embed/>
                </p:oleObj>
              </mc:Choice>
              <mc:Fallback>
                <p:oleObj name="Visio" r:id="rId4" imgW="9311394" imgH="5768154" progId="Visio.Drawing.11">
                  <p:embed/>
                  <p:pic>
                    <p:nvPicPr>
                      <p:cNvPr id="2" name="Object 1"/>
                      <p:cNvPicPr/>
                      <p:nvPr/>
                    </p:nvPicPr>
                    <p:blipFill>
                      <a:blip r:embed="rId5"/>
                      <a:stretch>
                        <a:fillRect/>
                      </a:stretch>
                    </p:blipFill>
                    <p:spPr>
                      <a:xfrm>
                        <a:off x="533400" y="1474788"/>
                        <a:ext cx="8766175" cy="5764212"/>
                      </a:xfrm>
                      <a:prstGeom prst="rect">
                        <a:avLst/>
                      </a:prstGeom>
                    </p:spPr>
                  </p:pic>
                </p:oleObj>
              </mc:Fallback>
            </mc:AlternateContent>
          </a:graphicData>
        </a:graphic>
      </p:graphicFrame>
    </p:spTree>
    <p:extLst>
      <p:ext uri="{BB962C8B-B14F-4D97-AF65-F5344CB8AC3E}">
        <p14:creationId xmlns:p14="http://schemas.microsoft.com/office/powerpoint/2010/main" val="2179111675"/>
      </p:ext>
    </p:extLst>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t>Revisiting The Problem</a:t>
            </a:r>
          </a:p>
        </p:txBody>
      </p:sp>
      <p:sp>
        <p:nvSpPr>
          <p:cNvPr id="50179" name="Content Placeholder 2"/>
          <p:cNvSpPr>
            <a:spLocks noGrp="1"/>
          </p:cNvSpPr>
          <p:nvPr>
            <p:ph idx="1"/>
          </p:nvPr>
        </p:nvSpPr>
        <p:spPr/>
        <p:txBody>
          <a:bodyPr/>
          <a:lstStyle/>
          <a:p>
            <a:r>
              <a:rPr lang="en-US" dirty="0"/>
              <a:t>Let us look at </a:t>
            </a:r>
            <a:endParaRPr lang="en-US" b="1" i="1" dirty="0">
              <a:solidFill>
                <a:srgbClr val="FF0000"/>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The problem is </a:t>
            </a:r>
            <a:r>
              <a:rPr lang="en-US" b="1" i="1" dirty="0">
                <a:solidFill>
                  <a:srgbClr val="FF0000"/>
                </a:solidFill>
              </a:rPr>
              <a:t>not</a:t>
            </a:r>
            <a:r>
              <a:rPr lang="en-US" dirty="0"/>
              <a:t> that there are duplicate rows</a:t>
            </a:r>
          </a:p>
          <a:p>
            <a:r>
              <a:rPr lang="en-US" dirty="0"/>
              <a:t>The problem is the same as before, business rule assigning Salary to Grade is written a number of times</a:t>
            </a:r>
          </a:p>
          <a:p>
            <a:endParaRPr lang="en-US" dirty="0"/>
          </a:p>
          <a:p>
            <a:r>
              <a:rPr lang="en-US" dirty="0"/>
              <a:t>So how can we “generalize” the problem?</a:t>
            </a:r>
          </a:p>
          <a:p>
            <a:endParaRPr lang="en-US" dirty="0"/>
          </a:p>
          <a:p>
            <a:endParaRPr lang="en-US" dirty="0"/>
          </a:p>
          <a:p>
            <a:endParaRPr lang="en-US" dirty="0"/>
          </a:p>
          <a:p>
            <a:endParaRPr lang="en-US" dirty="0"/>
          </a:p>
          <a:p>
            <a:endParaRPr lang="en-US" dirty="0"/>
          </a:p>
          <a:p>
            <a:endParaRPr lang="en-US" dirty="0"/>
          </a:p>
          <a:p>
            <a:pPr>
              <a:buFont typeface="Monotype Sorts" pitchFamily="2" charset="2"/>
              <a:buNone/>
            </a:pPr>
            <a:r>
              <a:rPr lang="en-US" dirty="0"/>
              <a:t>	</a:t>
            </a:r>
          </a:p>
          <a:p>
            <a:pPr>
              <a:buFont typeface="Monotype Sorts" pitchFamily="2" charset="2"/>
              <a:buNone/>
            </a:pPr>
            <a:endParaRPr lang="en-US" dirty="0"/>
          </a:p>
          <a:p>
            <a:pPr>
              <a:buFont typeface="Monotype Sorts" pitchFamily="2" charset="2"/>
              <a:buNone/>
            </a:pPr>
            <a:endParaRPr lang="en-US" dirty="0"/>
          </a:p>
        </p:txBody>
      </p:sp>
      <p:graphicFrame>
        <p:nvGraphicFramePr>
          <p:cNvPr id="5" name="Content Placeholder 3"/>
          <p:cNvGraphicFramePr>
            <a:graphicFrameLocks/>
          </p:cNvGraphicFramePr>
          <p:nvPr/>
        </p:nvGraphicFramePr>
        <p:xfrm>
          <a:off x="1905000" y="1752600"/>
          <a:ext cx="4419600" cy="2595880"/>
        </p:xfrm>
        <a:graphic>
          <a:graphicData uri="http://schemas.openxmlformats.org/drawingml/2006/table">
            <a:tbl>
              <a:tblPr firstRow="1" bandCol="1">
                <a:tableStyleId>{21E4AEA4-8DFA-4A89-87EB-49C32662AFE0}</a:tableStyleId>
              </a:tblPr>
              <a:tblGrid>
                <a:gridCol w="736600">
                  <a:extLst>
                    <a:ext uri="{9D8B030D-6E8A-4147-A177-3AD203B41FA5}">
                      <a16:colId xmlns:a16="http://schemas.microsoft.com/office/drawing/2014/main" xmlns="" val="20000"/>
                    </a:ext>
                  </a:extLst>
                </a:gridCol>
                <a:gridCol w="736600">
                  <a:extLst>
                    <a:ext uri="{9D8B030D-6E8A-4147-A177-3AD203B41FA5}">
                      <a16:colId xmlns:a16="http://schemas.microsoft.com/office/drawing/2014/main" xmlns="" val="20001"/>
                    </a:ext>
                  </a:extLst>
                </a:gridCol>
                <a:gridCol w="736600">
                  <a:extLst>
                    <a:ext uri="{9D8B030D-6E8A-4147-A177-3AD203B41FA5}">
                      <a16:colId xmlns:a16="http://schemas.microsoft.com/office/drawing/2014/main" xmlns="" val="20002"/>
                    </a:ext>
                  </a:extLst>
                </a:gridCol>
                <a:gridCol w="736600">
                  <a:extLst>
                    <a:ext uri="{9D8B030D-6E8A-4147-A177-3AD203B41FA5}">
                      <a16:colId xmlns:a16="http://schemas.microsoft.com/office/drawing/2014/main" xmlns="" val="20003"/>
                    </a:ext>
                  </a:extLst>
                </a:gridCol>
                <a:gridCol w="736600">
                  <a:extLst>
                    <a:ext uri="{9D8B030D-6E8A-4147-A177-3AD203B41FA5}">
                      <a16:colId xmlns:a16="http://schemas.microsoft.com/office/drawing/2014/main" xmlns="" val="20004"/>
                    </a:ext>
                  </a:extLst>
                </a:gridCol>
                <a:gridCol w="736600">
                  <a:extLst>
                    <a:ext uri="{9D8B030D-6E8A-4147-A177-3AD203B41FA5}">
                      <a16:colId xmlns:a16="http://schemas.microsoft.com/office/drawing/2014/main" xmlns="" val="20005"/>
                    </a:ext>
                  </a:extLst>
                </a:gridCol>
              </a:tblGrid>
              <a:tr h="370840">
                <a:tc>
                  <a:txBody>
                    <a:bodyPr/>
                    <a:lstStyle/>
                    <a:p>
                      <a:pPr algn="ctr"/>
                      <a:r>
                        <a:rPr lang="en-US" sz="1400" dirty="0"/>
                        <a:t>R</a:t>
                      </a:r>
                    </a:p>
                  </a:txBody>
                  <a:tcPr/>
                </a:tc>
                <a:tc>
                  <a:txBody>
                    <a:bodyPr/>
                    <a:lstStyle/>
                    <a:p>
                      <a:pPr algn="ctr"/>
                      <a:r>
                        <a:rPr lang="en-US" sz="1400" dirty="0"/>
                        <a:t>Name</a:t>
                      </a:r>
                    </a:p>
                  </a:txBody>
                  <a:tcPr/>
                </a:tc>
                <a:tc>
                  <a:txBody>
                    <a:bodyPr/>
                    <a:lstStyle/>
                    <a:p>
                      <a:pPr algn="ctr"/>
                      <a:r>
                        <a:rPr lang="en-US" sz="1400" u="sng" dirty="0" err="1"/>
                        <a:t>SSN</a:t>
                      </a:r>
                      <a:endParaRPr lang="en-US" sz="1400" u="sng" dirty="0"/>
                    </a:p>
                  </a:txBody>
                  <a:tcPr/>
                </a:tc>
                <a:tc>
                  <a:txBody>
                    <a:bodyPr/>
                    <a:lstStyle/>
                    <a:p>
                      <a:pPr algn="ctr"/>
                      <a:r>
                        <a:rPr lang="en-US" sz="1400" dirty="0"/>
                        <a:t>DOB</a:t>
                      </a:r>
                    </a:p>
                  </a:txBody>
                  <a:tcPr/>
                </a:tc>
                <a:tc>
                  <a:txBody>
                    <a:bodyPr/>
                    <a:lstStyle/>
                    <a:p>
                      <a:pPr algn="ctr"/>
                      <a:r>
                        <a:rPr lang="en-US" sz="1400" dirty="0"/>
                        <a:t>Grade</a:t>
                      </a:r>
                    </a:p>
                  </a:txBody>
                  <a:tcPr/>
                </a:tc>
                <a:tc>
                  <a:txBody>
                    <a:bodyPr/>
                    <a:lstStyle/>
                    <a:p>
                      <a:pPr algn="ctr"/>
                      <a:r>
                        <a:rPr lang="en-US" sz="1400" dirty="0"/>
                        <a:t>Salary</a:t>
                      </a:r>
                    </a:p>
                  </a:txBody>
                  <a:tcPr/>
                </a:tc>
                <a:extLst>
                  <a:ext uri="{0D108BD9-81ED-4DB2-BD59-A6C34878D82A}">
                    <a16:rowId xmlns:a16="http://schemas.microsoft.com/office/drawing/2014/main" xmlns="" val="10000"/>
                  </a:ext>
                </a:extLst>
              </a:tr>
              <a:tr h="370840">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121</a:t>
                      </a:r>
                    </a:p>
                  </a:txBody>
                  <a:tcPr/>
                </a:tc>
                <a:tc>
                  <a:txBody>
                    <a:bodyPr/>
                    <a:lstStyle/>
                    <a:p>
                      <a:r>
                        <a:rPr lang="en-US" sz="1400" dirty="0"/>
                        <a:t>2367</a:t>
                      </a:r>
                    </a:p>
                  </a:txBody>
                  <a:tcPr/>
                </a:tc>
                <a:tc>
                  <a:txBody>
                    <a:bodyPr/>
                    <a:lstStyle/>
                    <a:p>
                      <a:r>
                        <a:rPr lang="en-US" sz="1400" dirty="0"/>
                        <a:t>2</a:t>
                      </a:r>
                    </a:p>
                  </a:txBody>
                  <a:tcPr/>
                </a:tc>
                <a:tc>
                  <a:txBody>
                    <a:bodyPr/>
                    <a:lstStyle/>
                    <a:p>
                      <a:r>
                        <a:rPr lang="en-US" sz="1400" dirty="0"/>
                        <a:t>80</a:t>
                      </a:r>
                    </a:p>
                  </a:txBody>
                  <a:tcPr/>
                </a:tc>
                <a:extLst>
                  <a:ext uri="{0D108BD9-81ED-4DB2-BD59-A6C34878D82A}">
                    <a16:rowId xmlns:a16="http://schemas.microsoft.com/office/drawing/2014/main" xmlns="" val="10001"/>
                  </a:ext>
                </a:extLst>
              </a:tr>
              <a:tr h="370840">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132</a:t>
                      </a:r>
                    </a:p>
                  </a:txBody>
                  <a:tcPr/>
                </a:tc>
                <a:tc>
                  <a:txBody>
                    <a:bodyPr/>
                    <a:lstStyle/>
                    <a:p>
                      <a:r>
                        <a:rPr lang="en-US" sz="1400" dirty="0"/>
                        <a:t>3678</a:t>
                      </a:r>
                    </a:p>
                  </a:txBody>
                  <a:tcPr/>
                </a:tc>
                <a:tc>
                  <a:txBody>
                    <a:bodyPr/>
                    <a:lstStyle/>
                    <a:p>
                      <a:r>
                        <a:rPr lang="en-US" sz="1400" dirty="0"/>
                        <a:t>3</a:t>
                      </a:r>
                    </a:p>
                  </a:txBody>
                  <a:tcPr/>
                </a:tc>
                <a:tc>
                  <a:txBody>
                    <a:bodyPr/>
                    <a:lstStyle/>
                    <a:p>
                      <a:r>
                        <a:rPr lang="en-US" sz="1400" dirty="0"/>
                        <a:t>70</a:t>
                      </a:r>
                    </a:p>
                  </a:txBody>
                  <a:tcPr/>
                </a:tc>
                <a:extLst>
                  <a:ext uri="{0D108BD9-81ED-4DB2-BD59-A6C34878D82A}">
                    <a16:rowId xmlns:a16="http://schemas.microsoft.com/office/drawing/2014/main" xmlns="" val="10002"/>
                  </a:ext>
                </a:extLst>
              </a:tr>
              <a:tr h="370840">
                <a:tc>
                  <a:txBody>
                    <a:bodyPr/>
                    <a:lstStyle/>
                    <a:p>
                      <a:endParaRPr lang="en-US" sz="1400" dirty="0"/>
                    </a:p>
                  </a:txBody>
                  <a:tcPr>
                    <a:solidFill>
                      <a:schemeClr val="bg1"/>
                    </a:solidFill>
                  </a:tcPr>
                </a:tc>
                <a:tc>
                  <a:txBody>
                    <a:bodyPr/>
                    <a:lstStyle/>
                    <a:p>
                      <a:r>
                        <a:rPr lang="en-US" sz="1400" dirty="0"/>
                        <a:t>B</a:t>
                      </a:r>
                    </a:p>
                  </a:txBody>
                  <a:tcPr/>
                </a:tc>
                <a:tc>
                  <a:txBody>
                    <a:bodyPr/>
                    <a:lstStyle/>
                    <a:p>
                      <a:r>
                        <a:rPr lang="en-US" sz="1400" dirty="0"/>
                        <a:t>101</a:t>
                      </a:r>
                    </a:p>
                  </a:txBody>
                  <a:tcPr/>
                </a:tc>
                <a:tc>
                  <a:txBody>
                    <a:bodyPr/>
                    <a:lstStyle/>
                    <a:p>
                      <a:r>
                        <a:rPr lang="en-US" sz="1400" dirty="0"/>
                        <a:t>3498</a:t>
                      </a:r>
                    </a:p>
                  </a:txBody>
                  <a:tcPr/>
                </a:tc>
                <a:tc>
                  <a:txBody>
                    <a:bodyPr/>
                    <a:lstStyle/>
                    <a:p>
                      <a:r>
                        <a:rPr lang="en-US" sz="1400" dirty="0"/>
                        <a:t>4</a:t>
                      </a:r>
                    </a:p>
                  </a:txBody>
                  <a:tcPr/>
                </a:tc>
                <a:tc>
                  <a:txBody>
                    <a:bodyPr/>
                    <a:lstStyle/>
                    <a:p>
                      <a:r>
                        <a:rPr lang="en-US" sz="1400" dirty="0"/>
                        <a:t>70</a:t>
                      </a:r>
                    </a:p>
                  </a:txBody>
                  <a:tcPr/>
                </a:tc>
                <a:extLst>
                  <a:ext uri="{0D108BD9-81ED-4DB2-BD59-A6C34878D82A}">
                    <a16:rowId xmlns:a16="http://schemas.microsoft.com/office/drawing/2014/main" xmlns="" val="10003"/>
                  </a:ext>
                </a:extLst>
              </a:tr>
              <a:tr h="370840">
                <a:tc>
                  <a:txBody>
                    <a:bodyPr/>
                    <a:lstStyle/>
                    <a:p>
                      <a:endParaRPr lang="en-US" sz="1400" dirty="0"/>
                    </a:p>
                  </a:txBody>
                  <a:tcPr>
                    <a:solidFill>
                      <a:schemeClr val="bg1"/>
                    </a:solidFill>
                  </a:tcPr>
                </a:tc>
                <a:tc>
                  <a:txBody>
                    <a:bodyPr/>
                    <a:lstStyle/>
                    <a:p>
                      <a:r>
                        <a:rPr lang="en-US" sz="1400" dirty="0"/>
                        <a:t>C</a:t>
                      </a:r>
                    </a:p>
                  </a:txBody>
                  <a:tcPr/>
                </a:tc>
                <a:tc>
                  <a:txBody>
                    <a:bodyPr/>
                    <a:lstStyle/>
                    <a:p>
                      <a:r>
                        <a:rPr lang="en-US" sz="1400" dirty="0"/>
                        <a:t>106</a:t>
                      </a:r>
                    </a:p>
                  </a:txBody>
                  <a:tcPr/>
                </a:tc>
                <a:tc>
                  <a:txBody>
                    <a:bodyPr/>
                    <a:lstStyle/>
                    <a:p>
                      <a:r>
                        <a:rPr lang="en-US" sz="1400" dirty="0"/>
                        <a:t>2987</a:t>
                      </a:r>
                    </a:p>
                  </a:txBody>
                  <a:tcPr/>
                </a:tc>
                <a:tc>
                  <a:txBody>
                    <a:bodyPr/>
                    <a:lstStyle/>
                    <a:p>
                      <a:r>
                        <a:rPr lang="en-US" sz="1400" dirty="0"/>
                        <a:t>2</a:t>
                      </a:r>
                    </a:p>
                  </a:txBody>
                  <a:tcPr/>
                </a:tc>
                <a:tc>
                  <a:txBody>
                    <a:bodyPr/>
                    <a:lstStyle/>
                    <a:p>
                      <a:r>
                        <a:rPr lang="en-US" sz="1400" dirty="0"/>
                        <a:t>80</a:t>
                      </a:r>
                    </a:p>
                  </a:txBody>
                  <a:tcPr/>
                </a:tc>
                <a:extLst>
                  <a:ext uri="{0D108BD9-81ED-4DB2-BD59-A6C34878D82A}">
                    <a16:rowId xmlns:a16="http://schemas.microsoft.com/office/drawing/2014/main" xmlns="" val="10004"/>
                  </a:ext>
                </a:extLst>
              </a:tr>
              <a:tr h="370840">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132</a:t>
                      </a:r>
                    </a:p>
                  </a:txBody>
                  <a:tcPr/>
                </a:tc>
                <a:tc>
                  <a:txBody>
                    <a:bodyPr/>
                    <a:lstStyle/>
                    <a:p>
                      <a:r>
                        <a:rPr lang="en-US" sz="1400" dirty="0"/>
                        <a:t>3678</a:t>
                      </a:r>
                    </a:p>
                  </a:txBody>
                  <a:tcPr/>
                </a:tc>
                <a:tc>
                  <a:txBody>
                    <a:bodyPr/>
                    <a:lstStyle/>
                    <a:p>
                      <a:r>
                        <a:rPr lang="en-US" sz="1400" dirty="0"/>
                        <a:t>3</a:t>
                      </a:r>
                    </a:p>
                  </a:txBody>
                  <a:tcPr/>
                </a:tc>
                <a:tc>
                  <a:txBody>
                    <a:bodyPr/>
                    <a:lstStyle/>
                    <a:p>
                      <a:r>
                        <a:rPr lang="en-US" sz="1400" dirty="0"/>
                        <a:t>70</a:t>
                      </a:r>
                    </a:p>
                  </a:txBody>
                  <a:tcPr/>
                </a:tc>
                <a:extLst>
                  <a:ext uri="{0D108BD9-81ED-4DB2-BD59-A6C34878D82A}">
                    <a16:rowId xmlns:a16="http://schemas.microsoft.com/office/drawing/2014/main" xmlns="" val="10005"/>
                  </a:ext>
                </a:extLst>
              </a:tr>
              <a:tr h="370840">
                <a:tc>
                  <a:txBody>
                    <a:bodyPr/>
                    <a:lstStyle/>
                    <a:p>
                      <a:endParaRPr lang="en-US" sz="1400" dirty="0"/>
                    </a:p>
                  </a:txBody>
                  <a:tcPr>
                    <a:solidFill>
                      <a:schemeClr val="bg1"/>
                    </a:solidFill>
                  </a:tcPr>
                </a:tc>
                <a:tc>
                  <a:txBody>
                    <a:bodyPr/>
                    <a:lstStyle/>
                    <a:p>
                      <a:r>
                        <a:rPr lang="en-US" sz="1400" dirty="0"/>
                        <a:t>B</a:t>
                      </a:r>
                    </a:p>
                  </a:txBody>
                  <a:tcPr/>
                </a:tc>
                <a:tc>
                  <a:txBody>
                    <a:bodyPr/>
                    <a:lstStyle/>
                    <a:p>
                      <a:r>
                        <a:rPr lang="en-US" sz="1400" dirty="0"/>
                        <a:t>101</a:t>
                      </a:r>
                    </a:p>
                  </a:txBody>
                  <a:tcPr/>
                </a:tc>
                <a:tc>
                  <a:txBody>
                    <a:bodyPr/>
                    <a:lstStyle/>
                    <a:p>
                      <a:r>
                        <a:rPr lang="en-US" sz="1400" dirty="0"/>
                        <a:t>3498</a:t>
                      </a:r>
                    </a:p>
                  </a:txBody>
                  <a:tcPr/>
                </a:tc>
                <a:tc>
                  <a:txBody>
                    <a:bodyPr/>
                    <a:lstStyle/>
                    <a:p>
                      <a:r>
                        <a:rPr lang="en-US" sz="1400" dirty="0"/>
                        <a:t>4</a:t>
                      </a:r>
                    </a:p>
                  </a:txBody>
                  <a:tcPr/>
                </a:tc>
                <a:tc>
                  <a:txBody>
                    <a:bodyPr/>
                    <a:lstStyle/>
                    <a:p>
                      <a:r>
                        <a:rPr lang="en-US" sz="1400" dirty="0"/>
                        <a:t>70</a:t>
                      </a:r>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4133896320"/>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ChangeArrowheads="1"/>
          </p:cNvSpPr>
          <p:nvPr/>
        </p:nvSpPr>
        <p:spPr bwMode="auto">
          <a:xfrm>
            <a:off x="754063" y="7081838"/>
            <a:ext cx="2095500" cy="517525"/>
          </a:xfrm>
          <a:prstGeom prst="rect">
            <a:avLst/>
          </a:prstGeom>
          <a:noFill/>
          <a:ln w="9525">
            <a:noFill/>
            <a:miter lim="800000"/>
            <a:headEnd/>
            <a:tailEnd/>
          </a:ln>
        </p:spPr>
        <p:txBody>
          <a:bodyPr wrap="none" anchor="ctr"/>
          <a:lstStyle/>
          <a:p>
            <a:endParaRPr lang="en-US"/>
          </a:p>
        </p:txBody>
      </p:sp>
      <p:sp>
        <p:nvSpPr>
          <p:cNvPr id="242691" name="Rectangle 3"/>
          <p:cNvSpPr>
            <a:spLocks noChangeArrowheads="1"/>
          </p:cNvSpPr>
          <p:nvPr/>
        </p:nvSpPr>
        <p:spPr bwMode="auto">
          <a:xfrm>
            <a:off x="3436938" y="7081838"/>
            <a:ext cx="3184525" cy="517525"/>
          </a:xfrm>
          <a:prstGeom prst="rect">
            <a:avLst/>
          </a:prstGeom>
          <a:noFill/>
          <a:ln w="9525">
            <a:noFill/>
            <a:miter lim="800000"/>
            <a:headEnd/>
            <a:tailEnd/>
          </a:ln>
        </p:spPr>
        <p:txBody>
          <a:bodyPr wrap="none" anchor="ctr"/>
          <a:lstStyle/>
          <a:p>
            <a:endParaRPr lang="en-US"/>
          </a:p>
        </p:txBody>
      </p:sp>
      <p:sp>
        <p:nvSpPr>
          <p:cNvPr id="242692" name="Rectangle 4"/>
          <p:cNvSpPr>
            <a:spLocks noGrp="1" noChangeArrowheads="1"/>
          </p:cNvSpPr>
          <p:nvPr>
            <p:ph type="title"/>
          </p:nvPr>
        </p:nvSpPr>
        <p:spPr/>
        <p:txBody>
          <a:bodyPr/>
          <a:lstStyle/>
          <a:p>
            <a:r>
              <a:rPr lang="en-US"/>
              <a:t>Assuring Storage Of A Global Key</a:t>
            </a:r>
          </a:p>
        </p:txBody>
      </p:sp>
      <p:sp>
        <p:nvSpPr>
          <p:cNvPr id="242693" name="Rectangle 5"/>
          <p:cNvSpPr>
            <a:spLocks noGrp="1" noChangeArrowheads="1"/>
          </p:cNvSpPr>
          <p:nvPr>
            <p:ph idx="1"/>
          </p:nvPr>
        </p:nvSpPr>
        <p:spPr/>
        <p:txBody>
          <a:bodyPr/>
          <a:lstStyle/>
          <a:p>
            <a:r>
              <a:rPr lang="en-US" dirty="0"/>
              <a:t>If no relation contains a key of the original relation, add a relation whose attributes form such a key</a:t>
            </a:r>
          </a:p>
          <a:p>
            <a:r>
              <a:rPr lang="en-US" dirty="0"/>
              <a:t>It is easy to test if a “new” relation contains a key of the original relation</a:t>
            </a:r>
          </a:p>
          <a:p>
            <a:r>
              <a:rPr lang="en-US" dirty="0"/>
              <a:t>Compute the closure of the relation with respect to all FDs (either original or minimal cover, it’s the same) and see if you get all the attributes of the original relation</a:t>
            </a:r>
          </a:p>
          <a:p>
            <a:r>
              <a:rPr lang="en-US" dirty="0"/>
              <a:t>If not, you need to find some key of the original relation</a:t>
            </a:r>
          </a:p>
          <a:p>
            <a:r>
              <a:rPr lang="en-US" dirty="0"/>
              <a:t>We have studied this before</a:t>
            </a:r>
          </a:p>
          <a:p>
            <a:endParaRPr lang="en-US" dirty="0"/>
          </a:p>
        </p:txBody>
      </p:sp>
    </p:spTree>
    <p:extLst>
      <p:ext uri="{BB962C8B-B14F-4D97-AF65-F5344CB8AC3E}">
        <p14:creationId xmlns:p14="http://schemas.microsoft.com/office/powerpoint/2010/main" val="2652372002"/>
      </p:ext>
    </p:extLst>
  </p:cSld>
  <p:clrMapOvr>
    <a:masterClrMapping/>
  </p:clrMapOvr>
  <p:transition xmlns:p14="http://schemas.microsoft.com/office/powerpoint/2010/mai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r>
              <a:rPr lang="en-US" dirty="0"/>
              <a:t>Applying The Algorithm to EGS</a:t>
            </a:r>
          </a:p>
        </p:txBody>
      </p:sp>
      <p:sp>
        <p:nvSpPr>
          <p:cNvPr id="249859" name="Rectangle 3"/>
          <p:cNvSpPr>
            <a:spLocks noGrp="1" noChangeArrowheads="1"/>
          </p:cNvSpPr>
          <p:nvPr>
            <p:ph idx="1"/>
          </p:nvPr>
        </p:nvSpPr>
        <p:spPr/>
        <p:txBody>
          <a:bodyPr/>
          <a:lstStyle/>
          <a:p>
            <a:r>
              <a:rPr lang="en-US"/>
              <a:t>Applying the algorithm to EGS, we get our desired decomposition:</a:t>
            </a:r>
          </a:p>
          <a:p>
            <a:pPr lvl="1"/>
            <a:r>
              <a:rPr lang="en-US"/>
              <a:t>EG</a:t>
            </a:r>
          </a:p>
          <a:p>
            <a:pPr lvl="1"/>
            <a:r>
              <a:rPr lang="en-US"/>
              <a:t>GS</a:t>
            </a:r>
          </a:p>
          <a:p>
            <a:pPr lvl="1"/>
            <a:endParaRPr lang="en-US"/>
          </a:p>
          <a:p>
            <a:pPr lvl="1"/>
            <a:endParaRPr lang="en-US"/>
          </a:p>
          <a:p>
            <a:pPr lvl="1"/>
            <a:endParaRPr lang="en-US"/>
          </a:p>
          <a:p>
            <a:pPr lvl="1"/>
            <a:endParaRPr lang="en-US"/>
          </a:p>
          <a:p>
            <a:r>
              <a:rPr lang="en-US"/>
              <a:t>And the “new” relations are in BCNF too, though we guaranteed only 3NF!</a:t>
            </a:r>
          </a:p>
        </p:txBody>
      </p:sp>
    </p:spTree>
    <p:extLst>
      <p:ext uri="{BB962C8B-B14F-4D97-AF65-F5344CB8AC3E}">
        <p14:creationId xmlns:p14="http://schemas.microsoft.com/office/powerpoint/2010/main" val="381089385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pPr defTabSz="914400"/>
            <a:r>
              <a:rPr lang="en-US"/>
              <a:t>Returning to Our Example</a:t>
            </a:r>
          </a:p>
        </p:txBody>
      </p:sp>
      <p:sp>
        <p:nvSpPr>
          <p:cNvPr id="250883" name="Rectangle 3"/>
          <p:cNvSpPr>
            <a:spLocks noGrp="1" noChangeArrowheads="1"/>
          </p:cNvSpPr>
          <p:nvPr>
            <p:ph idx="1"/>
          </p:nvPr>
        </p:nvSpPr>
        <p:spPr/>
        <p:txBody>
          <a:bodyPr/>
          <a:lstStyle/>
          <a:p>
            <a:pPr marL="457200" indent="-457200" defTabSz="914400"/>
            <a:r>
              <a:rPr lang="en-US"/>
              <a:t>We pick the decomposition</a:t>
            </a:r>
          </a:p>
          <a:p>
            <a:pPr marL="838200" lvl="1" indent="-381000" defTabSz="914400">
              <a:buFont typeface="Symbol" pitchFamily="18" charset="2"/>
              <a:buNone/>
            </a:pPr>
            <a:r>
              <a:rPr lang="en-US"/>
              <a:t>1. EmToHo</a:t>
            </a:r>
          </a:p>
          <a:p>
            <a:pPr marL="838200" lvl="1" indent="-381000" defTabSz="914400">
              <a:buFont typeface="Symbol" pitchFamily="18" charset="2"/>
              <a:buNone/>
            </a:pPr>
            <a:r>
              <a:rPr lang="en-US"/>
              <a:t>2. ToPr</a:t>
            </a:r>
          </a:p>
          <a:p>
            <a:pPr marL="838200" lvl="1" indent="-381000" defTabSz="914400">
              <a:buFont typeface="Symbol" pitchFamily="18" charset="2"/>
              <a:buNone/>
            </a:pPr>
            <a:r>
              <a:rPr lang="en-US"/>
              <a:t>3. SkLoRo</a:t>
            </a:r>
          </a:p>
          <a:p>
            <a:pPr marL="838200" lvl="1" indent="-381000" defTabSz="914400">
              <a:buFont typeface="Symbol" pitchFamily="18" charset="2"/>
              <a:buNone/>
            </a:pPr>
            <a:r>
              <a:rPr lang="en-US"/>
              <a:t>4. EmSkLo</a:t>
            </a:r>
          </a:p>
          <a:p>
            <a:pPr marL="838200" lvl="1" indent="-381000" defTabSz="914400">
              <a:buFont typeface="Symbol" pitchFamily="18" charset="2"/>
              <a:buNone/>
            </a:pPr>
            <a:endParaRPr lang="en-US"/>
          </a:p>
          <a:p>
            <a:pPr marL="457200" indent="-457200" defTabSz="914400"/>
            <a:r>
              <a:rPr lang="en-US"/>
              <a:t>We have the minimal set of FDs of the simplest form (before any combinations)</a:t>
            </a:r>
          </a:p>
          <a:p>
            <a:pPr marL="838200" lvl="1" indent="-381000" defTabSz="914400">
              <a:buFont typeface="Symbol" pitchFamily="18" charset="2"/>
              <a:buAutoNum type="arabicPeriod"/>
            </a:pPr>
            <a:r>
              <a:rPr lang="en-US"/>
              <a:t>Em </a:t>
            </a:r>
            <a:r>
              <a:rPr lang="en-US">
                <a:latin typeface="Symbol" pitchFamily="18" charset="2"/>
              </a:rPr>
              <a:t>®</a:t>
            </a:r>
            <a:r>
              <a:rPr lang="en-US"/>
              <a:t> ToHo</a:t>
            </a:r>
          </a:p>
          <a:p>
            <a:pPr marL="838200" lvl="1" indent="-381000" defTabSz="914400">
              <a:buFont typeface="Monotype Sorts" pitchFamily="2" charset="2"/>
              <a:buAutoNum type="arabicPeriod"/>
            </a:pPr>
            <a:r>
              <a:rPr lang="en-US"/>
              <a:t>To </a:t>
            </a:r>
            <a:r>
              <a:rPr lang="en-US">
                <a:latin typeface="Symbol" pitchFamily="18" charset="2"/>
              </a:rPr>
              <a:t>®</a:t>
            </a:r>
            <a:r>
              <a:rPr lang="en-US"/>
              <a:t> Pr</a:t>
            </a:r>
          </a:p>
          <a:p>
            <a:pPr marL="838200" lvl="1" indent="-381000" defTabSz="914400">
              <a:buFont typeface="Monotype Sorts" pitchFamily="2" charset="2"/>
              <a:buAutoNum type="arabicPeriod"/>
            </a:pPr>
            <a:r>
              <a:rPr lang="en-US"/>
              <a:t>SkLo </a:t>
            </a:r>
            <a:r>
              <a:rPr lang="en-US">
                <a:latin typeface="Symbol" pitchFamily="18" charset="2"/>
              </a:rPr>
              <a:t>®</a:t>
            </a:r>
            <a:r>
              <a:rPr lang="en-US"/>
              <a:t> Ro</a:t>
            </a:r>
          </a:p>
          <a:p>
            <a:pPr marL="838200" lvl="1" indent="-381000" defTabSz="914400">
              <a:buFont typeface="Monotype Sorts" pitchFamily="2" charset="2"/>
              <a:buAutoNum type="arabicPeriod"/>
            </a:pPr>
            <a:r>
              <a:rPr lang="en-US"/>
              <a:t>Ro </a:t>
            </a:r>
            <a:r>
              <a:rPr lang="en-US">
                <a:latin typeface="Symbol" pitchFamily="18" charset="2"/>
              </a:rPr>
              <a:t>®</a:t>
            </a:r>
            <a:r>
              <a:rPr lang="en-US"/>
              <a:t> Lo</a:t>
            </a:r>
          </a:p>
        </p:txBody>
      </p:sp>
    </p:spTree>
    <p:extLst>
      <p:ext uri="{BB962C8B-B14F-4D97-AF65-F5344CB8AC3E}">
        <p14:creationId xmlns:p14="http://schemas.microsoft.com/office/powerpoint/2010/main" val="288104409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a:t>Returning to Our Example</a:t>
            </a:r>
          </a:p>
        </p:txBody>
      </p:sp>
      <p:sp>
        <p:nvSpPr>
          <p:cNvPr id="251907" name="Rectangle 3"/>
          <p:cNvSpPr>
            <a:spLocks noGrp="1" noChangeArrowheads="1"/>
          </p:cNvSpPr>
          <p:nvPr>
            <p:ph idx="1"/>
          </p:nvPr>
        </p:nvSpPr>
        <p:spPr/>
        <p:txBody>
          <a:bodyPr/>
          <a:lstStyle/>
          <a:p>
            <a:r>
              <a:rPr lang="en-US"/>
              <a:t>Everything can be described as follows:</a:t>
            </a:r>
          </a:p>
          <a:p>
            <a:r>
              <a:rPr lang="en-US"/>
              <a:t>The relations, their keys, and FDs that need to be explicitly mentioned are:</a:t>
            </a:r>
          </a:p>
          <a:p>
            <a:pPr lvl="1">
              <a:buFont typeface="Symbol" pitchFamily="18" charset="2"/>
              <a:buNone/>
            </a:pPr>
            <a:r>
              <a:rPr lang="en-US"/>
              <a:t>1. EmToHo     	key: Em</a:t>
            </a:r>
          </a:p>
          <a:p>
            <a:pPr lvl="1">
              <a:buFont typeface="Symbol" pitchFamily="18" charset="2"/>
              <a:buNone/>
            </a:pPr>
            <a:r>
              <a:rPr lang="en-US"/>
              <a:t>2. ToPr           	key: To</a:t>
            </a:r>
          </a:p>
          <a:p>
            <a:pPr lvl="1">
              <a:buFont typeface="Symbol" pitchFamily="18" charset="2"/>
              <a:buNone/>
            </a:pPr>
            <a:r>
              <a:rPr lang="en-US"/>
              <a:t>3. SkLoRo      	key: SkLo, key SkRo, and functional dependency 		Ro </a:t>
            </a:r>
            <a:r>
              <a:rPr lang="en-US">
                <a:latin typeface="Symbol" pitchFamily="18" charset="2"/>
              </a:rPr>
              <a:t>®</a:t>
            </a:r>
            <a:r>
              <a:rPr lang="en-US"/>
              <a:t> Lo</a:t>
            </a:r>
          </a:p>
          <a:p>
            <a:pPr lvl="1">
              <a:buFont typeface="Symbol" pitchFamily="18" charset="2"/>
              <a:buNone/>
            </a:pPr>
            <a:r>
              <a:rPr lang="en-US"/>
              <a:t>4. EmSkLo      	key: EmSkLo</a:t>
            </a:r>
          </a:p>
          <a:p>
            <a:r>
              <a:rPr lang="en-US"/>
              <a:t>In general, when you decompose as we did, a relation may have several keys and satisfy several FDs that do not follow from simply knowing keys</a:t>
            </a:r>
          </a:p>
          <a:p>
            <a:r>
              <a:rPr lang="en-US"/>
              <a:t>In the example above there was one relation that had such an FD, which made is automatically not a BCNF relation (but by our construction a 3NF relation)</a:t>
            </a:r>
          </a:p>
          <a:p>
            <a:endParaRPr lang="en-US"/>
          </a:p>
        </p:txBody>
      </p:sp>
    </p:spTree>
    <p:extLst>
      <p:ext uri="{BB962C8B-B14F-4D97-AF65-F5344CB8AC3E}">
        <p14:creationId xmlns:p14="http://schemas.microsoft.com/office/powerpoint/2010/main" val="269548273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r>
              <a:rPr lang="en-US"/>
              <a:t>Back to SQL DDL</a:t>
            </a:r>
          </a:p>
        </p:txBody>
      </p:sp>
      <p:sp>
        <p:nvSpPr>
          <p:cNvPr id="252931" name="Rectangle 3"/>
          <p:cNvSpPr>
            <a:spLocks noGrp="1" noChangeArrowheads="1"/>
          </p:cNvSpPr>
          <p:nvPr>
            <p:ph idx="1"/>
          </p:nvPr>
        </p:nvSpPr>
        <p:spPr/>
        <p:txBody>
          <a:bodyPr/>
          <a:lstStyle/>
          <a:p>
            <a:r>
              <a:rPr lang="en-US" dirty="0"/>
              <a:t>How are we going to express in SQL what we have learned?</a:t>
            </a:r>
          </a:p>
          <a:p>
            <a:r>
              <a:rPr lang="en-US" dirty="0"/>
              <a:t>We need to express:</a:t>
            </a:r>
          </a:p>
          <a:p>
            <a:pPr lvl="1"/>
            <a:r>
              <a:rPr lang="en-US" dirty="0"/>
              <a:t>keys</a:t>
            </a:r>
          </a:p>
          <a:p>
            <a:pPr lvl="1"/>
            <a:r>
              <a:rPr lang="en-US" dirty="0"/>
              <a:t>functional dependencies</a:t>
            </a:r>
          </a:p>
          <a:p>
            <a:r>
              <a:rPr lang="en-US" dirty="0"/>
              <a:t>Expressing keys is very easy, we use the PRIMARY KEY and UNIQUE keywords</a:t>
            </a:r>
          </a:p>
          <a:p>
            <a:r>
              <a:rPr lang="en-US" dirty="0"/>
              <a:t>Expressing functional dependencies is possible also by means of a CHECK </a:t>
            </a:r>
            <a:r>
              <a:rPr lang="en-US" dirty="0" smtClean="0"/>
              <a:t>condition (If your tables are normalized, no need for this)</a:t>
            </a:r>
            <a:endParaRPr lang="en-US" dirty="0"/>
          </a:p>
          <a:p>
            <a:pPr lvl="1"/>
            <a:r>
              <a:rPr lang="en-US" dirty="0"/>
              <a:t>What we need to say for the relation </a:t>
            </a:r>
            <a:r>
              <a:rPr lang="en-US" dirty="0" err="1"/>
              <a:t>SkLoRo</a:t>
            </a:r>
            <a:r>
              <a:rPr lang="en-US" dirty="0"/>
              <a:t> is that each tuple satisfies the following condition</a:t>
            </a:r>
            <a:br>
              <a:rPr lang="en-US" dirty="0"/>
            </a:br>
            <a:r>
              <a:rPr lang="en-US" dirty="0"/>
              <a:t/>
            </a:r>
            <a:br>
              <a:rPr lang="en-US" dirty="0"/>
            </a:br>
            <a:r>
              <a:rPr lang="en-US" dirty="0"/>
              <a:t>There are no tuples in the relation with the same value of Ro and different values of Lo</a:t>
            </a:r>
          </a:p>
        </p:txBody>
      </p:sp>
    </p:spTree>
    <p:extLst>
      <p:ext uri="{BB962C8B-B14F-4D97-AF65-F5344CB8AC3E}">
        <p14:creationId xmlns:p14="http://schemas.microsoft.com/office/powerpoint/2010/main" val="315922073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pPr defTabSz="914400"/>
            <a:r>
              <a:rPr lang="en-US"/>
              <a:t>Back to SQL DDL</a:t>
            </a:r>
          </a:p>
        </p:txBody>
      </p:sp>
      <p:sp>
        <p:nvSpPr>
          <p:cNvPr id="253955" name="Rectangle 3"/>
          <p:cNvSpPr>
            <a:spLocks noGrp="1" noChangeArrowheads="1"/>
          </p:cNvSpPr>
          <p:nvPr>
            <p:ph idx="1"/>
          </p:nvPr>
        </p:nvSpPr>
        <p:spPr/>
        <p:txBody>
          <a:bodyPr/>
          <a:lstStyle/>
          <a:p>
            <a:pPr marL="342900" indent="-342900" defTabSz="914400"/>
            <a:r>
              <a:rPr lang="en-US" dirty="0"/>
              <a:t>CREATE TABLE </a:t>
            </a:r>
            <a:r>
              <a:rPr lang="en-US" dirty="0" err="1"/>
              <a:t>SkLoRo</a:t>
            </a:r>
            <a:r>
              <a:rPr lang="en-US" dirty="0"/>
              <a:t/>
            </a:r>
            <a:br>
              <a:rPr lang="en-US" dirty="0"/>
            </a:br>
            <a:r>
              <a:rPr lang="en-US" dirty="0"/>
              <a:t>(</a:t>
            </a:r>
            <a:r>
              <a:rPr lang="en-US" dirty="0" err="1"/>
              <a:t>Sk</a:t>
            </a:r>
            <a:r>
              <a:rPr lang="en-US" dirty="0"/>
              <a:t> …,</a:t>
            </a:r>
            <a:br>
              <a:rPr lang="en-US" dirty="0"/>
            </a:br>
            <a:r>
              <a:rPr lang="en-US" dirty="0"/>
              <a:t>Lo …,</a:t>
            </a:r>
            <a:br>
              <a:rPr lang="en-US" dirty="0"/>
            </a:br>
            <a:r>
              <a:rPr lang="en-US" dirty="0"/>
              <a:t>Ro…,</a:t>
            </a:r>
            <a:br>
              <a:rPr lang="en-US" dirty="0"/>
            </a:br>
            <a:r>
              <a:rPr lang="en-US" dirty="0"/>
              <a:t>UNIQUE (</a:t>
            </a:r>
            <a:r>
              <a:rPr lang="en-US" dirty="0" err="1"/>
              <a:t>Sk,Ro</a:t>
            </a:r>
            <a:r>
              <a:rPr lang="en-US" dirty="0"/>
              <a:t>),</a:t>
            </a:r>
            <a:br>
              <a:rPr lang="en-US" dirty="0"/>
            </a:br>
            <a:r>
              <a:rPr lang="en-US" dirty="0"/>
              <a:t>PRIMARY KEY (</a:t>
            </a:r>
            <a:r>
              <a:rPr lang="en-US" dirty="0" err="1"/>
              <a:t>Sk,Lo</a:t>
            </a:r>
            <a:r>
              <a:rPr lang="en-US" dirty="0"/>
              <a:t>),</a:t>
            </a:r>
            <a:br>
              <a:rPr lang="en-US" dirty="0"/>
            </a:br>
            <a:r>
              <a:rPr lang="en-US" dirty="0"/>
              <a:t>CHECK (NOT EXISTS SELECT *</a:t>
            </a:r>
            <a:br>
              <a:rPr lang="en-US" dirty="0"/>
            </a:br>
            <a:r>
              <a:rPr lang="en-US" dirty="0"/>
              <a:t>		FROM </a:t>
            </a:r>
            <a:r>
              <a:rPr lang="en-US" dirty="0" err="1"/>
              <a:t>SkLoRo</a:t>
            </a:r>
            <a:r>
              <a:rPr lang="en-US" dirty="0"/>
              <a:t> AS Copy</a:t>
            </a:r>
            <a:br>
              <a:rPr lang="en-US" dirty="0"/>
            </a:br>
            <a:r>
              <a:rPr lang="en-US" dirty="0"/>
              <a:t>		WHERE (</a:t>
            </a:r>
            <a:r>
              <a:rPr lang="en-US" dirty="0" err="1"/>
              <a:t>SkLoRo.Ro</a:t>
            </a:r>
            <a:r>
              <a:rPr lang="en-US" dirty="0"/>
              <a:t> = </a:t>
            </a:r>
            <a:r>
              <a:rPr lang="en-US" dirty="0" err="1"/>
              <a:t>Copy.Ro</a:t>
            </a:r>
            <a:r>
              <a:rPr lang="en-US" dirty="0"/>
              <a:t/>
            </a:r>
            <a:br>
              <a:rPr lang="en-US" dirty="0"/>
            </a:br>
            <a:r>
              <a:rPr lang="en-US" dirty="0"/>
              <a:t>			AND NOT </a:t>
            </a:r>
            <a:r>
              <a:rPr lang="en-US" dirty="0" err="1"/>
              <a:t>SkLoRo.Lo</a:t>
            </a:r>
            <a:r>
              <a:rPr lang="en-US" dirty="0"/>
              <a:t> = </a:t>
            </a:r>
            <a:r>
              <a:rPr lang="en-US" dirty="0" err="1"/>
              <a:t>Copy.Lo</a:t>
            </a:r>
            <a:r>
              <a:rPr lang="en-US" dirty="0"/>
              <a:t>)));</a:t>
            </a:r>
          </a:p>
          <a:p>
            <a:pPr marL="342900" indent="-342900" defTabSz="914400"/>
            <a:endParaRPr lang="en-US" dirty="0"/>
          </a:p>
          <a:p>
            <a:pPr marL="342900" indent="-342900" defTabSz="914400"/>
            <a:r>
              <a:rPr lang="en-US" dirty="0"/>
              <a:t>But this is generally not supported by actual relational database systems</a:t>
            </a:r>
          </a:p>
          <a:p>
            <a:pPr marL="342900" indent="-342900" defTabSz="914400"/>
            <a:r>
              <a:rPr lang="en-US" dirty="0"/>
              <a:t>Even assertions are frequently not supported</a:t>
            </a:r>
          </a:p>
          <a:p>
            <a:pPr marL="342900" indent="-342900" defTabSz="914400"/>
            <a:r>
              <a:rPr lang="en-US" dirty="0"/>
              <a:t>Can do it differently</a:t>
            </a:r>
          </a:p>
          <a:p>
            <a:pPr marL="342900" indent="-342900" defTabSz="914400"/>
            <a:r>
              <a:rPr lang="en-US" dirty="0"/>
              <a:t>Whenever there is an insert or update, check that FDs hold, or reject these actions 		</a:t>
            </a:r>
          </a:p>
        </p:txBody>
      </p:sp>
    </p:spTree>
    <p:extLst>
      <p:ext uri="{BB962C8B-B14F-4D97-AF65-F5344CB8AC3E}">
        <p14:creationId xmlns:p14="http://schemas.microsoft.com/office/powerpoint/2010/main" val="10029056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Maintaining FDs During Insertion</a:t>
            </a:r>
          </a:p>
        </p:txBody>
      </p:sp>
      <p:sp>
        <p:nvSpPr>
          <p:cNvPr id="3" name="Content Placeholder 2"/>
          <p:cNvSpPr>
            <a:spLocks noGrp="1"/>
          </p:cNvSpPr>
          <p:nvPr>
            <p:ph idx="1"/>
          </p:nvPr>
        </p:nvSpPr>
        <p:spPr/>
        <p:txBody>
          <a:bodyPr/>
          <a:lstStyle/>
          <a:p>
            <a:r>
              <a:rPr lang="en-US" dirty="0"/>
              <a:t>We have a table R satisfying some FDs</a:t>
            </a:r>
          </a:p>
          <a:p>
            <a:r>
              <a:rPr lang="en-US" dirty="0"/>
              <a:t>We have a tuple that we want to insert into R if it satisfies the required FDs</a:t>
            </a:r>
          </a:p>
          <a:p>
            <a:r>
              <a:rPr lang="en-US" dirty="0"/>
              <a:t>Assume that this tuple is stored (as the only tuple) in a relation T</a:t>
            </a:r>
          </a:p>
          <a:p>
            <a:r>
              <a:rPr lang="en-US" dirty="0"/>
              <a:t>We show how to do it for the simple example of R = EGS, where we need to maintain:</a:t>
            </a:r>
          </a:p>
          <a:p>
            <a:pPr lvl="1"/>
            <a:r>
              <a:rPr lang="en-US" dirty="0"/>
              <a:t>E is the primary key and let’s assume that we also do not want to insert a tuple with an already existing primary key in R</a:t>
            </a:r>
          </a:p>
          <a:p>
            <a:pPr lvl="1"/>
            <a:r>
              <a:rPr lang="en-US" dirty="0"/>
              <a:t>G </a:t>
            </a:r>
            <a:r>
              <a:rPr lang="en-US" dirty="0">
                <a:latin typeface="Symbol" pitchFamily="18" charset="2"/>
              </a:rPr>
              <a:t>®</a:t>
            </a:r>
            <a:r>
              <a:rPr lang="en-US" dirty="0"/>
              <a:t> S holds</a:t>
            </a:r>
          </a:p>
          <a:p>
            <a:r>
              <a:rPr lang="en-US" dirty="0"/>
              <a:t>We replace</a:t>
            </a:r>
            <a:br>
              <a:rPr lang="en-US" dirty="0"/>
            </a:br>
            <a:r>
              <a:rPr lang="en-US" dirty="0"/>
              <a:t/>
            </a:r>
            <a:br>
              <a:rPr lang="en-US" dirty="0"/>
            </a:br>
            <a:r>
              <a:rPr lang="en-US" dirty="0"/>
              <a:t>INSERT INTO R</a:t>
            </a:r>
            <a:br>
              <a:rPr lang="en-US" dirty="0"/>
            </a:br>
            <a:r>
              <a:rPr lang="en-US" dirty="0"/>
              <a:t>(SELECT *</a:t>
            </a:r>
            <a:br>
              <a:rPr lang="en-US" dirty="0"/>
            </a:br>
            <a:r>
              <a:rPr lang="en-US" dirty="0"/>
              <a:t>FROM T);</a:t>
            </a:r>
          </a:p>
          <a:p>
            <a:pPr marL="0" indent="0">
              <a:buNone/>
            </a:pPr>
            <a:r>
              <a:rPr lang="en-US" dirty="0"/>
              <a:t>	By the following</a:t>
            </a:r>
          </a:p>
          <a:p>
            <a:endParaRPr lang="en-US" dirty="0"/>
          </a:p>
        </p:txBody>
      </p:sp>
    </p:spTree>
    <p:extLst>
      <p:ext uri="{BB962C8B-B14F-4D97-AF65-F5344CB8AC3E}">
        <p14:creationId xmlns:p14="http://schemas.microsoft.com/office/powerpoint/2010/main" val="31195791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Maintaining FDs During Insertion</a:t>
            </a:r>
          </a:p>
        </p:txBody>
      </p:sp>
      <p:sp>
        <p:nvSpPr>
          <p:cNvPr id="3" name="Content Placeholder 2"/>
          <p:cNvSpPr>
            <a:spLocks noGrp="1"/>
          </p:cNvSpPr>
          <p:nvPr>
            <p:ph idx="1"/>
          </p:nvPr>
        </p:nvSpPr>
        <p:spPr/>
        <p:txBody>
          <a:bodyPr/>
          <a:lstStyle/>
          <a:p>
            <a:pPr marL="0" indent="0">
              <a:buNone/>
            </a:pPr>
            <a:r>
              <a:rPr lang="en-US" dirty="0"/>
              <a:t>INSERT INTO R</a:t>
            </a:r>
            <a:br>
              <a:rPr lang="en-US" dirty="0"/>
            </a:br>
            <a:r>
              <a:rPr lang="en-US" dirty="0"/>
              <a:t>  (SELECT *</a:t>
            </a:r>
            <a:br>
              <a:rPr lang="en-US" dirty="0"/>
            </a:br>
            <a:r>
              <a:rPr lang="en-US" dirty="0"/>
              <a:t>  FROM T</a:t>
            </a:r>
            <a:br>
              <a:rPr lang="en-US" dirty="0"/>
            </a:br>
            <a:r>
              <a:rPr lang="en-US" dirty="0"/>
              <a:t>  WHERE NOT EXISTS</a:t>
            </a:r>
            <a:br>
              <a:rPr lang="en-US" dirty="0"/>
            </a:br>
            <a:r>
              <a:rPr lang="en-US" dirty="0"/>
              <a:t>    (SELECT *</a:t>
            </a:r>
            <a:br>
              <a:rPr lang="en-US" dirty="0"/>
            </a:br>
            <a:r>
              <a:rPr lang="en-US" dirty="0"/>
              <a:t>     FROM R</a:t>
            </a:r>
            <a:br>
              <a:rPr lang="en-US" dirty="0"/>
            </a:br>
            <a:r>
              <a:rPr lang="en-US" dirty="0"/>
              <a:t>     WHERE (R.G = T.G AND R.S &lt;&gt; T.S) OR (R.E = T.E)</a:t>
            </a:r>
            <a:br>
              <a:rPr lang="en-US" dirty="0"/>
            </a:br>
            <a:r>
              <a:rPr lang="en-US" dirty="0"/>
              <a:t>    )</a:t>
            </a:r>
            <a:br>
              <a:rPr lang="en-US" dirty="0"/>
            </a:br>
            <a:r>
              <a:rPr lang="en-US" dirty="0"/>
              <a:t>  );</a:t>
            </a:r>
          </a:p>
          <a:p>
            <a:pPr marL="0" indent="0">
              <a:buNone/>
            </a:pPr>
            <a:endParaRPr lang="en-US" dirty="0"/>
          </a:p>
          <a:p>
            <a:r>
              <a:rPr lang="en-US" dirty="0"/>
              <a:t>The WHERE condition will insert the tuple from T into R if the following are satisfied</a:t>
            </a:r>
          </a:p>
          <a:p>
            <a:pPr lvl="1"/>
            <a:r>
              <a:rPr lang="en-US" dirty="0"/>
              <a:t>There is no tuple in R with the same value of the primary key E (automatically enforced by some systems, such an Oracle, then there is no need to </a:t>
            </a:r>
            <a:r>
              <a:rPr lang="en-US"/>
              <a:t>check this)</a:t>
            </a:r>
            <a:endParaRPr lang="en-US" dirty="0"/>
          </a:p>
          <a:p>
            <a:pPr lvl="1"/>
            <a:r>
              <a:rPr lang="en-US" dirty="0"/>
              <a:t>There is no tuple in R with the same G but a different S</a:t>
            </a:r>
          </a:p>
        </p:txBody>
      </p:sp>
    </p:spTree>
    <p:extLst>
      <p:ext uri="{BB962C8B-B14F-4D97-AF65-F5344CB8AC3E}">
        <p14:creationId xmlns:p14="http://schemas.microsoft.com/office/powerpoint/2010/main" val="6757035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2386" name="Title 1"/>
          <p:cNvSpPr>
            <a:spLocks noGrp="1"/>
          </p:cNvSpPr>
          <p:nvPr>
            <p:ph type="title"/>
          </p:nvPr>
        </p:nvSpPr>
        <p:spPr/>
        <p:txBody>
          <a:bodyPr/>
          <a:lstStyle/>
          <a:p>
            <a:r>
              <a:rPr lang="en-US"/>
              <a:t>What If You Are Given A Decomposition?</a:t>
            </a:r>
          </a:p>
        </p:txBody>
      </p:sp>
      <p:sp>
        <p:nvSpPr>
          <p:cNvPr id="272387" name="Content Placeholder 2"/>
          <p:cNvSpPr>
            <a:spLocks noGrp="1"/>
          </p:cNvSpPr>
          <p:nvPr>
            <p:ph idx="1"/>
          </p:nvPr>
        </p:nvSpPr>
        <p:spPr/>
        <p:txBody>
          <a:bodyPr/>
          <a:lstStyle/>
          <a:p>
            <a:r>
              <a:rPr lang="en-US" dirty="0"/>
              <a:t>You are given a relation R with a set of dependencies it satisfies</a:t>
            </a:r>
          </a:p>
          <a:p>
            <a:r>
              <a:rPr lang="en-US" dirty="0"/>
              <a:t>You are given a possible decomposition of R into R</a:t>
            </a:r>
            <a:r>
              <a:rPr lang="en-US" baseline="-25000" dirty="0"/>
              <a:t>1</a:t>
            </a:r>
            <a:r>
              <a:rPr lang="en-US" dirty="0"/>
              <a:t>, R</a:t>
            </a:r>
            <a:r>
              <a:rPr lang="en-US" baseline="-25000" dirty="0"/>
              <a:t>2</a:t>
            </a:r>
            <a:r>
              <a:rPr lang="en-US" dirty="0"/>
              <a:t>, …, R</a:t>
            </a:r>
            <a:r>
              <a:rPr lang="en-US" baseline="-25000" dirty="0"/>
              <a:t>m</a:t>
            </a:r>
            <a:r>
              <a:rPr lang="en-US" dirty="0"/>
              <a:t> </a:t>
            </a:r>
          </a:p>
          <a:p>
            <a:r>
              <a:rPr lang="en-US" dirty="0"/>
              <a:t>You can check</a:t>
            </a:r>
          </a:p>
          <a:p>
            <a:pPr lvl="1"/>
            <a:r>
              <a:rPr lang="en-US" dirty="0"/>
              <a:t>Is the decomposition lossless: must have</a:t>
            </a:r>
          </a:p>
          <a:p>
            <a:pPr lvl="1"/>
            <a:r>
              <a:rPr lang="en-US" dirty="0"/>
              <a:t>Are the new relations in some normal forms: nice to have</a:t>
            </a:r>
          </a:p>
          <a:p>
            <a:pPr lvl="1"/>
            <a:r>
              <a:rPr lang="en-US" dirty="0"/>
              <a:t>Are dependencies preserved: nice to have</a:t>
            </a:r>
          </a:p>
          <a:p>
            <a:r>
              <a:rPr lang="en-US" dirty="0"/>
              <a:t>Algorithms exist for all of these, which you could learn, if needed and wanted</a:t>
            </a:r>
          </a:p>
          <a:p>
            <a:r>
              <a:rPr lang="en-US" dirty="0"/>
              <a:t>We do not have time to do it in this class</a:t>
            </a:r>
          </a:p>
        </p:txBody>
      </p:sp>
    </p:spTree>
    <p:extLst>
      <p:ext uri="{BB962C8B-B14F-4D97-AF65-F5344CB8AC3E}">
        <p14:creationId xmlns:p14="http://schemas.microsoft.com/office/powerpoint/2010/main" val="42641073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Denormalization</a:t>
            </a:r>
            <a:endParaRPr lang="en-US" dirty="0"/>
          </a:p>
        </p:txBody>
      </p:sp>
      <p:sp>
        <p:nvSpPr>
          <p:cNvPr id="3" name="Content Placeholder 2"/>
          <p:cNvSpPr>
            <a:spLocks noGrp="1"/>
          </p:cNvSpPr>
          <p:nvPr>
            <p:ph idx="1"/>
          </p:nvPr>
        </p:nvSpPr>
        <p:spPr/>
        <p:txBody>
          <a:bodyPr/>
          <a:lstStyle/>
          <a:p>
            <a:r>
              <a:rPr lang="en-US" dirty="0"/>
              <a:t>After Normalization, we may want to </a:t>
            </a:r>
            <a:r>
              <a:rPr lang="en-US" b="1" i="1" dirty="0" err="1">
                <a:solidFill>
                  <a:srgbClr val="FF0000"/>
                </a:solidFill>
              </a:rPr>
              <a:t>denormalize</a:t>
            </a:r>
            <a:endParaRPr lang="en-US" dirty="0">
              <a:solidFill>
                <a:srgbClr val="FF0000"/>
              </a:solidFill>
            </a:endParaRPr>
          </a:p>
          <a:p>
            <a:r>
              <a:rPr lang="en-US" dirty="0"/>
              <a:t>The idea is to introduce redundant information in order to speed up some queries</a:t>
            </a:r>
          </a:p>
          <a:p>
            <a:r>
              <a:rPr lang="en-US" dirty="0"/>
              <a:t>So the design not so clean, but more </a:t>
            </a:r>
            <a:r>
              <a:rPr lang="en-US" dirty="0" smtClean="0"/>
              <a:t>efficient, e.g. </a:t>
            </a:r>
            <a:r>
              <a:rPr lang="en-US" dirty="0"/>
              <a:t/>
            </a:r>
            <a:br>
              <a:rPr lang="en-US" dirty="0"/>
            </a:br>
            <a:r>
              <a:rPr lang="en-US" dirty="0" smtClean="0"/>
              <a:t>(</a:t>
            </a:r>
            <a:r>
              <a:rPr lang="en-US" dirty="0" err="1" smtClean="0"/>
              <a:t>storeid</a:t>
            </a:r>
            <a:r>
              <a:rPr lang="en-US" dirty="0" smtClean="0"/>
              <a:t>, sales, day), </a:t>
            </a:r>
            <a:r>
              <a:rPr lang="en-US" dirty="0" smtClean="0"/>
              <a:t>(</a:t>
            </a:r>
            <a:r>
              <a:rPr lang="en-US" dirty="0" err="1" smtClean="0"/>
              <a:t>storeid</a:t>
            </a:r>
            <a:r>
              <a:rPr lang="en-US" dirty="0" smtClean="0"/>
              <a:t>, city), </a:t>
            </a:r>
            <a:r>
              <a:rPr lang="en-US" dirty="0" smtClean="0"/>
              <a:t>(city, state)</a:t>
            </a:r>
          </a:p>
          <a:p>
            <a:r>
              <a:rPr lang="en-US" dirty="0" smtClean="0"/>
              <a:t>Vs</a:t>
            </a:r>
            <a:r>
              <a:rPr lang="en-US" dirty="0"/>
              <a:t>. </a:t>
            </a:r>
            <a:br>
              <a:rPr lang="en-US" dirty="0"/>
            </a:br>
            <a:r>
              <a:rPr lang="en-US" dirty="0"/>
              <a:t>(</a:t>
            </a:r>
            <a:r>
              <a:rPr lang="en-US" dirty="0" err="1"/>
              <a:t>storeid</a:t>
            </a:r>
            <a:r>
              <a:rPr lang="en-US" dirty="0" smtClean="0"/>
              <a:t>, city, state, </a:t>
            </a:r>
            <a:r>
              <a:rPr lang="en-US" dirty="0"/>
              <a:t>sales, day), (</a:t>
            </a:r>
            <a:r>
              <a:rPr lang="en-US" dirty="0" err="1"/>
              <a:t>storeid</a:t>
            </a:r>
            <a:r>
              <a:rPr lang="en-US" dirty="0"/>
              <a:t>, city), (city, state)</a:t>
            </a:r>
          </a:p>
          <a:p>
            <a:endParaRPr lang="en-US" dirty="0"/>
          </a:p>
          <a:p>
            <a:r>
              <a:rPr lang="en-US" dirty="0" smtClean="0"/>
              <a:t>If the data doesn’t change too much the second </a:t>
            </a:r>
            <a:r>
              <a:rPr lang="en-US" dirty="0" err="1" smtClean="0"/>
              <a:t>denormalized</a:t>
            </a:r>
            <a:r>
              <a:rPr lang="en-US" dirty="0" smtClean="0"/>
              <a:t> schema might be faster for certain queries?</a:t>
            </a:r>
          </a:p>
          <a:p>
            <a:r>
              <a:rPr lang="en-US" dirty="0" smtClean="0"/>
              <a:t>Which queries?</a:t>
            </a:r>
          </a:p>
          <a:p>
            <a:r>
              <a:rPr lang="en-US" dirty="0" smtClean="0"/>
              <a:t>Why </a:t>
            </a:r>
            <a:r>
              <a:rPr lang="en-US" dirty="0" err="1" smtClean="0"/>
              <a:t>denormalized</a:t>
            </a:r>
            <a:r>
              <a:rPr lang="en-US" dirty="0" smtClean="0"/>
              <a:t>?</a:t>
            </a:r>
            <a:endParaRPr lang="en-US" dirty="0"/>
          </a:p>
        </p:txBody>
      </p:sp>
    </p:spTree>
    <p:extLst>
      <p:ext uri="{BB962C8B-B14F-4D97-AF65-F5344CB8AC3E}">
        <p14:creationId xmlns:p14="http://schemas.microsoft.com/office/powerpoint/2010/main" val="1311371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t>Stating The Problem In General</a:t>
            </a:r>
          </a:p>
        </p:txBody>
      </p:sp>
      <p:sp>
        <p:nvSpPr>
          <p:cNvPr id="34819" name="Content Placeholder 2"/>
          <p:cNvSpPr>
            <a:spLocks noGrp="1"/>
          </p:cNvSpPr>
          <p:nvPr>
            <p:ph idx="1"/>
          </p:nvPr>
        </p:nvSpPr>
        <p:spPr>
          <a:xfrm>
            <a:off x="685800" y="3657600"/>
            <a:ext cx="8534400" cy="3962400"/>
          </a:xfrm>
        </p:spPr>
        <p:txBody>
          <a:bodyPr/>
          <a:lstStyle/>
          <a:p>
            <a:pPr>
              <a:defRPr/>
            </a:pPr>
            <a:r>
              <a:rPr lang="en-US" dirty="0"/>
              <a:t>We have a problem whenever we have two sets of columns X and Y (here X is just Grade and Y is just Salary), such that</a:t>
            </a:r>
          </a:p>
          <a:p>
            <a:pPr marL="1009650" lvl="1" indent="-457200">
              <a:buFont typeface="Arial" charset="0"/>
              <a:buAutoNum type="arabicPeriod"/>
              <a:defRPr/>
            </a:pPr>
            <a:r>
              <a:rPr lang="en-US" b="1" dirty="0">
                <a:solidFill>
                  <a:srgbClr val="FF0000"/>
                </a:solidFill>
              </a:rPr>
              <a:t>X does not contain a key either primary or unique </a:t>
            </a:r>
            <a:r>
              <a:rPr lang="en-US" dirty="0"/>
              <a:t>(so possibly there could be several/many </a:t>
            </a:r>
            <a:r>
              <a:rPr lang="en-US" b="1" dirty="0">
                <a:solidFill>
                  <a:srgbClr val="FF0000"/>
                </a:solidFill>
              </a:rPr>
              <a:t>non-identical</a:t>
            </a:r>
            <a:r>
              <a:rPr lang="en-US" dirty="0"/>
              <a:t> rows with the same value of X)</a:t>
            </a:r>
          </a:p>
          <a:p>
            <a:pPr marL="1009650" lvl="1" indent="-457200">
              <a:buFont typeface="Arial" charset="0"/>
              <a:buAutoNum type="arabicPeriod"/>
              <a:defRPr/>
            </a:pPr>
            <a:r>
              <a:rPr lang="en-US" b="1" dirty="0">
                <a:solidFill>
                  <a:srgbClr val="FF0000"/>
                </a:solidFill>
              </a:rPr>
              <a:t>Whenever two rows are equal on X, they must be equal on Y</a:t>
            </a:r>
          </a:p>
          <a:p>
            <a:pPr>
              <a:defRPr/>
            </a:pPr>
            <a:r>
              <a:rPr lang="en-US" dirty="0"/>
              <a:t>Why a problem: the business rule specifying how X “forces” Y is “embedded” in different rows and therefore</a:t>
            </a:r>
          </a:p>
          <a:p>
            <a:pPr lvl="1">
              <a:defRPr/>
            </a:pPr>
            <a:r>
              <a:rPr lang="en-US" dirty="0"/>
              <a:t>Inherently written redundantly</a:t>
            </a:r>
          </a:p>
          <a:p>
            <a:pPr lvl="1">
              <a:defRPr/>
            </a:pPr>
            <a:r>
              <a:rPr lang="en-US" dirty="0"/>
              <a:t>Cannot be stored by itself</a:t>
            </a:r>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buFont typeface="Monotype Sorts" pitchFamily="2" charset="2"/>
              <a:buNone/>
              <a:defRPr/>
            </a:pPr>
            <a:r>
              <a:rPr lang="en-US" dirty="0"/>
              <a:t>	</a:t>
            </a:r>
          </a:p>
          <a:p>
            <a:pPr>
              <a:buFont typeface="Monotype Sorts" pitchFamily="2" charset="2"/>
              <a:buNone/>
              <a:defRPr/>
            </a:pPr>
            <a:endParaRPr lang="en-US" dirty="0"/>
          </a:p>
          <a:p>
            <a:pPr>
              <a:buFont typeface="Monotype Sorts" pitchFamily="2" charset="2"/>
              <a:buNone/>
              <a:defRPr/>
            </a:pPr>
            <a:endParaRPr lang="en-US" dirty="0"/>
          </a:p>
        </p:txBody>
      </p:sp>
      <p:graphicFrame>
        <p:nvGraphicFramePr>
          <p:cNvPr id="5" name="Content Placeholder 3"/>
          <p:cNvGraphicFramePr>
            <a:graphicFrameLocks/>
          </p:cNvGraphicFramePr>
          <p:nvPr>
            <p:extLst/>
          </p:nvPr>
        </p:nvGraphicFramePr>
        <p:xfrm>
          <a:off x="2895600" y="1066800"/>
          <a:ext cx="4419600" cy="2595880"/>
        </p:xfrm>
        <a:graphic>
          <a:graphicData uri="http://schemas.openxmlformats.org/drawingml/2006/table">
            <a:tbl>
              <a:tblPr firstRow="1" bandCol="1">
                <a:tableStyleId>{21E4AEA4-8DFA-4A89-87EB-49C32662AFE0}</a:tableStyleId>
              </a:tblPr>
              <a:tblGrid>
                <a:gridCol w="736600">
                  <a:extLst>
                    <a:ext uri="{9D8B030D-6E8A-4147-A177-3AD203B41FA5}">
                      <a16:colId xmlns:a16="http://schemas.microsoft.com/office/drawing/2014/main" xmlns="" val="20000"/>
                    </a:ext>
                  </a:extLst>
                </a:gridCol>
                <a:gridCol w="736600">
                  <a:extLst>
                    <a:ext uri="{9D8B030D-6E8A-4147-A177-3AD203B41FA5}">
                      <a16:colId xmlns:a16="http://schemas.microsoft.com/office/drawing/2014/main" xmlns="" val="20001"/>
                    </a:ext>
                  </a:extLst>
                </a:gridCol>
                <a:gridCol w="736600">
                  <a:extLst>
                    <a:ext uri="{9D8B030D-6E8A-4147-A177-3AD203B41FA5}">
                      <a16:colId xmlns:a16="http://schemas.microsoft.com/office/drawing/2014/main" xmlns="" val="20002"/>
                    </a:ext>
                  </a:extLst>
                </a:gridCol>
                <a:gridCol w="736600">
                  <a:extLst>
                    <a:ext uri="{9D8B030D-6E8A-4147-A177-3AD203B41FA5}">
                      <a16:colId xmlns:a16="http://schemas.microsoft.com/office/drawing/2014/main" xmlns="" val="20003"/>
                    </a:ext>
                  </a:extLst>
                </a:gridCol>
                <a:gridCol w="736600">
                  <a:extLst>
                    <a:ext uri="{9D8B030D-6E8A-4147-A177-3AD203B41FA5}">
                      <a16:colId xmlns:a16="http://schemas.microsoft.com/office/drawing/2014/main" xmlns="" val="20004"/>
                    </a:ext>
                  </a:extLst>
                </a:gridCol>
                <a:gridCol w="736600">
                  <a:extLst>
                    <a:ext uri="{9D8B030D-6E8A-4147-A177-3AD203B41FA5}">
                      <a16:colId xmlns:a16="http://schemas.microsoft.com/office/drawing/2014/main" xmlns="" val="20005"/>
                    </a:ext>
                  </a:extLst>
                </a:gridCol>
              </a:tblGrid>
              <a:tr h="370840">
                <a:tc>
                  <a:txBody>
                    <a:bodyPr/>
                    <a:lstStyle/>
                    <a:p>
                      <a:pPr algn="ctr"/>
                      <a:r>
                        <a:rPr lang="en-US" sz="1400" dirty="0"/>
                        <a:t>R</a:t>
                      </a:r>
                    </a:p>
                  </a:txBody>
                  <a:tcPr/>
                </a:tc>
                <a:tc>
                  <a:txBody>
                    <a:bodyPr/>
                    <a:lstStyle/>
                    <a:p>
                      <a:pPr algn="ctr"/>
                      <a:r>
                        <a:rPr lang="en-US" sz="1400" dirty="0"/>
                        <a:t>Name</a:t>
                      </a:r>
                    </a:p>
                  </a:txBody>
                  <a:tcPr/>
                </a:tc>
                <a:tc>
                  <a:txBody>
                    <a:bodyPr/>
                    <a:lstStyle/>
                    <a:p>
                      <a:pPr algn="ctr"/>
                      <a:r>
                        <a:rPr lang="en-US" sz="1400" u="sng" dirty="0" err="1"/>
                        <a:t>SSN</a:t>
                      </a:r>
                      <a:endParaRPr lang="en-US" sz="1400" u="sng" dirty="0"/>
                    </a:p>
                  </a:txBody>
                  <a:tcPr/>
                </a:tc>
                <a:tc>
                  <a:txBody>
                    <a:bodyPr/>
                    <a:lstStyle/>
                    <a:p>
                      <a:pPr algn="ctr"/>
                      <a:r>
                        <a:rPr lang="en-US" sz="1400" dirty="0"/>
                        <a:t>DOB</a:t>
                      </a:r>
                    </a:p>
                  </a:txBody>
                  <a:tcPr/>
                </a:tc>
                <a:tc>
                  <a:txBody>
                    <a:bodyPr/>
                    <a:lstStyle/>
                    <a:p>
                      <a:pPr algn="ctr"/>
                      <a:r>
                        <a:rPr lang="en-US" sz="1400" dirty="0"/>
                        <a:t>Grade</a:t>
                      </a:r>
                    </a:p>
                  </a:txBody>
                  <a:tcPr/>
                </a:tc>
                <a:tc>
                  <a:txBody>
                    <a:bodyPr/>
                    <a:lstStyle/>
                    <a:p>
                      <a:pPr algn="ctr"/>
                      <a:r>
                        <a:rPr lang="en-US" sz="1400" dirty="0"/>
                        <a:t>Salary</a:t>
                      </a:r>
                    </a:p>
                  </a:txBody>
                  <a:tcPr/>
                </a:tc>
                <a:extLst>
                  <a:ext uri="{0D108BD9-81ED-4DB2-BD59-A6C34878D82A}">
                    <a16:rowId xmlns:a16="http://schemas.microsoft.com/office/drawing/2014/main" xmlns="" val="10000"/>
                  </a:ext>
                </a:extLst>
              </a:tr>
              <a:tr h="370840">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121</a:t>
                      </a:r>
                    </a:p>
                  </a:txBody>
                  <a:tcPr/>
                </a:tc>
                <a:tc>
                  <a:txBody>
                    <a:bodyPr/>
                    <a:lstStyle/>
                    <a:p>
                      <a:r>
                        <a:rPr lang="en-US" sz="1400" dirty="0"/>
                        <a:t>2367</a:t>
                      </a:r>
                    </a:p>
                  </a:txBody>
                  <a:tcPr/>
                </a:tc>
                <a:tc>
                  <a:txBody>
                    <a:bodyPr/>
                    <a:lstStyle/>
                    <a:p>
                      <a:r>
                        <a:rPr lang="en-US" sz="1400" dirty="0"/>
                        <a:t>2</a:t>
                      </a:r>
                    </a:p>
                  </a:txBody>
                  <a:tcPr/>
                </a:tc>
                <a:tc>
                  <a:txBody>
                    <a:bodyPr/>
                    <a:lstStyle/>
                    <a:p>
                      <a:r>
                        <a:rPr lang="en-US" sz="1400" dirty="0"/>
                        <a:t>80</a:t>
                      </a:r>
                    </a:p>
                  </a:txBody>
                  <a:tcPr/>
                </a:tc>
                <a:extLst>
                  <a:ext uri="{0D108BD9-81ED-4DB2-BD59-A6C34878D82A}">
                    <a16:rowId xmlns:a16="http://schemas.microsoft.com/office/drawing/2014/main" xmlns="" val="10001"/>
                  </a:ext>
                </a:extLst>
              </a:tr>
              <a:tr h="370840">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132</a:t>
                      </a:r>
                    </a:p>
                  </a:txBody>
                  <a:tcPr/>
                </a:tc>
                <a:tc>
                  <a:txBody>
                    <a:bodyPr/>
                    <a:lstStyle/>
                    <a:p>
                      <a:r>
                        <a:rPr lang="en-US" sz="1400" dirty="0"/>
                        <a:t>3678</a:t>
                      </a:r>
                    </a:p>
                  </a:txBody>
                  <a:tcPr/>
                </a:tc>
                <a:tc>
                  <a:txBody>
                    <a:bodyPr/>
                    <a:lstStyle/>
                    <a:p>
                      <a:r>
                        <a:rPr lang="en-US" sz="1400" dirty="0"/>
                        <a:t>3</a:t>
                      </a:r>
                    </a:p>
                  </a:txBody>
                  <a:tcPr/>
                </a:tc>
                <a:tc>
                  <a:txBody>
                    <a:bodyPr/>
                    <a:lstStyle/>
                    <a:p>
                      <a:r>
                        <a:rPr lang="en-US" sz="1400" dirty="0"/>
                        <a:t>70</a:t>
                      </a:r>
                    </a:p>
                  </a:txBody>
                  <a:tcPr/>
                </a:tc>
                <a:extLst>
                  <a:ext uri="{0D108BD9-81ED-4DB2-BD59-A6C34878D82A}">
                    <a16:rowId xmlns:a16="http://schemas.microsoft.com/office/drawing/2014/main" xmlns="" val="10002"/>
                  </a:ext>
                </a:extLst>
              </a:tr>
              <a:tr h="370840">
                <a:tc>
                  <a:txBody>
                    <a:bodyPr/>
                    <a:lstStyle/>
                    <a:p>
                      <a:endParaRPr lang="en-US" sz="1400" dirty="0"/>
                    </a:p>
                  </a:txBody>
                  <a:tcPr>
                    <a:solidFill>
                      <a:schemeClr val="bg1"/>
                    </a:solidFill>
                  </a:tcPr>
                </a:tc>
                <a:tc>
                  <a:txBody>
                    <a:bodyPr/>
                    <a:lstStyle/>
                    <a:p>
                      <a:r>
                        <a:rPr lang="en-US" sz="1400" dirty="0"/>
                        <a:t>B</a:t>
                      </a:r>
                    </a:p>
                  </a:txBody>
                  <a:tcPr/>
                </a:tc>
                <a:tc>
                  <a:txBody>
                    <a:bodyPr/>
                    <a:lstStyle/>
                    <a:p>
                      <a:r>
                        <a:rPr lang="en-US" sz="1400" dirty="0"/>
                        <a:t>101</a:t>
                      </a:r>
                    </a:p>
                  </a:txBody>
                  <a:tcPr/>
                </a:tc>
                <a:tc>
                  <a:txBody>
                    <a:bodyPr/>
                    <a:lstStyle/>
                    <a:p>
                      <a:r>
                        <a:rPr lang="en-US" sz="1400" dirty="0"/>
                        <a:t>3498</a:t>
                      </a:r>
                    </a:p>
                  </a:txBody>
                  <a:tcPr/>
                </a:tc>
                <a:tc>
                  <a:txBody>
                    <a:bodyPr/>
                    <a:lstStyle/>
                    <a:p>
                      <a:r>
                        <a:rPr lang="en-US" sz="1400" dirty="0"/>
                        <a:t>4</a:t>
                      </a:r>
                    </a:p>
                  </a:txBody>
                  <a:tcPr/>
                </a:tc>
                <a:tc>
                  <a:txBody>
                    <a:bodyPr/>
                    <a:lstStyle/>
                    <a:p>
                      <a:r>
                        <a:rPr lang="en-US" sz="1400" dirty="0"/>
                        <a:t>70</a:t>
                      </a:r>
                    </a:p>
                  </a:txBody>
                  <a:tcPr/>
                </a:tc>
                <a:extLst>
                  <a:ext uri="{0D108BD9-81ED-4DB2-BD59-A6C34878D82A}">
                    <a16:rowId xmlns:a16="http://schemas.microsoft.com/office/drawing/2014/main" xmlns="" val="10003"/>
                  </a:ext>
                </a:extLst>
              </a:tr>
              <a:tr h="370840">
                <a:tc>
                  <a:txBody>
                    <a:bodyPr/>
                    <a:lstStyle/>
                    <a:p>
                      <a:endParaRPr lang="en-US" sz="1400" dirty="0"/>
                    </a:p>
                  </a:txBody>
                  <a:tcPr>
                    <a:solidFill>
                      <a:schemeClr val="bg1"/>
                    </a:solidFill>
                  </a:tcPr>
                </a:tc>
                <a:tc>
                  <a:txBody>
                    <a:bodyPr/>
                    <a:lstStyle/>
                    <a:p>
                      <a:r>
                        <a:rPr lang="en-US" sz="1400" dirty="0"/>
                        <a:t>C</a:t>
                      </a:r>
                    </a:p>
                  </a:txBody>
                  <a:tcPr/>
                </a:tc>
                <a:tc>
                  <a:txBody>
                    <a:bodyPr/>
                    <a:lstStyle/>
                    <a:p>
                      <a:r>
                        <a:rPr lang="en-US" sz="1400" dirty="0"/>
                        <a:t>106</a:t>
                      </a:r>
                    </a:p>
                  </a:txBody>
                  <a:tcPr/>
                </a:tc>
                <a:tc>
                  <a:txBody>
                    <a:bodyPr/>
                    <a:lstStyle/>
                    <a:p>
                      <a:r>
                        <a:rPr lang="en-US" sz="1400" dirty="0"/>
                        <a:t>2987</a:t>
                      </a:r>
                    </a:p>
                  </a:txBody>
                  <a:tcPr/>
                </a:tc>
                <a:tc>
                  <a:txBody>
                    <a:bodyPr/>
                    <a:lstStyle/>
                    <a:p>
                      <a:r>
                        <a:rPr lang="en-US" sz="1400" dirty="0"/>
                        <a:t>2</a:t>
                      </a:r>
                    </a:p>
                  </a:txBody>
                  <a:tcPr/>
                </a:tc>
                <a:tc>
                  <a:txBody>
                    <a:bodyPr/>
                    <a:lstStyle/>
                    <a:p>
                      <a:r>
                        <a:rPr lang="en-US" sz="1400" dirty="0"/>
                        <a:t>80</a:t>
                      </a:r>
                    </a:p>
                  </a:txBody>
                  <a:tcPr/>
                </a:tc>
                <a:extLst>
                  <a:ext uri="{0D108BD9-81ED-4DB2-BD59-A6C34878D82A}">
                    <a16:rowId xmlns:a16="http://schemas.microsoft.com/office/drawing/2014/main" xmlns="" val="10004"/>
                  </a:ext>
                </a:extLst>
              </a:tr>
              <a:tr h="370840">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132</a:t>
                      </a:r>
                    </a:p>
                  </a:txBody>
                  <a:tcPr/>
                </a:tc>
                <a:tc>
                  <a:txBody>
                    <a:bodyPr/>
                    <a:lstStyle/>
                    <a:p>
                      <a:r>
                        <a:rPr lang="en-US" sz="1400" dirty="0"/>
                        <a:t>3678</a:t>
                      </a:r>
                    </a:p>
                  </a:txBody>
                  <a:tcPr/>
                </a:tc>
                <a:tc>
                  <a:txBody>
                    <a:bodyPr/>
                    <a:lstStyle/>
                    <a:p>
                      <a:r>
                        <a:rPr lang="en-US" sz="1400" dirty="0"/>
                        <a:t>3</a:t>
                      </a:r>
                    </a:p>
                  </a:txBody>
                  <a:tcPr/>
                </a:tc>
                <a:tc>
                  <a:txBody>
                    <a:bodyPr/>
                    <a:lstStyle/>
                    <a:p>
                      <a:r>
                        <a:rPr lang="en-US" sz="1400" dirty="0"/>
                        <a:t>70</a:t>
                      </a:r>
                    </a:p>
                  </a:txBody>
                  <a:tcPr/>
                </a:tc>
                <a:extLst>
                  <a:ext uri="{0D108BD9-81ED-4DB2-BD59-A6C34878D82A}">
                    <a16:rowId xmlns:a16="http://schemas.microsoft.com/office/drawing/2014/main" xmlns="" val="10005"/>
                  </a:ext>
                </a:extLst>
              </a:tr>
              <a:tr h="370840">
                <a:tc>
                  <a:txBody>
                    <a:bodyPr/>
                    <a:lstStyle/>
                    <a:p>
                      <a:endParaRPr lang="en-US" sz="1400" dirty="0"/>
                    </a:p>
                  </a:txBody>
                  <a:tcPr>
                    <a:solidFill>
                      <a:schemeClr val="bg1"/>
                    </a:solidFill>
                  </a:tcPr>
                </a:tc>
                <a:tc>
                  <a:txBody>
                    <a:bodyPr/>
                    <a:lstStyle/>
                    <a:p>
                      <a:r>
                        <a:rPr lang="en-US" sz="1400" dirty="0"/>
                        <a:t>B</a:t>
                      </a:r>
                    </a:p>
                  </a:txBody>
                  <a:tcPr/>
                </a:tc>
                <a:tc>
                  <a:txBody>
                    <a:bodyPr/>
                    <a:lstStyle/>
                    <a:p>
                      <a:r>
                        <a:rPr lang="en-US" sz="1400" dirty="0"/>
                        <a:t>101</a:t>
                      </a:r>
                    </a:p>
                  </a:txBody>
                  <a:tcPr/>
                </a:tc>
                <a:tc>
                  <a:txBody>
                    <a:bodyPr/>
                    <a:lstStyle/>
                    <a:p>
                      <a:r>
                        <a:rPr lang="en-US" sz="1400" dirty="0"/>
                        <a:t>3498</a:t>
                      </a:r>
                    </a:p>
                  </a:txBody>
                  <a:tcPr/>
                </a:tc>
                <a:tc>
                  <a:txBody>
                    <a:bodyPr/>
                    <a:lstStyle/>
                    <a:p>
                      <a:r>
                        <a:rPr lang="en-US" sz="1400" dirty="0"/>
                        <a:t>4</a:t>
                      </a:r>
                    </a:p>
                  </a:txBody>
                  <a:tcPr/>
                </a:tc>
                <a:tc>
                  <a:txBody>
                    <a:bodyPr/>
                    <a:lstStyle/>
                    <a:p>
                      <a:r>
                        <a:rPr lang="en-US" sz="1400" dirty="0"/>
                        <a:t>70</a:t>
                      </a:r>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87329037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t>DB Design Process</a:t>
            </a:r>
            <a:br>
              <a:rPr lang="en-US"/>
            </a:br>
            <a:r>
              <a:rPr lang="en-US"/>
              <a:t>(Roadmap)</a:t>
            </a:r>
          </a:p>
        </p:txBody>
      </p:sp>
      <p:sp>
        <p:nvSpPr>
          <p:cNvPr id="126979" name="Rectangle 3"/>
          <p:cNvSpPr>
            <a:spLocks noGrp="1" noChangeArrowheads="1"/>
          </p:cNvSpPr>
          <p:nvPr>
            <p:ph idx="1"/>
          </p:nvPr>
        </p:nvSpPr>
        <p:spPr/>
        <p:txBody>
          <a:bodyPr/>
          <a:lstStyle/>
          <a:p>
            <a:r>
              <a:rPr lang="en-US" dirty="0"/>
              <a:t>Produce a good ER diagram, thinking of all the issues</a:t>
            </a:r>
          </a:p>
          <a:p>
            <a:r>
              <a:rPr lang="en-US" dirty="0"/>
              <a:t>Specify all the functional dependencies (business rules) that you know about</a:t>
            </a:r>
          </a:p>
          <a:p>
            <a:r>
              <a:rPr lang="en-US" dirty="0"/>
              <a:t>Produce relational implementation</a:t>
            </a:r>
          </a:p>
          <a:p>
            <a:r>
              <a:rPr lang="en-US" dirty="0"/>
              <a:t>Normalize each table to whatever extent </a:t>
            </a:r>
            <a:r>
              <a:rPr lang="en-US" dirty="0" smtClean="0"/>
              <a:t>feasible</a:t>
            </a:r>
            <a:endParaRPr lang="en-US" dirty="0"/>
          </a:p>
        </p:txBody>
      </p:sp>
    </p:spTree>
    <p:extLst>
      <p:ext uri="{BB962C8B-B14F-4D97-AF65-F5344CB8AC3E}">
        <p14:creationId xmlns:p14="http://schemas.microsoft.com/office/powerpoint/2010/main" val="59367977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Review And Some Additional Material</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7600930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Will Cover Here</a:t>
            </a:r>
          </a:p>
        </p:txBody>
      </p:sp>
      <p:sp>
        <p:nvSpPr>
          <p:cNvPr id="3" name="Content Placeholder 2"/>
          <p:cNvSpPr>
            <a:spLocks noGrp="1"/>
          </p:cNvSpPr>
          <p:nvPr>
            <p:ph idx="1"/>
          </p:nvPr>
        </p:nvSpPr>
        <p:spPr/>
        <p:txBody>
          <a:bodyPr/>
          <a:lstStyle/>
          <a:p>
            <a:r>
              <a:rPr lang="en-US" dirty="0"/>
              <a:t>Elaborate on the concept of lossless-join decomposition</a:t>
            </a:r>
          </a:p>
          <a:p>
            <a:r>
              <a:rPr lang="en-US" dirty="0"/>
              <a:t>Review concepts dealing with functional dependencies</a:t>
            </a:r>
          </a:p>
          <a:p>
            <a:r>
              <a:rPr lang="en-US" dirty="0"/>
              <a:t>Review algorithms</a:t>
            </a:r>
          </a:p>
          <a:p>
            <a:r>
              <a:rPr lang="en-US" dirty="0"/>
              <a:t>Add some material extending previous material</a:t>
            </a:r>
          </a:p>
        </p:txBody>
      </p:sp>
    </p:spTree>
    <p:extLst>
      <p:ext uri="{BB962C8B-B14F-4D97-AF65-F5344CB8AC3E}">
        <p14:creationId xmlns:p14="http://schemas.microsoft.com/office/powerpoint/2010/main" val="63028291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a:t>Lossless-Join Decomposition</a:t>
            </a:r>
          </a:p>
        </p:txBody>
      </p:sp>
      <p:sp>
        <p:nvSpPr>
          <p:cNvPr id="40963" name="Content Placeholder 2"/>
          <p:cNvSpPr>
            <a:spLocks noGrp="1"/>
          </p:cNvSpPr>
          <p:nvPr>
            <p:ph idx="1"/>
          </p:nvPr>
        </p:nvSpPr>
        <p:spPr/>
        <p:txBody>
          <a:bodyPr/>
          <a:lstStyle/>
          <a:p>
            <a:r>
              <a:rPr lang="en-US" dirty="0"/>
              <a:t>We consider a decomposition, replacing</a:t>
            </a:r>
          </a:p>
          <a:p>
            <a:endParaRPr lang="en-US" dirty="0"/>
          </a:p>
          <a:p>
            <a:endParaRPr lang="en-US" dirty="0"/>
          </a:p>
          <a:p>
            <a:endParaRPr lang="en-US" dirty="0"/>
          </a:p>
          <a:p>
            <a:endParaRPr lang="en-US" dirty="0"/>
          </a:p>
          <a:p>
            <a:endParaRPr lang="en-US" dirty="0"/>
          </a:p>
          <a:p>
            <a:endParaRPr lang="en-US" dirty="0"/>
          </a:p>
          <a:p>
            <a:pPr>
              <a:buFont typeface="Monotype Sorts" pitchFamily="2" charset="2"/>
              <a:buNone/>
            </a:pPr>
            <a:r>
              <a:rPr lang="en-US" dirty="0"/>
              <a:t>	by two tables</a:t>
            </a:r>
          </a:p>
          <a:p>
            <a:pPr>
              <a:buFont typeface="Monotype Sorts" pitchFamily="2" charset="2"/>
              <a:buNone/>
            </a:pPr>
            <a:endParaRPr lang="en-US" dirty="0"/>
          </a:p>
          <a:p>
            <a:pPr>
              <a:buFont typeface="Monotype Sorts" pitchFamily="2" charset="2"/>
              <a:buNone/>
            </a:pPr>
            <a:endParaRPr lang="en-US" dirty="0"/>
          </a:p>
        </p:txBody>
      </p:sp>
      <p:graphicFrame>
        <p:nvGraphicFramePr>
          <p:cNvPr id="5" name="Content Placeholder 3"/>
          <p:cNvGraphicFramePr>
            <a:graphicFrameLocks/>
          </p:cNvGraphicFramePr>
          <p:nvPr/>
        </p:nvGraphicFramePr>
        <p:xfrm>
          <a:off x="2362200" y="1981200"/>
          <a:ext cx="4419600" cy="1854200"/>
        </p:xfrm>
        <a:graphic>
          <a:graphicData uri="http://schemas.openxmlformats.org/drawingml/2006/table">
            <a:tbl>
              <a:tblPr firstRow="1" bandCol="1">
                <a:tableStyleId>{21E4AEA4-8DFA-4A89-87EB-49C32662AFE0}</a:tableStyleId>
              </a:tblPr>
              <a:tblGrid>
                <a:gridCol w="736600">
                  <a:extLst>
                    <a:ext uri="{9D8B030D-6E8A-4147-A177-3AD203B41FA5}">
                      <a16:colId xmlns:a16="http://schemas.microsoft.com/office/drawing/2014/main" xmlns="" val="20000"/>
                    </a:ext>
                  </a:extLst>
                </a:gridCol>
                <a:gridCol w="736600">
                  <a:extLst>
                    <a:ext uri="{9D8B030D-6E8A-4147-A177-3AD203B41FA5}">
                      <a16:colId xmlns:a16="http://schemas.microsoft.com/office/drawing/2014/main" xmlns="" val="20001"/>
                    </a:ext>
                  </a:extLst>
                </a:gridCol>
                <a:gridCol w="736600">
                  <a:extLst>
                    <a:ext uri="{9D8B030D-6E8A-4147-A177-3AD203B41FA5}">
                      <a16:colId xmlns:a16="http://schemas.microsoft.com/office/drawing/2014/main" xmlns="" val="20002"/>
                    </a:ext>
                  </a:extLst>
                </a:gridCol>
                <a:gridCol w="736600">
                  <a:extLst>
                    <a:ext uri="{9D8B030D-6E8A-4147-A177-3AD203B41FA5}">
                      <a16:colId xmlns:a16="http://schemas.microsoft.com/office/drawing/2014/main" xmlns="" val="20003"/>
                    </a:ext>
                  </a:extLst>
                </a:gridCol>
                <a:gridCol w="736600">
                  <a:extLst>
                    <a:ext uri="{9D8B030D-6E8A-4147-A177-3AD203B41FA5}">
                      <a16:colId xmlns:a16="http://schemas.microsoft.com/office/drawing/2014/main" xmlns="" val="20004"/>
                    </a:ext>
                  </a:extLst>
                </a:gridCol>
                <a:gridCol w="736600">
                  <a:extLst>
                    <a:ext uri="{9D8B030D-6E8A-4147-A177-3AD203B41FA5}">
                      <a16:colId xmlns:a16="http://schemas.microsoft.com/office/drawing/2014/main" xmlns="" val="20005"/>
                    </a:ext>
                  </a:extLst>
                </a:gridCol>
              </a:tblGrid>
              <a:tr h="370840">
                <a:tc>
                  <a:txBody>
                    <a:bodyPr/>
                    <a:lstStyle/>
                    <a:p>
                      <a:pPr algn="ctr"/>
                      <a:r>
                        <a:rPr lang="en-US" sz="1400" dirty="0"/>
                        <a:t>R</a:t>
                      </a:r>
                    </a:p>
                  </a:txBody>
                  <a:tcPr/>
                </a:tc>
                <a:tc>
                  <a:txBody>
                    <a:bodyPr/>
                    <a:lstStyle/>
                    <a:p>
                      <a:pPr algn="ctr"/>
                      <a:r>
                        <a:rPr lang="en-US" sz="1400" dirty="0"/>
                        <a:t>Name</a:t>
                      </a:r>
                    </a:p>
                  </a:txBody>
                  <a:tcPr/>
                </a:tc>
                <a:tc>
                  <a:txBody>
                    <a:bodyPr/>
                    <a:lstStyle/>
                    <a:p>
                      <a:pPr algn="ctr"/>
                      <a:r>
                        <a:rPr lang="en-US" sz="1400" u="sng" dirty="0" err="1"/>
                        <a:t>SSN</a:t>
                      </a:r>
                      <a:endParaRPr lang="en-US" sz="1400" u="sng" dirty="0"/>
                    </a:p>
                  </a:txBody>
                  <a:tcPr/>
                </a:tc>
                <a:tc>
                  <a:txBody>
                    <a:bodyPr/>
                    <a:lstStyle/>
                    <a:p>
                      <a:pPr algn="ctr"/>
                      <a:r>
                        <a:rPr lang="en-US" sz="1400" dirty="0"/>
                        <a:t>DOB</a:t>
                      </a:r>
                    </a:p>
                  </a:txBody>
                  <a:tcPr/>
                </a:tc>
                <a:tc>
                  <a:txBody>
                    <a:bodyPr/>
                    <a:lstStyle/>
                    <a:p>
                      <a:pPr algn="ctr"/>
                      <a:r>
                        <a:rPr lang="en-US" sz="1400" dirty="0"/>
                        <a:t>Grade</a:t>
                      </a:r>
                    </a:p>
                  </a:txBody>
                  <a:tcPr/>
                </a:tc>
                <a:tc>
                  <a:txBody>
                    <a:bodyPr/>
                    <a:lstStyle/>
                    <a:p>
                      <a:pPr algn="ctr"/>
                      <a:r>
                        <a:rPr lang="en-US" sz="1400" dirty="0"/>
                        <a:t>Salary</a:t>
                      </a:r>
                    </a:p>
                  </a:txBody>
                  <a:tcPr/>
                </a:tc>
                <a:extLst>
                  <a:ext uri="{0D108BD9-81ED-4DB2-BD59-A6C34878D82A}">
                    <a16:rowId xmlns:a16="http://schemas.microsoft.com/office/drawing/2014/main" xmlns="" val="10000"/>
                  </a:ext>
                </a:extLst>
              </a:tr>
              <a:tr h="370840">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121</a:t>
                      </a:r>
                    </a:p>
                  </a:txBody>
                  <a:tcPr/>
                </a:tc>
                <a:tc>
                  <a:txBody>
                    <a:bodyPr/>
                    <a:lstStyle/>
                    <a:p>
                      <a:r>
                        <a:rPr lang="en-US" sz="1400" dirty="0"/>
                        <a:t>2367</a:t>
                      </a:r>
                    </a:p>
                  </a:txBody>
                  <a:tcPr/>
                </a:tc>
                <a:tc>
                  <a:txBody>
                    <a:bodyPr/>
                    <a:lstStyle/>
                    <a:p>
                      <a:r>
                        <a:rPr lang="en-US" sz="1400" dirty="0"/>
                        <a:t>2</a:t>
                      </a:r>
                    </a:p>
                  </a:txBody>
                  <a:tcPr/>
                </a:tc>
                <a:tc>
                  <a:txBody>
                    <a:bodyPr/>
                    <a:lstStyle/>
                    <a:p>
                      <a:r>
                        <a:rPr lang="en-US" sz="1400" dirty="0"/>
                        <a:t>80</a:t>
                      </a:r>
                    </a:p>
                  </a:txBody>
                  <a:tcPr/>
                </a:tc>
                <a:extLst>
                  <a:ext uri="{0D108BD9-81ED-4DB2-BD59-A6C34878D82A}">
                    <a16:rowId xmlns:a16="http://schemas.microsoft.com/office/drawing/2014/main" xmlns="" val="10001"/>
                  </a:ext>
                </a:extLst>
              </a:tr>
              <a:tr h="370840">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132</a:t>
                      </a:r>
                    </a:p>
                  </a:txBody>
                  <a:tcPr/>
                </a:tc>
                <a:tc>
                  <a:txBody>
                    <a:bodyPr/>
                    <a:lstStyle/>
                    <a:p>
                      <a:r>
                        <a:rPr lang="en-US" sz="1400" dirty="0"/>
                        <a:t>3678</a:t>
                      </a:r>
                    </a:p>
                  </a:txBody>
                  <a:tcPr/>
                </a:tc>
                <a:tc>
                  <a:txBody>
                    <a:bodyPr/>
                    <a:lstStyle/>
                    <a:p>
                      <a:r>
                        <a:rPr lang="en-US" sz="1400" dirty="0"/>
                        <a:t>3</a:t>
                      </a:r>
                    </a:p>
                  </a:txBody>
                  <a:tcPr/>
                </a:tc>
                <a:tc>
                  <a:txBody>
                    <a:bodyPr/>
                    <a:lstStyle/>
                    <a:p>
                      <a:r>
                        <a:rPr lang="en-US" sz="1400" dirty="0"/>
                        <a:t>70</a:t>
                      </a:r>
                    </a:p>
                  </a:txBody>
                  <a:tcPr/>
                </a:tc>
                <a:extLst>
                  <a:ext uri="{0D108BD9-81ED-4DB2-BD59-A6C34878D82A}">
                    <a16:rowId xmlns:a16="http://schemas.microsoft.com/office/drawing/2014/main" xmlns="" val="10002"/>
                  </a:ext>
                </a:extLst>
              </a:tr>
              <a:tr h="370840">
                <a:tc>
                  <a:txBody>
                    <a:bodyPr/>
                    <a:lstStyle/>
                    <a:p>
                      <a:endParaRPr lang="en-US" sz="1400" dirty="0"/>
                    </a:p>
                  </a:txBody>
                  <a:tcPr>
                    <a:solidFill>
                      <a:schemeClr val="bg1"/>
                    </a:solidFill>
                  </a:tcPr>
                </a:tc>
                <a:tc>
                  <a:txBody>
                    <a:bodyPr/>
                    <a:lstStyle/>
                    <a:p>
                      <a:r>
                        <a:rPr lang="en-US" sz="1400" dirty="0"/>
                        <a:t>B</a:t>
                      </a:r>
                    </a:p>
                  </a:txBody>
                  <a:tcPr/>
                </a:tc>
                <a:tc>
                  <a:txBody>
                    <a:bodyPr/>
                    <a:lstStyle/>
                    <a:p>
                      <a:r>
                        <a:rPr lang="en-US" sz="1400" dirty="0"/>
                        <a:t>101</a:t>
                      </a:r>
                    </a:p>
                  </a:txBody>
                  <a:tcPr/>
                </a:tc>
                <a:tc>
                  <a:txBody>
                    <a:bodyPr/>
                    <a:lstStyle/>
                    <a:p>
                      <a:r>
                        <a:rPr lang="en-US" sz="1400" dirty="0"/>
                        <a:t>3498</a:t>
                      </a:r>
                    </a:p>
                  </a:txBody>
                  <a:tcPr/>
                </a:tc>
                <a:tc>
                  <a:txBody>
                    <a:bodyPr/>
                    <a:lstStyle/>
                    <a:p>
                      <a:r>
                        <a:rPr lang="en-US" sz="1400" dirty="0"/>
                        <a:t>4</a:t>
                      </a:r>
                    </a:p>
                  </a:txBody>
                  <a:tcPr/>
                </a:tc>
                <a:tc>
                  <a:txBody>
                    <a:bodyPr/>
                    <a:lstStyle/>
                    <a:p>
                      <a:r>
                        <a:rPr lang="en-US" sz="1400" dirty="0"/>
                        <a:t>70</a:t>
                      </a:r>
                    </a:p>
                  </a:txBody>
                  <a:tcPr/>
                </a:tc>
                <a:extLst>
                  <a:ext uri="{0D108BD9-81ED-4DB2-BD59-A6C34878D82A}">
                    <a16:rowId xmlns:a16="http://schemas.microsoft.com/office/drawing/2014/main" xmlns="" val="10003"/>
                  </a:ext>
                </a:extLst>
              </a:tr>
              <a:tr h="370840">
                <a:tc>
                  <a:txBody>
                    <a:bodyPr/>
                    <a:lstStyle/>
                    <a:p>
                      <a:endParaRPr lang="en-US" sz="1400" dirty="0"/>
                    </a:p>
                  </a:txBody>
                  <a:tcPr>
                    <a:solidFill>
                      <a:schemeClr val="bg1"/>
                    </a:solidFill>
                  </a:tcPr>
                </a:tc>
                <a:tc>
                  <a:txBody>
                    <a:bodyPr/>
                    <a:lstStyle/>
                    <a:p>
                      <a:r>
                        <a:rPr lang="en-US" sz="1400" dirty="0"/>
                        <a:t>C</a:t>
                      </a:r>
                    </a:p>
                  </a:txBody>
                  <a:tcPr/>
                </a:tc>
                <a:tc>
                  <a:txBody>
                    <a:bodyPr/>
                    <a:lstStyle/>
                    <a:p>
                      <a:r>
                        <a:rPr lang="en-US" sz="1400" dirty="0"/>
                        <a:t>106</a:t>
                      </a:r>
                    </a:p>
                  </a:txBody>
                  <a:tcPr/>
                </a:tc>
                <a:tc>
                  <a:txBody>
                    <a:bodyPr/>
                    <a:lstStyle/>
                    <a:p>
                      <a:r>
                        <a:rPr lang="en-US" sz="1400" dirty="0"/>
                        <a:t>2987</a:t>
                      </a:r>
                    </a:p>
                  </a:txBody>
                  <a:tcPr/>
                </a:tc>
                <a:tc>
                  <a:txBody>
                    <a:bodyPr/>
                    <a:lstStyle/>
                    <a:p>
                      <a:r>
                        <a:rPr lang="en-US" sz="1400" dirty="0"/>
                        <a:t>2</a:t>
                      </a:r>
                    </a:p>
                  </a:txBody>
                  <a:tcPr/>
                </a:tc>
                <a:tc>
                  <a:txBody>
                    <a:bodyPr/>
                    <a:lstStyle/>
                    <a:p>
                      <a:r>
                        <a:rPr lang="en-US" sz="1400" dirty="0"/>
                        <a:t>80</a:t>
                      </a:r>
                    </a:p>
                  </a:txBody>
                  <a:tcPr/>
                </a:tc>
                <a:extLst>
                  <a:ext uri="{0D108BD9-81ED-4DB2-BD59-A6C34878D82A}">
                    <a16:rowId xmlns:a16="http://schemas.microsoft.com/office/drawing/2014/main" xmlns="" val="10004"/>
                  </a:ext>
                </a:extLst>
              </a:tr>
            </a:tbl>
          </a:graphicData>
        </a:graphic>
      </p:graphicFrame>
      <p:graphicFrame>
        <p:nvGraphicFramePr>
          <p:cNvPr id="8" name="Content Placeholder 3"/>
          <p:cNvGraphicFramePr>
            <a:graphicFrameLocks/>
          </p:cNvGraphicFramePr>
          <p:nvPr/>
        </p:nvGraphicFramePr>
        <p:xfrm>
          <a:off x="1524000" y="5334000"/>
          <a:ext cx="3535680" cy="1854200"/>
        </p:xfrm>
        <a:graphic>
          <a:graphicData uri="http://schemas.openxmlformats.org/drawingml/2006/table">
            <a:tbl>
              <a:tblPr firstRow="1" bandCol="1">
                <a:tableStyleId>{21E4AEA4-8DFA-4A89-87EB-49C32662AFE0}</a:tableStyleId>
              </a:tblPr>
              <a:tblGrid>
                <a:gridCol w="707136">
                  <a:extLst>
                    <a:ext uri="{9D8B030D-6E8A-4147-A177-3AD203B41FA5}">
                      <a16:colId xmlns:a16="http://schemas.microsoft.com/office/drawing/2014/main" xmlns="" val="20000"/>
                    </a:ext>
                  </a:extLst>
                </a:gridCol>
                <a:gridCol w="707136">
                  <a:extLst>
                    <a:ext uri="{9D8B030D-6E8A-4147-A177-3AD203B41FA5}">
                      <a16:colId xmlns:a16="http://schemas.microsoft.com/office/drawing/2014/main" xmlns="" val="20001"/>
                    </a:ext>
                  </a:extLst>
                </a:gridCol>
                <a:gridCol w="707136">
                  <a:extLst>
                    <a:ext uri="{9D8B030D-6E8A-4147-A177-3AD203B41FA5}">
                      <a16:colId xmlns:a16="http://schemas.microsoft.com/office/drawing/2014/main" xmlns="" val="20002"/>
                    </a:ext>
                  </a:extLst>
                </a:gridCol>
                <a:gridCol w="707136">
                  <a:extLst>
                    <a:ext uri="{9D8B030D-6E8A-4147-A177-3AD203B41FA5}">
                      <a16:colId xmlns:a16="http://schemas.microsoft.com/office/drawing/2014/main" xmlns="" val="20003"/>
                    </a:ext>
                  </a:extLst>
                </a:gridCol>
                <a:gridCol w="707136">
                  <a:extLst>
                    <a:ext uri="{9D8B030D-6E8A-4147-A177-3AD203B41FA5}">
                      <a16:colId xmlns:a16="http://schemas.microsoft.com/office/drawing/2014/main" xmlns="" val="20004"/>
                    </a:ext>
                  </a:extLst>
                </a:gridCol>
              </a:tblGrid>
              <a:tr h="370840">
                <a:tc>
                  <a:txBody>
                    <a:bodyPr/>
                    <a:lstStyle/>
                    <a:p>
                      <a:pPr algn="ctr"/>
                      <a:r>
                        <a:rPr lang="en-US" sz="1400" dirty="0"/>
                        <a:t>S</a:t>
                      </a:r>
                    </a:p>
                  </a:txBody>
                  <a:tcPr/>
                </a:tc>
                <a:tc>
                  <a:txBody>
                    <a:bodyPr/>
                    <a:lstStyle/>
                    <a:p>
                      <a:pPr algn="ctr"/>
                      <a:r>
                        <a:rPr lang="en-US" sz="1400" dirty="0"/>
                        <a:t>Name</a:t>
                      </a:r>
                    </a:p>
                  </a:txBody>
                  <a:tcPr/>
                </a:tc>
                <a:tc>
                  <a:txBody>
                    <a:bodyPr/>
                    <a:lstStyle/>
                    <a:p>
                      <a:pPr algn="ctr"/>
                      <a:r>
                        <a:rPr lang="en-US" sz="1400" u="sng" dirty="0" err="1"/>
                        <a:t>SSN</a:t>
                      </a:r>
                      <a:endParaRPr lang="en-US" sz="1400" u="sng" dirty="0"/>
                    </a:p>
                  </a:txBody>
                  <a:tcPr/>
                </a:tc>
                <a:tc>
                  <a:txBody>
                    <a:bodyPr/>
                    <a:lstStyle/>
                    <a:p>
                      <a:pPr algn="ctr"/>
                      <a:r>
                        <a:rPr lang="en-US" sz="1400" dirty="0"/>
                        <a:t>DOB</a:t>
                      </a:r>
                    </a:p>
                  </a:txBody>
                  <a:tcPr/>
                </a:tc>
                <a:tc>
                  <a:txBody>
                    <a:bodyPr/>
                    <a:lstStyle/>
                    <a:p>
                      <a:pPr algn="ctr"/>
                      <a:r>
                        <a:rPr lang="en-US" sz="1400" dirty="0"/>
                        <a:t>Grade</a:t>
                      </a:r>
                    </a:p>
                  </a:txBody>
                  <a:tcPr/>
                </a:tc>
                <a:extLst>
                  <a:ext uri="{0D108BD9-81ED-4DB2-BD59-A6C34878D82A}">
                    <a16:rowId xmlns:a16="http://schemas.microsoft.com/office/drawing/2014/main" xmlns="" val="10000"/>
                  </a:ext>
                </a:extLst>
              </a:tr>
              <a:tr h="370840">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121</a:t>
                      </a:r>
                    </a:p>
                  </a:txBody>
                  <a:tcPr/>
                </a:tc>
                <a:tc>
                  <a:txBody>
                    <a:bodyPr/>
                    <a:lstStyle/>
                    <a:p>
                      <a:r>
                        <a:rPr lang="en-US" sz="1400" dirty="0"/>
                        <a:t>2367</a:t>
                      </a:r>
                    </a:p>
                  </a:txBody>
                  <a:tcPr/>
                </a:tc>
                <a:tc>
                  <a:txBody>
                    <a:bodyPr/>
                    <a:lstStyle/>
                    <a:p>
                      <a:r>
                        <a:rPr lang="en-US" sz="1400" dirty="0"/>
                        <a:t>2</a:t>
                      </a:r>
                    </a:p>
                  </a:txBody>
                  <a:tcPr/>
                </a:tc>
                <a:extLst>
                  <a:ext uri="{0D108BD9-81ED-4DB2-BD59-A6C34878D82A}">
                    <a16:rowId xmlns:a16="http://schemas.microsoft.com/office/drawing/2014/main" xmlns="" val="10001"/>
                  </a:ext>
                </a:extLst>
              </a:tr>
              <a:tr h="370840">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132</a:t>
                      </a:r>
                    </a:p>
                  </a:txBody>
                  <a:tcPr/>
                </a:tc>
                <a:tc>
                  <a:txBody>
                    <a:bodyPr/>
                    <a:lstStyle/>
                    <a:p>
                      <a:r>
                        <a:rPr lang="en-US" sz="1400" dirty="0"/>
                        <a:t>3678</a:t>
                      </a:r>
                    </a:p>
                  </a:txBody>
                  <a:tcPr/>
                </a:tc>
                <a:tc>
                  <a:txBody>
                    <a:bodyPr/>
                    <a:lstStyle/>
                    <a:p>
                      <a:r>
                        <a:rPr lang="en-US" sz="1400" dirty="0"/>
                        <a:t>3</a:t>
                      </a:r>
                    </a:p>
                  </a:txBody>
                  <a:tcPr/>
                </a:tc>
                <a:extLst>
                  <a:ext uri="{0D108BD9-81ED-4DB2-BD59-A6C34878D82A}">
                    <a16:rowId xmlns:a16="http://schemas.microsoft.com/office/drawing/2014/main" xmlns="" val="10002"/>
                  </a:ext>
                </a:extLst>
              </a:tr>
              <a:tr h="370840">
                <a:tc>
                  <a:txBody>
                    <a:bodyPr/>
                    <a:lstStyle/>
                    <a:p>
                      <a:endParaRPr lang="en-US" sz="1400" dirty="0"/>
                    </a:p>
                  </a:txBody>
                  <a:tcPr>
                    <a:solidFill>
                      <a:schemeClr val="bg1"/>
                    </a:solidFill>
                  </a:tcPr>
                </a:tc>
                <a:tc>
                  <a:txBody>
                    <a:bodyPr/>
                    <a:lstStyle/>
                    <a:p>
                      <a:r>
                        <a:rPr lang="en-US" sz="1400" dirty="0"/>
                        <a:t>B</a:t>
                      </a:r>
                    </a:p>
                  </a:txBody>
                  <a:tcPr/>
                </a:tc>
                <a:tc>
                  <a:txBody>
                    <a:bodyPr/>
                    <a:lstStyle/>
                    <a:p>
                      <a:r>
                        <a:rPr lang="en-US" sz="1400" dirty="0"/>
                        <a:t>101</a:t>
                      </a:r>
                    </a:p>
                  </a:txBody>
                  <a:tcPr/>
                </a:tc>
                <a:tc>
                  <a:txBody>
                    <a:bodyPr/>
                    <a:lstStyle/>
                    <a:p>
                      <a:r>
                        <a:rPr lang="en-US" sz="1400" dirty="0"/>
                        <a:t>3498</a:t>
                      </a:r>
                    </a:p>
                  </a:txBody>
                  <a:tcPr/>
                </a:tc>
                <a:tc>
                  <a:txBody>
                    <a:bodyPr/>
                    <a:lstStyle/>
                    <a:p>
                      <a:r>
                        <a:rPr lang="en-US" sz="1400" dirty="0"/>
                        <a:t>4</a:t>
                      </a:r>
                    </a:p>
                  </a:txBody>
                  <a:tcPr/>
                </a:tc>
                <a:extLst>
                  <a:ext uri="{0D108BD9-81ED-4DB2-BD59-A6C34878D82A}">
                    <a16:rowId xmlns:a16="http://schemas.microsoft.com/office/drawing/2014/main" xmlns="" val="10003"/>
                  </a:ext>
                </a:extLst>
              </a:tr>
              <a:tr h="370840">
                <a:tc>
                  <a:txBody>
                    <a:bodyPr/>
                    <a:lstStyle/>
                    <a:p>
                      <a:endParaRPr lang="en-US" sz="1400" dirty="0"/>
                    </a:p>
                  </a:txBody>
                  <a:tcPr>
                    <a:solidFill>
                      <a:schemeClr val="bg1"/>
                    </a:solidFill>
                  </a:tcPr>
                </a:tc>
                <a:tc>
                  <a:txBody>
                    <a:bodyPr/>
                    <a:lstStyle/>
                    <a:p>
                      <a:r>
                        <a:rPr lang="en-US" sz="1400" dirty="0"/>
                        <a:t>C</a:t>
                      </a:r>
                    </a:p>
                  </a:txBody>
                  <a:tcPr/>
                </a:tc>
                <a:tc>
                  <a:txBody>
                    <a:bodyPr/>
                    <a:lstStyle/>
                    <a:p>
                      <a:r>
                        <a:rPr lang="en-US" sz="1400" dirty="0"/>
                        <a:t>106</a:t>
                      </a:r>
                    </a:p>
                  </a:txBody>
                  <a:tcPr/>
                </a:tc>
                <a:tc>
                  <a:txBody>
                    <a:bodyPr/>
                    <a:lstStyle/>
                    <a:p>
                      <a:r>
                        <a:rPr lang="en-US" sz="1400" dirty="0"/>
                        <a:t>2987</a:t>
                      </a:r>
                    </a:p>
                  </a:txBody>
                  <a:tcPr/>
                </a:tc>
                <a:tc>
                  <a:txBody>
                    <a:bodyPr/>
                    <a:lstStyle/>
                    <a:p>
                      <a:r>
                        <a:rPr lang="en-US" sz="1400" dirty="0"/>
                        <a:t>2</a:t>
                      </a:r>
                    </a:p>
                  </a:txBody>
                  <a:tcPr/>
                </a:tc>
                <a:extLst>
                  <a:ext uri="{0D108BD9-81ED-4DB2-BD59-A6C34878D82A}">
                    <a16:rowId xmlns:a16="http://schemas.microsoft.com/office/drawing/2014/main" xmlns="" val="10004"/>
                  </a:ext>
                </a:extLst>
              </a:tr>
            </a:tbl>
          </a:graphicData>
        </a:graphic>
      </p:graphicFrame>
      <p:graphicFrame>
        <p:nvGraphicFramePr>
          <p:cNvPr id="9" name="Content Placeholder 3"/>
          <p:cNvGraphicFramePr>
            <a:graphicFrameLocks/>
          </p:cNvGraphicFramePr>
          <p:nvPr/>
        </p:nvGraphicFramePr>
        <p:xfrm>
          <a:off x="6172200" y="5334000"/>
          <a:ext cx="2209800" cy="1483360"/>
        </p:xfrm>
        <a:graphic>
          <a:graphicData uri="http://schemas.openxmlformats.org/drawingml/2006/table">
            <a:tbl>
              <a:tblPr firstRow="1" bandCol="1">
                <a:tableStyleId>{21E4AEA4-8DFA-4A89-87EB-49C32662AFE0}</a:tableStyleId>
              </a:tblPr>
              <a:tblGrid>
                <a:gridCol w="736600">
                  <a:extLst>
                    <a:ext uri="{9D8B030D-6E8A-4147-A177-3AD203B41FA5}">
                      <a16:colId xmlns:a16="http://schemas.microsoft.com/office/drawing/2014/main" xmlns="" val="20000"/>
                    </a:ext>
                  </a:extLst>
                </a:gridCol>
                <a:gridCol w="736600">
                  <a:extLst>
                    <a:ext uri="{9D8B030D-6E8A-4147-A177-3AD203B41FA5}">
                      <a16:colId xmlns:a16="http://schemas.microsoft.com/office/drawing/2014/main" xmlns="" val="20001"/>
                    </a:ext>
                  </a:extLst>
                </a:gridCol>
                <a:gridCol w="736600">
                  <a:extLst>
                    <a:ext uri="{9D8B030D-6E8A-4147-A177-3AD203B41FA5}">
                      <a16:colId xmlns:a16="http://schemas.microsoft.com/office/drawing/2014/main" xmlns="" val="20002"/>
                    </a:ext>
                  </a:extLst>
                </a:gridCol>
              </a:tblGrid>
              <a:tr h="370840">
                <a:tc>
                  <a:txBody>
                    <a:bodyPr/>
                    <a:lstStyle/>
                    <a:p>
                      <a:pPr algn="ctr"/>
                      <a:r>
                        <a:rPr lang="en-US" sz="1400" u="none" dirty="0"/>
                        <a:t>T</a:t>
                      </a:r>
                    </a:p>
                  </a:txBody>
                  <a:tcPr/>
                </a:tc>
                <a:tc>
                  <a:txBody>
                    <a:bodyPr/>
                    <a:lstStyle/>
                    <a:p>
                      <a:pPr algn="ctr"/>
                      <a:r>
                        <a:rPr lang="en-US" sz="1400" u="sng" dirty="0"/>
                        <a:t>Grade</a:t>
                      </a:r>
                    </a:p>
                  </a:txBody>
                  <a:tcPr/>
                </a:tc>
                <a:tc>
                  <a:txBody>
                    <a:bodyPr/>
                    <a:lstStyle/>
                    <a:p>
                      <a:pPr algn="ctr"/>
                      <a:r>
                        <a:rPr lang="en-US" sz="1400" dirty="0"/>
                        <a:t>Salary</a:t>
                      </a:r>
                    </a:p>
                  </a:txBody>
                  <a:tcPr/>
                </a:tc>
                <a:extLst>
                  <a:ext uri="{0D108BD9-81ED-4DB2-BD59-A6C34878D82A}">
                    <a16:rowId xmlns:a16="http://schemas.microsoft.com/office/drawing/2014/main" xmlns="" val="10000"/>
                  </a:ext>
                </a:extLst>
              </a:tr>
              <a:tr h="370840">
                <a:tc>
                  <a:txBody>
                    <a:bodyPr/>
                    <a:lstStyle/>
                    <a:p>
                      <a:endParaRPr lang="en-US" sz="1400" dirty="0"/>
                    </a:p>
                  </a:txBody>
                  <a:tcPr>
                    <a:solidFill>
                      <a:schemeClr val="bg1"/>
                    </a:solidFill>
                  </a:tcPr>
                </a:tc>
                <a:tc>
                  <a:txBody>
                    <a:bodyPr/>
                    <a:lstStyle/>
                    <a:p>
                      <a:r>
                        <a:rPr lang="en-US" sz="1400" dirty="0"/>
                        <a:t>2</a:t>
                      </a:r>
                    </a:p>
                  </a:txBody>
                  <a:tcPr/>
                </a:tc>
                <a:tc>
                  <a:txBody>
                    <a:bodyPr/>
                    <a:lstStyle/>
                    <a:p>
                      <a:r>
                        <a:rPr lang="en-US" sz="1400" dirty="0"/>
                        <a:t>80</a:t>
                      </a:r>
                    </a:p>
                  </a:txBody>
                  <a:tcPr/>
                </a:tc>
                <a:extLst>
                  <a:ext uri="{0D108BD9-81ED-4DB2-BD59-A6C34878D82A}">
                    <a16:rowId xmlns:a16="http://schemas.microsoft.com/office/drawing/2014/main" xmlns="" val="10001"/>
                  </a:ext>
                </a:extLst>
              </a:tr>
              <a:tr h="370840">
                <a:tc>
                  <a:txBody>
                    <a:bodyPr/>
                    <a:lstStyle/>
                    <a:p>
                      <a:endParaRPr lang="en-US" sz="1400" dirty="0"/>
                    </a:p>
                  </a:txBody>
                  <a:tcPr>
                    <a:solidFill>
                      <a:schemeClr val="bg1"/>
                    </a:solidFill>
                  </a:tcPr>
                </a:tc>
                <a:tc>
                  <a:txBody>
                    <a:bodyPr/>
                    <a:lstStyle/>
                    <a:p>
                      <a:r>
                        <a:rPr lang="en-US" sz="1400" dirty="0"/>
                        <a:t>3</a:t>
                      </a:r>
                    </a:p>
                  </a:txBody>
                  <a:tcPr/>
                </a:tc>
                <a:tc>
                  <a:txBody>
                    <a:bodyPr/>
                    <a:lstStyle/>
                    <a:p>
                      <a:r>
                        <a:rPr lang="en-US" sz="1400" dirty="0"/>
                        <a:t>70</a:t>
                      </a:r>
                    </a:p>
                  </a:txBody>
                  <a:tcPr/>
                </a:tc>
                <a:extLst>
                  <a:ext uri="{0D108BD9-81ED-4DB2-BD59-A6C34878D82A}">
                    <a16:rowId xmlns:a16="http://schemas.microsoft.com/office/drawing/2014/main" xmlns="" val="10002"/>
                  </a:ext>
                </a:extLst>
              </a:tr>
              <a:tr h="370840">
                <a:tc>
                  <a:txBody>
                    <a:bodyPr/>
                    <a:lstStyle/>
                    <a:p>
                      <a:endParaRPr lang="en-US" sz="1400" dirty="0"/>
                    </a:p>
                  </a:txBody>
                  <a:tcPr>
                    <a:solidFill>
                      <a:schemeClr val="bg1"/>
                    </a:solidFill>
                  </a:tcPr>
                </a:tc>
                <a:tc>
                  <a:txBody>
                    <a:bodyPr/>
                    <a:lstStyle/>
                    <a:p>
                      <a:r>
                        <a:rPr lang="en-US" sz="1400" dirty="0"/>
                        <a:t>4</a:t>
                      </a:r>
                    </a:p>
                  </a:txBody>
                  <a:tcPr/>
                </a:tc>
                <a:tc>
                  <a:txBody>
                    <a:bodyPr/>
                    <a:lstStyle/>
                    <a:p>
                      <a:r>
                        <a:rPr lang="en-US" sz="1400" dirty="0"/>
                        <a:t>70</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427452449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a:t>Lossless-Join Decomposition</a:t>
            </a:r>
          </a:p>
        </p:txBody>
      </p:sp>
      <p:sp>
        <p:nvSpPr>
          <p:cNvPr id="44035" name="Content Placeholder 2"/>
          <p:cNvSpPr>
            <a:spLocks noGrp="1"/>
          </p:cNvSpPr>
          <p:nvPr>
            <p:ph idx="1"/>
          </p:nvPr>
        </p:nvSpPr>
        <p:spPr/>
        <p:txBody>
          <a:bodyPr/>
          <a:lstStyle/>
          <a:p>
            <a:r>
              <a:rPr lang="en-US"/>
              <a:t>Given S and T, we can reconstruct R using </a:t>
            </a:r>
            <a:r>
              <a:rPr lang="en-US" b="1" i="1">
                <a:solidFill>
                  <a:srgbClr val="FF0000"/>
                </a:solidFill>
              </a:rPr>
              <a:t>natural join</a:t>
            </a:r>
          </a:p>
          <a:p>
            <a:endParaRPr lang="en-US"/>
          </a:p>
          <a:p>
            <a:endParaRPr lang="en-US"/>
          </a:p>
          <a:p>
            <a:endParaRPr lang="en-US"/>
          </a:p>
          <a:p>
            <a:endParaRPr lang="en-US"/>
          </a:p>
          <a:p>
            <a:endParaRPr lang="en-US"/>
          </a:p>
          <a:p>
            <a:pPr lvl="1">
              <a:buFont typeface="Symbol" pitchFamily="18" charset="2"/>
              <a:buNone/>
            </a:pPr>
            <a:r>
              <a:rPr lang="en-US"/>
              <a:t>	</a:t>
            </a:r>
            <a:r>
              <a:rPr lang="en-US">
                <a:solidFill>
                  <a:srgbClr val="00AE00"/>
                </a:solidFill>
              </a:rPr>
              <a:t>SELECT INTO </a:t>
            </a:r>
            <a:r>
              <a:rPr lang="en-US"/>
              <a:t>R</a:t>
            </a:r>
            <a:br>
              <a:rPr lang="en-US"/>
            </a:br>
            <a:r>
              <a:rPr lang="en-US"/>
              <a:t>Name, SSN, DOB, S.Grade </a:t>
            </a:r>
            <a:r>
              <a:rPr lang="en-US">
                <a:solidFill>
                  <a:srgbClr val="00AE00"/>
                </a:solidFill>
              </a:rPr>
              <a:t>AS</a:t>
            </a:r>
            <a:r>
              <a:rPr lang="en-US"/>
              <a:t> Grade, Salary</a:t>
            </a:r>
            <a:br>
              <a:rPr lang="en-US"/>
            </a:br>
            <a:r>
              <a:rPr lang="en-US">
                <a:solidFill>
                  <a:srgbClr val="00AE00"/>
                </a:solidFill>
              </a:rPr>
              <a:t>FROM</a:t>
            </a:r>
            <a:r>
              <a:rPr lang="en-US"/>
              <a:t> T, S</a:t>
            </a:r>
            <a:br>
              <a:rPr lang="en-US"/>
            </a:br>
            <a:r>
              <a:rPr lang="en-US">
                <a:solidFill>
                  <a:srgbClr val="00AE00"/>
                </a:solidFill>
              </a:rPr>
              <a:t>WHERE</a:t>
            </a:r>
            <a:r>
              <a:rPr lang="en-US"/>
              <a:t> T.Grade = S.Grade;</a:t>
            </a:r>
          </a:p>
          <a:p>
            <a:endParaRPr lang="en-US"/>
          </a:p>
          <a:p>
            <a:endParaRPr lang="en-US"/>
          </a:p>
          <a:p>
            <a:endParaRPr lang="en-US"/>
          </a:p>
          <a:p>
            <a:endParaRPr lang="en-US"/>
          </a:p>
          <a:p>
            <a:endParaRPr lang="en-US"/>
          </a:p>
          <a:p>
            <a:endParaRPr lang="en-US"/>
          </a:p>
          <a:p>
            <a:pPr>
              <a:buFont typeface="Monotype Sorts" pitchFamily="2" charset="2"/>
              <a:buNone/>
            </a:pPr>
            <a:r>
              <a:rPr lang="en-US"/>
              <a:t>	</a:t>
            </a:r>
          </a:p>
          <a:p>
            <a:pPr>
              <a:buFont typeface="Monotype Sorts" pitchFamily="2" charset="2"/>
              <a:buNone/>
            </a:pPr>
            <a:endParaRPr lang="en-US"/>
          </a:p>
          <a:p>
            <a:pPr>
              <a:buFont typeface="Monotype Sorts" pitchFamily="2" charset="2"/>
              <a:buNone/>
            </a:pPr>
            <a:endParaRPr lang="en-US"/>
          </a:p>
        </p:txBody>
      </p:sp>
      <p:graphicFrame>
        <p:nvGraphicFramePr>
          <p:cNvPr id="5" name="Content Placeholder 3"/>
          <p:cNvGraphicFramePr>
            <a:graphicFrameLocks/>
          </p:cNvGraphicFramePr>
          <p:nvPr/>
        </p:nvGraphicFramePr>
        <p:xfrm>
          <a:off x="1981200" y="5257800"/>
          <a:ext cx="4419600" cy="1854200"/>
        </p:xfrm>
        <a:graphic>
          <a:graphicData uri="http://schemas.openxmlformats.org/drawingml/2006/table">
            <a:tbl>
              <a:tblPr firstRow="1" bandCol="1">
                <a:tableStyleId>{21E4AEA4-8DFA-4A89-87EB-49C32662AFE0}</a:tableStyleId>
              </a:tblPr>
              <a:tblGrid>
                <a:gridCol w="736600">
                  <a:extLst>
                    <a:ext uri="{9D8B030D-6E8A-4147-A177-3AD203B41FA5}">
                      <a16:colId xmlns:a16="http://schemas.microsoft.com/office/drawing/2014/main" xmlns="" val="20000"/>
                    </a:ext>
                  </a:extLst>
                </a:gridCol>
                <a:gridCol w="736600">
                  <a:extLst>
                    <a:ext uri="{9D8B030D-6E8A-4147-A177-3AD203B41FA5}">
                      <a16:colId xmlns:a16="http://schemas.microsoft.com/office/drawing/2014/main" xmlns="" val="20001"/>
                    </a:ext>
                  </a:extLst>
                </a:gridCol>
                <a:gridCol w="736600">
                  <a:extLst>
                    <a:ext uri="{9D8B030D-6E8A-4147-A177-3AD203B41FA5}">
                      <a16:colId xmlns:a16="http://schemas.microsoft.com/office/drawing/2014/main" xmlns="" val="20002"/>
                    </a:ext>
                  </a:extLst>
                </a:gridCol>
                <a:gridCol w="736600">
                  <a:extLst>
                    <a:ext uri="{9D8B030D-6E8A-4147-A177-3AD203B41FA5}">
                      <a16:colId xmlns:a16="http://schemas.microsoft.com/office/drawing/2014/main" xmlns="" val="20003"/>
                    </a:ext>
                  </a:extLst>
                </a:gridCol>
                <a:gridCol w="736600">
                  <a:extLst>
                    <a:ext uri="{9D8B030D-6E8A-4147-A177-3AD203B41FA5}">
                      <a16:colId xmlns:a16="http://schemas.microsoft.com/office/drawing/2014/main" xmlns="" val="20004"/>
                    </a:ext>
                  </a:extLst>
                </a:gridCol>
                <a:gridCol w="736600">
                  <a:extLst>
                    <a:ext uri="{9D8B030D-6E8A-4147-A177-3AD203B41FA5}">
                      <a16:colId xmlns:a16="http://schemas.microsoft.com/office/drawing/2014/main" xmlns="" val="20005"/>
                    </a:ext>
                  </a:extLst>
                </a:gridCol>
              </a:tblGrid>
              <a:tr h="370840">
                <a:tc>
                  <a:txBody>
                    <a:bodyPr/>
                    <a:lstStyle/>
                    <a:p>
                      <a:pPr algn="ctr"/>
                      <a:r>
                        <a:rPr lang="en-US" sz="1400" dirty="0"/>
                        <a:t>R</a:t>
                      </a:r>
                    </a:p>
                  </a:txBody>
                  <a:tcPr/>
                </a:tc>
                <a:tc>
                  <a:txBody>
                    <a:bodyPr/>
                    <a:lstStyle/>
                    <a:p>
                      <a:pPr algn="ctr"/>
                      <a:r>
                        <a:rPr lang="en-US" sz="1400" dirty="0"/>
                        <a:t>Name</a:t>
                      </a:r>
                    </a:p>
                  </a:txBody>
                  <a:tcPr/>
                </a:tc>
                <a:tc>
                  <a:txBody>
                    <a:bodyPr/>
                    <a:lstStyle/>
                    <a:p>
                      <a:pPr algn="ctr"/>
                      <a:r>
                        <a:rPr lang="en-US" sz="1400" u="sng" dirty="0" err="1"/>
                        <a:t>SSN</a:t>
                      </a:r>
                      <a:endParaRPr lang="en-US" sz="1400" u="sng" dirty="0"/>
                    </a:p>
                  </a:txBody>
                  <a:tcPr/>
                </a:tc>
                <a:tc>
                  <a:txBody>
                    <a:bodyPr/>
                    <a:lstStyle/>
                    <a:p>
                      <a:pPr algn="ctr"/>
                      <a:r>
                        <a:rPr lang="en-US" sz="1400" dirty="0"/>
                        <a:t>DOB</a:t>
                      </a:r>
                    </a:p>
                  </a:txBody>
                  <a:tcPr/>
                </a:tc>
                <a:tc>
                  <a:txBody>
                    <a:bodyPr/>
                    <a:lstStyle/>
                    <a:p>
                      <a:pPr algn="ctr"/>
                      <a:r>
                        <a:rPr lang="en-US" sz="1400" dirty="0"/>
                        <a:t>Grade</a:t>
                      </a:r>
                    </a:p>
                  </a:txBody>
                  <a:tcPr/>
                </a:tc>
                <a:tc>
                  <a:txBody>
                    <a:bodyPr/>
                    <a:lstStyle/>
                    <a:p>
                      <a:pPr algn="ctr"/>
                      <a:r>
                        <a:rPr lang="en-US" sz="1400" dirty="0"/>
                        <a:t>Salary</a:t>
                      </a:r>
                    </a:p>
                  </a:txBody>
                  <a:tcPr/>
                </a:tc>
                <a:extLst>
                  <a:ext uri="{0D108BD9-81ED-4DB2-BD59-A6C34878D82A}">
                    <a16:rowId xmlns:a16="http://schemas.microsoft.com/office/drawing/2014/main" xmlns="" val="10000"/>
                  </a:ext>
                </a:extLst>
              </a:tr>
              <a:tr h="370840">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121</a:t>
                      </a:r>
                    </a:p>
                  </a:txBody>
                  <a:tcPr/>
                </a:tc>
                <a:tc>
                  <a:txBody>
                    <a:bodyPr/>
                    <a:lstStyle/>
                    <a:p>
                      <a:r>
                        <a:rPr lang="en-US" sz="1400" dirty="0"/>
                        <a:t>2367</a:t>
                      </a:r>
                    </a:p>
                  </a:txBody>
                  <a:tcPr/>
                </a:tc>
                <a:tc>
                  <a:txBody>
                    <a:bodyPr/>
                    <a:lstStyle/>
                    <a:p>
                      <a:r>
                        <a:rPr lang="en-US" sz="1400" dirty="0"/>
                        <a:t>2</a:t>
                      </a:r>
                    </a:p>
                  </a:txBody>
                  <a:tcPr/>
                </a:tc>
                <a:tc>
                  <a:txBody>
                    <a:bodyPr/>
                    <a:lstStyle/>
                    <a:p>
                      <a:r>
                        <a:rPr lang="en-US" sz="1400" dirty="0"/>
                        <a:t>80</a:t>
                      </a:r>
                    </a:p>
                  </a:txBody>
                  <a:tcPr/>
                </a:tc>
                <a:extLst>
                  <a:ext uri="{0D108BD9-81ED-4DB2-BD59-A6C34878D82A}">
                    <a16:rowId xmlns:a16="http://schemas.microsoft.com/office/drawing/2014/main" xmlns="" val="10001"/>
                  </a:ext>
                </a:extLst>
              </a:tr>
              <a:tr h="370840">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132</a:t>
                      </a:r>
                    </a:p>
                  </a:txBody>
                  <a:tcPr/>
                </a:tc>
                <a:tc>
                  <a:txBody>
                    <a:bodyPr/>
                    <a:lstStyle/>
                    <a:p>
                      <a:r>
                        <a:rPr lang="en-US" sz="1400" dirty="0"/>
                        <a:t>3678</a:t>
                      </a:r>
                    </a:p>
                  </a:txBody>
                  <a:tcPr/>
                </a:tc>
                <a:tc>
                  <a:txBody>
                    <a:bodyPr/>
                    <a:lstStyle/>
                    <a:p>
                      <a:r>
                        <a:rPr lang="en-US" sz="1400" dirty="0"/>
                        <a:t>3</a:t>
                      </a:r>
                    </a:p>
                  </a:txBody>
                  <a:tcPr/>
                </a:tc>
                <a:tc>
                  <a:txBody>
                    <a:bodyPr/>
                    <a:lstStyle/>
                    <a:p>
                      <a:r>
                        <a:rPr lang="en-US" sz="1400" dirty="0"/>
                        <a:t>70</a:t>
                      </a:r>
                    </a:p>
                  </a:txBody>
                  <a:tcPr/>
                </a:tc>
                <a:extLst>
                  <a:ext uri="{0D108BD9-81ED-4DB2-BD59-A6C34878D82A}">
                    <a16:rowId xmlns:a16="http://schemas.microsoft.com/office/drawing/2014/main" xmlns="" val="10002"/>
                  </a:ext>
                </a:extLst>
              </a:tr>
              <a:tr h="370840">
                <a:tc>
                  <a:txBody>
                    <a:bodyPr/>
                    <a:lstStyle/>
                    <a:p>
                      <a:endParaRPr lang="en-US" sz="1400" dirty="0"/>
                    </a:p>
                  </a:txBody>
                  <a:tcPr>
                    <a:solidFill>
                      <a:schemeClr val="bg1"/>
                    </a:solidFill>
                  </a:tcPr>
                </a:tc>
                <a:tc>
                  <a:txBody>
                    <a:bodyPr/>
                    <a:lstStyle/>
                    <a:p>
                      <a:r>
                        <a:rPr lang="en-US" sz="1400" dirty="0"/>
                        <a:t>B</a:t>
                      </a:r>
                    </a:p>
                  </a:txBody>
                  <a:tcPr/>
                </a:tc>
                <a:tc>
                  <a:txBody>
                    <a:bodyPr/>
                    <a:lstStyle/>
                    <a:p>
                      <a:r>
                        <a:rPr lang="en-US" sz="1400" dirty="0"/>
                        <a:t>101</a:t>
                      </a:r>
                    </a:p>
                  </a:txBody>
                  <a:tcPr/>
                </a:tc>
                <a:tc>
                  <a:txBody>
                    <a:bodyPr/>
                    <a:lstStyle/>
                    <a:p>
                      <a:r>
                        <a:rPr lang="en-US" sz="1400" dirty="0"/>
                        <a:t>3498</a:t>
                      </a:r>
                    </a:p>
                  </a:txBody>
                  <a:tcPr/>
                </a:tc>
                <a:tc>
                  <a:txBody>
                    <a:bodyPr/>
                    <a:lstStyle/>
                    <a:p>
                      <a:r>
                        <a:rPr lang="en-US" sz="1400" dirty="0"/>
                        <a:t>4</a:t>
                      </a:r>
                    </a:p>
                  </a:txBody>
                  <a:tcPr/>
                </a:tc>
                <a:tc>
                  <a:txBody>
                    <a:bodyPr/>
                    <a:lstStyle/>
                    <a:p>
                      <a:r>
                        <a:rPr lang="en-US" sz="1400" dirty="0"/>
                        <a:t>70</a:t>
                      </a:r>
                    </a:p>
                  </a:txBody>
                  <a:tcPr/>
                </a:tc>
                <a:extLst>
                  <a:ext uri="{0D108BD9-81ED-4DB2-BD59-A6C34878D82A}">
                    <a16:rowId xmlns:a16="http://schemas.microsoft.com/office/drawing/2014/main" xmlns="" val="10003"/>
                  </a:ext>
                </a:extLst>
              </a:tr>
              <a:tr h="370840">
                <a:tc>
                  <a:txBody>
                    <a:bodyPr/>
                    <a:lstStyle/>
                    <a:p>
                      <a:endParaRPr lang="en-US" sz="1400" dirty="0"/>
                    </a:p>
                  </a:txBody>
                  <a:tcPr>
                    <a:solidFill>
                      <a:schemeClr val="bg1"/>
                    </a:solidFill>
                  </a:tcPr>
                </a:tc>
                <a:tc>
                  <a:txBody>
                    <a:bodyPr/>
                    <a:lstStyle/>
                    <a:p>
                      <a:r>
                        <a:rPr lang="en-US" sz="1400" dirty="0"/>
                        <a:t>C</a:t>
                      </a:r>
                    </a:p>
                  </a:txBody>
                  <a:tcPr/>
                </a:tc>
                <a:tc>
                  <a:txBody>
                    <a:bodyPr/>
                    <a:lstStyle/>
                    <a:p>
                      <a:r>
                        <a:rPr lang="en-US" sz="1400" dirty="0"/>
                        <a:t>106</a:t>
                      </a:r>
                    </a:p>
                  </a:txBody>
                  <a:tcPr/>
                </a:tc>
                <a:tc>
                  <a:txBody>
                    <a:bodyPr/>
                    <a:lstStyle/>
                    <a:p>
                      <a:r>
                        <a:rPr lang="en-US" sz="1400" dirty="0"/>
                        <a:t>2987</a:t>
                      </a:r>
                    </a:p>
                  </a:txBody>
                  <a:tcPr/>
                </a:tc>
                <a:tc>
                  <a:txBody>
                    <a:bodyPr/>
                    <a:lstStyle/>
                    <a:p>
                      <a:r>
                        <a:rPr lang="en-US" sz="1400" dirty="0"/>
                        <a:t>2</a:t>
                      </a:r>
                    </a:p>
                  </a:txBody>
                  <a:tcPr/>
                </a:tc>
                <a:tc>
                  <a:txBody>
                    <a:bodyPr/>
                    <a:lstStyle/>
                    <a:p>
                      <a:r>
                        <a:rPr lang="en-US" sz="1400" dirty="0"/>
                        <a:t>80</a:t>
                      </a:r>
                    </a:p>
                  </a:txBody>
                  <a:tcPr/>
                </a:tc>
                <a:extLst>
                  <a:ext uri="{0D108BD9-81ED-4DB2-BD59-A6C34878D82A}">
                    <a16:rowId xmlns:a16="http://schemas.microsoft.com/office/drawing/2014/main" xmlns="" val="10004"/>
                  </a:ext>
                </a:extLst>
              </a:tr>
            </a:tbl>
          </a:graphicData>
        </a:graphic>
      </p:graphicFrame>
      <p:graphicFrame>
        <p:nvGraphicFramePr>
          <p:cNvPr id="8" name="Content Placeholder 3"/>
          <p:cNvGraphicFramePr>
            <a:graphicFrameLocks/>
          </p:cNvGraphicFramePr>
          <p:nvPr/>
        </p:nvGraphicFramePr>
        <p:xfrm>
          <a:off x="1371600" y="1828800"/>
          <a:ext cx="3535680" cy="1854200"/>
        </p:xfrm>
        <a:graphic>
          <a:graphicData uri="http://schemas.openxmlformats.org/drawingml/2006/table">
            <a:tbl>
              <a:tblPr firstRow="1" bandCol="1">
                <a:tableStyleId>{21E4AEA4-8DFA-4A89-87EB-49C32662AFE0}</a:tableStyleId>
              </a:tblPr>
              <a:tblGrid>
                <a:gridCol w="707136">
                  <a:extLst>
                    <a:ext uri="{9D8B030D-6E8A-4147-A177-3AD203B41FA5}">
                      <a16:colId xmlns:a16="http://schemas.microsoft.com/office/drawing/2014/main" xmlns="" val="20000"/>
                    </a:ext>
                  </a:extLst>
                </a:gridCol>
                <a:gridCol w="707136">
                  <a:extLst>
                    <a:ext uri="{9D8B030D-6E8A-4147-A177-3AD203B41FA5}">
                      <a16:colId xmlns:a16="http://schemas.microsoft.com/office/drawing/2014/main" xmlns="" val="20001"/>
                    </a:ext>
                  </a:extLst>
                </a:gridCol>
                <a:gridCol w="707136">
                  <a:extLst>
                    <a:ext uri="{9D8B030D-6E8A-4147-A177-3AD203B41FA5}">
                      <a16:colId xmlns:a16="http://schemas.microsoft.com/office/drawing/2014/main" xmlns="" val="20002"/>
                    </a:ext>
                  </a:extLst>
                </a:gridCol>
                <a:gridCol w="707136">
                  <a:extLst>
                    <a:ext uri="{9D8B030D-6E8A-4147-A177-3AD203B41FA5}">
                      <a16:colId xmlns:a16="http://schemas.microsoft.com/office/drawing/2014/main" xmlns="" val="20003"/>
                    </a:ext>
                  </a:extLst>
                </a:gridCol>
                <a:gridCol w="707136">
                  <a:extLst>
                    <a:ext uri="{9D8B030D-6E8A-4147-A177-3AD203B41FA5}">
                      <a16:colId xmlns:a16="http://schemas.microsoft.com/office/drawing/2014/main" xmlns="" val="20004"/>
                    </a:ext>
                  </a:extLst>
                </a:gridCol>
              </a:tblGrid>
              <a:tr h="370840">
                <a:tc>
                  <a:txBody>
                    <a:bodyPr/>
                    <a:lstStyle/>
                    <a:p>
                      <a:pPr algn="ctr"/>
                      <a:r>
                        <a:rPr lang="en-US" sz="1400" dirty="0"/>
                        <a:t>S</a:t>
                      </a:r>
                    </a:p>
                  </a:txBody>
                  <a:tcPr/>
                </a:tc>
                <a:tc>
                  <a:txBody>
                    <a:bodyPr/>
                    <a:lstStyle/>
                    <a:p>
                      <a:pPr algn="ctr"/>
                      <a:r>
                        <a:rPr lang="en-US" sz="1400" dirty="0"/>
                        <a:t>Name</a:t>
                      </a:r>
                    </a:p>
                  </a:txBody>
                  <a:tcPr/>
                </a:tc>
                <a:tc>
                  <a:txBody>
                    <a:bodyPr/>
                    <a:lstStyle/>
                    <a:p>
                      <a:pPr algn="ctr"/>
                      <a:r>
                        <a:rPr lang="en-US" sz="1400" u="sng" dirty="0" err="1"/>
                        <a:t>SSN</a:t>
                      </a:r>
                      <a:endParaRPr lang="en-US" sz="1400" u="sng" dirty="0"/>
                    </a:p>
                  </a:txBody>
                  <a:tcPr/>
                </a:tc>
                <a:tc>
                  <a:txBody>
                    <a:bodyPr/>
                    <a:lstStyle/>
                    <a:p>
                      <a:pPr algn="ctr"/>
                      <a:r>
                        <a:rPr lang="en-US" sz="1400" dirty="0"/>
                        <a:t>DOB</a:t>
                      </a:r>
                    </a:p>
                  </a:txBody>
                  <a:tcPr/>
                </a:tc>
                <a:tc>
                  <a:txBody>
                    <a:bodyPr/>
                    <a:lstStyle/>
                    <a:p>
                      <a:pPr algn="ctr"/>
                      <a:r>
                        <a:rPr lang="en-US" sz="1400" dirty="0"/>
                        <a:t>Grade</a:t>
                      </a:r>
                    </a:p>
                  </a:txBody>
                  <a:tcPr/>
                </a:tc>
                <a:extLst>
                  <a:ext uri="{0D108BD9-81ED-4DB2-BD59-A6C34878D82A}">
                    <a16:rowId xmlns:a16="http://schemas.microsoft.com/office/drawing/2014/main" xmlns="" val="10000"/>
                  </a:ext>
                </a:extLst>
              </a:tr>
              <a:tr h="370840">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121</a:t>
                      </a:r>
                    </a:p>
                  </a:txBody>
                  <a:tcPr/>
                </a:tc>
                <a:tc>
                  <a:txBody>
                    <a:bodyPr/>
                    <a:lstStyle/>
                    <a:p>
                      <a:r>
                        <a:rPr lang="en-US" sz="1400" dirty="0"/>
                        <a:t>2367</a:t>
                      </a:r>
                    </a:p>
                  </a:txBody>
                  <a:tcPr/>
                </a:tc>
                <a:tc>
                  <a:txBody>
                    <a:bodyPr/>
                    <a:lstStyle/>
                    <a:p>
                      <a:r>
                        <a:rPr lang="en-US" sz="1400" dirty="0"/>
                        <a:t>2</a:t>
                      </a:r>
                    </a:p>
                  </a:txBody>
                  <a:tcPr/>
                </a:tc>
                <a:extLst>
                  <a:ext uri="{0D108BD9-81ED-4DB2-BD59-A6C34878D82A}">
                    <a16:rowId xmlns:a16="http://schemas.microsoft.com/office/drawing/2014/main" xmlns="" val="10001"/>
                  </a:ext>
                </a:extLst>
              </a:tr>
              <a:tr h="370840">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132</a:t>
                      </a:r>
                    </a:p>
                  </a:txBody>
                  <a:tcPr/>
                </a:tc>
                <a:tc>
                  <a:txBody>
                    <a:bodyPr/>
                    <a:lstStyle/>
                    <a:p>
                      <a:r>
                        <a:rPr lang="en-US" sz="1400" dirty="0"/>
                        <a:t>3678</a:t>
                      </a:r>
                    </a:p>
                  </a:txBody>
                  <a:tcPr/>
                </a:tc>
                <a:tc>
                  <a:txBody>
                    <a:bodyPr/>
                    <a:lstStyle/>
                    <a:p>
                      <a:r>
                        <a:rPr lang="en-US" sz="1400" dirty="0"/>
                        <a:t>3</a:t>
                      </a:r>
                    </a:p>
                  </a:txBody>
                  <a:tcPr/>
                </a:tc>
                <a:extLst>
                  <a:ext uri="{0D108BD9-81ED-4DB2-BD59-A6C34878D82A}">
                    <a16:rowId xmlns:a16="http://schemas.microsoft.com/office/drawing/2014/main" xmlns="" val="10002"/>
                  </a:ext>
                </a:extLst>
              </a:tr>
              <a:tr h="370840">
                <a:tc>
                  <a:txBody>
                    <a:bodyPr/>
                    <a:lstStyle/>
                    <a:p>
                      <a:endParaRPr lang="en-US" sz="1400" dirty="0"/>
                    </a:p>
                  </a:txBody>
                  <a:tcPr>
                    <a:solidFill>
                      <a:schemeClr val="bg1"/>
                    </a:solidFill>
                  </a:tcPr>
                </a:tc>
                <a:tc>
                  <a:txBody>
                    <a:bodyPr/>
                    <a:lstStyle/>
                    <a:p>
                      <a:r>
                        <a:rPr lang="en-US" sz="1400" dirty="0"/>
                        <a:t>B</a:t>
                      </a:r>
                    </a:p>
                  </a:txBody>
                  <a:tcPr/>
                </a:tc>
                <a:tc>
                  <a:txBody>
                    <a:bodyPr/>
                    <a:lstStyle/>
                    <a:p>
                      <a:r>
                        <a:rPr lang="en-US" sz="1400" dirty="0"/>
                        <a:t>101</a:t>
                      </a:r>
                    </a:p>
                  </a:txBody>
                  <a:tcPr/>
                </a:tc>
                <a:tc>
                  <a:txBody>
                    <a:bodyPr/>
                    <a:lstStyle/>
                    <a:p>
                      <a:r>
                        <a:rPr lang="en-US" sz="1400" dirty="0"/>
                        <a:t>3498</a:t>
                      </a:r>
                    </a:p>
                  </a:txBody>
                  <a:tcPr/>
                </a:tc>
                <a:tc>
                  <a:txBody>
                    <a:bodyPr/>
                    <a:lstStyle/>
                    <a:p>
                      <a:r>
                        <a:rPr lang="en-US" sz="1400" dirty="0"/>
                        <a:t>4</a:t>
                      </a:r>
                    </a:p>
                  </a:txBody>
                  <a:tcPr/>
                </a:tc>
                <a:extLst>
                  <a:ext uri="{0D108BD9-81ED-4DB2-BD59-A6C34878D82A}">
                    <a16:rowId xmlns:a16="http://schemas.microsoft.com/office/drawing/2014/main" xmlns="" val="10003"/>
                  </a:ext>
                </a:extLst>
              </a:tr>
              <a:tr h="370840">
                <a:tc>
                  <a:txBody>
                    <a:bodyPr/>
                    <a:lstStyle/>
                    <a:p>
                      <a:endParaRPr lang="en-US" sz="1400" dirty="0"/>
                    </a:p>
                  </a:txBody>
                  <a:tcPr>
                    <a:solidFill>
                      <a:schemeClr val="bg1"/>
                    </a:solidFill>
                  </a:tcPr>
                </a:tc>
                <a:tc>
                  <a:txBody>
                    <a:bodyPr/>
                    <a:lstStyle/>
                    <a:p>
                      <a:r>
                        <a:rPr lang="en-US" sz="1400" dirty="0"/>
                        <a:t>C</a:t>
                      </a:r>
                    </a:p>
                  </a:txBody>
                  <a:tcPr/>
                </a:tc>
                <a:tc>
                  <a:txBody>
                    <a:bodyPr/>
                    <a:lstStyle/>
                    <a:p>
                      <a:r>
                        <a:rPr lang="en-US" sz="1400" dirty="0"/>
                        <a:t>106</a:t>
                      </a:r>
                    </a:p>
                  </a:txBody>
                  <a:tcPr/>
                </a:tc>
                <a:tc>
                  <a:txBody>
                    <a:bodyPr/>
                    <a:lstStyle/>
                    <a:p>
                      <a:r>
                        <a:rPr lang="en-US" sz="1400" dirty="0"/>
                        <a:t>2987</a:t>
                      </a:r>
                    </a:p>
                  </a:txBody>
                  <a:tcPr/>
                </a:tc>
                <a:tc>
                  <a:txBody>
                    <a:bodyPr/>
                    <a:lstStyle/>
                    <a:p>
                      <a:r>
                        <a:rPr lang="en-US" sz="1400" dirty="0"/>
                        <a:t>2</a:t>
                      </a:r>
                    </a:p>
                  </a:txBody>
                  <a:tcPr/>
                </a:tc>
                <a:extLst>
                  <a:ext uri="{0D108BD9-81ED-4DB2-BD59-A6C34878D82A}">
                    <a16:rowId xmlns:a16="http://schemas.microsoft.com/office/drawing/2014/main" xmlns="" val="10004"/>
                  </a:ext>
                </a:extLst>
              </a:tr>
            </a:tbl>
          </a:graphicData>
        </a:graphic>
      </p:graphicFrame>
      <p:graphicFrame>
        <p:nvGraphicFramePr>
          <p:cNvPr id="9" name="Content Placeholder 3"/>
          <p:cNvGraphicFramePr>
            <a:graphicFrameLocks/>
          </p:cNvGraphicFramePr>
          <p:nvPr/>
        </p:nvGraphicFramePr>
        <p:xfrm>
          <a:off x="6019800" y="1828800"/>
          <a:ext cx="2209800" cy="1483360"/>
        </p:xfrm>
        <a:graphic>
          <a:graphicData uri="http://schemas.openxmlformats.org/drawingml/2006/table">
            <a:tbl>
              <a:tblPr firstRow="1" bandCol="1">
                <a:tableStyleId>{21E4AEA4-8DFA-4A89-87EB-49C32662AFE0}</a:tableStyleId>
              </a:tblPr>
              <a:tblGrid>
                <a:gridCol w="736600">
                  <a:extLst>
                    <a:ext uri="{9D8B030D-6E8A-4147-A177-3AD203B41FA5}">
                      <a16:colId xmlns:a16="http://schemas.microsoft.com/office/drawing/2014/main" xmlns="" val="20000"/>
                    </a:ext>
                  </a:extLst>
                </a:gridCol>
                <a:gridCol w="736600">
                  <a:extLst>
                    <a:ext uri="{9D8B030D-6E8A-4147-A177-3AD203B41FA5}">
                      <a16:colId xmlns:a16="http://schemas.microsoft.com/office/drawing/2014/main" xmlns="" val="20001"/>
                    </a:ext>
                  </a:extLst>
                </a:gridCol>
                <a:gridCol w="736600">
                  <a:extLst>
                    <a:ext uri="{9D8B030D-6E8A-4147-A177-3AD203B41FA5}">
                      <a16:colId xmlns:a16="http://schemas.microsoft.com/office/drawing/2014/main" xmlns="" val="20002"/>
                    </a:ext>
                  </a:extLst>
                </a:gridCol>
              </a:tblGrid>
              <a:tr h="370840">
                <a:tc>
                  <a:txBody>
                    <a:bodyPr/>
                    <a:lstStyle/>
                    <a:p>
                      <a:pPr algn="ctr"/>
                      <a:r>
                        <a:rPr lang="en-US" sz="1400" u="none" dirty="0"/>
                        <a:t>T</a:t>
                      </a:r>
                    </a:p>
                  </a:txBody>
                  <a:tcPr/>
                </a:tc>
                <a:tc>
                  <a:txBody>
                    <a:bodyPr/>
                    <a:lstStyle/>
                    <a:p>
                      <a:pPr algn="ctr"/>
                      <a:r>
                        <a:rPr lang="en-US" sz="1400" u="sng" dirty="0"/>
                        <a:t>Grade</a:t>
                      </a:r>
                    </a:p>
                  </a:txBody>
                  <a:tcPr/>
                </a:tc>
                <a:tc>
                  <a:txBody>
                    <a:bodyPr/>
                    <a:lstStyle/>
                    <a:p>
                      <a:pPr algn="ctr"/>
                      <a:r>
                        <a:rPr lang="en-US" sz="1400" dirty="0"/>
                        <a:t>Salary</a:t>
                      </a:r>
                    </a:p>
                  </a:txBody>
                  <a:tcPr/>
                </a:tc>
                <a:extLst>
                  <a:ext uri="{0D108BD9-81ED-4DB2-BD59-A6C34878D82A}">
                    <a16:rowId xmlns:a16="http://schemas.microsoft.com/office/drawing/2014/main" xmlns="" val="10000"/>
                  </a:ext>
                </a:extLst>
              </a:tr>
              <a:tr h="370840">
                <a:tc>
                  <a:txBody>
                    <a:bodyPr/>
                    <a:lstStyle/>
                    <a:p>
                      <a:endParaRPr lang="en-US" sz="1400" dirty="0"/>
                    </a:p>
                  </a:txBody>
                  <a:tcPr>
                    <a:solidFill>
                      <a:schemeClr val="bg1"/>
                    </a:solidFill>
                  </a:tcPr>
                </a:tc>
                <a:tc>
                  <a:txBody>
                    <a:bodyPr/>
                    <a:lstStyle/>
                    <a:p>
                      <a:r>
                        <a:rPr lang="en-US" sz="1400" dirty="0"/>
                        <a:t>2</a:t>
                      </a:r>
                    </a:p>
                  </a:txBody>
                  <a:tcPr/>
                </a:tc>
                <a:tc>
                  <a:txBody>
                    <a:bodyPr/>
                    <a:lstStyle/>
                    <a:p>
                      <a:r>
                        <a:rPr lang="en-US" sz="1400" dirty="0"/>
                        <a:t>80</a:t>
                      </a:r>
                    </a:p>
                  </a:txBody>
                  <a:tcPr/>
                </a:tc>
                <a:extLst>
                  <a:ext uri="{0D108BD9-81ED-4DB2-BD59-A6C34878D82A}">
                    <a16:rowId xmlns:a16="http://schemas.microsoft.com/office/drawing/2014/main" xmlns="" val="10001"/>
                  </a:ext>
                </a:extLst>
              </a:tr>
              <a:tr h="370840">
                <a:tc>
                  <a:txBody>
                    <a:bodyPr/>
                    <a:lstStyle/>
                    <a:p>
                      <a:endParaRPr lang="en-US" sz="1400" dirty="0"/>
                    </a:p>
                  </a:txBody>
                  <a:tcPr>
                    <a:solidFill>
                      <a:schemeClr val="bg1"/>
                    </a:solidFill>
                  </a:tcPr>
                </a:tc>
                <a:tc>
                  <a:txBody>
                    <a:bodyPr/>
                    <a:lstStyle/>
                    <a:p>
                      <a:r>
                        <a:rPr lang="en-US" sz="1400" dirty="0"/>
                        <a:t>3</a:t>
                      </a:r>
                    </a:p>
                  </a:txBody>
                  <a:tcPr/>
                </a:tc>
                <a:tc>
                  <a:txBody>
                    <a:bodyPr/>
                    <a:lstStyle/>
                    <a:p>
                      <a:r>
                        <a:rPr lang="en-US" sz="1400" dirty="0"/>
                        <a:t>70</a:t>
                      </a:r>
                    </a:p>
                  </a:txBody>
                  <a:tcPr/>
                </a:tc>
                <a:extLst>
                  <a:ext uri="{0D108BD9-81ED-4DB2-BD59-A6C34878D82A}">
                    <a16:rowId xmlns:a16="http://schemas.microsoft.com/office/drawing/2014/main" xmlns="" val="10002"/>
                  </a:ext>
                </a:extLst>
              </a:tr>
              <a:tr h="370840">
                <a:tc>
                  <a:txBody>
                    <a:bodyPr/>
                    <a:lstStyle/>
                    <a:p>
                      <a:endParaRPr lang="en-US" sz="1400" dirty="0"/>
                    </a:p>
                  </a:txBody>
                  <a:tcPr>
                    <a:solidFill>
                      <a:schemeClr val="bg1"/>
                    </a:solidFill>
                  </a:tcPr>
                </a:tc>
                <a:tc>
                  <a:txBody>
                    <a:bodyPr/>
                    <a:lstStyle/>
                    <a:p>
                      <a:r>
                        <a:rPr lang="en-US" sz="1400" dirty="0"/>
                        <a:t>4</a:t>
                      </a:r>
                    </a:p>
                  </a:txBody>
                  <a:tcPr/>
                </a:tc>
                <a:tc>
                  <a:txBody>
                    <a:bodyPr/>
                    <a:lstStyle/>
                    <a:p>
                      <a:r>
                        <a:rPr lang="en-US" sz="1400" dirty="0"/>
                        <a:t>70</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80983696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a:t>Not Lossless-Join Decomposition</a:t>
            </a:r>
          </a:p>
        </p:txBody>
      </p:sp>
      <p:sp>
        <p:nvSpPr>
          <p:cNvPr id="40963" name="Content Placeholder 2"/>
          <p:cNvSpPr>
            <a:spLocks noGrp="1"/>
          </p:cNvSpPr>
          <p:nvPr>
            <p:ph idx="1"/>
          </p:nvPr>
        </p:nvSpPr>
        <p:spPr/>
        <p:txBody>
          <a:bodyPr/>
          <a:lstStyle/>
          <a:p>
            <a:r>
              <a:rPr lang="en-US" dirty="0"/>
              <a:t>We consider a different decomposition, replacing</a:t>
            </a:r>
          </a:p>
          <a:p>
            <a:endParaRPr lang="en-US" dirty="0"/>
          </a:p>
          <a:p>
            <a:endParaRPr lang="en-US" dirty="0"/>
          </a:p>
          <a:p>
            <a:endParaRPr lang="en-US" dirty="0"/>
          </a:p>
          <a:p>
            <a:endParaRPr lang="en-US" dirty="0"/>
          </a:p>
          <a:p>
            <a:endParaRPr lang="en-US" dirty="0"/>
          </a:p>
          <a:p>
            <a:endParaRPr lang="en-US" dirty="0"/>
          </a:p>
          <a:p>
            <a:pPr>
              <a:buFont typeface="Monotype Sorts" pitchFamily="2" charset="2"/>
              <a:buNone/>
            </a:pPr>
            <a:r>
              <a:rPr lang="en-US" dirty="0"/>
              <a:t>	by two tables</a:t>
            </a:r>
          </a:p>
          <a:p>
            <a:pPr>
              <a:buFont typeface="Monotype Sorts" pitchFamily="2" charset="2"/>
              <a:buNone/>
            </a:pPr>
            <a:endParaRPr lang="en-US" dirty="0"/>
          </a:p>
          <a:p>
            <a:pPr>
              <a:buFont typeface="Monotype Sorts" pitchFamily="2" charset="2"/>
              <a:buNone/>
            </a:pPr>
            <a:endParaRPr lang="en-US" dirty="0"/>
          </a:p>
        </p:txBody>
      </p:sp>
      <p:graphicFrame>
        <p:nvGraphicFramePr>
          <p:cNvPr id="5" name="Content Placeholder 3"/>
          <p:cNvGraphicFramePr>
            <a:graphicFrameLocks/>
          </p:cNvGraphicFramePr>
          <p:nvPr/>
        </p:nvGraphicFramePr>
        <p:xfrm>
          <a:off x="2362200" y="1981200"/>
          <a:ext cx="4419600" cy="1854200"/>
        </p:xfrm>
        <a:graphic>
          <a:graphicData uri="http://schemas.openxmlformats.org/drawingml/2006/table">
            <a:tbl>
              <a:tblPr firstRow="1" bandCol="1">
                <a:tableStyleId>{21E4AEA4-8DFA-4A89-87EB-49C32662AFE0}</a:tableStyleId>
              </a:tblPr>
              <a:tblGrid>
                <a:gridCol w="736600">
                  <a:extLst>
                    <a:ext uri="{9D8B030D-6E8A-4147-A177-3AD203B41FA5}">
                      <a16:colId xmlns:a16="http://schemas.microsoft.com/office/drawing/2014/main" xmlns="" val="20000"/>
                    </a:ext>
                  </a:extLst>
                </a:gridCol>
                <a:gridCol w="736600">
                  <a:extLst>
                    <a:ext uri="{9D8B030D-6E8A-4147-A177-3AD203B41FA5}">
                      <a16:colId xmlns:a16="http://schemas.microsoft.com/office/drawing/2014/main" xmlns="" val="20001"/>
                    </a:ext>
                  </a:extLst>
                </a:gridCol>
                <a:gridCol w="736600">
                  <a:extLst>
                    <a:ext uri="{9D8B030D-6E8A-4147-A177-3AD203B41FA5}">
                      <a16:colId xmlns:a16="http://schemas.microsoft.com/office/drawing/2014/main" xmlns="" val="20002"/>
                    </a:ext>
                  </a:extLst>
                </a:gridCol>
                <a:gridCol w="736600">
                  <a:extLst>
                    <a:ext uri="{9D8B030D-6E8A-4147-A177-3AD203B41FA5}">
                      <a16:colId xmlns:a16="http://schemas.microsoft.com/office/drawing/2014/main" xmlns="" val="20003"/>
                    </a:ext>
                  </a:extLst>
                </a:gridCol>
                <a:gridCol w="736600">
                  <a:extLst>
                    <a:ext uri="{9D8B030D-6E8A-4147-A177-3AD203B41FA5}">
                      <a16:colId xmlns:a16="http://schemas.microsoft.com/office/drawing/2014/main" xmlns="" val="20004"/>
                    </a:ext>
                  </a:extLst>
                </a:gridCol>
                <a:gridCol w="736600">
                  <a:extLst>
                    <a:ext uri="{9D8B030D-6E8A-4147-A177-3AD203B41FA5}">
                      <a16:colId xmlns:a16="http://schemas.microsoft.com/office/drawing/2014/main" xmlns="" val="20005"/>
                    </a:ext>
                  </a:extLst>
                </a:gridCol>
              </a:tblGrid>
              <a:tr h="370840">
                <a:tc>
                  <a:txBody>
                    <a:bodyPr/>
                    <a:lstStyle/>
                    <a:p>
                      <a:pPr algn="ctr"/>
                      <a:r>
                        <a:rPr lang="en-US" sz="1400" dirty="0"/>
                        <a:t>R</a:t>
                      </a:r>
                    </a:p>
                  </a:txBody>
                  <a:tcPr/>
                </a:tc>
                <a:tc>
                  <a:txBody>
                    <a:bodyPr/>
                    <a:lstStyle/>
                    <a:p>
                      <a:pPr algn="ctr"/>
                      <a:r>
                        <a:rPr lang="en-US" sz="1400" dirty="0"/>
                        <a:t>Name</a:t>
                      </a:r>
                    </a:p>
                  </a:txBody>
                  <a:tcPr/>
                </a:tc>
                <a:tc>
                  <a:txBody>
                    <a:bodyPr/>
                    <a:lstStyle/>
                    <a:p>
                      <a:pPr algn="ctr"/>
                      <a:r>
                        <a:rPr lang="en-US" sz="1400" u="sng" dirty="0" err="1"/>
                        <a:t>SSN</a:t>
                      </a:r>
                      <a:endParaRPr lang="en-US" sz="1400" u="sng" dirty="0"/>
                    </a:p>
                  </a:txBody>
                  <a:tcPr/>
                </a:tc>
                <a:tc>
                  <a:txBody>
                    <a:bodyPr/>
                    <a:lstStyle/>
                    <a:p>
                      <a:pPr algn="ctr"/>
                      <a:r>
                        <a:rPr lang="en-US" sz="1400" dirty="0"/>
                        <a:t>DOB</a:t>
                      </a:r>
                    </a:p>
                  </a:txBody>
                  <a:tcPr/>
                </a:tc>
                <a:tc>
                  <a:txBody>
                    <a:bodyPr/>
                    <a:lstStyle/>
                    <a:p>
                      <a:pPr algn="ctr"/>
                      <a:r>
                        <a:rPr lang="en-US" sz="1400" dirty="0"/>
                        <a:t>Grade</a:t>
                      </a:r>
                    </a:p>
                  </a:txBody>
                  <a:tcPr/>
                </a:tc>
                <a:tc>
                  <a:txBody>
                    <a:bodyPr/>
                    <a:lstStyle/>
                    <a:p>
                      <a:pPr algn="ctr"/>
                      <a:r>
                        <a:rPr lang="en-US" sz="1400" dirty="0"/>
                        <a:t>Salary</a:t>
                      </a:r>
                    </a:p>
                  </a:txBody>
                  <a:tcPr/>
                </a:tc>
                <a:extLst>
                  <a:ext uri="{0D108BD9-81ED-4DB2-BD59-A6C34878D82A}">
                    <a16:rowId xmlns:a16="http://schemas.microsoft.com/office/drawing/2014/main" xmlns="" val="10000"/>
                  </a:ext>
                </a:extLst>
              </a:tr>
              <a:tr h="370840">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121</a:t>
                      </a:r>
                    </a:p>
                  </a:txBody>
                  <a:tcPr/>
                </a:tc>
                <a:tc>
                  <a:txBody>
                    <a:bodyPr/>
                    <a:lstStyle/>
                    <a:p>
                      <a:r>
                        <a:rPr lang="en-US" sz="1400" dirty="0"/>
                        <a:t>2367</a:t>
                      </a:r>
                    </a:p>
                  </a:txBody>
                  <a:tcPr/>
                </a:tc>
                <a:tc>
                  <a:txBody>
                    <a:bodyPr/>
                    <a:lstStyle/>
                    <a:p>
                      <a:r>
                        <a:rPr lang="en-US" sz="1400" dirty="0"/>
                        <a:t>2</a:t>
                      </a:r>
                    </a:p>
                  </a:txBody>
                  <a:tcPr/>
                </a:tc>
                <a:tc>
                  <a:txBody>
                    <a:bodyPr/>
                    <a:lstStyle/>
                    <a:p>
                      <a:r>
                        <a:rPr lang="en-US" sz="1400" dirty="0"/>
                        <a:t>80</a:t>
                      </a:r>
                    </a:p>
                  </a:txBody>
                  <a:tcPr/>
                </a:tc>
                <a:extLst>
                  <a:ext uri="{0D108BD9-81ED-4DB2-BD59-A6C34878D82A}">
                    <a16:rowId xmlns:a16="http://schemas.microsoft.com/office/drawing/2014/main" xmlns="" val="10001"/>
                  </a:ext>
                </a:extLst>
              </a:tr>
              <a:tr h="370840">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132</a:t>
                      </a:r>
                    </a:p>
                  </a:txBody>
                  <a:tcPr/>
                </a:tc>
                <a:tc>
                  <a:txBody>
                    <a:bodyPr/>
                    <a:lstStyle/>
                    <a:p>
                      <a:r>
                        <a:rPr lang="en-US" sz="1400" dirty="0"/>
                        <a:t>3678</a:t>
                      </a:r>
                    </a:p>
                  </a:txBody>
                  <a:tcPr/>
                </a:tc>
                <a:tc>
                  <a:txBody>
                    <a:bodyPr/>
                    <a:lstStyle/>
                    <a:p>
                      <a:r>
                        <a:rPr lang="en-US" sz="1400" dirty="0"/>
                        <a:t>3</a:t>
                      </a:r>
                    </a:p>
                  </a:txBody>
                  <a:tcPr/>
                </a:tc>
                <a:tc>
                  <a:txBody>
                    <a:bodyPr/>
                    <a:lstStyle/>
                    <a:p>
                      <a:r>
                        <a:rPr lang="en-US" sz="1400" dirty="0"/>
                        <a:t>70</a:t>
                      </a:r>
                    </a:p>
                  </a:txBody>
                  <a:tcPr/>
                </a:tc>
                <a:extLst>
                  <a:ext uri="{0D108BD9-81ED-4DB2-BD59-A6C34878D82A}">
                    <a16:rowId xmlns:a16="http://schemas.microsoft.com/office/drawing/2014/main" xmlns="" val="10002"/>
                  </a:ext>
                </a:extLst>
              </a:tr>
              <a:tr h="370840">
                <a:tc>
                  <a:txBody>
                    <a:bodyPr/>
                    <a:lstStyle/>
                    <a:p>
                      <a:endParaRPr lang="en-US" sz="1400" dirty="0"/>
                    </a:p>
                  </a:txBody>
                  <a:tcPr>
                    <a:solidFill>
                      <a:schemeClr val="bg1"/>
                    </a:solidFill>
                  </a:tcPr>
                </a:tc>
                <a:tc>
                  <a:txBody>
                    <a:bodyPr/>
                    <a:lstStyle/>
                    <a:p>
                      <a:r>
                        <a:rPr lang="en-US" sz="1400" dirty="0"/>
                        <a:t>B</a:t>
                      </a:r>
                    </a:p>
                  </a:txBody>
                  <a:tcPr/>
                </a:tc>
                <a:tc>
                  <a:txBody>
                    <a:bodyPr/>
                    <a:lstStyle/>
                    <a:p>
                      <a:r>
                        <a:rPr lang="en-US" sz="1400" dirty="0"/>
                        <a:t>101</a:t>
                      </a:r>
                    </a:p>
                  </a:txBody>
                  <a:tcPr/>
                </a:tc>
                <a:tc>
                  <a:txBody>
                    <a:bodyPr/>
                    <a:lstStyle/>
                    <a:p>
                      <a:r>
                        <a:rPr lang="en-US" sz="1400" dirty="0"/>
                        <a:t>3498</a:t>
                      </a:r>
                    </a:p>
                  </a:txBody>
                  <a:tcPr/>
                </a:tc>
                <a:tc>
                  <a:txBody>
                    <a:bodyPr/>
                    <a:lstStyle/>
                    <a:p>
                      <a:r>
                        <a:rPr lang="en-US" sz="1400" dirty="0"/>
                        <a:t>4</a:t>
                      </a:r>
                    </a:p>
                  </a:txBody>
                  <a:tcPr/>
                </a:tc>
                <a:tc>
                  <a:txBody>
                    <a:bodyPr/>
                    <a:lstStyle/>
                    <a:p>
                      <a:r>
                        <a:rPr lang="en-US" sz="1400" dirty="0"/>
                        <a:t>70</a:t>
                      </a:r>
                    </a:p>
                  </a:txBody>
                  <a:tcPr/>
                </a:tc>
                <a:extLst>
                  <a:ext uri="{0D108BD9-81ED-4DB2-BD59-A6C34878D82A}">
                    <a16:rowId xmlns:a16="http://schemas.microsoft.com/office/drawing/2014/main" xmlns="" val="10003"/>
                  </a:ext>
                </a:extLst>
              </a:tr>
              <a:tr h="370840">
                <a:tc>
                  <a:txBody>
                    <a:bodyPr/>
                    <a:lstStyle/>
                    <a:p>
                      <a:endParaRPr lang="en-US" sz="1400" dirty="0"/>
                    </a:p>
                  </a:txBody>
                  <a:tcPr>
                    <a:solidFill>
                      <a:schemeClr val="bg1"/>
                    </a:solidFill>
                  </a:tcPr>
                </a:tc>
                <a:tc>
                  <a:txBody>
                    <a:bodyPr/>
                    <a:lstStyle/>
                    <a:p>
                      <a:r>
                        <a:rPr lang="en-US" sz="1400" dirty="0"/>
                        <a:t>C</a:t>
                      </a:r>
                    </a:p>
                  </a:txBody>
                  <a:tcPr/>
                </a:tc>
                <a:tc>
                  <a:txBody>
                    <a:bodyPr/>
                    <a:lstStyle/>
                    <a:p>
                      <a:r>
                        <a:rPr lang="en-US" sz="1400" dirty="0"/>
                        <a:t>106</a:t>
                      </a:r>
                    </a:p>
                  </a:txBody>
                  <a:tcPr/>
                </a:tc>
                <a:tc>
                  <a:txBody>
                    <a:bodyPr/>
                    <a:lstStyle/>
                    <a:p>
                      <a:r>
                        <a:rPr lang="en-US" sz="1400" dirty="0"/>
                        <a:t>2987</a:t>
                      </a:r>
                    </a:p>
                  </a:txBody>
                  <a:tcPr/>
                </a:tc>
                <a:tc>
                  <a:txBody>
                    <a:bodyPr/>
                    <a:lstStyle/>
                    <a:p>
                      <a:r>
                        <a:rPr lang="en-US" sz="1400" dirty="0"/>
                        <a:t>2</a:t>
                      </a:r>
                    </a:p>
                  </a:txBody>
                  <a:tcPr/>
                </a:tc>
                <a:tc>
                  <a:txBody>
                    <a:bodyPr/>
                    <a:lstStyle/>
                    <a:p>
                      <a:r>
                        <a:rPr lang="en-US" sz="1400" dirty="0"/>
                        <a:t>80</a:t>
                      </a:r>
                    </a:p>
                  </a:txBody>
                  <a:tcPr/>
                </a:tc>
                <a:extLst>
                  <a:ext uri="{0D108BD9-81ED-4DB2-BD59-A6C34878D82A}">
                    <a16:rowId xmlns:a16="http://schemas.microsoft.com/office/drawing/2014/main" xmlns="" val="10004"/>
                  </a:ext>
                </a:extLst>
              </a:tr>
            </a:tbl>
          </a:graphicData>
        </a:graphic>
      </p:graphicFrame>
      <p:graphicFrame>
        <p:nvGraphicFramePr>
          <p:cNvPr id="8" name="Content Placeholder 3"/>
          <p:cNvGraphicFramePr>
            <a:graphicFrameLocks/>
          </p:cNvGraphicFramePr>
          <p:nvPr>
            <p:extLst/>
          </p:nvPr>
        </p:nvGraphicFramePr>
        <p:xfrm>
          <a:off x="1524000" y="5334000"/>
          <a:ext cx="3810000" cy="1854200"/>
        </p:xfrm>
        <a:graphic>
          <a:graphicData uri="http://schemas.openxmlformats.org/drawingml/2006/table">
            <a:tbl>
              <a:tblPr firstRow="1" bandCol="1">
                <a:tableStyleId>{21E4AEA4-8DFA-4A89-87EB-49C32662AFE0}</a:tableStyleId>
              </a:tblPr>
              <a:tblGrid>
                <a:gridCol w="762000">
                  <a:extLst>
                    <a:ext uri="{9D8B030D-6E8A-4147-A177-3AD203B41FA5}">
                      <a16:colId xmlns:a16="http://schemas.microsoft.com/office/drawing/2014/main" xmlns="" val="20000"/>
                    </a:ext>
                  </a:extLst>
                </a:gridCol>
                <a:gridCol w="762000">
                  <a:extLst>
                    <a:ext uri="{9D8B030D-6E8A-4147-A177-3AD203B41FA5}">
                      <a16:colId xmlns:a16="http://schemas.microsoft.com/office/drawing/2014/main" xmlns="" val="20001"/>
                    </a:ext>
                  </a:extLst>
                </a:gridCol>
                <a:gridCol w="762000">
                  <a:extLst>
                    <a:ext uri="{9D8B030D-6E8A-4147-A177-3AD203B41FA5}">
                      <a16:colId xmlns:a16="http://schemas.microsoft.com/office/drawing/2014/main" xmlns="" val="20002"/>
                    </a:ext>
                  </a:extLst>
                </a:gridCol>
                <a:gridCol w="762000">
                  <a:extLst>
                    <a:ext uri="{9D8B030D-6E8A-4147-A177-3AD203B41FA5}">
                      <a16:colId xmlns:a16="http://schemas.microsoft.com/office/drawing/2014/main" xmlns="" val="20003"/>
                    </a:ext>
                  </a:extLst>
                </a:gridCol>
                <a:gridCol w="762000">
                  <a:extLst>
                    <a:ext uri="{9D8B030D-6E8A-4147-A177-3AD203B41FA5}">
                      <a16:colId xmlns:a16="http://schemas.microsoft.com/office/drawing/2014/main" xmlns="" val="20004"/>
                    </a:ext>
                  </a:extLst>
                </a:gridCol>
              </a:tblGrid>
              <a:tr h="370840">
                <a:tc>
                  <a:txBody>
                    <a:bodyPr/>
                    <a:lstStyle/>
                    <a:p>
                      <a:pPr algn="ctr"/>
                      <a:r>
                        <a:rPr lang="en-US" sz="1400" dirty="0"/>
                        <a:t>S</a:t>
                      </a:r>
                    </a:p>
                  </a:txBody>
                  <a:tcPr/>
                </a:tc>
                <a:tc>
                  <a:txBody>
                    <a:bodyPr/>
                    <a:lstStyle/>
                    <a:p>
                      <a:pPr algn="ctr"/>
                      <a:r>
                        <a:rPr lang="en-US" sz="1400" dirty="0"/>
                        <a:t>Name</a:t>
                      </a:r>
                    </a:p>
                  </a:txBody>
                  <a:tcPr/>
                </a:tc>
                <a:tc>
                  <a:txBody>
                    <a:bodyPr/>
                    <a:lstStyle/>
                    <a:p>
                      <a:pPr algn="ctr"/>
                      <a:r>
                        <a:rPr lang="en-US" sz="1400" u="sng" dirty="0" err="1"/>
                        <a:t>SSN</a:t>
                      </a:r>
                      <a:endParaRPr lang="en-US" sz="1400" u="sng" dirty="0"/>
                    </a:p>
                  </a:txBody>
                  <a:tcPr/>
                </a:tc>
                <a:tc>
                  <a:txBody>
                    <a:bodyPr/>
                    <a:lstStyle/>
                    <a:p>
                      <a:pPr algn="ctr"/>
                      <a:r>
                        <a:rPr lang="en-US" sz="1400" dirty="0"/>
                        <a:t>DOB</a:t>
                      </a:r>
                    </a:p>
                  </a:txBody>
                  <a:tcPr/>
                </a:tc>
                <a:tc>
                  <a:txBody>
                    <a:bodyPr/>
                    <a:lstStyle/>
                    <a:p>
                      <a:pPr algn="ctr"/>
                      <a:r>
                        <a:rPr lang="en-US" sz="1400" dirty="0"/>
                        <a:t>Salary</a:t>
                      </a:r>
                    </a:p>
                  </a:txBody>
                  <a:tcPr/>
                </a:tc>
                <a:extLst>
                  <a:ext uri="{0D108BD9-81ED-4DB2-BD59-A6C34878D82A}">
                    <a16:rowId xmlns:a16="http://schemas.microsoft.com/office/drawing/2014/main" xmlns="" val="10000"/>
                  </a:ext>
                </a:extLst>
              </a:tr>
              <a:tr h="370840">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121</a:t>
                      </a:r>
                    </a:p>
                  </a:txBody>
                  <a:tcPr/>
                </a:tc>
                <a:tc>
                  <a:txBody>
                    <a:bodyPr/>
                    <a:lstStyle/>
                    <a:p>
                      <a:r>
                        <a:rPr lang="en-US" sz="1400" dirty="0"/>
                        <a:t>2367</a:t>
                      </a:r>
                    </a:p>
                  </a:txBody>
                  <a:tcPr/>
                </a:tc>
                <a:tc>
                  <a:txBody>
                    <a:bodyPr/>
                    <a:lstStyle/>
                    <a:p>
                      <a:r>
                        <a:rPr lang="en-US" sz="1400" dirty="0"/>
                        <a:t>80</a:t>
                      </a:r>
                    </a:p>
                  </a:txBody>
                  <a:tcPr/>
                </a:tc>
                <a:extLst>
                  <a:ext uri="{0D108BD9-81ED-4DB2-BD59-A6C34878D82A}">
                    <a16:rowId xmlns:a16="http://schemas.microsoft.com/office/drawing/2014/main" xmlns="" val="10001"/>
                  </a:ext>
                </a:extLst>
              </a:tr>
              <a:tr h="370840">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132</a:t>
                      </a:r>
                    </a:p>
                  </a:txBody>
                  <a:tcPr/>
                </a:tc>
                <a:tc>
                  <a:txBody>
                    <a:bodyPr/>
                    <a:lstStyle/>
                    <a:p>
                      <a:r>
                        <a:rPr lang="en-US" sz="1400" dirty="0"/>
                        <a:t>3678</a:t>
                      </a:r>
                    </a:p>
                  </a:txBody>
                  <a:tcPr/>
                </a:tc>
                <a:tc>
                  <a:txBody>
                    <a:bodyPr/>
                    <a:lstStyle/>
                    <a:p>
                      <a:r>
                        <a:rPr lang="en-US" sz="1400" dirty="0"/>
                        <a:t>70</a:t>
                      </a:r>
                    </a:p>
                  </a:txBody>
                  <a:tcPr/>
                </a:tc>
                <a:extLst>
                  <a:ext uri="{0D108BD9-81ED-4DB2-BD59-A6C34878D82A}">
                    <a16:rowId xmlns:a16="http://schemas.microsoft.com/office/drawing/2014/main" xmlns="" val="10002"/>
                  </a:ext>
                </a:extLst>
              </a:tr>
              <a:tr h="370840">
                <a:tc>
                  <a:txBody>
                    <a:bodyPr/>
                    <a:lstStyle/>
                    <a:p>
                      <a:endParaRPr lang="en-US" sz="1400" dirty="0"/>
                    </a:p>
                  </a:txBody>
                  <a:tcPr>
                    <a:solidFill>
                      <a:schemeClr val="bg1"/>
                    </a:solidFill>
                  </a:tcPr>
                </a:tc>
                <a:tc>
                  <a:txBody>
                    <a:bodyPr/>
                    <a:lstStyle/>
                    <a:p>
                      <a:r>
                        <a:rPr lang="en-US" sz="1400" dirty="0"/>
                        <a:t>B</a:t>
                      </a:r>
                    </a:p>
                  </a:txBody>
                  <a:tcPr/>
                </a:tc>
                <a:tc>
                  <a:txBody>
                    <a:bodyPr/>
                    <a:lstStyle/>
                    <a:p>
                      <a:r>
                        <a:rPr lang="en-US" sz="1400" dirty="0"/>
                        <a:t>101</a:t>
                      </a:r>
                    </a:p>
                  </a:txBody>
                  <a:tcPr/>
                </a:tc>
                <a:tc>
                  <a:txBody>
                    <a:bodyPr/>
                    <a:lstStyle/>
                    <a:p>
                      <a:r>
                        <a:rPr lang="en-US" sz="1400" dirty="0"/>
                        <a:t>3498</a:t>
                      </a:r>
                    </a:p>
                  </a:txBody>
                  <a:tcPr/>
                </a:tc>
                <a:tc>
                  <a:txBody>
                    <a:bodyPr/>
                    <a:lstStyle/>
                    <a:p>
                      <a:r>
                        <a:rPr lang="en-US" sz="1400" dirty="0"/>
                        <a:t>70</a:t>
                      </a:r>
                    </a:p>
                  </a:txBody>
                  <a:tcPr/>
                </a:tc>
                <a:extLst>
                  <a:ext uri="{0D108BD9-81ED-4DB2-BD59-A6C34878D82A}">
                    <a16:rowId xmlns:a16="http://schemas.microsoft.com/office/drawing/2014/main" xmlns="" val="10003"/>
                  </a:ext>
                </a:extLst>
              </a:tr>
              <a:tr h="370840">
                <a:tc>
                  <a:txBody>
                    <a:bodyPr/>
                    <a:lstStyle/>
                    <a:p>
                      <a:endParaRPr lang="en-US" sz="1400" dirty="0"/>
                    </a:p>
                  </a:txBody>
                  <a:tcPr>
                    <a:solidFill>
                      <a:schemeClr val="bg1"/>
                    </a:solidFill>
                  </a:tcPr>
                </a:tc>
                <a:tc>
                  <a:txBody>
                    <a:bodyPr/>
                    <a:lstStyle/>
                    <a:p>
                      <a:r>
                        <a:rPr lang="en-US" sz="1400" dirty="0"/>
                        <a:t>C</a:t>
                      </a:r>
                    </a:p>
                  </a:txBody>
                  <a:tcPr/>
                </a:tc>
                <a:tc>
                  <a:txBody>
                    <a:bodyPr/>
                    <a:lstStyle/>
                    <a:p>
                      <a:r>
                        <a:rPr lang="en-US" sz="1400" dirty="0"/>
                        <a:t>106</a:t>
                      </a:r>
                    </a:p>
                  </a:txBody>
                  <a:tcPr/>
                </a:tc>
                <a:tc>
                  <a:txBody>
                    <a:bodyPr/>
                    <a:lstStyle/>
                    <a:p>
                      <a:r>
                        <a:rPr lang="en-US" sz="1400" dirty="0"/>
                        <a:t>2987</a:t>
                      </a:r>
                    </a:p>
                  </a:txBody>
                  <a:tcPr/>
                </a:tc>
                <a:tc>
                  <a:txBody>
                    <a:bodyPr/>
                    <a:lstStyle/>
                    <a:p>
                      <a:r>
                        <a:rPr lang="en-US" sz="1400" dirty="0"/>
                        <a:t>80</a:t>
                      </a:r>
                    </a:p>
                  </a:txBody>
                  <a:tcPr/>
                </a:tc>
                <a:extLst>
                  <a:ext uri="{0D108BD9-81ED-4DB2-BD59-A6C34878D82A}">
                    <a16:rowId xmlns:a16="http://schemas.microsoft.com/office/drawing/2014/main" xmlns="" val="10004"/>
                  </a:ext>
                </a:extLst>
              </a:tr>
            </a:tbl>
          </a:graphicData>
        </a:graphic>
      </p:graphicFrame>
      <p:graphicFrame>
        <p:nvGraphicFramePr>
          <p:cNvPr id="9" name="Content Placeholder 3"/>
          <p:cNvGraphicFramePr>
            <a:graphicFrameLocks/>
          </p:cNvGraphicFramePr>
          <p:nvPr/>
        </p:nvGraphicFramePr>
        <p:xfrm>
          <a:off x="6172200" y="5334000"/>
          <a:ext cx="2209800" cy="1483360"/>
        </p:xfrm>
        <a:graphic>
          <a:graphicData uri="http://schemas.openxmlformats.org/drawingml/2006/table">
            <a:tbl>
              <a:tblPr firstRow="1" bandCol="1">
                <a:tableStyleId>{21E4AEA4-8DFA-4A89-87EB-49C32662AFE0}</a:tableStyleId>
              </a:tblPr>
              <a:tblGrid>
                <a:gridCol w="736600">
                  <a:extLst>
                    <a:ext uri="{9D8B030D-6E8A-4147-A177-3AD203B41FA5}">
                      <a16:colId xmlns:a16="http://schemas.microsoft.com/office/drawing/2014/main" xmlns="" val="20000"/>
                    </a:ext>
                  </a:extLst>
                </a:gridCol>
                <a:gridCol w="736600">
                  <a:extLst>
                    <a:ext uri="{9D8B030D-6E8A-4147-A177-3AD203B41FA5}">
                      <a16:colId xmlns:a16="http://schemas.microsoft.com/office/drawing/2014/main" xmlns="" val="20001"/>
                    </a:ext>
                  </a:extLst>
                </a:gridCol>
                <a:gridCol w="736600">
                  <a:extLst>
                    <a:ext uri="{9D8B030D-6E8A-4147-A177-3AD203B41FA5}">
                      <a16:colId xmlns:a16="http://schemas.microsoft.com/office/drawing/2014/main" xmlns="" val="20002"/>
                    </a:ext>
                  </a:extLst>
                </a:gridCol>
              </a:tblGrid>
              <a:tr h="370840">
                <a:tc>
                  <a:txBody>
                    <a:bodyPr/>
                    <a:lstStyle/>
                    <a:p>
                      <a:pPr algn="ctr"/>
                      <a:r>
                        <a:rPr lang="en-US" sz="1400" u="none" dirty="0"/>
                        <a:t>T</a:t>
                      </a:r>
                    </a:p>
                  </a:txBody>
                  <a:tcPr/>
                </a:tc>
                <a:tc>
                  <a:txBody>
                    <a:bodyPr/>
                    <a:lstStyle/>
                    <a:p>
                      <a:pPr algn="ctr"/>
                      <a:r>
                        <a:rPr lang="en-US" sz="1400" u="sng" dirty="0"/>
                        <a:t>Grade</a:t>
                      </a:r>
                    </a:p>
                  </a:txBody>
                  <a:tcPr/>
                </a:tc>
                <a:tc>
                  <a:txBody>
                    <a:bodyPr/>
                    <a:lstStyle/>
                    <a:p>
                      <a:pPr algn="ctr"/>
                      <a:r>
                        <a:rPr lang="en-US" sz="1400" dirty="0"/>
                        <a:t>Salary</a:t>
                      </a:r>
                    </a:p>
                  </a:txBody>
                  <a:tcPr/>
                </a:tc>
                <a:extLst>
                  <a:ext uri="{0D108BD9-81ED-4DB2-BD59-A6C34878D82A}">
                    <a16:rowId xmlns:a16="http://schemas.microsoft.com/office/drawing/2014/main" xmlns="" val="10000"/>
                  </a:ext>
                </a:extLst>
              </a:tr>
              <a:tr h="370840">
                <a:tc>
                  <a:txBody>
                    <a:bodyPr/>
                    <a:lstStyle/>
                    <a:p>
                      <a:endParaRPr lang="en-US" sz="1400" dirty="0"/>
                    </a:p>
                  </a:txBody>
                  <a:tcPr>
                    <a:solidFill>
                      <a:schemeClr val="bg1"/>
                    </a:solidFill>
                  </a:tcPr>
                </a:tc>
                <a:tc>
                  <a:txBody>
                    <a:bodyPr/>
                    <a:lstStyle/>
                    <a:p>
                      <a:r>
                        <a:rPr lang="en-US" sz="1400" dirty="0"/>
                        <a:t>2</a:t>
                      </a:r>
                    </a:p>
                  </a:txBody>
                  <a:tcPr/>
                </a:tc>
                <a:tc>
                  <a:txBody>
                    <a:bodyPr/>
                    <a:lstStyle/>
                    <a:p>
                      <a:r>
                        <a:rPr lang="en-US" sz="1400" dirty="0"/>
                        <a:t>80</a:t>
                      </a:r>
                    </a:p>
                  </a:txBody>
                  <a:tcPr/>
                </a:tc>
                <a:extLst>
                  <a:ext uri="{0D108BD9-81ED-4DB2-BD59-A6C34878D82A}">
                    <a16:rowId xmlns:a16="http://schemas.microsoft.com/office/drawing/2014/main" xmlns="" val="10001"/>
                  </a:ext>
                </a:extLst>
              </a:tr>
              <a:tr h="370840">
                <a:tc>
                  <a:txBody>
                    <a:bodyPr/>
                    <a:lstStyle/>
                    <a:p>
                      <a:endParaRPr lang="en-US" sz="1400" dirty="0"/>
                    </a:p>
                  </a:txBody>
                  <a:tcPr>
                    <a:solidFill>
                      <a:schemeClr val="bg1"/>
                    </a:solidFill>
                  </a:tcPr>
                </a:tc>
                <a:tc>
                  <a:txBody>
                    <a:bodyPr/>
                    <a:lstStyle/>
                    <a:p>
                      <a:r>
                        <a:rPr lang="en-US" sz="1400" dirty="0"/>
                        <a:t>3</a:t>
                      </a:r>
                    </a:p>
                  </a:txBody>
                  <a:tcPr/>
                </a:tc>
                <a:tc>
                  <a:txBody>
                    <a:bodyPr/>
                    <a:lstStyle/>
                    <a:p>
                      <a:r>
                        <a:rPr lang="en-US" sz="1400" dirty="0"/>
                        <a:t>70</a:t>
                      </a:r>
                    </a:p>
                  </a:txBody>
                  <a:tcPr/>
                </a:tc>
                <a:extLst>
                  <a:ext uri="{0D108BD9-81ED-4DB2-BD59-A6C34878D82A}">
                    <a16:rowId xmlns:a16="http://schemas.microsoft.com/office/drawing/2014/main" xmlns="" val="10002"/>
                  </a:ext>
                </a:extLst>
              </a:tr>
              <a:tr h="370840">
                <a:tc>
                  <a:txBody>
                    <a:bodyPr/>
                    <a:lstStyle/>
                    <a:p>
                      <a:endParaRPr lang="en-US" sz="1400" dirty="0"/>
                    </a:p>
                  </a:txBody>
                  <a:tcPr>
                    <a:solidFill>
                      <a:schemeClr val="bg1"/>
                    </a:solidFill>
                  </a:tcPr>
                </a:tc>
                <a:tc>
                  <a:txBody>
                    <a:bodyPr/>
                    <a:lstStyle/>
                    <a:p>
                      <a:r>
                        <a:rPr lang="en-US" sz="1400" dirty="0"/>
                        <a:t>4</a:t>
                      </a:r>
                    </a:p>
                  </a:txBody>
                  <a:tcPr/>
                </a:tc>
                <a:tc>
                  <a:txBody>
                    <a:bodyPr/>
                    <a:lstStyle/>
                    <a:p>
                      <a:r>
                        <a:rPr lang="en-US" sz="1400" dirty="0"/>
                        <a:t>70</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861765102"/>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a:t>Not Lossless-Join Decomposition</a:t>
            </a:r>
          </a:p>
        </p:txBody>
      </p:sp>
      <p:sp>
        <p:nvSpPr>
          <p:cNvPr id="40963" name="Content Placeholder 2"/>
          <p:cNvSpPr>
            <a:spLocks noGrp="1"/>
          </p:cNvSpPr>
          <p:nvPr>
            <p:ph idx="1"/>
          </p:nvPr>
        </p:nvSpPr>
        <p:spPr/>
        <p:txBody>
          <a:bodyPr/>
          <a:lstStyle/>
          <a:p>
            <a:r>
              <a:rPr lang="en-US" dirty="0"/>
              <a:t>When we reconstruct by joining the new tables</a:t>
            </a:r>
          </a:p>
          <a:p>
            <a:endParaRPr lang="en-US" dirty="0"/>
          </a:p>
          <a:p>
            <a:endParaRPr lang="en-US" dirty="0"/>
          </a:p>
          <a:p>
            <a:endParaRPr lang="en-US" dirty="0"/>
          </a:p>
          <a:p>
            <a:endParaRPr lang="en-US" dirty="0"/>
          </a:p>
          <a:p>
            <a:pPr marL="412750" lvl="1" indent="0">
              <a:buNone/>
            </a:pPr>
            <a:r>
              <a:rPr lang="en-US" sz="2400" dirty="0"/>
              <a:t>We get a table that contains two different values of Grade for SSN = 132 and SSN = 101, which is not correct</a:t>
            </a:r>
          </a:p>
          <a:p>
            <a:r>
              <a:rPr lang="en-US" dirty="0"/>
              <a:t>We do not know which Grades are correct for those SSNs</a:t>
            </a:r>
          </a:p>
          <a:p>
            <a:pPr>
              <a:buFont typeface="Monotype Sorts" pitchFamily="2" charset="2"/>
              <a:buNone/>
            </a:pPr>
            <a:endParaRPr lang="en-US" dirty="0"/>
          </a:p>
          <a:p>
            <a:pPr>
              <a:buFont typeface="Monotype Sorts" pitchFamily="2" charset="2"/>
              <a:buNone/>
            </a:pPr>
            <a:endParaRPr lang="en-US" dirty="0"/>
          </a:p>
        </p:txBody>
      </p:sp>
      <p:graphicFrame>
        <p:nvGraphicFramePr>
          <p:cNvPr id="5" name="Content Placeholder 3"/>
          <p:cNvGraphicFramePr>
            <a:graphicFrameLocks/>
          </p:cNvGraphicFramePr>
          <p:nvPr>
            <p:extLst/>
          </p:nvPr>
        </p:nvGraphicFramePr>
        <p:xfrm>
          <a:off x="2743200" y="4724398"/>
          <a:ext cx="4419600" cy="2743202"/>
        </p:xfrm>
        <a:graphic>
          <a:graphicData uri="http://schemas.openxmlformats.org/drawingml/2006/table">
            <a:tbl>
              <a:tblPr firstRow="1" bandCol="1">
                <a:tableStyleId>{21E4AEA4-8DFA-4A89-87EB-49C32662AFE0}</a:tableStyleId>
              </a:tblPr>
              <a:tblGrid>
                <a:gridCol w="736600">
                  <a:extLst>
                    <a:ext uri="{9D8B030D-6E8A-4147-A177-3AD203B41FA5}">
                      <a16:colId xmlns:a16="http://schemas.microsoft.com/office/drawing/2014/main" xmlns="" val="20000"/>
                    </a:ext>
                  </a:extLst>
                </a:gridCol>
                <a:gridCol w="736600">
                  <a:extLst>
                    <a:ext uri="{9D8B030D-6E8A-4147-A177-3AD203B41FA5}">
                      <a16:colId xmlns:a16="http://schemas.microsoft.com/office/drawing/2014/main" xmlns="" val="20001"/>
                    </a:ext>
                  </a:extLst>
                </a:gridCol>
                <a:gridCol w="736600">
                  <a:extLst>
                    <a:ext uri="{9D8B030D-6E8A-4147-A177-3AD203B41FA5}">
                      <a16:colId xmlns:a16="http://schemas.microsoft.com/office/drawing/2014/main" xmlns="" val="20002"/>
                    </a:ext>
                  </a:extLst>
                </a:gridCol>
                <a:gridCol w="736600">
                  <a:extLst>
                    <a:ext uri="{9D8B030D-6E8A-4147-A177-3AD203B41FA5}">
                      <a16:colId xmlns:a16="http://schemas.microsoft.com/office/drawing/2014/main" xmlns="" val="20003"/>
                    </a:ext>
                  </a:extLst>
                </a:gridCol>
                <a:gridCol w="736600">
                  <a:extLst>
                    <a:ext uri="{9D8B030D-6E8A-4147-A177-3AD203B41FA5}">
                      <a16:colId xmlns:a16="http://schemas.microsoft.com/office/drawing/2014/main" xmlns="" val="20004"/>
                    </a:ext>
                  </a:extLst>
                </a:gridCol>
                <a:gridCol w="736600">
                  <a:extLst>
                    <a:ext uri="{9D8B030D-6E8A-4147-A177-3AD203B41FA5}">
                      <a16:colId xmlns:a16="http://schemas.microsoft.com/office/drawing/2014/main" xmlns="" val="20005"/>
                    </a:ext>
                  </a:extLst>
                </a:gridCol>
              </a:tblGrid>
              <a:tr h="391886">
                <a:tc>
                  <a:txBody>
                    <a:bodyPr/>
                    <a:lstStyle/>
                    <a:p>
                      <a:pPr algn="ctr"/>
                      <a:r>
                        <a:rPr lang="en-US" sz="1400" dirty="0"/>
                        <a:t>R</a:t>
                      </a:r>
                    </a:p>
                  </a:txBody>
                  <a:tcPr/>
                </a:tc>
                <a:tc>
                  <a:txBody>
                    <a:bodyPr/>
                    <a:lstStyle/>
                    <a:p>
                      <a:pPr algn="ctr"/>
                      <a:r>
                        <a:rPr lang="en-US" sz="1400" dirty="0"/>
                        <a:t>Name</a:t>
                      </a:r>
                    </a:p>
                  </a:txBody>
                  <a:tcPr/>
                </a:tc>
                <a:tc>
                  <a:txBody>
                    <a:bodyPr/>
                    <a:lstStyle/>
                    <a:p>
                      <a:pPr algn="ctr"/>
                      <a:r>
                        <a:rPr lang="en-US" sz="1400" u="sng" dirty="0" err="1"/>
                        <a:t>SSN</a:t>
                      </a:r>
                      <a:endParaRPr lang="en-US" sz="1400" u="sng" dirty="0"/>
                    </a:p>
                  </a:txBody>
                  <a:tcPr/>
                </a:tc>
                <a:tc>
                  <a:txBody>
                    <a:bodyPr/>
                    <a:lstStyle/>
                    <a:p>
                      <a:pPr algn="ctr"/>
                      <a:r>
                        <a:rPr lang="en-US" sz="1400" dirty="0"/>
                        <a:t>DOB</a:t>
                      </a:r>
                    </a:p>
                  </a:txBody>
                  <a:tcPr/>
                </a:tc>
                <a:tc>
                  <a:txBody>
                    <a:bodyPr/>
                    <a:lstStyle/>
                    <a:p>
                      <a:pPr algn="ctr"/>
                      <a:r>
                        <a:rPr lang="en-US" sz="1400" dirty="0"/>
                        <a:t>Grade</a:t>
                      </a:r>
                    </a:p>
                  </a:txBody>
                  <a:tcPr/>
                </a:tc>
                <a:tc>
                  <a:txBody>
                    <a:bodyPr/>
                    <a:lstStyle/>
                    <a:p>
                      <a:pPr algn="ctr"/>
                      <a:r>
                        <a:rPr lang="en-US" sz="1400" dirty="0"/>
                        <a:t>Salary</a:t>
                      </a:r>
                    </a:p>
                  </a:txBody>
                  <a:tcPr/>
                </a:tc>
                <a:extLst>
                  <a:ext uri="{0D108BD9-81ED-4DB2-BD59-A6C34878D82A}">
                    <a16:rowId xmlns:a16="http://schemas.microsoft.com/office/drawing/2014/main" xmlns="" val="10000"/>
                  </a:ext>
                </a:extLst>
              </a:tr>
              <a:tr h="391886">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121</a:t>
                      </a:r>
                    </a:p>
                  </a:txBody>
                  <a:tcPr/>
                </a:tc>
                <a:tc>
                  <a:txBody>
                    <a:bodyPr/>
                    <a:lstStyle/>
                    <a:p>
                      <a:r>
                        <a:rPr lang="en-US" sz="1400" dirty="0"/>
                        <a:t>2367</a:t>
                      </a:r>
                    </a:p>
                  </a:txBody>
                  <a:tcPr/>
                </a:tc>
                <a:tc>
                  <a:txBody>
                    <a:bodyPr/>
                    <a:lstStyle/>
                    <a:p>
                      <a:r>
                        <a:rPr lang="en-US" sz="1400" dirty="0"/>
                        <a:t>2</a:t>
                      </a:r>
                    </a:p>
                  </a:txBody>
                  <a:tcPr/>
                </a:tc>
                <a:tc>
                  <a:txBody>
                    <a:bodyPr/>
                    <a:lstStyle/>
                    <a:p>
                      <a:r>
                        <a:rPr lang="en-US" sz="1400" dirty="0"/>
                        <a:t>80</a:t>
                      </a:r>
                    </a:p>
                  </a:txBody>
                  <a:tcPr/>
                </a:tc>
                <a:extLst>
                  <a:ext uri="{0D108BD9-81ED-4DB2-BD59-A6C34878D82A}">
                    <a16:rowId xmlns:a16="http://schemas.microsoft.com/office/drawing/2014/main" xmlns="" val="10001"/>
                  </a:ext>
                </a:extLst>
              </a:tr>
              <a:tr h="391886">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132</a:t>
                      </a:r>
                    </a:p>
                  </a:txBody>
                  <a:tcPr/>
                </a:tc>
                <a:tc>
                  <a:txBody>
                    <a:bodyPr/>
                    <a:lstStyle/>
                    <a:p>
                      <a:r>
                        <a:rPr lang="en-US" sz="1400" dirty="0"/>
                        <a:t>3678</a:t>
                      </a:r>
                    </a:p>
                  </a:txBody>
                  <a:tcPr/>
                </a:tc>
                <a:tc>
                  <a:txBody>
                    <a:bodyPr/>
                    <a:lstStyle/>
                    <a:p>
                      <a:r>
                        <a:rPr lang="en-US" sz="1400" dirty="0"/>
                        <a:t>3</a:t>
                      </a:r>
                    </a:p>
                  </a:txBody>
                  <a:tcPr/>
                </a:tc>
                <a:tc>
                  <a:txBody>
                    <a:bodyPr/>
                    <a:lstStyle/>
                    <a:p>
                      <a:r>
                        <a:rPr lang="en-US" sz="1400" dirty="0"/>
                        <a:t>70</a:t>
                      </a:r>
                    </a:p>
                  </a:txBody>
                  <a:tcPr/>
                </a:tc>
                <a:extLst>
                  <a:ext uri="{0D108BD9-81ED-4DB2-BD59-A6C34878D82A}">
                    <a16:rowId xmlns:a16="http://schemas.microsoft.com/office/drawing/2014/main" xmlns="" val="10002"/>
                  </a:ext>
                </a:extLst>
              </a:tr>
              <a:tr h="391886">
                <a:tc>
                  <a:txBody>
                    <a:bodyPr/>
                    <a:lstStyle/>
                    <a:p>
                      <a:endParaRPr lang="en-US" sz="1400" dirty="0"/>
                    </a:p>
                  </a:txBody>
                  <a:tcPr>
                    <a:solidFill>
                      <a:schemeClr val="bg1"/>
                    </a:solidFill>
                  </a:tcPr>
                </a:tc>
                <a:tc>
                  <a:txBody>
                    <a:bodyPr/>
                    <a:lstStyle/>
                    <a:p>
                      <a:r>
                        <a:rPr lang="en-US" sz="1400" dirty="0"/>
                        <a:t>B</a:t>
                      </a:r>
                    </a:p>
                  </a:txBody>
                  <a:tcPr/>
                </a:tc>
                <a:tc>
                  <a:txBody>
                    <a:bodyPr/>
                    <a:lstStyle/>
                    <a:p>
                      <a:r>
                        <a:rPr lang="en-US" sz="1400" dirty="0"/>
                        <a:t>101</a:t>
                      </a:r>
                    </a:p>
                  </a:txBody>
                  <a:tcPr/>
                </a:tc>
                <a:tc>
                  <a:txBody>
                    <a:bodyPr/>
                    <a:lstStyle/>
                    <a:p>
                      <a:r>
                        <a:rPr lang="en-US" sz="1400" dirty="0"/>
                        <a:t>3498</a:t>
                      </a:r>
                    </a:p>
                  </a:txBody>
                  <a:tcPr/>
                </a:tc>
                <a:tc>
                  <a:txBody>
                    <a:bodyPr/>
                    <a:lstStyle/>
                    <a:p>
                      <a:r>
                        <a:rPr lang="en-US" sz="1400" dirty="0"/>
                        <a:t>4</a:t>
                      </a:r>
                    </a:p>
                  </a:txBody>
                  <a:tcPr/>
                </a:tc>
                <a:tc>
                  <a:txBody>
                    <a:bodyPr/>
                    <a:lstStyle/>
                    <a:p>
                      <a:r>
                        <a:rPr lang="en-US" sz="1400" dirty="0"/>
                        <a:t>70</a:t>
                      </a:r>
                    </a:p>
                  </a:txBody>
                  <a:tcPr/>
                </a:tc>
                <a:extLst>
                  <a:ext uri="{0D108BD9-81ED-4DB2-BD59-A6C34878D82A}">
                    <a16:rowId xmlns:a16="http://schemas.microsoft.com/office/drawing/2014/main" xmlns="" val="10003"/>
                  </a:ext>
                </a:extLst>
              </a:tr>
              <a:tr h="391886">
                <a:tc>
                  <a:txBody>
                    <a:bodyPr/>
                    <a:lstStyle/>
                    <a:p>
                      <a:endParaRPr lang="en-US" sz="1400" dirty="0"/>
                    </a:p>
                  </a:txBody>
                  <a:tcPr>
                    <a:solidFill>
                      <a:schemeClr val="bg1"/>
                    </a:solidFill>
                  </a:tcPr>
                </a:tc>
                <a:tc>
                  <a:txBody>
                    <a:bodyPr/>
                    <a:lstStyle/>
                    <a:p>
                      <a:r>
                        <a:rPr lang="en-US" sz="1400" dirty="0"/>
                        <a:t>C</a:t>
                      </a:r>
                    </a:p>
                  </a:txBody>
                  <a:tcPr/>
                </a:tc>
                <a:tc>
                  <a:txBody>
                    <a:bodyPr/>
                    <a:lstStyle/>
                    <a:p>
                      <a:r>
                        <a:rPr lang="en-US" sz="1400" dirty="0"/>
                        <a:t>106</a:t>
                      </a:r>
                    </a:p>
                  </a:txBody>
                  <a:tcPr/>
                </a:tc>
                <a:tc>
                  <a:txBody>
                    <a:bodyPr/>
                    <a:lstStyle/>
                    <a:p>
                      <a:r>
                        <a:rPr lang="en-US" sz="1400" dirty="0"/>
                        <a:t>2987</a:t>
                      </a:r>
                    </a:p>
                  </a:txBody>
                  <a:tcPr/>
                </a:tc>
                <a:tc>
                  <a:txBody>
                    <a:bodyPr/>
                    <a:lstStyle/>
                    <a:p>
                      <a:r>
                        <a:rPr lang="en-US" sz="1400" dirty="0"/>
                        <a:t>2</a:t>
                      </a:r>
                    </a:p>
                  </a:txBody>
                  <a:tcPr/>
                </a:tc>
                <a:tc>
                  <a:txBody>
                    <a:bodyPr/>
                    <a:lstStyle/>
                    <a:p>
                      <a:r>
                        <a:rPr lang="en-US" sz="1400" dirty="0"/>
                        <a:t>80</a:t>
                      </a:r>
                    </a:p>
                  </a:txBody>
                  <a:tcPr/>
                </a:tc>
                <a:extLst>
                  <a:ext uri="{0D108BD9-81ED-4DB2-BD59-A6C34878D82A}">
                    <a16:rowId xmlns:a16="http://schemas.microsoft.com/office/drawing/2014/main" xmlns="" val="10004"/>
                  </a:ext>
                </a:extLst>
              </a:tr>
              <a:tr h="391886">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132</a:t>
                      </a:r>
                    </a:p>
                  </a:txBody>
                  <a:tcPr/>
                </a:tc>
                <a:tc>
                  <a:txBody>
                    <a:bodyPr/>
                    <a:lstStyle/>
                    <a:p>
                      <a:r>
                        <a:rPr lang="en-US" sz="1400" dirty="0"/>
                        <a:t>3678</a:t>
                      </a:r>
                    </a:p>
                  </a:txBody>
                  <a:tcPr/>
                </a:tc>
                <a:tc>
                  <a:txBody>
                    <a:bodyPr/>
                    <a:lstStyle/>
                    <a:p>
                      <a:r>
                        <a:rPr lang="en-US" sz="1400" dirty="0"/>
                        <a:t>4</a:t>
                      </a:r>
                    </a:p>
                  </a:txBody>
                  <a:tcPr/>
                </a:tc>
                <a:tc>
                  <a:txBody>
                    <a:bodyPr/>
                    <a:lstStyle/>
                    <a:p>
                      <a:r>
                        <a:rPr lang="en-US" sz="1400" dirty="0"/>
                        <a:t>70</a:t>
                      </a:r>
                    </a:p>
                  </a:txBody>
                  <a:tcPr/>
                </a:tc>
                <a:extLst>
                  <a:ext uri="{0D108BD9-81ED-4DB2-BD59-A6C34878D82A}">
                    <a16:rowId xmlns:a16="http://schemas.microsoft.com/office/drawing/2014/main" xmlns="" val="1414294592"/>
                  </a:ext>
                </a:extLst>
              </a:tr>
              <a:tr h="391886">
                <a:tc>
                  <a:txBody>
                    <a:bodyPr/>
                    <a:lstStyle/>
                    <a:p>
                      <a:endParaRPr lang="en-US" sz="1400" dirty="0"/>
                    </a:p>
                  </a:txBody>
                  <a:tcPr>
                    <a:solidFill>
                      <a:schemeClr val="bg1"/>
                    </a:solidFill>
                  </a:tcPr>
                </a:tc>
                <a:tc>
                  <a:txBody>
                    <a:bodyPr/>
                    <a:lstStyle/>
                    <a:p>
                      <a:r>
                        <a:rPr lang="en-US" sz="1400" dirty="0"/>
                        <a:t>B</a:t>
                      </a:r>
                    </a:p>
                  </a:txBody>
                  <a:tcPr/>
                </a:tc>
                <a:tc>
                  <a:txBody>
                    <a:bodyPr/>
                    <a:lstStyle/>
                    <a:p>
                      <a:r>
                        <a:rPr lang="en-US" sz="1400" dirty="0"/>
                        <a:t>101</a:t>
                      </a:r>
                    </a:p>
                  </a:txBody>
                  <a:tcPr/>
                </a:tc>
                <a:tc>
                  <a:txBody>
                    <a:bodyPr/>
                    <a:lstStyle/>
                    <a:p>
                      <a:r>
                        <a:rPr lang="en-US" sz="1400" dirty="0"/>
                        <a:t>3498</a:t>
                      </a:r>
                    </a:p>
                  </a:txBody>
                  <a:tcPr/>
                </a:tc>
                <a:tc>
                  <a:txBody>
                    <a:bodyPr/>
                    <a:lstStyle/>
                    <a:p>
                      <a:r>
                        <a:rPr lang="en-US" sz="1400" dirty="0"/>
                        <a:t>3</a:t>
                      </a:r>
                    </a:p>
                  </a:txBody>
                  <a:tcPr/>
                </a:tc>
                <a:tc>
                  <a:txBody>
                    <a:bodyPr/>
                    <a:lstStyle/>
                    <a:p>
                      <a:r>
                        <a:rPr lang="en-US" sz="1400" dirty="0"/>
                        <a:t>70</a:t>
                      </a:r>
                    </a:p>
                  </a:txBody>
                  <a:tcPr/>
                </a:tc>
                <a:extLst>
                  <a:ext uri="{0D108BD9-81ED-4DB2-BD59-A6C34878D82A}">
                    <a16:rowId xmlns:a16="http://schemas.microsoft.com/office/drawing/2014/main" xmlns="" val="799314941"/>
                  </a:ext>
                </a:extLst>
              </a:tr>
            </a:tbl>
          </a:graphicData>
        </a:graphic>
      </p:graphicFrame>
      <p:graphicFrame>
        <p:nvGraphicFramePr>
          <p:cNvPr id="8" name="Content Placeholder 3"/>
          <p:cNvGraphicFramePr>
            <a:graphicFrameLocks/>
          </p:cNvGraphicFramePr>
          <p:nvPr>
            <p:extLst/>
          </p:nvPr>
        </p:nvGraphicFramePr>
        <p:xfrm>
          <a:off x="1524000" y="1600200"/>
          <a:ext cx="3810000" cy="1854200"/>
        </p:xfrm>
        <a:graphic>
          <a:graphicData uri="http://schemas.openxmlformats.org/drawingml/2006/table">
            <a:tbl>
              <a:tblPr firstRow="1" bandCol="1">
                <a:tableStyleId>{21E4AEA4-8DFA-4A89-87EB-49C32662AFE0}</a:tableStyleId>
              </a:tblPr>
              <a:tblGrid>
                <a:gridCol w="762000">
                  <a:extLst>
                    <a:ext uri="{9D8B030D-6E8A-4147-A177-3AD203B41FA5}">
                      <a16:colId xmlns:a16="http://schemas.microsoft.com/office/drawing/2014/main" xmlns="" val="20000"/>
                    </a:ext>
                  </a:extLst>
                </a:gridCol>
                <a:gridCol w="762000">
                  <a:extLst>
                    <a:ext uri="{9D8B030D-6E8A-4147-A177-3AD203B41FA5}">
                      <a16:colId xmlns:a16="http://schemas.microsoft.com/office/drawing/2014/main" xmlns="" val="20001"/>
                    </a:ext>
                  </a:extLst>
                </a:gridCol>
                <a:gridCol w="762000">
                  <a:extLst>
                    <a:ext uri="{9D8B030D-6E8A-4147-A177-3AD203B41FA5}">
                      <a16:colId xmlns:a16="http://schemas.microsoft.com/office/drawing/2014/main" xmlns="" val="20002"/>
                    </a:ext>
                  </a:extLst>
                </a:gridCol>
                <a:gridCol w="762000">
                  <a:extLst>
                    <a:ext uri="{9D8B030D-6E8A-4147-A177-3AD203B41FA5}">
                      <a16:colId xmlns:a16="http://schemas.microsoft.com/office/drawing/2014/main" xmlns="" val="20003"/>
                    </a:ext>
                  </a:extLst>
                </a:gridCol>
                <a:gridCol w="762000">
                  <a:extLst>
                    <a:ext uri="{9D8B030D-6E8A-4147-A177-3AD203B41FA5}">
                      <a16:colId xmlns:a16="http://schemas.microsoft.com/office/drawing/2014/main" xmlns="" val="20004"/>
                    </a:ext>
                  </a:extLst>
                </a:gridCol>
              </a:tblGrid>
              <a:tr h="370840">
                <a:tc>
                  <a:txBody>
                    <a:bodyPr/>
                    <a:lstStyle/>
                    <a:p>
                      <a:pPr algn="ctr"/>
                      <a:r>
                        <a:rPr lang="en-US" sz="1400" dirty="0"/>
                        <a:t>S</a:t>
                      </a:r>
                    </a:p>
                  </a:txBody>
                  <a:tcPr/>
                </a:tc>
                <a:tc>
                  <a:txBody>
                    <a:bodyPr/>
                    <a:lstStyle/>
                    <a:p>
                      <a:pPr algn="ctr"/>
                      <a:r>
                        <a:rPr lang="en-US" sz="1400" dirty="0"/>
                        <a:t>Name</a:t>
                      </a:r>
                    </a:p>
                  </a:txBody>
                  <a:tcPr/>
                </a:tc>
                <a:tc>
                  <a:txBody>
                    <a:bodyPr/>
                    <a:lstStyle/>
                    <a:p>
                      <a:pPr algn="ctr"/>
                      <a:r>
                        <a:rPr lang="en-US" sz="1400" u="sng" dirty="0" err="1"/>
                        <a:t>SSN</a:t>
                      </a:r>
                      <a:endParaRPr lang="en-US" sz="1400" u="sng" dirty="0"/>
                    </a:p>
                  </a:txBody>
                  <a:tcPr/>
                </a:tc>
                <a:tc>
                  <a:txBody>
                    <a:bodyPr/>
                    <a:lstStyle/>
                    <a:p>
                      <a:pPr algn="ctr"/>
                      <a:r>
                        <a:rPr lang="en-US" sz="1400" dirty="0"/>
                        <a:t>DOB</a:t>
                      </a:r>
                    </a:p>
                  </a:txBody>
                  <a:tcPr/>
                </a:tc>
                <a:tc>
                  <a:txBody>
                    <a:bodyPr/>
                    <a:lstStyle/>
                    <a:p>
                      <a:pPr algn="ctr"/>
                      <a:r>
                        <a:rPr lang="en-US" sz="1400" dirty="0"/>
                        <a:t>Salary</a:t>
                      </a:r>
                    </a:p>
                  </a:txBody>
                  <a:tcPr/>
                </a:tc>
                <a:extLst>
                  <a:ext uri="{0D108BD9-81ED-4DB2-BD59-A6C34878D82A}">
                    <a16:rowId xmlns:a16="http://schemas.microsoft.com/office/drawing/2014/main" xmlns="" val="10000"/>
                  </a:ext>
                </a:extLst>
              </a:tr>
              <a:tr h="370840">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121</a:t>
                      </a:r>
                    </a:p>
                  </a:txBody>
                  <a:tcPr/>
                </a:tc>
                <a:tc>
                  <a:txBody>
                    <a:bodyPr/>
                    <a:lstStyle/>
                    <a:p>
                      <a:r>
                        <a:rPr lang="en-US" sz="1400" dirty="0"/>
                        <a:t>2367</a:t>
                      </a:r>
                    </a:p>
                  </a:txBody>
                  <a:tcPr/>
                </a:tc>
                <a:tc>
                  <a:txBody>
                    <a:bodyPr/>
                    <a:lstStyle/>
                    <a:p>
                      <a:r>
                        <a:rPr lang="en-US" sz="1400" dirty="0"/>
                        <a:t>80</a:t>
                      </a:r>
                    </a:p>
                  </a:txBody>
                  <a:tcPr/>
                </a:tc>
                <a:extLst>
                  <a:ext uri="{0D108BD9-81ED-4DB2-BD59-A6C34878D82A}">
                    <a16:rowId xmlns:a16="http://schemas.microsoft.com/office/drawing/2014/main" xmlns="" val="10001"/>
                  </a:ext>
                </a:extLst>
              </a:tr>
              <a:tr h="370840">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132</a:t>
                      </a:r>
                    </a:p>
                  </a:txBody>
                  <a:tcPr/>
                </a:tc>
                <a:tc>
                  <a:txBody>
                    <a:bodyPr/>
                    <a:lstStyle/>
                    <a:p>
                      <a:r>
                        <a:rPr lang="en-US" sz="1400" dirty="0"/>
                        <a:t>3678</a:t>
                      </a:r>
                    </a:p>
                  </a:txBody>
                  <a:tcPr/>
                </a:tc>
                <a:tc>
                  <a:txBody>
                    <a:bodyPr/>
                    <a:lstStyle/>
                    <a:p>
                      <a:r>
                        <a:rPr lang="en-US" sz="1400" dirty="0"/>
                        <a:t>70</a:t>
                      </a:r>
                    </a:p>
                  </a:txBody>
                  <a:tcPr/>
                </a:tc>
                <a:extLst>
                  <a:ext uri="{0D108BD9-81ED-4DB2-BD59-A6C34878D82A}">
                    <a16:rowId xmlns:a16="http://schemas.microsoft.com/office/drawing/2014/main" xmlns="" val="10002"/>
                  </a:ext>
                </a:extLst>
              </a:tr>
              <a:tr h="370840">
                <a:tc>
                  <a:txBody>
                    <a:bodyPr/>
                    <a:lstStyle/>
                    <a:p>
                      <a:endParaRPr lang="en-US" sz="1400" dirty="0"/>
                    </a:p>
                  </a:txBody>
                  <a:tcPr>
                    <a:solidFill>
                      <a:schemeClr val="bg1"/>
                    </a:solidFill>
                  </a:tcPr>
                </a:tc>
                <a:tc>
                  <a:txBody>
                    <a:bodyPr/>
                    <a:lstStyle/>
                    <a:p>
                      <a:r>
                        <a:rPr lang="en-US" sz="1400" dirty="0"/>
                        <a:t>B</a:t>
                      </a:r>
                    </a:p>
                  </a:txBody>
                  <a:tcPr/>
                </a:tc>
                <a:tc>
                  <a:txBody>
                    <a:bodyPr/>
                    <a:lstStyle/>
                    <a:p>
                      <a:r>
                        <a:rPr lang="en-US" sz="1400" dirty="0"/>
                        <a:t>101</a:t>
                      </a:r>
                    </a:p>
                  </a:txBody>
                  <a:tcPr/>
                </a:tc>
                <a:tc>
                  <a:txBody>
                    <a:bodyPr/>
                    <a:lstStyle/>
                    <a:p>
                      <a:r>
                        <a:rPr lang="en-US" sz="1400" dirty="0"/>
                        <a:t>3498</a:t>
                      </a:r>
                    </a:p>
                  </a:txBody>
                  <a:tcPr/>
                </a:tc>
                <a:tc>
                  <a:txBody>
                    <a:bodyPr/>
                    <a:lstStyle/>
                    <a:p>
                      <a:r>
                        <a:rPr lang="en-US" sz="1400" dirty="0"/>
                        <a:t>70</a:t>
                      </a:r>
                    </a:p>
                  </a:txBody>
                  <a:tcPr/>
                </a:tc>
                <a:extLst>
                  <a:ext uri="{0D108BD9-81ED-4DB2-BD59-A6C34878D82A}">
                    <a16:rowId xmlns:a16="http://schemas.microsoft.com/office/drawing/2014/main" xmlns="" val="10003"/>
                  </a:ext>
                </a:extLst>
              </a:tr>
              <a:tr h="370840">
                <a:tc>
                  <a:txBody>
                    <a:bodyPr/>
                    <a:lstStyle/>
                    <a:p>
                      <a:endParaRPr lang="en-US" sz="1400" dirty="0"/>
                    </a:p>
                  </a:txBody>
                  <a:tcPr>
                    <a:solidFill>
                      <a:schemeClr val="bg1"/>
                    </a:solidFill>
                  </a:tcPr>
                </a:tc>
                <a:tc>
                  <a:txBody>
                    <a:bodyPr/>
                    <a:lstStyle/>
                    <a:p>
                      <a:r>
                        <a:rPr lang="en-US" sz="1400" dirty="0"/>
                        <a:t>C</a:t>
                      </a:r>
                    </a:p>
                  </a:txBody>
                  <a:tcPr/>
                </a:tc>
                <a:tc>
                  <a:txBody>
                    <a:bodyPr/>
                    <a:lstStyle/>
                    <a:p>
                      <a:r>
                        <a:rPr lang="en-US" sz="1400" dirty="0"/>
                        <a:t>106</a:t>
                      </a:r>
                    </a:p>
                  </a:txBody>
                  <a:tcPr/>
                </a:tc>
                <a:tc>
                  <a:txBody>
                    <a:bodyPr/>
                    <a:lstStyle/>
                    <a:p>
                      <a:r>
                        <a:rPr lang="en-US" sz="1400" dirty="0"/>
                        <a:t>2987</a:t>
                      </a:r>
                    </a:p>
                  </a:txBody>
                  <a:tcPr/>
                </a:tc>
                <a:tc>
                  <a:txBody>
                    <a:bodyPr/>
                    <a:lstStyle/>
                    <a:p>
                      <a:r>
                        <a:rPr lang="en-US" sz="1400" dirty="0"/>
                        <a:t>80</a:t>
                      </a:r>
                    </a:p>
                  </a:txBody>
                  <a:tcPr/>
                </a:tc>
                <a:extLst>
                  <a:ext uri="{0D108BD9-81ED-4DB2-BD59-A6C34878D82A}">
                    <a16:rowId xmlns:a16="http://schemas.microsoft.com/office/drawing/2014/main" xmlns="" val="10004"/>
                  </a:ext>
                </a:extLst>
              </a:tr>
            </a:tbl>
          </a:graphicData>
        </a:graphic>
      </p:graphicFrame>
      <p:graphicFrame>
        <p:nvGraphicFramePr>
          <p:cNvPr id="9" name="Content Placeholder 3"/>
          <p:cNvGraphicFramePr>
            <a:graphicFrameLocks/>
          </p:cNvGraphicFramePr>
          <p:nvPr>
            <p:extLst/>
          </p:nvPr>
        </p:nvGraphicFramePr>
        <p:xfrm>
          <a:off x="6172200" y="1600200"/>
          <a:ext cx="2209800" cy="1483360"/>
        </p:xfrm>
        <a:graphic>
          <a:graphicData uri="http://schemas.openxmlformats.org/drawingml/2006/table">
            <a:tbl>
              <a:tblPr firstRow="1" bandCol="1">
                <a:tableStyleId>{21E4AEA4-8DFA-4A89-87EB-49C32662AFE0}</a:tableStyleId>
              </a:tblPr>
              <a:tblGrid>
                <a:gridCol w="736600">
                  <a:extLst>
                    <a:ext uri="{9D8B030D-6E8A-4147-A177-3AD203B41FA5}">
                      <a16:colId xmlns:a16="http://schemas.microsoft.com/office/drawing/2014/main" xmlns="" val="20000"/>
                    </a:ext>
                  </a:extLst>
                </a:gridCol>
                <a:gridCol w="736600">
                  <a:extLst>
                    <a:ext uri="{9D8B030D-6E8A-4147-A177-3AD203B41FA5}">
                      <a16:colId xmlns:a16="http://schemas.microsoft.com/office/drawing/2014/main" xmlns="" val="20001"/>
                    </a:ext>
                  </a:extLst>
                </a:gridCol>
                <a:gridCol w="736600">
                  <a:extLst>
                    <a:ext uri="{9D8B030D-6E8A-4147-A177-3AD203B41FA5}">
                      <a16:colId xmlns:a16="http://schemas.microsoft.com/office/drawing/2014/main" xmlns="" val="20002"/>
                    </a:ext>
                  </a:extLst>
                </a:gridCol>
              </a:tblGrid>
              <a:tr h="370840">
                <a:tc>
                  <a:txBody>
                    <a:bodyPr/>
                    <a:lstStyle/>
                    <a:p>
                      <a:pPr algn="ctr"/>
                      <a:r>
                        <a:rPr lang="en-US" sz="1400" u="none" dirty="0"/>
                        <a:t>T</a:t>
                      </a:r>
                    </a:p>
                  </a:txBody>
                  <a:tcPr/>
                </a:tc>
                <a:tc>
                  <a:txBody>
                    <a:bodyPr/>
                    <a:lstStyle/>
                    <a:p>
                      <a:pPr algn="ctr"/>
                      <a:r>
                        <a:rPr lang="en-US" sz="1400" u="sng" dirty="0"/>
                        <a:t>Grade</a:t>
                      </a:r>
                    </a:p>
                  </a:txBody>
                  <a:tcPr/>
                </a:tc>
                <a:tc>
                  <a:txBody>
                    <a:bodyPr/>
                    <a:lstStyle/>
                    <a:p>
                      <a:pPr algn="ctr"/>
                      <a:r>
                        <a:rPr lang="en-US" sz="1400" dirty="0"/>
                        <a:t>Salary</a:t>
                      </a:r>
                    </a:p>
                  </a:txBody>
                  <a:tcPr/>
                </a:tc>
                <a:extLst>
                  <a:ext uri="{0D108BD9-81ED-4DB2-BD59-A6C34878D82A}">
                    <a16:rowId xmlns:a16="http://schemas.microsoft.com/office/drawing/2014/main" xmlns="" val="10000"/>
                  </a:ext>
                </a:extLst>
              </a:tr>
              <a:tr h="370840">
                <a:tc>
                  <a:txBody>
                    <a:bodyPr/>
                    <a:lstStyle/>
                    <a:p>
                      <a:endParaRPr lang="en-US" sz="1400" dirty="0"/>
                    </a:p>
                  </a:txBody>
                  <a:tcPr>
                    <a:solidFill>
                      <a:schemeClr val="bg1"/>
                    </a:solidFill>
                  </a:tcPr>
                </a:tc>
                <a:tc>
                  <a:txBody>
                    <a:bodyPr/>
                    <a:lstStyle/>
                    <a:p>
                      <a:r>
                        <a:rPr lang="en-US" sz="1400" dirty="0"/>
                        <a:t>2</a:t>
                      </a:r>
                    </a:p>
                  </a:txBody>
                  <a:tcPr/>
                </a:tc>
                <a:tc>
                  <a:txBody>
                    <a:bodyPr/>
                    <a:lstStyle/>
                    <a:p>
                      <a:r>
                        <a:rPr lang="en-US" sz="1400" dirty="0"/>
                        <a:t>80</a:t>
                      </a:r>
                    </a:p>
                  </a:txBody>
                  <a:tcPr/>
                </a:tc>
                <a:extLst>
                  <a:ext uri="{0D108BD9-81ED-4DB2-BD59-A6C34878D82A}">
                    <a16:rowId xmlns:a16="http://schemas.microsoft.com/office/drawing/2014/main" xmlns="" val="10001"/>
                  </a:ext>
                </a:extLst>
              </a:tr>
              <a:tr h="370840">
                <a:tc>
                  <a:txBody>
                    <a:bodyPr/>
                    <a:lstStyle/>
                    <a:p>
                      <a:endParaRPr lang="en-US" sz="1400" dirty="0"/>
                    </a:p>
                  </a:txBody>
                  <a:tcPr>
                    <a:solidFill>
                      <a:schemeClr val="bg1"/>
                    </a:solidFill>
                  </a:tcPr>
                </a:tc>
                <a:tc>
                  <a:txBody>
                    <a:bodyPr/>
                    <a:lstStyle/>
                    <a:p>
                      <a:r>
                        <a:rPr lang="en-US" sz="1400" dirty="0"/>
                        <a:t>3</a:t>
                      </a:r>
                    </a:p>
                  </a:txBody>
                  <a:tcPr/>
                </a:tc>
                <a:tc>
                  <a:txBody>
                    <a:bodyPr/>
                    <a:lstStyle/>
                    <a:p>
                      <a:r>
                        <a:rPr lang="en-US" sz="1400" dirty="0"/>
                        <a:t>70</a:t>
                      </a:r>
                    </a:p>
                  </a:txBody>
                  <a:tcPr/>
                </a:tc>
                <a:extLst>
                  <a:ext uri="{0D108BD9-81ED-4DB2-BD59-A6C34878D82A}">
                    <a16:rowId xmlns:a16="http://schemas.microsoft.com/office/drawing/2014/main" xmlns="" val="10002"/>
                  </a:ext>
                </a:extLst>
              </a:tr>
              <a:tr h="370840">
                <a:tc>
                  <a:txBody>
                    <a:bodyPr/>
                    <a:lstStyle/>
                    <a:p>
                      <a:endParaRPr lang="en-US" sz="1400" dirty="0"/>
                    </a:p>
                  </a:txBody>
                  <a:tcPr>
                    <a:solidFill>
                      <a:schemeClr val="bg1"/>
                    </a:solidFill>
                  </a:tcPr>
                </a:tc>
                <a:tc>
                  <a:txBody>
                    <a:bodyPr/>
                    <a:lstStyle/>
                    <a:p>
                      <a:r>
                        <a:rPr lang="en-US" sz="1400" dirty="0"/>
                        <a:t>4</a:t>
                      </a:r>
                    </a:p>
                  </a:txBody>
                  <a:tcPr/>
                </a:tc>
                <a:tc>
                  <a:txBody>
                    <a:bodyPr/>
                    <a:lstStyle/>
                    <a:p>
                      <a:r>
                        <a:rPr lang="en-US" sz="1400" dirty="0"/>
                        <a:t>70</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055729257"/>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Only Lossless-Join Decompositions</a:t>
            </a:r>
            <a:br>
              <a:rPr lang="en-US" dirty="0"/>
            </a:br>
            <a:r>
              <a:rPr lang="en-US" dirty="0"/>
              <a:t>Are Acceptable</a:t>
            </a:r>
          </a:p>
        </p:txBody>
      </p:sp>
      <p:sp>
        <p:nvSpPr>
          <p:cNvPr id="3" name="Content Placeholder 2"/>
          <p:cNvSpPr>
            <a:spLocks noGrp="1"/>
          </p:cNvSpPr>
          <p:nvPr>
            <p:ph idx="1"/>
          </p:nvPr>
        </p:nvSpPr>
        <p:spPr/>
        <p:txBody>
          <a:bodyPr/>
          <a:lstStyle/>
          <a:p>
            <a:r>
              <a:rPr lang="en-US" dirty="0"/>
              <a:t>Formally, a decomposition of R into  is </a:t>
            </a:r>
            <a:r>
              <a:rPr lang="en-US" b="1" i="1" dirty="0">
                <a:solidFill>
                  <a:srgbClr val="FF0000"/>
                </a:solidFill>
              </a:rPr>
              <a:t>lossless-join</a:t>
            </a:r>
            <a:r>
              <a:rPr lang="en-US" b="1" i="1" dirty="0"/>
              <a:t> </a:t>
            </a:r>
            <a:r>
              <a:rPr lang="en-US" dirty="0"/>
              <a:t>if the natural join of the new tables is equal to R, </a:t>
            </a:r>
            <a:r>
              <a:rPr lang="en-US" b="1" i="1" dirty="0">
                <a:solidFill>
                  <a:srgbClr val="FF0000"/>
                </a:solidFill>
              </a:rPr>
              <a:t>for all instances</a:t>
            </a:r>
            <a:r>
              <a:rPr lang="en-US" dirty="0"/>
              <a:t> of R satisfying the given constraints</a:t>
            </a:r>
          </a:p>
          <a:p>
            <a:endParaRPr lang="en-US" dirty="0"/>
          </a:p>
          <a:p>
            <a:r>
              <a:rPr lang="en-US" dirty="0"/>
              <a:t>Given several tables, say R1, R2, …, Rn, their </a:t>
            </a:r>
            <a:r>
              <a:rPr lang="en-US" b="1" i="1" dirty="0">
                <a:solidFill>
                  <a:srgbClr val="FC0128"/>
                </a:solidFill>
              </a:rPr>
              <a:t>natural join </a:t>
            </a:r>
            <a:r>
              <a:rPr lang="en-US" dirty="0"/>
              <a:t>is computed using the following “template”:</a:t>
            </a:r>
          </a:p>
          <a:p>
            <a:endParaRPr lang="en-US" dirty="0"/>
          </a:p>
          <a:p>
            <a:pPr>
              <a:buNone/>
            </a:pPr>
            <a:r>
              <a:rPr lang="en-US" dirty="0"/>
              <a:t>	</a:t>
            </a:r>
            <a:r>
              <a:rPr lang="en-US" dirty="0">
                <a:solidFill>
                  <a:srgbClr val="00AE00"/>
                </a:solidFill>
              </a:rPr>
              <a:t>SELECT INTO </a:t>
            </a:r>
            <a:r>
              <a:rPr lang="en-US" dirty="0"/>
              <a:t>R</a:t>
            </a:r>
            <a:br>
              <a:rPr lang="en-US" dirty="0"/>
            </a:br>
            <a:r>
              <a:rPr lang="en-US" dirty="0"/>
              <a:t>one copy of each column name</a:t>
            </a:r>
            <a:br>
              <a:rPr lang="en-US" dirty="0"/>
            </a:br>
            <a:r>
              <a:rPr lang="en-US" dirty="0">
                <a:solidFill>
                  <a:srgbClr val="00AE00"/>
                </a:solidFill>
              </a:rPr>
              <a:t>FROM</a:t>
            </a:r>
            <a:r>
              <a:rPr lang="en-US" dirty="0"/>
              <a:t> R1, R2, …, Rn</a:t>
            </a:r>
            <a:br>
              <a:rPr lang="en-US" dirty="0"/>
            </a:br>
            <a:r>
              <a:rPr lang="en-US" dirty="0">
                <a:solidFill>
                  <a:srgbClr val="00AE00"/>
                </a:solidFill>
              </a:rPr>
              <a:t>WHERE</a:t>
            </a:r>
            <a:r>
              <a:rPr lang="en-US" dirty="0"/>
              <a:t> equal-named columns have to be equal</a:t>
            </a:r>
          </a:p>
          <a:p>
            <a:pPr>
              <a:buNone/>
            </a:pPr>
            <a:endParaRPr lang="en-US" dirty="0"/>
          </a:p>
          <a:p>
            <a:r>
              <a:rPr lang="en-US" dirty="0"/>
              <a:t>The intuition is that R was “decomposed” into R1, R2, …, Rn by appropriate SELECT statements, and now we are putting </a:t>
            </a:r>
            <a:r>
              <a:rPr lang="en-US" dirty="0" err="1"/>
              <a:t>R1</a:t>
            </a:r>
            <a:r>
              <a:rPr lang="en-US" dirty="0"/>
              <a:t>, </a:t>
            </a:r>
            <a:r>
              <a:rPr lang="en-US" dirty="0" err="1"/>
              <a:t>R2</a:t>
            </a:r>
            <a:r>
              <a:rPr lang="en-US" dirty="0"/>
              <a:t>, …, Rn back together to reconstruct the original R</a:t>
            </a:r>
          </a:p>
          <a:p>
            <a:pPr marL="0" indent="0">
              <a:buNone/>
            </a:pPr>
            <a:endParaRPr lang="en-US" dirty="0"/>
          </a:p>
        </p:txBody>
      </p:sp>
    </p:spTree>
    <p:extLst>
      <p:ext uri="{BB962C8B-B14F-4D97-AF65-F5344CB8AC3E}">
        <p14:creationId xmlns:p14="http://schemas.microsoft.com/office/powerpoint/2010/main" val="374885726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dirty="0"/>
              <a:t>Functional Dependencies</a:t>
            </a:r>
            <a:br>
              <a:rPr lang="en-US" dirty="0"/>
            </a:br>
            <a:r>
              <a:rPr lang="en-US" dirty="0"/>
              <a:t>(Abbreviation: FDs)</a:t>
            </a:r>
          </a:p>
        </p:txBody>
      </p:sp>
      <p:sp>
        <p:nvSpPr>
          <p:cNvPr id="31747" name="Content Placeholder 2"/>
          <p:cNvSpPr>
            <a:spLocks noGrp="1"/>
          </p:cNvSpPr>
          <p:nvPr>
            <p:ph idx="1"/>
          </p:nvPr>
        </p:nvSpPr>
        <p:spPr/>
        <p:txBody>
          <a:bodyPr/>
          <a:lstStyle/>
          <a:p>
            <a:pPr>
              <a:defRPr/>
            </a:pPr>
            <a:r>
              <a:rPr lang="en-US" dirty="0"/>
              <a:t>Let X and Y be sets of columns, then:</a:t>
            </a:r>
          </a:p>
          <a:p>
            <a:pPr>
              <a:buFont typeface="Monotype Sorts" pitchFamily="2" charset="2"/>
              <a:buNone/>
              <a:defRPr/>
            </a:pPr>
            <a:r>
              <a:rPr lang="en-US" i="1" dirty="0"/>
              <a:t>	X</a:t>
            </a:r>
            <a:r>
              <a:rPr lang="en-US" dirty="0"/>
              <a:t> </a:t>
            </a:r>
            <a:r>
              <a:rPr lang="en-US" b="1" i="1" dirty="0">
                <a:solidFill>
                  <a:srgbClr val="FF0000"/>
                </a:solidFill>
              </a:rPr>
              <a:t>functionally determines </a:t>
            </a:r>
            <a:r>
              <a:rPr lang="en-US" dirty="0"/>
              <a:t>Y, written X</a:t>
            </a:r>
            <a:r>
              <a:rPr lang="en-US" dirty="0">
                <a:solidFill>
                  <a:schemeClr val="accent4">
                    <a:lumMod val="75000"/>
                  </a:schemeClr>
                </a:solidFill>
              </a:rPr>
              <a:t> → </a:t>
            </a:r>
            <a:r>
              <a:rPr lang="en-US" dirty="0"/>
              <a:t>Y</a:t>
            </a:r>
          </a:p>
          <a:p>
            <a:pPr>
              <a:buFont typeface="Monotype Sorts" pitchFamily="2" charset="2"/>
              <a:buNone/>
              <a:defRPr/>
            </a:pPr>
            <a:r>
              <a:rPr lang="en-US" dirty="0"/>
              <a:t>			if and only if</a:t>
            </a:r>
          </a:p>
          <a:p>
            <a:pPr>
              <a:buFont typeface="Monotype Sorts" pitchFamily="2" charset="2"/>
              <a:buNone/>
              <a:defRPr/>
            </a:pPr>
            <a:r>
              <a:rPr lang="en-US" dirty="0"/>
              <a:t>	any two rows that are equal on (all the attributes in) X must be equal on (all the attributes in) Y</a:t>
            </a:r>
          </a:p>
          <a:p>
            <a:pPr>
              <a:defRPr/>
            </a:pPr>
            <a:r>
              <a:rPr lang="en-US" dirty="0"/>
              <a:t>In simpler terms, less formally, but really the same, it means that:</a:t>
            </a:r>
          </a:p>
          <a:p>
            <a:pPr>
              <a:buFont typeface="Monotype Sorts" pitchFamily="2" charset="2"/>
              <a:buNone/>
              <a:defRPr/>
            </a:pPr>
            <a:r>
              <a:rPr lang="en-US" dirty="0"/>
              <a:t>	</a:t>
            </a:r>
            <a:r>
              <a:rPr lang="en-US" b="1" i="1" dirty="0">
                <a:solidFill>
                  <a:srgbClr val="FF0000"/>
                </a:solidFill>
              </a:rPr>
              <a:t>If a value of X is specified, it “determines” some (specific) value of Y; in other words: Y is a function of X</a:t>
            </a:r>
          </a:p>
          <a:p>
            <a:pPr>
              <a:defRPr/>
            </a:pPr>
            <a:r>
              <a:rPr lang="en-US" dirty="0"/>
              <a:t>We will assume that  for a given FD X</a:t>
            </a:r>
            <a:r>
              <a:rPr lang="en-US" dirty="0">
                <a:solidFill>
                  <a:schemeClr val="accent4">
                    <a:lumMod val="75000"/>
                  </a:schemeClr>
                </a:solidFill>
              </a:rPr>
              <a:t> → </a:t>
            </a:r>
            <a:r>
              <a:rPr lang="en-US" dirty="0"/>
              <a:t>Y attributes in X cannot have the value of NULL: attributes of X correspond to arguments of a function</a:t>
            </a:r>
            <a:endParaRPr lang="en-US" b="1" i="1" dirty="0">
              <a:solidFill>
                <a:srgbClr val="FF0000"/>
              </a:solidFill>
            </a:endParaRPr>
          </a:p>
          <a:p>
            <a:pPr>
              <a:defRPr/>
            </a:pPr>
            <a:endParaRPr lang="en-US" dirty="0"/>
          </a:p>
          <a:p>
            <a:pPr>
              <a:defRPr/>
            </a:pPr>
            <a:r>
              <a:rPr lang="en-US" dirty="0"/>
              <a:t>We will generally look at </a:t>
            </a:r>
            <a:r>
              <a:rPr lang="en-US" b="1" i="1" dirty="0">
                <a:solidFill>
                  <a:srgbClr val="FF0000"/>
                </a:solidFill>
              </a:rPr>
              <a:t>sets of FDs </a:t>
            </a:r>
            <a:r>
              <a:rPr lang="en-US" dirty="0"/>
              <a:t>and will denote them as needed by </a:t>
            </a:r>
            <a:r>
              <a:rPr lang="en-US" b="1" dirty="0">
                <a:solidFill>
                  <a:srgbClr val="FF0000"/>
                </a:solidFill>
              </a:rPr>
              <a:t>M </a:t>
            </a:r>
            <a:r>
              <a:rPr lang="en-US" dirty="0"/>
              <a:t>and</a:t>
            </a:r>
            <a:r>
              <a:rPr lang="en-US" b="1" dirty="0">
                <a:solidFill>
                  <a:srgbClr val="FF0000"/>
                </a:solidFill>
              </a:rPr>
              <a:t> N</a:t>
            </a:r>
            <a:endParaRPr lang="en-US" dirty="0">
              <a:solidFill>
                <a:schemeClr val="accent4">
                  <a:lumMod val="75000"/>
                </a:schemeClr>
              </a:solidFill>
            </a:endParaRPr>
          </a:p>
          <a:p>
            <a:pPr>
              <a:buFont typeface="Monotype Sorts" pitchFamily="2" charset="2"/>
              <a:buNone/>
              <a:defRPr/>
            </a:pPr>
            <a:endParaRPr lang="en-US" dirty="0"/>
          </a:p>
        </p:txBody>
      </p:sp>
    </p:spTree>
    <p:extLst>
      <p:ext uri="{BB962C8B-B14F-4D97-AF65-F5344CB8AC3E}">
        <p14:creationId xmlns:p14="http://schemas.microsoft.com/office/powerpoint/2010/main" val="70182974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Trivial FDs</a:t>
            </a:r>
          </a:p>
        </p:txBody>
      </p:sp>
      <p:sp>
        <p:nvSpPr>
          <p:cNvPr id="3" name="Content Placeholder 2"/>
          <p:cNvSpPr>
            <a:spLocks noGrp="1"/>
          </p:cNvSpPr>
          <p:nvPr>
            <p:ph idx="1"/>
          </p:nvPr>
        </p:nvSpPr>
        <p:spPr/>
        <p:txBody>
          <a:bodyPr/>
          <a:lstStyle/>
          <a:p>
            <a:r>
              <a:rPr lang="en-US" dirty="0"/>
              <a:t>If </a:t>
            </a:r>
            <a:r>
              <a:rPr lang="en-US" b="1" dirty="0">
                <a:solidFill>
                  <a:srgbClr val="FC0128"/>
                </a:solidFill>
                <a:sym typeface="Monotype Sorts" pitchFamily="2" charset="2"/>
              </a:rPr>
              <a:t>Y </a:t>
            </a:r>
            <a:r>
              <a:rPr lang="en-US" b="1" dirty="0">
                <a:solidFill>
                  <a:srgbClr val="FC0128"/>
                </a:solidFill>
                <a:sym typeface="Symbol" pitchFamily="18" charset="2"/>
              </a:rPr>
              <a:t> X </a:t>
            </a:r>
            <a:r>
              <a:rPr lang="en-US" dirty="0">
                <a:sym typeface="Symbol" pitchFamily="18" charset="2"/>
              </a:rPr>
              <a:t>then FD  </a:t>
            </a:r>
            <a:r>
              <a:rPr lang="en-US" b="1" dirty="0">
                <a:solidFill>
                  <a:srgbClr val="FC0128"/>
                </a:solidFill>
              </a:rPr>
              <a:t>X → Y</a:t>
            </a:r>
          </a:p>
          <a:p>
            <a:pPr lvl="1"/>
            <a:r>
              <a:rPr lang="en-US"/>
              <a:t>Always holds</a:t>
            </a:r>
            <a:endParaRPr lang="en-US" dirty="0"/>
          </a:p>
          <a:p>
            <a:pPr lvl="1"/>
            <a:r>
              <a:rPr lang="en-US" dirty="0"/>
              <a:t>Does not say anything</a:t>
            </a:r>
          </a:p>
          <a:p>
            <a:r>
              <a:rPr lang="en-US" dirty="0"/>
              <a:t>Such FD is called </a:t>
            </a:r>
            <a:r>
              <a:rPr lang="en-US" b="1" i="1" dirty="0">
                <a:solidFill>
                  <a:srgbClr val="FC0128"/>
                </a:solidFill>
              </a:rPr>
              <a:t>trivial</a:t>
            </a:r>
          </a:p>
          <a:p>
            <a:endParaRPr lang="en-US" b="1" i="1" dirty="0">
              <a:solidFill>
                <a:srgbClr val="FC0128"/>
              </a:solidFill>
            </a:endParaRPr>
          </a:p>
          <a:p>
            <a:r>
              <a:rPr lang="en-US" dirty="0"/>
              <a:t>Can always remove the “trivial part” from an FD without changing the constraint expressed by that FD</a:t>
            </a:r>
          </a:p>
          <a:p>
            <a:endParaRPr lang="en-US" dirty="0"/>
          </a:p>
          <a:p>
            <a:r>
              <a:rPr lang="en-US" dirty="0"/>
              <a:t>Example:  Replace</a:t>
            </a:r>
          </a:p>
          <a:p>
            <a:pPr marL="0" indent="0">
              <a:buNone/>
            </a:pPr>
            <a:r>
              <a:rPr lang="en-US" dirty="0"/>
              <a:t>	ABCD → CDE </a:t>
            </a:r>
          </a:p>
          <a:p>
            <a:pPr marL="0" indent="0">
              <a:buNone/>
            </a:pPr>
            <a:r>
              <a:rPr lang="en-US" dirty="0"/>
              <a:t>	         by</a:t>
            </a:r>
          </a:p>
          <a:p>
            <a:pPr marL="0" indent="0">
              <a:buNone/>
            </a:pPr>
            <a:r>
              <a:rPr lang="en-US" dirty="0"/>
              <a:t>	ABCD → E</a:t>
            </a:r>
          </a:p>
          <a:p>
            <a:pPr marL="0" indent="0">
              <a:buNone/>
            </a:pPr>
            <a:endParaRPr lang="en-US" dirty="0"/>
          </a:p>
          <a:p>
            <a:pPr marL="0" indent="0">
              <a:buNone/>
            </a:pPr>
            <a:r>
              <a:rPr lang="en-US" dirty="0"/>
              <a:t>      Having CD on the right side does not add anything</a:t>
            </a:r>
          </a:p>
          <a:p>
            <a:endParaRPr lang="en-US" b="1" i="1" dirty="0">
              <a:solidFill>
                <a:srgbClr val="FC0128"/>
              </a:solidFill>
            </a:endParaRPr>
          </a:p>
          <a:p>
            <a:pPr marL="0" indent="0">
              <a:buNone/>
            </a:pPr>
            <a:r>
              <a:rPr lang="en-US" dirty="0">
                <a:sym typeface="Symbol" pitchFamily="18" charset="2"/>
              </a:rPr>
              <a:t> </a:t>
            </a:r>
          </a:p>
          <a:p>
            <a:pPr marL="0" indent="0">
              <a:buNone/>
            </a:pPr>
            <a:endParaRPr lang="en-US" dirty="0"/>
          </a:p>
        </p:txBody>
      </p:sp>
    </p:spTree>
    <p:extLst>
      <p:ext uri="{BB962C8B-B14F-4D97-AF65-F5344CB8AC3E}">
        <p14:creationId xmlns:p14="http://schemas.microsoft.com/office/powerpoint/2010/main" val="3357102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p:cNvSpPr>
            <a:spLocks noGrp="1"/>
          </p:cNvSpPr>
          <p:nvPr>
            <p:ph type="title"/>
          </p:nvPr>
        </p:nvSpPr>
        <p:spPr/>
        <p:txBody>
          <a:bodyPr/>
          <a:lstStyle/>
          <a:p>
            <a:r>
              <a:rPr lang="en-US"/>
              <a:t>What Did We Do?</a:t>
            </a:r>
            <a:br>
              <a:rPr lang="en-US"/>
            </a:br>
            <a:r>
              <a:rPr lang="en-US"/>
              <a:t>Think X = Grade And Y = Salary</a:t>
            </a:r>
          </a:p>
        </p:txBody>
      </p:sp>
      <p:sp>
        <p:nvSpPr>
          <p:cNvPr id="2053" name="Content Placeholder 2"/>
          <p:cNvSpPr>
            <a:spLocks noGrp="1"/>
          </p:cNvSpPr>
          <p:nvPr>
            <p:ph idx="1"/>
          </p:nvPr>
        </p:nvSpPr>
        <p:spPr/>
        <p:txBody>
          <a:bodyPr/>
          <a:lstStyle/>
          <a:p>
            <a:r>
              <a:rPr lang="en-US" dirty="0"/>
              <a:t>We had a table</a:t>
            </a:r>
          </a:p>
          <a:p>
            <a:endParaRPr lang="en-US" dirty="0"/>
          </a:p>
          <a:p>
            <a:endParaRPr lang="en-US" dirty="0"/>
          </a:p>
          <a:p>
            <a:endParaRPr lang="en-US" dirty="0"/>
          </a:p>
          <a:p>
            <a:endParaRPr lang="en-US" dirty="0"/>
          </a:p>
          <a:p>
            <a:endParaRPr lang="en-US" dirty="0"/>
          </a:p>
          <a:p>
            <a:r>
              <a:rPr lang="en-US" dirty="0"/>
              <a:t>We replaced this one table by two tables</a:t>
            </a:r>
          </a:p>
          <a:p>
            <a:endParaRPr lang="en-US" dirty="0"/>
          </a:p>
          <a:p>
            <a:endParaRPr lang="en-US" dirty="0"/>
          </a:p>
          <a:p>
            <a:endParaRPr lang="en-US" dirty="0"/>
          </a:p>
          <a:p>
            <a:endParaRPr lang="en-US" dirty="0"/>
          </a:p>
          <a:p>
            <a:endParaRPr lang="en-US" dirty="0"/>
          </a:p>
          <a:p>
            <a:r>
              <a:rPr lang="en-US" b="1" i="1" dirty="0">
                <a:solidFill>
                  <a:srgbClr val="FF0000"/>
                </a:solidFill>
              </a:rPr>
              <a:t>This is only intuition and not a general procedure</a:t>
            </a:r>
          </a:p>
        </p:txBody>
      </p:sp>
      <p:graphicFrame>
        <p:nvGraphicFramePr>
          <p:cNvPr id="2050" name="Object 3"/>
          <p:cNvGraphicFramePr>
            <a:graphicFrameLocks noChangeAspect="1"/>
          </p:cNvGraphicFramePr>
          <p:nvPr/>
        </p:nvGraphicFramePr>
        <p:xfrm>
          <a:off x="990600" y="5105400"/>
          <a:ext cx="8153400" cy="495300"/>
        </p:xfrm>
        <a:graphic>
          <a:graphicData uri="http://schemas.openxmlformats.org/presentationml/2006/ole">
            <mc:AlternateContent xmlns:mc="http://schemas.openxmlformats.org/markup-compatibility/2006">
              <mc:Choice xmlns:v="urn:schemas-microsoft-com:vml" Requires="v">
                <p:oleObj spid="_x0000_s54365" name="Visio" r:id="rId4" imgW="8152846" imgH="494808" progId="Visio.Drawing.11">
                  <p:embed/>
                </p:oleObj>
              </mc:Choice>
              <mc:Fallback>
                <p:oleObj name="Visio" r:id="rId4" imgW="8152846" imgH="494808" progId="Visio.Drawing.11">
                  <p:embed/>
                  <p:pic>
                    <p:nvPicPr>
                      <p:cNvPr id="205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5105400"/>
                        <a:ext cx="8153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6"/>
          <p:cNvGraphicFramePr>
            <a:graphicFrameLocks noChangeAspect="1"/>
          </p:cNvGraphicFramePr>
          <p:nvPr/>
        </p:nvGraphicFramePr>
        <p:xfrm>
          <a:off x="1600200" y="2286000"/>
          <a:ext cx="6210300" cy="841375"/>
        </p:xfrm>
        <a:graphic>
          <a:graphicData uri="http://schemas.openxmlformats.org/presentationml/2006/ole">
            <mc:AlternateContent xmlns:mc="http://schemas.openxmlformats.org/markup-compatibility/2006">
              <mc:Choice xmlns:v="urn:schemas-microsoft-com:vml" Requires="v">
                <p:oleObj spid="_x0000_s54366" name="Visio" r:id="rId6" imgW="6210023" imgH="841027" progId="Visio.Drawing.11">
                  <p:embed/>
                </p:oleObj>
              </mc:Choice>
              <mc:Fallback>
                <p:oleObj name="Visio" r:id="rId6" imgW="6210023" imgH="841027" progId="Visio.Drawing.11">
                  <p:embed/>
                  <p:pic>
                    <p:nvPicPr>
                      <p:cNvPr id="2051"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2286000"/>
                        <a:ext cx="62103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191739763"/>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Union Rule/Property</a:t>
            </a:r>
          </a:p>
        </p:txBody>
      </p:sp>
      <p:sp>
        <p:nvSpPr>
          <p:cNvPr id="3" name="Content Placeholder 2"/>
          <p:cNvSpPr>
            <a:spLocks noGrp="1"/>
          </p:cNvSpPr>
          <p:nvPr>
            <p:ph idx="1"/>
          </p:nvPr>
        </p:nvSpPr>
        <p:spPr/>
        <p:txBody>
          <a:bodyPr/>
          <a:lstStyle/>
          <a:p>
            <a:r>
              <a:rPr lang="en-US" dirty="0"/>
              <a:t>An FD with n attributes on the right hand side </a:t>
            </a:r>
          </a:p>
          <a:p>
            <a:pPr marL="0" indent="0">
              <a:buNone/>
            </a:pPr>
            <a:r>
              <a:rPr lang="en-US" dirty="0"/>
              <a:t>	X → A1 A2 … An</a:t>
            </a:r>
          </a:p>
          <a:p>
            <a:pPr marL="0" indent="0">
              <a:buNone/>
            </a:pPr>
            <a:r>
              <a:rPr lang="en-US" dirty="0"/>
              <a:t>	      is equivalent to the set of n FDs</a:t>
            </a:r>
            <a:br>
              <a:rPr lang="en-US" dirty="0"/>
            </a:br>
            <a:r>
              <a:rPr lang="en-US" dirty="0"/>
              <a:t>	X → A1 </a:t>
            </a:r>
            <a:br>
              <a:rPr lang="en-US" dirty="0"/>
            </a:br>
            <a:r>
              <a:rPr lang="en-US" dirty="0"/>
              <a:t>	X → A2</a:t>
            </a:r>
            <a:br>
              <a:rPr lang="en-US" dirty="0"/>
            </a:br>
            <a:r>
              <a:rPr lang="en-US" dirty="0"/>
              <a:t>	….</a:t>
            </a:r>
            <a:br>
              <a:rPr lang="en-US" dirty="0"/>
            </a:br>
            <a:r>
              <a:rPr lang="en-US" dirty="0"/>
              <a:t>	X → An</a:t>
            </a:r>
          </a:p>
          <a:p>
            <a:pPr marL="0" indent="0">
              <a:buNone/>
            </a:pPr>
            <a:endParaRPr lang="en-US" dirty="0"/>
          </a:p>
          <a:p>
            <a:r>
              <a:rPr lang="en-US" dirty="0"/>
              <a:t>Example: </a:t>
            </a:r>
            <a:br>
              <a:rPr lang="en-US" dirty="0"/>
            </a:br>
            <a:r>
              <a:rPr lang="en-US" dirty="0"/>
              <a:t>	ABC → DEFG</a:t>
            </a:r>
          </a:p>
          <a:p>
            <a:pPr marL="0" indent="0">
              <a:buNone/>
            </a:pPr>
            <a:r>
              <a:rPr lang="en-US" dirty="0"/>
              <a:t>	     is equivalent to set of 4 FDs</a:t>
            </a:r>
            <a:br>
              <a:rPr lang="en-US" dirty="0"/>
            </a:br>
            <a:r>
              <a:rPr lang="en-US" dirty="0"/>
              <a:t/>
            </a:r>
            <a:br>
              <a:rPr lang="en-US" dirty="0"/>
            </a:br>
            <a:r>
              <a:rPr lang="en-US" dirty="0"/>
              <a:t>	ABC → D</a:t>
            </a:r>
            <a:br>
              <a:rPr lang="en-US" dirty="0"/>
            </a:br>
            <a:r>
              <a:rPr lang="en-US" dirty="0"/>
              <a:t>	ABC → E</a:t>
            </a:r>
            <a:br>
              <a:rPr lang="en-US" dirty="0"/>
            </a:br>
            <a:r>
              <a:rPr lang="en-US" dirty="0"/>
              <a:t>	ABC → F</a:t>
            </a:r>
            <a:br>
              <a:rPr lang="en-US" dirty="0"/>
            </a:br>
            <a:r>
              <a:rPr lang="en-US" dirty="0"/>
              <a:t>	ABC → G</a:t>
            </a:r>
          </a:p>
          <a:p>
            <a:pPr marL="0" indent="0">
              <a:buNone/>
            </a:pPr>
            <a:endParaRPr lang="en-US" dirty="0"/>
          </a:p>
          <a:p>
            <a:endParaRPr lang="en-US" dirty="0"/>
          </a:p>
        </p:txBody>
      </p:sp>
    </p:spTree>
    <p:extLst>
      <p:ext uri="{BB962C8B-B14F-4D97-AF65-F5344CB8AC3E}">
        <p14:creationId xmlns:p14="http://schemas.microsoft.com/office/powerpoint/2010/main" val="2309652235"/>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dirty="0"/>
              <a:t>Closures of a Sets of Attributes</a:t>
            </a:r>
          </a:p>
        </p:txBody>
      </p:sp>
      <p:sp>
        <p:nvSpPr>
          <p:cNvPr id="97283" name="Content Placeholder 2"/>
          <p:cNvSpPr>
            <a:spLocks noGrp="1"/>
          </p:cNvSpPr>
          <p:nvPr>
            <p:ph idx="1"/>
          </p:nvPr>
        </p:nvSpPr>
        <p:spPr/>
        <p:txBody>
          <a:bodyPr/>
          <a:lstStyle/>
          <a:p>
            <a:r>
              <a:rPr lang="en-US" dirty="0"/>
              <a:t>In general, we have a concept of a </a:t>
            </a:r>
            <a:r>
              <a:rPr lang="en-US" b="1" i="1" dirty="0">
                <a:solidFill>
                  <a:srgbClr val="FF0000"/>
                </a:solidFill>
              </a:rPr>
              <a:t>the closure </a:t>
            </a:r>
            <a:r>
              <a:rPr lang="en-US" dirty="0"/>
              <a:t>of a set of attributes in a relational schema</a:t>
            </a:r>
            <a:r>
              <a:rPr lang="en-US" b="1" i="1" dirty="0">
                <a:solidFill>
                  <a:srgbClr val="FF0000"/>
                </a:solidFill>
              </a:rPr>
              <a:t> R</a:t>
            </a:r>
          </a:p>
          <a:p>
            <a:r>
              <a:rPr lang="en-US" dirty="0"/>
              <a:t>We are given a set of functional dependencies, say </a:t>
            </a:r>
            <a:r>
              <a:rPr lang="en-US" b="1" i="1" dirty="0">
                <a:solidFill>
                  <a:srgbClr val="FF0000"/>
                </a:solidFill>
              </a:rPr>
              <a:t>M</a:t>
            </a:r>
          </a:p>
          <a:p>
            <a:r>
              <a:rPr lang="en-US" dirty="0"/>
              <a:t>Let </a:t>
            </a:r>
            <a:r>
              <a:rPr lang="en-US" b="1" dirty="0">
                <a:solidFill>
                  <a:srgbClr val="FC0128"/>
                </a:solidFill>
              </a:rPr>
              <a:t>X</a:t>
            </a:r>
            <a:r>
              <a:rPr lang="en-US" dirty="0"/>
              <a:t> be a set of attributes,</a:t>
            </a:r>
          </a:p>
          <a:p>
            <a:r>
              <a:rPr lang="en-US" b="1" dirty="0">
                <a:solidFill>
                  <a:srgbClr val="FF0000"/>
                </a:solidFill>
              </a:rPr>
              <a:t>X</a:t>
            </a:r>
            <a:r>
              <a:rPr lang="en-US" b="1" baseline="-25000" dirty="0">
                <a:solidFill>
                  <a:srgbClr val="FF0000"/>
                </a:solidFill>
              </a:rPr>
              <a:t>M</a:t>
            </a:r>
            <a:r>
              <a:rPr lang="en-US" b="1" baseline="30000" dirty="0">
                <a:solidFill>
                  <a:srgbClr val="FF0000"/>
                </a:solidFill>
              </a:rPr>
              <a:t>+</a:t>
            </a:r>
            <a:r>
              <a:rPr lang="en-US" b="1" dirty="0">
                <a:solidFill>
                  <a:srgbClr val="FF0000"/>
                </a:solidFill>
              </a:rPr>
              <a:t> </a:t>
            </a:r>
            <a:r>
              <a:rPr lang="en-US" dirty="0"/>
              <a:t>is the set of all the attributes whose values are “determined” by the values of X because of M</a:t>
            </a:r>
          </a:p>
          <a:p>
            <a:pPr lvl="1"/>
            <a:r>
              <a:rPr lang="en-US" dirty="0"/>
              <a:t>If M is understood, we do not need to write it and can just write </a:t>
            </a:r>
            <a:r>
              <a:rPr lang="en-US" b="1" dirty="0">
                <a:solidFill>
                  <a:srgbClr val="FF0000"/>
                </a:solidFill>
              </a:rPr>
              <a:t>X</a:t>
            </a:r>
            <a:r>
              <a:rPr lang="en-US" b="1" baseline="30000" dirty="0">
                <a:solidFill>
                  <a:srgbClr val="FF0000"/>
                </a:solidFill>
              </a:rPr>
              <a:t>+</a:t>
            </a:r>
            <a:r>
              <a:rPr lang="en-US" b="1" dirty="0">
                <a:solidFill>
                  <a:srgbClr val="FF0000"/>
                </a:solidFill>
              </a:rPr>
              <a:t> </a:t>
            </a:r>
          </a:p>
        </p:txBody>
      </p:sp>
    </p:spTree>
    <p:extLst>
      <p:ext uri="{BB962C8B-B14F-4D97-AF65-F5344CB8AC3E}">
        <p14:creationId xmlns:p14="http://schemas.microsoft.com/office/powerpoint/2010/main" val="3026676647"/>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t>Computing Closures Of Sets Of Attributes</a:t>
            </a:r>
          </a:p>
        </p:txBody>
      </p:sp>
      <p:sp>
        <p:nvSpPr>
          <p:cNvPr id="41987" name="Rectangle 3"/>
          <p:cNvSpPr>
            <a:spLocks noGrp="1" noChangeArrowheads="1"/>
          </p:cNvSpPr>
          <p:nvPr>
            <p:ph idx="1"/>
          </p:nvPr>
        </p:nvSpPr>
        <p:spPr/>
        <p:txBody>
          <a:bodyPr/>
          <a:lstStyle/>
          <a:p>
            <a:pPr marL="457200" indent="-457200">
              <a:defRPr/>
            </a:pPr>
            <a:r>
              <a:rPr lang="en-US" dirty="0"/>
              <a:t>There is a very simple algorithm to compute X</a:t>
            </a:r>
            <a:r>
              <a:rPr lang="en-US" baseline="30000" dirty="0"/>
              <a:t>+ </a:t>
            </a:r>
            <a:r>
              <a:rPr lang="en-US" dirty="0"/>
              <a:t> (given some set of FDs)</a:t>
            </a:r>
            <a:endParaRPr lang="en-US" baseline="30000" dirty="0"/>
          </a:p>
          <a:p>
            <a:pPr marL="457200" indent="-457200">
              <a:buFont typeface="Monotype Sorts" pitchFamily="2" charset="2"/>
              <a:buNone/>
              <a:defRPr/>
            </a:pPr>
            <a:r>
              <a:rPr lang="en-US" dirty="0"/>
              <a:t> </a:t>
            </a:r>
          </a:p>
          <a:p>
            <a:pPr marL="869950" lvl="1" indent="-457200">
              <a:buFont typeface="Monotype Sorts" pitchFamily="2" charset="2"/>
              <a:buNone/>
              <a:defRPr/>
            </a:pPr>
            <a:r>
              <a:rPr lang="en-US" sz="2400" dirty="0"/>
              <a:t>1.</a:t>
            </a:r>
            <a:r>
              <a:rPr lang="en-US" dirty="0"/>
              <a:t> </a:t>
            </a:r>
            <a:r>
              <a:rPr lang="en-US" sz="2400" dirty="0"/>
              <a:t>Let Y = X</a:t>
            </a:r>
          </a:p>
          <a:p>
            <a:pPr marL="869950" lvl="1" indent="-457200">
              <a:buFont typeface="Monotype Sorts" pitchFamily="2" charset="2"/>
              <a:buNone/>
              <a:defRPr/>
            </a:pPr>
            <a:r>
              <a:rPr lang="en-US" sz="2400" dirty="0"/>
              <a:t>2. Whenever there is an FD, say V </a:t>
            </a:r>
            <a:r>
              <a:rPr lang="en-US" sz="2400" dirty="0">
                <a:solidFill>
                  <a:schemeClr val="accent4">
                    <a:lumMod val="75000"/>
                  </a:schemeClr>
                </a:solidFill>
              </a:rPr>
              <a:t>→</a:t>
            </a:r>
            <a:r>
              <a:rPr lang="en-US" sz="2400" dirty="0">
                <a:sym typeface="Monotype Sorts" pitchFamily="2" charset="2"/>
              </a:rPr>
              <a:t> W, such that</a:t>
            </a:r>
          </a:p>
          <a:p>
            <a:pPr marL="1238250" lvl="2" indent="-381000">
              <a:buFont typeface="Monotype Sorts" pitchFamily="2" charset="2"/>
              <a:buNone/>
              <a:defRPr/>
            </a:pPr>
            <a:r>
              <a:rPr lang="en-US" sz="2400" dirty="0">
                <a:sym typeface="Monotype Sorts" pitchFamily="2" charset="2"/>
              </a:rPr>
              <a:t>    1. V </a:t>
            </a:r>
            <a:r>
              <a:rPr lang="en-US" sz="2400" dirty="0">
                <a:sym typeface="Symbol" pitchFamily="18" charset="2"/>
              </a:rPr>
              <a:t> Y, and</a:t>
            </a:r>
          </a:p>
          <a:p>
            <a:pPr marL="1238250" lvl="2" indent="-381000">
              <a:buFont typeface="Monotype Sorts" pitchFamily="2" charset="2"/>
              <a:buNone/>
              <a:defRPr/>
            </a:pPr>
            <a:r>
              <a:rPr lang="en-US" sz="2400" dirty="0">
                <a:sym typeface="Monotype Sorts" pitchFamily="2" charset="2"/>
              </a:rPr>
              <a:t>    2. W </a:t>
            </a:r>
            <a:r>
              <a:rPr lang="en-US" sz="2400" dirty="0">
                <a:cs typeface="Arial" charset="0"/>
                <a:sym typeface="Monotype Sorts" pitchFamily="2" charset="2"/>
              </a:rPr>
              <a:t>− Y is not empty</a:t>
            </a:r>
          </a:p>
          <a:p>
            <a:pPr marL="869950" lvl="1" indent="-457200">
              <a:buFont typeface="Monotype Sorts" pitchFamily="2" charset="2"/>
              <a:buNone/>
              <a:defRPr/>
            </a:pPr>
            <a:r>
              <a:rPr lang="en-US" sz="2400" dirty="0">
                <a:cs typeface="Arial" charset="0"/>
                <a:sym typeface="Monotype Sorts" pitchFamily="2" charset="2"/>
              </a:rPr>
              <a:t>	add </a:t>
            </a:r>
            <a:r>
              <a:rPr lang="en-US" sz="2400" dirty="0">
                <a:sym typeface="Monotype Sorts" pitchFamily="2" charset="2"/>
              </a:rPr>
              <a:t>W </a:t>
            </a:r>
            <a:r>
              <a:rPr lang="en-US" sz="2400" dirty="0">
                <a:cs typeface="Arial" charset="0"/>
                <a:sym typeface="Monotype Sorts" pitchFamily="2" charset="2"/>
              </a:rPr>
              <a:t>− Y to Y</a:t>
            </a:r>
          </a:p>
          <a:p>
            <a:pPr marL="869950" lvl="1" indent="-457200">
              <a:buFont typeface="Monotype Sorts" pitchFamily="2" charset="2"/>
              <a:buNone/>
              <a:defRPr/>
            </a:pPr>
            <a:r>
              <a:rPr lang="en-US" sz="2400" dirty="0">
                <a:sym typeface="Monotype Sorts" pitchFamily="2" charset="2"/>
              </a:rPr>
              <a:t>3. At termination Y = </a:t>
            </a:r>
            <a:r>
              <a:rPr lang="en-US" sz="2400" dirty="0"/>
              <a:t>X</a:t>
            </a:r>
            <a:r>
              <a:rPr lang="en-US" sz="2400" baseline="30000" dirty="0"/>
              <a:t>+</a:t>
            </a:r>
            <a:endParaRPr lang="en-US" sz="2400" dirty="0">
              <a:sym typeface="Monotype Sorts" pitchFamily="2" charset="2"/>
            </a:endParaRPr>
          </a:p>
          <a:p>
            <a:pPr marL="457200" indent="-457200">
              <a:defRPr/>
            </a:pPr>
            <a:endParaRPr lang="en-US" dirty="0">
              <a:sym typeface="Monotype Sorts" pitchFamily="2" charset="2"/>
            </a:endParaRPr>
          </a:p>
          <a:p>
            <a:pPr marL="457200" indent="-457200">
              <a:defRPr/>
            </a:pPr>
            <a:r>
              <a:rPr lang="en-US" dirty="0">
                <a:sym typeface="Monotype Sorts" pitchFamily="2" charset="2"/>
              </a:rPr>
              <a:t>The algorithm is very efficient</a:t>
            </a:r>
          </a:p>
          <a:p>
            <a:pPr marL="457200" indent="-457200">
              <a:defRPr/>
            </a:pPr>
            <a:r>
              <a:rPr lang="en-US" dirty="0">
                <a:cs typeface="Arial" charset="0"/>
                <a:sym typeface="Monotype Sorts" pitchFamily="2" charset="2"/>
              </a:rPr>
              <a:t>Each time we look at all the functional dependencies</a:t>
            </a:r>
          </a:p>
          <a:p>
            <a:pPr marL="933450" lvl="1" indent="-381000">
              <a:defRPr/>
            </a:pPr>
            <a:r>
              <a:rPr lang="en-US" dirty="0">
                <a:cs typeface="Arial" charset="0"/>
                <a:sym typeface="Monotype Sorts" pitchFamily="2" charset="2"/>
              </a:rPr>
              <a:t>Either we can apply at least one functional dependency and make Y bigger (the biggest it can be are all attributes), or</a:t>
            </a:r>
          </a:p>
          <a:p>
            <a:pPr marL="933450" lvl="1" indent="-381000">
              <a:defRPr/>
            </a:pPr>
            <a:r>
              <a:rPr lang="en-US" dirty="0">
                <a:cs typeface="Arial" charset="0"/>
                <a:sym typeface="Monotype Sorts" pitchFamily="2" charset="2"/>
              </a:rPr>
              <a:t>We are finished</a:t>
            </a:r>
          </a:p>
          <a:p>
            <a:pPr marL="457200" indent="-457200">
              <a:buFont typeface="Monotype Sorts" pitchFamily="2" charset="2"/>
              <a:buAutoNum type="arabicPeriod"/>
              <a:defRPr/>
            </a:pPr>
            <a:endParaRPr lang="en-US" dirty="0">
              <a:cs typeface="Arial" charset="0"/>
              <a:sym typeface="Monotype Sorts" pitchFamily="2" charset="2"/>
            </a:endParaRPr>
          </a:p>
        </p:txBody>
      </p:sp>
    </p:spTree>
    <p:extLst>
      <p:ext uri="{BB962C8B-B14F-4D97-AF65-F5344CB8AC3E}">
        <p14:creationId xmlns:p14="http://schemas.microsoft.com/office/powerpoint/2010/main" val="240240779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754063" y="7081838"/>
            <a:ext cx="2095500" cy="517525"/>
          </a:xfrm>
          <a:prstGeom prst="rect">
            <a:avLst/>
          </a:prstGeom>
          <a:noFill/>
          <a:ln w="9525">
            <a:noFill/>
            <a:miter lim="800000"/>
            <a:headEnd/>
            <a:tailEnd/>
          </a:ln>
        </p:spPr>
        <p:txBody>
          <a:bodyPr wrap="none" anchor="ctr"/>
          <a:lstStyle/>
          <a:p>
            <a:endParaRPr lang="en-US"/>
          </a:p>
        </p:txBody>
      </p:sp>
      <p:sp>
        <p:nvSpPr>
          <p:cNvPr id="100355" name="Rectangle 3"/>
          <p:cNvSpPr>
            <a:spLocks noChangeArrowheads="1"/>
          </p:cNvSpPr>
          <p:nvPr/>
        </p:nvSpPr>
        <p:spPr bwMode="auto">
          <a:xfrm>
            <a:off x="3436938" y="7081838"/>
            <a:ext cx="3184525" cy="517525"/>
          </a:xfrm>
          <a:prstGeom prst="rect">
            <a:avLst/>
          </a:prstGeom>
          <a:noFill/>
          <a:ln w="9525">
            <a:noFill/>
            <a:miter lim="800000"/>
            <a:headEnd/>
            <a:tailEnd/>
          </a:ln>
        </p:spPr>
        <p:txBody>
          <a:bodyPr wrap="none" anchor="ctr"/>
          <a:lstStyle/>
          <a:p>
            <a:endParaRPr lang="en-US"/>
          </a:p>
        </p:txBody>
      </p:sp>
      <p:sp>
        <p:nvSpPr>
          <p:cNvPr id="100356" name="Rectangle 4"/>
          <p:cNvSpPr>
            <a:spLocks noGrp="1" noChangeArrowheads="1"/>
          </p:cNvSpPr>
          <p:nvPr>
            <p:ph type="title"/>
          </p:nvPr>
        </p:nvSpPr>
        <p:spPr/>
        <p:txBody>
          <a:bodyPr/>
          <a:lstStyle/>
          <a:p>
            <a:r>
              <a:rPr lang="en-US" dirty="0"/>
              <a:t>Keys Of Tables</a:t>
            </a:r>
          </a:p>
        </p:txBody>
      </p:sp>
      <p:sp>
        <p:nvSpPr>
          <p:cNvPr id="100357" name="Rectangle 5"/>
          <p:cNvSpPr>
            <a:spLocks noGrp="1" noChangeArrowheads="1"/>
          </p:cNvSpPr>
          <p:nvPr>
            <p:ph idx="1"/>
          </p:nvPr>
        </p:nvSpPr>
        <p:spPr/>
        <p:txBody>
          <a:bodyPr/>
          <a:lstStyle/>
          <a:p>
            <a:r>
              <a:rPr lang="en-US" dirty="0"/>
              <a:t>Given R (relation schema which is always denoted by its set of attributes), satisfying a set of FDs, a set of attributes </a:t>
            </a:r>
            <a:r>
              <a:rPr lang="en-US" b="1" dirty="0">
                <a:solidFill>
                  <a:srgbClr val="FF0000"/>
                </a:solidFill>
              </a:rPr>
              <a:t>X</a:t>
            </a:r>
            <a:r>
              <a:rPr lang="en-US" dirty="0">
                <a:solidFill>
                  <a:srgbClr val="FF0000"/>
                </a:solidFill>
              </a:rPr>
              <a:t> </a:t>
            </a:r>
            <a:r>
              <a:rPr lang="en-US" dirty="0"/>
              <a:t>of</a:t>
            </a:r>
            <a:r>
              <a:rPr lang="en-US" dirty="0">
                <a:solidFill>
                  <a:srgbClr val="FF0000"/>
                </a:solidFill>
              </a:rPr>
              <a:t> </a:t>
            </a:r>
            <a:r>
              <a:rPr lang="en-US" b="1" dirty="0">
                <a:solidFill>
                  <a:srgbClr val="FF0000"/>
                </a:solidFill>
              </a:rPr>
              <a:t>R</a:t>
            </a:r>
            <a:r>
              <a:rPr lang="en-US" dirty="0">
                <a:solidFill>
                  <a:srgbClr val="FF0000"/>
                </a:solidFill>
              </a:rPr>
              <a:t> </a:t>
            </a:r>
            <a:r>
              <a:rPr lang="en-US" dirty="0"/>
              <a:t>is a </a:t>
            </a:r>
            <a:r>
              <a:rPr lang="en-US" b="1" dirty="0">
                <a:solidFill>
                  <a:srgbClr val="FF0000"/>
                </a:solidFill>
              </a:rPr>
              <a:t>key </a:t>
            </a:r>
            <a:r>
              <a:rPr lang="en-US" dirty="0"/>
              <a:t>(in information technology sometimes called “candidate key”), if and only if:</a:t>
            </a:r>
          </a:p>
          <a:p>
            <a:pPr lvl="1"/>
            <a:r>
              <a:rPr lang="en-US" dirty="0"/>
              <a:t>X</a:t>
            </a:r>
            <a:r>
              <a:rPr lang="en-US" baseline="30000" dirty="0"/>
              <a:t>+</a:t>
            </a:r>
            <a:r>
              <a:rPr lang="en-US" dirty="0"/>
              <a:t> = R.</a:t>
            </a:r>
          </a:p>
          <a:p>
            <a:pPr lvl="1"/>
            <a:r>
              <a:rPr lang="en-US" dirty="0"/>
              <a:t>For any Y </a:t>
            </a:r>
            <a:r>
              <a:rPr lang="en-US" dirty="0">
                <a:latin typeface="Symbol" pitchFamily="18" charset="2"/>
              </a:rPr>
              <a:t>Í</a:t>
            </a:r>
            <a:r>
              <a:rPr lang="en-US" dirty="0"/>
              <a:t> X such that Y </a:t>
            </a:r>
            <a:r>
              <a:rPr lang="en-US" dirty="0">
                <a:latin typeface="Symbol" pitchFamily="18" charset="2"/>
              </a:rPr>
              <a:t>¹ </a:t>
            </a:r>
            <a:r>
              <a:rPr lang="en-US" dirty="0"/>
              <a:t>X, we have Y</a:t>
            </a:r>
            <a:r>
              <a:rPr lang="en-US" baseline="30000" dirty="0"/>
              <a:t>+</a:t>
            </a:r>
            <a:r>
              <a:rPr lang="en-US" dirty="0">
                <a:latin typeface="Symbol" pitchFamily="18" charset="2"/>
              </a:rPr>
              <a:t> ¹ </a:t>
            </a:r>
            <a:r>
              <a:rPr lang="en-US" dirty="0"/>
              <a:t>R.</a:t>
            </a:r>
          </a:p>
          <a:p>
            <a:endParaRPr lang="en-US" dirty="0"/>
          </a:p>
          <a:p>
            <a:r>
              <a:rPr lang="en-US" dirty="0"/>
              <a:t>Note that if R does not satisfy any (nontrivial) FDs, then R is the only key of R</a:t>
            </a:r>
          </a:p>
          <a:p>
            <a:endParaRPr lang="en-US" dirty="0"/>
          </a:p>
          <a:p>
            <a:r>
              <a:rPr lang="en-US" dirty="0"/>
              <a:t>Example, if a table is R(</a:t>
            </a:r>
            <a:r>
              <a:rPr lang="en-US" dirty="0" err="1"/>
              <a:t>FirstName,LastName</a:t>
            </a:r>
            <a:r>
              <a:rPr lang="en-US" dirty="0"/>
              <a:t>)  without any functional dependencies, then its key is just the pair (</a:t>
            </a:r>
            <a:r>
              <a:rPr lang="en-US" dirty="0" err="1"/>
              <a:t>FirstName,LastName</a:t>
            </a:r>
            <a:r>
              <a:rPr lang="en-US" dirty="0"/>
              <a:t>)</a:t>
            </a:r>
          </a:p>
          <a:p>
            <a:endParaRPr lang="en-US" dirty="0"/>
          </a:p>
        </p:txBody>
      </p:sp>
    </p:spTree>
    <p:extLst>
      <p:ext uri="{BB962C8B-B14F-4D97-AF65-F5344CB8AC3E}">
        <p14:creationId xmlns:p14="http://schemas.microsoft.com/office/powerpoint/2010/main" val="2062418340"/>
      </p:ext>
    </p:extLst>
  </p:cSld>
  <p:clrMapOvr>
    <a:masterClrMapping/>
  </p:clrMapOvr>
  <p:transition xmlns:p14="http://schemas.microsoft.com/office/powerpoint/2010/mai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Anomalies And Boyce-</a:t>
            </a:r>
            <a:r>
              <a:rPr lang="en-US" dirty="0" err="1"/>
              <a:t>Codd</a:t>
            </a:r>
            <a:r>
              <a:rPr lang="en-US" dirty="0"/>
              <a:t> Normal Form</a:t>
            </a:r>
            <a:br>
              <a:rPr lang="en-US" dirty="0"/>
            </a:br>
            <a:r>
              <a:rPr lang="en-US" dirty="0"/>
              <a:t>(BCNF)</a:t>
            </a:r>
          </a:p>
        </p:txBody>
      </p:sp>
      <p:sp>
        <p:nvSpPr>
          <p:cNvPr id="3" name="Content Placeholder 2"/>
          <p:cNvSpPr>
            <a:spLocks noGrp="1"/>
          </p:cNvSpPr>
          <p:nvPr>
            <p:ph idx="1"/>
          </p:nvPr>
        </p:nvSpPr>
        <p:spPr/>
        <p:txBody>
          <a:bodyPr/>
          <a:lstStyle/>
          <a:p>
            <a:r>
              <a:rPr lang="en-US" dirty="0"/>
              <a:t>We are given </a:t>
            </a:r>
            <a:r>
              <a:rPr lang="en-US" b="1" i="1" dirty="0">
                <a:solidFill>
                  <a:srgbClr val="FF0000"/>
                </a:solidFill>
              </a:rPr>
              <a:t>R</a:t>
            </a:r>
            <a:r>
              <a:rPr lang="en-US" dirty="0"/>
              <a:t> (relation schema) and </a:t>
            </a:r>
            <a:r>
              <a:rPr lang="en-US" b="1" i="1" dirty="0">
                <a:solidFill>
                  <a:srgbClr val="FC0128"/>
                </a:solidFill>
              </a:rPr>
              <a:t>M</a:t>
            </a:r>
            <a:r>
              <a:rPr lang="en-US" dirty="0"/>
              <a:t> (set of FDs)                                                                                                                           </a:t>
            </a:r>
          </a:p>
          <a:p>
            <a:r>
              <a:rPr lang="en-US" dirty="0"/>
              <a:t>We have an anomaly whenever</a:t>
            </a:r>
          </a:p>
          <a:p>
            <a:pPr marL="0" indent="0">
              <a:buNone/>
            </a:pPr>
            <a:r>
              <a:rPr lang="en-US" dirty="0">
                <a:solidFill>
                  <a:srgbClr val="FF0000"/>
                </a:solidFill>
              </a:rPr>
              <a:t>	X →</a:t>
            </a:r>
            <a:r>
              <a:rPr lang="en-US" dirty="0">
                <a:solidFill>
                  <a:srgbClr val="FF0000"/>
                </a:solidFill>
                <a:sym typeface="Monotype Sorts" pitchFamily="2" charset="2"/>
              </a:rPr>
              <a:t> Y </a:t>
            </a:r>
            <a:r>
              <a:rPr lang="en-US" dirty="0">
                <a:sym typeface="Monotype Sorts" pitchFamily="2" charset="2"/>
              </a:rPr>
              <a:t>is non-trivial and holds</a:t>
            </a:r>
          </a:p>
          <a:p>
            <a:pPr marL="0" indent="0">
              <a:buNone/>
            </a:pPr>
            <a:r>
              <a:rPr lang="en-US" dirty="0">
                <a:sym typeface="Monotype Sorts" pitchFamily="2" charset="2"/>
              </a:rPr>
              <a:t>	        but</a:t>
            </a:r>
          </a:p>
          <a:p>
            <a:pPr marL="0" indent="0">
              <a:buNone/>
            </a:pPr>
            <a:r>
              <a:rPr lang="en-US" dirty="0">
                <a:solidFill>
                  <a:srgbClr val="FF0000"/>
                </a:solidFill>
                <a:sym typeface="Monotype Sorts" pitchFamily="2" charset="2"/>
              </a:rPr>
              <a:t>	X does not contain a key of R </a:t>
            </a:r>
            <a:r>
              <a:rPr lang="en-US" dirty="0">
                <a:sym typeface="Monotype Sorts" pitchFamily="2" charset="2"/>
              </a:rPr>
              <a:t>(sometimes phrased:</a:t>
            </a:r>
            <a:br>
              <a:rPr lang="en-US" dirty="0">
                <a:sym typeface="Monotype Sorts" pitchFamily="2" charset="2"/>
              </a:rPr>
            </a:br>
            <a:r>
              <a:rPr lang="en-US" dirty="0">
                <a:sym typeface="Monotype Sorts" pitchFamily="2" charset="2"/>
              </a:rPr>
              <a:t>	X is not a </a:t>
            </a:r>
            <a:r>
              <a:rPr lang="en-US" dirty="0" err="1">
                <a:sym typeface="Monotype Sorts" pitchFamily="2" charset="2"/>
              </a:rPr>
              <a:t>superkey</a:t>
            </a:r>
            <a:r>
              <a:rPr lang="en-US" dirty="0">
                <a:sym typeface="Monotype Sorts" pitchFamily="2" charset="2"/>
              </a:rPr>
              <a:t> of R)</a:t>
            </a:r>
          </a:p>
          <a:p>
            <a:endParaRPr lang="en-US" dirty="0">
              <a:sym typeface="Monotype Sorts" pitchFamily="2" charset="2"/>
            </a:endParaRPr>
          </a:p>
          <a:p>
            <a:endParaRPr lang="en-US" dirty="0">
              <a:sym typeface="Monotype Sorts" pitchFamily="2" charset="2"/>
            </a:endParaRPr>
          </a:p>
          <a:p>
            <a:r>
              <a:rPr lang="en-US" dirty="0">
                <a:sym typeface="Monotype Sorts" pitchFamily="2" charset="2"/>
              </a:rPr>
              <a:t>Because there could be different tuples with the same value of X and they all have to have the same value of Y</a:t>
            </a:r>
          </a:p>
          <a:p>
            <a:endParaRPr lang="en-US" dirty="0">
              <a:sym typeface="Monotype Sorts" pitchFamily="2" charset="2"/>
            </a:endParaRPr>
          </a:p>
          <a:p>
            <a:r>
              <a:rPr lang="en-US" dirty="0">
                <a:sym typeface="Monotype Sorts" pitchFamily="2" charset="2"/>
              </a:rPr>
              <a:t>A relation is in </a:t>
            </a:r>
            <a:r>
              <a:rPr lang="en-US" b="1" i="1" dirty="0">
                <a:solidFill>
                  <a:srgbClr val="FF0000"/>
                </a:solidFill>
                <a:sym typeface="Monotype Sorts" pitchFamily="2" charset="2"/>
              </a:rPr>
              <a:t>BCNF</a:t>
            </a:r>
            <a:r>
              <a:rPr lang="en-US" dirty="0">
                <a:sym typeface="Monotype Sorts" pitchFamily="2" charset="2"/>
              </a:rPr>
              <a:t> if anomalies as described in this slide do not happen</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885290232"/>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Prove That A Relation Is Not In BCNF</a:t>
            </a:r>
          </a:p>
        </p:txBody>
      </p:sp>
      <p:sp>
        <p:nvSpPr>
          <p:cNvPr id="3" name="Content Placeholder 2"/>
          <p:cNvSpPr>
            <a:spLocks noGrp="1"/>
          </p:cNvSpPr>
          <p:nvPr>
            <p:ph idx="1"/>
          </p:nvPr>
        </p:nvSpPr>
        <p:spPr/>
        <p:txBody>
          <a:bodyPr/>
          <a:lstStyle/>
          <a:p>
            <a:r>
              <a:rPr lang="en-US" dirty="0"/>
              <a:t>To prove that relation </a:t>
            </a:r>
            <a:r>
              <a:rPr lang="en-US" dirty="0">
                <a:solidFill>
                  <a:srgbClr val="FC0128"/>
                </a:solidFill>
              </a:rPr>
              <a:t>R</a:t>
            </a:r>
            <a:r>
              <a:rPr lang="en-US" dirty="0"/>
              <a:t> is </a:t>
            </a:r>
            <a:r>
              <a:rPr lang="en-US" dirty="0">
                <a:solidFill>
                  <a:srgbClr val="FC0128"/>
                </a:solidFill>
              </a:rPr>
              <a:t>not in BCNF </a:t>
            </a:r>
            <a:r>
              <a:rPr lang="en-US" dirty="0"/>
              <a:t>it is enough to show that there is a non-trivial FD </a:t>
            </a:r>
            <a:r>
              <a:rPr lang="en-US" dirty="0">
                <a:solidFill>
                  <a:srgbClr val="FF0000"/>
                </a:solidFill>
              </a:rPr>
              <a:t>X →</a:t>
            </a:r>
            <a:r>
              <a:rPr lang="en-US" dirty="0">
                <a:solidFill>
                  <a:srgbClr val="FF0000"/>
                </a:solidFill>
                <a:sym typeface="Monotype Sorts" pitchFamily="2" charset="2"/>
              </a:rPr>
              <a:t> Y </a:t>
            </a:r>
            <a:r>
              <a:rPr lang="en-US" dirty="0">
                <a:sym typeface="Monotype Sorts" pitchFamily="2" charset="2"/>
              </a:rPr>
              <a:t>and</a:t>
            </a:r>
            <a:r>
              <a:rPr lang="en-US" dirty="0">
                <a:solidFill>
                  <a:srgbClr val="FF0000"/>
                </a:solidFill>
                <a:sym typeface="Monotype Sorts" pitchFamily="2" charset="2"/>
              </a:rPr>
              <a:t> X does not contain a key </a:t>
            </a:r>
            <a:r>
              <a:rPr lang="en-US" dirty="0">
                <a:sym typeface="Monotype Sorts" pitchFamily="2" charset="2"/>
              </a:rPr>
              <a:t>of R</a:t>
            </a:r>
          </a:p>
          <a:p>
            <a:endParaRPr lang="en-US" dirty="0">
              <a:sym typeface="Monotype Sorts" pitchFamily="2" charset="2"/>
            </a:endParaRPr>
          </a:p>
          <a:p>
            <a:r>
              <a:rPr lang="en-US" dirty="0">
                <a:sym typeface="Monotype Sorts" pitchFamily="2" charset="2"/>
              </a:rPr>
              <a:t>And to show that X does not contain a key of R it is enough to show that </a:t>
            </a:r>
            <a:r>
              <a:rPr lang="en-US" dirty="0">
                <a:solidFill>
                  <a:srgbClr val="FF0000"/>
                </a:solidFill>
                <a:sym typeface="Monotype Sorts" pitchFamily="2" charset="2"/>
              </a:rPr>
              <a:t>X</a:t>
            </a:r>
            <a:r>
              <a:rPr lang="en-US" baseline="30000" dirty="0">
                <a:solidFill>
                  <a:srgbClr val="FF0000"/>
                </a:solidFill>
                <a:sym typeface="Monotype Sorts" pitchFamily="2" charset="2"/>
              </a:rPr>
              <a:t>+</a:t>
            </a:r>
            <a:r>
              <a:rPr lang="en-US" dirty="0">
                <a:solidFill>
                  <a:srgbClr val="FF0000"/>
                </a:solidFill>
                <a:sym typeface="Monotype Sorts" pitchFamily="2" charset="2"/>
              </a:rPr>
              <a:t> ≠ R</a:t>
            </a:r>
          </a:p>
          <a:p>
            <a:endParaRPr lang="en-US" dirty="0">
              <a:solidFill>
                <a:srgbClr val="FF0000"/>
              </a:solidFill>
              <a:sym typeface="Monotype Sorts" pitchFamily="2" charset="2"/>
            </a:endParaRPr>
          </a:p>
          <a:p>
            <a:r>
              <a:rPr lang="en-US" b="1" dirty="0">
                <a:solidFill>
                  <a:srgbClr val="FF0000"/>
                </a:solidFill>
                <a:sym typeface="Monotype Sorts" pitchFamily="2" charset="2"/>
              </a:rPr>
              <a:t>This is important, simple, and useful</a:t>
            </a:r>
            <a:endParaRPr lang="en-US" b="1" dirty="0">
              <a:solidFill>
                <a:srgbClr val="FF0000"/>
              </a:solidFill>
            </a:endParaRPr>
          </a:p>
        </p:txBody>
      </p:sp>
    </p:spTree>
    <p:extLst>
      <p:ext uri="{BB962C8B-B14F-4D97-AF65-F5344CB8AC3E}">
        <p14:creationId xmlns:p14="http://schemas.microsoft.com/office/powerpoint/2010/main" val="409506074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Normal Forms</a:t>
            </a:r>
          </a:p>
        </p:txBody>
      </p:sp>
      <p:sp>
        <p:nvSpPr>
          <p:cNvPr id="3" name="Content Placeholder 2"/>
          <p:cNvSpPr>
            <a:spLocks noGrp="1"/>
          </p:cNvSpPr>
          <p:nvPr>
            <p:ph idx="1"/>
          </p:nvPr>
        </p:nvSpPr>
        <p:spPr/>
        <p:txBody>
          <a:bodyPr/>
          <a:lstStyle/>
          <a:p>
            <a:r>
              <a:rPr lang="en-US" dirty="0"/>
              <a:t>We have discussed  several additional normal forms pertaining to FDs</a:t>
            </a:r>
          </a:p>
          <a:p>
            <a:pPr lvl="1"/>
            <a:r>
              <a:rPr lang="en-US" dirty="0"/>
              <a:t>Second Normal Form (2NF)</a:t>
            </a:r>
          </a:p>
          <a:p>
            <a:pPr lvl="1"/>
            <a:r>
              <a:rPr lang="en-US" dirty="0"/>
              <a:t>Third Normal Form (3NF)</a:t>
            </a:r>
          </a:p>
          <a:p>
            <a:r>
              <a:rPr lang="en-US" dirty="0"/>
              <a:t>We did not look at the most general definitions</a:t>
            </a:r>
          </a:p>
          <a:p>
            <a:endParaRPr lang="en-US" dirty="0"/>
          </a:p>
          <a:p>
            <a:r>
              <a:rPr lang="en-US" dirty="0"/>
              <a:t>Let us review what we did using an old example</a:t>
            </a:r>
          </a:p>
          <a:p>
            <a:endParaRPr lang="en-US" dirty="0"/>
          </a:p>
          <a:p>
            <a:r>
              <a:rPr lang="en-US" dirty="0"/>
              <a:t>We have, in general, FDs of the form </a:t>
            </a:r>
            <a:r>
              <a:rPr lang="en-US" dirty="0">
                <a:solidFill>
                  <a:srgbClr val="FF0000"/>
                </a:solidFill>
              </a:rPr>
              <a:t>X →</a:t>
            </a:r>
            <a:r>
              <a:rPr lang="en-US" dirty="0">
                <a:solidFill>
                  <a:srgbClr val="FF0000"/>
                </a:solidFill>
                <a:sym typeface="Monotype Sorts" pitchFamily="2" charset="2"/>
              </a:rPr>
              <a:t> Y </a:t>
            </a:r>
          </a:p>
          <a:p>
            <a:r>
              <a:rPr lang="en-US" dirty="0">
                <a:sym typeface="Monotype Sorts" pitchFamily="2" charset="2"/>
              </a:rPr>
              <a:t>But by the </a:t>
            </a:r>
            <a:r>
              <a:rPr lang="en-US" dirty="0">
                <a:solidFill>
                  <a:srgbClr val="FC0128"/>
                </a:solidFill>
                <a:sym typeface="Monotype Sorts" pitchFamily="2" charset="2"/>
              </a:rPr>
              <a:t>union</a:t>
            </a:r>
            <a:r>
              <a:rPr lang="en-US" dirty="0">
                <a:sym typeface="Monotype Sorts" pitchFamily="2" charset="2"/>
              </a:rPr>
              <a:t> rule, we can </a:t>
            </a:r>
            <a:r>
              <a:rPr lang="en-US" dirty="0">
                <a:solidFill>
                  <a:srgbClr val="FC0128"/>
                </a:solidFill>
                <a:sym typeface="Monotype Sorts" pitchFamily="2" charset="2"/>
              </a:rPr>
              <a:t>decompose</a:t>
            </a:r>
            <a:r>
              <a:rPr lang="en-US" dirty="0">
                <a:sym typeface="Monotype Sorts" pitchFamily="2" charset="2"/>
              </a:rPr>
              <a:t> them and consider FDs of the form </a:t>
            </a:r>
            <a:r>
              <a:rPr lang="en-US" dirty="0">
                <a:solidFill>
                  <a:srgbClr val="FC0128"/>
                </a:solidFill>
              </a:rPr>
              <a:t>X →</a:t>
            </a:r>
            <a:r>
              <a:rPr lang="en-US" dirty="0">
                <a:solidFill>
                  <a:srgbClr val="FC0128"/>
                </a:solidFill>
                <a:sym typeface="Monotype Sorts" pitchFamily="2" charset="2"/>
              </a:rPr>
              <a:t> A</a:t>
            </a:r>
            <a:r>
              <a:rPr lang="en-US" dirty="0">
                <a:sym typeface="Monotype Sorts" pitchFamily="2" charset="2"/>
              </a:rPr>
              <a:t>, where </a:t>
            </a:r>
            <a:r>
              <a:rPr lang="en-US" dirty="0">
                <a:solidFill>
                  <a:srgbClr val="FC0128"/>
                </a:solidFill>
                <a:sym typeface="Monotype Sorts" pitchFamily="2" charset="2"/>
              </a:rPr>
              <a:t>A</a:t>
            </a:r>
            <a:r>
              <a:rPr lang="en-US" dirty="0">
                <a:sym typeface="Monotype Sorts" pitchFamily="2" charset="2"/>
              </a:rPr>
              <a:t> is a single attribute</a:t>
            </a:r>
            <a:endParaRPr lang="en-US" dirty="0"/>
          </a:p>
          <a:p>
            <a:endParaRPr lang="en-US" dirty="0"/>
          </a:p>
        </p:txBody>
      </p:sp>
    </p:spTree>
    <p:extLst>
      <p:ext uri="{BB962C8B-B14F-4D97-AF65-F5344CB8AC3E}">
        <p14:creationId xmlns:p14="http://schemas.microsoft.com/office/powerpoint/2010/main" val="218921184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r>
              <a:rPr lang="en-US" dirty="0"/>
              <a:t>Classification Of FDs</a:t>
            </a:r>
            <a:br>
              <a:rPr lang="en-US" dirty="0"/>
            </a:br>
            <a:r>
              <a:rPr lang="en-US" dirty="0"/>
              <a:t>(Our Old Example Focusing Only on One Key)</a:t>
            </a:r>
          </a:p>
        </p:txBody>
      </p:sp>
      <p:sp>
        <p:nvSpPr>
          <p:cNvPr id="38915" name="Content Placeholder 2"/>
          <p:cNvSpPr>
            <a:spLocks noGrp="1"/>
          </p:cNvSpPr>
          <p:nvPr>
            <p:ph idx="1"/>
          </p:nvPr>
        </p:nvSpPr>
        <p:spPr/>
        <p:txBody>
          <a:bodyPr/>
          <a:lstStyle/>
          <a:p>
            <a:pPr>
              <a:defRPr/>
            </a:pPr>
            <a:endParaRPr lang="en-US" dirty="0"/>
          </a:p>
          <a:p>
            <a:pPr>
              <a:defRPr/>
            </a:pPr>
            <a:endParaRPr lang="en-US" dirty="0"/>
          </a:p>
          <a:p>
            <a:pPr>
              <a:defRPr/>
            </a:pPr>
            <a:endParaRPr lang="en-US" dirty="0"/>
          </a:p>
          <a:p>
            <a:pPr marL="0" indent="0">
              <a:buNone/>
              <a:defRPr/>
            </a:pPr>
            <a:endParaRPr lang="en-US" dirty="0"/>
          </a:p>
          <a:p>
            <a:pPr>
              <a:defRPr/>
            </a:pPr>
            <a:r>
              <a:rPr lang="en-US" dirty="0"/>
              <a:t>The three “not from the full key” dependencies are classified as:</a:t>
            </a:r>
          </a:p>
          <a:p>
            <a:pPr>
              <a:defRPr/>
            </a:pPr>
            <a:r>
              <a:rPr lang="en-US" b="1" i="1" dirty="0">
                <a:solidFill>
                  <a:srgbClr val="FF0000"/>
                </a:solidFill>
              </a:rPr>
              <a:t>Partial dependency</a:t>
            </a:r>
            <a:r>
              <a:rPr lang="en-US" b="1" i="1" dirty="0"/>
              <a:t>: </a:t>
            </a:r>
            <a:r>
              <a:rPr lang="en-US" dirty="0"/>
              <a:t>From a part of the primary key to outside the key</a:t>
            </a:r>
          </a:p>
          <a:p>
            <a:pPr>
              <a:defRPr/>
            </a:pPr>
            <a:r>
              <a:rPr lang="en-US" b="1" i="1" dirty="0">
                <a:solidFill>
                  <a:srgbClr val="FF0000"/>
                </a:solidFill>
              </a:rPr>
              <a:t>Transitive dependency</a:t>
            </a:r>
            <a:r>
              <a:rPr lang="en-US" b="1" i="1" dirty="0">
                <a:solidFill>
                  <a:schemeClr val="accent4">
                    <a:lumMod val="75000"/>
                  </a:schemeClr>
                </a:solidFill>
              </a:rPr>
              <a:t>:</a:t>
            </a:r>
            <a:r>
              <a:rPr lang="en-US" dirty="0">
                <a:solidFill>
                  <a:srgbClr val="FF0000"/>
                </a:solidFill>
              </a:rPr>
              <a:t> </a:t>
            </a:r>
            <a:r>
              <a:rPr lang="en-US" dirty="0"/>
              <a:t>From outside the key to outside the key (this our informal phrasing)</a:t>
            </a:r>
          </a:p>
          <a:p>
            <a:pPr>
              <a:defRPr/>
            </a:pPr>
            <a:r>
              <a:rPr lang="en-US" b="1" i="1" dirty="0">
                <a:solidFill>
                  <a:srgbClr val="FF0000"/>
                </a:solidFill>
              </a:rPr>
              <a:t>Into key dependency</a:t>
            </a:r>
            <a:r>
              <a:rPr lang="en-US" b="1" i="1" dirty="0"/>
              <a:t>:</a:t>
            </a:r>
            <a:r>
              <a:rPr lang="en-US" dirty="0"/>
              <a:t> From outside the key into (all or part of) the key</a:t>
            </a:r>
          </a:p>
          <a:p>
            <a:pPr>
              <a:defRPr/>
            </a:pPr>
            <a:endParaRPr lang="en-US" dirty="0"/>
          </a:p>
          <a:p>
            <a:pPr>
              <a:defRPr/>
            </a:pPr>
            <a:r>
              <a:rPr lang="en-US" dirty="0"/>
              <a:t>But what if we have </a:t>
            </a:r>
            <a:r>
              <a:rPr lang="en-US" dirty="0">
                <a:solidFill>
                  <a:srgbClr val="FF0000"/>
                </a:solidFill>
              </a:rPr>
              <a:t>X →</a:t>
            </a:r>
            <a:r>
              <a:rPr lang="en-US" dirty="0">
                <a:solidFill>
                  <a:srgbClr val="FF0000"/>
                </a:solidFill>
                <a:sym typeface="Monotype Sorts" pitchFamily="2" charset="2"/>
              </a:rPr>
              <a:t> Y </a:t>
            </a:r>
            <a:r>
              <a:rPr lang="en-US" dirty="0">
                <a:sym typeface="Monotype Sorts" pitchFamily="2" charset="2"/>
              </a:rPr>
              <a:t>where</a:t>
            </a:r>
            <a:r>
              <a:rPr lang="en-US" dirty="0">
                <a:solidFill>
                  <a:srgbClr val="FF0000"/>
                </a:solidFill>
                <a:sym typeface="Monotype Sorts" pitchFamily="2" charset="2"/>
              </a:rPr>
              <a:t> X is partially in the key and partially outside the key?</a:t>
            </a:r>
            <a:endParaRPr lang="en-US" dirty="0"/>
          </a:p>
        </p:txBody>
      </p:sp>
      <p:graphicFrame>
        <p:nvGraphicFramePr>
          <p:cNvPr id="4098" name="Object 3"/>
          <p:cNvGraphicFramePr>
            <a:graphicFrameLocks noChangeAspect="1"/>
          </p:cNvGraphicFramePr>
          <p:nvPr>
            <p:extLst/>
          </p:nvPr>
        </p:nvGraphicFramePr>
        <p:xfrm>
          <a:off x="3505200" y="1371600"/>
          <a:ext cx="2743200" cy="1695450"/>
        </p:xfrm>
        <a:graphic>
          <a:graphicData uri="http://schemas.openxmlformats.org/presentationml/2006/ole">
            <mc:AlternateContent xmlns:mc="http://schemas.openxmlformats.org/markup-compatibility/2006">
              <mc:Choice xmlns:v="urn:schemas-microsoft-com:vml" Requires="v">
                <p:oleObj spid="_x0000_s84016" name="Visio" r:id="rId4" imgW="3184187" imgH="2147381" progId="Visio.Drawing.11">
                  <p:embed/>
                </p:oleObj>
              </mc:Choice>
              <mc:Fallback>
                <p:oleObj name="Visio" r:id="rId4" imgW="3184187" imgH="2147381" progId="Visio.Drawing.11">
                  <p:embed/>
                  <p:pic>
                    <p:nvPicPr>
                      <p:cNvPr id="4098" name="Object 3"/>
                      <p:cNvPicPr>
                        <a:picLocks noChangeAspect="1" noChangeArrowheads="1"/>
                      </p:cNvPicPr>
                      <p:nvPr/>
                    </p:nvPicPr>
                    <p:blipFill>
                      <a:blip r:embed="rId5"/>
                      <a:srcRect/>
                      <a:stretch>
                        <a:fillRect/>
                      </a:stretch>
                    </p:blipFill>
                    <p:spPr bwMode="auto">
                      <a:xfrm>
                        <a:off x="3505200" y="1371600"/>
                        <a:ext cx="27432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42273058"/>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r>
              <a:rPr lang="en-US" dirty="0"/>
              <a:t>It is Incomplete to Focus on Only One Key</a:t>
            </a:r>
            <a:br>
              <a:rPr lang="en-US" dirty="0"/>
            </a:br>
            <a:r>
              <a:rPr lang="en-US" dirty="0"/>
              <a:t>(The Primary Key)</a:t>
            </a:r>
          </a:p>
        </p:txBody>
      </p:sp>
      <p:sp>
        <p:nvSpPr>
          <p:cNvPr id="38915" name="Content Placeholder 2"/>
          <p:cNvSpPr>
            <a:spLocks noGrp="1"/>
          </p:cNvSpPr>
          <p:nvPr>
            <p:ph idx="1"/>
          </p:nvPr>
        </p:nvSpPr>
        <p:spPr/>
        <p:txBody>
          <a:bodyPr/>
          <a:lstStyle/>
          <a:p>
            <a:pPr>
              <a:defRPr/>
            </a:pPr>
            <a:endParaRPr lang="en-US" dirty="0"/>
          </a:p>
          <a:p>
            <a:pPr>
              <a:defRPr/>
            </a:pPr>
            <a:endParaRPr lang="en-US" dirty="0"/>
          </a:p>
          <a:p>
            <a:pPr>
              <a:defRPr/>
            </a:pPr>
            <a:endParaRPr lang="en-US" dirty="0"/>
          </a:p>
          <a:p>
            <a:pPr marL="0" indent="0">
              <a:buNone/>
              <a:defRPr/>
            </a:pPr>
            <a:endParaRPr lang="en-US" dirty="0"/>
          </a:p>
          <a:p>
            <a:pPr>
              <a:defRPr/>
            </a:pPr>
            <a:endParaRPr lang="en-US" dirty="0"/>
          </a:p>
          <a:p>
            <a:pPr>
              <a:defRPr/>
            </a:pPr>
            <a:r>
              <a:rPr lang="en-US" dirty="0"/>
              <a:t>By looking at the diagram we immediately can deduce that ST is also a key</a:t>
            </a:r>
          </a:p>
          <a:p>
            <a:pPr lvl="1">
              <a:defRPr/>
            </a:pPr>
            <a:r>
              <a:rPr lang="en-US" dirty="0"/>
              <a:t>Because T determines C and therefore  as SC determined R, so did ST</a:t>
            </a:r>
          </a:p>
          <a:p>
            <a:pPr>
              <a:defRPr/>
            </a:pPr>
            <a:endParaRPr lang="en-US" dirty="0"/>
          </a:p>
          <a:p>
            <a:pPr>
              <a:defRPr/>
            </a:pPr>
            <a:endParaRPr lang="en-US" dirty="0"/>
          </a:p>
          <a:p>
            <a:pPr>
              <a:defRPr/>
            </a:pPr>
            <a:endParaRPr lang="en-US" dirty="0"/>
          </a:p>
          <a:p>
            <a:pPr>
              <a:defRPr/>
            </a:pPr>
            <a:r>
              <a:rPr lang="en-US" dirty="0"/>
              <a:t>And we discussed it too.</a:t>
            </a:r>
          </a:p>
        </p:txBody>
      </p:sp>
      <p:graphicFrame>
        <p:nvGraphicFramePr>
          <p:cNvPr id="4098" name="Object 3"/>
          <p:cNvGraphicFramePr>
            <a:graphicFrameLocks noChangeAspect="1"/>
          </p:cNvGraphicFramePr>
          <p:nvPr>
            <p:extLst/>
          </p:nvPr>
        </p:nvGraphicFramePr>
        <p:xfrm>
          <a:off x="3505200" y="1371600"/>
          <a:ext cx="2743200" cy="1695450"/>
        </p:xfrm>
        <a:graphic>
          <a:graphicData uri="http://schemas.openxmlformats.org/presentationml/2006/ole">
            <mc:AlternateContent xmlns:mc="http://schemas.openxmlformats.org/markup-compatibility/2006">
              <mc:Choice xmlns:v="urn:schemas-microsoft-com:vml" Requires="v">
                <p:oleObj spid="_x0000_s85040" name="Visio" r:id="rId4" imgW="3184187" imgH="2147381" progId="Visio.Drawing.11">
                  <p:embed/>
                </p:oleObj>
              </mc:Choice>
              <mc:Fallback>
                <p:oleObj name="Visio" r:id="rId4" imgW="3184187" imgH="2147381" progId="Visio.Drawing.11">
                  <p:embed/>
                  <p:pic>
                    <p:nvPicPr>
                      <p:cNvPr id="4098" name="Object 3"/>
                      <p:cNvPicPr>
                        <a:picLocks noChangeAspect="1" noChangeArrowheads="1"/>
                      </p:cNvPicPr>
                      <p:nvPr/>
                    </p:nvPicPr>
                    <p:blipFill>
                      <a:blip r:embed="rId5"/>
                      <a:srcRect/>
                      <a:stretch>
                        <a:fillRect/>
                      </a:stretch>
                    </p:blipFill>
                    <p:spPr bwMode="auto">
                      <a:xfrm>
                        <a:off x="3505200" y="1371600"/>
                        <a:ext cx="27432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34754212"/>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r>
              <a:rPr lang="en-US" altLang="en-US" dirty="0"/>
              <a:t>General Definition of Some Normal Forms</a:t>
            </a:r>
          </a:p>
        </p:txBody>
      </p:sp>
      <p:sp>
        <p:nvSpPr>
          <p:cNvPr id="268291" name="Rectangle 3"/>
          <p:cNvSpPr>
            <a:spLocks noGrp="1" noChangeArrowheads="1"/>
          </p:cNvSpPr>
          <p:nvPr>
            <p:ph type="body" idx="1"/>
          </p:nvPr>
        </p:nvSpPr>
        <p:spPr/>
        <p:txBody>
          <a:bodyPr/>
          <a:lstStyle/>
          <a:p>
            <a:r>
              <a:rPr lang="en-US" altLang="en-US" dirty="0"/>
              <a:t>Let R be relation schema </a:t>
            </a:r>
          </a:p>
          <a:p>
            <a:r>
              <a:rPr lang="en-US" altLang="en-US" dirty="0"/>
              <a:t>We will list what is permitted for three normal forms</a:t>
            </a:r>
          </a:p>
          <a:p>
            <a:endParaRPr lang="en-US" altLang="en-US" dirty="0"/>
          </a:p>
          <a:p>
            <a:r>
              <a:rPr lang="en-US" altLang="en-US" dirty="0"/>
              <a:t>We will include an obsolete normal form, which is still sometimes considered by practitioners: second normal form (2NF)</a:t>
            </a:r>
          </a:p>
          <a:p>
            <a:r>
              <a:rPr lang="en-US" altLang="en-US" dirty="0"/>
              <a:t>It is obsolete, because we can always find a desired decomposition in relations in 3NF, which is better than 2NF</a:t>
            </a:r>
          </a:p>
          <a:p>
            <a:endParaRPr lang="en-US" altLang="en-US" dirty="0"/>
          </a:p>
          <a:p>
            <a:r>
              <a:rPr lang="en-US" altLang="en-US" dirty="0"/>
              <a:t>The interesting one is a general definition of 3NF</a:t>
            </a:r>
          </a:p>
          <a:p>
            <a:endParaRPr lang="en-US" altLang="en-US" dirty="0"/>
          </a:p>
          <a:p>
            <a:r>
              <a:rPr lang="en-US" altLang="en-US" dirty="0"/>
              <a:t>Note: no discussion of which key is chosen to be primary as this is formally really “an arbitrary decision” though perhaps important for the application</a:t>
            </a:r>
          </a:p>
          <a:p>
            <a:endParaRPr lang="en-US" altLang="en-US" dirty="0"/>
          </a:p>
        </p:txBody>
      </p:sp>
    </p:spTree>
    <p:extLst>
      <p:ext uri="{BB962C8B-B14F-4D97-AF65-F5344CB8AC3E}">
        <p14:creationId xmlns:p14="http://schemas.microsoft.com/office/powerpoint/2010/main" val="2755565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Normalization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8600626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itle 1"/>
          <p:cNvSpPr>
            <a:spLocks noGrp="1"/>
          </p:cNvSpPr>
          <p:nvPr>
            <p:ph type="title"/>
          </p:nvPr>
        </p:nvSpPr>
        <p:spPr/>
        <p:txBody>
          <a:bodyPr/>
          <a:lstStyle/>
          <a:p>
            <a:r>
              <a:rPr lang="en-US" altLang="en-US" dirty="0"/>
              <a:t>Which FDs Are </a:t>
            </a:r>
            <a:r>
              <a:rPr lang="en-US" altLang="en-US" dirty="0">
                <a:solidFill>
                  <a:srgbClr val="FF0000"/>
                </a:solidFill>
              </a:rPr>
              <a:t>Allowed</a:t>
            </a:r>
            <a:r>
              <a:rPr lang="en-US" altLang="en-US" dirty="0"/>
              <a:t> For Some Normal Forms</a:t>
            </a:r>
            <a:br>
              <a:rPr lang="en-US" altLang="en-US" dirty="0"/>
            </a:br>
            <a:r>
              <a:rPr lang="en-US" altLang="en-US" dirty="0"/>
              <a:t>Consider </a:t>
            </a:r>
            <a:r>
              <a:rPr lang="en-US" dirty="0">
                <a:solidFill>
                  <a:srgbClr val="FC0128"/>
                </a:solidFill>
              </a:rPr>
              <a:t>X →</a:t>
            </a:r>
            <a:r>
              <a:rPr lang="en-US" dirty="0">
                <a:solidFill>
                  <a:srgbClr val="FC0128"/>
                </a:solidFill>
                <a:sym typeface="Monotype Sorts" pitchFamily="2" charset="2"/>
              </a:rPr>
              <a:t> A  </a:t>
            </a:r>
            <a:r>
              <a:rPr lang="en-US" i="0" dirty="0">
                <a:sym typeface="Monotype Sorts" pitchFamily="2" charset="2"/>
              </a:rPr>
              <a:t>(</a:t>
            </a:r>
            <a:r>
              <a:rPr lang="en-US" dirty="0">
                <a:solidFill>
                  <a:srgbClr val="FF0000"/>
                </a:solidFill>
                <a:sym typeface="Monotype Sorts" pitchFamily="2" charset="2"/>
              </a:rPr>
              <a:t>X</a:t>
            </a:r>
            <a:r>
              <a:rPr lang="en-US" i="0" dirty="0">
                <a:sym typeface="Monotype Sorts" pitchFamily="2" charset="2"/>
              </a:rPr>
              <a:t> a set, </a:t>
            </a:r>
            <a:r>
              <a:rPr lang="en-US" dirty="0">
                <a:solidFill>
                  <a:srgbClr val="FF0000"/>
                </a:solidFill>
                <a:sym typeface="Monotype Sorts" pitchFamily="2" charset="2"/>
              </a:rPr>
              <a:t>A</a:t>
            </a:r>
            <a:r>
              <a:rPr lang="en-US" i="0" dirty="0">
                <a:sym typeface="Monotype Sorts" pitchFamily="2" charset="2"/>
              </a:rPr>
              <a:t> </a:t>
            </a:r>
            <a:r>
              <a:rPr lang="en-US" i="0" dirty="0" err="1">
                <a:sym typeface="Monotype Sorts" pitchFamily="2" charset="2"/>
              </a:rPr>
              <a:t>a</a:t>
            </a:r>
            <a:r>
              <a:rPr lang="en-US" i="0" dirty="0">
                <a:sym typeface="Monotype Sorts" pitchFamily="2" charset="2"/>
              </a:rPr>
              <a:t> single attribute)</a:t>
            </a:r>
            <a:endParaRPr lang="en-US" altLang="en-US" i="0" dirty="0"/>
          </a:p>
        </p:txBody>
      </p:sp>
      <p:graphicFrame>
        <p:nvGraphicFramePr>
          <p:cNvPr id="4" name="Content Placeholder 3"/>
          <p:cNvGraphicFramePr>
            <a:graphicFrameLocks noGrp="1"/>
          </p:cNvGraphicFramePr>
          <p:nvPr>
            <p:ph idx="1"/>
            <p:extLst/>
          </p:nvPr>
        </p:nvGraphicFramePr>
        <p:xfrm>
          <a:off x="685800" y="1371600"/>
          <a:ext cx="8534400" cy="5577840"/>
        </p:xfrm>
        <a:graphic>
          <a:graphicData uri="http://schemas.openxmlformats.org/drawingml/2006/table">
            <a:tbl>
              <a:tblPr firstRow="1" bandCol="1">
                <a:tableStyleId>{21E4AEA4-8DFA-4A89-87EB-49C32662AFE0}</a:tableStyleId>
              </a:tblPr>
              <a:tblGrid>
                <a:gridCol w="2844800">
                  <a:extLst>
                    <a:ext uri="{9D8B030D-6E8A-4147-A177-3AD203B41FA5}">
                      <a16:colId xmlns:a16="http://schemas.microsoft.com/office/drawing/2014/main" xmlns="" val="20000"/>
                    </a:ext>
                  </a:extLst>
                </a:gridCol>
                <a:gridCol w="2844800">
                  <a:extLst>
                    <a:ext uri="{9D8B030D-6E8A-4147-A177-3AD203B41FA5}">
                      <a16:colId xmlns:a16="http://schemas.microsoft.com/office/drawing/2014/main" xmlns="" val="20001"/>
                    </a:ext>
                  </a:extLst>
                </a:gridCol>
                <a:gridCol w="2844800">
                  <a:extLst>
                    <a:ext uri="{9D8B030D-6E8A-4147-A177-3AD203B41FA5}">
                      <a16:colId xmlns:a16="http://schemas.microsoft.com/office/drawing/2014/main" xmlns="" val="20002"/>
                    </a:ext>
                  </a:extLst>
                </a:gridCol>
              </a:tblGrid>
              <a:tr h="1097280">
                <a:tc>
                  <a:txBody>
                    <a:bodyPr/>
                    <a:lstStyle/>
                    <a:p>
                      <a:pPr algn="ctr"/>
                      <a:r>
                        <a:rPr lang="en-US" dirty="0" err="1"/>
                        <a:t>BCNF</a:t>
                      </a:r>
                      <a:endParaRPr lang="en-US" dirty="0"/>
                    </a:p>
                  </a:txBody>
                  <a:tcPr/>
                </a:tc>
                <a:tc>
                  <a:txBody>
                    <a:bodyPr/>
                    <a:lstStyle/>
                    <a:p>
                      <a:pPr algn="ctr"/>
                      <a:r>
                        <a:rPr lang="en-US" dirty="0" err="1"/>
                        <a:t>3NF</a:t>
                      </a:r>
                      <a:endParaRPr lang="en-US" dirty="0"/>
                    </a:p>
                  </a:txBody>
                  <a:tcPr/>
                </a:tc>
                <a:tc>
                  <a:txBody>
                    <a:bodyPr/>
                    <a:lstStyle/>
                    <a:p>
                      <a:pPr algn="ctr"/>
                      <a:r>
                        <a:rPr lang="en-US" dirty="0" err="1"/>
                        <a:t>2NF</a:t>
                      </a:r>
                      <a:endParaRPr lang="en-US" dirty="0"/>
                    </a:p>
                  </a:txBody>
                  <a:tcPr/>
                </a:tc>
                <a:extLst>
                  <a:ext uri="{0D108BD9-81ED-4DB2-BD59-A6C34878D82A}">
                    <a16:rowId xmlns:a16="http://schemas.microsoft.com/office/drawing/2014/main" xmlns="" val="10000"/>
                  </a:ext>
                </a:extLst>
              </a:tr>
              <a:tr h="1097280">
                <a:tc>
                  <a:txBody>
                    <a:bodyPr/>
                    <a:lstStyle/>
                    <a:p>
                      <a:r>
                        <a:rPr lang="en-US" dirty="0">
                          <a:solidFill>
                            <a:srgbClr val="FC0128"/>
                          </a:solidFill>
                        </a:rPr>
                        <a:t>X →</a:t>
                      </a:r>
                      <a:r>
                        <a:rPr lang="en-US" dirty="0">
                          <a:solidFill>
                            <a:srgbClr val="FC0128"/>
                          </a:solidFill>
                          <a:sym typeface="Monotype Sorts" pitchFamily="2" charset="2"/>
                        </a:rPr>
                        <a:t> A is trivial</a:t>
                      </a:r>
                    </a:p>
                    <a:p>
                      <a:r>
                        <a:rPr lang="en-US" dirty="0">
                          <a:solidFill>
                            <a:srgbClr val="00279F"/>
                          </a:solidFill>
                        </a:rPr>
                        <a:t>(A is inside X)</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C0128"/>
                          </a:solidFill>
                        </a:rPr>
                        <a:t>X →</a:t>
                      </a:r>
                      <a:r>
                        <a:rPr lang="en-US" dirty="0">
                          <a:solidFill>
                            <a:srgbClr val="FC0128"/>
                          </a:solidFill>
                          <a:sym typeface="Monotype Sorts" pitchFamily="2" charset="2"/>
                        </a:rPr>
                        <a:t> A  is trivial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79F"/>
                          </a:solidFill>
                        </a:rPr>
                        <a:t>(A is inside X)</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C0128"/>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C0128"/>
                          </a:solidFill>
                        </a:rPr>
                        <a:t>X →</a:t>
                      </a:r>
                      <a:r>
                        <a:rPr lang="en-US" dirty="0">
                          <a:solidFill>
                            <a:srgbClr val="FC0128"/>
                          </a:solidFill>
                          <a:sym typeface="Monotype Sorts" pitchFamily="2" charset="2"/>
                        </a:rPr>
                        <a:t> A is trivial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79F"/>
                          </a:solidFill>
                        </a:rPr>
                        <a:t>(A is inside X)</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C0128"/>
                        </a:solidFill>
                      </a:endParaRPr>
                    </a:p>
                  </a:txBody>
                  <a:tcPr/>
                </a:tc>
                <a:extLst>
                  <a:ext uri="{0D108BD9-81ED-4DB2-BD59-A6C34878D82A}">
                    <a16:rowId xmlns:a16="http://schemas.microsoft.com/office/drawing/2014/main" xmlns="" val="10001"/>
                  </a:ext>
                </a:extLst>
              </a:tr>
              <a:tr h="1097280">
                <a:tc>
                  <a:txBody>
                    <a:bodyPr/>
                    <a:lstStyle/>
                    <a:p>
                      <a:r>
                        <a:rPr lang="en-US" dirty="0">
                          <a:solidFill>
                            <a:srgbClr val="FC0128"/>
                          </a:solidFill>
                        </a:rPr>
                        <a:t>X contains a key</a:t>
                      </a:r>
                    </a:p>
                  </a:txBody>
                  <a:tcPr/>
                </a:tc>
                <a:tc>
                  <a:txBody>
                    <a:bodyPr/>
                    <a:lstStyle/>
                    <a:p>
                      <a:r>
                        <a:rPr lang="en-US" dirty="0">
                          <a:solidFill>
                            <a:srgbClr val="FC0128"/>
                          </a:solidFill>
                        </a:rPr>
                        <a:t>X contains</a:t>
                      </a:r>
                      <a:r>
                        <a:rPr lang="en-US" baseline="0" dirty="0">
                          <a:solidFill>
                            <a:srgbClr val="FC0128"/>
                          </a:solidFill>
                        </a:rPr>
                        <a:t> a key</a:t>
                      </a:r>
                      <a:endParaRPr lang="en-US" dirty="0">
                        <a:solidFill>
                          <a:srgbClr val="FC0128"/>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C0128"/>
                          </a:solidFill>
                        </a:rPr>
                        <a:t>X contains</a:t>
                      </a:r>
                      <a:r>
                        <a:rPr lang="en-US" baseline="0" dirty="0">
                          <a:solidFill>
                            <a:srgbClr val="FC0128"/>
                          </a:solidFill>
                        </a:rPr>
                        <a:t> a key</a:t>
                      </a:r>
                      <a:endParaRPr lang="en-US" dirty="0">
                        <a:solidFill>
                          <a:srgbClr val="FC0128"/>
                        </a:solidFill>
                      </a:endParaRPr>
                    </a:p>
                  </a:txBody>
                  <a:tcPr/>
                </a:tc>
                <a:extLst>
                  <a:ext uri="{0D108BD9-81ED-4DB2-BD59-A6C34878D82A}">
                    <a16:rowId xmlns:a16="http://schemas.microsoft.com/office/drawing/2014/main" xmlns="" val="10002"/>
                  </a:ext>
                </a:extLst>
              </a:tr>
              <a:tr h="1097280">
                <a:tc>
                  <a:txBody>
                    <a:bodyPr/>
                    <a:lstStyle/>
                    <a:p>
                      <a:endParaRPr lang="en-US"/>
                    </a:p>
                  </a:txBody>
                  <a:tcPr/>
                </a:tc>
                <a:tc>
                  <a:txBody>
                    <a:bodyPr/>
                    <a:lstStyle/>
                    <a:p>
                      <a:r>
                        <a:rPr lang="en-US" dirty="0">
                          <a:solidFill>
                            <a:srgbClr val="FC0128"/>
                          </a:solidFill>
                        </a:rPr>
                        <a:t>A is inside some key</a:t>
                      </a:r>
                      <a:r>
                        <a:rPr lang="en-US" dirty="0"/>
                        <a:t/>
                      </a:r>
                      <a:br>
                        <a:rPr lang="en-US" dirty="0"/>
                      </a:br>
                      <a:r>
                        <a:rPr lang="en-US" dirty="0"/>
                        <a:t>(informally: </a:t>
                      </a:r>
                      <a:r>
                        <a:rPr lang="en-US" dirty="0">
                          <a:solidFill>
                            <a:srgbClr val="FC0128"/>
                          </a:solidFill>
                        </a:rPr>
                        <a:t>X →</a:t>
                      </a:r>
                      <a:r>
                        <a:rPr lang="en-US" dirty="0">
                          <a:solidFill>
                            <a:srgbClr val="FC0128"/>
                          </a:solidFill>
                          <a:sym typeface="Monotype Sorts" pitchFamily="2" charset="2"/>
                        </a:rPr>
                        <a:t> A </a:t>
                      </a:r>
                      <a:r>
                        <a:rPr lang="en-US" dirty="0"/>
                        <a:t>into a key,</a:t>
                      </a:r>
                      <a:r>
                        <a:rPr lang="en-US" baseline="0" dirty="0"/>
                        <a:t> but X can overlap a key)</a:t>
                      </a:r>
                      <a:endParaRPr lang="en-US" dirty="0"/>
                    </a:p>
                  </a:txBody>
                  <a:tcPr/>
                </a:tc>
                <a:tc>
                  <a:txBody>
                    <a:bodyPr/>
                    <a:lstStyle/>
                    <a:p>
                      <a:r>
                        <a:rPr lang="en-US" dirty="0">
                          <a:solidFill>
                            <a:srgbClr val="FC0128"/>
                          </a:solidFill>
                        </a:rPr>
                        <a:t>A </a:t>
                      </a:r>
                      <a:r>
                        <a:rPr lang="en-US">
                          <a:solidFill>
                            <a:srgbClr val="FC0128"/>
                          </a:solidFill>
                        </a:rPr>
                        <a:t>is inside </a:t>
                      </a:r>
                      <a:r>
                        <a:rPr lang="en-US" dirty="0">
                          <a:solidFill>
                            <a:srgbClr val="FC0128"/>
                          </a:solidFill>
                        </a:rPr>
                        <a:t>some key</a:t>
                      </a:r>
                    </a:p>
                    <a:p>
                      <a:r>
                        <a:rPr lang="en-US" dirty="0"/>
                        <a:t>(informally: </a:t>
                      </a:r>
                      <a:r>
                        <a:rPr lang="en-US" dirty="0">
                          <a:solidFill>
                            <a:srgbClr val="FC0128"/>
                          </a:solidFill>
                        </a:rPr>
                        <a:t>X →</a:t>
                      </a:r>
                      <a:r>
                        <a:rPr lang="en-US" dirty="0">
                          <a:solidFill>
                            <a:srgbClr val="FC0128"/>
                          </a:solidFill>
                          <a:sym typeface="Monotype Sorts" pitchFamily="2" charset="2"/>
                        </a:rPr>
                        <a:t> A </a:t>
                      </a:r>
                      <a:r>
                        <a:rPr lang="en-US" dirty="0"/>
                        <a:t>into a key,</a:t>
                      </a:r>
                      <a:r>
                        <a:rPr lang="en-US" baseline="0" dirty="0"/>
                        <a:t> but X can overlap a key</a:t>
                      </a:r>
                      <a:endParaRPr lang="en-US" dirty="0"/>
                    </a:p>
                  </a:txBody>
                  <a:tcPr/>
                </a:tc>
                <a:extLst>
                  <a:ext uri="{0D108BD9-81ED-4DB2-BD59-A6C34878D82A}">
                    <a16:rowId xmlns:a16="http://schemas.microsoft.com/office/drawing/2014/main" xmlns="" val="10003"/>
                  </a:ext>
                </a:extLst>
              </a:tr>
              <a:tr h="1097280">
                <a:tc>
                  <a:txBody>
                    <a:bodyPr/>
                    <a:lstStyle/>
                    <a:p>
                      <a:endParaRPr lang="en-US"/>
                    </a:p>
                  </a:txBody>
                  <a:tcPr/>
                </a:tc>
                <a:tc>
                  <a:txBody>
                    <a:bodyPr/>
                    <a:lstStyle/>
                    <a:p>
                      <a:endParaRPr lang="en-US" dirty="0"/>
                    </a:p>
                  </a:txBody>
                  <a:tcPr/>
                </a:tc>
                <a:tc>
                  <a:txBody>
                    <a:bodyPr/>
                    <a:lstStyle/>
                    <a:p>
                      <a:r>
                        <a:rPr lang="en-US" dirty="0">
                          <a:solidFill>
                            <a:srgbClr val="FC0128"/>
                          </a:solidFill>
                        </a:rPr>
                        <a:t>X not a proper subset of any/some</a:t>
                      </a:r>
                      <a:r>
                        <a:rPr lang="en-US" baseline="0" dirty="0">
                          <a:solidFill>
                            <a:srgbClr val="FC0128"/>
                          </a:solidFill>
                        </a:rPr>
                        <a:t> </a:t>
                      </a:r>
                      <a:r>
                        <a:rPr lang="en-US" dirty="0">
                          <a:solidFill>
                            <a:srgbClr val="FC0128"/>
                          </a:solidFill>
                        </a:rPr>
                        <a:t>key</a:t>
                      </a:r>
                      <a:endParaRPr lang="en-US"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591504170"/>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FD From a Key Into Itself Is </a:t>
            </a:r>
            <a:r>
              <a:rPr lang="en-US"/>
              <a:t>Not Possible</a:t>
            </a:r>
            <a:endParaRPr lang="en-US" dirty="0"/>
          </a:p>
        </p:txBody>
      </p:sp>
      <p:sp>
        <p:nvSpPr>
          <p:cNvPr id="3" name="Content Placeholder 2"/>
          <p:cNvSpPr>
            <a:spLocks noGrp="1"/>
          </p:cNvSpPr>
          <p:nvPr>
            <p:ph idx="1"/>
          </p:nvPr>
        </p:nvSpPr>
        <p:spPr/>
        <p:txBody>
          <a:bodyPr/>
          <a:lstStyle/>
          <a:p>
            <a:r>
              <a:rPr lang="en-US" dirty="0"/>
              <a:t>It is not possible to have a non-trivial functional dependency from a part of key into that same key</a:t>
            </a:r>
          </a:p>
          <a:p>
            <a:r>
              <a:rPr lang="en-US" dirty="0"/>
              <a:t>Proof by example:</a:t>
            </a:r>
          </a:p>
          <a:p>
            <a:endParaRPr lang="en-US" dirty="0"/>
          </a:p>
          <a:p>
            <a:endParaRPr lang="en-US" dirty="0"/>
          </a:p>
          <a:p>
            <a:endParaRPr lang="en-US" dirty="0"/>
          </a:p>
          <a:p>
            <a:endParaRPr lang="en-US" dirty="0"/>
          </a:p>
          <a:p>
            <a:endParaRPr lang="en-US" dirty="0"/>
          </a:p>
          <a:p>
            <a:r>
              <a:rPr lang="en-US" dirty="0"/>
              <a:t>In such a situation ABC is “too big” and actually BC is a key (and also the drawing does not follow standards)</a:t>
            </a:r>
          </a:p>
        </p:txBody>
      </p:sp>
      <p:graphicFrame>
        <p:nvGraphicFramePr>
          <p:cNvPr id="5" name="Object 4"/>
          <p:cNvGraphicFramePr>
            <a:graphicFrameLocks noChangeAspect="1"/>
          </p:cNvGraphicFramePr>
          <p:nvPr>
            <p:extLst/>
          </p:nvPr>
        </p:nvGraphicFramePr>
        <p:xfrm>
          <a:off x="3962400" y="2590800"/>
          <a:ext cx="2768600" cy="1685925"/>
        </p:xfrm>
        <a:graphic>
          <a:graphicData uri="http://schemas.openxmlformats.org/presentationml/2006/ole">
            <mc:AlternateContent xmlns:mc="http://schemas.openxmlformats.org/markup-compatibility/2006">
              <mc:Choice xmlns:v="urn:schemas-microsoft-com:vml" Requires="v">
                <p:oleObj spid="_x0000_s86064" name="Visio" r:id="rId4" imgW="2769140" imgH="1685857" progId="Visio.Drawing.11">
                  <p:embed/>
                </p:oleObj>
              </mc:Choice>
              <mc:Fallback>
                <p:oleObj name="Visio" r:id="rId4" imgW="2769140" imgH="1685857" progId="Visio.Drawing.11">
                  <p:embed/>
                  <p:pic>
                    <p:nvPicPr>
                      <p:cNvPr id="5" name="Object 4"/>
                      <p:cNvPicPr/>
                      <p:nvPr/>
                    </p:nvPicPr>
                    <p:blipFill>
                      <a:blip r:embed="rId5"/>
                      <a:stretch>
                        <a:fillRect/>
                      </a:stretch>
                    </p:blipFill>
                    <p:spPr>
                      <a:xfrm>
                        <a:off x="3962400" y="2590800"/>
                        <a:ext cx="2768600" cy="1685925"/>
                      </a:xfrm>
                      <a:prstGeom prst="rect">
                        <a:avLst/>
                      </a:prstGeom>
                    </p:spPr>
                  </p:pic>
                </p:oleObj>
              </mc:Fallback>
            </mc:AlternateContent>
          </a:graphicData>
        </a:graphic>
      </p:graphicFrame>
    </p:spTree>
    <p:extLst>
      <p:ext uri="{BB962C8B-B14F-4D97-AF65-F5344CB8AC3E}">
        <p14:creationId xmlns:p14="http://schemas.microsoft.com/office/powerpoint/2010/main" val="143427356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Relation in 3NF And Not in BCNF</a:t>
            </a:r>
          </a:p>
        </p:txBody>
      </p:sp>
      <p:sp>
        <p:nvSpPr>
          <p:cNvPr id="3" name="Content Placeholder 2"/>
          <p:cNvSpPr>
            <a:spLocks noGrp="1"/>
          </p:cNvSpPr>
          <p:nvPr>
            <p:ph idx="1"/>
          </p:nvPr>
        </p:nvSpPr>
        <p:spPr/>
        <p:txBody>
          <a:bodyPr/>
          <a:lstStyle/>
          <a:p>
            <a:pPr marL="0" indent="0">
              <a:buNone/>
            </a:pPr>
            <a:endParaRPr lang="en-US" dirty="0"/>
          </a:p>
          <a:p>
            <a:endParaRPr lang="en-US" dirty="0"/>
          </a:p>
          <a:p>
            <a:endParaRPr lang="en-US" dirty="0"/>
          </a:p>
          <a:p>
            <a:endParaRPr lang="en-US" dirty="0"/>
          </a:p>
          <a:p>
            <a:endParaRPr lang="en-US" dirty="0"/>
          </a:p>
          <a:p>
            <a:r>
              <a:rPr lang="en-US" dirty="0"/>
              <a:t>Given functional dependencies: </a:t>
            </a:r>
            <a:r>
              <a:rPr lang="en-US" dirty="0">
                <a:solidFill>
                  <a:srgbClr val="FF0000"/>
                </a:solidFill>
              </a:rPr>
              <a:t>ABC →</a:t>
            </a:r>
            <a:r>
              <a:rPr lang="en-US" dirty="0">
                <a:solidFill>
                  <a:srgbClr val="FF0000"/>
                </a:solidFill>
                <a:sym typeface="Monotype Sorts" pitchFamily="2" charset="2"/>
              </a:rPr>
              <a:t> DE </a:t>
            </a:r>
            <a:r>
              <a:rPr lang="en-US" dirty="0">
                <a:sym typeface="Monotype Sorts" pitchFamily="2" charset="2"/>
              </a:rPr>
              <a:t>and</a:t>
            </a:r>
            <a:r>
              <a:rPr lang="en-US" dirty="0">
                <a:solidFill>
                  <a:srgbClr val="FF0000"/>
                </a:solidFill>
                <a:sym typeface="Monotype Sorts" pitchFamily="2" charset="2"/>
              </a:rPr>
              <a:t> CD</a:t>
            </a:r>
            <a:r>
              <a:rPr lang="en-US" dirty="0">
                <a:solidFill>
                  <a:srgbClr val="FF0000"/>
                </a:solidFill>
              </a:rPr>
              <a:t> →</a:t>
            </a:r>
            <a:r>
              <a:rPr lang="en-US" dirty="0">
                <a:solidFill>
                  <a:srgbClr val="FF0000"/>
                </a:solidFill>
                <a:sym typeface="Monotype Sorts" pitchFamily="2" charset="2"/>
              </a:rPr>
              <a:t> A</a:t>
            </a:r>
          </a:p>
          <a:p>
            <a:r>
              <a:rPr lang="en-US" dirty="0">
                <a:solidFill>
                  <a:srgbClr val="FF0000"/>
                </a:solidFill>
                <a:sym typeface="Monotype Sorts" pitchFamily="2" charset="2"/>
              </a:rPr>
              <a:t>ABC </a:t>
            </a:r>
            <a:r>
              <a:rPr lang="en-US" dirty="0">
                <a:sym typeface="Monotype Sorts" pitchFamily="2" charset="2"/>
              </a:rPr>
              <a:t>is a key and designated as primary</a:t>
            </a:r>
          </a:p>
          <a:p>
            <a:r>
              <a:rPr lang="en-US" dirty="0">
                <a:sym typeface="Monotype Sorts" pitchFamily="2" charset="2"/>
              </a:rPr>
              <a:t>This relation is not in BCNF as we have </a:t>
            </a:r>
            <a:r>
              <a:rPr lang="en-US" dirty="0">
                <a:solidFill>
                  <a:srgbClr val="FC0128"/>
                </a:solidFill>
                <a:sym typeface="Monotype Sorts" pitchFamily="2" charset="2"/>
              </a:rPr>
              <a:t>CD</a:t>
            </a:r>
            <a:r>
              <a:rPr lang="en-US" dirty="0">
                <a:solidFill>
                  <a:srgbClr val="FC0128"/>
                </a:solidFill>
              </a:rPr>
              <a:t> →</a:t>
            </a:r>
            <a:r>
              <a:rPr lang="en-US" dirty="0">
                <a:solidFill>
                  <a:srgbClr val="FC0128"/>
                </a:solidFill>
                <a:sym typeface="Monotype Sorts" pitchFamily="2" charset="2"/>
              </a:rPr>
              <a:t> A </a:t>
            </a:r>
            <a:r>
              <a:rPr lang="en-US" dirty="0">
                <a:sym typeface="Monotype Sorts" pitchFamily="2" charset="2"/>
              </a:rPr>
              <a:t>and</a:t>
            </a:r>
            <a:r>
              <a:rPr lang="en-US" dirty="0">
                <a:solidFill>
                  <a:srgbClr val="FC0128"/>
                </a:solidFill>
                <a:sym typeface="Monotype Sorts" pitchFamily="2" charset="2"/>
              </a:rPr>
              <a:t> CD </a:t>
            </a:r>
            <a:r>
              <a:rPr lang="en-US" dirty="0">
                <a:sym typeface="Monotype Sorts" pitchFamily="2" charset="2"/>
              </a:rPr>
              <a:t>does not contain a key as is easily seen</a:t>
            </a:r>
          </a:p>
          <a:p>
            <a:r>
              <a:rPr lang="en-US" dirty="0">
                <a:sym typeface="Monotype Sorts" pitchFamily="2" charset="2"/>
              </a:rPr>
              <a:t>But</a:t>
            </a:r>
            <a:r>
              <a:rPr lang="en-US" dirty="0">
                <a:solidFill>
                  <a:srgbClr val="FF0000"/>
                </a:solidFill>
                <a:sym typeface="Monotype Sorts" pitchFamily="2" charset="2"/>
              </a:rPr>
              <a:t> </a:t>
            </a:r>
            <a:r>
              <a:rPr lang="en-US" dirty="0">
                <a:solidFill>
                  <a:srgbClr val="FC0128"/>
                </a:solidFill>
                <a:sym typeface="Monotype Sorts" pitchFamily="2" charset="2"/>
              </a:rPr>
              <a:t>CD</a:t>
            </a:r>
            <a:r>
              <a:rPr lang="en-US" dirty="0">
                <a:solidFill>
                  <a:srgbClr val="FC0128"/>
                </a:solidFill>
              </a:rPr>
              <a:t> →</a:t>
            </a:r>
            <a:r>
              <a:rPr lang="en-US" dirty="0">
                <a:solidFill>
                  <a:srgbClr val="FC0128"/>
                </a:solidFill>
                <a:sym typeface="Monotype Sorts" pitchFamily="2" charset="2"/>
              </a:rPr>
              <a:t> A </a:t>
            </a:r>
            <a:r>
              <a:rPr lang="en-US" dirty="0">
                <a:sym typeface="Monotype Sorts" pitchFamily="2" charset="2"/>
              </a:rPr>
              <a:t>is of the form: </a:t>
            </a:r>
            <a:r>
              <a:rPr lang="en-US" dirty="0">
                <a:solidFill>
                  <a:srgbClr val="FC0128"/>
                </a:solidFill>
                <a:sym typeface="Monotype Sorts" pitchFamily="2" charset="2"/>
              </a:rPr>
              <a:t>(something not containing a key) </a:t>
            </a:r>
            <a:r>
              <a:rPr lang="en-US" dirty="0">
                <a:solidFill>
                  <a:srgbClr val="FC0128"/>
                </a:solidFill>
              </a:rPr>
              <a:t>→ (attribute in a key) </a:t>
            </a:r>
            <a:r>
              <a:rPr lang="en-US" dirty="0"/>
              <a:t>and this is permitted by 3NF</a:t>
            </a:r>
            <a:endParaRPr lang="en-US" dirty="0">
              <a:sym typeface="Monotype Sorts" pitchFamily="2" charset="2"/>
            </a:endParaRPr>
          </a:p>
          <a:p>
            <a:r>
              <a:rPr lang="en-US" dirty="0">
                <a:sym typeface="Monotype Sorts" pitchFamily="2" charset="2"/>
              </a:rPr>
              <a:t>Note there is another key that could have been the primary key: </a:t>
            </a:r>
            <a:r>
              <a:rPr lang="en-US" dirty="0">
                <a:solidFill>
                  <a:srgbClr val="FC0128"/>
                </a:solidFill>
                <a:sym typeface="Monotype Sorts" pitchFamily="2" charset="2"/>
              </a:rPr>
              <a:t>BCD</a:t>
            </a:r>
          </a:p>
          <a:p>
            <a:r>
              <a:rPr lang="en-US" dirty="0">
                <a:sym typeface="Monotype Sorts" pitchFamily="2" charset="2"/>
              </a:rPr>
              <a:t>Originally people were confused as they considered only one key and did not realize that in general  3NF ≠ BCNF</a:t>
            </a:r>
            <a:endParaRPr lang="en-US" dirty="0"/>
          </a:p>
        </p:txBody>
      </p:sp>
      <p:graphicFrame>
        <p:nvGraphicFramePr>
          <p:cNvPr id="5" name="Object 4"/>
          <p:cNvGraphicFramePr>
            <a:graphicFrameLocks noChangeAspect="1"/>
          </p:cNvGraphicFramePr>
          <p:nvPr>
            <p:extLst/>
          </p:nvPr>
        </p:nvGraphicFramePr>
        <p:xfrm>
          <a:off x="3352800" y="1362075"/>
          <a:ext cx="2768600" cy="1685925"/>
        </p:xfrm>
        <a:graphic>
          <a:graphicData uri="http://schemas.openxmlformats.org/presentationml/2006/ole">
            <mc:AlternateContent xmlns:mc="http://schemas.openxmlformats.org/markup-compatibility/2006">
              <mc:Choice xmlns:v="urn:schemas-microsoft-com:vml" Requires="v">
                <p:oleObj spid="_x0000_s87088" name="Visio" r:id="rId4" imgW="2769140" imgH="1685857" progId="Visio.Drawing.11">
                  <p:embed/>
                </p:oleObj>
              </mc:Choice>
              <mc:Fallback>
                <p:oleObj name="Visio" r:id="rId4" imgW="2769140" imgH="1685857" progId="Visio.Drawing.11">
                  <p:embed/>
                  <p:pic>
                    <p:nvPicPr>
                      <p:cNvPr id="5" name="Object 4"/>
                      <p:cNvPicPr/>
                      <p:nvPr/>
                    </p:nvPicPr>
                    <p:blipFill>
                      <a:blip r:embed="rId5"/>
                      <a:stretch>
                        <a:fillRect/>
                      </a:stretch>
                    </p:blipFill>
                    <p:spPr>
                      <a:xfrm>
                        <a:off x="3352800" y="1362075"/>
                        <a:ext cx="2768600" cy="1685925"/>
                      </a:xfrm>
                      <a:prstGeom prst="rect">
                        <a:avLst/>
                      </a:prstGeom>
                    </p:spPr>
                  </p:pic>
                </p:oleObj>
              </mc:Fallback>
            </mc:AlternateContent>
          </a:graphicData>
        </a:graphic>
      </p:graphicFrame>
    </p:spTree>
    <p:extLst>
      <p:ext uri="{BB962C8B-B14F-4D97-AF65-F5344CB8AC3E}">
        <p14:creationId xmlns:p14="http://schemas.microsoft.com/office/powerpoint/2010/main" val="1867813882"/>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Only One Key Then 3NF  </a:t>
            </a:r>
            <a:r>
              <a:rPr lang="en-US" i="0" dirty="0">
                <a:sym typeface="Symbol"/>
              </a:rPr>
              <a:t></a:t>
            </a:r>
            <a:r>
              <a:rPr lang="en-US" i="0" dirty="0"/>
              <a:t>  </a:t>
            </a:r>
            <a:r>
              <a:rPr lang="en-US" dirty="0"/>
              <a:t>BCNF</a:t>
            </a:r>
          </a:p>
        </p:txBody>
      </p:sp>
      <p:sp>
        <p:nvSpPr>
          <p:cNvPr id="3" name="Content Placeholder 2"/>
          <p:cNvSpPr>
            <a:spLocks noGrp="1"/>
          </p:cNvSpPr>
          <p:nvPr>
            <p:ph idx="1"/>
          </p:nvPr>
        </p:nvSpPr>
        <p:spPr/>
        <p:txBody>
          <a:bodyPr/>
          <a:lstStyle/>
          <a:p>
            <a:r>
              <a:rPr lang="en-US" dirty="0"/>
              <a:t>Proof by </a:t>
            </a:r>
            <a:r>
              <a:rPr lang="en-US" dirty="0">
                <a:solidFill>
                  <a:srgbClr val="FF0000"/>
                </a:solidFill>
              </a:rPr>
              <a:t>contradiction</a:t>
            </a:r>
            <a:r>
              <a:rPr lang="en-US" dirty="0"/>
              <a:t> (using example, but really general)</a:t>
            </a:r>
          </a:p>
          <a:p>
            <a:r>
              <a:rPr lang="en-US" dirty="0"/>
              <a:t>Assume that a relation is in 3NF but not in BCNF and there is only one key</a:t>
            </a:r>
          </a:p>
          <a:p>
            <a:r>
              <a:rPr lang="en-US" dirty="0"/>
              <a:t>Then we have a functional dependency that is permitted by 3NF but not permitted by BCNF, that is of the form</a:t>
            </a:r>
          </a:p>
          <a:p>
            <a:pPr marL="0" indent="0">
              <a:buNone/>
            </a:pPr>
            <a:r>
              <a:rPr lang="en-US" dirty="0">
                <a:solidFill>
                  <a:srgbClr val="FC0128"/>
                </a:solidFill>
                <a:sym typeface="Monotype Sorts" pitchFamily="2" charset="2"/>
              </a:rPr>
              <a:t>       (something not containing a key) </a:t>
            </a:r>
            <a:r>
              <a:rPr lang="en-US" dirty="0">
                <a:solidFill>
                  <a:srgbClr val="FC0128"/>
                </a:solidFill>
              </a:rPr>
              <a:t>→ (attribute in a key)</a:t>
            </a:r>
          </a:p>
          <a:p>
            <a:r>
              <a:rPr lang="en-US" dirty="0"/>
              <a:t>Example </a:t>
            </a:r>
          </a:p>
          <a:p>
            <a:pPr marL="0" indent="0">
              <a:buNone/>
            </a:pPr>
            <a:r>
              <a:rPr lang="en-US" dirty="0">
                <a:solidFill>
                  <a:srgbClr val="FF0000"/>
                </a:solidFill>
                <a:sym typeface="Monotype Sorts" pitchFamily="2" charset="2"/>
              </a:rPr>
              <a:t>	ABC is a key </a:t>
            </a:r>
            <a:br>
              <a:rPr lang="en-US" dirty="0">
                <a:solidFill>
                  <a:srgbClr val="FF0000"/>
                </a:solidFill>
                <a:sym typeface="Monotype Sorts" pitchFamily="2" charset="2"/>
              </a:rPr>
            </a:br>
            <a:r>
              <a:rPr lang="en-US" dirty="0">
                <a:solidFill>
                  <a:srgbClr val="FF0000"/>
                </a:solidFill>
                <a:sym typeface="Monotype Sorts" pitchFamily="2" charset="2"/>
              </a:rPr>
              <a:t>	and CD</a:t>
            </a:r>
            <a:r>
              <a:rPr lang="en-US" dirty="0">
                <a:solidFill>
                  <a:srgbClr val="FF0000"/>
                </a:solidFill>
              </a:rPr>
              <a:t> →</a:t>
            </a:r>
            <a:r>
              <a:rPr lang="en-US" dirty="0">
                <a:solidFill>
                  <a:srgbClr val="FF0000"/>
                </a:solidFill>
                <a:sym typeface="Monotype Sorts" pitchFamily="2" charset="2"/>
              </a:rPr>
              <a:t> A holds</a:t>
            </a:r>
            <a:endParaRPr lang="en-US" dirty="0"/>
          </a:p>
          <a:p>
            <a:pPr marL="0" indent="0">
              <a:buNone/>
            </a:pPr>
            <a:endParaRPr lang="en-US" dirty="0"/>
          </a:p>
          <a:p>
            <a:endParaRPr lang="en-US" dirty="0">
              <a:sym typeface="Monotype Sorts" pitchFamily="2" charset="2"/>
            </a:endParaRPr>
          </a:p>
          <a:p>
            <a:r>
              <a:rPr lang="en-US" dirty="0">
                <a:sym typeface="Monotype Sorts" pitchFamily="2" charset="2"/>
              </a:rPr>
              <a:t>Then we see that </a:t>
            </a:r>
            <a:r>
              <a:rPr lang="en-US" dirty="0">
                <a:solidFill>
                  <a:srgbClr val="FF0000"/>
                </a:solidFill>
                <a:sym typeface="Monotype Sorts" pitchFamily="2" charset="2"/>
              </a:rPr>
              <a:t>BCD is a key also</a:t>
            </a:r>
            <a:r>
              <a:rPr lang="en-US" dirty="0">
                <a:sym typeface="Monotype Sorts" pitchFamily="2" charset="2"/>
              </a:rPr>
              <a:t>, so</a:t>
            </a:r>
            <a:r>
              <a:rPr lang="en-US" dirty="0">
                <a:solidFill>
                  <a:srgbClr val="FF0000"/>
                </a:solidFill>
                <a:sym typeface="Monotype Sorts" pitchFamily="2" charset="2"/>
              </a:rPr>
              <a:t> we have more than one key</a:t>
            </a:r>
          </a:p>
          <a:p>
            <a:r>
              <a:rPr lang="en-US" dirty="0">
                <a:sym typeface="Monotype Sorts" pitchFamily="2" charset="2"/>
              </a:rPr>
              <a:t>So we proved: </a:t>
            </a:r>
            <a:r>
              <a:rPr lang="en-US" b="1" i="1" dirty="0">
                <a:solidFill>
                  <a:srgbClr val="FF0000"/>
                </a:solidFill>
                <a:sym typeface="Monotype Sorts" pitchFamily="2" charset="2"/>
              </a:rPr>
              <a:t>if</a:t>
            </a:r>
            <a:r>
              <a:rPr lang="en-US" i="1" dirty="0">
                <a:solidFill>
                  <a:srgbClr val="FF0000"/>
                </a:solidFill>
                <a:sym typeface="Monotype Sorts" pitchFamily="2" charset="2"/>
              </a:rPr>
              <a:t> </a:t>
            </a:r>
            <a:r>
              <a:rPr lang="en-US" dirty="0">
                <a:sym typeface="Monotype Sorts" pitchFamily="2" charset="2"/>
              </a:rPr>
              <a:t>3NF and only one key </a:t>
            </a:r>
            <a:r>
              <a:rPr lang="en-US" b="1" i="1" dirty="0">
                <a:solidFill>
                  <a:srgbClr val="FF0000"/>
                </a:solidFill>
                <a:sym typeface="Monotype Sorts" pitchFamily="2" charset="2"/>
              </a:rPr>
              <a:t>then</a:t>
            </a:r>
            <a:r>
              <a:rPr lang="en-US" i="1" dirty="0">
                <a:solidFill>
                  <a:srgbClr val="FF0000"/>
                </a:solidFill>
                <a:sym typeface="Monotype Sorts" pitchFamily="2" charset="2"/>
              </a:rPr>
              <a:t> </a:t>
            </a:r>
            <a:r>
              <a:rPr lang="en-US" dirty="0">
                <a:sym typeface="Monotype Sorts" pitchFamily="2" charset="2"/>
              </a:rPr>
              <a:t>BCNF</a:t>
            </a:r>
          </a:p>
          <a:p>
            <a:endParaRPr lang="en-US" dirty="0">
              <a:solidFill>
                <a:srgbClr val="FF0000"/>
              </a:solidFill>
              <a:sym typeface="Monotype Sorts" pitchFamily="2" charset="2"/>
            </a:endParaRPr>
          </a:p>
        </p:txBody>
      </p:sp>
      <p:graphicFrame>
        <p:nvGraphicFramePr>
          <p:cNvPr id="5" name="Object 4"/>
          <p:cNvGraphicFramePr>
            <a:graphicFrameLocks noChangeAspect="1"/>
          </p:cNvGraphicFramePr>
          <p:nvPr>
            <p:extLst/>
          </p:nvPr>
        </p:nvGraphicFramePr>
        <p:xfrm>
          <a:off x="5181600" y="3724275"/>
          <a:ext cx="2768600" cy="1685925"/>
        </p:xfrm>
        <a:graphic>
          <a:graphicData uri="http://schemas.openxmlformats.org/presentationml/2006/ole">
            <mc:AlternateContent xmlns:mc="http://schemas.openxmlformats.org/markup-compatibility/2006">
              <mc:Choice xmlns:v="urn:schemas-microsoft-com:vml" Requires="v">
                <p:oleObj spid="_x0000_s88112" name="Visio" r:id="rId4" imgW="2769140" imgH="1685857" progId="Visio.Drawing.11">
                  <p:embed/>
                </p:oleObj>
              </mc:Choice>
              <mc:Fallback>
                <p:oleObj name="Visio" r:id="rId4" imgW="2769140" imgH="1685857" progId="Visio.Drawing.11">
                  <p:embed/>
                  <p:pic>
                    <p:nvPicPr>
                      <p:cNvPr id="5" name="Object 4"/>
                      <p:cNvPicPr/>
                      <p:nvPr/>
                    </p:nvPicPr>
                    <p:blipFill>
                      <a:blip r:embed="rId5"/>
                      <a:stretch>
                        <a:fillRect/>
                      </a:stretch>
                    </p:blipFill>
                    <p:spPr>
                      <a:xfrm>
                        <a:off x="5181600" y="3724275"/>
                        <a:ext cx="2768600" cy="1685925"/>
                      </a:xfrm>
                      <a:prstGeom prst="rect">
                        <a:avLst/>
                      </a:prstGeom>
                    </p:spPr>
                  </p:pic>
                </p:oleObj>
              </mc:Fallback>
            </mc:AlternateContent>
          </a:graphicData>
        </a:graphic>
      </p:graphicFrame>
    </p:spTree>
    <p:extLst>
      <p:ext uri="{BB962C8B-B14F-4D97-AF65-F5344CB8AC3E}">
        <p14:creationId xmlns:p14="http://schemas.microsoft.com/office/powerpoint/2010/main" val="729443531"/>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Relative Power of FDS: Simplify RHS</a:t>
            </a:r>
          </a:p>
        </p:txBody>
      </p:sp>
      <p:sp>
        <p:nvSpPr>
          <p:cNvPr id="3" name="Content Placeholder 2"/>
          <p:cNvSpPr>
            <a:spLocks noGrp="1"/>
          </p:cNvSpPr>
          <p:nvPr>
            <p:ph idx="1"/>
          </p:nvPr>
        </p:nvSpPr>
        <p:spPr/>
        <p:txBody>
          <a:bodyPr/>
          <a:lstStyle/>
          <a:p>
            <a:r>
              <a:rPr lang="en-US" dirty="0">
                <a:solidFill>
                  <a:srgbClr val="FC0128"/>
                </a:solidFill>
              </a:rPr>
              <a:t>If attributes removed from RHS </a:t>
            </a:r>
            <a:r>
              <a:rPr lang="en-US" dirty="0"/>
              <a:t>(right hand side), the functional dependency becomes </a:t>
            </a:r>
            <a:r>
              <a:rPr lang="en-US" dirty="0">
                <a:solidFill>
                  <a:srgbClr val="FC0128"/>
                </a:solidFill>
              </a:rPr>
              <a:t>weaker</a:t>
            </a:r>
          </a:p>
          <a:p>
            <a:endParaRPr lang="en-US" dirty="0"/>
          </a:p>
          <a:p>
            <a:r>
              <a:rPr lang="en-US" dirty="0"/>
              <a:t>Changing from </a:t>
            </a:r>
            <a:r>
              <a:rPr lang="en-US" dirty="0">
                <a:solidFill>
                  <a:srgbClr val="FC0128"/>
                </a:solidFill>
              </a:rPr>
              <a:t>ABCD → EFG</a:t>
            </a:r>
            <a:r>
              <a:rPr lang="en-US" dirty="0"/>
              <a:t> to </a:t>
            </a:r>
            <a:r>
              <a:rPr lang="en-US" dirty="0">
                <a:solidFill>
                  <a:srgbClr val="FC0128"/>
                </a:solidFill>
              </a:rPr>
              <a:t>ABCD → EF </a:t>
            </a:r>
            <a:r>
              <a:rPr lang="en-US" dirty="0"/>
              <a:t>the  dependency becomes weaker</a:t>
            </a:r>
          </a:p>
          <a:p>
            <a:endParaRPr lang="en-US" dirty="0"/>
          </a:p>
          <a:p>
            <a:r>
              <a:rPr lang="en-US" dirty="0"/>
              <a:t>Intuitively, after the simplification, we start with the same assumptions and deduce  fewer conclusions</a:t>
            </a:r>
          </a:p>
          <a:p>
            <a:endParaRPr lang="en-US" dirty="0"/>
          </a:p>
          <a:p>
            <a:endParaRPr lang="en-US" dirty="0"/>
          </a:p>
        </p:txBody>
      </p:sp>
    </p:spTree>
    <p:extLst>
      <p:ext uri="{BB962C8B-B14F-4D97-AF65-F5344CB8AC3E}">
        <p14:creationId xmlns:p14="http://schemas.microsoft.com/office/powerpoint/2010/main" val="2881857480"/>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Relative Power of FDS: Simplify LHS</a:t>
            </a:r>
          </a:p>
        </p:txBody>
      </p:sp>
      <p:sp>
        <p:nvSpPr>
          <p:cNvPr id="3" name="Content Placeholder 2"/>
          <p:cNvSpPr>
            <a:spLocks noGrp="1"/>
          </p:cNvSpPr>
          <p:nvPr>
            <p:ph idx="1"/>
          </p:nvPr>
        </p:nvSpPr>
        <p:spPr/>
        <p:txBody>
          <a:bodyPr/>
          <a:lstStyle/>
          <a:p>
            <a:r>
              <a:rPr lang="en-US" dirty="0">
                <a:solidFill>
                  <a:srgbClr val="FC0128"/>
                </a:solidFill>
              </a:rPr>
              <a:t>If attributes removed from LHS </a:t>
            </a:r>
            <a:r>
              <a:rPr lang="en-US" dirty="0"/>
              <a:t>(left hand side), the functional dependency becomes </a:t>
            </a:r>
            <a:r>
              <a:rPr lang="en-US" dirty="0">
                <a:solidFill>
                  <a:srgbClr val="FC0128"/>
                </a:solidFill>
              </a:rPr>
              <a:t>stronger</a:t>
            </a:r>
          </a:p>
          <a:p>
            <a:endParaRPr lang="en-US" dirty="0"/>
          </a:p>
          <a:p>
            <a:r>
              <a:rPr lang="en-US" dirty="0"/>
              <a:t>Changing from </a:t>
            </a:r>
            <a:r>
              <a:rPr lang="en-US" dirty="0">
                <a:solidFill>
                  <a:srgbClr val="FC0128"/>
                </a:solidFill>
              </a:rPr>
              <a:t>ABCD → EFG</a:t>
            </a:r>
            <a:r>
              <a:rPr lang="en-US" dirty="0"/>
              <a:t> to </a:t>
            </a:r>
            <a:r>
              <a:rPr lang="en-US" dirty="0">
                <a:solidFill>
                  <a:srgbClr val="FC0128"/>
                </a:solidFill>
              </a:rPr>
              <a:t>ABC → EFG </a:t>
            </a:r>
            <a:r>
              <a:rPr lang="en-US" dirty="0"/>
              <a:t>the  dependency becomes stronger</a:t>
            </a:r>
          </a:p>
          <a:p>
            <a:endParaRPr lang="en-US" dirty="0"/>
          </a:p>
          <a:p>
            <a:r>
              <a:rPr lang="en-US" dirty="0"/>
              <a:t>Intuitively, after the simplification, we start with fewer assumptions and deduce the same conclusions</a:t>
            </a:r>
          </a:p>
          <a:p>
            <a:endParaRPr lang="en-US" dirty="0"/>
          </a:p>
          <a:p>
            <a:endParaRPr lang="en-US" dirty="0"/>
          </a:p>
        </p:txBody>
      </p:sp>
    </p:spTree>
    <p:extLst>
      <p:ext uri="{BB962C8B-B14F-4D97-AF65-F5344CB8AC3E}">
        <p14:creationId xmlns:p14="http://schemas.microsoft.com/office/powerpoint/2010/main" val="2906654271"/>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Typical Step in Computing Minimal Cover</a:t>
            </a:r>
          </a:p>
        </p:txBody>
      </p:sp>
      <p:sp>
        <p:nvSpPr>
          <p:cNvPr id="3" name="Content Placeholder 2"/>
          <p:cNvSpPr>
            <a:spLocks noGrp="1"/>
          </p:cNvSpPr>
          <p:nvPr>
            <p:ph idx="1"/>
          </p:nvPr>
        </p:nvSpPr>
        <p:spPr/>
        <p:txBody>
          <a:bodyPr/>
          <a:lstStyle/>
          <a:p>
            <a:r>
              <a:rPr lang="en-US" dirty="0"/>
              <a:t>We have a set M  of functional dependencies                                                                                                  </a:t>
            </a:r>
          </a:p>
          <a:p>
            <a:r>
              <a:rPr lang="en-US" dirty="0"/>
              <a:t>M contains two functional dependencies with the same left                                                                                                                             hand side, say </a:t>
            </a:r>
          </a:p>
          <a:p>
            <a:pPr marL="0" indent="0">
              <a:buNone/>
            </a:pPr>
            <a:r>
              <a:rPr lang="en-US" dirty="0"/>
              <a:t>	X → EFG</a:t>
            </a:r>
            <a:br>
              <a:rPr lang="en-US" dirty="0"/>
            </a:br>
            <a:r>
              <a:rPr lang="en-US" dirty="0"/>
              <a:t>	X → GH</a:t>
            </a:r>
          </a:p>
          <a:p>
            <a:r>
              <a:rPr lang="en-US" dirty="0"/>
              <a:t>We replace these functional dependencies by one functional dependency</a:t>
            </a:r>
          </a:p>
          <a:p>
            <a:pPr marL="0" indent="0">
              <a:buNone/>
            </a:pPr>
            <a:r>
              <a:rPr lang="en-US" dirty="0"/>
              <a:t>	X → EFGH</a:t>
            </a:r>
          </a:p>
          <a:p>
            <a:r>
              <a:rPr lang="en-US" dirty="0"/>
              <a:t>And we get a set N of functional dependencies</a:t>
            </a:r>
          </a:p>
          <a:p>
            <a:endParaRPr lang="en-US" dirty="0"/>
          </a:p>
          <a:p>
            <a:r>
              <a:rPr lang="en-US" dirty="0">
                <a:solidFill>
                  <a:srgbClr val="FC0128"/>
                </a:solidFill>
              </a:rPr>
              <a:t>N is equivalent to M</a:t>
            </a:r>
          </a:p>
          <a:p>
            <a:endParaRPr lang="en-US" dirty="0"/>
          </a:p>
        </p:txBody>
      </p:sp>
    </p:spTree>
    <p:extLst>
      <p:ext uri="{BB962C8B-B14F-4D97-AF65-F5344CB8AC3E}">
        <p14:creationId xmlns:p14="http://schemas.microsoft.com/office/powerpoint/2010/main" val="1790072471"/>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Typical Step in Computing Minimal Cover</a:t>
            </a:r>
          </a:p>
        </p:txBody>
      </p:sp>
      <p:sp>
        <p:nvSpPr>
          <p:cNvPr id="3" name="Content Placeholder 2"/>
          <p:cNvSpPr>
            <a:spLocks noGrp="1"/>
          </p:cNvSpPr>
          <p:nvPr>
            <p:ph idx="1"/>
          </p:nvPr>
        </p:nvSpPr>
        <p:spPr/>
        <p:txBody>
          <a:bodyPr/>
          <a:lstStyle/>
          <a:p>
            <a:r>
              <a:rPr lang="en-US" dirty="0"/>
              <a:t>We have a set M of functional dependencies.</a:t>
            </a:r>
          </a:p>
          <a:p>
            <a:r>
              <a:rPr lang="en-US" dirty="0"/>
              <a:t>M contains a functional dependency with more than one attribute in the RHS, say</a:t>
            </a:r>
          </a:p>
          <a:p>
            <a:pPr marL="0" indent="0">
              <a:buNone/>
            </a:pPr>
            <a:r>
              <a:rPr lang="en-US" dirty="0"/>
              <a:t>	X → EFG</a:t>
            </a:r>
          </a:p>
          <a:p>
            <a:r>
              <a:rPr lang="en-US" dirty="0"/>
              <a:t>We replace this functional dependency by</a:t>
            </a:r>
          </a:p>
          <a:p>
            <a:pPr marL="0" indent="0">
              <a:buNone/>
            </a:pPr>
            <a:r>
              <a:rPr lang="en-US" dirty="0"/>
              <a:t>	X → EF</a:t>
            </a:r>
          </a:p>
          <a:p>
            <a:r>
              <a:rPr lang="en-US" dirty="0"/>
              <a:t>And we get a set N of functional dependencies</a:t>
            </a:r>
          </a:p>
          <a:p>
            <a:endParaRPr lang="en-US" dirty="0"/>
          </a:p>
          <a:p>
            <a:r>
              <a:rPr lang="en-US" dirty="0">
                <a:solidFill>
                  <a:srgbClr val="FC0128"/>
                </a:solidFill>
              </a:rPr>
              <a:t>N can only be weaker (in power) than M</a:t>
            </a:r>
          </a:p>
          <a:p>
            <a:endParaRPr lang="en-US" dirty="0"/>
          </a:p>
          <a:p>
            <a:r>
              <a:rPr lang="en-US" dirty="0"/>
              <a:t>N is equivalent (in power) to M</a:t>
            </a:r>
          </a:p>
          <a:p>
            <a:pPr marL="0" indent="0">
              <a:buNone/>
            </a:pPr>
            <a:r>
              <a:rPr lang="en-US" dirty="0"/>
              <a:t>	if and only if</a:t>
            </a:r>
          </a:p>
          <a:p>
            <a:pPr marL="0" indent="0">
              <a:buNone/>
            </a:pPr>
            <a:r>
              <a:rPr lang="en-US" dirty="0"/>
              <a:t>     we can “prove the stronger functional dependency”:</a:t>
            </a:r>
          </a:p>
          <a:p>
            <a:pPr marL="0" indent="0">
              <a:buNone/>
            </a:pPr>
            <a:r>
              <a:rPr lang="en-US" dirty="0">
                <a:solidFill>
                  <a:srgbClr val="FC0128"/>
                </a:solidFill>
              </a:rPr>
              <a:t>	X</a:t>
            </a:r>
            <a:r>
              <a:rPr lang="en-US" baseline="-25000" dirty="0">
                <a:solidFill>
                  <a:srgbClr val="FC0128"/>
                </a:solidFill>
              </a:rPr>
              <a:t>N</a:t>
            </a:r>
            <a:r>
              <a:rPr lang="en-US" baseline="30000" dirty="0">
                <a:solidFill>
                  <a:srgbClr val="FC0128"/>
                </a:solidFill>
              </a:rPr>
              <a:t>+</a:t>
            </a:r>
            <a:r>
              <a:rPr lang="en-US" dirty="0">
                <a:solidFill>
                  <a:srgbClr val="FC0128"/>
                </a:solidFill>
              </a:rPr>
              <a:t> contains EFG</a:t>
            </a:r>
          </a:p>
        </p:txBody>
      </p:sp>
    </p:spTree>
    <p:extLst>
      <p:ext uri="{BB962C8B-B14F-4D97-AF65-F5344CB8AC3E}">
        <p14:creationId xmlns:p14="http://schemas.microsoft.com/office/powerpoint/2010/main" val="908175679"/>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Typical Step in Computing Minimal Cover</a:t>
            </a:r>
          </a:p>
        </p:txBody>
      </p:sp>
      <p:sp>
        <p:nvSpPr>
          <p:cNvPr id="3" name="Content Placeholder 2"/>
          <p:cNvSpPr>
            <a:spLocks noGrp="1"/>
          </p:cNvSpPr>
          <p:nvPr>
            <p:ph idx="1"/>
          </p:nvPr>
        </p:nvSpPr>
        <p:spPr/>
        <p:txBody>
          <a:bodyPr/>
          <a:lstStyle/>
          <a:p>
            <a:r>
              <a:rPr lang="en-US" dirty="0"/>
              <a:t>We have a set M of functional dependencies.</a:t>
            </a:r>
          </a:p>
          <a:p>
            <a:r>
              <a:rPr lang="en-US" dirty="0"/>
              <a:t>M contains a functional dependency with more than one attribute in the LHS, say</a:t>
            </a:r>
          </a:p>
          <a:p>
            <a:pPr marL="0" indent="0">
              <a:buNone/>
            </a:pPr>
            <a:r>
              <a:rPr lang="en-US" dirty="0"/>
              <a:t>	ABCD → Y</a:t>
            </a:r>
          </a:p>
          <a:p>
            <a:r>
              <a:rPr lang="en-US" dirty="0"/>
              <a:t>We replace this functional dependency by</a:t>
            </a:r>
          </a:p>
          <a:p>
            <a:pPr marL="0" indent="0">
              <a:buNone/>
            </a:pPr>
            <a:r>
              <a:rPr lang="en-US" dirty="0"/>
              <a:t>	ABC → Y</a:t>
            </a:r>
          </a:p>
          <a:p>
            <a:r>
              <a:rPr lang="en-US" dirty="0"/>
              <a:t>And we get a set N of functional dependencies</a:t>
            </a:r>
          </a:p>
          <a:p>
            <a:endParaRPr lang="en-US" dirty="0"/>
          </a:p>
          <a:p>
            <a:r>
              <a:rPr lang="en-US" dirty="0">
                <a:solidFill>
                  <a:srgbClr val="FC0128"/>
                </a:solidFill>
              </a:rPr>
              <a:t>N can only be stronger (in power) than M</a:t>
            </a:r>
          </a:p>
          <a:p>
            <a:endParaRPr lang="en-US" dirty="0"/>
          </a:p>
          <a:p>
            <a:r>
              <a:rPr lang="en-US" dirty="0"/>
              <a:t>N is equivalent to M</a:t>
            </a:r>
          </a:p>
          <a:p>
            <a:pPr marL="0" indent="0">
              <a:buNone/>
            </a:pPr>
            <a:r>
              <a:rPr lang="en-US" dirty="0"/>
              <a:t>	if and only if</a:t>
            </a:r>
          </a:p>
          <a:p>
            <a:pPr marL="0" indent="0">
              <a:buNone/>
            </a:pPr>
            <a:r>
              <a:rPr lang="en-US" dirty="0"/>
              <a:t>     we can “prove the stronger functional dependency”:</a:t>
            </a:r>
          </a:p>
          <a:p>
            <a:pPr marL="0" indent="0">
              <a:buNone/>
            </a:pPr>
            <a:r>
              <a:rPr lang="en-US" dirty="0">
                <a:solidFill>
                  <a:srgbClr val="FC0128"/>
                </a:solidFill>
              </a:rPr>
              <a:t>	ABC</a:t>
            </a:r>
            <a:r>
              <a:rPr lang="en-US" baseline="-25000" dirty="0">
                <a:solidFill>
                  <a:srgbClr val="FC0128"/>
                </a:solidFill>
              </a:rPr>
              <a:t>M</a:t>
            </a:r>
            <a:r>
              <a:rPr lang="en-US" baseline="30000" dirty="0">
                <a:solidFill>
                  <a:srgbClr val="FC0128"/>
                </a:solidFill>
              </a:rPr>
              <a:t>+</a:t>
            </a:r>
            <a:r>
              <a:rPr lang="en-US" dirty="0">
                <a:solidFill>
                  <a:srgbClr val="FC0128"/>
                </a:solidFill>
              </a:rPr>
              <a:t> contains Y</a:t>
            </a:r>
          </a:p>
        </p:txBody>
      </p:sp>
    </p:spTree>
    <p:extLst>
      <p:ext uri="{BB962C8B-B14F-4D97-AF65-F5344CB8AC3E}">
        <p14:creationId xmlns:p14="http://schemas.microsoft.com/office/powerpoint/2010/main" val="976426460"/>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Goal</a:t>
            </a:r>
          </a:p>
        </p:txBody>
      </p:sp>
      <p:sp>
        <p:nvSpPr>
          <p:cNvPr id="3" name="Content Placeholder 2"/>
          <p:cNvSpPr>
            <a:spLocks noGrp="1"/>
          </p:cNvSpPr>
          <p:nvPr>
            <p:ph idx="1"/>
          </p:nvPr>
        </p:nvSpPr>
        <p:spPr/>
        <p:txBody>
          <a:bodyPr/>
          <a:lstStyle/>
          <a:p>
            <a:r>
              <a:rPr lang="en-US" dirty="0"/>
              <a:t>Given a table </a:t>
            </a:r>
            <a:r>
              <a:rPr lang="en-US" i="1" dirty="0"/>
              <a:t>R</a:t>
            </a:r>
            <a:r>
              <a:rPr lang="en-US" dirty="0"/>
              <a:t> satisfying a set of FDs </a:t>
            </a:r>
            <a:r>
              <a:rPr lang="en-US" i="1" dirty="0"/>
              <a:t>M</a:t>
            </a:r>
            <a:r>
              <a:rPr lang="en-US" dirty="0"/>
              <a:t>, decompose it into tables: </a:t>
            </a:r>
            <a:r>
              <a:rPr lang="en-US" i="1" dirty="0"/>
              <a:t>R</a:t>
            </a:r>
            <a:r>
              <a:rPr lang="en-US" baseline="-25000" dirty="0"/>
              <a:t>1</a:t>
            </a:r>
            <a:r>
              <a:rPr lang="en-US" dirty="0"/>
              <a:t> satisfying </a:t>
            </a:r>
            <a:r>
              <a:rPr lang="en-US" i="1" dirty="0"/>
              <a:t>M</a:t>
            </a:r>
            <a:r>
              <a:rPr lang="en-US" baseline="-25000" dirty="0"/>
              <a:t>1</a:t>
            </a:r>
            <a:r>
              <a:rPr lang="en-US" dirty="0"/>
              <a:t>, </a:t>
            </a:r>
            <a:r>
              <a:rPr lang="en-US" i="1" dirty="0"/>
              <a:t>R</a:t>
            </a:r>
            <a:r>
              <a:rPr lang="en-US" baseline="-25000" dirty="0"/>
              <a:t>2</a:t>
            </a:r>
            <a:r>
              <a:rPr lang="en-US" dirty="0"/>
              <a:t> satisfying </a:t>
            </a:r>
            <a:r>
              <a:rPr lang="en-US" i="1" dirty="0"/>
              <a:t>M</a:t>
            </a:r>
            <a:r>
              <a:rPr lang="en-US" baseline="-25000" dirty="0"/>
              <a:t>2</a:t>
            </a:r>
            <a:r>
              <a:rPr lang="en-US" dirty="0"/>
              <a:t>, …, </a:t>
            </a:r>
            <a:r>
              <a:rPr lang="en-US" i="1" dirty="0" err="1"/>
              <a:t>R</a:t>
            </a:r>
            <a:r>
              <a:rPr lang="en-US" baseline="-25000" dirty="0" err="1"/>
              <a:t>k</a:t>
            </a:r>
            <a:r>
              <a:rPr lang="en-US" dirty="0"/>
              <a:t> satisfying </a:t>
            </a:r>
            <a:r>
              <a:rPr lang="en-US" i="1" dirty="0"/>
              <a:t>M</a:t>
            </a:r>
            <a:r>
              <a:rPr lang="en-US" baseline="-25000" dirty="0"/>
              <a:t>k</a:t>
            </a:r>
            <a:r>
              <a:rPr lang="en-US" dirty="0"/>
              <a:t>, such that</a:t>
            </a:r>
          </a:p>
          <a:p>
            <a:endParaRPr lang="en-US" dirty="0"/>
          </a:p>
          <a:p>
            <a:r>
              <a:rPr lang="en-US" dirty="0"/>
              <a:t>The decomposition is lossless join: can recover </a:t>
            </a:r>
            <a:r>
              <a:rPr lang="en-US" i="1" dirty="0"/>
              <a:t>R</a:t>
            </a:r>
            <a:r>
              <a:rPr lang="en-US" dirty="0"/>
              <a:t> from </a:t>
            </a:r>
            <a:r>
              <a:rPr lang="en-US" i="1" dirty="0"/>
              <a:t>R</a:t>
            </a:r>
            <a:r>
              <a:rPr lang="en-US" baseline="-25000" dirty="0"/>
              <a:t>1</a:t>
            </a:r>
            <a:r>
              <a:rPr lang="en-US" dirty="0"/>
              <a:t>, </a:t>
            </a:r>
            <a:r>
              <a:rPr lang="en-US" i="1" dirty="0"/>
              <a:t>R</a:t>
            </a:r>
            <a:r>
              <a:rPr lang="en-US" baseline="-25000" dirty="0"/>
              <a:t>2</a:t>
            </a:r>
            <a:r>
              <a:rPr lang="en-US" dirty="0"/>
              <a:t>, …, </a:t>
            </a:r>
            <a:r>
              <a:rPr lang="en-US" i="1" dirty="0" err="1"/>
              <a:t>R</a:t>
            </a:r>
            <a:r>
              <a:rPr lang="en-US" baseline="-25000" dirty="0" err="1"/>
              <a:t>k</a:t>
            </a:r>
            <a:r>
              <a:rPr lang="en-US" baseline="-25000" dirty="0"/>
              <a:t> </a:t>
            </a:r>
            <a:r>
              <a:rPr lang="en-US" dirty="0"/>
              <a:t>using natural join</a:t>
            </a:r>
          </a:p>
          <a:p>
            <a:r>
              <a:rPr lang="en-US" dirty="0"/>
              <a:t>Dependencies are preserved: making sure that (after changes to the database) </a:t>
            </a:r>
            <a:r>
              <a:rPr lang="en-US" b="1" i="1" dirty="0"/>
              <a:t>if</a:t>
            </a:r>
            <a:r>
              <a:rPr lang="en-US" dirty="0"/>
              <a:t>  </a:t>
            </a:r>
            <a:r>
              <a:rPr lang="en-US" i="1" dirty="0"/>
              <a:t>R</a:t>
            </a:r>
            <a:r>
              <a:rPr lang="en-US" baseline="-25000" dirty="0"/>
              <a:t>1</a:t>
            </a:r>
            <a:r>
              <a:rPr lang="en-US" dirty="0"/>
              <a:t> satisfies </a:t>
            </a:r>
            <a:r>
              <a:rPr lang="en-US" i="1" dirty="0"/>
              <a:t>M</a:t>
            </a:r>
            <a:r>
              <a:rPr lang="en-US" baseline="-25000" dirty="0"/>
              <a:t>1</a:t>
            </a:r>
            <a:r>
              <a:rPr lang="en-US" dirty="0"/>
              <a:t>, </a:t>
            </a:r>
            <a:r>
              <a:rPr lang="en-US" i="1" dirty="0"/>
              <a:t>R</a:t>
            </a:r>
            <a:r>
              <a:rPr lang="en-US" baseline="-25000" dirty="0"/>
              <a:t>2</a:t>
            </a:r>
            <a:r>
              <a:rPr lang="en-US" dirty="0"/>
              <a:t> satisfies </a:t>
            </a:r>
            <a:r>
              <a:rPr lang="en-US" i="1" dirty="0"/>
              <a:t>M</a:t>
            </a:r>
            <a:r>
              <a:rPr lang="en-US" baseline="-25000" dirty="0"/>
              <a:t>2</a:t>
            </a:r>
            <a:r>
              <a:rPr lang="en-US" dirty="0"/>
              <a:t>, …, </a:t>
            </a:r>
            <a:r>
              <a:rPr lang="en-US" i="1" dirty="0" err="1"/>
              <a:t>R</a:t>
            </a:r>
            <a:r>
              <a:rPr lang="en-US" baseline="-25000" dirty="0" err="1"/>
              <a:t>k</a:t>
            </a:r>
            <a:r>
              <a:rPr lang="en-US" dirty="0"/>
              <a:t> satisfies </a:t>
            </a:r>
            <a:r>
              <a:rPr lang="en-US" i="1" dirty="0"/>
              <a:t>M</a:t>
            </a:r>
            <a:r>
              <a:rPr lang="en-US" baseline="-25000" dirty="0"/>
              <a:t>k</a:t>
            </a:r>
            <a:r>
              <a:rPr lang="en-US" dirty="0"/>
              <a:t>, </a:t>
            </a:r>
            <a:r>
              <a:rPr lang="en-US" b="1" i="1" dirty="0"/>
              <a:t>then</a:t>
            </a:r>
            <a:r>
              <a:rPr lang="en-US" dirty="0"/>
              <a:t> that if we recover </a:t>
            </a:r>
            <a:r>
              <a:rPr lang="en-US" i="1" dirty="0"/>
              <a:t>R</a:t>
            </a:r>
            <a:r>
              <a:rPr lang="en-US" dirty="0"/>
              <a:t> it will satisfy </a:t>
            </a:r>
            <a:r>
              <a:rPr lang="en-US" i="1" dirty="0"/>
              <a:t>M</a:t>
            </a:r>
          </a:p>
          <a:p>
            <a:r>
              <a:rPr lang="en-US" i="1" dirty="0"/>
              <a:t>R</a:t>
            </a:r>
            <a:r>
              <a:rPr lang="en-US" baseline="-25000" dirty="0"/>
              <a:t>1</a:t>
            </a:r>
            <a:r>
              <a:rPr lang="en-US" dirty="0"/>
              <a:t>, </a:t>
            </a:r>
            <a:r>
              <a:rPr lang="en-US" i="1" dirty="0"/>
              <a:t>R</a:t>
            </a:r>
            <a:r>
              <a:rPr lang="en-US" baseline="-25000" dirty="0"/>
              <a:t>2</a:t>
            </a:r>
            <a:r>
              <a:rPr lang="en-US" dirty="0"/>
              <a:t>, …, </a:t>
            </a:r>
            <a:r>
              <a:rPr lang="en-US" i="1" dirty="0" err="1"/>
              <a:t>R</a:t>
            </a:r>
            <a:r>
              <a:rPr lang="en-US" baseline="-25000" dirty="0" err="1"/>
              <a:t>k</a:t>
            </a:r>
            <a:r>
              <a:rPr lang="en-US" dirty="0"/>
              <a:t> are all in 3NF (and if we are lucky also in BCNF)</a:t>
            </a:r>
          </a:p>
          <a:p>
            <a:endParaRPr lang="en-US" dirty="0"/>
          </a:p>
          <a:p>
            <a:endParaRPr lang="en-US" dirty="0"/>
          </a:p>
        </p:txBody>
      </p:sp>
    </p:spTree>
    <p:extLst>
      <p:ext uri="{BB962C8B-B14F-4D97-AF65-F5344CB8AC3E}">
        <p14:creationId xmlns:p14="http://schemas.microsoft.com/office/powerpoint/2010/main" val="1067552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754063" y="7081838"/>
            <a:ext cx="2095500" cy="517525"/>
          </a:xfrm>
          <a:prstGeom prst="rect">
            <a:avLst/>
          </a:prstGeom>
          <a:noFill/>
          <a:ln w="9525">
            <a:noFill/>
            <a:miter lim="800000"/>
            <a:headEnd/>
            <a:tailEnd/>
          </a:ln>
        </p:spPr>
        <p:txBody>
          <a:bodyPr wrap="none" anchor="ctr"/>
          <a:lstStyle/>
          <a:p>
            <a:endParaRPr lang="en-US"/>
          </a:p>
        </p:txBody>
      </p:sp>
      <p:sp>
        <p:nvSpPr>
          <p:cNvPr id="52227" name="Rectangle 3"/>
          <p:cNvSpPr>
            <a:spLocks noChangeArrowheads="1"/>
          </p:cNvSpPr>
          <p:nvPr/>
        </p:nvSpPr>
        <p:spPr bwMode="auto">
          <a:xfrm>
            <a:off x="3436938" y="7081838"/>
            <a:ext cx="3184525" cy="517525"/>
          </a:xfrm>
          <a:prstGeom prst="rect">
            <a:avLst/>
          </a:prstGeom>
          <a:noFill/>
          <a:ln w="9525">
            <a:noFill/>
            <a:miter lim="800000"/>
            <a:headEnd/>
            <a:tailEnd/>
          </a:ln>
        </p:spPr>
        <p:txBody>
          <a:bodyPr wrap="none" anchor="ctr"/>
          <a:lstStyle/>
          <a:p>
            <a:endParaRPr lang="en-US"/>
          </a:p>
        </p:txBody>
      </p:sp>
      <p:sp>
        <p:nvSpPr>
          <p:cNvPr id="52228" name="Rectangle 4"/>
          <p:cNvSpPr>
            <a:spLocks noGrp="1" noChangeArrowheads="1"/>
          </p:cNvSpPr>
          <p:nvPr>
            <p:ph type="title"/>
          </p:nvPr>
        </p:nvSpPr>
        <p:spPr/>
        <p:txBody>
          <a:bodyPr/>
          <a:lstStyle/>
          <a:p>
            <a:r>
              <a:rPr lang="en-US"/>
              <a:t>Logical Database Design</a:t>
            </a:r>
          </a:p>
        </p:txBody>
      </p:sp>
      <p:sp>
        <p:nvSpPr>
          <p:cNvPr id="33797" name="Rectangle 5"/>
          <p:cNvSpPr>
            <a:spLocks noGrp="1" noChangeArrowheads="1"/>
          </p:cNvSpPr>
          <p:nvPr>
            <p:ph idx="1"/>
          </p:nvPr>
        </p:nvSpPr>
        <p:spPr/>
        <p:txBody>
          <a:bodyPr/>
          <a:lstStyle/>
          <a:p>
            <a:pPr>
              <a:defRPr/>
            </a:pPr>
            <a:r>
              <a:rPr lang="en-US" dirty="0"/>
              <a:t>We will discuss techniques for dealing with the above issues</a:t>
            </a:r>
          </a:p>
          <a:p>
            <a:pPr>
              <a:defRPr/>
            </a:pPr>
            <a:r>
              <a:rPr lang="en-US" dirty="0"/>
              <a:t>Formally, we will study </a:t>
            </a:r>
            <a:r>
              <a:rPr lang="en-US" b="1" i="1" dirty="0">
                <a:solidFill>
                  <a:srgbClr val="FC0128"/>
                </a:solidFill>
              </a:rPr>
              <a:t>normalization </a:t>
            </a:r>
            <a:r>
              <a:rPr lang="en-US" dirty="0">
                <a:solidFill>
                  <a:schemeClr val="accent4">
                    <a:lumMod val="75000"/>
                  </a:schemeClr>
                </a:solidFill>
              </a:rPr>
              <a:t>(decompositions as in the above example)</a:t>
            </a:r>
            <a:r>
              <a:rPr lang="en-US" b="1" i="1" dirty="0">
                <a:solidFill>
                  <a:srgbClr val="FC0128"/>
                </a:solidFill>
              </a:rPr>
              <a:t> </a:t>
            </a:r>
            <a:r>
              <a:rPr lang="en-US" dirty="0">
                <a:solidFill>
                  <a:schemeClr val="accent4">
                    <a:lumMod val="75000"/>
                  </a:schemeClr>
                </a:solidFill>
              </a:rPr>
              <a:t>and</a:t>
            </a:r>
            <a:r>
              <a:rPr lang="en-US" b="1" i="1" dirty="0">
                <a:solidFill>
                  <a:srgbClr val="FC0128"/>
                </a:solidFill>
              </a:rPr>
              <a:t> normal forms </a:t>
            </a:r>
            <a:r>
              <a:rPr lang="en-US" dirty="0">
                <a:solidFill>
                  <a:schemeClr val="accent4">
                    <a:lumMod val="75000"/>
                  </a:schemeClr>
                </a:solidFill>
              </a:rPr>
              <a:t>(forms for relation specifying some “niceness” conditions)</a:t>
            </a:r>
          </a:p>
          <a:p>
            <a:pPr>
              <a:defRPr/>
            </a:pPr>
            <a:r>
              <a:rPr lang="en-US" dirty="0"/>
              <a:t>There will be three very important issues of interest:</a:t>
            </a:r>
          </a:p>
          <a:p>
            <a:pPr lvl="1">
              <a:defRPr/>
            </a:pPr>
            <a:r>
              <a:rPr lang="en-US" dirty="0"/>
              <a:t>Removal of redundancies</a:t>
            </a:r>
          </a:p>
          <a:p>
            <a:pPr lvl="1">
              <a:defRPr/>
            </a:pPr>
            <a:r>
              <a:rPr lang="en-US" dirty="0"/>
              <a:t>Lossless-join decompositions</a:t>
            </a:r>
          </a:p>
          <a:p>
            <a:pPr lvl="1">
              <a:defRPr/>
            </a:pPr>
            <a:r>
              <a:rPr lang="en-US" dirty="0"/>
              <a:t>Preservation of dependencies</a:t>
            </a:r>
          </a:p>
          <a:p>
            <a:pPr>
              <a:defRPr/>
            </a:pPr>
            <a:r>
              <a:rPr lang="en-US" dirty="0"/>
              <a:t>We will understand and learn the material mostly through comprehensive examples</a:t>
            </a:r>
          </a:p>
          <a:p>
            <a:pPr>
              <a:defRPr/>
            </a:pPr>
            <a:r>
              <a:rPr lang="en-US" dirty="0"/>
              <a:t>But everything will be precisely defined</a:t>
            </a:r>
          </a:p>
          <a:p>
            <a:pPr>
              <a:defRPr/>
            </a:pPr>
            <a:r>
              <a:rPr lang="en-US" dirty="0"/>
              <a:t>Algorithms for the general case will be fully and precisely given</a:t>
            </a:r>
          </a:p>
        </p:txBody>
      </p:sp>
    </p:spTree>
    <p:extLst>
      <p:ext uri="{BB962C8B-B14F-4D97-AF65-F5344CB8AC3E}">
        <p14:creationId xmlns:p14="http://schemas.microsoft.com/office/powerpoint/2010/main" val="2042024429"/>
      </p:ext>
    </p:extLst>
  </p:cSld>
  <p:clrMapOvr>
    <a:masterClrMapping/>
  </p:clrMapOvr>
  <p:transition xmlns:p14="http://schemas.microsoft.com/office/powerpoint/2010/main"/>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Sketch of The Procedure</a:t>
            </a:r>
          </a:p>
        </p:txBody>
      </p:sp>
      <p:sp>
        <p:nvSpPr>
          <p:cNvPr id="3" name="Content Placeholder 2"/>
          <p:cNvSpPr>
            <a:spLocks noGrp="1"/>
          </p:cNvSpPr>
          <p:nvPr>
            <p:ph idx="1"/>
          </p:nvPr>
        </p:nvSpPr>
        <p:spPr/>
        <p:txBody>
          <a:bodyPr/>
          <a:lstStyle/>
          <a:p>
            <a:r>
              <a:rPr lang="en-US" dirty="0"/>
              <a:t>Compute a </a:t>
            </a:r>
            <a:r>
              <a:rPr lang="en-US" dirty="0">
                <a:solidFill>
                  <a:srgbClr val="FC0128"/>
                </a:solidFill>
              </a:rPr>
              <a:t>minimal cover N for M</a:t>
            </a:r>
          </a:p>
          <a:p>
            <a:r>
              <a:rPr lang="en-US" dirty="0">
                <a:solidFill>
                  <a:srgbClr val="FC0128"/>
                </a:solidFill>
              </a:rPr>
              <a:t>Create a table </a:t>
            </a:r>
            <a:r>
              <a:rPr lang="en-US" dirty="0"/>
              <a:t>for each functional dependency in N</a:t>
            </a:r>
          </a:p>
          <a:p>
            <a:r>
              <a:rPr lang="en-US" dirty="0">
                <a:solidFill>
                  <a:srgbClr val="FC0128"/>
                </a:solidFill>
              </a:rPr>
              <a:t>Remove redundant tables </a:t>
            </a:r>
            <a:r>
              <a:rPr lang="en-US" dirty="0"/>
              <a:t>that is</a:t>
            </a:r>
            <a:br>
              <a:rPr lang="en-US" dirty="0"/>
            </a:br>
            <a:r>
              <a:rPr lang="en-US" dirty="0"/>
              <a:t/>
            </a:r>
            <a:br>
              <a:rPr lang="en-US" dirty="0"/>
            </a:br>
            <a:r>
              <a:rPr lang="en-US" dirty="0">
                <a:solidFill>
                  <a:srgbClr val="FC0128"/>
                </a:solidFill>
              </a:rPr>
              <a:t>Remove a table if its set of columns is a subset </a:t>
            </a:r>
            <a:r>
              <a:rPr lang="en-US" dirty="0"/>
              <a:t>of the set of columns of another table</a:t>
            </a:r>
            <a:br>
              <a:rPr lang="en-US" dirty="0"/>
            </a:br>
            <a:r>
              <a:rPr lang="en-US" dirty="0"/>
              <a:t/>
            </a:r>
            <a:br>
              <a:rPr lang="en-US" dirty="0"/>
            </a:br>
            <a:r>
              <a:rPr lang="en-US" dirty="0"/>
              <a:t>But, of course if we get two identical tables, we remove only one of them</a:t>
            </a:r>
          </a:p>
          <a:p>
            <a:r>
              <a:rPr lang="en-US" dirty="0">
                <a:solidFill>
                  <a:srgbClr val="FC0128"/>
                </a:solidFill>
              </a:rPr>
              <a:t>Check if at least one table contains a global key</a:t>
            </a:r>
            <a:r>
              <a:rPr lang="en-US" dirty="0"/>
              <a:t>:  just compute closure of its attributes using M (or N, likely faster) and see if you get all of R</a:t>
            </a:r>
          </a:p>
          <a:p>
            <a:r>
              <a:rPr lang="en-US" dirty="0"/>
              <a:t>If no table contains a global key, find one global key (using heuristics or otherwise) and </a:t>
            </a:r>
            <a:r>
              <a:rPr lang="en-US" dirty="0">
                <a:solidFill>
                  <a:srgbClr val="FC0128"/>
                </a:solidFill>
              </a:rPr>
              <a:t>add a table whose columns are the attributes of the global key </a:t>
            </a:r>
            <a:r>
              <a:rPr lang="en-US" dirty="0"/>
              <a:t>you found</a:t>
            </a:r>
          </a:p>
        </p:txBody>
      </p:sp>
    </p:spTree>
    <p:extLst>
      <p:ext uri="{BB962C8B-B14F-4D97-AF65-F5344CB8AC3E}">
        <p14:creationId xmlns:p14="http://schemas.microsoft.com/office/powerpoint/2010/main" val="4039164331"/>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EE979E-637A-4AF9-8B54-E796C55BE363}"/>
              </a:ext>
            </a:extLst>
          </p:cNvPr>
          <p:cNvSpPr>
            <a:spLocks noGrp="1"/>
          </p:cNvSpPr>
          <p:nvPr>
            <p:ph type="ctrTitle"/>
          </p:nvPr>
        </p:nvSpPr>
        <p:spPr/>
        <p:txBody>
          <a:bodyPr/>
          <a:lstStyle/>
          <a:p>
            <a:r>
              <a:rPr lang="en-US" dirty="0"/>
              <a:t>Revisiting an Old Example</a:t>
            </a:r>
          </a:p>
        </p:txBody>
      </p:sp>
      <p:sp>
        <p:nvSpPr>
          <p:cNvPr id="3" name="Subtitle 2">
            <a:extLst>
              <a:ext uri="{FF2B5EF4-FFF2-40B4-BE49-F238E27FC236}">
                <a16:creationId xmlns:a16="http://schemas.microsoft.com/office/drawing/2014/main" xmlns="" id="{40F429A6-4DB4-4732-AAA3-FD9D7946E9F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8116146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Old Example</a:t>
            </a:r>
          </a:p>
        </p:txBody>
      </p:sp>
      <p:sp>
        <p:nvSpPr>
          <p:cNvPr id="3" name="Content Placeholder 2"/>
          <p:cNvSpPr>
            <a:spLocks noGrp="1"/>
          </p:cNvSpPr>
          <p:nvPr>
            <p:ph idx="1"/>
          </p:nvPr>
        </p:nvSpPr>
        <p:spPr/>
        <p:txBody>
          <a:bodyPr/>
          <a:lstStyle/>
          <a:p>
            <a:r>
              <a:rPr lang="en-US" dirty="0"/>
              <a:t>We want to specify that professors use books in courses when teaching</a:t>
            </a:r>
          </a:p>
          <a:p>
            <a:r>
              <a:rPr lang="en-US" dirty="0"/>
              <a:t>There is a constraint</a:t>
            </a:r>
          </a:p>
          <a:p>
            <a:pPr lvl="1"/>
            <a:r>
              <a:rPr lang="en-US" dirty="0"/>
              <a:t>Only one book can used in a course</a:t>
            </a:r>
          </a:p>
          <a:p>
            <a:r>
              <a:rPr lang="en-US" dirty="0"/>
              <a:t>Therefore, Book is a (partial) function of Course (only)</a:t>
            </a:r>
          </a:p>
          <a:p>
            <a:pPr lvl="1"/>
            <a:r>
              <a:rPr lang="en-US" dirty="0"/>
              <a:t>Given c in Course there is at most one b  in Book</a:t>
            </a:r>
          </a:p>
          <a:p>
            <a:r>
              <a:rPr lang="en-US" b="1" i="1" dirty="0">
                <a:solidFill>
                  <a:srgbClr val="FF0000"/>
                </a:solidFill>
              </a:rPr>
              <a:t>We need to annotate the diagram below</a:t>
            </a:r>
            <a:r>
              <a:rPr lang="en-US" dirty="0"/>
              <a:t> that in the ternary relationship (Professor, Course, Book) the many-to-one relationship (indicated by an arrow) is between Course and Book, as otherwise we will think it is between (Professor, Course) and Book</a:t>
            </a:r>
          </a:p>
          <a:p>
            <a:endParaRPr lang="en-US" dirty="0"/>
          </a:p>
          <a:p>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308245740"/>
              </p:ext>
            </p:extLst>
          </p:nvPr>
        </p:nvGraphicFramePr>
        <p:xfrm>
          <a:off x="2125663" y="5435600"/>
          <a:ext cx="5653087" cy="1879600"/>
        </p:xfrm>
        <a:graphic>
          <a:graphicData uri="http://schemas.openxmlformats.org/presentationml/2006/ole">
            <mc:AlternateContent xmlns:mc="http://schemas.openxmlformats.org/markup-compatibility/2006">
              <mc:Choice xmlns:v="urn:schemas-microsoft-com:vml" Requires="v">
                <p:oleObj spid="_x0000_s89122" name="Visio" r:id="rId3" imgW="5653425" imgH="1878980" progId="Visio.Drawing.11">
                  <p:embed/>
                </p:oleObj>
              </mc:Choice>
              <mc:Fallback>
                <p:oleObj name="Visio" r:id="rId3" imgW="5653425" imgH="1878980" progId="Visio.Drawing.11">
                  <p:embed/>
                  <p:pic>
                    <p:nvPicPr>
                      <p:cNvPr id="4" name="Object 3"/>
                      <p:cNvPicPr/>
                      <p:nvPr/>
                    </p:nvPicPr>
                    <p:blipFill>
                      <a:blip r:embed="rId4"/>
                      <a:stretch>
                        <a:fillRect/>
                      </a:stretch>
                    </p:blipFill>
                    <p:spPr>
                      <a:xfrm>
                        <a:off x="2125663" y="5435600"/>
                        <a:ext cx="5653087" cy="1879600"/>
                      </a:xfrm>
                      <a:prstGeom prst="rect">
                        <a:avLst/>
                      </a:prstGeom>
                    </p:spPr>
                  </p:pic>
                </p:oleObj>
              </mc:Fallback>
            </mc:AlternateContent>
          </a:graphicData>
        </a:graphic>
      </p:graphicFrame>
    </p:spTree>
    <p:extLst>
      <p:ext uri="{BB962C8B-B14F-4D97-AF65-F5344CB8AC3E}">
        <p14:creationId xmlns:p14="http://schemas.microsoft.com/office/powerpoint/2010/main" val="270213183"/>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Old Example</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pPr marL="0" indent="0">
              <a:buNone/>
            </a:pPr>
            <a:endParaRPr lang="en-US" dirty="0"/>
          </a:p>
          <a:p>
            <a:r>
              <a:rPr lang="en-US" dirty="0"/>
              <a:t>Annotations</a:t>
            </a:r>
          </a:p>
          <a:p>
            <a:pPr lvl="1"/>
            <a:r>
              <a:rPr lang="en-US" dirty="0"/>
              <a:t>The many to-one-relationship depicted by the arrow is only from Course to Book (the Book depends only on Course and not on the pair (Professor, Course)</a:t>
            </a:r>
          </a:p>
          <a:p>
            <a:endParaRPr lang="en-US" dirty="0"/>
          </a:p>
          <a:p>
            <a:endParaRPr lang="en-US" dirty="0"/>
          </a:p>
        </p:txBody>
      </p:sp>
      <p:graphicFrame>
        <p:nvGraphicFramePr>
          <p:cNvPr id="5" name="Object 4">
            <a:extLst>
              <a:ext uri="{FF2B5EF4-FFF2-40B4-BE49-F238E27FC236}">
                <a16:creationId xmlns:a16="http://schemas.microsoft.com/office/drawing/2014/main" xmlns="" id="{3A5AF92F-D6B4-400C-87E6-566E9BC881FE}"/>
              </a:ext>
            </a:extLst>
          </p:cNvPr>
          <p:cNvGraphicFramePr>
            <a:graphicFrameLocks noChangeAspect="1"/>
          </p:cNvGraphicFramePr>
          <p:nvPr>
            <p:extLst>
              <p:ext uri="{D42A27DB-BD31-4B8C-83A1-F6EECF244321}">
                <p14:modId xmlns:p14="http://schemas.microsoft.com/office/powerpoint/2010/main" val="539518075"/>
              </p:ext>
            </p:extLst>
          </p:nvPr>
        </p:nvGraphicFramePr>
        <p:xfrm>
          <a:off x="1371600" y="1282574"/>
          <a:ext cx="7315200" cy="2679826"/>
        </p:xfrm>
        <a:graphic>
          <a:graphicData uri="http://schemas.openxmlformats.org/presentationml/2006/ole">
            <mc:AlternateContent xmlns:mc="http://schemas.openxmlformats.org/markup-compatibility/2006">
              <mc:Choice xmlns:v="urn:schemas-microsoft-com:vml" Requires="v">
                <p:oleObj spid="_x0000_s90146" name="Visio" r:id="rId3" imgW="4489409" imgH="1645177" progId="Visio.Drawing.11">
                  <p:embed/>
                </p:oleObj>
              </mc:Choice>
              <mc:Fallback>
                <p:oleObj name="Visio" r:id="rId3" imgW="4489409" imgH="1645177" progId="Visio.Drawing.11">
                  <p:embed/>
                  <p:pic>
                    <p:nvPicPr>
                      <p:cNvPr id="0" name=""/>
                      <p:cNvPicPr/>
                      <p:nvPr/>
                    </p:nvPicPr>
                    <p:blipFill>
                      <a:blip r:embed="rId4"/>
                      <a:stretch>
                        <a:fillRect/>
                      </a:stretch>
                    </p:blipFill>
                    <p:spPr>
                      <a:xfrm>
                        <a:off x="1371600" y="1282574"/>
                        <a:ext cx="7315200" cy="2679826"/>
                      </a:xfrm>
                      <a:prstGeom prst="rect">
                        <a:avLst/>
                      </a:prstGeom>
                    </p:spPr>
                  </p:pic>
                </p:oleObj>
              </mc:Fallback>
            </mc:AlternateContent>
          </a:graphicData>
        </a:graphic>
      </p:graphicFrame>
    </p:spTree>
    <p:extLst>
      <p:ext uri="{BB962C8B-B14F-4D97-AF65-F5344CB8AC3E}">
        <p14:creationId xmlns:p14="http://schemas.microsoft.com/office/powerpoint/2010/main" val="366025779"/>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E27141-C622-4393-80B2-4D73C83F457F}"/>
              </a:ext>
            </a:extLst>
          </p:cNvPr>
          <p:cNvSpPr>
            <a:spLocks noGrp="1"/>
          </p:cNvSpPr>
          <p:nvPr>
            <p:ph type="title"/>
          </p:nvPr>
        </p:nvSpPr>
        <p:spPr/>
        <p:txBody>
          <a:bodyPr/>
          <a:lstStyle/>
          <a:p>
            <a:r>
              <a:rPr lang="en-US" dirty="0"/>
              <a:t>A Straightforward Relational Implementation</a:t>
            </a:r>
          </a:p>
        </p:txBody>
      </p:sp>
      <p:sp>
        <p:nvSpPr>
          <p:cNvPr id="3" name="Content Placeholder 2">
            <a:extLst>
              <a:ext uri="{FF2B5EF4-FFF2-40B4-BE49-F238E27FC236}">
                <a16:creationId xmlns:a16="http://schemas.microsoft.com/office/drawing/2014/main" xmlns="" id="{E7D2080C-417B-4BB3-B6CF-447B1AFC38A3}"/>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Annotation</a:t>
            </a:r>
          </a:p>
          <a:p>
            <a:pPr lvl="1"/>
            <a:r>
              <a:rPr lang="en-US" dirty="0"/>
              <a:t>Book is a (partial) </a:t>
            </a:r>
            <a:r>
              <a:rPr lang="en-US"/>
              <a:t>function only of </a:t>
            </a:r>
            <a:r>
              <a:rPr lang="en-US" dirty="0"/>
              <a:t>Course</a:t>
            </a:r>
          </a:p>
          <a:p>
            <a:r>
              <a:rPr lang="en-US" dirty="0"/>
              <a:t>The tables with primary keys and additional FDs and their normal forms are</a:t>
            </a:r>
          </a:p>
          <a:p>
            <a:pPr lvl="1"/>
            <a:r>
              <a:rPr lang="en-US" dirty="0"/>
              <a:t>Professor(</a:t>
            </a:r>
            <a:r>
              <a:rPr lang="en-US" u="sng" dirty="0"/>
              <a:t>SSN</a:t>
            </a:r>
            <a:r>
              <a:rPr lang="en-US" dirty="0"/>
              <a:t>, Name);  in BCNF</a:t>
            </a:r>
          </a:p>
          <a:p>
            <a:pPr lvl="1"/>
            <a:r>
              <a:rPr lang="en-US" dirty="0"/>
              <a:t>Course(</a:t>
            </a:r>
            <a:r>
              <a:rPr lang="en-US" u="sng" dirty="0"/>
              <a:t>C#</a:t>
            </a:r>
            <a:r>
              <a:rPr lang="en-US" dirty="0"/>
              <a:t>, Title);  in BCNF</a:t>
            </a:r>
          </a:p>
          <a:p>
            <a:pPr lvl="1"/>
            <a:r>
              <a:rPr lang="en-US" dirty="0"/>
              <a:t>Book(</a:t>
            </a:r>
            <a:r>
              <a:rPr lang="en-US" u="sng" dirty="0"/>
              <a:t>ISBN</a:t>
            </a:r>
            <a:r>
              <a:rPr lang="en-US" dirty="0"/>
              <a:t>, Year);  in BCNF</a:t>
            </a:r>
          </a:p>
          <a:p>
            <a:pPr lvl="1"/>
            <a:r>
              <a:rPr lang="en-US" dirty="0"/>
              <a:t>Uses(</a:t>
            </a:r>
            <a:r>
              <a:rPr lang="en-US" u="sng" dirty="0"/>
              <a:t>SSN</a:t>
            </a:r>
            <a:r>
              <a:rPr lang="en-US" dirty="0"/>
              <a:t>, </a:t>
            </a:r>
            <a:r>
              <a:rPr lang="en-US" u="sng" dirty="0"/>
              <a:t>C#</a:t>
            </a:r>
            <a:r>
              <a:rPr lang="en-US" dirty="0"/>
              <a:t>, ISBN);  C# → ISBN;  in </a:t>
            </a:r>
            <a:r>
              <a:rPr lang="en-US" dirty="0" err="1"/>
              <a:t>1NF</a:t>
            </a:r>
            <a:endParaRPr lang="en-US" dirty="0"/>
          </a:p>
          <a:p>
            <a:endParaRPr lang="en-US" dirty="0"/>
          </a:p>
        </p:txBody>
      </p:sp>
      <p:graphicFrame>
        <p:nvGraphicFramePr>
          <p:cNvPr id="5" name="Object 4">
            <a:extLst>
              <a:ext uri="{FF2B5EF4-FFF2-40B4-BE49-F238E27FC236}">
                <a16:creationId xmlns:a16="http://schemas.microsoft.com/office/drawing/2014/main" xmlns="" id="{298484A3-AA3B-4AD2-8BE5-1292C775DDA6}"/>
              </a:ext>
            </a:extLst>
          </p:cNvPr>
          <p:cNvGraphicFramePr>
            <a:graphicFrameLocks noChangeAspect="1"/>
          </p:cNvGraphicFramePr>
          <p:nvPr>
            <p:extLst>
              <p:ext uri="{D42A27DB-BD31-4B8C-83A1-F6EECF244321}">
                <p14:modId xmlns:p14="http://schemas.microsoft.com/office/powerpoint/2010/main" val="3492570052"/>
              </p:ext>
            </p:extLst>
          </p:nvPr>
        </p:nvGraphicFramePr>
        <p:xfrm>
          <a:off x="2436636" y="1014412"/>
          <a:ext cx="5185128" cy="3481388"/>
        </p:xfrm>
        <a:graphic>
          <a:graphicData uri="http://schemas.openxmlformats.org/presentationml/2006/ole">
            <mc:AlternateContent xmlns:mc="http://schemas.openxmlformats.org/markup-compatibility/2006">
              <mc:Choice xmlns:v="urn:schemas-microsoft-com:vml" Requires="v">
                <p:oleObj spid="_x0000_s91169" name="Visio" r:id="rId3" imgW="4121805" imgH="2766246" progId="Visio.Drawing.11">
                  <p:embed/>
                </p:oleObj>
              </mc:Choice>
              <mc:Fallback>
                <p:oleObj name="Visio" r:id="rId3" imgW="4121805" imgH="2766246" progId="Visio.Drawing.11">
                  <p:embed/>
                  <p:pic>
                    <p:nvPicPr>
                      <p:cNvPr id="0" name=""/>
                      <p:cNvPicPr/>
                      <p:nvPr/>
                    </p:nvPicPr>
                    <p:blipFill>
                      <a:blip r:embed="rId4"/>
                      <a:stretch>
                        <a:fillRect/>
                      </a:stretch>
                    </p:blipFill>
                    <p:spPr>
                      <a:xfrm>
                        <a:off x="2436636" y="1014412"/>
                        <a:ext cx="5185128" cy="3481388"/>
                      </a:xfrm>
                      <a:prstGeom prst="rect">
                        <a:avLst/>
                      </a:prstGeom>
                    </p:spPr>
                  </p:pic>
                </p:oleObj>
              </mc:Fallback>
            </mc:AlternateContent>
          </a:graphicData>
        </a:graphic>
      </p:graphicFrame>
    </p:spTree>
    <p:extLst>
      <p:ext uri="{BB962C8B-B14F-4D97-AF65-F5344CB8AC3E}">
        <p14:creationId xmlns:p14="http://schemas.microsoft.com/office/powerpoint/2010/main" val="150771494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138DA5-4B0D-411A-8208-1B44A5C06DE0}"/>
              </a:ext>
            </a:extLst>
          </p:cNvPr>
          <p:cNvSpPr>
            <a:spLocks noGrp="1"/>
          </p:cNvSpPr>
          <p:nvPr>
            <p:ph type="title"/>
          </p:nvPr>
        </p:nvSpPr>
        <p:spPr/>
        <p:txBody>
          <a:bodyPr/>
          <a:lstStyle/>
          <a:p>
            <a:r>
              <a:rPr lang="en-US" dirty="0"/>
              <a:t>Normalizing</a:t>
            </a:r>
          </a:p>
        </p:txBody>
      </p:sp>
      <p:sp>
        <p:nvSpPr>
          <p:cNvPr id="3" name="Content Placeholder 2">
            <a:extLst>
              <a:ext uri="{FF2B5EF4-FFF2-40B4-BE49-F238E27FC236}">
                <a16:creationId xmlns:a16="http://schemas.microsoft.com/office/drawing/2014/main" xmlns="" id="{C26F73DB-4861-4977-9509-632E314FDE34}"/>
              </a:ext>
            </a:extLst>
          </p:cNvPr>
          <p:cNvSpPr>
            <a:spLocks noGrp="1"/>
          </p:cNvSpPr>
          <p:nvPr>
            <p:ph idx="1"/>
          </p:nvPr>
        </p:nvSpPr>
        <p:spPr/>
        <p:txBody>
          <a:bodyPr/>
          <a:lstStyle/>
          <a:p>
            <a:r>
              <a:rPr lang="en-US" dirty="0"/>
              <a:t>Replace</a:t>
            </a:r>
          </a:p>
          <a:p>
            <a:pPr lvl="1"/>
            <a:r>
              <a:rPr lang="en-US" dirty="0"/>
              <a:t>Uses(</a:t>
            </a:r>
            <a:r>
              <a:rPr lang="en-US" u="sng" dirty="0"/>
              <a:t>SSN</a:t>
            </a:r>
            <a:r>
              <a:rPr lang="en-US" dirty="0"/>
              <a:t>, </a:t>
            </a:r>
            <a:r>
              <a:rPr lang="en-US" u="sng" dirty="0"/>
              <a:t>C#</a:t>
            </a:r>
            <a:r>
              <a:rPr lang="en-US" dirty="0"/>
              <a:t>, ISBN);  C# → ISBN</a:t>
            </a:r>
          </a:p>
          <a:p>
            <a:pPr marL="0" indent="0">
              <a:buNone/>
            </a:pPr>
            <a:r>
              <a:rPr lang="en-US" dirty="0"/>
              <a:t>		By</a:t>
            </a:r>
          </a:p>
          <a:p>
            <a:pPr lvl="1"/>
            <a:r>
              <a:rPr lang="en-US" dirty="0"/>
              <a:t>Uses(</a:t>
            </a:r>
            <a:r>
              <a:rPr lang="en-US" u="sng" dirty="0"/>
              <a:t>SSN</a:t>
            </a:r>
            <a:r>
              <a:rPr lang="en-US" dirty="0"/>
              <a:t>, </a:t>
            </a:r>
            <a:r>
              <a:rPr lang="en-US" u="sng" dirty="0"/>
              <a:t>C#</a:t>
            </a:r>
            <a:r>
              <a:rPr lang="en-US" dirty="0"/>
              <a:t>)     (Who teaches what)</a:t>
            </a:r>
          </a:p>
          <a:p>
            <a:pPr lvl="1"/>
            <a:r>
              <a:rPr lang="en-US" dirty="0"/>
              <a:t>Uses(</a:t>
            </a:r>
            <a:r>
              <a:rPr lang="en-US" u="sng" dirty="0"/>
              <a:t>C#</a:t>
            </a:r>
            <a:r>
              <a:rPr lang="en-US" dirty="0"/>
              <a:t>, ISBN)    (Which book is assigned in a course)</a:t>
            </a:r>
          </a:p>
          <a:p>
            <a:r>
              <a:rPr lang="en-US" dirty="0"/>
              <a:t>So let’s rename</a:t>
            </a:r>
          </a:p>
          <a:p>
            <a:pPr lvl="1"/>
            <a:r>
              <a:rPr lang="en-US" dirty="0"/>
              <a:t>Teaches(</a:t>
            </a:r>
            <a:r>
              <a:rPr lang="en-US" u="sng" dirty="0"/>
              <a:t>SSN</a:t>
            </a:r>
            <a:r>
              <a:rPr lang="en-US" dirty="0"/>
              <a:t>, </a:t>
            </a:r>
            <a:r>
              <a:rPr lang="en-US" u="sng" dirty="0"/>
              <a:t>C#</a:t>
            </a:r>
            <a:r>
              <a:rPr lang="en-US" dirty="0"/>
              <a:t>)      (Who teaches what)</a:t>
            </a:r>
          </a:p>
          <a:p>
            <a:pPr lvl="1"/>
            <a:r>
              <a:rPr lang="en-US" dirty="0"/>
              <a:t>Assigned(</a:t>
            </a:r>
            <a:r>
              <a:rPr lang="en-US" u="sng" dirty="0"/>
              <a:t>C#</a:t>
            </a:r>
            <a:r>
              <a:rPr lang="en-US" dirty="0"/>
              <a:t>, ISBN)    (Which book is assigned in a course)</a:t>
            </a:r>
          </a:p>
          <a:p>
            <a:r>
              <a:rPr lang="en-US" dirty="0"/>
              <a:t>All the tables</a:t>
            </a:r>
          </a:p>
          <a:p>
            <a:pPr lvl="1"/>
            <a:r>
              <a:rPr lang="en-US" dirty="0"/>
              <a:t>Professor(</a:t>
            </a:r>
            <a:r>
              <a:rPr lang="en-US" u="sng" dirty="0"/>
              <a:t>SSN</a:t>
            </a:r>
            <a:r>
              <a:rPr lang="en-US" dirty="0"/>
              <a:t>, Name);  in BCNF</a:t>
            </a:r>
          </a:p>
          <a:p>
            <a:pPr lvl="1"/>
            <a:r>
              <a:rPr lang="en-US" dirty="0"/>
              <a:t>Course(</a:t>
            </a:r>
            <a:r>
              <a:rPr lang="en-US" u="sng" dirty="0"/>
              <a:t>C#</a:t>
            </a:r>
            <a:r>
              <a:rPr lang="en-US" dirty="0"/>
              <a:t>, Title);  in BCNF</a:t>
            </a:r>
          </a:p>
          <a:p>
            <a:pPr lvl="1"/>
            <a:r>
              <a:rPr lang="en-US" dirty="0"/>
              <a:t>Book(</a:t>
            </a:r>
            <a:r>
              <a:rPr lang="en-US" u="sng" dirty="0"/>
              <a:t>ISBN</a:t>
            </a:r>
            <a:r>
              <a:rPr lang="en-US" dirty="0"/>
              <a:t>, Year);  in BCNF</a:t>
            </a:r>
          </a:p>
          <a:p>
            <a:pPr lvl="1"/>
            <a:r>
              <a:rPr lang="en-US" dirty="0"/>
              <a:t>Teaches(</a:t>
            </a:r>
            <a:r>
              <a:rPr lang="en-US" u="sng" dirty="0"/>
              <a:t>SSN</a:t>
            </a:r>
            <a:r>
              <a:rPr lang="en-US" dirty="0"/>
              <a:t>, </a:t>
            </a:r>
            <a:r>
              <a:rPr lang="en-US" u="sng" dirty="0"/>
              <a:t>C#</a:t>
            </a:r>
            <a:r>
              <a:rPr lang="en-US" dirty="0"/>
              <a:t>);  in BCNF</a:t>
            </a:r>
          </a:p>
          <a:p>
            <a:pPr lvl="1"/>
            <a:r>
              <a:rPr lang="en-US" dirty="0"/>
              <a:t>Assigned(</a:t>
            </a:r>
            <a:r>
              <a:rPr lang="en-US" u="sng" dirty="0"/>
              <a:t>C#</a:t>
            </a:r>
            <a:r>
              <a:rPr lang="en-US" dirty="0"/>
              <a:t>, ISBN);  in BCNF</a:t>
            </a:r>
          </a:p>
          <a:p>
            <a:endParaRPr lang="en-US" dirty="0"/>
          </a:p>
          <a:p>
            <a:endParaRPr lang="en-US" dirty="0"/>
          </a:p>
          <a:p>
            <a:pPr lvl="1"/>
            <a:endParaRPr lang="en-US" dirty="0"/>
          </a:p>
        </p:txBody>
      </p:sp>
    </p:spTree>
    <p:extLst>
      <p:ext uri="{BB962C8B-B14F-4D97-AF65-F5344CB8AC3E}">
        <p14:creationId xmlns:p14="http://schemas.microsoft.com/office/powerpoint/2010/main" val="354595849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138DA5-4B0D-411A-8208-1B44A5C06DE0}"/>
              </a:ext>
            </a:extLst>
          </p:cNvPr>
          <p:cNvSpPr>
            <a:spLocks noGrp="1"/>
          </p:cNvSpPr>
          <p:nvPr>
            <p:ph type="title"/>
          </p:nvPr>
        </p:nvSpPr>
        <p:spPr/>
        <p:txBody>
          <a:bodyPr/>
          <a:lstStyle/>
          <a:p>
            <a:r>
              <a:rPr lang="en-US" dirty="0"/>
              <a:t>Normalizing</a:t>
            </a:r>
          </a:p>
        </p:txBody>
      </p:sp>
      <p:sp>
        <p:nvSpPr>
          <p:cNvPr id="3" name="Content Placeholder 2">
            <a:extLst>
              <a:ext uri="{FF2B5EF4-FFF2-40B4-BE49-F238E27FC236}">
                <a16:creationId xmlns:a16="http://schemas.microsoft.com/office/drawing/2014/main" xmlns="" id="{C26F73DB-4861-4977-9509-632E314FDE34}"/>
              </a:ext>
            </a:extLst>
          </p:cNvPr>
          <p:cNvSpPr>
            <a:spLocks noGrp="1"/>
          </p:cNvSpPr>
          <p:nvPr>
            <p:ph idx="1"/>
          </p:nvPr>
        </p:nvSpPr>
        <p:spPr/>
        <p:txBody>
          <a:bodyPr/>
          <a:lstStyle/>
          <a:p>
            <a:r>
              <a:rPr lang="en-US" dirty="0"/>
              <a:t>All the tables</a:t>
            </a:r>
          </a:p>
          <a:p>
            <a:pPr lvl="1"/>
            <a:r>
              <a:rPr lang="en-US" dirty="0"/>
              <a:t>Professor(</a:t>
            </a:r>
            <a:r>
              <a:rPr lang="en-US" u="sng" dirty="0"/>
              <a:t>SSN</a:t>
            </a:r>
            <a:r>
              <a:rPr lang="en-US" dirty="0"/>
              <a:t>, Name)</a:t>
            </a:r>
          </a:p>
          <a:p>
            <a:pPr lvl="1"/>
            <a:r>
              <a:rPr lang="en-US" dirty="0"/>
              <a:t>Course(</a:t>
            </a:r>
            <a:r>
              <a:rPr lang="en-US" u="sng" dirty="0"/>
              <a:t>C#</a:t>
            </a:r>
            <a:r>
              <a:rPr lang="en-US" dirty="0"/>
              <a:t>, Title)</a:t>
            </a:r>
          </a:p>
          <a:p>
            <a:pPr lvl="1"/>
            <a:r>
              <a:rPr lang="en-US" dirty="0"/>
              <a:t>Book(</a:t>
            </a:r>
            <a:r>
              <a:rPr lang="en-US" u="sng" dirty="0"/>
              <a:t>ISBN</a:t>
            </a:r>
            <a:r>
              <a:rPr lang="en-US" dirty="0"/>
              <a:t>, Year)</a:t>
            </a:r>
          </a:p>
          <a:p>
            <a:pPr lvl="1"/>
            <a:r>
              <a:rPr lang="en-US" dirty="0"/>
              <a:t>Teaches(</a:t>
            </a:r>
            <a:r>
              <a:rPr lang="en-US" u="sng" dirty="0"/>
              <a:t>SSN</a:t>
            </a:r>
            <a:r>
              <a:rPr lang="en-US" dirty="0"/>
              <a:t>, </a:t>
            </a:r>
            <a:r>
              <a:rPr lang="en-US" u="sng" dirty="0"/>
              <a:t>C#</a:t>
            </a:r>
            <a:r>
              <a:rPr lang="en-US" dirty="0"/>
              <a:t>)</a:t>
            </a:r>
          </a:p>
          <a:p>
            <a:pPr lvl="1"/>
            <a:r>
              <a:rPr lang="en-US" dirty="0"/>
              <a:t>Assigned(</a:t>
            </a:r>
            <a:r>
              <a:rPr lang="en-US" u="sng" dirty="0"/>
              <a:t>C#</a:t>
            </a:r>
            <a:r>
              <a:rPr lang="en-US" dirty="0"/>
              <a:t>, ISBN)</a:t>
            </a:r>
          </a:p>
          <a:p>
            <a:r>
              <a:rPr lang="en-US" dirty="0"/>
              <a:t>We can combine</a:t>
            </a:r>
          </a:p>
          <a:p>
            <a:pPr lvl="1"/>
            <a:r>
              <a:rPr lang="en-US" dirty="0"/>
              <a:t>Course(</a:t>
            </a:r>
            <a:r>
              <a:rPr lang="en-US" u="sng" dirty="0"/>
              <a:t>C#</a:t>
            </a:r>
            <a:r>
              <a:rPr lang="en-US" dirty="0"/>
              <a:t>, Title)</a:t>
            </a:r>
          </a:p>
          <a:p>
            <a:pPr lvl="1"/>
            <a:r>
              <a:rPr lang="en-US" dirty="0"/>
              <a:t>Assigned(</a:t>
            </a:r>
            <a:r>
              <a:rPr lang="en-US" u="sng" dirty="0"/>
              <a:t>C#</a:t>
            </a:r>
            <a:r>
              <a:rPr lang="en-US" dirty="0"/>
              <a:t>, ISBN)</a:t>
            </a:r>
          </a:p>
          <a:p>
            <a:r>
              <a:rPr lang="en-US" dirty="0"/>
              <a:t>All the tables</a:t>
            </a:r>
          </a:p>
          <a:p>
            <a:pPr lvl="1"/>
            <a:r>
              <a:rPr lang="en-US" dirty="0"/>
              <a:t>Professor(</a:t>
            </a:r>
            <a:r>
              <a:rPr lang="en-US" u="sng" dirty="0"/>
              <a:t>SSN</a:t>
            </a:r>
            <a:r>
              <a:rPr lang="en-US" dirty="0"/>
              <a:t>, Name)</a:t>
            </a:r>
          </a:p>
          <a:p>
            <a:pPr lvl="1"/>
            <a:r>
              <a:rPr lang="en-US" dirty="0"/>
              <a:t>Course(</a:t>
            </a:r>
            <a:r>
              <a:rPr lang="en-US" u="sng" dirty="0"/>
              <a:t>C#</a:t>
            </a:r>
            <a:r>
              <a:rPr lang="en-US" dirty="0"/>
              <a:t>, Title, ISBN)</a:t>
            </a:r>
          </a:p>
          <a:p>
            <a:pPr lvl="1"/>
            <a:r>
              <a:rPr lang="en-US" dirty="0"/>
              <a:t>Book(</a:t>
            </a:r>
            <a:r>
              <a:rPr lang="en-US" u="sng" dirty="0"/>
              <a:t>ISBN</a:t>
            </a:r>
            <a:r>
              <a:rPr lang="en-US" dirty="0"/>
              <a:t>, Year)</a:t>
            </a:r>
          </a:p>
          <a:p>
            <a:pPr lvl="1"/>
            <a:r>
              <a:rPr lang="en-US" dirty="0"/>
              <a:t>Teaches(</a:t>
            </a:r>
            <a:r>
              <a:rPr lang="en-US" u="sng" dirty="0"/>
              <a:t>SSN</a:t>
            </a:r>
            <a:r>
              <a:rPr lang="en-US" dirty="0"/>
              <a:t>, </a:t>
            </a:r>
            <a:r>
              <a:rPr lang="en-US" u="sng" dirty="0"/>
              <a:t>C#</a:t>
            </a:r>
            <a:r>
              <a:rPr lang="en-US" dirty="0"/>
              <a:t>)</a:t>
            </a:r>
          </a:p>
          <a:p>
            <a:pPr lvl="1"/>
            <a:endParaRPr lang="en-US" dirty="0"/>
          </a:p>
          <a:p>
            <a:endParaRPr lang="en-US" dirty="0"/>
          </a:p>
          <a:p>
            <a:endParaRPr lang="en-US" dirty="0"/>
          </a:p>
          <a:p>
            <a:endParaRPr lang="en-US" dirty="0"/>
          </a:p>
          <a:p>
            <a:pPr lvl="1"/>
            <a:endParaRPr lang="en-US" dirty="0"/>
          </a:p>
        </p:txBody>
      </p:sp>
    </p:spTree>
    <p:extLst>
      <p:ext uri="{BB962C8B-B14F-4D97-AF65-F5344CB8AC3E}">
        <p14:creationId xmlns:p14="http://schemas.microsoft.com/office/powerpoint/2010/main" val="3421065296"/>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0E1B68-753E-4703-BE6F-AD1B4318BAA0}"/>
              </a:ext>
            </a:extLst>
          </p:cNvPr>
          <p:cNvSpPr>
            <a:spLocks noGrp="1"/>
          </p:cNvSpPr>
          <p:nvPr>
            <p:ph type="title"/>
          </p:nvPr>
        </p:nvSpPr>
        <p:spPr/>
        <p:txBody>
          <a:bodyPr/>
          <a:lstStyle/>
          <a:p>
            <a:r>
              <a:rPr lang="en-US" dirty="0"/>
              <a:t>Better Relational Implementation</a:t>
            </a:r>
          </a:p>
        </p:txBody>
      </p:sp>
      <p:sp>
        <p:nvSpPr>
          <p:cNvPr id="3" name="Content Placeholder 2">
            <a:extLst>
              <a:ext uri="{FF2B5EF4-FFF2-40B4-BE49-F238E27FC236}">
                <a16:creationId xmlns:a16="http://schemas.microsoft.com/office/drawing/2014/main" xmlns="" id="{30BD5982-36B5-424E-A22D-E420C7115ED0}"/>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No need for annotations!</a:t>
            </a:r>
          </a:p>
          <a:p>
            <a:r>
              <a:rPr lang="en-US" dirty="0"/>
              <a:t>Whoever produced the original ER diagram did not think completely through the application</a:t>
            </a:r>
          </a:p>
        </p:txBody>
      </p:sp>
      <p:graphicFrame>
        <p:nvGraphicFramePr>
          <p:cNvPr id="4" name="Object 3">
            <a:extLst>
              <a:ext uri="{FF2B5EF4-FFF2-40B4-BE49-F238E27FC236}">
                <a16:creationId xmlns:a16="http://schemas.microsoft.com/office/drawing/2014/main" xmlns="" id="{33330B5B-A3AE-4ECA-A96B-E8EFC6F27E50}"/>
              </a:ext>
            </a:extLst>
          </p:cNvPr>
          <p:cNvGraphicFramePr>
            <a:graphicFrameLocks noChangeAspect="1"/>
          </p:cNvGraphicFramePr>
          <p:nvPr>
            <p:extLst>
              <p:ext uri="{D42A27DB-BD31-4B8C-83A1-F6EECF244321}">
                <p14:modId xmlns:p14="http://schemas.microsoft.com/office/powerpoint/2010/main" val="351495493"/>
              </p:ext>
            </p:extLst>
          </p:nvPr>
        </p:nvGraphicFramePr>
        <p:xfrm>
          <a:off x="2170554" y="1166812"/>
          <a:ext cx="5717292" cy="3786188"/>
        </p:xfrm>
        <a:graphic>
          <a:graphicData uri="http://schemas.openxmlformats.org/presentationml/2006/ole">
            <mc:AlternateContent xmlns:mc="http://schemas.openxmlformats.org/markup-compatibility/2006">
              <mc:Choice xmlns:v="urn:schemas-microsoft-com:vml" Requires="v">
                <p:oleObj spid="_x0000_s92186" name="Visio" r:id="rId3" imgW="4178218" imgH="2766246" progId="Visio.Drawing.11">
                  <p:embed/>
                </p:oleObj>
              </mc:Choice>
              <mc:Fallback>
                <p:oleObj name="Visio" r:id="rId3" imgW="4178218" imgH="2766246" progId="Visio.Drawing.11">
                  <p:embed/>
                  <p:pic>
                    <p:nvPicPr>
                      <p:cNvPr id="0" name=""/>
                      <p:cNvPicPr/>
                      <p:nvPr/>
                    </p:nvPicPr>
                    <p:blipFill>
                      <a:blip r:embed="rId4"/>
                      <a:stretch>
                        <a:fillRect/>
                      </a:stretch>
                    </p:blipFill>
                    <p:spPr>
                      <a:xfrm>
                        <a:off x="2170554" y="1166812"/>
                        <a:ext cx="5717292" cy="3786188"/>
                      </a:xfrm>
                      <a:prstGeom prst="rect">
                        <a:avLst/>
                      </a:prstGeom>
                    </p:spPr>
                  </p:pic>
                </p:oleObj>
              </mc:Fallback>
            </mc:AlternateContent>
          </a:graphicData>
        </a:graphic>
      </p:graphicFrame>
    </p:spTree>
    <p:extLst>
      <p:ext uri="{BB962C8B-B14F-4D97-AF65-F5344CB8AC3E}">
        <p14:creationId xmlns:p14="http://schemas.microsoft.com/office/powerpoint/2010/main" val="44277792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18662B-46BA-46F8-8F6B-CF6D01DEDCAD}"/>
              </a:ext>
            </a:extLst>
          </p:cNvPr>
          <p:cNvSpPr>
            <a:spLocks noGrp="1"/>
          </p:cNvSpPr>
          <p:nvPr>
            <p:ph type="title"/>
          </p:nvPr>
        </p:nvSpPr>
        <p:spPr/>
        <p:txBody>
          <a:bodyPr/>
          <a:lstStyle/>
          <a:p>
            <a:r>
              <a:rPr lang="en-US" dirty="0"/>
              <a:t>Better ER Diagram</a:t>
            </a:r>
          </a:p>
        </p:txBody>
      </p:sp>
      <p:sp>
        <p:nvSpPr>
          <p:cNvPr id="3" name="Content Placeholder 2">
            <a:extLst>
              <a:ext uri="{FF2B5EF4-FFF2-40B4-BE49-F238E27FC236}">
                <a16:creationId xmlns:a16="http://schemas.microsoft.com/office/drawing/2014/main" xmlns="" id="{5DC7AC41-E108-43CA-B319-AFB0DF80B8AB}"/>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No annotations needed!</a:t>
            </a:r>
          </a:p>
        </p:txBody>
      </p:sp>
      <p:graphicFrame>
        <p:nvGraphicFramePr>
          <p:cNvPr id="4" name="Object 3">
            <a:extLst>
              <a:ext uri="{FF2B5EF4-FFF2-40B4-BE49-F238E27FC236}">
                <a16:creationId xmlns:a16="http://schemas.microsoft.com/office/drawing/2014/main" xmlns="" id="{534991EF-E364-4AF5-93AF-0E9B37AE10C4}"/>
              </a:ext>
            </a:extLst>
          </p:cNvPr>
          <p:cNvGraphicFramePr>
            <a:graphicFrameLocks noChangeAspect="1"/>
          </p:cNvGraphicFramePr>
          <p:nvPr>
            <p:extLst>
              <p:ext uri="{D42A27DB-BD31-4B8C-83A1-F6EECF244321}">
                <p14:modId xmlns:p14="http://schemas.microsoft.com/office/powerpoint/2010/main" val="1308586575"/>
              </p:ext>
            </p:extLst>
          </p:nvPr>
        </p:nvGraphicFramePr>
        <p:xfrm>
          <a:off x="1220734" y="1422400"/>
          <a:ext cx="7616932" cy="3835400"/>
        </p:xfrm>
        <a:graphic>
          <a:graphicData uri="http://schemas.openxmlformats.org/presentationml/2006/ole">
            <mc:AlternateContent xmlns:mc="http://schemas.openxmlformats.org/markup-compatibility/2006">
              <mc:Choice xmlns:v="urn:schemas-microsoft-com:vml" Requires="v">
                <p:oleObj spid="_x0000_s93208" name="Visio" r:id="rId3" imgW="4489409" imgH="2260352" progId="Visio.Drawing.11">
                  <p:embed/>
                </p:oleObj>
              </mc:Choice>
              <mc:Fallback>
                <p:oleObj name="Visio" r:id="rId3" imgW="4489409" imgH="2260352" progId="Visio.Drawing.11">
                  <p:embed/>
                  <p:pic>
                    <p:nvPicPr>
                      <p:cNvPr id="0" name=""/>
                      <p:cNvPicPr/>
                      <p:nvPr/>
                    </p:nvPicPr>
                    <p:blipFill>
                      <a:blip r:embed="rId4"/>
                      <a:stretch>
                        <a:fillRect/>
                      </a:stretch>
                    </p:blipFill>
                    <p:spPr>
                      <a:xfrm>
                        <a:off x="1220734" y="1422400"/>
                        <a:ext cx="7616932" cy="3835400"/>
                      </a:xfrm>
                      <a:prstGeom prst="rect">
                        <a:avLst/>
                      </a:prstGeom>
                    </p:spPr>
                  </p:pic>
                </p:oleObj>
              </mc:Fallback>
            </mc:AlternateContent>
          </a:graphicData>
        </a:graphic>
      </p:graphicFrame>
    </p:spTree>
    <p:extLst>
      <p:ext uri="{BB962C8B-B14F-4D97-AF65-F5344CB8AC3E}">
        <p14:creationId xmlns:p14="http://schemas.microsoft.com/office/powerpoint/2010/main" val="24778648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Key Ideas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46963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t>Several Passes On The Material</a:t>
            </a:r>
          </a:p>
        </p:txBody>
      </p:sp>
      <p:sp>
        <p:nvSpPr>
          <p:cNvPr id="53251" name="Content Placeholder 2"/>
          <p:cNvSpPr>
            <a:spLocks noGrp="1"/>
          </p:cNvSpPr>
          <p:nvPr>
            <p:ph idx="1"/>
          </p:nvPr>
        </p:nvSpPr>
        <p:spPr/>
        <p:txBody>
          <a:bodyPr/>
          <a:lstStyle/>
          <a:p>
            <a:r>
              <a:rPr lang="en-US" dirty="0"/>
              <a:t>IT practitioners do it (mostly) differently than the way computer scientists like to do it</a:t>
            </a:r>
            <a:br>
              <a:rPr lang="en-US" dirty="0"/>
            </a:br>
            <a:endParaRPr lang="en-US" dirty="0"/>
          </a:p>
          <a:p>
            <a:r>
              <a:rPr lang="en-US" b="1" dirty="0">
                <a:solidFill>
                  <a:srgbClr val="FF0000"/>
                </a:solidFill>
              </a:rPr>
              <a:t>Pass 1</a:t>
            </a:r>
            <a:r>
              <a:rPr lang="en-US" dirty="0"/>
              <a:t>: Focus on how IT practitioners do it or at least like to talk about it</a:t>
            </a:r>
            <a:br>
              <a:rPr lang="en-US" dirty="0"/>
            </a:br>
            <a:r>
              <a:rPr lang="en-US" dirty="0"/>
              <a:t/>
            </a:r>
            <a:br>
              <a:rPr lang="en-US" dirty="0"/>
            </a:br>
            <a:r>
              <a:rPr lang="en-US" dirty="0"/>
              <a:t>Ad-hoc treatment, but good for building intuition and having common language and concepts with IT people</a:t>
            </a:r>
            <a:br>
              <a:rPr lang="en-US" dirty="0"/>
            </a:br>
            <a:endParaRPr lang="en-US" dirty="0"/>
          </a:p>
          <a:p>
            <a:r>
              <a:rPr lang="en-US" b="1" dirty="0">
                <a:solidFill>
                  <a:srgbClr val="FF0000"/>
                </a:solidFill>
              </a:rPr>
              <a:t>Pass 2</a:t>
            </a:r>
            <a:r>
              <a:rPr lang="en-US" dirty="0"/>
              <a:t>: Focus on how computer scientists like to do or at least can do it this way if they want to</a:t>
            </a:r>
            <a:br>
              <a:rPr lang="en-US" dirty="0"/>
            </a:br>
            <a:r>
              <a:rPr lang="en-US" dirty="0"/>
              <a:t/>
            </a:r>
            <a:br>
              <a:rPr lang="en-US" dirty="0"/>
            </a:br>
            <a:r>
              <a:rPr lang="en-US" dirty="0"/>
              <a:t>Good for actually using algorithms that guarantee correct results</a:t>
            </a:r>
          </a:p>
          <a:p>
            <a:endParaRPr lang="en-US" dirty="0"/>
          </a:p>
        </p:txBody>
      </p:sp>
    </p:spTree>
    <p:extLst>
      <p:ext uri="{BB962C8B-B14F-4D97-AF65-F5344CB8AC3E}">
        <p14:creationId xmlns:p14="http://schemas.microsoft.com/office/powerpoint/2010/main" val="50247144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1"/>
          <p:cNvSpPr>
            <a:spLocks noGrp="1"/>
          </p:cNvSpPr>
          <p:nvPr>
            <p:ph type="title"/>
          </p:nvPr>
        </p:nvSpPr>
        <p:spPr/>
        <p:txBody>
          <a:bodyPr/>
          <a:lstStyle/>
          <a:p>
            <a:r>
              <a:rPr lang="en-US"/>
              <a:t>Key Ideas</a:t>
            </a:r>
          </a:p>
        </p:txBody>
      </p:sp>
      <p:sp>
        <p:nvSpPr>
          <p:cNvPr id="274435" name="Content Placeholder 2"/>
          <p:cNvSpPr>
            <a:spLocks noGrp="1"/>
          </p:cNvSpPr>
          <p:nvPr>
            <p:ph idx="1"/>
          </p:nvPr>
        </p:nvSpPr>
        <p:spPr/>
        <p:txBody>
          <a:bodyPr/>
          <a:lstStyle/>
          <a:p>
            <a:r>
              <a:rPr lang="en-US" dirty="0"/>
              <a:t>Need for decomposition of tables</a:t>
            </a:r>
          </a:p>
          <a:p>
            <a:r>
              <a:rPr lang="en-US" dirty="0"/>
              <a:t>Functional dependencies</a:t>
            </a:r>
          </a:p>
          <a:p>
            <a:r>
              <a:rPr lang="en-US" dirty="0"/>
              <a:t>Some types of functional dependencies:</a:t>
            </a:r>
          </a:p>
          <a:p>
            <a:pPr lvl="1"/>
            <a:r>
              <a:rPr lang="en-US" dirty="0"/>
              <a:t>Partial dependencies</a:t>
            </a:r>
          </a:p>
          <a:p>
            <a:pPr lvl="1"/>
            <a:r>
              <a:rPr lang="en-US" dirty="0"/>
              <a:t>Transitive dependencies</a:t>
            </a:r>
          </a:p>
          <a:p>
            <a:pPr lvl="1"/>
            <a:r>
              <a:rPr lang="en-US" dirty="0"/>
              <a:t>Into full key dependencies</a:t>
            </a:r>
          </a:p>
          <a:p>
            <a:r>
              <a:rPr lang="en-US" dirty="0"/>
              <a:t>First Normal Form: 1NF</a:t>
            </a:r>
          </a:p>
          <a:p>
            <a:r>
              <a:rPr lang="en-US" dirty="0"/>
              <a:t>Second Normal Form: 2NF</a:t>
            </a:r>
          </a:p>
          <a:p>
            <a:r>
              <a:rPr lang="en-US" dirty="0"/>
              <a:t>Third Normal Form: 3NF</a:t>
            </a:r>
          </a:p>
          <a:p>
            <a:r>
              <a:rPr lang="en-US" dirty="0"/>
              <a:t>Boyce-</a:t>
            </a:r>
            <a:r>
              <a:rPr lang="en-US" dirty="0" err="1"/>
              <a:t>Codd</a:t>
            </a:r>
            <a:r>
              <a:rPr lang="en-US" dirty="0"/>
              <a:t> Normal Form: BCNF</a:t>
            </a:r>
          </a:p>
          <a:p>
            <a:r>
              <a:rPr lang="en-US" dirty="0"/>
              <a:t>Removing redundancies</a:t>
            </a:r>
          </a:p>
          <a:p>
            <a:r>
              <a:rPr lang="en-US" dirty="0"/>
              <a:t>Lossless join decomposition</a:t>
            </a:r>
          </a:p>
          <a:p>
            <a:r>
              <a:rPr lang="en-US" dirty="0"/>
              <a:t>Preservation of dependencies</a:t>
            </a:r>
          </a:p>
          <a:p>
            <a:r>
              <a:rPr lang="en-US" dirty="0"/>
              <a:t>3NF vs. BCNF</a:t>
            </a:r>
          </a:p>
        </p:txBody>
      </p:sp>
    </p:spTree>
    <p:extLst>
      <p:ext uri="{BB962C8B-B14F-4D97-AF65-F5344CB8AC3E}">
        <p14:creationId xmlns:p14="http://schemas.microsoft.com/office/powerpoint/2010/main" val="1798599217"/>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Title 1"/>
          <p:cNvSpPr>
            <a:spLocks noGrp="1"/>
          </p:cNvSpPr>
          <p:nvPr>
            <p:ph type="title"/>
          </p:nvPr>
        </p:nvSpPr>
        <p:spPr/>
        <p:txBody>
          <a:bodyPr/>
          <a:lstStyle/>
          <a:p>
            <a:r>
              <a:rPr lang="en-US"/>
              <a:t>Key Ideas</a:t>
            </a:r>
          </a:p>
        </p:txBody>
      </p:sp>
      <p:sp>
        <p:nvSpPr>
          <p:cNvPr id="275459" name="Content Placeholder 2"/>
          <p:cNvSpPr>
            <a:spLocks noGrp="1"/>
          </p:cNvSpPr>
          <p:nvPr>
            <p:ph idx="1"/>
          </p:nvPr>
        </p:nvSpPr>
        <p:spPr/>
        <p:txBody>
          <a:bodyPr/>
          <a:lstStyle/>
          <a:p>
            <a:r>
              <a:rPr lang="en-US" dirty="0"/>
              <a:t>Multivalued dependencies</a:t>
            </a:r>
          </a:p>
          <a:p>
            <a:r>
              <a:rPr lang="en-US" dirty="0"/>
              <a:t>Fourth Normal Form: 4NF</a:t>
            </a:r>
          </a:p>
          <a:p>
            <a:r>
              <a:rPr lang="en-US" dirty="0"/>
              <a:t>Minimal cover for a set of functional dependencies</a:t>
            </a:r>
          </a:p>
          <a:p>
            <a:r>
              <a:rPr lang="en-US" dirty="0"/>
              <a:t>Algorithmic techniques for finding keys</a:t>
            </a:r>
          </a:p>
          <a:p>
            <a:r>
              <a:rPr lang="en-US" dirty="0"/>
              <a:t>Algorithmic techniques for computing a minimal cover</a:t>
            </a:r>
          </a:p>
          <a:p>
            <a:r>
              <a:rPr lang="en-US" dirty="0"/>
              <a:t>Algorithmic techniques for obtaining a decomposition of relation into a set of relations, such that</a:t>
            </a:r>
          </a:p>
          <a:p>
            <a:pPr lvl="1"/>
            <a:r>
              <a:rPr lang="en-US" dirty="0"/>
              <a:t>The decomposition is lossless join</a:t>
            </a:r>
          </a:p>
          <a:p>
            <a:pPr lvl="1"/>
            <a:r>
              <a:rPr lang="en-US" dirty="0"/>
              <a:t>Dependencies are preserved</a:t>
            </a:r>
          </a:p>
          <a:p>
            <a:pPr lvl="1"/>
            <a:r>
              <a:rPr lang="en-US" dirty="0"/>
              <a:t>Each resulting relation is in 3NF</a:t>
            </a:r>
          </a:p>
          <a:p>
            <a:r>
              <a:rPr lang="en-US" dirty="0" err="1"/>
              <a:t>Denormalization</a:t>
            </a:r>
            <a:r>
              <a:rPr lang="en-US" dirty="0"/>
              <a:t> after Normalization</a:t>
            </a:r>
          </a:p>
          <a:p>
            <a:endParaRPr lang="en-US" dirty="0"/>
          </a:p>
          <a:p>
            <a:endParaRPr lang="en-US" dirty="0"/>
          </a:p>
        </p:txBody>
      </p:sp>
    </p:spTree>
    <p:extLst>
      <p:ext uri="{BB962C8B-B14F-4D97-AF65-F5344CB8AC3E}">
        <p14:creationId xmlns:p14="http://schemas.microsoft.com/office/powerpoint/2010/main" val="4090967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t>The Topic Is Normalization And Normal Forms</a:t>
            </a:r>
          </a:p>
        </p:txBody>
      </p:sp>
      <p:sp>
        <p:nvSpPr>
          <p:cNvPr id="54275" name="Content Placeholder 2"/>
          <p:cNvSpPr>
            <a:spLocks noGrp="1"/>
          </p:cNvSpPr>
          <p:nvPr>
            <p:ph idx="1"/>
          </p:nvPr>
        </p:nvSpPr>
        <p:spPr/>
        <p:txBody>
          <a:bodyPr/>
          <a:lstStyle/>
          <a:p>
            <a:r>
              <a:rPr lang="en-US" dirty="0"/>
              <a:t>Normalization deals with “reorganizing” a relational database by, generally, breaking up  tables (relations) to remove various anomalies</a:t>
            </a:r>
          </a:p>
          <a:p>
            <a:r>
              <a:rPr lang="en-US" dirty="0"/>
              <a:t>We start with the way practitioners think about it (as we have just said)</a:t>
            </a:r>
          </a:p>
          <a:p>
            <a:r>
              <a:rPr lang="en-US" dirty="0"/>
              <a:t>We will proceed by means of a simple example, which is rich enough to understand what the problems are and how to think about fixing them</a:t>
            </a:r>
          </a:p>
          <a:p>
            <a:r>
              <a:rPr lang="en-US" dirty="0"/>
              <a:t>It is important (in this context) to understand what the various normal forms are even the ones that are obsolete/unimportant (your may  be asked about this during a job interview!)</a:t>
            </a:r>
          </a:p>
          <a:p>
            <a:endParaRPr lang="en-US" dirty="0"/>
          </a:p>
        </p:txBody>
      </p:sp>
    </p:spTree>
    <p:extLst>
      <p:ext uri="{BB962C8B-B14F-4D97-AF65-F5344CB8AC3E}">
        <p14:creationId xmlns:p14="http://schemas.microsoft.com/office/powerpoint/2010/main" val="873770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dirty="0"/>
              <a:t>Normal Forms</a:t>
            </a:r>
          </a:p>
        </p:txBody>
      </p:sp>
      <p:sp>
        <p:nvSpPr>
          <p:cNvPr id="55299" name="Content Placeholder 2"/>
          <p:cNvSpPr>
            <a:spLocks noGrp="1"/>
          </p:cNvSpPr>
          <p:nvPr>
            <p:ph idx="1"/>
          </p:nvPr>
        </p:nvSpPr>
        <p:spPr/>
        <p:txBody>
          <a:bodyPr/>
          <a:lstStyle/>
          <a:p>
            <a:r>
              <a:rPr lang="en-US" b="1" i="1" dirty="0">
                <a:solidFill>
                  <a:srgbClr val="FF0000"/>
                </a:solidFill>
              </a:rPr>
              <a:t>A normal form applies to a table/relation schema, not to the whole database schema</a:t>
            </a:r>
          </a:p>
          <a:p>
            <a:r>
              <a:rPr lang="en-US" dirty="0"/>
              <a:t>So the question is individually asked about a table: is it of some specific desirable normal form?</a:t>
            </a:r>
          </a:p>
          <a:p>
            <a:r>
              <a:rPr lang="en-US" dirty="0"/>
              <a:t>The ones you need to know about in increasing order of “quality” and complexity:</a:t>
            </a:r>
          </a:p>
          <a:p>
            <a:pPr lvl="1"/>
            <a:r>
              <a:rPr lang="en-US" dirty="0"/>
              <a:t>First Normal Form (</a:t>
            </a:r>
            <a:r>
              <a:rPr lang="en-US" b="1" dirty="0">
                <a:solidFill>
                  <a:srgbClr val="FF0000"/>
                </a:solidFill>
              </a:rPr>
              <a:t>1NF</a:t>
            </a:r>
            <a:r>
              <a:rPr lang="en-US" dirty="0"/>
              <a:t>); essentially states that we have a table/relation</a:t>
            </a:r>
          </a:p>
          <a:p>
            <a:pPr lvl="1"/>
            <a:r>
              <a:rPr lang="en-US" dirty="0"/>
              <a:t>Second Normal Form (</a:t>
            </a:r>
            <a:r>
              <a:rPr lang="en-US" b="1" dirty="0">
                <a:solidFill>
                  <a:srgbClr val="FF0000"/>
                </a:solidFill>
              </a:rPr>
              <a:t>2NF</a:t>
            </a:r>
            <a:r>
              <a:rPr lang="en-US" dirty="0"/>
              <a:t>); intermediate form in some obsolete algorithms</a:t>
            </a:r>
          </a:p>
          <a:p>
            <a:pPr lvl="1"/>
            <a:r>
              <a:rPr lang="en-US" dirty="0"/>
              <a:t>Third Normal Form (</a:t>
            </a:r>
            <a:r>
              <a:rPr lang="en-US" b="1" dirty="0">
                <a:solidFill>
                  <a:srgbClr val="FF0000"/>
                </a:solidFill>
              </a:rPr>
              <a:t>3NF</a:t>
            </a:r>
            <a:r>
              <a:rPr lang="en-US" dirty="0"/>
              <a:t>); very important; a final form</a:t>
            </a:r>
          </a:p>
          <a:p>
            <a:pPr lvl="1"/>
            <a:r>
              <a:rPr lang="en-US" dirty="0"/>
              <a:t>Boyce-</a:t>
            </a:r>
            <a:r>
              <a:rPr lang="en-US" dirty="0" err="1"/>
              <a:t>Codd</a:t>
            </a:r>
            <a:r>
              <a:rPr lang="en-US" dirty="0"/>
              <a:t> Normal Form (</a:t>
            </a:r>
            <a:r>
              <a:rPr lang="en-US" b="1" dirty="0">
                <a:solidFill>
                  <a:srgbClr val="FF0000"/>
                </a:solidFill>
              </a:rPr>
              <a:t>BCNF</a:t>
            </a:r>
            <a:r>
              <a:rPr lang="en-US" dirty="0"/>
              <a:t>); very important in theory (but less used in practice and we will understand why); a final form</a:t>
            </a:r>
          </a:p>
          <a:p>
            <a:pPr lvl="1"/>
            <a:r>
              <a:rPr lang="en-US" dirty="0"/>
              <a:t>Fourth Normal Form (</a:t>
            </a:r>
            <a:r>
              <a:rPr lang="en-US" b="1" dirty="0">
                <a:solidFill>
                  <a:srgbClr val="FF0000"/>
                </a:solidFill>
              </a:rPr>
              <a:t>4NF</a:t>
            </a:r>
            <a:r>
              <a:rPr lang="en-US" dirty="0"/>
              <a:t>); a final form but generally what is good about it beyond previous normal forms is easily obtained without formal treatment</a:t>
            </a:r>
          </a:p>
          <a:p>
            <a:r>
              <a:rPr lang="en-US" dirty="0"/>
              <a:t>There are additional ones, which are more esoteric, and which we will not cover</a:t>
            </a:r>
          </a:p>
        </p:txBody>
      </p:sp>
    </p:spTree>
    <p:extLst>
      <p:ext uri="{BB962C8B-B14F-4D97-AF65-F5344CB8AC3E}">
        <p14:creationId xmlns:p14="http://schemas.microsoft.com/office/powerpoint/2010/main" val="2663179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Example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30288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t>Our Example</a:t>
            </a:r>
          </a:p>
        </p:txBody>
      </p:sp>
      <p:sp>
        <p:nvSpPr>
          <p:cNvPr id="56323" name="Content Placeholder 2"/>
          <p:cNvSpPr>
            <a:spLocks noGrp="1"/>
          </p:cNvSpPr>
          <p:nvPr>
            <p:ph idx="1"/>
          </p:nvPr>
        </p:nvSpPr>
        <p:spPr/>
        <p:txBody>
          <a:bodyPr/>
          <a:lstStyle/>
          <a:p>
            <a:r>
              <a:rPr lang="en-US"/>
              <a:t>We will deal with a very small fragment of a database dealing with a university</a:t>
            </a:r>
          </a:p>
          <a:p>
            <a:r>
              <a:rPr lang="en-US"/>
              <a:t>We will make some assumptions in order to focus on the points that we need to learn</a:t>
            </a:r>
          </a:p>
          <a:p>
            <a:endParaRPr lang="en-US"/>
          </a:p>
          <a:p>
            <a:r>
              <a:rPr lang="en-US"/>
              <a:t>We will identify people completely by their first names, which will be like Social Security Numbers</a:t>
            </a:r>
          </a:p>
          <a:p>
            <a:pPr lvl="1"/>
            <a:r>
              <a:rPr lang="en-US"/>
              <a:t>That is, whenever we see a particular first name more than once, such as Fang or Allan, this will always refer to the same person: there is only one Fang in the university, etc.</a:t>
            </a:r>
          </a:p>
        </p:txBody>
      </p:sp>
    </p:spTree>
    <p:extLst>
      <p:ext uri="{BB962C8B-B14F-4D97-AF65-F5344CB8AC3E}">
        <p14:creationId xmlns:p14="http://schemas.microsoft.com/office/powerpoint/2010/main" val="3689305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83302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dirty="0"/>
              <a:t>Our New Example</a:t>
            </a:r>
          </a:p>
        </p:txBody>
      </p:sp>
      <p:sp>
        <p:nvSpPr>
          <p:cNvPr id="57347" name="Content Placeholder 2"/>
          <p:cNvSpPr>
            <a:spLocks noGrp="1"/>
          </p:cNvSpPr>
          <p:nvPr>
            <p:ph idx="1"/>
          </p:nvPr>
        </p:nvSpPr>
        <p:spPr/>
        <p:txBody>
          <a:bodyPr/>
          <a:lstStyle/>
          <a:p>
            <a:r>
              <a:rPr lang="en-US" dirty="0"/>
              <a:t>We are looking at a single table in our database</a:t>
            </a:r>
          </a:p>
          <a:p>
            <a:r>
              <a:rPr lang="en-US" dirty="0"/>
              <a:t>It has the following columns</a:t>
            </a:r>
          </a:p>
          <a:p>
            <a:pPr lvl="1"/>
            <a:r>
              <a:rPr lang="en-US" dirty="0"/>
              <a:t>S, which is a Student</a:t>
            </a:r>
          </a:p>
          <a:p>
            <a:pPr lvl="1"/>
            <a:r>
              <a:rPr lang="en-US" dirty="0"/>
              <a:t>B, which is the Birth Year of the Student</a:t>
            </a:r>
          </a:p>
          <a:p>
            <a:pPr lvl="1"/>
            <a:r>
              <a:rPr lang="en-US" dirty="0"/>
              <a:t>C, which is a Course that the student took</a:t>
            </a:r>
          </a:p>
          <a:p>
            <a:pPr lvl="1"/>
            <a:r>
              <a:rPr lang="en-US" dirty="0"/>
              <a:t>T, which is the Teacher who taught the Course the Student took</a:t>
            </a:r>
          </a:p>
          <a:p>
            <a:pPr lvl="1"/>
            <a:r>
              <a:rPr lang="en-US" dirty="0"/>
              <a:t>F, which is the Fee that the Student paid the Teacher for getting a good grade</a:t>
            </a:r>
          </a:p>
          <a:p>
            <a:r>
              <a:rPr lang="en-US" dirty="0"/>
              <a:t>We will start with something that is not even a relation (Note this is similar to Employees having Children in Unit 2; a Student may have any number of (</a:t>
            </a:r>
            <a:r>
              <a:rPr lang="en-US" dirty="0" err="1"/>
              <a:t>Course,Teacher,Fee</a:t>
            </a:r>
            <a:r>
              <a:rPr lang="en-US" dirty="0"/>
              <a:t>) values</a:t>
            </a:r>
          </a:p>
        </p:txBody>
      </p:sp>
      <p:graphicFrame>
        <p:nvGraphicFramePr>
          <p:cNvPr id="5" name="Group 165"/>
          <p:cNvGraphicFramePr>
            <a:graphicFrameLocks/>
          </p:cNvGraphicFramePr>
          <p:nvPr>
            <p:extLst/>
          </p:nvPr>
        </p:nvGraphicFramePr>
        <p:xfrm>
          <a:off x="609600" y="5753100"/>
          <a:ext cx="8534400" cy="1485900"/>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7737">
                  <a:extLst>
                    <a:ext uri="{9D8B030D-6E8A-4147-A177-3AD203B41FA5}">
                      <a16:colId xmlns:a16="http://schemas.microsoft.com/office/drawing/2014/main" xmlns="" val="20002"/>
                    </a:ext>
                  </a:extLst>
                </a:gridCol>
                <a:gridCol w="947738">
                  <a:extLst>
                    <a:ext uri="{9D8B030D-6E8A-4147-A177-3AD203B41FA5}">
                      <a16:colId xmlns:a16="http://schemas.microsoft.com/office/drawing/2014/main" xmlns="" val="20003"/>
                    </a:ext>
                  </a:extLst>
                </a:gridCol>
                <a:gridCol w="949325">
                  <a:extLst>
                    <a:ext uri="{9D8B030D-6E8A-4147-A177-3AD203B41FA5}">
                      <a16:colId xmlns:a16="http://schemas.microsoft.com/office/drawing/2014/main" xmlns="" val="20004"/>
                    </a:ext>
                  </a:extLst>
                </a:gridCol>
                <a:gridCol w="947737">
                  <a:extLst>
                    <a:ext uri="{9D8B030D-6E8A-4147-A177-3AD203B41FA5}">
                      <a16:colId xmlns:a16="http://schemas.microsoft.com/office/drawing/2014/main" xmlns="" val="20005"/>
                    </a:ext>
                  </a:extLst>
                </a:gridCol>
                <a:gridCol w="947738">
                  <a:extLst>
                    <a:ext uri="{9D8B030D-6E8A-4147-A177-3AD203B41FA5}">
                      <a16:colId xmlns:a16="http://schemas.microsoft.com/office/drawing/2014/main" xmlns="" val="20006"/>
                    </a:ext>
                  </a:extLst>
                </a:gridCol>
                <a:gridCol w="949325">
                  <a:extLst>
                    <a:ext uri="{9D8B030D-6E8A-4147-A177-3AD203B41FA5}">
                      <a16:colId xmlns:a16="http://schemas.microsoft.com/office/drawing/2014/main" xmlns="" val="20007"/>
                    </a:ext>
                  </a:extLst>
                </a:gridCol>
                <a:gridCol w="947737">
                  <a:extLst>
                    <a:ext uri="{9D8B030D-6E8A-4147-A177-3AD203B41FA5}">
                      <a16:colId xmlns:a16="http://schemas.microsoft.com/office/drawing/2014/main" xmlns="" val="20008"/>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DB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03808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t>Alternative Depiction</a:t>
            </a:r>
          </a:p>
        </p:txBody>
      </p:sp>
      <p:sp>
        <p:nvSpPr>
          <p:cNvPr id="58371" name="Content Placeholder 2"/>
          <p:cNvSpPr>
            <a:spLocks noGrp="1"/>
          </p:cNvSpPr>
          <p:nvPr>
            <p:ph idx="1"/>
          </p:nvPr>
        </p:nvSpPr>
        <p:spPr/>
        <p:txBody>
          <a:bodyPr/>
          <a:lstStyle/>
          <a:p>
            <a:r>
              <a:rPr lang="en-US"/>
              <a:t>Instead of</a:t>
            </a:r>
          </a:p>
          <a:p>
            <a:endParaRPr lang="en-US"/>
          </a:p>
          <a:p>
            <a:endParaRPr lang="en-US"/>
          </a:p>
          <a:p>
            <a:endParaRPr lang="en-US"/>
          </a:p>
          <a:p>
            <a:pPr>
              <a:buFont typeface="Monotype Sorts" pitchFamily="2" charset="2"/>
              <a:buNone/>
            </a:pPr>
            <a:endParaRPr lang="en-US"/>
          </a:p>
          <a:p>
            <a:pPr>
              <a:buFont typeface="Monotype Sorts" pitchFamily="2" charset="2"/>
              <a:buNone/>
            </a:pPr>
            <a:r>
              <a:rPr lang="en-US"/>
              <a:t>		</a:t>
            </a:r>
          </a:p>
          <a:p>
            <a:pPr>
              <a:buFont typeface="Monotype Sorts" pitchFamily="2" charset="2"/>
              <a:buNone/>
            </a:pPr>
            <a:r>
              <a:rPr lang="en-US"/>
              <a:t>you may see the above written as</a:t>
            </a:r>
          </a:p>
        </p:txBody>
      </p:sp>
      <p:graphicFrame>
        <p:nvGraphicFramePr>
          <p:cNvPr id="5" name="Group 165"/>
          <p:cNvGraphicFramePr>
            <a:graphicFrameLocks/>
          </p:cNvGraphicFramePr>
          <p:nvPr/>
        </p:nvGraphicFramePr>
        <p:xfrm>
          <a:off x="609600" y="1828800"/>
          <a:ext cx="8534400" cy="1485900"/>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7737">
                  <a:extLst>
                    <a:ext uri="{9D8B030D-6E8A-4147-A177-3AD203B41FA5}">
                      <a16:colId xmlns:a16="http://schemas.microsoft.com/office/drawing/2014/main" xmlns="" val="20002"/>
                    </a:ext>
                  </a:extLst>
                </a:gridCol>
                <a:gridCol w="947738">
                  <a:extLst>
                    <a:ext uri="{9D8B030D-6E8A-4147-A177-3AD203B41FA5}">
                      <a16:colId xmlns:a16="http://schemas.microsoft.com/office/drawing/2014/main" xmlns="" val="20003"/>
                    </a:ext>
                  </a:extLst>
                </a:gridCol>
                <a:gridCol w="949325">
                  <a:extLst>
                    <a:ext uri="{9D8B030D-6E8A-4147-A177-3AD203B41FA5}">
                      <a16:colId xmlns:a16="http://schemas.microsoft.com/office/drawing/2014/main" xmlns="" val="20004"/>
                    </a:ext>
                  </a:extLst>
                </a:gridCol>
                <a:gridCol w="947737">
                  <a:extLst>
                    <a:ext uri="{9D8B030D-6E8A-4147-A177-3AD203B41FA5}">
                      <a16:colId xmlns:a16="http://schemas.microsoft.com/office/drawing/2014/main" xmlns="" val="20005"/>
                    </a:ext>
                  </a:extLst>
                </a:gridCol>
                <a:gridCol w="947738">
                  <a:extLst>
                    <a:ext uri="{9D8B030D-6E8A-4147-A177-3AD203B41FA5}">
                      <a16:colId xmlns:a16="http://schemas.microsoft.com/office/drawing/2014/main" xmlns="" val="20006"/>
                    </a:ext>
                  </a:extLst>
                </a:gridCol>
                <a:gridCol w="949325">
                  <a:extLst>
                    <a:ext uri="{9D8B030D-6E8A-4147-A177-3AD203B41FA5}">
                      <a16:colId xmlns:a16="http://schemas.microsoft.com/office/drawing/2014/main" xmlns="" val="20007"/>
                    </a:ext>
                  </a:extLst>
                </a:gridCol>
                <a:gridCol w="947737">
                  <a:extLst>
                    <a:ext uri="{9D8B030D-6E8A-4147-A177-3AD203B41FA5}">
                      <a16:colId xmlns:a16="http://schemas.microsoft.com/office/drawing/2014/main" xmlns="" val="20008"/>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DB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3"/>
                  </a:ext>
                </a:extLst>
              </a:tr>
            </a:tbl>
          </a:graphicData>
        </a:graphic>
      </p:graphicFrame>
      <p:graphicFrame>
        <p:nvGraphicFramePr>
          <p:cNvPr id="6" name="Group 165"/>
          <p:cNvGraphicFramePr>
            <a:graphicFrameLocks/>
          </p:cNvGraphicFramePr>
          <p:nvPr/>
        </p:nvGraphicFramePr>
        <p:xfrm>
          <a:off x="609600" y="4800600"/>
          <a:ext cx="5689600" cy="2228850"/>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7737">
                  <a:extLst>
                    <a:ext uri="{9D8B030D-6E8A-4147-A177-3AD203B41FA5}">
                      <a16:colId xmlns:a16="http://schemas.microsoft.com/office/drawing/2014/main" xmlns="" val="20002"/>
                    </a:ext>
                  </a:extLst>
                </a:gridCol>
                <a:gridCol w="947738">
                  <a:extLst>
                    <a:ext uri="{9D8B030D-6E8A-4147-A177-3AD203B41FA5}">
                      <a16:colId xmlns:a16="http://schemas.microsoft.com/office/drawing/2014/main" xmlns="" val="20003"/>
                    </a:ext>
                  </a:extLst>
                </a:gridCol>
                <a:gridCol w="949325">
                  <a:extLst>
                    <a:ext uri="{9D8B030D-6E8A-4147-A177-3AD203B41FA5}">
                      <a16:colId xmlns:a16="http://schemas.microsoft.com/office/drawing/2014/main" xmlns="" val="20004"/>
                    </a:ext>
                  </a:extLst>
                </a:gridCol>
                <a:gridCol w="947737">
                  <a:extLst>
                    <a:ext uri="{9D8B030D-6E8A-4147-A177-3AD203B41FA5}">
                      <a16:colId xmlns:a16="http://schemas.microsoft.com/office/drawing/2014/main" xmlns="" val="20005"/>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DB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1980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085086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First Normal Form (</a:t>
            </a:r>
            <a:r>
              <a:rPr lang="en-US" dirty="0" err="1"/>
              <a:t>1NF</a:t>
            </a:r>
            <a:r>
              <a:rPr lang="en-US" dirty="0"/>
              <a:t>)</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99599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dirty="0">
                <a:solidFill>
                  <a:srgbClr val="FF0000"/>
                </a:solidFill>
              </a:rPr>
              <a:t>First Normal Form:</a:t>
            </a:r>
            <a:r>
              <a:rPr lang="en-US" dirty="0">
                <a:solidFill>
                  <a:srgbClr val="063DE8"/>
                </a:solidFill>
              </a:rPr>
              <a:t/>
            </a:r>
            <a:br>
              <a:rPr lang="en-US" dirty="0">
                <a:solidFill>
                  <a:srgbClr val="063DE8"/>
                </a:solidFill>
              </a:rPr>
            </a:br>
            <a:r>
              <a:rPr lang="en-US" dirty="0"/>
              <a:t>A Table </a:t>
            </a:r>
            <a:r>
              <a:rPr lang="en-US"/>
              <a:t>With A Fixed </a:t>
            </a:r>
            <a:r>
              <a:rPr lang="en-US" dirty="0"/>
              <a:t>Number Of Column</a:t>
            </a:r>
          </a:p>
        </p:txBody>
      </p:sp>
      <p:sp>
        <p:nvSpPr>
          <p:cNvPr id="20483" name="Content Placeholder 2"/>
          <p:cNvSpPr>
            <a:spLocks noGrp="1"/>
          </p:cNvSpPr>
          <p:nvPr>
            <p:ph idx="1"/>
          </p:nvPr>
        </p:nvSpPr>
        <p:spPr/>
        <p:txBody>
          <a:bodyPr/>
          <a:lstStyle/>
          <a:p>
            <a:pPr>
              <a:defRPr/>
            </a:pPr>
            <a:r>
              <a:rPr lang="en-US" dirty="0"/>
              <a:t>Our “relation” </a:t>
            </a:r>
            <a:r>
              <a:rPr lang="en-US" b="1" i="1" dirty="0">
                <a:solidFill>
                  <a:srgbClr val="FF0000"/>
                </a:solidFill>
              </a:rPr>
              <a:t>was not </a:t>
            </a:r>
            <a:r>
              <a:rPr lang="en-US" dirty="0"/>
              <a:t>a relation, because we are told that each Student may have taken any number of Courses</a:t>
            </a:r>
          </a:p>
          <a:p>
            <a:pPr>
              <a:defRPr/>
            </a:pPr>
            <a:r>
              <a:rPr lang="en-US" dirty="0"/>
              <a:t>Therefore, the number of columns is not fixed/bounded</a:t>
            </a:r>
          </a:p>
          <a:p>
            <a:pPr>
              <a:defRPr/>
            </a:pPr>
            <a:r>
              <a:rPr lang="en-US" dirty="0"/>
              <a:t>It is easy to make this a relation, getting</a:t>
            </a:r>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r>
              <a:rPr lang="en-US" dirty="0"/>
              <a:t>Formally, we have a relation in </a:t>
            </a:r>
            <a:r>
              <a:rPr lang="en-US" b="1" i="1" dirty="0">
                <a:solidFill>
                  <a:srgbClr val="FF0000"/>
                </a:solidFill>
              </a:rPr>
              <a:t>First Normal Form (1NF)</a:t>
            </a:r>
            <a:r>
              <a:rPr lang="en-US" dirty="0">
                <a:solidFill>
                  <a:schemeClr val="accent4">
                    <a:lumMod val="75000"/>
                  </a:schemeClr>
                </a:solidFill>
              </a:rPr>
              <a:t>,</a:t>
            </a:r>
            <a:r>
              <a:rPr lang="en-US" i="1" dirty="0">
                <a:solidFill>
                  <a:srgbClr val="FF0000"/>
                </a:solidFill>
              </a:rPr>
              <a:t> </a:t>
            </a:r>
            <a:r>
              <a:rPr lang="en-US" dirty="0"/>
              <a:t>this means that there are no repeating groups and the number of columns is fixed: in other words this is a relation, nothing new, defined for historical reasons</a:t>
            </a:r>
          </a:p>
          <a:p>
            <a:pPr lvl="1">
              <a:defRPr/>
            </a:pPr>
            <a:r>
              <a:rPr lang="en-US" dirty="0"/>
              <a:t>There are some variations to this definition, but we use this one</a:t>
            </a:r>
          </a:p>
          <a:p>
            <a:pPr>
              <a:defRPr/>
            </a:pPr>
            <a:endParaRPr lang="en-US" dirty="0"/>
          </a:p>
        </p:txBody>
      </p:sp>
      <p:graphicFrame>
        <p:nvGraphicFramePr>
          <p:cNvPr id="5" name="Group 166"/>
          <p:cNvGraphicFramePr>
            <a:graphicFrameLocks/>
          </p:cNvGraphicFramePr>
          <p:nvPr>
            <p:extLst/>
          </p:nvPr>
        </p:nvGraphicFramePr>
        <p:xfrm>
          <a:off x="1905000" y="2971800"/>
          <a:ext cx="5689600" cy="2228850"/>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7737">
                  <a:extLst>
                    <a:ext uri="{9D8B030D-6E8A-4147-A177-3AD203B41FA5}">
                      <a16:colId xmlns:a16="http://schemas.microsoft.com/office/drawing/2014/main" xmlns="" val="20002"/>
                    </a:ext>
                  </a:extLst>
                </a:gridCol>
                <a:gridCol w="947738">
                  <a:extLst>
                    <a:ext uri="{9D8B030D-6E8A-4147-A177-3AD203B41FA5}">
                      <a16:colId xmlns:a16="http://schemas.microsoft.com/office/drawing/2014/main" xmlns="" val="20003"/>
                    </a:ext>
                  </a:extLst>
                </a:gridCol>
                <a:gridCol w="949325">
                  <a:extLst>
                    <a:ext uri="{9D8B030D-6E8A-4147-A177-3AD203B41FA5}">
                      <a16:colId xmlns:a16="http://schemas.microsoft.com/office/drawing/2014/main" xmlns="" val="20004"/>
                    </a:ext>
                  </a:extLst>
                </a:gridCol>
                <a:gridCol w="947737">
                  <a:extLst>
                    <a:ext uri="{9D8B030D-6E8A-4147-A177-3AD203B41FA5}">
                      <a16:colId xmlns:a16="http://schemas.microsoft.com/office/drawing/2014/main" xmlns="" val="20005"/>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DB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78476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Reason For First Normal Form</a:t>
            </a:r>
          </a:p>
        </p:txBody>
      </p:sp>
      <p:sp>
        <p:nvSpPr>
          <p:cNvPr id="3" name="Content Placeholder 2"/>
          <p:cNvSpPr>
            <a:spLocks noGrp="1"/>
          </p:cNvSpPr>
          <p:nvPr>
            <p:ph idx="1"/>
          </p:nvPr>
        </p:nvSpPr>
        <p:spPr/>
        <p:txBody>
          <a:bodyPr/>
          <a:lstStyle/>
          <a:p>
            <a:r>
              <a:rPr lang="en-US" dirty="0"/>
              <a:t>Originally, there were only file systems</a:t>
            </a:r>
          </a:p>
          <a:p>
            <a:r>
              <a:rPr lang="en-US" dirty="0"/>
              <a:t>Such systems, frequently consisted of </a:t>
            </a:r>
            <a:r>
              <a:rPr lang="en-US" b="1" i="1" dirty="0">
                <a:solidFill>
                  <a:srgbClr val="FF0000"/>
                </a:solidFill>
              </a:rPr>
              <a:t>variable-length records</a:t>
            </a:r>
            <a:endParaRPr lang="en-US" dirty="0">
              <a:solidFill>
                <a:srgbClr val="FF0000"/>
              </a:solidFill>
            </a:endParaRPr>
          </a:p>
          <a:p>
            <a:r>
              <a:rPr lang="en-US" dirty="0"/>
              <a:t>To transition to tables, which have fixed-length tuples, one needs to restrict files to have </a:t>
            </a:r>
            <a:r>
              <a:rPr lang="en-US" b="1" i="1" dirty="0">
                <a:solidFill>
                  <a:srgbClr val="FF0000"/>
                </a:solidFill>
              </a:rPr>
              <a:t>fixed-length records</a:t>
            </a:r>
            <a:endParaRPr lang="en-US" b="1" dirty="0">
              <a:solidFill>
                <a:srgbClr val="FF0000"/>
              </a:solidFill>
            </a:endParaRPr>
          </a:p>
          <a:p>
            <a:r>
              <a:rPr lang="en-US" dirty="0"/>
              <a:t>This was phrased as </a:t>
            </a:r>
            <a:r>
              <a:rPr lang="en-US" b="1" i="1" dirty="0">
                <a:solidFill>
                  <a:srgbClr val="FF0000"/>
                </a:solidFill>
              </a:rPr>
              <a:t>normalization</a:t>
            </a:r>
          </a:p>
          <a:p>
            <a:endParaRPr lang="en-US" dirty="0"/>
          </a:p>
          <a:p>
            <a:endParaRPr lang="en-US" dirty="0"/>
          </a:p>
          <a:p>
            <a:r>
              <a:rPr lang="en-US" dirty="0"/>
              <a:t>Note: we are not discussing how tables are actually stored, which is invisible to SQL</a:t>
            </a:r>
          </a:p>
          <a:p>
            <a:r>
              <a:rPr lang="en-US" dirty="0"/>
              <a:t>It may actually be advantageous to store relations using files with variable-length records</a:t>
            </a:r>
          </a:p>
        </p:txBody>
      </p:sp>
    </p:spTree>
    <p:extLst>
      <p:ext uri="{BB962C8B-B14F-4D97-AF65-F5344CB8AC3E}">
        <p14:creationId xmlns:p14="http://schemas.microsoft.com/office/powerpoint/2010/main" val="1907245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Business Rules: Functional Dependencies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01451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t>Our Business Rules (Constraints)</a:t>
            </a:r>
          </a:p>
        </p:txBody>
      </p:sp>
      <p:sp>
        <p:nvSpPr>
          <p:cNvPr id="60419" name="Content Placeholder 2"/>
          <p:cNvSpPr>
            <a:spLocks noGrp="1"/>
          </p:cNvSpPr>
          <p:nvPr>
            <p:ph idx="1"/>
          </p:nvPr>
        </p:nvSpPr>
        <p:spPr/>
        <p:txBody>
          <a:bodyPr/>
          <a:lstStyle/>
          <a:p>
            <a:r>
              <a:rPr lang="en-US"/>
              <a:t>Our enterprise has certain </a:t>
            </a:r>
            <a:r>
              <a:rPr lang="en-US" b="1" i="1">
                <a:solidFill>
                  <a:srgbClr val="FF0000"/>
                </a:solidFill>
              </a:rPr>
              <a:t>business rules</a:t>
            </a:r>
            <a:endParaRPr lang="en-US" i="1">
              <a:solidFill>
                <a:srgbClr val="FF0000"/>
              </a:solidFill>
            </a:endParaRPr>
          </a:p>
          <a:p>
            <a:r>
              <a:rPr lang="en-US"/>
              <a:t>We are told the following business rules</a:t>
            </a:r>
          </a:p>
          <a:p>
            <a:pPr marL="1009650" lvl="1" indent="-457200">
              <a:buFont typeface="Arial" charset="0"/>
              <a:buAutoNum type="arabicPeriod"/>
            </a:pPr>
            <a:r>
              <a:rPr lang="en-US"/>
              <a:t>A student can have only one birth year</a:t>
            </a:r>
          </a:p>
          <a:p>
            <a:pPr marL="1009650" lvl="1" indent="-457200">
              <a:buFont typeface="Arial" charset="0"/>
              <a:buAutoNum type="arabicPeriod"/>
            </a:pPr>
            <a:r>
              <a:rPr lang="en-US"/>
              <a:t>A teacher has to charge the same fee from every student he/she teaches.</a:t>
            </a:r>
          </a:p>
          <a:p>
            <a:pPr marL="1009650" lvl="1" indent="-457200">
              <a:buFont typeface="Arial" charset="0"/>
              <a:buAutoNum type="arabicPeriod"/>
            </a:pPr>
            <a:r>
              <a:rPr lang="en-US"/>
              <a:t>A teacher can teach only one course (perhaps at different times, different offerings, etc, but never another course)</a:t>
            </a:r>
          </a:p>
          <a:p>
            <a:pPr marL="1009650" lvl="1" indent="-457200">
              <a:buFont typeface="Arial" charset="0"/>
              <a:buAutoNum type="arabicPeriod"/>
            </a:pPr>
            <a:r>
              <a:rPr lang="en-US"/>
              <a:t>A student can take any specific course from one teacher only (or not at all)</a:t>
            </a:r>
          </a:p>
          <a:p>
            <a:r>
              <a:rPr lang="en-US"/>
              <a:t>This means, that we are </a:t>
            </a:r>
            <a:r>
              <a:rPr lang="en-US" b="1" i="1">
                <a:solidFill>
                  <a:srgbClr val="FF0000"/>
                </a:solidFill>
              </a:rPr>
              <a:t>guaranteed</a:t>
            </a:r>
            <a:r>
              <a:rPr lang="en-US"/>
              <a:t> that the information will always obey these business rules, as in the example</a:t>
            </a:r>
          </a:p>
          <a:p>
            <a:endParaRPr lang="en-US"/>
          </a:p>
          <a:p>
            <a:pPr>
              <a:buFont typeface="Monotype Sorts" pitchFamily="2" charset="2"/>
              <a:buNone/>
            </a:pPr>
            <a:endParaRPr lang="en-US"/>
          </a:p>
        </p:txBody>
      </p:sp>
      <p:graphicFrame>
        <p:nvGraphicFramePr>
          <p:cNvPr id="4" name="Group 166"/>
          <p:cNvGraphicFramePr>
            <a:graphicFrameLocks/>
          </p:cNvGraphicFramePr>
          <p:nvPr/>
        </p:nvGraphicFramePr>
        <p:xfrm>
          <a:off x="1981200" y="5334000"/>
          <a:ext cx="5689600" cy="2228850"/>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7737">
                  <a:extLst>
                    <a:ext uri="{9D8B030D-6E8A-4147-A177-3AD203B41FA5}">
                      <a16:colId xmlns:a16="http://schemas.microsoft.com/office/drawing/2014/main" xmlns="" val="20002"/>
                    </a:ext>
                  </a:extLst>
                </a:gridCol>
                <a:gridCol w="947738">
                  <a:extLst>
                    <a:ext uri="{9D8B030D-6E8A-4147-A177-3AD203B41FA5}">
                      <a16:colId xmlns:a16="http://schemas.microsoft.com/office/drawing/2014/main" xmlns="" val="20003"/>
                    </a:ext>
                  </a:extLst>
                </a:gridCol>
                <a:gridCol w="949325">
                  <a:extLst>
                    <a:ext uri="{9D8B030D-6E8A-4147-A177-3AD203B41FA5}">
                      <a16:colId xmlns:a16="http://schemas.microsoft.com/office/drawing/2014/main" xmlns="" val="20004"/>
                    </a:ext>
                  </a:extLst>
                </a:gridCol>
                <a:gridCol w="947737">
                  <a:extLst>
                    <a:ext uri="{9D8B030D-6E8A-4147-A177-3AD203B41FA5}">
                      <a16:colId xmlns:a16="http://schemas.microsoft.com/office/drawing/2014/main" xmlns="" val="20005"/>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DB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035962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dirty="0"/>
              <a:t>Functional Dependencies</a:t>
            </a:r>
            <a:br>
              <a:rPr lang="en-US" dirty="0"/>
            </a:br>
            <a:r>
              <a:rPr lang="en-US" dirty="0"/>
              <a:t>(Abbreviation: FDs)</a:t>
            </a:r>
          </a:p>
        </p:txBody>
      </p:sp>
      <p:sp>
        <p:nvSpPr>
          <p:cNvPr id="31747" name="Content Placeholder 2"/>
          <p:cNvSpPr>
            <a:spLocks noGrp="1"/>
          </p:cNvSpPr>
          <p:nvPr>
            <p:ph idx="1"/>
          </p:nvPr>
        </p:nvSpPr>
        <p:spPr/>
        <p:txBody>
          <a:bodyPr/>
          <a:lstStyle/>
          <a:p>
            <a:pPr>
              <a:defRPr/>
            </a:pPr>
            <a:r>
              <a:rPr lang="en-US" dirty="0"/>
              <a:t>These rules can be formally described using </a:t>
            </a:r>
            <a:r>
              <a:rPr lang="en-US" b="1" i="1" dirty="0">
                <a:solidFill>
                  <a:srgbClr val="FF0000"/>
                </a:solidFill>
              </a:rPr>
              <a:t>functional dependencies</a:t>
            </a:r>
            <a:endParaRPr lang="en-US" dirty="0"/>
          </a:p>
          <a:p>
            <a:pPr>
              <a:defRPr/>
            </a:pPr>
            <a:r>
              <a:rPr lang="en-US" dirty="0"/>
              <a:t>We assume for now that there are no NULLS</a:t>
            </a:r>
          </a:p>
          <a:p>
            <a:pPr>
              <a:defRPr/>
            </a:pPr>
            <a:r>
              <a:rPr lang="en-US" dirty="0"/>
              <a:t>Let P and Q be sets of columns, then:</a:t>
            </a:r>
          </a:p>
          <a:p>
            <a:pPr>
              <a:buFont typeface="Monotype Sorts" pitchFamily="2" charset="2"/>
              <a:buNone/>
              <a:defRPr/>
            </a:pPr>
            <a:r>
              <a:rPr lang="en-US" i="1" dirty="0"/>
              <a:t>	</a:t>
            </a:r>
            <a:r>
              <a:rPr lang="en-US" dirty="0"/>
              <a:t>P </a:t>
            </a:r>
            <a:r>
              <a:rPr lang="en-US" b="1" i="1" dirty="0">
                <a:solidFill>
                  <a:srgbClr val="FF0000"/>
                </a:solidFill>
              </a:rPr>
              <a:t>functionally determines </a:t>
            </a:r>
            <a:r>
              <a:rPr lang="en-US" dirty="0"/>
              <a:t>Q, written P</a:t>
            </a:r>
            <a:r>
              <a:rPr lang="en-US" dirty="0">
                <a:solidFill>
                  <a:schemeClr val="accent4">
                    <a:lumMod val="75000"/>
                  </a:schemeClr>
                </a:solidFill>
              </a:rPr>
              <a:t> → </a:t>
            </a:r>
            <a:r>
              <a:rPr lang="en-US" dirty="0"/>
              <a:t>Q</a:t>
            </a:r>
          </a:p>
          <a:p>
            <a:pPr>
              <a:buFont typeface="Monotype Sorts" pitchFamily="2" charset="2"/>
              <a:buNone/>
              <a:defRPr/>
            </a:pPr>
            <a:r>
              <a:rPr lang="en-US" dirty="0"/>
              <a:t>			if and only if</a:t>
            </a:r>
          </a:p>
          <a:p>
            <a:pPr>
              <a:buFont typeface="Monotype Sorts" pitchFamily="2" charset="2"/>
              <a:buNone/>
              <a:defRPr/>
            </a:pPr>
            <a:r>
              <a:rPr lang="en-US" dirty="0"/>
              <a:t>	any two rows that are equal on (all the attributes in) P must be equal on (all the attributes in) Q</a:t>
            </a:r>
          </a:p>
          <a:p>
            <a:pPr>
              <a:defRPr/>
            </a:pPr>
            <a:r>
              <a:rPr lang="en-US" dirty="0"/>
              <a:t>In simpler terms, less formally, but really the same, it means that:</a:t>
            </a:r>
          </a:p>
          <a:p>
            <a:pPr>
              <a:buFont typeface="Monotype Sorts" pitchFamily="2" charset="2"/>
              <a:buNone/>
              <a:defRPr/>
            </a:pPr>
            <a:r>
              <a:rPr lang="en-US" dirty="0"/>
              <a:t>	</a:t>
            </a:r>
            <a:r>
              <a:rPr lang="en-US" b="1" i="1" dirty="0">
                <a:solidFill>
                  <a:srgbClr val="FF0000"/>
                </a:solidFill>
              </a:rPr>
              <a:t>If a value of P is specified, it “forces” some (specific) value of Q; in other words: Q is a function of P</a:t>
            </a:r>
          </a:p>
          <a:p>
            <a:pPr>
              <a:defRPr/>
            </a:pPr>
            <a:endParaRPr lang="en-US" dirty="0">
              <a:solidFill>
                <a:schemeClr val="accent4">
                  <a:lumMod val="75000"/>
                </a:schemeClr>
              </a:solidFill>
            </a:endParaRPr>
          </a:p>
          <a:p>
            <a:pPr>
              <a:defRPr/>
            </a:pPr>
            <a:r>
              <a:rPr lang="en-US" dirty="0">
                <a:solidFill>
                  <a:schemeClr val="accent4">
                    <a:lumMod val="75000"/>
                  </a:schemeClr>
                </a:solidFill>
              </a:rPr>
              <a:t>In our old example we looked at  Grade → Salary</a:t>
            </a:r>
          </a:p>
          <a:p>
            <a:pPr>
              <a:buFont typeface="Monotype Sorts" pitchFamily="2" charset="2"/>
              <a:buNone/>
              <a:defRPr/>
            </a:pPr>
            <a:endParaRPr lang="en-US" dirty="0"/>
          </a:p>
        </p:txBody>
      </p:sp>
    </p:spTree>
    <p:extLst>
      <p:ext uri="{BB962C8B-B14F-4D97-AF65-F5344CB8AC3E}">
        <p14:creationId xmlns:p14="http://schemas.microsoft.com/office/powerpoint/2010/main" val="9166348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Dependencies</a:t>
            </a:r>
            <a:br>
              <a:rPr lang="en-US" dirty="0"/>
            </a:br>
            <a:r>
              <a:rPr lang="en-US" dirty="0"/>
              <a:t>(Abbreviation: FDs)</a:t>
            </a:r>
          </a:p>
        </p:txBody>
      </p:sp>
      <p:sp>
        <p:nvSpPr>
          <p:cNvPr id="3" name="Content Placeholder 2"/>
          <p:cNvSpPr>
            <a:spLocks noGrp="1"/>
          </p:cNvSpPr>
          <p:nvPr>
            <p:ph idx="1"/>
          </p:nvPr>
        </p:nvSpPr>
        <p:spPr/>
        <p:txBody>
          <a:bodyPr/>
          <a:lstStyle/>
          <a:p>
            <a:r>
              <a:rPr lang="en-US" dirty="0"/>
              <a:t>It is possible to extend the definition to the case where </a:t>
            </a:r>
            <a:r>
              <a:rPr lang="en-US" dirty="0" err="1"/>
              <a:t>NULLs</a:t>
            </a:r>
            <a:r>
              <a:rPr lang="en-US" dirty="0"/>
              <a:t> exist</a:t>
            </a:r>
          </a:p>
          <a:p>
            <a:pPr>
              <a:defRPr/>
            </a:pPr>
            <a:r>
              <a:rPr lang="en-US" dirty="0"/>
              <a:t>Let P and Q be sets of columns, then:</a:t>
            </a:r>
          </a:p>
          <a:p>
            <a:pPr>
              <a:buNone/>
              <a:defRPr/>
            </a:pPr>
            <a:r>
              <a:rPr lang="en-US" i="1" dirty="0"/>
              <a:t>	</a:t>
            </a:r>
            <a:r>
              <a:rPr lang="en-US" dirty="0"/>
              <a:t>P </a:t>
            </a:r>
            <a:r>
              <a:rPr lang="en-US" b="1" i="1" dirty="0">
                <a:solidFill>
                  <a:srgbClr val="FF0000"/>
                </a:solidFill>
              </a:rPr>
              <a:t>functionally determines </a:t>
            </a:r>
            <a:r>
              <a:rPr lang="en-US" dirty="0"/>
              <a:t>Q, written P</a:t>
            </a:r>
            <a:r>
              <a:rPr lang="en-US" dirty="0">
                <a:solidFill>
                  <a:schemeClr val="accent4">
                    <a:lumMod val="75000"/>
                  </a:schemeClr>
                </a:solidFill>
              </a:rPr>
              <a:t> → </a:t>
            </a:r>
            <a:r>
              <a:rPr lang="en-US" dirty="0"/>
              <a:t>Q</a:t>
            </a:r>
          </a:p>
          <a:p>
            <a:pPr>
              <a:buNone/>
              <a:defRPr/>
            </a:pPr>
            <a:r>
              <a:rPr lang="en-US" dirty="0"/>
              <a:t>			if and only if</a:t>
            </a:r>
          </a:p>
          <a:p>
            <a:pPr marL="869950" lvl="1" indent="-457200">
              <a:buFont typeface="+mj-lt"/>
              <a:buAutoNum type="arabicPeriod"/>
              <a:defRPr/>
            </a:pPr>
            <a:r>
              <a:rPr lang="en-US" sz="2400" dirty="0"/>
              <a:t>There are no </a:t>
            </a:r>
            <a:r>
              <a:rPr lang="en-US" sz="2400" dirty="0" err="1"/>
              <a:t>NULLs</a:t>
            </a:r>
            <a:r>
              <a:rPr lang="en-US" sz="2400" dirty="0"/>
              <a:t> in the columns of P</a:t>
            </a:r>
          </a:p>
          <a:p>
            <a:pPr marL="869950" lvl="1" indent="-457200">
              <a:buFont typeface="+mj-lt"/>
              <a:buAutoNum type="arabicPeriod"/>
              <a:defRPr/>
            </a:pPr>
            <a:r>
              <a:rPr lang="en-US" sz="2400" dirty="0"/>
              <a:t>Any two rows that are equal on (all the attributes in) P must be equal on all the attributes of Q, where here NULL is treated like any “real attribute”</a:t>
            </a:r>
          </a:p>
          <a:p>
            <a:pPr>
              <a:defRPr/>
            </a:pPr>
            <a:r>
              <a:rPr lang="en-US" dirty="0"/>
              <a:t>Example below, for simplicity, P and Q are single columns</a:t>
            </a:r>
          </a:p>
        </p:txBody>
      </p:sp>
      <p:graphicFrame>
        <p:nvGraphicFramePr>
          <p:cNvPr id="4" name="Content Placeholder 3"/>
          <p:cNvGraphicFramePr>
            <a:graphicFrameLocks/>
          </p:cNvGraphicFramePr>
          <p:nvPr>
            <p:extLst/>
          </p:nvPr>
        </p:nvGraphicFramePr>
        <p:xfrm>
          <a:off x="2971800" y="5277196"/>
          <a:ext cx="2987040" cy="2225040"/>
        </p:xfrm>
        <a:graphic>
          <a:graphicData uri="http://schemas.openxmlformats.org/drawingml/2006/table">
            <a:tbl>
              <a:tblPr firstRow="1" bandCol="1">
                <a:tableStyleId>{21E4AEA4-8DFA-4A89-87EB-49C32662AFE0}</a:tableStyleId>
              </a:tblPr>
              <a:tblGrid>
                <a:gridCol w="746760">
                  <a:extLst>
                    <a:ext uri="{9D8B030D-6E8A-4147-A177-3AD203B41FA5}">
                      <a16:colId xmlns:a16="http://schemas.microsoft.com/office/drawing/2014/main" xmlns="" val="20000"/>
                    </a:ext>
                  </a:extLst>
                </a:gridCol>
                <a:gridCol w="746760">
                  <a:extLst>
                    <a:ext uri="{9D8B030D-6E8A-4147-A177-3AD203B41FA5}">
                      <a16:colId xmlns:a16="http://schemas.microsoft.com/office/drawing/2014/main" xmlns="" val="20001"/>
                    </a:ext>
                  </a:extLst>
                </a:gridCol>
                <a:gridCol w="746760">
                  <a:extLst>
                    <a:ext uri="{9D8B030D-6E8A-4147-A177-3AD203B41FA5}">
                      <a16:colId xmlns:a16="http://schemas.microsoft.com/office/drawing/2014/main" xmlns="" val="20002"/>
                    </a:ext>
                  </a:extLst>
                </a:gridCol>
                <a:gridCol w="746760">
                  <a:extLst>
                    <a:ext uri="{9D8B030D-6E8A-4147-A177-3AD203B41FA5}">
                      <a16:colId xmlns:a16="http://schemas.microsoft.com/office/drawing/2014/main" xmlns="" val="20003"/>
                    </a:ext>
                  </a:extLst>
                </a:gridCol>
              </a:tblGrid>
              <a:tr h="370840">
                <a:tc>
                  <a:txBody>
                    <a:bodyPr/>
                    <a:lstStyle/>
                    <a:p>
                      <a:pPr algn="ctr"/>
                      <a:endParaRPr lang="en-US" sz="1400" dirty="0"/>
                    </a:p>
                  </a:txBody>
                  <a:tcPr/>
                </a:tc>
                <a:tc>
                  <a:txBody>
                    <a:bodyPr/>
                    <a:lstStyle/>
                    <a:p>
                      <a:pPr algn="ctr"/>
                      <a:r>
                        <a:rPr lang="en-US" sz="1400" dirty="0"/>
                        <a:t>O</a:t>
                      </a:r>
                    </a:p>
                  </a:txBody>
                  <a:tcPr/>
                </a:tc>
                <a:tc>
                  <a:txBody>
                    <a:bodyPr/>
                    <a:lstStyle/>
                    <a:p>
                      <a:pPr algn="ctr"/>
                      <a:r>
                        <a:rPr lang="en-US" sz="1400" dirty="0"/>
                        <a:t>P</a:t>
                      </a:r>
                    </a:p>
                  </a:txBody>
                  <a:tcPr/>
                </a:tc>
                <a:tc>
                  <a:txBody>
                    <a:bodyPr/>
                    <a:lstStyle/>
                    <a:p>
                      <a:pPr algn="ctr"/>
                      <a:r>
                        <a:rPr lang="en-US" sz="1400" dirty="0"/>
                        <a:t>Q</a:t>
                      </a:r>
                    </a:p>
                  </a:txBody>
                  <a:tcPr/>
                </a:tc>
                <a:extLst>
                  <a:ext uri="{0D108BD9-81ED-4DB2-BD59-A6C34878D82A}">
                    <a16:rowId xmlns:a16="http://schemas.microsoft.com/office/drawing/2014/main" xmlns="" val="10000"/>
                  </a:ext>
                </a:extLst>
              </a:tr>
              <a:tr h="370840">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10</a:t>
                      </a:r>
                    </a:p>
                  </a:txBody>
                  <a:tcPr/>
                </a:tc>
                <a:tc>
                  <a:txBody>
                    <a:bodyPr/>
                    <a:lstStyle/>
                    <a:p>
                      <a:r>
                        <a:rPr lang="en-US" sz="1400" dirty="0"/>
                        <a:t>x</a:t>
                      </a:r>
                    </a:p>
                  </a:txBody>
                  <a:tcPr/>
                </a:tc>
                <a:extLst>
                  <a:ext uri="{0D108BD9-81ED-4DB2-BD59-A6C34878D82A}">
                    <a16:rowId xmlns:a16="http://schemas.microsoft.com/office/drawing/2014/main" xmlns="" val="10001"/>
                  </a:ext>
                </a:extLst>
              </a:tr>
              <a:tr h="370840">
                <a:tc>
                  <a:txBody>
                    <a:bodyPr/>
                    <a:lstStyle/>
                    <a:p>
                      <a:endParaRPr lang="en-US" sz="1400" dirty="0"/>
                    </a:p>
                  </a:txBody>
                  <a:tcPr>
                    <a:solidFill>
                      <a:schemeClr val="bg1"/>
                    </a:solidFill>
                  </a:tcPr>
                </a:tc>
                <a:tc>
                  <a:txBody>
                    <a:bodyPr/>
                    <a:lstStyle/>
                    <a:p>
                      <a:r>
                        <a:rPr lang="en-US" sz="1400" dirty="0"/>
                        <a:t>B</a:t>
                      </a:r>
                    </a:p>
                  </a:txBody>
                  <a:tcPr/>
                </a:tc>
                <a:tc>
                  <a:txBody>
                    <a:bodyPr/>
                    <a:lstStyle/>
                    <a:p>
                      <a:r>
                        <a:rPr lang="en-US" sz="1400" dirty="0"/>
                        <a:t>20</a:t>
                      </a:r>
                    </a:p>
                  </a:txBody>
                  <a:tcPr/>
                </a:tc>
                <a:tc>
                  <a:txBody>
                    <a:bodyPr/>
                    <a:lstStyle/>
                    <a:p>
                      <a:r>
                        <a:rPr lang="en-US" sz="1400" dirty="0"/>
                        <a:t>y</a:t>
                      </a:r>
                    </a:p>
                  </a:txBody>
                  <a:tcPr/>
                </a:tc>
                <a:extLst>
                  <a:ext uri="{0D108BD9-81ED-4DB2-BD59-A6C34878D82A}">
                    <a16:rowId xmlns:a16="http://schemas.microsoft.com/office/drawing/2014/main" xmlns="" val="10002"/>
                  </a:ext>
                </a:extLst>
              </a:tr>
              <a:tr h="370840">
                <a:tc>
                  <a:txBody>
                    <a:bodyPr/>
                    <a:lstStyle/>
                    <a:p>
                      <a:endParaRPr lang="en-US" sz="1400" dirty="0"/>
                    </a:p>
                  </a:txBody>
                  <a:tcPr>
                    <a:solidFill>
                      <a:schemeClr val="bg1"/>
                    </a:solidFill>
                  </a:tcPr>
                </a:tc>
                <a:tc>
                  <a:txBody>
                    <a:bodyPr/>
                    <a:lstStyle/>
                    <a:p>
                      <a:r>
                        <a:rPr lang="en-US" sz="1400" dirty="0"/>
                        <a:t>C</a:t>
                      </a:r>
                    </a:p>
                  </a:txBody>
                  <a:tcPr/>
                </a:tc>
                <a:tc>
                  <a:txBody>
                    <a:bodyPr/>
                    <a:lstStyle/>
                    <a:p>
                      <a:r>
                        <a:rPr lang="en-US" sz="1400" dirty="0"/>
                        <a:t>20</a:t>
                      </a:r>
                    </a:p>
                  </a:txBody>
                  <a:tcPr/>
                </a:tc>
                <a:tc>
                  <a:txBody>
                    <a:bodyPr/>
                    <a:lstStyle/>
                    <a:p>
                      <a:r>
                        <a:rPr lang="en-US" sz="1400" dirty="0"/>
                        <a:t>y</a:t>
                      </a:r>
                    </a:p>
                  </a:txBody>
                  <a:tcPr/>
                </a:tc>
                <a:extLst>
                  <a:ext uri="{0D108BD9-81ED-4DB2-BD59-A6C34878D82A}">
                    <a16:rowId xmlns:a16="http://schemas.microsoft.com/office/drawing/2014/main" xmlns="" val="10003"/>
                  </a:ext>
                </a:extLst>
              </a:tr>
              <a:tr h="370840">
                <a:tc>
                  <a:txBody>
                    <a:bodyPr/>
                    <a:lstStyle/>
                    <a:p>
                      <a:endParaRPr lang="en-US" sz="1400" dirty="0"/>
                    </a:p>
                  </a:txBody>
                  <a:tcPr>
                    <a:solidFill>
                      <a:schemeClr val="bg1"/>
                    </a:solidFill>
                  </a:tcPr>
                </a:tc>
                <a:tc>
                  <a:txBody>
                    <a:bodyPr/>
                    <a:lstStyle/>
                    <a:p>
                      <a:r>
                        <a:rPr lang="en-US" sz="1400" dirty="0"/>
                        <a:t>D</a:t>
                      </a:r>
                    </a:p>
                  </a:txBody>
                  <a:tcPr/>
                </a:tc>
                <a:tc>
                  <a:txBody>
                    <a:bodyPr/>
                    <a:lstStyle/>
                    <a:p>
                      <a:r>
                        <a:rPr lang="en-US" sz="1400" dirty="0"/>
                        <a:t>30</a:t>
                      </a:r>
                    </a:p>
                  </a:txBody>
                  <a:tcPr/>
                </a:tc>
                <a:tc>
                  <a:txBody>
                    <a:bodyPr/>
                    <a:lstStyle/>
                    <a:p>
                      <a:r>
                        <a:rPr lang="en-US" sz="1400" dirty="0"/>
                        <a:t>NULL</a:t>
                      </a:r>
                    </a:p>
                  </a:txBody>
                  <a:tcPr/>
                </a:tc>
                <a:extLst>
                  <a:ext uri="{0D108BD9-81ED-4DB2-BD59-A6C34878D82A}">
                    <a16:rowId xmlns:a16="http://schemas.microsoft.com/office/drawing/2014/main" xmlns="" val="10004"/>
                  </a:ext>
                </a:extLst>
              </a:tr>
              <a:tr h="370840">
                <a:tc>
                  <a:txBody>
                    <a:bodyPr/>
                    <a:lstStyle/>
                    <a:p>
                      <a:endParaRPr lang="en-US" sz="1400" dirty="0"/>
                    </a:p>
                  </a:txBody>
                  <a:tcPr>
                    <a:solidFill>
                      <a:schemeClr val="bg1"/>
                    </a:solidFill>
                  </a:tcPr>
                </a:tc>
                <a:tc>
                  <a:txBody>
                    <a:bodyPr/>
                    <a:lstStyle/>
                    <a:p>
                      <a:r>
                        <a:rPr lang="en-US" sz="1400" dirty="0"/>
                        <a:t>E</a:t>
                      </a:r>
                    </a:p>
                  </a:txBody>
                  <a:tcPr/>
                </a:tc>
                <a:tc>
                  <a:txBody>
                    <a:bodyPr/>
                    <a:lstStyle/>
                    <a:p>
                      <a:r>
                        <a:rPr lang="en-US" sz="1400" dirty="0"/>
                        <a:t>30</a:t>
                      </a:r>
                    </a:p>
                  </a:txBody>
                  <a:tcPr/>
                </a:tc>
                <a:tc>
                  <a:txBody>
                    <a:bodyPr/>
                    <a:lstStyle/>
                    <a:p>
                      <a:r>
                        <a:rPr lang="en-US" sz="1400" dirty="0"/>
                        <a:t>NULL</a:t>
                      </a:r>
                    </a:p>
                  </a:txBody>
                  <a:tcPr/>
                </a:tc>
                <a:extLst>
                  <a:ext uri="{0D108BD9-81ED-4DB2-BD59-A6C34878D82A}">
                    <a16:rowId xmlns:a16="http://schemas.microsoft.com/office/drawing/2014/main" xmlns="" val="4165329748"/>
                  </a:ext>
                </a:extLst>
              </a:tr>
            </a:tbl>
          </a:graphicData>
        </a:graphic>
      </p:graphicFrame>
    </p:spTree>
    <p:extLst>
      <p:ext uri="{BB962C8B-B14F-4D97-AF65-F5344CB8AC3E}">
        <p14:creationId xmlns:p14="http://schemas.microsoft.com/office/powerpoint/2010/main" val="3911020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dirty="0"/>
              <a:t>Our Given Functional Dependencies</a:t>
            </a:r>
          </a:p>
        </p:txBody>
      </p:sp>
      <p:sp>
        <p:nvSpPr>
          <p:cNvPr id="62467"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Our rules</a:t>
            </a:r>
          </a:p>
          <a:p>
            <a:pPr marL="1009650" lvl="1" indent="-457200">
              <a:buFont typeface="Arial" charset="0"/>
              <a:buAutoNum type="arabicPeriod"/>
            </a:pPr>
            <a:r>
              <a:rPr lang="en-US" dirty="0"/>
              <a:t>A student can have only one birth year:  S → B</a:t>
            </a:r>
          </a:p>
          <a:p>
            <a:pPr marL="1009650" lvl="1" indent="-457200">
              <a:buFont typeface="Arial" charset="0"/>
              <a:buAutoNum type="arabicPeriod"/>
            </a:pPr>
            <a:r>
              <a:rPr lang="en-US" dirty="0"/>
              <a:t>A teacher has to charge the same fee from every student he teaches :  T → F</a:t>
            </a:r>
          </a:p>
          <a:p>
            <a:pPr marL="1009650" lvl="1" indent="-457200">
              <a:buFont typeface="Arial" charset="0"/>
              <a:buAutoNum type="arabicPeriod"/>
            </a:pPr>
            <a:r>
              <a:rPr lang="en-US" dirty="0"/>
              <a:t>A teacher can teach only one course (perhaps at different times, different offerings, etc., but never another course) :  T → C</a:t>
            </a:r>
          </a:p>
          <a:p>
            <a:pPr marL="1009650" lvl="1" indent="-457200">
              <a:buFont typeface="Arial" charset="0"/>
              <a:buAutoNum type="arabicPeriod"/>
            </a:pPr>
            <a:r>
              <a:rPr lang="en-US" dirty="0"/>
              <a:t>A student can take a course from one teacher only:  SC → T</a:t>
            </a:r>
          </a:p>
          <a:p>
            <a:endParaRPr lang="en-US" dirty="0"/>
          </a:p>
          <a:p>
            <a:pPr>
              <a:buFont typeface="Monotype Sorts" pitchFamily="2" charset="2"/>
              <a:buNone/>
            </a:pPr>
            <a:endParaRPr lang="en-US" dirty="0"/>
          </a:p>
        </p:txBody>
      </p:sp>
      <p:graphicFrame>
        <p:nvGraphicFramePr>
          <p:cNvPr id="4" name="Group 166"/>
          <p:cNvGraphicFramePr>
            <a:graphicFrameLocks/>
          </p:cNvGraphicFramePr>
          <p:nvPr/>
        </p:nvGraphicFramePr>
        <p:xfrm>
          <a:off x="1828800" y="1143000"/>
          <a:ext cx="5689600" cy="2228850"/>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7737">
                  <a:extLst>
                    <a:ext uri="{9D8B030D-6E8A-4147-A177-3AD203B41FA5}">
                      <a16:colId xmlns:a16="http://schemas.microsoft.com/office/drawing/2014/main" xmlns="" val="20002"/>
                    </a:ext>
                  </a:extLst>
                </a:gridCol>
                <a:gridCol w="947738">
                  <a:extLst>
                    <a:ext uri="{9D8B030D-6E8A-4147-A177-3AD203B41FA5}">
                      <a16:colId xmlns:a16="http://schemas.microsoft.com/office/drawing/2014/main" xmlns="" val="20003"/>
                    </a:ext>
                  </a:extLst>
                </a:gridCol>
                <a:gridCol w="949325">
                  <a:extLst>
                    <a:ext uri="{9D8B030D-6E8A-4147-A177-3AD203B41FA5}">
                      <a16:colId xmlns:a16="http://schemas.microsoft.com/office/drawing/2014/main" xmlns="" val="20004"/>
                    </a:ext>
                  </a:extLst>
                </a:gridCol>
                <a:gridCol w="947737">
                  <a:extLst>
                    <a:ext uri="{9D8B030D-6E8A-4147-A177-3AD203B41FA5}">
                      <a16:colId xmlns:a16="http://schemas.microsoft.com/office/drawing/2014/main" xmlns="" val="20005"/>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DB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447761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754063" y="7081838"/>
            <a:ext cx="2095500" cy="517525"/>
          </a:xfrm>
          <a:prstGeom prst="rect">
            <a:avLst/>
          </a:prstGeom>
          <a:noFill/>
          <a:ln w="9525">
            <a:noFill/>
            <a:miter lim="800000"/>
            <a:headEnd/>
            <a:tailEnd/>
          </a:ln>
        </p:spPr>
        <p:txBody>
          <a:bodyPr wrap="none" anchor="ctr"/>
          <a:lstStyle/>
          <a:p>
            <a:endParaRPr lang="en-US"/>
          </a:p>
        </p:txBody>
      </p:sp>
      <p:sp>
        <p:nvSpPr>
          <p:cNvPr id="37891" name="Rectangle 3"/>
          <p:cNvSpPr>
            <a:spLocks noChangeArrowheads="1"/>
          </p:cNvSpPr>
          <p:nvPr/>
        </p:nvSpPr>
        <p:spPr bwMode="auto">
          <a:xfrm>
            <a:off x="3436938" y="7081838"/>
            <a:ext cx="3184525" cy="517525"/>
          </a:xfrm>
          <a:prstGeom prst="rect">
            <a:avLst/>
          </a:prstGeom>
          <a:noFill/>
          <a:ln w="9525">
            <a:noFill/>
            <a:miter lim="800000"/>
            <a:headEnd/>
            <a:tailEnd/>
          </a:ln>
        </p:spPr>
        <p:txBody>
          <a:bodyPr wrap="none" anchor="ctr"/>
          <a:lstStyle/>
          <a:p>
            <a:endParaRPr lang="en-US"/>
          </a:p>
        </p:txBody>
      </p:sp>
      <p:sp>
        <p:nvSpPr>
          <p:cNvPr id="37892" name="Rectangle 4"/>
          <p:cNvSpPr>
            <a:spLocks noGrp="1" noChangeArrowheads="1"/>
          </p:cNvSpPr>
          <p:nvPr>
            <p:ph type="title"/>
          </p:nvPr>
        </p:nvSpPr>
        <p:spPr/>
        <p:txBody>
          <a:bodyPr/>
          <a:lstStyle/>
          <a:p>
            <a:r>
              <a:rPr lang="en-US"/>
              <a:t>Logical Database Design</a:t>
            </a:r>
          </a:p>
        </p:txBody>
      </p:sp>
      <p:sp>
        <p:nvSpPr>
          <p:cNvPr id="37893" name="Rectangle 5"/>
          <p:cNvSpPr>
            <a:spLocks noGrp="1" noChangeArrowheads="1"/>
          </p:cNvSpPr>
          <p:nvPr>
            <p:ph idx="1"/>
          </p:nvPr>
        </p:nvSpPr>
        <p:spPr/>
        <p:txBody>
          <a:bodyPr/>
          <a:lstStyle/>
          <a:p>
            <a:r>
              <a:rPr lang="en-US" dirty="0"/>
              <a:t>We are given a set of tables specifying the database</a:t>
            </a:r>
          </a:p>
          <a:p>
            <a:pPr lvl="1"/>
            <a:r>
              <a:rPr lang="en-US" dirty="0"/>
              <a:t>The base tables, which probably are the community (conceptual) level</a:t>
            </a:r>
          </a:p>
          <a:p>
            <a:r>
              <a:rPr lang="en-US" dirty="0"/>
              <a:t>They may have come from some ER diagram or from somewhere else</a:t>
            </a:r>
          </a:p>
          <a:p>
            <a:r>
              <a:rPr lang="en-US" dirty="0"/>
              <a:t>We will need to examine whether the specific choice of tables is good for</a:t>
            </a:r>
          </a:p>
          <a:p>
            <a:pPr lvl="1"/>
            <a:r>
              <a:rPr lang="en-US" b="1" dirty="0">
                <a:solidFill>
                  <a:srgbClr val="FF0000"/>
                </a:solidFill>
              </a:rPr>
              <a:t>Storing the information needed</a:t>
            </a:r>
          </a:p>
          <a:p>
            <a:pPr lvl="1"/>
            <a:r>
              <a:rPr lang="en-US" b="1" dirty="0">
                <a:solidFill>
                  <a:srgbClr val="FF0000"/>
                </a:solidFill>
              </a:rPr>
              <a:t>Enforcing constraints (business rules)</a:t>
            </a:r>
          </a:p>
          <a:p>
            <a:pPr lvl="1"/>
            <a:r>
              <a:rPr lang="en-US" b="1" dirty="0">
                <a:solidFill>
                  <a:srgbClr val="FF0000"/>
                </a:solidFill>
              </a:rPr>
              <a:t>Avoiding anomalies, such as redundancies</a:t>
            </a:r>
          </a:p>
          <a:p>
            <a:r>
              <a:rPr lang="en-US" dirty="0"/>
              <a:t>If there are problems to address, we may want to </a:t>
            </a:r>
            <a:r>
              <a:rPr lang="en-US" b="1" dirty="0">
                <a:solidFill>
                  <a:srgbClr val="FF0000"/>
                </a:solidFill>
              </a:rPr>
              <a:t>restructure the database, of course not losing any information</a:t>
            </a:r>
          </a:p>
          <a:p>
            <a:r>
              <a:rPr lang="en-US" dirty="0"/>
              <a:t>Let us quickly review an example from “long time ago”</a:t>
            </a:r>
          </a:p>
        </p:txBody>
      </p:sp>
    </p:spTree>
    <p:extLst>
      <p:ext uri="{BB962C8B-B14F-4D97-AF65-F5344CB8AC3E}">
        <p14:creationId xmlns:p14="http://schemas.microsoft.com/office/powerpoint/2010/main" val="2935334571"/>
      </p:ext>
    </p:extLst>
  </p:cSld>
  <p:clrMapOvr>
    <a:masterClrMapping/>
  </p:clrMapOvr>
  <p:transition xmlns:p14="http://schemas.microsoft.com/office/powerpoint/2010/mai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Primary Keys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821966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t>Possible Primary Key</a:t>
            </a:r>
          </a:p>
        </p:txBody>
      </p:sp>
      <p:sp>
        <p:nvSpPr>
          <p:cNvPr id="63491" name="Content Placeholder 2"/>
          <p:cNvSpPr>
            <a:spLocks noGrp="1"/>
          </p:cNvSpPr>
          <p:nvPr>
            <p:ph idx="1"/>
          </p:nvPr>
        </p:nvSpPr>
        <p:spPr/>
        <p:txBody>
          <a:bodyPr/>
          <a:lstStyle/>
          <a:p>
            <a:r>
              <a:rPr lang="en-US" dirty="0"/>
              <a:t>Our rules: S → B, T → F, T → C, SC → T</a:t>
            </a:r>
          </a:p>
          <a:p>
            <a:r>
              <a:rPr lang="en-US" dirty="0"/>
              <a:t>ST is a possible primary key, because given ST</a:t>
            </a:r>
          </a:p>
          <a:p>
            <a:pPr marL="1009650" lvl="1" indent="-457200">
              <a:buFont typeface="Arial" charset="0"/>
              <a:buAutoNum type="arabicPeriod"/>
            </a:pPr>
            <a:r>
              <a:rPr lang="en-US" dirty="0"/>
              <a:t>S determines B</a:t>
            </a:r>
          </a:p>
          <a:p>
            <a:pPr marL="1009650" lvl="1" indent="-457200">
              <a:buFont typeface="Arial" charset="0"/>
              <a:buAutoNum type="arabicPeriod"/>
            </a:pPr>
            <a:r>
              <a:rPr lang="en-US" dirty="0"/>
              <a:t>T determines F</a:t>
            </a:r>
          </a:p>
          <a:p>
            <a:pPr marL="1009650" lvl="1" indent="-457200">
              <a:buFont typeface="Arial" charset="0"/>
              <a:buAutoNum type="arabicPeriod"/>
            </a:pPr>
            <a:r>
              <a:rPr lang="en-US" dirty="0"/>
              <a:t>T determines C</a:t>
            </a:r>
          </a:p>
          <a:p>
            <a:r>
              <a:rPr lang="en-US" dirty="0"/>
              <a:t>A part of ST is not sufficient</a:t>
            </a:r>
          </a:p>
          <a:p>
            <a:pPr marL="1009650" lvl="1" indent="-457200">
              <a:buFont typeface="Arial" charset="0"/>
              <a:buAutoNum type="arabicPeriod"/>
            </a:pPr>
            <a:r>
              <a:rPr lang="en-US" dirty="0"/>
              <a:t>From S, we cannot get T, C, or F</a:t>
            </a:r>
          </a:p>
          <a:p>
            <a:pPr marL="1009650" lvl="1" indent="-457200">
              <a:buFont typeface="Arial" charset="0"/>
              <a:buAutoNum type="arabicPeriod"/>
            </a:pPr>
            <a:r>
              <a:rPr lang="en-US" dirty="0"/>
              <a:t>From T, we cannot get S or B</a:t>
            </a:r>
          </a:p>
          <a:p>
            <a:endParaRPr lang="en-US" dirty="0"/>
          </a:p>
          <a:p>
            <a:pPr>
              <a:buFont typeface="Monotype Sorts" pitchFamily="2" charset="2"/>
              <a:buNone/>
            </a:pPr>
            <a:endParaRPr lang="en-US" dirty="0"/>
          </a:p>
        </p:txBody>
      </p:sp>
      <p:graphicFrame>
        <p:nvGraphicFramePr>
          <p:cNvPr id="5" name="Group 166"/>
          <p:cNvGraphicFramePr>
            <a:graphicFrameLocks/>
          </p:cNvGraphicFramePr>
          <p:nvPr/>
        </p:nvGraphicFramePr>
        <p:xfrm>
          <a:off x="1600200" y="5105400"/>
          <a:ext cx="5689600" cy="2228850"/>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7737">
                  <a:extLst>
                    <a:ext uri="{9D8B030D-6E8A-4147-A177-3AD203B41FA5}">
                      <a16:colId xmlns:a16="http://schemas.microsoft.com/office/drawing/2014/main" xmlns="" val="20002"/>
                    </a:ext>
                  </a:extLst>
                </a:gridCol>
                <a:gridCol w="947738">
                  <a:extLst>
                    <a:ext uri="{9D8B030D-6E8A-4147-A177-3AD203B41FA5}">
                      <a16:colId xmlns:a16="http://schemas.microsoft.com/office/drawing/2014/main" xmlns="" val="20003"/>
                    </a:ext>
                  </a:extLst>
                </a:gridCol>
                <a:gridCol w="949325">
                  <a:extLst>
                    <a:ext uri="{9D8B030D-6E8A-4147-A177-3AD203B41FA5}">
                      <a16:colId xmlns:a16="http://schemas.microsoft.com/office/drawing/2014/main" xmlns="" val="20004"/>
                    </a:ext>
                  </a:extLst>
                </a:gridCol>
                <a:gridCol w="947737">
                  <a:extLst>
                    <a:ext uri="{9D8B030D-6E8A-4147-A177-3AD203B41FA5}">
                      <a16:colId xmlns:a16="http://schemas.microsoft.com/office/drawing/2014/main" xmlns="" val="20005"/>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DB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763432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t>Possible Primary Key</a:t>
            </a:r>
          </a:p>
        </p:txBody>
      </p:sp>
      <p:sp>
        <p:nvSpPr>
          <p:cNvPr id="64515" name="Content Placeholder 2"/>
          <p:cNvSpPr>
            <a:spLocks noGrp="1"/>
          </p:cNvSpPr>
          <p:nvPr>
            <p:ph idx="1"/>
          </p:nvPr>
        </p:nvSpPr>
        <p:spPr/>
        <p:txBody>
          <a:bodyPr/>
          <a:lstStyle/>
          <a:p>
            <a:r>
              <a:rPr lang="en-US" dirty="0"/>
              <a:t>Our rules: S → B, T → F, T → C, SC → T</a:t>
            </a:r>
          </a:p>
          <a:p>
            <a:r>
              <a:rPr lang="en-US" dirty="0"/>
              <a:t>SC is a possible primary key, because given SC</a:t>
            </a:r>
          </a:p>
          <a:p>
            <a:pPr marL="1009650" lvl="1" indent="-457200">
              <a:buFont typeface="Arial" charset="0"/>
              <a:buAutoNum type="arabicPeriod"/>
            </a:pPr>
            <a:r>
              <a:rPr lang="en-US" dirty="0"/>
              <a:t>S determines B</a:t>
            </a:r>
          </a:p>
          <a:p>
            <a:pPr marL="1009650" lvl="1" indent="-457200">
              <a:buFont typeface="Arial" charset="0"/>
              <a:buAutoNum type="arabicPeriod"/>
            </a:pPr>
            <a:r>
              <a:rPr lang="en-US" dirty="0"/>
              <a:t>SC determines T</a:t>
            </a:r>
          </a:p>
          <a:p>
            <a:pPr marL="1009650" lvl="1" indent="-457200">
              <a:buFont typeface="Arial" charset="0"/>
              <a:buAutoNum type="arabicPeriod"/>
            </a:pPr>
            <a:r>
              <a:rPr lang="en-US" dirty="0"/>
              <a:t>T determines F (we can now </a:t>
            </a:r>
            <a:r>
              <a:rPr lang="en-US"/>
              <a:t>use SC </a:t>
            </a:r>
            <a:r>
              <a:rPr lang="en-US" dirty="0"/>
              <a:t>to determine F because of rule 2)</a:t>
            </a:r>
          </a:p>
          <a:p>
            <a:r>
              <a:rPr lang="en-US" dirty="0"/>
              <a:t>A part of SC is not sufficient</a:t>
            </a:r>
          </a:p>
          <a:p>
            <a:pPr marL="1009650" lvl="1" indent="-457200">
              <a:buFont typeface="Arial" charset="0"/>
              <a:buAutoNum type="arabicPeriod"/>
            </a:pPr>
            <a:r>
              <a:rPr lang="en-US" dirty="0"/>
              <a:t>From S, we cannot get T, C, or F</a:t>
            </a:r>
          </a:p>
          <a:p>
            <a:pPr marL="1009650" lvl="1" indent="-457200">
              <a:buFont typeface="Arial" charset="0"/>
              <a:buAutoNum type="arabicPeriod"/>
            </a:pPr>
            <a:r>
              <a:rPr lang="en-US" dirty="0"/>
              <a:t>From C, we cannot get B, S, T, or F</a:t>
            </a:r>
          </a:p>
          <a:p>
            <a:pPr>
              <a:buFont typeface="Monotype Sorts" pitchFamily="2" charset="2"/>
              <a:buNone/>
            </a:pPr>
            <a:endParaRPr lang="en-US" dirty="0"/>
          </a:p>
          <a:p>
            <a:pPr>
              <a:buFont typeface="Monotype Sorts" pitchFamily="2" charset="2"/>
              <a:buNone/>
            </a:pPr>
            <a:endParaRPr lang="en-US" dirty="0"/>
          </a:p>
        </p:txBody>
      </p:sp>
      <p:graphicFrame>
        <p:nvGraphicFramePr>
          <p:cNvPr id="5" name="Group 166"/>
          <p:cNvGraphicFramePr>
            <a:graphicFrameLocks/>
          </p:cNvGraphicFramePr>
          <p:nvPr/>
        </p:nvGraphicFramePr>
        <p:xfrm>
          <a:off x="1600200" y="5105400"/>
          <a:ext cx="5689600" cy="2228850"/>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7737">
                  <a:extLst>
                    <a:ext uri="{9D8B030D-6E8A-4147-A177-3AD203B41FA5}">
                      <a16:colId xmlns:a16="http://schemas.microsoft.com/office/drawing/2014/main" xmlns="" val="20002"/>
                    </a:ext>
                  </a:extLst>
                </a:gridCol>
                <a:gridCol w="947738">
                  <a:extLst>
                    <a:ext uri="{9D8B030D-6E8A-4147-A177-3AD203B41FA5}">
                      <a16:colId xmlns:a16="http://schemas.microsoft.com/office/drawing/2014/main" xmlns="" val="20003"/>
                    </a:ext>
                  </a:extLst>
                </a:gridCol>
                <a:gridCol w="949325">
                  <a:extLst>
                    <a:ext uri="{9D8B030D-6E8A-4147-A177-3AD203B41FA5}">
                      <a16:colId xmlns:a16="http://schemas.microsoft.com/office/drawing/2014/main" xmlns="" val="20004"/>
                    </a:ext>
                  </a:extLst>
                </a:gridCol>
                <a:gridCol w="947737">
                  <a:extLst>
                    <a:ext uri="{9D8B030D-6E8A-4147-A177-3AD203B41FA5}">
                      <a16:colId xmlns:a16="http://schemas.microsoft.com/office/drawing/2014/main" xmlns="" val="20005"/>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DB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0925040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t>Possible Primary Keys</a:t>
            </a:r>
          </a:p>
        </p:txBody>
      </p:sp>
      <p:sp>
        <p:nvSpPr>
          <p:cNvPr id="65539" name="Content Placeholder 2"/>
          <p:cNvSpPr>
            <a:spLocks noGrp="1"/>
          </p:cNvSpPr>
          <p:nvPr>
            <p:ph idx="1"/>
          </p:nvPr>
        </p:nvSpPr>
        <p:spPr/>
        <p:txBody>
          <a:bodyPr/>
          <a:lstStyle/>
          <a:p>
            <a:r>
              <a:rPr lang="en-US" dirty="0"/>
              <a:t>Our rules: S → B, T → F, T → C, SC → T</a:t>
            </a:r>
          </a:p>
          <a:p>
            <a:r>
              <a:rPr lang="en-US" dirty="0"/>
              <a:t>ST can serve as primary key, in effect: </a:t>
            </a:r>
          </a:p>
          <a:p>
            <a:pPr lvl="1"/>
            <a:r>
              <a:rPr lang="en-US" dirty="0"/>
              <a:t>ST → SBCTF</a:t>
            </a:r>
          </a:p>
          <a:p>
            <a:pPr lvl="1"/>
            <a:r>
              <a:rPr lang="en-US" dirty="0"/>
              <a:t>This sometimes just written as ST → BCF, since always ST → ST (columns determine themselves)</a:t>
            </a:r>
          </a:p>
          <a:p>
            <a:r>
              <a:rPr lang="en-US" dirty="0"/>
              <a:t>SC can serve as primary key, in effect: </a:t>
            </a:r>
          </a:p>
          <a:p>
            <a:pPr lvl="1"/>
            <a:r>
              <a:rPr lang="en-US" dirty="0"/>
              <a:t>SC → SBCTF</a:t>
            </a:r>
          </a:p>
          <a:p>
            <a:pPr lvl="1"/>
            <a:r>
              <a:rPr lang="en-US" dirty="0"/>
              <a:t>This sometimes just written as SC → BTF, since always SC → SC (columns determine themselves)</a:t>
            </a:r>
          </a:p>
        </p:txBody>
      </p:sp>
    </p:spTree>
    <p:extLst>
      <p:ext uri="{BB962C8B-B14F-4D97-AF65-F5344CB8AC3E}">
        <p14:creationId xmlns:p14="http://schemas.microsoft.com/office/powerpoint/2010/main" val="691492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t>We Choose The Primary Key</a:t>
            </a:r>
          </a:p>
        </p:txBody>
      </p:sp>
      <p:sp>
        <p:nvSpPr>
          <p:cNvPr id="66563" name="Content Placeholder 2"/>
          <p:cNvSpPr>
            <a:spLocks noGrp="1"/>
          </p:cNvSpPr>
          <p:nvPr>
            <p:ph idx="1"/>
          </p:nvPr>
        </p:nvSpPr>
        <p:spPr/>
        <p:txBody>
          <a:bodyPr/>
          <a:lstStyle/>
          <a:p>
            <a:r>
              <a:rPr lang="en-US" dirty="0"/>
              <a:t>We choose SC as </a:t>
            </a:r>
            <a:r>
              <a:rPr lang="en-US" b="1" i="1" dirty="0">
                <a:solidFill>
                  <a:srgbClr val="FF0000"/>
                </a:solidFill>
              </a:rPr>
              <a:t>the primary key</a:t>
            </a:r>
          </a:p>
          <a:p>
            <a:r>
              <a:rPr lang="en-US" dirty="0"/>
              <a:t>This choice is arbitrary, but perhaps it is more intuitively justifiable than ST</a:t>
            </a:r>
          </a:p>
          <a:p>
            <a:r>
              <a:rPr lang="en-US" dirty="0"/>
              <a:t>For the time being, we ignore the other possible primary key (ST)</a:t>
            </a:r>
          </a:p>
          <a:p>
            <a:pPr>
              <a:buFont typeface="Monotype Sorts" pitchFamily="2" charset="2"/>
              <a:buNone/>
            </a:pPr>
            <a:endParaRPr lang="en-US" dirty="0"/>
          </a:p>
          <a:p>
            <a:pPr>
              <a:buFont typeface="Monotype Sorts" pitchFamily="2" charset="2"/>
              <a:buNone/>
            </a:pPr>
            <a:endParaRPr lang="en-US" dirty="0"/>
          </a:p>
        </p:txBody>
      </p:sp>
      <p:graphicFrame>
        <p:nvGraphicFramePr>
          <p:cNvPr id="5" name="Group 166"/>
          <p:cNvGraphicFramePr>
            <a:graphicFrameLocks/>
          </p:cNvGraphicFramePr>
          <p:nvPr/>
        </p:nvGraphicFramePr>
        <p:xfrm>
          <a:off x="1600200" y="3886200"/>
          <a:ext cx="5689600" cy="2228850"/>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7737">
                  <a:extLst>
                    <a:ext uri="{9D8B030D-6E8A-4147-A177-3AD203B41FA5}">
                      <a16:colId xmlns:a16="http://schemas.microsoft.com/office/drawing/2014/main" xmlns="" val="20002"/>
                    </a:ext>
                  </a:extLst>
                </a:gridCol>
                <a:gridCol w="947738">
                  <a:extLst>
                    <a:ext uri="{9D8B030D-6E8A-4147-A177-3AD203B41FA5}">
                      <a16:colId xmlns:a16="http://schemas.microsoft.com/office/drawing/2014/main" xmlns="" val="20003"/>
                    </a:ext>
                  </a:extLst>
                </a:gridCol>
                <a:gridCol w="949325">
                  <a:extLst>
                    <a:ext uri="{9D8B030D-6E8A-4147-A177-3AD203B41FA5}">
                      <a16:colId xmlns:a16="http://schemas.microsoft.com/office/drawing/2014/main" xmlns="" val="20004"/>
                    </a:ext>
                  </a:extLst>
                </a:gridCol>
                <a:gridCol w="947737">
                  <a:extLst>
                    <a:ext uri="{9D8B030D-6E8A-4147-A177-3AD203B41FA5}">
                      <a16:colId xmlns:a16="http://schemas.microsoft.com/office/drawing/2014/main" xmlns="" val="20005"/>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DB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758054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t>Repeating Rows Are Not A Problem</a:t>
            </a:r>
          </a:p>
        </p:txBody>
      </p:sp>
      <p:sp>
        <p:nvSpPr>
          <p:cNvPr id="3" name="Content Placeholder 2"/>
          <p:cNvSpPr>
            <a:spLocks noGrp="1"/>
          </p:cNvSpPr>
          <p:nvPr>
            <p:ph idx="1"/>
          </p:nvPr>
        </p:nvSpPr>
        <p:spPr/>
        <p:txBody>
          <a:bodyPr/>
          <a:lstStyle/>
          <a:p>
            <a:pPr>
              <a:defRPr/>
            </a:pPr>
            <a:endParaRPr lang="en-US" dirty="0"/>
          </a:p>
          <a:p>
            <a:pPr>
              <a:defRPr/>
            </a:pPr>
            <a:endParaRPr lang="en-US" dirty="0"/>
          </a:p>
          <a:p>
            <a:pPr>
              <a:defRPr/>
            </a:pPr>
            <a:endParaRPr lang="en-US" dirty="0"/>
          </a:p>
          <a:p>
            <a:pPr>
              <a:defRPr/>
            </a:pPr>
            <a:endParaRPr lang="en-US" dirty="0"/>
          </a:p>
          <a:p>
            <a:pPr>
              <a:defRPr/>
            </a:pPr>
            <a:endParaRPr lang="en-US" dirty="0"/>
          </a:p>
          <a:p>
            <a:pPr marL="596900" indent="-457200">
              <a:defRPr/>
            </a:pPr>
            <a:endParaRPr lang="en-US" dirty="0"/>
          </a:p>
          <a:p>
            <a:pPr marL="596900" indent="-457200">
              <a:defRPr/>
            </a:pPr>
            <a:endParaRPr lang="en-US" dirty="0"/>
          </a:p>
          <a:p>
            <a:pPr marL="596900" indent="-457200">
              <a:defRPr/>
            </a:pPr>
            <a:endParaRPr lang="en-US" dirty="0"/>
          </a:p>
          <a:p>
            <a:pPr marL="596900" indent="-457200">
              <a:defRPr/>
            </a:pPr>
            <a:endParaRPr lang="en-US" dirty="0"/>
          </a:p>
          <a:p>
            <a:pPr marL="596900" indent="-457200">
              <a:defRPr/>
            </a:pPr>
            <a:endParaRPr lang="en-US" dirty="0"/>
          </a:p>
          <a:p>
            <a:pPr marL="596900" indent="-457200">
              <a:defRPr/>
            </a:pPr>
            <a:endParaRPr lang="en-US" dirty="0"/>
          </a:p>
          <a:p>
            <a:pPr marL="596900" indent="-457200">
              <a:defRPr/>
            </a:pPr>
            <a:endParaRPr lang="en-US" dirty="0"/>
          </a:p>
          <a:p>
            <a:pPr marL="596900" indent="-457200">
              <a:defRPr/>
            </a:pPr>
            <a:r>
              <a:rPr lang="en-US" dirty="0"/>
              <a:t>The two tables store the same information and both obey all the business rules, note that (</a:t>
            </a:r>
            <a:r>
              <a:rPr lang="en-US" dirty="0" err="1"/>
              <a:t>Mary,PL</a:t>
            </a:r>
            <a:r>
              <a:rPr lang="en-US" dirty="0"/>
              <a:t>) fixes the rest</a:t>
            </a:r>
          </a:p>
          <a:p>
            <a:pPr>
              <a:defRPr/>
            </a:pPr>
            <a:endParaRPr lang="en-US" dirty="0"/>
          </a:p>
          <a:p>
            <a:pPr>
              <a:buFont typeface="Monotype Sorts" pitchFamily="2" charset="2"/>
              <a:buNone/>
              <a:defRPr/>
            </a:pPr>
            <a:endParaRPr lang="en-US" dirty="0"/>
          </a:p>
        </p:txBody>
      </p:sp>
      <p:graphicFrame>
        <p:nvGraphicFramePr>
          <p:cNvPr id="4" name="Group 166"/>
          <p:cNvGraphicFramePr>
            <a:graphicFrameLocks/>
          </p:cNvGraphicFramePr>
          <p:nvPr/>
        </p:nvGraphicFramePr>
        <p:xfrm>
          <a:off x="1828800" y="1143000"/>
          <a:ext cx="5689600" cy="2228850"/>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7737">
                  <a:extLst>
                    <a:ext uri="{9D8B030D-6E8A-4147-A177-3AD203B41FA5}">
                      <a16:colId xmlns:a16="http://schemas.microsoft.com/office/drawing/2014/main" xmlns="" val="20002"/>
                    </a:ext>
                  </a:extLst>
                </a:gridCol>
                <a:gridCol w="947738">
                  <a:extLst>
                    <a:ext uri="{9D8B030D-6E8A-4147-A177-3AD203B41FA5}">
                      <a16:colId xmlns:a16="http://schemas.microsoft.com/office/drawing/2014/main" xmlns="" val="20003"/>
                    </a:ext>
                  </a:extLst>
                </a:gridCol>
                <a:gridCol w="949325">
                  <a:extLst>
                    <a:ext uri="{9D8B030D-6E8A-4147-A177-3AD203B41FA5}">
                      <a16:colId xmlns:a16="http://schemas.microsoft.com/office/drawing/2014/main" xmlns="" val="20004"/>
                    </a:ext>
                  </a:extLst>
                </a:gridCol>
                <a:gridCol w="947737">
                  <a:extLst>
                    <a:ext uri="{9D8B030D-6E8A-4147-A177-3AD203B41FA5}">
                      <a16:colId xmlns:a16="http://schemas.microsoft.com/office/drawing/2014/main" xmlns="" val="20005"/>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DB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5"/>
                  </a:ext>
                </a:extLst>
              </a:tr>
            </a:tbl>
          </a:graphicData>
        </a:graphic>
      </p:graphicFrame>
      <p:graphicFrame>
        <p:nvGraphicFramePr>
          <p:cNvPr id="6" name="Group 166"/>
          <p:cNvGraphicFramePr>
            <a:graphicFrameLocks/>
          </p:cNvGraphicFramePr>
          <p:nvPr/>
        </p:nvGraphicFramePr>
        <p:xfrm>
          <a:off x="1828800" y="3505200"/>
          <a:ext cx="5689600" cy="2594610"/>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7737">
                  <a:extLst>
                    <a:ext uri="{9D8B030D-6E8A-4147-A177-3AD203B41FA5}">
                      <a16:colId xmlns:a16="http://schemas.microsoft.com/office/drawing/2014/main" xmlns="" val="20002"/>
                    </a:ext>
                  </a:extLst>
                </a:gridCol>
                <a:gridCol w="947738">
                  <a:extLst>
                    <a:ext uri="{9D8B030D-6E8A-4147-A177-3AD203B41FA5}">
                      <a16:colId xmlns:a16="http://schemas.microsoft.com/office/drawing/2014/main" xmlns="" val="20003"/>
                    </a:ext>
                  </a:extLst>
                </a:gridCol>
                <a:gridCol w="949325">
                  <a:extLst>
                    <a:ext uri="{9D8B030D-6E8A-4147-A177-3AD203B41FA5}">
                      <a16:colId xmlns:a16="http://schemas.microsoft.com/office/drawing/2014/main" xmlns="" val="20004"/>
                    </a:ext>
                  </a:extLst>
                </a:gridCol>
                <a:gridCol w="947737">
                  <a:extLst>
                    <a:ext uri="{9D8B030D-6E8A-4147-A177-3AD203B41FA5}">
                      <a16:colId xmlns:a16="http://schemas.microsoft.com/office/drawing/2014/main" xmlns="" val="20005"/>
                    </a:ext>
                  </a:extLst>
                </a:gridCol>
              </a:tblGrid>
              <a:tr h="142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DB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1980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3864866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t>Review</a:t>
            </a:r>
          </a:p>
        </p:txBody>
      </p:sp>
      <p:sp>
        <p:nvSpPr>
          <p:cNvPr id="68611" name="Content Placeholder 2"/>
          <p:cNvSpPr>
            <a:spLocks noGrp="1"/>
          </p:cNvSpPr>
          <p:nvPr>
            <p:ph idx="1"/>
          </p:nvPr>
        </p:nvSpPr>
        <p:spPr/>
        <p:txBody>
          <a:bodyPr/>
          <a:lstStyle/>
          <a:p>
            <a:r>
              <a:rPr lang="en-US" dirty="0"/>
              <a:t>To just review this</a:t>
            </a:r>
          </a:p>
          <a:p>
            <a:r>
              <a:rPr lang="en-US" dirty="0"/>
              <a:t>Because  S → B, given a specific S, either it does not appear in the table, or wherever it appears it has the same value of B</a:t>
            </a:r>
          </a:p>
          <a:p>
            <a:pPr lvl="1"/>
            <a:r>
              <a:rPr lang="en-US" dirty="0"/>
              <a:t>John has 1980, everywhere it appears</a:t>
            </a:r>
          </a:p>
          <a:p>
            <a:pPr lvl="1"/>
            <a:r>
              <a:rPr lang="en-US" dirty="0"/>
              <a:t>Lilian does not have B anywhere (in fact she does not appear in the relation)</a:t>
            </a:r>
          </a:p>
          <a:p>
            <a:r>
              <a:rPr lang="en-US" dirty="0"/>
              <a:t>Because SC → BTF (and therefore SC → SCBTF, as of course SC → SC), given a specific SC, either it does not appear in the table, or wherever it appears it has the same value of BTF</a:t>
            </a:r>
          </a:p>
          <a:p>
            <a:pPr lvl="1"/>
            <a:r>
              <a:rPr lang="en-US" dirty="0" err="1"/>
              <a:t>Mary,PL</a:t>
            </a:r>
            <a:r>
              <a:rPr lang="en-US" dirty="0"/>
              <a:t>  has 1990,Vijay,1, everywhere it appears</a:t>
            </a:r>
          </a:p>
          <a:p>
            <a:pPr lvl="1"/>
            <a:r>
              <a:rPr lang="en-US" dirty="0" err="1"/>
              <a:t>Mary,OS</a:t>
            </a:r>
            <a:r>
              <a:rPr lang="en-US" dirty="0"/>
              <a:t> does not appear</a:t>
            </a:r>
          </a:p>
        </p:txBody>
      </p:sp>
    </p:spTree>
    <p:extLst>
      <p:ext uri="{BB962C8B-B14F-4D97-AF65-F5344CB8AC3E}">
        <p14:creationId xmlns:p14="http://schemas.microsoft.com/office/powerpoint/2010/main" val="39529121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Classifying Functional Dependencies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795313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F2D496-5E2B-4A28-BD0C-35C0386CD0D4}"/>
              </a:ext>
            </a:extLst>
          </p:cNvPr>
          <p:cNvSpPr>
            <a:spLocks noGrp="1"/>
          </p:cNvSpPr>
          <p:nvPr>
            <p:ph type="title"/>
          </p:nvPr>
        </p:nvSpPr>
        <p:spPr/>
        <p:txBody>
          <a:bodyPr/>
          <a:lstStyle/>
          <a:p>
            <a:r>
              <a:rPr lang="en-US" dirty="0"/>
              <a:t>Desirable: Dependencies From a Full Key</a:t>
            </a:r>
          </a:p>
        </p:txBody>
      </p:sp>
      <p:sp>
        <p:nvSpPr>
          <p:cNvPr id="3" name="Content Placeholder 2">
            <a:extLst>
              <a:ext uri="{FF2B5EF4-FFF2-40B4-BE49-F238E27FC236}">
                <a16:creationId xmlns:a16="http://schemas.microsoft.com/office/drawing/2014/main" xmlns="" id="{0D17C7D7-D03D-44FE-ABD1-D65AE798A040}"/>
              </a:ext>
            </a:extLst>
          </p:cNvPr>
          <p:cNvSpPr>
            <a:spLocks noGrp="1"/>
          </p:cNvSpPr>
          <p:nvPr>
            <p:ph idx="1"/>
          </p:nvPr>
        </p:nvSpPr>
        <p:spPr/>
        <p:txBody>
          <a:bodyPr/>
          <a:lstStyle/>
          <a:p>
            <a:r>
              <a:rPr lang="en-US" dirty="0"/>
              <a:t>Consider a relation R with a functional dependency X → Y where</a:t>
            </a:r>
          </a:p>
          <a:p>
            <a:pPr lvl="1"/>
            <a:r>
              <a:rPr lang="en-US" dirty="0"/>
              <a:t>X and Y are sets of attributes</a:t>
            </a:r>
          </a:p>
          <a:p>
            <a:pPr lvl="1"/>
            <a:r>
              <a:rPr lang="en-US" dirty="0"/>
              <a:t>X and Y are disjoint (to simplify the presentation for now)</a:t>
            </a:r>
          </a:p>
          <a:p>
            <a:r>
              <a:rPr lang="en-US" dirty="0"/>
              <a:t> We noted that if X does not contain a key various anomalies may crop out, so this is not a desirable situation</a:t>
            </a:r>
          </a:p>
          <a:p>
            <a:r>
              <a:rPr lang="en-US" dirty="0"/>
              <a:t>We will say that X → Y  is </a:t>
            </a:r>
            <a:r>
              <a:rPr lang="en-US" b="1" i="1" dirty="0">
                <a:solidFill>
                  <a:srgbClr val="FF0000"/>
                </a:solidFill>
              </a:rPr>
              <a:t>from a full key </a:t>
            </a:r>
            <a:r>
              <a:rPr lang="en-US" dirty="0"/>
              <a:t>if X contains a key of R</a:t>
            </a:r>
          </a:p>
          <a:p>
            <a:pPr lvl="1"/>
            <a:r>
              <a:rPr lang="en-US" dirty="0"/>
              <a:t>This is the desirable situation</a:t>
            </a:r>
          </a:p>
          <a:p>
            <a:r>
              <a:rPr lang="en-US" dirty="0"/>
              <a:t>To remind, X is a </a:t>
            </a:r>
            <a:r>
              <a:rPr lang="en-US" b="1" i="1" dirty="0">
                <a:solidFill>
                  <a:srgbClr val="FF0000"/>
                </a:solidFill>
              </a:rPr>
              <a:t>key</a:t>
            </a:r>
            <a:r>
              <a:rPr lang="en-US" dirty="0"/>
              <a:t> of R if any two tuples that are </a:t>
            </a:r>
            <a:r>
              <a:rPr lang="en-US" dirty="0" smtClean="0"/>
              <a:t>equal </a:t>
            </a:r>
            <a:r>
              <a:rPr lang="en-US" dirty="0"/>
              <a:t>on X are </a:t>
            </a:r>
            <a:r>
              <a:rPr lang="en-US" dirty="0" smtClean="0"/>
              <a:t>equal on all fields</a:t>
            </a:r>
            <a:endParaRPr lang="en-US" dirty="0"/>
          </a:p>
          <a:p>
            <a:pPr lvl="1"/>
            <a:r>
              <a:rPr lang="en-US" dirty="0"/>
              <a:t>In other words, they are duplicates of each other</a:t>
            </a:r>
          </a:p>
        </p:txBody>
      </p:sp>
    </p:spTree>
    <p:extLst>
      <p:ext uri="{BB962C8B-B14F-4D97-AF65-F5344CB8AC3E}">
        <p14:creationId xmlns:p14="http://schemas.microsoft.com/office/powerpoint/2010/main" val="3504361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7"/>
          <p:cNvSpPr>
            <a:spLocks noGrp="1"/>
          </p:cNvSpPr>
          <p:nvPr>
            <p:ph type="title"/>
          </p:nvPr>
        </p:nvSpPr>
        <p:spPr/>
        <p:txBody>
          <a:bodyPr/>
          <a:lstStyle/>
          <a:p>
            <a:r>
              <a:rPr lang="en-US" dirty="0"/>
              <a:t>Drawing Functional Dependencies</a:t>
            </a:r>
          </a:p>
        </p:txBody>
      </p:sp>
      <p:sp>
        <p:nvSpPr>
          <p:cNvPr id="3076" name="Text Placeholder 7"/>
          <p:cNvSpPr>
            <a:spLocks noGrp="1"/>
          </p:cNvSpPr>
          <p:nvPr>
            <p:ph type="body" sz="half" idx="1"/>
          </p:nvPr>
        </p:nvSpPr>
        <p:spPr>
          <a:xfrm>
            <a:off x="685800" y="1219200"/>
            <a:ext cx="8534400" cy="2438400"/>
          </a:xfrm>
        </p:spPr>
        <p:txBody>
          <a:bodyPr/>
          <a:lstStyle/>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buFont typeface="Wingdings" panose="05000000000000000000" pitchFamily="2" charset="2"/>
              <a:buChar char="§"/>
              <a:defRPr/>
            </a:pPr>
            <a:r>
              <a:rPr lang="en-US" dirty="0"/>
              <a:t>Each column in a box.</a:t>
            </a:r>
          </a:p>
          <a:p>
            <a:pPr>
              <a:buFont typeface="Wingdings" panose="05000000000000000000" pitchFamily="2" charset="2"/>
              <a:buChar char="§"/>
              <a:defRPr/>
            </a:pPr>
            <a:r>
              <a:rPr lang="en-US" dirty="0"/>
              <a:t>Our key (there could be more than one) is chosen to be the primary key and its boxes have thick borders and it is in the left part of the rectangle; another could be chosen</a:t>
            </a:r>
          </a:p>
          <a:p>
            <a:pPr>
              <a:buFont typeface="Wingdings" panose="05000000000000000000" pitchFamily="2" charset="2"/>
              <a:buChar char="§"/>
              <a:defRPr/>
            </a:pPr>
            <a:r>
              <a:rPr lang="en-US" dirty="0"/>
              <a:t>Above the boxes, we have functional dependencies </a:t>
            </a:r>
            <a:r>
              <a:rPr lang="en-US" b="1" i="1" dirty="0">
                <a:solidFill>
                  <a:srgbClr val="FF0000"/>
                </a:solidFill>
              </a:rPr>
              <a:t>“from the full key” </a:t>
            </a:r>
            <a:endParaRPr lang="en-US" b="1" i="1" dirty="0" smtClean="0">
              <a:solidFill>
                <a:srgbClr val="FF0000"/>
              </a:solidFill>
            </a:endParaRPr>
          </a:p>
          <a:p>
            <a:pPr>
              <a:buFont typeface="Wingdings" panose="05000000000000000000" pitchFamily="2" charset="2"/>
              <a:buChar char="§"/>
              <a:defRPr/>
            </a:pPr>
            <a:r>
              <a:rPr lang="en-US" dirty="0" smtClean="0"/>
              <a:t>Below </a:t>
            </a:r>
            <a:r>
              <a:rPr lang="en-US" dirty="0"/>
              <a:t>the boxes, we have functional dependencies </a:t>
            </a:r>
            <a:r>
              <a:rPr lang="en-US" b="1" i="1" dirty="0">
                <a:solidFill>
                  <a:srgbClr val="FF0000"/>
                </a:solidFill>
              </a:rPr>
              <a:t>“not from the full key”</a:t>
            </a:r>
          </a:p>
          <a:p>
            <a:pPr>
              <a:buFont typeface="Wingdings" panose="05000000000000000000" pitchFamily="2" charset="2"/>
              <a:buChar char="§"/>
              <a:defRPr/>
            </a:pPr>
            <a:r>
              <a:rPr lang="en-US" dirty="0"/>
              <a:t>Colors of lines are not important, but good for explaining</a:t>
            </a:r>
          </a:p>
          <a:p>
            <a:pPr>
              <a:defRPr/>
            </a:pPr>
            <a:endParaRPr lang="en-US" dirty="0"/>
          </a:p>
        </p:txBody>
      </p:sp>
      <p:graphicFrame>
        <p:nvGraphicFramePr>
          <p:cNvPr id="3074" name="Object 5"/>
          <p:cNvGraphicFramePr>
            <a:graphicFrameLocks noChangeAspect="1"/>
          </p:cNvGraphicFramePr>
          <p:nvPr/>
        </p:nvGraphicFramePr>
        <p:xfrm>
          <a:off x="3429000" y="1524000"/>
          <a:ext cx="2743200" cy="1695450"/>
        </p:xfrm>
        <a:graphic>
          <a:graphicData uri="http://schemas.openxmlformats.org/presentationml/2006/ole">
            <mc:AlternateContent xmlns:mc="http://schemas.openxmlformats.org/markup-compatibility/2006">
              <mc:Choice xmlns:v="urn:schemas-microsoft-com:vml" Requires="v">
                <p:oleObj spid="_x0000_s55345" name="Visio" r:id="rId4" imgW="2743938" imgH="1695327" progId="Visio.Drawing.11">
                  <p:embed/>
                </p:oleObj>
              </mc:Choice>
              <mc:Fallback>
                <p:oleObj name="Visio" r:id="rId4" imgW="2743938" imgH="1695327" progId="Visio.Drawing.11">
                  <p:embed/>
                  <p:pic>
                    <p:nvPicPr>
                      <p:cNvPr id="3074"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1524000"/>
                        <a:ext cx="27432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93803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Lossless-Join Decomposition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920685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r>
              <a:rPr lang="en-US"/>
              <a:t>Classification Of Dependencies</a:t>
            </a:r>
          </a:p>
        </p:txBody>
      </p:sp>
      <p:sp>
        <p:nvSpPr>
          <p:cNvPr id="38915" name="Content Placeholder 2"/>
          <p:cNvSpPr>
            <a:spLocks noGrp="1"/>
          </p:cNvSpPr>
          <p:nvPr>
            <p:ph idx="1"/>
          </p:nvPr>
        </p:nvSpPr>
        <p:spPr/>
        <p:txBody>
          <a:bodyPr/>
          <a:lstStyle/>
          <a:p>
            <a:pPr>
              <a:defRPr/>
            </a:pPr>
            <a:endParaRPr lang="en-US" dirty="0"/>
          </a:p>
          <a:p>
            <a:pPr>
              <a:defRPr/>
            </a:pPr>
            <a:endParaRPr lang="en-US" dirty="0"/>
          </a:p>
          <a:p>
            <a:pPr>
              <a:defRPr/>
            </a:pPr>
            <a:endParaRPr lang="en-US" dirty="0"/>
          </a:p>
          <a:p>
            <a:pPr>
              <a:defRPr/>
            </a:pPr>
            <a:endParaRPr lang="en-US" dirty="0"/>
          </a:p>
          <a:p>
            <a:pPr>
              <a:defRPr/>
            </a:pPr>
            <a:r>
              <a:rPr lang="en-US" dirty="0"/>
              <a:t>The three “not from the full key” dependencies are classified as:</a:t>
            </a:r>
          </a:p>
          <a:p>
            <a:pPr>
              <a:defRPr/>
            </a:pPr>
            <a:r>
              <a:rPr lang="en-US" b="1" i="1" dirty="0">
                <a:solidFill>
                  <a:srgbClr val="FF0000"/>
                </a:solidFill>
              </a:rPr>
              <a:t>Partial dependency</a:t>
            </a:r>
            <a:r>
              <a:rPr lang="en-US" b="1" i="1" dirty="0"/>
              <a:t>: </a:t>
            </a:r>
            <a:r>
              <a:rPr lang="en-US" dirty="0"/>
              <a:t>From a part of the primary key to outside the key</a:t>
            </a:r>
          </a:p>
          <a:p>
            <a:pPr>
              <a:defRPr/>
            </a:pPr>
            <a:r>
              <a:rPr lang="en-US" b="1" i="1" dirty="0">
                <a:solidFill>
                  <a:srgbClr val="FF0000"/>
                </a:solidFill>
              </a:rPr>
              <a:t>Transitive dependency</a:t>
            </a:r>
            <a:r>
              <a:rPr lang="en-US" b="1" i="1" dirty="0">
                <a:solidFill>
                  <a:schemeClr val="accent4">
                    <a:lumMod val="75000"/>
                  </a:schemeClr>
                </a:solidFill>
              </a:rPr>
              <a:t>:</a:t>
            </a:r>
            <a:r>
              <a:rPr lang="en-US" dirty="0">
                <a:solidFill>
                  <a:srgbClr val="FF0000"/>
                </a:solidFill>
              </a:rPr>
              <a:t> </a:t>
            </a:r>
            <a:r>
              <a:rPr lang="en-US" dirty="0"/>
              <a:t>From outside the key to outside the key (this is our working definition, formally need to say something different which we will do for completeness next)</a:t>
            </a:r>
          </a:p>
          <a:p>
            <a:pPr>
              <a:defRPr/>
            </a:pPr>
            <a:r>
              <a:rPr lang="en-US" dirty="0"/>
              <a:t>Also, we will generalize this definition later</a:t>
            </a:r>
          </a:p>
          <a:p>
            <a:pPr>
              <a:defRPr/>
            </a:pPr>
            <a:r>
              <a:rPr lang="en-US" b="1" i="1" dirty="0">
                <a:solidFill>
                  <a:srgbClr val="FF0000"/>
                </a:solidFill>
              </a:rPr>
              <a:t>Into key dependency</a:t>
            </a:r>
            <a:r>
              <a:rPr lang="en-US" b="1" i="1" dirty="0"/>
              <a:t>:</a:t>
            </a:r>
            <a:r>
              <a:rPr lang="en-US" dirty="0"/>
              <a:t> From outside the key into (all or part of) the key</a:t>
            </a:r>
          </a:p>
        </p:txBody>
      </p:sp>
      <p:graphicFrame>
        <p:nvGraphicFramePr>
          <p:cNvPr id="4098" name="Object 3"/>
          <p:cNvGraphicFramePr>
            <a:graphicFrameLocks noChangeAspect="1"/>
          </p:cNvGraphicFramePr>
          <p:nvPr>
            <p:extLst/>
          </p:nvPr>
        </p:nvGraphicFramePr>
        <p:xfrm>
          <a:off x="3505200" y="1219200"/>
          <a:ext cx="2743200" cy="1695450"/>
        </p:xfrm>
        <a:graphic>
          <a:graphicData uri="http://schemas.openxmlformats.org/presentationml/2006/ole">
            <mc:AlternateContent xmlns:mc="http://schemas.openxmlformats.org/markup-compatibility/2006">
              <mc:Choice xmlns:v="urn:schemas-microsoft-com:vml" Requires="v">
                <p:oleObj spid="_x0000_s56369" name="Visio" r:id="rId4" imgW="2743938" imgH="1695327" progId="Visio.Drawing.11">
                  <p:embed/>
                </p:oleObj>
              </mc:Choice>
              <mc:Fallback>
                <p:oleObj name="Visio" r:id="rId4" imgW="2743938" imgH="1695327" progId="Visio.Drawing.11">
                  <p:embed/>
                  <p:pic>
                    <p:nvPicPr>
                      <p:cNvPr id="4098"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1219200"/>
                        <a:ext cx="27432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982224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Definition of “Transitive Dependency”</a:t>
            </a:r>
          </a:p>
        </p:txBody>
      </p:sp>
      <p:sp>
        <p:nvSpPr>
          <p:cNvPr id="3" name="Content Placeholder 2"/>
          <p:cNvSpPr>
            <a:spLocks noGrp="1"/>
          </p:cNvSpPr>
          <p:nvPr>
            <p:ph idx="1"/>
          </p:nvPr>
        </p:nvSpPr>
        <p:spPr/>
        <p:txBody>
          <a:bodyPr/>
          <a:lstStyle/>
          <a:p>
            <a:r>
              <a:rPr lang="en-US" dirty="0"/>
              <a:t>We have in our relation</a:t>
            </a:r>
            <a:br>
              <a:rPr lang="en-US" dirty="0"/>
            </a:br>
            <a:r>
              <a:rPr lang="en-US" dirty="0"/>
              <a:t/>
            </a:r>
            <a:br>
              <a:rPr lang="en-US" dirty="0"/>
            </a:br>
            <a:r>
              <a:rPr lang="en-US" dirty="0"/>
              <a:t>CS → T</a:t>
            </a:r>
            <a:br>
              <a:rPr lang="en-US" dirty="0"/>
            </a:br>
            <a:r>
              <a:rPr lang="en-US" dirty="0"/>
              <a:t>T → F</a:t>
            </a:r>
            <a:br>
              <a:rPr lang="en-US" dirty="0"/>
            </a:br>
            <a:r>
              <a:rPr lang="en-US" dirty="0"/>
              <a:t>CS → F</a:t>
            </a:r>
          </a:p>
          <a:p>
            <a:endParaRPr lang="en-US" dirty="0"/>
          </a:p>
          <a:p>
            <a:r>
              <a:rPr lang="en-US" dirty="0"/>
              <a:t>Functional dependency CS → F can be “decomposed” into</a:t>
            </a:r>
            <a:br>
              <a:rPr lang="en-US" dirty="0"/>
            </a:br>
            <a:r>
              <a:rPr lang="en-US" dirty="0"/>
              <a:t/>
            </a:r>
            <a:br>
              <a:rPr lang="en-US" dirty="0"/>
            </a:br>
            <a:r>
              <a:rPr lang="en-US" dirty="0"/>
              <a:t>CS → T</a:t>
            </a:r>
            <a:br>
              <a:rPr lang="en-US" dirty="0"/>
            </a:br>
            <a:r>
              <a:rPr lang="en-US" dirty="0" err="1"/>
              <a:t>T</a:t>
            </a:r>
            <a:r>
              <a:rPr lang="en-US" dirty="0"/>
              <a:t> → F</a:t>
            </a:r>
          </a:p>
          <a:p>
            <a:endParaRPr lang="en-US" dirty="0"/>
          </a:p>
          <a:p>
            <a:r>
              <a:rPr lang="en-US" dirty="0"/>
              <a:t>In fact and formally, CS → F is a </a:t>
            </a:r>
            <a:r>
              <a:rPr lang="en-US" b="1" i="1" dirty="0">
                <a:solidFill>
                  <a:srgbClr val="FF0000"/>
                </a:solidFill>
              </a:rPr>
              <a:t>transitive closure </a:t>
            </a:r>
            <a:r>
              <a:rPr lang="en-US" dirty="0"/>
              <a:t>of CS → T and T → F, so CS → F and not T → F is called </a:t>
            </a:r>
            <a:r>
              <a:rPr lang="en-US" b="1" i="1" dirty="0">
                <a:solidFill>
                  <a:srgbClr val="FF0000"/>
                </a:solidFill>
              </a:rPr>
              <a:t>transitive dependency</a:t>
            </a:r>
            <a:br>
              <a:rPr lang="en-US" b="1" i="1" dirty="0">
                <a:solidFill>
                  <a:srgbClr val="FF0000"/>
                </a:solidFill>
              </a:rPr>
            </a:br>
            <a:r>
              <a:rPr lang="en-US" b="1" i="1" dirty="0">
                <a:solidFill>
                  <a:srgbClr val="FF0000"/>
                </a:solidFill>
              </a:rPr>
              <a:t/>
            </a:r>
            <a:br>
              <a:rPr lang="en-US" b="1" i="1" dirty="0">
                <a:solidFill>
                  <a:srgbClr val="FF0000"/>
                </a:solidFill>
              </a:rPr>
            </a:br>
            <a:r>
              <a:rPr lang="en-US" dirty="0"/>
              <a:t>But we focus on T → F as it is the one causing problems</a:t>
            </a:r>
          </a:p>
          <a:p>
            <a:endParaRPr lang="en-US" dirty="0"/>
          </a:p>
          <a:p>
            <a:endParaRPr lang="en-US" dirty="0"/>
          </a:p>
          <a:p>
            <a:endParaRPr lang="en-US" dirty="0"/>
          </a:p>
        </p:txBody>
      </p:sp>
    </p:spTree>
    <p:extLst>
      <p:ext uri="{BB962C8B-B14F-4D97-AF65-F5344CB8AC3E}">
        <p14:creationId xmlns:p14="http://schemas.microsoft.com/office/powerpoint/2010/main" val="35904589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Anomalies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607807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t>Anomalies</a:t>
            </a:r>
          </a:p>
        </p:txBody>
      </p:sp>
      <p:sp>
        <p:nvSpPr>
          <p:cNvPr id="69635" name="Content Placeholder 2"/>
          <p:cNvSpPr>
            <a:spLocks noGrp="1"/>
          </p:cNvSpPr>
          <p:nvPr>
            <p:ph idx="1"/>
          </p:nvPr>
        </p:nvSpPr>
        <p:spPr/>
        <p:txBody>
          <a:bodyPr/>
          <a:lstStyle/>
          <a:p>
            <a:r>
              <a:rPr lang="en-US" b="1" i="1" dirty="0">
                <a:solidFill>
                  <a:srgbClr val="FF0000"/>
                </a:solidFill>
              </a:rPr>
              <a:t>These “not from the full key” dependencies cause the design to be bad</a:t>
            </a:r>
          </a:p>
          <a:p>
            <a:pPr lvl="1"/>
            <a:r>
              <a:rPr lang="en-US" b="1" i="1" dirty="0">
                <a:solidFill>
                  <a:srgbClr val="FF0000"/>
                </a:solidFill>
              </a:rPr>
              <a:t>Inability to store important information</a:t>
            </a:r>
          </a:p>
          <a:p>
            <a:pPr lvl="1"/>
            <a:r>
              <a:rPr lang="en-US" b="1" i="1" dirty="0">
                <a:solidFill>
                  <a:srgbClr val="FF0000"/>
                </a:solidFill>
              </a:rPr>
              <a:t>Redundancies</a:t>
            </a:r>
          </a:p>
          <a:p>
            <a:r>
              <a:rPr lang="en-US" dirty="0"/>
              <a:t>Imagine a new Student appears who has not yet registered for a course</a:t>
            </a:r>
          </a:p>
          <a:p>
            <a:pPr lvl="1"/>
            <a:r>
              <a:rPr lang="en-US" dirty="0"/>
              <a:t>This S has a specific B, but this cannot be stored in the table as we do not have a value of C yet, and the attributes of the primary key cannot be NULL</a:t>
            </a:r>
          </a:p>
          <a:p>
            <a:r>
              <a:rPr lang="en-US" dirty="0"/>
              <a:t>Imagine that Mary withdrew from the only Course she has</a:t>
            </a:r>
          </a:p>
          <a:p>
            <a:pPr lvl="1"/>
            <a:r>
              <a:rPr lang="en-US" dirty="0"/>
              <a:t>We have no way of storing her B</a:t>
            </a:r>
          </a:p>
          <a:p>
            <a:r>
              <a:rPr lang="en-US" dirty="0"/>
              <a:t>Imagine that we “erase” the value of C in the row stating that Fang was taught by Allan</a:t>
            </a:r>
          </a:p>
          <a:p>
            <a:pPr lvl="1"/>
            <a:r>
              <a:rPr lang="en-US" dirty="0"/>
              <a:t>We will know that this was OS, as John was taught OS by Allan, and every teacher teaches only one subject, so we had a redundancy; and whenever there is a redundancy, there is potential for inconsistency</a:t>
            </a:r>
          </a:p>
        </p:txBody>
      </p:sp>
    </p:spTree>
    <p:extLst>
      <p:ext uri="{BB962C8B-B14F-4D97-AF65-F5344CB8AC3E}">
        <p14:creationId xmlns:p14="http://schemas.microsoft.com/office/powerpoint/2010/main" val="31821121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t>Anomalies</a:t>
            </a:r>
          </a:p>
        </p:txBody>
      </p:sp>
      <p:sp>
        <p:nvSpPr>
          <p:cNvPr id="70659" name="Content Placeholder 2"/>
          <p:cNvSpPr>
            <a:spLocks noGrp="1"/>
          </p:cNvSpPr>
          <p:nvPr>
            <p:ph idx="1"/>
          </p:nvPr>
        </p:nvSpPr>
        <p:spPr/>
        <p:txBody>
          <a:bodyPr/>
          <a:lstStyle/>
          <a:p>
            <a:r>
              <a:rPr lang="en-US" dirty="0"/>
              <a:t>The way to handle the problems is to replace a table with other equivalent tables that do not have these problems</a:t>
            </a:r>
          </a:p>
          <a:p>
            <a:endParaRPr lang="en-US" dirty="0"/>
          </a:p>
          <a:p>
            <a:r>
              <a:rPr lang="en-US" dirty="0"/>
              <a:t>Implicitly we think as if the table had only one key (we are not paying attention to keys that are not primary)</a:t>
            </a:r>
          </a:p>
          <a:p>
            <a:r>
              <a:rPr lang="en-US" dirty="0"/>
              <a:t>In fact, as we have seen, there is one more key, we just do not think about this (at least for now)</a:t>
            </a:r>
          </a:p>
        </p:txBody>
      </p:sp>
    </p:spTree>
    <p:extLst>
      <p:ext uri="{BB962C8B-B14F-4D97-AF65-F5344CB8AC3E}">
        <p14:creationId xmlns:p14="http://schemas.microsoft.com/office/powerpoint/2010/main" val="7902107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t>Review Of Our Example</a:t>
            </a:r>
          </a:p>
        </p:txBody>
      </p:sp>
      <p:sp>
        <p:nvSpPr>
          <p:cNvPr id="7168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Our rules</a:t>
            </a:r>
          </a:p>
          <a:p>
            <a:pPr lvl="1"/>
            <a:r>
              <a:rPr lang="en-US" dirty="0"/>
              <a:t>A student can have only one birth year:  S → B</a:t>
            </a:r>
          </a:p>
          <a:p>
            <a:pPr lvl="1"/>
            <a:r>
              <a:rPr lang="en-US" dirty="0"/>
              <a:t>A teacher has to charge the same fee from every student he/she teaches :  T → F</a:t>
            </a:r>
          </a:p>
          <a:p>
            <a:pPr lvl="1"/>
            <a:r>
              <a:rPr lang="en-US" dirty="0"/>
              <a:t>A teacher can teach only one course (perhaps at different times, different offerings, etc., but never another course) :  T → C</a:t>
            </a:r>
          </a:p>
          <a:p>
            <a:pPr lvl="1"/>
            <a:r>
              <a:rPr lang="en-US" dirty="0"/>
              <a:t>A student can take a course from one teacher only :  SC → T</a:t>
            </a:r>
          </a:p>
          <a:p>
            <a:endParaRPr lang="en-US" dirty="0"/>
          </a:p>
          <a:p>
            <a:endParaRPr lang="en-US" dirty="0"/>
          </a:p>
        </p:txBody>
      </p:sp>
      <p:graphicFrame>
        <p:nvGraphicFramePr>
          <p:cNvPr id="4" name="Group 166"/>
          <p:cNvGraphicFramePr>
            <a:graphicFrameLocks/>
          </p:cNvGraphicFramePr>
          <p:nvPr/>
        </p:nvGraphicFramePr>
        <p:xfrm>
          <a:off x="1828800" y="1143000"/>
          <a:ext cx="5689600" cy="2228850"/>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7737">
                  <a:extLst>
                    <a:ext uri="{9D8B030D-6E8A-4147-A177-3AD203B41FA5}">
                      <a16:colId xmlns:a16="http://schemas.microsoft.com/office/drawing/2014/main" xmlns="" val="20002"/>
                    </a:ext>
                  </a:extLst>
                </a:gridCol>
                <a:gridCol w="947738">
                  <a:extLst>
                    <a:ext uri="{9D8B030D-6E8A-4147-A177-3AD203B41FA5}">
                      <a16:colId xmlns:a16="http://schemas.microsoft.com/office/drawing/2014/main" xmlns="" val="20003"/>
                    </a:ext>
                  </a:extLst>
                </a:gridCol>
                <a:gridCol w="949325">
                  <a:extLst>
                    <a:ext uri="{9D8B030D-6E8A-4147-A177-3AD203B41FA5}">
                      <a16:colId xmlns:a16="http://schemas.microsoft.com/office/drawing/2014/main" xmlns="" val="20004"/>
                    </a:ext>
                  </a:extLst>
                </a:gridCol>
                <a:gridCol w="947737">
                  <a:extLst>
                    <a:ext uri="{9D8B030D-6E8A-4147-A177-3AD203B41FA5}">
                      <a16:colId xmlns:a16="http://schemas.microsoft.com/office/drawing/2014/main" xmlns="" val="20005"/>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DB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0571038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7"/>
          <p:cNvSpPr>
            <a:spLocks noGrp="1"/>
          </p:cNvSpPr>
          <p:nvPr>
            <p:ph type="title"/>
          </p:nvPr>
        </p:nvSpPr>
        <p:spPr/>
        <p:txBody>
          <a:bodyPr/>
          <a:lstStyle/>
          <a:p>
            <a:r>
              <a:rPr lang="en-US" dirty="0"/>
              <a:t>Review Of Our “Not From The Full Key”</a:t>
            </a:r>
            <a:br>
              <a:rPr lang="en-US" dirty="0"/>
            </a:br>
            <a:r>
              <a:rPr lang="en-US" dirty="0"/>
              <a:t>Functional Dependencies</a:t>
            </a:r>
          </a:p>
        </p:txBody>
      </p:sp>
      <p:sp>
        <p:nvSpPr>
          <p:cNvPr id="5124" name="Text Placeholder 7"/>
          <p:cNvSpPr>
            <a:spLocks noGrp="1"/>
          </p:cNvSpPr>
          <p:nvPr>
            <p:ph type="body" sz="half" idx="1"/>
          </p:nvPr>
        </p:nvSpPr>
        <p:spPr>
          <a:xfrm>
            <a:off x="685800" y="1219200"/>
            <a:ext cx="8534400" cy="2438400"/>
          </a:xfrm>
        </p:spPr>
        <p:txBody>
          <a:bodyPr/>
          <a:lstStyle/>
          <a:p>
            <a:endParaRPr lang="en-US" dirty="0"/>
          </a:p>
          <a:p>
            <a:endParaRPr lang="en-US" dirty="0"/>
          </a:p>
          <a:p>
            <a:endParaRPr lang="en-US" dirty="0"/>
          </a:p>
          <a:p>
            <a:endParaRPr lang="en-US" dirty="0"/>
          </a:p>
          <a:p>
            <a:endParaRPr lang="en-US" dirty="0"/>
          </a:p>
          <a:p>
            <a:pPr>
              <a:buFont typeface="Wingdings" panose="05000000000000000000" pitchFamily="2" charset="2"/>
              <a:buChar char="§"/>
            </a:pPr>
            <a:r>
              <a:rPr lang="en-US" dirty="0"/>
              <a:t>S → B: </a:t>
            </a:r>
            <a:r>
              <a:rPr lang="en-US" b="1" dirty="0">
                <a:solidFill>
                  <a:srgbClr val="FF0000"/>
                </a:solidFill>
              </a:rPr>
              <a:t>partial</a:t>
            </a:r>
            <a:r>
              <a:rPr lang="en-US" dirty="0"/>
              <a:t>; called partial because the left hand side is only a proper part of the key </a:t>
            </a:r>
          </a:p>
          <a:p>
            <a:pPr>
              <a:buFont typeface="Wingdings" panose="05000000000000000000" pitchFamily="2" charset="2"/>
              <a:buChar char="§"/>
            </a:pPr>
            <a:r>
              <a:rPr lang="en-US" dirty="0"/>
              <a:t>T → F: </a:t>
            </a:r>
            <a:r>
              <a:rPr lang="en-US" b="1" dirty="0">
                <a:solidFill>
                  <a:srgbClr val="FF0000"/>
                </a:solidFill>
              </a:rPr>
              <a:t>transitive</a:t>
            </a:r>
            <a:r>
              <a:rPr lang="en-US" dirty="0"/>
              <a:t>; called transitive because as T is outside the key, it of course depends on the key, so we have CS → T and T → F; and therefore CS → F</a:t>
            </a:r>
          </a:p>
          <a:p>
            <a:pPr>
              <a:buFont typeface="Wingdings" panose="05000000000000000000" pitchFamily="2" charset="2"/>
              <a:buChar char="§"/>
            </a:pPr>
            <a:r>
              <a:rPr lang="en-US" dirty="0"/>
              <a:t>	Actually, it is more correct (and sometimes done) to say that CS → F is a transitive dependency because it can be decomposed into SC → T and T → F, and then derived by transitivity</a:t>
            </a:r>
          </a:p>
          <a:p>
            <a:pPr>
              <a:buFont typeface="Wingdings" panose="05000000000000000000" pitchFamily="2" charset="2"/>
              <a:buChar char="§"/>
            </a:pPr>
            <a:r>
              <a:rPr lang="en-US" dirty="0"/>
              <a:t>T → C: </a:t>
            </a:r>
            <a:r>
              <a:rPr lang="en-US" b="1" dirty="0">
                <a:solidFill>
                  <a:srgbClr val="FF0000"/>
                </a:solidFill>
              </a:rPr>
              <a:t>into the key </a:t>
            </a:r>
            <a:r>
              <a:rPr lang="en-US" dirty="0"/>
              <a:t>(from outside the key)</a:t>
            </a:r>
          </a:p>
          <a:p>
            <a:endParaRPr lang="en-US" dirty="0"/>
          </a:p>
        </p:txBody>
      </p:sp>
      <p:graphicFrame>
        <p:nvGraphicFramePr>
          <p:cNvPr id="5122" name="Object 5"/>
          <p:cNvGraphicFramePr>
            <a:graphicFrameLocks noChangeAspect="1"/>
          </p:cNvGraphicFramePr>
          <p:nvPr/>
        </p:nvGraphicFramePr>
        <p:xfrm>
          <a:off x="3505200" y="1371600"/>
          <a:ext cx="2743200" cy="1695450"/>
        </p:xfrm>
        <a:graphic>
          <a:graphicData uri="http://schemas.openxmlformats.org/presentationml/2006/ole">
            <mc:AlternateContent xmlns:mc="http://schemas.openxmlformats.org/markup-compatibility/2006">
              <mc:Choice xmlns:v="urn:schemas-microsoft-com:vml" Requires="v">
                <p:oleObj spid="_x0000_s57392" name="Visio" r:id="rId4" imgW="2743938" imgH="1695327" progId="Visio.Drawing.11">
                  <p:embed/>
                </p:oleObj>
              </mc:Choice>
              <mc:Fallback>
                <p:oleObj name="Visio" r:id="rId4" imgW="2743938" imgH="1695327" progId="Visio.Drawing.11">
                  <p:embed/>
                  <p:pic>
                    <p:nvPicPr>
                      <p:cNvPr id="5122"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1371600"/>
                        <a:ext cx="27432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700246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t>Classification Of The Dependencies: Warning</a:t>
            </a:r>
          </a:p>
        </p:txBody>
      </p:sp>
      <p:sp>
        <p:nvSpPr>
          <p:cNvPr id="72707" name="Content Placeholder 2"/>
          <p:cNvSpPr>
            <a:spLocks noGrp="1"/>
          </p:cNvSpPr>
          <p:nvPr>
            <p:ph idx="1"/>
          </p:nvPr>
        </p:nvSpPr>
        <p:spPr/>
        <p:txBody>
          <a:bodyPr/>
          <a:lstStyle/>
          <a:p>
            <a:r>
              <a:rPr lang="en-US" dirty="0"/>
              <a:t>Practitioners </a:t>
            </a:r>
            <a:r>
              <a:rPr lang="en-US" b="1" i="1" dirty="0">
                <a:solidFill>
                  <a:srgbClr val="FF0000"/>
                </a:solidFill>
              </a:rPr>
              <a:t>do not</a:t>
            </a:r>
            <a:r>
              <a:rPr lang="en-US" dirty="0">
                <a:solidFill>
                  <a:srgbClr val="FF0000"/>
                </a:solidFill>
              </a:rPr>
              <a:t> </a:t>
            </a:r>
            <a:r>
              <a:rPr lang="en-US" dirty="0"/>
              <a:t>use consistent definitions for these</a:t>
            </a:r>
          </a:p>
          <a:p>
            <a:r>
              <a:rPr lang="en-US" dirty="0"/>
              <a:t>I picked one set of definitions to use here</a:t>
            </a:r>
          </a:p>
          <a:p>
            <a:endParaRPr lang="en-US" dirty="0"/>
          </a:p>
          <a:p>
            <a:endParaRPr lang="en-US" dirty="0"/>
          </a:p>
          <a:p>
            <a:r>
              <a:rPr lang="en-US" dirty="0"/>
              <a:t>We will later have formal machinery to discuss this</a:t>
            </a:r>
          </a:p>
          <a:p>
            <a:endParaRPr lang="en-US" dirty="0"/>
          </a:p>
          <a:p>
            <a:endParaRPr lang="en-US" dirty="0"/>
          </a:p>
          <a:p>
            <a:r>
              <a:rPr lang="en-US" dirty="0"/>
              <a:t>Wikipedia seems to be OK, but other sources of material on the web are frequently wrong (including very respectable ones!)</a:t>
            </a:r>
          </a:p>
          <a:p>
            <a:r>
              <a:rPr lang="en-US" dirty="0">
                <a:hlinkClick r:id="rId3"/>
              </a:rPr>
              <a:t>http://en.wikipedia.org/wiki/Database_normalization</a:t>
            </a:r>
            <a:r>
              <a:rPr lang="en-US" dirty="0"/>
              <a:t> if you want to know more, but the coverage of the material we need to know is too skimpy there and </a:t>
            </a:r>
            <a:r>
              <a:rPr lang="en-US"/>
              <a:t>too formalistic</a:t>
            </a:r>
            <a:endParaRPr lang="en-US" dirty="0"/>
          </a:p>
        </p:txBody>
      </p:sp>
    </p:spTree>
    <p:extLst>
      <p:ext uri="{BB962C8B-B14F-4D97-AF65-F5344CB8AC3E}">
        <p14:creationId xmlns:p14="http://schemas.microsoft.com/office/powerpoint/2010/main" val="7072386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t>Redundancies In Our Example</a:t>
            </a:r>
          </a:p>
        </p:txBody>
      </p:sp>
      <p:sp>
        <p:nvSpPr>
          <p:cNvPr id="73731"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What could be “recovered” if somebody covered up values (the values are not NULL)?</a:t>
            </a:r>
          </a:p>
          <a:p>
            <a:endParaRPr lang="en-US" dirty="0"/>
          </a:p>
          <a:p>
            <a:r>
              <a:rPr lang="en-US" dirty="0"/>
              <a:t>All of the empty slots, marked here with “?”</a:t>
            </a:r>
          </a:p>
        </p:txBody>
      </p:sp>
      <p:graphicFrame>
        <p:nvGraphicFramePr>
          <p:cNvPr id="12" name="Group 166"/>
          <p:cNvGraphicFramePr>
            <a:graphicFrameLocks/>
          </p:cNvGraphicFramePr>
          <p:nvPr/>
        </p:nvGraphicFramePr>
        <p:xfrm>
          <a:off x="1143000" y="1524000"/>
          <a:ext cx="5689600" cy="2228850"/>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7737">
                  <a:extLst>
                    <a:ext uri="{9D8B030D-6E8A-4147-A177-3AD203B41FA5}">
                      <a16:colId xmlns:a16="http://schemas.microsoft.com/office/drawing/2014/main" xmlns="" val="20002"/>
                    </a:ext>
                  </a:extLst>
                </a:gridCol>
                <a:gridCol w="947738">
                  <a:extLst>
                    <a:ext uri="{9D8B030D-6E8A-4147-A177-3AD203B41FA5}">
                      <a16:colId xmlns:a16="http://schemas.microsoft.com/office/drawing/2014/main" xmlns="" val="20003"/>
                    </a:ext>
                  </a:extLst>
                </a:gridCol>
                <a:gridCol w="949325">
                  <a:extLst>
                    <a:ext uri="{9D8B030D-6E8A-4147-A177-3AD203B41FA5}">
                      <a16:colId xmlns:a16="http://schemas.microsoft.com/office/drawing/2014/main" xmlns="" val="20004"/>
                    </a:ext>
                  </a:extLst>
                </a:gridCol>
                <a:gridCol w="947737">
                  <a:extLst>
                    <a:ext uri="{9D8B030D-6E8A-4147-A177-3AD203B41FA5}">
                      <a16:colId xmlns:a16="http://schemas.microsoft.com/office/drawing/2014/main" xmlns="" val="20005"/>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DB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8415674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Heuristic Discussion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474639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A Fragment Of A Sample Relational Database</a:t>
            </a:r>
          </a:p>
        </p:txBody>
      </p:sp>
      <p:sp>
        <p:nvSpPr>
          <p:cNvPr id="38915" name="Rectangle 3"/>
          <p:cNvSpPr>
            <a:spLocks noGrp="1" noChangeArrowheads="1"/>
          </p:cNvSpPr>
          <p:nvPr>
            <p:ph idx="1"/>
          </p:nvPr>
        </p:nvSpPr>
        <p:spPr/>
        <p:txBody>
          <a:bodyPr/>
          <a:lstStyle/>
          <a:p>
            <a:endParaRPr lang="en-US"/>
          </a:p>
          <a:p>
            <a:endParaRPr lang="en-US" dirty="0"/>
          </a:p>
        </p:txBody>
      </p:sp>
      <p:sp>
        <p:nvSpPr>
          <p:cNvPr id="8196" name="Rectangle 104"/>
          <p:cNvSpPr>
            <a:spLocks noChangeArrowheads="1"/>
          </p:cNvSpPr>
          <p:nvPr/>
        </p:nvSpPr>
        <p:spPr bwMode="auto">
          <a:xfrm>
            <a:off x="685800" y="3657600"/>
            <a:ext cx="8534400" cy="3429000"/>
          </a:xfrm>
          <a:prstGeom prst="rect">
            <a:avLst/>
          </a:prstGeom>
          <a:noFill/>
          <a:ln w="12700">
            <a:noFill/>
            <a:miter lim="800000"/>
            <a:headEnd/>
            <a:tailEnd/>
          </a:ln>
        </p:spPr>
        <p:txBody>
          <a:bodyPr lIns="102590" tIns="51296" rIns="102590" bIns="51296"/>
          <a:lstStyle/>
          <a:p>
            <a:pPr marL="457200" indent="-457200">
              <a:lnSpc>
                <a:spcPct val="90000"/>
              </a:lnSpc>
              <a:spcBef>
                <a:spcPct val="30000"/>
              </a:spcBef>
              <a:buClr>
                <a:srgbClr val="00279F"/>
              </a:buClr>
              <a:buSzPct val="100000"/>
              <a:buFont typeface="Wingdings" panose="05000000000000000000" pitchFamily="2" charset="2"/>
              <a:buChar char="§"/>
              <a:defRPr/>
            </a:pPr>
            <a:r>
              <a:rPr lang="en-US" dirty="0">
                <a:solidFill>
                  <a:srgbClr val="00279F"/>
                </a:solidFill>
              </a:rPr>
              <a:t>Business rule, that is a semantic constraint, (one among several): </a:t>
            </a:r>
          </a:p>
          <a:p>
            <a:pPr marL="800100" lvl="1" indent="-342900">
              <a:lnSpc>
                <a:spcPct val="90000"/>
              </a:lnSpc>
              <a:spcBef>
                <a:spcPct val="30000"/>
              </a:spcBef>
              <a:buClr>
                <a:srgbClr val="00279F"/>
              </a:buClr>
              <a:buSzPct val="100000"/>
              <a:buFont typeface="Arial" pitchFamily="34" charset="0"/>
              <a:buChar char="•"/>
              <a:defRPr/>
            </a:pPr>
            <a:r>
              <a:rPr lang="en-US" sz="2000" dirty="0">
                <a:solidFill>
                  <a:schemeClr val="accent4">
                    <a:lumMod val="75000"/>
                  </a:schemeClr>
                </a:solidFill>
              </a:rPr>
              <a:t>The value of Salary is determined only by the value of Grade</a:t>
            </a:r>
          </a:p>
          <a:p>
            <a:pPr marL="342900" indent="-342900">
              <a:lnSpc>
                <a:spcPct val="90000"/>
              </a:lnSpc>
              <a:spcBef>
                <a:spcPct val="30000"/>
              </a:spcBef>
              <a:buClr>
                <a:srgbClr val="00279F"/>
              </a:buClr>
              <a:buSzPct val="100000"/>
              <a:buFont typeface="Wingdings" panose="05000000000000000000" pitchFamily="2" charset="2"/>
              <a:buChar char="§"/>
              <a:defRPr/>
            </a:pPr>
            <a:r>
              <a:rPr lang="en-US" dirty="0">
                <a:solidFill>
                  <a:srgbClr val="00279F"/>
                </a:solidFill>
              </a:rPr>
              <a:t>Comment: </a:t>
            </a:r>
          </a:p>
          <a:p>
            <a:pPr marL="800100" lvl="1" indent="-342900">
              <a:lnSpc>
                <a:spcPct val="90000"/>
              </a:lnSpc>
              <a:spcBef>
                <a:spcPct val="30000"/>
              </a:spcBef>
              <a:buClr>
                <a:srgbClr val="00279F"/>
              </a:buClr>
              <a:buSzPct val="100000"/>
              <a:buFont typeface="Arial" pitchFamily="34" charset="0"/>
              <a:buChar char="•"/>
              <a:defRPr/>
            </a:pPr>
            <a:r>
              <a:rPr lang="en-US" sz="2000" dirty="0">
                <a:solidFill>
                  <a:schemeClr val="accent4">
                    <a:lumMod val="75000"/>
                  </a:schemeClr>
                </a:solidFill>
              </a:rPr>
              <a:t>We may keep track of the various Grades for more than just computing salaries, though we do not show it</a:t>
            </a:r>
          </a:p>
          <a:p>
            <a:pPr marL="800100" lvl="1" indent="-342900">
              <a:lnSpc>
                <a:spcPct val="90000"/>
              </a:lnSpc>
              <a:spcBef>
                <a:spcPct val="30000"/>
              </a:spcBef>
              <a:buClr>
                <a:srgbClr val="00279F"/>
              </a:buClr>
              <a:buSzPct val="100000"/>
              <a:buFont typeface="Arial" pitchFamily="34" charset="0"/>
              <a:buChar char="•"/>
              <a:defRPr/>
            </a:pPr>
            <a:r>
              <a:rPr lang="en-US" sz="2000" dirty="0">
                <a:solidFill>
                  <a:schemeClr val="accent4">
                    <a:lumMod val="75000"/>
                  </a:schemeClr>
                </a:solidFill>
              </a:rPr>
              <a:t>For instance, DOB and Grade together determine the number of vacation days, which may therefore be different for </a:t>
            </a:r>
            <a:r>
              <a:rPr lang="en-US" sz="2000" dirty="0" err="1">
                <a:solidFill>
                  <a:schemeClr val="accent4">
                    <a:lumMod val="75000"/>
                  </a:schemeClr>
                </a:solidFill>
              </a:rPr>
              <a:t>SSN</a:t>
            </a:r>
            <a:r>
              <a:rPr lang="en-US" sz="2000" dirty="0">
                <a:solidFill>
                  <a:schemeClr val="accent4">
                    <a:lumMod val="75000"/>
                  </a:schemeClr>
                </a:solidFill>
              </a:rPr>
              <a:t> 121 and 106</a:t>
            </a:r>
          </a:p>
          <a:p>
            <a:pPr marL="342900" indent="-342900">
              <a:lnSpc>
                <a:spcPct val="90000"/>
              </a:lnSpc>
              <a:spcBef>
                <a:spcPct val="30000"/>
              </a:spcBef>
              <a:buClr>
                <a:srgbClr val="00279F"/>
              </a:buClr>
              <a:buSzPct val="100000"/>
              <a:buFont typeface="Arial" pitchFamily="34" charset="0"/>
              <a:buChar char="•"/>
              <a:defRPr/>
            </a:pPr>
            <a:endParaRPr lang="en-US" sz="2000" dirty="0">
              <a:solidFill>
                <a:schemeClr val="accent4">
                  <a:lumMod val="75000"/>
                </a:schemeClr>
              </a:solidFill>
            </a:endParaRPr>
          </a:p>
        </p:txBody>
      </p:sp>
      <p:graphicFrame>
        <p:nvGraphicFramePr>
          <p:cNvPr id="10" name="Content Placeholder 3"/>
          <p:cNvGraphicFramePr>
            <a:graphicFrameLocks/>
          </p:cNvGraphicFramePr>
          <p:nvPr>
            <p:extLst/>
          </p:nvPr>
        </p:nvGraphicFramePr>
        <p:xfrm>
          <a:off x="2133600" y="1371600"/>
          <a:ext cx="4419600" cy="1854200"/>
        </p:xfrm>
        <a:graphic>
          <a:graphicData uri="http://schemas.openxmlformats.org/drawingml/2006/table">
            <a:tbl>
              <a:tblPr firstRow="1" bandCol="1">
                <a:tableStyleId>{21E4AEA4-8DFA-4A89-87EB-49C32662AFE0}</a:tableStyleId>
              </a:tblPr>
              <a:tblGrid>
                <a:gridCol w="736600">
                  <a:extLst>
                    <a:ext uri="{9D8B030D-6E8A-4147-A177-3AD203B41FA5}">
                      <a16:colId xmlns:a16="http://schemas.microsoft.com/office/drawing/2014/main" xmlns="" val="20000"/>
                    </a:ext>
                  </a:extLst>
                </a:gridCol>
                <a:gridCol w="736600">
                  <a:extLst>
                    <a:ext uri="{9D8B030D-6E8A-4147-A177-3AD203B41FA5}">
                      <a16:colId xmlns:a16="http://schemas.microsoft.com/office/drawing/2014/main" xmlns="" val="20001"/>
                    </a:ext>
                  </a:extLst>
                </a:gridCol>
                <a:gridCol w="736600">
                  <a:extLst>
                    <a:ext uri="{9D8B030D-6E8A-4147-A177-3AD203B41FA5}">
                      <a16:colId xmlns:a16="http://schemas.microsoft.com/office/drawing/2014/main" xmlns="" val="20002"/>
                    </a:ext>
                  </a:extLst>
                </a:gridCol>
                <a:gridCol w="736600">
                  <a:extLst>
                    <a:ext uri="{9D8B030D-6E8A-4147-A177-3AD203B41FA5}">
                      <a16:colId xmlns:a16="http://schemas.microsoft.com/office/drawing/2014/main" xmlns="" val="20003"/>
                    </a:ext>
                  </a:extLst>
                </a:gridCol>
                <a:gridCol w="736600">
                  <a:extLst>
                    <a:ext uri="{9D8B030D-6E8A-4147-A177-3AD203B41FA5}">
                      <a16:colId xmlns:a16="http://schemas.microsoft.com/office/drawing/2014/main" xmlns="" val="20004"/>
                    </a:ext>
                  </a:extLst>
                </a:gridCol>
                <a:gridCol w="736600">
                  <a:extLst>
                    <a:ext uri="{9D8B030D-6E8A-4147-A177-3AD203B41FA5}">
                      <a16:colId xmlns:a16="http://schemas.microsoft.com/office/drawing/2014/main" xmlns="" val="20005"/>
                    </a:ext>
                  </a:extLst>
                </a:gridCol>
              </a:tblGrid>
              <a:tr h="370840">
                <a:tc>
                  <a:txBody>
                    <a:bodyPr/>
                    <a:lstStyle/>
                    <a:p>
                      <a:pPr algn="ctr"/>
                      <a:r>
                        <a:rPr lang="en-US" sz="1400" dirty="0"/>
                        <a:t>R</a:t>
                      </a:r>
                    </a:p>
                  </a:txBody>
                  <a:tcPr/>
                </a:tc>
                <a:tc>
                  <a:txBody>
                    <a:bodyPr/>
                    <a:lstStyle/>
                    <a:p>
                      <a:pPr algn="ctr"/>
                      <a:r>
                        <a:rPr lang="en-US" sz="1400" dirty="0"/>
                        <a:t>Name</a:t>
                      </a:r>
                    </a:p>
                  </a:txBody>
                  <a:tcPr/>
                </a:tc>
                <a:tc>
                  <a:txBody>
                    <a:bodyPr/>
                    <a:lstStyle/>
                    <a:p>
                      <a:pPr algn="ctr"/>
                      <a:r>
                        <a:rPr lang="en-US" sz="1400" u="sng" dirty="0" err="1"/>
                        <a:t>SSN</a:t>
                      </a:r>
                      <a:endParaRPr lang="en-US" sz="1400" u="sng" dirty="0"/>
                    </a:p>
                  </a:txBody>
                  <a:tcPr/>
                </a:tc>
                <a:tc>
                  <a:txBody>
                    <a:bodyPr/>
                    <a:lstStyle/>
                    <a:p>
                      <a:pPr algn="ctr"/>
                      <a:r>
                        <a:rPr lang="en-US" sz="1400" dirty="0"/>
                        <a:t>DOB</a:t>
                      </a:r>
                    </a:p>
                  </a:txBody>
                  <a:tcPr/>
                </a:tc>
                <a:tc>
                  <a:txBody>
                    <a:bodyPr/>
                    <a:lstStyle/>
                    <a:p>
                      <a:pPr algn="ctr"/>
                      <a:r>
                        <a:rPr lang="en-US" sz="1400" dirty="0"/>
                        <a:t>Grade</a:t>
                      </a:r>
                    </a:p>
                  </a:txBody>
                  <a:tcPr/>
                </a:tc>
                <a:tc>
                  <a:txBody>
                    <a:bodyPr/>
                    <a:lstStyle/>
                    <a:p>
                      <a:pPr algn="ctr"/>
                      <a:r>
                        <a:rPr lang="en-US" sz="1400" dirty="0"/>
                        <a:t>Salary</a:t>
                      </a:r>
                    </a:p>
                  </a:txBody>
                  <a:tcPr/>
                </a:tc>
                <a:extLst>
                  <a:ext uri="{0D108BD9-81ED-4DB2-BD59-A6C34878D82A}">
                    <a16:rowId xmlns:a16="http://schemas.microsoft.com/office/drawing/2014/main" xmlns="" val="10000"/>
                  </a:ext>
                </a:extLst>
              </a:tr>
              <a:tr h="370840">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121</a:t>
                      </a:r>
                    </a:p>
                  </a:txBody>
                  <a:tcPr/>
                </a:tc>
                <a:tc>
                  <a:txBody>
                    <a:bodyPr/>
                    <a:lstStyle/>
                    <a:p>
                      <a:r>
                        <a:rPr lang="en-US" sz="1400" dirty="0"/>
                        <a:t>2367</a:t>
                      </a:r>
                    </a:p>
                  </a:txBody>
                  <a:tcPr/>
                </a:tc>
                <a:tc>
                  <a:txBody>
                    <a:bodyPr/>
                    <a:lstStyle/>
                    <a:p>
                      <a:r>
                        <a:rPr lang="en-US" sz="1400" dirty="0"/>
                        <a:t>2</a:t>
                      </a:r>
                    </a:p>
                  </a:txBody>
                  <a:tcPr/>
                </a:tc>
                <a:tc>
                  <a:txBody>
                    <a:bodyPr/>
                    <a:lstStyle/>
                    <a:p>
                      <a:r>
                        <a:rPr lang="en-US" sz="1400" dirty="0"/>
                        <a:t>80</a:t>
                      </a:r>
                    </a:p>
                  </a:txBody>
                  <a:tcPr/>
                </a:tc>
                <a:extLst>
                  <a:ext uri="{0D108BD9-81ED-4DB2-BD59-A6C34878D82A}">
                    <a16:rowId xmlns:a16="http://schemas.microsoft.com/office/drawing/2014/main" xmlns="" val="10001"/>
                  </a:ext>
                </a:extLst>
              </a:tr>
              <a:tr h="370840">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132</a:t>
                      </a:r>
                    </a:p>
                  </a:txBody>
                  <a:tcPr/>
                </a:tc>
                <a:tc>
                  <a:txBody>
                    <a:bodyPr/>
                    <a:lstStyle/>
                    <a:p>
                      <a:r>
                        <a:rPr lang="en-US" sz="1400" dirty="0"/>
                        <a:t>3678</a:t>
                      </a:r>
                    </a:p>
                  </a:txBody>
                  <a:tcPr/>
                </a:tc>
                <a:tc>
                  <a:txBody>
                    <a:bodyPr/>
                    <a:lstStyle/>
                    <a:p>
                      <a:r>
                        <a:rPr lang="en-US" sz="1400" dirty="0"/>
                        <a:t>3</a:t>
                      </a:r>
                    </a:p>
                  </a:txBody>
                  <a:tcPr/>
                </a:tc>
                <a:tc>
                  <a:txBody>
                    <a:bodyPr/>
                    <a:lstStyle/>
                    <a:p>
                      <a:r>
                        <a:rPr lang="en-US" sz="1400" dirty="0"/>
                        <a:t>70</a:t>
                      </a:r>
                    </a:p>
                  </a:txBody>
                  <a:tcPr/>
                </a:tc>
                <a:extLst>
                  <a:ext uri="{0D108BD9-81ED-4DB2-BD59-A6C34878D82A}">
                    <a16:rowId xmlns:a16="http://schemas.microsoft.com/office/drawing/2014/main" xmlns="" val="10002"/>
                  </a:ext>
                </a:extLst>
              </a:tr>
              <a:tr h="370840">
                <a:tc>
                  <a:txBody>
                    <a:bodyPr/>
                    <a:lstStyle/>
                    <a:p>
                      <a:endParaRPr lang="en-US" sz="1400" dirty="0"/>
                    </a:p>
                  </a:txBody>
                  <a:tcPr>
                    <a:solidFill>
                      <a:schemeClr val="bg1"/>
                    </a:solidFill>
                  </a:tcPr>
                </a:tc>
                <a:tc>
                  <a:txBody>
                    <a:bodyPr/>
                    <a:lstStyle/>
                    <a:p>
                      <a:r>
                        <a:rPr lang="en-US" sz="1400" dirty="0"/>
                        <a:t>B</a:t>
                      </a:r>
                    </a:p>
                  </a:txBody>
                  <a:tcPr/>
                </a:tc>
                <a:tc>
                  <a:txBody>
                    <a:bodyPr/>
                    <a:lstStyle/>
                    <a:p>
                      <a:r>
                        <a:rPr lang="en-US" sz="1400" dirty="0"/>
                        <a:t>101</a:t>
                      </a:r>
                    </a:p>
                  </a:txBody>
                  <a:tcPr/>
                </a:tc>
                <a:tc>
                  <a:txBody>
                    <a:bodyPr/>
                    <a:lstStyle/>
                    <a:p>
                      <a:r>
                        <a:rPr lang="en-US" sz="1400" dirty="0"/>
                        <a:t>3498</a:t>
                      </a:r>
                    </a:p>
                  </a:txBody>
                  <a:tcPr/>
                </a:tc>
                <a:tc>
                  <a:txBody>
                    <a:bodyPr/>
                    <a:lstStyle/>
                    <a:p>
                      <a:r>
                        <a:rPr lang="en-US" sz="1400" dirty="0"/>
                        <a:t>4</a:t>
                      </a:r>
                    </a:p>
                  </a:txBody>
                  <a:tcPr/>
                </a:tc>
                <a:tc>
                  <a:txBody>
                    <a:bodyPr/>
                    <a:lstStyle/>
                    <a:p>
                      <a:r>
                        <a:rPr lang="en-US" sz="1400" dirty="0"/>
                        <a:t>70</a:t>
                      </a:r>
                    </a:p>
                  </a:txBody>
                  <a:tcPr/>
                </a:tc>
                <a:extLst>
                  <a:ext uri="{0D108BD9-81ED-4DB2-BD59-A6C34878D82A}">
                    <a16:rowId xmlns:a16="http://schemas.microsoft.com/office/drawing/2014/main" xmlns="" val="10003"/>
                  </a:ext>
                </a:extLst>
              </a:tr>
              <a:tr h="370840">
                <a:tc>
                  <a:txBody>
                    <a:bodyPr/>
                    <a:lstStyle/>
                    <a:p>
                      <a:endParaRPr lang="en-US" sz="1400" dirty="0"/>
                    </a:p>
                  </a:txBody>
                  <a:tcPr>
                    <a:solidFill>
                      <a:schemeClr val="bg1"/>
                    </a:solidFill>
                  </a:tcPr>
                </a:tc>
                <a:tc>
                  <a:txBody>
                    <a:bodyPr/>
                    <a:lstStyle/>
                    <a:p>
                      <a:r>
                        <a:rPr lang="en-US" sz="1400" dirty="0"/>
                        <a:t>C</a:t>
                      </a:r>
                    </a:p>
                  </a:txBody>
                  <a:tcPr/>
                </a:tc>
                <a:tc>
                  <a:txBody>
                    <a:bodyPr/>
                    <a:lstStyle/>
                    <a:p>
                      <a:r>
                        <a:rPr lang="en-US" sz="1400" dirty="0"/>
                        <a:t>106</a:t>
                      </a:r>
                    </a:p>
                  </a:txBody>
                  <a:tcPr/>
                </a:tc>
                <a:tc>
                  <a:txBody>
                    <a:bodyPr/>
                    <a:lstStyle/>
                    <a:p>
                      <a:r>
                        <a:rPr lang="en-US" sz="1400" dirty="0"/>
                        <a:t>2987</a:t>
                      </a:r>
                    </a:p>
                  </a:txBody>
                  <a:tcPr/>
                </a:tc>
                <a:tc>
                  <a:txBody>
                    <a:bodyPr/>
                    <a:lstStyle/>
                    <a:p>
                      <a:r>
                        <a:rPr lang="en-US" sz="1400" dirty="0"/>
                        <a:t>2</a:t>
                      </a:r>
                    </a:p>
                  </a:txBody>
                  <a:tcPr/>
                </a:tc>
                <a:tc>
                  <a:txBody>
                    <a:bodyPr/>
                    <a:lstStyle/>
                    <a:p>
                      <a:r>
                        <a:rPr lang="en-US" sz="1400" dirty="0"/>
                        <a:t>80</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0423623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t>Our Business Rules Have A Clean Format</a:t>
            </a:r>
          </a:p>
        </p:txBody>
      </p:sp>
      <p:sp>
        <p:nvSpPr>
          <p:cNvPr id="74755" name="Content Placeholder 2"/>
          <p:cNvSpPr>
            <a:spLocks noGrp="1"/>
          </p:cNvSpPr>
          <p:nvPr>
            <p:ph idx="1"/>
          </p:nvPr>
        </p:nvSpPr>
        <p:spPr/>
        <p:txBody>
          <a:bodyPr/>
          <a:lstStyle/>
          <a:p>
            <a:r>
              <a:rPr lang="en-US" dirty="0"/>
              <a:t>Our business rules have a clean format (we do not define yet what this means)</a:t>
            </a:r>
          </a:p>
          <a:p>
            <a:pPr lvl="1"/>
            <a:r>
              <a:rPr lang="en-US" dirty="0"/>
              <a:t>Whoever gave them to us, understood the application very well</a:t>
            </a:r>
          </a:p>
          <a:p>
            <a:pPr lvl="1"/>
            <a:r>
              <a:rPr lang="en-US" dirty="0"/>
              <a:t>But our initial </a:t>
            </a:r>
            <a:r>
              <a:rPr lang="en-US"/>
              <a:t>design needs to be fixed</a:t>
            </a:r>
            <a:endParaRPr lang="en-US" dirty="0"/>
          </a:p>
          <a:p>
            <a:r>
              <a:rPr lang="en-US" dirty="0"/>
              <a:t>The procedure we describe next assumes rules in such a clean format</a:t>
            </a:r>
          </a:p>
          <a:p>
            <a:r>
              <a:rPr lang="en-US" dirty="0"/>
              <a:t>Later we will learn how to “clean” business rules without having to understand the application</a:t>
            </a:r>
          </a:p>
          <a:p>
            <a:endParaRPr lang="en-US" dirty="0"/>
          </a:p>
          <a:p>
            <a:r>
              <a:rPr lang="en-US" dirty="0"/>
              <a:t>Computer Scientists do not assume that they understand the application or that the business rules are clean, so they use algorithmic techniques to clean up business rules</a:t>
            </a:r>
          </a:p>
          <a:p>
            <a:r>
              <a:rPr lang="en-US" dirty="0"/>
              <a:t>And Computer Scientists prefer to use algorithms and rely less on intuition</a:t>
            </a:r>
          </a:p>
        </p:txBody>
      </p:sp>
    </p:spTree>
    <p:extLst>
      <p:ext uri="{BB962C8B-B14F-4D97-AF65-F5344CB8AC3E}">
        <p14:creationId xmlns:p14="http://schemas.microsoft.com/office/powerpoint/2010/main" val="14509490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8" name="Title 1"/>
          <p:cNvSpPr>
            <a:spLocks noGrp="1"/>
          </p:cNvSpPr>
          <p:nvPr>
            <p:ph type="title"/>
          </p:nvPr>
        </p:nvSpPr>
        <p:spPr/>
        <p:txBody>
          <a:bodyPr/>
          <a:lstStyle/>
          <a:p>
            <a:r>
              <a:rPr lang="en-US" dirty="0"/>
              <a:t>A Heuristic For Removing Anomalies</a:t>
            </a:r>
            <a:br>
              <a:rPr lang="en-US" dirty="0"/>
            </a:br>
            <a:r>
              <a:rPr lang="en-US" dirty="0"/>
              <a:t>(Treat This Only As An Example)</a:t>
            </a:r>
          </a:p>
        </p:txBody>
      </p:sp>
      <p:sp>
        <p:nvSpPr>
          <p:cNvPr id="6149" name="Content Placeholder 2"/>
          <p:cNvSpPr>
            <a:spLocks noGrp="1"/>
          </p:cNvSpPr>
          <p:nvPr>
            <p:ph idx="1"/>
          </p:nvPr>
        </p:nvSpPr>
        <p:spPr/>
        <p:txBody>
          <a:bodyPr/>
          <a:lstStyle/>
          <a:p>
            <a:r>
              <a:rPr lang="en-US"/>
              <a:t>Recall what we did with the example of Grade determining Salary</a:t>
            </a:r>
          </a:p>
          <a:p>
            <a:r>
              <a:rPr lang="en-US"/>
              <a:t>In general, we will have sets of attributes: U, X, V, Y, W</a:t>
            </a:r>
          </a:p>
          <a:p>
            <a:r>
              <a:rPr lang="en-US"/>
              <a:t>We replaced R(Name,</a:t>
            </a:r>
            <a:r>
              <a:rPr lang="en-US" u="sng"/>
              <a:t>SSN</a:t>
            </a:r>
            <a:r>
              <a:rPr lang="en-US"/>
              <a:t>,DOB,Grade,Salary), where Grade → Salary; in the drawing “X” stands for “Grade” and “Y” stands for “Salary”</a:t>
            </a:r>
          </a:p>
          <a:p>
            <a:endParaRPr lang="en-US"/>
          </a:p>
          <a:p>
            <a:endParaRPr lang="en-US"/>
          </a:p>
          <a:p>
            <a:endParaRPr lang="en-US"/>
          </a:p>
          <a:p>
            <a:pPr>
              <a:buFont typeface="Monotype Sorts" pitchFamily="2" charset="2"/>
              <a:buNone/>
            </a:pPr>
            <a:r>
              <a:rPr lang="en-US"/>
              <a:t>	by two tables S(Name,</a:t>
            </a:r>
            <a:r>
              <a:rPr lang="en-US" u="sng"/>
              <a:t>SSN</a:t>
            </a:r>
            <a:r>
              <a:rPr lang="en-US"/>
              <a:t>,DOB,Grade) and T(</a:t>
            </a:r>
            <a:r>
              <a:rPr lang="en-US" u="sng"/>
              <a:t>Grade</a:t>
            </a:r>
            <a:r>
              <a:rPr lang="en-US"/>
              <a:t>,Salary)</a:t>
            </a:r>
          </a:p>
          <a:p>
            <a:pPr>
              <a:buFont typeface="Monotype Sorts" pitchFamily="2" charset="2"/>
              <a:buNone/>
            </a:pPr>
            <a:endParaRPr lang="en-US"/>
          </a:p>
          <a:p>
            <a:pPr>
              <a:buFont typeface="Monotype Sorts" pitchFamily="2" charset="2"/>
              <a:buNone/>
            </a:pPr>
            <a:endParaRPr lang="en-US"/>
          </a:p>
          <a:p>
            <a:r>
              <a:rPr lang="en-US"/>
              <a:t>We will do the same thing, dealing with one anomaly at a time</a:t>
            </a:r>
          </a:p>
        </p:txBody>
      </p:sp>
      <p:graphicFrame>
        <p:nvGraphicFramePr>
          <p:cNvPr id="6146" name="Object 3"/>
          <p:cNvGraphicFramePr>
            <a:graphicFrameLocks noChangeAspect="1"/>
          </p:cNvGraphicFramePr>
          <p:nvPr/>
        </p:nvGraphicFramePr>
        <p:xfrm>
          <a:off x="990600" y="5867400"/>
          <a:ext cx="8153400" cy="495300"/>
        </p:xfrm>
        <a:graphic>
          <a:graphicData uri="http://schemas.openxmlformats.org/presentationml/2006/ole">
            <mc:AlternateContent xmlns:mc="http://schemas.openxmlformats.org/markup-compatibility/2006">
              <mc:Choice xmlns:v="urn:schemas-microsoft-com:vml" Requires="v">
                <p:oleObj spid="_x0000_s58461" name="Visio" r:id="rId4" imgW="8152846" imgH="494808" progId="Visio.Drawing.11">
                  <p:embed/>
                </p:oleObj>
              </mc:Choice>
              <mc:Fallback>
                <p:oleObj name="Visio" r:id="rId4" imgW="8152846" imgH="494808" progId="Visio.Drawing.11">
                  <p:embed/>
                  <p:pic>
                    <p:nvPicPr>
                      <p:cNvPr id="6146"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5867400"/>
                        <a:ext cx="8153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6"/>
          <p:cNvGraphicFramePr>
            <a:graphicFrameLocks noChangeAspect="1"/>
          </p:cNvGraphicFramePr>
          <p:nvPr/>
        </p:nvGraphicFramePr>
        <p:xfrm>
          <a:off x="1752600" y="3733800"/>
          <a:ext cx="6210300" cy="841375"/>
        </p:xfrm>
        <a:graphic>
          <a:graphicData uri="http://schemas.openxmlformats.org/presentationml/2006/ole">
            <mc:AlternateContent xmlns:mc="http://schemas.openxmlformats.org/markup-compatibility/2006">
              <mc:Choice xmlns:v="urn:schemas-microsoft-com:vml" Requires="v">
                <p:oleObj spid="_x0000_s58462" name="Visio" r:id="rId6" imgW="6210023" imgH="841027" progId="Visio.Drawing.11">
                  <p:embed/>
                </p:oleObj>
              </mc:Choice>
              <mc:Fallback>
                <p:oleObj name="Visio" r:id="rId6" imgW="6210023" imgH="841027" progId="Visio.Drawing.11">
                  <p:embed/>
                  <p:pic>
                    <p:nvPicPr>
                      <p:cNvPr id="6147"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3733800"/>
                        <a:ext cx="62103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549437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2" name="Title 1"/>
          <p:cNvSpPr>
            <a:spLocks noGrp="1"/>
          </p:cNvSpPr>
          <p:nvPr>
            <p:ph type="title"/>
          </p:nvPr>
        </p:nvSpPr>
        <p:spPr/>
        <p:txBody>
          <a:bodyPr/>
          <a:lstStyle/>
          <a:p>
            <a:r>
              <a:rPr lang="en-US"/>
              <a:t>A Procedure For Removing Anomalies</a:t>
            </a:r>
          </a:p>
        </p:txBody>
      </p:sp>
      <p:sp>
        <p:nvSpPr>
          <p:cNvPr id="7173" name="Content Placeholder 2"/>
          <p:cNvSpPr>
            <a:spLocks noGrp="1"/>
          </p:cNvSpPr>
          <p:nvPr>
            <p:ph idx="1"/>
          </p:nvPr>
        </p:nvSpPr>
        <p:spPr/>
        <p:txBody>
          <a:bodyPr/>
          <a:lstStyle/>
          <a:p>
            <a:r>
              <a:rPr lang="en-US" dirty="0"/>
              <a:t>Replace</a:t>
            </a:r>
          </a:p>
          <a:p>
            <a:endParaRPr lang="en-US" dirty="0"/>
          </a:p>
          <a:p>
            <a:endParaRPr lang="en-US" dirty="0"/>
          </a:p>
          <a:p>
            <a:pPr>
              <a:buFont typeface="Monotype Sorts" pitchFamily="2" charset="2"/>
              <a:buNone/>
            </a:pPr>
            <a:endParaRPr lang="en-US" dirty="0"/>
          </a:p>
          <a:p>
            <a:pPr>
              <a:buFont typeface="Monotype Sorts" pitchFamily="2" charset="2"/>
              <a:buNone/>
            </a:pPr>
            <a:r>
              <a:rPr lang="en-US" dirty="0"/>
              <a:t>	by two tables</a:t>
            </a:r>
          </a:p>
          <a:p>
            <a:pPr>
              <a:buFont typeface="Monotype Sorts" pitchFamily="2" charset="2"/>
              <a:buNone/>
            </a:pPr>
            <a:endParaRPr lang="en-US" dirty="0"/>
          </a:p>
          <a:p>
            <a:pPr>
              <a:buFont typeface="Monotype Sorts" pitchFamily="2" charset="2"/>
              <a:buNone/>
            </a:pPr>
            <a:endParaRPr lang="en-US" dirty="0"/>
          </a:p>
          <a:p>
            <a:pPr>
              <a:buFont typeface="Monotype Sorts" pitchFamily="2" charset="2"/>
              <a:buNone/>
            </a:pPr>
            <a:r>
              <a:rPr lang="en-US" dirty="0"/>
              <a:t>	</a:t>
            </a:r>
          </a:p>
          <a:p>
            <a:r>
              <a:rPr lang="en-US" dirty="0"/>
              <a:t>We do this if Y does not overlap (or is a part of) primary key</a:t>
            </a:r>
          </a:p>
          <a:p>
            <a:r>
              <a:rPr lang="en-US" dirty="0"/>
              <a:t>The primary key remains and serves as the primary key of the remaining parts of the table, that is </a:t>
            </a:r>
            <a:r>
              <a:rPr lang="en-US" dirty="0" err="1"/>
              <a:t>UXVW</a:t>
            </a:r>
            <a:endParaRPr lang="en-US" dirty="0"/>
          </a:p>
          <a:p>
            <a:pPr lvl="1"/>
            <a:r>
              <a:rPr lang="en-US" dirty="0"/>
              <a:t>A small proof is omitted</a:t>
            </a:r>
          </a:p>
        </p:txBody>
      </p:sp>
      <p:graphicFrame>
        <p:nvGraphicFramePr>
          <p:cNvPr id="7170" name="Object 3"/>
          <p:cNvGraphicFramePr>
            <a:graphicFrameLocks noChangeAspect="1"/>
          </p:cNvGraphicFramePr>
          <p:nvPr/>
        </p:nvGraphicFramePr>
        <p:xfrm>
          <a:off x="990600" y="3657600"/>
          <a:ext cx="8153400" cy="495300"/>
        </p:xfrm>
        <a:graphic>
          <a:graphicData uri="http://schemas.openxmlformats.org/presentationml/2006/ole">
            <mc:AlternateContent xmlns:mc="http://schemas.openxmlformats.org/markup-compatibility/2006">
              <mc:Choice xmlns:v="urn:schemas-microsoft-com:vml" Requires="v">
                <p:oleObj spid="_x0000_s59487" name="Visio" r:id="rId4" imgW="8152846" imgH="494808" progId="Visio.Drawing.11">
                  <p:embed/>
                </p:oleObj>
              </mc:Choice>
              <mc:Fallback>
                <p:oleObj name="Visio" r:id="rId4" imgW="8152846" imgH="494808" progId="Visio.Drawing.11">
                  <p:embed/>
                  <p:pic>
                    <p:nvPicPr>
                      <p:cNvPr id="717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657600"/>
                        <a:ext cx="8153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4"/>
          <p:cNvGraphicFramePr>
            <a:graphicFrameLocks noChangeAspect="1"/>
          </p:cNvGraphicFramePr>
          <p:nvPr/>
        </p:nvGraphicFramePr>
        <p:xfrm>
          <a:off x="1524000" y="1981200"/>
          <a:ext cx="6210300" cy="841375"/>
        </p:xfrm>
        <a:graphic>
          <a:graphicData uri="http://schemas.openxmlformats.org/presentationml/2006/ole">
            <mc:AlternateContent xmlns:mc="http://schemas.openxmlformats.org/markup-compatibility/2006">
              <mc:Choice xmlns:v="urn:schemas-microsoft-com:vml" Requires="v">
                <p:oleObj spid="_x0000_s59488" name="Visio" r:id="rId6" imgW="6210023" imgH="841027" progId="Visio.Drawing.11">
                  <p:embed/>
                </p:oleObj>
              </mc:Choice>
              <mc:Fallback>
                <p:oleObj name="Visio" r:id="rId6" imgW="6210023" imgH="841027" progId="Visio.Drawing.11">
                  <p:embed/>
                  <p:pic>
                    <p:nvPicPr>
                      <p:cNvPr id="7171"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1981200"/>
                        <a:ext cx="62103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198962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dirty="0"/>
              <a:t>Incorrect Decomposition</a:t>
            </a:r>
            <a:br>
              <a:rPr lang="en-US" dirty="0"/>
            </a:br>
            <a:r>
              <a:rPr lang="en-US" dirty="0"/>
              <a:t>(Not A Lossless Join Decomposition)</a:t>
            </a:r>
          </a:p>
        </p:txBody>
      </p:sp>
      <p:sp>
        <p:nvSpPr>
          <p:cNvPr id="75779" name="Content Placeholder 2"/>
          <p:cNvSpPr>
            <a:spLocks noGrp="1"/>
          </p:cNvSpPr>
          <p:nvPr>
            <p:ph idx="1"/>
          </p:nvPr>
        </p:nvSpPr>
        <p:spPr/>
        <p:txBody>
          <a:bodyPr/>
          <a:lstStyle/>
          <a:p>
            <a:r>
              <a:rPr lang="en-US" dirty="0"/>
              <a:t>Assume we replaced</a:t>
            </a:r>
          </a:p>
          <a:p>
            <a:endParaRPr lang="en-US" dirty="0"/>
          </a:p>
          <a:p>
            <a:endParaRPr lang="en-US" dirty="0"/>
          </a:p>
          <a:p>
            <a:endParaRPr lang="en-US" dirty="0"/>
          </a:p>
          <a:p>
            <a:endParaRPr lang="en-US" dirty="0"/>
          </a:p>
          <a:p>
            <a:pPr>
              <a:buFont typeface="Monotype Sorts" pitchFamily="2" charset="2"/>
              <a:buNone/>
            </a:pPr>
            <a:r>
              <a:rPr lang="en-US" dirty="0"/>
              <a:t>	with two </a:t>
            </a:r>
            <a:r>
              <a:rPr lang="en-US" dirty="0" smtClean="0"/>
              <a:t>tables.</a:t>
            </a:r>
            <a:endParaRPr lang="en-US" dirty="0"/>
          </a:p>
          <a:p>
            <a:pPr>
              <a:buFont typeface="Monotype Sorts" pitchFamily="2" charset="2"/>
              <a:buNone/>
            </a:pPr>
            <a:endParaRPr lang="en-US" dirty="0"/>
          </a:p>
          <a:p>
            <a:pPr>
              <a:buFont typeface="Monotype Sorts" pitchFamily="2" charset="2"/>
              <a:buNone/>
            </a:pPr>
            <a:endParaRPr lang="en-US" dirty="0"/>
          </a:p>
          <a:p>
            <a:pPr>
              <a:buFont typeface="Monotype Sorts" pitchFamily="2" charset="2"/>
              <a:buNone/>
            </a:pPr>
            <a:endParaRPr lang="en-US" dirty="0"/>
          </a:p>
          <a:p>
            <a:endParaRPr lang="en-US" dirty="0"/>
          </a:p>
          <a:p>
            <a:endParaRPr lang="en-US" dirty="0" smtClean="0"/>
          </a:p>
          <a:p>
            <a:endParaRPr lang="en-US" dirty="0"/>
          </a:p>
          <a:p>
            <a:r>
              <a:rPr lang="en-US" dirty="0" smtClean="0"/>
              <a:t>We </a:t>
            </a:r>
            <a:r>
              <a:rPr lang="en-US" dirty="0"/>
              <a:t>cannot answer the question what is the Name for SSN = 121 (we lost information), so cannot decompose like this</a:t>
            </a:r>
          </a:p>
          <a:p>
            <a:pPr>
              <a:buFont typeface="Monotype Sorts" pitchFamily="2" charset="2"/>
              <a:buNone/>
            </a:pPr>
            <a:endParaRPr lang="en-US" dirty="0"/>
          </a:p>
          <a:p>
            <a:pPr>
              <a:buFont typeface="Monotype Sorts" pitchFamily="2" charset="2"/>
              <a:buNone/>
            </a:pPr>
            <a:endParaRPr lang="en-US" dirty="0"/>
          </a:p>
        </p:txBody>
      </p:sp>
      <p:graphicFrame>
        <p:nvGraphicFramePr>
          <p:cNvPr id="5" name="Content Placeholder 3"/>
          <p:cNvGraphicFramePr>
            <a:graphicFrameLocks/>
          </p:cNvGraphicFramePr>
          <p:nvPr/>
        </p:nvGraphicFramePr>
        <p:xfrm>
          <a:off x="4572000" y="1371600"/>
          <a:ext cx="4419600" cy="1854200"/>
        </p:xfrm>
        <a:graphic>
          <a:graphicData uri="http://schemas.openxmlformats.org/drawingml/2006/table">
            <a:tbl>
              <a:tblPr firstRow="1" bandCol="1">
                <a:tableStyleId>{21E4AEA4-8DFA-4A89-87EB-49C32662AFE0}</a:tableStyleId>
              </a:tblPr>
              <a:tblGrid>
                <a:gridCol w="736600">
                  <a:extLst>
                    <a:ext uri="{9D8B030D-6E8A-4147-A177-3AD203B41FA5}">
                      <a16:colId xmlns:a16="http://schemas.microsoft.com/office/drawing/2014/main" xmlns="" val="20000"/>
                    </a:ext>
                  </a:extLst>
                </a:gridCol>
                <a:gridCol w="736600">
                  <a:extLst>
                    <a:ext uri="{9D8B030D-6E8A-4147-A177-3AD203B41FA5}">
                      <a16:colId xmlns:a16="http://schemas.microsoft.com/office/drawing/2014/main" xmlns="" val="20001"/>
                    </a:ext>
                  </a:extLst>
                </a:gridCol>
                <a:gridCol w="736600">
                  <a:extLst>
                    <a:ext uri="{9D8B030D-6E8A-4147-A177-3AD203B41FA5}">
                      <a16:colId xmlns:a16="http://schemas.microsoft.com/office/drawing/2014/main" xmlns="" val="20002"/>
                    </a:ext>
                  </a:extLst>
                </a:gridCol>
                <a:gridCol w="736600">
                  <a:extLst>
                    <a:ext uri="{9D8B030D-6E8A-4147-A177-3AD203B41FA5}">
                      <a16:colId xmlns:a16="http://schemas.microsoft.com/office/drawing/2014/main" xmlns="" val="20003"/>
                    </a:ext>
                  </a:extLst>
                </a:gridCol>
                <a:gridCol w="736600">
                  <a:extLst>
                    <a:ext uri="{9D8B030D-6E8A-4147-A177-3AD203B41FA5}">
                      <a16:colId xmlns:a16="http://schemas.microsoft.com/office/drawing/2014/main" xmlns="" val="20004"/>
                    </a:ext>
                  </a:extLst>
                </a:gridCol>
                <a:gridCol w="736600">
                  <a:extLst>
                    <a:ext uri="{9D8B030D-6E8A-4147-A177-3AD203B41FA5}">
                      <a16:colId xmlns:a16="http://schemas.microsoft.com/office/drawing/2014/main" xmlns="" val="20005"/>
                    </a:ext>
                  </a:extLst>
                </a:gridCol>
              </a:tblGrid>
              <a:tr h="370840">
                <a:tc>
                  <a:txBody>
                    <a:bodyPr/>
                    <a:lstStyle/>
                    <a:p>
                      <a:pPr algn="ctr"/>
                      <a:r>
                        <a:rPr lang="en-US" sz="1400" dirty="0"/>
                        <a:t>R</a:t>
                      </a:r>
                    </a:p>
                  </a:txBody>
                  <a:tcPr/>
                </a:tc>
                <a:tc>
                  <a:txBody>
                    <a:bodyPr/>
                    <a:lstStyle/>
                    <a:p>
                      <a:pPr algn="ctr"/>
                      <a:r>
                        <a:rPr lang="en-US" sz="1400" dirty="0"/>
                        <a:t>Name</a:t>
                      </a:r>
                    </a:p>
                  </a:txBody>
                  <a:tcPr/>
                </a:tc>
                <a:tc>
                  <a:txBody>
                    <a:bodyPr/>
                    <a:lstStyle/>
                    <a:p>
                      <a:pPr algn="ctr"/>
                      <a:r>
                        <a:rPr lang="en-US" sz="1400" u="sng" dirty="0" err="1"/>
                        <a:t>SSN</a:t>
                      </a:r>
                      <a:endParaRPr lang="en-US" sz="1400" u="sng" dirty="0"/>
                    </a:p>
                  </a:txBody>
                  <a:tcPr/>
                </a:tc>
                <a:tc>
                  <a:txBody>
                    <a:bodyPr/>
                    <a:lstStyle/>
                    <a:p>
                      <a:pPr algn="ctr"/>
                      <a:r>
                        <a:rPr lang="en-US" sz="1400" dirty="0"/>
                        <a:t>DOB</a:t>
                      </a:r>
                    </a:p>
                  </a:txBody>
                  <a:tcPr/>
                </a:tc>
                <a:tc>
                  <a:txBody>
                    <a:bodyPr/>
                    <a:lstStyle/>
                    <a:p>
                      <a:pPr algn="ctr"/>
                      <a:r>
                        <a:rPr lang="en-US" sz="1400" dirty="0"/>
                        <a:t>Grade</a:t>
                      </a:r>
                    </a:p>
                  </a:txBody>
                  <a:tcPr/>
                </a:tc>
                <a:tc>
                  <a:txBody>
                    <a:bodyPr/>
                    <a:lstStyle/>
                    <a:p>
                      <a:pPr algn="ctr"/>
                      <a:r>
                        <a:rPr lang="en-US" sz="1400" dirty="0"/>
                        <a:t>Salary</a:t>
                      </a:r>
                    </a:p>
                  </a:txBody>
                  <a:tcPr/>
                </a:tc>
                <a:extLst>
                  <a:ext uri="{0D108BD9-81ED-4DB2-BD59-A6C34878D82A}">
                    <a16:rowId xmlns:a16="http://schemas.microsoft.com/office/drawing/2014/main" xmlns="" val="10000"/>
                  </a:ext>
                </a:extLst>
              </a:tr>
              <a:tr h="370840">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121</a:t>
                      </a:r>
                    </a:p>
                  </a:txBody>
                  <a:tcPr/>
                </a:tc>
                <a:tc>
                  <a:txBody>
                    <a:bodyPr/>
                    <a:lstStyle/>
                    <a:p>
                      <a:r>
                        <a:rPr lang="en-US" sz="1400" dirty="0"/>
                        <a:t>2367</a:t>
                      </a:r>
                    </a:p>
                  </a:txBody>
                  <a:tcPr/>
                </a:tc>
                <a:tc>
                  <a:txBody>
                    <a:bodyPr/>
                    <a:lstStyle/>
                    <a:p>
                      <a:r>
                        <a:rPr lang="en-US" sz="1400" dirty="0"/>
                        <a:t>2</a:t>
                      </a:r>
                    </a:p>
                  </a:txBody>
                  <a:tcPr/>
                </a:tc>
                <a:tc>
                  <a:txBody>
                    <a:bodyPr/>
                    <a:lstStyle/>
                    <a:p>
                      <a:r>
                        <a:rPr lang="en-US" sz="1400" dirty="0"/>
                        <a:t>80</a:t>
                      </a:r>
                    </a:p>
                  </a:txBody>
                  <a:tcPr/>
                </a:tc>
                <a:extLst>
                  <a:ext uri="{0D108BD9-81ED-4DB2-BD59-A6C34878D82A}">
                    <a16:rowId xmlns:a16="http://schemas.microsoft.com/office/drawing/2014/main" xmlns="" val="10001"/>
                  </a:ext>
                </a:extLst>
              </a:tr>
              <a:tr h="370840">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132</a:t>
                      </a:r>
                    </a:p>
                  </a:txBody>
                  <a:tcPr/>
                </a:tc>
                <a:tc>
                  <a:txBody>
                    <a:bodyPr/>
                    <a:lstStyle/>
                    <a:p>
                      <a:r>
                        <a:rPr lang="en-US" sz="1400" dirty="0"/>
                        <a:t>3678</a:t>
                      </a:r>
                    </a:p>
                  </a:txBody>
                  <a:tcPr/>
                </a:tc>
                <a:tc>
                  <a:txBody>
                    <a:bodyPr/>
                    <a:lstStyle/>
                    <a:p>
                      <a:r>
                        <a:rPr lang="en-US" sz="1400" dirty="0"/>
                        <a:t>3</a:t>
                      </a:r>
                    </a:p>
                  </a:txBody>
                  <a:tcPr/>
                </a:tc>
                <a:tc>
                  <a:txBody>
                    <a:bodyPr/>
                    <a:lstStyle/>
                    <a:p>
                      <a:r>
                        <a:rPr lang="en-US" sz="1400" dirty="0"/>
                        <a:t>70</a:t>
                      </a:r>
                    </a:p>
                  </a:txBody>
                  <a:tcPr/>
                </a:tc>
                <a:extLst>
                  <a:ext uri="{0D108BD9-81ED-4DB2-BD59-A6C34878D82A}">
                    <a16:rowId xmlns:a16="http://schemas.microsoft.com/office/drawing/2014/main" xmlns="" val="10002"/>
                  </a:ext>
                </a:extLst>
              </a:tr>
              <a:tr h="370840">
                <a:tc>
                  <a:txBody>
                    <a:bodyPr/>
                    <a:lstStyle/>
                    <a:p>
                      <a:endParaRPr lang="en-US" sz="1400" dirty="0"/>
                    </a:p>
                  </a:txBody>
                  <a:tcPr>
                    <a:solidFill>
                      <a:schemeClr val="bg1"/>
                    </a:solidFill>
                  </a:tcPr>
                </a:tc>
                <a:tc>
                  <a:txBody>
                    <a:bodyPr/>
                    <a:lstStyle/>
                    <a:p>
                      <a:r>
                        <a:rPr lang="en-US" sz="1400" dirty="0"/>
                        <a:t>B</a:t>
                      </a:r>
                    </a:p>
                  </a:txBody>
                  <a:tcPr/>
                </a:tc>
                <a:tc>
                  <a:txBody>
                    <a:bodyPr/>
                    <a:lstStyle/>
                    <a:p>
                      <a:r>
                        <a:rPr lang="en-US" sz="1400" dirty="0"/>
                        <a:t>101</a:t>
                      </a:r>
                    </a:p>
                  </a:txBody>
                  <a:tcPr/>
                </a:tc>
                <a:tc>
                  <a:txBody>
                    <a:bodyPr/>
                    <a:lstStyle/>
                    <a:p>
                      <a:r>
                        <a:rPr lang="en-US" sz="1400" dirty="0"/>
                        <a:t>3498</a:t>
                      </a:r>
                    </a:p>
                  </a:txBody>
                  <a:tcPr/>
                </a:tc>
                <a:tc>
                  <a:txBody>
                    <a:bodyPr/>
                    <a:lstStyle/>
                    <a:p>
                      <a:r>
                        <a:rPr lang="en-US" sz="1400" dirty="0"/>
                        <a:t>4</a:t>
                      </a:r>
                    </a:p>
                  </a:txBody>
                  <a:tcPr/>
                </a:tc>
                <a:tc>
                  <a:txBody>
                    <a:bodyPr/>
                    <a:lstStyle/>
                    <a:p>
                      <a:r>
                        <a:rPr lang="en-US" sz="1400" dirty="0"/>
                        <a:t>70</a:t>
                      </a:r>
                    </a:p>
                  </a:txBody>
                  <a:tcPr/>
                </a:tc>
                <a:extLst>
                  <a:ext uri="{0D108BD9-81ED-4DB2-BD59-A6C34878D82A}">
                    <a16:rowId xmlns:a16="http://schemas.microsoft.com/office/drawing/2014/main" xmlns="" val="10003"/>
                  </a:ext>
                </a:extLst>
              </a:tr>
              <a:tr h="370840">
                <a:tc>
                  <a:txBody>
                    <a:bodyPr/>
                    <a:lstStyle/>
                    <a:p>
                      <a:endParaRPr lang="en-US" sz="1400" dirty="0"/>
                    </a:p>
                  </a:txBody>
                  <a:tcPr>
                    <a:solidFill>
                      <a:schemeClr val="bg1"/>
                    </a:solidFill>
                  </a:tcPr>
                </a:tc>
                <a:tc>
                  <a:txBody>
                    <a:bodyPr/>
                    <a:lstStyle/>
                    <a:p>
                      <a:r>
                        <a:rPr lang="en-US" sz="1400" dirty="0"/>
                        <a:t>C</a:t>
                      </a:r>
                    </a:p>
                  </a:txBody>
                  <a:tcPr/>
                </a:tc>
                <a:tc>
                  <a:txBody>
                    <a:bodyPr/>
                    <a:lstStyle/>
                    <a:p>
                      <a:r>
                        <a:rPr lang="en-US" sz="1400" dirty="0"/>
                        <a:t>106</a:t>
                      </a:r>
                    </a:p>
                  </a:txBody>
                  <a:tcPr/>
                </a:tc>
                <a:tc>
                  <a:txBody>
                    <a:bodyPr/>
                    <a:lstStyle/>
                    <a:p>
                      <a:r>
                        <a:rPr lang="en-US" sz="1400" dirty="0"/>
                        <a:t>2987</a:t>
                      </a:r>
                    </a:p>
                  </a:txBody>
                  <a:tcPr/>
                </a:tc>
                <a:tc>
                  <a:txBody>
                    <a:bodyPr/>
                    <a:lstStyle/>
                    <a:p>
                      <a:r>
                        <a:rPr lang="en-US" sz="1400" dirty="0"/>
                        <a:t>2</a:t>
                      </a:r>
                    </a:p>
                  </a:txBody>
                  <a:tcPr/>
                </a:tc>
                <a:tc>
                  <a:txBody>
                    <a:bodyPr/>
                    <a:lstStyle/>
                    <a:p>
                      <a:r>
                        <a:rPr lang="en-US" sz="1400" dirty="0"/>
                        <a:t>80</a:t>
                      </a:r>
                    </a:p>
                  </a:txBody>
                  <a:tcPr/>
                </a:tc>
                <a:extLst>
                  <a:ext uri="{0D108BD9-81ED-4DB2-BD59-A6C34878D82A}">
                    <a16:rowId xmlns:a16="http://schemas.microsoft.com/office/drawing/2014/main" xmlns="" val="10004"/>
                  </a:ext>
                </a:extLst>
              </a:tr>
            </a:tbl>
          </a:graphicData>
        </a:graphic>
      </p:graphicFrame>
      <p:graphicFrame>
        <p:nvGraphicFramePr>
          <p:cNvPr id="8" name="Content Placeholder 3"/>
          <p:cNvGraphicFramePr>
            <a:graphicFrameLocks/>
          </p:cNvGraphicFramePr>
          <p:nvPr/>
        </p:nvGraphicFramePr>
        <p:xfrm>
          <a:off x="2133600" y="4648200"/>
          <a:ext cx="3733800" cy="1854200"/>
        </p:xfrm>
        <a:graphic>
          <a:graphicData uri="http://schemas.openxmlformats.org/drawingml/2006/table">
            <a:tbl>
              <a:tblPr firstRow="1" bandCol="1">
                <a:tableStyleId>{21E4AEA4-8DFA-4A89-87EB-49C32662AFE0}</a:tableStyleId>
              </a:tblPr>
              <a:tblGrid>
                <a:gridCol w="746760">
                  <a:extLst>
                    <a:ext uri="{9D8B030D-6E8A-4147-A177-3AD203B41FA5}">
                      <a16:colId xmlns:a16="http://schemas.microsoft.com/office/drawing/2014/main" xmlns="" val="20000"/>
                    </a:ext>
                  </a:extLst>
                </a:gridCol>
                <a:gridCol w="746760">
                  <a:extLst>
                    <a:ext uri="{9D8B030D-6E8A-4147-A177-3AD203B41FA5}">
                      <a16:colId xmlns:a16="http://schemas.microsoft.com/office/drawing/2014/main" xmlns="" val="20001"/>
                    </a:ext>
                  </a:extLst>
                </a:gridCol>
                <a:gridCol w="746760">
                  <a:extLst>
                    <a:ext uri="{9D8B030D-6E8A-4147-A177-3AD203B41FA5}">
                      <a16:colId xmlns:a16="http://schemas.microsoft.com/office/drawing/2014/main" xmlns="" val="20002"/>
                    </a:ext>
                  </a:extLst>
                </a:gridCol>
                <a:gridCol w="746760">
                  <a:extLst>
                    <a:ext uri="{9D8B030D-6E8A-4147-A177-3AD203B41FA5}">
                      <a16:colId xmlns:a16="http://schemas.microsoft.com/office/drawing/2014/main" xmlns="" val="20003"/>
                    </a:ext>
                  </a:extLst>
                </a:gridCol>
                <a:gridCol w="746760">
                  <a:extLst>
                    <a:ext uri="{9D8B030D-6E8A-4147-A177-3AD203B41FA5}">
                      <a16:colId xmlns:a16="http://schemas.microsoft.com/office/drawing/2014/main" xmlns="" val="20004"/>
                    </a:ext>
                  </a:extLst>
                </a:gridCol>
              </a:tblGrid>
              <a:tr h="370840">
                <a:tc>
                  <a:txBody>
                    <a:bodyPr/>
                    <a:lstStyle/>
                    <a:p>
                      <a:pPr algn="ctr"/>
                      <a:r>
                        <a:rPr lang="en-US" sz="1400" dirty="0"/>
                        <a:t>S</a:t>
                      </a:r>
                    </a:p>
                  </a:txBody>
                  <a:tcPr/>
                </a:tc>
                <a:tc>
                  <a:txBody>
                    <a:bodyPr/>
                    <a:lstStyle/>
                    <a:p>
                      <a:pPr algn="ctr"/>
                      <a:r>
                        <a:rPr lang="en-US" sz="1400" dirty="0"/>
                        <a:t>Name</a:t>
                      </a:r>
                    </a:p>
                  </a:txBody>
                  <a:tcPr/>
                </a:tc>
                <a:tc>
                  <a:txBody>
                    <a:bodyPr/>
                    <a:lstStyle/>
                    <a:p>
                      <a:pPr algn="ctr"/>
                      <a:r>
                        <a:rPr lang="en-US" sz="1400" dirty="0"/>
                        <a:t>DOB</a:t>
                      </a:r>
                    </a:p>
                  </a:txBody>
                  <a:tcPr/>
                </a:tc>
                <a:tc>
                  <a:txBody>
                    <a:bodyPr/>
                    <a:lstStyle/>
                    <a:p>
                      <a:pPr algn="ctr"/>
                      <a:r>
                        <a:rPr lang="en-US" sz="1400" dirty="0"/>
                        <a:t>Grade</a:t>
                      </a:r>
                    </a:p>
                  </a:txBody>
                  <a:tcPr/>
                </a:tc>
                <a:tc>
                  <a:txBody>
                    <a:bodyPr/>
                    <a:lstStyle/>
                    <a:p>
                      <a:pPr algn="ctr"/>
                      <a:r>
                        <a:rPr lang="en-US" sz="1400" dirty="0"/>
                        <a:t>Salary</a:t>
                      </a:r>
                    </a:p>
                  </a:txBody>
                  <a:tcPr/>
                </a:tc>
                <a:extLst>
                  <a:ext uri="{0D108BD9-81ED-4DB2-BD59-A6C34878D82A}">
                    <a16:rowId xmlns:a16="http://schemas.microsoft.com/office/drawing/2014/main" xmlns="" val="10000"/>
                  </a:ext>
                </a:extLst>
              </a:tr>
              <a:tr h="370840">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2367</a:t>
                      </a:r>
                    </a:p>
                  </a:txBody>
                  <a:tcPr/>
                </a:tc>
                <a:tc>
                  <a:txBody>
                    <a:bodyPr/>
                    <a:lstStyle/>
                    <a:p>
                      <a:r>
                        <a:rPr lang="en-US" sz="1400" dirty="0"/>
                        <a:t>2</a:t>
                      </a:r>
                    </a:p>
                  </a:txBody>
                  <a:tcPr/>
                </a:tc>
                <a:tc>
                  <a:txBody>
                    <a:bodyPr/>
                    <a:lstStyle/>
                    <a:p>
                      <a:r>
                        <a:rPr lang="en-US" sz="1400" dirty="0"/>
                        <a:t>80</a:t>
                      </a:r>
                    </a:p>
                  </a:txBody>
                  <a:tcPr/>
                </a:tc>
                <a:extLst>
                  <a:ext uri="{0D108BD9-81ED-4DB2-BD59-A6C34878D82A}">
                    <a16:rowId xmlns:a16="http://schemas.microsoft.com/office/drawing/2014/main" xmlns="" val="10001"/>
                  </a:ext>
                </a:extLst>
              </a:tr>
              <a:tr h="370840">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3678</a:t>
                      </a:r>
                    </a:p>
                  </a:txBody>
                  <a:tcPr/>
                </a:tc>
                <a:tc>
                  <a:txBody>
                    <a:bodyPr/>
                    <a:lstStyle/>
                    <a:p>
                      <a:r>
                        <a:rPr lang="en-US" sz="1400" dirty="0"/>
                        <a:t>3</a:t>
                      </a:r>
                    </a:p>
                  </a:txBody>
                  <a:tcPr/>
                </a:tc>
                <a:tc>
                  <a:txBody>
                    <a:bodyPr/>
                    <a:lstStyle/>
                    <a:p>
                      <a:r>
                        <a:rPr lang="en-US" sz="1400" dirty="0"/>
                        <a:t>70</a:t>
                      </a:r>
                    </a:p>
                  </a:txBody>
                  <a:tcPr/>
                </a:tc>
                <a:extLst>
                  <a:ext uri="{0D108BD9-81ED-4DB2-BD59-A6C34878D82A}">
                    <a16:rowId xmlns:a16="http://schemas.microsoft.com/office/drawing/2014/main" xmlns="" val="10002"/>
                  </a:ext>
                </a:extLst>
              </a:tr>
              <a:tr h="370840">
                <a:tc>
                  <a:txBody>
                    <a:bodyPr/>
                    <a:lstStyle/>
                    <a:p>
                      <a:endParaRPr lang="en-US" sz="1400" dirty="0"/>
                    </a:p>
                  </a:txBody>
                  <a:tcPr>
                    <a:solidFill>
                      <a:schemeClr val="bg1"/>
                    </a:solidFill>
                  </a:tcPr>
                </a:tc>
                <a:tc>
                  <a:txBody>
                    <a:bodyPr/>
                    <a:lstStyle/>
                    <a:p>
                      <a:r>
                        <a:rPr lang="en-US" sz="1400" dirty="0"/>
                        <a:t>B</a:t>
                      </a:r>
                    </a:p>
                  </a:txBody>
                  <a:tcPr/>
                </a:tc>
                <a:tc>
                  <a:txBody>
                    <a:bodyPr/>
                    <a:lstStyle/>
                    <a:p>
                      <a:r>
                        <a:rPr lang="en-US" sz="1400" dirty="0"/>
                        <a:t>3498</a:t>
                      </a:r>
                    </a:p>
                  </a:txBody>
                  <a:tcPr/>
                </a:tc>
                <a:tc>
                  <a:txBody>
                    <a:bodyPr/>
                    <a:lstStyle/>
                    <a:p>
                      <a:r>
                        <a:rPr lang="en-US" sz="1400" dirty="0"/>
                        <a:t>4</a:t>
                      </a:r>
                    </a:p>
                  </a:txBody>
                  <a:tcPr/>
                </a:tc>
                <a:tc>
                  <a:txBody>
                    <a:bodyPr/>
                    <a:lstStyle/>
                    <a:p>
                      <a:r>
                        <a:rPr lang="en-US" sz="1400" dirty="0"/>
                        <a:t>70</a:t>
                      </a:r>
                    </a:p>
                  </a:txBody>
                  <a:tcPr/>
                </a:tc>
                <a:extLst>
                  <a:ext uri="{0D108BD9-81ED-4DB2-BD59-A6C34878D82A}">
                    <a16:rowId xmlns:a16="http://schemas.microsoft.com/office/drawing/2014/main" xmlns="" val="10003"/>
                  </a:ext>
                </a:extLst>
              </a:tr>
              <a:tr h="370840">
                <a:tc>
                  <a:txBody>
                    <a:bodyPr/>
                    <a:lstStyle/>
                    <a:p>
                      <a:endParaRPr lang="en-US" sz="1400" dirty="0"/>
                    </a:p>
                  </a:txBody>
                  <a:tcPr>
                    <a:solidFill>
                      <a:schemeClr val="bg1"/>
                    </a:solidFill>
                  </a:tcPr>
                </a:tc>
                <a:tc>
                  <a:txBody>
                    <a:bodyPr/>
                    <a:lstStyle/>
                    <a:p>
                      <a:r>
                        <a:rPr lang="en-US" sz="1400" dirty="0"/>
                        <a:t>C</a:t>
                      </a:r>
                    </a:p>
                  </a:txBody>
                  <a:tcPr/>
                </a:tc>
                <a:tc>
                  <a:txBody>
                    <a:bodyPr/>
                    <a:lstStyle/>
                    <a:p>
                      <a:r>
                        <a:rPr lang="en-US" sz="1400" dirty="0"/>
                        <a:t>2987</a:t>
                      </a:r>
                    </a:p>
                  </a:txBody>
                  <a:tcPr/>
                </a:tc>
                <a:tc>
                  <a:txBody>
                    <a:bodyPr/>
                    <a:lstStyle/>
                    <a:p>
                      <a:r>
                        <a:rPr lang="en-US" sz="1400" dirty="0"/>
                        <a:t>2</a:t>
                      </a:r>
                    </a:p>
                  </a:txBody>
                  <a:tcPr/>
                </a:tc>
                <a:tc>
                  <a:txBody>
                    <a:bodyPr/>
                    <a:lstStyle/>
                    <a:p>
                      <a:r>
                        <a:rPr lang="en-US" sz="1400" dirty="0"/>
                        <a:t>80</a:t>
                      </a:r>
                    </a:p>
                  </a:txBody>
                  <a:tcPr/>
                </a:tc>
                <a:extLst>
                  <a:ext uri="{0D108BD9-81ED-4DB2-BD59-A6C34878D82A}">
                    <a16:rowId xmlns:a16="http://schemas.microsoft.com/office/drawing/2014/main" xmlns="" val="10004"/>
                  </a:ext>
                </a:extLst>
              </a:tr>
            </a:tbl>
          </a:graphicData>
        </a:graphic>
      </p:graphicFrame>
      <p:graphicFrame>
        <p:nvGraphicFramePr>
          <p:cNvPr id="9" name="Content Placeholder 3"/>
          <p:cNvGraphicFramePr>
            <a:graphicFrameLocks/>
          </p:cNvGraphicFramePr>
          <p:nvPr/>
        </p:nvGraphicFramePr>
        <p:xfrm>
          <a:off x="6781800" y="4648200"/>
          <a:ext cx="2209800" cy="1854200"/>
        </p:xfrm>
        <a:graphic>
          <a:graphicData uri="http://schemas.openxmlformats.org/drawingml/2006/table">
            <a:tbl>
              <a:tblPr firstRow="1" bandCol="1">
                <a:tableStyleId>{21E4AEA4-8DFA-4A89-87EB-49C32662AFE0}</a:tableStyleId>
              </a:tblPr>
              <a:tblGrid>
                <a:gridCol w="736600">
                  <a:extLst>
                    <a:ext uri="{9D8B030D-6E8A-4147-A177-3AD203B41FA5}">
                      <a16:colId xmlns:a16="http://schemas.microsoft.com/office/drawing/2014/main" xmlns="" val="20000"/>
                    </a:ext>
                  </a:extLst>
                </a:gridCol>
                <a:gridCol w="736600">
                  <a:extLst>
                    <a:ext uri="{9D8B030D-6E8A-4147-A177-3AD203B41FA5}">
                      <a16:colId xmlns:a16="http://schemas.microsoft.com/office/drawing/2014/main" xmlns="" val="20001"/>
                    </a:ext>
                  </a:extLst>
                </a:gridCol>
                <a:gridCol w="736600">
                  <a:extLst>
                    <a:ext uri="{9D8B030D-6E8A-4147-A177-3AD203B41FA5}">
                      <a16:colId xmlns:a16="http://schemas.microsoft.com/office/drawing/2014/main" xmlns="" val="20002"/>
                    </a:ext>
                  </a:extLst>
                </a:gridCol>
              </a:tblGrid>
              <a:tr h="370840">
                <a:tc>
                  <a:txBody>
                    <a:bodyPr/>
                    <a:lstStyle/>
                    <a:p>
                      <a:pPr algn="ctr"/>
                      <a:r>
                        <a:rPr lang="en-US" sz="1400" u="none" dirty="0"/>
                        <a:t>T</a:t>
                      </a:r>
                    </a:p>
                  </a:txBody>
                  <a:tcPr/>
                </a:tc>
                <a:tc>
                  <a:txBody>
                    <a:bodyPr/>
                    <a:lstStyle/>
                    <a:p>
                      <a:pPr algn="ctr"/>
                      <a:r>
                        <a:rPr lang="en-US" sz="1400" u="sng" dirty="0" err="1"/>
                        <a:t>SSN</a:t>
                      </a:r>
                      <a:endParaRPr lang="en-US" sz="1400" u="sng" dirty="0"/>
                    </a:p>
                  </a:txBody>
                  <a:tcPr/>
                </a:tc>
                <a:tc>
                  <a:txBody>
                    <a:bodyPr/>
                    <a:lstStyle/>
                    <a:p>
                      <a:pPr algn="ctr"/>
                      <a:r>
                        <a:rPr lang="en-US" sz="1400" dirty="0"/>
                        <a:t>Salary</a:t>
                      </a:r>
                    </a:p>
                  </a:txBody>
                  <a:tcPr/>
                </a:tc>
                <a:extLst>
                  <a:ext uri="{0D108BD9-81ED-4DB2-BD59-A6C34878D82A}">
                    <a16:rowId xmlns:a16="http://schemas.microsoft.com/office/drawing/2014/main" xmlns="" val="10000"/>
                  </a:ext>
                </a:extLst>
              </a:tr>
              <a:tr h="370840">
                <a:tc>
                  <a:txBody>
                    <a:bodyPr/>
                    <a:lstStyle/>
                    <a:p>
                      <a:endParaRPr lang="en-US" sz="1400" dirty="0"/>
                    </a:p>
                  </a:txBody>
                  <a:tcPr>
                    <a:solidFill>
                      <a:schemeClr val="bg1"/>
                    </a:solidFill>
                  </a:tcPr>
                </a:tc>
                <a:tc>
                  <a:txBody>
                    <a:bodyPr/>
                    <a:lstStyle/>
                    <a:p>
                      <a:r>
                        <a:rPr lang="en-US" sz="1400" dirty="0"/>
                        <a:t>121</a:t>
                      </a:r>
                    </a:p>
                  </a:txBody>
                  <a:tcPr/>
                </a:tc>
                <a:tc>
                  <a:txBody>
                    <a:bodyPr/>
                    <a:lstStyle/>
                    <a:p>
                      <a:r>
                        <a:rPr lang="en-US" sz="1400" dirty="0"/>
                        <a:t>80</a:t>
                      </a:r>
                    </a:p>
                  </a:txBody>
                  <a:tcPr/>
                </a:tc>
                <a:extLst>
                  <a:ext uri="{0D108BD9-81ED-4DB2-BD59-A6C34878D82A}">
                    <a16:rowId xmlns:a16="http://schemas.microsoft.com/office/drawing/2014/main" xmlns="" val="10001"/>
                  </a:ext>
                </a:extLst>
              </a:tr>
              <a:tr h="370840">
                <a:tc>
                  <a:txBody>
                    <a:bodyPr/>
                    <a:lstStyle/>
                    <a:p>
                      <a:endParaRPr lang="en-US" sz="1400" dirty="0"/>
                    </a:p>
                  </a:txBody>
                  <a:tcPr>
                    <a:solidFill>
                      <a:schemeClr val="bg1"/>
                    </a:solidFill>
                  </a:tcPr>
                </a:tc>
                <a:tc>
                  <a:txBody>
                    <a:bodyPr/>
                    <a:lstStyle/>
                    <a:p>
                      <a:r>
                        <a:rPr lang="en-US" sz="1400" dirty="0"/>
                        <a:t>132</a:t>
                      </a:r>
                    </a:p>
                  </a:txBody>
                  <a:tcPr/>
                </a:tc>
                <a:tc>
                  <a:txBody>
                    <a:bodyPr/>
                    <a:lstStyle/>
                    <a:p>
                      <a:r>
                        <a:rPr lang="en-US" sz="1400" dirty="0"/>
                        <a:t>70</a:t>
                      </a:r>
                    </a:p>
                  </a:txBody>
                  <a:tcPr/>
                </a:tc>
                <a:extLst>
                  <a:ext uri="{0D108BD9-81ED-4DB2-BD59-A6C34878D82A}">
                    <a16:rowId xmlns:a16="http://schemas.microsoft.com/office/drawing/2014/main" xmlns="" val="10002"/>
                  </a:ext>
                </a:extLst>
              </a:tr>
              <a:tr h="370840">
                <a:tc>
                  <a:txBody>
                    <a:bodyPr/>
                    <a:lstStyle/>
                    <a:p>
                      <a:endParaRPr lang="en-US" sz="1400" dirty="0"/>
                    </a:p>
                  </a:txBody>
                  <a:tcPr>
                    <a:solidFill>
                      <a:schemeClr val="bg1"/>
                    </a:solidFill>
                  </a:tcPr>
                </a:tc>
                <a:tc>
                  <a:txBody>
                    <a:bodyPr/>
                    <a:lstStyle/>
                    <a:p>
                      <a:r>
                        <a:rPr lang="en-US" sz="1400" dirty="0"/>
                        <a:t>101</a:t>
                      </a:r>
                    </a:p>
                  </a:txBody>
                  <a:tcPr/>
                </a:tc>
                <a:tc>
                  <a:txBody>
                    <a:bodyPr/>
                    <a:lstStyle/>
                    <a:p>
                      <a:r>
                        <a:rPr lang="en-US" sz="1400" dirty="0"/>
                        <a:t>70</a:t>
                      </a:r>
                    </a:p>
                  </a:txBody>
                  <a:tcPr/>
                </a:tc>
                <a:extLst>
                  <a:ext uri="{0D108BD9-81ED-4DB2-BD59-A6C34878D82A}">
                    <a16:rowId xmlns:a16="http://schemas.microsoft.com/office/drawing/2014/main" xmlns="" val="10003"/>
                  </a:ext>
                </a:extLst>
              </a:tr>
              <a:tr h="370840">
                <a:tc>
                  <a:txBody>
                    <a:bodyPr/>
                    <a:lstStyle/>
                    <a:p>
                      <a:endParaRPr lang="en-US" sz="1400" dirty="0"/>
                    </a:p>
                  </a:txBody>
                  <a:tcPr>
                    <a:solidFill>
                      <a:schemeClr val="bg1"/>
                    </a:solidFill>
                  </a:tcPr>
                </a:tc>
                <a:tc>
                  <a:txBody>
                    <a:bodyPr/>
                    <a:lstStyle/>
                    <a:p>
                      <a:r>
                        <a:rPr lang="en-US" sz="1400" dirty="0"/>
                        <a:t>106</a:t>
                      </a:r>
                    </a:p>
                  </a:txBody>
                  <a:tcPr/>
                </a:tc>
                <a:tc>
                  <a:txBody>
                    <a:bodyPr/>
                    <a:lstStyle/>
                    <a:p>
                      <a:r>
                        <a:rPr lang="en-US" sz="1400" dirty="0"/>
                        <a:t>80</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0450358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Second Normal Form (</a:t>
            </a:r>
            <a:r>
              <a:rPr lang="en-US" dirty="0" err="1"/>
              <a:t>2NF</a:t>
            </a:r>
            <a:r>
              <a:rPr lang="en-US" dirty="0"/>
              <a:t>)</a:t>
            </a:r>
          </a:p>
        </p:txBody>
      </p:sp>
      <p:sp>
        <p:nvSpPr>
          <p:cNvPr id="3" name="Subtitle 2"/>
          <p:cNvSpPr>
            <a:spLocks noGrp="1"/>
          </p:cNvSpPr>
          <p:nvPr>
            <p:ph type="subTitle" idx="1"/>
          </p:nvPr>
        </p:nvSpPr>
        <p:spPr/>
        <p:txBody>
          <a:bodyPr/>
          <a:lstStyle/>
          <a:p>
            <a:r>
              <a:rPr lang="en-US" dirty="0" smtClean="0"/>
              <a:t>Dennis will jump to page 87. Students may read the intervening pages as an option. </a:t>
            </a:r>
            <a:endParaRPr lang="en-US" dirty="0"/>
          </a:p>
        </p:txBody>
      </p:sp>
    </p:spTree>
    <p:extLst>
      <p:ext uri="{BB962C8B-B14F-4D97-AF65-F5344CB8AC3E}">
        <p14:creationId xmlns:p14="http://schemas.microsoft.com/office/powerpoint/2010/main" val="2540262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itle 1"/>
          <p:cNvSpPr>
            <a:spLocks noGrp="1"/>
          </p:cNvSpPr>
          <p:nvPr>
            <p:ph type="title"/>
          </p:nvPr>
        </p:nvSpPr>
        <p:spPr/>
        <p:txBody>
          <a:bodyPr/>
          <a:lstStyle/>
          <a:p>
            <a:r>
              <a:rPr lang="en-US"/>
              <a:t>Our Example Again</a:t>
            </a:r>
          </a:p>
        </p:txBody>
      </p:sp>
      <p:pic>
        <p:nvPicPr>
          <p:cNvPr id="8195" name="Picture 2"/>
          <p:cNvPicPr>
            <a:picLocks noGrp="1" noChangeAspect="1" noChangeArrowheads="1"/>
          </p:cNvPicPr>
          <p:nvPr>
            <p:ph idx="1"/>
          </p:nvPr>
        </p:nvPicPr>
        <p:blipFill>
          <a:blip r:embed="rId4" cstate="print"/>
          <a:srcRect/>
          <a:stretch>
            <a:fillRect/>
          </a:stretch>
        </p:blipFill>
        <p:spPr>
          <a:xfrm>
            <a:off x="3429000" y="1828800"/>
            <a:ext cx="152400" cy="80963"/>
          </a:xfrm>
          <a:noFill/>
        </p:spPr>
      </p:pic>
      <p:graphicFrame>
        <p:nvGraphicFramePr>
          <p:cNvPr id="12" name="Group 166"/>
          <p:cNvGraphicFramePr>
            <a:graphicFrameLocks/>
          </p:cNvGraphicFramePr>
          <p:nvPr/>
        </p:nvGraphicFramePr>
        <p:xfrm>
          <a:off x="1981200" y="1676400"/>
          <a:ext cx="5689600" cy="2228850"/>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7737">
                  <a:extLst>
                    <a:ext uri="{9D8B030D-6E8A-4147-A177-3AD203B41FA5}">
                      <a16:colId xmlns:a16="http://schemas.microsoft.com/office/drawing/2014/main" xmlns="" val="20002"/>
                    </a:ext>
                  </a:extLst>
                </a:gridCol>
                <a:gridCol w="947738">
                  <a:extLst>
                    <a:ext uri="{9D8B030D-6E8A-4147-A177-3AD203B41FA5}">
                      <a16:colId xmlns:a16="http://schemas.microsoft.com/office/drawing/2014/main" xmlns="" val="20003"/>
                    </a:ext>
                  </a:extLst>
                </a:gridCol>
                <a:gridCol w="949325">
                  <a:extLst>
                    <a:ext uri="{9D8B030D-6E8A-4147-A177-3AD203B41FA5}">
                      <a16:colId xmlns:a16="http://schemas.microsoft.com/office/drawing/2014/main" xmlns="" val="20004"/>
                    </a:ext>
                  </a:extLst>
                </a:gridCol>
                <a:gridCol w="947737">
                  <a:extLst>
                    <a:ext uri="{9D8B030D-6E8A-4147-A177-3AD203B41FA5}">
                      <a16:colId xmlns:a16="http://schemas.microsoft.com/office/drawing/2014/main" xmlns="" val="20005"/>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DB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1980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5"/>
                  </a:ext>
                </a:extLst>
              </a:tr>
            </a:tbl>
          </a:graphicData>
        </a:graphic>
      </p:graphicFrame>
      <p:graphicFrame>
        <p:nvGraphicFramePr>
          <p:cNvPr id="8194" name="Object 56"/>
          <p:cNvGraphicFramePr>
            <a:graphicFrameLocks noChangeAspect="1"/>
          </p:cNvGraphicFramePr>
          <p:nvPr/>
        </p:nvGraphicFramePr>
        <p:xfrm>
          <a:off x="3657600" y="4572000"/>
          <a:ext cx="2743200" cy="1695450"/>
        </p:xfrm>
        <a:graphic>
          <a:graphicData uri="http://schemas.openxmlformats.org/presentationml/2006/ole">
            <mc:AlternateContent xmlns:mc="http://schemas.openxmlformats.org/markup-compatibility/2006">
              <mc:Choice xmlns:v="urn:schemas-microsoft-com:vml" Requires="v">
                <p:oleObj spid="_x0000_s60464" name="Visio" r:id="rId5" imgW="2743200" imgH="1695600" progId="Visio.Drawing.11">
                  <p:embed/>
                </p:oleObj>
              </mc:Choice>
              <mc:Fallback>
                <p:oleObj name="Visio" r:id="rId5" imgW="2743200" imgH="1695600" progId="Visio.Drawing.11">
                  <p:embed/>
                  <p:pic>
                    <p:nvPicPr>
                      <p:cNvPr id="8194" name="Object 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4572000"/>
                        <a:ext cx="274320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835778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itle 1"/>
          <p:cNvSpPr>
            <a:spLocks noGrp="1"/>
          </p:cNvSpPr>
          <p:nvPr>
            <p:ph type="title"/>
          </p:nvPr>
        </p:nvSpPr>
        <p:spPr/>
        <p:txBody>
          <a:bodyPr/>
          <a:lstStyle/>
          <a:p>
            <a:r>
              <a:rPr lang="en-US"/>
              <a:t>Partial Dependency: S → B</a:t>
            </a:r>
          </a:p>
        </p:txBody>
      </p:sp>
      <p:pic>
        <p:nvPicPr>
          <p:cNvPr id="9219" name="Picture 2"/>
          <p:cNvPicPr>
            <a:picLocks noGrp="1" noChangeAspect="1" noChangeArrowheads="1"/>
          </p:cNvPicPr>
          <p:nvPr>
            <p:ph idx="1"/>
          </p:nvPr>
        </p:nvPicPr>
        <p:blipFill>
          <a:blip r:embed="rId4" cstate="print"/>
          <a:srcRect/>
          <a:stretch>
            <a:fillRect/>
          </a:stretch>
        </p:blipFill>
        <p:spPr>
          <a:xfrm>
            <a:off x="3429000" y="1828800"/>
            <a:ext cx="152400" cy="80963"/>
          </a:xfrm>
          <a:noFill/>
        </p:spPr>
      </p:pic>
      <p:graphicFrame>
        <p:nvGraphicFramePr>
          <p:cNvPr id="12" name="Group 166"/>
          <p:cNvGraphicFramePr>
            <a:graphicFrameLocks/>
          </p:cNvGraphicFramePr>
          <p:nvPr/>
        </p:nvGraphicFramePr>
        <p:xfrm>
          <a:off x="1981200" y="1676400"/>
          <a:ext cx="5689600" cy="2228850"/>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7737">
                  <a:extLst>
                    <a:ext uri="{9D8B030D-6E8A-4147-A177-3AD203B41FA5}">
                      <a16:colId xmlns:a16="http://schemas.microsoft.com/office/drawing/2014/main" xmlns="" val="20002"/>
                    </a:ext>
                  </a:extLst>
                </a:gridCol>
                <a:gridCol w="947738">
                  <a:extLst>
                    <a:ext uri="{9D8B030D-6E8A-4147-A177-3AD203B41FA5}">
                      <a16:colId xmlns:a16="http://schemas.microsoft.com/office/drawing/2014/main" xmlns="" val="20003"/>
                    </a:ext>
                  </a:extLst>
                </a:gridCol>
                <a:gridCol w="949325">
                  <a:extLst>
                    <a:ext uri="{9D8B030D-6E8A-4147-A177-3AD203B41FA5}">
                      <a16:colId xmlns:a16="http://schemas.microsoft.com/office/drawing/2014/main" xmlns="" val="20004"/>
                    </a:ext>
                  </a:extLst>
                </a:gridCol>
                <a:gridCol w="947737">
                  <a:extLst>
                    <a:ext uri="{9D8B030D-6E8A-4147-A177-3AD203B41FA5}">
                      <a16:colId xmlns:a16="http://schemas.microsoft.com/office/drawing/2014/main" xmlns="" val="20005"/>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DB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1980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5"/>
                  </a:ext>
                </a:extLst>
              </a:tr>
            </a:tbl>
          </a:graphicData>
        </a:graphic>
      </p:graphicFrame>
      <p:graphicFrame>
        <p:nvGraphicFramePr>
          <p:cNvPr id="9218" name="Object 3"/>
          <p:cNvGraphicFramePr>
            <a:graphicFrameLocks noChangeAspect="1"/>
          </p:cNvGraphicFramePr>
          <p:nvPr/>
        </p:nvGraphicFramePr>
        <p:xfrm>
          <a:off x="3429000" y="4572000"/>
          <a:ext cx="2743200" cy="1466850"/>
        </p:xfrm>
        <a:graphic>
          <a:graphicData uri="http://schemas.openxmlformats.org/presentationml/2006/ole">
            <mc:AlternateContent xmlns:mc="http://schemas.openxmlformats.org/markup-compatibility/2006">
              <mc:Choice xmlns:v="urn:schemas-microsoft-com:vml" Requires="v">
                <p:oleObj spid="_x0000_s61488" name="Visio" r:id="rId5" imgW="2743676" imgH="1466850" progId="Visio.Drawing.11">
                  <p:embed/>
                </p:oleObj>
              </mc:Choice>
              <mc:Fallback>
                <p:oleObj name="Visio" r:id="rId5" imgW="2743676" imgH="1466850" progId="Visio.Drawing.11">
                  <p:embed/>
                  <p:pic>
                    <p:nvPicPr>
                      <p:cNvPr id="9218"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4572000"/>
                        <a:ext cx="27432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08115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t>Decomposition</a:t>
            </a:r>
          </a:p>
        </p:txBody>
      </p:sp>
      <p:sp>
        <p:nvSpPr>
          <p:cNvPr id="76803" name="Content Placeholder 2"/>
          <p:cNvSpPr>
            <a:spLocks noGrp="1"/>
          </p:cNvSpPr>
          <p:nvPr>
            <p:ph idx="1"/>
          </p:nvPr>
        </p:nvSpPr>
        <p:spPr/>
        <p:txBody>
          <a:bodyPr/>
          <a:lstStyle/>
          <a:p>
            <a:endParaRPr lang="en-US"/>
          </a:p>
          <a:p>
            <a:endParaRPr lang="en-US"/>
          </a:p>
          <a:p>
            <a:endParaRPr lang="en-US"/>
          </a:p>
          <a:p>
            <a:endParaRPr lang="en-US"/>
          </a:p>
          <a:p>
            <a:endParaRPr lang="en-US"/>
          </a:p>
          <a:p>
            <a:endParaRPr lang="en-US"/>
          </a:p>
          <a:p>
            <a:endParaRPr lang="en-US"/>
          </a:p>
          <a:p>
            <a:endParaRPr lang="en-US"/>
          </a:p>
        </p:txBody>
      </p:sp>
      <p:graphicFrame>
        <p:nvGraphicFramePr>
          <p:cNvPr id="12" name="Group 166"/>
          <p:cNvGraphicFramePr>
            <a:graphicFrameLocks/>
          </p:cNvGraphicFramePr>
          <p:nvPr/>
        </p:nvGraphicFramePr>
        <p:xfrm>
          <a:off x="2438400" y="1447800"/>
          <a:ext cx="5689600" cy="2228850"/>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7737">
                  <a:extLst>
                    <a:ext uri="{9D8B030D-6E8A-4147-A177-3AD203B41FA5}">
                      <a16:colId xmlns:a16="http://schemas.microsoft.com/office/drawing/2014/main" xmlns="" val="20002"/>
                    </a:ext>
                  </a:extLst>
                </a:gridCol>
                <a:gridCol w="947738">
                  <a:extLst>
                    <a:ext uri="{9D8B030D-6E8A-4147-A177-3AD203B41FA5}">
                      <a16:colId xmlns:a16="http://schemas.microsoft.com/office/drawing/2014/main" xmlns="" val="20003"/>
                    </a:ext>
                  </a:extLst>
                </a:gridCol>
                <a:gridCol w="949325">
                  <a:extLst>
                    <a:ext uri="{9D8B030D-6E8A-4147-A177-3AD203B41FA5}">
                      <a16:colId xmlns:a16="http://schemas.microsoft.com/office/drawing/2014/main" xmlns="" val="20004"/>
                    </a:ext>
                  </a:extLst>
                </a:gridCol>
                <a:gridCol w="947737">
                  <a:extLst>
                    <a:ext uri="{9D8B030D-6E8A-4147-A177-3AD203B41FA5}">
                      <a16:colId xmlns:a16="http://schemas.microsoft.com/office/drawing/2014/main" xmlns="" val="20005"/>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DB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1980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5"/>
                  </a:ext>
                </a:extLst>
              </a:tr>
            </a:tbl>
          </a:graphicData>
        </a:graphic>
      </p:graphicFrame>
      <p:graphicFrame>
        <p:nvGraphicFramePr>
          <p:cNvPr id="5" name="Group 219"/>
          <p:cNvGraphicFramePr>
            <a:graphicFrameLocks/>
          </p:cNvGraphicFramePr>
          <p:nvPr/>
        </p:nvGraphicFramePr>
        <p:xfrm>
          <a:off x="1371600" y="4419600"/>
          <a:ext cx="2844800" cy="2223135"/>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7737">
                  <a:extLst>
                    <a:ext uri="{9D8B030D-6E8A-4147-A177-3AD203B41FA5}">
                      <a16:colId xmlns:a16="http://schemas.microsoft.com/office/drawing/2014/main" xmlns=""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2"/>
                  </a:ext>
                </a:extLst>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1980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5"/>
                  </a:ext>
                </a:extLst>
              </a:tr>
            </a:tbl>
          </a:graphicData>
        </a:graphic>
      </p:graphicFrame>
      <p:graphicFrame>
        <p:nvGraphicFramePr>
          <p:cNvPr id="6" name="Group 220"/>
          <p:cNvGraphicFramePr>
            <a:graphicFrameLocks noGrp="1"/>
          </p:cNvGraphicFramePr>
          <p:nvPr/>
        </p:nvGraphicFramePr>
        <p:xfrm>
          <a:off x="4572000" y="4419600"/>
          <a:ext cx="4741863" cy="2223135"/>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7737">
                  <a:extLst>
                    <a:ext uri="{9D8B030D-6E8A-4147-A177-3AD203B41FA5}">
                      <a16:colId xmlns:a16="http://schemas.microsoft.com/office/drawing/2014/main" xmlns="" val="20002"/>
                    </a:ext>
                  </a:extLst>
                </a:gridCol>
                <a:gridCol w="949325">
                  <a:extLst>
                    <a:ext uri="{9D8B030D-6E8A-4147-A177-3AD203B41FA5}">
                      <a16:colId xmlns:a16="http://schemas.microsoft.com/office/drawing/2014/main" xmlns="" val="20003"/>
                    </a:ext>
                  </a:extLst>
                </a:gridCol>
                <a:gridCol w="947738">
                  <a:extLst>
                    <a:ext uri="{9D8B030D-6E8A-4147-A177-3AD203B41FA5}">
                      <a16:colId xmlns:a16="http://schemas.microsoft.com/office/drawing/2014/main" xmlns="" val="20004"/>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DB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2"/>
                  </a:ext>
                </a:extLst>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40644694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p:txBody>
          <a:bodyPr/>
          <a:lstStyle/>
          <a:p>
            <a:r>
              <a:rPr lang="en-US"/>
              <a:t>No Anomalies</a:t>
            </a:r>
          </a:p>
        </p:txBody>
      </p:sp>
      <p:sp>
        <p:nvSpPr>
          <p:cNvPr id="10244" name="Content Placeholder 2"/>
          <p:cNvSpPr>
            <a:spLocks noGrp="1"/>
          </p:cNvSpPr>
          <p:nvPr>
            <p:ph idx="1"/>
          </p:nvPr>
        </p:nvSpPr>
        <p:spPr/>
        <p:txBody>
          <a:bodyPr/>
          <a:lstStyle/>
          <a:p>
            <a:endParaRPr lang="en-US"/>
          </a:p>
          <a:p>
            <a:endParaRPr lang="en-US"/>
          </a:p>
          <a:p>
            <a:endParaRPr lang="en-US"/>
          </a:p>
          <a:p>
            <a:endParaRPr lang="en-US"/>
          </a:p>
          <a:p>
            <a:endParaRPr lang="en-US"/>
          </a:p>
          <a:p>
            <a:endParaRPr lang="en-US"/>
          </a:p>
          <a:p>
            <a:endParaRPr lang="en-US"/>
          </a:p>
          <a:p>
            <a:endParaRPr lang="en-US"/>
          </a:p>
        </p:txBody>
      </p:sp>
      <p:graphicFrame>
        <p:nvGraphicFramePr>
          <p:cNvPr id="5" name="Group 219"/>
          <p:cNvGraphicFramePr>
            <a:graphicFrameLocks/>
          </p:cNvGraphicFramePr>
          <p:nvPr/>
        </p:nvGraphicFramePr>
        <p:xfrm>
          <a:off x="3581400" y="1828800"/>
          <a:ext cx="2844800" cy="2223135"/>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7737">
                  <a:extLst>
                    <a:ext uri="{9D8B030D-6E8A-4147-A177-3AD203B41FA5}">
                      <a16:colId xmlns:a16="http://schemas.microsoft.com/office/drawing/2014/main" xmlns=""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2"/>
                  </a:ext>
                </a:extLst>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1980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5"/>
                  </a:ext>
                </a:extLst>
              </a:tr>
            </a:tbl>
          </a:graphicData>
        </a:graphic>
      </p:graphicFrame>
      <p:graphicFrame>
        <p:nvGraphicFramePr>
          <p:cNvPr id="10242" name="Object 2"/>
          <p:cNvGraphicFramePr>
            <a:graphicFrameLocks noChangeAspect="1"/>
          </p:cNvGraphicFramePr>
          <p:nvPr/>
        </p:nvGraphicFramePr>
        <p:xfrm>
          <a:off x="4800600" y="4572000"/>
          <a:ext cx="1143000" cy="860425"/>
        </p:xfrm>
        <a:graphic>
          <a:graphicData uri="http://schemas.openxmlformats.org/presentationml/2006/ole">
            <mc:AlternateContent xmlns:mc="http://schemas.openxmlformats.org/markup-compatibility/2006">
              <mc:Choice xmlns:v="urn:schemas-microsoft-com:vml" Requires="v">
                <p:oleObj spid="_x0000_s62512" name="Visio" r:id="rId4" imgW="1143554" imgH="859831" progId="Visio.Drawing.11">
                  <p:embed/>
                </p:oleObj>
              </mc:Choice>
              <mc:Fallback>
                <p:oleObj name="Visio" r:id="rId4" imgW="1143554" imgH="859831" progId="Visio.Drawing.11">
                  <p:embed/>
                  <p:pic>
                    <p:nvPicPr>
                      <p:cNvPr id="1024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572000"/>
                        <a:ext cx="11430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655987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p:txBody>
          <a:bodyPr/>
          <a:lstStyle/>
          <a:p>
            <a:r>
              <a:rPr lang="en-US"/>
              <a:t>Some Anomalies</a:t>
            </a:r>
          </a:p>
        </p:txBody>
      </p:sp>
      <p:sp>
        <p:nvSpPr>
          <p:cNvPr id="11268" name="Content Placeholder 2"/>
          <p:cNvSpPr>
            <a:spLocks noGrp="1"/>
          </p:cNvSpPr>
          <p:nvPr>
            <p:ph idx="1"/>
          </p:nvPr>
        </p:nvSpPr>
        <p:spPr/>
        <p:txBody>
          <a:bodyPr/>
          <a:lstStyle/>
          <a:p>
            <a:endParaRPr lang="en-US"/>
          </a:p>
          <a:p>
            <a:endParaRPr lang="en-US"/>
          </a:p>
          <a:p>
            <a:endParaRPr lang="en-US"/>
          </a:p>
          <a:p>
            <a:endParaRPr lang="en-US"/>
          </a:p>
          <a:p>
            <a:endParaRPr lang="en-US"/>
          </a:p>
          <a:p>
            <a:endParaRPr lang="en-US"/>
          </a:p>
          <a:p>
            <a:endParaRPr lang="en-US"/>
          </a:p>
          <a:p>
            <a:endParaRPr lang="en-US"/>
          </a:p>
          <a:p>
            <a:pPr>
              <a:buFont typeface="Monotype Sorts" pitchFamily="2" charset="2"/>
              <a:buNone/>
            </a:pPr>
            <a:endParaRPr lang="en-US"/>
          </a:p>
        </p:txBody>
      </p:sp>
      <p:graphicFrame>
        <p:nvGraphicFramePr>
          <p:cNvPr id="6" name="Group 220"/>
          <p:cNvGraphicFramePr>
            <a:graphicFrameLocks noGrp="1"/>
          </p:cNvGraphicFramePr>
          <p:nvPr/>
        </p:nvGraphicFramePr>
        <p:xfrm>
          <a:off x="2667000" y="1295400"/>
          <a:ext cx="4741863" cy="2223135"/>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7737">
                  <a:extLst>
                    <a:ext uri="{9D8B030D-6E8A-4147-A177-3AD203B41FA5}">
                      <a16:colId xmlns:a16="http://schemas.microsoft.com/office/drawing/2014/main" xmlns="" val="20002"/>
                    </a:ext>
                  </a:extLst>
                </a:gridCol>
                <a:gridCol w="949325">
                  <a:extLst>
                    <a:ext uri="{9D8B030D-6E8A-4147-A177-3AD203B41FA5}">
                      <a16:colId xmlns:a16="http://schemas.microsoft.com/office/drawing/2014/main" xmlns="" val="20003"/>
                    </a:ext>
                  </a:extLst>
                </a:gridCol>
                <a:gridCol w="947738">
                  <a:extLst>
                    <a:ext uri="{9D8B030D-6E8A-4147-A177-3AD203B41FA5}">
                      <a16:colId xmlns:a16="http://schemas.microsoft.com/office/drawing/2014/main" xmlns="" val="20004"/>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DB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2"/>
                  </a:ext>
                </a:extLst>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5"/>
                  </a:ext>
                </a:extLst>
              </a:tr>
            </a:tbl>
          </a:graphicData>
        </a:graphic>
      </p:graphicFrame>
      <p:graphicFrame>
        <p:nvGraphicFramePr>
          <p:cNvPr id="11266" name="Object 49"/>
          <p:cNvGraphicFramePr>
            <a:graphicFrameLocks noChangeAspect="1"/>
          </p:cNvGraphicFramePr>
          <p:nvPr/>
        </p:nvGraphicFramePr>
        <p:xfrm>
          <a:off x="4191000" y="3962400"/>
          <a:ext cx="2224088" cy="1695450"/>
        </p:xfrm>
        <a:graphic>
          <a:graphicData uri="http://schemas.openxmlformats.org/presentationml/2006/ole">
            <mc:AlternateContent xmlns:mc="http://schemas.openxmlformats.org/markup-compatibility/2006">
              <mc:Choice xmlns:v="urn:schemas-microsoft-com:vml" Requires="v">
                <p:oleObj spid="_x0000_s63536" name="Visio" r:id="rId4" imgW="2223638" imgH="1695327" progId="Visio.Drawing.11">
                  <p:embed/>
                </p:oleObj>
              </mc:Choice>
              <mc:Fallback>
                <p:oleObj name="Visio" r:id="rId4" imgW="2223638" imgH="1695327" progId="Visio.Drawing.11">
                  <p:embed/>
                  <p:pic>
                    <p:nvPicPr>
                      <p:cNvPr id="11266" name="Object 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962400"/>
                        <a:ext cx="2224088"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61077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Anomalies</a:t>
            </a:r>
          </a:p>
        </p:txBody>
      </p:sp>
      <p:sp>
        <p:nvSpPr>
          <p:cNvPr id="39939" name="Rectangle 3"/>
          <p:cNvSpPr>
            <a:spLocks noGrp="1" noChangeArrowheads="1"/>
          </p:cNvSpPr>
          <p:nvPr>
            <p:ph idx="1"/>
          </p:nvPr>
        </p:nvSpPr>
        <p:spPr/>
        <p:txBody>
          <a:bodyPr/>
          <a:lstStyle/>
          <a:p>
            <a:endParaRPr lang="en-US" dirty="0"/>
          </a:p>
          <a:p>
            <a:endParaRPr lang="en-US" dirty="0"/>
          </a:p>
          <a:p>
            <a:endParaRPr lang="en-US" dirty="0"/>
          </a:p>
          <a:p>
            <a:endParaRPr lang="en-US" dirty="0"/>
          </a:p>
          <a:p>
            <a:endParaRPr lang="en-US" dirty="0"/>
          </a:p>
          <a:p>
            <a:r>
              <a:rPr lang="en-US" dirty="0"/>
              <a:t>“</a:t>
            </a:r>
            <a:r>
              <a:rPr lang="en-US" b="1" dirty="0">
                <a:solidFill>
                  <a:srgbClr val="FF0000"/>
                </a:solidFill>
              </a:rPr>
              <a:t>If</a:t>
            </a:r>
            <a:r>
              <a:rPr lang="en-US" dirty="0"/>
              <a:t> Grade = 2 </a:t>
            </a:r>
            <a:r>
              <a:rPr lang="en-US" b="1" dirty="0">
                <a:solidFill>
                  <a:srgbClr val="FF0000"/>
                </a:solidFill>
              </a:rPr>
              <a:t>then</a:t>
            </a:r>
            <a:r>
              <a:rPr lang="en-US" dirty="0"/>
              <a:t> Salary = 80” is written twice</a:t>
            </a:r>
          </a:p>
          <a:p>
            <a:r>
              <a:rPr lang="en-US" dirty="0"/>
              <a:t>There are additional problems with this design. </a:t>
            </a:r>
          </a:p>
          <a:p>
            <a:pPr lvl="1"/>
            <a:r>
              <a:rPr lang="en-US" dirty="0"/>
              <a:t>We are unable to store the Salary for a Grade that does not currently exist for any employee. </a:t>
            </a:r>
          </a:p>
          <a:p>
            <a:pPr lvl="1"/>
            <a:r>
              <a:rPr lang="en-US" dirty="0"/>
              <a:t>For example, we cannot store that Grade = 1 implies Salary = 90</a:t>
            </a:r>
          </a:p>
          <a:p>
            <a:pPr lvl="1"/>
            <a:r>
              <a:rPr lang="en-US" dirty="0"/>
              <a:t>For example, if employee with SSN = 132 leaves, we forget which Salary should be paid to employee with Grade = 3</a:t>
            </a:r>
          </a:p>
          <a:p>
            <a:pPr lvl="1"/>
            <a:r>
              <a:rPr lang="en-US" dirty="0"/>
              <a:t>We could perhaps invent a fake employee with such a Grade and such a Salary, but this brings up additional problems, e.g.,</a:t>
            </a:r>
          </a:p>
          <a:p>
            <a:pPr lvl="1">
              <a:buFont typeface="Symbol" pitchFamily="18" charset="2"/>
              <a:buNone/>
            </a:pPr>
            <a:r>
              <a:rPr lang="en-US" dirty="0"/>
              <a:t>	What is the SSN of such a fake employee? </a:t>
            </a:r>
            <a:r>
              <a:rPr lang="en-US" b="1" dirty="0">
                <a:solidFill>
                  <a:srgbClr val="FF0000"/>
                </a:solidFill>
              </a:rPr>
              <a:t>It cannot be NULL as SSN is the primary key</a:t>
            </a:r>
          </a:p>
          <a:p>
            <a:endParaRPr lang="en-US" dirty="0"/>
          </a:p>
        </p:txBody>
      </p:sp>
      <p:graphicFrame>
        <p:nvGraphicFramePr>
          <p:cNvPr id="4" name="Content Placeholder 3"/>
          <p:cNvGraphicFramePr>
            <a:graphicFrameLocks/>
          </p:cNvGraphicFramePr>
          <p:nvPr/>
        </p:nvGraphicFramePr>
        <p:xfrm>
          <a:off x="2057400" y="1066800"/>
          <a:ext cx="4419600" cy="1854200"/>
        </p:xfrm>
        <a:graphic>
          <a:graphicData uri="http://schemas.openxmlformats.org/drawingml/2006/table">
            <a:tbl>
              <a:tblPr firstRow="1" bandCol="1">
                <a:tableStyleId>{21E4AEA4-8DFA-4A89-87EB-49C32662AFE0}</a:tableStyleId>
              </a:tblPr>
              <a:tblGrid>
                <a:gridCol w="883920">
                  <a:extLst>
                    <a:ext uri="{9D8B030D-6E8A-4147-A177-3AD203B41FA5}">
                      <a16:colId xmlns:a16="http://schemas.microsoft.com/office/drawing/2014/main" xmlns="" val="20000"/>
                    </a:ext>
                  </a:extLst>
                </a:gridCol>
                <a:gridCol w="883920">
                  <a:extLst>
                    <a:ext uri="{9D8B030D-6E8A-4147-A177-3AD203B41FA5}">
                      <a16:colId xmlns:a16="http://schemas.microsoft.com/office/drawing/2014/main" xmlns="" val="20001"/>
                    </a:ext>
                  </a:extLst>
                </a:gridCol>
                <a:gridCol w="883920">
                  <a:extLst>
                    <a:ext uri="{9D8B030D-6E8A-4147-A177-3AD203B41FA5}">
                      <a16:colId xmlns:a16="http://schemas.microsoft.com/office/drawing/2014/main" xmlns="" val="20002"/>
                    </a:ext>
                  </a:extLst>
                </a:gridCol>
                <a:gridCol w="883920">
                  <a:extLst>
                    <a:ext uri="{9D8B030D-6E8A-4147-A177-3AD203B41FA5}">
                      <a16:colId xmlns:a16="http://schemas.microsoft.com/office/drawing/2014/main" xmlns="" val="20003"/>
                    </a:ext>
                  </a:extLst>
                </a:gridCol>
                <a:gridCol w="883920">
                  <a:extLst>
                    <a:ext uri="{9D8B030D-6E8A-4147-A177-3AD203B41FA5}">
                      <a16:colId xmlns:a16="http://schemas.microsoft.com/office/drawing/2014/main" xmlns="" val="20004"/>
                    </a:ext>
                  </a:extLst>
                </a:gridCol>
              </a:tblGrid>
              <a:tr h="370840">
                <a:tc>
                  <a:txBody>
                    <a:bodyPr/>
                    <a:lstStyle/>
                    <a:p>
                      <a:pPr algn="ctr"/>
                      <a:r>
                        <a:rPr lang="en-US" sz="1400" dirty="0"/>
                        <a:t>Name</a:t>
                      </a:r>
                    </a:p>
                  </a:txBody>
                  <a:tcPr/>
                </a:tc>
                <a:tc>
                  <a:txBody>
                    <a:bodyPr/>
                    <a:lstStyle/>
                    <a:p>
                      <a:pPr algn="ctr"/>
                      <a:r>
                        <a:rPr lang="en-US" sz="1400" u="sng" dirty="0" err="1"/>
                        <a:t>SSN</a:t>
                      </a:r>
                      <a:endParaRPr lang="en-US" sz="1400" u="sng" dirty="0"/>
                    </a:p>
                  </a:txBody>
                  <a:tcPr/>
                </a:tc>
                <a:tc>
                  <a:txBody>
                    <a:bodyPr/>
                    <a:lstStyle/>
                    <a:p>
                      <a:pPr algn="ctr"/>
                      <a:r>
                        <a:rPr lang="en-US" sz="1400" dirty="0"/>
                        <a:t>DOB</a:t>
                      </a:r>
                    </a:p>
                  </a:txBody>
                  <a:tcPr/>
                </a:tc>
                <a:tc>
                  <a:txBody>
                    <a:bodyPr/>
                    <a:lstStyle/>
                    <a:p>
                      <a:pPr algn="ctr"/>
                      <a:r>
                        <a:rPr lang="en-US" sz="1400" dirty="0"/>
                        <a:t>Grade</a:t>
                      </a:r>
                    </a:p>
                  </a:txBody>
                  <a:tcPr/>
                </a:tc>
                <a:tc>
                  <a:txBody>
                    <a:bodyPr/>
                    <a:lstStyle/>
                    <a:p>
                      <a:pPr algn="ctr"/>
                      <a:r>
                        <a:rPr lang="en-US" sz="1400" dirty="0"/>
                        <a:t>Salary</a:t>
                      </a:r>
                    </a:p>
                  </a:txBody>
                  <a:tcPr/>
                </a:tc>
                <a:extLst>
                  <a:ext uri="{0D108BD9-81ED-4DB2-BD59-A6C34878D82A}">
                    <a16:rowId xmlns:a16="http://schemas.microsoft.com/office/drawing/2014/main" xmlns="" val="10000"/>
                  </a:ext>
                </a:extLst>
              </a:tr>
              <a:tr h="370840">
                <a:tc>
                  <a:txBody>
                    <a:bodyPr/>
                    <a:lstStyle/>
                    <a:p>
                      <a:r>
                        <a:rPr lang="en-US" sz="1400" dirty="0"/>
                        <a:t>A</a:t>
                      </a:r>
                    </a:p>
                  </a:txBody>
                  <a:tcPr/>
                </a:tc>
                <a:tc>
                  <a:txBody>
                    <a:bodyPr/>
                    <a:lstStyle/>
                    <a:p>
                      <a:r>
                        <a:rPr lang="en-US" sz="1400" dirty="0"/>
                        <a:t>121</a:t>
                      </a:r>
                    </a:p>
                  </a:txBody>
                  <a:tcPr/>
                </a:tc>
                <a:tc>
                  <a:txBody>
                    <a:bodyPr/>
                    <a:lstStyle/>
                    <a:p>
                      <a:r>
                        <a:rPr lang="en-US" sz="1400" dirty="0"/>
                        <a:t>2367</a:t>
                      </a:r>
                    </a:p>
                  </a:txBody>
                  <a:tcPr/>
                </a:tc>
                <a:tc>
                  <a:txBody>
                    <a:bodyPr/>
                    <a:lstStyle/>
                    <a:p>
                      <a:r>
                        <a:rPr lang="en-US" sz="1400" dirty="0"/>
                        <a:t>2</a:t>
                      </a:r>
                    </a:p>
                  </a:txBody>
                  <a:tcPr/>
                </a:tc>
                <a:tc>
                  <a:txBody>
                    <a:bodyPr/>
                    <a:lstStyle/>
                    <a:p>
                      <a:r>
                        <a:rPr lang="en-US" sz="1400" dirty="0"/>
                        <a:t>80</a:t>
                      </a:r>
                    </a:p>
                  </a:txBody>
                  <a:tcPr/>
                </a:tc>
                <a:extLst>
                  <a:ext uri="{0D108BD9-81ED-4DB2-BD59-A6C34878D82A}">
                    <a16:rowId xmlns:a16="http://schemas.microsoft.com/office/drawing/2014/main" xmlns="" val="10001"/>
                  </a:ext>
                </a:extLst>
              </a:tr>
              <a:tr h="370840">
                <a:tc>
                  <a:txBody>
                    <a:bodyPr/>
                    <a:lstStyle/>
                    <a:p>
                      <a:r>
                        <a:rPr lang="en-US" sz="1400" dirty="0"/>
                        <a:t>A</a:t>
                      </a:r>
                    </a:p>
                  </a:txBody>
                  <a:tcPr/>
                </a:tc>
                <a:tc>
                  <a:txBody>
                    <a:bodyPr/>
                    <a:lstStyle/>
                    <a:p>
                      <a:r>
                        <a:rPr lang="en-US" sz="1400" dirty="0"/>
                        <a:t>132</a:t>
                      </a:r>
                    </a:p>
                  </a:txBody>
                  <a:tcPr/>
                </a:tc>
                <a:tc>
                  <a:txBody>
                    <a:bodyPr/>
                    <a:lstStyle/>
                    <a:p>
                      <a:r>
                        <a:rPr lang="en-US" sz="1400" dirty="0"/>
                        <a:t>3678</a:t>
                      </a:r>
                    </a:p>
                  </a:txBody>
                  <a:tcPr/>
                </a:tc>
                <a:tc>
                  <a:txBody>
                    <a:bodyPr/>
                    <a:lstStyle/>
                    <a:p>
                      <a:r>
                        <a:rPr lang="en-US" sz="1400" dirty="0"/>
                        <a:t>3</a:t>
                      </a:r>
                    </a:p>
                  </a:txBody>
                  <a:tcPr/>
                </a:tc>
                <a:tc>
                  <a:txBody>
                    <a:bodyPr/>
                    <a:lstStyle/>
                    <a:p>
                      <a:r>
                        <a:rPr lang="en-US" sz="1400" dirty="0"/>
                        <a:t>70</a:t>
                      </a:r>
                    </a:p>
                  </a:txBody>
                  <a:tcPr/>
                </a:tc>
                <a:extLst>
                  <a:ext uri="{0D108BD9-81ED-4DB2-BD59-A6C34878D82A}">
                    <a16:rowId xmlns:a16="http://schemas.microsoft.com/office/drawing/2014/main" xmlns="" val="10002"/>
                  </a:ext>
                </a:extLst>
              </a:tr>
              <a:tr h="370840">
                <a:tc>
                  <a:txBody>
                    <a:bodyPr/>
                    <a:lstStyle/>
                    <a:p>
                      <a:r>
                        <a:rPr lang="en-US" sz="1400" dirty="0"/>
                        <a:t>B</a:t>
                      </a:r>
                    </a:p>
                  </a:txBody>
                  <a:tcPr/>
                </a:tc>
                <a:tc>
                  <a:txBody>
                    <a:bodyPr/>
                    <a:lstStyle/>
                    <a:p>
                      <a:r>
                        <a:rPr lang="en-US" sz="1400" dirty="0"/>
                        <a:t>101</a:t>
                      </a:r>
                    </a:p>
                  </a:txBody>
                  <a:tcPr/>
                </a:tc>
                <a:tc>
                  <a:txBody>
                    <a:bodyPr/>
                    <a:lstStyle/>
                    <a:p>
                      <a:r>
                        <a:rPr lang="en-US" sz="1400" dirty="0"/>
                        <a:t>3498</a:t>
                      </a:r>
                    </a:p>
                  </a:txBody>
                  <a:tcPr/>
                </a:tc>
                <a:tc>
                  <a:txBody>
                    <a:bodyPr/>
                    <a:lstStyle/>
                    <a:p>
                      <a:r>
                        <a:rPr lang="en-US" sz="1400" dirty="0"/>
                        <a:t>4</a:t>
                      </a:r>
                    </a:p>
                  </a:txBody>
                  <a:tcPr/>
                </a:tc>
                <a:tc>
                  <a:txBody>
                    <a:bodyPr/>
                    <a:lstStyle/>
                    <a:p>
                      <a:r>
                        <a:rPr lang="en-US" sz="1400" dirty="0"/>
                        <a:t>70</a:t>
                      </a:r>
                    </a:p>
                  </a:txBody>
                  <a:tcPr/>
                </a:tc>
                <a:extLst>
                  <a:ext uri="{0D108BD9-81ED-4DB2-BD59-A6C34878D82A}">
                    <a16:rowId xmlns:a16="http://schemas.microsoft.com/office/drawing/2014/main" xmlns="" val="10003"/>
                  </a:ext>
                </a:extLst>
              </a:tr>
              <a:tr h="370840">
                <a:tc>
                  <a:txBody>
                    <a:bodyPr/>
                    <a:lstStyle/>
                    <a:p>
                      <a:r>
                        <a:rPr lang="en-US" sz="1400" dirty="0"/>
                        <a:t>C</a:t>
                      </a:r>
                    </a:p>
                  </a:txBody>
                  <a:tcPr/>
                </a:tc>
                <a:tc>
                  <a:txBody>
                    <a:bodyPr/>
                    <a:lstStyle/>
                    <a:p>
                      <a:r>
                        <a:rPr lang="en-US" sz="1400" dirty="0"/>
                        <a:t>106</a:t>
                      </a:r>
                    </a:p>
                  </a:txBody>
                  <a:tcPr/>
                </a:tc>
                <a:tc>
                  <a:txBody>
                    <a:bodyPr/>
                    <a:lstStyle/>
                    <a:p>
                      <a:r>
                        <a:rPr lang="en-US" sz="1400" dirty="0"/>
                        <a:t>2987</a:t>
                      </a:r>
                    </a:p>
                  </a:txBody>
                  <a:tcPr/>
                </a:tc>
                <a:tc>
                  <a:txBody>
                    <a:bodyPr/>
                    <a:lstStyle/>
                    <a:p>
                      <a:r>
                        <a:rPr lang="en-US" sz="1400" dirty="0"/>
                        <a:t>2</a:t>
                      </a:r>
                    </a:p>
                  </a:txBody>
                  <a:tcPr/>
                </a:tc>
                <a:tc>
                  <a:txBody>
                    <a:bodyPr/>
                    <a:lstStyle/>
                    <a:p>
                      <a:r>
                        <a:rPr lang="en-US" sz="1400" dirty="0"/>
                        <a:t>80</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733009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itle 1"/>
          <p:cNvSpPr>
            <a:spLocks noGrp="1"/>
          </p:cNvSpPr>
          <p:nvPr>
            <p:ph type="title"/>
          </p:nvPr>
        </p:nvSpPr>
        <p:spPr/>
        <p:txBody>
          <a:bodyPr/>
          <a:lstStyle/>
          <a:p>
            <a:r>
              <a:rPr lang="en-US"/>
              <a:t>Decomposition So Far</a:t>
            </a:r>
          </a:p>
        </p:txBody>
      </p:sp>
      <p:sp>
        <p:nvSpPr>
          <p:cNvPr id="12293" name="Content Placeholder 2"/>
          <p:cNvSpPr>
            <a:spLocks noGrp="1"/>
          </p:cNvSpPr>
          <p:nvPr>
            <p:ph idx="1"/>
          </p:nvPr>
        </p:nvSpPr>
        <p:spPr/>
        <p:txBody>
          <a:bodyPr/>
          <a:lstStyle/>
          <a:p>
            <a:endParaRPr lang="en-US"/>
          </a:p>
          <a:p>
            <a:endParaRPr lang="en-US"/>
          </a:p>
          <a:p>
            <a:endParaRPr lang="en-US"/>
          </a:p>
          <a:p>
            <a:endParaRPr lang="en-US"/>
          </a:p>
          <a:p>
            <a:endParaRPr lang="en-US"/>
          </a:p>
          <a:p>
            <a:endParaRPr lang="en-US"/>
          </a:p>
          <a:p>
            <a:endParaRPr lang="en-US"/>
          </a:p>
          <a:p>
            <a:endParaRPr lang="en-US"/>
          </a:p>
          <a:p>
            <a:pPr>
              <a:buFont typeface="Monotype Sorts" pitchFamily="2" charset="2"/>
              <a:buNone/>
            </a:pPr>
            <a:endParaRPr lang="en-US"/>
          </a:p>
        </p:txBody>
      </p:sp>
      <p:graphicFrame>
        <p:nvGraphicFramePr>
          <p:cNvPr id="6" name="Group 220"/>
          <p:cNvGraphicFramePr>
            <a:graphicFrameLocks noGrp="1"/>
          </p:cNvGraphicFramePr>
          <p:nvPr/>
        </p:nvGraphicFramePr>
        <p:xfrm>
          <a:off x="609600" y="1676400"/>
          <a:ext cx="4741863" cy="2223135"/>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7737">
                  <a:extLst>
                    <a:ext uri="{9D8B030D-6E8A-4147-A177-3AD203B41FA5}">
                      <a16:colId xmlns:a16="http://schemas.microsoft.com/office/drawing/2014/main" xmlns="" val="20002"/>
                    </a:ext>
                  </a:extLst>
                </a:gridCol>
                <a:gridCol w="949325">
                  <a:extLst>
                    <a:ext uri="{9D8B030D-6E8A-4147-A177-3AD203B41FA5}">
                      <a16:colId xmlns:a16="http://schemas.microsoft.com/office/drawing/2014/main" xmlns="" val="20003"/>
                    </a:ext>
                  </a:extLst>
                </a:gridCol>
                <a:gridCol w="947738">
                  <a:extLst>
                    <a:ext uri="{9D8B030D-6E8A-4147-A177-3AD203B41FA5}">
                      <a16:colId xmlns:a16="http://schemas.microsoft.com/office/drawing/2014/main" xmlns="" val="20004"/>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DB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2"/>
                  </a:ext>
                </a:extLst>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5"/>
                  </a:ext>
                </a:extLst>
              </a:tr>
            </a:tbl>
          </a:graphicData>
        </a:graphic>
      </p:graphicFrame>
      <p:graphicFrame>
        <p:nvGraphicFramePr>
          <p:cNvPr id="12290" name="Object 2"/>
          <p:cNvGraphicFramePr>
            <a:graphicFrameLocks noChangeAspect="1"/>
          </p:cNvGraphicFramePr>
          <p:nvPr/>
        </p:nvGraphicFramePr>
        <p:xfrm>
          <a:off x="2514600" y="4572000"/>
          <a:ext cx="2224088" cy="1695450"/>
        </p:xfrm>
        <a:graphic>
          <a:graphicData uri="http://schemas.openxmlformats.org/presentationml/2006/ole">
            <mc:AlternateContent xmlns:mc="http://schemas.openxmlformats.org/markup-compatibility/2006">
              <mc:Choice xmlns:v="urn:schemas-microsoft-com:vml" Requires="v">
                <p:oleObj spid="_x0000_s64605" name="Visio" r:id="rId4" imgW="2223638" imgH="1695327" progId="Visio.Drawing.11">
                  <p:embed/>
                </p:oleObj>
              </mc:Choice>
              <mc:Fallback>
                <p:oleObj name="Visio" r:id="rId4" imgW="2223638" imgH="1695327" progId="Visio.Drawing.11">
                  <p:embed/>
                  <p:pic>
                    <p:nvPicPr>
                      <p:cNvPr id="1229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4572000"/>
                        <a:ext cx="2224088"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Group 219"/>
          <p:cNvGraphicFramePr>
            <a:graphicFrameLocks/>
          </p:cNvGraphicFramePr>
          <p:nvPr/>
        </p:nvGraphicFramePr>
        <p:xfrm>
          <a:off x="6400800" y="1676400"/>
          <a:ext cx="2844800" cy="1474470"/>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7737">
                  <a:extLst>
                    <a:ext uri="{9D8B030D-6E8A-4147-A177-3AD203B41FA5}">
                      <a16:colId xmlns:a16="http://schemas.microsoft.com/office/drawing/2014/main" xmlns="" val="20002"/>
                    </a:ext>
                  </a:extLst>
                </a:gridCol>
              </a:tblGrid>
              <a:tr h="142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2"/>
                  </a:ext>
                </a:extLst>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3"/>
                  </a:ext>
                </a:extLst>
              </a:tr>
            </a:tbl>
          </a:graphicData>
        </a:graphic>
      </p:graphicFrame>
      <p:graphicFrame>
        <p:nvGraphicFramePr>
          <p:cNvPr id="12291" name="Object 4"/>
          <p:cNvGraphicFramePr>
            <a:graphicFrameLocks noChangeAspect="1"/>
          </p:cNvGraphicFramePr>
          <p:nvPr/>
        </p:nvGraphicFramePr>
        <p:xfrm>
          <a:off x="7543800" y="4495800"/>
          <a:ext cx="1143000" cy="860425"/>
        </p:xfrm>
        <a:graphic>
          <a:graphicData uri="http://schemas.openxmlformats.org/presentationml/2006/ole">
            <mc:AlternateContent xmlns:mc="http://schemas.openxmlformats.org/markup-compatibility/2006">
              <mc:Choice xmlns:v="urn:schemas-microsoft-com:vml" Requires="v">
                <p:oleObj spid="_x0000_s64606" name="Visio" r:id="rId6" imgW="1143554" imgH="859831" progId="Visio.Drawing.11">
                  <p:embed/>
                </p:oleObj>
              </mc:Choice>
              <mc:Fallback>
                <p:oleObj name="Visio" r:id="rId6" imgW="1143554" imgH="859831" progId="Visio.Drawing.11">
                  <p:embed/>
                  <p:pic>
                    <p:nvPicPr>
                      <p:cNvPr id="12291"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4495800"/>
                        <a:ext cx="11430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626472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dirty="0">
                <a:solidFill>
                  <a:srgbClr val="FF0000"/>
                </a:solidFill>
              </a:rPr>
              <a:t>Second Normal Form:</a:t>
            </a:r>
            <a:br>
              <a:rPr lang="en-US" dirty="0">
                <a:solidFill>
                  <a:srgbClr val="FF0000"/>
                </a:solidFill>
              </a:rPr>
            </a:br>
            <a:r>
              <a:rPr lang="en-US" dirty="0"/>
              <a:t>1NF And No Partial Dependencies</a:t>
            </a:r>
          </a:p>
        </p:txBody>
      </p:sp>
      <p:sp>
        <p:nvSpPr>
          <p:cNvPr id="77827" name="Content Placeholder 2"/>
          <p:cNvSpPr>
            <a:spLocks noGrp="1"/>
          </p:cNvSpPr>
          <p:nvPr>
            <p:ph idx="1"/>
          </p:nvPr>
        </p:nvSpPr>
        <p:spPr/>
        <p:txBody>
          <a:bodyPr/>
          <a:lstStyle/>
          <a:p>
            <a:r>
              <a:rPr lang="en-US" dirty="0"/>
              <a:t>Each of the tables in our database is in Second Normal Form</a:t>
            </a:r>
          </a:p>
          <a:p>
            <a:r>
              <a:rPr lang="en-US" dirty="0"/>
              <a:t>Second Normal Form means:</a:t>
            </a:r>
          </a:p>
          <a:p>
            <a:pPr lvl="1"/>
            <a:r>
              <a:rPr lang="en-US" dirty="0"/>
              <a:t>First Normal Form</a:t>
            </a:r>
          </a:p>
          <a:p>
            <a:pPr lvl="1"/>
            <a:r>
              <a:rPr lang="en-US" dirty="0"/>
              <a:t>No Partial dependencies</a:t>
            </a:r>
          </a:p>
          <a:p>
            <a:r>
              <a:rPr lang="en-US" dirty="0"/>
              <a:t>The above is checked individually for each table</a:t>
            </a:r>
          </a:p>
          <a:p>
            <a:endParaRPr lang="en-US" dirty="0"/>
          </a:p>
          <a:p>
            <a:r>
              <a:rPr lang="en-US" dirty="0"/>
              <a:t>Furthermore, our decomposition was a lossless join decomposition</a:t>
            </a:r>
          </a:p>
          <a:p>
            <a:r>
              <a:rPr lang="en-US" dirty="0"/>
              <a:t>This means that by “combining” all the tables using the natural join, we get exactly the original table back</a:t>
            </a:r>
          </a:p>
          <a:p>
            <a:r>
              <a:rPr lang="en-US" dirty="0"/>
              <a:t>This is checked “globally”; we do not discuss how this is done generally, but intuitively clearly true in our simple example</a:t>
            </a:r>
          </a:p>
        </p:txBody>
      </p:sp>
    </p:spTree>
    <p:extLst>
      <p:ext uri="{BB962C8B-B14F-4D97-AF65-F5344CB8AC3E}">
        <p14:creationId xmlns:p14="http://schemas.microsoft.com/office/powerpoint/2010/main" val="1259534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p:txBody>
          <a:bodyPr/>
          <a:lstStyle/>
          <a:p>
            <a:r>
              <a:rPr lang="en-US" dirty="0"/>
              <a:t>Transitive </a:t>
            </a:r>
            <a:r>
              <a:rPr lang="en-US"/>
              <a:t>Dependency: T </a:t>
            </a:r>
            <a:r>
              <a:rPr lang="en-US" dirty="0"/>
              <a:t>→ F</a:t>
            </a:r>
          </a:p>
        </p:txBody>
      </p:sp>
      <p:sp>
        <p:nvSpPr>
          <p:cNvPr id="13316" name="Content Placeholder 2"/>
          <p:cNvSpPr>
            <a:spLocks noGrp="1"/>
          </p:cNvSpPr>
          <p:nvPr>
            <p:ph idx="1"/>
          </p:nvPr>
        </p:nvSpPr>
        <p:spPr/>
        <p:txBody>
          <a:bodyPr/>
          <a:lstStyle/>
          <a:p>
            <a:endParaRPr lang="en-US"/>
          </a:p>
          <a:p>
            <a:endParaRPr lang="en-US"/>
          </a:p>
          <a:p>
            <a:endParaRPr lang="en-US"/>
          </a:p>
          <a:p>
            <a:endParaRPr lang="en-US"/>
          </a:p>
          <a:p>
            <a:endParaRPr lang="en-US"/>
          </a:p>
          <a:p>
            <a:endParaRPr lang="en-US"/>
          </a:p>
          <a:p>
            <a:endParaRPr lang="en-US"/>
          </a:p>
          <a:p>
            <a:endParaRPr lang="en-US"/>
          </a:p>
          <a:p>
            <a:pPr>
              <a:buFont typeface="Monotype Sorts" pitchFamily="2" charset="2"/>
              <a:buNone/>
            </a:pPr>
            <a:endParaRPr lang="en-US"/>
          </a:p>
        </p:txBody>
      </p:sp>
      <p:graphicFrame>
        <p:nvGraphicFramePr>
          <p:cNvPr id="6" name="Group 220"/>
          <p:cNvGraphicFramePr>
            <a:graphicFrameLocks noGrp="1"/>
          </p:cNvGraphicFramePr>
          <p:nvPr/>
        </p:nvGraphicFramePr>
        <p:xfrm>
          <a:off x="2590800" y="1752600"/>
          <a:ext cx="4741863" cy="2223135"/>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7737">
                  <a:extLst>
                    <a:ext uri="{9D8B030D-6E8A-4147-A177-3AD203B41FA5}">
                      <a16:colId xmlns:a16="http://schemas.microsoft.com/office/drawing/2014/main" xmlns="" val="20002"/>
                    </a:ext>
                  </a:extLst>
                </a:gridCol>
                <a:gridCol w="949325">
                  <a:extLst>
                    <a:ext uri="{9D8B030D-6E8A-4147-A177-3AD203B41FA5}">
                      <a16:colId xmlns:a16="http://schemas.microsoft.com/office/drawing/2014/main" xmlns="" val="20003"/>
                    </a:ext>
                  </a:extLst>
                </a:gridCol>
                <a:gridCol w="947738">
                  <a:extLst>
                    <a:ext uri="{9D8B030D-6E8A-4147-A177-3AD203B41FA5}">
                      <a16:colId xmlns:a16="http://schemas.microsoft.com/office/drawing/2014/main" xmlns="" val="20004"/>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DB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2"/>
                  </a:ext>
                </a:extLst>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5"/>
                  </a:ext>
                </a:extLst>
              </a:tr>
            </a:tbl>
          </a:graphicData>
        </a:graphic>
      </p:graphicFrame>
      <p:graphicFrame>
        <p:nvGraphicFramePr>
          <p:cNvPr id="13314" name="Object 49"/>
          <p:cNvGraphicFramePr>
            <a:graphicFrameLocks noChangeAspect="1"/>
          </p:cNvGraphicFramePr>
          <p:nvPr/>
        </p:nvGraphicFramePr>
        <p:xfrm>
          <a:off x="4038600" y="5105400"/>
          <a:ext cx="2224088" cy="1466850"/>
        </p:xfrm>
        <a:graphic>
          <a:graphicData uri="http://schemas.openxmlformats.org/presentationml/2006/ole">
            <mc:AlternateContent xmlns:mc="http://schemas.openxmlformats.org/markup-compatibility/2006">
              <mc:Choice xmlns:v="urn:schemas-microsoft-com:vml" Requires="v">
                <p:oleObj spid="_x0000_s65584" name="Visio" r:id="rId4" imgW="2223638" imgH="1466727" progId="Visio.Drawing.11">
                  <p:embed/>
                </p:oleObj>
              </mc:Choice>
              <mc:Fallback>
                <p:oleObj name="Visio" r:id="rId4" imgW="2223638" imgH="1466727" progId="Visio.Drawing.11">
                  <p:embed/>
                  <p:pic>
                    <p:nvPicPr>
                      <p:cNvPr id="13314" name="Object 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5105400"/>
                        <a:ext cx="2224088"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85761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t>Decomposition</a:t>
            </a:r>
          </a:p>
        </p:txBody>
      </p:sp>
      <p:sp>
        <p:nvSpPr>
          <p:cNvPr id="78851" name="Content Placeholder 2"/>
          <p:cNvSpPr>
            <a:spLocks noGrp="1"/>
          </p:cNvSpPr>
          <p:nvPr>
            <p:ph idx="1"/>
          </p:nvPr>
        </p:nvSpPr>
        <p:spPr/>
        <p:txBody>
          <a:bodyPr/>
          <a:lstStyle/>
          <a:p>
            <a:endParaRPr lang="en-US"/>
          </a:p>
          <a:p>
            <a:endParaRPr lang="en-US"/>
          </a:p>
          <a:p>
            <a:endParaRPr lang="en-US"/>
          </a:p>
          <a:p>
            <a:endParaRPr lang="en-US"/>
          </a:p>
          <a:p>
            <a:endParaRPr lang="en-US"/>
          </a:p>
          <a:p>
            <a:endParaRPr lang="en-US"/>
          </a:p>
          <a:p>
            <a:endParaRPr lang="en-US"/>
          </a:p>
          <a:p>
            <a:endParaRPr lang="en-US"/>
          </a:p>
          <a:p>
            <a:pPr>
              <a:buFont typeface="Monotype Sorts" pitchFamily="2" charset="2"/>
              <a:buNone/>
            </a:pPr>
            <a:endParaRPr lang="en-US"/>
          </a:p>
        </p:txBody>
      </p:sp>
      <p:graphicFrame>
        <p:nvGraphicFramePr>
          <p:cNvPr id="6" name="Group 220"/>
          <p:cNvGraphicFramePr>
            <a:graphicFrameLocks noGrp="1"/>
          </p:cNvGraphicFramePr>
          <p:nvPr/>
        </p:nvGraphicFramePr>
        <p:xfrm>
          <a:off x="2133600" y="1600200"/>
          <a:ext cx="4741863" cy="2223135"/>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7737">
                  <a:extLst>
                    <a:ext uri="{9D8B030D-6E8A-4147-A177-3AD203B41FA5}">
                      <a16:colId xmlns:a16="http://schemas.microsoft.com/office/drawing/2014/main" xmlns="" val="20002"/>
                    </a:ext>
                  </a:extLst>
                </a:gridCol>
                <a:gridCol w="949325">
                  <a:extLst>
                    <a:ext uri="{9D8B030D-6E8A-4147-A177-3AD203B41FA5}">
                      <a16:colId xmlns:a16="http://schemas.microsoft.com/office/drawing/2014/main" xmlns="" val="20003"/>
                    </a:ext>
                  </a:extLst>
                </a:gridCol>
                <a:gridCol w="947738">
                  <a:extLst>
                    <a:ext uri="{9D8B030D-6E8A-4147-A177-3AD203B41FA5}">
                      <a16:colId xmlns:a16="http://schemas.microsoft.com/office/drawing/2014/main" xmlns="" val="20004"/>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DB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2"/>
                  </a:ext>
                </a:extLst>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5"/>
                  </a:ext>
                </a:extLst>
              </a:tr>
            </a:tbl>
          </a:graphicData>
        </a:graphic>
      </p:graphicFrame>
      <p:graphicFrame>
        <p:nvGraphicFramePr>
          <p:cNvPr id="5" name="Group 33"/>
          <p:cNvGraphicFramePr>
            <a:graphicFrameLocks noGrp="1"/>
          </p:cNvGraphicFramePr>
          <p:nvPr/>
        </p:nvGraphicFramePr>
        <p:xfrm>
          <a:off x="1600200" y="4724400"/>
          <a:ext cx="3794125" cy="2223135"/>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7737">
                  <a:extLst>
                    <a:ext uri="{9D8B030D-6E8A-4147-A177-3AD203B41FA5}">
                      <a16:colId xmlns:a16="http://schemas.microsoft.com/office/drawing/2014/main" xmlns="" val="20002"/>
                    </a:ext>
                  </a:extLst>
                </a:gridCol>
                <a:gridCol w="949325">
                  <a:extLst>
                    <a:ext uri="{9D8B030D-6E8A-4147-A177-3AD203B41FA5}">
                      <a16:colId xmlns:a16="http://schemas.microsoft.com/office/drawing/2014/main" xmlns="" val="20003"/>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DB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2"/>
                  </a:ext>
                </a:extLst>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5"/>
                  </a:ext>
                </a:extLst>
              </a:tr>
            </a:tbl>
          </a:graphicData>
        </a:graphic>
      </p:graphicFrame>
      <p:graphicFrame>
        <p:nvGraphicFramePr>
          <p:cNvPr id="7" name="Group 121"/>
          <p:cNvGraphicFramePr>
            <a:graphicFrameLocks noGrp="1"/>
          </p:cNvGraphicFramePr>
          <p:nvPr/>
        </p:nvGraphicFramePr>
        <p:xfrm>
          <a:off x="6172200" y="4724400"/>
          <a:ext cx="2844800" cy="2223135"/>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7737">
                  <a:extLst>
                    <a:ext uri="{9D8B030D-6E8A-4147-A177-3AD203B41FA5}">
                      <a16:colId xmlns:a16="http://schemas.microsoft.com/office/drawing/2014/main" xmlns=""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2"/>
                  </a:ext>
                </a:extLst>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6949133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p:txBody>
          <a:bodyPr/>
          <a:lstStyle/>
          <a:p>
            <a:r>
              <a:rPr lang="en-US"/>
              <a:t>No Anomalies</a:t>
            </a:r>
          </a:p>
        </p:txBody>
      </p:sp>
      <p:sp>
        <p:nvSpPr>
          <p:cNvPr id="14340" name="Content Placeholder 2"/>
          <p:cNvSpPr>
            <a:spLocks noGrp="1"/>
          </p:cNvSpPr>
          <p:nvPr>
            <p:ph idx="1"/>
          </p:nvPr>
        </p:nvSpPr>
        <p:spPr/>
        <p:txBody>
          <a:bodyPr/>
          <a:lstStyle/>
          <a:p>
            <a:endParaRPr lang="en-US"/>
          </a:p>
          <a:p>
            <a:endParaRPr lang="en-US"/>
          </a:p>
          <a:p>
            <a:endParaRPr lang="en-US"/>
          </a:p>
          <a:p>
            <a:endParaRPr lang="en-US"/>
          </a:p>
          <a:p>
            <a:endParaRPr lang="en-US"/>
          </a:p>
          <a:p>
            <a:endParaRPr lang="en-US"/>
          </a:p>
          <a:p>
            <a:endParaRPr lang="en-US"/>
          </a:p>
          <a:p>
            <a:endParaRPr lang="en-US"/>
          </a:p>
          <a:p>
            <a:pPr>
              <a:buFont typeface="Monotype Sorts" pitchFamily="2" charset="2"/>
              <a:buNone/>
            </a:pPr>
            <a:endParaRPr lang="en-US"/>
          </a:p>
        </p:txBody>
      </p:sp>
      <p:graphicFrame>
        <p:nvGraphicFramePr>
          <p:cNvPr id="7" name="Group 121"/>
          <p:cNvGraphicFramePr>
            <a:graphicFrameLocks noGrp="1"/>
          </p:cNvGraphicFramePr>
          <p:nvPr/>
        </p:nvGraphicFramePr>
        <p:xfrm>
          <a:off x="3810000" y="1828800"/>
          <a:ext cx="2844800" cy="2223135"/>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7737">
                  <a:extLst>
                    <a:ext uri="{9D8B030D-6E8A-4147-A177-3AD203B41FA5}">
                      <a16:colId xmlns:a16="http://schemas.microsoft.com/office/drawing/2014/main" xmlns=""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2"/>
                  </a:ext>
                </a:extLst>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5"/>
                  </a:ext>
                </a:extLst>
              </a:tr>
            </a:tbl>
          </a:graphicData>
        </a:graphic>
      </p:graphicFrame>
      <p:graphicFrame>
        <p:nvGraphicFramePr>
          <p:cNvPr id="14338" name="Object 2"/>
          <p:cNvGraphicFramePr>
            <a:graphicFrameLocks noChangeAspect="1"/>
          </p:cNvGraphicFramePr>
          <p:nvPr/>
        </p:nvGraphicFramePr>
        <p:xfrm>
          <a:off x="5105400" y="5257800"/>
          <a:ext cx="1123950" cy="860425"/>
        </p:xfrm>
        <a:graphic>
          <a:graphicData uri="http://schemas.openxmlformats.org/presentationml/2006/ole">
            <mc:AlternateContent xmlns:mc="http://schemas.openxmlformats.org/markup-compatibility/2006">
              <mc:Choice xmlns:v="urn:schemas-microsoft-com:vml" Requires="v">
                <p:oleObj spid="_x0000_s66608" name="Visio" r:id="rId4" imgW="1123996" imgH="859831" progId="Visio.Drawing.11">
                  <p:embed/>
                </p:oleObj>
              </mc:Choice>
              <mc:Fallback>
                <p:oleObj name="Visio" r:id="rId4" imgW="1123996" imgH="859831" progId="Visio.Drawing.11">
                  <p:embed/>
                  <p:pic>
                    <p:nvPicPr>
                      <p:cNvPr id="1433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5257800"/>
                        <a:ext cx="112395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989636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p:txBody>
          <a:bodyPr/>
          <a:lstStyle/>
          <a:p>
            <a:r>
              <a:rPr lang="en-US" dirty="0"/>
              <a:t>Anomaly</a:t>
            </a:r>
          </a:p>
        </p:txBody>
      </p:sp>
      <p:sp>
        <p:nvSpPr>
          <p:cNvPr id="15364" name="Content Placeholder 2"/>
          <p:cNvSpPr>
            <a:spLocks noGrp="1"/>
          </p:cNvSpPr>
          <p:nvPr>
            <p:ph idx="1"/>
          </p:nvPr>
        </p:nvSpPr>
        <p:spPr/>
        <p:txBody>
          <a:bodyPr/>
          <a:lstStyle/>
          <a:p>
            <a:endParaRPr lang="en-US"/>
          </a:p>
          <a:p>
            <a:endParaRPr lang="en-US"/>
          </a:p>
          <a:p>
            <a:endParaRPr lang="en-US"/>
          </a:p>
          <a:p>
            <a:endParaRPr lang="en-US"/>
          </a:p>
          <a:p>
            <a:endParaRPr lang="en-US"/>
          </a:p>
          <a:p>
            <a:endParaRPr lang="en-US"/>
          </a:p>
          <a:p>
            <a:endParaRPr lang="en-US"/>
          </a:p>
          <a:p>
            <a:endParaRPr lang="en-US"/>
          </a:p>
          <a:p>
            <a:pPr>
              <a:buFont typeface="Monotype Sorts" pitchFamily="2" charset="2"/>
              <a:buNone/>
            </a:pPr>
            <a:endParaRPr lang="en-US"/>
          </a:p>
        </p:txBody>
      </p:sp>
      <p:graphicFrame>
        <p:nvGraphicFramePr>
          <p:cNvPr id="5" name="Group 33"/>
          <p:cNvGraphicFramePr>
            <a:graphicFrameLocks noGrp="1"/>
          </p:cNvGraphicFramePr>
          <p:nvPr/>
        </p:nvGraphicFramePr>
        <p:xfrm>
          <a:off x="3200400" y="2133600"/>
          <a:ext cx="3794125" cy="2223135"/>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7737">
                  <a:extLst>
                    <a:ext uri="{9D8B030D-6E8A-4147-A177-3AD203B41FA5}">
                      <a16:colId xmlns:a16="http://schemas.microsoft.com/office/drawing/2014/main" xmlns="" val="20002"/>
                    </a:ext>
                  </a:extLst>
                </a:gridCol>
                <a:gridCol w="949325">
                  <a:extLst>
                    <a:ext uri="{9D8B030D-6E8A-4147-A177-3AD203B41FA5}">
                      <a16:colId xmlns:a16="http://schemas.microsoft.com/office/drawing/2014/main" xmlns="" val="20003"/>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DB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2"/>
                  </a:ext>
                </a:extLst>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5"/>
                  </a:ext>
                </a:extLst>
              </a:tr>
            </a:tbl>
          </a:graphicData>
        </a:graphic>
      </p:graphicFrame>
      <p:graphicFrame>
        <p:nvGraphicFramePr>
          <p:cNvPr id="15362" name="Object 2"/>
          <p:cNvGraphicFramePr>
            <a:graphicFrameLocks noChangeAspect="1"/>
          </p:cNvGraphicFramePr>
          <p:nvPr/>
        </p:nvGraphicFramePr>
        <p:xfrm>
          <a:off x="4419600" y="5257800"/>
          <a:ext cx="1663700" cy="1466850"/>
        </p:xfrm>
        <a:graphic>
          <a:graphicData uri="http://schemas.openxmlformats.org/presentationml/2006/ole">
            <mc:AlternateContent xmlns:mc="http://schemas.openxmlformats.org/markup-compatibility/2006">
              <mc:Choice xmlns:v="urn:schemas-microsoft-com:vml" Requires="v">
                <p:oleObj spid="_x0000_s67632" name="Visio" r:id="rId4" imgW="1663854" imgH="1466727" progId="Visio.Drawing.11">
                  <p:embed/>
                </p:oleObj>
              </mc:Choice>
              <mc:Fallback>
                <p:oleObj name="Visio" r:id="rId4" imgW="1663854" imgH="1466727" progId="Visio.Drawing.11">
                  <p:embed/>
                  <p:pic>
                    <p:nvPicPr>
                      <p:cNvPr id="1536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5257800"/>
                        <a:ext cx="16637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973867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itle 1"/>
          <p:cNvSpPr>
            <a:spLocks noGrp="1"/>
          </p:cNvSpPr>
          <p:nvPr>
            <p:ph type="title"/>
          </p:nvPr>
        </p:nvSpPr>
        <p:spPr/>
        <p:txBody>
          <a:bodyPr/>
          <a:lstStyle/>
          <a:p>
            <a:r>
              <a:rPr lang="en-US"/>
              <a:t>Decomposition So Far</a:t>
            </a:r>
          </a:p>
        </p:txBody>
      </p:sp>
      <p:sp>
        <p:nvSpPr>
          <p:cNvPr id="16390" name="Content Placeholder 2"/>
          <p:cNvSpPr>
            <a:spLocks noGrp="1"/>
          </p:cNvSpPr>
          <p:nvPr>
            <p:ph idx="1"/>
          </p:nvPr>
        </p:nvSpPr>
        <p:spPr/>
        <p:txBody>
          <a:bodyPr/>
          <a:lstStyle/>
          <a:p>
            <a:endParaRPr lang="en-US"/>
          </a:p>
          <a:p>
            <a:endParaRPr lang="en-US"/>
          </a:p>
          <a:p>
            <a:endParaRPr lang="en-US"/>
          </a:p>
          <a:p>
            <a:endParaRPr lang="en-US"/>
          </a:p>
          <a:p>
            <a:endParaRPr lang="en-US"/>
          </a:p>
          <a:p>
            <a:endParaRPr lang="en-US"/>
          </a:p>
          <a:p>
            <a:endParaRPr lang="en-US"/>
          </a:p>
          <a:p>
            <a:endParaRPr lang="en-US"/>
          </a:p>
        </p:txBody>
      </p:sp>
      <p:graphicFrame>
        <p:nvGraphicFramePr>
          <p:cNvPr id="5" name="Group 219"/>
          <p:cNvGraphicFramePr>
            <a:graphicFrameLocks/>
          </p:cNvGraphicFramePr>
          <p:nvPr/>
        </p:nvGraphicFramePr>
        <p:xfrm>
          <a:off x="1447800" y="1066800"/>
          <a:ext cx="2844800" cy="1480185"/>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7737">
                  <a:extLst>
                    <a:ext uri="{9D8B030D-6E8A-4147-A177-3AD203B41FA5}">
                      <a16:colId xmlns:a16="http://schemas.microsoft.com/office/drawing/2014/main" xmlns=""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2"/>
                  </a:ext>
                </a:extLst>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3"/>
                  </a:ext>
                </a:extLst>
              </a:tr>
            </a:tbl>
          </a:graphicData>
        </a:graphic>
      </p:graphicFrame>
      <p:graphicFrame>
        <p:nvGraphicFramePr>
          <p:cNvPr id="16386" name="Object 2"/>
          <p:cNvGraphicFramePr>
            <a:graphicFrameLocks noChangeAspect="1"/>
          </p:cNvGraphicFramePr>
          <p:nvPr/>
        </p:nvGraphicFramePr>
        <p:xfrm>
          <a:off x="2819400" y="2743200"/>
          <a:ext cx="1143000" cy="860425"/>
        </p:xfrm>
        <a:graphic>
          <a:graphicData uri="http://schemas.openxmlformats.org/presentationml/2006/ole">
            <mc:AlternateContent xmlns:mc="http://schemas.openxmlformats.org/markup-compatibility/2006">
              <mc:Choice xmlns:v="urn:schemas-microsoft-com:vml" Requires="v">
                <p:oleObj spid="_x0000_s68746" name="Visio" r:id="rId4" imgW="1143554" imgH="859831" progId="Visio.Drawing.11">
                  <p:embed/>
                </p:oleObj>
              </mc:Choice>
              <mc:Fallback>
                <p:oleObj name="Visio" r:id="rId4" imgW="1143554" imgH="859831" progId="Visio.Drawing.11">
                  <p:embed/>
                  <p:pic>
                    <p:nvPicPr>
                      <p:cNvPr id="1638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2743200"/>
                        <a:ext cx="11430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Group 33"/>
          <p:cNvGraphicFramePr>
            <a:graphicFrameLocks noGrp="1"/>
          </p:cNvGraphicFramePr>
          <p:nvPr/>
        </p:nvGraphicFramePr>
        <p:xfrm>
          <a:off x="2057400" y="3733800"/>
          <a:ext cx="3794125" cy="2223135"/>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7737">
                  <a:extLst>
                    <a:ext uri="{9D8B030D-6E8A-4147-A177-3AD203B41FA5}">
                      <a16:colId xmlns:a16="http://schemas.microsoft.com/office/drawing/2014/main" xmlns="" val="20002"/>
                    </a:ext>
                  </a:extLst>
                </a:gridCol>
                <a:gridCol w="949325">
                  <a:extLst>
                    <a:ext uri="{9D8B030D-6E8A-4147-A177-3AD203B41FA5}">
                      <a16:colId xmlns:a16="http://schemas.microsoft.com/office/drawing/2014/main" xmlns="" val="20003"/>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DB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2"/>
                  </a:ext>
                </a:extLst>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5"/>
                  </a:ext>
                </a:extLst>
              </a:tr>
            </a:tbl>
          </a:graphicData>
        </a:graphic>
      </p:graphicFrame>
      <p:graphicFrame>
        <p:nvGraphicFramePr>
          <p:cNvPr id="16387" name="Object 3"/>
          <p:cNvGraphicFramePr>
            <a:graphicFrameLocks noChangeAspect="1"/>
          </p:cNvGraphicFramePr>
          <p:nvPr/>
        </p:nvGraphicFramePr>
        <p:xfrm>
          <a:off x="3657600" y="6172200"/>
          <a:ext cx="1663700" cy="1466850"/>
        </p:xfrm>
        <a:graphic>
          <a:graphicData uri="http://schemas.openxmlformats.org/presentationml/2006/ole">
            <mc:AlternateContent xmlns:mc="http://schemas.openxmlformats.org/markup-compatibility/2006">
              <mc:Choice xmlns:v="urn:schemas-microsoft-com:vml" Requires="v">
                <p:oleObj spid="_x0000_s68747" name="Visio" r:id="rId6" imgW="1663854" imgH="1466727" progId="Visio.Drawing.11">
                  <p:embed/>
                </p:oleObj>
              </mc:Choice>
              <mc:Fallback>
                <p:oleObj name="Visio" r:id="rId6" imgW="1663854" imgH="1466727" progId="Visio.Drawing.11">
                  <p:embed/>
                  <p:pic>
                    <p:nvPicPr>
                      <p:cNvPr id="16387"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6172200"/>
                        <a:ext cx="16637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Group 121"/>
          <p:cNvGraphicFramePr>
            <a:graphicFrameLocks noGrp="1"/>
          </p:cNvGraphicFramePr>
          <p:nvPr/>
        </p:nvGraphicFramePr>
        <p:xfrm>
          <a:off x="5562600" y="1066800"/>
          <a:ext cx="2844800" cy="1851660"/>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7737">
                  <a:extLst>
                    <a:ext uri="{9D8B030D-6E8A-4147-A177-3AD203B41FA5}">
                      <a16:colId xmlns:a16="http://schemas.microsoft.com/office/drawing/2014/main" xmlns=""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2"/>
                  </a:ext>
                </a:extLst>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4"/>
                  </a:ext>
                </a:extLst>
              </a:tr>
            </a:tbl>
          </a:graphicData>
        </a:graphic>
      </p:graphicFrame>
      <p:graphicFrame>
        <p:nvGraphicFramePr>
          <p:cNvPr id="16388" name="Object 6"/>
          <p:cNvGraphicFramePr>
            <a:graphicFrameLocks noChangeAspect="1"/>
          </p:cNvGraphicFramePr>
          <p:nvPr/>
        </p:nvGraphicFramePr>
        <p:xfrm>
          <a:off x="7239000" y="3200400"/>
          <a:ext cx="1123950" cy="860425"/>
        </p:xfrm>
        <a:graphic>
          <a:graphicData uri="http://schemas.openxmlformats.org/presentationml/2006/ole">
            <mc:AlternateContent xmlns:mc="http://schemas.openxmlformats.org/markup-compatibility/2006">
              <mc:Choice xmlns:v="urn:schemas-microsoft-com:vml" Requires="v">
                <p:oleObj spid="_x0000_s68748" name="Visio" r:id="rId8" imgW="1123920" imgH="860400" progId="Visio.Drawing.11">
                  <p:embed/>
                </p:oleObj>
              </mc:Choice>
              <mc:Fallback>
                <p:oleObj name="Visio" r:id="rId8" imgW="1123920" imgH="860400" progId="Visio.Drawing.11">
                  <p:embed/>
                  <p:pic>
                    <p:nvPicPr>
                      <p:cNvPr id="16388"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9000" y="3200400"/>
                        <a:ext cx="112395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100161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dirty="0">
                <a:solidFill>
                  <a:srgbClr val="FF0000"/>
                </a:solidFill>
              </a:rPr>
              <a:t>Third Normal Form:</a:t>
            </a:r>
            <a:br>
              <a:rPr lang="en-US" dirty="0">
                <a:solidFill>
                  <a:srgbClr val="FF0000"/>
                </a:solidFill>
              </a:rPr>
            </a:br>
            <a:r>
              <a:rPr lang="en-US" dirty="0"/>
              <a:t>2NF And No Transitive Dependencies</a:t>
            </a:r>
          </a:p>
        </p:txBody>
      </p:sp>
      <p:sp>
        <p:nvSpPr>
          <p:cNvPr id="79875" name="Content Placeholder 2"/>
          <p:cNvSpPr>
            <a:spLocks noGrp="1"/>
          </p:cNvSpPr>
          <p:nvPr>
            <p:ph idx="1"/>
          </p:nvPr>
        </p:nvSpPr>
        <p:spPr/>
        <p:txBody>
          <a:bodyPr/>
          <a:lstStyle/>
          <a:p>
            <a:r>
              <a:rPr lang="en-US" dirty="0"/>
              <a:t>Each of the tables in our database is in Third Normal Form</a:t>
            </a:r>
          </a:p>
          <a:p>
            <a:r>
              <a:rPr lang="en-US" dirty="0"/>
              <a:t>Third Normal Form means:</a:t>
            </a:r>
          </a:p>
          <a:p>
            <a:pPr lvl="1"/>
            <a:r>
              <a:rPr lang="en-US" dirty="0"/>
              <a:t>Second Normal Form (therefore in </a:t>
            </a:r>
            <a:r>
              <a:rPr lang="en-US" dirty="0" err="1"/>
              <a:t>1NF</a:t>
            </a:r>
            <a:r>
              <a:rPr lang="en-US" dirty="0"/>
              <a:t> and no partial dependencies)</a:t>
            </a:r>
          </a:p>
          <a:p>
            <a:pPr lvl="1"/>
            <a:r>
              <a:rPr lang="en-US" dirty="0"/>
              <a:t>No transitive dependencies</a:t>
            </a:r>
          </a:p>
          <a:p>
            <a:r>
              <a:rPr lang="en-US" dirty="0"/>
              <a:t>The above is checked individually for each table</a:t>
            </a:r>
          </a:p>
          <a:p>
            <a:endParaRPr lang="en-US" dirty="0"/>
          </a:p>
          <a:p>
            <a:r>
              <a:rPr lang="en-US" dirty="0"/>
              <a:t>Furthermore, our decomposition was a lossless join decomposition</a:t>
            </a:r>
          </a:p>
          <a:p>
            <a:r>
              <a:rPr lang="en-US" dirty="0"/>
              <a:t>This means that by “combining” all the tables we get exactly the original table back</a:t>
            </a:r>
          </a:p>
          <a:p>
            <a:r>
              <a:rPr lang="en-US" dirty="0"/>
              <a:t>This is checked “globally”; we do not discuss how this is done generally, but intuitively clearly true in our simple example</a:t>
            </a:r>
          </a:p>
        </p:txBody>
      </p:sp>
    </p:spTree>
    <p:extLst>
      <p:ext uri="{BB962C8B-B14F-4D97-AF65-F5344CB8AC3E}">
        <p14:creationId xmlns:p14="http://schemas.microsoft.com/office/powerpoint/2010/main" val="27457120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r>
              <a:rPr lang="en-US"/>
              <a:t>Anomaly</a:t>
            </a:r>
          </a:p>
        </p:txBody>
      </p:sp>
      <p:sp>
        <p:nvSpPr>
          <p:cNvPr id="17412"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We are worried about decomposing by “pulling out” C and getting CS and TC, as we are pulling out a part of the key</a:t>
            </a:r>
          </a:p>
          <a:p>
            <a:r>
              <a:rPr lang="en-US" dirty="0"/>
              <a:t>But we can actually do it</a:t>
            </a:r>
          </a:p>
          <a:p>
            <a:r>
              <a:rPr lang="en-US" dirty="0"/>
              <a:t>We see next how</a:t>
            </a:r>
          </a:p>
        </p:txBody>
      </p:sp>
      <p:graphicFrame>
        <p:nvGraphicFramePr>
          <p:cNvPr id="5" name="Group 33"/>
          <p:cNvGraphicFramePr>
            <a:graphicFrameLocks noGrp="1"/>
          </p:cNvGraphicFramePr>
          <p:nvPr/>
        </p:nvGraphicFramePr>
        <p:xfrm>
          <a:off x="2133600" y="1295400"/>
          <a:ext cx="3794125" cy="2223135"/>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7737">
                  <a:extLst>
                    <a:ext uri="{9D8B030D-6E8A-4147-A177-3AD203B41FA5}">
                      <a16:colId xmlns:a16="http://schemas.microsoft.com/office/drawing/2014/main" xmlns="" val="20002"/>
                    </a:ext>
                  </a:extLst>
                </a:gridCol>
                <a:gridCol w="949325">
                  <a:extLst>
                    <a:ext uri="{9D8B030D-6E8A-4147-A177-3AD203B41FA5}">
                      <a16:colId xmlns:a16="http://schemas.microsoft.com/office/drawing/2014/main" xmlns="" val="20003"/>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DB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2"/>
                  </a:ext>
                </a:extLst>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5"/>
                  </a:ext>
                </a:extLst>
              </a:tr>
            </a:tbl>
          </a:graphicData>
        </a:graphic>
      </p:graphicFrame>
      <p:graphicFrame>
        <p:nvGraphicFramePr>
          <p:cNvPr id="17410" name="Object 2"/>
          <p:cNvGraphicFramePr>
            <a:graphicFrameLocks noChangeAspect="1"/>
          </p:cNvGraphicFramePr>
          <p:nvPr/>
        </p:nvGraphicFramePr>
        <p:xfrm>
          <a:off x="3733800" y="3810000"/>
          <a:ext cx="1663700" cy="1466850"/>
        </p:xfrm>
        <a:graphic>
          <a:graphicData uri="http://schemas.openxmlformats.org/presentationml/2006/ole">
            <mc:AlternateContent xmlns:mc="http://schemas.openxmlformats.org/markup-compatibility/2006">
              <mc:Choice xmlns:v="urn:schemas-microsoft-com:vml" Requires="v">
                <p:oleObj spid="_x0000_s69680" name="Visio" r:id="rId4" imgW="1663854" imgH="1466727" progId="Visio.Drawing.11">
                  <p:embed/>
                </p:oleObj>
              </mc:Choice>
              <mc:Fallback>
                <p:oleObj name="Visio" r:id="rId4" imgW="1663854" imgH="1466727" progId="Visio.Drawing.11">
                  <p:embed/>
                  <p:pic>
                    <p:nvPicPr>
                      <p:cNvPr id="1741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810000"/>
                        <a:ext cx="16637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152846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p:txBody>
          <a:bodyPr/>
          <a:lstStyle/>
          <a:p>
            <a:r>
              <a:rPr lang="en-US" dirty="0"/>
              <a:t>An Alternative Primary Key: TS</a:t>
            </a:r>
          </a:p>
        </p:txBody>
      </p:sp>
      <p:sp>
        <p:nvSpPr>
          <p:cNvPr id="18436"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r>
              <a:rPr lang="en-US" dirty="0"/>
              <a:t>Note that TS could also serve as primary key  for this table SCT since by looking at the FD we have: T → C, we see that TS functionally determines everything, that is it determines all the attributes TSC </a:t>
            </a:r>
          </a:p>
          <a:p>
            <a:r>
              <a:rPr lang="en-US" dirty="0"/>
              <a:t>Recall, that TS could have been chosen at the primary key of the original table</a:t>
            </a:r>
          </a:p>
        </p:txBody>
      </p:sp>
      <p:graphicFrame>
        <p:nvGraphicFramePr>
          <p:cNvPr id="5" name="Group 33"/>
          <p:cNvGraphicFramePr>
            <a:graphicFrameLocks noGrp="1"/>
          </p:cNvGraphicFramePr>
          <p:nvPr>
            <p:extLst/>
          </p:nvPr>
        </p:nvGraphicFramePr>
        <p:xfrm>
          <a:off x="2133600" y="1143000"/>
          <a:ext cx="3794125" cy="2223135"/>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7737">
                  <a:extLst>
                    <a:ext uri="{9D8B030D-6E8A-4147-A177-3AD203B41FA5}">
                      <a16:colId xmlns:a16="http://schemas.microsoft.com/office/drawing/2014/main" xmlns="" val="20002"/>
                    </a:ext>
                  </a:extLst>
                </a:gridCol>
                <a:gridCol w="949325">
                  <a:extLst>
                    <a:ext uri="{9D8B030D-6E8A-4147-A177-3AD203B41FA5}">
                      <a16:colId xmlns:a16="http://schemas.microsoft.com/office/drawing/2014/main" xmlns="" val="20003"/>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DB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2"/>
                  </a:ext>
                </a:extLst>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5"/>
                  </a:ext>
                </a:extLst>
              </a:tr>
            </a:tbl>
          </a:graphicData>
        </a:graphic>
      </p:graphicFrame>
      <p:graphicFrame>
        <p:nvGraphicFramePr>
          <p:cNvPr id="18434" name="Object 2"/>
          <p:cNvGraphicFramePr>
            <a:graphicFrameLocks noChangeAspect="1"/>
          </p:cNvGraphicFramePr>
          <p:nvPr>
            <p:extLst/>
          </p:nvPr>
        </p:nvGraphicFramePr>
        <p:xfrm>
          <a:off x="3733800" y="3581400"/>
          <a:ext cx="1663700" cy="1466850"/>
        </p:xfrm>
        <a:graphic>
          <a:graphicData uri="http://schemas.openxmlformats.org/presentationml/2006/ole">
            <mc:AlternateContent xmlns:mc="http://schemas.openxmlformats.org/markup-compatibility/2006">
              <mc:Choice xmlns:v="urn:schemas-microsoft-com:vml" Requires="v">
                <p:oleObj spid="_x0000_s70704" name="Visio" r:id="rId4" imgW="1663854" imgH="1466727" progId="Visio.Drawing.11">
                  <p:embed/>
                </p:oleObj>
              </mc:Choice>
              <mc:Fallback>
                <p:oleObj name="Visio" r:id="rId4" imgW="1663854" imgH="1466727" progId="Visio.Drawing.11">
                  <p:embed/>
                  <p:pic>
                    <p:nvPicPr>
                      <p:cNvPr id="1843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581400"/>
                        <a:ext cx="16637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80358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t>Better Representation Of Information</a:t>
            </a:r>
          </a:p>
        </p:txBody>
      </p:sp>
      <p:sp>
        <p:nvSpPr>
          <p:cNvPr id="40963" name="Content Placeholder 2"/>
          <p:cNvSpPr>
            <a:spLocks noGrp="1"/>
          </p:cNvSpPr>
          <p:nvPr>
            <p:ph idx="1"/>
          </p:nvPr>
        </p:nvSpPr>
        <p:spPr/>
        <p:txBody>
          <a:bodyPr/>
          <a:lstStyle/>
          <a:p>
            <a:r>
              <a:rPr lang="en-US" dirty="0"/>
              <a:t>The problem can be solved by replacing one table</a:t>
            </a:r>
          </a:p>
          <a:p>
            <a:endParaRPr lang="en-US" dirty="0"/>
          </a:p>
          <a:p>
            <a:endParaRPr lang="en-US" dirty="0"/>
          </a:p>
          <a:p>
            <a:endParaRPr lang="en-US" dirty="0"/>
          </a:p>
          <a:p>
            <a:endParaRPr lang="en-US" dirty="0"/>
          </a:p>
          <a:p>
            <a:endParaRPr lang="en-US" dirty="0"/>
          </a:p>
          <a:p>
            <a:endParaRPr lang="en-US" dirty="0"/>
          </a:p>
          <a:p>
            <a:pPr>
              <a:buFont typeface="Monotype Sorts" pitchFamily="2" charset="2"/>
              <a:buNone/>
            </a:pPr>
            <a:r>
              <a:rPr lang="en-US" dirty="0"/>
              <a:t>	by two tables</a:t>
            </a:r>
          </a:p>
          <a:p>
            <a:pPr>
              <a:buFont typeface="Monotype Sorts" pitchFamily="2" charset="2"/>
              <a:buNone/>
            </a:pPr>
            <a:endParaRPr lang="en-US" dirty="0"/>
          </a:p>
          <a:p>
            <a:pPr>
              <a:buFont typeface="Monotype Sorts" pitchFamily="2" charset="2"/>
              <a:buNone/>
            </a:pPr>
            <a:endParaRPr lang="en-US" dirty="0"/>
          </a:p>
        </p:txBody>
      </p:sp>
      <p:graphicFrame>
        <p:nvGraphicFramePr>
          <p:cNvPr id="5" name="Content Placeholder 3"/>
          <p:cNvGraphicFramePr>
            <a:graphicFrameLocks/>
          </p:cNvGraphicFramePr>
          <p:nvPr/>
        </p:nvGraphicFramePr>
        <p:xfrm>
          <a:off x="2362200" y="1981200"/>
          <a:ext cx="4419600" cy="1854200"/>
        </p:xfrm>
        <a:graphic>
          <a:graphicData uri="http://schemas.openxmlformats.org/drawingml/2006/table">
            <a:tbl>
              <a:tblPr firstRow="1" bandCol="1">
                <a:tableStyleId>{21E4AEA4-8DFA-4A89-87EB-49C32662AFE0}</a:tableStyleId>
              </a:tblPr>
              <a:tblGrid>
                <a:gridCol w="736600">
                  <a:extLst>
                    <a:ext uri="{9D8B030D-6E8A-4147-A177-3AD203B41FA5}">
                      <a16:colId xmlns:a16="http://schemas.microsoft.com/office/drawing/2014/main" xmlns="" val="20000"/>
                    </a:ext>
                  </a:extLst>
                </a:gridCol>
                <a:gridCol w="736600">
                  <a:extLst>
                    <a:ext uri="{9D8B030D-6E8A-4147-A177-3AD203B41FA5}">
                      <a16:colId xmlns:a16="http://schemas.microsoft.com/office/drawing/2014/main" xmlns="" val="20001"/>
                    </a:ext>
                  </a:extLst>
                </a:gridCol>
                <a:gridCol w="736600">
                  <a:extLst>
                    <a:ext uri="{9D8B030D-6E8A-4147-A177-3AD203B41FA5}">
                      <a16:colId xmlns:a16="http://schemas.microsoft.com/office/drawing/2014/main" xmlns="" val="20002"/>
                    </a:ext>
                  </a:extLst>
                </a:gridCol>
                <a:gridCol w="736600">
                  <a:extLst>
                    <a:ext uri="{9D8B030D-6E8A-4147-A177-3AD203B41FA5}">
                      <a16:colId xmlns:a16="http://schemas.microsoft.com/office/drawing/2014/main" xmlns="" val="20003"/>
                    </a:ext>
                  </a:extLst>
                </a:gridCol>
                <a:gridCol w="736600">
                  <a:extLst>
                    <a:ext uri="{9D8B030D-6E8A-4147-A177-3AD203B41FA5}">
                      <a16:colId xmlns:a16="http://schemas.microsoft.com/office/drawing/2014/main" xmlns="" val="20004"/>
                    </a:ext>
                  </a:extLst>
                </a:gridCol>
                <a:gridCol w="736600">
                  <a:extLst>
                    <a:ext uri="{9D8B030D-6E8A-4147-A177-3AD203B41FA5}">
                      <a16:colId xmlns:a16="http://schemas.microsoft.com/office/drawing/2014/main" xmlns="" val="20005"/>
                    </a:ext>
                  </a:extLst>
                </a:gridCol>
              </a:tblGrid>
              <a:tr h="370840">
                <a:tc>
                  <a:txBody>
                    <a:bodyPr/>
                    <a:lstStyle/>
                    <a:p>
                      <a:pPr algn="ctr"/>
                      <a:r>
                        <a:rPr lang="en-US" sz="1400" dirty="0"/>
                        <a:t>R</a:t>
                      </a:r>
                    </a:p>
                  </a:txBody>
                  <a:tcPr/>
                </a:tc>
                <a:tc>
                  <a:txBody>
                    <a:bodyPr/>
                    <a:lstStyle/>
                    <a:p>
                      <a:pPr algn="ctr"/>
                      <a:r>
                        <a:rPr lang="en-US" sz="1400" dirty="0"/>
                        <a:t>Name</a:t>
                      </a:r>
                    </a:p>
                  </a:txBody>
                  <a:tcPr/>
                </a:tc>
                <a:tc>
                  <a:txBody>
                    <a:bodyPr/>
                    <a:lstStyle/>
                    <a:p>
                      <a:pPr algn="ctr"/>
                      <a:r>
                        <a:rPr lang="en-US" sz="1400" u="sng" dirty="0" err="1"/>
                        <a:t>SSN</a:t>
                      </a:r>
                      <a:endParaRPr lang="en-US" sz="1400" u="sng" dirty="0"/>
                    </a:p>
                  </a:txBody>
                  <a:tcPr/>
                </a:tc>
                <a:tc>
                  <a:txBody>
                    <a:bodyPr/>
                    <a:lstStyle/>
                    <a:p>
                      <a:pPr algn="ctr"/>
                      <a:r>
                        <a:rPr lang="en-US" sz="1400" dirty="0"/>
                        <a:t>DOB</a:t>
                      </a:r>
                    </a:p>
                  </a:txBody>
                  <a:tcPr/>
                </a:tc>
                <a:tc>
                  <a:txBody>
                    <a:bodyPr/>
                    <a:lstStyle/>
                    <a:p>
                      <a:pPr algn="ctr"/>
                      <a:r>
                        <a:rPr lang="en-US" sz="1400" dirty="0"/>
                        <a:t>Grade</a:t>
                      </a:r>
                    </a:p>
                  </a:txBody>
                  <a:tcPr/>
                </a:tc>
                <a:tc>
                  <a:txBody>
                    <a:bodyPr/>
                    <a:lstStyle/>
                    <a:p>
                      <a:pPr algn="ctr"/>
                      <a:r>
                        <a:rPr lang="en-US" sz="1400" dirty="0"/>
                        <a:t>Salary</a:t>
                      </a:r>
                    </a:p>
                  </a:txBody>
                  <a:tcPr/>
                </a:tc>
                <a:extLst>
                  <a:ext uri="{0D108BD9-81ED-4DB2-BD59-A6C34878D82A}">
                    <a16:rowId xmlns:a16="http://schemas.microsoft.com/office/drawing/2014/main" xmlns="" val="10000"/>
                  </a:ext>
                </a:extLst>
              </a:tr>
              <a:tr h="370840">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121</a:t>
                      </a:r>
                    </a:p>
                  </a:txBody>
                  <a:tcPr/>
                </a:tc>
                <a:tc>
                  <a:txBody>
                    <a:bodyPr/>
                    <a:lstStyle/>
                    <a:p>
                      <a:r>
                        <a:rPr lang="en-US" sz="1400" dirty="0"/>
                        <a:t>2367</a:t>
                      </a:r>
                    </a:p>
                  </a:txBody>
                  <a:tcPr/>
                </a:tc>
                <a:tc>
                  <a:txBody>
                    <a:bodyPr/>
                    <a:lstStyle/>
                    <a:p>
                      <a:r>
                        <a:rPr lang="en-US" sz="1400" dirty="0"/>
                        <a:t>2</a:t>
                      </a:r>
                    </a:p>
                  </a:txBody>
                  <a:tcPr/>
                </a:tc>
                <a:tc>
                  <a:txBody>
                    <a:bodyPr/>
                    <a:lstStyle/>
                    <a:p>
                      <a:r>
                        <a:rPr lang="en-US" sz="1400" dirty="0"/>
                        <a:t>80</a:t>
                      </a:r>
                    </a:p>
                  </a:txBody>
                  <a:tcPr/>
                </a:tc>
                <a:extLst>
                  <a:ext uri="{0D108BD9-81ED-4DB2-BD59-A6C34878D82A}">
                    <a16:rowId xmlns:a16="http://schemas.microsoft.com/office/drawing/2014/main" xmlns="" val="10001"/>
                  </a:ext>
                </a:extLst>
              </a:tr>
              <a:tr h="370840">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132</a:t>
                      </a:r>
                    </a:p>
                  </a:txBody>
                  <a:tcPr/>
                </a:tc>
                <a:tc>
                  <a:txBody>
                    <a:bodyPr/>
                    <a:lstStyle/>
                    <a:p>
                      <a:r>
                        <a:rPr lang="en-US" sz="1400" dirty="0"/>
                        <a:t>3678</a:t>
                      </a:r>
                    </a:p>
                  </a:txBody>
                  <a:tcPr/>
                </a:tc>
                <a:tc>
                  <a:txBody>
                    <a:bodyPr/>
                    <a:lstStyle/>
                    <a:p>
                      <a:r>
                        <a:rPr lang="en-US" sz="1400" dirty="0"/>
                        <a:t>3</a:t>
                      </a:r>
                    </a:p>
                  </a:txBody>
                  <a:tcPr/>
                </a:tc>
                <a:tc>
                  <a:txBody>
                    <a:bodyPr/>
                    <a:lstStyle/>
                    <a:p>
                      <a:r>
                        <a:rPr lang="en-US" sz="1400" dirty="0"/>
                        <a:t>70</a:t>
                      </a:r>
                    </a:p>
                  </a:txBody>
                  <a:tcPr/>
                </a:tc>
                <a:extLst>
                  <a:ext uri="{0D108BD9-81ED-4DB2-BD59-A6C34878D82A}">
                    <a16:rowId xmlns:a16="http://schemas.microsoft.com/office/drawing/2014/main" xmlns="" val="10002"/>
                  </a:ext>
                </a:extLst>
              </a:tr>
              <a:tr h="370840">
                <a:tc>
                  <a:txBody>
                    <a:bodyPr/>
                    <a:lstStyle/>
                    <a:p>
                      <a:endParaRPr lang="en-US" sz="1400" dirty="0"/>
                    </a:p>
                  </a:txBody>
                  <a:tcPr>
                    <a:solidFill>
                      <a:schemeClr val="bg1"/>
                    </a:solidFill>
                  </a:tcPr>
                </a:tc>
                <a:tc>
                  <a:txBody>
                    <a:bodyPr/>
                    <a:lstStyle/>
                    <a:p>
                      <a:r>
                        <a:rPr lang="en-US" sz="1400" dirty="0"/>
                        <a:t>B</a:t>
                      </a:r>
                    </a:p>
                  </a:txBody>
                  <a:tcPr/>
                </a:tc>
                <a:tc>
                  <a:txBody>
                    <a:bodyPr/>
                    <a:lstStyle/>
                    <a:p>
                      <a:r>
                        <a:rPr lang="en-US" sz="1400" dirty="0"/>
                        <a:t>101</a:t>
                      </a:r>
                    </a:p>
                  </a:txBody>
                  <a:tcPr/>
                </a:tc>
                <a:tc>
                  <a:txBody>
                    <a:bodyPr/>
                    <a:lstStyle/>
                    <a:p>
                      <a:r>
                        <a:rPr lang="en-US" sz="1400" dirty="0"/>
                        <a:t>3498</a:t>
                      </a:r>
                    </a:p>
                  </a:txBody>
                  <a:tcPr/>
                </a:tc>
                <a:tc>
                  <a:txBody>
                    <a:bodyPr/>
                    <a:lstStyle/>
                    <a:p>
                      <a:r>
                        <a:rPr lang="en-US" sz="1400" dirty="0"/>
                        <a:t>4</a:t>
                      </a:r>
                    </a:p>
                  </a:txBody>
                  <a:tcPr/>
                </a:tc>
                <a:tc>
                  <a:txBody>
                    <a:bodyPr/>
                    <a:lstStyle/>
                    <a:p>
                      <a:r>
                        <a:rPr lang="en-US" sz="1400" dirty="0"/>
                        <a:t>70</a:t>
                      </a:r>
                    </a:p>
                  </a:txBody>
                  <a:tcPr/>
                </a:tc>
                <a:extLst>
                  <a:ext uri="{0D108BD9-81ED-4DB2-BD59-A6C34878D82A}">
                    <a16:rowId xmlns:a16="http://schemas.microsoft.com/office/drawing/2014/main" xmlns="" val="10003"/>
                  </a:ext>
                </a:extLst>
              </a:tr>
              <a:tr h="370840">
                <a:tc>
                  <a:txBody>
                    <a:bodyPr/>
                    <a:lstStyle/>
                    <a:p>
                      <a:endParaRPr lang="en-US" sz="1400" dirty="0"/>
                    </a:p>
                  </a:txBody>
                  <a:tcPr>
                    <a:solidFill>
                      <a:schemeClr val="bg1"/>
                    </a:solidFill>
                  </a:tcPr>
                </a:tc>
                <a:tc>
                  <a:txBody>
                    <a:bodyPr/>
                    <a:lstStyle/>
                    <a:p>
                      <a:r>
                        <a:rPr lang="en-US" sz="1400" dirty="0"/>
                        <a:t>C</a:t>
                      </a:r>
                    </a:p>
                  </a:txBody>
                  <a:tcPr/>
                </a:tc>
                <a:tc>
                  <a:txBody>
                    <a:bodyPr/>
                    <a:lstStyle/>
                    <a:p>
                      <a:r>
                        <a:rPr lang="en-US" sz="1400" dirty="0"/>
                        <a:t>106</a:t>
                      </a:r>
                    </a:p>
                  </a:txBody>
                  <a:tcPr/>
                </a:tc>
                <a:tc>
                  <a:txBody>
                    <a:bodyPr/>
                    <a:lstStyle/>
                    <a:p>
                      <a:r>
                        <a:rPr lang="en-US" sz="1400" dirty="0"/>
                        <a:t>2987</a:t>
                      </a:r>
                    </a:p>
                  </a:txBody>
                  <a:tcPr/>
                </a:tc>
                <a:tc>
                  <a:txBody>
                    <a:bodyPr/>
                    <a:lstStyle/>
                    <a:p>
                      <a:r>
                        <a:rPr lang="en-US" sz="1400" dirty="0"/>
                        <a:t>2</a:t>
                      </a:r>
                    </a:p>
                  </a:txBody>
                  <a:tcPr/>
                </a:tc>
                <a:tc>
                  <a:txBody>
                    <a:bodyPr/>
                    <a:lstStyle/>
                    <a:p>
                      <a:r>
                        <a:rPr lang="en-US" sz="1400" dirty="0"/>
                        <a:t>80</a:t>
                      </a:r>
                    </a:p>
                  </a:txBody>
                  <a:tcPr/>
                </a:tc>
                <a:extLst>
                  <a:ext uri="{0D108BD9-81ED-4DB2-BD59-A6C34878D82A}">
                    <a16:rowId xmlns:a16="http://schemas.microsoft.com/office/drawing/2014/main" xmlns="" val="10004"/>
                  </a:ext>
                </a:extLst>
              </a:tr>
            </a:tbl>
          </a:graphicData>
        </a:graphic>
      </p:graphicFrame>
      <p:graphicFrame>
        <p:nvGraphicFramePr>
          <p:cNvPr id="8" name="Content Placeholder 3"/>
          <p:cNvGraphicFramePr>
            <a:graphicFrameLocks/>
          </p:cNvGraphicFramePr>
          <p:nvPr/>
        </p:nvGraphicFramePr>
        <p:xfrm>
          <a:off x="1524000" y="5334000"/>
          <a:ext cx="3535680" cy="1854200"/>
        </p:xfrm>
        <a:graphic>
          <a:graphicData uri="http://schemas.openxmlformats.org/drawingml/2006/table">
            <a:tbl>
              <a:tblPr firstRow="1" bandCol="1">
                <a:tableStyleId>{21E4AEA4-8DFA-4A89-87EB-49C32662AFE0}</a:tableStyleId>
              </a:tblPr>
              <a:tblGrid>
                <a:gridCol w="707136">
                  <a:extLst>
                    <a:ext uri="{9D8B030D-6E8A-4147-A177-3AD203B41FA5}">
                      <a16:colId xmlns:a16="http://schemas.microsoft.com/office/drawing/2014/main" xmlns="" val="20000"/>
                    </a:ext>
                  </a:extLst>
                </a:gridCol>
                <a:gridCol w="707136">
                  <a:extLst>
                    <a:ext uri="{9D8B030D-6E8A-4147-A177-3AD203B41FA5}">
                      <a16:colId xmlns:a16="http://schemas.microsoft.com/office/drawing/2014/main" xmlns="" val="20001"/>
                    </a:ext>
                  </a:extLst>
                </a:gridCol>
                <a:gridCol w="707136">
                  <a:extLst>
                    <a:ext uri="{9D8B030D-6E8A-4147-A177-3AD203B41FA5}">
                      <a16:colId xmlns:a16="http://schemas.microsoft.com/office/drawing/2014/main" xmlns="" val="20002"/>
                    </a:ext>
                  </a:extLst>
                </a:gridCol>
                <a:gridCol w="707136">
                  <a:extLst>
                    <a:ext uri="{9D8B030D-6E8A-4147-A177-3AD203B41FA5}">
                      <a16:colId xmlns:a16="http://schemas.microsoft.com/office/drawing/2014/main" xmlns="" val="20003"/>
                    </a:ext>
                  </a:extLst>
                </a:gridCol>
                <a:gridCol w="707136">
                  <a:extLst>
                    <a:ext uri="{9D8B030D-6E8A-4147-A177-3AD203B41FA5}">
                      <a16:colId xmlns:a16="http://schemas.microsoft.com/office/drawing/2014/main" xmlns="" val="20004"/>
                    </a:ext>
                  </a:extLst>
                </a:gridCol>
              </a:tblGrid>
              <a:tr h="370840">
                <a:tc>
                  <a:txBody>
                    <a:bodyPr/>
                    <a:lstStyle/>
                    <a:p>
                      <a:pPr algn="ctr"/>
                      <a:r>
                        <a:rPr lang="en-US" sz="1400" dirty="0"/>
                        <a:t>S</a:t>
                      </a:r>
                    </a:p>
                  </a:txBody>
                  <a:tcPr/>
                </a:tc>
                <a:tc>
                  <a:txBody>
                    <a:bodyPr/>
                    <a:lstStyle/>
                    <a:p>
                      <a:pPr algn="ctr"/>
                      <a:r>
                        <a:rPr lang="en-US" sz="1400" dirty="0"/>
                        <a:t>Name</a:t>
                      </a:r>
                    </a:p>
                  </a:txBody>
                  <a:tcPr/>
                </a:tc>
                <a:tc>
                  <a:txBody>
                    <a:bodyPr/>
                    <a:lstStyle/>
                    <a:p>
                      <a:pPr algn="ctr"/>
                      <a:r>
                        <a:rPr lang="en-US" sz="1400" u="sng" dirty="0" err="1"/>
                        <a:t>SSN</a:t>
                      </a:r>
                      <a:endParaRPr lang="en-US" sz="1400" u="sng" dirty="0"/>
                    </a:p>
                  </a:txBody>
                  <a:tcPr/>
                </a:tc>
                <a:tc>
                  <a:txBody>
                    <a:bodyPr/>
                    <a:lstStyle/>
                    <a:p>
                      <a:pPr algn="ctr"/>
                      <a:r>
                        <a:rPr lang="en-US" sz="1400" dirty="0"/>
                        <a:t>DOB</a:t>
                      </a:r>
                    </a:p>
                  </a:txBody>
                  <a:tcPr/>
                </a:tc>
                <a:tc>
                  <a:txBody>
                    <a:bodyPr/>
                    <a:lstStyle/>
                    <a:p>
                      <a:pPr algn="ctr"/>
                      <a:r>
                        <a:rPr lang="en-US" sz="1400" dirty="0"/>
                        <a:t>Grade</a:t>
                      </a:r>
                    </a:p>
                  </a:txBody>
                  <a:tcPr/>
                </a:tc>
                <a:extLst>
                  <a:ext uri="{0D108BD9-81ED-4DB2-BD59-A6C34878D82A}">
                    <a16:rowId xmlns:a16="http://schemas.microsoft.com/office/drawing/2014/main" xmlns="" val="10000"/>
                  </a:ext>
                </a:extLst>
              </a:tr>
              <a:tr h="370840">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121</a:t>
                      </a:r>
                    </a:p>
                  </a:txBody>
                  <a:tcPr/>
                </a:tc>
                <a:tc>
                  <a:txBody>
                    <a:bodyPr/>
                    <a:lstStyle/>
                    <a:p>
                      <a:r>
                        <a:rPr lang="en-US" sz="1400" dirty="0"/>
                        <a:t>2367</a:t>
                      </a:r>
                    </a:p>
                  </a:txBody>
                  <a:tcPr/>
                </a:tc>
                <a:tc>
                  <a:txBody>
                    <a:bodyPr/>
                    <a:lstStyle/>
                    <a:p>
                      <a:r>
                        <a:rPr lang="en-US" sz="1400" dirty="0"/>
                        <a:t>2</a:t>
                      </a:r>
                    </a:p>
                  </a:txBody>
                  <a:tcPr/>
                </a:tc>
                <a:extLst>
                  <a:ext uri="{0D108BD9-81ED-4DB2-BD59-A6C34878D82A}">
                    <a16:rowId xmlns:a16="http://schemas.microsoft.com/office/drawing/2014/main" xmlns="" val="10001"/>
                  </a:ext>
                </a:extLst>
              </a:tr>
              <a:tr h="370840">
                <a:tc>
                  <a:txBody>
                    <a:bodyPr/>
                    <a:lstStyle/>
                    <a:p>
                      <a:endParaRPr lang="en-US" sz="1400" dirty="0"/>
                    </a:p>
                  </a:txBody>
                  <a:tcPr>
                    <a:solidFill>
                      <a:schemeClr val="bg1"/>
                    </a:solidFill>
                  </a:tcPr>
                </a:tc>
                <a:tc>
                  <a:txBody>
                    <a:bodyPr/>
                    <a:lstStyle/>
                    <a:p>
                      <a:r>
                        <a:rPr lang="en-US" sz="1400" dirty="0"/>
                        <a:t>A</a:t>
                      </a:r>
                    </a:p>
                  </a:txBody>
                  <a:tcPr/>
                </a:tc>
                <a:tc>
                  <a:txBody>
                    <a:bodyPr/>
                    <a:lstStyle/>
                    <a:p>
                      <a:r>
                        <a:rPr lang="en-US" sz="1400" dirty="0"/>
                        <a:t>132</a:t>
                      </a:r>
                    </a:p>
                  </a:txBody>
                  <a:tcPr/>
                </a:tc>
                <a:tc>
                  <a:txBody>
                    <a:bodyPr/>
                    <a:lstStyle/>
                    <a:p>
                      <a:r>
                        <a:rPr lang="en-US" sz="1400" dirty="0"/>
                        <a:t>3678</a:t>
                      </a:r>
                    </a:p>
                  </a:txBody>
                  <a:tcPr/>
                </a:tc>
                <a:tc>
                  <a:txBody>
                    <a:bodyPr/>
                    <a:lstStyle/>
                    <a:p>
                      <a:r>
                        <a:rPr lang="en-US" sz="1400" dirty="0"/>
                        <a:t>3</a:t>
                      </a:r>
                    </a:p>
                  </a:txBody>
                  <a:tcPr/>
                </a:tc>
                <a:extLst>
                  <a:ext uri="{0D108BD9-81ED-4DB2-BD59-A6C34878D82A}">
                    <a16:rowId xmlns:a16="http://schemas.microsoft.com/office/drawing/2014/main" xmlns="" val="10002"/>
                  </a:ext>
                </a:extLst>
              </a:tr>
              <a:tr h="370840">
                <a:tc>
                  <a:txBody>
                    <a:bodyPr/>
                    <a:lstStyle/>
                    <a:p>
                      <a:endParaRPr lang="en-US" sz="1400" dirty="0"/>
                    </a:p>
                  </a:txBody>
                  <a:tcPr>
                    <a:solidFill>
                      <a:schemeClr val="bg1"/>
                    </a:solidFill>
                  </a:tcPr>
                </a:tc>
                <a:tc>
                  <a:txBody>
                    <a:bodyPr/>
                    <a:lstStyle/>
                    <a:p>
                      <a:r>
                        <a:rPr lang="en-US" sz="1400" dirty="0"/>
                        <a:t>B</a:t>
                      </a:r>
                    </a:p>
                  </a:txBody>
                  <a:tcPr/>
                </a:tc>
                <a:tc>
                  <a:txBody>
                    <a:bodyPr/>
                    <a:lstStyle/>
                    <a:p>
                      <a:r>
                        <a:rPr lang="en-US" sz="1400" dirty="0"/>
                        <a:t>101</a:t>
                      </a:r>
                    </a:p>
                  </a:txBody>
                  <a:tcPr/>
                </a:tc>
                <a:tc>
                  <a:txBody>
                    <a:bodyPr/>
                    <a:lstStyle/>
                    <a:p>
                      <a:r>
                        <a:rPr lang="en-US" sz="1400" dirty="0"/>
                        <a:t>3498</a:t>
                      </a:r>
                    </a:p>
                  </a:txBody>
                  <a:tcPr/>
                </a:tc>
                <a:tc>
                  <a:txBody>
                    <a:bodyPr/>
                    <a:lstStyle/>
                    <a:p>
                      <a:r>
                        <a:rPr lang="en-US" sz="1400" dirty="0"/>
                        <a:t>4</a:t>
                      </a:r>
                    </a:p>
                  </a:txBody>
                  <a:tcPr/>
                </a:tc>
                <a:extLst>
                  <a:ext uri="{0D108BD9-81ED-4DB2-BD59-A6C34878D82A}">
                    <a16:rowId xmlns:a16="http://schemas.microsoft.com/office/drawing/2014/main" xmlns="" val="10003"/>
                  </a:ext>
                </a:extLst>
              </a:tr>
              <a:tr h="370840">
                <a:tc>
                  <a:txBody>
                    <a:bodyPr/>
                    <a:lstStyle/>
                    <a:p>
                      <a:endParaRPr lang="en-US" sz="1400" dirty="0"/>
                    </a:p>
                  </a:txBody>
                  <a:tcPr>
                    <a:solidFill>
                      <a:schemeClr val="bg1"/>
                    </a:solidFill>
                  </a:tcPr>
                </a:tc>
                <a:tc>
                  <a:txBody>
                    <a:bodyPr/>
                    <a:lstStyle/>
                    <a:p>
                      <a:r>
                        <a:rPr lang="en-US" sz="1400" dirty="0"/>
                        <a:t>C</a:t>
                      </a:r>
                    </a:p>
                  </a:txBody>
                  <a:tcPr/>
                </a:tc>
                <a:tc>
                  <a:txBody>
                    <a:bodyPr/>
                    <a:lstStyle/>
                    <a:p>
                      <a:r>
                        <a:rPr lang="en-US" sz="1400" dirty="0"/>
                        <a:t>106</a:t>
                      </a:r>
                    </a:p>
                  </a:txBody>
                  <a:tcPr/>
                </a:tc>
                <a:tc>
                  <a:txBody>
                    <a:bodyPr/>
                    <a:lstStyle/>
                    <a:p>
                      <a:r>
                        <a:rPr lang="en-US" sz="1400" dirty="0"/>
                        <a:t>2987</a:t>
                      </a:r>
                    </a:p>
                  </a:txBody>
                  <a:tcPr/>
                </a:tc>
                <a:tc>
                  <a:txBody>
                    <a:bodyPr/>
                    <a:lstStyle/>
                    <a:p>
                      <a:r>
                        <a:rPr lang="en-US" sz="1400" dirty="0"/>
                        <a:t>2</a:t>
                      </a:r>
                    </a:p>
                  </a:txBody>
                  <a:tcPr/>
                </a:tc>
                <a:extLst>
                  <a:ext uri="{0D108BD9-81ED-4DB2-BD59-A6C34878D82A}">
                    <a16:rowId xmlns:a16="http://schemas.microsoft.com/office/drawing/2014/main" xmlns="" val="10004"/>
                  </a:ext>
                </a:extLst>
              </a:tr>
            </a:tbl>
          </a:graphicData>
        </a:graphic>
      </p:graphicFrame>
      <p:graphicFrame>
        <p:nvGraphicFramePr>
          <p:cNvPr id="9" name="Content Placeholder 3"/>
          <p:cNvGraphicFramePr>
            <a:graphicFrameLocks/>
          </p:cNvGraphicFramePr>
          <p:nvPr/>
        </p:nvGraphicFramePr>
        <p:xfrm>
          <a:off x="6172200" y="5334000"/>
          <a:ext cx="2209800" cy="1483360"/>
        </p:xfrm>
        <a:graphic>
          <a:graphicData uri="http://schemas.openxmlformats.org/drawingml/2006/table">
            <a:tbl>
              <a:tblPr firstRow="1" bandCol="1">
                <a:tableStyleId>{21E4AEA4-8DFA-4A89-87EB-49C32662AFE0}</a:tableStyleId>
              </a:tblPr>
              <a:tblGrid>
                <a:gridCol w="736600">
                  <a:extLst>
                    <a:ext uri="{9D8B030D-6E8A-4147-A177-3AD203B41FA5}">
                      <a16:colId xmlns:a16="http://schemas.microsoft.com/office/drawing/2014/main" xmlns="" val="20000"/>
                    </a:ext>
                  </a:extLst>
                </a:gridCol>
                <a:gridCol w="736600">
                  <a:extLst>
                    <a:ext uri="{9D8B030D-6E8A-4147-A177-3AD203B41FA5}">
                      <a16:colId xmlns:a16="http://schemas.microsoft.com/office/drawing/2014/main" xmlns="" val="20001"/>
                    </a:ext>
                  </a:extLst>
                </a:gridCol>
                <a:gridCol w="736600">
                  <a:extLst>
                    <a:ext uri="{9D8B030D-6E8A-4147-A177-3AD203B41FA5}">
                      <a16:colId xmlns:a16="http://schemas.microsoft.com/office/drawing/2014/main" xmlns="" val="20002"/>
                    </a:ext>
                  </a:extLst>
                </a:gridCol>
              </a:tblGrid>
              <a:tr h="370840">
                <a:tc>
                  <a:txBody>
                    <a:bodyPr/>
                    <a:lstStyle/>
                    <a:p>
                      <a:pPr algn="ctr"/>
                      <a:r>
                        <a:rPr lang="en-US" sz="1400" u="none" dirty="0"/>
                        <a:t>T</a:t>
                      </a:r>
                    </a:p>
                  </a:txBody>
                  <a:tcPr/>
                </a:tc>
                <a:tc>
                  <a:txBody>
                    <a:bodyPr/>
                    <a:lstStyle/>
                    <a:p>
                      <a:pPr algn="ctr"/>
                      <a:r>
                        <a:rPr lang="en-US" sz="1400" u="sng" dirty="0"/>
                        <a:t>Grade</a:t>
                      </a:r>
                    </a:p>
                  </a:txBody>
                  <a:tcPr/>
                </a:tc>
                <a:tc>
                  <a:txBody>
                    <a:bodyPr/>
                    <a:lstStyle/>
                    <a:p>
                      <a:pPr algn="ctr"/>
                      <a:r>
                        <a:rPr lang="en-US" sz="1400" dirty="0"/>
                        <a:t>Salary</a:t>
                      </a:r>
                    </a:p>
                  </a:txBody>
                  <a:tcPr/>
                </a:tc>
                <a:extLst>
                  <a:ext uri="{0D108BD9-81ED-4DB2-BD59-A6C34878D82A}">
                    <a16:rowId xmlns:a16="http://schemas.microsoft.com/office/drawing/2014/main" xmlns="" val="10000"/>
                  </a:ext>
                </a:extLst>
              </a:tr>
              <a:tr h="370840">
                <a:tc>
                  <a:txBody>
                    <a:bodyPr/>
                    <a:lstStyle/>
                    <a:p>
                      <a:endParaRPr lang="en-US" sz="1400" dirty="0"/>
                    </a:p>
                  </a:txBody>
                  <a:tcPr>
                    <a:solidFill>
                      <a:schemeClr val="bg1"/>
                    </a:solidFill>
                  </a:tcPr>
                </a:tc>
                <a:tc>
                  <a:txBody>
                    <a:bodyPr/>
                    <a:lstStyle/>
                    <a:p>
                      <a:r>
                        <a:rPr lang="en-US" sz="1400" dirty="0"/>
                        <a:t>2</a:t>
                      </a:r>
                    </a:p>
                  </a:txBody>
                  <a:tcPr/>
                </a:tc>
                <a:tc>
                  <a:txBody>
                    <a:bodyPr/>
                    <a:lstStyle/>
                    <a:p>
                      <a:r>
                        <a:rPr lang="en-US" sz="1400" dirty="0"/>
                        <a:t>80</a:t>
                      </a:r>
                    </a:p>
                  </a:txBody>
                  <a:tcPr/>
                </a:tc>
                <a:extLst>
                  <a:ext uri="{0D108BD9-81ED-4DB2-BD59-A6C34878D82A}">
                    <a16:rowId xmlns:a16="http://schemas.microsoft.com/office/drawing/2014/main" xmlns="" val="10001"/>
                  </a:ext>
                </a:extLst>
              </a:tr>
              <a:tr h="370840">
                <a:tc>
                  <a:txBody>
                    <a:bodyPr/>
                    <a:lstStyle/>
                    <a:p>
                      <a:endParaRPr lang="en-US" sz="1400" dirty="0"/>
                    </a:p>
                  </a:txBody>
                  <a:tcPr>
                    <a:solidFill>
                      <a:schemeClr val="bg1"/>
                    </a:solidFill>
                  </a:tcPr>
                </a:tc>
                <a:tc>
                  <a:txBody>
                    <a:bodyPr/>
                    <a:lstStyle/>
                    <a:p>
                      <a:r>
                        <a:rPr lang="en-US" sz="1400" dirty="0"/>
                        <a:t>3</a:t>
                      </a:r>
                    </a:p>
                  </a:txBody>
                  <a:tcPr/>
                </a:tc>
                <a:tc>
                  <a:txBody>
                    <a:bodyPr/>
                    <a:lstStyle/>
                    <a:p>
                      <a:r>
                        <a:rPr lang="en-US" sz="1400" dirty="0"/>
                        <a:t>70</a:t>
                      </a:r>
                    </a:p>
                  </a:txBody>
                  <a:tcPr/>
                </a:tc>
                <a:extLst>
                  <a:ext uri="{0D108BD9-81ED-4DB2-BD59-A6C34878D82A}">
                    <a16:rowId xmlns:a16="http://schemas.microsoft.com/office/drawing/2014/main" xmlns="" val="10002"/>
                  </a:ext>
                </a:extLst>
              </a:tr>
              <a:tr h="370840">
                <a:tc>
                  <a:txBody>
                    <a:bodyPr/>
                    <a:lstStyle/>
                    <a:p>
                      <a:endParaRPr lang="en-US" sz="1400" dirty="0"/>
                    </a:p>
                  </a:txBody>
                  <a:tcPr>
                    <a:solidFill>
                      <a:schemeClr val="bg1"/>
                    </a:solidFill>
                  </a:tcPr>
                </a:tc>
                <a:tc>
                  <a:txBody>
                    <a:bodyPr/>
                    <a:lstStyle/>
                    <a:p>
                      <a:r>
                        <a:rPr lang="en-US" sz="1400" dirty="0"/>
                        <a:t>4</a:t>
                      </a:r>
                    </a:p>
                  </a:txBody>
                  <a:tcPr/>
                </a:tc>
                <a:tc>
                  <a:txBody>
                    <a:bodyPr/>
                    <a:lstStyle/>
                    <a:p>
                      <a:r>
                        <a:rPr lang="en-US" sz="1400" dirty="0"/>
                        <a:t>70</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2086326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p:txBody>
          <a:bodyPr/>
          <a:lstStyle/>
          <a:p>
            <a:r>
              <a:rPr lang="en-US"/>
              <a:t>Anomaly</a:t>
            </a:r>
          </a:p>
        </p:txBody>
      </p:sp>
      <p:sp>
        <p:nvSpPr>
          <p:cNvPr id="19460"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Now our anomaly is a partial dependency, which we know how to handle</a:t>
            </a:r>
          </a:p>
        </p:txBody>
      </p:sp>
      <p:graphicFrame>
        <p:nvGraphicFramePr>
          <p:cNvPr id="5" name="Group 33"/>
          <p:cNvGraphicFramePr>
            <a:graphicFrameLocks noGrp="1"/>
          </p:cNvGraphicFramePr>
          <p:nvPr>
            <p:extLst/>
          </p:nvPr>
        </p:nvGraphicFramePr>
        <p:xfrm>
          <a:off x="2362200" y="1295400"/>
          <a:ext cx="3794125" cy="2223135"/>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7737">
                  <a:extLst>
                    <a:ext uri="{9D8B030D-6E8A-4147-A177-3AD203B41FA5}">
                      <a16:colId xmlns:a16="http://schemas.microsoft.com/office/drawing/2014/main" xmlns="" val="20002"/>
                    </a:ext>
                  </a:extLst>
                </a:gridCol>
                <a:gridCol w="949325">
                  <a:extLst>
                    <a:ext uri="{9D8B030D-6E8A-4147-A177-3AD203B41FA5}">
                      <a16:colId xmlns:a16="http://schemas.microsoft.com/office/drawing/2014/main" xmlns="" val="20003"/>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DB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2"/>
                  </a:ext>
                </a:extLst>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5"/>
                  </a:ext>
                </a:extLst>
              </a:tr>
            </a:tbl>
          </a:graphicData>
        </a:graphic>
      </p:graphicFrame>
      <p:graphicFrame>
        <p:nvGraphicFramePr>
          <p:cNvPr id="19458" name="Object 3"/>
          <p:cNvGraphicFramePr>
            <a:graphicFrameLocks noChangeAspect="1"/>
          </p:cNvGraphicFramePr>
          <p:nvPr>
            <p:extLst/>
          </p:nvPr>
        </p:nvGraphicFramePr>
        <p:xfrm>
          <a:off x="3962400" y="3733800"/>
          <a:ext cx="1663700" cy="1466850"/>
        </p:xfrm>
        <a:graphic>
          <a:graphicData uri="http://schemas.openxmlformats.org/presentationml/2006/ole">
            <mc:AlternateContent xmlns:mc="http://schemas.openxmlformats.org/markup-compatibility/2006">
              <mc:Choice xmlns:v="urn:schemas-microsoft-com:vml" Requires="v">
                <p:oleObj spid="_x0000_s71728" name="Visio" r:id="rId4" imgW="1663854" imgH="1466727" progId="Visio.Drawing.11">
                  <p:embed/>
                </p:oleObj>
              </mc:Choice>
              <mc:Fallback>
                <p:oleObj name="Visio" r:id="rId4" imgW="1663854" imgH="1466727" progId="Visio.Drawing.11">
                  <p:embed/>
                  <p:pic>
                    <p:nvPicPr>
                      <p:cNvPr id="19458"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3733800"/>
                        <a:ext cx="16637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489044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t>Decomposition</a:t>
            </a:r>
          </a:p>
        </p:txBody>
      </p:sp>
      <p:sp>
        <p:nvSpPr>
          <p:cNvPr id="80899" name="Content Placeholder 2"/>
          <p:cNvSpPr>
            <a:spLocks noGrp="1"/>
          </p:cNvSpPr>
          <p:nvPr>
            <p:ph idx="1"/>
          </p:nvPr>
        </p:nvSpPr>
        <p:spPr/>
        <p:txBody>
          <a:bodyPr/>
          <a:lstStyle/>
          <a:p>
            <a:endParaRPr lang="en-US"/>
          </a:p>
          <a:p>
            <a:endParaRPr lang="en-US"/>
          </a:p>
          <a:p>
            <a:endParaRPr lang="en-US"/>
          </a:p>
          <a:p>
            <a:endParaRPr lang="en-US"/>
          </a:p>
          <a:p>
            <a:endParaRPr lang="en-US"/>
          </a:p>
          <a:p>
            <a:endParaRPr lang="en-US"/>
          </a:p>
          <a:p>
            <a:endParaRPr lang="en-US"/>
          </a:p>
          <a:p>
            <a:endParaRPr lang="en-US"/>
          </a:p>
        </p:txBody>
      </p:sp>
      <p:graphicFrame>
        <p:nvGraphicFramePr>
          <p:cNvPr id="5" name="Group 33"/>
          <p:cNvGraphicFramePr>
            <a:graphicFrameLocks noGrp="1"/>
          </p:cNvGraphicFramePr>
          <p:nvPr/>
        </p:nvGraphicFramePr>
        <p:xfrm>
          <a:off x="2438400" y="1676400"/>
          <a:ext cx="3794125" cy="2223135"/>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7737">
                  <a:extLst>
                    <a:ext uri="{9D8B030D-6E8A-4147-A177-3AD203B41FA5}">
                      <a16:colId xmlns:a16="http://schemas.microsoft.com/office/drawing/2014/main" xmlns="" val="20002"/>
                    </a:ext>
                  </a:extLst>
                </a:gridCol>
                <a:gridCol w="949325">
                  <a:extLst>
                    <a:ext uri="{9D8B030D-6E8A-4147-A177-3AD203B41FA5}">
                      <a16:colId xmlns:a16="http://schemas.microsoft.com/office/drawing/2014/main" xmlns="" val="20003"/>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DB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2"/>
                  </a:ext>
                </a:extLst>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5"/>
                  </a:ext>
                </a:extLst>
              </a:tr>
            </a:tbl>
          </a:graphicData>
        </a:graphic>
      </p:graphicFrame>
      <p:graphicFrame>
        <p:nvGraphicFramePr>
          <p:cNvPr id="6" name="Group 151"/>
          <p:cNvGraphicFramePr>
            <a:graphicFrameLocks noGrp="1"/>
          </p:cNvGraphicFramePr>
          <p:nvPr/>
        </p:nvGraphicFramePr>
        <p:xfrm>
          <a:off x="1600200" y="4495800"/>
          <a:ext cx="2846388" cy="2223135"/>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9325">
                  <a:extLst>
                    <a:ext uri="{9D8B030D-6E8A-4147-A177-3AD203B41FA5}">
                      <a16:colId xmlns:a16="http://schemas.microsoft.com/office/drawing/2014/main" xmlns=""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2"/>
                  </a:ext>
                </a:extLst>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5"/>
                  </a:ext>
                </a:extLst>
              </a:tr>
            </a:tbl>
          </a:graphicData>
        </a:graphic>
      </p:graphicFrame>
      <p:graphicFrame>
        <p:nvGraphicFramePr>
          <p:cNvPr id="7" name="Group 152"/>
          <p:cNvGraphicFramePr>
            <a:graphicFrameLocks noGrp="1"/>
          </p:cNvGraphicFramePr>
          <p:nvPr/>
        </p:nvGraphicFramePr>
        <p:xfrm>
          <a:off x="5334000" y="4495800"/>
          <a:ext cx="2844800" cy="2223135"/>
        </p:xfrm>
        <a:graphic>
          <a:graphicData uri="http://schemas.openxmlformats.org/drawingml/2006/table">
            <a:tbl>
              <a:tblPr/>
              <a:tblGrid>
                <a:gridCol w="947738">
                  <a:extLst>
                    <a:ext uri="{9D8B030D-6E8A-4147-A177-3AD203B41FA5}">
                      <a16:colId xmlns:a16="http://schemas.microsoft.com/office/drawing/2014/main" xmlns="" val="20000"/>
                    </a:ext>
                  </a:extLst>
                </a:gridCol>
                <a:gridCol w="947737">
                  <a:extLst>
                    <a:ext uri="{9D8B030D-6E8A-4147-A177-3AD203B41FA5}">
                      <a16:colId xmlns:a16="http://schemas.microsoft.com/office/drawing/2014/main" xmlns="" val="20001"/>
                    </a:ext>
                  </a:extLst>
                </a:gridCol>
                <a:gridCol w="949325">
                  <a:extLst>
                    <a:ext uri="{9D8B030D-6E8A-4147-A177-3AD203B41FA5}">
                      <a16:colId xmlns:a16="http://schemas.microsoft.com/office/drawing/2014/main" xmlns=""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DB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2"/>
                  </a:ext>
                </a:extLst>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4177750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p:txBody>
          <a:bodyPr/>
          <a:lstStyle/>
          <a:p>
            <a:r>
              <a:rPr lang="en-US"/>
              <a:t>No Anomalies</a:t>
            </a:r>
          </a:p>
        </p:txBody>
      </p:sp>
      <p:sp>
        <p:nvSpPr>
          <p:cNvPr id="20484" name="Content Placeholder 2"/>
          <p:cNvSpPr>
            <a:spLocks noGrp="1"/>
          </p:cNvSpPr>
          <p:nvPr>
            <p:ph idx="1"/>
          </p:nvPr>
        </p:nvSpPr>
        <p:spPr/>
        <p:txBody>
          <a:bodyPr/>
          <a:lstStyle/>
          <a:p>
            <a:endParaRPr lang="en-US"/>
          </a:p>
          <a:p>
            <a:endParaRPr lang="en-US"/>
          </a:p>
          <a:p>
            <a:endParaRPr lang="en-US"/>
          </a:p>
          <a:p>
            <a:endParaRPr lang="en-US"/>
          </a:p>
          <a:p>
            <a:endParaRPr lang="en-US"/>
          </a:p>
          <a:p>
            <a:endParaRPr lang="en-US"/>
          </a:p>
          <a:p>
            <a:endParaRPr lang="en-US"/>
          </a:p>
          <a:p>
            <a:endParaRPr lang="en-US"/>
          </a:p>
          <a:p>
            <a:endParaRPr lang="en-US"/>
          </a:p>
        </p:txBody>
      </p:sp>
      <p:graphicFrame>
        <p:nvGraphicFramePr>
          <p:cNvPr id="6" name="Group 151"/>
          <p:cNvGraphicFramePr>
            <a:graphicFrameLocks noGrp="1"/>
          </p:cNvGraphicFramePr>
          <p:nvPr/>
        </p:nvGraphicFramePr>
        <p:xfrm>
          <a:off x="2971800" y="1752600"/>
          <a:ext cx="2846388" cy="2223135"/>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9325">
                  <a:extLst>
                    <a:ext uri="{9D8B030D-6E8A-4147-A177-3AD203B41FA5}">
                      <a16:colId xmlns:a16="http://schemas.microsoft.com/office/drawing/2014/main" xmlns=""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2"/>
                  </a:ext>
                </a:extLst>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5"/>
                  </a:ext>
                </a:extLst>
              </a:tr>
            </a:tbl>
          </a:graphicData>
        </a:graphic>
      </p:graphicFrame>
      <p:graphicFrame>
        <p:nvGraphicFramePr>
          <p:cNvPr id="20482" name="Object 2"/>
          <p:cNvGraphicFramePr>
            <a:graphicFrameLocks noChangeAspect="1"/>
          </p:cNvGraphicFramePr>
          <p:nvPr/>
        </p:nvGraphicFramePr>
        <p:xfrm>
          <a:off x="4038600" y="4343400"/>
          <a:ext cx="1136650" cy="595313"/>
        </p:xfrm>
        <a:graphic>
          <a:graphicData uri="http://schemas.openxmlformats.org/presentationml/2006/ole">
            <mc:AlternateContent xmlns:mc="http://schemas.openxmlformats.org/markup-compatibility/2006">
              <mc:Choice xmlns:v="urn:schemas-microsoft-com:vml" Requires="v">
                <p:oleObj spid="_x0000_s72752" name="Visio" r:id="rId4" imgW="1136173" imgH="595835" progId="Visio.Drawing.11">
                  <p:embed/>
                </p:oleObj>
              </mc:Choice>
              <mc:Fallback>
                <p:oleObj name="Visio" r:id="rId4" imgW="1136173" imgH="595835" progId="Visio.Drawing.11">
                  <p:embed/>
                  <p:pic>
                    <p:nvPicPr>
                      <p:cNvPr id="2048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4343400"/>
                        <a:ext cx="1136650"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714357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p:txBody>
          <a:bodyPr/>
          <a:lstStyle/>
          <a:p>
            <a:r>
              <a:rPr lang="en-US"/>
              <a:t>No Anomalies</a:t>
            </a:r>
          </a:p>
        </p:txBody>
      </p:sp>
      <p:sp>
        <p:nvSpPr>
          <p:cNvPr id="21508" name="Content Placeholder 2"/>
          <p:cNvSpPr>
            <a:spLocks noGrp="1"/>
          </p:cNvSpPr>
          <p:nvPr>
            <p:ph idx="1"/>
          </p:nvPr>
        </p:nvSpPr>
        <p:spPr/>
        <p:txBody>
          <a:bodyPr/>
          <a:lstStyle/>
          <a:p>
            <a:endParaRPr lang="en-US"/>
          </a:p>
          <a:p>
            <a:endParaRPr lang="en-US"/>
          </a:p>
          <a:p>
            <a:endParaRPr lang="en-US"/>
          </a:p>
          <a:p>
            <a:endParaRPr lang="en-US"/>
          </a:p>
          <a:p>
            <a:endParaRPr lang="en-US"/>
          </a:p>
          <a:p>
            <a:endParaRPr lang="en-US"/>
          </a:p>
          <a:p>
            <a:endParaRPr lang="en-US"/>
          </a:p>
          <a:p>
            <a:endParaRPr lang="en-US"/>
          </a:p>
          <a:p>
            <a:endParaRPr lang="en-US"/>
          </a:p>
        </p:txBody>
      </p:sp>
      <p:graphicFrame>
        <p:nvGraphicFramePr>
          <p:cNvPr id="7" name="Group 152"/>
          <p:cNvGraphicFramePr>
            <a:graphicFrameLocks noGrp="1"/>
          </p:cNvGraphicFramePr>
          <p:nvPr/>
        </p:nvGraphicFramePr>
        <p:xfrm>
          <a:off x="3505200" y="1600200"/>
          <a:ext cx="2844800" cy="2223135"/>
        </p:xfrm>
        <a:graphic>
          <a:graphicData uri="http://schemas.openxmlformats.org/drawingml/2006/table">
            <a:tbl>
              <a:tblPr/>
              <a:tblGrid>
                <a:gridCol w="947738">
                  <a:extLst>
                    <a:ext uri="{9D8B030D-6E8A-4147-A177-3AD203B41FA5}">
                      <a16:colId xmlns:a16="http://schemas.microsoft.com/office/drawing/2014/main" xmlns="" val="20000"/>
                    </a:ext>
                  </a:extLst>
                </a:gridCol>
                <a:gridCol w="947737">
                  <a:extLst>
                    <a:ext uri="{9D8B030D-6E8A-4147-A177-3AD203B41FA5}">
                      <a16:colId xmlns:a16="http://schemas.microsoft.com/office/drawing/2014/main" xmlns="" val="20001"/>
                    </a:ext>
                  </a:extLst>
                </a:gridCol>
                <a:gridCol w="949325">
                  <a:extLst>
                    <a:ext uri="{9D8B030D-6E8A-4147-A177-3AD203B41FA5}">
                      <a16:colId xmlns:a16="http://schemas.microsoft.com/office/drawing/2014/main" xmlns=""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DB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2"/>
                  </a:ext>
                </a:extLst>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5"/>
                  </a:ext>
                </a:extLst>
              </a:tr>
            </a:tbl>
          </a:graphicData>
        </a:graphic>
      </p:graphicFrame>
      <p:graphicFrame>
        <p:nvGraphicFramePr>
          <p:cNvPr id="21506" name="Object 2"/>
          <p:cNvGraphicFramePr>
            <a:graphicFrameLocks noChangeAspect="1"/>
          </p:cNvGraphicFramePr>
          <p:nvPr/>
        </p:nvGraphicFramePr>
        <p:xfrm>
          <a:off x="3886200" y="4648200"/>
          <a:ext cx="1123950" cy="860425"/>
        </p:xfrm>
        <a:graphic>
          <a:graphicData uri="http://schemas.openxmlformats.org/presentationml/2006/ole">
            <mc:AlternateContent xmlns:mc="http://schemas.openxmlformats.org/markup-compatibility/2006">
              <mc:Choice xmlns:v="urn:schemas-microsoft-com:vml" Requires="v">
                <p:oleObj spid="_x0000_s73776" name="Visio" r:id="rId4" imgW="1123996" imgH="859831" progId="Visio.Drawing.11">
                  <p:embed/>
                </p:oleObj>
              </mc:Choice>
              <mc:Fallback>
                <p:oleObj name="Visio" r:id="rId4" imgW="1123996" imgH="859831" progId="Visio.Drawing.11">
                  <p:embed/>
                  <p:pic>
                    <p:nvPicPr>
                      <p:cNvPr id="2150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4648200"/>
                        <a:ext cx="112395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272148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Title 1"/>
          <p:cNvSpPr>
            <a:spLocks noGrp="1"/>
          </p:cNvSpPr>
          <p:nvPr>
            <p:ph type="title"/>
          </p:nvPr>
        </p:nvSpPr>
        <p:spPr/>
        <p:txBody>
          <a:bodyPr/>
          <a:lstStyle/>
          <a:p>
            <a:r>
              <a:rPr lang="en-US"/>
              <a:t>Our Decomposition</a:t>
            </a:r>
          </a:p>
        </p:txBody>
      </p:sp>
      <p:sp>
        <p:nvSpPr>
          <p:cNvPr id="22535" name="Content Placeholder 2"/>
          <p:cNvSpPr>
            <a:spLocks noGrp="1"/>
          </p:cNvSpPr>
          <p:nvPr>
            <p:ph idx="1"/>
          </p:nvPr>
        </p:nvSpPr>
        <p:spPr/>
        <p:txBody>
          <a:bodyPr/>
          <a:lstStyle/>
          <a:p>
            <a:endParaRPr lang="en-US"/>
          </a:p>
          <a:p>
            <a:endParaRPr lang="en-US"/>
          </a:p>
          <a:p>
            <a:endParaRPr lang="en-US"/>
          </a:p>
          <a:p>
            <a:endParaRPr lang="en-US"/>
          </a:p>
          <a:p>
            <a:endParaRPr lang="en-US"/>
          </a:p>
          <a:p>
            <a:endParaRPr lang="en-US"/>
          </a:p>
          <a:p>
            <a:endParaRPr lang="en-US"/>
          </a:p>
          <a:p>
            <a:endParaRPr lang="en-US"/>
          </a:p>
          <a:p>
            <a:endParaRPr lang="en-US"/>
          </a:p>
        </p:txBody>
      </p:sp>
      <p:graphicFrame>
        <p:nvGraphicFramePr>
          <p:cNvPr id="5" name="Group 219"/>
          <p:cNvGraphicFramePr>
            <a:graphicFrameLocks/>
          </p:cNvGraphicFramePr>
          <p:nvPr/>
        </p:nvGraphicFramePr>
        <p:xfrm>
          <a:off x="1295400" y="1219200"/>
          <a:ext cx="2844800" cy="1474470"/>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7737">
                  <a:extLst>
                    <a:ext uri="{9D8B030D-6E8A-4147-A177-3AD203B41FA5}">
                      <a16:colId xmlns:a16="http://schemas.microsoft.com/office/drawing/2014/main" xmlns="" val="20002"/>
                    </a:ext>
                  </a:extLst>
                </a:gridCol>
              </a:tblGrid>
              <a:tr h="228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2"/>
                  </a:ext>
                </a:extLst>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3"/>
                  </a:ext>
                </a:extLst>
              </a:tr>
            </a:tbl>
          </a:graphicData>
        </a:graphic>
      </p:graphicFrame>
      <p:graphicFrame>
        <p:nvGraphicFramePr>
          <p:cNvPr id="22530" name="Object 2"/>
          <p:cNvGraphicFramePr>
            <a:graphicFrameLocks noChangeAspect="1"/>
          </p:cNvGraphicFramePr>
          <p:nvPr/>
        </p:nvGraphicFramePr>
        <p:xfrm>
          <a:off x="2438400" y="2971800"/>
          <a:ext cx="1143000" cy="860425"/>
        </p:xfrm>
        <a:graphic>
          <a:graphicData uri="http://schemas.openxmlformats.org/presentationml/2006/ole">
            <mc:AlternateContent xmlns:mc="http://schemas.openxmlformats.org/markup-compatibility/2006">
              <mc:Choice xmlns:v="urn:schemas-microsoft-com:vml" Requires="v">
                <p:oleObj spid="_x0000_s74935" name="Visio" r:id="rId4" imgW="1143554" imgH="859831" progId="Visio.Drawing.11">
                  <p:embed/>
                </p:oleObj>
              </mc:Choice>
              <mc:Fallback>
                <p:oleObj name="Visio" r:id="rId4" imgW="1143554" imgH="859831" progId="Visio.Drawing.11">
                  <p:embed/>
                  <p:pic>
                    <p:nvPicPr>
                      <p:cNvPr id="2253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2971800"/>
                        <a:ext cx="11430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Group 121"/>
          <p:cNvGraphicFramePr>
            <a:graphicFrameLocks noGrp="1"/>
          </p:cNvGraphicFramePr>
          <p:nvPr/>
        </p:nvGraphicFramePr>
        <p:xfrm>
          <a:off x="6096000" y="1219200"/>
          <a:ext cx="2844800" cy="1851660"/>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7737">
                  <a:extLst>
                    <a:ext uri="{9D8B030D-6E8A-4147-A177-3AD203B41FA5}">
                      <a16:colId xmlns:a16="http://schemas.microsoft.com/office/drawing/2014/main" xmlns=""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2"/>
                  </a:ext>
                </a:extLst>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4"/>
                  </a:ext>
                </a:extLst>
              </a:tr>
            </a:tbl>
          </a:graphicData>
        </a:graphic>
      </p:graphicFrame>
      <p:graphicFrame>
        <p:nvGraphicFramePr>
          <p:cNvPr id="11" name="Group 151"/>
          <p:cNvGraphicFramePr>
            <a:graphicFrameLocks noGrp="1"/>
          </p:cNvGraphicFramePr>
          <p:nvPr/>
        </p:nvGraphicFramePr>
        <p:xfrm>
          <a:off x="1371600" y="4114800"/>
          <a:ext cx="2846388" cy="2223135"/>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9325">
                  <a:extLst>
                    <a:ext uri="{9D8B030D-6E8A-4147-A177-3AD203B41FA5}">
                      <a16:colId xmlns:a16="http://schemas.microsoft.com/office/drawing/2014/main" xmlns=""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2"/>
                  </a:ext>
                </a:extLst>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5"/>
                  </a:ext>
                </a:extLst>
              </a:tr>
            </a:tbl>
          </a:graphicData>
        </a:graphic>
      </p:graphicFrame>
      <p:graphicFrame>
        <p:nvGraphicFramePr>
          <p:cNvPr id="22531" name="Object 5"/>
          <p:cNvGraphicFramePr>
            <a:graphicFrameLocks noChangeAspect="1"/>
          </p:cNvGraphicFramePr>
          <p:nvPr/>
        </p:nvGraphicFramePr>
        <p:xfrm>
          <a:off x="2514600" y="6705600"/>
          <a:ext cx="1136650" cy="595313"/>
        </p:xfrm>
        <a:graphic>
          <a:graphicData uri="http://schemas.openxmlformats.org/presentationml/2006/ole">
            <mc:AlternateContent xmlns:mc="http://schemas.openxmlformats.org/markup-compatibility/2006">
              <mc:Choice xmlns:v="urn:schemas-microsoft-com:vml" Requires="v">
                <p:oleObj spid="_x0000_s74936" name="Visio" r:id="rId6" imgW="1136173" imgH="595835" progId="Visio.Drawing.11">
                  <p:embed/>
                </p:oleObj>
              </mc:Choice>
              <mc:Fallback>
                <p:oleObj name="Visio" r:id="rId6" imgW="1136173" imgH="595835" progId="Visio.Drawing.11">
                  <p:embed/>
                  <p:pic>
                    <p:nvPicPr>
                      <p:cNvPr id="22531"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6705600"/>
                        <a:ext cx="1136650"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Group 152"/>
          <p:cNvGraphicFramePr>
            <a:graphicFrameLocks noGrp="1"/>
          </p:cNvGraphicFramePr>
          <p:nvPr/>
        </p:nvGraphicFramePr>
        <p:xfrm>
          <a:off x="6248400" y="4343400"/>
          <a:ext cx="2844800" cy="1851660"/>
        </p:xfrm>
        <a:graphic>
          <a:graphicData uri="http://schemas.openxmlformats.org/drawingml/2006/table">
            <a:tbl>
              <a:tblPr/>
              <a:tblGrid>
                <a:gridCol w="947738">
                  <a:extLst>
                    <a:ext uri="{9D8B030D-6E8A-4147-A177-3AD203B41FA5}">
                      <a16:colId xmlns:a16="http://schemas.microsoft.com/office/drawing/2014/main" xmlns="" val="20000"/>
                    </a:ext>
                  </a:extLst>
                </a:gridCol>
                <a:gridCol w="947737">
                  <a:extLst>
                    <a:ext uri="{9D8B030D-6E8A-4147-A177-3AD203B41FA5}">
                      <a16:colId xmlns:a16="http://schemas.microsoft.com/office/drawing/2014/main" xmlns="" val="20001"/>
                    </a:ext>
                  </a:extLst>
                </a:gridCol>
                <a:gridCol w="949325">
                  <a:extLst>
                    <a:ext uri="{9D8B030D-6E8A-4147-A177-3AD203B41FA5}">
                      <a16:colId xmlns:a16="http://schemas.microsoft.com/office/drawing/2014/main" xmlns=""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DB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2"/>
                  </a:ext>
                </a:extLst>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4"/>
                  </a:ext>
                </a:extLst>
              </a:tr>
            </a:tbl>
          </a:graphicData>
        </a:graphic>
      </p:graphicFrame>
      <p:graphicFrame>
        <p:nvGraphicFramePr>
          <p:cNvPr id="22532" name="Object 3"/>
          <p:cNvGraphicFramePr>
            <a:graphicFrameLocks noChangeAspect="1"/>
          </p:cNvGraphicFramePr>
          <p:nvPr/>
        </p:nvGraphicFramePr>
        <p:xfrm>
          <a:off x="7467600" y="6477000"/>
          <a:ext cx="1123950" cy="860425"/>
        </p:xfrm>
        <a:graphic>
          <a:graphicData uri="http://schemas.openxmlformats.org/presentationml/2006/ole">
            <mc:AlternateContent xmlns:mc="http://schemas.openxmlformats.org/markup-compatibility/2006">
              <mc:Choice xmlns:v="urn:schemas-microsoft-com:vml" Requires="v">
                <p:oleObj spid="_x0000_s74937" name="Visio" r:id="rId8" imgW="1123996" imgH="859831" progId="Visio.Drawing.11">
                  <p:embed/>
                </p:oleObj>
              </mc:Choice>
              <mc:Fallback>
                <p:oleObj name="Visio" r:id="rId8" imgW="1123996" imgH="859831" progId="Visio.Drawing.11">
                  <p:embed/>
                  <p:pic>
                    <p:nvPicPr>
                      <p:cNvPr id="22532"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67600" y="6477000"/>
                        <a:ext cx="112395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3" name="Object 7"/>
          <p:cNvGraphicFramePr>
            <a:graphicFrameLocks noChangeAspect="1"/>
          </p:cNvGraphicFramePr>
          <p:nvPr/>
        </p:nvGraphicFramePr>
        <p:xfrm>
          <a:off x="7391400" y="3276600"/>
          <a:ext cx="1123950" cy="860425"/>
        </p:xfrm>
        <a:graphic>
          <a:graphicData uri="http://schemas.openxmlformats.org/presentationml/2006/ole">
            <mc:AlternateContent xmlns:mc="http://schemas.openxmlformats.org/markup-compatibility/2006">
              <mc:Choice xmlns:v="urn:schemas-microsoft-com:vml" Requires="v">
                <p:oleObj spid="_x0000_s74938" name="Visio" r:id="rId10" imgW="1123920" imgH="860400" progId="Visio.Drawing.11">
                  <p:embed/>
                </p:oleObj>
              </mc:Choice>
              <mc:Fallback>
                <p:oleObj name="Visio" r:id="rId10" imgW="1123920" imgH="860400" progId="Visio.Drawing.11">
                  <p:embed/>
                  <p:pic>
                    <p:nvPicPr>
                      <p:cNvPr id="22533"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91400" y="3276600"/>
                        <a:ext cx="112395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057763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Title 1"/>
          <p:cNvSpPr>
            <a:spLocks noGrp="1"/>
          </p:cNvSpPr>
          <p:nvPr>
            <p:ph type="title"/>
          </p:nvPr>
        </p:nvSpPr>
        <p:spPr/>
        <p:txBody>
          <a:bodyPr/>
          <a:lstStyle/>
          <a:p>
            <a:r>
              <a:rPr lang="en-US"/>
              <a:t>Our Decomposition</a:t>
            </a:r>
          </a:p>
        </p:txBody>
      </p:sp>
      <p:sp>
        <p:nvSpPr>
          <p:cNvPr id="23558" name="Content Placeholder 2"/>
          <p:cNvSpPr>
            <a:spLocks noGrp="1"/>
          </p:cNvSpPr>
          <p:nvPr>
            <p:ph idx="1"/>
          </p:nvPr>
        </p:nvSpPr>
        <p:spPr/>
        <p:txBody>
          <a:bodyPr/>
          <a:lstStyle/>
          <a:p>
            <a:r>
              <a:rPr lang="en-US"/>
              <a:t>We can also combine tables if they have the same key and we can still maintain good properties</a:t>
            </a:r>
          </a:p>
        </p:txBody>
      </p:sp>
      <p:graphicFrame>
        <p:nvGraphicFramePr>
          <p:cNvPr id="4" name="Group 219"/>
          <p:cNvGraphicFramePr>
            <a:graphicFrameLocks/>
          </p:cNvGraphicFramePr>
          <p:nvPr/>
        </p:nvGraphicFramePr>
        <p:xfrm>
          <a:off x="1371600" y="2362200"/>
          <a:ext cx="2844800" cy="1474470"/>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7737">
                  <a:extLst>
                    <a:ext uri="{9D8B030D-6E8A-4147-A177-3AD203B41FA5}">
                      <a16:colId xmlns:a16="http://schemas.microsoft.com/office/drawing/2014/main" xmlns="" val="20002"/>
                    </a:ext>
                  </a:extLst>
                </a:gridCol>
              </a:tblGrid>
              <a:tr h="228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2"/>
                  </a:ext>
                </a:extLst>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3"/>
                  </a:ext>
                </a:extLst>
              </a:tr>
            </a:tbl>
          </a:graphicData>
        </a:graphic>
      </p:graphicFrame>
      <p:graphicFrame>
        <p:nvGraphicFramePr>
          <p:cNvPr id="5" name="Group 121"/>
          <p:cNvGraphicFramePr>
            <a:graphicFrameLocks noGrp="1"/>
          </p:cNvGraphicFramePr>
          <p:nvPr/>
        </p:nvGraphicFramePr>
        <p:xfrm>
          <a:off x="1219200" y="4800600"/>
          <a:ext cx="3733800" cy="1851660"/>
        </p:xfrm>
        <a:graphic>
          <a:graphicData uri="http://schemas.openxmlformats.org/drawingml/2006/table">
            <a:tbl>
              <a:tblPr/>
              <a:tblGrid>
                <a:gridCol w="933450">
                  <a:extLst>
                    <a:ext uri="{9D8B030D-6E8A-4147-A177-3AD203B41FA5}">
                      <a16:colId xmlns:a16="http://schemas.microsoft.com/office/drawing/2014/main" xmlns="" val="20000"/>
                    </a:ext>
                  </a:extLst>
                </a:gridCol>
                <a:gridCol w="1123950">
                  <a:extLst>
                    <a:ext uri="{9D8B030D-6E8A-4147-A177-3AD203B41FA5}">
                      <a16:colId xmlns:a16="http://schemas.microsoft.com/office/drawing/2014/main" xmlns="" val="20001"/>
                    </a:ext>
                  </a:extLst>
                </a:gridCol>
                <a:gridCol w="651435">
                  <a:extLst>
                    <a:ext uri="{9D8B030D-6E8A-4147-A177-3AD203B41FA5}">
                      <a16:colId xmlns:a16="http://schemas.microsoft.com/office/drawing/2014/main" xmlns="" val="20002"/>
                    </a:ext>
                  </a:extLst>
                </a:gridCol>
                <a:gridCol w="1024965">
                  <a:extLst>
                    <a:ext uri="{9D8B030D-6E8A-4147-A177-3AD203B41FA5}">
                      <a16:colId xmlns:a16="http://schemas.microsoft.com/office/drawing/2014/main" xmlns="" val="20003"/>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DB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2"/>
                  </a:ext>
                </a:extLst>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4"/>
                  </a:ext>
                </a:extLst>
              </a:tr>
            </a:tbl>
          </a:graphicData>
        </a:graphic>
      </p:graphicFrame>
      <p:graphicFrame>
        <p:nvGraphicFramePr>
          <p:cNvPr id="6" name="Group 151"/>
          <p:cNvGraphicFramePr>
            <a:graphicFrameLocks noGrp="1"/>
          </p:cNvGraphicFramePr>
          <p:nvPr/>
        </p:nvGraphicFramePr>
        <p:xfrm>
          <a:off x="5638800" y="2362200"/>
          <a:ext cx="2846388" cy="2223135"/>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9325">
                  <a:extLst>
                    <a:ext uri="{9D8B030D-6E8A-4147-A177-3AD203B41FA5}">
                      <a16:colId xmlns:a16="http://schemas.microsoft.com/office/drawing/2014/main" xmlns=""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2"/>
                  </a:ext>
                </a:extLst>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5"/>
                  </a:ext>
                </a:extLst>
              </a:tr>
            </a:tbl>
          </a:graphicData>
        </a:graphic>
      </p:graphicFrame>
      <p:graphicFrame>
        <p:nvGraphicFramePr>
          <p:cNvPr id="23554" name="Object 2"/>
          <p:cNvGraphicFramePr>
            <a:graphicFrameLocks noChangeAspect="1"/>
          </p:cNvGraphicFramePr>
          <p:nvPr/>
        </p:nvGraphicFramePr>
        <p:xfrm>
          <a:off x="2590800" y="3886200"/>
          <a:ext cx="1143000" cy="860425"/>
        </p:xfrm>
        <a:graphic>
          <a:graphicData uri="http://schemas.openxmlformats.org/presentationml/2006/ole">
            <mc:AlternateContent xmlns:mc="http://schemas.openxmlformats.org/markup-compatibility/2006">
              <mc:Choice xmlns:v="urn:schemas-microsoft-com:vml" Requires="v">
                <p:oleObj spid="_x0000_s75914" name="Visio" r:id="rId4" imgW="1143554" imgH="859831" progId="Visio.Drawing.11">
                  <p:embed/>
                </p:oleObj>
              </mc:Choice>
              <mc:Fallback>
                <p:oleObj name="Visio" r:id="rId4" imgW="1143554" imgH="859831" progId="Visio.Drawing.11">
                  <p:embed/>
                  <p:pic>
                    <p:nvPicPr>
                      <p:cNvPr id="2355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3886200"/>
                        <a:ext cx="11430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5" name="Object 3"/>
          <p:cNvGraphicFramePr>
            <a:graphicFrameLocks noChangeAspect="1"/>
          </p:cNvGraphicFramePr>
          <p:nvPr/>
        </p:nvGraphicFramePr>
        <p:xfrm>
          <a:off x="2667000" y="6781800"/>
          <a:ext cx="1654175" cy="860425"/>
        </p:xfrm>
        <a:graphic>
          <a:graphicData uri="http://schemas.openxmlformats.org/presentationml/2006/ole">
            <mc:AlternateContent xmlns:mc="http://schemas.openxmlformats.org/markup-compatibility/2006">
              <mc:Choice xmlns:v="urn:schemas-microsoft-com:vml" Requires="v">
                <p:oleObj spid="_x0000_s75915" name="Visio" r:id="rId6" imgW="1653891" imgH="859831" progId="Visio.Drawing.11">
                  <p:embed/>
                </p:oleObj>
              </mc:Choice>
              <mc:Fallback>
                <p:oleObj name="Visio" r:id="rId6" imgW="1653891" imgH="859831" progId="Visio.Drawing.11">
                  <p:embed/>
                  <p:pic>
                    <p:nvPicPr>
                      <p:cNvPr id="2355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6781800"/>
                        <a:ext cx="1654175"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6" name="Object 4"/>
          <p:cNvGraphicFramePr>
            <a:graphicFrameLocks noChangeAspect="1"/>
          </p:cNvGraphicFramePr>
          <p:nvPr/>
        </p:nvGraphicFramePr>
        <p:xfrm>
          <a:off x="6934200" y="4876800"/>
          <a:ext cx="1136650" cy="595313"/>
        </p:xfrm>
        <a:graphic>
          <a:graphicData uri="http://schemas.openxmlformats.org/presentationml/2006/ole">
            <mc:AlternateContent xmlns:mc="http://schemas.openxmlformats.org/markup-compatibility/2006">
              <mc:Choice xmlns:v="urn:schemas-microsoft-com:vml" Requires="v">
                <p:oleObj spid="_x0000_s75916" name="Visio" r:id="rId8" imgW="1136173" imgH="595835" progId="Visio.Drawing.11">
                  <p:embed/>
                </p:oleObj>
              </mc:Choice>
              <mc:Fallback>
                <p:oleObj name="Visio" r:id="rId8" imgW="1136173" imgH="595835" progId="Visio.Drawing.11">
                  <p:embed/>
                  <p:pic>
                    <p:nvPicPr>
                      <p:cNvPr id="23556"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200" y="4876800"/>
                        <a:ext cx="1136650"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163767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Title 1"/>
          <p:cNvSpPr>
            <a:spLocks noGrp="1"/>
          </p:cNvSpPr>
          <p:nvPr>
            <p:ph type="title"/>
          </p:nvPr>
        </p:nvSpPr>
        <p:spPr/>
        <p:txBody>
          <a:bodyPr/>
          <a:lstStyle/>
          <a:p>
            <a:r>
              <a:rPr lang="en-US"/>
              <a:t>Our Decomposition</a:t>
            </a:r>
          </a:p>
        </p:txBody>
      </p:sp>
      <p:sp>
        <p:nvSpPr>
          <p:cNvPr id="23558" name="Content Placeholder 2"/>
          <p:cNvSpPr>
            <a:spLocks noGrp="1"/>
          </p:cNvSpPr>
          <p:nvPr>
            <p:ph idx="1"/>
          </p:nvPr>
        </p:nvSpPr>
        <p:spPr/>
        <p:txBody>
          <a:bodyPr/>
          <a:lstStyle/>
          <a:p>
            <a:r>
              <a:rPr lang="en-US" dirty="0"/>
              <a:t>Compartmentalizes information on (1) Students, (2) Teachers, (3) Who teaches Whom</a:t>
            </a:r>
          </a:p>
          <a:p>
            <a:r>
              <a:rPr lang="en-US" dirty="0"/>
              <a:t>Very natural design</a:t>
            </a:r>
          </a:p>
        </p:txBody>
      </p:sp>
      <p:graphicFrame>
        <p:nvGraphicFramePr>
          <p:cNvPr id="4" name="Group 219"/>
          <p:cNvGraphicFramePr>
            <a:graphicFrameLocks/>
          </p:cNvGraphicFramePr>
          <p:nvPr/>
        </p:nvGraphicFramePr>
        <p:xfrm>
          <a:off x="1371600" y="2362200"/>
          <a:ext cx="2844800" cy="1474470"/>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7737">
                  <a:extLst>
                    <a:ext uri="{9D8B030D-6E8A-4147-A177-3AD203B41FA5}">
                      <a16:colId xmlns:a16="http://schemas.microsoft.com/office/drawing/2014/main" xmlns="" val="20002"/>
                    </a:ext>
                  </a:extLst>
                </a:gridCol>
              </a:tblGrid>
              <a:tr h="228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1980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2"/>
                  </a:ext>
                </a:extLst>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1990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3"/>
                  </a:ext>
                </a:extLst>
              </a:tr>
            </a:tbl>
          </a:graphicData>
        </a:graphic>
      </p:graphicFrame>
      <p:graphicFrame>
        <p:nvGraphicFramePr>
          <p:cNvPr id="5" name="Group 121"/>
          <p:cNvGraphicFramePr>
            <a:graphicFrameLocks noGrp="1"/>
          </p:cNvGraphicFramePr>
          <p:nvPr/>
        </p:nvGraphicFramePr>
        <p:xfrm>
          <a:off x="1219200" y="4800600"/>
          <a:ext cx="3733800" cy="1851660"/>
        </p:xfrm>
        <a:graphic>
          <a:graphicData uri="http://schemas.openxmlformats.org/drawingml/2006/table">
            <a:tbl>
              <a:tblPr/>
              <a:tblGrid>
                <a:gridCol w="933450">
                  <a:extLst>
                    <a:ext uri="{9D8B030D-6E8A-4147-A177-3AD203B41FA5}">
                      <a16:colId xmlns:a16="http://schemas.microsoft.com/office/drawing/2014/main" xmlns="" val="20000"/>
                    </a:ext>
                  </a:extLst>
                </a:gridCol>
                <a:gridCol w="1123950">
                  <a:extLst>
                    <a:ext uri="{9D8B030D-6E8A-4147-A177-3AD203B41FA5}">
                      <a16:colId xmlns:a16="http://schemas.microsoft.com/office/drawing/2014/main" xmlns="" val="20001"/>
                    </a:ext>
                  </a:extLst>
                </a:gridCol>
                <a:gridCol w="651435">
                  <a:extLst>
                    <a:ext uri="{9D8B030D-6E8A-4147-A177-3AD203B41FA5}">
                      <a16:colId xmlns:a16="http://schemas.microsoft.com/office/drawing/2014/main" xmlns="" val="20002"/>
                    </a:ext>
                  </a:extLst>
                </a:gridCol>
                <a:gridCol w="1024965">
                  <a:extLst>
                    <a:ext uri="{9D8B030D-6E8A-4147-A177-3AD203B41FA5}">
                      <a16:colId xmlns:a16="http://schemas.microsoft.com/office/drawing/2014/main" xmlns="" val="20003"/>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DB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2"/>
                  </a:ext>
                </a:extLst>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4"/>
                  </a:ext>
                </a:extLst>
              </a:tr>
            </a:tbl>
          </a:graphicData>
        </a:graphic>
      </p:graphicFrame>
      <p:graphicFrame>
        <p:nvGraphicFramePr>
          <p:cNvPr id="6" name="Group 151"/>
          <p:cNvGraphicFramePr>
            <a:graphicFrameLocks noGrp="1"/>
          </p:cNvGraphicFramePr>
          <p:nvPr/>
        </p:nvGraphicFramePr>
        <p:xfrm>
          <a:off x="5638800" y="2362200"/>
          <a:ext cx="2846388" cy="2223135"/>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9325">
                  <a:extLst>
                    <a:ext uri="{9D8B030D-6E8A-4147-A177-3AD203B41FA5}">
                      <a16:colId xmlns:a16="http://schemas.microsoft.com/office/drawing/2014/main" xmlns=""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2"/>
                  </a:ext>
                </a:extLst>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5"/>
                  </a:ext>
                </a:extLst>
              </a:tr>
            </a:tbl>
          </a:graphicData>
        </a:graphic>
      </p:graphicFrame>
      <p:graphicFrame>
        <p:nvGraphicFramePr>
          <p:cNvPr id="23554" name="Object 2"/>
          <p:cNvGraphicFramePr>
            <a:graphicFrameLocks noChangeAspect="1"/>
          </p:cNvGraphicFramePr>
          <p:nvPr/>
        </p:nvGraphicFramePr>
        <p:xfrm>
          <a:off x="2590800" y="3886200"/>
          <a:ext cx="1143000" cy="860425"/>
        </p:xfrm>
        <a:graphic>
          <a:graphicData uri="http://schemas.openxmlformats.org/presentationml/2006/ole">
            <mc:AlternateContent xmlns:mc="http://schemas.openxmlformats.org/markup-compatibility/2006">
              <mc:Choice xmlns:v="urn:schemas-microsoft-com:vml" Requires="v">
                <p:oleObj spid="_x0000_s76938" name="Visio" r:id="rId4" imgW="1143554" imgH="859831" progId="Visio.Drawing.11">
                  <p:embed/>
                </p:oleObj>
              </mc:Choice>
              <mc:Fallback>
                <p:oleObj name="Visio" r:id="rId4" imgW="1143554" imgH="859831" progId="Visio.Drawing.11">
                  <p:embed/>
                  <p:pic>
                    <p:nvPicPr>
                      <p:cNvPr id="2355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3886200"/>
                        <a:ext cx="11430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5" name="Object 3"/>
          <p:cNvGraphicFramePr>
            <a:graphicFrameLocks noChangeAspect="1"/>
          </p:cNvGraphicFramePr>
          <p:nvPr/>
        </p:nvGraphicFramePr>
        <p:xfrm>
          <a:off x="2667000" y="6781800"/>
          <a:ext cx="1654175" cy="860425"/>
        </p:xfrm>
        <a:graphic>
          <a:graphicData uri="http://schemas.openxmlformats.org/presentationml/2006/ole">
            <mc:AlternateContent xmlns:mc="http://schemas.openxmlformats.org/markup-compatibility/2006">
              <mc:Choice xmlns:v="urn:schemas-microsoft-com:vml" Requires="v">
                <p:oleObj spid="_x0000_s76939" name="Visio" r:id="rId6" imgW="1653891" imgH="859831" progId="Visio.Drawing.11">
                  <p:embed/>
                </p:oleObj>
              </mc:Choice>
              <mc:Fallback>
                <p:oleObj name="Visio" r:id="rId6" imgW="1653891" imgH="859831" progId="Visio.Drawing.11">
                  <p:embed/>
                  <p:pic>
                    <p:nvPicPr>
                      <p:cNvPr id="2355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6781800"/>
                        <a:ext cx="1654175"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6" name="Object 4"/>
          <p:cNvGraphicFramePr>
            <a:graphicFrameLocks noChangeAspect="1"/>
          </p:cNvGraphicFramePr>
          <p:nvPr/>
        </p:nvGraphicFramePr>
        <p:xfrm>
          <a:off x="6934200" y="4876800"/>
          <a:ext cx="1136650" cy="595313"/>
        </p:xfrm>
        <a:graphic>
          <a:graphicData uri="http://schemas.openxmlformats.org/presentationml/2006/ole">
            <mc:AlternateContent xmlns:mc="http://schemas.openxmlformats.org/markup-compatibility/2006">
              <mc:Choice xmlns:v="urn:schemas-microsoft-com:vml" Requires="v">
                <p:oleObj spid="_x0000_s76940" name="Visio" r:id="rId8" imgW="1136173" imgH="595835" progId="Visio.Drawing.11">
                  <p:embed/>
                </p:oleObj>
              </mc:Choice>
              <mc:Fallback>
                <p:oleObj name="Visio" r:id="rId8" imgW="1136173" imgH="595835" progId="Visio.Drawing.11">
                  <p:embed/>
                  <p:pic>
                    <p:nvPicPr>
                      <p:cNvPr id="23556"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200" y="4876800"/>
                        <a:ext cx="1136650"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947099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dirty="0">
                <a:solidFill>
                  <a:srgbClr val="FF0000"/>
                </a:solidFill>
              </a:rPr>
              <a:t>Boyce-</a:t>
            </a:r>
            <a:r>
              <a:rPr lang="en-US" dirty="0" err="1">
                <a:solidFill>
                  <a:srgbClr val="FF0000"/>
                </a:solidFill>
              </a:rPr>
              <a:t>Codd</a:t>
            </a:r>
            <a:r>
              <a:rPr lang="en-US" dirty="0">
                <a:solidFill>
                  <a:srgbClr val="FF0000"/>
                </a:solidFill>
              </a:rPr>
              <a:t> Normal Form:</a:t>
            </a:r>
            <a:br>
              <a:rPr lang="en-US" dirty="0">
                <a:solidFill>
                  <a:srgbClr val="FF0000"/>
                </a:solidFill>
              </a:rPr>
            </a:br>
            <a:r>
              <a:rPr lang="en-US" dirty="0"/>
              <a:t>1NF And All Dependencies From Full Key</a:t>
            </a:r>
          </a:p>
        </p:txBody>
      </p:sp>
      <p:sp>
        <p:nvSpPr>
          <p:cNvPr id="81923" name="Content Placeholder 2"/>
          <p:cNvSpPr>
            <a:spLocks noGrp="1"/>
          </p:cNvSpPr>
          <p:nvPr>
            <p:ph idx="1"/>
          </p:nvPr>
        </p:nvSpPr>
        <p:spPr/>
        <p:txBody>
          <a:bodyPr/>
          <a:lstStyle/>
          <a:p>
            <a:r>
              <a:rPr lang="en-US" dirty="0"/>
              <a:t>Each of the tables in our database is in Boyce-</a:t>
            </a:r>
            <a:r>
              <a:rPr lang="en-US" dirty="0" err="1"/>
              <a:t>Codd</a:t>
            </a:r>
            <a:r>
              <a:rPr lang="en-US" dirty="0"/>
              <a:t> Normal Form</a:t>
            </a:r>
          </a:p>
          <a:p>
            <a:r>
              <a:rPr lang="en-US" dirty="0"/>
              <a:t>Boyce-</a:t>
            </a:r>
            <a:r>
              <a:rPr lang="en-US" dirty="0" err="1"/>
              <a:t>Codd</a:t>
            </a:r>
            <a:r>
              <a:rPr lang="en-US" dirty="0"/>
              <a:t> Normal Form (BCNF) means:</a:t>
            </a:r>
          </a:p>
          <a:p>
            <a:pPr lvl="1"/>
            <a:r>
              <a:rPr lang="en-US" dirty="0"/>
              <a:t>First Normal Form</a:t>
            </a:r>
          </a:p>
          <a:p>
            <a:pPr lvl="1"/>
            <a:r>
              <a:rPr lang="en-US" dirty="0"/>
              <a:t>Every non-trivial functional dependency is from a full key (that is, if X → Y holds then X contains a key of the relation)</a:t>
            </a:r>
          </a:p>
          <a:p>
            <a:pPr lvl="1">
              <a:buFont typeface="Symbol" pitchFamily="18" charset="2"/>
              <a:buNone/>
            </a:pPr>
            <a:r>
              <a:rPr lang="en-US" dirty="0"/>
              <a:t>	</a:t>
            </a:r>
            <a:r>
              <a:rPr lang="en-US" dirty="0" smtClean="0"/>
              <a:t> </a:t>
            </a:r>
          </a:p>
          <a:p>
            <a:r>
              <a:rPr lang="en-US" dirty="0" smtClean="0"/>
              <a:t>A table is BCNF is automatically in 3NF (p. 77) as no bad dependencies are possible</a:t>
            </a:r>
          </a:p>
          <a:p>
            <a:r>
              <a:rPr lang="en-US" dirty="0" smtClean="0"/>
              <a:t>Usually, the procedure for third normal form will go to Boyce-</a:t>
            </a:r>
            <a:r>
              <a:rPr lang="en-US" dirty="0" err="1" smtClean="0"/>
              <a:t>Codd</a:t>
            </a:r>
            <a:r>
              <a:rPr lang="en-US" dirty="0" smtClean="0"/>
              <a:t> Normal Form.</a:t>
            </a:r>
            <a:endParaRPr lang="en-US" sz="1200" dirty="0"/>
          </a:p>
          <a:p>
            <a:r>
              <a:rPr lang="en-US" dirty="0"/>
              <a:t>Furthermore, our decomposition was a lossless join decomposition</a:t>
            </a:r>
          </a:p>
          <a:p>
            <a:r>
              <a:rPr lang="en-US" dirty="0"/>
              <a:t>This means that by “combining” all the tables we get exactly the original table </a:t>
            </a:r>
            <a:r>
              <a:rPr lang="en-US" dirty="0" smtClean="0"/>
              <a:t>back.</a:t>
            </a:r>
          </a:p>
          <a:p>
            <a:r>
              <a:rPr lang="en-US" dirty="0" smtClean="0"/>
              <a:t>Jump to page 103.</a:t>
            </a:r>
            <a:endParaRPr lang="en-US" dirty="0"/>
          </a:p>
        </p:txBody>
      </p:sp>
    </p:spTree>
    <p:extLst>
      <p:ext uri="{BB962C8B-B14F-4D97-AF65-F5344CB8AC3E}">
        <p14:creationId xmlns:p14="http://schemas.microsoft.com/office/powerpoint/2010/main" val="18290096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dirty="0"/>
              <a:t>A New Issue: Maintaining Database Correctness And Preservation Of Dependencies</a:t>
            </a:r>
          </a:p>
        </p:txBody>
      </p:sp>
      <p:sp>
        <p:nvSpPr>
          <p:cNvPr id="82947" name="Content Placeholder 2"/>
          <p:cNvSpPr>
            <a:spLocks noGrp="1"/>
          </p:cNvSpPr>
          <p:nvPr>
            <p:ph idx="1"/>
          </p:nvPr>
        </p:nvSpPr>
        <p:spPr/>
        <p:txBody>
          <a:bodyPr/>
          <a:lstStyle/>
          <a:p>
            <a:r>
              <a:rPr lang="en-US" dirty="0"/>
              <a:t>We can understand this issue just by looking at the table which we decomposed last</a:t>
            </a:r>
          </a:p>
          <a:p>
            <a:r>
              <a:rPr lang="en-US" dirty="0"/>
              <a:t>We will not use drawings but write the constraints that needed to be satisfied in narrative</a:t>
            </a:r>
          </a:p>
          <a:p>
            <a:r>
              <a:rPr lang="en-US" dirty="0"/>
              <a:t>We will examine an update to the database and look at two scenarios</a:t>
            </a:r>
          </a:p>
          <a:p>
            <a:r>
              <a:rPr lang="en-US" dirty="0"/>
              <a:t>When we have one “imperfect” </a:t>
            </a:r>
            <a:r>
              <a:rPr lang="en-US" dirty="0" err="1"/>
              <a:t>3NF</a:t>
            </a:r>
            <a:r>
              <a:rPr lang="en-US" dirty="0"/>
              <a:t> table </a:t>
            </a:r>
            <a:r>
              <a:rPr lang="en-US" dirty="0" err="1"/>
              <a:t>SCT</a:t>
            </a:r>
            <a:endParaRPr lang="en-US" dirty="0"/>
          </a:p>
          <a:p>
            <a:r>
              <a:rPr lang="en-US" dirty="0"/>
              <a:t>When we have two “perfect” </a:t>
            </a:r>
            <a:r>
              <a:rPr lang="en-US" dirty="0" err="1"/>
              <a:t>BCNF</a:t>
            </a:r>
            <a:r>
              <a:rPr lang="en-US" dirty="0"/>
              <a:t> tables ST and CT</a:t>
            </a:r>
          </a:p>
          <a:p>
            <a:r>
              <a:rPr lang="en-US" dirty="0"/>
              <a:t>We will attempt an incorrect update and see how to detect it under both scenarios</a:t>
            </a:r>
          </a:p>
        </p:txBody>
      </p:sp>
    </p:spTree>
    <p:extLst>
      <p:ext uri="{BB962C8B-B14F-4D97-AF65-F5344CB8AC3E}">
        <p14:creationId xmlns:p14="http://schemas.microsoft.com/office/powerpoint/2010/main" val="16661544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t>Our Tables (For The Two Cases)</a:t>
            </a:r>
          </a:p>
        </p:txBody>
      </p:sp>
      <p:sp>
        <p:nvSpPr>
          <p:cNvPr id="83971" name="Content Placeholder 2"/>
          <p:cNvSpPr>
            <a:spLocks noGrp="1"/>
          </p:cNvSpPr>
          <p:nvPr>
            <p:ph idx="1"/>
          </p:nvPr>
        </p:nvSpPr>
        <p:spPr/>
        <p:txBody>
          <a:bodyPr/>
          <a:lstStyle/>
          <a:p>
            <a:r>
              <a:rPr lang="en-US"/>
              <a:t>SCT satisifies: SC → T and ST →C: keys SC and ST</a:t>
            </a:r>
          </a:p>
          <a:p>
            <a:endParaRPr lang="en-US"/>
          </a:p>
          <a:p>
            <a:endParaRPr lang="en-US"/>
          </a:p>
          <a:p>
            <a:endParaRPr lang="en-US"/>
          </a:p>
          <a:p>
            <a:endParaRPr lang="en-US"/>
          </a:p>
          <a:p>
            <a:endParaRPr lang="en-US"/>
          </a:p>
          <a:p>
            <a:endParaRPr lang="en-US"/>
          </a:p>
          <a:p>
            <a:r>
              <a:rPr lang="en-US"/>
              <a:t>ST does not satisfy anything: key ST</a:t>
            </a:r>
          </a:p>
          <a:p>
            <a:r>
              <a:rPr lang="en-US"/>
              <a:t>CT satisfies T → C: key T </a:t>
            </a:r>
          </a:p>
        </p:txBody>
      </p:sp>
      <p:graphicFrame>
        <p:nvGraphicFramePr>
          <p:cNvPr id="4" name="Group 33"/>
          <p:cNvGraphicFramePr>
            <a:graphicFrameLocks noGrp="1"/>
          </p:cNvGraphicFramePr>
          <p:nvPr/>
        </p:nvGraphicFramePr>
        <p:xfrm>
          <a:off x="2819400" y="1828800"/>
          <a:ext cx="3794125" cy="2223135"/>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7737">
                  <a:extLst>
                    <a:ext uri="{9D8B030D-6E8A-4147-A177-3AD203B41FA5}">
                      <a16:colId xmlns:a16="http://schemas.microsoft.com/office/drawing/2014/main" xmlns="" val="20002"/>
                    </a:ext>
                  </a:extLst>
                </a:gridCol>
                <a:gridCol w="949325">
                  <a:extLst>
                    <a:ext uri="{9D8B030D-6E8A-4147-A177-3AD203B41FA5}">
                      <a16:colId xmlns:a16="http://schemas.microsoft.com/office/drawing/2014/main" xmlns="" val="20003"/>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DB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2"/>
                  </a:ext>
                </a:extLst>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5"/>
                  </a:ext>
                </a:extLst>
              </a:tr>
            </a:tbl>
          </a:graphicData>
        </a:graphic>
      </p:graphicFrame>
      <p:graphicFrame>
        <p:nvGraphicFramePr>
          <p:cNvPr id="5" name="Group 151"/>
          <p:cNvGraphicFramePr>
            <a:graphicFrameLocks noGrp="1"/>
          </p:cNvGraphicFramePr>
          <p:nvPr/>
        </p:nvGraphicFramePr>
        <p:xfrm>
          <a:off x="1676400" y="5257800"/>
          <a:ext cx="2846388" cy="2223135"/>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9325">
                  <a:extLst>
                    <a:ext uri="{9D8B030D-6E8A-4147-A177-3AD203B41FA5}">
                      <a16:colId xmlns:a16="http://schemas.microsoft.com/office/drawing/2014/main" xmlns=""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2"/>
                  </a:ext>
                </a:extLst>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5"/>
                  </a:ext>
                </a:extLst>
              </a:tr>
            </a:tbl>
          </a:graphicData>
        </a:graphic>
      </p:graphicFrame>
      <p:graphicFrame>
        <p:nvGraphicFramePr>
          <p:cNvPr id="6" name="Group 152"/>
          <p:cNvGraphicFramePr>
            <a:graphicFrameLocks noGrp="1"/>
          </p:cNvGraphicFramePr>
          <p:nvPr/>
        </p:nvGraphicFramePr>
        <p:xfrm>
          <a:off x="5562600" y="5257800"/>
          <a:ext cx="2844800" cy="2223135"/>
        </p:xfrm>
        <a:graphic>
          <a:graphicData uri="http://schemas.openxmlformats.org/drawingml/2006/table">
            <a:tbl>
              <a:tblPr/>
              <a:tblGrid>
                <a:gridCol w="947738">
                  <a:extLst>
                    <a:ext uri="{9D8B030D-6E8A-4147-A177-3AD203B41FA5}">
                      <a16:colId xmlns:a16="http://schemas.microsoft.com/office/drawing/2014/main" xmlns="" val="20000"/>
                    </a:ext>
                  </a:extLst>
                </a:gridCol>
                <a:gridCol w="947737">
                  <a:extLst>
                    <a:ext uri="{9D8B030D-6E8A-4147-A177-3AD203B41FA5}">
                      <a16:colId xmlns:a16="http://schemas.microsoft.com/office/drawing/2014/main" xmlns="" val="20001"/>
                    </a:ext>
                  </a:extLst>
                </a:gridCol>
                <a:gridCol w="949325">
                  <a:extLst>
                    <a:ext uri="{9D8B030D-6E8A-4147-A177-3AD203B41FA5}">
                      <a16:colId xmlns:a16="http://schemas.microsoft.com/office/drawing/2014/main" xmlns=""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DB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2"/>
                  </a:ext>
                </a:extLst>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272282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t>Decomposition</a:t>
            </a:r>
          </a:p>
        </p:txBody>
      </p:sp>
      <p:sp>
        <p:nvSpPr>
          <p:cNvPr id="41987" name="Content Placeholder 2"/>
          <p:cNvSpPr>
            <a:spLocks noGrp="1"/>
          </p:cNvSpPr>
          <p:nvPr>
            <p:ph idx="1"/>
          </p:nvPr>
        </p:nvSpPr>
        <p:spPr/>
        <p:txBody>
          <a:bodyPr/>
          <a:lstStyle/>
          <a:p>
            <a:r>
              <a:rPr lang="en-US"/>
              <a:t>SELECT INTO S</a:t>
            </a:r>
            <a:br>
              <a:rPr lang="en-US"/>
            </a:br>
            <a:r>
              <a:rPr lang="en-US"/>
              <a:t>Name, SSN, DOB, Grade</a:t>
            </a:r>
            <a:br>
              <a:rPr lang="en-US"/>
            </a:br>
            <a:r>
              <a:rPr lang="en-US"/>
              <a:t>FROM R;</a:t>
            </a:r>
          </a:p>
          <a:p>
            <a:endParaRPr lang="en-US"/>
          </a:p>
          <a:p>
            <a:endParaRPr lang="en-US"/>
          </a:p>
          <a:p>
            <a:r>
              <a:rPr lang="en-US"/>
              <a:t>SELECT INTO T</a:t>
            </a:r>
            <a:br>
              <a:rPr lang="en-US"/>
            </a:br>
            <a:r>
              <a:rPr lang="en-US"/>
              <a:t>Grade, Salary</a:t>
            </a:r>
            <a:br>
              <a:rPr lang="en-US"/>
            </a:br>
            <a:r>
              <a:rPr lang="en-US"/>
              <a:t>FROM R;</a:t>
            </a:r>
            <a:br>
              <a:rPr lang="en-US"/>
            </a:br>
            <a:endParaRPr lang="en-US"/>
          </a:p>
        </p:txBody>
      </p:sp>
    </p:spTree>
    <p:extLst>
      <p:ext uri="{BB962C8B-B14F-4D97-AF65-F5344CB8AC3E}">
        <p14:creationId xmlns:p14="http://schemas.microsoft.com/office/powerpoint/2010/main" val="26145150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a:t>An Insert Attempt</a:t>
            </a:r>
          </a:p>
        </p:txBody>
      </p:sp>
      <p:sp>
        <p:nvSpPr>
          <p:cNvPr id="84995" name="Content Placeholder 2"/>
          <p:cNvSpPr>
            <a:spLocks noGrp="1"/>
          </p:cNvSpPr>
          <p:nvPr>
            <p:ph idx="1"/>
          </p:nvPr>
        </p:nvSpPr>
        <p:spPr/>
        <p:txBody>
          <a:bodyPr/>
          <a:lstStyle/>
          <a:p>
            <a:r>
              <a:rPr lang="en-US" dirty="0"/>
              <a:t>A user wants to specify that now John is going to take PL from Vijay</a:t>
            </a:r>
          </a:p>
          <a:p>
            <a:r>
              <a:rPr lang="en-US" dirty="0"/>
              <a:t>If we look at the database, we realize this update should not be permitted because</a:t>
            </a:r>
          </a:p>
          <a:p>
            <a:pPr lvl="1"/>
            <a:r>
              <a:rPr lang="en-US" dirty="0"/>
              <a:t>John can take PL from at most one teacher</a:t>
            </a:r>
          </a:p>
          <a:p>
            <a:pPr lvl="1"/>
            <a:r>
              <a:rPr lang="en-US" dirty="0"/>
              <a:t>John already took PL (from Marsha)</a:t>
            </a:r>
          </a:p>
          <a:p>
            <a:r>
              <a:rPr lang="en-US" dirty="0"/>
              <a:t>But can the system figure this out just by checking whether FDs continue being </a:t>
            </a:r>
            <a:r>
              <a:rPr lang="en-US" dirty="0" err="1"/>
              <a:t>satisified</a:t>
            </a:r>
            <a:r>
              <a:rPr lang="en-US" dirty="0"/>
              <a:t>?</a:t>
            </a:r>
          </a:p>
          <a:p>
            <a:pPr lvl="1"/>
            <a:endParaRPr lang="en-US" dirty="0"/>
          </a:p>
          <a:p>
            <a:r>
              <a:rPr lang="en-US" dirty="0"/>
              <a:t>Let us find out what will happen in each of the two scenarios</a:t>
            </a:r>
          </a:p>
          <a:p>
            <a:endParaRPr lang="en-US" dirty="0"/>
          </a:p>
          <a:p>
            <a:r>
              <a:rPr lang="en-US" dirty="0"/>
              <a:t>But we now pay attention to all the keys and not just the chosen primary key</a:t>
            </a:r>
          </a:p>
        </p:txBody>
      </p:sp>
    </p:spTree>
    <p:extLst>
      <p:ext uri="{BB962C8B-B14F-4D97-AF65-F5344CB8AC3E}">
        <p14:creationId xmlns:p14="http://schemas.microsoft.com/office/powerpoint/2010/main" val="36939211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a:t>Scenario 1: SCT</a:t>
            </a:r>
          </a:p>
        </p:txBody>
      </p:sp>
      <p:sp>
        <p:nvSpPr>
          <p:cNvPr id="86019" name="Content Placeholder 2"/>
          <p:cNvSpPr>
            <a:spLocks noGrp="1"/>
          </p:cNvSpPr>
          <p:nvPr>
            <p:ph idx="1"/>
          </p:nvPr>
        </p:nvSpPr>
        <p:spPr/>
        <p:txBody>
          <a:bodyPr/>
          <a:lstStyle/>
          <a:p>
            <a:r>
              <a:rPr lang="en-US" dirty="0"/>
              <a:t>We maintain SCT, knowing that its keys are SC and ST </a:t>
            </a:r>
          </a:p>
          <a:p>
            <a:endParaRPr lang="en-US" dirty="0"/>
          </a:p>
          <a:p>
            <a:r>
              <a:rPr lang="en-US" dirty="0"/>
              <a:t>Before the INSERT,</a:t>
            </a:r>
            <a:br>
              <a:rPr lang="en-US" dirty="0"/>
            </a:br>
            <a:r>
              <a:rPr lang="en-US" dirty="0"/>
              <a:t>constraints</a:t>
            </a:r>
            <a:br>
              <a:rPr lang="en-US" dirty="0"/>
            </a:br>
            <a:r>
              <a:rPr lang="en-US" dirty="0"/>
              <a:t>are satisfied;</a:t>
            </a:r>
            <a:br>
              <a:rPr lang="en-US" dirty="0"/>
            </a:br>
            <a:r>
              <a:rPr lang="en-US" dirty="0"/>
              <a:t>required keys</a:t>
            </a:r>
            <a:br>
              <a:rPr lang="en-US" dirty="0"/>
            </a:br>
            <a:r>
              <a:rPr lang="en-US" dirty="0"/>
              <a:t>are indeed keys</a:t>
            </a:r>
          </a:p>
          <a:p>
            <a:endParaRPr lang="en-US" dirty="0"/>
          </a:p>
          <a:p>
            <a:endParaRPr lang="en-US" dirty="0"/>
          </a:p>
          <a:p>
            <a:r>
              <a:rPr lang="en-US" b="1" dirty="0">
                <a:solidFill>
                  <a:srgbClr val="FF0000"/>
                </a:solidFill>
              </a:rPr>
              <a:t>After the INSERT,</a:t>
            </a:r>
            <a:br>
              <a:rPr lang="en-US" b="1" dirty="0">
                <a:solidFill>
                  <a:srgbClr val="FF0000"/>
                </a:solidFill>
              </a:rPr>
            </a:br>
            <a:r>
              <a:rPr lang="en-US" b="1" dirty="0">
                <a:solidFill>
                  <a:srgbClr val="FF0000"/>
                </a:solidFill>
              </a:rPr>
              <a:t>constraints</a:t>
            </a:r>
            <a:br>
              <a:rPr lang="en-US" b="1" dirty="0">
                <a:solidFill>
                  <a:srgbClr val="FF0000"/>
                </a:solidFill>
              </a:rPr>
            </a:br>
            <a:r>
              <a:rPr lang="en-US" b="1" dirty="0">
                <a:solidFill>
                  <a:srgbClr val="FF0000"/>
                </a:solidFill>
              </a:rPr>
              <a:t>are not satisfied;</a:t>
            </a:r>
            <a:br>
              <a:rPr lang="en-US" b="1" dirty="0">
                <a:solidFill>
                  <a:srgbClr val="FF0000"/>
                </a:solidFill>
              </a:rPr>
            </a:br>
            <a:r>
              <a:rPr lang="en-US" b="1" dirty="0">
                <a:solidFill>
                  <a:srgbClr val="FF0000"/>
                </a:solidFill>
              </a:rPr>
              <a:t>SC is no longer a key</a:t>
            </a:r>
          </a:p>
          <a:p>
            <a:r>
              <a:rPr lang="en-US" dirty="0"/>
              <a:t>INSERT rejected</a:t>
            </a:r>
            <a:br>
              <a:rPr lang="en-US" dirty="0"/>
            </a:br>
            <a:r>
              <a:rPr lang="en-US" dirty="0"/>
              <a:t>after the constraint</a:t>
            </a:r>
            <a:br>
              <a:rPr lang="en-US" dirty="0"/>
            </a:br>
            <a:r>
              <a:rPr lang="en-US" dirty="0"/>
              <a:t>is checked</a:t>
            </a:r>
          </a:p>
        </p:txBody>
      </p:sp>
      <p:graphicFrame>
        <p:nvGraphicFramePr>
          <p:cNvPr id="5" name="Group 33"/>
          <p:cNvGraphicFramePr>
            <a:graphicFrameLocks noGrp="1"/>
          </p:cNvGraphicFramePr>
          <p:nvPr/>
        </p:nvGraphicFramePr>
        <p:xfrm>
          <a:off x="4800600" y="2209800"/>
          <a:ext cx="3794125" cy="2223135"/>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7737">
                  <a:extLst>
                    <a:ext uri="{9D8B030D-6E8A-4147-A177-3AD203B41FA5}">
                      <a16:colId xmlns:a16="http://schemas.microsoft.com/office/drawing/2014/main" xmlns="" val="20002"/>
                    </a:ext>
                  </a:extLst>
                </a:gridCol>
                <a:gridCol w="949325">
                  <a:extLst>
                    <a:ext uri="{9D8B030D-6E8A-4147-A177-3AD203B41FA5}">
                      <a16:colId xmlns:a16="http://schemas.microsoft.com/office/drawing/2014/main" xmlns="" val="20003"/>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DB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2"/>
                  </a:ext>
                </a:extLst>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5"/>
                  </a:ext>
                </a:extLst>
              </a:tr>
            </a:tbl>
          </a:graphicData>
        </a:graphic>
      </p:graphicFrame>
      <p:graphicFrame>
        <p:nvGraphicFramePr>
          <p:cNvPr id="6" name="Group 115"/>
          <p:cNvGraphicFramePr>
            <a:graphicFrameLocks noGrp="1"/>
          </p:cNvGraphicFramePr>
          <p:nvPr/>
        </p:nvGraphicFramePr>
        <p:xfrm>
          <a:off x="4953000" y="4876800"/>
          <a:ext cx="3794125" cy="2594610"/>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7737">
                  <a:extLst>
                    <a:ext uri="{9D8B030D-6E8A-4147-A177-3AD203B41FA5}">
                      <a16:colId xmlns:a16="http://schemas.microsoft.com/office/drawing/2014/main" xmlns="" val="20002"/>
                    </a:ext>
                  </a:extLst>
                </a:gridCol>
                <a:gridCol w="949325">
                  <a:extLst>
                    <a:ext uri="{9D8B030D-6E8A-4147-A177-3AD203B41FA5}">
                      <a16:colId xmlns:a16="http://schemas.microsoft.com/office/drawing/2014/main" xmlns="" val="20003"/>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DB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2"/>
                  </a:ext>
                </a:extLst>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0000"/>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0000"/>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0000"/>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6890096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a:t>Scenario 2: ST And CT</a:t>
            </a:r>
          </a:p>
        </p:txBody>
      </p:sp>
      <p:sp>
        <p:nvSpPr>
          <p:cNvPr id="87043" name="Content Placeholder 2"/>
          <p:cNvSpPr>
            <a:spLocks noGrp="1"/>
          </p:cNvSpPr>
          <p:nvPr>
            <p:ph idx="1"/>
          </p:nvPr>
        </p:nvSpPr>
        <p:spPr/>
        <p:txBody>
          <a:bodyPr/>
          <a:lstStyle/>
          <a:p>
            <a:r>
              <a:rPr lang="en-US" dirty="0"/>
              <a:t>We maintain ST, knowing that its key ST</a:t>
            </a:r>
          </a:p>
          <a:p>
            <a:r>
              <a:rPr lang="en-US" dirty="0"/>
              <a:t>We maintain CT, knowing that its key is T </a:t>
            </a:r>
          </a:p>
          <a:p>
            <a:endParaRPr lang="en-US" dirty="0"/>
          </a:p>
          <a:p>
            <a:r>
              <a:rPr lang="en-US" dirty="0"/>
              <a:t>Before the INSERT,</a:t>
            </a:r>
            <a:br>
              <a:rPr lang="en-US" dirty="0"/>
            </a:br>
            <a:r>
              <a:rPr lang="en-US" dirty="0"/>
              <a:t>constraints</a:t>
            </a:r>
            <a:br>
              <a:rPr lang="en-US" dirty="0"/>
            </a:br>
            <a:r>
              <a:rPr lang="en-US" dirty="0"/>
              <a:t>are satisfied;</a:t>
            </a:r>
            <a:br>
              <a:rPr lang="en-US" dirty="0"/>
            </a:br>
            <a:r>
              <a:rPr lang="en-US" dirty="0"/>
              <a:t>required keys</a:t>
            </a:r>
            <a:br>
              <a:rPr lang="en-US" dirty="0"/>
            </a:br>
            <a:r>
              <a:rPr lang="en-US" dirty="0"/>
              <a:t>are indeed keys</a:t>
            </a:r>
          </a:p>
          <a:p>
            <a:endParaRPr lang="en-US" dirty="0"/>
          </a:p>
          <a:p>
            <a:r>
              <a:rPr lang="en-US" dirty="0"/>
              <a:t>After the INSERT,</a:t>
            </a:r>
            <a:br>
              <a:rPr lang="en-US" dirty="0"/>
            </a:br>
            <a:r>
              <a:rPr lang="en-US" dirty="0"/>
              <a:t>constraints</a:t>
            </a:r>
            <a:br>
              <a:rPr lang="en-US" dirty="0"/>
            </a:br>
            <a:r>
              <a:rPr lang="en-US" dirty="0"/>
              <a:t>are still satisfied;</a:t>
            </a:r>
            <a:br>
              <a:rPr lang="en-US" dirty="0"/>
            </a:br>
            <a:r>
              <a:rPr lang="en-US" dirty="0"/>
              <a:t>keys remain keys</a:t>
            </a:r>
          </a:p>
          <a:p>
            <a:endParaRPr lang="en-US" dirty="0"/>
          </a:p>
          <a:p>
            <a:r>
              <a:rPr lang="en-US" dirty="0"/>
              <a:t>But the INSERT</a:t>
            </a:r>
            <a:br>
              <a:rPr lang="en-US" dirty="0"/>
            </a:br>
            <a:r>
              <a:rPr lang="en-US" b="1" i="1" dirty="0">
                <a:solidFill>
                  <a:srgbClr val="FF0000"/>
                </a:solidFill>
              </a:rPr>
              <a:t>must</a:t>
            </a:r>
            <a:r>
              <a:rPr lang="en-US" dirty="0"/>
              <a:t> still be rejected</a:t>
            </a:r>
          </a:p>
        </p:txBody>
      </p:sp>
      <p:graphicFrame>
        <p:nvGraphicFramePr>
          <p:cNvPr id="7" name="Group 151"/>
          <p:cNvGraphicFramePr>
            <a:graphicFrameLocks noGrp="1"/>
          </p:cNvGraphicFramePr>
          <p:nvPr/>
        </p:nvGraphicFramePr>
        <p:xfrm>
          <a:off x="3962400" y="2362200"/>
          <a:ext cx="2846388" cy="2223135"/>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9325">
                  <a:extLst>
                    <a:ext uri="{9D8B030D-6E8A-4147-A177-3AD203B41FA5}">
                      <a16:colId xmlns:a16="http://schemas.microsoft.com/office/drawing/2014/main" xmlns=""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2"/>
                  </a:ext>
                </a:extLst>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5"/>
                  </a:ext>
                </a:extLst>
              </a:tr>
            </a:tbl>
          </a:graphicData>
        </a:graphic>
      </p:graphicFrame>
      <p:graphicFrame>
        <p:nvGraphicFramePr>
          <p:cNvPr id="8" name="Group 106"/>
          <p:cNvGraphicFramePr>
            <a:graphicFrameLocks noGrp="1"/>
          </p:cNvGraphicFramePr>
          <p:nvPr/>
        </p:nvGraphicFramePr>
        <p:xfrm>
          <a:off x="3962400" y="4876800"/>
          <a:ext cx="2846388" cy="2594610"/>
        </p:xfrm>
        <a:graphic>
          <a:graphicData uri="http://schemas.openxmlformats.org/drawingml/2006/table">
            <a:tbl>
              <a:tblPr/>
              <a:tblGrid>
                <a:gridCol w="947738">
                  <a:extLst>
                    <a:ext uri="{9D8B030D-6E8A-4147-A177-3AD203B41FA5}">
                      <a16:colId xmlns:a16="http://schemas.microsoft.com/office/drawing/2014/main" xmlns="" val="20000"/>
                    </a:ext>
                  </a:extLst>
                </a:gridCol>
                <a:gridCol w="949325">
                  <a:extLst>
                    <a:ext uri="{9D8B030D-6E8A-4147-A177-3AD203B41FA5}">
                      <a16:colId xmlns:a16="http://schemas.microsoft.com/office/drawing/2014/main" xmlns="" val="20001"/>
                    </a:ext>
                  </a:extLst>
                </a:gridCol>
                <a:gridCol w="949325">
                  <a:extLst>
                    <a:ext uri="{9D8B030D-6E8A-4147-A177-3AD203B41FA5}">
                      <a16:colId xmlns:a16="http://schemas.microsoft.com/office/drawing/2014/main" xmlns=""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rgbClr val="FFFFFF"/>
                          </a:solidFill>
                          <a:effectLst/>
                          <a:latin typeface="Arial" charset="0"/>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2"/>
                  </a:ext>
                </a:extLst>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Fang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AE00"/>
                          </a:solidFill>
                          <a:effectLst/>
                          <a:latin typeface="Arial" charset="0"/>
                        </a:rPr>
                        <a:t>John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AE00"/>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6"/>
                  </a:ext>
                </a:extLst>
              </a:tr>
            </a:tbl>
          </a:graphicData>
        </a:graphic>
      </p:graphicFrame>
      <p:graphicFrame>
        <p:nvGraphicFramePr>
          <p:cNvPr id="9" name="Group 152"/>
          <p:cNvGraphicFramePr>
            <a:graphicFrameLocks noGrp="1"/>
          </p:cNvGraphicFramePr>
          <p:nvPr/>
        </p:nvGraphicFramePr>
        <p:xfrm>
          <a:off x="6858000" y="2362200"/>
          <a:ext cx="2844800" cy="2223135"/>
        </p:xfrm>
        <a:graphic>
          <a:graphicData uri="http://schemas.openxmlformats.org/drawingml/2006/table">
            <a:tbl>
              <a:tblPr/>
              <a:tblGrid>
                <a:gridCol w="947738">
                  <a:extLst>
                    <a:ext uri="{9D8B030D-6E8A-4147-A177-3AD203B41FA5}">
                      <a16:colId xmlns:a16="http://schemas.microsoft.com/office/drawing/2014/main" xmlns="" val="20000"/>
                    </a:ext>
                  </a:extLst>
                </a:gridCol>
                <a:gridCol w="947737">
                  <a:extLst>
                    <a:ext uri="{9D8B030D-6E8A-4147-A177-3AD203B41FA5}">
                      <a16:colId xmlns:a16="http://schemas.microsoft.com/office/drawing/2014/main" xmlns="" val="20001"/>
                    </a:ext>
                  </a:extLst>
                </a:gridCol>
                <a:gridCol w="949325">
                  <a:extLst>
                    <a:ext uri="{9D8B030D-6E8A-4147-A177-3AD203B41FA5}">
                      <a16:colId xmlns:a16="http://schemas.microsoft.com/office/drawing/2014/main" xmlns=""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DB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2"/>
                  </a:ext>
                </a:extLst>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5"/>
                  </a:ext>
                </a:extLst>
              </a:tr>
            </a:tbl>
          </a:graphicData>
        </a:graphic>
      </p:graphicFrame>
      <p:graphicFrame>
        <p:nvGraphicFramePr>
          <p:cNvPr id="10" name="Group 40"/>
          <p:cNvGraphicFramePr>
            <a:graphicFrameLocks noGrp="1"/>
          </p:cNvGraphicFramePr>
          <p:nvPr/>
        </p:nvGraphicFramePr>
        <p:xfrm>
          <a:off x="6858000" y="4876800"/>
          <a:ext cx="2844800" cy="2594610"/>
        </p:xfrm>
        <a:graphic>
          <a:graphicData uri="http://schemas.openxmlformats.org/drawingml/2006/table">
            <a:tbl>
              <a:tblPr/>
              <a:tblGrid>
                <a:gridCol w="947738">
                  <a:extLst>
                    <a:ext uri="{9D8B030D-6E8A-4147-A177-3AD203B41FA5}">
                      <a16:colId xmlns:a16="http://schemas.microsoft.com/office/drawing/2014/main" xmlns="" val="20000"/>
                    </a:ext>
                  </a:extLst>
                </a:gridCol>
                <a:gridCol w="947737">
                  <a:extLst>
                    <a:ext uri="{9D8B030D-6E8A-4147-A177-3AD203B41FA5}">
                      <a16:colId xmlns:a16="http://schemas.microsoft.com/office/drawing/2014/main" xmlns="" val="20001"/>
                    </a:ext>
                  </a:extLst>
                </a:gridCol>
                <a:gridCol w="949325">
                  <a:extLst>
                    <a:ext uri="{9D8B030D-6E8A-4147-A177-3AD203B41FA5}">
                      <a16:colId xmlns:a16="http://schemas.microsoft.com/office/drawing/2014/main" xmlns=""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rgbClr val="FFFFFF"/>
                          </a:solidFill>
                          <a:effectLst/>
                          <a:latin typeface="Arial" charset="0"/>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xmlns=""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DB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Zvi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2"/>
                  </a:ext>
                </a:extLst>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Allan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14FFB"/>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114FFB"/>
                          </a:solidFill>
                          <a:effectLst/>
                          <a:latin typeface="Arial" charset="0"/>
                        </a:rPr>
                        <a:t>Marsha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114FFB"/>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AE00"/>
                          </a:solidFill>
                          <a:effectLst/>
                          <a:latin typeface="Arial" charset="0"/>
                        </a:rPr>
                        <a:t>PL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AE00"/>
                          </a:solidFill>
                          <a:effectLst/>
                          <a:latin typeface="Arial" charset="0"/>
                        </a:rPr>
                        <a:t>Vijay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7794724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a:t>Scenario 2: What To Do?</a:t>
            </a:r>
          </a:p>
        </p:txBody>
      </p:sp>
      <p:sp>
        <p:nvSpPr>
          <p:cNvPr id="88067" name="Content Placeholder 2"/>
          <p:cNvSpPr>
            <a:spLocks noGrp="1"/>
          </p:cNvSpPr>
          <p:nvPr>
            <p:ph idx="1"/>
          </p:nvPr>
        </p:nvSpPr>
        <p:spPr/>
        <p:txBody>
          <a:bodyPr/>
          <a:lstStyle/>
          <a:p>
            <a:r>
              <a:rPr lang="en-US" dirty="0"/>
              <a:t>The INSERT must be rejected</a:t>
            </a:r>
          </a:p>
          <a:p>
            <a:r>
              <a:rPr lang="en-US" dirty="0"/>
              <a:t>This bad insert cannot be discovered as bad by examining only what happens in each individual table</a:t>
            </a:r>
          </a:p>
          <a:p>
            <a:r>
              <a:rPr lang="en-US" dirty="0"/>
              <a:t>The formal term for this is: </a:t>
            </a:r>
            <a:r>
              <a:rPr lang="en-US" b="1" i="1" dirty="0">
                <a:solidFill>
                  <a:srgbClr val="FF0000"/>
                </a:solidFill>
              </a:rPr>
              <a:t>dependencies are not preserved</a:t>
            </a:r>
            <a:endParaRPr lang="en-US" dirty="0">
              <a:solidFill>
                <a:srgbClr val="FF0000"/>
              </a:solidFill>
            </a:endParaRPr>
          </a:p>
          <a:p>
            <a:r>
              <a:rPr lang="en-US" dirty="0"/>
              <a:t>When dependencies are not preserved that does not mean that they are “lost” in any sense</a:t>
            </a:r>
          </a:p>
          <a:p>
            <a:r>
              <a:rPr lang="en-US" dirty="0"/>
              <a:t>This means that they still need to be satisfied by the database, but checking what happens in each relation individually is not sufficient</a:t>
            </a:r>
          </a:p>
          <a:p>
            <a:endParaRPr lang="en-US" dirty="0"/>
          </a:p>
          <a:p>
            <a:r>
              <a:rPr lang="en-US" b="1" i="1" dirty="0">
                <a:solidFill>
                  <a:srgbClr val="FF0000"/>
                </a:solidFill>
              </a:rPr>
              <a:t>So we need to perform non-local tests to check updates for validity</a:t>
            </a:r>
          </a:p>
          <a:p>
            <a:r>
              <a:rPr lang="en-US" dirty="0"/>
              <a:t>For example in our case, combine ST and CT and reconstruct </a:t>
            </a:r>
            <a:r>
              <a:rPr lang="en-US" dirty="0" err="1"/>
              <a:t>SCT</a:t>
            </a:r>
            <a:endParaRPr lang="en-US" dirty="0"/>
          </a:p>
        </p:txBody>
      </p:sp>
    </p:spTree>
    <p:extLst>
      <p:ext uri="{BB962C8B-B14F-4D97-AF65-F5344CB8AC3E}">
        <p14:creationId xmlns:p14="http://schemas.microsoft.com/office/powerpoint/2010/main" val="14549775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dirty="0"/>
              <a:t>A Very Important Design Principle</a:t>
            </a:r>
          </a:p>
        </p:txBody>
      </p:sp>
      <p:sp>
        <p:nvSpPr>
          <p:cNvPr id="89091" name="Content Placeholder 2"/>
          <p:cNvSpPr>
            <a:spLocks noGrp="1"/>
          </p:cNvSpPr>
          <p:nvPr>
            <p:ph idx="1"/>
          </p:nvPr>
        </p:nvSpPr>
        <p:spPr/>
        <p:txBody>
          <a:bodyPr/>
          <a:lstStyle/>
          <a:p>
            <a:r>
              <a:rPr lang="en-US" dirty="0"/>
              <a:t>Generally, normalize up to 3NF and not up to BCNF</a:t>
            </a:r>
          </a:p>
          <a:p>
            <a:pPr lvl="1"/>
            <a:r>
              <a:rPr lang="en-US" dirty="0"/>
              <a:t>So the database is not fully normalized</a:t>
            </a:r>
          </a:p>
          <a:p>
            <a:r>
              <a:rPr lang="en-US" dirty="0"/>
              <a:t>Luckily, when you do this, frequently you “automatically” get BCNF</a:t>
            </a:r>
          </a:p>
          <a:p>
            <a:pPr lvl="1"/>
            <a:r>
              <a:rPr lang="en-US" dirty="0"/>
              <a:t>But not in our example, which I set up on purpose so this does not happen</a:t>
            </a:r>
          </a:p>
        </p:txBody>
      </p:sp>
    </p:spTree>
    <p:extLst>
      <p:ext uri="{BB962C8B-B14F-4D97-AF65-F5344CB8AC3E}">
        <p14:creationId xmlns:p14="http://schemas.microsoft.com/office/powerpoint/2010/main" val="38405215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t>Multivalued Dependencies</a:t>
            </a:r>
          </a:p>
        </p:txBody>
      </p:sp>
      <p:sp>
        <p:nvSpPr>
          <p:cNvPr id="90115" name="Content Placeholder 2"/>
          <p:cNvSpPr>
            <a:spLocks noGrp="1"/>
          </p:cNvSpPr>
          <p:nvPr>
            <p:ph idx="1"/>
          </p:nvPr>
        </p:nvSpPr>
        <p:spPr/>
        <p:txBody>
          <a:bodyPr/>
          <a:lstStyle/>
          <a:p>
            <a:r>
              <a:rPr lang="en-US"/>
              <a:t>To have a smaller example, we will look at this separately, not by extending our previous example</a:t>
            </a:r>
          </a:p>
          <a:p>
            <a:pPr lvl="1"/>
            <a:r>
              <a:rPr lang="en-US"/>
              <a:t>Otherwise, it would become too big</a:t>
            </a:r>
          </a:p>
          <a:p>
            <a:r>
              <a:rPr lang="en-US"/>
              <a:t>In the application, we store information about Courses (C), Teachers (T), and Books (B)</a:t>
            </a:r>
          </a:p>
          <a:p>
            <a:r>
              <a:rPr lang="en-US"/>
              <a:t>Each course has a set of books that have to be assigned during the course</a:t>
            </a:r>
          </a:p>
          <a:p>
            <a:r>
              <a:rPr lang="en-US"/>
              <a:t>Each course has a set of teachers that are qualified to teach the course</a:t>
            </a:r>
          </a:p>
          <a:p>
            <a:r>
              <a:rPr lang="en-US"/>
              <a:t>Each teacher, when teaching a course, has to use the set of the books that has to be assigned in the course</a:t>
            </a:r>
          </a:p>
        </p:txBody>
      </p:sp>
    </p:spTree>
    <p:extLst>
      <p:ext uri="{BB962C8B-B14F-4D97-AF65-F5344CB8AC3E}">
        <p14:creationId xmlns:p14="http://schemas.microsoft.com/office/powerpoint/2010/main" val="20603017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a:t>An Example table</a:t>
            </a:r>
          </a:p>
        </p:txBody>
      </p:sp>
      <p:sp>
        <p:nvSpPr>
          <p:cNvPr id="91139" name="Content Placeholder 2"/>
          <p:cNvSpPr>
            <a:spLocks noGrp="1"/>
          </p:cNvSpPr>
          <p:nvPr>
            <p:ph idx="1"/>
          </p:nvPr>
        </p:nvSpPr>
        <p:spPr/>
        <p:txBody>
          <a:bodyPr/>
          <a:lstStyle/>
          <a:p>
            <a:endParaRPr lang="en-US"/>
          </a:p>
          <a:p>
            <a:endParaRPr lang="en-US"/>
          </a:p>
          <a:p>
            <a:endParaRPr lang="en-US"/>
          </a:p>
          <a:p>
            <a:endParaRPr lang="en-US"/>
          </a:p>
          <a:p>
            <a:endParaRPr lang="en-US"/>
          </a:p>
          <a:p>
            <a:endParaRPr lang="en-US"/>
          </a:p>
          <a:p>
            <a:endParaRPr lang="en-US"/>
          </a:p>
          <a:p>
            <a:endParaRPr lang="en-US"/>
          </a:p>
          <a:p>
            <a:endParaRPr lang="en-US"/>
          </a:p>
          <a:p>
            <a:r>
              <a:rPr lang="en-US"/>
              <a:t>This instance (and therefore the table in general) does not satisfy any functional dependencies</a:t>
            </a:r>
          </a:p>
          <a:p>
            <a:pPr lvl="1"/>
            <a:r>
              <a:rPr lang="en-US"/>
              <a:t>CT does not functionally determine B</a:t>
            </a:r>
          </a:p>
          <a:p>
            <a:pPr lvl="1"/>
            <a:r>
              <a:rPr lang="en-US"/>
              <a:t>CB does not functionally determine T</a:t>
            </a:r>
          </a:p>
          <a:p>
            <a:pPr lvl="1"/>
            <a:r>
              <a:rPr lang="en-US"/>
              <a:t>TB does not functionally determent C</a:t>
            </a:r>
          </a:p>
        </p:txBody>
      </p:sp>
      <p:graphicFrame>
        <p:nvGraphicFramePr>
          <p:cNvPr id="4" name="Content Placeholder 3"/>
          <p:cNvGraphicFramePr>
            <a:graphicFrameLocks/>
          </p:cNvGraphicFramePr>
          <p:nvPr/>
        </p:nvGraphicFramePr>
        <p:xfrm>
          <a:off x="2286000" y="1524000"/>
          <a:ext cx="4191000" cy="3337560"/>
        </p:xfrm>
        <a:graphic>
          <a:graphicData uri="http://schemas.openxmlformats.org/drawingml/2006/table">
            <a:tbl>
              <a:tblPr firstRow="1" bandCol="1">
                <a:tableStyleId>{21E4AEA4-8DFA-4A89-87EB-49C32662AFE0}</a:tableStyleId>
              </a:tblPr>
              <a:tblGrid>
                <a:gridCol w="1047750">
                  <a:extLst>
                    <a:ext uri="{9D8B030D-6E8A-4147-A177-3AD203B41FA5}">
                      <a16:colId xmlns:a16="http://schemas.microsoft.com/office/drawing/2014/main" xmlns="" val="20000"/>
                    </a:ext>
                  </a:extLst>
                </a:gridCol>
                <a:gridCol w="857250">
                  <a:extLst>
                    <a:ext uri="{9D8B030D-6E8A-4147-A177-3AD203B41FA5}">
                      <a16:colId xmlns:a16="http://schemas.microsoft.com/office/drawing/2014/main" xmlns="" val="20001"/>
                    </a:ext>
                  </a:extLst>
                </a:gridCol>
                <a:gridCol w="1066800">
                  <a:extLst>
                    <a:ext uri="{9D8B030D-6E8A-4147-A177-3AD203B41FA5}">
                      <a16:colId xmlns:a16="http://schemas.microsoft.com/office/drawing/2014/main" xmlns="" val="20002"/>
                    </a:ext>
                  </a:extLst>
                </a:gridCol>
                <a:gridCol w="1219200">
                  <a:extLst>
                    <a:ext uri="{9D8B030D-6E8A-4147-A177-3AD203B41FA5}">
                      <a16:colId xmlns:a16="http://schemas.microsoft.com/office/drawing/2014/main" xmlns="" val="20003"/>
                    </a:ext>
                  </a:extLst>
                </a:gridCol>
              </a:tblGrid>
              <a:tr h="370840">
                <a:tc>
                  <a:txBody>
                    <a:bodyPr/>
                    <a:lstStyle/>
                    <a:p>
                      <a:pPr algn="ctr"/>
                      <a:endParaRPr lang="en-US" dirty="0"/>
                    </a:p>
                  </a:txBody>
                  <a:tcPr/>
                </a:tc>
                <a:tc>
                  <a:txBody>
                    <a:bodyPr/>
                    <a:lstStyle/>
                    <a:p>
                      <a:pPr algn="ctr"/>
                      <a:r>
                        <a:rPr lang="en-US" dirty="0"/>
                        <a:t>C</a:t>
                      </a:r>
                    </a:p>
                  </a:txBody>
                  <a:tcPr/>
                </a:tc>
                <a:tc>
                  <a:txBody>
                    <a:bodyPr/>
                    <a:lstStyle/>
                    <a:p>
                      <a:pPr algn="ctr"/>
                      <a:r>
                        <a:rPr lang="en-US" dirty="0"/>
                        <a:t>T</a:t>
                      </a:r>
                    </a:p>
                  </a:txBody>
                  <a:tcPr/>
                </a:tc>
                <a:tc>
                  <a:txBody>
                    <a:bodyPr/>
                    <a:lstStyle/>
                    <a:p>
                      <a:pPr algn="ctr"/>
                      <a:r>
                        <a:rPr lang="en-US" dirty="0"/>
                        <a:t>B</a:t>
                      </a:r>
                    </a:p>
                  </a:txBody>
                  <a:tcPr/>
                </a:tc>
                <a:extLst>
                  <a:ext uri="{0D108BD9-81ED-4DB2-BD59-A6C34878D82A}">
                    <a16:rowId xmlns:a16="http://schemas.microsoft.com/office/drawing/2014/main" xmlns="" val="10000"/>
                  </a:ext>
                </a:extLst>
              </a:tr>
              <a:tr h="370840">
                <a:tc>
                  <a:txBody>
                    <a:bodyPr/>
                    <a:lstStyle/>
                    <a:p>
                      <a:endParaRPr lang="en-US" dirty="0"/>
                    </a:p>
                  </a:txBody>
                  <a:tcPr>
                    <a:solidFill>
                      <a:schemeClr val="bg1"/>
                    </a:solidFill>
                  </a:tcPr>
                </a:tc>
                <a:tc>
                  <a:txBody>
                    <a:bodyPr/>
                    <a:lstStyle/>
                    <a:p>
                      <a:r>
                        <a:rPr lang="en-US" dirty="0"/>
                        <a:t>DB</a:t>
                      </a:r>
                    </a:p>
                  </a:txBody>
                  <a:tcPr/>
                </a:tc>
                <a:tc>
                  <a:txBody>
                    <a:bodyPr/>
                    <a:lstStyle/>
                    <a:p>
                      <a:r>
                        <a:rPr lang="en-US" dirty="0"/>
                        <a:t>Zvi</a:t>
                      </a:r>
                    </a:p>
                  </a:txBody>
                  <a:tcPr/>
                </a:tc>
                <a:tc>
                  <a:txBody>
                    <a:bodyPr/>
                    <a:lstStyle/>
                    <a:p>
                      <a:r>
                        <a:rPr lang="en-US" dirty="0"/>
                        <a:t>Oracle</a:t>
                      </a:r>
                    </a:p>
                  </a:txBody>
                  <a:tcPr/>
                </a:tc>
                <a:extLst>
                  <a:ext uri="{0D108BD9-81ED-4DB2-BD59-A6C34878D82A}">
                    <a16:rowId xmlns:a16="http://schemas.microsoft.com/office/drawing/2014/main" xmlns="" val="10001"/>
                  </a:ext>
                </a:extLst>
              </a:tr>
              <a:tr h="370840">
                <a:tc>
                  <a:txBody>
                    <a:bodyPr/>
                    <a:lstStyle/>
                    <a:p>
                      <a:endParaRPr lang="en-US" dirty="0"/>
                    </a:p>
                  </a:txBody>
                  <a:tcPr>
                    <a:solidFill>
                      <a:schemeClr val="bg1"/>
                    </a:solidFill>
                  </a:tcPr>
                </a:tc>
                <a:tc>
                  <a:txBody>
                    <a:bodyPr/>
                    <a:lstStyle/>
                    <a:p>
                      <a:r>
                        <a:rPr lang="en-US" dirty="0"/>
                        <a:t>DB</a:t>
                      </a:r>
                    </a:p>
                  </a:txBody>
                  <a:tcPr/>
                </a:tc>
                <a:tc>
                  <a:txBody>
                    <a:bodyPr/>
                    <a:lstStyle/>
                    <a:p>
                      <a:r>
                        <a:rPr lang="en-US" dirty="0"/>
                        <a:t>Zvi</a:t>
                      </a:r>
                    </a:p>
                  </a:txBody>
                  <a:tcPr/>
                </a:tc>
                <a:tc>
                  <a:txBody>
                    <a:bodyPr/>
                    <a:lstStyle/>
                    <a:p>
                      <a:r>
                        <a:rPr lang="en-US" dirty="0"/>
                        <a:t>Linux</a:t>
                      </a:r>
                    </a:p>
                  </a:txBody>
                  <a:tcPr/>
                </a:tc>
                <a:extLst>
                  <a:ext uri="{0D108BD9-81ED-4DB2-BD59-A6C34878D82A}">
                    <a16:rowId xmlns:a16="http://schemas.microsoft.com/office/drawing/2014/main" xmlns="" val="10002"/>
                  </a:ext>
                </a:extLst>
              </a:tr>
              <a:tr h="370840">
                <a:tc>
                  <a:txBody>
                    <a:bodyPr/>
                    <a:lstStyle/>
                    <a:p>
                      <a:endParaRPr lang="en-US" dirty="0"/>
                    </a:p>
                  </a:txBody>
                  <a:tcPr>
                    <a:solidFill>
                      <a:schemeClr val="bg1"/>
                    </a:solidFill>
                  </a:tcPr>
                </a:tc>
                <a:tc>
                  <a:txBody>
                    <a:bodyPr/>
                    <a:lstStyle/>
                    <a:p>
                      <a:r>
                        <a:rPr lang="en-US" dirty="0"/>
                        <a:t>DB</a:t>
                      </a:r>
                    </a:p>
                  </a:txBody>
                  <a:tcPr/>
                </a:tc>
                <a:tc>
                  <a:txBody>
                    <a:bodyPr/>
                    <a:lstStyle/>
                    <a:p>
                      <a:r>
                        <a:rPr lang="en-US" dirty="0"/>
                        <a:t>Dennis</a:t>
                      </a:r>
                    </a:p>
                  </a:txBody>
                  <a:tcPr/>
                </a:tc>
                <a:tc>
                  <a:txBody>
                    <a:bodyPr/>
                    <a:lstStyle/>
                    <a:p>
                      <a:r>
                        <a:rPr lang="en-US" dirty="0"/>
                        <a:t>Oracle</a:t>
                      </a:r>
                    </a:p>
                  </a:txBody>
                  <a:tcPr/>
                </a:tc>
                <a:extLst>
                  <a:ext uri="{0D108BD9-81ED-4DB2-BD59-A6C34878D82A}">
                    <a16:rowId xmlns:a16="http://schemas.microsoft.com/office/drawing/2014/main" xmlns="" val="10003"/>
                  </a:ext>
                </a:extLst>
              </a:tr>
              <a:tr h="370840">
                <a:tc>
                  <a:txBody>
                    <a:bodyPr/>
                    <a:lstStyle/>
                    <a:p>
                      <a:endParaRPr lang="en-US" dirty="0"/>
                    </a:p>
                  </a:txBody>
                  <a:tcPr>
                    <a:solidFill>
                      <a:schemeClr val="bg1"/>
                    </a:solidFill>
                  </a:tcPr>
                </a:tc>
                <a:tc>
                  <a:txBody>
                    <a:bodyPr/>
                    <a:lstStyle/>
                    <a:p>
                      <a:r>
                        <a:rPr lang="en-US" dirty="0"/>
                        <a:t>DB</a:t>
                      </a:r>
                    </a:p>
                  </a:txBody>
                  <a:tcPr/>
                </a:tc>
                <a:tc>
                  <a:txBody>
                    <a:bodyPr/>
                    <a:lstStyle/>
                    <a:p>
                      <a:r>
                        <a:rPr lang="en-US" dirty="0"/>
                        <a:t>Dennis</a:t>
                      </a:r>
                    </a:p>
                  </a:txBody>
                  <a:tcPr/>
                </a:tc>
                <a:tc>
                  <a:txBody>
                    <a:bodyPr/>
                    <a:lstStyle/>
                    <a:p>
                      <a:r>
                        <a:rPr lang="en-US" dirty="0"/>
                        <a:t>Linux</a:t>
                      </a:r>
                    </a:p>
                  </a:txBody>
                  <a:tcPr/>
                </a:tc>
                <a:extLst>
                  <a:ext uri="{0D108BD9-81ED-4DB2-BD59-A6C34878D82A}">
                    <a16:rowId xmlns:a16="http://schemas.microsoft.com/office/drawing/2014/main" xmlns="" val="10004"/>
                  </a:ext>
                </a:extLst>
              </a:tr>
              <a:tr h="370840">
                <a:tc>
                  <a:txBody>
                    <a:bodyPr/>
                    <a:lstStyle/>
                    <a:p>
                      <a:endParaRPr lang="en-US" dirty="0"/>
                    </a:p>
                  </a:txBody>
                  <a:tcPr>
                    <a:solidFill>
                      <a:schemeClr val="bg1"/>
                    </a:solidFill>
                  </a:tcPr>
                </a:tc>
                <a:tc>
                  <a:txBody>
                    <a:bodyPr/>
                    <a:lstStyle/>
                    <a:p>
                      <a:r>
                        <a:rPr lang="en-US" dirty="0"/>
                        <a:t>OS</a:t>
                      </a:r>
                    </a:p>
                  </a:txBody>
                  <a:tcPr/>
                </a:tc>
                <a:tc>
                  <a:txBody>
                    <a:bodyPr/>
                    <a:lstStyle/>
                    <a:p>
                      <a:r>
                        <a:rPr lang="en-US" dirty="0"/>
                        <a:t>Dennis</a:t>
                      </a:r>
                    </a:p>
                  </a:txBody>
                  <a:tcPr/>
                </a:tc>
                <a:tc>
                  <a:txBody>
                    <a:bodyPr/>
                    <a:lstStyle/>
                    <a:p>
                      <a:r>
                        <a:rPr lang="en-US" dirty="0"/>
                        <a:t>Windows</a:t>
                      </a:r>
                    </a:p>
                  </a:txBody>
                  <a:tcPr/>
                </a:tc>
                <a:extLst>
                  <a:ext uri="{0D108BD9-81ED-4DB2-BD59-A6C34878D82A}">
                    <a16:rowId xmlns:a16="http://schemas.microsoft.com/office/drawing/2014/main" xmlns="" val="10005"/>
                  </a:ext>
                </a:extLst>
              </a:tr>
              <a:tr h="370840">
                <a:tc>
                  <a:txBody>
                    <a:bodyPr/>
                    <a:lstStyle/>
                    <a:p>
                      <a:endParaRPr lang="en-US" dirty="0"/>
                    </a:p>
                  </a:txBody>
                  <a:tcPr>
                    <a:solidFill>
                      <a:schemeClr val="bg1"/>
                    </a:solidFill>
                  </a:tcPr>
                </a:tc>
                <a:tc>
                  <a:txBody>
                    <a:bodyPr/>
                    <a:lstStyle/>
                    <a:p>
                      <a:r>
                        <a:rPr lang="en-US" dirty="0"/>
                        <a:t>OS</a:t>
                      </a:r>
                    </a:p>
                  </a:txBody>
                  <a:tcPr/>
                </a:tc>
                <a:tc>
                  <a:txBody>
                    <a:bodyPr/>
                    <a:lstStyle/>
                    <a:p>
                      <a:r>
                        <a:rPr lang="en-US" dirty="0"/>
                        <a:t>Dennis</a:t>
                      </a:r>
                    </a:p>
                  </a:txBody>
                  <a:tcPr/>
                </a:tc>
                <a:tc>
                  <a:txBody>
                    <a:bodyPr/>
                    <a:lstStyle/>
                    <a:p>
                      <a:r>
                        <a:rPr lang="en-US" dirty="0"/>
                        <a:t>Linux</a:t>
                      </a:r>
                    </a:p>
                  </a:txBody>
                  <a:tcPr/>
                </a:tc>
                <a:extLst>
                  <a:ext uri="{0D108BD9-81ED-4DB2-BD59-A6C34878D82A}">
                    <a16:rowId xmlns:a16="http://schemas.microsoft.com/office/drawing/2014/main" xmlns="" val="10006"/>
                  </a:ext>
                </a:extLst>
              </a:tr>
              <a:tr h="370840">
                <a:tc>
                  <a:txBody>
                    <a:bodyPr/>
                    <a:lstStyle/>
                    <a:p>
                      <a:endParaRPr lang="en-US" dirty="0"/>
                    </a:p>
                  </a:txBody>
                  <a:tcPr>
                    <a:solidFill>
                      <a:schemeClr val="bg1"/>
                    </a:solidFill>
                  </a:tcPr>
                </a:tc>
                <a:tc>
                  <a:txBody>
                    <a:bodyPr/>
                    <a:lstStyle/>
                    <a:p>
                      <a:r>
                        <a:rPr lang="en-US" dirty="0"/>
                        <a:t>OS</a:t>
                      </a:r>
                    </a:p>
                  </a:txBody>
                  <a:tcPr/>
                </a:tc>
                <a:tc>
                  <a:txBody>
                    <a:bodyPr/>
                    <a:lstStyle/>
                    <a:p>
                      <a:r>
                        <a:rPr lang="en-US" dirty="0"/>
                        <a:t>Jinyang</a:t>
                      </a:r>
                    </a:p>
                  </a:txBody>
                  <a:tcPr/>
                </a:tc>
                <a:tc>
                  <a:txBody>
                    <a:bodyPr/>
                    <a:lstStyle/>
                    <a:p>
                      <a:r>
                        <a:rPr lang="en-US" dirty="0"/>
                        <a:t>Windows</a:t>
                      </a:r>
                    </a:p>
                  </a:txBody>
                  <a:tcPr/>
                </a:tc>
                <a:extLst>
                  <a:ext uri="{0D108BD9-81ED-4DB2-BD59-A6C34878D82A}">
                    <a16:rowId xmlns:a16="http://schemas.microsoft.com/office/drawing/2014/main" xmlns="" val="10007"/>
                  </a:ext>
                </a:extLst>
              </a:tr>
              <a:tr h="370840">
                <a:tc>
                  <a:txBody>
                    <a:bodyPr/>
                    <a:lstStyle/>
                    <a:p>
                      <a:endParaRPr lang="en-US" dirty="0"/>
                    </a:p>
                  </a:txBody>
                  <a:tcPr>
                    <a:solidFill>
                      <a:schemeClr val="bg1"/>
                    </a:solidFill>
                  </a:tcPr>
                </a:tc>
                <a:tc>
                  <a:txBody>
                    <a:bodyPr/>
                    <a:lstStyle/>
                    <a:p>
                      <a:r>
                        <a:rPr lang="en-US" dirty="0"/>
                        <a:t>OS</a:t>
                      </a:r>
                    </a:p>
                  </a:txBody>
                  <a:tcPr/>
                </a:tc>
                <a:tc>
                  <a:txBody>
                    <a:bodyPr/>
                    <a:lstStyle/>
                    <a:p>
                      <a:r>
                        <a:rPr lang="en-US" dirty="0"/>
                        <a:t>Jinyang</a:t>
                      </a:r>
                    </a:p>
                  </a:txBody>
                  <a:tcPr/>
                </a:tc>
                <a:tc>
                  <a:txBody>
                    <a:bodyPr/>
                    <a:lstStyle/>
                    <a:p>
                      <a:r>
                        <a:rPr lang="en-US" dirty="0"/>
                        <a:t>Linux</a:t>
                      </a:r>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37313713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t>Redundancies</a:t>
            </a:r>
          </a:p>
        </p:txBody>
      </p:sp>
      <p:sp>
        <p:nvSpPr>
          <p:cNvPr id="92163" name="Content Placeholder 2"/>
          <p:cNvSpPr>
            <a:spLocks noGrp="1"/>
          </p:cNvSpPr>
          <p:nvPr>
            <p:ph idx="1"/>
          </p:nvPr>
        </p:nvSpPr>
        <p:spPr/>
        <p:txBody>
          <a:bodyPr/>
          <a:lstStyle/>
          <a:p>
            <a:endParaRPr lang="en-US"/>
          </a:p>
          <a:p>
            <a:endParaRPr lang="en-US"/>
          </a:p>
          <a:p>
            <a:endParaRPr lang="en-US"/>
          </a:p>
          <a:p>
            <a:endParaRPr lang="en-US"/>
          </a:p>
          <a:p>
            <a:endParaRPr lang="en-US"/>
          </a:p>
          <a:p>
            <a:endParaRPr lang="en-US"/>
          </a:p>
          <a:p>
            <a:endParaRPr lang="en-US"/>
          </a:p>
          <a:p>
            <a:endParaRPr lang="en-US"/>
          </a:p>
          <a:p>
            <a:endParaRPr lang="en-US"/>
          </a:p>
          <a:p>
            <a:r>
              <a:rPr lang="en-US"/>
              <a:t>There are obvious redundancies</a:t>
            </a:r>
          </a:p>
          <a:p>
            <a:r>
              <a:rPr lang="en-US"/>
              <a:t>In both cases, we know exactly how to fill the missing data if it was erased</a:t>
            </a:r>
          </a:p>
          <a:p>
            <a:r>
              <a:rPr lang="en-US"/>
              <a:t>We decompose to get rid of anomalies</a:t>
            </a:r>
          </a:p>
        </p:txBody>
      </p:sp>
      <p:graphicFrame>
        <p:nvGraphicFramePr>
          <p:cNvPr id="4" name="Content Placeholder 3"/>
          <p:cNvGraphicFramePr>
            <a:graphicFrameLocks/>
          </p:cNvGraphicFramePr>
          <p:nvPr/>
        </p:nvGraphicFramePr>
        <p:xfrm>
          <a:off x="762000" y="1524000"/>
          <a:ext cx="4191000" cy="3337560"/>
        </p:xfrm>
        <a:graphic>
          <a:graphicData uri="http://schemas.openxmlformats.org/drawingml/2006/table">
            <a:tbl>
              <a:tblPr firstRow="1" bandCol="1">
                <a:tableStyleId>{21E4AEA4-8DFA-4A89-87EB-49C32662AFE0}</a:tableStyleId>
              </a:tblPr>
              <a:tblGrid>
                <a:gridCol w="1047750">
                  <a:extLst>
                    <a:ext uri="{9D8B030D-6E8A-4147-A177-3AD203B41FA5}">
                      <a16:colId xmlns:a16="http://schemas.microsoft.com/office/drawing/2014/main" xmlns="" val="20000"/>
                    </a:ext>
                  </a:extLst>
                </a:gridCol>
                <a:gridCol w="857250">
                  <a:extLst>
                    <a:ext uri="{9D8B030D-6E8A-4147-A177-3AD203B41FA5}">
                      <a16:colId xmlns:a16="http://schemas.microsoft.com/office/drawing/2014/main" xmlns="" val="20001"/>
                    </a:ext>
                  </a:extLst>
                </a:gridCol>
                <a:gridCol w="1066800">
                  <a:extLst>
                    <a:ext uri="{9D8B030D-6E8A-4147-A177-3AD203B41FA5}">
                      <a16:colId xmlns:a16="http://schemas.microsoft.com/office/drawing/2014/main" xmlns="" val="20002"/>
                    </a:ext>
                  </a:extLst>
                </a:gridCol>
                <a:gridCol w="1219200">
                  <a:extLst>
                    <a:ext uri="{9D8B030D-6E8A-4147-A177-3AD203B41FA5}">
                      <a16:colId xmlns:a16="http://schemas.microsoft.com/office/drawing/2014/main" xmlns="" val="20003"/>
                    </a:ext>
                  </a:extLst>
                </a:gridCol>
              </a:tblGrid>
              <a:tr h="370840">
                <a:tc>
                  <a:txBody>
                    <a:bodyPr/>
                    <a:lstStyle/>
                    <a:p>
                      <a:pPr algn="ctr"/>
                      <a:endParaRPr lang="en-US" dirty="0"/>
                    </a:p>
                  </a:txBody>
                  <a:tcPr/>
                </a:tc>
                <a:tc>
                  <a:txBody>
                    <a:bodyPr/>
                    <a:lstStyle/>
                    <a:p>
                      <a:pPr algn="ctr"/>
                      <a:r>
                        <a:rPr lang="en-US" dirty="0"/>
                        <a:t>C</a:t>
                      </a:r>
                    </a:p>
                  </a:txBody>
                  <a:tcPr/>
                </a:tc>
                <a:tc>
                  <a:txBody>
                    <a:bodyPr/>
                    <a:lstStyle/>
                    <a:p>
                      <a:pPr algn="ctr"/>
                      <a:r>
                        <a:rPr lang="en-US" dirty="0"/>
                        <a:t>T</a:t>
                      </a:r>
                    </a:p>
                  </a:txBody>
                  <a:tcPr/>
                </a:tc>
                <a:tc>
                  <a:txBody>
                    <a:bodyPr/>
                    <a:lstStyle/>
                    <a:p>
                      <a:pPr algn="ctr"/>
                      <a:r>
                        <a:rPr lang="en-US" dirty="0"/>
                        <a:t>B</a:t>
                      </a:r>
                    </a:p>
                  </a:txBody>
                  <a:tcPr/>
                </a:tc>
                <a:extLst>
                  <a:ext uri="{0D108BD9-81ED-4DB2-BD59-A6C34878D82A}">
                    <a16:rowId xmlns:a16="http://schemas.microsoft.com/office/drawing/2014/main" xmlns="" val="10000"/>
                  </a:ext>
                </a:extLst>
              </a:tr>
              <a:tr h="370840">
                <a:tc>
                  <a:txBody>
                    <a:bodyPr/>
                    <a:lstStyle/>
                    <a:p>
                      <a:endParaRPr lang="en-US" dirty="0"/>
                    </a:p>
                  </a:txBody>
                  <a:tcPr>
                    <a:solidFill>
                      <a:schemeClr val="bg1"/>
                    </a:solidFill>
                  </a:tcPr>
                </a:tc>
                <a:tc>
                  <a:txBody>
                    <a:bodyPr/>
                    <a:lstStyle/>
                    <a:p>
                      <a:r>
                        <a:rPr lang="en-US" dirty="0"/>
                        <a:t>DB</a:t>
                      </a:r>
                    </a:p>
                  </a:txBody>
                  <a:tcPr/>
                </a:tc>
                <a:tc>
                  <a:txBody>
                    <a:bodyPr/>
                    <a:lstStyle/>
                    <a:p>
                      <a:r>
                        <a:rPr lang="en-US" dirty="0"/>
                        <a:t>Zvi</a:t>
                      </a:r>
                    </a:p>
                  </a:txBody>
                  <a:tcPr/>
                </a:tc>
                <a:tc>
                  <a:txBody>
                    <a:bodyPr/>
                    <a:lstStyle/>
                    <a:p>
                      <a:r>
                        <a:rPr lang="en-US" dirty="0"/>
                        <a:t>Oracle</a:t>
                      </a:r>
                    </a:p>
                  </a:txBody>
                  <a:tcPr/>
                </a:tc>
                <a:extLst>
                  <a:ext uri="{0D108BD9-81ED-4DB2-BD59-A6C34878D82A}">
                    <a16:rowId xmlns:a16="http://schemas.microsoft.com/office/drawing/2014/main" xmlns="" val="10001"/>
                  </a:ext>
                </a:extLst>
              </a:tr>
              <a:tr h="370840">
                <a:tc>
                  <a:txBody>
                    <a:bodyPr/>
                    <a:lstStyle/>
                    <a:p>
                      <a:endParaRPr lang="en-US" dirty="0"/>
                    </a:p>
                  </a:txBody>
                  <a:tcPr>
                    <a:solidFill>
                      <a:schemeClr val="bg1"/>
                    </a:solidFill>
                  </a:tcPr>
                </a:tc>
                <a:tc>
                  <a:txBody>
                    <a:bodyPr/>
                    <a:lstStyle/>
                    <a:p>
                      <a:r>
                        <a:rPr lang="en-US" dirty="0"/>
                        <a:t>DB</a:t>
                      </a:r>
                    </a:p>
                  </a:txBody>
                  <a:tcPr/>
                </a:tc>
                <a:tc>
                  <a:txBody>
                    <a:bodyPr/>
                    <a:lstStyle/>
                    <a:p>
                      <a:r>
                        <a:rPr lang="en-US" dirty="0"/>
                        <a:t>Zvi</a:t>
                      </a:r>
                    </a:p>
                  </a:txBody>
                  <a:tcPr/>
                </a:tc>
                <a:tc>
                  <a:txBody>
                    <a:bodyPr/>
                    <a:lstStyle/>
                    <a:p>
                      <a:r>
                        <a:rPr lang="en-US" dirty="0"/>
                        <a:t>Linux</a:t>
                      </a:r>
                    </a:p>
                  </a:txBody>
                  <a:tcPr/>
                </a:tc>
                <a:extLst>
                  <a:ext uri="{0D108BD9-81ED-4DB2-BD59-A6C34878D82A}">
                    <a16:rowId xmlns:a16="http://schemas.microsoft.com/office/drawing/2014/main" xmlns="" val="10002"/>
                  </a:ext>
                </a:extLst>
              </a:tr>
              <a:tr h="370840">
                <a:tc>
                  <a:txBody>
                    <a:bodyPr/>
                    <a:lstStyle/>
                    <a:p>
                      <a:endParaRPr lang="en-US" dirty="0"/>
                    </a:p>
                  </a:txBody>
                  <a:tcPr>
                    <a:solidFill>
                      <a:schemeClr val="bg1"/>
                    </a:solidFill>
                  </a:tcPr>
                </a:tc>
                <a:tc>
                  <a:txBody>
                    <a:bodyPr/>
                    <a:lstStyle/>
                    <a:p>
                      <a:r>
                        <a:rPr lang="en-US" dirty="0"/>
                        <a:t>DB</a:t>
                      </a:r>
                    </a:p>
                  </a:txBody>
                  <a:tcPr/>
                </a:tc>
                <a:tc>
                  <a:txBody>
                    <a:bodyPr/>
                    <a:lstStyle/>
                    <a:p>
                      <a:r>
                        <a:rPr lang="en-US" dirty="0"/>
                        <a:t>Dennis</a:t>
                      </a:r>
                    </a:p>
                  </a:txBody>
                  <a:tcPr/>
                </a:tc>
                <a:tc>
                  <a:txBody>
                    <a:bodyPr/>
                    <a:lstStyle/>
                    <a:p>
                      <a:r>
                        <a:rPr lang="en-US" dirty="0"/>
                        <a:t>?</a:t>
                      </a:r>
                    </a:p>
                  </a:txBody>
                  <a:tcPr/>
                </a:tc>
                <a:extLst>
                  <a:ext uri="{0D108BD9-81ED-4DB2-BD59-A6C34878D82A}">
                    <a16:rowId xmlns:a16="http://schemas.microsoft.com/office/drawing/2014/main" xmlns="" val="10003"/>
                  </a:ext>
                </a:extLst>
              </a:tr>
              <a:tr h="370840">
                <a:tc>
                  <a:txBody>
                    <a:bodyPr/>
                    <a:lstStyle/>
                    <a:p>
                      <a:endParaRPr lang="en-US" dirty="0"/>
                    </a:p>
                  </a:txBody>
                  <a:tcPr>
                    <a:solidFill>
                      <a:schemeClr val="bg1"/>
                    </a:solidFill>
                  </a:tcPr>
                </a:tc>
                <a:tc>
                  <a:txBody>
                    <a:bodyPr/>
                    <a:lstStyle/>
                    <a:p>
                      <a:r>
                        <a:rPr lang="en-US" dirty="0"/>
                        <a:t>DB</a:t>
                      </a:r>
                    </a:p>
                  </a:txBody>
                  <a:tcPr/>
                </a:tc>
                <a:tc>
                  <a:txBody>
                    <a:bodyPr/>
                    <a:lstStyle/>
                    <a:p>
                      <a:r>
                        <a:rPr lang="en-US" dirty="0"/>
                        <a:t>Dennis</a:t>
                      </a:r>
                    </a:p>
                  </a:txBody>
                  <a:tcPr/>
                </a:tc>
                <a:tc>
                  <a:txBody>
                    <a:bodyPr/>
                    <a:lstStyle/>
                    <a:p>
                      <a:r>
                        <a:rPr lang="en-US" dirty="0"/>
                        <a:t>?</a:t>
                      </a:r>
                    </a:p>
                  </a:txBody>
                  <a:tcPr/>
                </a:tc>
                <a:extLst>
                  <a:ext uri="{0D108BD9-81ED-4DB2-BD59-A6C34878D82A}">
                    <a16:rowId xmlns:a16="http://schemas.microsoft.com/office/drawing/2014/main" xmlns="" val="10004"/>
                  </a:ext>
                </a:extLst>
              </a:tr>
              <a:tr h="370840">
                <a:tc>
                  <a:txBody>
                    <a:bodyPr/>
                    <a:lstStyle/>
                    <a:p>
                      <a:endParaRPr lang="en-US" dirty="0"/>
                    </a:p>
                  </a:txBody>
                  <a:tcPr>
                    <a:solidFill>
                      <a:schemeClr val="bg1"/>
                    </a:solidFill>
                  </a:tcPr>
                </a:tc>
                <a:tc>
                  <a:txBody>
                    <a:bodyPr/>
                    <a:lstStyle/>
                    <a:p>
                      <a:r>
                        <a:rPr lang="en-US" dirty="0"/>
                        <a:t>OS</a:t>
                      </a:r>
                    </a:p>
                  </a:txBody>
                  <a:tcPr/>
                </a:tc>
                <a:tc>
                  <a:txBody>
                    <a:bodyPr/>
                    <a:lstStyle/>
                    <a:p>
                      <a:r>
                        <a:rPr lang="en-US" dirty="0"/>
                        <a:t>Dennis</a:t>
                      </a:r>
                    </a:p>
                  </a:txBody>
                  <a:tcPr/>
                </a:tc>
                <a:tc>
                  <a:txBody>
                    <a:bodyPr/>
                    <a:lstStyle/>
                    <a:p>
                      <a:r>
                        <a:rPr lang="en-US" dirty="0"/>
                        <a:t>Windows</a:t>
                      </a:r>
                    </a:p>
                  </a:txBody>
                  <a:tcPr/>
                </a:tc>
                <a:extLst>
                  <a:ext uri="{0D108BD9-81ED-4DB2-BD59-A6C34878D82A}">
                    <a16:rowId xmlns:a16="http://schemas.microsoft.com/office/drawing/2014/main" xmlns="" val="10005"/>
                  </a:ext>
                </a:extLst>
              </a:tr>
              <a:tr h="370840">
                <a:tc>
                  <a:txBody>
                    <a:bodyPr/>
                    <a:lstStyle/>
                    <a:p>
                      <a:endParaRPr lang="en-US" dirty="0"/>
                    </a:p>
                  </a:txBody>
                  <a:tcPr>
                    <a:solidFill>
                      <a:schemeClr val="bg1"/>
                    </a:solidFill>
                  </a:tcPr>
                </a:tc>
                <a:tc>
                  <a:txBody>
                    <a:bodyPr/>
                    <a:lstStyle/>
                    <a:p>
                      <a:r>
                        <a:rPr lang="en-US" dirty="0"/>
                        <a:t>OS</a:t>
                      </a:r>
                    </a:p>
                  </a:txBody>
                  <a:tcPr/>
                </a:tc>
                <a:tc>
                  <a:txBody>
                    <a:bodyPr/>
                    <a:lstStyle/>
                    <a:p>
                      <a:r>
                        <a:rPr lang="en-US" dirty="0"/>
                        <a:t>Dennis</a:t>
                      </a:r>
                    </a:p>
                  </a:txBody>
                  <a:tcPr/>
                </a:tc>
                <a:tc>
                  <a:txBody>
                    <a:bodyPr/>
                    <a:lstStyle/>
                    <a:p>
                      <a:r>
                        <a:rPr lang="en-US" dirty="0"/>
                        <a:t>Linux</a:t>
                      </a:r>
                    </a:p>
                  </a:txBody>
                  <a:tcPr/>
                </a:tc>
                <a:extLst>
                  <a:ext uri="{0D108BD9-81ED-4DB2-BD59-A6C34878D82A}">
                    <a16:rowId xmlns:a16="http://schemas.microsoft.com/office/drawing/2014/main" xmlns="" val="10006"/>
                  </a:ext>
                </a:extLst>
              </a:tr>
              <a:tr h="370840">
                <a:tc>
                  <a:txBody>
                    <a:bodyPr/>
                    <a:lstStyle/>
                    <a:p>
                      <a:endParaRPr lang="en-US" dirty="0"/>
                    </a:p>
                  </a:txBody>
                  <a:tcPr>
                    <a:solidFill>
                      <a:schemeClr val="bg1"/>
                    </a:solidFill>
                  </a:tcPr>
                </a:tc>
                <a:tc>
                  <a:txBody>
                    <a:bodyPr/>
                    <a:lstStyle/>
                    <a:p>
                      <a:r>
                        <a:rPr lang="en-US" dirty="0"/>
                        <a:t>OS</a:t>
                      </a:r>
                    </a:p>
                  </a:txBody>
                  <a:tcPr/>
                </a:tc>
                <a:tc>
                  <a:txBody>
                    <a:bodyPr/>
                    <a:lstStyle/>
                    <a:p>
                      <a:r>
                        <a:rPr lang="en-US" dirty="0"/>
                        <a:t>Jinyang</a:t>
                      </a:r>
                    </a:p>
                  </a:txBody>
                  <a:tcPr/>
                </a:tc>
                <a:tc>
                  <a:txBody>
                    <a:bodyPr/>
                    <a:lstStyle/>
                    <a:p>
                      <a:r>
                        <a:rPr lang="en-US" dirty="0"/>
                        <a:t>?</a:t>
                      </a:r>
                    </a:p>
                  </a:txBody>
                  <a:tcPr/>
                </a:tc>
                <a:extLst>
                  <a:ext uri="{0D108BD9-81ED-4DB2-BD59-A6C34878D82A}">
                    <a16:rowId xmlns:a16="http://schemas.microsoft.com/office/drawing/2014/main" xmlns="" val="10007"/>
                  </a:ext>
                </a:extLst>
              </a:tr>
              <a:tr h="370840">
                <a:tc>
                  <a:txBody>
                    <a:bodyPr/>
                    <a:lstStyle/>
                    <a:p>
                      <a:endParaRPr lang="en-US" dirty="0"/>
                    </a:p>
                  </a:txBody>
                  <a:tcPr>
                    <a:solidFill>
                      <a:schemeClr val="bg1"/>
                    </a:solidFill>
                  </a:tcPr>
                </a:tc>
                <a:tc>
                  <a:txBody>
                    <a:bodyPr/>
                    <a:lstStyle/>
                    <a:p>
                      <a:r>
                        <a:rPr lang="en-US" dirty="0"/>
                        <a:t>OS</a:t>
                      </a:r>
                    </a:p>
                  </a:txBody>
                  <a:tcPr/>
                </a:tc>
                <a:tc>
                  <a:txBody>
                    <a:bodyPr/>
                    <a:lstStyle/>
                    <a:p>
                      <a:r>
                        <a:rPr lang="en-US" dirty="0"/>
                        <a:t>Jinyang</a:t>
                      </a:r>
                    </a:p>
                  </a:txBody>
                  <a:tcPr/>
                </a:tc>
                <a:tc>
                  <a:txBody>
                    <a:bodyPr/>
                    <a:lstStyle/>
                    <a:p>
                      <a:r>
                        <a:rPr lang="en-US" dirty="0"/>
                        <a:t>?</a:t>
                      </a:r>
                    </a:p>
                  </a:txBody>
                  <a:tcPr/>
                </a:tc>
                <a:extLst>
                  <a:ext uri="{0D108BD9-81ED-4DB2-BD59-A6C34878D82A}">
                    <a16:rowId xmlns:a16="http://schemas.microsoft.com/office/drawing/2014/main" xmlns="" val="10008"/>
                  </a:ext>
                </a:extLst>
              </a:tr>
            </a:tbl>
          </a:graphicData>
        </a:graphic>
      </p:graphicFrame>
      <p:graphicFrame>
        <p:nvGraphicFramePr>
          <p:cNvPr id="5" name="Content Placeholder 3"/>
          <p:cNvGraphicFramePr>
            <a:graphicFrameLocks/>
          </p:cNvGraphicFramePr>
          <p:nvPr/>
        </p:nvGraphicFramePr>
        <p:xfrm>
          <a:off x="5410200" y="1524000"/>
          <a:ext cx="4191000" cy="3337560"/>
        </p:xfrm>
        <a:graphic>
          <a:graphicData uri="http://schemas.openxmlformats.org/drawingml/2006/table">
            <a:tbl>
              <a:tblPr firstRow="1" bandCol="1">
                <a:tableStyleId>{21E4AEA4-8DFA-4A89-87EB-49C32662AFE0}</a:tableStyleId>
              </a:tblPr>
              <a:tblGrid>
                <a:gridCol w="1047750">
                  <a:extLst>
                    <a:ext uri="{9D8B030D-6E8A-4147-A177-3AD203B41FA5}">
                      <a16:colId xmlns:a16="http://schemas.microsoft.com/office/drawing/2014/main" xmlns="" val="20000"/>
                    </a:ext>
                  </a:extLst>
                </a:gridCol>
                <a:gridCol w="857250">
                  <a:extLst>
                    <a:ext uri="{9D8B030D-6E8A-4147-A177-3AD203B41FA5}">
                      <a16:colId xmlns:a16="http://schemas.microsoft.com/office/drawing/2014/main" xmlns="" val="20001"/>
                    </a:ext>
                  </a:extLst>
                </a:gridCol>
                <a:gridCol w="1066800">
                  <a:extLst>
                    <a:ext uri="{9D8B030D-6E8A-4147-A177-3AD203B41FA5}">
                      <a16:colId xmlns:a16="http://schemas.microsoft.com/office/drawing/2014/main" xmlns="" val="20002"/>
                    </a:ext>
                  </a:extLst>
                </a:gridCol>
                <a:gridCol w="1219200">
                  <a:extLst>
                    <a:ext uri="{9D8B030D-6E8A-4147-A177-3AD203B41FA5}">
                      <a16:colId xmlns:a16="http://schemas.microsoft.com/office/drawing/2014/main" xmlns="" val="20003"/>
                    </a:ext>
                  </a:extLst>
                </a:gridCol>
              </a:tblGrid>
              <a:tr h="370840">
                <a:tc>
                  <a:txBody>
                    <a:bodyPr/>
                    <a:lstStyle/>
                    <a:p>
                      <a:pPr algn="ctr"/>
                      <a:endParaRPr lang="en-US" dirty="0"/>
                    </a:p>
                  </a:txBody>
                  <a:tcPr/>
                </a:tc>
                <a:tc>
                  <a:txBody>
                    <a:bodyPr/>
                    <a:lstStyle/>
                    <a:p>
                      <a:pPr algn="ctr"/>
                      <a:r>
                        <a:rPr lang="en-US" dirty="0"/>
                        <a:t>C</a:t>
                      </a:r>
                    </a:p>
                  </a:txBody>
                  <a:tcPr/>
                </a:tc>
                <a:tc>
                  <a:txBody>
                    <a:bodyPr/>
                    <a:lstStyle/>
                    <a:p>
                      <a:pPr algn="ctr"/>
                      <a:r>
                        <a:rPr lang="en-US" dirty="0"/>
                        <a:t>T</a:t>
                      </a:r>
                    </a:p>
                  </a:txBody>
                  <a:tcPr/>
                </a:tc>
                <a:tc>
                  <a:txBody>
                    <a:bodyPr/>
                    <a:lstStyle/>
                    <a:p>
                      <a:pPr algn="ctr"/>
                      <a:r>
                        <a:rPr lang="en-US" dirty="0"/>
                        <a:t>B</a:t>
                      </a:r>
                    </a:p>
                  </a:txBody>
                  <a:tcPr/>
                </a:tc>
                <a:extLst>
                  <a:ext uri="{0D108BD9-81ED-4DB2-BD59-A6C34878D82A}">
                    <a16:rowId xmlns:a16="http://schemas.microsoft.com/office/drawing/2014/main" xmlns="" val="10000"/>
                  </a:ext>
                </a:extLst>
              </a:tr>
              <a:tr h="370840">
                <a:tc>
                  <a:txBody>
                    <a:bodyPr/>
                    <a:lstStyle/>
                    <a:p>
                      <a:endParaRPr lang="en-US" dirty="0"/>
                    </a:p>
                  </a:txBody>
                  <a:tcPr>
                    <a:solidFill>
                      <a:schemeClr val="bg1"/>
                    </a:solidFill>
                  </a:tcPr>
                </a:tc>
                <a:tc>
                  <a:txBody>
                    <a:bodyPr/>
                    <a:lstStyle/>
                    <a:p>
                      <a:r>
                        <a:rPr lang="en-US" dirty="0"/>
                        <a:t>DB</a:t>
                      </a:r>
                    </a:p>
                  </a:txBody>
                  <a:tcPr/>
                </a:tc>
                <a:tc>
                  <a:txBody>
                    <a:bodyPr/>
                    <a:lstStyle/>
                    <a:p>
                      <a:r>
                        <a:rPr lang="en-US" dirty="0"/>
                        <a:t>Zvi</a:t>
                      </a:r>
                    </a:p>
                  </a:txBody>
                  <a:tcPr/>
                </a:tc>
                <a:tc>
                  <a:txBody>
                    <a:bodyPr/>
                    <a:lstStyle/>
                    <a:p>
                      <a:r>
                        <a:rPr lang="en-US" dirty="0"/>
                        <a:t>Oracle</a:t>
                      </a:r>
                    </a:p>
                  </a:txBody>
                  <a:tcPr/>
                </a:tc>
                <a:extLst>
                  <a:ext uri="{0D108BD9-81ED-4DB2-BD59-A6C34878D82A}">
                    <a16:rowId xmlns:a16="http://schemas.microsoft.com/office/drawing/2014/main" xmlns="" val="10001"/>
                  </a:ext>
                </a:extLst>
              </a:tr>
              <a:tr h="370840">
                <a:tc>
                  <a:txBody>
                    <a:bodyPr/>
                    <a:lstStyle/>
                    <a:p>
                      <a:endParaRPr lang="en-US" dirty="0"/>
                    </a:p>
                  </a:txBody>
                  <a:tcPr>
                    <a:solidFill>
                      <a:schemeClr val="bg1"/>
                    </a:solidFill>
                  </a:tcPr>
                </a:tc>
                <a:tc>
                  <a:txBody>
                    <a:bodyPr/>
                    <a:lstStyle/>
                    <a:p>
                      <a:r>
                        <a:rPr lang="en-US" dirty="0"/>
                        <a:t>DB</a:t>
                      </a:r>
                    </a:p>
                  </a:txBody>
                  <a:tcPr/>
                </a:tc>
                <a:tc>
                  <a:txBody>
                    <a:bodyPr/>
                    <a:lstStyle/>
                    <a:p>
                      <a:r>
                        <a:rPr lang="en-US" dirty="0"/>
                        <a:t>?</a:t>
                      </a:r>
                    </a:p>
                  </a:txBody>
                  <a:tcPr/>
                </a:tc>
                <a:tc>
                  <a:txBody>
                    <a:bodyPr/>
                    <a:lstStyle/>
                    <a:p>
                      <a:r>
                        <a:rPr lang="en-US" dirty="0"/>
                        <a:t>Linux</a:t>
                      </a:r>
                    </a:p>
                  </a:txBody>
                  <a:tcPr/>
                </a:tc>
                <a:extLst>
                  <a:ext uri="{0D108BD9-81ED-4DB2-BD59-A6C34878D82A}">
                    <a16:rowId xmlns:a16="http://schemas.microsoft.com/office/drawing/2014/main" xmlns="" val="10002"/>
                  </a:ext>
                </a:extLst>
              </a:tr>
              <a:tr h="370840">
                <a:tc>
                  <a:txBody>
                    <a:bodyPr/>
                    <a:lstStyle/>
                    <a:p>
                      <a:endParaRPr lang="en-US" dirty="0"/>
                    </a:p>
                  </a:txBody>
                  <a:tcPr>
                    <a:solidFill>
                      <a:schemeClr val="bg1"/>
                    </a:solidFill>
                  </a:tcPr>
                </a:tc>
                <a:tc>
                  <a:txBody>
                    <a:bodyPr/>
                    <a:lstStyle/>
                    <a:p>
                      <a:r>
                        <a:rPr lang="en-US" dirty="0"/>
                        <a:t>DB</a:t>
                      </a:r>
                    </a:p>
                  </a:txBody>
                  <a:tcPr/>
                </a:tc>
                <a:tc>
                  <a:txBody>
                    <a:bodyPr/>
                    <a:lstStyle/>
                    <a:p>
                      <a:r>
                        <a:rPr lang="en-US" dirty="0"/>
                        <a:t>Dennis</a:t>
                      </a:r>
                    </a:p>
                  </a:txBody>
                  <a:tcPr/>
                </a:tc>
                <a:tc>
                  <a:txBody>
                    <a:bodyPr/>
                    <a:lstStyle/>
                    <a:p>
                      <a:r>
                        <a:rPr lang="en-US" dirty="0"/>
                        <a:t>Oracle</a:t>
                      </a:r>
                    </a:p>
                  </a:txBody>
                  <a:tcPr/>
                </a:tc>
                <a:extLst>
                  <a:ext uri="{0D108BD9-81ED-4DB2-BD59-A6C34878D82A}">
                    <a16:rowId xmlns:a16="http://schemas.microsoft.com/office/drawing/2014/main" xmlns="" val="10003"/>
                  </a:ext>
                </a:extLst>
              </a:tr>
              <a:tr h="370840">
                <a:tc>
                  <a:txBody>
                    <a:bodyPr/>
                    <a:lstStyle/>
                    <a:p>
                      <a:endParaRPr lang="en-US" dirty="0"/>
                    </a:p>
                  </a:txBody>
                  <a:tcPr>
                    <a:solidFill>
                      <a:schemeClr val="bg1"/>
                    </a:solidFill>
                  </a:tcPr>
                </a:tc>
                <a:tc>
                  <a:txBody>
                    <a:bodyPr/>
                    <a:lstStyle/>
                    <a:p>
                      <a:r>
                        <a:rPr lang="en-US" dirty="0"/>
                        <a:t>DB</a:t>
                      </a:r>
                    </a:p>
                  </a:txBody>
                  <a:tcPr/>
                </a:tc>
                <a:tc>
                  <a:txBody>
                    <a:bodyPr/>
                    <a:lstStyle/>
                    <a:p>
                      <a:r>
                        <a:rPr lang="en-US" dirty="0"/>
                        <a:t>?</a:t>
                      </a:r>
                    </a:p>
                  </a:txBody>
                  <a:tcPr/>
                </a:tc>
                <a:tc>
                  <a:txBody>
                    <a:bodyPr/>
                    <a:lstStyle/>
                    <a:p>
                      <a:r>
                        <a:rPr lang="en-US" dirty="0"/>
                        <a:t>Linux</a:t>
                      </a:r>
                    </a:p>
                  </a:txBody>
                  <a:tcPr/>
                </a:tc>
                <a:extLst>
                  <a:ext uri="{0D108BD9-81ED-4DB2-BD59-A6C34878D82A}">
                    <a16:rowId xmlns:a16="http://schemas.microsoft.com/office/drawing/2014/main" xmlns="" val="10004"/>
                  </a:ext>
                </a:extLst>
              </a:tr>
              <a:tr h="370840">
                <a:tc>
                  <a:txBody>
                    <a:bodyPr/>
                    <a:lstStyle/>
                    <a:p>
                      <a:endParaRPr lang="en-US" dirty="0"/>
                    </a:p>
                  </a:txBody>
                  <a:tcPr>
                    <a:solidFill>
                      <a:schemeClr val="bg1"/>
                    </a:solidFill>
                  </a:tcPr>
                </a:tc>
                <a:tc>
                  <a:txBody>
                    <a:bodyPr/>
                    <a:lstStyle/>
                    <a:p>
                      <a:r>
                        <a:rPr lang="en-US" dirty="0"/>
                        <a:t>OS</a:t>
                      </a:r>
                    </a:p>
                  </a:txBody>
                  <a:tcPr/>
                </a:tc>
                <a:tc>
                  <a:txBody>
                    <a:bodyPr/>
                    <a:lstStyle/>
                    <a:p>
                      <a:r>
                        <a:rPr lang="en-US" dirty="0"/>
                        <a:t>Dennis</a:t>
                      </a:r>
                    </a:p>
                  </a:txBody>
                  <a:tcPr/>
                </a:tc>
                <a:tc>
                  <a:txBody>
                    <a:bodyPr/>
                    <a:lstStyle/>
                    <a:p>
                      <a:r>
                        <a:rPr lang="en-US" dirty="0"/>
                        <a:t>Windows</a:t>
                      </a:r>
                    </a:p>
                  </a:txBody>
                  <a:tcPr/>
                </a:tc>
                <a:extLst>
                  <a:ext uri="{0D108BD9-81ED-4DB2-BD59-A6C34878D82A}">
                    <a16:rowId xmlns:a16="http://schemas.microsoft.com/office/drawing/2014/main" xmlns="" val="10005"/>
                  </a:ext>
                </a:extLst>
              </a:tr>
              <a:tr h="370840">
                <a:tc>
                  <a:txBody>
                    <a:bodyPr/>
                    <a:lstStyle/>
                    <a:p>
                      <a:endParaRPr lang="en-US" dirty="0"/>
                    </a:p>
                  </a:txBody>
                  <a:tcPr>
                    <a:solidFill>
                      <a:schemeClr val="bg1"/>
                    </a:solidFill>
                  </a:tcPr>
                </a:tc>
                <a:tc>
                  <a:txBody>
                    <a:bodyPr/>
                    <a:lstStyle/>
                    <a:p>
                      <a:r>
                        <a:rPr lang="en-US" dirty="0"/>
                        <a:t>OS</a:t>
                      </a:r>
                    </a:p>
                  </a:txBody>
                  <a:tcPr/>
                </a:tc>
                <a:tc>
                  <a:txBody>
                    <a:bodyPr/>
                    <a:lstStyle/>
                    <a:p>
                      <a:r>
                        <a:rPr lang="en-US" dirty="0"/>
                        <a:t>?</a:t>
                      </a:r>
                    </a:p>
                  </a:txBody>
                  <a:tcPr/>
                </a:tc>
                <a:tc>
                  <a:txBody>
                    <a:bodyPr/>
                    <a:lstStyle/>
                    <a:p>
                      <a:r>
                        <a:rPr lang="en-US" dirty="0"/>
                        <a:t>Linux</a:t>
                      </a:r>
                    </a:p>
                  </a:txBody>
                  <a:tcPr/>
                </a:tc>
                <a:extLst>
                  <a:ext uri="{0D108BD9-81ED-4DB2-BD59-A6C34878D82A}">
                    <a16:rowId xmlns:a16="http://schemas.microsoft.com/office/drawing/2014/main" xmlns="" val="10006"/>
                  </a:ext>
                </a:extLst>
              </a:tr>
              <a:tr h="370840">
                <a:tc>
                  <a:txBody>
                    <a:bodyPr/>
                    <a:lstStyle/>
                    <a:p>
                      <a:endParaRPr lang="en-US" dirty="0"/>
                    </a:p>
                  </a:txBody>
                  <a:tcPr>
                    <a:solidFill>
                      <a:schemeClr val="bg1"/>
                    </a:solidFill>
                  </a:tcPr>
                </a:tc>
                <a:tc>
                  <a:txBody>
                    <a:bodyPr/>
                    <a:lstStyle/>
                    <a:p>
                      <a:r>
                        <a:rPr lang="en-US" dirty="0"/>
                        <a:t>OS</a:t>
                      </a:r>
                    </a:p>
                  </a:txBody>
                  <a:tcPr/>
                </a:tc>
                <a:tc>
                  <a:txBody>
                    <a:bodyPr/>
                    <a:lstStyle/>
                    <a:p>
                      <a:r>
                        <a:rPr lang="en-US" dirty="0"/>
                        <a:t>Jinyang</a:t>
                      </a:r>
                    </a:p>
                  </a:txBody>
                  <a:tcPr/>
                </a:tc>
                <a:tc>
                  <a:txBody>
                    <a:bodyPr/>
                    <a:lstStyle/>
                    <a:p>
                      <a:r>
                        <a:rPr lang="en-US" dirty="0"/>
                        <a:t>Windows</a:t>
                      </a:r>
                    </a:p>
                  </a:txBody>
                  <a:tcPr/>
                </a:tc>
                <a:extLst>
                  <a:ext uri="{0D108BD9-81ED-4DB2-BD59-A6C34878D82A}">
                    <a16:rowId xmlns:a16="http://schemas.microsoft.com/office/drawing/2014/main" xmlns="" val="10007"/>
                  </a:ext>
                </a:extLst>
              </a:tr>
              <a:tr h="370840">
                <a:tc>
                  <a:txBody>
                    <a:bodyPr/>
                    <a:lstStyle/>
                    <a:p>
                      <a:endParaRPr lang="en-US" dirty="0"/>
                    </a:p>
                  </a:txBody>
                  <a:tcPr>
                    <a:solidFill>
                      <a:schemeClr val="bg1"/>
                    </a:solidFill>
                  </a:tcPr>
                </a:tc>
                <a:tc>
                  <a:txBody>
                    <a:bodyPr/>
                    <a:lstStyle/>
                    <a:p>
                      <a:r>
                        <a:rPr lang="en-US" dirty="0"/>
                        <a:t>OS</a:t>
                      </a:r>
                    </a:p>
                  </a:txBody>
                  <a:tcPr/>
                </a:tc>
                <a:tc>
                  <a:txBody>
                    <a:bodyPr/>
                    <a:lstStyle/>
                    <a:p>
                      <a:r>
                        <a:rPr lang="en-US" dirty="0"/>
                        <a:t>?</a:t>
                      </a:r>
                    </a:p>
                  </a:txBody>
                  <a:tcPr/>
                </a:tc>
                <a:tc>
                  <a:txBody>
                    <a:bodyPr/>
                    <a:lstStyle/>
                    <a:p>
                      <a:r>
                        <a:rPr lang="en-US" dirty="0"/>
                        <a:t>Linux</a:t>
                      </a:r>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81405207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t>Decomposition</a:t>
            </a:r>
          </a:p>
        </p:txBody>
      </p:sp>
      <p:sp>
        <p:nvSpPr>
          <p:cNvPr id="93187" name="Content Placeholder 2"/>
          <p:cNvSpPr>
            <a:spLocks noGrp="1"/>
          </p:cNvSpPr>
          <p:nvPr>
            <p:ph idx="1"/>
          </p:nvPr>
        </p:nvSpPr>
        <p:spPr/>
        <p:txBody>
          <a:bodyPr/>
          <a:lstStyle/>
          <a:p>
            <a:endParaRPr lang="en-US"/>
          </a:p>
        </p:txBody>
      </p:sp>
      <p:graphicFrame>
        <p:nvGraphicFramePr>
          <p:cNvPr id="4" name="Content Placeholder 3"/>
          <p:cNvGraphicFramePr>
            <a:graphicFrameLocks/>
          </p:cNvGraphicFramePr>
          <p:nvPr/>
        </p:nvGraphicFramePr>
        <p:xfrm>
          <a:off x="2286000" y="1524000"/>
          <a:ext cx="4191000" cy="3337560"/>
        </p:xfrm>
        <a:graphic>
          <a:graphicData uri="http://schemas.openxmlformats.org/drawingml/2006/table">
            <a:tbl>
              <a:tblPr firstRow="1" bandCol="1">
                <a:tableStyleId>{21E4AEA4-8DFA-4A89-87EB-49C32662AFE0}</a:tableStyleId>
              </a:tblPr>
              <a:tblGrid>
                <a:gridCol w="1047750">
                  <a:extLst>
                    <a:ext uri="{9D8B030D-6E8A-4147-A177-3AD203B41FA5}">
                      <a16:colId xmlns:a16="http://schemas.microsoft.com/office/drawing/2014/main" xmlns="" val="20000"/>
                    </a:ext>
                  </a:extLst>
                </a:gridCol>
                <a:gridCol w="857250">
                  <a:extLst>
                    <a:ext uri="{9D8B030D-6E8A-4147-A177-3AD203B41FA5}">
                      <a16:colId xmlns:a16="http://schemas.microsoft.com/office/drawing/2014/main" xmlns="" val="20001"/>
                    </a:ext>
                  </a:extLst>
                </a:gridCol>
                <a:gridCol w="1066800">
                  <a:extLst>
                    <a:ext uri="{9D8B030D-6E8A-4147-A177-3AD203B41FA5}">
                      <a16:colId xmlns:a16="http://schemas.microsoft.com/office/drawing/2014/main" xmlns="" val="20002"/>
                    </a:ext>
                  </a:extLst>
                </a:gridCol>
                <a:gridCol w="1219200">
                  <a:extLst>
                    <a:ext uri="{9D8B030D-6E8A-4147-A177-3AD203B41FA5}">
                      <a16:colId xmlns:a16="http://schemas.microsoft.com/office/drawing/2014/main" xmlns="" val="20003"/>
                    </a:ext>
                  </a:extLst>
                </a:gridCol>
              </a:tblGrid>
              <a:tr h="370840">
                <a:tc>
                  <a:txBody>
                    <a:bodyPr/>
                    <a:lstStyle/>
                    <a:p>
                      <a:pPr algn="ctr"/>
                      <a:endParaRPr lang="en-US" dirty="0"/>
                    </a:p>
                  </a:txBody>
                  <a:tcPr/>
                </a:tc>
                <a:tc>
                  <a:txBody>
                    <a:bodyPr/>
                    <a:lstStyle/>
                    <a:p>
                      <a:pPr algn="ctr"/>
                      <a:r>
                        <a:rPr lang="en-US" dirty="0"/>
                        <a:t>C</a:t>
                      </a:r>
                    </a:p>
                  </a:txBody>
                  <a:tcPr/>
                </a:tc>
                <a:tc>
                  <a:txBody>
                    <a:bodyPr/>
                    <a:lstStyle/>
                    <a:p>
                      <a:pPr algn="ctr"/>
                      <a:r>
                        <a:rPr lang="en-US" dirty="0"/>
                        <a:t>T</a:t>
                      </a:r>
                    </a:p>
                  </a:txBody>
                  <a:tcPr/>
                </a:tc>
                <a:tc>
                  <a:txBody>
                    <a:bodyPr/>
                    <a:lstStyle/>
                    <a:p>
                      <a:pPr algn="ctr"/>
                      <a:r>
                        <a:rPr lang="en-US" dirty="0"/>
                        <a:t>B</a:t>
                      </a:r>
                    </a:p>
                  </a:txBody>
                  <a:tcPr/>
                </a:tc>
                <a:extLst>
                  <a:ext uri="{0D108BD9-81ED-4DB2-BD59-A6C34878D82A}">
                    <a16:rowId xmlns:a16="http://schemas.microsoft.com/office/drawing/2014/main" xmlns="" val="10000"/>
                  </a:ext>
                </a:extLst>
              </a:tr>
              <a:tr h="370840">
                <a:tc>
                  <a:txBody>
                    <a:bodyPr/>
                    <a:lstStyle/>
                    <a:p>
                      <a:endParaRPr lang="en-US" dirty="0"/>
                    </a:p>
                  </a:txBody>
                  <a:tcPr>
                    <a:solidFill>
                      <a:schemeClr val="bg1"/>
                    </a:solidFill>
                  </a:tcPr>
                </a:tc>
                <a:tc>
                  <a:txBody>
                    <a:bodyPr/>
                    <a:lstStyle/>
                    <a:p>
                      <a:r>
                        <a:rPr lang="en-US" dirty="0"/>
                        <a:t>DB</a:t>
                      </a:r>
                    </a:p>
                  </a:txBody>
                  <a:tcPr/>
                </a:tc>
                <a:tc>
                  <a:txBody>
                    <a:bodyPr/>
                    <a:lstStyle/>
                    <a:p>
                      <a:r>
                        <a:rPr lang="en-US" dirty="0"/>
                        <a:t>Zvi</a:t>
                      </a:r>
                    </a:p>
                  </a:txBody>
                  <a:tcPr/>
                </a:tc>
                <a:tc>
                  <a:txBody>
                    <a:bodyPr/>
                    <a:lstStyle/>
                    <a:p>
                      <a:r>
                        <a:rPr lang="en-US" dirty="0"/>
                        <a:t>Oracle</a:t>
                      </a:r>
                    </a:p>
                  </a:txBody>
                  <a:tcPr/>
                </a:tc>
                <a:extLst>
                  <a:ext uri="{0D108BD9-81ED-4DB2-BD59-A6C34878D82A}">
                    <a16:rowId xmlns:a16="http://schemas.microsoft.com/office/drawing/2014/main" xmlns="" val="10001"/>
                  </a:ext>
                </a:extLst>
              </a:tr>
              <a:tr h="370840">
                <a:tc>
                  <a:txBody>
                    <a:bodyPr/>
                    <a:lstStyle/>
                    <a:p>
                      <a:endParaRPr lang="en-US" dirty="0"/>
                    </a:p>
                  </a:txBody>
                  <a:tcPr>
                    <a:solidFill>
                      <a:schemeClr val="bg1"/>
                    </a:solidFill>
                  </a:tcPr>
                </a:tc>
                <a:tc>
                  <a:txBody>
                    <a:bodyPr/>
                    <a:lstStyle/>
                    <a:p>
                      <a:r>
                        <a:rPr lang="en-US" dirty="0"/>
                        <a:t>DB</a:t>
                      </a:r>
                    </a:p>
                  </a:txBody>
                  <a:tcPr/>
                </a:tc>
                <a:tc>
                  <a:txBody>
                    <a:bodyPr/>
                    <a:lstStyle/>
                    <a:p>
                      <a:r>
                        <a:rPr lang="en-US" dirty="0"/>
                        <a:t>Zvi</a:t>
                      </a:r>
                    </a:p>
                  </a:txBody>
                  <a:tcPr/>
                </a:tc>
                <a:tc>
                  <a:txBody>
                    <a:bodyPr/>
                    <a:lstStyle/>
                    <a:p>
                      <a:r>
                        <a:rPr lang="en-US" dirty="0"/>
                        <a:t>Linux</a:t>
                      </a:r>
                    </a:p>
                  </a:txBody>
                  <a:tcPr/>
                </a:tc>
                <a:extLst>
                  <a:ext uri="{0D108BD9-81ED-4DB2-BD59-A6C34878D82A}">
                    <a16:rowId xmlns:a16="http://schemas.microsoft.com/office/drawing/2014/main" xmlns="" val="10002"/>
                  </a:ext>
                </a:extLst>
              </a:tr>
              <a:tr h="370840">
                <a:tc>
                  <a:txBody>
                    <a:bodyPr/>
                    <a:lstStyle/>
                    <a:p>
                      <a:endParaRPr lang="en-US" dirty="0"/>
                    </a:p>
                  </a:txBody>
                  <a:tcPr>
                    <a:solidFill>
                      <a:schemeClr val="bg1"/>
                    </a:solidFill>
                  </a:tcPr>
                </a:tc>
                <a:tc>
                  <a:txBody>
                    <a:bodyPr/>
                    <a:lstStyle/>
                    <a:p>
                      <a:r>
                        <a:rPr lang="en-US" dirty="0"/>
                        <a:t>DB</a:t>
                      </a:r>
                    </a:p>
                  </a:txBody>
                  <a:tcPr/>
                </a:tc>
                <a:tc>
                  <a:txBody>
                    <a:bodyPr/>
                    <a:lstStyle/>
                    <a:p>
                      <a:r>
                        <a:rPr lang="en-US" dirty="0"/>
                        <a:t>Dennis</a:t>
                      </a:r>
                    </a:p>
                  </a:txBody>
                  <a:tcPr/>
                </a:tc>
                <a:tc>
                  <a:txBody>
                    <a:bodyPr/>
                    <a:lstStyle/>
                    <a:p>
                      <a:r>
                        <a:rPr lang="en-US" dirty="0"/>
                        <a:t>Oracle</a:t>
                      </a:r>
                    </a:p>
                  </a:txBody>
                  <a:tcPr/>
                </a:tc>
                <a:extLst>
                  <a:ext uri="{0D108BD9-81ED-4DB2-BD59-A6C34878D82A}">
                    <a16:rowId xmlns:a16="http://schemas.microsoft.com/office/drawing/2014/main" xmlns="" val="10003"/>
                  </a:ext>
                </a:extLst>
              </a:tr>
              <a:tr h="370840">
                <a:tc>
                  <a:txBody>
                    <a:bodyPr/>
                    <a:lstStyle/>
                    <a:p>
                      <a:endParaRPr lang="en-US" dirty="0"/>
                    </a:p>
                  </a:txBody>
                  <a:tcPr>
                    <a:solidFill>
                      <a:schemeClr val="bg1"/>
                    </a:solidFill>
                  </a:tcPr>
                </a:tc>
                <a:tc>
                  <a:txBody>
                    <a:bodyPr/>
                    <a:lstStyle/>
                    <a:p>
                      <a:r>
                        <a:rPr lang="en-US" dirty="0"/>
                        <a:t>DB</a:t>
                      </a:r>
                    </a:p>
                  </a:txBody>
                  <a:tcPr/>
                </a:tc>
                <a:tc>
                  <a:txBody>
                    <a:bodyPr/>
                    <a:lstStyle/>
                    <a:p>
                      <a:r>
                        <a:rPr lang="en-US" dirty="0"/>
                        <a:t>Dennis</a:t>
                      </a:r>
                    </a:p>
                  </a:txBody>
                  <a:tcPr/>
                </a:tc>
                <a:tc>
                  <a:txBody>
                    <a:bodyPr/>
                    <a:lstStyle/>
                    <a:p>
                      <a:r>
                        <a:rPr lang="en-US" dirty="0"/>
                        <a:t>Linux</a:t>
                      </a:r>
                    </a:p>
                  </a:txBody>
                  <a:tcPr/>
                </a:tc>
                <a:extLst>
                  <a:ext uri="{0D108BD9-81ED-4DB2-BD59-A6C34878D82A}">
                    <a16:rowId xmlns:a16="http://schemas.microsoft.com/office/drawing/2014/main" xmlns="" val="10004"/>
                  </a:ext>
                </a:extLst>
              </a:tr>
              <a:tr h="370840">
                <a:tc>
                  <a:txBody>
                    <a:bodyPr/>
                    <a:lstStyle/>
                    <a:p>
                      <a:endParaRPr lang="en-US" dirty="0"/>
                    </a:p>
                  </a:txBody>
                  <a:tcPr>
                    <a:solidFill>
                      <a:schemeClr val="bg1"/>
                    </a:solidFill>
                  </a:tcPr>
                </a:tc>
                <a:tc>
                  <a:txBody>
                    <a:bodyPr/>
                    <a:lstStyle/>
                    <a:p>
                      <a:r>
                        <a:rPr lang="en-US" dirty="0"/>
                        <a:t>OS</a:t>
                      </a:r>
                    </a:p>
                  </a:txBody>
                  <a:tcPr/>
                </a:tc>
                <a:tc>
                  <a:txBody>
                    <a:bodyPr/>
                    <a:lstStyle/>
                    <a:p>
                      <a:r>
                        <a:rPr lang="en-US" dirty="0"/>
                        <a:t>Dennis</a:t>
                      </a:r>
                    </a:p>
                  </a:txBody>
                  <a:tcPr/>
                </a:tc>
                <a:tc>
                  <a:txBody>
                    <a:bodyPr/>
                    <a:lstStyle/>
                    <a:p>
                      <a:r>
                        <a:rPr lang="en-US" dirty="0"/>
                        <a:t>Windows</a:t>
                      </a:r>
                    </a:p>
                  </a:txBody>
                  <a:tcPr/>
                </a:tc>
                <a:extLst>
                  <a:ext uri="{0D108BD9-81ED-4DB2-BD59-A6C34878D82A}">
                    <a16:rowId xmlns:a16="http://schemas.microsoft.com/office/drawing/2014/main" xmlns="" val="10005"/>
                  </a:ext>
                </a:extLst>
              </a:tr>
              <a:tr h="370840">
                <a:tc>
                  <a:txBody>
                    <a:bodyPr/>
                    <a:lstStyle/>
                    <a:p>
                      <a:endParaRPr lang="en-US" dirty="0"/>
                    </a:p>
                  </a:txBody>
                  <a:tcPr>
                    <a:solidFill>
                      <a:schemeClr val="bg1"/>
                    </a:solidFill>
                  </a:tcPr>
                </a:tc>
                <a:tc>
                  <a:txBody>
                    <a:bodyPr/>
                    <a:lstStyle/>
                    <a:p>
                      <a:r>
                        <a:rPr lang="en-US" dirty="0"/>
                        <a:t>OS</a:t>
                      </a:r>
                    </a:p>
                  </a:txBody>
                  <a:tcPr/>
                </a:tc>
                <a:tc>
                  <a:txBody>
                    <a:bodyPr/>
                    <a:lstStyle/>
                    <a:p>
                      <a:r>
                        <a:rPr lang="en-US" dirty="0"/>
                        <a:t>Dennis</a:t>
                      </a:r>
                    </a:p>
                  </a:txBody>
                  <a:tcPr/>
                </a:tc>
                <a:tc>
                  <a:txBody>
                    <a:bodyPr/>
                    <a:lstStyle/>
                    <a:p>
                      <a:r>
                        <a:rPr lang="en-US" dirty="0"/>
                        <a:t>Linux</a:t>
                      </a:r>
                    </a:p>
                  </a:txBody>
                  <a:tcPr/>
                </a:tc>
                <a:extLst>
                  <a:ext uri="{0D108BD9-81ED-4DB2-BD59-A6C34878D82A}">
                    <a16:rowId xmlns:a16="http://schemas.microsoft.com/office/drawing/2014/main" xmlns="" val="10006"/>
                  </a:ext>
                </a:extLst>
              </a:tr>
              <a:tr h="370840">
                <a:tc>
                  <a:txBody>
                    <a:bodyPr/>
                    <a:lstStyle/>
                    <a:p>
                      <a:endParaRPr lang="en-US" dirty="0"/>
                    </a:p>
                  </a:txBody>
                  <a:tcPr>
                    <a:solidFill>
                      <a:schemeClr val="bg1"/>
                    </a:solidFill>
                  </a:tcPr>
                </a:tc>
                <a:tc>
                  <a:txBody>
                    <a:bodyPr/>
                    <a:lstStyle/>
                    <a:p>
                      <a:r>
                        <a:rPr lang="en-US" dirty="0"/>
                        <a:t>OS</a:t>
                      </a:r>
                    </a:p>
                  </a:txBody>
                  <a:tcPr/>
                </a:tc>
                <a:tc>
                  <a:txBody>
                    <a:bodyPr/>
                    <a:lstStyle/>
                    <a:p>
                      <a:r>
                        <a:rPr lang="en-US" dirty="0"/>
                        <a:t>Jinyang</a:t>
                      </a:r>
                    </a:p>
                  </a:txBody>
                  <a:tcPr/>
                </a:tc>
                <a:tc>
                  <a:txBody>
                    <a:bodyPr/>
                    <a:lstStyle/>
                    <a:p>
                      <a:r>
                        <a:rPr lang="en-US" dirty="0"/>
                        <a:t>Windows</a:t>
                      </a:r>
                    </a:p>
                  </a:txBody>
                  <a:tcPr/>
                </a:tc>
                <a:extLst>
                  <a:ext uri="{0D108BD9-81ED-4DB2-BD59-A6C34878D82A}">
                    <a16:rowId xmlns:a16="http://schemas.microsoft.com/office/drawing/2014/main" xmlns="" val="10007"/>
                  </a:ext>
                </a:extLst>
              </a:tr>
              <a:tr h="370840">
                <a:tc>
                  <a:txBody>
                    <a:bodyPr/>
                    <a:lstStyle/>
                    <a:p>
                      <a:endParaRPr lang="en-US" dirty="0"/>
                    </a:p>
                  </a:txBody>
                  <a:tcPr>
                    <a:solidFill>
                      <a:schemeClr val="bg1"/>
                    </a:solidFill>
                  </a:tcPr>
                </a:tc>
                <a:tc>
                  <a:txBody>
                    <a:bodyPr/>
                    <a:lstStyle/>
                    <a:p>
                      <a:r>
                        <a:rPr lang="en-US" dirty="0"/>
                        <a:t>OS</a:t>
                      </a:r>
                    </a:p>
                  </a:txBody>
                  <a:tcPr/>
                </a:tc>
                <a:tc>
                  <a:txBody>
                    <a:bodyPr/>
                    <a:lstStyle/>
                    <a:p>
                      <a:r>
                        <a:rPr lang="en-US" dirty="0"/>
                        <a:t>Jinyang</a:t>
                      </a:r>
                    </a:p>
                  </a:txBody>
                  <a:tcPr/>
                </a:tc>
                <a:tc>
                  <a:txBody>
                    <a:bodyPr/>
                    <a:lstStyle/>
                    <a:p>
                      <a:r>
                        <a:rPr lang="en-US" dirty="0"/>
                        <a:t>Linux</a:t>
                      </a:r>
                    </a:p>
                  </a:txBody>
                  <a:tcPr/>
                </a:tc>
                <a:extLst>
                  <a:ext uri="{0D108BD9-81ED-4DB2-BD59-A6C34878D82A}">
                    <a16:rowId xmlns:a16="http://schemas.microsoft.com/office/drawing/2014/main" xmlns="" val="10008"/>
                  </a:ext>
                </a:extLst>
              </a:tr>
            </a:tbl>
          </a:graphicData>
        </a:graphic>
      </p:graphicFrame>
      <p:graphicFrame>
        <p:nvGraphicFramePr>
          <p:cNvPr id="5" name="Content Placeholder 3"/>
          <p:cNvGraphicFramePr>
            <a:graphicFrameLocks/>
          </p:cNvGraphicFramePr>
          <p:nvPr/>
        </p:nvGraphicFramePr>
        <p:xfrm>
          <a:off x="2133600" y="5486400"/>
          <a:ext cx="2971800" cy="1854200"/>
        </p:xfrm>
        <a:graphic>
          <a:graphicData uri="http://schemas.openxmlformats.org/drawingml/2006/table">
            <a:tbl>
              <a:tblPr firstRow="1" bandCol="1">
                <a:tableStyleId>{21E4AEA4-8DFA-4A89-87EB-49C32662AFE0}</a:tableStyleId>
              </a:tblPr>
              <a:tblGrid>
                <a:gridCol w="1047750">
                  <a:extLst>
                    <a:ext uri="{9D8B030D-6E8A-4147-A177-3AD203B41FA5}">
                      <a16:colId xmlns:a16="http://schemas.microsoft.com/office/drawing/2014/main" xmlns="" val="20000"/>
                    </a:ext>
                  </a:extLst>
                </a:gridCol>
                <a:gridCol w="857250">
                  <a:extLst>
                    <a:ext uri="{9D8B030D-6E8A-4147-A177-3AD203B41FA5}">
                      <a16:colId xmlns:a16="http://schemas.microsoft.com/office/drawing/2014/main" xmlns="" val="20001"/>
                    </a:ext>
                  </a:extLst>
                </a:gridCol>
                <a:gridCol w="1066800">
                  <a:extLst>
                    <a:ext uri="{9D8B030D-6E8A-4147-A177-3AD203B41FA5}">
                      <a16:colId xmlns:a16="http://schemas.microsoft.com/office/drawing/2014/main" xmlns="" val="20002"/>
                    </a:ext>
                  </a:extLst>
                </a:gridCol>
              </a:tblGrid>
              <a:tr h="370840">
                <a:tc>
                  <a:txBody>
                    <a:bodyPr/>
                    <a:lstStyle/>
                    <a:p>
                      <a:pPr algn="ctr"/>
                      <a:endParaRPr lang="en-US" dirty="0"/>
                    </a:p>
                  </a:txBody>
                  <a:tcPr/>
                </a:tc>
                <a:tc>
                  <a:txBody>
                    <a:bodyPr/>
                    <a:lstStyle/>
                    <a:p>
                      <a:pPr algn="ctr"/>
                      <a:r>
                        <a:rPr lang="en-US" dirty="0"/>
                        <a:t>C</a:t>
                      </a:r>
                    </a:p>
                  </a:txBody>
                  <a:tcPr/>
                </a:tc>
                <a:tc>
                  <a:txBody>
                    <a:bodyPr/>
                    <a:lstStyle/>
                    <a:p>
                      <a:pPr algn="ctr"/>
                      <a:r>
                        <a:rPr lang="en-US" dirty="0"/>
                        <a:t>T</a:t>
                      </a:r>
                    </a:p>
                  </a:txBody>
                  <a:tcPr/>
                </a:tc>
                <a:extLst>
                  <a:ext uri="{0D108BD9-81ED-4DB2-BD59-A6C34878D82A}">
                    <a16:rowId xmlns:a16="http://schemas.microsoft.com/office/drawing/2014/main" xmlns="" val="10000"/>
                  </a:ext>
                </a:extLst>
              </a:tr>
              <a:tr h="370840">
                <a:tc>
                  <a:txBody>
                    <a:bodyPr/>
                    <a:lstStyle/>
                    <a:p>
                      <a:endParaRPr lang="en-US" dirty="0"/>
                    </a:p>
                  </a:txBody>
                  <a:tcPr>
                    <a:solidFill>
                      <a:schemeClr val="bg1"/>
                    </a:solidFill>
                  </a:tcPr>
                </a:tc>
                <a:tc>
                  <a:txBody>
                    <a:bodyPr/>
                    <a:lstStyle/>
                    <a:p>
                      <a:r>
                        <a:rPr lang="en-US" dirty="0"/>
                        <a:t>DB</a:t>
                      </a:r>
                    </a:p>
                  </a:txBody>
                  <a:tcPr/>
                </a:tc>
                <a:tc>
                  <a:txBody>
                    <a:bodyPr/>
                    <a:lstStyle/>
                    <a:p>
                      <a:r>
                        <a:rPr lang="en-US" dirty="0"/>
                        <a:t>Zvi</a:t>
                      </a:r>
                    </a:p>
                  </a:txBody>
                  <a:tcPr/>
                </a:tc>
                <a:extLst>
                  <a:ext uri="{0D108BD9-81ED-4DB2-BD59-A6C34878D82A}">
                    <a16:rowId xmlns:a16="http://schemas.microsoft.com/office/drawing/2014/main" xmlns="" val="10001"/>
                  </a:ext>
                </a:extLst>
              </a:tr>
              <a:tr h="370840">
                <a:tc>
                  <a:txBody>
                    <a:bodyPr/>
                    <a:lstStyle/>
                    <a:p>
                      <a:endParaRPr lang="en-US" dirty="0"/>
                    </a:p>
                  </a:txBody>
                  <a:tcPr>
                    <a:solidFill>
                      <a:schemeClr val="bg1"/>
                    </a:solidFill>
                  </a:tcPr>
                </a:tc>
                <a:tc>
                  <a:txBody>
                    <a:bodyPr/>
                    <a:lstStyle/>
                    <a:p>
                      <a:r>
                        <a:rPr lang="en-US" dirty="0"/>
                        <a:t>DB</a:t>
                      </a:r>
                    </a:p>
                  </a:txBody>
                  <a:tcPr/>
                </a:tc>
                <a:tc>
                  <a:txBody>
                    <a:bodyPr/>
                    <a:lstStyle/>
                    <a:p>
                      <a:r>
                        <a:rPr lang="en-US" dirty="0"/>
                        <a:t>Dennis</a:t>
                      </a:r>
                    </a:p>
                  </a:txBody>
                  <a:tcPr/>
                </a:tc>
                <a:extLst>
                  <a:ext uri="{0D108BD9-81ED-4DB2-BD59-A6C34878D82A}">
                    <a16:rowId xmlns:a16="http://schemas.microsoft.com/office/drawing/2014/main" xmlns="" val="10002"/>
                  </a:ext>
                </a:extLst>
              </a:tr>
              <a:tr h="370840">
                <a:tc>
                  <a:txBody>
                    <a:bodyPr/>
                    <a:lstStyle/>
                    <a:p>
                      <a:endParaRPr lang="en-US" dirty="0"/>
                    </a:p>
                  </a:txBody>
                  <a:tcPr>
                    <a:solidFill>
                      <a:schemeClr val="bg1"/>
                    </a:solidFill>
                  </a:tcPr>
                </a:tc>
                <a:tc>
                  <a:txBody>
                    <a:bodyPr/>
                    <a:lstStyle/>
                    <a:p>
                      <a:r>
                        <a:rPr lang="en-US" dirty="0"/>
                        <a:t>OS</a:t>
                      </a:r>
                    </a:p>
                  </a:txBody>
                  <a:tcPr/>
                </a:tc>
                <a:tc>
                  <a:txBody>
                    <a:bodyPr/>
                    <a:lstStyle/>
                    <a:p>
                      <a:r>
                        <a:rPr lang="en-US" dirty="0"/>
                        <a:t>Dennis</a:t>
                      </a:r>
                    </a:p>
                  </a:txBody>
                  <a:tcPr/>
                </a:tc>
                <a:extLst>
                  <a:ext uri="{0D108BD9-81ED-4DB2-BD59-A6C34878D82A}">
                    <a16:rowId xmlns:a16="http://schemas.microsoft.com/office/drawing/2014/main" xmlns="" val="10003"/>
                  </a:ext>
                </a:extLst>
              </a:tr>
              <a:tr h="370840">
                <a:tc>
                  <a:txBody>
                    <a:bodyPr/>
                    <a:lstStyle/>
                    <a:p>
                      <a:endParaRPr lang="en-US" dirty="0"/>
                    </a:p>
                  </a:txBody>
                  <a:tcPr>
                    <a:solidFill>
                      <a:schemeClr val="bg1"/>
                    </a:solidFill>
                  </a:tcPr>
                </a:tc>
                <a:tc>
                  <a:txBody>
                    <a:bodyPr/>
                    <a:lstStyle/>
                    <a:p>
                      <a:r>
                        <a:rPr lang="en-US" dirty="0"/>
                        <a:t>OS</a:t>
                      </a:r>
                    </a:p>
                  </a:txBody>
                  <a:tcPr/>
                </a:tc>
                <a:tc>
                  <a:txBody>
                    <a:bodyPr/>
                    <a:lstStyle/>
                    <a:p>
                      <a:r>
                        <a:rPr lang="en-US" dirty="0"/>
                        <a:t>Jinyang</a:t>
                      </a:r>
                    </a:p>
                  </a:txBody>
                  <a:tcPr/>
                </a:tc>
                <a:extLst>
                  <a:ext uri="{0D108BD9-81ED-4DB2-BD59-A6C34878D82A}">
                    <a16:rowId xmlns:a16="http://schemas.microsoft.com/office/drawing/2014/main" xmlns="" val="10004"/>
                  </a:ext>
                </a:extLst>
              </a:tr>
            </a:tbl>
          </a:graphicData>
        </a:graphic>
      </p:graphicFrame>
      <p:graphicFrame>
        <p:nvGraphicFramePr>
          <p:cNvPr id="6" name="Content Placeholder 3"/>
          <p:cNvGraphicFramePr>
            <a:graphicFrameLocks/>
          </p:cNvGraphicFramePr>
          <p:nvPr/>
        </p:nvGraphicFramePr>
        <p:xfrm>
          <a:off x="6172200" y="5562600"/>
          <a:ext cx="3124200" cy="1854200"/>
        </p:xfrm>
        <a:graphic>
          <a:graphicData uri="http://schemas.openxmlformats.org/drawingml/2006/table">
            <a:tbl>
              <a:tblPr firstRow="1" bandCol="1">
                <a:tableStyleId>{21E4AEA4-8DFA-4A89-87EB-49C32662AFE0}</a:tableStyleId>
              </a:tblPr>
              <a:tblGrid>
                <a:gridCol w="1047750">
                  <a:extLst>
                    <a:ext uri="{9D8B030D-6E8A-4147-A177-3AD203B41FA5}">
                      <a16:colId xmlns:a16="http://schemas.microsoft.com/office/drawing/2014/main" xmlns="" val="20000"/>
                    </a:ext>
                  </a:extLst>
                </a:gridCol>
                <a:gridCol w="85725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tblGrid>
              <a:tr h="370840">
                <a:tc>
                  <a:txBody>
                    <a:bodyPr/>
                    <a:lstStyle/>
                    <a:p>
                      <a:pPr algn="ctr"/>
                      <a:endParaRPr lang="en-US" dirty="0"/>
                    </a:p>
                  </a:txBody>
                  <a:tcPr/>
                </a:tc>
                <a:tc>
                  <a:txBody>
                    <a:bodyPr/>
                    <a:lstStyle/>
                    <a:p>
                      <a:pPr algn="ctr"/>
                      <a:r>
                        <a:rPr lang="en-US" dirty="0"/>
                        <a:t>C</a:t>
                      </a:r>
                    </a:p>
                  </a:txBody>
                  <a:tcPr/>
                </a:tc>
                <a:tc>
                  <a:txBody>
                    <a:bodyPr/>
                    <a:lstStyle/>
                    <a:p>
                      <a:pPr algn="ctr"/>
                      <a:r>
                        <a:rPr lang="en-US" dirty="0"/>
                        <a:t>B</a:t>
                      </a:r>
                    </a:p>
                  </a:txBody>
                  <a:tcPr/>
                </a:tc>
                <a:extLst>
                  <a:ext uri="{0D108BD9-81ED-4DB2-BD59-A6C34878D82A}">
                    <a16:rowId xmlns:a16="http://schemas.microsoft.com/office/drawing/2014/main" xmlns="" val="10000"/>
                  </a:ext>
                </a:extLst>
              </a:tr>
              <a:tr h="370840">
                <a:tc>
                  <a:txBody>
                    <a:bodyPr/>
                    <a:lstStyle/>
                    <a:p>
                      <a:endParaRPr lang="en-US" dirty="0"/>
                    </a:p>
                  </a:txBody>
                  <a:tcPr>
                    <a:solidFill>
                      <a:schemeClr val="bg1"/>
                    </a:solidFill>
                  </a:tcPr>
                </a:tc>
                <a:tc>
                  <a:txBody>
                    <a:bodyPr/>
                    <a:lstStyle/>
                    <a:p>
                      <a:r>
                        <a:rPr lang="en-US" dirty="0"/>
                        <a:t>DB</a:t>
                      </a:r>
                    </a:p>
                  </a:txBody>
                  <a:tcPr/>
                </a:tc>
                <a:tc>
                  <a:txBody>
                    <a:bodyPr/>
                    <a:lstStyle/>
                    <a:p>
                      <a:r>
                        <a:rPr lang="en-US" dirty="0"/>
                        <a:t>Oracle</a:t>
                      </a:r>
                    </a:p>
                  </a:txBody>
                  <a:tcPr/>
                </a:tc>
                <a:extLst>
                  <a:ext uri="{0D108BD9-81ED-4DB2-BD59-A6C34878D82A}">
                    <a16:rowId xmlns:a16="http://schemas.microsoft.com/office/drawing/2014/main" xmlns="" val="10001"/>
                  </a:ext>
                </a:extLst>
              </a:tr>
              <a:tr h="370840">
                <a:tc>
                  <a:txBody>
                    <a:bodyPr/>
                    <a:lstStyle/>
                    <a:p>
                      <a:endParaRPr lang="en-US" dirty="0"/>
                    </a:p>
                  </a:txBody>
                  <a:tcPr>
                    <a:solidFill>
                      <a:schemeClr val="bg1"/>
                    </a:solidFill>
                  </a:tcPr>
                </a:tc>
                <a:tc>
                  <a:txBody>
                    <a:bodyPr/>
                    <a:lstStyle/>
                    <a:p>
                      <a:r>
                        <a:rPr lang="en-US" dirty="0"/>
                        <a:t>DB</a:t>
                      </a:r>
                    </a:p>
                  </a:txBody>
                  <a:tcPr/>
                </a:tc>
                <a:tc>
                  <a:txBody>
                    <a:bodyPr/>
                    <a:lstStyle/>
                    <a:p>
                      <a:r>
                        <a:rPr lang="en-US" dirty="0"/>
                        <a:t>Linux</a:t>
                      </a:r>
                    </a:p>
                  </a:txBody>
                  <a:tcPr/>
                </a:tc>
                <a:extLst>
                  <a:ext uri="{0D108BD9-81ED-4DB2-BD59-A6C34878D82A}">
                    <a16:rowId xmlns:a16="http://schemas.microsoft.com/office/drawing/2014/main" xmlns="" val="10002"/>
                  </a:ext>
                </a:extLst>
              </a:tr>
              <a:tr h="370840">
                <a:tc>
                  <a:txBody>
                    <a:bodyPr/>
                    <a:lstStyle/>
                    <a:p>
                      <a:endParaRPr lang="en-US" dirty="0"/>
                    </a:p>
                  </a:txBody>
                  <a:tcPr>
                    <a:solidFill>
                      <a:schemeClr val="bg1"/>
                    </a:solidFill>
                  </a:tcPr>
                </a:tc>
                <a:tc>
                  <a:txBody>
                    <a:bodyPr/>
                    <a:lstStyle/>
                    <a:p>
                      <a:r>
                        <a:rPr lang="en-US" dirty="0"/>
                        <a:t>OS</a:t>
                      </a:r>
                    </a:p>
                  </a:txBody>
                  <a:tcPr/>
                </a:tc>
                <a:tc>
                  <a:txBody>
                    <a:bodyPr/>
                    <a:lstStyle/>
                    <a:p>
                      <a:r>
                        <a:rPr lang="en-US" dirty="0"/>
                        <a:t>Windows</a:t>
                      </a:r>
                    </a:p>
                  </a:txBody>
                  <a:tcPr/>
                </a:tc>
                <a:extLst>
                  <a:ext uri="{0D108BD9-81ED-4DB2-BD59-A6C34878D82A}">
                    <a16:rowId xmlns:a16="http://schemas.microsoft.com/office/drawing/2014/main" xmlns="" val="10003"/>
                  </a:ext>
                </a:extLst>
              </a:tr>
              <a:tr h="370840">
                <a:tc>
                  <a:txBody>
                    <a:bodyPr/>
                    <a:lstStyle/>
                    <a:p>
                      <a:endParaRPr lang="en-US" dirty="0"/>
                    </a:p>
                  </a:txBody>
                  <a:tcPr>
                    <a:solidFill>
                      <a:schemeClr val="bg1"/>
                    </a:solidFill>
                  </a:tcPr>
                </a:tc>
                <a:tc>
                  <a:txBody>
                    <a:bodyPr/>
                    <a:lstStyle/>
                    <a:p>
                      <a:r>
                        <a:rPr lang="en-US" dirty="0"/>
                        <a:t>OS</a:t>
                      </a:r>
                    </a:p>
                  </a:txBody>
                  <a:tcPr/>
                </a:tc>
                <a:tc>
                  <a:txBody>
                    <a:bodyPr/>
                    <a:lstStyle/>
                    <a:p>
                      <a:r>
                        <a:rPr lang="en-US" dirty="0"/>
                        <a:t>Linux</a:t>
                      </a: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05165047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a:t>Multivalued Dependencies And 4NF</a:t>
            </a:r>
          </a:p>
        </p:txBody>
      </p:sp>
      <p:sp>
        <p:nvSpPr>
          <p:cNvPr id="3" name="Content Placeholder 2"/>
          <p:cNvSpPr>
            <a:spLocks noGrp="1"/>
          </p:cNvSpPr>
          <p:nvPr>
            <p:ph idx="1"/>
          </p:nvPr>
        </p:nvSpPr>
        <p:spPr/>
        <p:txBody>
          <a:bodyPr/>
          <a:lstStyle/>
          <a:p>
            <a:pPr>
              <a:defRPr/>
            </a:pPr>
            <a:r>
              <a:rPr lang="en-US" dirty="0"/>
              <a:t>We had the following situation</a:t>
            </a:r>
          </a:p>
          <a:p>
            <a:pPr>
              <a:defRPr/>
            </a:pPr>
            <a:r>
              <a:rPr lang="en-US" dirty="0"/>
              <a:t>For each value of C there was</a:t>
            </a:r>
          </a:p>
          <a:p>
            <a:pPr lvl="1">
              <a:defRPr/>
            </a:pPr>
            <a:r>
              <a:rPr lang="en-US" dirty="0"/>
              <a:t>A set of values of T</a:t>
            </a:r>
          </a:p>
          <a:p>
            <a:pPr lvl="1">
              <a:defRPr/>
            </a:pPr>
            <a:r>
              <a:rPr lang="en-US" dirty="0"/>
              <a:t>A set of values of B</a:t>
            </a:r>
          </a:p>
          <a:p>
            <a:pPr>
              <a:defRPr/>
            </a:pPr>
            <a:r>
              <a:rPr lang="en-US" dirty="0"/>
              <a:t>Such that, every T of C had to appear with every B of C</a:t>
            </a:r>
          </a:p>
          <a:p>
            <a:pPr>
              <a:buFont typeface="Monotype Sorts" pitchFamily="2" charset="2"/>
              <a:buNone/>
              <a:defRPr/>
            </a:pPr>
            <a:r>
              <a:rPr lang="en-US" dirty="0"/>
              <a:t>	This is stated here rather loosely, but it is clear what it means</a:t>
            </a:r>
          </a:p>
          <a:p>
            <a:pPr>
              <a:defRPr/>
            </a:pPr>
            <a:r>
              <a:rPr lang="en-US" dirty="0"/>
              <a:t>The notation for this is: C </a:t>
            </a:r>
            <a:r>
              <a:rPr lang="en-US" spc="-1200" dirty="0"/>
              <a:t>→ →  </a:t>
            </a:r>
            <a:r>
              <a:rPr lang="en-US" dirty="0"/>
              <a:t>    T | B</a:t>
            </a:r>
          </a:p>
          <a:p>
            <a:pPr>
              <a:defRPr/>
            </a:pPr>
            <a:endParaRPr lang="en-US" dirty="0"/>
          </a:p>
          <a:p>
            <a:pPr>
              <a:defRPr/>
            </a:pPr>
            <a:r>
              <a:rPr lang="en-US" dirty="0"/>
              <a:t>The tables CT and CB are in </a:t>
            </a:r>
            <a:r>
              <a:rPr lang="en-US" b="1" i="1" dirty="0">
                <a:solidFill>
                  <a:srgbClr val="FF0000"/>
                </a:solidFill>
              </a:rPr>
              <a:t>Fourth Normal Form (4NF)</a:t>
            </a:r>
            <a:endParaRPr lang="en-US" dirty="0">
              <a:solidFill>
                <a:srgbClr val="FF0000"/>
              </a:solidFill>
            </a:endParaRPr>
          </a:p>
          <a:p>
            <a:pPr>
              <a:defRPr/>
            </a:pPr>
            <a:r>
              <a:rPr lang="en-US" dirty="0"/>
              <a:t>We do not define formally here</a:t>
            </a:r>
          </a:p>
        </p:txBody>
      </p:sp>
    </p:spTree>
    <p:extLst>
      <p:ext uri="{BB962C8B-B14F-4D97-AF65-F5344CB8AC3E}">
        <p14:creationId xmlns:p14="http://schemas.microsoft.com/office/powerpoint/2010/main" val="421657166"/>
      </p:ext>
    </p:extLst>
  </p:cSld>
  <p:clrMapOvr>
    <a:masterClrMapping/>
  </p:clrMapOvr>
</p:sld>
</file>

<file path=ppt/theme/theme1.xml><?xml version="1.0" encoding="utf-8"?>
<a:theme xmlns:a="http://schemas.openxmlformats.org/drawingml/2006/main" name="Pa9605a">
  <a:themeElements>
    <a:clrScheme name="">
      <a:dk1>
        <a:srgbClr val="114FFB"/>
      </a:dk1>
      <a:lt1>
        <a:srgbClr val="FFFFFF"/>
      </a:lt1>
      <a:dk2>
        <a:srgbClr val="000000"/>
      </a:dk2>
      <a:lt2>
        <a:srgbClr val="CECECE"/>
      </a:lt2>
      <a:accent1>
        <a:srgbClr val="DC0081"/>
      </a:accent1>
      <a:accent2>
        <a:srgbClr val="618FFD"/>
      </a:accent2>
      <a:accent3>
        <a:srgbClr val="FFFFFF"/>
      </a:accent3>
      <a:accent4>
        <a:srgbClr val="0D42D6"/>
      </a:accent4>
      <a:accent5>
        <a:srgbClr val="EBAAC1"/>
      </a:accent5>
      <a:accent6>
        <a:srgbClr val="5781E5"/>
      </a:accent6>
      <a:hlink>
        <a:srgbClr val="9E0000"/>
      </a:hlink>
      <a:folHlink>
        <a:srgbClr val="00279F"/>
      </a:folHlink>
    </a:clrScheme>
    <a:fontScheme name="Pa9605a.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12700" cap="flat" cmpd="sng" algn="ctr">
          <a:solidFill>
            <a:schemeClr val="tx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a9605a.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9605a.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a9605a.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a9605a.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9605a.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9605a.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a9605a.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c:\kedem\powerpnt\pa9605a.ppt</Template>
  <TotalTime>0</TotalTime>
  <Pages>11</Pages>
  <Words>15068</Words>
  <Application>Microsoft Macintosh PowerPoint</Application>
  <PresentationFormat>Custom</PresentationFormat>
  <Paragraphs>4475</Paragraphs>
  <Slides>251</Slides>
  <Notes>215</Notes>
  <HiddenSlides>31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251</vt:i4>
      </vt:variant>
    </vt:vector>
  </HeadingPairs>
  <TitlesOfParts>
    <vt:vector size="254" baseType="lpstr">
      <vt:lpstr>Pa9605a</vt:lpstr>
      <vt:lpstr>Visio</vt:lpstr>
      <vt:lpstr>Equation</vt:lpstr>
      <vt:lpstr>Unit 7 Logical Database Design With Normalization</vt:lpstr>
      <vt:lpstr> Normalization in Context</vt:lpstr>
      <vt:lpstr>Introduction</vt:lpstr>
      <vt:lpstr>Logical Database Design</vt:lpstr>
      <vt:lpstr>Lossless-Join Decomposition</vt:lpstr>
      <vt:lpstr>A Fragment Of A Sample Relational Database</vt:lpstr>
      <vt:lpstr>Anomalies</vt:lpstr>
      <vt:lpstr>Better Representation Of Information</vt:lpstr>
      <vt:lpstr>Decomposition</vt:lpstr>
      <vt:lpstr>Better Representation Of Information</vt:lpstr>
      <vt:lpstr>No Information Was Lost</vt:lpstr>
      <vt:lpstr>Natural Join</vt:lpstr>
      <vt:lpstr>NATURAL JOIN in SQL</vt:lpstr>
      <vt:lpstr>Comment On Decomposition</vt:lpstr>
      <vt:lpstr>Comment On Decomposition</vt:lpstr>
      <vt:lpstr>Natural Join And Lossless Join Decomposition</vt:lpstr>
      <vt:lpstr>Elaboration On “Corresponding Columns” (Using Semantically “Equal” Columns)</vt:lpstr>
      <vt:lpstr>Mathematical Notation For Natural Join (We Will Use Sparingly)</vt:lpstr>
      <vt:lpstr>Intuition On How To Decompose</vt:lpstr>
      <vt:lpstr>Revisiting The Problem</vt:lpstr>
      <vt:lpstr>Stating The Problem In General</vt:lpstr>
      <vt:lpstr>What Did We Do? Think X = Grade And Y = Salary</vt:lpstr>
      <vt:lpstr>Normalization</vt:lpstr>
      <vt:lpstr>Logical Database Design</vt:lpstr>
      <vt:lpstr>Several Passes On The Material</vt:lpstr>
      <vt:lpstr>The Topic Is Normalization And Normal Forms</vt:lpstr>
      <vt:lpstr>Normal Forms</vt:lpstr>
      <vt:lpstr>Example</vt:lpstr>
      <vt:lpstr>Our Example</vt:lpstr>
      <vt:lpstr>Our New Example</vt:lpstr>
      <vt:lpstr>Alternative Depiction</vt:lpstr>
      <vt:lpstr>First Normal Form (1NF)</vt:lpstr>
      <vt:lpstr>First Normal Form: A Table With A Fixed Number Of Column</vt:lpstr>
      <vt:lpstr>Historical Reason For First Normal Form</vt:lpstr>
      <vt:lpstr>Business Rules: Functional Dependencies</vt:lpstr>
      <vt:lpstr>Our Business Rules (Constraints)</vt:lpstr>
      <vt:lpstr>Functional Dependencies (Abbreviation: FDs)</vt:lpstr>
      <vt:lpstr>Functional Dependencies (Abbreviation: FDs)</vt:lpstr>
      <vt:lpstr>Our Given Functional Dependencies</vt:lpstr>
      <vt:lpstr>Primary Keys</vt:lpstr>
      <vt:lpstr>Possible Primary Key</vt:lpstr>
      <vt:lpstr>Possible Primary Key</vt:lpstr>
      <vt:lpstr>Possible Primary Keys</vt:lpstr>
      <vt:lpstr>We Choose The Primary Key</vt:lpstr>
      <vt:lpstr>Repeating Rows Are Not A Problem</vt:lpstr>
      <vt:lpstr>Review</vt:lpstr>
      <vt:lpstr>Classifying Functional Dependencies</vt:lpstr>
      <vt:lpstr>Desirable: Dependencies From a Full Key</vt:lpstr>
      <vt:lpstr>Drawing Functional Dependencies</vt:lpstr>
      <vt:lpstr>Classification Of Dependencies</vt:lpstr>
      <vt:lpstr>Formal Definition of “Transitive Dependency”</vt:lpstr>
      <vt:lpstr>Anomalies</vt:lpstr>
      <vt:lpstr>Anomalies</vt:lpstr>
      <vt:lpstr>Anomalies</vt:lpstr>
      <vt:lpstr>Review Of Our Example</vt:lpstr>
      <vt:lpstr>Review Of Our “Not From The Full Key” Functional Dependencies</vt:lpstr>
      <vt:lpstr>Classification Of The Dependencies: Warning</vt:lpstr>
      <vt:lpstr>Redundancies In Our Example</vt:lpstr>
      <vt:lpstr>Heuristic Discussion</vt:lpstr>
      <vt:lpstr>Our Business Rules Have A Clean Format</vt:lpstr>
      <vt:lpstr>A Heuristic For Removing Anomalies (Treat This Only As An Example)</vt:lpstr>
      <vt:lpstr>A Procedure For Removing Anomalies</vt:lpstr>
      <vt:lpstr>Incorrect Decomposition (Not A Lossless Join Decomposition)</vt:lpstr>
      <vt:lpstr>Second Normal Form (2NF)</vt:lpstr>
      <vt:lpstr>Our Example Again</vt:lpstr>
      <vt:lpstr>Partial Dependency: S → B</vt:lpstr>
      <vt:lpstr>Decomposition</vt:lpstr>
      <vt:lpstr>No Anomalies</vt:lpstr>
      <vt:lpstr>Some Anomalies</vt:lpstr>
      <vt:lpstr>Decomposition So Far</vt:lpstr>
      <vt:lpstr>Second Normal Form: 1NF And No Partial Dependencies</vt:lpstr>
      <vt:lpstr>Transitive Dependency: T → F</vt:lpstr>
      <vt:lpstr>Decomposition</vt:lpstr>
      <vt:lpstr>No Anomalies</vt:lpstr>
      <vt:lpstr>Anomaly</vt:lpstr>
      <vt:lpstr>Decomposition So Far</vt:lpstr>
      <vt:lpstr>Third Normal Form: 2NF And No Transitive Dependencies</vt:lpstr>
      <vt:lpstr>Anomaly</vt:lpstr>
      <vt:lpstr>An Alternative Primary Key: TS</vt:lpstr>
      <vt:lpstr>Anomaly</vt:lpstr>
      <vt:lpstr>Decomposition</vt:lpstr>
      <vt:lpstr>No Anomalies</vt:lpstr>
      <vt:lpstr>No Anomalies</vt:lpstr>
      <vt:lpstr>Our Decomposition</vt:lpstr>
      <vt:lpstr>Our Decomposition</vt:lpstr>
      <vt:lpstr>Our Decomposition</vt:lpstr>
      <vt:lpstr>Boyce-Codd Normal Form: 1NF And All Dependencies From Full Key</vt:lpstr>
      <vt:lpstr>A New Issue: Maintaining Database Correctness And Preservation Of Dependencies</vt:lpstr>
      <vt:lpstr>Our Tables (For The Two Cases)</vt:lpstr>
      <vt:lpstr>An Insert Attempt</vt:lpstr>
      <vt:lpstr>Scenario 1: SCT</vt:lpstr>
      <vt:lpstr>Scenario 2: ST And CT</vt:lpstr>
      <vt:lpstr>Scenario 2: What To Do?</vt:lpstr>
      <vt:lpstr>A Very Important Design Principle</vt:lpstr>
      <vt:lpstr>Multivalued Dependencies</vt:lpstr>
      <vt:lpstr>An Example table</vt:lpstr>
      <vt:lpstr>Redundancies</vt:lpstr>
      <vt:lpstr>Decomposition</vt:lpstr>
      <vt:lpstr>Multivalued Dependencies And 4NF</vt:lpstr>
      <vt:lpstr>Algorithmic Techniques Introduction</vt:lpstr>
      <vt:lpstr>Now: To Algorithmic Techniques</vt:lpstr>
      <vt:lpstr>Now: To Algorithmic Techniques</vt:lpstr>
      <vt:lpstr>Closures Of Sets Of Attributes</vt:lpstr>
      <vt:lpstr>Closures Of Sets Of Attributes (Column Names)</vt:lpstr>
      <vt:lpstr>Closures Of Sets Of Attributes</vt:lpstr>
      <vt:lpstr>Computing a Closure: An Example</vt:lpstr>
      <vt:lpstr>Computing Closures Of Sets Of Attributes</vt:lpstr>
      <vt:lpstr>Example</vt:lpstr>
      <vt:lpstr>Keys</vt:lpstr>
      <vt:lpstr>Keys Of Tables</vt:lpstr>
      <vt:lpstr>Keys of Tables</vt:lpstr>
      <vt:lpstr>Example</vt:lpstr>
      <vt:lpstr>Another Example: Airline Scheduling</vt:lpstr>
      <vt:lpstr>Computing Keys</vt:lpstr>
      <vt:lpstr>Lattice Of Sets Of Attributes</vt:lpstr>
      <vt:lpstr>Lattice Of Nonempty Subsets</vt:lpstr>
      <vt:lpstr>Keys Of PFDT</vt:lpstr>
      <vt:lpstr>Pruned Lattice</vt:lpstr>
      <vt:lpstr>Keys Of PFDT</vt:lpstr>
      <vt:lpstr>Marked And Pruned Lattice</vt:lpstr>
      <vt:lpstr>Keys Of PFDT</vt:lpstr>
      <vt:lpstr>Final Lattice We Only Care About The Keys</vt:lpstr>
      <vt:lpstr>Normalization By Decompositions Of Tables</vt:lpstr>
      <vt:lpstr>Finding A Decomposition</vt:lpstr>
      <vt:lpstr>The EmToPrHoSkLoRo Table</vt:lpstr>
      <vt:lpstr>The FDs Of The Table</vt:lpstr>
      <vt:lpstr>Sample Instance: Many Redundancies</vt:lpstr>
      <vt:lpstr>Our FDs</vt:lpstr>
      <vt:lpstr>Overview Of The Procedure</vt:lpstr>
      <vt:lpstr>1: Getting A Minimal Cover</vt:lpstr>
      <vt:lpstr>2: Creating Tables From a Minimal Cover</vt:lpstr>
      <vt:lpstr>3: Removing Redundant Tables</vt:lpstr>
      <vt:lpstr>4: Ensuring The Storage Of The Global Key (Of The Original Table)</vt:lpstr>
      <vt:lpstr>Finding Keys Using a Good Heuristic</vt:lpstr>
      <vt:lpstr>Finding Keys</vt:lpstr>
      <vt:lpstr>Finding Keys</vt:lpstr>
      <vt:lpstr>Finding Keys</vt:lpstr>
      <vt:lpstr>4: Ensuring The Storage Of A Global Key </vt:lpstr>
      <vt:lpstr>A Decompostion</vt:lpstr>
      <vt:lpstr>A Decompostion</vt:lpstr>
      <vt:lpstr>Properties Of The Decomposition</vt:lpstr>
      <vt:lpstr>Computing A Minimal (Canonical) Cover</vt:lpstr>
      <vt:lpstr>Computing Minimal Cover</vt:lpstr>
      <vt:lpstr> Reminder: Functional Dependencies</vt:lpstr>
      <vt:lpstr>An Example</vt:lpstr>
      <vt:lpstr>Relative Power Of Some FDs  H ® G  vs. H ® GE</vt:lpstr>
      <vt:lpstr>Relative Power Of Some FDs  H ® G  vs. H ® GE</vt:lpstr>
      <vt:lpstr>Relative Power Of Some FDs  A ® C  vs. AB ® C</vt:lpstr>
      <vt:lpstr>Relative Power Of Some FDs  A ® C  vs. AB ® C</vt:lpstr>
      <vt:lpstr>Trivial FDs</vt:lpstr>
      <vt:lpstr>Decomposition And Union Of Some FDs</vt:lpstr>
      <vt:lpstr>Logical Implications Of FDs</vt:lpstr>
      <vt:lpstr>Logical implications Of FDs</vt:lpstr>
      <vt:lpstr>Logical Implications Of FDs</vt:lpstr>
      <vt:lpstr>Conclusion/Question</vt:lpstr>
      <vt:lpstr>Reminder: Closures Of Sets Of Attributes</vt:lpstr>
      <vt:lpstr>Operations For Getting A Minimal Cover</vt:lpstr>
      <vt:lpstr>Getting A Minimal Cover</vt:lpstr>
      <vt:lpstr>Removal of Trivial FDs</vt:lpstr>
      <vt:lpstr>Union Rule: Combining Right Hand Sides (RHSs)</vt:lpstr>
      <vt:lpstr>Union Rule: Combining Right Hand Sides (RHSs)</vt:lpstr>
      <vt:lpstr>Relative Power Of FDs: Left Hand Side (LHS)</vt:lpstr>
      <vt:lpstr>Relative Power Of FDs: Left Hand Side (LHS)</vt:lpstr>
      <vt:lpstr>Relative Power Of FDs: Right Hand Side (RHS)</vt:lpstr>
      <vt:lpstr>Relative Power Of FDs: Right Hand Side (RHS)</vt:lpstr>
      <vt:lpstr>Simplifying Sets Of FDs</vt:lpstr>
      <vt:lpstr>Simplifying Set Of FDs By Using The Union Rule</vt:lpstr>
      <vt:lpstr>Simplify Set Of FDS By Simplifying LHS</vt:lpstr>
      <vt:lpstr>Simplify Set Of FDS By Simplifying LHS</vt:lpstr>
      <vt:lpstr>Simplify Set Of FDS By Simplifying RHS</vt:lpstr>
      <vt:lpstr>Simplify Set Of FDS By Simplifying RHS</vt:lpstr>
      <vt:lpstr>Minimal Cover </vt:lpstr>
      <vt:lpstr>Minimal Cover For Our Example</vt:lpstr>
      <vt:lpstr>The EmToPrHoSkLoRo Relation</vt:lpstr>
      <vt:lpstr>The FDs Of The Relation</vt:lpstr>
      <vt:lpstr>Sample Instance</vt:lpstr>
      <vt:lpstr>Our FDs</vt:lpstr>
      <vt:lpstr>Run The Algorithm</vt:lpstr>
      <vt:lpstr>Run The Algorithm</vt:lpstr>
      <vt:lpstr>Run The Algorithm</vt:lpstr>
      <vt:lpstr>Run The Algorithm</vt:lpstr>
      <vt:lpstr>Run The Algorithm (RHS simplification)</vt:lpstr>
      <vt:lpstr>Run The Algorithm</vt:lpstr>
      <vt:lpstr>Run The Algorithm</vt:lpstr>
      <vt:lpstr>Run The Algorithm</vt:lpstr>
      <vt:lpstr>Run The Algorithm</vt:lpstr>
      <vt:lpstr>Run The Algorithm</vt:lpstr>
      <vt:lpstr>Minimal Cover Concise and Formal Definition</vt:lpstr>
      <vt:lpstr>How About EGS</vt:lpstr>
      <vt:lpstr>Getting A Decomposition</vt:lpstr>
      <vt:lpstr>An Algorithm For “An Almost” 3NF Lossless-Join Decomposition</vt:lpstr>
      <vt:lpstr>Back To Our Example</vt:lpstr>
      <vt:lpstr>Creating Relations</vt:lpstr>
      <vt:lpstr>Removing Redundant Relations</vt:lpstr>
      <vt:lpstr>How About EGS</vt:lpstr>
      <vt:lpstr>Assuring Storage Of A Global Key</vt:lpstr>
      <vt:lpstr>Why It Is Necessary To Store A Global Key Example</vt:lpstr>
      <vt:lpstr>Why It Is Necessary To Store A Global Key Example</vt:lpstr>
      <vt:lpstr>Why It Is Necessary To Store A Global Key Example</vt:lpstr>
      <vt:lpstr>Assuring Storage Of A Global Key</vt:lpstr>
      <vt:lpstr>Applying The Algorithm to EGS</vt:lpstr>
      <vt:lpstr>Returning to Our Example</vt:lpstr>
      <vt:lpstr>Returning to Our Example</vt:lpstr>
      <vt:lpstr>Back to SQL DDL</vt:lpstr>
      <vt:lpstr>Back to SQL DDL</vt:lpstr>
      <vt:lpstr>Maintaining FDs During Insertion</vt:lpstr>
      <vt:lpstr>Maintaining FDs During Insertion</vt:lpstr>
      <vt:lpstr>What If You Are Given A Decomposition?</vt:lpstr>
      <vt:lpstr>Denormalization</vt:lpstr>
      <vt:lpstr>DB Design Process (Roadmap)</vt:lpstr>
      <vt:lpstr>A Review And Some Additional Material</vt:lpstr>
      <vt:lpstr>What We Will Cover Here</vt:lpstr>
      <vt:lpstr>Lossless-Join Decomposition</vt:lpstr>
      <vt:lpstr>Lossless-Join Decomposition</vt:lpstr>
      <vt:lpstr>Not Lossless-Join Decomposition</vt:lpstr>
      <vt:lpstr>Not Lossless-Join Decomposition</vt:lpstr>
      <vt:lpstr>Only Lossless-Join Decompositions Are Acceptable</vt:lpstr>
      <vt:lpstr>Functional Dependencies (Abbreviation: FDs)</vt:lpstr>
      <vt:lpstr>Trivial FDs</vt:lpstr>
      <vt:lpstr>Union Rule/Property</vt:lpstr>
      <vt:lpstr>Closures of a Sets of Attributes</vt:lpstr>
      <vt:lpstr>Computing Closures Of Sets Of Attributes</vt:lpstr>
      <vt:lpstr>Keys Of Tables</vt:lpstr>
      <vt:lpstr>Anomalies And Boyce-Codd Normal Form (BCNF)</vt:lpstr>
      <vt:lpstr>How To Prove That A Relation Is Not In BCNF</vt:lpstr>
      <vt:lpstr>Some Normal Forms</vt:lpstr>
      <vt:lpstr>Classification Of FDs (Our Old Example Focusing Only on One Key)</vt:lpstr>
      <vt:lpstr>It is Incomplete to Focus on Only One Key (The Primary Key)</vt:lpstr>
      <vt:lpstr>General Definition of Some Normal Forms</vt:lpstr>
      <vt:lpstr>Which FDs Are Allowed For Some Normal Forms Consider X → A  (X a set, A a single attribute)</vt:lpstr>
      <vt:lpstr>An FD From a Key Into Itself Is Not Possible</vt:lpstr>
      <vt:lpstr>Example: Relation in 3NF And Not in BCNF</vt:lpstr>
      <vt:lpstr>If Only One Key Then 3NF    BCNF</vt:lpstr>
      <vt:lpstr>Relative Power of FDS: Simplify RHS</vt:lpstr>
      <vt:lpstr>Relative Power of FDS: Simplify LHS</vt:lpstr>
      <vt:lpstr>A Typical Step in Computing Minimal Cover</vt:lpstr>
      <vt:lpstr>A Typical Step in Computing Minimal Cover</vt:lpstr>
      <vt:lpstr>A Typical Step in Computing Minimal Cover</vt:lpstr>
      <vt:lpstr>The Goal</vt:lpstr>
      <vt:lpstr>Sketch of The Procedure</vt:lpstr>
      <vt:lpstr>Revisiting an Old Example</vt:lpstr>
      <vt:lpstr>An Old Example</vt:lpstr>
      <vt:lpstr>An Old Example</vt:lpstr>
      <vt:lpstr>A Straightforward Relational Implementation</vt:lpstr>
      <vt:lpstr>Normalizing</vt:lpstr>
      <vt:lpstr>Normalizing</vt:lpstr>
      <vt:lpstr>Better Relational Implementation</vt:lpstr>
      <vt:lpstr>Better ER Diagram</vt:lpstr>
      <vt:lpstr>Key Ideas</vt:lpstr>
      <vt:lpstr>Key Ideas</vt:lpstr>
      <vt:lpstr>Key Ideas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Kedem's transparencies</dc:title>
  <dc:creator/>
  <cp:lastModifiedBy/>
  <cp:revision>770</cp:revision>
  <cp:lastPrinted>1998-04-27T14:50:08Z</cp:lastPrinted>
  <dcterms:created xsi:type="dcterms:W3CDTF">1996-12-06T12:27:14Z</dcterms:created>
  <dcterms:modified xsi:type="dcterms:W3CDTF">2019-03-14T22:24:58Z</dcterms:modified>
</cp:coreProperties>
</file>