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45" r:id="rId3"/>
    <p:sldId id="346" r:id="rId4"/>
    <p:sldId id="258" r:id="rId5"/>
    <p:sldId id="285" r:id="rId6"/>
    <p:sldId id="344" r:id="rId7"/>
    <p:sldId id="312" r:id="rId8"/>
    <p:sldId id="261" r:id="rId9"/>
    <p:sldId id="347" r:id="rId10"/>
    <p:sldId id="260" r:id="rId11"/>
    <p:sldId id="288" r:id="rId12"/>
    <p:sldId id="274" r:id="rId13"/>
    <p:sldId id="289" r:id="rId14"/>
    <p:sldId id="265" r:id="rId15"/>
    <p:sldId id="325" r:id="rId16"/>
    <p:sldId id="326" r:id="rId17"/>
    <p:sldId id="327" r:id="rId18"/>
    <p:sldId id="264" r:id="rId19"/>
    <p:sldId id="328" r:id="rId20"/>
    <p:sldId id="329" r:id="rId21"/>
    <p:sldId id="330" r:id="rId22"/>
    <p:sldId id="266" r:id="rId23"/>
    <p:sldId id="335" r:id="rId24"/>
    <p:sldId id="337" r:id="rId25"/>
    <p:sldId id="349" r:id="rId26"/>
    <p:sldId id="338" r:id="rId27"/>
    <p:sldId id="350" r:id="rId28"/>
    <p:sldId id="351" r:id="rId29"/>
    <p:sldId id="352" r:id="rId30"/>
    <p:sldId id="275" r:id="rId31"/>
    <p:sldId id="277" r:id="rId32"/>
    <p:sldId id="282" r:id="rId33"/>
    <p:sldId id="283" r:id="rId34"/>
    <p:sldId id="309" r:id="rId3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76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9"/>
    <p:restoredTop sz="76854"/>
  </p:normalViewPr>
  <p:slideViewPr>
    <p:cSldViewPr snapToGrid="0" snapToObjects="1">
      <p:cViewPr varScale="1">
        <p:scale>
          <a:sx n="96" d="100"/>
          <a:sy n="96" d="100"/>
        </p:scale>
        <p:origin x="156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64507610442534"/>
          <c:y val="0.128073644890076"/>
          <c:w val="0.74473629940986208"/>
          <c:h val="0.527221064269067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114</c:v>
                </c:pt>
                <c:pt idx="1">
                  <c:v>111</c:v>
                </c:pt>
                <c:pt idx="2">
                  <c:v>115</c:v>
                </c:pt>
                <c:pt idx="3">
                  <c:v>136</c:v>
                </c:pt>
                <c:pt idx="4">
                  <c:v>144</c:v>
                </c:pt>
                <c:pt idx="5">
                  <c:v>186</c:v>
                </c:pt>
                <c:pt idx="6">
                  <c:v>330</c:v>
                </c:pt>
                <c:pt idx="7">
                  <c:v>467</c:v>
                </c:pt>
                <c:pt idx="8">
                  <c:v>757</c:v>
                </c:pt>
                <c:pt idx="9">
                  <c:v>1462</c:v>
                </c:pt>
                <c:pt idx="10">
                  <c:v>3051</c:v>
                </c:pt>
                <c:pt idx="11">
                  <c:v>5950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00-9646-91CC-17CF439A5B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7795368"/>
        <c:axId val="2087715288"/>
      </c:lineChart>
      <c:catAx>
        <c:axId val="2087795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en-US" altLang="zh-Hans" b="0" dirty="0"/>
                  <a:t>Batch size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0.53525423523647653"/>
              <c:y val="0.8229804934480916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2087715288"/>
        <c:crosses val="autoZero"/>
        <c:auto val="1"/>
        <c:lblAlgn val="ctr"/>
        <c:lblOffset val="100"/>
        <c:noMultiLvlLbl val="0"/>
      </c:catAx>
      <c:valAx>
        <c:axId val="2087715288"/>
        <c:scaling>
          <c:orientation val="minMax"/>
          <c:max val="60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sz="1800" b="0" dirty="0">
                    <a:effectLst/>
                  </a:rPr>
                  <a:t>Latency (us)</a:t>
                </a:r>
                <a:endParaRPr lang="en-US" b="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4.5433254716180364E-2"/>
              <c:y val="0.1124204941703590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87795368"/>
        <c:crosses val="autoZero"/>
        <c:crossBetween val="midCat"/>
        <c:majorUnit val="2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  <c:pt idx="10">
                  <c:v>2048</c:v>
                </c:pt>
                <c:pt idx="11">
                  <c:v>4096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17543.859649122809</c:v>
                </c:pt>
                <c:pt idx="1">
                  <c:v>36036.036036036028</c:v>
                </c:pt>
                <c:pt idx="2">
                  <c:v>69565.217391304337</c:v>
                </c:pt>
                <c:pt idx="3">
                  <c:v>117647.0588235294</c:v>
                </c:pt>
                <c:pt idx="4">
                  <c:v>222222.22222222219</c:v>
                </c:pt>
                <c:pt idx="5">
                  <c:v>344086.02150537632</c:v>
                </c:pt>
                <c:pt idx="6">
                  <c:v>387878.78787878779</c:v>
                </c:pt>
                <c:pt idx="7">
                  <c:v>548179.87152034265</c:v>
                </c:pt>
                <c:pt idx="8">
                  <c:v>676354.02906208718</c:v>
                </c:pt>
                <c:pt idx="9">
                  <c:v>700410.39671682636</c:v>
                </c:pt>
                <c:pt idx="10">
                  <c:v>671255.32612258266</c:v>
                </c:pt>
                <c:pt idx="11">
                  <c:v>688403.36134453805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5D-C14F-A9A5-AFBD76542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23349656"/>
        <c:axId val="2122663416"/>
      </c:lineChart>
      <c:catAx>
        <c:axId val="21233496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22663416"/>
        <c:crosses val="autoZero"/>
        <c:auto val="1"/>
        <c:lblAlgn val="ctr"/>
        <c:lblOffset val="100"/>
        <c:noMultiLvlLbl val="0"/>
      </c:catAx>
      <c:valAx>
        <c:axId val="2122663416"/>
        <c:scaling>
          <c:orientation val="minMax"/>
          <c:max val="9000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800" b="0" dirty="0">
                    <a:effectLst/>
                  </a:rPr>
                  <a:t>Throughput</a:t>
                </a:r>
                <a:r>
                  <a:rPr lang="en-US" sz="1800" b="0" baseline="0" dirty="0">
                    <a:effectLst/>
                  </a:rPr>
                  <a:t> </a:t>
                </a:r>
                <a:r>
                  <a:rPr lang="en-US" sz="1800" b="0" dirty="0">
                    <a:effectLst/>
                  </a:rPr>
                  <a:t>(LSTM</a:t>
                </a:r>
                <a:r>
                  <a:rPr lang="en-US" sz="1800" b="0" baseline="0" dirty="0">
                    <a:effectLst/>
                  </a:rPr>
                  <a:t> steps</a:t>
                </a:r>
                <a:r>
                  <a:rPr lang="en-US" sz="1800" b="0" dirty="0">
                    <a:effectLst/>
                  </a:rPr>
                  <a:t>/sec)</a:t>
                </a:r>
                <a:endParaRPr lang="en-US" b="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499157518843823E-2"/>
              <c:y val="0.1794578488693006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2123349656"/>
        <c:crosses val="autoZero"/>
        <c:crossBetween val="midCat"/>
        <c:majorUnit val="3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364173228346463E-2"/>
          <c:y val="7.5093411059701548E-2"/>
          <c:w val="0.8580887284922718"/>
          <c:h val="0.7854419048498628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BatchMaker</c:v>
                </c:pt>
              </c:strCache>
            </c:strRef>
          </c:tx>
          <c:spPr>
            <a:ln w="31750" cap="flat" cmpd="sng" algn="ctr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diamond"/>
            <c:size val="13"/>
            <c:spPr>
              <a:solidFill>
                <a:srgbClr val="FF0000"/>
              </a:solidFill>
              <a:ln w="25400" cap="flat" cmpd="sng" algn="ctr">
                <a:noFill/>
                <a:prstDash val="solid"/>
              </a:ln>
              <a:effectLst/>
            </c:spPr>
          </c:marker>
          <c:xVal>
            <c:numRef>
              <c:f>Sheet1!$A$2:$A$31</c:f>
              <c:numCache>
                <c:formatCode>General</c:formatCode>
                <c:ptCount val="30"/>
                <c:pt idx="0">
                  <c:v>21058.880000000001</c:v>
                </c:pt>
                <c:pt idx="1">
                  <c:v>20950.599999999999</c:v>
                </c:pt>
                <c:pt idx="2">
                  <c:v>20981.79</c:v>
                </c:pt>
                <c:pt idx="3">
                  <c:v>20912.37</c:v>
                </c:pt>
                <c:pt idx="4">
                  <c:v>20893.84</c:v>
                </c:pt>
                <c:pt idx="5">
                  <c:v>20085.39</c:v>
                </c:pt>
                <c:pt idx="6">
                  <c:v>16954.240000000002</c:v>
                </c:pt>
                <c:pt idx="7">
                  <c:v>14411.4</c:v>
                </c:pt>
                <c:pt idx="8">
                  <c:v>12418.38</c:v>
                </c:pt>
                <c:pt idx="9">
                  <c:v>11163.3</c:v>
                </c:pt>
                <c:pt idx="10">
                  <c:v>10031.99</c:v>
                </c:pt>
                <c:pt idx="11">
                  <c:v>9113.9699999999993</c:v>
                </c:pt>
                <c:pt idx="12">
                  <c:v>8360.56</c:v>
                </c:pt>
                <c:pt idx="13">
                  <c:v>7706.12</c:v>
                </c:pt>
                <c:pt idx="14">
                  <c:v>7099.97</c:v>
                </c:pt>
                <c:pt idx="15">
                  <c:v>6199.96</c:v>
                </c:pt>
                <c:pt idx="16">
                  <c:v>5529.2</c:v>
                </c:pt>
                <c:pt idx="17">
                  <c:v>5021.16</c:v>
                </c:pt>
                <c:pt idx="18">
                  <c:v>4551.87</c:v>
                </c:pt>
                <c:pt idx="19">
                  <c:v>4168.2</c:v>
                </c:pt>
                <c:pt idx="20">
                  <c:v>3863.09</c:v>
                </c:pt>
                <c:pt idx="21">
                  <c:v>3599.08</c:v>
                </c:pt>
                <c:pt idx="22">
                  <c:v>3359.98</c:v>
                </c:pt>
                <c:pt idx="23">
                  <c:v>2522.0300000000002</c:v>
                </c:pt>
                <c:pt idx="24">
                  <c:v>1982.49</c:v>
                </c:pt>
                <c:pt idx="25">
                  <c:v>1655.03</c:v>
                </c:pt>
                <c:pt idx="26">
                  <c:v>1427.62</c:v>
                </c:pt>
                <c:pt idx="27">
                  <c:v>1247.8800000000001</c:v>
                </c:pt>
                <c:pt idx="28">
                  <c:v>1008.7</c:v>
                </c:pt>
                <c:pt idx="29">
                  <c:v>497.46</c:v>
                </c:pt>
              </c:numCache>
            </c:numRef>
          </c:xVal>
          <c:yVal>
            <c:numRef>
              <c:f>Sheet1!$B$2:$B$31</c:f>
              <c:numCache>
                <c:formatCode>General</c:formatCode>
                <c:ptCount val="30"/>
                <c:pt idx="0">
                  <c:v>3322.7</c:v>
                </c:pt>
                <c:pt idx="1">
                  <c:v>2698.21</c:v>
                </c:pt>
                <c:pt idx="2">
                  <c:v>2030.59</c:v>
                </c:pt>
                <c:pt idx="3">
                  <c:v>1303.52</c:v>
                </c:pt>
                <c:pt idx="4">
                  <c:v>598</c:v>
                </c:pt>
                <c:pt idx="5">
                  <c:v>40.69</c:v>
                </c:pt>
                <c:pt idx="6">
                  <c:v>33.42</c:v>
                </c:pt>
                <c:pt idx="7">
                  <c:v>26.15</c:v>
                </c:pt>
                <c:pt idx="8">
                  <c:v>25.76</c:v>
                </c:pt>
                <c:pt idx="9">
                  <c:v>24.3</c:v>
                </c:pt>
                <c:pt idx="10">
                  <c:v>15.26</c:v>
                </c:pt>
                <c:pt idx="11">
                  <c:v>13.57</c:v>
                </c:pt>
                <c:pt idx="12">
                  <c:v>13</c:v>
                </c:pt>
                <c:pt idx="13">
                  <c:v>12.18</c:v>
                </c:pt>
                <c:pt idx="14">
                  <c:v>12.16</c:v>
                </c:pt>
                <c:pt idx="15">
                  <c:v>11.8</c:v>
                </c:pt>
                <c:pt idx="16">
                  <c:v>11.32</c:v>
                </c:pt>
                <c:pt idx="17">
                  <c:v>10.31</c:v>
                </c:pt>
                <c:pt idx="18">
                  <c:v>10.32</c:v>
                </c:pt>
                <c:pt idx="19">
                  <c:v>10.119999999999999</c:v>
                </c:pt>
                <c:pt idx="20">
                  <c:v>10.02</c:v>
                </c:pt>
                <c:pt idx="21">
                  <c:v>10.01</c:v>
                </c:pt>
                <c:pt idx="22">
                  <c:v>10</c:v>
                </c:pt>
                <c:pt idx="23">
                  <c:v>9.94</c:v>
                </c:pt>
                <c:pt idx="24">
                  <c:v>9.8800000000000008</c:v>
                </c:pt>
                <c:pt idx="25">
                  <c:v>9.98</c:v>
                </c:pt>
                <c:pt idx="26">
                  <c:v>10.26</c:v>
                </c:pt>
                <c:pt idx="27">
                  <c:v>10.67</c:v>
                </c:pt>
                <c:pt idx="28">
                  <c:v>11.3</c:v>
                </c:pt>
                <c:pt idx="29">
                  <c:v>12.84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30E-304D-B5EE-BCB74750A84A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MXNet</c:v>
                </c:pt>
              </c:strCache>
            </c:strRef>
          </c:tx>
          <c:spPr>
            <a:ln w="31750" cap="rnd">
              <a:solidFill>
                <a:srgbClr val="FFC000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xVal>
            <c:numRef>
              <c:f>Sheet1!$C$2:$C$31</c:f>
              <c:numCache>
                <c:formatCode>General</c:formatCode>
                <c:ptCount val="30"/>
                <c:pt idx="0">
                  <c:v>20116.18</c:v>
                </c:pt>
                <c:pt idx="1">
                  <c:v>20198.38</c:v>
                </c:pt>
                <c:pt idx="2">
                  <c:v>19607.169999999998</c:v>
                </c:pt>
                <c:pt idx="3">
                  <c:v>19126.5</c:v>
                </c:pt>
                <c:pt idx="4">
                  <c:v>18745.75</c:v>
                </c:pt>
                <c:pt idx="5">
                  <c:v>17922.669999999998</c:v>
                </c:pt>
                <c:pt idx="6">
                  <c:v>16448.330000000002</c:v>
                </c:pt>
                <c:pt idx="7">
                  <c:v>14330.45</c:v>
                </c:pt>
                <c:pt idx="8">
                  <c:v>12252.41</c:v>
                </c:pt>
                <c:pt idx="9">
                  <c:v>11234.41</c:v>
                </c:pt>
                <c:pt idx="10">
                  <c:v>10139.84</c:v>
                </c:pt>
                <c:pt idx="11">
                  <c:v>9059.44</c:v>
                </c:pt>
                <c:pt idx="12">
                  <c:v>8384.98</c:v>
                </c:pt>
                <c:pt idx="13">
                  <c:v>7642.05</c:v>
                </c:pt>
                <c:pt idx="14">
                  <c:v>7112.65</c:v>
                </c:pt>
                <c:pt idx="15">
                  <c:v>6183.84</c:v>
                </c:pt>
                <c:pt idx="16">
                  <c:v>5504.92</c:v>
                </c:pt>
                <c:pt idx="17">
                  <c:v>5024.6499999999996</c:v>
                </c:pt>
                <c:pt idx="18">
                  <c:v>4544.29</c:v>
                </c:pt>
                <c:pt idx="19">
                  <c:v>4171.54</c:v>
                </c:pt>
                <c:pt idx="20">
                  <c:v>3869.2</c:v>
                </c:pt>
                <c:pt idx="21">
                  <c:v>3599.2</c:v>
                </c:pt>
                <c:pt idx="22">
                  <c:v>3357.38</c:v>
                </c:pt>
                <c:pt idx="23">
                  <c:v>2523.06</c:v>
                </c:pt>
                <c:pt idx="24">
                  <c:v>1982.46</c:v>
                </c:pt>
                <c:pt idx="25">
                  <c:v>1655.01</c:v>
                </c:pt>
                <c:pt idx="26">
                  <c:v>1427.09</c:v>
                </c:pt>
                <c:pt idx="27">
                  <c:v>1247.42</c:v>
                </c:pt>
                <c:pt idx="28">
                  <c:v>1008.7</c:v>
                </c:pt>
                <c:pt idx="29">
                  <c:v>497.44</c:v>
                </c:pt>
              </c:numCache>
            </c:numRef>
          </c:xVal>
          <c:yVal>
            <c:numRef>
              <c:f>Sheet1!$D$2:$D$31</c:f>
              <c:numCache>
                <c:formatCode>General</c:formatCode>
                <c:ptCount val="30"/>
                <c:pt idx="0">
                  <c:v>3635.81</c:v>
                </c:pt>
                <c:pt idx="1">
                  <c:v>3067.68</c:v>
                </c:pt>
                <c:pt idx="2">
                  <c:v>2475.46</c:v>
                </c:pt>
                <c:pt idx="3">
                  <c:v>1893.59</c:v>
                </c:pt>
                <c:pt idx="4">
                  <c:v>1218.6500000000001</c:v>
                </c:pt>
                <c:pt idx="5">
                  <c:v>789.1</c:v>
                </c:pt>
                <c:pt idx="6">
                  <c:v>446.57</c:v>
                </c:pt>
                <c:pt idx="7">
                  <c:v>282.56</c:v>
                </c:pt>
                <c:pt idx="8">
                  <c:v>213.16</c:v>
                </c:pt>
                <c:pt idx="9">
                  <c:v>181.54</c:v>
                </c:pt>
                <c:pt idx="10">
                  <c:v>159.22999999999999</c:v>
                </c:pt>
                <c:pt idx="11">
                  <c:v>146</c:v>
                </c:pt>
                <c:pt idx="12">
                  <c:v>135.19</c:v>
                </c:pt>
                <c:pt idx="13">
                  <c:v>129.1</c:v>
                </c:pt>
                <c:pt idx="14">
                  <c:v>112.7</c:v>
                </c:pt>
                <c:pt idx="15">
                  <c:v>103.14</c:v>
                </c:pt>
                <c:pt idx="16">
                  <c:v>89.81</c:v>
                </c:pt>
                <c:pt idx="17">
                  <c:v>80.77</c:v>
                </c:pt>
                <c:pt idx="18">
                  <c:v>72.61</c:v>
                </c:pt>
                <c:pt idx="19">
                  <c:v>68.45</c:v>
                </c:pt>
                <c:pt idx="20">
                  <c:v>64.94</c:v>
                </c:pt>
                <c:pt idx="21">
                  <c:v>61.42</c:v>
                </c:pt>
                <c:pt idx="22">
                  <c:v>58.43</c:v>
                </c:pt>
                <c:pt idx="23">
                  <c:v>51.02</c:v>
                </c:pt>
                <c:pt idx="24">
                  <c:v>44.51</c:v>
                </c:pt>
                <c:pt idx="25">
                  <c:v>41.61</c:v>
                </c:pt>
                <c:pt idx="26">
                  <c:v>39.1</c:v>
                </c:pt>
                <c:pt idx="27">
                  <c:v>36.56</c:v>
                </c:pt>
                <c:pt idx="28">
                  <c:v>32.65</c:v>
                </c:pt>
                <c:pt idx="29">
                  <c:v>24.97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30E-304D-B5EE-BCB74750A84A}"/>
            </c:ext>
          </c:extLst>
        </c:ser>
        <c:ser>
          <c:idx val="4"/>
          <c:order val="2"/>
          <c:tx>
            <c:strRef>
              <c:f>Sheet1!$F$1</c:f>
              <c:strCache>
                <c:ptCount val="1"/>
                <c:pt idx="0">
                  <c:v>TensorFlow</c:v>
                </c:pt>
              </c:strCache>
            </c:strRef>
          </c:tx>
          <c:spPr>
            <a:ln w="3175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xVal>
            <c:numRef>
              <c:f>Sheet1!$E$2:$E$31</c:f>
              <c:numCache>
                <c:formatCode>General</c:formatCode>
                <c:ptCount val="30"/>
                <c:pt idx="0">
                  <c:v>19557.580000000002</c:v>
                </c:pt>
                <c:pt idx="1">
                  <c:v>19819.77</c:v>
                </c:pt>
                <c:pt idx="2">
                  <c:v>19341.12</c:v>
                </c:pt>
                <c:pt idx="3">
                  <c:v>19091.400000000001</c:v>
                </c:pt>
                <c:pt idx="4">
                  <c:v>18374.62</c:v>
                </c:pt>
                <c:pt idx="5">
                  <c:v>17289.54</c:v>
                </c:pt>
                <c:pt idx="6">
                  <c:v>16351.85</c:v>
                </c:pt>
                <c:pt idx="7">
                  <c:v>14186.64</c:v>
                </c:pt>
                <c:pt idx="8">
                  <c:v>12398.22</c:v>
                </c:pt>
                <c:pt idx="9">
                  <c:v>11230.29</c:v>
                </c:pt>
                <c:pt idx="10">
                  <c:v>10066.93</c:v>
                </c:pt>
                <c:pt idx="11">
                  <c:v>9214.2999999999993</c:v>
                </c:pt>
                <c:pt idx="12">
                  <c:v>8436.5400000000009</c:v>
                </c:pt>
                <c:pt idx="13">
                  <c:v>7639.89</c:v>
                </c:pt>
                <c:pt idx="14">
                  <c:v>7089.18</c:v>
                </c:pt>
                <c:pt idx="15">
                  <c:v>6174.25</c:v>
                </c:pt>
                <c:pt idx="16">
                  <c:v>5510.74</c:v>
                </c:pt>
                <c:pt idx="17">
                  <c:v>5030.6000000000004</c:v>
                </c:pt>
                <c:pt idx="18">
                  <c:v>4545.75</c:v>
                </c:pt>
                <c:pt idx="19">
                  <c:v>4176.9399999999996</c:v>
                </c:pt>
                <c:pt idx="20">
                  <c:v>3870.41</c:v>
                </c:pt>
                <c:pt idx="21">
                  <c:v>3601.39</c:v>
                </c:pt>
                <c:pt idx="22">
                  <c:v>3359.61</c:v>
                </c:pt>
                <c:pt idx="23">
                  <c:v>2522.1799999999998</c:v>
                </c:pt>
                <c:pt idx="24">
                  <c:v>1982.01</c:v>
                </c:pt>
                <c:pt idx="25">
                  <c:v>1654.41</c:v>
                </c:pt>
                <c:pt idx="26">
                  <c:v>1427.27</c:v>
                </c:pt>
                <c:pt idx="27">
                  <c:v>1246.7</c:v>
                </c:pt>
                <c:pt idx="28">
                  <c:v>1008.92</c:v>
                </c:pt>
                <c:pt idx="29">
                  <c:v>497.49</c:v>
                </c:pt>
              </c:numCache>
            </c:numRef>
          </c:xVal>
          <c:yVal>
            <c:numRef>
              <c:f>Sheet1!$F$2:$F$31</c:f>
              <c:numCache>
                <c:formatCode>General</c:formatCode>
                <c:ptCount val="30"/>
                <c:pt idx="0">
                  <c:v>3666.94</c:v>
                </c:pt>
                <c:pt idx="1">
                  <c:v>3091.08</c:v>
                </c:pt>
                <c:pt idx="2">
                  <c:v>2473.3000000000002</c:v>
                </c:pt>
                <c:pt idx="3">
                  <c:v>1880.6</c:v>
                </c:pt>
                <c:pt idx="4">
                  <c:v>1319.84</c:v>
                </c:pt>
                <c:pt idx="5">
                  <c:v>831.25</c:v>
                </c:pt>
                <c:pt idx="6">
                  <c:v>471.1</c:v>
                </c:pt>
                <c:pt idx="7">
                  <c:v>289.25</c:v>
                </c:pt>
                <c:pt idx="8">
                  <c:v>210.03</c:v>
                </c:pt>
                <c:pt idx="9">
                  <c:v>179.67</c:v>
                </c:pt>
                <c:pt idx="10">
                  <c:v>155.08000000000001</c:v>
                </c:pt>
                <c:pt idx="11">
                  <c:v>140.13999999999999</c:v>
                </c:pt>
                <c:pt idx="12">
                  <c:v>131.30000000000001</c:v>
                </c:pt>
                <c:pt idx="13">
                  <c:v>123.17</c:v>
                </c:pt>
                <c:pt idx="14">
                  <c:v>112.13</c:v>
                </c:pt>
                <c:pt idx="15">
                  <c:v>98.77</c:v>
                </c:pt>
                <c:pt idx="16">
                  <c:v>87.12</c:v>
                </c:pt>
                <c:pt idx="17">
                  <c:v>77.400000000000006</c:v>
                </c:pt>
                <c:pt idx="18">
                  <c:v>70.239999999999995</c:v>
                </c:pt>
                <c:pt idx="19">
                  <c:v>66.319999999999993</c:v>
                </c:pt>
                <c:pt idx="20">
                  <c:v>63.01</c:v>
                </c:pt>
                <c:pt idx="21">
                  <c:v>60.67</c:v>
                </c:pt>
                <c:pt idx="22">
                  <c:v>58.25</c:v>
                </c:pt>
                <c:pt idx="23">
                  <c:v>50.65</c:v>
                </c:pt>
                <c:pt idx="24">
                  <c:v>47.74</c:v>
                </c:pt>
                <c:pt idx="25">
                  <c:v>44.75</c:v>
                </c:pt>
                <c:pt idx="26">
                  <c:v>41.68</c:v>
                </c:pt>
                <c:pt idx="27">
                  <c:v>39.4</c:v>
                </c:pt>
                <c:pt idx="28">
                  <c:v>35.99</c:v>
                </c:pt>
                <c:pt idx="29">
                  <c:v>27.08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30E-304D-B5EE-BCB74750A8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5005392"/>
        <c:axId val="244322544"/>
      </c:scatterChart>
      <c:valAx>
        <c:axId val="245005392"/>
        <c:scaling>
          <c:orientation val="minMax"/>
          <c:max val="220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>
                    <a:effectLst/>
                  </a:rPr>
                  <a:t>Throughput (</a:t>
                </a:r>
                <a:r>
                  <a:rPr lang="en-US" sz="1800" dirty="0" err="1">
                    <a:effectLst/>
                  </a:rPr>
                  <a:t>reqs</a:t>
                </a:r>
                <a:r>
                  <a:rPr lang="en-US" sz="1800" dirty="0">
                    <a:effectLst/>
                  </a:rPr>
                  <a:t>/sec)</a:t>
                </a:r>
                <a:endParaRPr lang="en-US" dirty="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322544"/>
        <c:crosses val="autoZero"/>
        <c:crossBetween val="midCat"/>
      </c:valAx>
      <c:valAx>
        <c:axId val="244322544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>
                    <a:effectLst/>
                  </a:rPr>
                  <a:t> 90-percentile latency (</a:t>
                </a:r>
                <a:r>
                  <a:rPr lang="en-US" sz="1800" dirty="0" err="1">
                    <a:effectLst/>
                  </a:rPr>
                  <a:t>ms</a:t>
                </a:r>
                <a:r>
                  <a:rPr lang="en-US" sz="1800" dirty="0">
                    <a:effectLst/>
                  </a:rPr>
                  <a:t>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50053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2499040050549235"/>
          <c:y val="0"/>
          <c:w val="0.5500191989890153"/>
          <c:h val="7.785437044005882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92D39F-1C8D-404E-AA85-6969FDDE97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07D87-EB67-B848-9FB9-2590FDF0DF4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8BC2C-6A90-A048-AF61-0FC9A14051A5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700F3-49B5-7C4C-B170-09159470FC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57F8B-EC05-204B-A0D6-8268B46EB7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1B8B7-05EC-F74B-AE25-6405DF6CB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8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05165-2763-7D46-80CA-764A8892C613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5FE-8518-2542-9582-C42E3B1291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1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75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01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20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473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5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93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64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658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780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52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5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46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6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111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916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1757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3644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19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76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885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08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79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1832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854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17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83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5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42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04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50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8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933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275FE-8518-2542-9582-C42E3B1291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2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AE48-F4E5-AE48-BEAA-FE2CC46B78CC}" type="datetime1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8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8C15-824E-FE45-BABF-B1857DE82A78}" type="datetime1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C3F1-C1C4-374A-BC73-FC5D858E1497}" type="datetime1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2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630E-EA90-5F48-89B7-1292889307C6}" type="datetime1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E4072-980E-4548-8FAC-9182FA5DD9C8}" type="datetime1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6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B9471-A85E-044B-AD69-C42E3A7AB032}" type="datetime1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45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E8594-6F2E-7C43-8DBC-565B9B2C506C}" type="datetime1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8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8D94-B543-C64A-ABB8-0AFD2FB9A258}" type="datetime1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6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393C9-959A-AE42-BB27-42CEC80CA35D}" type="datetime1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7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E9B7-6797-0946-9926-A6E71E8882E0}" type="datetime1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6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D5E5-2617-784D-AFAD-6FA47EA9F07F}" type="datetime1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6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5BA76-5021-554B-83C8-468CE4A7CEFB}" type="datetime1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82647-2968-A344-AB74-958548CB0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3366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1.png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4.png"/><Relationship Id="rId7" Type="http://schemas.openxmlformats.org/officeDocument/2006/relationships/image" Target="../media/image4.emf"/><Relationship Id="rId12" Type="http://schemas.openxmlformats.org/officeDocument/2006/relationships/oleObject" Target="../embeddings/oleObject3.bin"/><Relationship Id="rId17" Type="http://schemas.openxmlformats.org/officeDocument/2006/relationships/image" Target="../media/image10.png"/><Relationship Id="rId25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.png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2.bin"/><Relationship Id="rId24" Type="http://schemas.openxmlformats.org/officeDocument/2006/relationships/image" Target="../media/image15.png"/><Relationship Id="rId5" Type="http://schemas.openxmlformats.org/officeDocument/2006/relationships/image" Target="../media/image6.png"/><Relationship Id="rId15" Type="http://schemas.openxmlformats.org/officeDocument/2006/relationships/image" Target="../media/image8.png"/><Relationship Id="rId23" Type="http://schemas.openxmlformats.org/officeDocument/2006/relationships/oleObject" Target="../embeddings/oleObject4.bin"/><Relationship Id="rId10" Type="http://schemas.openxmlformats.org/officeDocument/2006/relationships/oleObject" Target="../embeddings/oleObject2.bin"/><Relationship Id="rId19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4.emf"/><Relationship Id="rId14" Type="http://schemas.openxmlformats.org/officeDocument/2006/relationships/image" Target="../media/image7.png"/><Relationship Id="rId22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99496"/>
            <a:ext cx="7772400" cy="1470025"/>
          </a:xfrm>
        </p:spPr>
        <p:txBody>
          <a:bodyPr/>
          <a:lstStyle/>
          <a:p>
            <a:r>
              <a:rPr lang="en-US" dirty="0"/>
              <a:t>Low-latency RNN inference with Cellular Batching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16722"/>
            <a:ext cx="7777785" cy="2056077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Lingfan Yu</a:t>
            </a:r>
          </a:p>
          <a:p>
            <a:r>
              <a:rPr lang="en-US" sz="3600" dirty="0"/>
              <a:t>joint work with Pin Gao*, </a:t>
            </a:r>
            <a:r>
              <a:rPr lang="en-US" sz="3600" dirty="0" err="1"/>
              <a:t>Yongwei</a:t>
            </a:r>
            <a:r>
              <a:rPr lang="en-US" sz="3600" dirty="0"/>
              <a:t> Wu*, </a:t>
            </a:r>
            <a:r>
              <a:rPr lang="en-US" sz="3600" dirty="0" err="1"/>
              <a:t>Jinyang</a:t>
            </a:r>
            <a:r>
              <a:rPr lang="en-US" sz="3600" dirty="0"/>
              <a:t> Li</a:t>
            </a:r>
          </a:p>
          <a:p>
            <a:endParaRPr lang="en-US" sz="3500" dirty="0">
              <a:solidFill>
                <a:schemeClr val="tx1"/>
              </a:solidFill>
            </a:endParaRPr>
          </a:p>
          <a:p>
            <a:endParaRPr lang="en-US" sz="35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New York University      *Tsinghua University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E29DE-337A-E543-9641-9890AFD3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82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Challenge: how to batch requests with different sequence lengths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82697" y="2200341"/>
            <a:ext cx="6010126" cy="1583386"/>
            <a:chOff x="1894731" y="2690677"/>
            <a:chExt cx="6010126" cy="1583386"/>
          </a:xfrm>
        </p:grpSpPr>
        <p:sp>
          <p:nvSpPr>
            <p:cNvPr id="7" name="Rounded Rectangle 6"/>
            <p:cNvSpPr/>
            <p:nvPr/>
          </p:nvSpPr>
          <p:spPr>
            <a:xfrm>
              <a:off x="1894731" y="2690677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546587" y="2690677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275550" y="2690677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0273" y="3903581"/>
              <a:ext cx="431528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“I”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34873" y="3893587"/>
              <a:ext cx="768095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“love”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04045" y="3904731"/>
              <a:ext cx="889539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“Porto”</a:t>
              </a:r>
            </a:p>
          </p:txBody>
        </p:sp>
        <p:cxnSp>
          <p:nvCxnSpPr>
            <p:cNvPr id="14" name="Straight Arrow Connector 13"/>
            <p:cNvCxnSpPr>
              <a:stCxn id="7" idx="3"/>
              <a:endCxn id="8" idx="1"/>
            </p:cNvCxnSpPr>
            <p:nvPr/>
          </p:nvCxnSpPr>
          <p:spPr>
            <a:xfrm>
              <a:off x="2812765" y="3057865"/>
              <a:ext cx="7338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9" idx="1"/>
            </p:cNvCxnSpPr>
            <p:nvPr/>
          </p:nvCxnSpPr>
          <p:spPr>
            <a:xfrm>
              <a:off x="4464621" y="3057865"/>
              <a:ext cx="81092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>
              <a:off x="6193584" y="3057271"/>
              <a:ext cx="6710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7" idx="2"/>
            </p:cNvCxnSpPr>
            <p:nvPr/>
          </p:nvCxnSpPr>
          <p:spPr>
            <a:xfrm flipV="1">
              <a:off x="2343753" y="3425053"/>
              <a:ext cx="9995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8" idx="2"/>
            </p:cNvCxnSpPr>
            <p:nvPr/>
          </p:nvCxnSpPr>
          <p:spPr>
            <a:xfrm flipH="1" flipV="1">
              <a:off x="4005604" y="3425053"/>
              <a:ext cx="11518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9" idx="2"/>
            </p:cNvCxnSpPr>
            <p:nvPr/>
          </p:nvCxnSpPr>
          <p:spPr>
            <a:xfrm flipV="1">
              <a:off x="5734567" y="3425053"/>
              <a:ext cx="0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994480" y="2873199"/>
              <a:ext cx="910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Positive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43168" y="3936726"/>
            <a:ext cx="4337889" cy="1572758"/>
            <a:chOff x="1845670" y="4692104"/>
            <a:chExt cx="4337889" cy="1572758"/>
          </a:xfrm>
        </p:grpSpPr>
        <p:sp>
          <p:nvSpPr>
            <p:cNvPr id="40" name="Rounded Rectangle 39"/>
            <p:cNvSpPr/>
            <p:nvPr/>
          </p:nvSpPr>
          <p:spPr>
            <a:xfrm>
              <a:off x="1845670" y="4692104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917661" y="5895530"/>
              <a:ext cx="775662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“Cats”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617020" y="5889597"/>
              <a:ext cx="867032" cy="369332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“sleep”</a:t>
              </a:r>
            </a:p>
          </p:txBody>
        </p:sp>
        <p:cxnSp>
          <p:nvCxnSpPr>
            <p:cNvPr id="44" name="Straight Arrow Connector 43"/>
            <p:cNvCxnSpPr>
              <a:stCxn id="40" idx="3"/>
            </p:cNvCxnSpPr>
            <p:nvPr/>
          </p:nvCxnSpPr>
          <p:spPr>
            <a:xfrm>
              <a:off x="2763704" y="5059292"/>
              <a:ext cx="7338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>
              <a:cxnSpLocks/>
              <a:stCxn id="42" idx="0"/>
              <a:endCxn id="40" idx="2"/>
            </p:cNvCxnSpPr>
            <p:nvPr/>
          </p:nvCxnSpPr>
          <p:spPr>
            <a:xfrm flipH="1" flipV="1">
              <a:off x="2304687" y="5426480"/>
              <a:ext cx="805" cy="46905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ounded Rectangle 49"/>
            <p:cNvSpPr/>
            <p:nvPr/>
          </p:nvSpPr>
          <p:spPr>
            <a:xfrm>
              <a:off x="3558105" y="4692104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cxnSp>
          <p:nvCxnSpPr>
            <p:cNvPr id="51" name="Straight Arrow Connector 50"/>
            <p:cNvCxnSpPr>
              <a:cxnSpLocks/>
            </p:cNvCxnSpPr>
            <p:nvPr/>
          </p:nvCxnSpPr>
          <p:spPr>
            <a:xfrm>
              <a:off x="4476139" y="5059292"/>
              <a:ext cx="6789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50" idx="2"/>
            </p:cNvCxnSpPr>
            <p:nvPr/>
          </p:nvCxnSpPr>
          <p:spPr>
            <a:xfrm flipH="1" flipV="1">
              <a:off x="4017122" y="5426480"/>
              <a:ext cx="11518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296713" y="4874626"/>
              <a:ext cx="886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Neutral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C2888D-B7B9-7C44-9110-FA078AAF4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E982647-2968-A344-AB74-958548CB0A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8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State-of-the-art solution: padding</a:t>
            </a:r>
          </a:p>
        </p:txBody>
      </p: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488160" y="1301123"/>
            <a:ext cx="8229600" cy="1389554"/>
          </a:xfrm>
        </p:spPr>
        <p:txBody>
          <a:bodyPr>
            <a:normAutofit/>
          </a:bodyPr>
          <a:lstStyle/>
          <a:p>
            <a:r>
              <a:rPr lang="en-US" sz="2800" dirty="0"/>
              <a:t>Existing systems (TensorFlow, </a:t>
            </a:r>
            <a:r>
              <a:rPr lang="en-US" sz="2800" dirty="0" err="1"/>
              <a:t>MXNet</a:t>
            </a:r>
            <a:r>
              <a:rPr lang="en-US" sz="2800" dirty="0"/>
              <a:t>, </a:t>
            </a:r>
            <a:r>
              <a:rPr lang="en-US" sz="2800" dirty="0" err="1"/>
              <a:t>PyTorch</a:t>
            </a:r>
            <a:r>
              <a:rPr lang="en-US" sz="2800" dirty="0"/>
              <a:t>, CNTK) batch via padding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894731" y="2690677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46587" y="2690677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275550" y="2690677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81454" y="3871497"/>
            <a:ext cx="88953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“Porto”</a:t>
            </a:r>
          </a:p>
        </p:txBody>
      </p: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2812765" y="3057865"/>
            <a:ext cx="73382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4464621" y="3057865"/>
            <a:ext cx="81092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193584" y="3057271"/>
            <a:ext cx="73382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 flipV="1">
            <a:off x="2195391" y="3412801"/>
            <a:ext cx="2729" cy="7480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V="1">
            <a:off x="3859611" y="3412801"/>
            <a:ext cx="0" cy="7666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flipV="1">
            <a:off x="5893594" y="3425053"/>
            <a:ext cx="0" cy="4589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994480" y="2811239"/>
            <a:ext cx="91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Positive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98830" y="3854787"/>
            <a:ext cx="4360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“I”       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62828" y="3882465"/>
            <a:ext cx="771666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“love”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006245" y="3091944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Neutral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183064" y="4154181"/>
            <a:ext cx="79284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&lt;PAD&gt;</a:t>
            </a: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 flipV="1">
            <a:off x="2541559" y="3420426"/>
            <a:ext cx="0" cy="4343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13930" y="3175988"/>
            <a:ext cx="73382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4145642" y="3425053"/>
            <a:ext cx="11518" cy="4589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464621" y="3180571"/>
            <a:ext cx="81092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  <a:stCxn id="28" idx="0"/>
          </p:cNvCxnSpPr>
          <p:nvPr/>
        </p:nvCxnSpPr>
        <p:spPr>
          <a:xfrm flipV="1">
            <a:off x="5579487" y="3398199"/>
            <a:ext cx="0" cy="7559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93584" y="3175988"/>
            <a:ext cx="73382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C6B9F1-0361-BE4B-87AF-6B063EC58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4116" y="4147177"/>
            <a:ext cx="867032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“sleep”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27809" y="4150422"/>
            <a:ext cx="775662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“Cats”</a:t>
            </a:r>
          </a:p>
        </p:txBody>
      </p:sp>
    </p:spTree>
    <p:extLst>
      <p:ext uri="{BB962C8B-B14F-4D97-AF65-F5344CB8AC3E}">
        <p14:creationId xmlns:p14="http://schemas.microsoft.com/office/powerpoint/2010/main" val="4175176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Challenge: how to batch requests with different structures</a:t>
            </a:r>
          </a:p>
        </p:txBody>
      </p:sp>
      <p:sp>
        <p:nvSpPr>
          <p:cNvPr id="3" name="Content Placeholder 58"/>
          <p:cNvSpPr>
            <a:spLocks noGrp="1"/>
          </p:cNvSpPr>
          <p:nvPr>
            <p:ph idx="1"/>
          </p:nvPr>
        </p:nvSpPr>
        <p:spPr>
          <a:xfrm>
            <a:off x="457200" y="1579935"/>
            <a:ext cx="8229600" cy="90937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TreeLSTM</a:t>
            </a:r>
            <a:r>
              <a:rPr lang="en-US" dirty="0"/>
              <a:t>: follow the structure of sentence’s syntax tree</a:t>
            </a:r>
          </a:p>
          <a:p>
            <a:r>
              <a:rPr lang="en-US" dirty="0"/>
              <a:t>How to batch trees of different structures?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99952" y="3014377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04267" y="4065931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716173" y="3805623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974875" y="3748753"/>
            <a:ext cx="791252" cy="129730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H="1" flipV="1">
            <a:off x="2272032" y="3748753"/>
            <a:ext cx="332235" cy="3171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  <a:endCxn id="7" idx="2"/>
          </p:cNvCxnSpPr>
          <p:nvPr/>
        </p:nvCxnSpPr>
        <p:spPr>
          <a:xfrm flipV="1">
            <a:off x="2524121" y="4800307"/>
            <a:ext cx="539163" cy="2832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cxnSpLocks/>
          </p:cNvCxnSpPr>
          <p:nvPr/>
        </p:nvCxnSpPr>
        <p:spPr>
          <a:xfrm flipH="1" flipV="1">
            <a:off x="3200474" y="4800307"/>
            <a:ext cx="579943" cy="28324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33" idx="0"/>
          </p:cNvCxnSpPr>
          <p:nvPr/>
        </p:nvCxnSpPr>
        <p:spPr>
          <a:xfrm flipV="1">
            <a:off x="974875" y="5780434"/>
            <a:ext cx="0" cy="4433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517986" y="5817928"/>
            <a:ext cx="0" cy="4058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780417" y="5817929"/>
            <a:ext cx="0" cy="4058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7508" y="6223785"/>
            <a:ext cx="43473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“I”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46355" y="6227284"/>
            <a:ext cx="7716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“love”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70520" y="6223785"/>
            <a:ext cx="88953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“Porto”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V="1">
            <a:off x="5586108" y="4565102"/>
            <a:ext cx="338262" cy="4309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 flipH="1" flipV="1">
            <a:off x="6433306" y="4589155"/>
            <a:ext cx="409098" cy="414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165642" y="3399765"/>
            <a:ext cx="0" cy="40585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</p:cNvCxnSpPr>
          <p:nvPr/>
        </p:nvCxnSpPr>
        <p:spPr>
          <a:xfrm flipV="1">
            <a:off x="2065104" y="2743200"/>
            <a:ext cx="0" cy="27117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554942" y="5827359"/>
            <a:ext cx="0" cy="4058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6949894" y="5816899"/>
            <a:ext cx="0" cy="4058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183311" y="6236715"/>
            <a:ext cx="775662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“Cats”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33128" y="6233216"/>
            <a:ext cx="86803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“sleep”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46485E-CB77-1841-8F91-FDB43C96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12</a:t>
            </a:fld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6814FC-FA46-C946-8887-01B9A9335AE5}"/>
              </a:ext>
            </a:extLst>
          </p:cNvPr>
          <p:cNvSpPr txBox="1"/>
          <p:nvPr/>
        </p:nvSpPr>
        <p:spPr>
          <a:xfrm>
            <a:off x="1599952" y="2373867"/>
            <a:ext cx="91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Positive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8F8203D-C559-5042-A7E5-85DE4856292D}"/>
              </a:ext>
            </a:extLst>
          </p:cNvPr>
          <p:cNvSpPr txBox="1"/>
          <p:nvPr/>
        </p:nvSpPr>
        <p:spPr>
          <a:xfrm>
            <a:off x="5722219" y="3005855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Neutral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71F4E9BA-AC5B-4A4B-A4F6-A6B7DD7B9720}"/>
              </a:ext>
            </a:extLst>
          </p:cNvPr>
          <p:cNvSpPr/>
          <p:nvPr/>
        </p:nvSpPr>
        <p:spPr>
          <a:xfrm>
            <a:off x="6433306" y="4996065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E360BA0D-F7A6-6A4D-953A-DA9F7B7C0C22}"/>
              </a:ext>
            </a:extLst>
          </p:cNvPr>
          <p:cNvSpPr/>
          <p:nvPr/>
        </p:nvSpPr>
        <p:spPr>
          <a:xfrm>
            <a:off x="5095925" y="4995538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57E829D3-DEAF-4548-BC14-399465A1F817}"/>
              </a:ext>
            </a:extLst>
          </p:cNvPr>
          <p:cNvSpPr/>
          <p:nvPr/>
        </p:nvSpPr>
        <p:spPr>
          <a:xfrm>
            <a:off x="3321400" y="5083551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0E040E7-81A1-3C4E-9B8D-39897758D2BE}"/>
              </a:ext>
            </a:extLst>
          </p:cNvPr>
          <p:cNvSpPr/>
          <p:nvPr/>
        </p:nvSpPr>
        <p:spPr>
          <a:xfrm>
            <a:off x="2072767" y="5080053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5DAE4D08-EC6D-F843-9774-41B1C8A63D9F}"/>
              </a:ext>
            </a:extLst>
          </p:cNvPr>
          <p:cNvSpPr/>
          <p:nvPr/>
        </p:nvSpPr>
        <p:spPr>
          <a:xfrm>
            <a:off x="515858" y="5080053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</p:spTree>
    <p:extLst>
      <p:ext uri="{BB962C8B-B14F-4D97-AF65-F5344CB8AC3E}">
        <p14:creationId xmlns:p14="http://schemas.microsoft.com/office/powerpoint/2010/main" val="414905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State-of-the-art solutions: </a:t>
            </a:r>
            <a:br>
              <a:rPr lang="en-US" dirty="0"/>
            </a:br>
            <a:r>
              <a:rPr lang="en-US" dirty="0"/>
              <a:t>graph batching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165" y="1417638"/>
            <a:ext cx="8229600" cy="1141450"/>
          </a:xfrm>
        </p:spPr>
        <p:txBody>
          <a:bodyPr>
            <a:normAutofit/>
          </a:bodyPr>
          <a:lstStyle/>
          <a:p>
            <a:r>
              <a:rPr lang="en-US" sz="2800" dirty="0"/>
              <a:t>Existing systems (TensorFlow-Fold and </a:t>
            </a:r>
            <a:r>
              <a:rPr lang="en-US" sz="2800" dirty="0" err="1"/>
              <a:t>DyNet</a:t>
            </a:r>
            <a:r>
              <a:rPr lang="en-US" sz="2800" dirty="0"/>
              <a:t>) merge dataflow graphs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09544" y="3065140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753080" y="4075079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cxnSp>
        <p:nvCxnSpPr>
          <p:cNvPr id="12" name="Straight Arrow Connector 11"/>
          <p:cNvCxnSpPr>
            <a:cxnSpLocks/>
          </p:cNvCxnSpPr>
          <p:nvPr/>
        </p:nvCxnSpPr>
        <p:spPr>
          <a:xfrm flipV="1">
            <a:off x="947177" y="3799516"/>
            <a:ext cx="976087" cy="124304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 flipV="1">
            <a:off x="2402930" y="3786260"/>
            <a:ext cx="501652" cy="29087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 flipV="1">
            <a:off x="2524121" y="4809455"/>
            <a:ext cx="399427" cy="2740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H="1" flipV="1">
            <a:off x="3431631" y="4825610"/>
            <a:ext cx="348786" cy="25794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  <a:stCxn id="19" idx="0"/>
          </p:cNvCxnSpPr>
          <p:nvPr/>
        </p:nvCxnSpPr>
        <p:spPr>
          <a:xfrm flipV="1">
            <a:off x="947177" y="5776935"/>
            <a:ext cx="0" cy="329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3570527" y="5809960"/>
            <a:ext cx="0" cy="6160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9810" y="6106744"/>
            <a:ext cx="434734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“I”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4742" y="6106744"/>
            <a:ext cx="771666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“love”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25520" y="6111481"/>
            <a:ext cx="88953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“Porto”</a:t>
            </a: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flipV="1">
            <a:off x="2229683" y="2756452"/>
            <a:ext cx="0" cy="3086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29415" y="6348532"/>
            <a:ext cx="775662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“Cats”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321400" y="6359670"/>
            <a:ext cx="868034" cy="36933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“sleep”</a:t>
            </a:r>
          </a:p>
        </p:txBody>
      </p:sp>
      <p:cxnSp>
        <p:nvCxnSpPr>
          <p:cNvPr id="30" name="Straight Arrow Connector 29"/>
          <p:cNvCxnSpPr>
            <a:cxnSpLocks/>
          </p:cNvCxnSpPr>
          <p:nvPr/>
        </p:nvCxnSpPr>
        <p:spPr>
          <a:xfrm flipV="1">
            <a:off x="3969085" y="5821428"/>
            <a:ext cx="0" cy="29005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</p:cNvCxnSpPr>
          <p:nvPr/>
        </p:nvCxnSpPr>
        <p:spPr>
          <a:xfrm flipH="1" flipV="1">
            <a:off x="2653756" y="5776935"/>
            <a:ext cx="14067" cy="34104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  <a:stCxn id="28" idx="0"/>
          </p:cNvCxnSpPr>
          <p:nvPr/>
        </p:nvCxnSpPr>
        <p:spPr>
          <a:xfrm flipH="1" flipV="1">
            <a:off x="2313913" y="5799000"/>
            <a:ext cx="3333" cy="5495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cxnSpLocks/>
          </p:cNvCxnSpPr>
          <p:nvPr/>
        </p:nvCxnSpPr>
        <p:spPr>
          <a:xfrm flipV="1">
            <a:off x="2673852" y="4825610"/>
            <a:ext cx="375340" cy="25793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3570527" y="4809455"/>
            <a:ext cx="345551" cy="27409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9012F2-3092-CA4A-96A2-1C7DD473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13</a:t>
            </a:fld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7EC34D5-4A4F-2A4B-A308-034C895C6C69}"/>
              </a:ext>
            </a:extLst>
          </p:cNvPr>
          <p:cNvCxnSpPr/>
          <p:nvPr/>
        </p:nvCxnSpPr>
        <p:spPr>
          <a:xfrm flipV="1">
            <a:off x="3228435" y="3675808"/>
            <a:ext cx="0" cy="4058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D51E284-F45E-0540-8FBF-466DE8A12B07}"/>
              </a:ext>
            </a:extLst>
          </p:cNvPr>
          <p:cNvSpPr txBox="1"/>
          <p:nvPr/>
        </p:nvSpPr>
        <p:spPr>
          <a:xfrm>
            <a:off x="1733771" y="2395868"/>
            <a:ext cx="910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Positive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9711F04-04DD-1B4D-8C88-100724977CE3}"/>
              </a:ext>
            </a:extLst>
          </p:cNvPr>
          <p:cNvSpPr txBox="1"/>
          <p:nvPr/>
        </p:nvSpPr>
        <p:spPr>
          <a:xfrm>
            <a:off x="2838674" y="3324218"/>
            <a:ext cx="88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Neutral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6B1F12D-8E99-A741-BF77-5961DF53C250}"/>
              </a:ext>
            </a:extLst>
          </p:cNvPr>
          <p:cNvSpPr/>
          <p:nvPr/>
        </p:nvSpPr>
        <p:spPr>
          <a:xfrm>
            <a:off x="489127" y="5042559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EF7C029-B2C4-D244-8462-B35FA733E474}"/>
              </a:ext>
            </a:extLst>
          </p:cNvPr>
          <p:cNvSpPr/>
          <p:nvPr/>
        </p:nvSpPr>
        <p:spPr>
          <a:xfrm>
            <a:off x="2052219" y="5042559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91C10998-8D0B-2946-9AC8-B3921E17DDC1}"/>
              </a:ext>
            </a:extLst>
          </p:cNvPr>
          <p:cNvSpPr/>
          <p:nvPr/>
        </p:nvSpPr>
        <p:spPr>
          <a:xfrm>
            <a:off x="3317204" y="5042559"/>
            <a:ext cx="918034" cy="73437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LSTM</a:t>
            </a:r>
          </a:p>
          <a:p>
            <a:pPr algn="ctr"/>
            <a:r>
              <a:rPr lang="en-US" dirty="0"/>
              <a:t>cell</a:t>
            </a:r>
          </a:p>
        </p:txBody>
      </p:sp>
    </p:spTree>
    <p:extLst>
      <p:ext uri="{BB962C8B-B14F-4D97-AF65-F5344CB8AC3E}">
        <p14:creationId xmlns:p14="http://schemas.microsoft.com/office/powerpoint/2010/main" val="3344160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53555D82-9F69-E540-8D49-A701F37F1BD2}"/>
              </a:ext>
            </a:extLst>
          </p:cNvPr>
          <p:cNvSpPr/>
          <p:nvPr/>
        </p:nvSpPr>
        <p:spPr>
          <a:xfrm>
            <a:off x="2006939" y="2178201"/>
            <a:ext cx="855866" cy="2122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8EB8C4-12D0-7949-ADF5-6287BA24937B}"/>
              </a:ext>
            </a:extLst>
          </p:cNvPr>
          <p:cNvCxnSpPr>
            <a:cxnSpLocks/>
          </p:cNvCxnSpPr>
          <p:nvPr/>
        </p:nvCxnSpPr>
        <p:spPr>
          <a:xfrm>
            <a:off x="2881494" y="2178201"/>
            <a:ext cx="5616697" cy="4570"/>
          </a:xfrm>
          <a:prstGeom prst="line">
            <a:avLst/>
          </a:prstGeom>
          <a:ln w="25400" cmpd="sng">
            <a:solidFill>
              <a:schemeClr val="tx1"/>
            </a:solidFill>
            <a:headEnd type="oval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67F10A-9403-A446-BF49-06AD7E4851EE}"/>
              </a:ext>
            </a:extLst>
          </p:cNvPr>
          <p:cNvCxnSpPr>
            <a:cxnSpLocks/>
          </p:cNvCxnSpPr>
          <p:nvPr/>
        </p:nvCxnSpPr>
        <p:spPr>
          <a:xfrm>
            <a:off x="679643" y="2185659"/>
            <a:ext cx="1327296" cy="0"/>
          </a:xfrm>
          <a:prstGeom prst="line">
            <a:avLst/>
          </a:prstGeom>
          <a:ln>
            <a:solidFill>
              <a:srgbClr val="000000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ADB13C1-7641-7741-B019-7CD110E08D49}"/>
              </a:ext>
            </a:extLst>
          </p:cNvPr>
          <p:cNvSpPr txBox="1"/>
          <p:nvPr/>
        </p:nvSpPr>
        <p:spPr>
          <a:xfrm>
            <a:off x="563218" y="1679014"/>
            <a:ext cx="11368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Finished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Existing solutions waste batching opportunity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158276-14F7-B94C-B88C-E848448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14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467954-30FD-2242-8A2B-637EA21419CD}"/>
              </a:ext>
            </a:extLst>
          </p:cNvPr>
          <p:cNvGrpSpPr/>
          <p:nvPr/>
        </p:nvGrpSpPr>
        <p:grpSpPr>
          <a:xfrm>
            <a:off x="3157661" y="2547830"/>
            <a:ext cx="2517322" cy="481775"/>
            <a:chOff x="4102118" y="2130599"/>
            <a:chExt cx="2517322" cy="48177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8BFF4B5-6709-F84B-89F9-93318A14E6D0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81A378-E744-E04A-9BC6-AEB82DE769A9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0849C3CB-8203-7140-BA85-45264F1BA2BD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432E6DA-CA9A-3040-BD1B-8199205E5229}"/>
                </a:ext>
              </a:extLst>
            </p:cNvPr>
            <p:cNvCxnSpPr>
              <a:stCxn id="24" idx="3"/>
              <a:endCxn id="27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0DD7EEB-5CD0-2F4D-82E4-A720B29D0AB0}"/>
                </a:ext>
              </a:extLst>
            </p:cNvPr>
            <p:cNvCxnSpPr/>
            <p:nvPr/>
          </p:nvCxnSpPr>
          <p:spPr>
            <a:xfrm>
              <a:off x="5664135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0C5F4D-5364-7243-AA67-2A9766C49E9C}"/>
              </a:ext>
            </a:extLst>
          </p:cNvPr>
          <p:cNvGrpSpPr/>
          <p:nvPr/>
        </p:nvGrpSpPr>
        <p:grpSpPr>
          <a:xfrm>
            <a:off x="3157661" y="3466571"/>
            <a:ext cx="1524638" cy="481775"/>
            <a:chOff x="4102118" y="3042160"/>
            <a:chExt cx="1524638" cy="481775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FF79DF9E-508D-6B45-91BD-D67F09FDC62F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DAD6402-AB4F-9944-91D2-AEB6B9DF968B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8B96FF0-48D3-0C47-ABC5-8271ADB9CD08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5F16965-5E4B-CC43-91CD-0A5D51D23515}"/>
              </a:ext>
            </a:extLst>
          </p:cNvPr>
          <p:cNvSpPr/>
          <p:nvPr/>
        </p:nvSpPr>
        <p:spPr>
          <a:xfrm>
            <a:off x="2994496" y="2401926"/>
            <a:ext cx="2823208" cy="179570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2088600-DDC8-7649-AC92-0B5E757A820A}"/>
              </a:ext>
            </a:extLst>
          </p:cNvPr>
          <p:cNvSpPr txBox="1"/>
          <p:nvPr/>
        </p:nvSpPr>
        <p:spPr>
          <a:xfrm>
            <a:off x="7404306" y="1379370"/>
            <a:ext cx="122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Not yet </a:t>
            </a:r>
          </a:p>
          <a:p>
            <a:r>
              <a:rPr lang="en-US" sz="2200" dirty="0"/>
              <a:t>executed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49D63-A16C-9A44-9C14-BF75A0494D62}"/>
              </a:ext>
            </a:extLst>
          </p:cNvPr>
          <p:cNvSpPr txBox="1"/>
          <p:nvPr/>
        </p:nvSpPr>
        <p:spPr>
          <a:xfrm>
            <a:off x="1793222" y="1679014"/>
            <a:ext cx="128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Executing</a:t>
            </a:r>
          </a:p>
        </p:txBody>
      </p:sp>
    </p:spTree>
    <p:extLst>
      <p:ext uri="{BB962C8B-B14F-4D97-AF65-F5344CB8AC3E}">
        <p14:creationId xmlns:p14="http://schemas.microsoft.com/office/powerpoint/2010/main" val="326590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53555D82-9F69-E540-8D49-A701F37F1BD2}"/>
              </a:ext>
            </a:extLst>
          </p:cNvPr>
          <p:cNvSpPr/>
          <p:nvPr/>
        </p:nvSpPr>
        <p:spPr>
          <a:xfrm>
            <a:off x="3014395" y="2185659"/>
            <a:ext cx="855866" cy="2122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8EB8C4-12D0-7949-ADF5-6287BA24937B}"/>
              </a:ext>
            </a:extLst>
          </p:cNvPr>
          <p:cNvCxnSpPr>
            <a:cxnSpLocks/>
          </p:cNvCxnSpPr>
          <p:nvPr/>
        </p:nvCxnSpPr>
        <p:spPr>
          <a:xfrm>
            <a:off x="3870261" y="2182771"/>
            <a:ext cx="4627930" cy="0"/>
          </a:xfrm>
          <a:prstGeom prst="line">
            <a:avLst/>
          </a:prstGeom>
          <a:ln w="25400" cmpd="sng">
            <a:solidFill>
              <a:schemeClr val="tx1"/>
            </a:solidFill>
            <a:headEnd type="oval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67F10A-9403-A446-BF49-06AD7E4851EE}"/>
              </a:ext>
            </a:extLst>
          </p:cNvPr>
          <p:cNvCxnSpPr>
            <a:cxnSpLocks/>
          </p:cNvCxnSpPr>
          <p:nvPr/>
        </p:nvCxnSpPr>
        <p:spPr>
          <a:xfrm>
            <a:off x="679643" y="2185659"/>
            <a:ext cx="2314853" cy="0"/>
          </a:xfrm>
          <a:prstGeom prst="line">
            <a:avLst/>
          </a:prstGeom>
          <a:ln>
            <a:solidFill>
              <a:srgbClr val="000000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34167D21-D117-224B-9289-335DB94899E1}"/>
              </a:ext>
            </a:extLst>
          </p:cNvPr>
          <p:cNvSpPr txBox="1"/>
          <p:nvPr/>
        </p:nvSpPr>
        <p:spPr>
          <a:xfrm>
            <a:off x="2800677" y="1679014"/>
            <a:ext cx="128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Executing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DB13C1-7641-7741-B019-7CD110E08D49}"/>
              </a:ext>
            </a:extLst>
          </p:cNvPr>
          <p:cNvSpPr txBox="1"/>
          <p:nvPr/>
        </p:nvSpPr>
        <p:spPr>
          <a:xfrm>
            <a:off x="563218" y="1679014"/>
            <a:ext cx="11368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Finished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Existing solutions waste batching opportunity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158276-14F7-B94C-B88C-E848448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15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467954-30FD-2242-8A2B-637EA21419CD}"/>
              </a:ext>
            </a:extLst>
          </p:cNvPr>
          <p:cNvGrpSpPr/>
          <p:nvPr/>
        </p:nvGrpSpPr>
        <p:grpSpPr>
          <a:xfrm>
            <a:off x="3157661" y="2547830"/>
            <a:ext cx="2517322" cy="481775"/>
            <a:chOff x="4102118" y="2130599"/>
            <a:chExt cx="2517322" cy="48177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8BFF4B5-6709-F84B-89F9-93318A14E6D0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81A378-E744-E04A-9BC6-AEB82DE769A9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0849C3CB-8203-7140-BA85-45264F1BA2BD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432E6DA-CA9A-3040-BD1B-8199205E5229}"/>
                </a:ext>
              </a:extLst>
            </p:cNvPr>
            <p:cNvCxnSpPr>
              <a:stCxn id="24" idx="3"/>
              <a:endCxn id="27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0DD7EEB-5CD0-2F4D-82E4-A720B29D0AB0}"/>
                </a:ext>
              </a:extLst>
            </p:cNvPr>
            <p:cNvCxnSpPr/>
            <p:nvPr/>
          </p:nvCxnSpPr>
          <p:spPr>
            <a:xfrm>
              <a:off x="5664135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0C5F4D-5364-7243-AA67-2A9766C49E9C}"/>
              </a:ext>
            </a:extLst>
          </p:cNvPr>
          <p:cNvGrpSpPr/>
          <p:nvPr/>
        </p:nvGrpSpPr>
        <p:grpSpPr>
          <a:xfrm>
            <a:off x="3157661" y="3466571"/>
            <a:ext cx="1524638" cy="481775"/>
            <a:chOff x="4102118" y="3042160"/>
            <a:chExt cx="1524638" cy="481775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FF79DF9E-508D-6B45-91BD-D67F09FDC62F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DAD6402-AB4F-9944-91D2-AEB6B9DF968B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8B96FF0-48D3-0C47-ABC5-8271ADB9CD08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5F16965-5E4B-CC43-91CD-0A5D51D23515}"/>
              </a:ext>
            </a:extLst>
          </p:cNvPr>
          <p:cNvSpPr/>
          <p:nvPr/>
        </p:nvSpPr>
        <p:spPr>
          <a:xfrm>
            <a:off x="2994496" y="2401926"/>
            <a:ext cx="2823208" cy="179570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0A55FE1-C7E2-3642-9598-0DE68C7D49CE}"/>
              </a:ext>
            </a:extLst>
          </p:cNvPr>
          <p:cNvSpPr txBox="1"/>
          <p:nvPr/>
        </p:nvSpPr>
        <p:spPr>
          <a:xfrm>
            <a:off x="7404306" y="1379370"/>
            <a:ext cx="122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Not yet </a:t>
            </a:r>
          </a:p>
          <a:p>
            <a:r>
              <a:rPr lang="en-US" sz="2200" dirty="0"/>
              <a:t>executed</a:t>
            </a:r>
          </a:p>
        </p:txBody>
      </p:sp>
    </p:spTree>
    <p:extLst>
      <p:ext uri="{BB962C8B-B14F-4D97-AF65-F5344CB8AC3E}">
        <p14:creationId xmlns:p14="http://schemas.microsoft.com/office/powerpoint/2010/main" val="1287540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53555D82-9F69-E540-8D49-A701F37F1BD2}"/>
              </a:ext>
            </a:extLst>
          </p:cNvPr>
          <p:cNvSpPr/>
          <p:nvPr/>
        </p:nvSpPr>
        <p:spPr>
          <a:xfrm>
            <a:off x="3950495" y="2206046"/>
            <a:ext cx="855866" cy="2122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8EB8C4-12D0-7949-ADF5-6287BA24937B}"/>
              </a:ext>
            </a:extLst>
          </p:cNvPr>
          <p:cNvCxnSpPr>
            <a:cxnSpLocks/>
          </p:cNvCxnSpPr>
          <p:nvPr/>
        </p:nvCxnSpPr>
        <p:spPr>
          <a:xfrm flipV="1">
            <a:off x="4806361" y="2182771"/>
            <a:ext cx="3691830" cy="2888"/>
          </a:xfrm>
          <a:prstGeom prst="line">
            <a:avLst/>
          </a:prstGeom>
          <a:ln w="25400" cmpd="sng">
            <a:solidFill>
              <a:schemeClr val="tx1"/>
            </a:solidFill>
            <a:headEnd type="oval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67F10A-9403-A446-BF49-06AD7E4851EE}"/>
              </a:ext>
            </a:extLst>
          </p:cNvPr>
          <p:cNvCxnSpPr>
            <a:cxnSpLocks/>
          </p:cNvCxnSpPr>
          <p:nvPr/>
        </p:nvCxnSpPr>
        <p:spPr>
          <a:xfrm>
            <a:off x="679643" y="2185659"/>
            <a:ext cx="3270852" cy="0"/>
          </a:xfrm>
          <a:prstGeom prst="line">
            <a:avLst/>
          </a:prstGeom>
          <a:ln>
            <a:solidFill>
              <a:srgbClr val="000000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34167D21-D117-224B-9289-335DB94899E1}"/>
              </a:ext>
            </a:extLst>
          </p:cNvPr>
          <p:cNvSpPr txBox="1"/>
          <p:nvPr/>
        </p:nvSpPr>
        <p:spPr>
          <a:xfrm>
            <a:off x="3755982" y="1679014"/>
            <a:ext cx="128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Executing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DB13C1-7641-7741-B019-7CD110E08D49}"/>
              </a:ext>
            </a:extLst>
          </p:cNvPr>
          <p:cNvSpPr txBox="1"/>
          <p:nvPr/>
        </p:nvSpPr>
        <p:spPr>
          <a:xfrm>
            <a:off x="563218" y="1679014"/>
            <a:ext cx="11368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Finished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Existing solutions waste batching opportunity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158276-14F7-B94C-B88C-E848448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16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467954-30FD-2242-8A2B-637EA21419CD}"/>
              </a:ext>
            </a:extLst>
          </p:cNvPr>
          <p:cNvGrpSpPr/>
          <p:nvPr/>
        </p:nvGrpSpPr>
        <p:grpSpPr>
          <a:xfrm>
            <a:off x="3157661" y="2547830"/>
            <a:ext cx="2517322" cy="481775"/>
            <a:chOff x="4102118" y="2130599"/>
            <a:chExt cx="2517322" cy="48177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8BFF4B5-6709-F84B-89F9-93318A14E6D0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81A378-E744-E04A-9BC6-AEB82DE769A9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0849C3CB-8203-7140-BA85-45264F1BA2BD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432E6DA-CA9A-3040-BD1B-8199205E5229}"/>
                </a:ext>
              </a:extLst>
            </p:cNvPr>
            <p:cNvCxnSpPr>
              <a:stCxn id="24" idx="3"/>
              <a:endCxn id="27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0DD7EEB-5CD0-2F4D-82E4-A720B29D0AB0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0C5F4D-5364-7243-AA67-2A9766C49E9C}"/>
              </a:ext>
            </a:extLst>
          </p:cNvPr>
          <p:cNvGrpSpPr/>
          <p:nvPr/>
        </p:nvGrpSpPr>
        <p:grpSpPr>
          <a:xfrm>
            <a:off x="3157661" y="3466571"/>
            <a:ext cx="1524638" cy="481775"/>
            <a:chOff x="4102118" y="3042160"/>
            <a:chExt cx="1524638" cy="481775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FF79DF9E-508D-6B45-91BD-D67F09FDC62F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DAD6402-AB4F-9944-91D2-AEB6B9DF968B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8B96FF0-48D3-0C47-ABC5-8271ADB9CD08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5F16965-5E4B-CC43-91CD-0A5D51D23515}"/>
              </a:ext>
            </a:extLst>
          </p:cNvPr>
          <p:cNvSpPr/>
          <p:nvPr/>
        </p:nvSpPr>
        <p:spPr>
          <a:xfrm>
            <a:off x="2994496" y="2401926"/>
            <a:ext cx="2823208" cy="179570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A3D2CC43-A646-A94D-8931-63758340DFCC}"/>
              </a:ext>
            </a:extLst>
          </p:cNvPr>
          <p:cNvGrpSpPr/>
          <p:nvPr/>
        </p:nvGrpSpPr>
        <p:grpSpPr>
          <a:xfrm>
            <a:off x="5980869" y="4881907"/>
            <a:ext cx="2517322" cy="481775"/>
            <a:chOff x="4102118" y="2130599"/>
            <a:chExt cx="2517322" cy="481775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9F45F9AF-ABC0-B446-AAF5-623FF7C83415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2FEEFFF3-3A53-AB45-A4C4-1E2BD8DACED2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CC1DC4D4-366F-864F-8E7A-D454AF58886D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337EFCA2-6226-AD4A-A12E-4FD466E25897}"/>
                </a:ext>
              </a:extLst>
            </p:cNvPr>
            <p:cNvCxnSpPr>
              <a:stCxn id="41" idx="3"/>
              <a:endCxn id="42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D6ABCA20-9BC6-E848-89FE-038455E395F9}"/>
                </a:ext>
              </a:extLst>
            </p:cNvPr>
            <p:cNvCxnSpPr>
              <a:cxnSpLocks/>
              <a:stCxn id="42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8F41C1B-8940-8F49-B97F-AFBB63087F7A}"/>
              </a:ext>
            </a:extLst>
          </p:cNvPr>
          <p:cNvSpPr txBox="1"/>
          <p:nvPr/>
        </p:nvSpPr>
        <p:spPr>
          <a:xfrm>
            <a:off x="7404306" y="1379370"/>
            <a:ext cx="122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Not yet </a:t>
            </a:r>
          </a:p>
          <a:p>
            <a:r>
              <a:rPr lang="en-US" sz="2200" dirty="0"/>
              <a:t>executed</a:t>
            </a:r>
          </a:p>
        </p:txBody>
      </p:sp>
    </p:spTree>
    <p:extLst>
      <p:ext uri="{BB962C8B-B14F-4D97-AF65-F5344CB8AC3E}">
        <p14:creationId xmlns:p14="http://schemas.microsoft.com/office/powerpoint/2010/main" val="79632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-0.00174 -0.3402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53555D82-9F69-E540-8D49-A701F37F1BD2}"/>
              </a:ext>
            </a:extLst>
          </p:cNvPr>
          <p:cNvSpPr/>
          <p:nvPr/>
        </p:nvSpPr>
        <p:spPr>
          <a:xfrm>
            <a:off x="4961838" y="2182771"/>
            <a:ext cx="855866" cy="2122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8EB8C4-12D0-7949-ADF5-6287BA24937B}"/>
              </a:ext>
            </a:extLst>
          </p:cNvPr>
          <p:cNvCxnSpPr>
            <a:cxnSpLocks/>
          </p:cNvCxnSpPr>
          <p:nvPr/>
        </p:nvCxnSpPr>
        <p:spPr>
          <a:xfrm>
            <a:off x="5817704" y="2182771"/>
            <a:ext cx="2680487" cy="0"/>
          </a:xfrm>
          <a:prstGeom prst="line">
            <a:avLst/>
          </a:prstGeom>
          <a:ln w="25400" cmpd="sng">
            <a:solidFill>
              <a:schemeClr val="tx1"/>
            </a:solidFill>
            <a:headEnd type="oval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67F10A-9403-A446-BF49-06AD7E4851EE}"/>
              </a:ext>
            </a:extLst>
          </p:cNvPr>
          <p:cNvCxnSpPr>
            <a:cxnSpLocks/>
          </p:cNvCxnSpPr>
          <p:nvPr/>
        </p:nvCxnSpPr>
        <p:spPr>
          <a:xfrm>
            <a:off x="679643" y="2185659"/>
            <a:ext cx="4282195" cy="0"/>
          </a:xfrm>
          <a:prstGeom prst="line">
            <a:avLst/>
          </a:prstGeom>
          <a:ln>
            <a:solidFill>
              <a:srgbClr val="000000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34167D21-D117-224B-9289-335DB94899E1}"/>
              </a:ext>
            </a:extLst>
          </p:cNvPr>
          <p:cNvSpPr txBox="1"/>
          <p:nvPr/>
        </p:nvSpPr>
        <p:spPr>
          <a:xfrm>
            <a:off x="4748121" y="1679014"/>
            <a:ext cx="128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Executing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ADB13C1-7641-7741-B019-7CD110E08D49}"/>
              </a:ext>
            </a:extLst>
          </p:cNvPr>
          <p:cNvSpPr txBox="1"/>
          <p:nvPr/>
        </p:nvSpPr>
        <p:spPr>
          <a:xfrm>
            <a:off x="563218" y="1679014"/>
            <a:ext cx="11368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Finished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Existing solutions waste batching opportunity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158276-14F7-B94C-B88C-E848448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467954-30FD-2242-8A2B-637EA21419CD}"/>
              </a:ext>
            </a:extLst>
          </p:cNvPr>
          <p:cNvGrpSpPr/>
          <p:nvPr/>
        </p:nvGrpSpPr>
        <p:grpSpPr>
          <a:xfrm>
            <a:off x="3157661" y="2547830"/>
            <a:ext cx="2517322" cy="481775"/>
            <a:chOff x="4102118" y="2130599"/>
            <a:chExt cx="2517322" cy="48177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8BFF4B5-6709-F84B-89F9-93318A14E6D0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81A378-E744-E04A-9BC6-AEB82DE769A9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0849C3CB-8203-7140-BA85-45264F1BA2BD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432E6DA-CA9A-3040-BD1B-8199205E5229}"/>
                </a:ext>
              </a:extLst>
            </p:cNvPr>
            <p:cNvCxnSpPr>
              <a:stCxn id="24" idx="3"/>
              <a:endCxn id="27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0DD7EEB-5CD0-2F4D-82E4-A720B29D0AB0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0C5F4D-5364-7243-AA67-2A9766C49E9C}"/>
              </a:ext>
            </a:extLst>
          </p:cNvPr>
          <p:cNvGrpSpPr/>
          <p:nvPr/>
        </p:nvGrpSpPr>
        <p:grpSpPr>
          <a:xfrm>
            <a:off x="3157661" y="3466571"/>
            <a:ext cx="1524638" cy="481775"/>
            <a:chOff x="4102118" y="3042160"/>
            <a:chExt cx="1524638" cy="481775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FF79DF9E-508D-6B45-91BD-D67F09FDC62F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DAD6402-AB4F-9944-91D2-AEB6B9DF968B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8B96FF0-48D3-0C47-ABC5-8271ADB9CD08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D5F16965-5E4B-CC43-91CD-0A5D51D23515}"/>
              </a:ext>
            </a:extLst>
          </p:cNvPr>
          <p:cNvSpPr/>
          <p:nvPr/>
        </p:nvSpPr>
        <p:spPr>
          <a:xfrm>
            <a:off x="2994496" y="2401926"/>
            <a:ext cx="2823208" cy="179570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B593CB2-1629-E048-AE17-2287C72C9714}"/>
              </a:ext>
            </a:extLst>
          </p:cNvPr>
          <p:cNvGrpSpPr/>
          <p:nvPr/>
        </p:nvGrpSpPr>
        <p:grpSpPr>
          <a:xfrm>
            <a:off x="5974272" y="2547830"/>
            <a:ext cx="2517322" cy="481775"/>
            <a:chOff x="4102118" y="2130599"/>
            <a:chExt cx="2517322" cy="481775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DBF42D2E-B0D2-1D4F-AA7F-15ED43BE4D08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68C17F8-3674-A740-9076-11ADA2671F22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773AD273-96E2-414B-8427-ED2EF524C34F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87C04C9-69F5-574E-8DF8-7A04FC0893CE}"/>
                </a:ext>
              </a:extLst>
            </p:cNvPr>
            <p:cNvCxnSpPr>
              <a:stCxn id="26" idx="3"/>
              <a:endCxn id="28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7FBE51C-2B77-7C44-89A7-CE79F9FD1197}"/>
                </a:ext>
              </a:extLst>
            </p:cNvPr>
            <p:cNvCxnSpPr>
              <a:cxnSpLocks/>
              <a:stCxn id="28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4088F2F-B8CD-A749-91F0-92E3CAA62DB8}"/>
              </a:ext>
            </a:extLst>
          </p:cNvPr>
          <p:cNvGrpSpPr/>
          <p:nvPr/>
        </p:nvGrpSpPr>
        <p:grpSpPr>
          <a:xfrm>
            <a:off x="7116274" y="4805510"/>
            <a:ext cx="1524638" cy="481775"/>
            <a:chOff x="4102118" y="3042160"/>
            <a:chExt cx="1524638" cy="481775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23ED5C9-3B9F-B245-ABC9-D0FDF1EC9D48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9A5E7E56-0B43-5B44-8384-114B79BACB39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EED8E089-8DE3-7544-B42B-4D6566A6315D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08F98CD8-2D7F-9946-8C97-36C46799317F}"/>
              </a:ext>
            </a:extLst>
          </p:cNvPr>
          <p:cNvSpPr/>
          <p:nvPr/>
        </p:nvSpPr>
        <p:spPr>
          <a:xfrm>
            <a:off x="5817704" y="2399038"/>
            <a:ext cx="2823208" cy="179570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36581DFA-EB63-2C47-9509-89BE9FFB530A}"/>
              </a:ext>
            </a:extLst>
          </p:cNvPr>
          <p:cNvSpPr/>
          <p:nvPr/>
        </p:nvSpPr>
        <p:spPr>
          <a:xfrm>
            <a:off x="5103474" y="3466570"/>
            <a:ext cx="569333" cy="481775"/>
          </a:xfrm>
          <a:prstGeom prst="round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WASTE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161770F-308C-0E43-B178-5FDAE7D29040}"/>
              </a:ext>
            </a:extLst>
          </p:cNvPr>
          <p:cNvSpPr txBox="1"/>
          <p:nvPr/>
        </p:nvSpPr>
        <p:spPr>
          <a:xfrm>
            <a:off x="7404306" y="1379370"/>
            <a:ext cx="122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Not yet </a:t>
            </a:r>
          </a:p>
          <a:p>
            <a:r>
              <a:rPr lang="en-US" sz="2200" dirty="0"/>
              <a:t>executed</a:t>
            </a:r>
          </a:p>
        </p:txBody>
      </p:sp>
      <p:sp>
        <p:nvSpPr>
          <p:cNvPr id="4" name="Rounded Rectangular Callout 3">
            <a:extLst>
              <a:ext uri="{FF2B5EF4-FFF2-40B4-BE49-F238E27FC236}">
                <a16:creationId xmlns:a16="http://schemas.microsoft.com/office/drawing/2014/main" id="{06F90B0E-8556-7443-AD5C-6663B63784F7}"/>
              </a:ext>
            </a:extLst>
          </p:cNvPr>
          <p:cNvSpPr/>
          <p:nvPr/>
        </p:nvSpPr>
        <p:spPr>
          <a:xfrm>
            <a:off x="563218" y="4473803"/>
            <a:ext cx="2431278" cy="813481"/>
          </a:xfrm>
          <a:prstGeom prst="wedgeRoundRectCallout">
            <a:avLst>
              <a:gd name="adj1" fmla="val 52645"/>
              <a:gd name="adj2" fmla="val -112607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Short request waits for longer request to finish</a:t>
            </a: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F7F948C8-90ED-0742-8F27-6F511C5376D9}"/>
              </a:ext>
            </a:extLst>
          </p:cNvPr>
          <p:cNvSpPr/>
          <p:nvPr/>
        </p:nvSpPr>
        <p:spPr>
          <a:xfrm>
            <a:off x="4359501" y="4866390"/>
            <a:ext cx="2318876" cy="1166191"/>
          </a:xfrm>
          <a:prstGeom prst="wedgeRoundRectCallout">
            <a:avLst>
              <a:gd name="adj1" fmla="val 32769"/>
              <a:gd name="adj2" fmla="val -19318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New request waits even if current batch has slot available</a:t>
            </a:r>
          </a:p>
        </p:txBody>
      </p:sp>
    </p:spTree>
    <p:extLst>
      <p:ext uri="{BB962C8B-B14F-4D97-AF65-F5344CB8AC3E}">
        <p14:creationId xmlns:p14="http://schemas.microsoft.com/office/powerpoint/2010/main" val="200780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-0.12482 -0.19537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15" y="-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50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approach: Cellular Batching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128"/>
            <a:ext cx="8494016" cy="45259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3366FF"/>
                </a:solidFill>
              </a:rPr>
              <a:t>Key observation</a:t>
            </a:r>
            <a:endParaRPr lang="en-US" dirty="0"/>
          </a:p>
          <a:p>
            <a:pPr lvl="1"/>
            <a:r>
              <a:rPr lang="en-US" dirty="0"/>
              <a:t>RNN is made up of (a few types of) cells that are repeated many times</a:t>
            </a:r>
          </a:p>
          <a:p>
            <a:pPr lvl="1"/>
            <a:r>
              <a:rPr lang="en-US" dirty="0"/>
              <a:t>weight parameters are fixed and shared by all steps</a:t>
            </a:r>
          </a:p>
          <a:p>
            <a:r>
              <a:rPr lang="en-US" dirty="0">
                <a:solidFill>
                  <a:srgbClr val="3366FF"/>
                </a:solidFill>
              </a:rPr>
              <a:t>Cellular Batching</a:t>
            </a:r>
            <a:r>
              <a:rPr lang="en-US" dirty="0"/>
              <a:t>: make batching decisions before executing each RNN cell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90CEC4-D6F1-0949-BDC8-7BDB244E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0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B288A3A6-E00A-CD43-913A-CC39B751F37E}"/>
              </a:ext>
            </a:extLst>
          </p:cNvPr>
          <p:cNvSpPr/>
          <p:nvPr/>
        </p:nvSpPr>
        <p:spPr>
          <a:xfrm>
            <a:off x="5103474" y="3466570"/>
            <a:ext cx="569333" cy="481775"/>
          </a:xfrm>
          <a:prstGeom prst="round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WASTE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B593CB2-1629-E048-AE17-2287C72C9714}"/>
              </a:ext>
            </a:extLst>
          </p:cNvPr>
          <p:cNvGrpSpPr/>
          <p:nvPr/>
        </p:nvGrpSpPr>
        <p:grpSpPr>
          <a:xfrm>
            <a:off x="5980869" y="4881907"/>
            <a:ext cx="2517322" cy="481775"/>
            <a:chOff x="4102118" y="2130599"/>
            <a:chExt cx="2517322" cy="481775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DBF42D2E-B0D2-1D4F-AA7F-15ED43BE4D08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68C17F8-3674-A740-9076-11ADA2671F22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773AD273-96E2-414B-8427-ED2EF524C34F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87C04C9-69F5-574E-8DF8-7A04FC0893CE}"/>
                </a:ext>
              </a:extLst>
            </p:cNvPr>
            <p:cNvCxnSpPr>
              <a:stCxn id="26" idx="3"/>
              <a:endCxn id="28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7FBE51C-2B77-7C44-89A7-CE79F9FD1197}"/>
                </a:ext>
              </a:extLst>
            </p:cNvPr>
            <p:cNvCxnSpPr>
              <a:cxnSpLocks/>
              <a:stCxn id="28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53555D82-9F69-E540-8D49-A701F37F1BD2}"/>
              </a:ext>
            </a:extLst>
          </p:cNvPr>
          <p:cNvSpPr/>
          <p:nvPr/>
        </p:nvSpPr>
        <p:spPr>
          <a:xfrm>
            <a:off x="3950495" y="2206046"/>
            <a:ext cx="855866" cy="2122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8EB8C4-12D0-7949-ADF5-6287BA24937B}"/>
              </a:ext>
            </a:extLst>
          </p:cNvPr>
          <p:cNvCxnSpPr>
            <a:cxnSpLocks/>
          </p:cNvCxnSpPr>
          <p:nvPr/>
        </p:nvCxnSpPr>
        <p:spPr>
          <a:xfrm flipV="1">
            <a:off x="4806361" y="2182771"/>
            <a:ext cx="3691830" cy="2888"/>
          </a:xfrm>
          <a:prstGeom prst="line">
            <a:avLst/>
          </a:prstGeom>
          <a:ln w="25400" cmpd="sng">
            <a:solidFill>
              <a:schemeClr val="tx1"/>
            </a:solidFill>
            <a:headEnd type="oval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67F10A-9403-A446-BF49-06AD7E4851EE}"/>
              </a:ext>
            </a:extLst>
          </p:cNvPr>
          <p:cNvCxnSpPr>
            <a:cxnSpLocks/>
          </p:cNvCxnSpPr>
          <p:nvPr/>
        </p:nvCxnSpPr>
        <p:spPr>
          <a:xfrm>
            <a:off x="679643" y="2185659"/>
            <a:ext cx="3270852" cy="0"/>
          </a:xfrm>
          <a:prstGeom prst="line">
            <a:avLst/>
          </a:prstGeom>
          <a:ln>
            <a:solidFill>
              <a:srgbClr val="000000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ADB13C1-7641-7741-B019-7CD110E08D49}"/>
              </a:ext>
            </a:extLst>
          </p:cNvPr>
          <p:cNvSpPr txBox="1"/>
          <p:nvPr/>
        </p:nvSpPr>
        <p:spPr>
          <a:xfrm>
            <a:off x="563218" y="1679014"/>
            <a:ext cx="11368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Finished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Cellular Batching reduces waiting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158276-14F7-B94C-B88C-E848448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19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467954-30FD-2242-8A2B-637EA21419CD}"/>
              </a:ext>
            </a:extLst>
          </p:cNvPr>
          <p:cNvGrpSpPr/>
          <p:nvPr/>
        </p:nvGrpSpPr>
        <p:grpSpPr>
          <a:xfrm>
            <a:off x="3157661" y="2547830"/>
            <a:ext cx="2517322" cy="481775"/>
            <a:chOff x="4102118" y="2130599"/>
            <a:chExt cx="2517322" cy="48177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8BFF4B5-6709-F84B-89F9-93318A14E6D0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81A378-E744-E04A-9BC6-AEB82DE769A9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0849C3CB-8203-7140-BA85-45264F1BA2BD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432E6DA-CA9A-3040-BD1B-8199205E5229}"/>
                </a:ext>
              </a:extLst>
            </p:cNvPr>
            <p:cNvCxnSpPr>
              <a:stCxn id="24" idx="3"/>
              <a:endCxn id="27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0DD7EEB-5CD0-2F4D-82E4-A720B29D0AB0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0C5F4D-5364-7243-AA67-2A9766C49E9C}"/>
              </a:ext>
            </a:extLst>
          </p:cNvPr>
          <p:cNvGrpSpPr/>
          <p:nvPr/>
        </p:nvGrpSpPr>
        <p:grpSpPr>
          <a:xfrm>
            <a:off x="3157661" y="3466571"/>
            <a:ext cx="1524638" cy="481775"/>
            <a:chOff x="4102118" y="3042160"/>
            <a:chExt cx="1524638" cy="481775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FF79DF9E-508D-6B45-91BD-D67F09FDC62F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DAD6402-AB4F-9944-91D2-AEB6B9DF968B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8B96FF0-48D3-0C47-ABC5-8271ADB9CD08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3F9CB55-C870-444B-B42E-15B37916C32C}"/>
              </a:ext>
            </a:extLst>
          </p:cNvPr>
          <p:cNvSpPr/>
          <p:nvPr/>
        </p:nvSpPr>
        <p:spPr>
          <a:xfrm>
            <a:off x="4946693" y="2369512"/>
            <a:ext cx="884264" cy="179570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018B228-1565-E74A-A132-70E00890CA3F}"/>
              </a:ext>
            </a:extLst>
          </p:cNvPr>
          <p:cNvSpPr txBox="1"/>
          <p:nvPr/>
        </p:nvSpPr>
        <p:spPr>
          <a:xfrm>
            <a:off x="7404306" y="1379370"/>
            <a:ext cx="122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Not yet </a:t>
            </a:r>
          </a:p>
          <a:p>
            <a:r>
              <a:rPr lang="en-US" sz="2200" dirty="0"/>
              <a:t>executed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4A17BFB-E791-AE4A-92D3-958F3AEC23FB}"/>
              </a:ext>
            </a:extLst>
          </p:cNvPr>
          <p:cNvSpPr txBox="1"/>
          <p:nvPr/>
        </p:nvSpPr>
        <p:spPr>
          <a:xfrm>
            <a:off x="3755982" y="1679014"/>
            <a:ext cx="128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Executing</a:t>
            </a:r>
          </a:p>
        </p:txBody>
      </p:sp>
    </p:spTree>
    <p:extLst>
      <p:ext uri="{BB962C8B-B14F-4D97-AF65-F5344CB8AC3E}">
        <p14:creationId xmlns:p14="http://schemas.microsoft.com/office/powerpoint/2010/main" val="135238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7.40741E-7 L -0.09549 -0.20625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05" y="-10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AA179-5D2F-D24F-83E5-30C7D53F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17" y="261387"/>
            <a:ext cx="7914365" cy="1143000"/>
          </a:xfrm>
        </p:spPr>
        <p:txBody>
          <a:bodyPr>
            <a:normAutofit/>
          </a:bodyPr>
          <a:lstStyle/>
          <a:p>
            <a:r>
              <a:rPr lang="en-US" dirty="0"/>
              <a:t>Deep Neural Network is popular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EDAE0-C041-514E-A932-E8D54A8BE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4387"/>
            <a:ext cx="8229600" cy="1338814"/>
          </a:xfrm>
        </p:spPr>
        <p:txBody>
          <a:bodyPr>
            <a:normAutofit/>
          </a:bodyPr>
          <a:lstStyle/>
          <a:p>
            <a:r>
              <a:rPr lang="en-US" dirty="0"/>
              <a:t>Google Translate reportedly processes 100 billion words every day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751388-0044-6C40-8CA6-FAE2B4A6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9167B4-4DFF-3E4F-A4A4-15BF0CD1C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60" y="2892390"/>
            <a:ext cx="8043078" cy="198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259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53555D82-9F69-E540-8D49-A701F37F1BD2}"/>
              </a:ext>
            </a:extLst>
          </p:cNvPr>
          <p:cNvSpPr/>
          <p:nvPr/>
        </p:nvSpPr>
        <p:spPr>
          <a:xfrm>
            <a:off x="4955935" y="2182771"/>
            <a:ext cx="855866" cy="2122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8EB8C4-12D0-7949-ADF5-6287BA24937B}"/>
              </a:ext>
            </a:extLst>
          </p:cNvPr>
          <p:cNvCxnSpPr>
            <a:cxnSpLocks/>
          </p:cNvCxnSpPr>
          <p:nvPr/>
        </p:nvCxnSpPr>
        <p:spPr>
          <a:xfrm flipV="1">
            <a:off x="5811801" y="2182771"/>
            <a:ext cx="2686390" cy="2888"/>
          </a:xfrm>
          <a:prstGeom prst="line">
            <a:avLst/>
          </a:prstGeom>
          <a:ln w="25400" cmpd="sng">
            <a:solidFill>
              <a:schemeClr val="tx1"/>
            </a:solidFill>
            <a:headEnd type="oval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67F10A-9403-A446-BF49-06AD7E4851EE}"/>
              </a:ext>
            </a:extLst>
          </p:cNvPr>
          <p:cNvCxnSpPr>
            <a:cxnSpLocks/>
          </p:cNvCxnSpPr>
          <p:nvPr/>
        </p:nvCxnSpPr>
        <p:spPr>
          <a:xfrm>
            <a:off x="679643" y="2185659"/>
            <a:ext cx="4267050" cy="0"/>
          </a:xfrm>
          <a:prstGeom prst="line">
            <a:avLst/>
          </a:prstGeom>
          <a:ln>
            <a:solidFill>
              <a:srgbClr val="000000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ADB13C1-7641-7741-B019-7CD110E08D49}"/>
              </a:ext>
            </a:extLst>
          </p:cNvPr>
          <p:cNvSpPr txBox="1"/>
          <p:nvPr/>
        </p:nvSpPr>
        <p:spPr>
          <a:xfrm>
            <a:off x="563218" y="1679014"/>
            <a:ext cx="11368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Finished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Cellular Batching reduces waiting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158276-14F7-B94C-B88C-E848448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20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467954-30FD-2242-8A2B-637EA21419CD}"/>
              </a:ext>
            </a:extLst>
          </p:cNvPr>
          <p:cNvGrpSpPr/>
          <p:nvPr/>
        </p:nvGrpSpPr>
        <p:grpSpPr>
          <a:xfrm>
            <a:off x="3157661" y="2547830"/>
            <a:ext cx="2517322" cy="481775"/>
            <a:chOff x="4102118" y="2130599"/>
            <a:chExt cx="2517322" cy="48177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8BFF4B5-6709-F84B-89F9-93318A14E6D0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81A378-E744-E04A-9BC6-AEB82DE769A9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0849C3CB-8203-7140-BA85-45264F1BA2BD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432E6DA-CA9A-3040-BD1B-8199205E5229}"/>
                </a:ext>
              </a:extLst>
            </p:cNvPr>
            <p:cNvCxnSpPr>
              <a:stCxn id="24" idx="3"/>
              <a:endCxn id="27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0DD7EEB-5CD0-2F4D-82E4-A720B29D0AB0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B0C5F4D-5364-7243-AA67-2A9766C49E9C}"/>
              </a:ext>
            </a:extLst>
          </p:cNvPr>
          <p:cNvGrpSpPr/>
          <p:nvPr/>
        </p:nvGrpSpPr>
        <p:grpSpPr>
          <a:xfrm>
            <a:off x="3157661" y="3466571"/>
            <a:ext cx="1524638" cy="481775"/>
            <a:chOff x="4102118" y="3042160"/>
            <a:chExt cx="1524638" cy="481775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FF79DF9E-508D-6B45-91BD-D67F09FDC62F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1DAD6402-AB4F-9944-91D2-AEB6B9DF968B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78B96FF0-48D3-0C47-ABC5-8271ADB9CD08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B593CB2-1629-E048-AE17-2287C72C9714}"/>
              </a:ext>
            </a:extLst>
          </p:cNvPr>
          <p:cNvGrpSpPr/>
          <p:nvPr/>
        </p:nvGrpSpPr>
        <p:grpSpPr>
          <a:xfrm>
            <a:off x="5105650" y="3466570"/>
            <a:ext cx="2517322" cy="481775"/>
            <a:chOff x="4102118" y="2130599"/>
            <a:chExt cx="2517322" cy="481775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DBF42D2E-B0D2-1D4F-AA7F-15ED43BE4D08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68C17F8-3674-A740-9076-11ADA2671F22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773AD273-96E2-414B-8427-ED2EF524C34F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87C04C9-69F5-574E-8DF8-7A04FC0893CE}"/>
                </a:ext>
              </a:extLst>
            </p:cNvPr>
            <p:cNvCxnSpPr>
              <a:stCxn id="26" idx="3"/>
              <a:endCxn id="28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7FBE51C-2B77-7C44-89A7-CE79F9FD1197}"/>
                </a:ext>
              </a:extLst>
            </p:cNvPr>
            <p:cNvCxnSpPr>
              <a:cxnSpLocks/>
              <a:stCxn id="28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3F9CB55-C870-444B-B42E-15B37916C32C}"/>
              </a:ext>
            </a:extLst>
          </p:cNvPr>
          <p:cNvSpPr/>
          <p:nvPr/>
        </p:nvSpPr>
        <p:spPr>
          <a:xfrm>
            <a:off x="5874347" y="2369512"/>
            <a:ext cx="884264" cy="179570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D3A79BA-D278-1E46-971A-DA7B8BB9DAC3}"/>
              </a:ext>
            </a:extLst>
          </p:cNvPr>
          <p:cNvGrpSpPr/>
          <p:nvPr/>
        </p:nvGrpSpPr>
        <p:grpSpPr>
          <a:xfrm>
            <a:off x="6973553" y="4988368"/>
            <a:ext cx="1524638" cy="481775"/>
            <a:chOff x="4102118" y="3042160"/>
            <a:chExt cx="1524638" cy="481775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B33AB732-EA79-4749-9481-A69C0DB4D29B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4C88D933-A240-8847-9826-60152CEB6A8E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5B635F31-E5D8-1D42-A885-F94198E792D7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CF8998A2-B5F0-644F-8C63-B807E861D967}"/>
              </a:ext>
            </a:extLst>
          </p:cNvPr>
          <p:cNvSpPr txBox="1"/>
          <p:nvPr/>
        </p:nvSpPr>
        <p:spPr>
          <a:xfrm>
            <a:off x="7404306" y="1379370"/>
            <a:ext cx="122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Not yet </a:t>
            </a:r>
          </a:p>
          <a:p>
            <a:r>
              <a:rPr lang="en-US" sz="2200" dirty="0"/>
              <a:t>executed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0C10D9B-4798-5443-8F85-F66460125AA9}"/>
              </a:ext>
            </a:extLst>
          </p:cNvPr>
          <p:cNvSpPr txBox="1"/>
          <p:nvPr/>
        </p:nvSpPr>
        <p:spPr>
          <a:xfrm>
            <a:off x="4738867" y="1679014"/>
            <a:ext cx="128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Executing</a:t>
            </a:r>
          </a:p>
        </p:txBody>
      </p:sp>
    </p:spTree>
    <p:extLst>
      <p:ext uri="{BB962C8B-B14F-4D97-AF65-F5344CB8AC3E}">
        <p14:creationId xmlns:p14="http://schemas.microsoft.com/office/powerpoint/2010/main" val="292189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34 -0.00116 L -0.10191 -0.35579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2" y="-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53555D82-9F69-E540-8D49-A701F37F1BD2}"/>
              </a:ext>
            </a:extLst>
          </p:cNvPr>
          <p:cNvSpPr/>
          <p:nvPr/>
        </p:nvSpPr>
        <p:spPr>
          <a:xfrm>
            <a:off x="5905483" y="2182771"/>
            <a:ext cx="855866" cy="21226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E8EB8C4-12D0-7949-ADF5-6287BA24937B}"/>
              </a:ext>
            </a:extLst>
          </p:cNvPr>
          <p:cNvCxnSpPr>
            <a:cxnSpLocks/>
          </p:cNvCxnSpPr>
          <p:nvPr/>
        </p:nvCxnSpPr>
        <p:spPr>
          <a:xfrm>
            <a:off x="6761349" y="2182771"/>
            <a:ext cx="1736842" cy="0"/>
          </a:xfrm>
          <a:prstGeom prst="line">
            <a:avLst/>
          </a:prstGeom>
          <a:ln w="25400" cmpd="sng">
            <a:solidFill>
              <a:schemeClr val="tx1"/>
            </a:solidFill>
            <a:headEnd type="oval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67F10A-9403-A446-BF49-06AD7E4851EE}"/>
              </a:ext>
            </a:extLst>
          </p:cNvPr>
          <p:cNvCxnSpPr>
            <a:cxnSpLocks/>
          </p:cNvCxnSpPr>
          <p:nvPr/>
        </p:nvCxnSpPr>
        <p:spPr>
          <a:xfrm>
            <a:off x="679643" y="2185659"/>
            <a:ext cx="5225840" cy="0"/>
          </a:xfrm>
          <a:prstGeom prst="line">
            <a:avLst/>
          </a:prstGeom>
          <a:ln>
            <a:solidFill>
              <a:srgbClr val="000000"/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ADB13C1-7641-7741-B019-7CD110E08D49}"/>
              </a:ext>
            </a:extLst>
          </p:cNvPr>
          <p:cNvSpPr txBox="1"/>
          <p:nvPr/>
        </p:nvSpPr>
        <p:spPr>
          <a:xfrm>
            <a:off x="563218" y="1679014"/>
            <a:ext cx="11368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Finished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Cellular Batching reduces waiting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158276-14F7-B94C-B88C-E848448E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21</a:t>
            </a:fld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C467954-30FD-2242-8A2B-637EA21419CD}"/>
              </a:ext>
            </a:extLst>
          </p:cNvPr>
          <p:cNvGrpSpPr/>
          <p:nvPr/>
        </p:nvGrpSpPr>
        <p:grpSpPr>
          <a:xfrm>
            <a:off x="3157661" y="2547830"/>
            <a:ext cx="2517322" cy="481775"/>
            <a:chOff x="4102118" y="2130599"/>
            <a:chExt cx="2517322" cy="48177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E8BFF4B5-6709-F84B-89F9-93318A14E6D0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2D81A378-E744-E04A-9BC6-AEB82DE769A9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0849C3CB-8203-7140-BA85-45264F1BA2BD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C432E6DA-CA9A-3040-BD1B-8199205E5229}"/>
                </a:ext>
              </a:extLst>
            </p:cNvPr>
            <p:cNvCxnSpPr>
              <a:stCxn id="24" idx="3"/>
              <a:endCxn id="27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0DD7EEB-5CD0-2F4D-82E4-A720B29D0AB0}"/>
                </a:ext>
              </a:extLst>
            </p:cNvPr>
            <p:cNvCxnSpPr>
              <a:cxnSpLocks/>
              <a:stCxn id="27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B593CB2-1629-E048-AE17-2287C72C9714}"/>
              </a:ext>
            </a:extLst>
          </p:cNvPr>
          <p:cNvGrpSpPr/>
          <p:nvPr/>
        </p:nvGrpSpPr>
        <p:grpSpPr>
          <a:xfrm>
            <a:off x="5105650" y="3466570"/>
            <a:ext cx="2517322" cy="481775"/>
            <a:chOff x="4102118" y="2130599"/>
            <a:chExt cx="2517322" cy="481775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DBF42D2E-B0D2-1D4F-AA7F-15ED43BE4D08}"/>
                </a:ext>
              </a:extLst>
            </p:cNvPr>
            <p:cNvSpPr/>
            <p:nvPr/>
          </p:nvSpPr>
          <p:spPr>
            <a:xfrm>
              <a:off x="4102118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468C17F8-3674-A740-9076-11ADA2671F22}"/>
                </a:ext>
              </a:extLst>
            </p:cNvPr>
            <p:cNvSpPr/>
            <p:nvPr/>
          </p:nvSpPr>
          <p:spPr>
            <a:xfrm>
              <a:off x="5057423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773AD273-96E2-414B-8427-ED2EF524C34F}"/>
                </a:ext>
              </a:extLst>
            </p:cNvPr>
            <p:cNvSpPr/>
            <p:nvPr/>
          </p:nvSpPr>
          <p:spPr>
            <a:xfrm>
              <a:off x="6050107" y="2130599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87C04C9-69F5-574E-8DF8-7A04FC0893CE}"/>
                </a:ext>
              </a:extLst>
            </p:cNvPr>
            <p:cNvCxnSpPr>
              <a:stCxn id="26" idx="3"/>
              <a:endCxn id="28" idx="1"/>
            </p:cNvCxnSpPr>
            <p:nvPr/>
          </p:nvCxnSpPr>
          <p:spPr>
            <a:xfrm>
              <a:off x="4671451" y="237148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67FBE51C-2B77-7C44-89A7-CE79F9FD1197}"/>
                </a:ext>
              </a:extLst>
            </p:cNvPr>
            <p:cNvCxnSpPr>
              <a:cxnSpLocks/>
              <a:stCxn id="28" idx="3"/>
            </p:cNvCxnSpPr>
            <p:nvPr/>
          </p:nvCxnSpPr>
          <p:spPr>
            <a:xfrm>
              <a:off x="5626756" y="2371487"/>
              <a:ext cx="4233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3F9CB55-C870-444B-B42E-15B37916C32C}"/>
              </a:ext>
            </a:extLst>
          </p:cNvPr>
          <p:cNvSpPr/>
          <p:nvPr/>
        </p:nvSpPr>
        <p:spPr>
          <a:xfrm>
            <a:off x="6858795" y="2346237"/>
            <a:ext cx="884264" cy="179570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D3A79BA-D278-1E46-971A-DA7B8BB9DAC3}"/>
              </a:ext>
            </a:extLst>
          </p:cNvPr>
          <p:cNvGrpSpPr/>
          <p:nvPr/>
        </p:nvGrpSpPr>
        <p:grpSpPr>
          <a:xfrm>
            <a:off x="6060955" y="2547830"/>
            <a:ext cx="1524638" cy="481775"/>
            <a:chOff x="4102118" y="3042160"/>
            <a:chExt cx="1524638" cy="481775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B33AB732-EA79-4749-9481-A69C0DB4D29B}"/>
                </a:ext>
              </a:extLst>
            </p:cNvPr>
            <p:cNvSpPr/>
            <p:nvPr/>
          </p:nvSpPr>
          <p:spPr>
            <a:xfrm>
              <a:off x="4102118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ounded Rectangle 41">
              <a:extLst>
                <a:ext uri="{FF2B5EF4-FFF2-40B4-BE49-F238E27FC236}">
                  <a16:creationId xmlns:a16="http://schemas.microsoft.com/office/drawing/2014/main" id="{4C88D933-A240-8847-9826-60152CEB6A8E}"/>
                </a:ext>
              </a:extLst>
            </p:cNvPr>
            <p:cNvSpPr/>
            <p:nvPr/>
          </p:nvSpPr>
          <p:spPr>
            <a:xfrm>
              <a:off x="5057423" y="3042160"/>
              <a:ext cx="569333" cy="48177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5B635F31-E5D8-1D42-A885-F94198E792D7}"/>
                </a:ext>
              </a:extLst>
            </p:cNvPr>
            <p:cNvCxnSpPr/>
            <p:nvPr/>
          </p:nvCxnSpPr>
          <p:spPr>
            <a:xfrm>
              <a:off x="4671451" y="3312247"/>
              <a:ext cx="38597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C938D7C3-4981-8049-8E7F-7B616EA79FD3}"/>
              </a:ext>
            </a:extLst>
          </p:cNvPr>
          <p:cNvSpPr txBox="1"/>
          <p:nvPr/>
        </p:nvSpPr>
        <p:spPr>
          <a:xfrm>
            <a:off x="7404306" y="1379370"/>
            <a:ext cx="12230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Not yet </a:t>
            </a:r>
          </a:p>
          <a:p>
            <a:r>
              <a:rPr lang="en-US" sz="2200" dirty="0"/>
              <a:t>executed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C3B68BF-EED0-3F40-AD61-ED7A49242E60}"/>
              </a:ext>
            </a:extLst>
          </p:cNvPr>
          <p:cNvSpPr txBox="1"/>
          <p:nvPr/>
        </p:nvSpPr>
        <p:spPr>
          <a:xfrm>
            <a:off x="5704111" y="1679014"/>
            <a:ext cx="12833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Executing</a:t>
            </a:r>
          </a:p>
        </p:txBody>
      </p:sp>
    </p:spTree>
    <p:extLst>
      <p:ext uri="{BB962C8B-B14F-4D97-AF65-F5344CB8AC3E}">
        <p14:creationId xmlns:p14="http://schemas.microsoft.com/office/powerpoint/2010/main" val="116148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381" y="274638"/>
            <a:ext cx="8402061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Challenges in realizing Cellular Batching in </a:t>
            </a:r>
            <a:r>
              <a:rPr lang="en-US" dirty="0" err="1"/>
              <a:t>BatchMaker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016" y="1685268"/>
            <a:ext cx="8586791" cy="4403451"/>
          </a:xfrm>
        </p:spPr>
        <p:txBody>
          <a:bodyPr>
            <a:normAutofit/>
          </a:bodyPr>
          <a:lstStyle/>
          <a:p>
            <a:r>
              <a:rPr lang="en-US" dirty="0"/>
              <a:t>Reduce CPU-GPU synchronization overhead </a:t>
            </a:r>
          </a:p>
          <a:p>
            <a:pPr lvl="1"/>
            <a:r>
              <a:rPr lang="en-US" dirty="0"/>
              <a:t>Must overlap scheduling on CPU with GPU execution </a:t>
            </a:r>
          </a:p>
          <a:p>
            <a:pPr lvl="1"/>
            <a:r>
              <a:rPr lang="en-US" dirty="0"/>
              <a:t>Balance the tradeoff to launch many kernels simultaneously vs. chance to batch new requests  </a:t>
            </a:r>
          </a:p>
          <a:p>
            <a:pPr lvl="1"/>
            <a:endParaRPr lang="en-US" dirty="0"/>
          </a:p>
          <a:p>
            <a:r>
              <a:rPr lang="en-US" dirty="0"/>
              <a:t>Support multiple types of cells</a:t>
            </a:r>
          </a:p>
          <a:p>
            <a:r>
              <a:rPr lang="en-US" dirty="0"/>
              <a:t>Utilize multiple GPU devices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751ED4-2C14-874F-8B86-7C1C54270BA5}"/>
              </a:ext>
            </a:extLst>
          </p:cNvPr>
          <p:cNvSpPr txBox="1"/>
          <p:nvPr/>
        </p:nvSpPr>
        <p:spPr>
          <a:xfrm>
            <a:off x="212651" y="36257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FFF7F-A6DA-A44D-A74C-651E01A5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A9D9A-0A10-7240-BF9B-7E3E16406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Naïve scheduling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3059E-25F0-1847-A460-8E4024E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23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4D8527-EEF0-FF47-8E70-5B0E19370C10}"/>
              </a:ext>
            </a:extLst>
          </p:cNvPr>
          <p:cNvSpPr/>
          <p:nvPr/>
        </p:nvSpPr>
        <p:spPr>
          <a:xfrm>
            <a:off x="5930080" y="2619725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DF36C00-76F3-E146-8203-3A6EB4127B3E}"/>
              </a:ext>
            </a:extLst>
          </p:cNvPr>
          <p:cNvSpPr/>
          <p:nvPr/>
        </p:nvSpPr>
        <p:spPr>
          <a:xfrm>
            <a:off x="6165375" y="4166480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8B73E03-A093-9449-8FDC-D3155DF5EADD}"/>
              </a:ext>
            </a:extLst>
          </p:cNvPr>
          <p:cNvSpPr/>
          <p:nvPr/>
        </p:nvSpPr>
        <p:spPr>
          <a:xfrm>
            <a:off x="6405635" y="3393362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06E05CFF-890D-FA45-B301-D1663D35344A}"/>
              </a:ext>
            </a:extLst>
          </p:cNvPr>
          <p:cNvSpPr/>
          <p:nvPr/>
        </p:nvSpPr>
        <p:spPr>
          <a:xfrm>
            <a:off x="6662184" y="4166480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A1E53-88C5-6C42-8F16-64AFAB46A3FE}"/>
              </a:ext>
            </a:extLst>
          </p:cNvPr>
          <p:cNvCxnSpPr>
            <a:cxnSpLocks/>
            <a:stCxn id="7" idx="0"/>
          </p:cNvCxnSpPr>
          <p:nvPr/>
        </p:nvCxnSpPr>
        <p:spPr>
          <a:xfrm flipV="1">
            <a:off x="6358587" y="3771402"/>
            <a:ext cx="179845" cy="3950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AEC0AD0-7C4D-6F49-8A06-89CC143FB526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6670384" y="3777649"/>
            <a:ext cx="185012" cy="3888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2721AF-3761-1543-A2ED-CCF0F5222E0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122765" y="2222783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3591F6-7545-1844-89DC-6AD5258DD8E3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5623904" y="3004012"/>
            <a:ext cx="374398" cy="3893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401946F-8A89-C048-BFEB-7979DDAB3D52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243672" y="3004012"/>
            <a:ext cx="354647" cy="3893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8C4BDE8F-9F05-604B-BE8B-AB708F5B86F4}"/>
              </a:ext>
            </a:extLst>
          </p:cNvPr>
          <p:cNvSpPr/>
          <p:nvPr/>
        </p:nvSpPr>
        <p:spPr>
          <a:xfrm>
            <a:off x="5190960" y="4166480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EFF9175-3118-4947-8134-2854EE74D932}"/>
              </a:ext>
            </a:extLst>
          </p:cNvPr>
          <p:cNvSpPr/>
          <p:nvPr/>
        </p:nvSpPr>
        <p:spPr>
          <a:xfrm>
            <a:off x="5431220" y="3393362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F71DD12C-7C62-1D4C-82D6-6E0A1B0191BD}"/>
              </a:ext>
            </a:extLst>
          </p:cNvPr>
          <p:cNvSpPr/>
          <p:nvPr/>
        </p:nvSpPr>
        <p:spPr>
          <a:xfrm>
            <a:off x="5687769" y="4166480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B206E79-04D8-014D-BFAB-5144DE6ABE49}"/>
              </a:ext>
            </a:extLst>
          </p:cNvPr>
          <p:cNvCxnSpPr>
            <a:cxnSpLocks/>
            <a:stCxn id="56" idx="0"/>
          </p:cNvCxnSpPr>
          <p:nvPr/>
        </p:nvCxnSpPr>
        <p:spPr>
          <a:xfrm flipV="1">
            <a:off x="5384172" y="3771402"/>
            <a:ext cx="179845" cy="3950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A669DF7-1E5A-1F47-A1A3-A5BA45D67095}"/>
              </a:ext>
            </a:extLst>
          </p:cNvPr>
          <p:cNvCxnSpPr>
            <a:cxnSpLocks/>
            <a:stCxn id="58" idx="0"/>
          </p:cNvCxnSpPr>
          <p:nvPr/>
        </p:nvCxnSpPr>
        <p:spPr>
          <a:xfrm flipH="1" flipV="1">
            <a:off x="5695969" y="3777649"/>
            <a:ext cx="185012" cy="3888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F7DFA37-C020-C04B-8487-2C97B09FF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34368"/>
          </a:xfrm>
        </p:spPr>
        <p:txBody>
          <a:bodyPr/>
          <a:lstStyle/>
          <a:p>
            <a:r>
              <a:rPr lang="en-US" dirty="0"/>
              <a:t>Assuming batch size 4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C4768CC-49E7-1A46-AC0A-46E8B8C152A5}"/>
              </a:ext>
            </a:extLst>
          </p:cNvPr>
          <p:cNvGrpSpPr/>
          <p:nvPr/>
        </p:nvGrpSpPr>
        <p:grpSpPr>
          <a:xfrm>
            <a:off x="7149729" y="2230456"/>
            <a:ext cx="1373677" cy="2292641"/>
            <a:chOff x="7140845" y="2222783"/>
            <a:chExt cx="1373677" cy="229264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3555E43-5132-524F-9912-C25891487A87}"/>
                </a:ext>
              </a:extLst>
            </p:cNvPr>
            <p:cNvGrpSpPr/>
            <p:nvPr/>
          </p:nvGrpSpPr>
          <p:grpSpPr>
            <a:xfrm>
              <a:off x="7140845" y="3385686"/>
              <a:ext cx="883232" cy="1129737"/>
              <a:chOff x="6063879" y="3015266"/>
              <a:chExt cx="703552" cy="771072"/>
            </a:xfrm>
          </p:grpSpPr>
          <p:sp>
            <p:nvSpPr>
              <p:cNvPr id="30" name="Rounded Rectangle 29">
                <a:extLst>
                  <a:ext uri="{FF2B5EF4-FFF2-40B4-BE49-F238E27FC236}">
                    <a16:creationId xmlns:a16="http://schemas.microsoft.com/office/drawing/2014/main" id="{27A0B5F0-46D8-484D-A14B-FAA841F17212}"/>
                  </a:ext>
                </a:extLst>
              </p:cNvPr>
              <p:cNvSpPr/>
              <p:nvPr/>
            </p:nvSpPr>
            <p:spPr>
              <a:xfrm>
                <a:off x="6063879" y="3542937"/>
                <a:ext cx="307811" cy="243401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1" name="Rounded Rectangle 30">
                <a:extLst>
                  <a:ext uri="{FF2B5EF4-FFF2-40B4-BE49-F238E27FC236}">
                    <a16:creationId xmlns:a16="http://schemas.microsoft.com/office/drawing/2014/main" id="{C3A2EE9E-5D0C-A348-91C6-8D053D9A0529}"/>
                  </a:ext>
                </a:extLst>
              </p:cNvPr>
              <p:cNvSpPr/>
              <p:nvPr/>
            </p:nvSpPr>
            <p:spPr>
              <a:xfrm>
                <a:off x="6255262" y="3015266"/>
                <a:ext cx="306971" cy="23953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ounded Rectangle 32">
                <a:extLst>
                  <a:ext uri="{FF2B5EF4-FFF2-40B4-BE49-F238E27FC236}">
                    <a16:creationId xmlns:a16="http://schemas.microsoft.com/office/drawing/2014/main" id="{C8F40246-C1D9-F84E-9DDA-F61A0350187A}"/>
                  </a:ext>
                </a:extLst>
              </p:cNvPr>
              <p:cNvSpPr/>
              <p:nvPr/>
            </p:nvSpPr>
            <p:spPr>
              <a:xfrm>
                <a:off x="6459620" y="3542937"/>
                <a:ext cx="307811" cy="243401"/>
              </a:xfrm>
              <a:prstGeom prst="roundRect">
                <a:avLst/>
              </a:prstGeom>
              <a:gradFill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E1AEB8E2-DB6C-9C45-9593-3A505A25F74F}"/>
                  </a:ext>
                </a:extLst>
              </p:cNvPr>
              <p:cNvCxnSpPr>
                <a:cxnSpLocks/>
                <a:stCxn id="30" idx="0"/>
              </p:cNvCxnSpPr>
              <p:nvPr/>
            </p:nvCxnSpPr>
            <p:spPr>
              <a:xfrm flipV="1">
                <a:off x="6217785" y="3273287"/>
                <a:ext cx="143258" cy="26965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21EE9F2D-CB8B-F44D-92C2-5E3E262E9F85}"/>
                  </a:ext>
                </a:extLst>
              </p:cNvPr>
              <p:cNvCxnSpPr>
                <a:cxnSpLocks/>
                <a:stCxn id="33" idx="0"/>
              </p:cNvCxnSpPr>
              <p:nvPr/>
            </p:nvCxnSpPr>
            <p:spPr>
              <a:xfrm flipH="1" flipV="1">
                <a:off x="6466152" y="3277551"/>
                <a:ext cx="147374" cy="26538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ounded Rectangle 24">
              <a:extLst>
                <a:ext uri="{FF2B5EF4-FFF2-40B4-BE49-F238E27FC236}">
                  <a16:creationId xmlns:a16="http://schemas.microsoft.com/office/drawing/2014/main" id="{3D4A8802-3B3D-064B-B92C-5E6177443265}"/>
                </a:ext>
              </a:extLst>
            </p:cNvPr>
            <p:cNvSpPr/>
            <p:nvPr/>
          </p:nvSpPr>
          <p:spPr>
            <a:xfrm>
              <a:off x="8129154" y="4164476"/>
              <a:ext cx="385368" cy="350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EE19249C-9A27-B447-B165-9F64D24FACD4}"/>
                </a:ext>
              </a:extLst>
            </p:cNvPr>
            <p:cNvSpPr/>
            <p:nvPr/>
          </p:nvSpPr>
          <p:spPr>
            <a:xfrm>
              <a:off x="7641486" y="2619725"/>
              <a:ext cx="385368" cy="350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6E8E6A9F-0012-7D48-9335-2FB6F0DB5953}"/>
                </a:ext>
              </a:extLst>
            </p:cNvPr>
            <p:cNvCxnSpPr>
              <a:cxnSpLocks/>
              <a:stCxn id="31" idx="0"/>
            </p:cNvCxnSpPr>
            <p:nvPr/>
          </p:nvCxnSpPr>
          <p:spPr>
            <a:xfrm flipV="1">
              <a:off x="7573790" y="3014161"/>
              <a:ext cx="195754" cy="37152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A9C82DC1-C06F-2445-9DC9-46E4601812D7}"/>
                </a:ext>
              </a:extLst>
            </p:cNvPr>
            <p:cNvCxnSpPr>
              <a:cxnSpLocks/>
              <a:stCxn id="25" idx="0"/>
            </p:cNvCxnSpPr>
            <p:nvPr/>
          </p:nvCxnSpPr>
          <p:spPr>
            <a:xfrm flipH="1" flipV="1">
              <a:off x="7886002" y="2994745"/>
              <a:ext cx="435836" cy="11697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D14A092D-785E-BE4E-B99E-EAF1D7BC40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0865" y="2222783"/>
              <a:ext cx="0" cy="39694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0C559567-8046-B74C-8DCB-0AA76042923C}"/>
              </a:ext>
            </a:extLst>
          </p:cNvPr>
          <p:cNvSpPr/>
          <p:nvPr/>
        </p:nvSpPr>
        <p:spPr>
          <a:xfrm>
            <a:off x="8626141" y="4166477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B00EB060-CBF1-6744-A233-1EE4222216BB}"/>
              </a:ext>
            </a:extLst>
          </p:cNvPr>
          <p:cNvSpPr/>
          <p:nvPr/>
        </p:nvSpPr>
        <p:spPr>
          <a:xfrm>
            <a:off x="8621635" y="3390523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CFE4D56-81F7-6848-AFF2-C9B176DA9F3D}"/>
              </a:ext>
            </a:extLst>
          </p:cNvPr>
          <p:cNvCxnSpPr>
            <a:cxnSpLocks/>
            <a:stCxn id="36" idx="0"/>
            <a:endCxn id="37" idx="2"/>
          </p:cNvCxnSpPr>
          <p:nvPr/>
        </p:nvCxnSpPr>
        <p:spPr>
          <a:xfrm flipH="1" flipV="1">
            <a:off x="8814847" y="3747142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C6693B0-C27D-664C-BAF9-1917CD87EE78}"/>
              </a:ext>
            </a:extLst>
          </p:cNvPr>
          <p:cNvCxnSpPr>
            <a:cxnSpLocks/>
          </p:cNvCxnSpPr>
          <p:nvPr/>
        </p:nvCxnSpPr>
        <p:spPr>
          <a:xfrm flipH="1" flipV="1">
            <a:off x="8814846" y="2970673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download.jpg">
            <a:extLst>
              <a:ext uri="{FF2B5EF4-FFF2-40B4-BE49-F238E27FC236}">
                <a16:creationId xmlns:a16="http://schemas.microsoft.com/office/drawing/2014/main" id="{9A1D7CF9-1DDC-3A4D-B546-6B3589681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21" y="5033788"/>
            <a:ext cx="2107509" cy="16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89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3059E-25F0-1847-A460-8E4024E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4D8527-EEF0-FF47-8E70-5B0E19370C10}"/>
              </a:ext>
            </a:extLst>
          </p:cNvPr>
          <p:cNvSpPr/>
          <p:nvPr/>
        </p:nvSpPr>
        <p:spPr>
          <a:xfrm>
            <a:off x="5930080" y="2619725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8B73E03-A093-9449-8FDC-D3155DF5EADD}"/>
              </a:ext>
            </a:extLst>
          </p:cNvPr>
          <p:cNvSpPr/>
          <p:nvPr/>
        </p:nvSpPr>
        <p:spPr>
          <a:xfrm>
            <a:off x="6405635" y="3393362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2721AF-3761-1543-A2ED-CCF0F5222E0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122765" y="2222783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3591F6-7545-1844-89DC-6AD5258DD8E3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5623904" y="3004012"/>
            <a:ext cx="374398" cy="3893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401946F-8A89-C048-BFEB-7979DDAB3D52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243672" y="3004012"/>
            <a:ext cx="354647" cy="3893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EFF9175-3118-4947-8134-2854EE74D932}"/>
              </a:ext>
            </a:extLst>
          </p:cNvPr>
          <p:cNvSpPr/>
          <p:nvPr/>
        </p:nvSpPr>
        <p:spPr>
          <a:xfrm>
            <a:off x="5431220" y="3393362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D36E4E5-87F1-EA49-9D2A-C7C8A4151A7B}"/>
              </a:ext>
            </a:extLst>
          </p:cNvPr>
          <p:cNvGrpSpPr/>
          <p:nvPr/>
        </p:nvGrpSpPr>
        <p:grpSpPr>
          <a:xfrm>
            <a:off x="5384172" y="3771402"/>
            <a:ext cx="1471224" cy="395078"/>
            <a:chOff x="5384172" y="3771402"/>
            <a:chExt cx="1471224" cy="395078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6C9A1E53-88C5-6C42-8F16-64AFAB46A3FE}"/>
                </a:ext>
              </a:extLst>
            </p:cNvPr>
            <p:cNvCxnSpPr>
              <a:cxnSpLocks/>
              <a:stCxn id="7" idx="0"/>
            </p:cNvCxnSpPr>
            <p:nvPr/>
          </p:nvCxnSpPr>
          <p:spPr>
            <a:xfrm flipV="1">
              <a:off x="6358587" y="3771402"/>
              <a:ext cx="179845" cy="39507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AEC0AD0-7C4D-6F49-8A06-89CC143FB526}"/>
                </a:ext>
              </a:extLst>
            </p:cNvPr>
            <p:cNvCxnSpPr>
              <a:cxnSpLocks/>
              <a:stCxn id="9" idx="0"/>
            </p:cNvCxnSpPr>
            <p:nvPr/>
          </p:nvCxnSpPr>
          <p:spPr>
            <a:xfrm flipH="1" flipV="1">
              <a:off x="6670384" y="3777649"/>
              <a:ext cx="185012" cy="3888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8B206E79-04D8-014D-BFAB-5144DE6ABE49}"/>
                </a:ext>
              </a:extLst>
            </p:cNvPr>
            <p:cNvCxnSpPr>
              <a:cxnSpLocks/>
              <a:stCxn id="56" idx="0"/>
            </p:cNvCxnSpPr>
            <p:nvPr/>
          </p:nvCxnSpPr>
          <p:spPr>
            <a:xfrm flipV="1">
              <a:off x="5384172" y="3771402"/>
              <a:ext cx="179845" cy="39507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0A669DF7-1E5A-1F47-A1A3-A5BA45D67095}"/>
                </a:ext>
              </a:extLst>
            </p:cNvPr>
            <p:cNvCxnSpPr>
              <a:cxnSpLocks/>
              <a:stCxn id="58" idx="0"/>
            </p:cNvCxnSpPr>
            <p:nvPr/>
          </p:nvCxnSpPr>
          <p:spPr>
            <a:xfrm flipH="1" flipV="1">
              <a:off x="5695969" y="3777649"/>
              <a:ext cx="185012" cy="3888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F7DFA37-C020-C04B-8487-2C97B09FF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34368"/>
          </a:xfrm>
        </p:spPr>
        <p:txBody>
          <a:bodyPr/>
          <a:lstStyle/>
          <a:p>
            <a:r>
              <a:rPr lang="en-US" dirty="0"/>
              <a:t>Assuming batch size 4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3C80B44-D54B-A747-83D1-66F19608267B}"/>
              </a:ext>
            </a:extLst>
          </p:cNvPr>
          <p:cNvGrpSpPr/>
          <p:nvPr/>
        </p:nvGrpSpPr>
        <p:grpSpPr>
          <a:xfrm>
            <a:off x="5079604" y="4646687"/>
            <a:ext cx="4015266" cy="778023"/>
            <a:chOff x="5079604" y="4646687"/>
            <a:chExt cx="4015266" cy="778023"/>
          </a:xfrm>
        </p:grpSpPr>
        <p:sp>
          <p:nvSpPr>
            <p:cNvPr id="3" name="Right Brace 2">
              <a:extLst>
                <a:ext uri="{FF2B5EF4-FFF2-40B4-BE49-F238E27FC236}">
                  <a16:creationId xmlns:a16="http://schemas.microsoft.com/office/drawing/2014/main" id="{12C6178E-E54A-6945-9E98-96B47CF43A78}"/>
                </a:ext>
              </a:extLst>
            </p:cNvPr>
            <p:cNvSpPr/>
            <p:nvPr/>
          </p:nvSpPr>
          <p:spPr>
            <a:xfrm rot="5400000">
              <a:off x="6952329" y="2963425"/>
              <a:ext cx="269870" cy="3636394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1B7209-58E2-D743-B8D6-F7FD13D70D0C}"/>
                </a:ext>
              </a:extLst>
            </p:cNvPr>
            <p:cNvSpPr txBox="1"/>
            <p:nvPr/>
          </p:nvSpPr>
          <p:spPr>
            <a:xfrm>
              <a:off x="5079604" y="5024600"/>
              <a:ext cx="40152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Yellow nodes are ready for execution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F5171747-80D0-5B47-BEEB-A6129559FEAC}"/>
              </a:ext>
            </a:extLst>
          </p:cNvPr>
          <p:cNvSpPr/>
          <p:nvPr/>
        </p:nvSpPr>
        <p:spPr>
          <a:xfrm>
            <a:off x="1457740" y="3004013"/>
            <a:ext cx="2027582" cy="74029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313370-0277-D046-A708-557DCB1EE8F0}"/>
              </a:ext>
            </a:extLst>
          </p:cNvPr>
          <p:cNvGrpSpPr/>
          <p:nvPr/>
        </p:nvGrpSpPr>
        <p:grpSpPr>
          <a:xfrm>
            <a:off x="7149729" y="2230456"/>
            <a:ext cx="1373677" cy="2292641"/>
            <a:chOff x="7140845" y="2222783"/>
            <a:chExt cx="1373677" cy="229264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3215D47-5271-D442-A386-4E7418D91450}"/>
                </a:ext>
              </a:extLst>
            </p:cNvPr>
            <p:cNvGrpSpPr/>
            <p:nvPr/>
          </p:nvGrpSpPr>
          <p:grpSpPr>
            <a:xfrm>
              <a:off x="7140845" y="3385686"/>
              <a:ext cx="883232" cy="1129737"/>
              <a:chOff x="6063879" y="3015266"/>
              <a:chExt cx="703552" cy="771072"/>
            </a:xfrm>
          </p:grpSpPr>
          <p:sp>
            <p:nvSpPr>
              <p:cNvPr id="41" name="Rounded Rectangle 40">
                <a:extLst>
                  <a:ext uri="{FF2B5EF4-FFF2-40B4-BE49-F238E27FC236}">
                    <a16:creationId xmlns:a16="http://schemas.microsoft.com/office/drawing/2014/main" id="{C21786AD-9717-0243-B1FA-33B4852152BA}"/>
                  </a:ext>
                </a:extLst>
              </p:cNvPr>
              <p:cNvSpPr/>
              <p:nvPr/>
            </p:nvSpPr>
            <p:spPr>
              <a:xfrm>
                <a:off x="6063879" y="3542937"/>
                <a:ext cx="307811" cy="243401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D8317E08-402F-7A45-8575-02124D899BEB}"/>
                  </a:ext>
                </a:extLst>
              </p:cNvPr>
              <p:cNvSpPr/>
              <p:nvPr/>
            </p:nvSpPr>
            <p:spPr>
              <a:xfrm>
                <a:off x="6255262" y="3015266"/>
                <a:ext cx="306971" cy="23953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ounded Rectangle 42">
                <a:extLst>
                  <a:ext uri="{FF2B5EF4-FFF2-40B4-BE49-F238E27FC236}">
                    <a16:creationId xmlns:a16="http://schemas.microsoft.com/office/drawing/2014/main" id="{B242443C-6DD2-B54F-8137-CF753B76806E}"/>
                  </a:ext>
                </a:extLst>
              </p:cNvPr>
              <p:cNvSpPr/>
              <p:nvPr/>
            </p:nvSpPr>
            <p:spPr>
              <a:xfrm>
                <a:off x="6459620" y="3542937"/>
                <a:ext cx="307811" cy="243401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07C7F52F-2D25-B84F-8B5F-9A1D8F983D64}"/>
                  </a:ext>
                </a:extLst>
              </p:cNvPr>
              <p:cNvCxnSpPr>
                <a:cxnSpLocks/>
                <a:stCxn id="41" idx="0"/>
              </p:cNvCxnSpPr>
              <p:nvPr/>
            </p:nvCxnSpPr>
            <p:spPr>
              <a:xfrm flipV="1">
                <a:off x="6217785" y="3273287"/>
                <a:ext cx="143258" cy="26965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D81467E1-5DE5-6746-BD90-53FF8EA77F6A}"/>
                  </a:ext>
                </a:extLst>
              </p:cNvPr>
              <p:cNvCxnSpPr>
                <a:cxnSpLocks/>
                <a:stCxn id="43" idx="0"/>
              </p:cNvCxnSpPr>
              <p:nvPr/>
            </p:nvCxnSpPr>
            <p:spPr>
              <a:xfrm flipH="1" flipV="1">
                <a:off x="6466152" y="3277551"/>
                <a:ext cx="147374" cy="26538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1E34F5-82C2-4441-81F4-F209FC39A1B9}"/>
                </a:ext>
              </a:extLst>
            </p:cNvPr>
            <p:cNvSpPr/>
            <p:nvPr/>
          </p:nvSpPr>
          <p:spPr>
            <a:xfrm>
              <a:off x="8129154" y="4164476"/>
              <a:ext cx="385368" cy="350948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D0D3766D-B830-7D49-9171-DA88BE9C2602}"/>
                </a:ext>
              </a:extLst>
            </p:cNvPr>
            <p:cNvSpPr/>
            <p:nvPr/>
          </p:nvSpPr>
          <p:spPr>
            <a:xfrm>
              <a:off x="7641486" y="2619725"/>
              <a:ext cx="385368" cy="350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50E0144-B1DD-A740-AC0C-4A2651AB409D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7573790" y="3014161"/>
              <a:ext cx="195754" cy="37152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CC1FD83-3070-524E-AB28-CB856B31EBDD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H="1" flipV="1">
              <a:off x="7886002" y="2994745"/>
              <a:ext cx="435836" cy="11697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97162C1-A82F-D54F-9A21-C6408A4FD5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0865" y="2222783"/>
              <a:ext cx="0" cy="39694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15283613-7037-9540-973A-2646E02E4AB6}"/>
              </a:ext>
            </a:extLst>
          </p:cNvPr>
          <p:cNvSpPr/>
          <p:nvPr/>
        </p:nvSpPr>
        <p:spPr>
          <a:xfrm>
            <a:off x="8626141" y="4166477"/>
            <a:ext cx="386423" cy="356619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BE8C3424-276D-274D-91BA-131A302A44ED}"/>
              </a:ext>
            </a:extLst>
          </p:cNvPr>
          <p:cNvSpPr/>
          <p:nvPr/>
        </p:nvSpPr>
        <p:spPr>
          <a:xfrm>
            <a:off x="8621635" y="3390523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66DA24F-0C39-884B-9A88-CD7E997058AD}"/>
              </a:ext>
            </a:extLst>
          </p:cNvPr>
          <p:cNvCxnSpPr>
            <a:cxnSpLocks/>
            <a:stCxn id="46" idx="0"/>
            <a:endCxn id="47" idx="2"/>
          </p:cNvCxnSpPr>
          <p:nvPr/>
        </p:nvCxnSpPr>
        <p:spPr>
          <a:xfrm flipH="1" flipV="1">
            <a:off x="8814847" y="3747142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67744D-10AD-F749-BC51-3880659AFAB4}"/>
              </a:ext>
            </a:extLst>
          </p:cNvPr>
          <p:cNvCxnSpPr>
            <a:cxnSpLocks/>
          </p:cNvCxnSpPr>
          <p:nvPr/>
        </p:nvCxnSpPr>
        <p:spPr>
          <a:xfrm flipH="1" flipV="1">
            <a:off x="8814846" y="2970673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96CD20-2145-3F4A-A5CB-54B6BE025DA0}"/>
              </a:ext>
            </a:extLst>
          </p:cNvPr>
          <p:cNvGrpSpPr/>
          <p:nvPr/>
        </p:nvGrpSpPr>
        <p:grpSpPr>
          <a:xfrm>
            <a:off x="5190960" y="4166480"/>
            <a:ext cx="1857647" cy="356619"/>
            <a:chOff x="5190960" y="4166480"/>
            <a:chExt cx="1857647" cy="356619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2DF36C00-76F3-E146-8203-3A6EB4127B3E}"/>
                </a:ext>
              </a:extLst>
            </p:cNvPr>
            <p:cNvSpPr/>
            <p:nvPr/>
          </p:nvSpPr>
          <p:spPr>
            <a:xfrm>
              <a:off x="6165375" y="416648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06E05CFF-890D-FA45-B301-D1663D35344A}"/>
                </a:ext>
              </a:extLst>
            </p:cNvPr>
            <p:cNvSpPr/>
            <p:nvPr/>
          </p:nvSpPr>
          <p:spPr>
            <a:xfrm>
              <a:off x="6662184" y="416648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6" name="Rounded Rectangle 55">
              <a:extLst>
                <a:ext uri="{FF2B5EF4-FFF2-40B4-BE49-F238E27FC236}">
                  <a16:creationId xmlns:a16="http://schemas.microsoft.com/office/drawing/2014/main" id="{8C4BDE8F-9F05-604B-BE8B-AB708F5B86F4}"/>
                </a:ext>
              </a:extLst>
            </p:cNvPr>
            <p:cNvSpPr/>
            <p:nvPr/>
          </p:nvSpPr>
          <p:spPr>
            <a:xfrm>
              <a:off x="5190960" y="416648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F71DD12C-7C62-1D4C-82D6-6E0A1B0191BD}"/>
                </a:ext>
              </a:extLst>
            </p:cNvPr>
            <p:cNvSpPr/>
            <p:nvPr/>
          </p:nvSpPr>
          <p:spPr>
            <a:xfrm>
              <a:off x="5687769" y="416648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1" name="Title 1">
            <a:extLst>
              <a:ext uri="{FF2B5EF4-FFF2-40B4-BE49-F238E27FC236}">
                <a16:creationId xmlns:a16="http://schemas.microsoft.com/office/drawing/2014/main" id="{98F3E265-6290-0A4B-85D8-0E21D473E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Naïve scheduling</a:t>
            </a:r>
          </a:p>
        </p:txBody>
      </p:sp>
      <p:pic>
        <p:nvPicPr>
          <p:cNvPr id="52" name="Picture 51" descr="download.jpg">
            <a:extLst>
              <a:ext uri="{FF2B5EF4-FFF2-40B4-BE49-F238E27FC236}">
                <a16:creationId xmlns:a16="http://schemas.microsoft.com/office/drawing/2014/main" id="{542FAA44-6C46-3940-BCFF-B31F8C7CFD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21" y="5033788"/>
            <a:ext cx="2107509" cy="16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31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4.81481E-6 L -0.39826 -0.1435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44" y="-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3059E-25F0-1847-A460-8E4024E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25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4D8527-EEF0-FF47-8E70-5B0E19370C10}"/>
              </a:ext>
            </a:extLst>
          </p:cNvPr>
          <p:cNvSpPr/>
          <p:nvPr/>
        </p:nvSpPr>
        <p:spPr>
          <a:xfrm>
            <a:off x="5930080" y="2619725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8B73E03-A093-9449-8FDC-D3155DF5EADD}"/>
              </a:ext>
            </a:extLst>
          </p:cNvPr>
          <p:cNvSpPr/>
          <p:nvPr/>
        </p:nvSpPr>
        <p:spPr>
          <a:xfrm>
            <a:off x="6405635" y="3393362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2721AF-3761-1543-A2ED-CCF0F5222E0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122765" y="2222783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3591F6-7545-1844-89DC-6AD5258DD8E3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5623904" y="3004012"/>
            <a:ext cx="374398" cy="3893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401946F-8A89-C048-BFEB-7979DDAB3D52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243672" y="3004012"/>
            <a:ext cx="354647" cy="3893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EFF9175-3118-4947-8134-2854EE74D932}"/>
              </a:ext>
            </a:extLst>
          </p:cNvPr>
          <p:cNvSpPr/>
          <p:nvPr/>
        </p:nvSpPr>
        <p:spPr>
          <a:xfrm>
            <a:off x="5431220" y="3393362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3" name="Picture 92" descr="download.jpg">
            <a:extLst>
              <a:ext uri="{FF2B5EF4-FFF2-40B4-BE49-F238E27FC236}">
                <a16:creationId xmlns:a16="http://schemas.microsoft.com/office/drawing/2014/main" id="{3D763F26-D545-884D-8EFC-35CA8C0B0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21" y="5033788"/>
            <a:ext cx="2107509" cy="1687687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F7DFA37-C020-C04B-8487-2C97B09FF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34368"/>
          </a:xfrm>
        </p:spPr>
        <p:txBody>
          <a:bodyPr/>
          <a:lstStyle/>
          <a:p>
            <a:r>
              <a:rPr lang="en-US" dirty="0"/>
              <a:t>Assuming batch size 4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5945A8-5FF9-884D-8A11-BA245FB742E2}"/>
              </a:ext>
            </a:extLst>
          </p:cNvPr>
          <p:cNvGrpSpPr/>
          <p:nvPr/>
        </p:nvGrpSpPr>
        <p:grpSpPr>
          <a:xfrm>
            <a:off x="3869635" y="3956809"/>
            <a:ext cx="3048000" cy="1559192"/>
            <a:chOff x="3869635" y="3956809"/>
            <a:chExt cx="3048000" cy="1559192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E42A38C-D020-3743-A9A5-4A88AAA277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635" y="3956809"/>
              <a:ext cx="1561585" cy="1388829"/>
            </a:xfrm>
            <a:prstGeom prst="straightConnector1">
              <a:avLst/>
            </a:prstGeom>
            <a:ln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F9BDC5D-E61E-3A4E-BF74-0103ECC9EEB8}"/>
                </a:ext>
              </a:extLst>
            </p:cNvPr>
            <p:cNvSpPr txBox="1"/>
            <p:nvPr/>
          </p:nvSpPr>
          <p:spPr>
            <a:xfrm>
              <a:off x="4222271" y="4808115"/>
              <a:ext cx="26953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Update dependency after first batch finishes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313370-0277-D046-A708-557DCB1EE8F0}"/>
              </a:ext>
            </a:extLst>
          </p:cNvPr>
          <p:cNvGrpSpPr/>
          <p:nvPr/>
        </p:nvGrpSpPr>
        <p:grpSpPr>
          <a:xfrm>
            <a:off x="7149729" y="2230456"/>
            <a:ext cx="1373677" cy="2292641"/>
            <a:chOff x="7140845" y="2222783"/>
            <a:chExt cx="1373677" cy="229264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3215D47-5271-D442-A386-4E7418D91450}"/>
                </a:ext>
              </a:extLst>
            </p:cNvPr>
            <p:cNvGrpSpPr/>
            <p:nvPr/>
          </p:nvGrpSpPr>
          <p:grpSpPr>
            <a:xfrm>
              <a:off x="7140845" y="3385686"/>
              <a:ext cx="883232" cy="1129737"/>
              <a:chOff x="6063879" y="3015266"/>
              <a:chExt cx="703552" cy="771072"/>
            </a:xfrm>
          </p:grpSpPr>
          <p:sp>
            <p:nvSpPr>
              <p:cNvPr id="41" name="Rounded Rectangle 40">
                <a:extLst>
                  <a:ext uri="{FF2B5EF4-FFF2-40B4-BE49-F238E27FC236}">
                    <a16:creationId xmlns:a16="http://schemas.microsoft.com/office/drawing/2014/main" id="{C21786AD-9717-0243-B1FA-33B4852152BA}"/>
                  </a:ext>
                </a:extLst>
              </p:cNvPr>
              <p:cNvSpPr/>
              <p:nvPr/>
            </p:nvSpPr>
            <p:spPr>
              <a:xfrm>
                <a:off x="6063879" y="3542937"/>
                <a:ext cx="307811" cy="243401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D8317E08-402F-7A45-8575-02124D899BEB}"/>
                  </a:ext>
                </a:extLst>
              </p:cNvPr>
              <p:cNvSpPr/>
              <p:nvPr/>
            </p:nvSpPr>
            <p:spPr>
              <a:xfrm>
                <a:off x="6255262" y="3015266"/>
                <a:ext cx="306971" cy="23953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ounded Rectangle 42">
                <a:extLst>
                  <a:ext uri="{FF2B5EF4-FFF2-40B4-BE49-F238E27FC236}">
                    <a16:creationId xmlns:a16="http://schemas.microsoft.com/office/drawing/2014/main" id="{B242443C-6DD2-B54F-8137-CF753B76806E}"/>
                  </a:ext>
                </a:extLst>
              </p:cNvPr>
              <p:cNvSpPr/>
              <p:nvPr/>
            </p:nvSpPr>
            <p:spPr>
              <a:xfrm>
                <a:off x="6459620" y="3542937"/>
                <a:ext cx="307811" cy="243401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07C7F52F-2D25-B84F-8B5F-9A1D8F983D64}"/>
                  </a:ext>
                </a:extLst>
              </p:cNvPr>
              <p:cNvCxnSpPr>
                <a:cxnSpLocks/>
                <a:stCxn id="41" idx="0"/>
              </p:cNvCxnSpPr>
              <p:nvPr/>
            </p:nvCxnSpPr>
            <p:spPr>
              <a:xfrm flipV="1">
                <a:off x="6217785" y="3273287"/>
                <a:ext cx="143258" cy="26965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D81467E1-5DE5-6746-BD90-53FF8EA77F6A}"/>
                  </a:ext>
                </a:extLst>
              </p:cNvPr>
              <p:cNvCxnSpPr>
                <a:cxnSpLocks/>
                <a:stCxn id="43" idx="0"/>
              </p:cNvCxnSpPr>
              <p:nvPr/>
            </p:nvCxnSpPr>
            <p:spPr>
              <a:xfrm flipH="1" flipV="1">
                <a:off x="6466152" y="3277551"/>
                <a:ext cx="147374" cy="26538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1E34F5-82C2-4441-81F4-F209FC39A1B9}"/>
                </a:ext>
              </a:extLst>
            </p:cNvPr>
            <p:cNvSpPr/>
            <p:nvPr/>
          </p:nvSpPr>
          <p:spPr>
            <a:xfrm>
              <a:off x="8129154" y="4164476"/>
              <a:ext cx="385368" cy="350948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D0D3766D-B830-7D49-9171-DA88BE9C2602}"/>
                </a:ext>
              </a:extLst>
            </p:cNvPr>
            <p:cNvSpPr/>
            <p:nvPr/>
          </p:nvSpPr>
          <p:spPr>
            <a:xfrm>
              <a:off x="7641486" y="2619725"/>
              <a:ext cx="385368" cy="350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50E0144-B1DD-A740-AC0C-4A2651AB409D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7573790" y="3014161"/>
              <a:ext cx="195754" cy="37152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CC1FD83-3070-524E-AB28-CB856B31EBDD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H="1" flipV="1">
              <a:off x="7886002" y="2994745"/>
              <a:ext cx="435836" cy="11697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97162C1-A82F-D54F-9A21-C6408A4FD5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0865" y="2222783"/>
              <a:ext cx="0" cy="39694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15283613-7037-9540-973A-2646E02E4AB6}"/>
              </a:ext>
            </a:extLst>
          </p:cNvPr>
          <p:cNvSpPr/>
          <p:nvPr/>
        </p:nvSpPr>
        <p:spPr>
          <a:xfrm>
            <a:off x="8626141" y="4166477"/>
            <a:ext cx="386423" cy="356619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BE8C3424-276D-274D-91BA-131A302A44ED}"/>
              </a:ext>
            </a:extLst>
          </p:cNvPr>
          <p:cNvSpPr/>
          <p:nvPr/>
        </p:nvSpPr>
        <p:spPr>
          <a:xfrm>
            <a:off x="8621635" y="3390523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66DA24F-0C39-884B-9A88-CD7E997058AD}"/>
              </a:ext>
            </a:extLst>
          </p:cNvPr>
          <p:cNvCxnSpPr>
            <a:cxnSpLocks/>
            <a:stCxn id="46" idx="0"/>
            <a:endCxn id="47" idx="2"/>
          </p:cNvCxnSpPr>
          <p:nvPr/>
        </p:nvCxnSpPr>
        <p:spPr>
          <a:xfrm flipH="1" flipV="1">
            <a:off x="8814847" y="3747142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67744D-10AD-F749-BC51-3880659AFAB4}"/>
              </a:ext>
            </a:extLst>
          </p:cNvPr>
          <p:cNvCxnSpPr>
            <a:cxnSpLocks/>
          </p:cNvCxnSpPr>
          <p:nvPr/>
        </p:nvCxnSpPr>
        <p:spPr>
          <a:xfrm flipH="1" flipV="1">
            <a:off x="8814846" y="2970673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87654D1-5A82-6140-80A8-62EA23C2FFE7}"/>
              </a:ext>
            </a:extLst>
          </p:cNvPr>
          <p:cNvGrpSpPr/>
          <p:nvPr/>
        </p:nvGrpSpPr>
        <p:grpSpPr>
          <a:xfrm>
            <a:off x="1457740" y="3004013"/>
            <a:ext cx="2027582" cy="740298"/>
            <a:chOff x="1457740" y="3004013"/>
            <a:chExt cx="2027582" cy="74029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171747-80D0-5B47-BEEB-A6129559FEAC}"/>
                </a:ext>
              </a:extLst>
            </p:cNvPr>
            <p:cNvSpPr/>
            <p:nvPr/>
          </p:nvSpPr>
          <p:spPr>
            <a:xfrm>
              <a:off x="1457740" y="3004013"/>
              <a:ext cx="2027582" cy="74029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B96CD20-2145-3F4A-A5CB-54B6BE025DA0}"/>
                </a:ext>
              </a:extLst>
            </p:cNvPr>
            <p:cNvGrpSpPr/>
            <p:nvPr/>
          </p:nvGrpSpPr>
          <p:grpSpPr>
            <a:xfrm>
              <a:off x="1549738" y="3185435"/>
              <a:ext cx="1857647" cy="356619"/>
              <a:chOff x="5190960" y="4166480"/>
              <a:chExt cx="1857647" cy="356619"/>
            </a:xfrm>
          </p:grpSpPr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2DF36C00-76F3-E146-8203-3A6EB4127B3E}"/>
                  </a:ext>
                </a:extLst>
              </p:cNvPr>
              <p:cNvSpPr/>
              <p:nvPr/>
            </p:nvSpPr>
            <p:spPr>
              <a:xfrm>
                <a:off x="6165375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06E05CFF-890D-FA45-B301-D1663D35344A}"/>
                  </a:ext>
                </a:extLst>
              </p:cNvPr>
              <p:cNvSpPr/>
              <p:nvPr/>
            </p:nvSpPr>
            <p:spPr>
              <a:xfrm>
                <a:off x="6662184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Rounded Rectangle 55">
                <a:extLst>
                  <a:ext uri="{FF2B5EF4-FFF2-40B4-BE49-F238E27FC236}">
                    <a16:creationId xmlns:a16="http://schemas.microsoft.com/office/drawing/2014/main" id="{8C4BDE8F-9F05-604B-BE8B-AB708F5B86F4}"/>
                  </a:ext>
                </a:extLst>
              </p:cNvPr>
              <p:cNvSpPr/>
              <p:nvPr/>
            </p:nvSpPr>
            <p:spPr>
              <a:xfrm>
                <a:off x="5190960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F71DD12C-7C62-1D4C-82D6-6E0A1B0191BD}"/>
                  </a:ext>
                </a:extLst>
              </p:cNvPr>
              <p:cNvSpPr/>
              <p:nvPr/>
            </p:nvSpPr>
            <p:spPr>
              <a:xfrm>
                <a:off x="5682057" y="4166480"/>
                <a:ext cx="392135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0" name="Title 1">
            <a:extLst>
              <a:ext uri="{FF2B5EF4-FFF2-40B4-BE49-F238E27FC236}">
                <a16:creationId xmlns:a16="http://schemas.microsoft.com/office/drawing/2014/main" id="{7EA35E3C-7498-4645-B7BD-DE07F306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Naïve scheduling</a:t>
            </a:r>
          </a:p>
        </p:txBody>
      </p:sp>
      <p:sp>
        <p:nvSpPr>
          <p:cNvPr id="2" name="Explosion 2 1">
            <a:extLst>
              <a:ext uri="{FF2B5EF4-FFF2-40B4-BE49-F238E27FC236}">
                <a16:creationId xmlns:a16="http://schemas.microsoft.com/office/drawing/2014/main" id="{33CC0BFF-5A5B-5F48-BDAB-2DDB2B26D747}"/>
              </a:ext>
            </a:extLst>
          </p:cNvPr>
          <p:cNvSpPr/>
          <p:nvPr/>
        </p:nvSpPr>
        <p:spPr>
          <a:xfrm>
            <a:off x="213281" y="4619034"/>
            <a:ext cx="2697294" cy="115730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Execution done</a:t>
            </a:r>
          </a:p>
        </p:txBody>
      </p:sp>
    </p:spTree>
    <p:extLst>
      <p:ext uri="{BB962C8B-B14F-4D97-AF65-F5344CB8AC3E}">
        <p14:creationId xmlns:p14="http://schemas.microsoft.com/office/powerpoint/2010/main" val="56861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1.11111E-6 0.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3059E-25F0-1847-A460-8E4024E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26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4D8527-EEF0-FF47-8E70-5B0E19370C10}"/>
              </a:ext>
            </a:extLst>
          </p:cNvPr>
          <p:cNvSpPr/>
          <p:nvPr/>
        </p:nvSpPr>
        <p:spPr>
          <a:xfrm>
            <a:off x="5930080" y="2619725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8B73E03-A093-9449-8FDC-D3155DF5EADD}"/>
              </a:ext>
            </a:extLst>
          </p:cNvPr>
          <p:cNvSpPr/>
          <p:nvPr/>
        </p:nvSpPr>
        <p:spPr>
          <a:xfrm>
            <a:off x="6405635" y="3393362"/>
            <a:ext cx="385368" cy="35094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2721AF-3761-1543-A2ED-CCF0F5222E0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122765" y="2222783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9F8543-5B65-8A4B-9EBB-46C716FB9C18}"/>
              </a:ext>
            </a:extLst>
          </p:cNvPr>
          <p:cNvGrpSpPr/>
          <p:nvPr/>
        </p:nvGrpSpPr>
        <p:grpSpPr>
          <a:xfrm>
            <a:off x="5623904" y="3004012"/>
            <a:ext cx="974415" cy="389350"/>
            <a:chOff x="5623904" y="3004012"/>
            <a:chExt cx="974415" cy="389350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83591F6-7545-1844-89DC-6AD5258DD8E3}"/>
                </a:ext>
              </a:extLst>
            </p:cNvPr>
            <p:cNvCxnSpPr>
              <a:cxnSpLocks/>
              <a:stCxn id="57" idx="0"/>
            </p:cNvCxnSpPr>
            <p:nvPr/>
          </p:nvCxnSpPr>
          <p:spPr>
            <a:xfrm flipV="1">
              <a:off x="5623904" y="3004012"/>
              <a:ext cx="374398" cy="38935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401946F-8A89-C048-BFEB-7979DDAB3D52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H="1" flipV="1">
              <a:off x="6243672" y="3004012"/>
              <a:ext cx="354647" cy="38935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EFF9175-3118-4947-8134-2854EE74D932}"/>
              </a:ext>
            </a:extLst>
          </p:cNvPr>
          <p:cNvSpPr/>
          <p:nvPr/>
        </p:nvSpPr>
        <p:spPr>
          <a:xfrm>
            <a:off x="5431220" y="3393362"/>
            <a:ext cx="385368" cy="35094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F7DFA37-C020-C04B-8487-2C97B09FF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34368"/>
          </a:xfrm>
        </p:spPr>
        <p:txBody>
          <a:bodyPr/>
          <a:lstStyle/>
          <a:p>
            <a:r>
              <a:rPr lang="en-US" dirty="0"/>
              <a:t>Assuming batch size 4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0E1C485-89C9-8C47-9213-7045B157E118}"/>
              </a:ext>
            </a:extLst>
          </p:cNvPr>
          <p:cNvSpPr/>
          <p:nvPr/>
        </p:nvSpPr>
        <p:spPr>
          <a:xfrm>
            <a:off x="1457740" y="3004013"/>
            <a:ext cx="2027582" cy="74029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8F57340E-08B7-A24D-A23E-CC04FE2D8C6D}"/>
              </a:ext>
            </a:extLst>
          </p:cNvPr>
          <p:cNvSpPr/>
          <p:nvPr/>
        </p:nvSpPr>
        <p:spPr>
          <a:xfrm>
            <a:off x="7389989" y="3393359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06B5813-37B4-0840-B147-4A4B3A65F6FC}"/>
              </a:ext>
            </a:extLst>
          </p:cNvPr>
          <p:cNvGrpSpPr/>
          <p:nvPr/>
        </p:nvGrpSpPr>
        <p:grpSpPr>
          <a:xfrm>
            <a:off x="7149729" y="4166477"/>
            <a:ext cx="883232" cy="356619"/>
            <a:chOff x="7149729" y="4166477"/>
            <a:chExt cx="883232" cy="356619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C0046791-3B80-F941-B516-C27678FDCFC5}"/>
                </a:ext>
              </a:extLst>
            </p:cNvPr>
            <p:cNvSpPr/>
            <p:nvPr/>
          </p:nvSpPr>
          <p:spPr>
            <a:xfrm>
              <a:off x="7149729" y="4166477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C8D0FD8C-2C08-F64D-8119-E7A51F0FB680}"/>
                </a:ext>
              </a:extLst>
            </p:cNvPr>
            <p:cNvSpPr/>
            <p:nvPr/>
          </p:nvSpPr>
          <p:spPr>
            <a:xfrm>
              <a:off x="7646538" y="4166477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D7A641B-5829-344E-8764-C23B18E8EBF5}"/>
              </a:ext>
            </a:extLst>
          </p:cNvPr>
          <p:cNvGrpSpPr/>
          <p:nvPr/>
        </p:nvGrpSpPr>
        <p:grpSpPr>
          <a:xfrm>
            <a:off x="7342941" y="3771399"/>
            <a:ext cx="496809" cy="395078"/>
            <a:chOff x="7342941" y="3771399"/>
            <a:chExt cx="496809" cy="395078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9E88F31-4416-F746-B53F-15C789F70583}"/>
                </a:ext>
              </a:extLst>
            </p:cNvPr>
            <p:cNvCxnSpPr>
              <a:cxnSpLocks/>
              <a:stCxn id="35" idx="0"/>
            </p:cNvCxnSpPr>
            <p:nvPr/>
          </p:nvCxnSpPr>
          <p:spPr>
            <a:xfrm flipV="1">
              <a:off x="7342941" y="3771399"/>
              <a:ext cx="179845" cy="39507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5547E415-F516-AF44-8879-E66F20AD3AD3}"/>
                </a:ext>
              </a:extLst>
            </p:cNvPr>
            <p:cNvCxnSpPr>
              <a:cxnSpLocks/>
              <a:stCxn id="37" idx="0"/>
            </p:cNvCxnSpPr>
            <p:nvPr/>
          </p:nvCxnSpPr>
          <p:spPr>
            <a:xfrm flipH="1" flipV="1">
              <a:off x="7654738" y="3777646"/>
              <a:ext cx="185012" cy="3888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B77982B8-4437-6542-AB35-AE902C97C121}"/>
              </a:ext>
            </a:extLst>
          </p:cNvPr>
          <p:cNvSpPr/>
          <p:nvPr/>
        </p:nvSpPr>
        <p:spPr>
          <a:xfrm>
            <a:off x="8138038" y="4172149"/>
            <a:ext cx="385368" cy="35094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5F5888A8-9C36-594D-8B51-353945590E2B}"/>
              </a:ext>
            </a:extLst>
          </p:cNvPr>
          <p:cNvSpPr/>
          <p:nvPr/>
        </p:nvSpPr>
        <p:spPr>
          <a:xfrm>
            <a:off x="7650370" y="2627398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8E88E2E-8D0D-8A44-88D5-74D1FF86FC27}"/>
              </a:ext>
            </a:extLst>
          </p:cNvPr>
          <p:cNvCxnSpPr>
            <a:cxnSpLocks/>
            <a:stCxn id="36" idx="0"/>
          </p:cNvCxnSpPr>
          <p:nvPr/>
        </p:nvCxnSpPr>
        <p:spPr>
          <a:xfrm flipV="1">
            <a:off x="7582674" y="3021834"/>
            <a:ext cx="195754" cy="3715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4297327-7E67-AE4E-8604-2DBE5F1AE421}"/>
              </a:ext>
            </a:extLst>
          </p:cNvPr>
          <p:cNvCxnSpPr>
            <a:cxnSpLocks/>
            <a:stCxn id="28" idx="0"/>
          </p:cNvCxnSpPr>
          <p:nvPr/>
        </p:nvCxnSpPr>
        <p:spPr>
          <a:xfrm flipH="1" flipV="1">
            <a:off x="7894886" y="3002418"/>
            <a:ext cx="435836" cy="11697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042945C7-F79D-EF4E-97CC-35BDCB5DFA02}"/>
              </a:ext>
            </a:extLst>
          </p:cNvPr>
          <p:cNvCxnSpPr>
            <a:cxnSpLocks/>
          </p:cNvCxnSpPr>
          <p:nvPr/>
        </p:nvCxnSpPr>
        <p:spPr>
          <a:xfrm flipV="1">
            <a:off x="7839749" y="2230456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5148DE81-70AC-C94C-9EC4-BC9CF32868CE}"/>
              </a:ext>
            </a:extLst>
          </p:cNvPr>
          <p:cNvSpPr/>
          <p:nvPr/>
        </p:nvSpPr>
        <p:spPr>
          <a:xfrm>
            <a:off x="8626141" y="4166477"/>
            <a:ext cx="386423" cy="356619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3A7CE2C6-D310-E142-89A8-623EB08572F0}"/>
              </a:ext>
            </a:extLst>
          </p:cNvPr>
          <p:cNvSpPr/>
          <p:nvPr/>
        </p:nvSpPr>
        <p:spPr>
          <a:xfrm>
            <a:off x="8621635" y="3390523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E2B6679-446B-1147-8E62-C89F3A4BF540}"/>
              </a:ext>
            </a:extLst>
          </p:cNvPr>
          <p:cNvCxnSpPr>
            <a:cxnSpLocks/>
            <a:stCxn id="40" idx="0"/>
            <a:endCxn id="52" idx="2"/>
          </p:cNvCxnSpPr>
          <p:nvPr/>
        </p:nvCxnSpPr>
        <p:spPr>
          <a:xfrm flipH="1" flipV="1">
            <a:off x="8814847" y="3747142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999E9ED-B7A3-644F-9115-2FC2356E93E9}"/>
              </a:ext>
            </a:extLst>
          </p:cNvPr>
          <p:cNvCxnSpPr>
            <a:cxnSpLocks/>
          </p:cNvCxnSpPr>
          <p:nvPr/>
        </p:nvCxnSpPr>
        <p:spPr>
          <a:xfrm flipH="1" flipV="1">
            <a:off x="8814846" y="2970673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itle 1">
            <a:extLst>
              <a:ext uri="{FF2B5EF4-FFF2-40B4-BE49-F238E27FC236}">
                <a16:creationId xmlns:a16="http://schemas.microsoft.com/office/drawing/2014/main" id="{92515224-3B5B-ED4B-B4A2-10C9140F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Naïve scheduling</a:t>
            </a:r>
          </a:p>
        </p:txBody>
      </p:sp>
      <p:pic>
        <p:nvPicPr>
          <p:cNvPr id="56" name="Picture 55" descr="download.jpg">
            <a:extLst>
              <a:ext uri="{FF2B5EF4-FFF2-40B4-BE49-F238E27FC236}">
                <a16:creationId xmlns:a16="http://schemas.microsoft.com/office/drawing/2014/main" id="{A57B3F6E-DE6E-3440-9EB3-2075395A2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21" y="5033788"/>
            <a:ext cx="2107509" cy="168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14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42656 -0.02963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37" y="-148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47813 -0.02963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6" y="-1481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-0.50695 -0.1446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47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7" grpId="0" animBg="1"/>
      <p:bldP spid="3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3059E-25F0-1847-A460-8E4024E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27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4D8527-EEF0-FF47-8E70-5B0E19370C10}"/>
              </a:ext>
            </a:extLst>
          </p:cNvPr>
          <p:cNvSpPr/>
          <p:nvPr/>
        </p:nvSpPr>
        <p:spPr>
          <a:xfrm>
            <a:off x="5930080" y="2619725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8B73E03-A093-9449-8FDC-D3155DF5EADD}"/>
              </a:ext>
            </a:extLst>
          </p:cNvPr>
          <p:cNvSpPr/>
          <p:nvPr/>
        </p:nvSpPr>
        <p:spPr>
          <a:xfrm>
            <a:off x="6405635" y="3393362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2721AF-3761-1543-A2ED-CCF0F5222E0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122765" y="2222783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83591F6-7545-1844-89DC-6AD5258DD8E3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5623904" y="3004012"/>
            <a:ext cx="374398" cy="3893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401946F-8A89-C048-BFEB-7979DDAB3D52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6243672" y="3004012"/>
            <a:ext cx="354647" cy="38935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EFF9175-3118-4947-8134-2854EE74D932}"/>
              </a:ext>
            </a:extLst>
          </p:cNvPr>
          <p:cNvSpPr/>
          <p:nvPr/>
        </p:nvSpPr>
        <p:spPr>
          <a:xfrm>
            <a:off x="5431220" y="3393362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3" name="Picture 92" descr="download.jpg">
            <a:extLst>
              <a:ext uri="{FF2B5EF4-FFF2-40B4-BE49-F238E27FC236}">
                <a16:creationId xmlns:a16="http://schemas.microsoft.com/office/drawing/2014/main" id="{3D763F26-D545-884D-8EFC-35CA8C0B0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21" y="5033788"/>
            <a:ext cx="2107509" cy="1687687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F7DFA37-C020-C04B-8487-2C97B09FF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59823"/>
            <a:ext cx="8066206" cy="1577823"/>
          </a:xfrm>
        </p:spPr>
        <p:txBody>
          <a:bodyPr>
            <a:normAutofit/>
          </a:bodyPr>
          <a:lstStyle/>
          <a:p>
            <a:r>
              <a:rPr lang="en-US" sz="2800" dirty="0"/>
              <a:t>No need to wait for first batch to finish to update dependency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5945A8-5FF9-884D-8A11-BA245FB742E2}"/>
              </a:ext>
            </a:extLst>
          </p:cNvPr>
          <p:cNvGrpSpPr/>
          <p:nvPr/>
        </p:nvGrpSpPr>
        <p:grpSpPr>
          <a:xfrm>
            <a:off x="3869635" y="3956809"/>
            <a:ext cx="3078413" cy="1482218"/>
            <a:chOff x="3869635" y="3956809"/>
            <a:chExt cx="3078413" cy="1482218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E42A38C-D020-3743-A9A5-4A88AAA277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635" y="3956809"/>
              <a:ext cx="1561585" cy="1388829"/>
            </a:xfrm>
            <a:prstGeom prst="straightConnector1">
              <a:avLst/>
            </a:prstGeom>
            <a:ln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F9BDC5D-E61E-3A4E-BF74-0103ECC9EEB8}"/>
                </a:ext>
              </a:extLst>
            </p:cNvPr>
            <p:cNvSpPr txBox="1"/>
            <p:nvPr/>
          </p:nvSpPr>
          <p:spPr>
            <a:xfrm>
              <a:off x="4572000" y="4731141"/>
              <a:ext cx="2376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Update dependency without waiting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E313370-0277-D046-A708-557DCB1EE8F0}"/>
              </a:ext>
            </a:extLst>
          </p:cNvPr>
          <p:cNvGrpSpPr/>
          <p:nvPr/>
        </p:nvGrpSpPr>
        <p:grpSpPr>
          <a:xfrm>
            <a:off x="7149729" y="2230456"/>
            <a:ext cx="1373677" cy="2292641"/>
            <a:chOff x="7140845" y="2222783"/>
            <a:chExt cx="1373677" cy="2292641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33215D47-5271-D442-A386-4E7418D91450}"/>
                </a:ext>
              </a:extLst>
            </p:cNvPr>
            <p:cNvGrpSpPr/>
            <p:nvPr/>
          </p:nvGrpSpPr>
          <p:grpSpPr>
            <a:xfrm>
              <a:off x="7140845" y="3385686"/>
              <a:ext cx="883232" cy="1129737"/>
              <a:chOff x="6063879" y="3015266"/>
              <a:chExt cx="703552" cy="771072"/>
            </a:xfrm>
          </p:grpSpPr>
          <p:sp>
            <p:nvSpPr>
              <p:cNvPr id="41" name="Rounded Rectangle 40">
                <a:extLst>
                  <a:ext uri="{FF2B5EF4-FFF2-40B4-BE49-F238E27FC236}">
                    <a16:creationId xmlns:a16="http://schemas.microsoft.com/office/drawing/2014/main" id="{C21786AD-9717-0243-B1FA-33B4852152BA}"/>
                  </a:ext>
                </a:extLst>
              </p:cNvPr>
              <p:cNvSpPr/>
              <p:nvPr/>
            </p:nvSpPr>
            <p:spPr>
              <a:xfrm>
                <a:off x="6063879" y="3542937"/>
                <a:ext cx="307811" cy="243401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D8317E08-402F-7A45-8575-02124D899BEB}"/>
                  </a:ext>
                </a:extLst>
              </p:cNvPr>
              <p:cNvSpPr/>
              <p:nvPr/>
            </p:nvSpPr>
            <p:spPr>
              <a:xfrm>
                <a:off x="6255262" y="3015266"/>
                <a:ext cx="306971" cy="239530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ounded Rectangle 42">
                <a:extLst>
                  <a:ext uri="{FF2B5EF4-FFF2-40B4-BE49-F238E27FC236}">
                    <a16:creationId xmlns:a16="http://schemas.microsoft.com/office/drawing/2014/main" id="{B242443C-6DD2-B54F-8137-CF753B76806E}"/>
                  </a:ext>
                </a:extLst>
              </p:cNvPr>
              <p:cNvSpPr/>
              <p:nvPr/>
            </p:nvSpPr>
            <p:spPr>
              <a:xfrm>
                <a:off x="6459620" y="3542937"/>
                <a:ext cx="307811" cy="243401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07C7F52F-2D25-B84F-8B5F-9A1D8F983D64}"/>
                  </a:ext>
                </a:extLst>
              </p:cNvPr>
              <p:cNvCxnSpPr>
                <a:cxnSpLocks/>
                <a:stCxn id="41" idx="0"/>
              </p:cNvCxnSpPr>
              <p:nvPr/>
            </p:nvCxnSpPr>
            <p:spPr>
              <a:xfrm flipV="1">
                <a:off x="6217785" y="3273287"/>
                <a:ext cx="143258" cy="26965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>
                <a:extLst>
                  <a:ext uri="{FF2B5EF4-FFF2-40B4-BE49-F238E27FC236}">
                    <a16:creationId xmlns:a16="http://schemas.microsoft.com/office/drawing/2014/main" id="{D81467E1-5DE5-6746-BD90-53FF8EA77F6A}"/>
                  </a:ext>
                </a:extLst>
              </p:cNvPr>
              <p:cNvCxnSpPr>
                <a:cxnSpLocks/>
                <a:stCxn id="43" idx="0"/>
              </p:cNvCxnSpPr>
              <p:nvPr/>
            </p:nvCxnSpPr>
            <p:spPr>
              <a:xfrm flipH="1" flipV="1">
                <a:off x="6466152" y="3277551"/>
                <a:ext cx="147374" cy="265386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1E34F5-82C2-4441-81F4-F209FC39A1B9}"/>
                </a:ext>
              </a:extLst>
            </p:cNvPr>
            <p:cNvSpPr/>
            <p:nvPr/>
          </p:nvSpPr>
          <p:spPr>
            <a:xfrm>
              <a:off x="8129154" y="4164476"/>
              <a:ext cx="385368" cy="350948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D0D3766D-B830-7D49-9171-DA88BE9C2602}"/>
                </a:ext>
              </a:extLst>
            </p:cNvPr>
            <p:cNvSpPr/>
            <p:nvPr/>
          </p:nvSpPr>
          <p:spPr>
            <a:xfrm>
              <a:off x="7641486" y="2619725"/>
              <a:ext cx="385368" cy="35094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50E0144-B1DD-A740-AC0C-4A2651AB409D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7573790" y="3014161"/>
              <a:ext cx="195754" cy="37152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CC1FD83-3070-524E-AB28-CB856B31EBDD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H="1" flipV="1">
              <a:off x="7886002" y="2994745"/>
              <a:ext cx="435836" cy="11697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597162C1-A82F-D54F-9A21-C6408A4FD5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0865" y="2222783"/>
              <a:ext cx="0" cy="39694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15283613-7037-9540-973A-2646E02E4AB6}"/>
              </a:ext>
            </a:extLst>
          </p:cNvPr>
          <p:cNvSpPr/>
          <p:nvPr/>
        </p:nvSpPr>
        <p:spPr>
          <a:xfrm>
            <a:off x="8626141" y="4166477"/>
            <a:ext cx="386423" cy="356619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BE8C3424-276D-274D-91BA-131A302A44ED}"/>
              </a:ext>
            </a:extLst>
          </p:cNvPr>
          <p:cNvSpPr/>
          <p:nvPr/>
        </p:nvSpPr>
        <p:spPr>
          <a:xfrm>
            <a:off x="8621635" y="3390523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66DA24F-0C39-884B-9A88-CD7E997058AD}"/>
              </a:ext>
            </a:extLst>
          </p:cNvPr>
          <p:cNvCxnSpPr>
            <a:cxnSpLocks/>
            <a:stCxn id="46" idx="0"/>
            <a:endCxn id="47" idx="2"/>
          </p:cNvCxnSpPr>
          <p:nvPr/>
        </p:nvCxnSpPr>
        <p:spPr>
          <a:xfrm flipH="1" flipV="1">
            <a:off x="8814847" y="3747142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67744D-10AD-F749-BC51-3880659AFAB4}"/>
              </a:ext>
            </a:extLst>
          </p:cNvPr>
          <p:cNvCxnSpPr>
            <a:cxnSpLocks/>
          </p:cNvCxnSpPr>
          <p:nvPr/>
        </p:nvCxnSpPr>
        <p:spPr>
          <a:xfrm flipH="1" flipV="1">
            <a:off x="8814846" y="2970673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87654D1-5A82-6140-80A8-62EA23C2FFE7}"/>
              </a:ext>
            </a:extLst>
          </p:cNvPr>
          <p:cNvGrpSpPr/>
          <p:nvPr/>
        </p:nvGrpSpPr>
        <p:grpSpPr>
          <a:xfrm>
            <a:off x="1335435" y="4344786"/>
            <a:ext cx="2027582" cy="740298"/>
            <a:chOff x="1457740" y="3004013"/>
            <a:chExt cx="2027582" cy="74029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171747-80D0-5B47-BEEB-A6129559FEAC}"/>
                </a:ext>
              </a:extLst>
            </p:cNvPr>
            <p:cNvSpPr/>
            <p:nvPr/>
          </p:nvSpPr>
          <p:spPr>
            <a:xfrm>
              <a:off x="1457740" y="3004013"/>
              <a:ext cx="2027582" cy="74029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B96CD20-2145-3F4A-A5CB-54B6BE025DA0}"/>
                </a:ext>
              </a:extLst>
            </p:cNvPr>
            <p:cNvGrpSpPr/>
            <p:nvPr/>
          </p:nvGrpSpPr>
          <p:grpSpPr>
            <a:xfrm>
              <a:off x="1549738" y="3185435"/>
              <a:ext cx="1857647" cy="356619"/>
              <a:chOff x="5190960" y="4166480"/>
              <a:chExt cx="1857647" cy="356619"/>
            </a:xfrm>
          </p:grpSpPr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2DF36C00-76F3-E146-8203-3A6EB4127B3E}"/>
                  </a:ext>
                </a:extLst>
              </p:cNvPr>
              <p:cNvSpPr/>
              <p:nvPr/>
            </p:nvSpPr>
            <p:spPr>
              <a:xfrm>
                <a:off x="6165375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06E05CFF-890D-FA45-B301-D1663D35344A}"/>
                  </a:ext>
                </a:extLst>
              </p:cNvPr>
              <p:cNvSpPr/>
              <p:nvPr/>
            </p:nvSpPr>
            <p:spPr>
              <a:xfrm>
                <a:off x="6662184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Rounded Rectangle 55">
                <a:extLst>
                  <a:ext uri="{FF2B5EF4-FFF2-40B4-BE49-F238E27FC236}">
                    <a16:creationId xmlns:a16="http://schemas.microsoft.com/office/drawing/2014/main" id="{8C4BDE8F-9F05-604B-BE8B-AB708F5B86F4}"/>
                  </a:ext>
                </a:extLst>
              </p:cNvPr>
              <p:cNvSpPr/>
              <p:nvPr/>
            </p:nvSpPr>
            <p:spPr>
              <a:xfrm>
                <a:off x="5190960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F71DD12C-7C62-1D4C-82D6-6E0A1B0191BD}"/>
                  </a:ext>
                </a:extLst>
              </p:cNvPr>
              <p:cNvSpPr/>
              <p:nvPr/>
            </p:nvSpPr>
            <p:spPr>
              <a:xfrm>
                <a:off x="5682057" y="4166480"/>
                <a:ext cx="392135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0" name="Title 1">
            <a:extLst>
              <a:ext uri="{FF2B5EF4-FFF2-40B4-BE49-F238E27FC236}">
                <a16:creationId xmlns:a16="http://schemas.microsoft.com/office/drawing/2014/main" id="{7EA35E3C-7498-4645-B7BD-DE07F306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Making batching decisions efficiently</a:t>
            </a:r>
          </a:p>
        </p:txBody>
      </p:sp>
    </p:spTree>
    <p:extLst>
      <p:ext uri="{BB962C8B-B14F-4D97-AF65-F5344CB8AC3E}">
        <p14:creationId xmlns:p14="http://schemas.microsoft.com/office/powerpoint/2010/main" val="5277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3059E-25F0-1847-A460-8E4024E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28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4D8527-EEF0-FF47-8E70-5B0E19370C10}"/>
              </a:ext>
            </a:extLst>
          </p:cNvPr>
          <p:cNvSpPr/>
          <p:nvPr/>
        </p:nvSpPr>
        <p:spPr>
          <a:xfrm>
            <a:off x="5930080" y="2619725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8B73E03-A093-9449-8FDC-D3155DF5EADD}"/>
              </a:ext>
            </a:extLst>
          </p:cNvPr>
          <p:cNvSpPr/>
          <p:nvPr/>
        </p:nvSpPr>
        <p:spPr>
          <a:xfrm>
            <a:off x="6405635" y="3393362"/>
            <a:ext cx="385368" cy="35094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2721AF-3761-1543-A2ED-CCF0F5222E02}"/>
              </a:ext>
            </a:extLst>
          </p:cNvPr>
          <p:cNvCxnSpPr>
            <a:cxnSpLocks/>
            <a:stCxn id="5" idx="0"/>
          </p:cNvCxnSpPr>
          <p:nvPr/>
        </p:nvCxnSpPr>
        <p:spPr>
          <a:xfrm flipV="1">
            <a:off x="6122765" y="2222783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FEFF9175-3118-4947-8134-2854EE74D932}"/>
              </a:ext>
            </a:extLst>
          </p:cNvPr>
          <p:cNvSpPr/>
          <p:nvPr/>
        </p:nvSpPr>
        <p:spPr>
          <a:xfrm>
            <a:off x="5431220" y="3393362"/>
            <a:ext cx="385368" cy="35094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3" name="Picture 92" descr="download.jpg">
            <a:extLst>
              <a:ext uri="{FF2B5EF4-FFF2-40B4-BE49-F238E27FC236}">
                <a16:creationId xmlns:a16="http://schemas.microsoft.com/office/drawing/2014/main" id="{3D763F26-D545-884D-8EFC-35CA8C0B0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21" y="5033788"/>
            <a:ext cx="2107509" cy="1687687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F7DFA37-C020-C04B-8487-2C97B09FF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8729"/>
            <a:ext cx="8229600" cy="1108194"/>
          </a:xfrm>
        </p:spPr>
        <p:txBody>
          <a:bodyPr>
            <a:normAutofit/>
          </a:bodyPr>
          <a:lstStyle/>
          <a:p>
            <a:r>
              <a:rPr lang="en-US" sz="2700" dirty="0"/>
              <a:t>Decide and submit the second batch without waiting for the first to finish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A5945A8-5FF9-884D-8A11-BA245FB742E2}"/>
              </a:ext>
            </a:extLst>
          </p:cNvPr>
          <p:cNvGrpSpPr/>
          <p:nvPr/>
        </p:nvGrpSpPr>
        <p:grpSpPr>
          <a:xfrm>
            <a:off x="3869635" y="3956809"/>
            <a:ext cx="3078413" cy="1482218"/>
            <a:chOff x="3869635" y="3956809"/>
            <a:chExt cx="3078413" cy="1482218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E42A38C-D020-3743-A9A5-4A88AAA277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635" y="3956809"/>
              <a:ext cx="1561585" cy="1388829"/>
            </a:xfrm>
            <a:prstGeom prst="straightConnector1">
              <a:avLst/>
            </a:prstGeom>
            <a:ln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F9BDC5D-E61E-3A4E-BF74-0103ECC9EEB8}"/>
                </a:ext>
              </a:extLst>
            </p:cNvPr>
            <p:cNvSpPr txBox="1"/>
            <p:nvPr/>
          </p:nvSpPr>
          <p:spPr>
            <a:xfrm>
              <a:off x="4572000" y="4731141"/>
              <a:ext cx="2376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Update dependency without waiting</a:t>
              </a:r>
            </a:p>
          </p:txBody>
        </p:sp>
      </p:grp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D8317E08-402F-7A45-8575-02124D899BEB}"/>
              </a:ext>
            </a:extLst>
          </p:cNvPr>
          <p:cNvSpPr/>
          <p:nvPr/>
        </p:nvSpPr>
        <p:spPr>
          <a:xfrm>
            <a:off x="7389989" y="3393359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A5328D7-2334-DC49-AC10-528821849B5F}"/>
              </a:ext>
            </a:extLst>
          </p:cNvPr>
          <p:cNvGrpSpPr/>
          <p:nvPr/>
        </p:nvGrpSpPr>
        <p:grpSpPr>
          <a:xfrm>
            <a:off x="7149729" y="4166477"/>
            <a:ext cx="883232" cy="356619"/>
            <a:chOff x="7149729" y="4166477"/>
            <a:chExt cx="883232" cy="356619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C21786AD-9717-0243-B1FA-33B4852152BA}"/>
                </a:ext>
              </a:extLst>
            </p:cNvPr>
            <p:cNvSpPr/>
            <p:nvPr/>
          </p:nvSpPr>
          <p:spPr>
            <a:xfrm>
              <a:off x="7149729" y="4166477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43" name="Rounded Rectangle 42">
              <a:extLst>
                <a:ext uri="{FF2B5EF4-FFF2-40B4-BE49-F238E27FC236}">
                  <a16:creationId xmlns:a16="http://schemas.microsoft.com/office/drawing/2014/main" id="{B242443C-6DD2-B54F-8137-CF753B76806E}"/>
                </a:ext>
              </a:extLst>
            </p:cNvPr>
            <p:cNvSpPr/>
            <p:nvPr/>
          </p:nvSpPr>
          <p:spPr>
            <a:xfrm>
              <a:off x="7646538" y="4166477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18B37FF-695F-DE4B-89A9-77CBE98CFCCE}"/>
              </a:ext>
            </a:extLst>
          </p:cNvPr>
          <p:cNvGrpSpPr/>
          <p:nvPr/>
        </p:nvGrpSpPr>
        <p:grpSpPr>
          <a:xfrm>
            <a:off x="5623904" y="3004012"/>
            <a:ext cx="2215846" cy="1162465"/>
            <a:chOff x="5623904" y="3004012"/>
            <a:chExt cx="2215846" cy="1162465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83591F6-7545-1844-89DC-6AD5258DD8E3}"/>
                </a:ext>
              </a:extLst>
            </p:cNvPr>
            <p:cNvCxnSpPr>
              <a:cxnSpLocks/>
              <a:stCxn id="57" idx="0"/>
            </p:cNvCxnSpPr>
            <p:nvPr/>
          </p:nvCxnSpPr>
          <p:spPr>
            <a:xfrm flipV="1">
              <a:off x="5623904" y="3004012"/>
              <a:ext cx="374398" cy="38935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A401946F-8A89-C048-BFEB-7979DDAB3D52}"/>
                </a:ext>
              </a:extLst>
            </p:cNvPr>
            <p:cNvCxnSpPr>
              <a:cxnSpLocks/>
              <a:stCxn id="8" idx="0"/>
            </p:cNvCxnSpPr>
            <p:nvPr/>
          </p:nvCxnSpPr>
          <p:spPr>
            <a:xfrm flipH="1" flipV="1">
              <a:off x="6243672" y="3004012"/>
              <a:ext cx="354647" cy="389350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07C7F52F-2D25-B84F-8B5F-9A1D8F983D64}"/>
                </a:ext>
              </a:extLst>
            </p:cNvPr>
            <p:cNvCxnSpPr>
              <a:cxnSpLocks/>
              <a:stCxn id="41" idx="0"/>
            </p:cNvCxnSpPr>
            <p:nvPr/>
          </p:nvCxnSpPr>
          <p:spPr>
            <a:xfrm flipV="1">
              <a:off x="7342941" y="3771399"/>
              <a:ext cx="179845" cy="39507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D81467E1-5DE5-6746-BD90-53FF8EA77F6A}"/>
                </a:ext>
              </a:extLst>
            </p:cNvPr>
            <p:cNvCxnSpPr>
              <a:cxnSpLocks/>
              <a:stCxn id="43" idx="0"/>
            </p:cNvCxnSpPr>
            <p:nvPr/>
          </p:nvCxnSpPr>
          <p:spPr>
            <a:xfrm flipH="1" flipV="1">
              <a:off x="7654738" y="3777646"/>
              <a:ext cx="185012" cy="3888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EA1E34F5-82C2-4441-81F4-F209FC39A1B9}"/>
              </a:ext>
            </a:extLst>
          </p:cNvPr>
          <p:cNvSpPr/>
          <p:nvPr/>
        </p:nvSpPr>
        <p:spPr>
          <a:xfrm>
            <a:off x="8138038" y="4172149"/>
            <a:ext cx="385368" cy="35094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D0D3766D-B830-7D49-9171-DA88BE9C2602}"/>
              </a:ext>
            </a:extLst>
          </p:cNvPr>
          <p:cNvSpPr/>
          <p:nvPr/>
        </p:nvSpPr>
        <p:spPr>
          <a:xfrm>
            <a:off x="7650370" y="2627398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350E0144-B1DD-A740-AC0C-4A2651AB409D}"/>
              </a:ext>
            </a:extLst>
          </p:cNvPr>
          <p:cNvCxnSpPr>
            <a:cxnSpLocks/>
            <a:stCxn id="42" idx="0"/>
          </p:cNvCxnSpPr>
          <p:nvPr/>
        </p:nvCxnSpPr>
        <p:spPr>
          <a:xfrm flipV="1">
            <a:off x="7582674" y="3021834"/>
            <a:ext cx="195754" cy="37152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CC1FD83-3070-524E-AB28-CB856B31EBDD}"/>
              </a:ext>
            </a:extLst>
          </p:cNvPr>
          <p:cNvCxnSpPr>
            <a:cxnSpLocks/>
            <a:stCxn id="36" idx="0"/>
          </p:cNvCxnSpPr>
          <p:nvPr/>
        </p:nvCxnSpPr>
        <p:spPr>
          <a:xfrm flipH="1" flipV="1">
            <a:off x="7894886" y="3002418"/>
            <a:ext cx="435836" cy="11697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97162C1-A82F-D54F-9A21-C6408A4FD535}"/>
              </a:ext>
            </a:extLst>
          </p:cNvPr>
          <p:cNvCxnSpPr>
            <a:cxnSpLocks/>
          </p:cNvCxnSpPr>
          <p:nvPr/>
        </p:nvCxnSpPr>
        <p:spPr>
          <a:xfrm flipV="1">
            <a:off x="7839749" y="2230456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15283613-7037-9540-973A-2646E02E4AB6}"/>
              </a:ext>
            </a:extLst>
          </p:cNvPr>
          <p:cNvSpPr/>
          <p:nvPr/>
        </p:nvSpPr>
        <p:spPr>
          <a:xfrm>
            <a:off x="8626141" y="4166477"/>
            <a:ext cx="386423" cy="356619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BE8C3424-276D-274D-91BA-131A302A44ED}"/>
              </a:ext>
            </a:extLst>
          </p:cNvPr>
          <p:cNvSpPr/>
          <p:nvPr/>
        </p:nvSpPr>
        <p:spPr>
          <a:xfrm>
            <a:off x="8621635" y="3390523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866DA24F-0C39-884B-9A88-CD7E997058AD}"/>
              </a:ext>
            </a:extLst>
          </p:cNvPr>
          <p:cNvCxnSpPr>
            <a:cxnSpLocks/>
            <a:stCxn id="46" idx="0"/>
            <a:endCxn id="47" idx="2"/>
          </p:cNvCxnSpPr>
          <p:nvPr/>
        </p:nvCxnSpPr>
        <p:spPr>
          <a:xfrm flipH="1" flipV="1">
            <a:off x="8814847" y="3747142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67744D-10AD-F749-BC51-3880659AFAB4}"/>
              </a:ext>
            </a:extLst>
          </p:cNvPr>
          <p:cNvCxnSpPr>
            <a:cxnSpLocks/>
          </p:cNvCxnSpPr>
          <p:nvPr/>
        </p:nvCxnSpPr>
        <p:spPr>
          <a:xfrm flipH="1" flipV="1">
            <a:off x="8814846" y="2970673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87654D1-5A82-6140-80A8-62EA23C2FFE7}"/>
              </a:ext>
            </a:extLst>
          </p:cNvPr>
          <p:cNvGrpSpPr/>
          <p:nvPr/>
        </p:nvGrpSpPr>
        <p:grpSpPr>
          <a:xfrm>
            <a:off x="1335435" y="4344786"/>
            <a:ext cx="2027582" cy="740298"/>
            <a:chOff x="1457740" y="3004013"/>
            <a:chExt cx="2027582" cy="74029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171747-80D0-5B47-BEEB-A6129559FEAC}"/>
                </a:ext>
              </a:extLst>
            </p:cNvPr>
            <p:cNvSpPr/>
            <p:nvPr/>
          </p:nvSpPr>
          <p:spPr>
            <a:xfrm>
              <a:off x="1457740" y="3004013"/>
              <a:ext cx="2027582" cy="74029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B96CD20-2145-3F4A-A5CB-54B6BE025DA0}"/>
                </a:ext>
              </a:extLst>
            </p:cNvPr>
            <p:cNvGrpSpPr/>
            <p:nvPr/>
          </p:nvGrpSpPr>
          <p:grpSpPr>
            <a:xfrm>
              <a:off x="1549738" y="3185435"/>
              <a:ext cx="1857647" cy="356619"/>
              <a:chOff x="5190960" y="4166480"/>
              <a:chExt cx="1857647" cy="356619"/>
            </a:xfrm>
          </p:grpSpPr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2DF36C00-76F3-E146-8203-3A6EB4127B3E}"/>
                  </a:ext>
                </a:extLst>
              </p:cNvPr>
              <p:cNvSpPr/>
              <p:nvPr/>
            </p:nvSpPr>
            <p:spPr>
              <a:xfrm>
                <a:off x="6165375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06E05CFF-890D-FA45-B301-D1663D35344A}"/>
                  </a:ext>
                </a:extLst>
              </p:cNvPr>
              <p:cNvSpPr/>
              <p:nvPr/>
            </p:nvSpPr>
            <p:spPr>
              <a:xfrm>
                <a:off x="6662184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Rounded Rectangle 55">
                <a:extLst>
                  <a:ext uri="{FF2B5EF4-FFF2-40B4-BE49-F238E27FC236}">
                    <a16:creationId xmlns:a16="http://schemas.microsoft.com/office/drawing/2014/main" id="{8C4BDE8F-9F05-604B-BE8B-AB708F5B86F4}"/>
                  </a:ext>
                </a:extLst>
              </p:cNvPr>
              <p:cNvSpPr/>
              <p:nvPr/>
            </p:nvSpPr>
            <p:spPr>
              <a:xfrm>
                <a:off x="5190960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F71DD12C-7C62-1D4C-82D6-6E0A1B0191BD}"/>
                  </a:ext>
                </a:extLst>
              </p:cNvPr>
              <p:cNvSpPr/>
              <p:nvPr/>
            </p:nvSpPr>
            <p:spPr>
              <a:xfrm>
                <a:off x="5682057" y="4166480"/>
                <a:ext cx="392135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0" name="Title 1">
            <a:extLst>
              <a:ext uri="{FF2B5EF4-FFF2-40B4-BE49-F238E27FC236}">
                <a16:creationId xmlns:a16="http://schemas.microsoft.com/office/drawing/2014/main" id="{7EA35E3C-7498-4645-B7BD-DE07F306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Making batching decisions efficiently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C24CF14-E386-6B43-BB17-2884A2B02CED}"/>
              </a:ext>
            </a:extLst>
          </p:cNvPr>
          <p:cNvSpPr/>
          <p:nvPr/>
        </p:nvSpPr>
        <p:spPr>
          <a:xfrm>
            <a:off x="1335435" y="3464838"/>
            <a:ext cx="2027582" cy="74029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99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4.81481E-6 L -0.51927 -0.0775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920" y="-388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43663 0.0356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40" y="178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7 L -0.49132 0.0356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66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7" grpId="1" animBg="1"/>
      <p:bldP spid="5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C3059E-25F0-1847-A460-8E4024EC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29</a:t>
            </a:fld>
            <a:endParaRPr lang="en-US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54D8527-EEF0-FF47-8E70-5B0E19370C10}"/>
              </a:ext>
            </a:extLst>
          </p:cNvPr>
          <p:cNvSpPr/>
          <p:nvPr/>
        </p:nvSpPr>
        <p:spPr>
          <a:xfrm>
            <a:off x="5930080" y="2619725"/>
            <a:ext cx="385368" cy="35094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3" name="Picture 92" descr="download.jpg">
            <a:extLst>
              <a:ext uri="{FF2B5EF4-FFF2-40B4-BE49-F238E27FC236}">
                <a16:creationId xmlns:a16="http://schemas.microsoft.com/office/drawing/2014/main" id="{3D763F26-D545-884D-8EFC-35CA8C0B04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821" y="5033788"/>
            <a:ext cx="2107509" cy="1687687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A5945A8-5FF9-884D-8A11-BA245FB742E2}"/>
              </a:ext>
            </a:extLst>
          </p:cNvPr>
          <p:cNvGrpSpPr/>
          <p:nvPr/>
        </p:nvGrpSpPr>
        <p:grpSpPr>
          <a:xfrm>
            <a:off x="3869635" y="3956809"/>
            <a:ext cx="3078413" cy="1482218"/>
            <a:chOff x="3869635" y="3956809"/>
            <a:chExt cx="3078413" cy="1482218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1E42A38C-D020-3743-A9A5-4A88AAA277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69635" y="3956809"/>
              <a:ext cx="1561585" cy="1388829"/>
            </a:xfrm>
            <a:prstGeom prst="straightConnector1">
              <a:avLst/>
            </a:prstGeom>
            <a:ln>
              <a:tailEnd type="triangle" w="lg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F9BDC5D-E61E-3A4E-BF74-0103ECC9EEB8}"/>
                </a:ext>
              </a:extLst>
            </p:cNvPr>
            <p:cNvSpPr txBox="1"/>
            <p:nvPr/>
          </p:nvSpPr>
          <p:spPr>
            <a:xfrm>
              <a:off x="4572000" y="4731141"/>
              <a:ext cx="2376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Update dependency without waiting</a:t>
              </a:r>
            </a:p>
          </p:txBody>
        </p:sp>
      </p:grp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D8317E08-402F-7A45-8575-02124D899BEB}"/>
              </a:ext>
            </a:extLst>
          </p:cNvPr>
          <p:cNvSpPr/>
          <p:nvPr/>
        </p:nvSpPr>
        <p:spPr>
          <a:xfrm>
            <a:off x="7389989" y="3393359"/>
            <a:ext cx="385368" cy="350948"/>
          </a:xfrm>
          <a:prstGeom prst="round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D0D3766D-B830-7D49-9171-DA88BE9C2602}"/>
              </a:ext>
            </a:extLst>
          </p:cNvPr>
          <p:cNvSpPr/>
          <p:nvPr/>
        </p:nvSpPr>
        <p:spPr>
          <a:xfrm>
            <a:off x="7650370" y="2627398"/>
            <a:ext cx="385368" cy="35094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597162C1-A82F-D54F-9A21-C6408A4FD535}"/>
              </a:ext>
            </a:extLst>
          </p:cNvPr>
          <p:cNvCxnSpPr>
            <a:cxnSpLocks/>
          </p:cNvCxnSpPr>
          <p:nvPr/>
        </p:nvCxnSpPr>
        <p:spPr>
          <a:xfrm flipV="1">
            <a:off x="7839749" y="2230456"/>
            <a:ext cx="0" cy="39694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6309809-F9BA-9240-A78E-CB2A4E9738D2}"/>
              </a:ext>
            </a:extLst>
          </p:cNvPr>
          <p:cNvGrpSpPr/>
          <p:nvPr/>
        </p:nvGrpSpPr>
        <p:grpSpPr>
          <a:xfrm>
            <a:off x="8138038" y="4167150"/>
            <a:ext cx="870020" cy="356619"/>
            <a:chOff x="8138038" y="4167150"/>
            <a:chExt cx="870020" cy="356619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EA1E34F5-82C2-4441-81F4-F209FC39A1B9}"/>
                </a:ext>
              </a:extLst>
            </p:cNvPr>
            <p:cNvSpPr/>
            <p:nvPr/>
          </p:nvSpPr>
          <p:spPr>
            <a:xfrm>
              <a:off x="8138038" y="4172149"/>
              <a:ext cx="385368" cy="350948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15283613-7037-9540-973A-2646E02E4AB6}"/>
                </a:ext>
              </a:extLst>
            </p:cNvPr>
            <p:cNvSpPr/>
            <p:nvPr/>
          </p:nvSpPr>
          <p:spPr>
            <a:xfrm>
              <a:off x="8621635" y="416715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BE8C3424-276D-274D-91BA-131A302A44ED}"/>
              </a:ext>
            </a:extLst>
          </p:cNvPr>
          <p:cNvSpPr/>
          <p:nvPr/>
        </p:nvSpPr>
        <p:spPr>
          <a:xfrm>
            <a:off x="8621635" y="3390523"/>
            <a:ext cx="386423" cy="356619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37D0290-9000-0440-A619-559ECE3A9436}"/>
              </a:ext>
            </a:extLst>
          </p:cNvPr>
          <p:cNvGrpSpPr/>
          <p:nvPr/>
        </p:nvGrpSpPr>
        <p:grpSpPr>
          <a:xfrm>
            <a:off x="6122765" y="2222783"/>
            <a:ext cx="2692082" cy="1949366"/>
            <a:chOff x="6122765" y="2222783"/>
            <a:chExt cx="2692082" cy="1949366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FB2721AF-3761-1543-A2ED-CCF0F5222E02}"/>
                </a:ext>
              </a:extLst>
            </p:cNvPr>
            <p:cNvCxnSpPr>
              <a:cxnSpLocks/>
              <a:stCxn id="5" idx="0"/>
            </p:cNvCxnSpPr>
            <p:nvPr/>
          </p:nvCxnSpPr>
          <p:spPr>
            <a:xfrm flipV="1">
              <a:off x="6122765" y="2222783"/>
              <a:ext cx="0" cy="396942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350E0144-B1DD-A740-AC0C-4A2651AB409D}"/>
                </a:ext>
              </a:extLst>
            </p:cNvPr>
            <p:cNvCxnSpPr>
              <a:cxnSpLocks/>
              <a:stCxn id="42" idx="0"/>
            </p:cNvCxnSpPr>
            <p:nvPr/>
          </p:nvCxnSpPr>
          <p:spPr>
            <a:xfrm flipV="1">
              <a:off x="7582674" y="3021834"/>
              <a:ext cx="195754" cy="37152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CC1FD83-3070-524E-AB28-CB856B31EBDD}"/>
                </a:ext>
              </a:extLst>
            </p:cNvPr>
            <p:cNvCxnSpPr>
              <a:cxnSpLocks/>
              <a:stCxn id="36" idx="0"/>
            </p:cNvCxnSpPr>
            <p:nvPr/>
          </p:nvCxnSpPr>
          <p:spPr>
            <a:xfrm flipH="1" flipV="1">
              <a:off x="7894886" y="3002418"/>
              <a:ext cx="435836" cy="116973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866DA24F-0C39-884B-9A88-CD7E997058AD}"/>
                </a:ext>
              </a:extLst>
            </p:cNvPr>
            <p:cNvCxnSpPr>
              <a:cxnSpLocks/>
              <a:stCxn id="46" idx="0"/>
              <a:endCxn id="47" idx="2"/>
            </p:cNvCxnSpPr>
            <p:nvPr/>
          </p:nvCxnSpPr>
          <p:spPr>
            <a:xfrm flipV="1">
              <a:off x="8814847" y="3747142"/>
              <a:ext cx="0" cy="420008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E67744D-10AD-F749-BC51-3880659AFAB4}"/>
              </a:ext>
            </a:extLst>
          </p:cNvPr>
          <p:cNvCxnSpPr>
            <a:cxnSpLocks/>
          </p:cNvCxnSpPr>
          <p:nvPr/>
        </p:nvCxnSpPr>
        <p:spPr>
          <a:xfrm flipH="1" flipV="1">
            <a:off x="8814846" y="2970673"/>
            <a:ext cx="4506" cy="41933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87654D1-5A82-6140-80A8-62EA23C2FFE7}"/>
              </a:ext>
            </a:extLst>
          </p:cNvPr>
          <p:cNvGrpSpPr/>
          <p:nvPr/>
        </p:nvGrpSpPr>
        <p:grpSpPr>
          <a:xfrm>
            <a:off x="1335435" y="4344786"/>
            <a:ext cx="2027582" cy="740298"/>
            <a:chOff x="1457740" y="3004013"/>
            <a:chExt cx="2027582" cy="74029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5171747-80D0-5B47-BEEB-A6129559FEAC}"/>
                </a:ext>
              </a:extLst>
            </p:cNvPr>
            <p:cNvSpPr/>
            <p:nvPr/>
          </p:nvSpPr>
          <p:spPr>
            <a:xfrm>
              <a:off x="1457740" y="3004013"/>
              <a:ext cx="2027582" cy="740298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2B96CD20-2145-3F4A-A5CB-54B6BE025DA0}"/>
                </a:ext>
              </a:extLst>
            </p:cNvPr>
            <p:cNvGrpSpPr/>
            <p:nvPr/>
          </p:nvGrpSpPr>
          <p:grpSpPr>
            <a:xfrm>
              <a:off x="1549738" y="3185435"/>
              <a:ext cx="1857647" cy="356619"/>
              <a:chOff x="5190960" y="4166480"/>
              <a:chExt cx="1857647" cy="356619"/>
            </a:xfrm>
          </p:grpSpPr>
          <p:sp>
            <p:nvSpPr>
              <p:cNvPr id="7" name="Rounded Rectangle 6">
                <a:extLst>
                  <a:ext uri="{FF2B5EF4-FFF2-40B4-BE49-F238E27FC236}">
                    <a16:creationId xmlns:a16="http://schemas.microsoft.com/office/drawing/2014/main" id="{2DF36C00-76F3-E146-8203-3A6EB4127B3E}"/>
                  </a:ext>
                </a:extLst>
              </p:cNvPr>
              <p:cNvSpPr/>
              <p:nvPr/>
            </p:nvSpPr>
            <p:spPr>
              <a:xfrm>
                <a:off x="6165375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ounded Rectangle 8">
                <a:extLst>
                  <a:ext uri="{FF2B5EF4-FFF2-40B4-BE49-F238E27FC236}">
                    <a16:creationId xmlns:a16="http://schemas.microsoft.com/office/drawing/2014/main" id="{06E05CFF-890D-FA45-B301-D1663D35344A}"/>
                  </a:ext>
                </a:extLst>
              </p:cNvPr>
              <p:cNvSpPr/>
              <p:nvPr/>
            </p:nvSpPr>
            <p:spPr>
              <a:xfrm>
                <a:off x="6662184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Rounded Rectangle 55">
                <a:extLst>
                  <a:ext uri="{FF2B5EF4-FFF2-40B4-BE49-F238E27FC236}">
                    <a16:creationId xmlns:a16="http://schemas.microsoft.com/office/drawing/2014/main" id="{8C4BDE8F-9F05-604B-BE8B-AB708F5B86F4}"/>
                  </a:ext>
                </a:extLst>
              </p:cNvPr>
              <p:cNvSpPr/>
              <p:nvPr/>
            </p:nvSpPr>
            <p:spPr>
              <a:xfrm>
                <a:off x="5190960" y="4166480"/>
                <a:ext cx="386423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F71DD12C-7C62-1D4C-82D6-6E0A1B0191BD}"/>
                  </a:ext>
                </a:extLst>
              </p:cNvPr>
              <p:cNvSpPr/>
              <p:nvPr/>
            </p:nvSpPr>
            <p:spPr>
              <a:xfrm>
                <a:off x="5682057" y="4166480"/>
                <a:ext cx="392135" cy="356619"/>
              </a:xfrm>
              <a:prstGeom prst="roundRect">
                <a:avLst/>
              </a:prstGeom>
              <a:solidFill>
                <a:srgbClr val="FFC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0" name="Title 1">
            <a:extLst>
              <a:ext uri="{FF2B5EF4-FFF2-40B4-BE49-F238E27FC236}">
                <a16:creationId xmlns:a16="http://schemas.microsoft.com/office/drawing/2014/main" id="{7EA35E3C-7498-4645-B7BD-DE07F3067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Making batching decisions efficiently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B9020161-DB17-8B44-9E31-47950528CA27}"/>
              </a:ext>
            </a:extLst>
          </p:cNvPr>
          <p:cNvGrpSpPr/>
          <p:nvPr/>
        </p:nvGrpSpPr>
        <p:grpSpPr>
          <a:xfrm>
            <a:off x="1427433" y="3646418"/>
            <a:ext cx="1857647" cy="356619"/>
            <a:chOff x="5190960" y="4166480"/>
            <a:chExt cx="1857647" cy="356619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52B92F30-7091-DE44-9DA1-67351E01D682}"/>
                </a:ext>
              </a:extLst>
            </p:cNvPr>
            <p:cNvSpPr/>
            <p:nvPr/>
          </p:nvSpPr>
          <p:spPr>
            <a:xfrm>
              <a:off x="6165375" y="416648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20078D83-5B0C-2343-8FAB-6724A2230E77}"/>
                </a:ext>
              </a:extLst>
            </p:cNvPr>
            <p:cNvSpPr/>
            <p:nvPr/>
          </p:nvSpPr>
          <p:spPr>
            <a:xfrm>
              <a:off x="6662184" y="416648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CAF9C4D6-E4DD-A64E-84B0-DD1EA9E047AC}"/>
                </a:ext>
              </a:extLst>
            </p:cNvPr>
            <p:cNvSpPr/>
            <p:nvPr/>
          </p:nvSpPr>
          <p:spPr>
            <a:xfrm>
              <a:off x="5190960" y="416648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D47A50AB-6B7B-C346-B4DF-02360B61A7FA}"/>
                </a:ext>
              </a:extLst>
            </p:cNvPr>
            <p:cNvSpPr/>
            <p:nvPr/>
          </p:nvSpPr>
          <p:spPr>
            <a:xfrm>
              <a:off x="5687769" y="4166480"/>
              <a:ext cx="386423" cy="356619"/>
            </a:xfrm>
            <a:prstGeom prst="round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0C24CF14-E386-6B43-BB17-2884A2B02CED}"/>
              </a:ext>
            </a:extLst>
          </p:cNvPr>
          <p:cNvSpPr/>
          <p:nvPr/>
        </p:nvSpPr>
        <p:spPr>
          <a:xfrm>
            <a:off x="1335435" y="3464838"/>
            <a:ext cx="2027582" cy="74029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FD20D53-EF8E-B442-B4CA-AD0784001801}"/>
              </a:ext>
            </a:extLst>
          </p:cNvPr>
          <p:cNvSpPr/>
          <p:nvPr/>
        </p:nvSpPr>
        <p:spPr>
          <a:xfrm>
            <a:off x="1330388" y="2599379"/>
            <a:ext cx="2027582" cy="740298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EEEE30-3DDC-9748-9F60-0C79603D907A}"/>
                  </a:ext>
                </a:extLst>
              </p:cNvPr>
              <p:cNvSpPr txBox="1"/>
              <p:nvPr/>
            </p:nvSpPr>
            <p:spPr>
              <a:xfrm>
                <a:off x="2207122" y="1859614"/>
                <a:ext cx="27411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EEEE30-3DDC-9748-9F60-0C79603D9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122" y="1859614"/>
                <a:ext cx="274114" cy="615553"/>
              </a:xfrm>
              <a:prstGeom prst="rect">
                <a:avLst/>
              </a:prstGeom>
              <a:blipFill>
                <a:blip r:embed="rId4"/>
                <a:stretch>
                  <a:fillRect l="-36364" r="-40909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ounded Rectangular Callout 40">
            <a:extLst>
              <a:ext uri="{FF2B5EF4-FFF2-40B4-BE49-F238E27FC236}">
                <a16:creationId xmlns:a16="http://schemas.microsoft.com/office/drawing/2014/main" id="{19FC2E3D-2EF1-2D40-823A-3C9DAC2ECC27}"/>
              </a:ext>
            </a:extLst>
          </p:cNvPr>
          <p:cNvSpPr/>
          <p:nvPr/>
        </p:nvSpPr>
        <p:spPr>
          <a:xfrm>
            <a:off x="3760019" y="1186372"/>
            <a:ext cx="3043547" cy="813481"/>
          </a:xfrm>
          <a:prstGeom prst="wedgeRoundRectCallout">
            <a:avLst>
              <a:gd name="adj1" fmla="val -81262"/>
              <a:gd name="adj2" fmla="val 58445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Q: How many batching decisions can we make?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2CAC538-1F95-EB44-83A0-382921B53791}"/>
              </a:ext>
            </a:extLst>
          </p:cNvPr>
          <p:cNvSpPr/>
          <p:nvPr/>
        </p:nvSpPr>
        <p:spPr>
          <a:xfrm>
            <a:off x="3760019" y="2188937"/>
            <a:ext cx="3043547" cy="8134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A: Making at most 5 decisions in one scheduling round produces good performance </a:t>
            </a:r>
          </a:p>
        </p:txBody>
      </p:sp>
    </p:spTree>
    <p:extLst>
      <p:ext uri="{BB962C8B-B14F-4D97-AF65-F5344CB8AC3E}">
        <p14:creationId xmlns:p14="http://schemas.microsoft.com/office/powerpoint/2010/main" val="233727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0.62743 -0.2025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72" y="-1013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59259E-6 L -0.4927 0.02546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35" y="127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59879 -0.087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48" y="-4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12B"/>
                                      </p:to>
                                    </p:animClr>
                                    <p:set>
                                      <p:cBhvr>
                                        <p:cTn id="20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12B"/>
                                      </p:to>
                                    </p:animClr>
                                    <p:set>
                                      <p:cBhvr>
                                        <p:cTn id="24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1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2" grpId="0" animBg="1"/>
      <p:bldP spid="65" grpId="0" animBg="1"/>
      <p:bldP spid="10" grpId="0"/>
      <p:bldP spid="41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90" y="121643"/>
            <a:ext cx="8566439" cy="1143000"/>
          </a:xfrm>
        </p:spPr>
        <p:txBody>
          <a:bodyPr>
            <a:normAutofit/>
          </a:bodyPr>
          <a:lstStyle/>
          <a:p>
            <a:r>
              <a:rPr lang="en-US" dirty="0"/>
              <a:t>Lifecycle of Deep Neural Network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875418" y="2446874"/>
            <a:ext cx="3181731" cy="461665"/>
            <a:chOff x="5875418" y="2446874"/>
            <a:chExt cx="3181731" cy="461665"/>
          </a:xfrm>
        </p:grpSpPr>
        <p:sp>
          <p:nvSpPr>
            <p:cNvPr id="36" name="Right Arrow 35"/>
            <p:cNvSpPr/>
            <p:nvPr/>
          </p:nvSpPr>
          <p:spPr>
            <a:xfrm>
              <a:off x="5875418" y="2554420"/>
              <a:ext cx="489618" cy="313865"/>
            </a:xfrm>
            <a:prstGeom prst="rightArrow">
              <a:avLst/>
            </a:pr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60385" y="2446874"/>
              <a:ext cx="2696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optimal weights </a:t>
              </a:r>
              <a:r>
                <a:rPr lang="en-US" sz="2400" dirty="0" err="1"/>
                <a:t>θ</a:t>
              </a:r>
              <a:r>
                <a:rPr lang="en-US" sz="2400" baseline="-25000" dirty="0" err="1"/>
                <a:t>opt</a:t>
              </a:r>
              <a:endParaRPr lang="en-US" sz="2400" baseline="-25000" dirty="0"/>
            </a:p>
          </p:txBody>
        </p:sp>
      </p:grpSp>
      <p:sp>
        <p:nvSpPr>
          <p:cNvPr id="82" name="Right Arrow 81"/>
          <p:cNvSpPr/>
          <p:nvPr/>
        </p:nvSpPr>
        <p:spPr>
          <a:xfrm>
            <a:off x="5875418" y="5696779"/>
            <a:ext cx="489618" cy="313865"/>
          </a:xfrm>
          <a:prstGeom prst="rightArrow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579243" y="5548979"/>
            <a:ext cx="15851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predictions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104335" y="2596925"/>
            <a:ext cx="1506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Training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04335" y="5535435"/>
            <a:ext cx="1414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Serving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646805" y="1777668"/>
            <a:ext cx="4493188" cy="2242788"/>
            <a:chOff x="1646805" y="1777668"/>
            <a:chExt cx="4493188" cy="2242788"/>
          </a:xfrm>
        </p:grpSpPr>
        <p:pic>
          <p:nvPicPr>
            <p:cNvPr id="7" name="Picture 6" descr="images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6805" y="1777668"/>
              <a:ext cx="1908579" cy="2181233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161754" y="2126630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4842405" y="2110138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5508204" y="2133459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528968" y="2814512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232793" y="2814512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>
              <a:stCxn id="8" idx="5"/>
              <a:endCxn id="14" idx="1"/>
            </p:cNvCxnSpPr>
            <p:nvPr/>
          </p:nvCxnSpPr>
          <p:spPr>
            <a:xfrm>
              <a:off x="4475191" y="2440045"/>
              <a:ext cx="811379" cy="428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1" idx="4"/>
              <a:endCxn id="13" idx="7"/>
            </p:cNvCxnSpPr>
            <p:nvPr/>
          </p:nvCxnSpPr>
          <p:spPr>
            <a:xfrm flipH="1">
              <a:off x="4842405" y="2477326"/>
              <a:ext cx="183607" cy="3909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2" idx="3"/>
              <a:endCxn id="13" idx="7"/>
            </p:cNvCxnSpPr>
            <p:nvPr/>
          </p:nvCxnSpPr>
          <p:spPr>
            <a:xfrm flipH="1">
              <a:off x="4842405" y="2446874"/>
              <a:ext cx="719576" cy="4214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1" idx="4"/>
              <a:endCxn id="14" idx="1"/>
            </p:cNvCxnSpPr>
            <p:nvPr/>
          </p:nvCxnSpPr>
          <p:spPr>
            <a:xfrm>
              <a:off x="5026012" y="2477326"/>
              <a:ext cx="260558" cy="3909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5"/>
              <a:endCxn id="13" idx="7"/>
            </p:cNvCxnSpPr>
            <p:nvPr/>
          </p:nvCxnSpPr>
          <p:spPr>
            <a:xfrm>
              <a:off x="4475191" y="2440045"/>
              <a:ext cx="367214" cy="428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2" idx="3"/>
              <a:endCxn id="14" idx="1"/>
            </p:cNvCxnSpPr>
            <p:nvPr/>
          </p:nvCxnSpPr>
          <p:spPr>
            <a:xfrm flipH="1">
              <a:off x="5286570" y="2446874"/>
              <a:ext cx="275411" cy="4214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Curved Right Arrow 86"/>
            <p:cNvSpPr/>
            <p:nvPr/>
          </p:nvSpPr>
          <p:spPr>
            <a:xfrm>
              <a:off x="3690840" y="2575897"/>
              <a:ext cx="470914" cy="460056"/>
            </a:xfrm>
            <a:prstGeom prst="curved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952150" y="3312570"/>
              <a:ext cx="218784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Iteratively optimize</a:t>
              </a:r>
            </a:p>
            <a:p>
              <a:r>
                <a:rPr lang="en-US" sz="2000" dirty="0"/>
                <a:t>weights </a:t>
              </a:r>
              <a:r>
                <a:rPr lang="en-US" sz="2000" dirty="0" err="1"/>
                <a:t>θ</a:t>
              </a:r>
              <a:endParaRPr lang="en-US" sz="2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931755" y="4679853"/>
            <a:ext cx="4428630" cy="1910987"/>
            <a:chOff x="1931755" y="4679853"/>
            <a:chExt cx="4428630" cy="1910987"/>
          </a:xfrm>
        </p:grpSpPr>
        <p:pic>
          <p:nvPicPr>
            <p:cNvPr id="54" name="Picture 53" descr="download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1755" y="5064807"/>
              <a:ext cx="1143052" cy="1526033"/>
            </a:xfrm>
            <a:prstGeom prst="rect">
              <a:avLst/>
            </a:prstGeom>
          </p:spPr>
        </p:pic>
        <p:sp>
          <p:nvSpPr>
            <p:cNvPr id="56" name="Oval 55"/>
            <p:cNvSpPr/>
            <p:nvPr/>
          </p:nvSpPr>
          <p:spPr>
            <a:xfrm>
              <a:off x="4038743" y="5268989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4719394" y="5252497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5385193" y="5275818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Oval 58"/>
            <p:cNvSpPr/>
            <p:nvPr/>
          </p:nvSpPr>
          <p:spPr>
            <a:xfrm>
              <a:off x="4405957" y="5956871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5109782" y="5956871"/>
              <a:ext cx="367214" cy="36718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Plus 60"/>
            <p:cNvSpPr/>
            <p:nvPr/>
          </p:nvSpPr>
          <p:spPr>
            <a:xfrm>
              <a:off x="3074807" y="5574383"/>
              <a:ext cx="780329" cy="672582"/>
            </a:xfrm>
            <a:prstGeom prst="mathPlus">
              <a:avLst/>
            </a:prstGeom>
            <a:solidFill>
              <a:srgbClr val="E46C0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62" name="Straight Connector 61"/>
            <p:cNvCxnSpPr>
              <a:stCxn id="56" idx="5"/>
              <a:endCxn id="60" idx="1"/>
            </p:cNvCxnSpPr>
            <p:nvPr/>
          </p:nvCxnSpPr>
          <p:spPr>
            <a:xfrm>
              <a:off x="4352180" y="5582404"/>
              <a:ext cx="811379" cy="428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7" idx="4"/>
              <a:endCxn id="59" idx="7"/>
            </p:cNvCxnSpPr>
            <p:nvPr/>
          </p:nvCxnSpPr>
          <p:spPr>
            <a:xfrm flipH="1">
              <a:off x="4719394" y="5619685"/>
              <a:ext cx="183607" cy="3909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58" idx="3"/>
              <a:endCxn id="59" idx="7"/>
            </p:cNvCxnSpPr>
            <p:nvPr/>
          </p:nvCxnSpPr>
          <p:spPr>
            <a:xfrm flipH="1">
              <a:off x="4719394" y="5589233"/>
              <a:ext cx="719576" cy="4214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57" idx="4"/>
              <a:endCxn id="60" idx="1"/>
            </p:cNvCxnSpPr>
            <p:nvPr/>
          </p:nvCxnSpPr>
          <p:spPr>
            <a:xfrm>
              <a:off x="4903001" y="5619685"/>
              <a:ext cx="260558" cy="3909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6" idx="5"/>
              <a:endCxn id="59" idx="7"/>
            </p:cNvCxnSpPr>
            <p:nvPr/>
          </p:nvCxnSpPr>
          <p:spPr>
            <a:xfrm>
              <a:off x="4352180" y="5582404"/>
              <a:ext cx="367214" cy="42824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8" idx="3"/>
              <a:endCxn id="60" idx="1"/>
            </p:cNvCxnSpPr>
            <p:nvPr/>
          </p:nvCxnSpPr>
          <p:spPr>
            <a:xfrm flipH="1">
              <a:off x="5163559" y="5589233"/>
              <a:ext cx="275411" cy="4214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3856917" y="4679853"/>
              <a:ext cx="2503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Use fixed weights  </a:t>
              </a:r>
              <a:r>
                <a:rPr lang="en-US" sz="2000" dirty="0" err="1"/>
                <a:t>θ</a:t>
              </a:r>
              <a:r>
                <a:rPr lang="en-US" sz="2000" baseline="-25000" dirty="0" err="1"/>
                <a:t>opt</a:t>
              </a:r>
              <a:endParaRPr lang="en-US" sz="2000" baseline="-25000" dirty="0"/>
            </a:p>
          </p:txBody>
        </p:sp>
      </p:grpSp>
      <p:sp>
        <p:nvSpPr>
          <p:cNvPr id="96" name="Freeform 95"/>
          <p:cNvSpPr/>
          <p:nvPr/>
        </p:nvSpPr>
        <p:spPr>
          <a:xfrm>
            <a:off x="6042991" y="2958505"/>
            <a:ext cx="2599570" cy="1672872"/>
          </a:xfrm>
          <a:custGeom>
            <a:avLst/>
            <a:gdLst>
              <a:gd name="connsiteX0" fmla="*/ 2664015 w 2664015"/>
              <a:gd name="connsiteY0" fmla="*/ 0 h 1672872"/>
              <a:gd name="connsiteX1" fmla="*/ 2664015 w 2664015"/>
              <a:gd name="connsiteY1" fmla="*/ 789967 h 1672872"/>
              <a:gd name="connsiteX2" fmla="*/ 15488 w 2664015"/>
              <a:gd name="connsiteY2" fmla="*/ 774477 h 1672872"/>
              <a:gd name="connsiteX3" fmla="*/ 0 w 2664015"/>
              <a:gd name="connsiteY3" fmla="*/ 1672872 h 1672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64015" h="1672872">
                <a:moveTo>
                  <a:pt x="2664015" y="0"/>
                </a:moveTo>
                <a:lnTo>
                  <a:pt x="2664015" y="789967"/>
                </a:lnTo>
                <a:lnTo>
                  <a:pt x="15488" y="774477"/>
                </a:lnTo>
                <a:lnTo>
                  <a:pt x="0" y="1672872"/>
                </a:lnTo>
              </a:path>
            </a:pathLst>
          </a:custGeom>
          <a:ln w="57150" cmpd="sng">
            <a:solidFill>
              <a:schemeClr val="accent6">
                <a:lumMod val="75000"/>
              </a:schemeClr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98B9C-DAC0-9D42-9BCC-80673B0D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/>
      <p:bldP spid="9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BatchMaker</a:t>
            </a:r>
            <a:r>
              <a:rPr lang="en-US" dirty="0"/>
              <a:t> is implemented using </a:t>
            </a:r>
            <a:r>
              <a:rPr lang="en-US" dirty="0" err="1"/>
              <a:t>MXNet</a:t>
            </a:r>
            <a:endParaRPr lang="en-US" dirty="0"/>
          </a:p>
          <a:p>
            <a:r>
              <a:rPr lang="en-US" dirty="0"/>
              <a:t>Baseline:</a:t>
            </a:r>
          </a:p>
          <a:p>
            <a:pPr lvl="1"/>
            <a:r>
              <a:rPr lang="en-US" dirty="0" err="1"/>
              <a:t>MXNet</a:t>
            </a:r>
            <a:r>
              <a:rPr lang="en-US" dirty="0"/>
              <a:t>, TensorFlow</a:t>
            </a:r>
          </a:p>
          <a:p>
            <a:r>
              <a:rPr lang="en-US" dirty="0"/>
              <a:t>Application</a:t>
            </a:r>
          </a:p>
          <a:p>
            <a:pPr lvl="1"/>
            <a:r>
              <a:rPr lang="en-US" dirty="0"/>
              <a:t>LSTM </a:t>
            </a:r>
          </a:p>
          <a:p>
            <a:r>
              <a:rPr lang="en-US" dirty="0"/>
              <a:t>Dataset: WMT-15 </a:t>
            </a:r>
            <a:r>
              <a:rPr lang="en-US" dirty="0" err="1"/>
              <a:t>Europarl</a:t>
            </a:r>
            <a:endParaRPr lang="en-US" dirty="0"/>
          </a:p>
          <a:p>
            <a:pPr lvl="1"/>
            <a:r>
              <a:rPr lang="en-US" dirty="0"/>
              <a:t>Maximum length: 330</a:t>
            </a:r>
          </a:p>
          <a:p>
            <a:pPr lvl="1"/>
            <a:r>
              <a:rPr lang="en-US" dirty="0"/>
              <a:t>Average length: 24</a:t>
            </a:r>
          </a:p>
          <a:p>
            <a:r>
              <a:rPr lang="en-US" dirty="0"/>
              <a:t>Hardware</a:t>
            </a:r>
          </a:p>
          <a:p>
            <a:pPr lvl="1"/>
            <a:r>
              <a:rPr lang="en-US" dirty="0"/>
              <a:t>NVIDIA Tesla V100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F9DB9-E3B2-4849-9F67-34CC691B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03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15DB3D41-3590-2B45-92FE-C187D042D4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979273"/>
              </p:ext>
            </p:extLst>
          </p:nvPr>
        </p:nvGraphicFramePr>
        <p:xfrm>
          <a:off x="357809" y="1722783"/>
          <a:ext cx="8146111" cy="4742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LSTM on English sentences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76035" y="2173130"/>
            <a:ext cx="1258154" cy="1077759"/>
            <a:chOff x="6034717" y="2899730"/>
            <a:chExt cx="1763374" cy="1077759"/>
          </a:xfrm>
        </p:grpSpPr>
        <p:sp>
          <p:nvSpPr>
            <p:cNvPr id="7" name="Left-Right Arrow 6"/>
            <p:cNvSpPr/>
            <p:nvPr/>
          </p:nvSpPr>
          <p:spPr>
            <a:xfrm>
              <a:off x="6367459" y="2899730"/>
              <a:ext cx="1430632" cy="350382"/>
            </a:xfrm>
            <a:prstGeom prst="leftRight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34717" y="3331158"/>
              <a:ext cx="13078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22% more</a:t>
              </a:r>
            </a:p>
            <a:p>
              <a:r>
                <a:rPr lang="en-US" dirty="0"/>
                <a:t>throughput </a:t>
              </a:r>
            </a:p>
          </p:txBody>
        </p:sp>
      </p:grpSp>
      <p:sp>
        <p:nvSpPr>
          <p:cNvPr id="9" name="Rounded Rectangular Callout 8"/>
          <p:cNvSpPr/>
          <p:nvPr/>
        </p:nvSpPr>
        <p:spPr>
          <a:xfrm>
            <a:off x="1756865" y="2455094"/>
            <a:ext cx="1926973" cy="945257"/>
          </a:xfrm>
          <a:prstGeom prst="wedgeRoundRectCallout">
            <a:avLst>
              <a:gd name="adj1" fmla="val 79431"/>
              <a:gd name="adj2" fmla="val 167578"/>
              <a:gd name="adj3" fmla="val 16667"/>
            </a:avLst>
          </a:prstGeom>
          <a:solidFill>
            <a:srgbClr val="E6B9B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93% latency reduction from 165ms to 12ms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4A57B-D186-874E-AB44-8F015646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31</a:t>
            </a:fld>
            <a:endParaRPr lang="en-US"/>
          </a:p>
        </p:txBody>
      </p:sp>
      <p:sp>
        <p:nvSpPr>
          <p:cNvPr id="11" name="Left-Right Arrow 10">
            <a:extLst>
              <a:ext uri="{FF2B5EF4-FFF2-40B4-BE49-F238E27FC236}">
                <a16:creationId xmlns:a16="http://schemas.microsoft.com/office/drawing/2014/main" id="{6F0DD153-29EF-8142-A7F9-AB60A968D441}"/>
              </a:ext>
            </a:extLst>
          </p:cNvPr>
          <p:cNvSpPr/>
          <p:nvPr/>
        </p:nvSpPr>
        <p:spPr>
          <a:xfrm rot="5400000">
            <a:off x="4029759" y="5014583"/>
            <a:ext cx="646331" cy="350382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Explosion 2 17">
            <a:extLst>
              <a:ext uri="{FF2B5EF4-FFF2-40B4-BE49-F238E27FC236}">
                <a16:creationId xmlns:a16="http://schemas.microsoft.com/office/drawing/2014/main" id="{8E2804BA-7B60-F042-9E3E-E624136288D5}"/>
              </a:ext>
            </a:extLst>
          </p:cNvPr>
          <p:cNvSpPr/>
          <p:nvPr/>
        </p:nvSpPr>
        <p:spPr>
          <a:xfrm>
            <a:off x="993913" y="3253067"/>
            <a:ext cx="8050696" cy="3419060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2600" dirty="0">
              <a:solidFill>
                <a:srgbClr val="FFFF00"/>
              </a:solidFill>
            </a:endParaRPr>
          </a:p>
          <a:p>
            <a:pPr algn="ctr"/>
            <a:r>
              <a:rPr lang="en-US" sz="2600" b="1" dirty="0">
                <a:solidFill>
                  <a:srgbClr val="FFFF00"/>
                </a:solidFill>
              </a:rPr>
              <a:t>Performance breakdown and results of Sequence-to-Sequence, </a:t>
            </a:r>
            <a:r>
              <a:rPr lang="en-US" sz="2600" b="1" dirty="0" err="1">
                <a:solidFill>
                  <a:srgbClr val="FFFF00"/>
                </a:solidFill>
              </a:rPr>
              <a:t>TreeLSTM</a:t>
            </a:r>
            <a:r>
              <a:rPr lang="en-US" sz="2600" b="1" dirty="0">
                <a:solidFill>
                  <a:srgbClr val="FFFF00"/>
                </a:solidFill>
              </a:rPr>
              <a:t> model in paper</a:t>
            </a:r>
          </a:p>
          <a:p>
            <a:pPr algn="ctr"/>
            <a:endParaRPr lang="en-US" sz="2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35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RNNs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[</a:t>
            </a:r>
            <a:r>
              <a:rPr lang="en-US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Diamos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et al. ICML’16]</a:t>
            </a:r>
          </a:p>
          <a:p>
            <a:pPr lvl="1"/>
            <a:r>
              <a:rPr lang="en-US" sz="2000" dirty="0"/>
              <a:t>Store RNN parameters in GPU register files for fast reuse</a:t>
            </a:r>
          </a:p>
          <a:p>
            <a:r>
              <a:rPr lang="en-US" dirty="0"/>
              <a:t>TensorFlow-Serving  </a:t>
            </a:r>
            <a:r>
              <a:rPr lang="en-US" sz="2400" dirty="0">
                <a:solidFill>
                  <a:srgbClr val="558ED5"/>
                </a:solidFill>
              </a:rPr>
              <a:t>[</a:t>
            </a:r>
            <a:r>
              <a:rPr lang="en-US" sz="2400" dirty="0" err="1">
                <a:solidFill>
                  <a:srgbClr val="558ED5"/>
                </a:solidFill>
              </a:rPr>
              <a:t>Olston</a:t>
            </a:r>
            <a:r>
              <a:rPr lang="en-US" sz="2400" dirty="0">
                <a:solidFill>
                  <a:srgbClr val="558ED5"/>
                </a:solidFill>
              </a:rPr>
              <a:t> et al. </a:t>
            </a:r>
            <a:r>
              <a:rPr lang="en-US" sz="2400" dirty="0" err="1">
                <a:solidFill>
                  <a:srgbClr val="558ED5"/>
                </a:solidFill>
              </a:rPr>
              <a:t>arXiv</a:t>
            </a:r>
            <a:r>
              <a:rPr lang="en-US" sz="2400" dirty="0">
                <a:solidFill>
                  <a:srgbClr val="558ED5"/>
                </a:solidFill>
              </a:rPr>
              <a:t> 1712.06139]</a:t>
            </a:r>
          </a:p>
          <a:p>
            <a:pPr lvl="1"/>
            <a:r>
              <a:rPr lang="en-US" sz="2000" dirty="0"/>
              <a:t>Flexible interfaces for easy deployments and version control</a:t>
            </a:r>
            <a:endParaRPr lang="en-US" sz="2000" dirty="0">
              <a:solidFill>
                <a:srgbClr val="558ED5"/>
              </a:solidFill>
            </a:endParaRPr>
          </a:p>
          <a:p>
            <a:r>
              <a:rPr lang="en-US" dirty="0"/>
              <a:t>Multi-query batching in database </a:t>
            </a:r>
            <a:r>
              <a:rPr lang="en-US" sz="2400" dirty="0">
                <a:solidFill>
                  <a:srgbClr val="558ED5"/>
                </a:solidFill>
              </a:rPr>
              <a:t>[</a:t>
            </a:r>
            <a:r>
              <a:rPr lang="en-US" sz="2400" dirty="0" err="1">
                <a:solidFill>
                  <a:srgbClr val="558ED5"/>
                </a:solidFill>
              </a:rPr>
              <a:t>Giannikis</a:t>
            </a:r>
            <a:r>
              <a:rPr lang="en-US" sz="2400" dirty="0">
                <a:solidFill>
                  <a:srgbClr val="558ED5"/>
                </a:solidFill>
              </a:rPr>
              <a:t> et al. VLDB 2012,  </a:t>
            </a:r>
            <a:r>
              <a:rPr lang="en-US" sz="2400" dirty="0" err="1">
                <a:solidFill>
                  <a:srgbClr val="558ED5"/>
                </a:solidFill>
              </a:rPr>
              <a:t>Harizopoulos</a:t>
            </a:r>
            <a:r>
              <a:rPr lang="en-US" sz="2400" dirty="0">
                <a:solidFill>
                  <a:srgbClr val="558ED5"/>
                </a:solidFill>
              </a:rPr>
              <a:t> et al. SIGMOD 2005]</a:t>
            </a:r>
            <a:r>
              <a:rPr lang="en-US" dirty="0">
                <a:solidFill>
                  <a:srgbClr val="558ED5"/>
                </a:solidFill>
              </a:rPr>
              <a:t> </a:t>
            </a:r>
          </a:p>
          <a:p>
            <a:pPr lvl="1"/>
            <a:r>
              <a:rPr lang="en-US" sz="2000" dirty="0"/>
              <a:t>Batch multiple queries to reduce database scan and to share results</a:t>
            </a:r>
            <a:endParaRPr lang="en-US" sz="2000" dirty="0">
              <a:solidFill>
                <a:srgbClr val="558ED5"/>
              </a:solidFill>
            </a:endParaRPr>
          </a:p>
          <a:p>
            <a:r>
              <a:rPr lang="en-US" dirty="0"/>
              <a:t>Pipelined execution </a:t>
            </a:r>
            <a:r>
              <a:rPr lang="en-US" sz="2400" dirty="0">
                <a:solidFill>
                  <a:srgbClr val="558ED5"/>
                </a:solidFill>
              </a:rPr>
              <a:t>[Welsh et al. SOSP 2001]</a:t>
            </a:r>
          </a:p>
          <a:p>
            <a:pPr lvl="1"/>
            <a:r>
              <a:rPr lang="en-US" sz="2000" dirty="0"/>
              <a:t>Partition computation into stages to form a pipeline</a:t>
            </a:r>
          </a:p>
          <a:p>
            <a:pPr marL="0" indent="0">
              <a:buNone/>
            </a:pPr>
            <a:endParaRPr lang="en-US" sz="2400" dirty="0">
              <a:solidFill>
                <a:srgbClr val="558ED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ED0D1-5643-E047-BFF4-ECCB5F77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1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Cellular Batching batches together new requests with ongoing ones</a:t>
            </a:r>
          </a:p>
          <a:p>
            <a:r>
              <a:rPr lang="en-US" dirty="0"/>
              <a:t>Our prototype </a:t>
            </a:r>
            <a:r>
              <a:rPr lang="en-US" dirty="0" err="1"/>
              <a:t>BatchMaker</a:t>
            </a:r>
            <a:r>
              <a:rPr lang="en-US" dirty="0"/>
              <a:t> significantly outperforms baseline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BDC344-E8AA-BF42-AB15-8CDE870B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6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6FDA9-1493-524D-AF81-D455086AA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1446213"/>
            <a:ext cx="8229600" cy="3111500"/>
          </a:xfrm>
        </p:spPr>
        <p:txBody>
          <a:bodyPr>
            <a:normAutofit/>
          </a:bodyPr>
          <a:lstStyle/>
          <a:p>
            <a:r>
              <a:rPr lang="en-US" dirty="0"/>
              <a:t>Thanks!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 &amp; 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6500F2-9A24-E949-A75A-0C022DF38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DNN Serving must provide low latency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952" y="1268729"/>
            <a:ext cx="1908579" cy="2008759"/>
          </a:xfrm>
          <a:prstGeom prst="rect">
            <a:avLst/>
          </a:prstGeom>
        </p:spPr>
      </p:pic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022" y="4504840"/>
            <a:ext cx="1143052" cy="15260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1908661"/>
            <a:ext cx="15069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Training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112" y="4959464"/>
            <a:ext cx="1414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Serving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18615" y="3259098"/>
            <a:ext cx="3712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All samples are available at once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98630" y="1732022"/>
            <a:ext cx="3266057" cy="1384995"/>
            <a:chOff x="4598630" y="2102996"/>
            <a:chExt cx="3266057" cy="1384995"/>
          </a:xfrm>
        </p:grpSpPr>
        <p:sp>
          <p:nvSpPr>
            <p:cNvPr id="16" name="Right Arrow 15"/>
            <p:cNvSpPr/>
            <p:nvPr/>
          </p:nvSpPr>
          <p:spPr>
            <a:xfrm>
              <a:off x="4598630" y="2102997"/>
              <a:ext cx="1205877" cy="95690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Goal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12648" y="2102996"/>
              <a:ext cx="1852039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good</a:t>
              </a:r>
            </a:p>
            <a:p>
              <a:r>
                <a:rPr lang="en-US" sz="2800" dirty="0"/>
                <a:t>throughput</a:t>
              </a:r>
            </a:p>
            <a:p>
              <a:endParaRPr lang="en-US" sz="2800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202708" y="5835086"/>
            <a:ext cx="3712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Request arrives one</a:t>
            </a:r>
          </a:p>
          <a:p>
            <a:pPr algn="ctr"/>
            <a:r>
              <a:rPr lang="en-US" sz="2800" dirty="0"/>
              <a:t>at a time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98630" y="4805024"/>
            <a:ext cx="4083614" cy="1127396"/>
            <a:chOff x="4598630" y="4805024"/>
            <a:chExt cx="4083614" cy="1127396"/>
          </a:xfrm>
        </p:grpSpPr>
        <p:sp>
          <p:nvSpPr>
            <p:cNvPr id="21" name="Right Arrow 20"/>
            <p:cNvSpPr/>
            <p:nvPr/>
          </p:nvSpPr>
          <p:spPr>
            <a:xfrm>
              <a:off x="4598630" y="4805024"/>
              <a:ext cx="1205877" cy="932288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Goal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12648" y="4978313"/>
              <a:ext cx="266959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good throughput</a:t>
              </a:r>
            </a:p>
            <a:p>
              <a:r>
                <a:rPr lang="en-US" sz="2800" b="1" dirty="0">
                  <a:solidFill>
                    <a:srgbClr val="3366FF"/>
                  </a:solidFill>
                </a:rPr>
                <a:t>&amp; low latency</a:t>
              </a:r>
            </a:p>
          </p:txBody>
        </p:sp>
      </p:grpSp>
      <p:sp>
        <p:nvSpPr>
          <p:cNvPr id="23" name="Rectangle 22"/>
          <p:cNvSpPr/>
          <p:nvPr/>
        </p:nvSpPr>
        <p:spPr>
          <a:xfrm>
            <a:off x="152400" y="4467454"/>
            <a:ext cx="8844332" cy="2279626"/>
          </a:xfrm>
          <a:prstGeom prst="rect">
            <a:avLst/>
          </a:prstGeom>
          <a:noFill/>
          <a:ln w="3810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373B86-8537-8D4B-A073-E71C4DFFF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3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B3B6E07-3992-BD4F-A636-59931BB8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E982647-2968-A344-AB74-958548CB0AB7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>
                <a:extLst>
                  <a:ext uri="{FF2B5EF4-FFF2-40B4-BE49-F238E27FC236}">
                    <a16:creationId xmlns:a16="http://schemas.microsoft.com/office/drawing/2014/main" id="{8681D87C-0E84-F644-BD85-E927E1DF7FF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7199" y="1517946"/>
                <a:ext cx="8385007" cy="1958674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dirty="0"/>
                  <a:t>Recurrent Neural Network (RNN)</a:t>
                </a:r>
              </a:p>
              <a:p>
                <a:pPr lvl="1"/>
                <a:r>
                  <a:rPr lang="en-US" sz="2400" dirty="0"/>
                  <a:t>takes in a variable-length sequence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/>
              </a:p>
              <a:p>
                <a:pPr lvl="1"/>
                <a:r>
                  <a:rPr lang="en-US" sz="2400" dirty="0"/>
                  <a:t>recursively computes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457200" lvl="1" indent="0">
                  <a:buNone/>
                </a:pPr>
                <a:endParaRPr lang="en-US" sz="2400" dirty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40" name="Content Placeholder 2">
                <a:extLst>
                  <a:ext uri="{FF2B5EF4-FFF2-40B4-BE49-F238E27FC236}">
                    <a16:creationId xmlns:a16="http://schemas.microsoft.com/office/drawing/2014/main" id="{8681D87C-0E84-F644-BD85-E927E1DF7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" y="1517946"/>
                <a:ext cx="8385007" cy="1958674"/>
              </a:xfrm>
              <a:prstGeom prst="rect">
                <a:avLst/>
              </a:prstGeom>
              <a:blipFill>
                <a:blip r:embed="rId4"/>
                <a:stretch>
                  <a:fillRect l="-1364" t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0">
            <a:extLst>
              <a:ext uri="{FF2B5EF4-FFF2-40B4-BE49-F238E27FC236}">
                <a16:creationId xmlns:a16="http://schemas.microsoft.com/office/drawing/2014/main" id="{D74C4912-841B-AD48-BB00-CDDFAE494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Background on RNN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23320CB-4C65-014A-9EEC-2DB8C08108F7}"/>
              </a:ext>
            </a:extLst>
          </p:cNvPr>
          <p:cNvGrpSpPr/>
          <p:nvPr/>
        </p:nvGrpSpPr>
        <p:grpSpPr>
          <a:xfrm>
            <a:off x="4567211" y="2473253"/>
            <a:ext cx="3239988" cy="1735314"/>
            <a:chOff x="4567211" y="2473253"/>
            <a:chExt cx="3239988" cy="1735314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334E6E56-C83C-7043-BC64-0300E5B15A36}"/>
                </a:ext>
              </a:extLst>
            </p:cNvPr>
            <p:cNvSpPr/>
            <p:nvPr/>
          </p:nvSpPr>
          <p:spPr>
            <a:xfrm>
              <a:off x="4567211" y="2473253"/>
              <a:ext cx="397565" cy="447270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Line Callout 1 (No Border) 4">
                  <a:extLst>
                    <a:ext uri="{FF2B5EF4-FFF2-40B4-BE49-F238E27FC236}">
                      <a16:creationId xmlns:a16="http://schemas.microsoft.com/office/drawing/2014/main" id="{0F257C32-D33E-FD42-8D48-F07A51BE5302}"/>
                    </a:ext>
                  </a:extLst>
                </p:cNvPr>
                <p:cNvSpPr/>
                <p:nvPr/>
              </p:nvSpPr>
              <p:spPr>
                <a:xfrm>
                  <a:off x="5807628" y="3135053"/>
                  <a:ext cx="1999571" cy="1073514"/>
                </a:xfrm>
                <a:prstGeom prst="callout1">
                  <a:avLst>
                    <a:gd name="adj1" fmla="val 21765"/>
                    <a:gd name="adj2" fmla="val 10228"/>
                    <a:gd name="adj3" fmla="val -19615"/>
                    <a:gd name="adj4" fmla="val -42780"/>
                  </a:avLst>
                </a:prstGeom>
                <a:solidFill>
                  <a:schemeClr val="bg1"/>
                </a:solidFill>
                <a:ln w="25400">
                  <a:solidFill>
                    <a:srgbClr val="FF0000"/>
                  </a:solidFill>
                  <a:headEnd type="none"/>
                  <a:tailEnd type="arrow" w="lg" len="med"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>
                      <a:solidFill>
                        <a:schemeClr val="tx1"/>
                      </a:solidFill>
                    </a:rPr>
                    <a:t>RNN Cell, parameterized by weight </a:t>
                  </a:r>
                  <a14:m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a14:m>
                  <a:endParaRPr lang="en-US" sz="24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Line Callout 1 (No Border) 4">
                  <a:extLst>
                    <a:ext uri="{FF2B5EF4-FFF2-40B4-BE49-F238E27FC236}">
                      <a16:creationId xmlns:a16="http://schemas.microsoft.com/office/drawing/2014/main" id="{0F257C32-D33E-FD42-8D48-F07A51BE530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7628" y="3135053"/>
                  <a:ext cx="1999571" cy="1073514"/>
                </a:xfrm>
                <a:prstGeom prst="callout1">
                  <a:avLst>
                    <a:gd name="adj1" fmla="val 21765"/>
                    <a:gd name="adj2" fmla="val 10228"/>
                    <a:gd name="adj3" fmla="val -19615"/>
                    <a:gd name="adj4" fmla="val -42780"/>
                  </a:avLst>
                </a:prstGeom>
                <a:blipFill>
                  <a:blip r:embed="rId5"/>
                  <a:stretch>
                    <a:fillRect r="-4701" b="-13761"/>
                  </a:stretch>
                </a:blipFill>
                <a:ln w="25400">
                  <a:solidFill>
                    <a:srgbClr val="FF0000"/>
                  </a:solidFill>
                  <a:headEnd type="none"/>
                  <a:tailEnd type="arrow" w="lg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49B5094-3CFB-CD4A-9CDF-1F22F2CCD501}"/>
              </a:ext>
            </a:extLst>
          </p:cNvPr>
          <p:cNvGrpSpPr/>
          <p:nvPr/>
        </p:nvGrpSpPr>
        <p:grpSpPr>
          <a:xfrm>
            <a:off x="251526" y="3405335"/>
            <a:ext cx="8458535" cy="3103125"/>
            <a:chOff x="251526" y="3405335"/>
            <a:chExt cx="8458535" cy="3103125"/>
          </a:xfrm>
        </p:grpSpPr>
        <p:grpSp>
          <p:nvGrpSpPr>
            <p:cNvPr id="23" name="Group 22"/>
            <p:cNvGrpSpPr/>
            <p:nvPr/>
          </p:nvGrpSpPr>
          <p:grpSpPr>
            <a:xfrm>
              <a:off x="1430841" y="4524737"/>
              <a:ext cx="847152" cy="663814"/>
              <a:chOff x="3827881" y="3043504"/>
              <a:chExt cx="847152" cy="66381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827881" y="3043504"/>
                <a:ext cx="847152" cy="65056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2" name="Object 21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53229416"/>
                      </p:ext>
                    </p:extLst>
                  </p:nvPr>
                </p:nvGraphicFramePr>
                <p:xfrm>
                  <a:off x="4023415" y="3077999"/>
                  <a:ext cx="481244" cy="629319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404" name="Equation" r:id="rId6" imgW="165100" imgH="215900" progId="Equation.3">
                          <p:embed/>
                        </p:oleObj>
                      </mc:Choice>
                      <mc:Fallback>
                        <p:oleObj name="Equation" r:id="rId6" imgW="165100" imgH="21590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7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23415" y="3077999"/>
                                <a:ext cx="481244" cy="62931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2" name="Object 21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353229416"/>
                      </p:ext>
                    </p:extLst>
                  </p:nvPr>
                </p:nvGraphicFramePr>
                <p:xfrm>
                  <a:off x="4023415" y="3077999"/>
                  <a:ext cx="481244" cy="629319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9783" name="Equation" r:id="rId8" imgW="165100" imgH="215900" progId="Equation.3">
                          <p:embed/>
                        </p:oleObj>
                      </mc:Choice>
                      <mc:Fallback>
                        <p:oleObj name="Equation" r:id="rId8" imgW="165100" imgH="21590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9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23415" y="3077999"/>
                                <a:ext cx="481244" cy="62931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grpSp>
          <p:nvGrpSpPr>
            <p:cNvPr id="24" name="Group 23"/>
            <p:cNvGrpSpPr/>
            <p:nvPr/>
          </p:nvGrpSpPr>
          <p:grpSpPr>
            <a:xfrm>
              <a:off x="3033340" y="4532235"/>
              <a:ext cx="847152" cy="650562"/>
              <a:chOff x="3827881" y="3056756"/>
              <a:chExt cx="847152" cy="650562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3827881" y="3056756"/>
                <a:ext cx="847152" cy="65056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6" name="Object 2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5368936"/>
                      </p:ext>
                    </p:extLst>
                  </p:nvPr>
                </p:nvGraphicFramePr>
                <p:xfrm>
                  <a:off x="4023415" y="3077999"/>
                  <a:ext cx="481244" cy="629319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405" name="Equation" r:id="rId10" imgW="165100" imgH="215900" progId="Equation.3">
                          <p:embed/>
                        </p:oleObj>
                      </mc:Choice>
                      <mc:Fallback>
                        <p:oleObj name="Equation" r:id="rId10" imgW="165100" imgH="21590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7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23415" y="3077999"/>
                                <a:ext cx="481244" cy="62931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6" name="Object 25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5368936"/>
                      </p:ext>
                    </p:extLst>
                  </p:nvPr>
                </p:nvGraphicFramePr>
                <p:xfrm>
                  <a:off x="4023415" y="3077999"/>
                  <a:ext cx="481244" cy="629319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9784" name="Equation" r:id="rId11" imgW="165100" imgH="215900" progId="Equation.3">
                          <p:embed/>
                        </p:oleObj>
                      </mc:Choice>
                      <mc:Fallback>
                        <p:oleObj name="Equation" r:id="rId11" imgW="165100" imgH="21590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9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23415" y="3077999"/>
                                <a:ext cx="481244" cy="62931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grpSp>
          <p:nvGrpSpPr>
            <p:cNvPr id="27" name="Group 26"/>
            <p:cNvGrpSpPr/>
            <p:nvPr/>
          </p:nvGrpSpPr>
          <p:grpSpPr>
            <a:xfrm>
              <a:off x="4665445" y="4537989"/>
              <a:ext cx="847152" cy="650562"/>
              <a:chOff x="3827881" y="3056756"/>
              <a:chExt cx="847152" cy="650562"/>
            </a:xfrm>
          </p:grpSpPr>
          <p:sp>
            <p:nvSpPr>
              <p:cNvPr id="28" name="Rounded Rectangle 27"/>
              <p:cNvSpPr/>
              <p:nvPr/>
            </p:nvSpPr>
            <p:spPr>
              <a:xfrm>
                <a:off x="3827881" y="3056756"/>
                <a:ext cx="847152" cy="65056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9" name="Object 2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5368936"/>
                      </p:ext>
                    </p:extLst>
                  </p:nvPr>
                </p:nvGraphicFramePr>
                <p:xfrm>
                  <a:off x="4023415" y="3077999"/>
                  <a:ext cx="481244" cy="629319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406" name="Equation" r:id="rId12" imgW="165100" imgH="215900" progId="Equation.3">
                          <p:embed/>
                        </p:oleObj>
                      </mc:Choice>
                      <mc:Fallback>
                        <p:oleObj name="Equation" r:id="rId12" imgW="165100" imgH="21590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9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23415" y="3077999"/>
                                <a:ext cx="481244" cy="62931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29" name="Object 2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5368936"/>
                      </p:ext>
                    </p:extLst>
                  </p:nvPr>
                </p:nvGraphicFramePr>
                <p:xfrm>
                  <a:off x="4023415" y="3077999"/>
                  <a:ext cx="481244" cy="629319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19785" name="Equation" r:id="rId13" imgW="165100" imgH="215900" progId="Equation.3">
                          <p:embed/>
                        </p:oleObj>
                      </mc:Choice>
                      <mc:Fallback>
                        <p:oleObj name="Equation" r:id="rId13" imgW="165100" imgH="215900" progId="Equation.3">
                          <p:embed/>
                          <p:pic>
                            <p:nvPicPr>
                              <p:cNvPr id="0" name=""/>
                              <p:cNvPicPr/>
                              <p:nvPr/>
                            </p:nvPicPr>
                            <p:blipFill>
                              <a:blip r:embed="rId9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23415" y="3077999"/>
                                <a:ext cx="481244" cy="62931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cxnSp>
          <p:nvCxnSpPr>
            <p:cNvPr id="31" name="Straight Arrow Connector 30"/>
            <p:cNvCxnSpPr>
              <a:cxnSpLocks/>
            </p:cNvCxnSpPr>
            <p:nvPr/>
          </p:nvCxnSpPr>
          <p:spPr>
            <a:xfrm flipV="1">
              <a:off x="1885273" y="5342099"/>
              <a:ext cx="2608" cy="5604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cxnSpLocks/>
            </p:cNvCxnSpPr>
            <p:nvPr/>
          </p:nvCxnSpPr>
          <p:spPr>
            <a:xfrm flipV="1">
              <a:off x="3473515" y="5342099"/>
              <a:ext cx="0" cy="56520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cxnSpLocks/>
              <a:stCxn id="21" idx="3"/>
              <a:endCxn id="25" idx="1"/>
            </p:cNvCxnSpPr>
            <p:nvPr/>
          </p:nvCxnSpPr>
          <p:spPr>
            <a:xfrm>
              <a:off x="2277993" y="4850018"/>
              <a:ext cx="755347" cy="74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3880492" y="4863270"/>
              <a:ext cx="755347" cy="57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cxnSpLocks/>
              <a:stCxn id="12" idx="3"/>
              <a:endCxn id="21" idx="1"/>
            </p:cNvCxnSpPr>
            <p:nvPr/>
          </p:nvCxnSpPr>
          <p:spPr>
            <a:xfrm>
              <a:off x="768949" y="4844264"/>
              <a:ext cx="661892" cy="57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1900319" y="3882114"/>
              <a:ext cx="0" cy="6403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3486652" y="3882114"/>
              <a:ext cx="0" cy="6122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5128428" y="3882114"/>
              <a:ext cx="0" cy="6179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FD8E9603-613C-1349-84B9-CC7FC4B94A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38235" y="5328846"/>
              <a:ext cx="1" cy="5604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C7E0ABC-3E27-484C-A40F-8E43FD2A2A55}"/>
                    </a:ext>
                  </a:extLst>
                </p:cNvPr>
                <p:cNvSpPr txBox="1"/>
                <p:nvPr/>
              </p:nvSpPr>
              <p:spPr>
                <a:xfrm>
                  <a:off x="291318" y="4613431"/>
                  <a:ext cx="477631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AC7E0ABC-3E27-484C-A40F-8E43FD2A2A5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318" y="4613431"/>
                  <a:ext cx="477631" cy="461665"/>
                </a:xfrm>
                <a:prstGeom prst="rect">
                  <a:avLst/>
                </a:prstGeom>
                <a:blipFill>
                  <a:blip r:embed="rId14"/>
                  <a:stretch>
                    <a:fillRect l="-17949" r="-2564"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D195342-731D-4944-8EC1-B5B1731519C4}"/>
                    </a:ext>
                  </a:extLst>
                </p:cNvPr>
                <p:cNvSpPr txBox="1"/>
                <p:nvPr/>
              </p:nvSpPr>
              <p:spPr>
                <a:xfrm>
                  <a:off x="1667403" y="5960216"/>
                  <a:ext cx="456920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0D195342-731D-4944-8EC1-B5B1731519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7403" y="5960216"/>
                  <a:ext cx="456920" cy="461665"/>
                </a:xfrm>
                <a:prstGeom prst="rect">
                  <a:avLst/>
                </a:prstGeom>
                <a:blipFill>
                  <a:blip r:embed="rId15"/>
                  <a:stretch>
                    <a:fillRect l="-8108" r="-5405"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EABD711D-BB53-3646-96C5-B1D1EEF11DEA}"/>
                    </a:ext>
                  </a:extLst>
                </p:cNvPr>
                <p:cNvSpPr txBox="1"/>
                <p:nvPr/>
              </p:nvSpPr>
              <p:spPr>
                <a:xfrm>
                  <a:off x="3253736" y="5954462"/>
                  <a:ext cx="465833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EABD711D-BB53-3646-96C5-B1D1EEF11D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3736" y="5954462"/>
                  <a:ext cx="465833" cy="461665"/>
                </a:xfrm>
                <a:prstGeom prst="rect">
                  <a:avLst/>
                </a:prstGeom>
                <a:blipFill>
                  <a:blip r:embed="rId16"/>
                  <a:stretch>
                    <a:fillRect l="-7895" r="-5263" b="-13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96E0D24A-D05C-F84F-BE7D-320B3B05C47C}"/>
                    </a:ext>
                  </a:extLst>
                </p:cNvPr>
                <p:cNvSpPr txBox="1"/>
                <p:nvPr/>
              </p:nvSpPr>
              <p:spPr>
                <a:xfrm>
                  <a:off x="4895512" y="5965970"/>
                  <a:ext cx="465833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96E0D24A-D05C-F84F-BE7D-320B3B05C4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5512" y="5965970"/>
                  <a:ext cx="465833" cy="461665"/>
                </a:xfrm>
                <a:prstGeom prst="rect">
                  <a:avLst/>
                </a:prstGeom>
                <a:blipFill>
                  <a:blip r:embed="rId17"/>
                  <a:stretch>
                    <a:fillRect l="-7895" r="-5263" b="-13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85882F8-0F39-C64D-98E0-C0FD85883178}"/>
                    </a:ext>
                  </a:extLst>
                </p:cNvPr>
                <p:cNvSpPr txBox="1"/>
                <p:nvPr/>
              </p:nvSpPr>
              <p:spPr>
                <a:xfrm>
                  <a:off x="1667516" y="3411206"/>
                  <a:ext cx="468718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385882F8-0F39-C64D-98E0-C0FD8588317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7516" y="3411206"/>
                  <a:ext cx="468718" cy="461665"/>
                </a:xfrm>
                <a:prstGeom prst="rect">
                  <a:avLst/>
                </a:prstGeom>
                <a:blipFill>
                  <a:blip r:embed="rId18"/>
                  <a:stretch>
                    <a:fillRect l="-15789" r="-5263" b="-13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8B827D71-8AED-B641-92B4-B90AF483485E}"/>
                    </a:ext>
                  </a:extLst>
                </p:cNvPr>
                <p:cNvSpPr txBox="1"/>
                <p:nvPr/>
              </p:nvSpPr>
              <p:spPr>
                <a:xfrm>
                  <a:off x="3274655" y="3405335"/>
                  <a:ext cx="477630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8B827D71-8AED-B641-92B4-B90AF483485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4655" y="3405335"/>
                  <a:ext cx="477630" cy="461665"/>
                </a:xfrm>
                <a:prstGeom prst="rect">
                  <a:avLst/>
                </a:prstGeom>
                <a:blipFill>
                  <a:blip r:embed="rId19"/>
                  <a:stretch>
                    <a:fillRect l="-18421" r="-5263" b="-13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6261E5E6-65A1-5E42-9FC8-6AB4DC49C8EB}"/>
                    </a:ext>
                  </a:extLst>
                </p:cNvPr>
                <p:cNvSpPr txBox="1"/>
                <p:nvPr/>
              </p:nvSpPr>
              <p:spPr>
                <a:xfrm>
                  <a:off x="4903876" y="3411206"/>
                  <a:ext cx="477630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6261E5E6-65A1-5E42-9FC8-6AB4DC49C8E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03876" y="3411206"/>
                  <a:ext cx="477630" cy="461665"/>
                </a:xfrm>
                <a:prstGeom prst="rect">
                  <a:avLst/>
                </a:prstGeom>
                <a:blipFill>
                  <a:blip r:embed="rId20"/>
                  <a:stretch>
                    <a:fillRect l="-17949" r="-5128" b="-13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E63FCA78-C0A8-694E-B56C-D5C6B366501A}"/>
                    </a:ext>
                  </a:extLst>
                </p:cNvPr>
                <p:cNvSpPr txBox="1"/>
                <p:nvPr/>
              </p:nvSpPr>
              <p:spPr>
                <a:xfrm>
                  <a:off x="6398351" y="4552616"/>
                  <a:ext cx="554639" cy="6155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⋯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E63FCA78-C0A8-694E-B56C-D5C6B36650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8351" y="4552616"/>
                  <a:ext cx="554639" cy="615553"/>
                </a:xfrm>
                <a:prstGeom prst="rect">
                  <a:avLst/>
                </a:prstGeom>
                <a:blipFill>
                  <a:blip r:embed="rId21"/>
                  <a:stretch>
                    <a:fillRect l="-6977" r="-697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320BA7EE-A160-A54B-8D81-FB272737A294}"/>
                </a:ext>
              </a:extLst>
            </p:cNvPr>
            <p:cNvGrpSpPr/>
            <p:nvPr/>
          </p:nvGrpSpPr>
          <p:grpSpPr>
            <a:xfrm>
              <a:off x="7862909" y="4532235"/>
              <a:ext cx="847152" cy="650562"/>
              <a:chOff x="3827881" y="3056756"/>
              <a:chExt cx="847152" cy="650562"/>
            </a:xfrm>
          </p:grpSpPr>
          <p:sp>
            <p:nvSpPr>
              <p:cNvPr id="42" name="Rounded Rectangle 41">
                <a:extLst>
                  <a:ext uri="{FF2B5EF4-FFF2-40B4-BE49-F238E27FC236}">
                    <a16:creationId xmlns:a16="http://schemas.microsoft.com/office/drawing/2014/main" id="{F14D6FD8-0DE3-1C42-958C-7863DEBFA664}"/>
                  </a:ext>
                </a:extLst>
              </p:cNvPr>
              <p:cNvSpPr/>
              <p:nvPr/>
            </p:nvSpPr>
            <p:spPr>
              <a:xfrm>
                <a:off x="3827881" y="3056756"/>
                <a:ext cx="847152" cy="650562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51" name="Object 50">
                    <a:extLst>
                      <a:ext uri="{FF2B5EF4-FFF2-40B4-BE49-F238E27FC236}">
                        <a16:creationId xmlns:a16="http://schemas.microsoft.com/office/drawing/2014/main" id="{FF153A1F-2357-C448-8961-188712FBBA8A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138309037"/>
                      </p:ext>
                    </p:extLst>
                  </p:nvPr>
                </p:nvGraphicFramePr>
                <p:xfrm>
                  <a:off x="4023415" y="3077999"/>
                  <a:ext cx="481244" cy="629319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407" name="Equation" r:id="rId22" imgW="165100" imgH="215900" progId="Equation.3">
                          <p:embed/>
                        </p:oleObj>
                      </mc:Choice>
                      <mc:Fallback>
                        <p:oleObj name="Equation" r:id="rId22" imgW="165100" imgH="215900" progId="Equation.3">
                          <p:embed/>
                          <p:pic>
                            <p:nvPicPr>
                              <p:cNvPr id="29" name="Object 28"/>
                              <p:cNvPicPr/>
                              <p:nvPr/>
                            </p:nvPicPr>
                            <p:blipFill>
                              <a:blip r:embed="rId7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23415" y="3077999"/>
                                <a:ext cx="481244" cy="62931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Choice>
            <mc:Fallback xmlns="">
              <p:graphicFrame>
                <p:nvGraphicFramePr>
                  <p:cNvPr id="51" name="Object 50">
                    <a:extLst>
                      <a:ext uri="{FF2B5EF4-FFF2-40B4-BE49-F238E27FC236}">
                        <a16:creationId xmlns:a16="http://schemas.microsoft.com/office/drawing/2014/main" id="{FF153A1F-2357-C448-8961-188712FBBA8A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138309037"/>
                      </p:ext>
                    </p:extLst>
                  </p:nvPr>
                </p:nvGraphicFramePr>
                <p:xfrm>
                  <a:off x="4023415" y="3077999"/>
                  <a:ext cx="481244" cy="629319"/>
                </p:xfrm>
                <a:graphic>
                  <a:graphicData uri="http://schemas.openxmlformats.org/presentationml/2006/ole">
                    <mc:AlternateContent>
                      <mc:Choice xmlns:v="urn:schemas-microsoft-com:vml" Requires="v">
                        <p:oleObj spid="_x0000_s20055" name="Equation" r:id="rId23" imgW="165100" imgH="215900" progId="Equation.3">
                          <p:embed/>
                        </p:oleObj>
                      </mc:Choice>
                      <mc:Fallback>
                        <p:oleObj name="Equation" r:id="rId23" imgW="165100" imgH="215900" progId="Equation.3">
                          <p:embed/>
                          <p:pic>
                            <p:nvPicPr>
                              <p:cNvPr id="29" name="Object 28"/>
                              <p:cNvPicPr/>
                              <p:nvPr/>
                            </p:nvPicPr>
                            <p:blipFill>
                              <a:blip r:embed="rId9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4023415" y="3077999"/>
                                <a:ext cx="481244" cy="629319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mc:Fallback>
          </mc:AlternateContent>
        </p:grp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9BA3408-521E-6B45-AA8A-EBDD96262D4B}"/>
                </a:ext>
              </a:extLst>
            </p:cNvPr>
            <p:cNvCxnSpPr/>
            <p:nvPr/>
          </p:nvCxnSpPr>
          <p:spPr>
            <a:xfrm flipV="1">
              <a:off x="7077956" y="4857516"/>
              <a:ext cx="755347" cy="57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BDB6C06-8D51-5A4C-B119-3177570A33DD}"/>
                </a:ext>
              </a:extLst>
            </p:cNvPr>
            <p:cNvCxnSpPr/>
            <p:nvPr/>
          </p:nvCxnSpPr>
          <p:spPr>
            <a:xfrm flipV="1">
              <a:off x="8325892" y="3876360"/>
              <a:ext cx="0" cy="6179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4B58C995-95EC-1449-8BB2-2846D59B44F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35699" y="5323092"/>
              <a:ext cx="1" cy="5604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EFBA1988-A79A-5F43-8D2E-F6452D93E9BE}"/>
                    </a:ext>
                  </a:extLst>
                </p:cNvPr>
                <p:cNvSpPr txBox="1"/>
                <p:nvPr/>
              </p:nvSpPr>
              <p:spPr>
                <a:xfrm>
                  <a:off x="8092976" y="5960216"/>
                  <a:ext cx="434926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EFBA1988-A79A-5F43-8D2E-F6452D93E9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2976" y="5960216"/>
                  <a:ext cx="434926" cy="461665"/>
                </a:xfrm>
                <a:prstGeom prst="rect">
                  <a:avLst/>
                </a:prstGeom>
                <a:blipFill>
                  <a:blip r:embed="rId24"/>
                  <a:stretch>
                    <a:fillRect l="-8571" r="-5714" b="-105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FB316620-125D-DF48-94CA-139DAC854CFF}"/>
                    </a:ext>
                  </a:extLst>
                </p:cNvPr>
                <p:cNvSpPr txBox="1"/>
                <p:nvPr/>
              </p:nvSpPr>
              <p:spPr>
                <a:xfrm>
                  <a:off x="8101340" y="3405452"/>
                  <a:ext cx="446725" cy="46166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n-US" sz="3000" dirty="0"/>
                </a:p>
              </p:txBody>
            </p:sp>
          </mc:Choice>
          <mc:Fallback xmlns=""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FB316620-125D-DF48-94CA-139DAC854C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1340" y="3405452"/>
                  <a:ext cx="446725" cy="461665"/>
                </a:xfrm>
                <a:prstGeom prst="rect">
                  <a:avLst/>
                </a:prstGeom>
                <a:blipFill>
                  <a:blip r:embed="rId25"/>
                  <a:stretch>
                    <a:fillRect l="-19444" r="-2778" b="-135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D70B6A25-9889-4F4B-9E06-D5895A2D9EB3}"/>
                </a:ext>
              </a:extLst>
            </p:cNvPr>
            <p:cNvCxnSpPr/>
            <p:nvPr/>
          </p:nvCxnSpPr>
          <p:spPr>
            <a:xfrm flipV="1">
              <a:off x="5518039" y="4865260"/>
              <a:ext cx="755347" cy="57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9D75D627-9352-3E4A-8D04-A85EC2F940D6}"/>
                </a:ext>
              </a:extLst>
            </p:cNvPr>
            <p:cNvSpPr txBox="1"/>
            <p:nvPr/>
          </p:nvSpPr>
          <p:spPr>
            <a:xfrm>
              <a:off x="251526" y="5954462"/>
              <a:ext cx="111761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/>
                <a:t>Input: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224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3284458" y="3958505"/>
            <a:ext cx="847152" cy="650562"/>
            <a:chOff x="3827881" y="3056756"/>
            <a:chExt cx="847152" cy="650562"/>
          </a:xfrm>
        </p:grpSpPr>
        <p:sp>
          <p:nvSpPr>
            <p:cNvPr id="21" name="Rounded Rectangle 20"/>
            <p:cNvSpPr/>
            <p:nvPr/>
          </p:nvSpPr>
          <p:spPr>
            <a:xfrm>
              <a:off x="3827881" y="3056756"/>
              <a:ext cx="847152" cy="65056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/>
            </p:nvPr>
          </p:nvGraphicFramePr>
          <p:xfrm>
            <a:off x="4023415" y="3077999"/>
            <a:ext cx="481244" cy="629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0" name="Equation" r:id="rId4" imgW="165100" imgH="215900" progId="Equation.3">
                    <p:embed/>
                  </p:oleObj>
                </mc:Choice>
                <mc:Fallback>
                  <p:oleObj name="Equation" r:id="rId4" imgW="165100" imgH="215900" progId="Equation.3">
                    <p:embed/>
                    <p:pic>
                      <p:nvPicPr>
                        <p:cNvPr id="22" name="Object 2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023415" y="3077999"/>
                          <a:ext cx="481244" cy="6293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3"/>
          <p:cNvGrpSpPr/>
          <p:nvPr/>
        </p:nvGrpSpPr>
        <p:grpSpPr>
          <a:xfrm>
            <a:off x="5069386" y="3963126"/>
            <a:ext cx="847152" cy="650562"/>
            <a:chOff x="3827881" y="3056756"/>
            <a:chExt cx="847152" cy="650562"/>
          </a:xfrm>
        </p:grpSpPr>
        <p:sp>
          <p:nvSpPr>
            <p:cNvPr id="25" name="Rounded Rectangle 24"/>
            <p:cNvSpPr/>
            <p:nvPr/>
          </p:nvSpPr>
          <p:spPr>
            <a:xfrm>
              <a:off x="3827881" y="3056756"/>
              <a:ext cx="847152" cy="65056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/>
            </p:nvPr>
          </p:nvGraphicFramePr>
          <p:xfrm>
            <a:off x="4023415" y="3077999"/>
            <a:ext cx="481244" cy="629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1" name="Equation" r:id="rId6" imgW="165100" imgH="215900" progId="Equation.3">
                    <p:embed/>
                  </p:oleObj>
                </mc:Choice>
                <mc:Fallback>
                  <p:oleObj name="Equation" r:id="rId6" imgW="165100" imgH="215900" progId="Equation.3">
                    <p:embed/>
                    <p:pic>
                      <p:nvPicPr>
                        <p:cNvPr id="26" name="Object 2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023415" y="3077999"/>
                          <a:ext cx="481244" cy="6293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6813147" y="3971757"/>
            <a:ext cx="847152" cy="650562"/>
            <a:chOff x="3827881" y="3056756"/>
            <a:chExt cx="847152" cy="650562"/>
          </a:xfrm>
        </p:grpSpPr>
        <p:sp>
          <p:nvSpPr>
            <p:cNvPr id="28" name="Rounded Rectangle 27"/>
            <p:cNvSpPr/>
            <p:nvPr/>
          </p:nvSpPr>
          <p:spPr>
            <a:xfrm>
              <a:off x="3827881" y="3056756"/>
              <a:ext cx="847152" cy="65056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/>
            </p:nvPr>
          </p:nvGraphicFramePr>
          <p:xfrm>
            <a:off x="4023415" y="3077999"/>
            <a:ext cx="481244" cy="629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2" name="Equation" r:id="rId7" imgW="165100" imgH="215900" progId="Equation.3">
                    <p:embed/>
                  </p:oleObj>
                </mc:Choice>
                <mc:Fallback>
                  <p:oleObj name="Equation" r:id="rId7" imgW="165100" imgH="215900" progId="Equation.3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023415" y="3077999"/>
                          <a:ext cx="481244" cy="62931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1" name="Straight Arrow Connector 30"/>
          <p:cNvCxnSpPr>
            <a:cxnSpLocks/>
          </p:cNvCxnSpPr>
          <p:nvPr/>
        </p:nvCxnSpPr>
        <p:spPr>
          <a:xfrm flipV="1">
            <a:off x="3709284" y="4759738"/>
            <a:ext cx="2608" cy="560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cxnSpLocks/>
          </p:cNvCxnSpPr>
          <p:nvPr/>
        </p:nvCxnSpPr>
        <p:spPr>
          <a:xfrm flipV="1">
            <a:off x="5531478" y="4759738"/>
            <a:ext cx="0" cy="5650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 flipH="1" flipV="1">
            <a:off x="7240906" y="4759738"/>
            <a:ext cx="1" cy="5604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  <a:stCxn id="21" idx="3"/>
            <a:endCxn id="25" idx="1"/>
          </p:cNvCxnSpPr>
          <p:nvPr/>
        </p:nvCxnSpPr>
        <p:spPr>
          <a:xfrm>
            <a:off x="4131610" y="4283786"/>
            <a:ext cx="937776" cy="46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cxnSpLocks/>
            <a:stCxn id="25" idx="3"/>
            <a:endCxn id="28" idx="1"/>
          </p:cNvCxnSpPr>
          <p:nvPr/>
        </p:nvCxnSpPr>
        <p:spPr>
          <a:xfrm>
            <a:off x="5916538" y="4288407"/>
            <a:ext cx="896609" cy="8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</p:cNvCxnSpPr>
          <p:nvPr/>
        </p:nvCxnSpPr>
        <p:spPr>
          <a:xfrm>
            <a:off x="2331807" y="4288653"/>
            <a:ext cx="95265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724330" y="3299753"/>
            <a:ext cx="0" cy="6403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  <a:stCxn id="25" idx="0"/>
            <a:endCxn id="48" idx="2"/>
          </p:cNvCxnSpPr>
          <p:nvPr/>
        </p:nvCxnSpPr>
        <p:spPr>
          <a:xfrm flipH="1" flipV="1">
            <a:off x="5482942" y="3353647"/>
            <a:ext cx="10020" cy="6094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7218520" y="3353647"/>
            <a:ext cx="0" cy="617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B3B6E07-3992-BD4F-A636-59931BB8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6</a:t>
            </a:fld>
            <a:endParaRPr lang="en-US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8681D87C-0E84-F644-BD85-E927E1DF7FF7}"/>
              </a:ext>
            </a:extLst>
          </p:cNvPr>
          <p:cNvSpPr txBox="1">
            <a:spLocks/>
          </p:cNvSpPr>
          <p:nvPr/>
        </p:nvSpPr>
        <p:spPr>
          <a:xfrm>
            <a:off x="457199" y="1600200"/>
            <a:ext cx="8385007" cy="14882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5A1715D-F64E-A14D-BA9A-D78AD1531310}"/>
              </a:ext>
            </a:extLst>
          </p:cNvPr>
          <p:cNvSpPr txBox="1"/>
          <p:nvPr/>
        </p:nvSpPr>
        <p:spPr>
          <a:xfrm flipH="1">
            <a:off x="1186600" y="4052953"/>
            <a:ext cx="1275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Neutral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8E17039-412D-D94E-8F6B-D2E331BB853D}"/>
              </a:ext>
            </a:extLst>
          </p:cNvPr>
          <p:cNvSpPr txBox="1"/>
          <p:nvPr/>
        </p:nvSpPr>
        <p:spPr>
          <a:xfrm flipH="1">
            <a:off x="3112450" y="2888897"/>
            <a:ext cx="1133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Neutral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0036EDF-DED5-9A4F-91EF-900A13231ECC}"/>
              </a:ext>
            </a:extLst>
          </p:cNvPr>
          <p:cNvSpPr txBox="1"/>
          <p:nvPr/>
        </p:nvSpPr>
        <p:spPr>
          <a:xfrm flipH="1">
            <a:off x="4908219" y="2891982"/>
            <a:ext cx="1149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Positive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6432D3E-3089-9A46-94D3-A0C5B24A07C8}"/>
              </a:ext>
            </a:extLst>
          </p:cNvPr>
          <p:cNvSpPr txBox="1"/>
          <p:nvPr/>
        </p:nvSpPr>
        <p:spPr>
          <a:xfrm flipH="1">
            <a:off x="6643796" y="2888897"/>
            <a:ext cx="1149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Positive</a:t>
            </a:r>
          </a:p>
        </p:txBody>
      </p:sp>
      <p:sp>
        <p:nvSpPr>
          <p:cNvPr id="36" name="Title 10">
            <a:extLst>
              <a:ext uri="{FF2B5EF4-FFF2-40B4-BE49-F238E27FC236}">
                <a16:creationId xmlns:a16="http://schemas.microsoft.com/office/drawing/2014/main" id="{EA31C859-1E24-6349-A0F4-5D996259A22C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3366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Background on RNN</a:t>
            </a:r>
            <a:endParaRPr lang="en-US" dirty="0"/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6BE4A462-557E-DC44-88A0-AAD6FBDB627D}"/>
              </a:ext>
            </a:extLst>
          </p:cNvPr>
          <p:cNvSpPr txBox="1">
            <a:spLocks/>
          </p:cNvSpPr>
          <p:nvPr/>
        </p:nvSpPr>
        <p:spPr>
          <a:xfrm>
            <a:off x="457199" y="1517946"/>
            <a:ext cx="8385007" cy="195867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Simple RNN model: sentiment analysis</a:t>
            </a:r>
          </a:p>
          <a:p>
            <a:pPr lvl="1"/>
            <a:r>
              <a:rPr lang="en-US" sz="2400" dirty="0"/>
              <a:t>Predict if a sentence is positive, neutral or negative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520232-ACF6-AA4A-A68E-48D7F78182F6}"/>
              </a:ext>
            </a:extLst>
          </p:cNvPr>
          <p:cNvSpPr txBox="1"/>
          <p:nvPr/>
        </p:nvSpPr>
        <p:spPr>
          <a:xfrm>
            <a:off x="1151951" y="5334877"/>
            <a:ext cx="2132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Input sentence: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98DDB07-85BE-4D47-B4EC-5C17D6B0B3B0}"/>
              </a:ext>
            </a:extLst>
          </p:cNvPr>
          <p:cNvSpPr txBox="1"/>
          <p:nvPr/>
        </p:nvSpPr>
        <p:spPr>
          <a:xfrm>
            <a:off x="3466740" y="5334877"/>
            <a:ext cx="518091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“I”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A80D5D1-C965-DC41-B12E-C9CB33C8F9BC}"/>
              </a:ext>
            </a:extLst>
          </p:cNvPr>
          <p:cNvSpPr txBox="1"/>
          <p:nvPr/>
        </p:nvSpPr>
        <p:spPr>
          <a:xfrm>
            <a:off x="5024256" y="5336019"/>
            <a:ext cx="962571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“love”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FD8DA51-7D0E-894C-A3F9-BDD3C7BEB2B0}"/>
              </a:ext>
            </a:extLst>
          </p:cNvPr>
          <p:cNvSpPr txBox="1"/>
          <p:nvPr/>
        </p:nvSpPr>
        <p:spPr>
          <a:xfrm>
            <a:off x="6687065" y="5334877"/>
            <a:ext cx="1124475" cy="46166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“Porto”</a:t>
            </a:r>
          </a:p>
        </p:txBody>
      </p:sp>
    </p:spTree>
    <p:extLst>
      <p:ext uri="{BB962C8B-B14F-4D97-AF65-F5344CB8AC3E}">
        <p14:creationId xmlns:p14="http://schemas.microsoft.com/office/powerpoint/2010/main" val="80721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5D0B-3526-304A-A1C1-96E07CC62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solution to serve RNN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0B693-B307-FB43-817F-EF50E7E67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573617" cy="2507974"/>
          </a:xfrm>
        </p:spPr>
        <p:txBody>
          <a:bodyPr>
            <a:normAutofit/>
          </a:bodyPr>
          <a:lstStyle/>
          <a:p>
            <a:r>
              <a:rPr lang="en-US" sz="3600" dirty="0"/>
              <a:t>Serve request one by one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low latency under low load</a:t>
            </a:r>
          </a:p>
          <a:p>
            <a:pPr lvl="1">
              <a:buFont typeface="Helvetica" pitchFamily="2" charset="0"/>
              <a:buChar char="X"/>
            </a:pPr>
            <a:r>
              <a:rPr lang="en-US" dirty="0"/>
              <a:t>low throughput, cannot handle heavy load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F2794-A637-1443-AEF3-3C348C428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8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94653394"/>
              </p:ext>
            </p:extLst>
          </p:nvPr>
        </p:nvGraphicFramePr>
        <p:xfrm>
          <a:off x="845820" y="3154016"/>
          <a:ext cx="6774179" cy="301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hardware reality: batching improves performance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92351" y="6149237"/>
            <a:ext cx="6789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ans" sz="2000" dirty="0"/>
              <a:t>NVIDIA</a:t>
            </a:r>
            <a:r>
              <a:rPr lang="en-US" sz="2000" dirty="0"/>
              <a:t> Tesla V100 GPU, one LSTM step (hidden state size 1024)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4283666246"/>
              </p:ext>
            </p:extLst>
          </p:nvPr>
        </p:nvGraphicFramePr>
        <p:xfrm>
          <a:off x="832568" y="1169805"/>
          <a:ext cx="6863655" cy="2103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BA708D-992D-D247-B600-06A405FF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8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ABC295E-8187-0443-9759-4F51CF4BFF6D}"/>
              </a:ext>
            </a:extLst>
          </p:cNvPr>
          <p:cNvCxnSpPr/>
          <p:nvPr/>
        </p:nvCxnSpPr>
        <p:spPr>
          <a:xfrm flipV="1">
            <a:off x="6149007" y="1364974"/>
            <a:ext cx="0" cy="376361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520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00A4-DA01-754C-B687-CD719E6FD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74638"/>
            <a:ext cx="8474765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Batching assumes requests share identical computation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C33307-C8F4-384F-A37A-611833637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2647-2968-A344-AB74-958548CB0AB7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D730B7-AF39-1549-8A91-3E4C58C6C0E7}"/>
              </a:ext>
            </a:extLst>
          </p:cNvPr>
          <p:cNvSpPr txBox="1"/>
          <p:nvPr/>
        </p:nvSpPr>
        <p:spPr>
          <a:xfrm>
            <a:off x="1706203" y="3399524"/>
            <a:ext cx="431528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“I”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3D23B5-1C69-A84C-A225-CD986FC16C0C}"/>
              </a:ext>
            </a:extLst>
          </p:cNvPr>
          <p:cNvSpPr txBox="1"/>
          <p:nvPr/>
        </p:nvSpPr>
        <p:spPr>
          <a:xfrm>
            <a:off x="3210803" y="3389530"/>
            <a:ext cx="768095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“love”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113C06-AD64-C94E-B3B5-DE3301D20C9B}"/>
              </a:ext>
            </a:extLst>
          </p:cNvPr>
          <p:cNvSpPr txBox="1"/>
          <p:nvPr/>
        </p:nvSpPr>
        <p:spPr>
          <a:xfrm>
            <a:off x="4879975" y="3400674"/>
            <a:ext cx="88953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“Porto”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DFFE202-2E20-0343-B562-DFA97E126CCE}"/>
              </a:ext>
            </a:extLst>
          </p:cNvPr>
          <p:cNvSpPr txBox="1"/>
          <p:nvPr/>
        </p:nvSpPr>
        <p:spPr>
          <a:xfrm>
            <a:off x="1317980" y="5307007"/>
            <a:ext cx="120340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“Weather”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D3B95A-B2A0-8E44-89FD-A51060AEC505}"/>
              </a:ext>
            </a:extLst>
          </p:cNvPr>
          <p:cNvSpPr txBox="1"/>
          <p:nvPr/>
        </p:nvSpPr>
        <p:spPr>
          <a:xfrm>
            <a:off x="3333205" y="5313135"/>
            <a:ext cx="519694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“is”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47B3F2B-4F26-9348-A846-F761464D5C59}"/>
              </a:ext>
            </a:extLst>
          </p:cNvPr>
          <p:cNvSpPr txBox="1"/>
          <p:nvPr/>
        </p:nvSpPr>
        <p:spPr>
          <a:xfrm>
            <a:off x="4879975" y="5308158"/>
            <a:ext cx="862800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“great”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8AEF940-C894-6740-89DE-DF8D768732A2}"/>
              </a:ext>
            </a:extLst>
          </p:cNvPr>
          <p:cNvGrpSpPr/>
          <p:nvPr/>
        </p:nvGrpSpPr>
        <p:grpSpPr>
          <a:xfrm>
            <a:off x="1470661" y="2186620"/>
            <a:ext cx="6010126" cy="3100844"/>
            <a:chOff x="1470661" y="3048002"/>
            <a:chExt cx="6010126" cy="3100844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B69F0AB4-71DF-B140-BCFF-F3705C093561}"/>
                </a:ext>
              </a:extLst>
            </p:cNvPr>
            <p:cNvSpPr/>
            <p:nvPr/>
          </p:nvSpPr>
          <p:spPr>
            <a:xfrm>
              <a:off x="1470661" y="3048002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77D9F632-5B3C-8A4C-B8A2-7B22F420D9A9}"/>
                </a:ext>
              </a:extLst>
            </p:cNvPr>
            <p:cNvSpPr/>
            <p:nvPr/>
          </p:nvSpPr>
          <p:spPr>
            <a:xfrm>
              <a:off x="3122517" y="3048002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17AA92B8-8554-994F-89F4-3B304F46A13A}"/>
                </a:ext>
              </a:extLst>
            </p:cNvPr>
            <p:cNvSpPr/>
            <p:nvPr/>
          </p:nvSpPr>
          <p:spPr>
            <a:xfrm>
              <a:off x="4851480" y="3048002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22E2579B-2CD3-B842-939F-B6C9CA4D20A4}"/>
                </a:ext>
              </a:extLst>
            </p:cNvPr>
            <p:cNvCxnSpPr>
              <a:stCxn id="6" idx="3"/>
              <a:endCxn id="7" idx="1"/>
            </p:cNvCxnSpPr>
            <p:nvPr/>
          </p:nvCxnSpPr>
          <p:spPr>
            <a:xfrm>
              <a:off x="2388695" y="3415190"/>
              <a:ext cx="7338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08563ED-EE72-D346-851B-4707216066F6}"/>
                </a:ext>
              </a:extLst>
            </p:cNvPr>
            <p:cNvCxnSpPr>
              <a:endCxn id="8" idx="1"/>
            </p:cNvCxnSpPr>
            <p:nvPr/>
          </p:nvCxnSpPr>
          <p:spPr>
            <a:xfrm>
              <a:off x="4040551" y="3415190"/>
              <a:ext cx="81092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2E5643B-01B4-3140-98FE-B3018D5C03F8}"/>
                </a:ext>
              </a:extLst>
            </p:cNvPr>
            <p:cNvCxnSpPr>
              <a:cxnSpLocks/>
            </p:cNvCxnSpPr>
            <p:nvPr/>
          </p:nvCxnSpPr>
          <p:spPr>
            <a:xfrm>
              <a:off x="5769514" y="3414596"/>
              <a:ext cx="6710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683E425-DFC4-1F4F-85E5-70374952028C}"/>
                </a:ext>
              </a:extLst>
            </p:cNvPr>
            <p:cNvCxnSpPr>
              <a:endCxn id="6" idx="2"/>
            </p:cNvCxnSpPr>
            <p:nvPr/>
          </p:nvCxnSpPr>
          <p:spPr>
            <a:xfrm flipV="1">
              <a:off x="1919683" y="3782378"/>
              <a:ext cx="9995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27089FC-42D7-4144-876B-23A7575C845E}"/>
                </a:ext>
              </a:extLst>
            </p:cNvPr>
            <p:cNvCxnSpPr>
              <a:endCxn id="7" idx="2"/>
            </p:cNvCxnSpPr>
            <p:nvPr/>
          </p:nvCxnSpPr>
          <p:spPr>
            <a:xfrm flipH="1" flipV="1">
              <a:off x="3581534" y="3782378"/>
              <a:ext cx="11518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C2912701-BBB9-7F4B-9423-FF774332B0B2}"/>
                </a:ext>
              </a:extLst>
            </p:cNvPr>
            <p:cNvCxnSpPr>
              <a:endCxn id="8" idx="2"/>
            </p:cNvCxnSpPr>
            <p:nvPr/>
          </p:nvCxnSpPr>
          <p:spPr>
            <a:xfrm flipV="1">
              <a:off x="5310497" y="3782378"/>
              <a:ext cx="0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90A51EB-4360-BC47-934D-389B5487610F}"/>
                </a:ext>
              </a:extLst>
            </p:cNvPr>
            <p:cNvSpPr txBox="1"/>
            <p:nvPr/>
          </p:nvSpPr>
          <p:spPr>
            <a:xfrm>
              <a:off x="6570410" y="3230524"/>
              <a:ext cx="910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Positive</a:t>
              </a:r>
            </a:p>
          </p:txBody>
        </p:sp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0A543249-B1FF-DC42-91A8-12768F99CDC1}"/>
                </a:ext>
              </a:extLst>
            </p:cNvPr>
            <p:cNvSpPr/>
            <p:nvPr/>
          </p:nvSpPr>
          <p:spPr>
            <a:xfrm>
              <a:off x="1470661" y="4955486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id="{CB7BBCBF-3CB6-7747-9FA2-94FAB826C1FD}"/>
                </a:ext>
              </a:extLst>
            </p:cNvPr>
            <p:cNvSpPr/>
            <p:nvPr/>
          </p:nvSpPr>
          <p:spPr>
            <a:xfrm>
              <a:off x="3122517" y="4955486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DF5259A3-DD2B-984B-9197-0A00719DB049}"/>
                </a:ext>
              </a:extLst>
            </p:cNvPr>
            <p:cNvSpPr/>
            <p:nvPr/>
          </p:nvSpPr>
          <p:spPr>
            <a:xfrm>
              <a:off x="4851480" y="4955486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0B80016-128D-8645-BA64-6F5BCF8C9303}"/>
                </a:ext>
              </a:extLst>
            </p:cNvPr>
            <p:cNvCxnSpPr>
              <a:stCxn id="30" idx="3"/>
              <a:endCxn id="31" idx="1"/>
            </p:cNvCxnSpPr>
            <p:nvPr/>
          </p:nvCxnSpPr>
          <p:spPr>
            <a:xfrm>
              <a:off x="2388695" y="5322674"/>
              <a:ext cx="7338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33347A7-CC64-A74A-9EE8-F89011168F88}"/>
                </a:ext>
              </a:extLst>
            </p:cNvPr>
            <p:cNvCxnSpPr>
              <a:endCxn id="32" idx="1"/>
            </p:cNvCxnSpPr>
            <p:nvPr/>
          </p:nvCxnSpPr>
          <p:spPr>
            <a:xfrm>
              <a:off x="4040551" y="5322674"/>
              <a:ext cx="81092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A88D91C-A491-CD40-A770-431EC64ABFA4}"/>
                </a:ext>
              </a:extLst>
            </p:cNvPr>
            <p:cNvCxnSpPr>
              <a:cxnSpLocks/>
            </p:cNvCxnSpPr>
            <p:nvPr/>
          </p:nvCxnSpPr>
          <p:spPr>
            <a:xfrm>
              <a:off x="5769514" y="5322080"/>
              <a:ext cx="6710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C7170049-2155-784E-8138-AC7ACF088D1B}"/>
                </a:ext>
              </a:extLst>
            </p:cNvPr>
            <p:cNvCxnSpPr>
              <a:endCxn id="30" idx="2"/>
            </p:cNvCxnSpPr>
            <p:nvPr/>
          </p:nvCxnSpPr>
          <p:spPr>
            <a:xfrm flipV="1">
              <a:off x="1919683" y="5689862"/>
              <a:ext cx="9995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AD4695E-ECD0-C242-BBCD-C82215142AE3}"/>
                </a:ext>
              </a:extLst>
            </p:cNvPr>
            <p:cNvCxnSpPr>
              <a:endCxn id="31" idx="2"/>
            </p:cNvCxnSpPr>
            <p:nvPr/>
          </p:nvCxnSpPr>
          <p:spPr>
            <a:xfrm flipH="1" flipV="1">
              <a:off x="3581534" y="5689862"/>
              <a:ext cx="11518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D411BB2D-7896-3145-A032-84DC7FE0B34D}"/>
                </a:ext>
              </a:extLst>
            </p:cNvPr>
            <p:cNvCxnSpPr>
              <a:endCxn id="32" idx="2"/>
            </p:cNvCxnSpPr>
            <p:nvPr/>
          </p:nvCxnSpPr>
          <p:spPr>
            <a:xfrm flipV="1">
              <a:off x="5310497" y="5689862"/>
              <a:ext cx="0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CB69322-7FC6-0D4C-A973-8725F56DF318}"/>
                </a:ext>
              </a:extLst>
            </p:cNvPr>
            <p:cNvSpPr txBox="1"/>
            <p:nvPr/>
          </p:nvSpPr>
          <p:spPr>
            <a:xfrm>
              <a:off x="6570410" y="5138008"/>
              <a:ext cx="910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Positive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7AED5E1-0A6A-CB49-8310-80227110DD73}"/>
              </a:ext>
            </a:extLst>
          </p:cNvPr>
          <p:cNvGrpSpPr/>
          <p:nvPr/>
        </p:nvGrpSpPr>
        <p:grpSpPr>
          <a:xfrm>
            <a:off x="1589931" y="2382434"/>
            <a:ext cx="6010126" cy="1488786"/>
            <a:chOff x="1589931" y="3243816"/>
            <a:chExt cx="6010126" cy="148878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F2B5E1F-2140-A049-9AE6-066DA666CBC3}"/>
                </a:ext>
              </a:extLst>
            </p:cNvPr>
            <p:cNvSpPr txBox="1"/>
            <p:nvPr/>
          </p:nvSpPr>
          <p:spPr>
            <a:xfrm>
              <a:off x="6689680" y="3364378"/>
              <a:ext cx="910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Positive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5B90D62-3529-064F-A209-13FD4E9D07A2}"/>
                </a:ext>
              </a:extLst>
            </p:cNvPr>
            <p:cNvSpPr txBox="1"/>
            <p:nvPr/>
          </p:nvSpPr>
          <p:spPr>
            <a:xfrm>
              <a:off x="6689621" y="3641886"/>
              <a:ext cx="910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Positive</a:t>
              </a:r>
            </a:p>
          </p:txBody>
        </p:sp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3ED6C781-BF8B-FF46-BF75-6AC5E07BC3B6}"/>
                </a:ext>
              </a:extLst>
            </p:cNvPr>
            <p:cNvSpPr/>
            <p:nvPr/>
          </p:nvSpPr>
          <p:spPr>
            <a:xfrm>
              <a:off x="1589931" y="3243816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FB420922-F63E-EA45-8154-38DB2C6903C9}"/>
                </a:ext>
              </a:extLst>
            </p:cNvPr>
            <p:cNvSpPr/>
            <p:nvPr/>
          </p:nvSpPr>
          <p:spPr>
            <a:xfrm>
              <a:off x="3241787" y="3243816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6F38DF0B-B21C-C342-AE80-62F5AADCE61E}"/>
                </a:ext>
              </a:extLst>
            </p:cNvPr>
            <p:cNvSpPr/>
            <p:nvPr/>
          </p:nvSpPr>
          <p:spPr>
            <a:xfrm>
              <a:off x="4970750" y="3243816"/>
              <a:ext cx="918034" cy="73437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LSTM</a:t>
              </a:r>
            </a:p>
            <a:p>
              <a:pPr algn="ctr"/>
              <a:r>
                <a:rPr lang="en-US" dirty="0"/>
                <a:t>cell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922EA751-C4B1-4143-8A38-6F3D915B65F4}"/>
                </a:ext>
              </a:extLst>
            </p:cNvPr>
            <p:cNvCxnSpPr>
              <a:stCxn id="52" idx="3"/>
              <a:endCxn id="53" idx="1"/>
            </p:cNvCxnSpPr>
            <p:nvPr/>
          </p:nvCxnSpPr>
          <p:spPr>
            <a:xfrm>
              <a:off x="2507965" y="3611004"/>
              <a:ext cx="7338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0718618C-6981-0E4A-9879-0B18FC20F8EB}"/>
                </a:ext>
              </a:extLst>
            </p:cNvPr>
            <p:cNvCxnSpPr>
              <a:endCxn id="54" idx="1"/>
            </p:cNvCxnSpPr>
            <p:nvPr/>
          </p:nvCxnSpPr>
          <p:spPr>
            <a:xfrm>
              <a:off x="4159821" y="3611004"/>
              <a:ext cx="81092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5826C7D9-6560-214D-B467-2F517E57FAA8}"/>
                </a:ext>
              </a:extLst>
            </p:cNvPr>
            <p:cNvCxnSpPr/>
            <p:nvPr/>
          </p:nvCxnSpPr>
          <p:spPr>
            <a:xfrm>
              <a:off x="5888784" y="3610410"/>
              <a:ext cx="7338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ACA073CD-F74B-D04D-973D-4439DDF3844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890591" y="3965940"/>
              <a:ext cx="2729" cy="74802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2D7090D4-7A70-A34C-97AC-07CC542474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4811" y="3965940"/>
              <a:ext cx="0" cy="7666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34023706-EC54-6742-8928-7904655F5C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88794" y="3978192"/>
              <a:ext cx="0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62111AD4-E2F6-2B4C-B5C2-596127116D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6759" y="3973565"/>
              <a:ext cx="0" cy="43436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>
              <a:extLst>
                <a:ext uri="{FF2B5EF4-FFF2-40B4-BE49-F238E27FC236}">
                  <a16:creationId xmlns:a16="http://schemas.microsoft.com/office/drawing/2014/main" id="{E7DD8F66-B867-1847-B100-7B8D8ED70309}"/>
                </a:ext>
              </a:extLst>
            </p:cNvPr>
            <p:cNvCxnSpPr/>
            <p:nvPr/>
          </p:nvCxnSpPr>
          <p:spPr>
            <a:xfrm>
              <a:off x="2507965" y="3729127"/>
              <a:ext cx="7338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82232BAD-8400-4D44-A874-32E4B78288D8}"/>
                </a:ext>
              </a:extLst>
            </p:cNvPr>
            <p:cNvCxnSpPr/>
            <p:nvPr/>
          </p:nvCxnSpPr>
          <p:spPr>
            <a:xfrm flipH="1" flipV="1">
              <a:off x="3840842" y="3978192"/>
              <a:ext cx="11518" cy="45898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C4D5B20-B90C-8848-84E8-1C616351B68A}"/>
                </a:ext>
              </a:extLst>
            </p:cNvPr>
            <p:cNvCxnSpPr/>
            <p:nvPr/>
          </p:nvCxnSpPr>
          <p:spPr>
            <a:xfrm>
              <a:off x="4159821" y="3733710"/>
              <a:ext cx="81092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:a16="http://schemas.microsoft.com/office/drawing/2014/main" id="{D6005EF6-1287-A648-B2F6-52669AC278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4687" y="3951338"/>
              <a:ext cx="0" cy="75598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D9B9EC3-5043-AC4B-BF6A-4D90C7214070}"/>
                </a:ext>
              </a:extLst>
            </p:cNvPr>
            <p:cNvCxnSpPr/>
            <p:nvPr/>
          </p:nvCxnSpPr>
          <p:spPr>
            <a:xfrm>
              <a:off x="5888784" y="3729127"/>
              <a:ext cx="73382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978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0.04202 0.0243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1" y="120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0.04878 0.02686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134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81481E-6 L 0.05399 0.0240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" y="120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00069 L 0.03211 -0.21342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-1064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0059 -0.2141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1071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2066 -0.2134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" y="-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11745</TotalTime>
  <Words>985</Words>
  <Application>Microsoft Macintosh PowerPoint</Application>
  <PresentationFormat>On-screen Show (4:3)</PresentationFormat>
  <Paragraphs>344</Paragraphs>
  <Slides>34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宋体</vt:lpstr>
      <vt:lpstr>Arial</vt:lpstr>
      <vt:lpstr>Calibri</vt:lpstr>
      <vt:lpstr>Cambria Math</vt:lpstr>
      <vt:lpstr>Helvetica</vt:lpstr>
      <vt:lpstr>Wingdings</vt:lpstr>
      <vt:lpstr>Office Theme</vt:lpstr>
      <vt:lpstr>Equation</vt:lpstr>
      <vt:lpstr>Low-latency RNN inference with Cellular Batching </vt:lpstr>
      <vt:lpstr>Deep Neural Network is popular</vt:lpstr>
      <vt:lpstr>Lifecycle of Deep Neural Network</vt:lpstr>
      <vt:lpstr>DNN Serving must provide low latency</vt:lpstr>
      <vt:lpstr>Background on RNN</vt:lpstr>
      <vt:lpstr>PowerPoint Presentation</vt:lpstr>
      <vt:lpstr>Naïve solution to serve RNN</vt:lpstr>
      <vt:lpstr>The hardware reality: batching improves performance</vt:lpstr>
      <vt:lpstr>Batching assumes requests share identical computation</vt:lpstr>
      <vt:lpstr>Challenge: how to batch requests with different sequence lengths</vt:lpstr>
      <vt:lpstr>State-of-the-art solution: padding</vt:lpstr>
      <vt:lpstr>Challenge: how to batch requests with different structures</vt:lpstr>
      <vt:lpstr>State-of-the-art solutions:  graph batching</vt:lpstr>
      <vt:lpstr>Existing solutions waste batching opportunity</vt:lpstr>
      <vt:lpstr>Existing solutions waste batching opportunity</vt:lpstr>
      <vt:lpstr>Existing solutions waste batching opportunity</vt:lpstr>
      <vt:lpstr>Existing solutions waste batching opportunity</vt:lpstr>
      <vt:lpstr>Our approach: Cellular Batching</vt:lpstr>
      <vt:lpstr>Cellular Batching reduces waiting</vt:lpstr>
      <vt:lpstr>Cellular Batching reduces waiting</vt:lpstr>
      <vt:lpstr>Cellular Batching reduces waiting</vt:lpstr>
      <vt:lpstr>Challenges in realizing Cellular Batching in BatchMaker</vt:lpstr>
      <vt:lpstr>Naïve scheduling</vt:lpstr>
      <vt:lpstr>Naïve scheduling</vt:lpstr>
      <vt:lpstr>Naïve scheduling</vt:lpstr>
      <vt:lpstr>Naïve scheduling</vt:lpstr>
      <vt:lpstr>Making batching decisions efficiently</vt:lpstr>
      <vt:lpstr>Making batching decisions efficiently</vt:lpstr>
      <vt:lpstr>Making batching decisions efficiently</vt:lpstr>
      <vt:lpstr>Evaluation Setup</vt:lpstr>
      <vt:lpstr>LSTM on English sentences</vt:lpstr>
      <vt:lpstr>Related Work</vt:lpstr>
      <vt:lpstr>Conclusion</vt:lpstr>
      <vt:lpstr>Thanks!  Q &amp; 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Low-latency RNN inference using Cellular Baching </dc:title>
  <dc:creator>Jinyang Li</dc:creator>
  <cp:lastModifiedBy>Lingfan Yu</cp:lastModifiedBy>
  <cp:revision>898</cp:revision>
  <cp:lastPrinted>2018-04-19T19:11:16Z</cp:lastPrinted>
  <dcterms:created xsi:type="dcterms:W3CDTF">2018-03-20T21:00:23Z</dcterms:created>
  <dcterms:modified xsi:type="dcterms:W3CDTF">2018-12-16T06:22:35Z</dcterms:modified>
</cp:coreProperties>
</file>