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8C1BC-5D4C-426A-BB5E-5EBA0FF5B64D}" type="datetimeFigureOut">
              <a:rPr lang="en-US" smtClean="0"/>
              <a:t>9/4/2008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C66DE-8ED5-4DCE-B312-000D33EE19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C66DE-8ED5-4DCE-B312-000D33EE1903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C66DE-8ED5-4DCE-B312-000D33EE190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85750"/>
            <a:ext cx="5029200" cy="123825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/>
              <a:t> </a:t>
            </a:r>
            <a:r>
              <a:rPr lang="en-US" sz="2800" dirty="0" err="1" smtClean="0"/>
              <a:t>Subhash</a:t>
            </a:r>
            <a:r>
              <a:rPr lang="en-US" sz="2800" dirty="0" smtClean="0"/>
              <a:t> </a:t>
            </a:r>
            <a:r>
              <a:rPr lang="en-US" sz="2800" dirty="0" err="1" smtClean="0"/>
              <a:t>Khot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000" dirty="0" smtClean="0"/>
              <a:t>Theory Group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pic>
        <p:nvPicPr>
          <p:cNvPr id="1026" name="Picture 2" descr="C:\Users\Subhash\Desktop\mugsho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7480" y="213360"/>
            <a:ext cx="1950720" cy="1463040"/>
          </a:xfrm>
          <a:prstGeom prst="rect">
            <a:avLst/>
          </a:prstGeom>
          <a:noFill/>
        </p:spPr>
      </p:pic>
      <p:grpSp>
        <p:nvGrpSpPr>
          <p:cNvPr id="47" name="Group 46"/>
          <p:cNvGrpSpPr/>
          <p:nvPr/>
        </p:nvGrpSpPr>
        <p:grpSpPr>
          <a:xfrm>
            <a:off x="2708361" y="4572000"/>
            <a:ext cx="3463839" cy="1905000"/>
            <a:chOff x="5576888" y="3324382"/>
            <a:chExt cx="3463839" cy="1905000"/>
          </a:xfrm>
        </p:grpSpPr>
        <p:sp>
          <p:nvSpPr>
            <p:cNvPr id="23" name="Oval 9"/>
            <p:cNvSpPr>
              <a:spLocks noChangeArrowheads="1"/>
            </p:cNvSpPr>
            <p:nvPr/>
          </p:nvSpPr>
          <p:spPr bwMode="auto">
            <a:xfrm rot="600000">
              <a:off x="7162800" y="3324382"/>
              <a:ext cx="1371600" cy="1905000"/>
            </a:xfrm>
            <a:prstGeom prst="ellips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576888" y="3581400"/>
              <a:ext cx="3463839" cy="1447800"/>
              <a:chOff x="5395913" y="990600"/>
              <a:chExt cx="3463839" cy="1447800"/>
            </a:xfrm>
          </p:grpSpPr>
          <p:sp>
            <p:nvSpPr>
              <p:cNvPr id="25" name="Oval 8"/>
              <p:cNvSpPr>
                <a:spLocks noChangeArrowheads="1"/>
              </p:cNvSpPr>
              <p:nvPr/>
            </p:nvSpPr>
            <p:spPr bwMode="auto">
              <a:xfrm rot="1200000">
                <a:off x="5867400" y="990600"/>
                <a:ext cx="914400" cy="1219200"/>
              </a:xfrm>
              <a:prstGeom prst="ellipse">
                <a:avLst/>
              </a:prstGeom>
              <a:noFill/>
              <a:ln w="28575">
                <a:solidFill>
                  <a:srgbClr val="FF99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Oval 10"/>
              <p:cNvSpPr>
                <a:spLocks noChangeArrowheads="1"/>
              </p:cNvSpPr>
              <p:nvPr/>
            </p:nvSpPr>
            <p:spPr bwMode="auto">
              <a:xfrm>
                <a:off x="7924800" y="16764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Oval 11"/>
              <p:cNvSpPr>
                <a:spLocks noChangeArrowheads="1"/>
              </p:cNvSpPr>
              <p:nvPr/>
            </p:nvSpPr>
            <p:spPr bwMode="auto">
              <a:xfrm>
                <a:off x="7315200" y="18288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Oval 12"/>
              <p:cNvSpPr>
                <a:spLocks noChangeArrowheads="1"/>
              </p:cNvSpPr>
              <p:nvPr/>
            </p:nvSpPr>
            <p:spPr bwMode="auto">
              <a:xfrm>
                <a:off x="7696200" y="22860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Oval 13"/>
              <p:cNvSpPr>
                <a:spLocks noChangeArrowheads="1"/>
              </p:cNvSpPr>
              <p:nvPr/>
            </p:nvSpPr>
            <p:spPr bwMode="auto">
              <a:xfrm>
                <a:off x="6400800" y="12192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Oval 14"/>
              <p:cNvSpPr>
                <a:spLocks noChangeArrowheads="1"/>
              </p:cNvSpPr>
              <p:nvPr/>
            </p:nvSpPr>
            <p:spPr bwMode="auto">
              <a:xfrm>
                <a:off x="6096000" y="15240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Oval 15"/>
              <p:cNvSpPr>
                <a:spLocks noChangeArrowheads="1"/>
              </p:cNvSpPr>
              <p:nvPr/>
            </p:nvSpPr>
            <p:spPr bwMode="auto">
              <a:xfrm>
                <a:off x="6172200" y="19050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Oval 16"/>
              <p:cNvSpPr>
                <a:spLocks noChangeArrowheads="1"/>
              </p:cNvSpPr>
              <p:nvPr/>
            </p:nvSpPr>
            <p:spPr bwMode="auto">
              <a:xfrm>
                <a:off x="7620000" y="1066800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17"/>
              <p:cNvSpPr>
                <a:spLocks noChangeShapeType="1"/>
              </p:cNvSpPr>
              <p:nvPr/>
            </p:nvSpPr>
            <p:spPr bwMode="auto">
              <a:xfrm>
                <a:off x="6172200" y="1600200"/>
                <a:ext cx="1219200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18"/>
              <p:cNvSpPr>
                <a:spLocks noChangeShapeType="1"/>
              </p:cNvSpPr>
              <p:nvPr/>
            </p:nvSpPr>
            <p:spPr bwMode="auto">
              <a:xfrm flipV="1">
                <a:off x="6477000" y="1143000"/>
                <a:ext cx="1219200" cy="1524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9"/>
              <p:cNvSpPr>
                <a:spLocks noChangeShapeType="1"/>
              </p:cNvSpPr>
              <p:nvPr/>
            </p:nvSpPr>
            <p:spPr bwMode="auto">
              <a:xfrm>
                <a:off x="7696200" y="1143000"/>
                <a:ext cx="76200" cy="12192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20"/>
              <p:cNvSpPr>
                <a:spLocks noChangeShapeType="1"/>
              </p:cNvSpPr>
              <p:nvPr/>
            </p:nvSpPr>
            <p:spPr bwMode="auto">
              <a:xfrm flipH="1" flipV="1">
                <a:off x="6172200" y="1600200"/>
                <a:ext cx="76200" cy="381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21"/>
              <p:cNvSpPr>
                <a:spLocks noChangeShapeType="1"/>
              </p:cNvSpPr>
              <p:nvPr/>
            </p:nvSpPr>
            <p:spPr bwMode="auto">
              <a:xfrm flipV="1">
                <a:off x="7391400" y="1752600"/>
                <a:ext cx="609600" cy="1524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22"/>
              <p:cNvSpPr>
                <a:spLocks noChangeShapeType="1"/>
              </p:cNvSpPr>
              <p:nvPr/>
            </p:nvSpPr>
            <p:spPr bwMode="auto">
              <a:xfrm>
                <a:off x="6248400" y="1981200"/>
                <a:ext cx="1524000" cy="381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23"/>
              <p:cNvSpPr>
                <a:spLocks noChangeShapeType="1"/>
              </p:cNvSpPr>
              <p:nvPr/>
            </p:nvSpPr>
            <p:spPr bwMode="auto">
              <a:xfrm>
                <a:off x="7696200" y="1143000"/>
                <a:ext cx="3810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Text Box 24"/>
              <p:cNvSpPr txBox="1">
                <a:spLocks noChangeArrowheads="1"/>
              </p:cNvSpPr>
              <p:nvPr/>
            </p:nvSpPr>
            <p:spPr bwMode="auto">
              <a:xfrm>
                <a:off x="5395913" y="1627188"/>
                <a:ext cx="349776" cy="5232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S</a:t>
                </a:r>
              </a:p>
            </p:txBody>
          </p:sp>
          <p:sp>
            <p:nvSpPr>
              <p:cNvPr id="41" name="Text Box 25"/>
              <p:cNvSpPr txBox="1">
                <a:spLocks noChangeArrowheads="1"/>
              </p:cNvSpPr>
              <p:nvPr/>
            </p:nvSpPr>
            <p:spPr bwMode="auto">
              <a:xfrm>
                <a:off x="8408988" y="1828800"/>
                <a:ext cx="450764" cy="5232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S</a:t>
                </a:r>
                <a:r>
                  <a:rPr lang="en-US" sz="2800" baseline="30000" dirty="0">
                    <a:solidFill>
                      <a:srgbClr val="FF0000"/>
                    </a:solidFill>
                  </a:rPr>
                  <a:t>c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42" name="TextBox 41"/>
          <p:cNvSpPr txBox="1"/>
          <p:nvPr/>
        </p:nvSpPr>
        <p:spPr>
          <a:xfrm>
            <a:off x="470284" y="1981200"/>
            <a:ext cx="82753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Connections between Algorithms, Computational Complexity and Geometry</a:t>
            </a:r>
            <a:endParaRPr lang="en-US" sz="20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57200" y="2514600"/>
            <a:ext cx="8425383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Algorithms:</a:t>
            </a:r>
            <a:r>
              <a:rPr lang="en-US" dirty="0" smtClean="0"/>
              <a:t>  Can you efficiently compute </a:t>
            </a:r>
            <a:r>
              <a:rPr lang="en-US" dirty="0" smtClean="0"/>
              <a:t>approximate </a:t>
            </a:r>
            <a:r>
              <a:rPr lang="en-US" dirty="0" smtClean="0"/>
              <a:t>solutions </a:t>
            </a:r>
            <a:r>
              <a:rPr lang="en-US" dirty="0" smtClean="0"/>
              <a:t>to </a:t>
            </a:r>
            <a:r>
              <a:rPr lang="en-US" dirty="0" smtClean="0"/>
              <a:t>NP-hard </a:t>
            </a:r>
            <a:r>
              <a:rPr lang="en-US" dirty="0" smtClean="0"/>
              <a:t>problems?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                         How good an approximation can you achieve? 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7030A0"/>
                </a:solidFill>
              </a:rPr>
              <a:t>Example:  Balanced Partitioning  Problem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                  </a:t>
            </a:r>
            <a:r>
              <a:rPr lang="en-US" dirty="0" smtClean="0"/>
              <a:t>Given a graph, partition its vertex set into two roughly equal parts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      so as to minimize the number of crossing edges.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381000" y="381000"/>
            <a:ext cx="838434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Computational Complexity:   </a:t>
            </a:r>
            <a:r>
              <a:rPr lang="en-US" dirty="0" smtClean="0"/>
              <a:t>Can a proof of a mathematical statement be checked by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                                 reading only a few bits from the proof?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                                 </a:t>
            </a:r>
            <a:r>
              <a:rPr lang="en-US" dirty="0" smtClean="0">
                <a:solidFill>
                  <a:srgbClr val="7030A0"/>
                </a:solidFill>
              </a:rPr>
              <a:t>YES!!!  Reading only a constant number of bits is enough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                                             with a  probabilistic checking  procedure (PCP Theorem). 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Geometry:</a:t>
            </a:r>
            <a:r>
              <a:rPr lang="en-US" dirty="0" smtClean="0"/>
              <a:t>                                 What is the least surface area of an n-dimensional body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                                 of a given volume?  A sphere, of course.  </a:t>
            </a:r>
          </a:p>
          <a:p>
            <a:endParaRPr lang="en-US" dirty="0" smtClean="0"/>
          </a:p>
          <a:p>
            <a:r>
              <a:rPr lang="en-US" dirty="0" smtClean="0"/>
              <a:t>                                                    What about the same question under Gaussian measure?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                                 Answer:  a </a:t>
            </a:r>
            <a:r>
              <a:rPr lang="en-US" dirty="0" err="1" smtClean="0"/>
              <a:t>halfspace</a:t>
            </a:r>
            <a:r>
              <a:rPr lang="en-US" dirty="0" smtClean="0"/>
              <a:t>!     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                                   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57200" y="3886200"/>
            <a:ext cx="72053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three questions above are related!  </a:t>
            </a:r>
          </a:p>
          <a:p>
            <a:endParaRPr lang="en-US" dirty="0" smtClean="0"/>
          </a:p>
          <a:p>
            <a:r>
              <a:rPr lang="en-US" dirty="0" smtClean="0"/>
              <a:t>Tools used:   Fourier analysis,  Semi-definite Programming,  </a:t>
            </a:r>
            <a:r>
              <a:rPr lang="en-US" dirty="0" err="1" smtClean="0"/>
              <a:t>Combinatorics</a:t>
            </a:r>
            <a:r>
              <a:rPr lang="en-US" dirty="0" smtClean="0"/>
              <a:t>,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    Coding </a:t>
            </a:r>
            <a:r>
              <a:rPr lang="en-US" dirty="0" err="1" smtClean="0"/>
              <a:t>Therory</a:t>
            </a:r>
            <a:r>
              <a:rPr lang="en-US" dirty="0" smtClean="0"/>
              <a:t>, ………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SUBHASH@DYSIRCNFUVWXY5M7" val="308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176</Words>
  <Application>Microsoft Office PowerPoint</Application>
  <PresentationFormat>On-screen Show (4:3)</PresentationFormat>
  <Paragraphs>28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Subhash Khot  Theory Group 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Subhash Khot </dc:title>
  <dc:creator>Subhash</dc:creator>
  <cp:lastModifiedBy>Subhash</cp:lastModifiedBy>
  <cp:revision>5</cp:revision>
  <dcterms:created xsi:type="dcterms:W3CDTF">2006-08-16T00:00:00Z</dcterms:created>
  <dcterms:modified xsi:type="dcterms:W3CDTF">2008-09-04T18:34:01Z</dcterms:modified>
</cp:coreProperties>
</file>