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58" r:id="rId4"/>
    <p:sldId id="259" r:id="rId5"/>
    <p:sldId id="260" r:id="rId6"/>
    <p:sldId id="262" r:id="rId7"/>
    <p:sldId id="301" r:id="rId8"/>
    <p:sldId id="261" r:id="rId9"/>
    <p:sldId id="296" r:id="rId10"/>
    <p:sldId id="263" r:id="rId11"/>
    <p:sldId id="264" r:id="rId12"/>
    <p:sldId id="265" r:id="rId13"/>
    <p:sldId id="266" r:id="rId14"/>
    <p:sldId id="307" r:id="rId15"/>
    <p:sldId id="268" r:id="rId16"/>
    <p:sldId id="267" r:id="rId17"/>
    <p:sldId id="308" r:id="rId18"/>
    <p:sldId id="303" r:id="rId19"/>
    <p:sldId id="304" r:id="rId20"/>
    <p:sldId id="270" r:id="rId21"/>
    <p:sldId id="271" r:id="rId22"/>
    <p:sldId id="272" r:id="rId23"/>
    <p:sldId id="273" r:id="rId24"/>
    <p:sldId id="274" r:id="rId25"/>
    <p:sldId id="292" r:id="rId26"/>
    <p:sldId id="298" r:id="rId27"/>
    <p:sldId id="279" r:id="rId28"/>
    <p:sldId id="305" r:id="rId29"/>
    <p:sldId id="309" r:id="rId30"/>
    <p:sldId id="276" r:id="rId31"/>
    <p:sldId id="299" r:id="rId32"/>
    <p:sldId id="306" r:id="rId33"/>
    <p:sldId id="277"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94660"/>
  </p:normalViewPr>
  <p:slideViewPr>
    <p:cSldViewPr>
      <p:cViewPr varScale="1">
        <p:scale>
          <a:sx n="64" d="100"/>
          <a:sy n="64" d="100"/>
        </p:scale>
        <p:origin x="1554"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1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192CED-5284-6842-A2CE-43637359B0CB}" type="doc">
      <dgm:prSet loTypeId="urn:microsoft.com/office/officeart/2005/8/layout/hList1" loCatId="list" qsTypeId="urn:microsoft.com/office/officeart/2005/8/quickstyle/simple4" qsCatId="simple" csTypeId="urn:microsoft.com/office/officeart/2005/8/colors/accent1_2#17" csCatId="accent1" phldr="1"/>
      <dgm:spPr/>
      <dgm:t>
        <a:bodyPr/>
        <a:lstStyle/>
        <a:p>
          <a:endParaRPr lang="en-US"/>
        </a:p>
      </dgm:t>
    </dgm:pt>
    <dgm:pt modelId="{281E5B53-1732-5F47-A578-AB0E3A9B5E4C}">
      <dgm:prSet phldrT="[Text]"/>
      <dgm:spPr/>
      <dgm:t>
        <a:bodyPr/>
        <a:lstStyle/>
        <a:p>
          <a:r>
            <a:rPr lang="en-US" dirty="0"/>
            <a:t>Main objectives of an OS:</a:t>
          </a:r>
        </a:p>
      </dgm:t>
    </dgm:pt>
    <dgm:pt modelId="{6DF8C72F-1C3C-3D43-905B-F9DFAE34F209}" type="parTrans" cxnId="{5B740C4A-9D68-0540-AC76-45932CD65954}">
      <dgm:prSet/>
      <dgm:spPr/>
      <dgm:t>
        <a:bodyPr/>
        <a:lstStyle/>
        <a:p>
          <a:endParaRPr lang="en-US"/>
        </a:p>
      </dgm:t>
    </dgm:pt>
    <dgm:pt modelId="{2FC987E5-D027-8846-8A97-F16D9257E1AC}" type="sibTrans" cxnId="{5B740C4A-9D68-0540-AC76-45932CD65954}">
      <dgm:prSet/>
      <dgm:spPr/>
      <dgm:t>
        <a:bodyPr/>
        <a:lstStyle/>
        <a:p>
          <a:endParaRPr lang="en-US"/>
        </a:p>
      </dgm:t>
    </dgm:pt>
    <dgm:pt modelId="{AE3CB80F-D45F-E54C-B692-4738A2A6039C}">
      <dgm:prSet/>
      <dgm:spPr>
        <a:ln>
          <a:solidFill>
            <a:schemeClr val="accent1">
              <a:lumMod val="75000"/>
            </a:schemeClr>
          </a:solidFill>
        </a:ln>
      </dgm:spPr>
      <dgm:t>
        <a:bodyPr/>
        <a:lstStyle/>
        <a:p>
          <a:r>
            <a:rPr lang="en-US" dirty="0"/>
            <a:t>Convenience</a:t>
          </a:r>
        </a:p>
      </dgm:t>
    </dgm:pt>
    <dgm:pt modelId="{DB5EC823-6039-A143-9B39-EB225C90CC38}" type="parTrans" cxnId="{47A89D49-60B4-FB40-9C5D-FFE581254201}">
      <dgm:prSet/>
      <dgm:spPr/>
      <dgm:t>
        <a:bodyPr/>
        <a:lstStyle/>
        <a:p>
          <a:endParaRPr lang="en-US"/>
        </a:p>
      </dgm:t>
    </dgm:pt>
    <dgm:pt modelId="{E262F30B-1A1E-F747-A185-5455263EE08A}" type="sibTrans" cxnId="{47A89D49-60B4-FB40-9C5D-FFE581254201}">
      <dgm:prSet/>
      <dgm:spPr/>
      <dgm:t>
        <a:bodyPr/>
        <a:lstStyle/>
        <a:p>
          <a:endParaRPr lang="en-US"/>
        </a:p>
      </dgm:t>
    </dgm:pt>
    <dgm:pt modelId="{3A3FFD4A-4BD3-2543-98AF-A41B2CAE779A}">
      <dgm:prSet/>
      <dgm:spPr>
        <a:ln>
          <a:solidFill>
            <a:schemeClr val="accent1">
              <a:lumMod val="75000"/>
            </a:schemeClr>
          </a:solidFill>
        </a:ln>
      </dgm:spPr>
      <dgm:t>
        <a:bodyPr/>
        <a:lstStyle/>
        <a:p>
          <a:r>
            <a:rPr lang="en-US" dirty="0"/>
            <a:t>Efficiency</a:t>
          </a:r>
        </a:p>
      </dgm:t>
    </dgm:pt>
    <dgm:pt modelId="{75A774D8-A8A4-404D-9CFE-DAF3C9EE383B}" type="parTrans" cxnId="{73BA040D-3549-934C-A652-24BEA66255F8}">
      <dgm:prSet/>
      <dgm:spPr/>
      <dgm:t>
        <a:bodyPr/>
        <a:lstStyle/>
        <a:p>
          <a:endParaRPr lang="en-US"/>
        </a:p>
      </dgm:t>
    </dgm:pt>
    <dgm:pt modelId="{AE569C84-AD83-C840-9BA6-D0F860817D5B}" type="sibTrans" cxnId="{73BA040D-3549-934C-A652-24BEA66255F8}">
      <dgm:prSet/>
      <dgm:spPr/>
      <dgm:t>
        <a:bodyPr/>
        <a:lstStyle/>
        <a:p>
          <a:endParaRPr lang="en-US"/>
        </a:p>
      </dgm:t>
    </dgm:pt>
    <dgm:pt modelId="{F96F4B0F-02F7-4D4B-9036-26B336493CAE}">
      <dgm:prSet/>
      <dgm:spPr>
        <a:ln>
          <a:solidFill>
            <a:schemeClr val="accent1">
              <a:lumMod val="75000"/>
            </a:schemeClr>
          </a:solidFill>
        </a:ln>
      </dgm:spPr>
      <dgm:t>
        <a:bodyPr/>
        <a:lstStyle/>
        <a:p>
          <a:r>
            <a:rPr lang="en-US" dirty="0"/>
            <a:t>Ability to evolve</a:t>
          </a:r>
        </a:p>
      </dgm:t>
    </dgm:pt>
    <dgm:pt modelId="{9A2A829F-7768-884C-9C37-31113093ABE1}" type="parTrans" cxnId="{8C55C725-3252-FA46-BC16-D392FA3244E1}">
      <dgm:prSet/>
      <dgm:spPr/>
      <dgm:t>
        <a:bodyPr/>
        <a:lstStyle/>
        <a:p>
          <a:endParaRPr lang="en-US"/>
        </a:p>
      </dgm:t>
    </dgm:pt>
    <dgm:pt modelId="{B8510BF0-F2AE-0444-B9D0-63BA3E5B4B8B}" type="sibTrans" cxnId="{8C55C725-3252-FA46-BC16-D392FA3244E1}">
      <dgm:prSet/>
      <dgm:spPr/>
      <dgm:t>
        <a:bodyPr/>
        <a:lstStyle/>
        <a:p>
          <a:endParaRPr lang="en-US"/>
        </a:p>
      </dgm:t>
    </dgm:pt>
    <dgm:pt modelId="{5C3B6204-B418-A242-B9D0-60EB91680625}" type="pres">
      <dgm:prSet presAssocID="{1C192CED-5284-6842-A2CE-43637359B0CB}" presName="Name0" presStyleCnt="0">
        <dgm:presLayoutVars>
          <dgm:dir/>
          <dgm:animLvl val="lvl"/>
          <dgm:resizeHandles val="exact"/>
        </dgm:presLayoutVars>
      </dgm:prSet>
      <dgm:spPr/>
    </dgm:pt>
    <dgm:pt modelId="{F2E06192-AEAE-0C49-902F-729236FB5629}" type="pres">
      <dgm:prSet presAssocID="{281E5B53-1732-5F47-A578-AB0E3A9B5E4C}" presName="composite" presStyleCnt="0"/>
      <dgm:spPr/>
    </dgm:pt>
    <dgm:pt modelId="{1AE4A990-5AA0-034B-8CCF-8670DC0A0746}" type="pres">
      <dgm:prSet presAssocID="{281E5B53-1732-5F47-A578-AB0E3A9B5E4C}" presName="parTx" presStyleLbl="alignNode1" presStyleIdx="0" presStyleCnt="1">
        <dgm:presLayoutVars>
          <dgm:chMax val="0"/>
          <dgm:chPref val="0"/>
          <dgm:bulletEnabled val="1"/>
        </dgm:presLayoutVars>
      </dgm:prSet>
      <dgm:spPr/>
    </dgm:pt>
    <dgm:pt modelId="{D90CF14F-E010-5649-9AC4-6BBF9E914CA0}" type="pres">
      <dgm:prSet presAssocID="{281E5B53-1732-5F47-A578-AB0E3A9B5E4C}" presName="desTx" presStyleLbl="alignAccFollowNode1" presStyleIdx="0" presStyleCnt="1">
        <dgm:presLayoutVars>
          <dgm:bulletEnabled val="1"/>
        </dgm:presLayoutVars>
      </dgm:prSet>
      <dgm:spPr/>
    </dgm:pt>
  </dgm:ptLst>
  <dgm:cxnLst>
    <dgm:cxn modelId="{73BA040D-3549-934C-A652-24BEA66255F8}" srcId="{281E5B53-1732-5F47-A578-AB0E3A9B5E4C}" destId="{3A3FFD4A-4BD3-2543-98AF-A41B2CAE779A}" srcOrd="1" destOrd="0" parTransId="{75A774D8-A8A4-404D-9CFE-DAF3C9EE383B}" sibTransId="{AE569C84-AD83-C840-9BA6-D0F860817D5B}"/>
    <dgm:cxn modelId="{D5EF510F-9CD6-424D-B8CF-9B9624741C8F}" type="presOf" srcId="{281E5B53-1732-5F47-A578-AB0E3A9B5E4C}" destId="{1AE4A990-5AA0-034B-8CCF-8670DC0A0746}" srcOrd="0" destOrd="0" presId="urn:microsoft.com/office/officeart/2005/8/layout/hList1"/>
    <dgm:cxn modelId="{792A5E20-7469-4393-A84A-A82B99880F18}" type="presOf" srcId="{F96F4B0F-02F7-4D4B-9036-26B336493CAE}" destId="{D90CF14F-E010-5649-9AC4-6BBF9E914CA0}" srcOrd="0" destOrd="2" presId="urn:microsoft.com/office/officeart/2005/8/layout/hList1"/>
    <dgm:cxn modelId="{8C55C725-3252-FA46-BC16-D392FA3244E1}" srcId="{281E5B53-1732-5F47-A578-AB0E3A9B5E4C}" destId="{F96F4B0F-02F7-4D4B-9036-26B336493CAE}" srcOrd="2" destOrd="0" parTransId="{9A2A829F-7768-884C-9C37-31113093ABE1}" sibTransId="{B8510BF0-F2AE-0444-B9D0-63BA3E5B4B8B}"/>
    <dgm:cxn modelId="{0466AD5B-21D4-4E68-9391-9F2D9A15AACC}" type="presOf" srcId="{AE3CB80F-D45F-E54C-B692-4738A2A6039C}" destId="{D90CF14F-E010-5649-9AC4-6BBF9E914CA0}" srcOrd="0" destOrd="0" presId="urn:microsoft.com/office/officeart/2005/8/layout/hList1"/>
    <dgm:cxn modelId="{47A89D49-60B4-FB40-9C5D-FFE581254201}" srcId="{281E5B53-1732-5F47-A578-AB0E3A9B5E4C}" destId="{AE3CB80F-D45F-E54C-B692-4738A2A6039C}" srcOrd="0" destOrd="0" parTransId="{DB5EC823-6039-A143-9B39-EB225C90CC38}" sibTransId="{E262F30B-1A1E-F747-A185-5455263EE08A}"/>
    <dgm:cxn modelId="{5B740C4A-9D68-0540-AC76-45932CD65954}" srcId="{1C192CED-5284-6842-A2CE-43637359B0CB}" destId="{281E5B53-1732-5F47-A578-AB0E3A9B5E4C}" srcOrd="0" destOrd="0" parTransId="{6DF8C72F-1C3C-3D43-905B-F9DFAE34F209}" sibTransId="{2FC987E5-D027-8846-8A97-F16D9257E1AC}"/>
    <dgm:cxn modelId="{0FC28BB9-62D8-4CF3-A50D-27201232B1FA}" type="presOf" srcId="{1C192CED-5284-6842-A2CE-43637359B0CB}" destId="{5C3B6204-B418-A242-B9D0-60EB91680625}" srcOrd="0" destOrd="0" presId="urn:microsoft.com/office/officeart/2005/8/layout/hList1"/>
    <dgm:cxn modelId="{D10E93F8-0848-4623-ADAD-104051BABFA6}" type="presOf" srcId="{3A3FFD4A-4BD3-2543-98AF-A41B2CAE779A}" destId="{D90CF14F-E010-5649-9AC4-6BBF9E914CA0}" srcOrd="0" destOrd="1" presId="urn:microsoft.com/office/officeart/2005/8/layout/hList1"/>
    <dgm:cxn modelId="{605BED36-F390-441B-BB67-52451171D362}" type="presParOf" srcId="{5C3B6204-B418-A242-B9D0-60EB91680625}" destId="{F2E06192-AEAE-0C49-902F-729236FB5629}" srcOrd="0" destOrd="0" presId="urn:microsoft.com/office/officeart/2005/8/layout/hList1"/>
    <dgm:cxn modelId="{9EB488D4-FD18-43D7-90E8-9E9BD17997AA}" type="presParOf" srcId="{F2E06192-AEAE-0C49-902F-729236FB5629}" destId="{1AE4A990-5AA0-034B-8CCF-8670DC0A0746}" srcOrd="0" destOrd="0" presId="urn:microsoft.com/office/officeart/2005/8/layout/hList1"/>
    <dgm:cxn modelId="{D24D4EF3-4535-4494-BEB7-73150F96B865}" type="presParOf" srcId="{F2E06192-AEAE-0C49-902F-729236FB5629}" destId="{D90CF14F-E010-5649-9AC4-6BBF9E914CA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E4A990-5AA0-034B-8CCF-8670DC0A0746}">
      <dsp:nvSpPr>
        <dsp:cNvPr id="0" name=""/>
        <dsp:cNvSpPr/>
      </dsp:nvSpPr>
      <dsp:spPr>
        <a:xfrm>
          <a:off x="0" y="3304"/>
          <a:ext cx="5257800" cy="6048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t>Main objectives of an OS:</a:t>
          </a:r>
        </a:p>
      </dsp:txBody>
      <dsp:txXfrm>
        <a:off x="0" y="3304"/>
        <a:ext cx="5257800" cy="604800"/>
      </dsp:txXfrm>
    </dsp:sp>
    <dsp:sp modelId="{D90CF14F-E010-5649-9AC4-6BBF9E914CA0}">
      <dsp:nvSpPr>
        <dsp:cNvPr id="0" name=""/>
        <dsp:cNvSpPr/>
      </dsp:nvSpPr>
      <dsp:spPr>
        <a:xfrm>
          <a:off x="0" y="608104"/>
          <a:ext cx="5257800" cy="1268190"/>
        </a:xfrm>
        <a:prstGeom prst="rect">
          <a:avLst/>
        </a:prstGeom>
        <a:solidFill>
          <a:schemeClr val="accent1">
            <a:alpha val="90000"/>
            <a:tint val="40000"/>
            <a:hueOff val="0"/>
            <a:satOff val="0"/>
            <a:lumOff val="0"/>
            <a:alphaOff val="0"/>
          </a:schemeClr>
        </a:solidFill>
        <a:ln w="9525" cap="flat" cmpd="sng" algn="ctr">
          <a:solidFill>
            <a:schemeClr val="accent1">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Convenience</a:t>
          </a:r>
        </a:p>
        <a:p>
          <a:pPr marL="228600" lvl="1" indent="-228600" algn="l" defTabSz="933450">
            <a:lnSpc>
              <a:spcPct val="90000"/>
            </a:lnSpc>
            <a:spcBef>
              <a:spcPct val="0"/>
            </a:spcBef>
            <a:spcAft>
              <a:spcPct val="15000"/>
            </a:spcAft>
            <a:buChar char="•"/>
          </a:pPr>
          <a:r>
            <a:rPr lang="en-US" sz="2100" kern="1200" dirty="0"/>
            <a:t>Efficiency</a:t>
          </a:r>
        </a:p>
        <a:p>
          <a:pPr marL="228600" lvl="1" indent="-228600" algn="l" defTabSz="933450">
            <a:lnSpc>
              <a:spcPct val="90000"/>
            </a:lnSpc>
            <a:spcBef>
              <a:spcPct val="0"/>
            </a:spcBef>
            <a:spcAft>
              <a:spcPct val="15000"/>
            </a:spcAft>
            <a:buChar char="•"/>
          </a:pPr>
          <a:r>
            <a:rPr lang="en-US" sz="2100" kern="1200" dirty="0"/>
            <a:t>Ability to evolve</a:t>
          </a:r>
        </a:p>
      </dsp:txBody>
      <dsp:txXfrm>
        <a:off x="0" y="608104"/>
        <a:ext cx="5257800" cy="126819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3D761F-DFAB-430F-9BE9-C85ACCCE0F4B}" type="datetimeFigureOut">
              <a:rPr lang="en-US" smtClean="0"/>
              <a:pPr/>
              <a:t>8/28/2020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0BFB34-C454-4A78-BF4B-EF75FED5921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0BFB34-C454-4A78-BF4B-EF75FED59211}"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000FF"/>
                </a:solidFill>
                <a:latin typeface="Comic Sans MS" pitchFamily="66"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Comic Sans MS" pitchFamily="66"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rgbClr val="0000FF"/>
          </a:solidFill>
          <a:latin typeface="Comic Sans MS" pitchFamily="66"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omic Sans MS" pitchFamily="66"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omic Sans MS" pitchFamily="66"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omic Sans MS" pitchFamily="66"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omic Sans MS" pitchFamily="66"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omic Sans MS"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6.emf"/></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ostep.org/"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990600"/>
            <a:ext cx="7772400" cy="838200"/>
          </a:xfrm>
        </p:spPr>
        <p:txBody>
          <a:bodyPr/>
          <a:lstStyle/>
          <a:p>
            <a:r>
              <a:rPr lang="en-US" b="1" dirty="0"/>
              <a:t>Operating Systems</a:t>
            </a:r>
            <a:endParaRPr lang="en-US" dirty="0"/>
          </a:p>
        </p:txBody>
      </p:sp>
      <p:sp>
        <p:nvSpPr>
          <p:cNvPr id="3" name="Subtitle 2"/>
          <p:cNvSpPr>
            <a:spLocks noGrp="1"/>
          </p:cNvSpPr>
          <p:nvPr>
            <p:ph type="subTitle" idx="1"/>
          </p:nvPr>
        </p:nvSpPr>
        <p:spPr>
          <a:xfrm>
            <a:off x="1752600" y="2590800"/>
            <a:ext cx="6400800" cy="1371600"/>
          </a:xfrm>
        </p:spPr>
        <p:txBody>
          <a:bodyPr>
            <a:normAutofit/>
          </a:bodyPr>
          <a:lstStyle/>
          <a:p>
            <a:r>
              <a:rPr lang="en-US" sz="2400" dirty="0"/>
              <a:t>Mohamed </a:t>
            </a:r>
            <a:r>
              <a:rPr lang="en-US" sz="2400" dirty="0" err="1"/>
              <a:t>Zahran</a:t>
            </a:r>
            <a:r>
              <a:rPr lang="en-US" sz="2400" dirty="0"/>
              <a:t> (aka Z)</a:t>
            </a:r>
          </a:p>
          <a:p>
            <a:r>
              <a:rPr lang="en-US" sz="2400" dirty="0"/>
              <a:t>mzahran@cs.nyu.edu</a:t>
            </a:r>
          </a:p>
          <a:p>
            <a:r>
              <a:rPr lang="en-US" sz="2400" dirty="0"/>
              <a:t>http://www.mzahran.com</a:t>
            </a:r>
          </a:p>
        </p:txBody>
      </p:sp>
      <p:pic>
        <p:nvPicPr>
          <p:cNvPr id="1026" name="Picture 2"/>
          <p:cNvPicPr>
            <a:picLocks noChangeAspect="1" noChangeArrowheads="1"/>
          </p:cNvPicPr>
          <p:nvPr/>
        </p:nvPicPr>
        <p:blipFill>
          <a:blip r:embed="rId2" cstate="print"/>
          <a:srcRect/>
          <a:stretch>
            <a:fillRect/>
          </a:stretch>
        </p:blipFill>
        <p:spPr bwMode="auto">
          <a:xfrm>
            <a:off x="381000" y="228600"/>
            <a:ext cx="1152525" cy="78105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3352800" y="4038600"/>
            <a:ext cx="2771775" cy="2218913"/>
          </a:xfrm>
          <a:prstGeom prst="rect">
            <a:avLst/>
          </a:prstGeom>
          <a:noFill/>
          <a:ln w="9525">
            <a:noFill/>
            <a:miter lim="800000"/>
            <a:headEnd/>
            <a:tailEnd/>
          </a:ln>
        </p:spPr>
      </p:pic>
      <p:sp>
        <p:nvSpPr>
          <p:cNvPr id="7" name="TextBox 6"/>
          <p:cNvSpPr txBox="1"/>
          <p:nvPr/>
        </p:nvSpPr>
        <p:spPr>
          <a:xfrm>
            <a:off x="3662582" y="1868269"/>
            <a:ext cx="2580835" cy="646331"/>
          </a:xfrm>
          <a:prstGeom prst="rect">
            <a:avLst/>
          </a:prstGeom>
          <a:noFill/>
        </p:spPr>
        <p:txBody>
          <a:bodyPr wrap="none" rtlCol="0">
            <a:spAutoFit/>
          </a:bodyPr>
          <a:lstStyle/>
          <a:p>
            <a:r>
              <a:rPr lang="en-US" sz="3600" b="1" dirty="0"/>
              <a:t>Introduction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4800600"/>
            <a:ext cx="1583911" cy="1343728"/>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srcRect/>
          <a:stretch>
            <a:fillRect/>
          </a:stretch>
        </p:blipFill>
        <p:spPr bwMode="auto">
          <a:xfrm>
            <a:off x="6400800" y="5562600"/>
            <a:ext cx="1152525" cy="875562"/>
          </a:xfrm>
          <a:prstGeom prst="rect">
            <a:avLst/>
          </a:prstGeom>
          <a:noFill/>
          <a:ln w="9525">
            <a:noFill/>
            <a:miter lim="800000"/>
            <a:headEnd/>
            <a:tailEnd/>
          </a:ln>
        </p:spPr>
      </p:pic>
      <p:pic>
        <p:nvPicPr>
          <p:cNvPr id="3077" name="Picture 5"/>
          <p:cNvPicPr>
            <a:picLocks noChangeAspect="1" noChangeArrowheads="1"/>
          </p:cNvPicPr>
          <p:nvPr/>
        </p:nvPicPr>
        <p:blipFill>
          <a:blip r:embed="rId4" cstate="print"/>
          <a:srcRect/>
          <a:stretch>
            <a:fillRect/>
          </a:stretch>
        </p:blipFill>
        <p:spPr bwMode="auto">
          <a:xfrm>
            <a:off x="5257800" y="4724400"/>
            <a:ext cx="1195387" cy="957262"/>
          </a:xfrm>
          <a:prstGeom prst="rect">
            <a:avLst/>
          </a:prstGeom>
          <a:noFill/>
          <a:ln w="9525">
            <a:noFill/>
            <a:miter lim="800000"/>
            <a:headEnd/>
            <a:tailEnd/>
          </a:ln>
        </p:spPr>
      </p:pic>
      <p:pic>
        <p:nvPicPr>
          <p:cNvPr id="3078" name="Picture 6"/>
          <p:cNvPicPr>
            <a:picLocks noChangeAspect="1" noChangeArrowheads="1"/>
          </p:cNvPicPr>
          <p:nvPr/>
        </p:nvPicPr>
        <p:blipFill>
          <a:blip r:embed="rId5" cstate="print"/>
          <a:srcRect/>
          <a:stretch>
            <a:fillRect/>
          </a:stretch>
        </p:blipFill>
        <p:spPr bwMode="auto">
          <a:xfrm>
            <a:off x="1447800" y="3581400"/>
            <a:ext cx="3791045" cy="3048000"/>
          </a:xfrm>
          <a:prstGeom prst="rect">
            <a:avLst/>
          </a:prstGeom>
          <a:noFill/>
          <a:ln w="9525">
            <a:noFill/>
            <a:miter lim="800000"/>
            <a:headEnd/>
            <a:tailEnd/>
          </a:ln>
        </p:spPr>
      </p:pic>
      <p:sp>
        <p:nvSpPr>
          <p:cNvPr id="12" name="Left Arrow 11"/>
          <p:cNvSpPr/>
          <p:nvPr/>
        </p:nvSpPr>
        <p:spPr>
          <a:xfrm>
            <a:off x="4800600" y="5791200"/>
            <a:ext cx="1600200" cy="533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1371600" y="4953000"/>
            <a:ext cx="2286000" cy="381000"/>
          </a:xfrm>
          <a:prstGeom prst="rightArrow">
            <a:avLst>
              <a:gd name="adj1" fmla="val 3523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9" name="Picture 7"/>
          <p:cNvPicPr>
            <a:picLocks noChangeAspect="1" noChangeArrowheads="1"/>
          </p:cNvPicPr>
          <p:nvPr/>
        </p:nvPicPr>
        <p:blipFill>
          <a:blip r:embed="rId6" cstate="print"/>
          <a:srcRect/>
          <a:stretch>
            <a:fillRect/>
          </a:stretch>
        </p:blipFill>
        <p:spPr bwMode="auto">
          <a:xfrm>
            <a:off x="6553200" y="4114800"/>
            <a:ext cx="1376362" cy="1376362"/>
          </a:xfrm>
          <a:prstGeom prst="rect">
            <a:avLst/>
          </a:prstGeom>
          <a:noFill/>
          <a:ln w="9525">
            <a:noFill/>
            <a:miter lim="800000"/>
            <a:headEnd/>
            <a:tailEnd/>
          </a:ln>
        </p:spPr>
      </p:pic>
      <p:pic>
        <p:nvPicPr>
          <p:cNvPr id="3080" name="Picture 8"/>
          <p:cNvPicPr>
            <a:picLocks noChangeAspect="1" noChangeArrowheads="1"/>
          </p:cNvPicPr>
          <p:nvPr/>
        </p:nvPicPr>
        <p:blipFill>
          <a:blip r:embed="rId7" cstate="print"/>
          <a:srcRect/>
          <a:stretch>
            <a:fillRect/>
          </a:stretch>
        </p:blipFill>
        <p:spPr bwMode="auto">
          <a:xfrm>
            <a:off x="7777163" y="5562600"/>
            <a:ext cx="1366837" cy="1061309"/>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4800600"/>
            <a:ext cx="1583911" cy="1343728"/>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srcRect/>
          <a:stretch>
            <a:fillRect/>
          </a:stretch>
        </p:blipFill>
        <p:spPr bwMode="auto">
          <a:xfrm>
            <a:off x="6400800" y="5562600"/>
            <a:ext cx="1152525" cy="875562"/>
          </a:xfrm>
          <a:prstGeom prst="rect">
            <a:avLst/>
          </a:prstGeom>
          <a:noFill/>
          <a:ln w="9525">
            <a:noFill/>
            <a:miter lim="800000"/>
            <a:headEnd/>
            <a:tailEnd/>
          </a:ln>
        </p:spPr>
      </p:pic>
      <p:pic>
        <p:nvPicPr>
          <p:cNvPr id="3077" name="Picture 5"/>
          <p:cNvPicPr>
            <a:picLocks noChangeAspect="1" noChangeArrowheads="1"/>
          </p:cNvPicPr>
          <p:nvPr/>
        </p:nvPicPr>
        <p:blipFill>
          <a:blip r:embed="rId4" cstate="print"/>
          <a:srcRect/>
          <a:stretch>
            <a:fillRect/>
          </a:stretch>
        </p:blipFill>
        <p:spPr bwMode="auto">
          <a:xfrm>
            <a:off x="5257800" y="4724400"/>
            <a:ext cx="1195387" cy="957262"/>
          </a:xfrm>
          <a:prstGeom prst="rect">
            <a:avLst/>
          </a:prstGeom>
          <a:noFill/>
          <a:ln w="9525">
            <a:noFill/>
            <a:miter lim="800000"/>
            <a:headEnd/>
            <a:tailEnd/>
          </a:ln>
        </p:spPr>
      </p:pic>
      <p:pic>
        <p:nvPicPr>
          <p:cNvPr id="3078" name="Picture 6"/>
          <p:cNvPicPr>
            <a:picLocks noChangeAspect="1" noChangeArrowheads="1"/>
          </p:cNvPicPr>
          <p:nvPr/>
        </p:nvPicPr>
        <p:blipFill>
          <a:blip r:embed="rId5" cstate="print"/>
          <a:srcRect/>
          <a:stretch>
            <a:fillRect/>
          </a:stretch>
        </p:blipFill>
        <p:spPr bwMode="auto">
          <a:xfrm>
            <a:off x="1447800" y="3581400"/>
            <a:ext cx="3791045" cy="3048000"/>
          </a:xfrm>
          <a:prstGeom prst="rect">
            <a:avLst/>
          </a:prstGeom>
          <a:noFill/>
          <a:ln w="9525">
            <a:noFill/>
            <a:miter lim="800000"/>
            <a:headEnd/>
            <a:tailEnd/>
          </a:ln>
        </p:spPr>
      </p:pic>
      <p:sp>
        <p:nvSpPr>
          <p:cNvPr id="12" name="Left Arrow 11"/>
          <p:cNvSpPr/>
          <p:nvPr/>
        </p:nvSpPr>
        <p:spPr>
          <a:xfrm>
            <a:off x="4800600" y="5791200"/>
            <a:ext cx="1600200" cy="533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1371600" y="4953000"/>
            <a:ext cx="2286000" cy="381000"/>
          </a:xfrm>
          <a:prstGeom prst="rightArrow">
            <a:avLst>
              <a:gd name="adj1" fmla="val 3523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9" name="Picture 7"/>
          <p:cNvPicPr>
            <a:picLocks noChangeAspect="1" noChangeArrowheads="1"/>
          </p:cNvPicPr>
          <p:nvPr/>
        </p:nvPicPr>
        <p:blipFill>
          <a:blip r:embed="rId6" cstate="print"/>
          <a:srcRect/>
          <a:stretch>
            <a:fillRect/>
          </a:stretch>
        </p:blipFill>
        <p:spPr bwMode="auto">
          <a:xfrm>
            <a:off x="6553200" y="4114800"/>
            <a:ext cx="1376362" cy="1376362"/>
          </a:xfrm>
          <a:prstGeom prst="rect">
            <a:avLst/>
          </a:prstGeom>
          <a:noFill/>
          <a:ln w="9525">
            <a:noFill/>
            <a:miter lim="800000"/>
            <a:headEnd/>
            <a:tailEnd/>
          </a:ln>
        </p:spPr>
      </p:pic>
      <p:pic>
        <p:nvPicPr>
          <p:cNvPr id="3080" name="Picture 8"/>
          <p:cNvPicPr>
            <a:picLocks noChangeAspect="1" noChangeArrowheads="1"/>
          </p:cNvPicPr>
          <p:nvPr/>
        </p:nvPicPr>
        <p:blipFill>
          <a:blip r:embed="rId7" cstate="print"/>
          <a:srcRect/>
          <a:stretch>
            <a:fillRect/>
          </a:stretch>
        </p:blipFill>
        <p:spPr bwMode="auto">
          <a:xfrm>
            <a:off x="7777163" y="5562600"/>
            <a:ext cx="1366837" cy="1061309"/>
          </a:xfrm>
          <a:prstGeom prst="rect">
            <a:avLst/>
          </a:prstGeom>
          <a:noFill/>
          <a:ln w="9525">
            <a:noFill/>
            <a:miter lim="800000"/>
            <a:headEnd/>
            <a:tailEnd/>
          </a:ln>
        </p:spPr>
      </p:pic>
      <p:sp>
        <p:nvSpPr>
          <p:cNvPr id="11" name="Oval 10"/>
          <p:cNvSpPr/>
          <p:nvPr/>
        </p:nvSpPr>
        <p:spPr>
          <a:xfrm>
            <a:off x="533400" y="381000"/>
            <a:ext cx="19050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Media Player</a:t>
            </a:r>
          </a:p>
        </p:txBody>
      </p:sp>
      <p:sp>
        <p:nvSpPr>
          <p:cNvPr id="14" name="Oval 13"/>
          <p:cNvSpPr/>
          <p:nvPr/>
        </p:nvSpPr>
        <p:spPr>
          <a:xfrm>
            <a:off x="2743200" y="228600"/>
            <a:ext cx="16002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emails</a:t>
            </a:r>
          </a:p>
        </p:txBody>
      </p:sp>
      <p:sp>
        <p:nvSpPr>
          <p:cNvPr id="15" name="Oval 14"/>
          <p:cNvSpPr/>
          <p:nvPr/>
        </p:nvSpPr>
        <p:spPr>
          <a:xfrm>
            <a:off x="4724400" y="304800"/>
            <a:ext cx="16002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Games</a:t>
            </a:r>
          </a:p>
        </p:txBody>
      </p:sp>
      <p:sp>
        <p:nvSpPr>
          <p:cNvPr id="16" name="Oval 15"/>
          <p:cNvSpPr/>
          <p:nvPr/>
        </p:nvSpPr>
        <p:spPr>
          <a:xfrm>
            <a:off x="6858000" y="457200"/>
            <a:ext cx="16764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Word Processing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4800600"/>
            <a:ext cx="1583911" cy="1343728"/>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srcRect/>
          <a:stretch>
            <a:fillRect/>
          </a:stretch>
        </p:blipFill>
        <p:spPr bwMode="auto">
          <a:xfrm>
            <a:off x="6400800" y="5562600"/>
            <a:ext cx="1152525" cy="875562"/>
          </a:xfrm>
          <a:prstGeom prst="rect">
            <a:avLst/>
          </a:prstGeom>
          <a:noFill/>
          <a:ln w="9525">
            <a:noFill/>
            <a:miter lim="800000"/>
            <a:headEnd/>
            <a:tailEnd/>
          </a:ln>
        </p:spPr>
      </p:pic>
      <p:pic>
        <p:nvPicPr>
          <p:cNvPr id="3077" name="Picture 5"/>
          <p:cNvPicPr>
            <a:picLocks noChangeAspect="1" noChangeArrowheads="1"/>
          </p:cNvPicPr>
          <p:nvPr/>
        </p:nvPicPr>
        <p:blipFill>
          <a:blip r:embed="rId4" cstate="print"/>
          <a:srcRect/>
          <a:stretch>
            <a:fillRect/>
          </a:stretch>
        </p:blipFill>
        <p:spPr bwMode="auto">
          <a:xfrm>
            <a:off x="5257800" y="4724400"/>
            <a:ext cx="1195387" cy="957262"/>
          </a:xfrm>
          <a:prstGeom prst="rect">
            <a:avLst/>
          </a:prstGeom>
          <a:noFill/>
          <a:ln w="9525">
            <a:noFill/>
            <a:miter lim="800000"/>
            <a:headEnd/>
            <a:tailEnd/>
          </a:ln>
        </p:spPr>
      </p:pic>
      <p:pic>
        <p:nvPicPr>
          <p:cNvPr id="3078" name="Picture 6"/>
          <p:cNvPicPr>
            <a:picLocks noChangeAspect="1" noChangeArrowheads="1"/>
          </p:cNvPicPr>
          <p:nvPr/>
        </p:nvPicPr>
        <p:blipFill>
          <a:blip r:embed="rId5" cstate="print"/>
          <a:srcRect/>
          <a:stretch>
            <a:fillRect/>
          </a:stretch>
        </p:blipFill>
        <p:spPr bwMode="auto">
          <a:xfrm>
            <a:off x="1447800" y="3581400"/>
            <a:ext cx="3791045" cy="3048000"/>
          </a:xfrm>
          <a:prstGeom prst="rect">
            <a:avLst/>
          </a:prstGeom>
          <a:noFill/>
          <a:ln w="9525">
            <a:noFill/>
            <a:miter lim="800000"/>
            <a:headEnd/>
            <a:tailEnd/>
          </a:ln>
        </p:spPr>
      </p:pic>
      <p:sp>
        <p:nvSpPr>
          <p:cNvPr id="12" name="Left Arrow 11"/>
          <p:cNvSpPr/>
          <p:nvPr/>
        </p:nvSpPr>
        <p:spPr>
          <a:xfrm>
            <a:off x="4800600" y="5791200"/>
            <a:ext cx="1600200" cy="533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1371600" y="4953000"/>
            <a:ext cx="2286000" cy="381000"/>
          </a:xfrm>
          <a:prstGeom prst="rightArrow">
            <a:avLst>
              <a:gd name="adj1" fmla="val 3523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9" name="Picture 7"/>
          <p:cNvPicPr>
            <a:picLocks noChangeAspect="1" noChangeArrowheads="1"/>
          </p:cNvPicPr>
          <p:nvPr/>
        </p:nvPicPr>
        <p:blipFill>
          <a:blip r:embed="rId6" cstate="print"/>
          <a:srcRect/>
          <a:stretch>
            <a:fillRect/>
          </a:stretch>
        </p:blipFill>
        <p:spPr bwMode="auto">
          <a:xfrm>
            <a:off x="6553200" y="4114800"/>
            <a:ext cx="1376362" cy="1376362"/>
          </a:xfrm>
          <a:prstGeom prst="rect">
            <a:avLst/>
          </a:prstGeom>
          <a:noFill/>
          <a:ln w="9525">
            <a:noFill/>
            <a:miter lim="800000"/>
            <a:headEnd/>
            <a:tailEnd/>
          </a:ln>
        </p:spPr>
      </p:pic>
      <p:pic>
        <p:nvPicPr>
          <p:cNvPr id="3080" name="Picture 8"/>
          <p:cNvPicPr>
            <a:picLocks noChangeAspect="1" noChangeArrowheads="1"/>
          </p:cNvPicPr>
          <p:nvPr/>
        </p:nvPicPr>
        <p:blipFill>
          <a:blip r:embed="rId7" cstate="print"/>
          <a:srcRect/>
          <a:stretch>
            <a:fillRect/>
          </a:stretch>
        </p:blipFill>
        <p:spPr bwMode="auto">
          <a:xfrm>
            <a:off x="7777163" y="5562600"/>
            <a:ext cx="1366837" cy="1061309"/>
          </a:xfrm>
          <a:prstGeom prst="rect">
            <a:avLst/>
          </a:prstGeom>
          <a:noFill/>
          <a:ln w="9525">
            <a:noFill/>
            <a:miter lim="800000"/>
            <a:headEnd/>
            <a:tailEnd/>
          </a:ln>
        </p:spPr>
      </p:pic>
      <p:sp>
        <p:nvSpPr>
          <p:cNvPr id="11" name="Oval 10"/>
          <p:cNvSpPr/>
          <p:nvPr/>
        </p:nvSpPr>
        <p:spPr>
          <a:xfrm>
            <a:off x="533400" y="381000"/>
            <a:ext cx="19050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Media Player</a:t>
            </a:r>
          </a:p>
        </p:txBody>
      </p:sp>
      <p:sp>
        <p:nvSpPr>
          <p:cNvPr id="14" name="Oval 13"/>
          <p:cNvSpPr/>
          <p:nvPr/>
        </p:nvSpPr>
        <p:spPr>
          <a:xfrm>
            <a:off x="2743200" y="228600"/>
            <a:ext cx="16002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emails</a:t>
            </a:r>
          </a:p>
        </p:txBody>
      </p:sp>
      <p:sp>
        <p:nvSpPr>
          <p:cNvPr id="15" name="Oval 14"/>
          <p:cNvSpPr/>
          <p:nvPr/>
        </p:nvSpPr>
        <p:spPr>
          <a:xfrm>
            <a:off x="4724400" y="304800"/>
            <a:ext cx="16002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Games</a:t>
            </a:r>
          </a:p>
        </p:txBody>
      </p:sp>
      <p:sp>
        <p:nvSpPr>
          <p:cNvPr id="16" name="Oval 15"/>
          <p:cNvSpPr/>
          <p:nvPr/>
        </p:nvSpPr>
        <p:spPr>
          <a:xfrm>
            <a:off x="6858000" y="457200"/>
            <a:ext cx="16764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Word Processing</a:t>
            </a:r>
          </a:p>
        </p:txBody>
      </p:sp>
      <p:sp>
        <p:nvSpPr>
          <p:cNvPr id="17" name="TextBox 16"/>
          <p:cNvSpPr txBox="1"/>
          <p:nvPr/>
        </p:nvSpPr>
        <p:spPr>
          <a:xfrm>
            <a:off x="228600" y="2057400"/>
            <a:ext cx="8537850" cy="954107"/>
          </a:xfrm>
          <a:prstGeom prst="rect">
            <a:avLst/>
          </a:prstGeom>
          <a:noFill/>
        </p:spPr>
        <p:txBody>
          <a:bodyPr wrap="none" rtlCol="0">
            <a:spAutoFit/>
          </a:bodyPr>
          <a:lstStyle/>
          <a:p>
            <a:r>
              <a:rPr lang="en-US" sz="2800" dirty="0">
                <a:solidFill>
                  <a:srgbClr val="FF0000"/>
                </a:solidFill>
              </a:rPr>
              <a:t>Does a programmer need to understand all this hardware</a:t>
            </a:r>
          </a:p>
          <a:p>
            <a:r>
              <a:rPr lang="en-US" sz="2800" dirty="0">
                <a:solidFill>
                  <a:srgbClr val="FF0000"/>
                </a:solidFill>
              </a:rPr>
              <a:t> in order to write these software programs?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4800600"/>
            <a:ext cx="1583911" cy="1343728"/>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srcRect/>
          <a:stretch>
            <a:fillRect/>
          </a:stretch>
        </p:blipFill>
        <p:spPr bwMode="auto">
          <a:xfrm>
            <a:off x="6400800" y="5562600"/>
            <a:ext cx="1152525" cy="875562"/>
          </a:xfrm>
          <a:prstGeom prst="rect">
            <a:avLst/>
          </a:prstGeom>
          <a:noFill/>
          <a:ln w="9525">
            <a:noFill/>
            <a:miter lim="800000"/>
            <a:headEnd/>
            <a:tailEnd/>
          </a:ln>
        </p:spPr>
      </p:pic>
      <p:pic>
        <p:nvPicPr>
          <p:cNvPr id="3077" name="Picture 5"/>
          <p:cNvPicPr>
            <a:picLocks noChangeAspect="1" noChangeArrowheads="1"/>
          </p:cNvPicPr>
          <p:nvPr/>
        </p:nvPicPr>
        <p:blipFill>
          <a:blip r:embed="rId4" cstate="print"/>
          <a:srcRect/>
          <a:stretch>
            <a:fillRect/>
          </a:stretch>
        </p:blipFill>
        <p:spPr bwMode="auto">
          <a:xfrm>
            <a:off x="5257800" y="4724400"/>
            <a:ext cx="1195387" cy="957262"/>
          </a:xfrm>
          <a:prstGeom prst="rect">
            <a:avLst/>
          </a:prstGeom>
          <a:noFill/>
          <a:ln w="9525">
            <a:noFill/>
            <a:miter lim="800000"/>
            <a:headEnd/>
            <a:tailEnd/>
          </a:ln>
        </p:spPr>
      </p:pic>
      <p:pic>
        <p:nvPicPr>
          <p:cNvPr id="3078" name="Picture 6"/>
          <p:cNvPicPr>
            <a:picLocks noChangeAspect="1" noChangeArrowheads="1"/>
          </p:cNvPicPr>
          <p:nvPr/>
        </p:nvPicPr>
        <p:blipFill>
          <a:blip r:embed="rId5" cstate="print"/>
          <a:srcRect/>
          <a:stretch>
            <a:fillRect/>
          </a:stretch>
        </p:blipFill>
        <p:spPr bwMode="auto">
          <a:xfrm>
            <a:off x="1447800" y="3581400"/>
            <a:ext cx="3791045" cy="3048000"/>
          </a:xfrm>
          <a:prstGeom prst="rect">
            <a:avLst/>
          </a:prstGeom>
          <a:noFill/>
          <a:ln w="9525">
            <a:noFill/>
            <a:miter lim="800000"/>
            <a:headEnd/>
            <a:tailEnd/>
          </a:ln>
        </p:spPr>
      </p:pic>
      <p:sp>
        <p:nvSpPr>
          <p:cNvPr id="12" name="Left Arrow 11"/>
          <p:cNvSpPr/>
          <p:nvPr/>
        </p:nvSpPr>
        <p:spPr>
          <a:xfrm>
            <a:off x="4800600" y="5791200"/>
            <a:ext cx="1600200" cy="533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1371600" y="4953000"/>
            <a:ext cx="2286000" cy="381000"/>
          </a:xfrm>
          <a:prstGeom prst="rightArrow">
            <a:avLst>
              <a:gd name="adj1" fmla="val 3523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9" name="Picture 7"/>
          <p:cNvPicPr>
            <a:picLocks noChangeAspect="1" noChangeArrowheads="1"/>
          </p:cNvPicPr>
          <p:nvPr/>
        </p:nvPicPr>
        <p:blipFill>
          <a:blip r:embed="rId6" cstate="print"/>
          <a:srcRect/>
          <a:stretch>
            <a:fillRect/>
          </a:stretch>
        </p:blipFill>
        <p:spPr bwMode="auto">
          <a:xfrm>
            <a:off x="6553200" y="4114800"/>
            <a:ext cx="1376362" cy="1376362"/>
          </a:xfrm>
          <a:prstGeom prst="rect">
            <a:avLst/>
          </a:prstGeom>
          <a:noFill/>
          <a:ln w="9525">
            <a:noFill/>
            <a:miter lim="800000"/>
            <a:headEnd/>
            <a:tailEnd/>
          </a:ln>
        </p:spPr>
      </p:pic>
      <p:pic>
        <p:nvPicPr>
          <p:cNvPr id="3080" name="Picture 8"/>
          <p:cNvPicPr>
            <a:picLocks noChangeAspect="1" noChangeArrowheads="1"/>
          </p:cNvPicPr>
          <p:nvPr/>
        </p:nvPicPr>
        <p:blipFill>
          <a:blip r:embed="rId7" cstate="print"/>
          <a:srcRect/>
          <a:stretch>
            <a:fillRect/>
          </a:stretch>
        </p:blipFill>
        <p:spPr bwMode="auto">
          <a:xfrm>
            <a:off x="7777163" y="5562600"/>
            <a:ext cx="1366837" cy="1061309"/>
          </a:xfrm>
          <a:prstGeom prst="rect">
            <a:avLst/>
          </a:prstGeom>
          <a:noFill/>
          <a:ln w="9525">
            <a:noFill/>
            <a:miter lim="800000"/>
            <a:headEnd/>
            <a:tailEnd/>
          </a:ln>
        </p:spPr>
      </p:pic>
      <p:sp>
        <p:nvSpPr>
          <p:cNvPr id="11" name="Oval 10"/>
          <p:cNvSpPr/>
          <p:nvPr/>
        </p:nvSpPr>
        <p:spPr>
          <a:xfrm>
            <a:off x="533400" y="381000"/>
            <a:ext cx="19050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Media Player</a:t>
            </a:r>
          </a:p>
        </p:txBody>
      </p:sp>
      <p:sp>
        <p:nvSpPr>
          <p:cNvPr id="14" name="Oval 13"/>
          <p:cNvSpPr/>
          <p:nvPr/>
        </p:nvSpPr>
        <p:spPr>
          <a:xfrm>
            <a:off x="2743200" y="228600"/>
            <a:ext cx="16002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emails</a:t>
            </a:r>
          </a:p>
        </p:txBody>
      </p:sp>
      <p:sp>
        <p:nvSpPr>
          <p:cNvPr id="15" name="Oval 14"/>
          <p:cNvSpPr/>
          <p:nvPr/>
        </p:nvSpPr>
        <p:spPr>
          <a:xfrm>
            <a:off x="4724400" y="304800"/>
            <a:ext cx="16002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Games</a:t>
            </a:r>
          </a:p>
        </p:txBody>
      </p:sp>
      <p:sp>
        <p:nvSpPr>
          <p:cNvPr id="16" name="Oval 15"/>
          <p:cNvSpPr/>
          <p:nvPr/>
        </p:nvSpPr>
        <p:spPr>
          <a:xfrm>
            <a:off x="6858000" y="457200"/>
            <a:ext cx="16764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Word Processing</a:t>
            </a:r>
          </a:p>
        </p:txBody>
      </p:sp>
      <p:sp>
        <p:nvSpPr>
          <p:cNvPr id="18" name="Rounded Rectangle 17"/>
          <p:cNvSpPr/>
          <p:nvPr/>
        </p:nvSpPr>
        <p:spPr>
          <a:xfrm>
            <a:off x="304800" y="1828800"/>
            <a:ext cx="8382000" cy="11430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t>Operating System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A modern computer has components in 4 levels. The first three levels are software and the last level is hardware. The bottom most software layer is the operating system, kernel mode. The top two software layers are the user mode, including the user interface program in one level and the web browser, email reader, and music player in the top most level.">
            <a:extLst>
              <a:ext uri="{FF2B5EF4-FFF2-40B4-BE49-F238E27FC236}">
                <a16:creationId xmlns:a16="http://schemas.microsoft.com/office/drawing/2014/main" id="{778A4D3B-3423-40CF-89F1-D46F82D562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3050" y="1580661"/>
            <a:ext cx="6057900" cy="3519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1454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Two Main Tasks of OS</a:t>
            </a:r>
          </a:p>
        </p:txBody>
      </p:sp>
      <p:sp>
        <p:nvSpPr>
          <p:cNvPr id="3" name="Content Placeholder 2"/>
          <p:cNvSpPr>
            <a:spLocks noGrp="1"/>
          </p:cNvSpPr>
          <p:nvPr>
            <p:ph idx="1"/>
          </p:nvPr>
        </p:nvSpPr>
        <p:spPr/>
        <p:txBody>
          <a:bodyPr/>
          <a:lstStyle/>
          <a:p>
            <a:r>
              <a:rPr lang="en-US" dirty="0"/>
              <a:t>Provide programmers (and programs) a clean abstract set of resources</a:t>
            </a:r>
          </a:p>
          <a:p>
            <a:endParaRPr lang="en-US" dirty="0"/>
          </a:p>
          <a:p>
            <a:pPr>
              <a:buNone/>
            </a:pPr>
            <a:endParaRPr lang="en-US" dirty="0"/>
          </a:p>
          <a:p>
            <a:r>
              <a:rPr lang="en-US" dirty="0"/>
              <a:t>Manage the hardware resources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1-02.jpg"/>
          <p:cNvPicPr>
            <a:picLocks noChangeAspect="1"/>
          </p:cNvPicPr>
          <p:nvPr/>
        </p:nvPicPr>
        <p:blipFill>
          <a:blip r:embed="rId2" cstate="print"/>
          <a:stretch>
            <a:fillRect/>
          </a:stretch>
        </p:blipFill>
        <p:spPr>
          <a:xfrm>
            <a:off x="1066800" y="914400"/>
            <a:ext cx="7976704" cy="47244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F2B13-4F4C-4B6C-B5F5-C2C0D4C4019C}"/>
              </a:ext>
            </a:extLst>
          </p:cNvPr>
          <p:cNvSpPr>
            <a:spLocks noGrp="1"/>
          </p:cNvSpPr>
          <p:nvPr>
            <p:ph type="title"/>
          </p:nvPr>
        </p:nvSpPr>
        <p:spPr/>
        <p:txBody>
          <a:bodyPr>
            <a:normAutofit fontScale="90000"/>
          </a:bodyPr>
          <a:lstStyle/>
          <a:p>
            <a:r>
              <a:rPr lang="en-US" dirty="0"/>
              <a:t>How did the OS evolve?</a:t>
            </a:r>
            <a:br>
              <a:rPr lang="en-US" dirty="0"/>
            </a:br>
            <a:r>
              <a:rPr lang="en-US" dirty="0"/>
              <a:t>A bit of history …</a:t>
            </a:r>
          </a:p>
        </p:txBody>
      </p:sp>
      <p:sp>
        <p:nvSpPr>
          <p:cNvPr id="3" name="Content Placeholder 2">
            <a:extLst>
              <a:ext uri="{FF2B5EF4-FFF2-40B4-BE49-F238E27FC236}">
                <a16:creationId xmlns:a16="http://schemas.microsoft.com/office/drawing/2014/main" id="{31F5367F-8F25-4530-92C4-A00A585134FC}"/>
              </a:ext>
            </a:extLst>
          </p:cNvPr>
          <p:cNvSpPr>
            <a:spLocks noGrp="1"/>
          </p:cNvSpPr>
          <p:nvPr>
            <p:ph idx="1"/>
          </p:nvPr>
        </p:nvSpPr>
        <p:spPr>
          <a:xfrm>
            <a:off x="457200" y="1600200"/>
            <a:ext cx="8686800" cy="4525963"/>
          </a:xfrm>
        </p:spPr>
        <p:txBody>
          <a:bodyPr>
            <a:normAutofit fontScale="92500" lnSpcReduction="10000"/>
          </a:bodyPr>
          <a:lstStyle/>
          <a:p>
            <a:r>
              <a:rPr lang="en-US" altLang="en-US" dirty="0"/>
              <a:t>The first generation (1945-55) vacuum tubes</a:t>
            </a:r>
          </a:p>
          <a:p>
            <a:r>
              <a:rPr lang="en-US" altLang="en-US" dirty="0"/>
              <a:t>The second generation (1955-65) transistors and batch systems</a:t>
            </a:r>
          </a:p>
          <a:p>
            <a:r>
              <a:rPr lang="en-US" altLang="en-US" dirty="0"/>
              <a:t>The third generation (1965-1980) I</a:t>
            </a:r>
            <a:r>
              <a:rPr lang="en-US" altLang="en-US" sz="300" dirty="0"/>
              <a:t> </a:t>
            </a:r>
            <a:r>
              <a:rPr lang="en-US" altLang="en-US" dirty="0"/>
              <a:t>Cs and multiprogramming</a:t>
            </a:r>
          </a:p>
          <a:p>
            <a:r>
              <a:rPr lang="en-US" altLang="en-US" dirty="0"/>
              <a:t>The fourth generation (1980-present) personal computers</a:t>
            </a:r>
          </a:p>
          <a:p>
            <a:r>
              <a:rPr lang="en-US" altLang="en-US" dirty="0"/>
              <a:t>The fifth generation (1990-present) mobile computers</a:t>
            </a:r>
          </a:p>
          <a:p>
            <a:endParaRPr lang="en-US" dirty="0"/>
          </a:p>
        </p:txBody>
      </p:sp>
    </p:spTree>
    <p:extLst>
      <p:ext uri="{BB962C8B-B14F-4D97-AF65-F5344CB8AC3E}">
        <p14:creationId xmlns:p14="http://schemas.microsoft.com/office/powerpoint/2010/main" val="3623874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8EA7D-987C-4044-AF74-A53820608016}"/>
              </a:ext>
            </a:extLst>
          </p:cNvPr>
          <p:cNvSpPr>
            <a:spLocks noGrp="1"/>
          </p:cNvSpPr>
          <p:nvPr>
            <p:ph type="title"/>
          </p:nvPr>
        </p:nvSpPr>
        <p:spPr/>
        <p:txBody>
          <a:bodyPr>
            <a:normAutofit fontScale="90000"/>
          </a:bodyPr>
          <a:lstStyle/>
          <a:p>
            <a:r>
              <a:rPr lang="en-US" dirty="0"/>
              <a:t>The Three Easy Pieces of the OS</a:t>
            </a:r>
          </a:p>
        </p:txBody>
      </p:sp>
      <p:sp>
        <p:nvSpPr>
          <p:cNvPr id="4" name="TextBox 3">
            <a:extLst>
              <a:ext uri="{FF2B5EF4-FFF2-40B4-BE49-F238E27FC236}">
                <a16:creationId xmlns:a16="http://schemas.microsoft.com/office/drawing/2014/main" id="{23B437FB-F229-46B2-811E-D264E147BEA6}"/>
              </a:ext>
            </a:extLst>
          </p:cNvPr>
          <p:cNvSpPr txBox="1"/>
          <p:nvPr/>
        </p:nvSpPr>
        <p:spPr>
          <a:xfrm>
            <a:off x="838200" y="1676400"/>
            <a:ext cx="3517438" cy="830997"/>
          </a:xfrm>
          <a:prstGeom prst="rect">
            <a:avLst/>
          </a:prstGeom>
          <a:noFill/>
        </p:spPr>
        <p:txBody>
          <a:bodyPr wrap="none" rtlCol="0">
            <a:spAutoFit/>
          </a:bodyPr>
          <a:lstStyle/>
          <a:p>
            <a:r>
              <a:rPr lang="en-US" sz="4800" dirty="0"/>
              <a:t>Virtualization</a:t>
            </a:r>
          </a:p>
        </p:txBody>
      </p:sp>
      <p:sp>
        <p:nvSpPr>
          <p:cNvPr id="6" name="TextBox 5">
            <a:extLst>
              <a:ext uri="{FF2B5EF4-FFF2-40B4-BE49-F238E27FC236}">
                <a16:creationId xmlns:a16="http://schemas.microsoft.com/office/drawing/2014/main" id="{ACE3063B-CA72-4B08-9B98-F59F4B9FD951}"/>
              </a:ext>
            </a:extLst>
          </p:cNvPr>
          <p:cNvSpPr txBox="1"/>
          <p:nvPr/>
        </p:nvSpPr>
        <p:spPr>
          <a:xfrm>
            <a:off x="838200" y="3013501"/>
            <a:ext cx="3336041" cy="830997"/>
          </a:xfrm>
          <a:prstGeom prst="rect">
            <a:avLst/>
          </a:prstGeom>
          <a:noFill/>
        </p:spPr>
        <p:txBody>
          <a:bodyPr wrap="none" rtlCol="0">
            <a:spAutoFit/>
          </a:bodyPr>
          <a:lstStyle/>
          <a:p>
            <a:r>
              <a:rPr lang="en-US" sz="4800" dirty="0"/>
              <a:t>Concurrency</a:t>
            </a:r>
          </a:p>
        </p:txBody>
      </p:sp>
      <p:sp>
        <p:nvSpPr>
          <p:cNvPr id="8" name="TextBox 7">
            <a:extLst>
              <a:ext uri="{FF2B5EF4-FFF2-40B4-BE49-F238E27FC236}">
                <a16:creationId xmlns:a16="http://schemas.microsoft.com/office/drawing/2014/main" id="{D3FF350A-B5B1-4774-B919-532D669769CB}"/>
              </a:ext>
            </a:extLst>
          </p:cNvPr>
          <p:cNvSpPr txBox="1"/>
          <p:nvPr/>
        </p:nvSpPr>
        <p:spPr>
          <a:xfrm>
            <a:off x="838200" y="4329366"/>
            <a:ext cx="3011274" cy="830997"/>
          </a:xfrm>
          <a:prstGeom prst="rect">
            <a:avLst/>
          </a:prstGeom>
          <a:noFill/>
        </p:spPr>
        <p:txBody>
          <a:bodyPr wrap="none" rtlCol="0">
            <a:spAutoFit/>
          </a:bodyPr>
          <a:lstStyle/>
          <a:p>
            <a:r>
              <a:rPr lang="en-US" sz="4800" dirty="0"/>
              <a:t>Persistence</a:t>
            </a:r>
          </a:p>
        </p:txBody>
      </p:sp>
    </p:spTree>
    <p:extLst>
      <p:ext uri="{BB962C8B-B14F-4D97-AF65-F5344CB8AC3E}">
        <p14:creationId xmlns:p14="http://schemas.microsoft.com/office/powerpoint/2010/main" val="3694755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8EA7D-987C-4044-AF74-A53820608016}"/>
              </a:ext>
            </a:extLst>
          </p:cNvPr>
          <p:cNvSpPr>
            <a:spLocks noGrp="1"/>
          </p:cNvSpPr>
          <p:nvPr>
            <p:ph type="title"/>
          </p:nvPr>
        </p:nvSpPr>
        <p:spPr/>
        <p:txBody>
          <a:bodyPr>
            <a:normAutofit fontScale="90000"/>
          </a:bodyPr>
          <a:lstStyle/>
          <a:p>
            <a:r>
              <a:rPr lang="en-US" dirty="0"/>
              <a:t>The Three Easy Pieces of the OS</a:t>
            </a:r>
          </a:p>
        </p:txBody>
      </p:sp>
      <p:sp>
        <p:nvSpPr>
          <p:cNvPr id="4" name="TextBox 3">
            <a:extLst>
              <a:ext uri="{FF2B5EF4-FFF2-40B4-BE49-F238E27FC236}">
                <a16:creationId xmlns:a16="http://schemas.microsoft.com/office/drawing/2014/main" id="{23B437FB-F229-46B2-811E-D264E147BEA6}"/>
              </a:ext>
            </a:extLst>
          </p:cNvPr>
          <p:cNvSpPr txBox="1"/>
          <p:nvPr/>
        </p:nvSpPr>
        <p:spPr>
          <a:xfrm>
            <a:off x="838200" y="1676400"/>
            <a:ext cx="3517438" cy="830997"/>
          </a:xfrm>
          <a:prstGeom prst="rect">
            <a:avLst/>
          </a:prstGeom>
          <a:noFill/>
        </p:spPr>
        <p:txBody>
          <a:bodyPr wrap="none" rtlCol="0">
            <a:spAutoFit/>
          </a:bodyPr>
          <a:lstStyle/>
          <a:p>
            <a:r>
              <a:rPr lang="en-US" sz="4800" dirty="0"/>
              <a:t>Virtualization</a:t>
            </a:r>
          </a:p>
        </p:txBody>
      </p:sp>
      <p:sp>
        <p:nvSpPr>
          <p:cNvPr id="6" name="TextBox 5">
            <a:extLst>
              <a:ext uri="{FF2B5EF4-FFF2-40B4-BE49-F238E27FC236}">
                <a16:creationId xmlns:a16="http://schemas.microsoft.com/office/drawing/2014/main" id="{ACE3063B-CA72-4B08-9B98-F59F4B9FD951}"/>
              </a:ext>
            </a:extLst>
          </p:cNvPr>
          <p:cNvSpPr txBox="1"/>
          <p:nvPr/>
        </p:nvSpPr>
        <p:spPr>
          <a:xfrm>
            <a:off x="838200" y="3013501"/>
            <a:ext cx="3336041" cy="830997"/>
          </a:xfrm>
          <a:prstGeom prst="rect">
            <a:avLst/>
          </a:prstGeom>
          <a:noFill/>
        </p:spPr>
        <p:txBody>
          <a:bodyPr wrap="none" rtlCol="0">
            <a:spAutoFit/>
          </a:bodyPr>
          <a:lstStyle/>
          <a:p>
            <a:r>
              <a:rPr lang="en-US" sz="4800" dirty="0"/>
              <a:t>Concurrency</a:t>
            </a:r>
          </a:p>
        </p:txBody>
      </p:sp>
      <p:sp>
        <p:nvSpPr>
          <p:cNvPr id="8" name="TextBox 7">
            <a:extLst>
              <a:ext uri="{FF2B5EF4-FFF2-40B4-BE49-F238E27FC236}">
                <a16:creationId xmlns:a16="http://schemas.microsoft.com/office/drawing/2014/main" id="{D3FF350A-B5B1-4774-B919-532D669769CB}"/>
              </a:ext>
            </a:extLst>
          </p:cNvPr>
          <p:cNvSpPr txBox="1"/>
          <p:nvPr/>
        </p:nvSpPr>
        <p:spPr>
          <a:xfrm>
            <a:off x="838200" y="4329366"/>
            <a:ext cx="3011274" cy="830997"/>
          </a:xfrm>
          <a:prstGeom prst="rect">
            <a:avLst/>
          </a:prstGeom>
          <a:noFill/>
        </p:spPr>
        <p:txBody>
          <a:bodyPr wrap="none" rtlCol="0">
            <a:spAutoFit/>
          </a:bodyPr>
          <a:lstStyle/>
          <a:p>
            <a:r>
              <a:rPr lang="en-US" sz="4800" dirty="0"/>
              <a:t>Persistence</a:t>
            </a:r>
          </a:p>
        </p:txBody>
      </p:sp>
      <p:sp>
        <p:nvSpPr>
          <p:cNvPr id="3" name="TextBox 2">
            <a:extLst>
              <a:ext uri="{FF2B5EF4-FFF2-40B4-BE49-F238E27FC236}">
                <a16:creationId xmlns:a16="http://schemas.microsoft.com/office/drawing/2014/main" id="{254FC35A-BA81-4C61-B2AD-09F4E9826FFC}"/>
              </a:ext>
            </a:extLst>
          </p:cNvPr>
          <p:cNvSpPr txBox="1"/>
          <p:nvPr/>
        </p:nvSpPr>
        <p:spPr>
          <a:xfrm>
            <a:off x="4953000" y="1861065"/>
            <a:ext cx="3198183" cy="461665"/>
          </a:xfrm>
          <a:prstGeom prst="rect">
            <a:avLst/>
          </a:prstGeom>
          <a:noFill/>
        </p:spPr>
        <p:txBody>
          <a:bodyPr wrap="none" rtlCol="0">
            <a:spAutoFit/>
          </a:bodyPr>
          <a:lstStyle/>
          <a:p>
            <a:r>
              <a:rPr lang="en-US" sz="2400" dirty="0"/>
              <a:t>of the CPU and Memory</a:t>
            </a:r>
          </a:p>
        </p:txBody>
      </p:sp>
      <p:sp>
        <p:nvSpPr>
          <p:cNvPr id="5" name="TextBox 4">
            <a:extLst>
              <a:ext uri="{FF2B5EF4-FFF2-40B4-BE49-F238E27FC236}">
                <a16:creationId xmlns:a16="http://schemas.microsoft.com/office/drawing/2014/main" id="{A5197292-67D7-46E4-8535-441C2D57C2CF}"/>
              </a:ext>
            </a:extLst>
          </p:cNvPr>
          <p:cNvSpPr txBox="1"/>
          <p:nvPr/>
        </p:nvSpPr>
        <p:spPr>
          <a:xfrm>
            <a:off x="4969761" y="3198166"/>
            <a:ext cx="2361672" cy="461665"/>
          </a:xfrm>
          <a:prstGeom prst="rect">
            <a:avLst/>
          </a:prstGeom>
          <a:noFill/>
        </p:spPr>
        <p:txBody>
          <a:bodyPr wrap="none" rtlCol="0">
            <a:spAutoFit/>
          </a:bodyPr>
          <a:lstStyle/>
          <a:p>
            <a:r>
              <a:rPr lang="en-US" sz="2400" dirty="0"/>
              <a:t>parallel programs</a:t>
            </a:r>
          </a:p>
        </p:txBody>
      </p:sp>
      <p:sp>
        <p:nvSpPr>
          <p:cNvPr id="10" name="TextBox 9">
            <a:extLst>
              <a:ext uri="{FF2B5EF4-FFF2-40B4-BE49-F238E27FC236}">
                <a16:creationId xmlns:a16="http://schemas.microsoft.com/office/drawing/2014/main" id="{B2AE66D1-CAA3-44C6-9705-9EBA506109E4}"/>
              </a:ext>
            </a:extLst>
          </p:cNvPr>
          <p:cNvSpPr txBox="1"/>
          <p:nvPr/>
        </p:nvSpPr>
        <p:spPr>
          <a:xfrm>
            <a:off x="4952999" y="4514031"/>
            <a:ext cx="3368999" cy="461665"/>
          </a:xfrm>
          <a:prstGeom prst="rect">
            <a:avLst/>
          </a:prstGeom>
          <a:noFill/>
        </p:spPr>
        <p:txBody>
          <a:bodyPr wrap="none" rtlCol="0">
            <a:spAutoFit/>
          </a:bodyPr>
          <a:lstStyle/>
          <a:p>
            <a:r>
              <a:rPr lang="en-US" sz="2400" dirty="0"/>
              <a:t>the filesystem on the disk</a:t>
            </a:r>
          </a:p>
        </p:txBody>
      </p:sp>
      <p:cxnSp>
        <p:nvCxnSpPr>
          <p:cNvPr id="12" name="Straight Arrow Connector 11">
            <a:extLst>
              <a:ext uri="{FF2B5EF4-FFF2-40B4-BE49-F238E27FC236}">
                <a16:creationId xmlns:a16="http://schemas.microsoft.com/office/drawing/2014/main" id="{E2DE90EE-86A2-401C-BB3B-7A361ED87902}"/>
              </a:ext>
            </a:extLst>
          </p:cNvPr>
          <p:cNvCxnSpPr>
            <a:stCxn id="4" idx="3"/>
            <a:endCxn id="3" idx="1"/>
          </p:cNvCxnSpPr>
          <p:nvPr/>
        </p:nvCxnSpPr>
        <p:spPr>
          <a:xfrm flipV="1">
            <a:off x="4355638" y="2091898"/>
            <a:ext cx="597362"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8CEF36FC-38D2-480A-9512-451B586F37A2}"/>
              </a:ext>
            </a:extLst>
          </p:cNvPr>
          <p:cNvCxnSpPr/>
          <p:nvPr/>
        </p:nvCxnSpPr>
        <p:spPr>
          <a:xfrm flipV="1">
            <a:off x="4249841" y="3428998"/>
            <a:ext cx="597362"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21B86670-F922-4F54-8AAD-E64EFFD63E77}"/>
              </a:ext>
            </a:extLst>
          </p:cNvPr>
          <p:cNvCxnSpPr/>
          <p:nvPr/>
        </p:nvCxnSpPr>
        <p:spPr>
          <a:xfrm flipV="1">
            <a:off x="4242474" y="4766098"/>
            <a:ext cx="597362"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25303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Am I?</a:t>
            </a:r>
          </a:p>
        </p:txBody>
      </p:sp>
      <p:sp>
        <p:nvSpPr>
          <p:cNvPr id="3" name="Content Placeholder 2"/>
          <p:cNvSpPr>
            <a:spLocks noGrp="1"/>
          </p:cNvSpPr>
          <p:nvPr>
            <p:ph idx="1"/>
          </p:nvPr>
        </p:nvSpPr>
        <p:spPr/>
        <p:txBody>
          <a:bodyPr>
            <a:normAutofit/>
          </a:bodyPr>
          <a:lstStyle/>
          <a:p>
            <a:r>
              <a:rPr lang="en-US" dirty="0"/>
              <a:t>Mohamed </a:t>
            </a:r>
            <a:r>
              <a:rPr lang="en-US" dirty="0" err="1"/>
              <a:t>Zahran</a:t>
            </a:r>
            <a:r>
              <a:rPr lang="en-US" dirty="0"/>
              <a:t>  (aka Z)</a:t>
            </a:r>
          </a:p>
          <a:p>
            <a:r>
              <a:rPr lang="en-US" dirty="0"/>
              <a:t>Computer architecture/OS/Compilers Interaction</a:t>
            </a:r>
          </a:p>
          <a:p>
            <a:r>
              <a:rPr lang="en-US" dirty="0"/>
              <a:t>http://www.mzahran.com</a:t>
            </a:r>
          </a:p>
          <a:p>
            <a:r>
              <a:rPr lang="en-US" dirty="0"/>
              <a:t>Office hours: M-W 12-1 pm [ONLINE]</a:t>
            </a:r>
          </a:p>
        </p:txBody>
      </p:sp>
      <p:pic>
        <p:nvPicPr>
          <p:cNvPr id="1026" name="Picture 2"/>
          <p:cNvPicPr>
            <a:picLocks noChangeAspect="1" noChangeArrowheads="1"/>
          </p:cNvPicPr>
          <p:nvPr/>
        </p:nvPicPr>
        <p:blipFill>
          <a:blip r:embed="rId2" cstate="print"/>
          <a:srcRect/>
          <a:stretch>
            <a:fillRect/>
          </a:stretch>
        </p:blipFill>
        <p:spPr bwMode="auto">
          <a:xfrm>
            <a:off x="7162800" y="228600"/>
            <a:ext cx="1666875" cy="16764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Typical Computer System</a:t>
            </a:r>
          </a:p>
        </p:txBody>
      </p:sp>
      <p:pic>
        <p:nvPicPr>
          <p:cNvPr id="4" name="Picture 3">
            <a:extLst>
              <a:ext uri="{FF2B5EF4-FFF2-40B4-BE49-F238E27FC236}">
                <a16:creationId xmlns:a16="http://schemas.microsoft.com/office/drawing/2014/main" id="{3DB287D1-B2B0-49CF-BFDC-47D6DF30B0F1}"/>
              </a:ext>
            </a:extLst>
          </p:cNvPr>
          <p:cNvPicPr>
            <a:picLocks noChangeAspect="1"/>
          </p:cNvPicPr>
          <p:nvPr/>
        </p:nvPicPr>
        <p:blipFill>
          <a:blip r:embed="rId2"/>
          <a:stretch>
            <a:fillRect/>
          </a:stretch>
        </p:blipFill>
        <p:spPr>
          <a:xfrm>
            <a:off x="762000" y="1628775"/>
            <a:ext cx="7620000" cy="360045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Booting Sequence</a:t>
            </a:r>
          </a:p>
        </p:txBody>
      </p:sp>
      <p:sp>
        <p:nvSpPr>
          <p:cNvPr id="3" name="Content Placeholder 2"/>
          <p:cNvSpPr>
            <a:spLocks noGrp="1"/>
          </p:cNvSpPr>
          <p:nvPr>
            <p:ph idx="1"/>
          </p:nvPr>
        </p:nvSpPr>
        <p:spPr/>
        <p:txBody>
          <a:bodyPr>
            <a:normAutofit fontScale="85000" lnSpcReduction="20000"/>
          </a:bodyPr>
          <a:lstStyle/>
          <a:p>
            <a:r>
              <a:rPr lang="en-US" b="1" dirty="0"/>
              <a:t>BIOS</a:t>
            </a:r>
            <a:r>
              <a:rPr lang="en-US" dirty="0"/>
              <a:t> starts</a:t>
            </a:r>
          </a:p>
          <a:p>
            <a:pPr lvl="1"/>
            <a:r>
              <a:rPr lang="en-US" dirty="0"/>
              <a:t>checks how much RAM</a:t>
            </a:r>
          </a:p>
          <a:p>
            <a:pPr lvl="1"/>
            <a:r>
              <a:rPr lang="en-US" dirty="0"/>
              <a:t>keyboard </a:t>
            </a:r>
          </a:p>
          <a:p>
            <a:pPr lvl="1"/>
            <a:r>
              <a:rPr lang="en-US" dirty="0"/>
              <a:t>other basic devices</a:t>
            </a:r>
          </a:p>
          <a:p>
            <a:r>
              <a:rPr lang="en-US" dirty="0"/>
              <a:t>BIOS determines </a:t>
            </a:r>
            <a:r>
              <a:rPr lang="en-US" b="1" dirty="0"/>
              <a:t>boot Device</a:t>
            </a:r>
          </a:p>
          <a:p>
            <a:r>
              <a:rPr lang="en-US" dirty="0"/>
              <a:t>The first </a:t>
            </a:r>
            <a:r>
              <a:rPr lang="en-US" b="1" dirty="0"/>
              <a:t>sector</a:t>
            </a:r>
            <a:r>
              <a:rPr lang="en-US" dirty="0"/>
              <a:t> in boot device is read into memory and executed to determine active </a:t>
            </a:r>
            <a:r>
              <a:rPr lang="en-US" b="1" dirty="0"/>
              <a:t>partition</a:t>
            </a:r>
          </a:p>
          <a:p>
            <a:r>
              <a:rPr lang="en-US" dirty="0"/>
              <a:t>Secondary boot loader is loaded from that partition.</a:t>
            </a:r>
          </a:p>
          <a:p>
            <a:r>
              <a:rPr lang="en-US" dirty="0"/>
              <a:t>This loaders loads the OS from the active partition and starts it.</a:t>
            </a:r>
          </a:p>
          <a:p>
            <a:endParaRPr lang="en-US" dirty="0"/>
          </a:p>
          <a:p>
            <a:endParaRPr lang="en-US" dirty="0"/>
          </a:p>
          <a:p>
            <a:endParaRPr lang="en-US" dirty="0"/>
          </a:p>
        </p:txBody>
      </p:sp>
      <p:sp>
        <p:nvSpPr>
          <p:cNvPr id="5" name="Right Brace 4"/>
          <p:cNvSpPr/>
          <p:nvPr/>
        </p:nvSpPr>
        <p:spPr>
          <a:xfrm>
            <a:off x="4572000" y="1752600"/>
            <a:ext cx="457200" cy="12192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5105400" y="2133600"/>
            <a:ext cx="3490699" cy="461665"/>
          </a:xfrm>
          <a:prstGeom prst="rect">
            <a:avLst/>
          </a:prstGeom>
          <a:noFill/>
        </p:spPr>
        <p:txBody>
          <a:bodyPr wrap="none" rtlCol="0">
            <a:spAutoFit/>
          </a:bodyPr>
          <a:lstStyle/>
          <a:p>
            <a:r>
              <a:rPr lang="en-US" sz="2400" b="1" dirty="0"/>
              <a:t>POST (Power On Self Test)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733800" y="304800"/>
            <a:ext cx="13716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OS</a:t>
            </a:r>
          </a:p>
        </p:txBody>
      </p:sp>
      <p:sp>
        <p:nvSpPr>
          <p:cNvPr id="5" name="Rectangle 4"/>
          <p:cNvSpPr/>
          <p:nvPr/>
        </p:nvSpPr>
        <p:spPr>
          <a:xfrm>
            <a:off x="381000" y="1676400"/>
            <a:ext cx="1219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Types</a:t>
            </a:r>
          </a:p>
        </p:txBody>
      </p:sp>
      <p:sp>
        <p:nvSpPr>
          <p:cNvPr id="7" name="Rectangle 6"/>
          <p:cNvSpPr/>
          <p:nvPr/>
        </p:nvSpPr>
        <p:spPr>
          <a:xfrm>
            <a:off x="3733800" y="1676400"/>
            <a:ext cx="1219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Concepts</a:t>
            </a:r>
          </a:p>
        </p:txBody>
      </p:sp>
      <p:cxnSp>
        <p:nvCxnSpPr>
          <p:cNvPr id="9" name="Straight Arrow Connector 8"/>
          <p:cNvCxnSpPr>
            <a:stCxn id="4" idx="4"/>
          </p:cNvCxnSpPr>
          <p:nvPr/>
        </p:nvCxnSpPr>
        <p:spPr>
          <a:xfrm rot="5400000">
            <a:off x="2476500" y="-266700"/>
            <a:ext cx="685800" cy="3200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4" idx="4"/>
            <a:endCxn id="7" idx="0"/>
          </p:cNvCxnSpPr>
          <p:nvPr/>
        </p:nvCxnSpPr>
        <p:spPr>
          <a:xfrm rot="5400000">
            <a:off x="4038600" y="1295400"/>
            <a:ext cx="6858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4" idx="4"/>
          </p:cNvCxnSpPr>
          <p:nvPr/>
        </p:nvCxnSpPr>
        <p:spPr>
          <a:xfrm rot="16200000" flipH="1">
            <a:off x="5486400" y="-76200"/>
            <a:ext cx="609600" cy="2743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553200" y="1600200"/>
            <a:ext cx="1219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Different Structures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733800" y="304800"/>
            <a:ext cx="13716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OS</a:t>
            </a:r>
          </a:p>
        </p:txBody>
      </p:sp>
      <p:sp>
        <p:nvSpPr>
          <p:cNvPr id="5" name="Rectangle 4"/>
          <p:cNvSpPr/>
          <p:nvPr/>
        </p:nvSpPr>
        <p:spPr>
          <a:xfrm>
            <a:off x="381000" y="1676400"/>
            <a:ext cx="1219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Types</a:t>
            </a:r>
          </a:p>
        </p:txBody>
      </p:sp>
      <p:sp>
        <p:nvSpPr>
          <p:cNvPr id="7" name="Rectangle 6"/>
          <p:cNvSpPr/>
          <p:nvPr/>
        </p:nvSpPr>
        <p:spPr>
          <a:xfrm>
            <a:off x="3733800" y="1676400"/>
            <a:ext cx="1219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Concepts</a:t>
            </a:r>
          </a:p>
        </p:txBody>
      </p:sp>
      <p:cxnSp>
        <p:nvCxnSpPr>
          <p:cNvPr id="9" name="Straight Arrow Connector 8"/>
          <p:cNvCxnSpPr>
            <a:stCxn id="4" idx="4"/>
          </p:cNvCxnSpPr>
          <p:nvPr/>
        </p:nvCxnSpPr>
        <p:spPr>
          <a:xfrm rot="5400000">
            <a:off x="2476500" y="-266700"/>
            <a:ext cx="685800" cy="3200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4" idx="4"/>
            <a:endCxn id="7" idx="0"/>
          </p:cNvCxnSpPr>
          <p:nvPr/>
        </p:nvCxnSpPr>
        <p:spPr>
          <a:xfrm rot="5400000">
            <a:off x="4038600" y="1295400"/>
            <a:ext cx="6858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4" idx="4"/>
          </p:cNvCxnSpPr>
          <p:nvPr/>
        </p:nvCxnSpPr>
        <p:spPr>
          <a:xfrm rot="16200000" flipH="1">
            <a:off x="5486400" y="-76200"/>
            <a:ext cx="609600" cy="2743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0" y="2286000"/>
            <a:ext cx="2112245" cy="2585323"/>
          </a:xfrm>
          <a:prstGeom prst="rect">
            <a:avLst/>
          </a:prstGeom>
          <a:noFill/>
        </p:spPr>
        <p:txBody>
          <a:bodyPr wrap="none" rtlCol="0">
            <a:spAutoFit/>
          </a:bodyPr>
          <a:lstStyle/>
          <a:p>
            <a:pPr>
              <a:buFont typeface="Arial" pitchFamily="34" charset="0"/>
              <a:buChar char="•"/>
            </a:pPr>
            <a:r>
              <a:rPr lang="en-US" b="1" dirty="0"/>
              <a:t> Supercomputer OS</a:t>
            </a:r>
          </a:p>
          <a:p>
            <a:pPr>
              <a:buFont typeface="Arial" pitchFamily="34" charset="0"/>
              <a:buChar char="•"/>
            </a:pPr>
            <a:r>
              <a:rPr lang="en-US" b="1" dirty="0"/>
              <a:t>Server OS</a:t>
            </a:r>
          </a:p>
          <a:p>
            <a:pPr>
              <a:buFont typeface="Arial" pitchFamily="34" charset="0"/>
              <a:buChar char="•"/>
            </a:pPr>
            <a:r>
              <a:rPr lang="en-US" b="1" dirty="0"/>
              <a:t>Multiprocessor OS</a:t>
            </a:r>
          </a:p>
          <a:p>
            <a:pPr>
              <a:buFont typeface="Arial" pitchFamily="34" charset="0"/>
              <a:buChar char="•"/>
            </a:pPr>
            <a:r>
              <a:rPr lang="en-US" b="1" dirty="0"/>
              <a:t>PC OS</a:t>
            </a:r>
          </a:p>
          <a:p>
            <a:pPr>
              <a:buFont typeface="Arial" pitchFamily="34" charset="0"/>
              <a:buChar char="•"/>
            </a:pPr>
            <a:r>
              <a:rPr lang="en-US" b="1" dirty="0"/>
              <a:t>Embedded OS</a:t>
            </a:r>
          </a:p>
          <a:p>
            <a:pPr>
              <a:buFont typeface="Arial" pitchFamily="34" charset="0"/>
              <a:buChar char="•"/>
            </a:pPr>
            <a:r>
              <a:rPr lang="en-US" b="1" dirty="0"/>
              <a:t>Sensor node OS</a:t>
            </a:r>
          </a:p>
          <a:p>
            <a:pPr>
              <a:buFont typeface="Arial" pitchFamily="34" charset="0"/>
              <a:buChar char="•"/>
            </a:pPr>
            <a:r>
              <a:rPr lang="en-US" b="1" dirty="0"/>
              <a:t>RTOS</a:t>
            </a:r>
          </a:p>
          <a:p>
            <a:pPr>
              <a:buFont typeface="Arial" pitchFamily="34" charset="0"/>
              <a:buChar char="•"/>
            </a:pPr>
            <a:r>
              <a:rPr lang="en-US" b="1" dirty="0"/>
              <a:t>Smart card OS</a:t>
            </a:r>
          </a:p>
          <a:p>
            <a:pPr>
              <a:buFont typeface="Arial" pitchFamily="34" charset="0"/>
              <a:buChar char="•"/>
            </a:pPr>
            <a:r>
              <a:rPr lang="en-US" b="1" dirty="0"/>
              <a:t>... </a:t>
            </a:r>
            <a:r>
              <a:rPr lang="en-US" b="1" dirty="0" err="1"/>
              <a:t>etc</a:t>
            </a:r>
            <a:endParaRPr lang="en-US" b="1" dirty="0"/>
          </a:p>
        </p:txBody>
      </p:sp>
      <p:sp>
        <p:nvSpPr>
          <p:cNvPr id="10" name="Rectangle 9"/>
          <p:cNvSpPr/>
          <p:nvPr/>
        </p:nvSpPr>
        <p:spPr>
          <a:xfrm>
            <a:off x="6553200" y="1600200"/>
            <a:ext cx="1219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Different Structures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733800" y="304800"/>
            <a:ext cx="13716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OS</a:t>
            </a:r>
          </a:p>
        </p:txBody>
      </p:sp>
      <p:sp>
        <p:nvSpPr>
          <p:cNvPr id="5" name="Rectangle 4"/>
          <p:cNvSpPr/>
          <p:nvPr/>
        </p:nvSpPr>
        <p:spPr>
          <a:xfrm>
            <a:off x="381000" y="1676400"/>
            <a:ext cx="1219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Types</a:t>
            </a:r>
          </a:p>
        </p:txBody>
      </p:sp>
      <p:sp>
        <p:nvSpPr>
          <p:cNvPr id="7" name="Rectangle 6"/>
          <p:cNvSpPr/>
          <p:nvPr/>
        </p:nvSpPr>
        <p:spPr>
          <a:xfrm>
            <a:off x="3733800" y="1676400"/>
            <a:ext cx="1219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Concepts</a:t>
            </a:r>
          </a:p>
        </p:txBody>
      </p:sp>
      <p:cxnSp>
        <p:nvCxnSpPr>
          <p:cNvPr id="9" name="Straight Arrow Connector 8"/>
          <p:cNvCxnSpPr>
            <a:stCxn id="4" idx="4"/>
          </p:cNvCxnSpPr>
          <p:nvPr/>
        </p:nvCxnSpPr>
        <p:spPr>
          <a:xfrm rot="5400000">
            <a:off x="2476500" y="-266700"/>
            <a:ext cx="685800" cy="3200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4" idx="4"/>
            <a:endCxn id="7" idx="0"/>
          </p:cNvCxnSpPr>
          <p:nvPr/>
        </p:nvCxnSpPr>
        <p:spPr>
          <a:xfrm rot="5400000">
            <a:off x="4038600" y="1295400"/>
            <a:ext cx="6858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4" idx="4"/>
          </p:cNvCxnSpPr>
          <p:nvPr/>
        </p:nvCxnSpPr>
        <p:spPr>
          <a:xfrm rot="16200000" flipH="1">
            <a:off x="5486400" y="-76200"/>
            <a:ext cx="609600" cy="2743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352800" y="2286000"/>
            <a:ext cx="2417265" cy="1477328"/>
          </a:xfrm>
          <a:prstGeom prst="rect">
            <a:avLst/>
          </a:prstGeom>
          <a:noFill/>
        </p:spPr>
        <p:txBody>
          <a:bodyPr wrap="none" rtlCol="0">
            <a:spAutoFit/>
          </a:bodyPr>
          <a:lstStyle/>
          <a:p>
            <a:pPr>
              <a:buFont typeface="Arial" pitchFamily="34" charset="0"/>
              <a:buChar char="•"/>
            </a:pPr>
            <a:r>
              <a:rPr lang="en-US" b="1" dirty="0"/>
              <a:t>Processes</a:t>
            </a:r>
          </a:p>
          <a:p>
            <a:pPr>
              <a:buFont typeface="Arial" pitchFamily="34" charset="0"/>
              <a:buChar char="•"/>
            </a:pPr>
            <a:r>
              <a:rPr lang="en-US" b="1" dirty="0"/>
              <a:t>Threads</a:t>
            </a:r>
          </a:p>
          <a:p>
            <a:pPr>
              <a:buFont typeface="Arial" pitchFamily="34" charset="0"/>
              <a:buChar char="•"/>
            </a:pPr>
            <a:r>
              <a:rPr lang="en-US" b="1" dirty="0"/>
              <a:t>Memory Management</a:t>
            </a:r>
          </a:p>
          <a:p>
            <a:pPr>
              <a:buFont typeface="Arial" pitchFamily="34" charset="0"/>
              <a:buChar char="•"/>
            </a:pPr>
            <a:r>
              <a:rPr lang="en-US" b="1" dirty="0"/>
              <a:t>File system</a:t>
            </a:r>
          </a:p>
          <a:p>
            <a:pPr>
              <a:buFont typeface="Arial" pitchFamily="34" charset="0"/>
              <a:buChar char="•"/>
            </a:pPr>
            <a:r>
              <a:rPr lang="en-US" b="1" dirty="0"/>
              <a:t>I/O</a:t>
            </a:r>
          </a:p>
        </p:txBody>
      </p:sp>
      <p:sp>
        <p:nvSpPr>
          <p:cNvPr id="12" name="Rectangle 11"/>
          <p:cNvSpPr/>
          <p:nvPr/>
        </p:nvSpPr>
        <p:spPr>
          <a:xfrm>
            <a:off x="6553200" y="1600200"/>
            <a:ext cx="1219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Different Structures</a:t>
            </a:r>
          </a:p>
        </p:txBody>
      </p:sp>
      <p:sp>
        <p:nvSpPr>
          <p:cNvPr id="15" name="TextBox 14">
            <a:extLst>
              <a:ext uri="{FF2B5EF4-FFF2-40B4-BE49-F238E27FC236}">
                <a16:creationId xmlns:a16="http://schemas.microsoft.com/office/drawing/2014/main" id="{6083BF8B-ADD1-4DF6-807F-19C8C78E0C6D}"/>
              </a:ext>
            </a:extLst>
          </p:cNvPr>
          <p:cNvSpPr txBox="1"/>
          <p:nvPr/>
        </p:nvSpPr>
        <p:spPr>
          <a:xfrm>
            <a:off x="17489" y="2286000"/>
            <a:ext cx="2417265" cy="2585323"/>
          </a:xfrm>
          <a:prstGeom prst="rect">
            <a:avLst/>
          </a:prstGeom>
          <a:noFill/>
        </p:spPr>
        <p:txBody>
          <a:bodyPr wrap="square">
            <a:spAutoFit/>
          </a:bodyPr>
          <a:lstStyle/>
          <a:p>
            <a:pPr>
              <a:buFont typeface="Arial" pitchFamily="34" charset="0"/>
              <a:buChar char="•"/>
            </a:pPr>
            <a:r>
              <a:rPr lang="en-US" dirty="0"/>
              <a:t> Supercomputer OS</a:t>
            </a:r>
          </a:p>
          <a:p>
            <a:pPr>
              <a:buFont typeface="Arial" pitchFamily="34" charset="0"/>
              <a:buChar char="•"/>
            </a:pPr>
            <a:r>
              <a:rPr lang="en-US" dirty="0"/>
              <a:t>Server OS</a:t>
            </a:r>
          </a:p>
          <a:p>
            <a:pPr>
              <a:buFont typeface="Arial" pitchFamily="34" charset="0"/>
              <a:buChar char="•"/>
            </a:pPr>
            <a:r>
              <a:rPr lang="en-US" dirty="0"/>
              <a:t>Multiprocessor OS</a:t>
            </a:r>
          </a:p>
          <a:p>
            <a:pPr>
              <a:buFont typeface="Arial" pitchFamily="34" charset="0"/>
              <a:buChar char="•"/>
            </a:pPr>
            <a:r>
              <a:rPr lang="en-US" dirty="0"/>
              <a:t>PC OS</a:t>
            </a:r>
          </a:p>
          <a:p>
            <a:pPr>
              <a:buFont typeface="Arial" pitchFamily="34" charset="0"/>
              <a:buChar char="•"/>
            </a:pPr>
            <a:r>
              <a:rPr lang="en-US" dirty="0"/>
              <a:t>Embedded OS</a:t>
            </a:r>
          </a:p>
          <a:p>
            <a:pPr>
              <a:buFont typeface="Arial" pitchFamily="34" charset="0"/>
              <a:buChar char="•"/>
            </a:pPr>
            <a:r>
              <a:rPr lang="en-US" dirty="0"/>
              <a:t>Sensor node OS</a:t>
            </a:r>
          </a:p>
          <a:p>
            <a:pPr>
              <a:buFont typeface="Arial" pitchFamily="34" charset="0"/>
              <a:buChar char="•"/>
            </a:pPr>
            <a:r>
              <a:rPr lang="en-US" dirty="0"/>
              <a:t>RTOS</a:t>
            </a:r>
          </a:p>
          <a:p>
            <a:pPr>
              <a:buFont typeface="Arial" pitchFamily="34" charset="0"/>
              <a:buChar char="•"/>
            </a:pPr>
            <a:r>
              <a:rPr lang="en-US" dirty="0"/>
              <a:t>Smart card OS</a:t>
            </a:r>
          </a:p>
          <a:p>
            <a:pPr>
              <a:buFont typeface="Arial" pitchFamily="34" charset="0"/>
              <a:buChar char="•"/>
            </a:pPr>
            <a:r>
              <a:rPr lang="en-US" dirty="0"/>
              <a:t>... </a:t>
            </a:r>
            <a:r>
              <a:rPr lang="en-US" dirty="0" err="1"/>
              <a:t>etc</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733800" y="304800"/>
            <a:ext cx="13716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OS</a:t>
            </a:r>
          </a:p>
        </p:txBody>
      </p:sp>
      <p:sp>
        <p:nvSpPr>
          <p:cNvPr id="5" name="Rectangle 4"/>
          <p:cNvSpPr/>
          <p:nvPr/>
        </p:nvSpPr>
        <p:spPr>
          <a:xfrm>
            <a:off x="381000" y="1676400"/>
            <a:ext cx="1219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Types</a:t>
            </a:r>
          </a:p>
        </p:txBody>
      </p:sp>
      <p:sp>
        <p:nvSpPr>
          <p:cNvPr id="6" name="Rectangle 5"/>
          <p:cNvSpPr/>
          <p:nvPr/>
        </p:nvSpPr>
        <p:spPr>
          <a:xfrm>
            <a:off x="6553200" y="1600200"/>
            <a:ext cx="1219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Different Structures</a:t>
            </a:r>
          </a:p>
        </p:txBody>
      </p:sp>
      <p:sp>
        <p:nvSpPr>
          <p:cNvPr id="7" name="Rectangle 6"/>
          <p:cNvSpPr/>
          <p:nvPr/>
        </p:nvSpPr>
        <p:spPr>
          <a:xfrm>
            <a:off x="3733800" y="1676400"/>
            <a:ext cx="1219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Concepts</a:t>
            </a:r>
          </a:p>
        </p:txBody>
      </p:sp>
      <p:cxnSp>
        <p:nvCxnSpPr>
          <p:cNvPr id="9" name="Straight Arrow Connector 8"/>
          <p:cNvCxnSpPr>
            <a:stCxn id="4" idx="4"/>
          </p:cNvCxnSpPr>
          <p:nvPr/>
        </p:nvCxnSpPr>
        <p:spPr>
          <a:xfrm rot="5400000">
            <a:off x="2476500" y="-266700"/>
            <a:ext cx="685800" cy="3200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4" idx="4"/>
            <a:endCxn id="7" idx="0"/>
          </p:cNvCxnSpPr>
          <p:nvPr/>
        </p:nvCxnSpPr>
        <p:spPr>
          <a:xfrm rot="5400000">
            <a:off x="4038600" y="1295400"/>
            <a:ext cx="6858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4" idx="4"/>
            <a:endCxn id="6" idx="0"/>
          </p:cNvCxnSpPr>
          <p:nvPr/>
        </p:nvCxnSpPr>
        <p:spPr>
          <a:xfrm rot="16200000" flipH="1">
            <a:off x="5486400" y="-76200"/>
            <a:ext cx="609600" cy="2743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548203" y="2216046"/>
            <a:ext cx="1872629" cy="1477328"/>
          </a:xfrm>
          <a:prstGeom prst="rect">
            <a:avLst/>
          </a:prstGeom>
          <a:noFill/>
        </p:spPr>
        <p:txBody>
          <a:bodyPr wrap="none" rtlCol="0">
            <a:spAutoFit/>
          </a:bodyPr>
          <a:lstStyle/>
          <a:p>
            <a:pPr>
              <a:buFont typeface="Arial" pitchFamily="34" charset="0"/>
              <a:buChar char="•"/>
            </a:pPr>
            <a:r>
              <a:rPr lang="en-US" b="1" dirty="0"/>
              <a:t>Monolithic</a:t>
            </a:r>
          </a:p>
          <a:p>
            <a:pPr>
              <a:buFont typeface="Arial" pitchFamily="34" charset="0"/>
              <a:buChar char="•"/>
            </a:pPr>
            <a:r>
              <a:rPr lang="en-US" b="1" dirty="0"/>
              <a:t>Layered systems</a:t>
            </a:r>
          </a:p>
          <a:p>
            <a:pPr>
              <a:buFont typeface="Arial" pitchFamily="34" charset="0"/>
              <a:buChar char="•"/>
            </a:pPr>
            <a:r>
              <a:rPr lang="en-US" b="1" dirty="0" err="1"/>
              <a:t>Microkernels</a:t>
            </a:r>
            <a:endParaRPr lang="en-US" b="1" dirty="0"/>
          </a:p>
          <a:p>
            <a:pPr>
              <a:buFont typeface="Arial" pitchFamily="34" charset="0"/>
              <a:buChar char="•"/>
            </a:pPr>
            <a:r>
              <a:rPr lang="en-US" b="1" dirty="0"/>
              <a:t>Virtual machines</a:t>
            </a:r>
          </a:p>
          <a:p>
            <a:pPr>
              <a:buFont typeface="Arial" pitchFamily="34" charset="0"/>
              <a:buChar char="•"/>
            </a:pPr>
            <a:r>
              <a:rPr lang="en-US" b="1" dirty="0"/>
              <a:t>… others</a:t>
            </a:r>
          </a:p>
        </p:txBody>
      </p:sp>
      <p:sp>
        <p:nvSpPr>
          <p:cNvPr id="2" name="TextBox 1">
            <a:extLst>
              <a:ext uri="{FF2B5EF4-FFF2-40B4-BE49-F238E27FC236}">
                <a16:creationId xmlns:a16="http://schemas.microsoft.com/office/drawing/2014/main" id="{AA771F74-F6FF-4805-BBD2-11732AFF637F}"/>
              </a:ext>
            </a:extLst>
          </p:cNvPr>
          <p:cNvSpPr txBox="1"/>
          <p:nvPr/>
        </p:nvSpPr>
        <p:spPr>
          <a:xfrm>
            <a:off x="17489" y="2286000"/>
            <a:ext cx="2417265" cy="2585323"/>
          </a:xfrm>
          <a:prstGeom prst="rect">
            <a:avLst/>
          </a:prstGeom>
          <a:noFill/>
        </p:spPr>
        <p:txBody>
          <a:bodyPr wrap="square">
            <a:spAutoFit/>
          </a:bodyPr>
          <a:lstStyle/>
          <a:p>
            <a:pPr>
              <a:buFont typeface="Arial" pitchFamily="34" charset="0"/>
              <a:buChar char="•"/>
            </a:pPr>
            <a:r>
              <a:rPr lang="en-US" dirty="0"/>
              <a:t> Supercomputer OS</a:t>
            </a:r>
          </a:p>
          <a:p>
            <a:pPr>
              <a:buFont typeface="Arial" pitchFamily="34" charset="0"/>
              <a:buChar char="•"/>
            </a:pPr>
            <a:r>
              <a:rPr lang="en-US" dirty="0"/>
              <a:t>Server OS</a:t>
            </a:r>
          </a:p>
          <a:p>
            <a:pPr>
              <a:buFont typeface="Arial" pitchFamily="34" charset="0"/>
              <a:buChar char="•"/>
            </a:pPr>
            <a:r>
              <a:rPr lang="en-US" dirty="0"/>
              <a:t>Multiprocessor OS</a:t>
            </a:r>
          </a:p>
          <a:p>
            <a:pPr>
              <a:buFont typeface="Arial" pitchFamily="34" charset="0"/>
              <a:buChar char="•"/>
            </a:pPr>
            <a:r>
              <a:rPr lang="en-US" dirty="0"/>
              <a:t>PC OS</a:t>
            </a:r>
          </a:p>
          <a:p>
            <a:pPr>
              <a:buFont typeface="Arial" pitchFamily="34" charset="0"/>
              <a:buChar char="•"/>
            </a:pPr>
            <a:r>
              <a:rPr lang="en-US" dirty="0"/>
              <a:t>Embedded OS</a:t>
            </a:r>
          </a:p>
          <a:p>
            <a:pPr>
              <a:buFont typeface="Arial" pitchFamily="34" charset="0"/>
              <a:buChar char="•"/>
            </a:pPr>
            <a:r>
              <a:rPr lang="en-US" dirty="0"/>
              <a:t>Sensor node OS</a:t>
            </a:r>
          </a:p>
          <a:p>
            <a:pPr>
              <a:buFont typeface="Arial" pitchFamily="34" charset="0"/>
              <a:buChar char="•"/>
            </a:pPr>
            <a:r>
              <a:rPr lang="en-US" dirty="0"/>
              <a:t>RTOS</a:t>
            </a:r>
          </a:p>
          <a:p>
            <a:pPr>
              <a:buFont typeface="Arial" pitchFamily="34" charset="0"/>
              <a:buChar char="•"/>
            </a:pPr>
            <a:r>
              <a:rPr lang="en-US" dirty="0"/>
              <a:t>Smart card OS</a:t>
            </a:r>
          </a:p>
          <a:p>
            <a:pPr>
              <a:buFont typeface="Arial" pitchFamily="34" charset="0"/>
              <a:buChar char="•"/>
            </a:pPr>
            <a:r>
              <a:rPr lang="en-US" dirty="0"/>
              <a:t>... </a:t>
            </a:r>
            <a:r>
              <a:rPr lang="en-US" dirty="0" err="1"/>
              <a:t>etc</a:t>
            </a:r>
            <a:endParaRPr lang="en-US" dirty="0"/>
          </a:p>
        </p:txBody>
      </p:sp>
      <p:sp>
        <p:nvSpPr>
          <p:cNvPr id="3" name="TextBox 2">
            <a:extLst>
              <a:ext uri="{FF2B5EF4-FFF2-40B4-BE49-F238E27FC236}">
                <a16:creationId xmlns:a16="http://schemas.microsoft.com/office/drawing/2014/main" id="{6B016B43-EF7F-42B0-92FE-66310930B71A}"/>
              </a:ext>
            </a:extLst>
          </p:cNvPr>
          <p:cNvSpPr txBox="1"/>
          <p:nvPr/>
        </p:nvSpPr>
        <p:spPr>
          <a:xfrm>
            <a:off x="3352800" y="2286000"/>
            <a:ext cx="2417265" cy="1477328"/>
          </a:xfrm>
          <a:prstGeom prst="rect">
            <a:avLst/>
          </a:prstGeom>
          <a:noFill/>
        </p:spPr>
        <p:txBody>
          <a:bodyPr wrap="none" rtlCol="0">
            <a:spAutoFit/>
          </a:bodyPr>
          <a:lstStyle/>
          <a:p>
            <a:pPr>
              <a:buFont typeface="Arial" pitchFamily="34" charset="0"/>
              <a:buChar char="•"/>
            </a:pPr>
            <a:r>
              <a:rPr lang="en-US" dirty="0"/>
              <a:t>Processes</a:t>
            </a:r>
          </a:p>
          <a:p>
            <a:pPr>
              <a:buFont typeface="Arial" pitchFamily="34" charset="0"/>
              <a:buChar char="•"/>
            </a:pPr>
            <a:r>
              <a:rPr lang="en-US" dirty="0"/>
              <a:t>Threads</a:t>
            </a:r>
          </a:p>
          <a:p>
            <a:pPr>
              <a:buFont typeface="Arial" pitchFamily="34" charset="0"/>
              <a:buChar char="•"/>
            </a:pPr>
            <a:r>
              <a:rPr lang="en-US" dirty="0"/>
              <a:t>Memory Management</a:t>
            </a:r>
          </a:p>
          <a:p>
            <a:pPr>
              <a:buFont typeface="Arial" pitchFamily="34" charset="0"/>
              <a:buChar char="•"/>
            </a:pPr>
            <a:r>
              <a:rPr lang="en-US" dirty="0"/>
              <a:t>File system</a:t>
            </a:r>
          </a:p>
          <a:p>
            <a:pPr>
              <a:buFont typeface="Arial" pitchFamily="34" charset="0"/>
              <a:buChar char="•"/>
            </a:pPr>
            <a:r>
              <a:rPr lang="en-US" dirty="0"/>
              <a:t>I/O</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733800" y="304800"/>
            <a:ext cx="13716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OS</a:t>
            </a:r>
          </a:p>
        </p:txBody>
      </p:sp>
      <p:sp>
        <p:nvSpPr>
          <p:cNvPr id="5" name="Rectangle 4"/>
          <p:cNvSpPr/>
          <p:nvPr/>
        </p:nvSpPr>
        <p:spPr>
          <a:xfrm>
            <a:off x="381000" y="1676400"/>
            <a:ext cx="1219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Types</a:t>
            </a:r>
          </a:p>
        </p:txBody>
      </p:sp>
      <p:sp>
        <p:nvSpPr>
          <p:cNvPr id="6" name="Rectangle 5"/>
          <p:cNvSpPr/>
          <p:nvPr/>
        </p:nvSpPr>
        <p:spPr>
          <a:xfrm>
            <a:off x="6553200" y="1600200"/>
            <a:ext cx="1219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Different Structures</a:t>
            </a:r>
          </a:p>
        </p:txBody>
      </p:sp>
      <p:sp>
        <p:nvSpPr>
          <p:cNvPr id="7" name="Rectangle 6"/>
          <p:cNvSpPr/>
          <p:nvPr/>
        </p:nvSpPr>
        <p:spPr>
          <a:xfrm>
            <a:off x="3733800" y="1676400"/>
            <a:ext cx="1219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Concepts</a:t>
            </a:r>
          </a:p>
        </p:txBody>
      </p:sp>
      <p:cxnSp>
        <p:nvCxnSpPr>
          <p:cNvPr id="9" name="Straight Arrow Connector 8"/>
          <p:cNvCxnSpPr>
            <a:stCxn id="4" idx="4"/>
          </p:cNvCxnSpPr>
          <p:nvPr/>
        </p:nvCxnSpPr>
        <p:spPr>
          <a:xfrm rot="5400000">
            <a:off x="2476500" y="-266700"/>
            <a:ext cx="685800" cy="3200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4" idx="4"/>
            <a:endCxn id="7" idx="0"/>
          </p:cNvCxnSpPr>
          <p:nvPr/>
        </p:nvCxnSpPr>
        <p:spPr>
          <a:xfrm rot="5400000">
            <a:off x="4038600" y="1295400"/>
            <a:ext cx="6858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4" idx="4"/>
            <a:endCxn id="6" idx="0"/>
          </p:cNvCxnSpPr>
          <p:nvPr/>
        </p:nvCxnSpPr>
        <p:spPr>
          <a:xfrm rot="16200000" flipH="1">
            <a:off x="5486400" y="-76200"/>
            <a:ext cx="609600" cy="2743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0" y="2286000"/>
            <a:ext cx="2832378" cy="3416320"/>
          </a:xfrm>
          <a:prstGeom prst="rect">
            <a:avLst/>
          </a:prstGeom>
          <a:noFill/>
        </p:spPr>
        <p:txBody>
          <a:bodyPr wrap="none" rtlCol="0">
            <a:spAutoFit/>
          </a:bodyPr>
          <a:lstStyle/>
          <a:p>
            <a:pPr>
              <a:buFont typeface="Arial" pitchFamily="34" charset="0"/>
              <a:buChar char="•"/>
            </a:pPr>
            <a:r>
              <a:rPr lang="en-US" dirty="0"/>
              <a:t> Mainframe OS</a:t>
            </a:r>
          </a:p>
          <a:p>
            <a:pPr lvl="1">
              <a:buFont typeface="Arial" pitchFamily="34" charset="0"/>
              <a:buChar char="•"/>
            </a:pPr>
            <a:r>
              <a:rPr lang="en-US" dirty="0"/>
              <a:t>batch</a:t>
            </a:r>
          </a:p>
          <a:p>
            <a:pPr lvl="1">
              <a:buFont typeface="Arial" pitchFamily="34" charset="0"/>
              <a:buChar char="•"/>
            </a:pPr>
            <a:r>
              <a:rPr lang="en-US" dirty="0"/>
              <a:t>transaction processing</a:t>
            </a:r>
          </a:p>
          <a:p>
            <a:pPr lvl="1">
              <a:buFont typeface="Arial" pitchFamily="34" charset="0"/>
              <a:buChar char="•"/>
            </a:pPr>
            <a:r>
              <a:rPr lang="en-US" dirty="0"/>
              <a:t>timesharing</a:t>
            </a:r>
          </a:p>
          <a:p>
            <a:pPr lvl="1">
              <a:buFont typeface="Arial" pitchFamily="34" charset="0"/>
              <a:buChar char="•"/>
            </a:pPr>
            <a:r>
              <a:rPr lang="en-US" dirty="0"/>
              <a:t>e.g. OS/390</a:t>
            </a:r>
          </a:p>
          <a:p>
            <a:pPr>
              <a:buFont typeface="Arial" pitchFamily="34" charset="0"/>
              <a:buChar char="•"/>
            </a:pPr>
            <a:r>
              <a:rPr lang="en-US" dirty="0"/>
              <a:t>Server OS</a:t>
            </a:r>
          </a:p>
          <a:p>
            <a:pPr>
              <a:buFont typeface="Arial" pitchFamily="34" charset="0"/>
              <a:buChar char="•"/>
            </a:pPr>
            <a:r>
              <a:rPr lang="en-US" dirty="0"/>
              <a:t>Multiprocessor OS</a:t>
            </a:r>
          </a:p>
          <a:p>
            <a:pPr>
              <a:buFont typeface="Arial" pitchFamily="34" charset="0"/>
              <a:buChar char="•"/>
            </a:pPr>
            <a:r>
              <a:rPr lang="en-US" dirty="0"/>
              <a:t>PC OS</a:t>
            </a:r>
          </a:p>
          <a:p>
            <a:pPr>
              <a:buFont typeface="Arial" pitchFamily="34" charset="0"/>
              <a:buChar char="•"/>
            </a:pPr>
            <a:r>
              <a:rPr lang="en-US" dirty="0"/>
              <a:t>Embedded OS</a:t>
            </a:r>
          </a:p>
          <a:p>
            <a:pPr>
              <a:buFont typeface="Arial" pitchFamily="34" charset="0"/>
              <a:buChar char="•"/>
            </a:pPr>
            <a:r>
              <a:rPr lang="en-US" dirty="0"/>
              <a:t>Sensor node OS</a:t>
            </a:r>
          </a:p>
          <a:p>
            <a:pPr>
              <a:buFont typeface="Arial" pitchFamily="34" charset="0"/>
              <a:buChar char="•"/>
            </a:pPr>
            <a:r>
              <a:rPr lang="en-US" dirty="0"/>
              <a:t>RTOS</a:t>
            </a:r>
          </a:p>
          <a:p>
            <a:pPr>
              <a:buFont typeface="Arial" pitchFamily="34" charset="0"/>
              <a:buChar char="•"/>
            </a:pPr>
            <a:r>
              <a:rPr lang="en-US" dirty="0"/>
              <a:t>Smart card OS</a:t>
            </a:r>
          </a:p>
        </p:txBody>
      </p:sp>
      <p:graphicFrame>
        <p:nvGraphicFramePr>
          <p:cNvPr id="18" name="Diagram 17"/>
          <p:cNvGraphicFramePr/>
          <p:nvPr/>
        </p:nvGraphicFramePr>
        <p:xfrm>
          <a:off x="3657600" y="4800600"/>
          <a:ext cx="5257800" cy="187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01FC056C-D31B-4714-A051-7A74A32B0BC4}"/>
              </a:ext>
            </a:extLst>
          </p:cNvPr>
          <p:cNvSpPr txBox="1"/>
          <p:nvPr/>
        </p:nvSpPr>
        <p:spPr>
          <a:xfrm>
            <a:off x="3352800" y="2286000"/>
            <a:ext cx="2417265" cy="1477328"/>
          </a:xfrm>
          <a:prstGeom prst="rect">
            <a:avLst/>
          </a:prstGeom>
          <a:noFill/>
        </p:spPr>
        <p:txBody>
          <a:bodyPr wrap="none" rtlCol="0">
            <a:spAutoFit/>
          </a:bodyPr>
          <a:lstStyle/>
          <a:p>
            <a:pPr>
              <a:buFont typeface="Arial" pitchFamily="34" charset="0"/>
              <a:buChar char="•"/>
            </a:pPr>
            <a:r>
              <a:rPr lang="en-US" dirty="0"/>
              <a:t>Processes</a:t>
            </a:r>
          </a:p>
          <a:p>
            <a:pPr>
              <a:buFont typeface="Arial" pitchFamily="34" charset="0"/>
              <a:buChar char="•"/>
            </a:pPr>
            <a:r>
              <a:rPr lang="en-US" dirty="0"/>
              <a:t>Threads</a:t>
            </a:r>
          </a:p>
          <a:p>
            <a:pPr>
              <a:buFont typeface="Arial" pitchFamily="34" charset="0"/>
              <a:buChar char="•"/>
            </a:pPr>
            <a:r>
              <a:rPr lang="en-US" dirty="0"/>
              <a:t>Memory Management</a:t>
            </a:r>
          </a:p>
          <a:p>
            <a:pPr>
              <a:buFont typeface="Arial" pitchFamily="34" charset="0"/>
              <a:buChar char="•"/>
            </a:pPr>
            <a:r>
              <a:rPr lang="en-US" dirty="0"/>
              <a:t>File system</a:t>
            </a:r>
          </a:p>
          <a:p>
            <a:pPr>
              <a:buFont typeface="Arial" pitchFamily="34" charset="0"/>
              <a:buChar char="•"/>
            </a:pPr>
            <a:r>
              <a:rPr lang="en-US" dirty="0"/>
              <a:t>I/O</a:t>
            </a:r>
          </a:p>
        </p:txBody>
      </p:sp>
      <p:sp>
        <p:nvSpPr>
          <p:cNvPr id="8" name="TextBox 7">
            <a:extLst>
              <a:ext uri="{FF2B5EF4-FFF2-40B4-BE49-F238E27FC236}">
                <a16:creationId xmlns:a16="http://schemas.microsoft.com/office/drawing/2014/main" id="{5AD4991B-AD8C-4139-9A6B-30A594D9D0DE}"/>
              </a:ext>
            </a:extLst>
          </p:cNvPr>
          <p:cNvSpPr txBox="1"/>
          <p:nvPr/>
        </p:nvSpPr>
        <p:spPr>
          <a:xfrm>
            <a:off x="6548203" y="2216046"/>
            <a:ext cx="1872629" cy="1477328"/>
          </a:xfrm>
          <a:prstGeom prst="rect">
            <a:avLst/>
          </a:prstGeom>
          <a:noFill/>
        </p:spPr>
        <p:txBody>
          <a:bodyPr wrap="none" rtlCol="0">
            <a:spAutoFit/>
          </a:bodyPr>
          <a:lstStyle/>
          <a:p>
            <a:pPr>
              <a:buFont typeface="Arial" pitchFamily="34" charset="0"/>
              <a:buChar char="•"/>
            </a:pPr>
            <a:r>
              <a:rPr lang="en-US" dirty="0"/>
              <a:t>Monolithic</a:t>
            </a:r>
          </a:p>
          <a:p>
            <a:pPr>
              <a:buFont typeface="Arial" pitchFamily="34" charset="0"/>
              <a:buChar char="•"/>
            </a:pPr>
            <a:r>
              <a:rPr lang="en-US" dirty="0"/>
              <a:t>Layered systems</a:t>
            </a:r>
          </a:p>
          <a:p>
            <a:pPr>
              <a:buFont typeface="Arial" pitchFamily="34" charset="0"/>
              <a:buChar char="•"/>
            </a:pPr>
            <a:r>
              <a:rPr lang="en-US" dirty="0"/>
              <a:t>Microkernels</a:t>
            </a:r>
          </a:p>
          <a:p>
            <a:pPr>
              <a:buFont typeface="Arial" pitchFamily="34" charset="0"/>
              <a:buChar char="•"/>
            </a:pPr>
            <a:r>
              <a:rPr lang="en-US" dirty="0"/>
              <a:t>Virtual machines</a:t>
            </a:r>
          </a:p>
          <a:p>
            <a:pPr>
              <a:buFont typeface="Arial" pitchFamily="34" charset="0"/>
              <a:buChar char="•"/>
            </a:pPr>
            <a:r>
              <a:rPr lang="en-US" dirty="0"/>
              <a:t>… others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438400" y="3352800"/>
            <a:ext cx="41910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t>OS</a:t>
            </a:r>
          </a:p>
        </p:txBody>
      </p:sp>
      <p:sp>
        <p:nvSpPr>
          <p:cNvPr id="5" name="Oval 4"/>
          <p:cNvSpPr/>
          <p:nvPr/>
        </p:nvSpPr>
        <p:spPr>
          <a:xfrm>
            <a:off x="2895600" y="1600200"/>
            <a:ext cx="30480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Processes</a:t>
            </a:r>
          </a:p>
        </p:txBody>
      </p:sp>
      <p:sp>
        <p:nvSpPr>
          <p:cNvPr id="6" name="Oval 5"/>
          <p:cNvSpPr/>
          <p:nvPr/>
        </p:nvSpPr>
        <p:spPr>
          <a:xfrm>
            <a:off x="2895600" y="5257800"/>
            <a:ext cx="30480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Hardware</a:t>
            </a:r>
          </a:p>
        </p:txBody>
      </p:sp>
      <p:sp>
        <p:nvSpPr>
          <p:cNvPr id="7" name="Up-Down Arrow 6"/>
          <p:cNvSpPr/>
          <p:nvPr/>
        </p:nvSpPr>
        <p:spPr>
          <a:xfrm>
            <a:off x="4191000" y="4572000"/>
            <a:ext cx="457200" cy="6858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Down Arrow 7"/>
          <p:cNvSpPr/>
          <p:nvPr/>
        </p:nvSpPr>
        <p:spPr>
          <a:xfrm>
            <a:off x="4191000" y="2667000"/>
            <a:ext cx="457200" cy="6858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733800" y="152400"/>
            <a:ext cx="1168910" cy="646331"/>
          </a:xfrm>
          <a:prstGeom prst="rect">
            <a:avLst/>
          </a:prstGeom>
          <a:noFill/>
        </p:spPr>
        <p:txBody>
          <a:bodyPr wrap="none" rtlCol="0">
            <a:spAutoFit/>
          </a:bodyPr>
          <a:lstStyle/>
          <a:p>
            <a:r>
              <a:rPr lang="en-US" sz="3600" dirty="0"/>
              <a:t>USER</a:t>
            </a:r>
          </a:p>
        </p:txBody>
      </p:sp>
      <p:sp>
        <p:nvSpPr>
          <p:cNvPr id="10" name="Up-Down Arrow 9"/>
          <p:cNvSpPr/>
          <p:nvPr/>
        </p:nvSpPr>
        <p:spPr>
          <a:xfrm>
            <a:off x="4191000" y="762000"/>
            <a:ext cx="457200" cy="8382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438400" y="3352800"/>
            <a:ext cx="41910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t>OS</a:t>
            </a:r>
          </a:p>
        </p:txBody>
      </p:sp>
      <p:sp>
        <p:nvSpPr>
          <p:cNvPr id="5" name="Oval 4"/>
          <p:cNvSpPr/>
          <p:nvPr/>
        </p:nvSpPr>
        <p:spPr>
          <a:xfrm>
            <a:off x="2895600" y="1600200"/>
            <a:ext cx="30480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Processes</a:t>
            </a:r>
          </a:p>
        </p:txBody>
      </p:sp>
      <p:sp>
        <p:nvSpPr>
          <p:cNvPr id="6" name="Oval 5"/>
          <p:cNvSpPr/>
          <p:nvPr/>
        </p:nvSpPr>
        <p:spPr>
          <a:xfrm>
            <a:off x="2895600" y="5257800"/>
            <a:ext cx="30480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Hardware</a:t>
            </a:r>
          </a:p>
        </p:txBody>
      </p:sp>
      <p:sp>
        <p:nvSpPr>
          <p:cNvPr id="7" name="Up-Down Arrow 6"/>
          <p:cNvSpPr/>
          <p:nvPr/>
        </p:nvSpPr>
        <p:spPr>
          <a:xfrm>
            <a:off x="4191000" y="4572000"/>
            <a:ext cx="457200" cy="6858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Down Arrow 7"/>
          <p:cNvSpPr/>
          <p:nvPr/>
        </p:nvSpPr>
        <p:spPr>
          <a:xfrm>
            <a:off x="4191000" y="2667000"/>
            <a:ext cx="457200" cy="6858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733800" y="152400"/>
            <a:ext cx="1168910" cy="646331"/>
          </a:xfrm>
          <a:prstGeom prst="rect">
            <a:avLst/>
          </a:prstGeom>
          <a:noFill/>
        </p:spPr>
        <p:txBody>
          <a:bodyPr wrap="none" rtlCol="0">
            <a:spAutoFit/>
          </a:bodyPr>
          <a:lstStyle/>
          <a:p>
            <a:r>
              <a:rPr lang="en-US" sz="3600" dirty="0"/>
              <a:t>USER</a:t>
            </a:r>
          </a:p>
        </p:txBody>
      </p:sp>
      <p:sp>
        <p:nvSpPr>
          <p:cNvPr id="10" name="Up-Down Arrow 9"/>
          <p:cNvSpPr/>
          <p:nvPr/>
        </p:nvSpPr>
        <p:spPr>
          <a:xfrm>
            <a:off x="4191000" y="762000"/>
            <a:ext cx="457200" cy="8382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4B9C440-E964-4C45-93FA-F05DA1C36E7E}"/>
              </a:ext>
            </a:extLst>
          </p:cNvPr>
          <p:cNvSpPr txBox="1"/>
          <p:nvPr/>
        </p:nvSpPr>
        <p:spPr>
          <a:xfrm>
            <a:off x="35159" y="2133600"/>
            <a:ext cx="3698641" cy="1200329"/>
          </a:xfrm>
          <a:prstGeom prst="rect">
            <a:avLst/>
          </a:prstGeom>
          <a:noFill/>
        </p:spPr>
        <p:txBody>
          <a:bodyPr wrap="none" rtlCol="0">
            <a:spAutoFit/>
          </a:bodyPr>
          <a:lstStyle/>
          <a:p>
            <a:r>
              <a:rPr lang="en-US" dirty="0"/>
              <a:t>Each process thinks:</a:t>
            </a:r>
          </a:p>
          <a:p>
            <a:pPr marL="285750" indent="-285750">
              <a:buFont typeface="Arial" panose="020B0604020202020204" pitchFamily="34" charset="0"/>
              <a:buChar char="•"/>
            </a:pPr>
            <a:r>
              <a:rPr lang="en-US" dirty="0"/>
              <a:t>It has the whole CPU for itself.</a:t>
            </a:r>
          </a:p>
          <a:p>
            <a:pPr marL="285750" indent="-285750">
              <a:buFont typeface="Arial" panose="020B0604020202020204" pitchFamily="34" charset="0"/>
              <a:buChar char="•"/>
            </a:pPr>
            <a:r>
              <a:rPr lang="en-US" dirty="0"/>
              <a:t>It has the whole memory for itself.</a:t>
            </a:r>
          </a:p>
          <a:p>
            <a:r>
              <a:rPr lang="en-US" dirty="0"/>
              <a:t>This is what we call virtualization.</a:t>
            </a:r>
          </a:p>
        </p:txBody>
      </p:sp>
    </p:spTree>
    <p:extLst>
      <p:ext uri="{BB962C8B-B14F-4D97-AF65-F5344CB8AC3E}">
        <p14:creationId xmlns:p14="http://schemas.microsoft.com/office/powerpoint/2010/main" val="8769966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59B15-E3CD-4A9C-86A7-B8B59DF0AF0A}"/>
              </a:ext>
            </a:extLst>
          </p:cNvPr>
          <p:cNvSpPr>
            <a:spLocks noGrp="1"/>
          </p:cNvSpPr>
          <p:nvPr>
            <p:ph type="title"/>
          </p:nvPr>
        </p:nvSpPr>
        <p:spPr/>
        <p:txBody>
          <a:bodyPr/>
          <a:lstStyle/>
          <a:p>
            <a:r>
              <a:rPr lang="en-US" dirty="0"/>
              <a:t>A Process</a:t>
            </a:r>
          </a:p>
        </p:txBody>
      </p:sp>
      <p:sp>
        <p:nvSpPr>
          <p:cNvPr id="3" name="Content Placeholder 2">
            <a:extLst>
              <a:ext uri="{FF2B5EF4-FFF2-40B4-BE49-F238E27FC236}">
                <a16:creationId xmlns:a16="http://schemas.microsoft.com/office/drawing/2014/main" id="{9758AF70-CFCB-45C2-B22F-7414437D1C6D}"/>
              </a:ext>
            </a:extLst>
          </p:cNvPr>
          <p:cNvSpPr>
            <a:spLocks noGrp="1"/>
          </p:cNvSpPr>
          <p:nvPr>
            <p:ph idx="1"/>
          </p:nvPr>
        </p:nvSpPr>
        <p:spPr>
          <a:xfrm>
            <a:off x="304800" y="1600200"/>
            <a:ext cx="8839200" cy="4525963"/>
          </a:xfrm>
        </p:spPr>
        <p:txBody>
          <a:bodyPr>
            <a:normAutofit/>
          </a:bodyPr>
          <a:lstStyle/>
          <a:p>
            <a:r>
              <a:rPr lang="en-US" altLang="en-US" dirty="0"/>
              <a:t>Key concept in all operating systems</a:t>
            </a:r>
          </a:p>
          <a:p>
            <a:r>
              <a:rPr lang="en-US" altLang="en-US" dirty="0"/>
              <a:t>Definition: </a:t>
            </a:r>
            <a:r>
              <a:rPr lang="en-US" altLang="en-US" dirty="0">
                <a:solidFill>
                  <a:srgbClr val="FF0000"/>
                </a:solidFill>
              </a:rPr>
              <a:t>a program in execution</a:t>
            </a:r>
          </a:p>
          <a:p>
            <a:r>
              <a:rPr lang="en-US" altLang="en-US" dirty="0"/>
              <a:t>Process is associated with an </a:t>
            </a:r>
            <a:r>
              <a:rPr lang="en-US" altLang="en-US" dirty="0">
                <a:solidFill>
                  <a:srgbClr val="FF0000"/>
                </a:solidFill>
              </a:rPr>
              <a:t>address space</a:t>
            </a:r>
          </a:p>
          <a:p>
            <a:r>
              <a:rPr lang="en-US" altLang="en-US" dirty="0"/>
              <a:t>Also associated with set of </a:t>
            </a:r>
            <a:r>
              <a:rPr lang="en-US" altLang="en-US" dirty="0">
                <a:solidFill>
                  <a:srgbClr val="FF0000"/>
                </a:solidFill>
              </a:rPr>
              <a:t>resources</a:t>
            </a:r>
          </a:p>
          <a:p>
            <a:r>
              <a:rPr lang="en-US" altLang="en-US" dirty="0"/>
              <a:t>Process can be thought of as a </a:t>
            </a:r>
            <a:r>
              <a:rPr lang="en-US" altLang="en-US" dirty="0">
                <a:solidFill>
                  <a:srgbClr val="FF0000"/>
                </a:solidFill>
              </a:rPr>
              <a:t>container</a:t>
            </a:r>
            <a:r>
              <a:rPr lang="en-US" altLang="en-US" dirty="0"/>
              <a:t> </a:t>
            </a:r>
          </a:p>
          <a:p>
            <a:pPr lvl="1"/>
            <a:r>
              <a:rPr lang="en-US" altLang="en-US" dirty="0"/>
              <a:t>Holds all information needed to run program</a:t>
            </a:r>
          </a:p>
          <a:p>
            <a:endParaRPr lang="en-US" dirty="0"/>
          </a:p>
        </p:txBody>
      </p:sp>
    </p:spTree>
    <p:extLst>
      <p:ext uri="{BB962C8B-B14F-4D97-AF65-F5344CB8AC3E}">
        <p14:creationId xmlns:p14="http://schemas.microsoft.com/office/powerpoint/2010/main" val="1228764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Formal</a:t>
            </a:r>
            <a:r>
              <a:rPr lang="en-US" dirty="0"/>
              <a:t> Goals of This Course</a:t>
            </a:r>
          </a:p>
        </p:txBody>
      </p:sp>
      <p:sp>
        <p:nvSpPr>
          <p:cNvPr id="3" name="Content Placeholder 2"/>
          <p:cNvSpPr>
            <a:spLocks noGrp="1"/>
          </p:cNvSpPr>
          <p:nvPr>
            <p:ph idx="1"/>
          </p:nvPr>
        </p:nvSpPr>
        <p:spPr/>
        <p:txBody>
          <a:bodyPr>
            <a:normAutofit fontScale="92500"/>
          </a:bodyPr>
          <a:lstStyle/>
          <a:p>
            <a:r>
              <a:rPr lang="en-US" dirty="0"/>
              <a:t>What exactly is an operating systems?</a:t>
            </a:r>
          </a:p>
          <a:p>
            <a:r>
              <a:rPr lang="en-US" dirty="0"/>
              <a:t>How does the OS interact with the hardware and other software applications?</a:t>
            </a:r>
          </a:p>
          <a:p>
            <a:r>
              <a:rPr lang="en-US" dirty="0"/>
              <a:t>Main concepts of an OS:</a:t>
            </a:r>
          </a:p>
          <a:p>
            <a:pPr lvl="1"/>
            <a:r>
              <a:rPr lang="en-US" dirty="0"/>
              <a:t>Processes</a:t>
            </a:r>
          </a:p>
          <a:p>
            <a:pPr lvl="1"/>
            <a:r>
              <a:rPr lang="en-US" dirty="0"/>
              <a:t>Threads</a:t>
            </a:r>
          </a:p>
          <a:p>
            <a:pPr lvl="1"/>
            <a:r>
              <a:rPr lang="en-US" dirty="0"/>
              <a:t>Memory Management</a:t>
            </a:r>
          </a:p>
          <a:p>
            <a:pPr lvl="1"/>
            <a:r>
              <a:rPr lang="en-US" dirty="0"/>
              <a:t>Filesystems</a:t>
            </a:r>
          </a:p>
          <a:p>
            <a:pPr lvl="1"/>
            <a:r>
              <a:rPr lang="en-US" dirty="0"/>
              <a:t>I/O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5334000" y="5715000"/>
            <a:ext cx="1293813" cy="836613"/>
            <a:chOff x="3360" y="3600"/>
            <a:chExt cx="815" cy="527"/>
          </a:xfrm>
        </p:grpSpPr>
        <p:sp>
          <p:nvSpPr>
            <p:cNvPr id="3139" name="AutoShape 6"/>
            <p:cNvSpPr>
              <a:spLocks noChangeArrowheads="1"/>
            </p:cNvSpPr>
            <p:nvPr/>
          </p:nvSpPr>
          <p:spPr bwMode="auto">
            <a:xfrm>
              <a:off x="3360" y="3600"/>
              <a:ext cx="816" cy="528"/>
            </a:xfrm>
            <a:prstGeom prst="roundRect">
              <a:avLst>
                <a:gd name="adj" fmla="val 185"/>
              </a:avLst>
            </a:prstGeom>
            <a:solidFill>
              <a:srgbClr val="FF9966"/>
            </a:solidFill>
            <a:ln w="28440">
              <a:solidFill>
                <a:srgbClr val="000000"/>
              </a:solidFill>
              <a:round/>
              <a:headEnd/>
              <a:tailEnd/>
            </a:ln>
          </p:spPr>
          <p:txBody>
            <a:bodyPr wrap="none" anchor="ctr"/>
            <a:lstStyle/>
            <a:p>
              <a:endParaRPr lang="en-US"/>
            </a:p>
          </p:txBody>
        </p:sp>
        <p:sp>
          <p:nvSpPr>
            <p:cNvPr id="3140" name="AutoShape 7"/>
            <p:cNvSpPr>
              <a:spLocks noChangeArrowheads="1"/>
            </p:cNvSpPr>
            <p:nvPr/>
          </p:nvSpPr>
          <p:spPr bwMode="auto">
            <a:xfrm>
              <a:off x="3360" y="3600"/>
              <a:ext cx="816" cy="528"/>
            </a:xfrm>
            <a:prstGeom prst="roundRect">
              <a:avLst>
                <a:gd name="adj" fmla="val 185"/>
              </a:avLst>
            </a:prstGeom>
            <a:noFill/>
            <a:ln w="9525">
              <a:noFill/>
              <a:round/>
              <a:headEnd/>
              <a:tailEnd/>
            </a:ln>
          </p:spPr>
          <p:txBody>
            <a:bodyPr lIns="90000" tIns="46800" rIns="90000" bIns="46800" anchor="ctr"/>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Times New Roman" pitchFamily="18" charset="0"/>
                </a:rPr>
                <a:t>DLL</a:t>
              </a:r>
            </a:p>
          </p:txBody>
        </p:sp>
      </p:grpSp>
      <p:grpSp>
        <p:nvGrpSpPr>
          <p:cNvPr id="3" name="Group 8"/>
          <p:cNvGrpSpPr>
            <a:grpSpLocks/>
          </p:cNvGrpSpPr>
          <p:nvPr/>
        </p:nvGrpSpPr>
        <p:grpSpPr bwMode="auto">
          <a:xfrm>
            <a:off x="5181600" y="5867400"/>
            <a:ext cx="1293813" cy="836613"/>
            <a:chOff x="3264" y="3696"/>
            <a:chExt cx="815" cy="527"/>
          </a:xfrm>
        </p:grpSpPr>
        <p:sp>
          <p:nvSpPr>
            <p:cNvPr id="3137" name="AutoShape 9"/>
            <p:cNvSpPr>
              <a:spLocks noChangeArrowheads="1"/>
            </p:cNvSpPr>
            <p:nvPr/>
          </p:nvSpPr>
          <p:spPr bwMode="auto">
            <a:xfrm>
              <a:off x="3264" y="3696"/>
              <a:ext cx="816" cy="528"/>
            </a:xfrm>
            <a:prstGeom prst="roundRect">
              <a:avLst>
                <a:gd name="adj" fmla="val 185"/>
              </a:avLst>
            </a:prstGeom>
            <a:solidFill>
              <a:srgbClr val="FF9966"/>
            </a:solidFill>
            <a:ln w="28440">
              <a:solidFill>
                <a:srgbClr val="000000"/>
              </a:solidFill>
              <a:round/>
              <a:headEnd/>
              <a:tailEnd/>
            </a:ln>
          </p:spPr>
          <p:txBody>
            <a:bodyPr wrap="none" anchor="ctr"/>
            <a:lstStyle/>
            <a:p>
              <a:endParaRPr lang="en-US"/>
            </a:p>
          </p:txBody>
        </p:sp>
        <p:sp>
          <p:nvSpPr>
            <p:cNvPr id="3138" name="AutoShape 10"/>
            <p:cNvSpPr>
              <a:spLocks noChangeArrowheads="1"/>
            </p:cNvSpPr>
            <p:nvPr/>
          </p:nvSpPr>
          <p:spPr bwMode="auto">
            <a:xfrm>
              <a:off x="3264" y="3696"/>
              <a:ext cx="816" cy="528"/>
            </a:xfrm>
            <a:prstGeom prst="roundRect">
              <a:avLst>
                <a:gd name="adj" fmla="val 185"/>
              </a:avLst>
            </a:prstGeom>
            <a:noFill/>
            <a:ln w="9525">
              <a:noFill/>
              <a:round/>
              <a:headEnd/>
              <a:tailEnd/>
            </a:ln>
          </p:spPr>
          <p:txBody>
            <a:bodyPr lIns="90000" tIns="46800" rIns="90000" bIns="46800" anchor="ctr"/>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Times New Roman" pitchFamily="18" charset="0"/>
                </a:rPr>
                <a:t>DLL</a:t>
              </a:r>
            </a:p>
          </p:txBody>
        </p:sp>
      </p:grpSp>
      <p:pic>
        <p:nvPicPr>
          <p:cNvPr id="3076" name="Picture 11"/>
          <p:cNvPicPr>
            <a:picLocks noChangeAspect="1" noChangeArrowheads="1"/>
          </p:cNvPicPr>
          <p:nvPr/>
        </p:nvPicPr>
        <p:blipFill>
          <a:blip r:embed="rId2" cstate="print"/>
          <a:srcRect/>
          <a:stretch>
            <a:fillRect/>
          </a:stretch>
        </p:blipFill>
        <p:spPr bwMode="auto">
          <a:xfrm>
            <a:off x="1295400" y="3733800"/>
            <a:ext cx="2427288" cy="2667000"/>
          </a:xfrm>
          <a:prstGeom prst="rect">
            <a:avLst/>
          </a:prstGeom>
          <a:noFill/>
          <a:ln w="9525">
            <a:noFill/>
            <a:miter lim="800000"/>
            <a:headEnd/>
            <a:tailEnd/>
          </a:ln>
        </p:spPr>
      </p:pic>
      <p:grpSp>
        <p:nvGrpSpPr>
          <p:cNvPr id="4" name="Group 12"/>
          <p:cNvGrpSpPr>
            <a:grpSpLocks/>
          </p:cNvGrpSpPr>
          <p:nvPr/>
        </p:nvGrpSpPr>
        <p:grpSpPr bwMode="auto">
          <a:xfrm>
            <a:off x="3810000" y="4410075"/>
            <a:ext cx="3122613" cy="950913"/>
            <a:chOff x="2400" y="2778"/>
            <a:chExt cx="1967" cy="599"/>
          </a:xfrm>
        </p:grpSpPr>
        <p:sp>
          <p:nvSpPr>
            <p:cNvPr id="3135" name="Freeform 13"/>
            <p:cNvSpPr>
              <a:spLocks noChangeArrowheads="1"/>
            </p:cNvSpPr>
            <p:nvPr/>
          </p:nvSpPr>
          <p:spPr bwMode="auto">
            <a:xfrm>
              <a:off x="2400" y="2778"/>
              <a:ext cx="1968" cy="600"/>
            </a:xfrm>
            <a:custGeom>
              <a:avLst/>
              <a:gdLst>
                <a:gd name="T0" fmla="*/ 446 w 8680"/>
                <a:gd name="T1" fmla="*/ 34 h 2647"/>
                <a:gd name="T2" fmla="*/ 112 w 8680"/>
                <a:gd name="T3" fmla="*/ 34 h 2647"/>
                <a:gd name="T4" fmla="*/ 112 w 8680"/>
                <a:gd name="T5" fmla="*/ 0 h 2647"/>
                <a:gd name="T6" fmla="*/ 0 w 8680"/>
                <a:gd name="T7" fmla="*/ 68 h 2647"/>
                <a:gd name="T8" fmla="*/ 112 w 8680"/>
                <a:gd name="T9" fmla="*/ 136 h 2647"/>
                <a:gd name="T10" fmla="*/ 112 w 8680"/>
                <a:gd name="T11" fmla="*/ 102 h 2647"/>
                <a:gd name="T12" fmla="*/ 446 w 8680"/>
                <a:gd name="T13" fmla="*/ 102 h 2647"/>
                <a:gd name="T14" fmla="*/ 446 w 8680"/>
                <a:gd name="T15" fmla="*/ 34 h 2647"/>
                <a:gd name="T16" fmla="*/ 0 60000 65536"/>
                <a:gd name="T17" fmla="*/ 0 60000 65536"/>
                <a:gd name="T18" fmla="*/ 0 60000 65536"/>
                <a:gd name="T19" fmla="*/ 0 60000 65536"/>
                <a:gd name="T20" fmla="*/ 0 60000 65536"/>
                <a:gd name="T21" fmla="*/ 0 60000 65536"/>
                <a:gd name="T22" fmla="*/ 0 60000 65536"/>
                <a:gd name="T23" fmla="*/ 0 60000 65536"/>
                <a:gd name="T24" fmla="*/ 0 w 8680"/>
                <a:gd name="T25" fmla="*/ 0 h 2647"/>
                <a:gd name="T26" fmla="*/ 8680 w 8680"/>
                <a:gd name="T27" fmla="*/ 2647 h 26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80" h="2647">
                  <a:moveTo>
                    <a:pt x="8679" y="662"/>
                  </a:moveTo>
                  <a:lnTo>
                    <a:pt x="2169" y="662"/>
                  </a:lnTo>
                  <a:lnTo>
                    <a:pt x="2169" y="0"/>
                  </a:lnTo>
                  <a:lnTo>
                    <a:pt x="0" y="1322"/>
                  </a:lnTo>
                  <a:lnTo>
                    <a:pt x="2169" y="2646"/>
                  </a:lnTo>
                  <a:lnTo>
                    <a:pt x="2169" y="1983"/>
                  </a:lnTo>
                  <a:lnTo>
                    <a:pt x="8679" y="1983"/>
                  </a:lnTo>
                  <a:lnTo>
                    <a:pt x="8679" y="662"/>
                  </a:lnTo>
                </a:path>
              </a:pathLst>
            </a:custGeom>
            <a:solidFill>
              <a:srgbClr val="33CC33"/>
            </a:solidFill>
            <a:ln w="28440">
              <a:solidFill>
                <a:srgbClr val="000000"/>
              </a:solidFill>
              <a:round/>
              <a:headEnd/>
              <a:tailEnd/>
            </a:ln>
          </p:spPr>
          <p:txBody>
            <a:bodyPr wrap="none" anchor="ctr"/>
            <a:lstStyle/>
            <a:p>
              <a:endParaRPr lang="en-US"/>
            </a:p>
          </p:txBody>
        </p:sp>
        <p:sp>
          <p:nvSpPr>
            <p:cNvPr id="3136" name="AutoShape 14"/>
            <p:cNvSpPr>
              <a:spLocks noChangeArrowheads="1"/>
            </p:cNvSpPr>
            <p:nvPr/>
          </p:nvSpPr>
          <p:spPr bwMode="auto">
            <a:xfrm>
              <a:off x="2646" y="2929"/>
              <a:ext cx="1723" cy="300"/>
            </a:xfrm>
            <a:prstGeom prst="roundRect">
              <a:avLst>
                <a:gd name="adj" fmla="val 333"/>
              </a:avLst>
            </a:prstGeom>
            <a:noFill/>
            <a:ln w="9525">
              <a:noFill/>
              <a:round/>
              <a:headEnd/>
              <a:tailEnd/>
            </a:ln>
          </p:spPr>
          <p:txBody>
            <a:bodyPr lIns="90000" tIns="46800" rIns="90000" bIns="46800" anchor="ctr"/>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Times New Roman" pitchFamily="18" charset="0"/>
                </a:rPr>
                <a:t>Loader</a:t>
              </a:r>
            </a:p>
          </p:txBody>
        </p:sp>
      </p:grpSp>
      <p:sp>
        <p:nvSpPr>
          <p:cNvPr id="3078" name="Rectangle 15"/>
          <p:cNvSpPr>
            <a:spLocks noChangeArrowheads="1"/>
          </p:cNvSpPr>
          <p:nvPr/>
        </p:nvSpPr>
        <p:spPr bwMode="auto">
          <a:xfrm>
            <a:off x="1066800" y="381000"/>
            <a:ext cx="7620000" cy="1143000"/>
          </a:xfrm>
          <a:prstGeom prst="rect">
            <a:avLst/>
          </a:prstGeom>
          <a:noFill/>
          <a:ln w="9525">
            <a:noFill/>
            <a:miter lim="800000"/>
            <a:headEnd/>
            <a:tailEnd/>
          </a:ln>
        </p:spPr>
        <p:txBody>
          <a:bodyPr lIns="90000" tIns="46800" rIns="90000" bIns="46800" anchor="ctr"/>
          <a:lstStyle/>
          <a:p>
            <a:pPr algn="ct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a:solidFill>
                  <a:srgbClr val="0000FF"/>
                </a:solidFill>
                <a:latin typeface="Comic Sans MS" pitchFamily="66" charset="0"/>
              </a:rPr>
              <a:t>Source Code to Execution</a:t>
            </a:r>
          </a:p>
        </p:txBody>
      </p:sp>
      <p:grpSp>
        <p:nvGrpSpPr>
          <p:cNvPr id="5" name="Group 16"/>
          <p:cNvGrpSpPr>
            <a:grpSpLocks/>
          </p:cNvGrpSpPr>
          <p:nvPr/>
        </p:nvGrpSpPr>
        <p:grpSpPr bwMode="auto">
          <a:xfrm>
            <a:off x="3352800" y="2057400"/>
            <a:ext cx="1522413" cy="684213"/>
            <a:chOff x="2112" y="1296"/>
            <a:chExt cx="959" cy="431"/>
          </a:xfrm>
        </p:grpSpPr>
        <p:sp>
          <p:nvSpPr>
            <p:cNvPr id="3133" name="AutoShape 17"/>
            <p:cNvSpPr>
              <a:spLocks noChangeArrowheads="1"/>
            </p:cNvSpPr>
            <p:nvPr/>
          </p:nvSpPr>
          <p:spPr bwMode="auto">
            <a:xfrm>
              <a:off x="2112" y="1296"/>
              <a:ext cx="960" cy="432"/>
            </a:xfrm>
            <a:prstGeom prst="roundRect">
              <a:avLst>
                <a:gd name="adj" fmla="val 231"/>
              </a:avLst>
            </a:prstGeom>
            <a:solidFill>
              <a:srgbClr val="FF9966"/>
            </a:solidFill>
            <a:ln w="28440">
              <a:solidFill>
                <a:srgbClr val="000000"/>
              </a:solidFill>
              <a:round/>
              <a:headEnd/>
              <a:tailEnd/>
            </a:ln>
          </p:spPr>
          <p:txBody>
            <a:bodyPr wrap="none" anchor="ctr"/>
            <a:lstStyle/>
            <a:p>
              <a:endParaRPr lang="en-US"/>
            </a:p>
          </p:txBody>
        </p:sp>
        <p:sp>
          <p:nvSpPr>
            <p:cNvPr id="3134" name="AutoShape 18"/>
            <p:cNvSpPr>
              <a:spLocks noChangeArrowheads="1"/>
            </p:cNvSpPr>
            <p:nvPr/>
          </p:nvSpPr>
          <p:spPr bwMode="auto">
            <a:xfrm>
              <a:off x="2112" y="1296"/>
              <a:ext cx="960" cy="432"/>
            </a:xfrm>
            <a:prstGeom prst="roundRect">
              <a:avLst>
                <a:gd name="adj" fmla="val 231"/>
              </a:avLst>
            </a:prstGeom>
            <a:noFill/>
            <a:ln w="9525">
              <a:noFill/>
              <a:round/>
              <a:headEnd/>
              <a:tailEnd/>
            </a:ln>
          </p:spPr>
          <p:txBody>
            <a:bodyPr lIns="90000" tIns="46800" rIns="90000" bIns="46800" anchor="ctr"/>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Times New Roman" pitchFamily="18" charset="0"/>
                </a:rPr>
                <a:t>Assembly</a:t>
              </a:r>
            </a:p>
          </p:txBody>
        </p:sp>
      </p:grpSp>
      <p:grpSp>
        <p:nvGrpSpPr>
          <p:cNvPr id="6" name="Group 19"/>
          <p:cNvGrpSpPr>
            <a:grpSpLocks/>
          </p:cNvGrpSpPr>
          <p:nvPr/>
        </p:nvGrpSpPr>
        <p:grpSpPr bwMode="auto">
          <a:xfrm>
            <a:off x="5257800" y="1752600"/>
            <a:ext cx="1370013" cy="1065213"/>
            <a:chOff x="3360" y="1104"/>
            <a:chExt cx="815" cy="671"/>
          </a:xfrm>
        </p:grpSpPr>
        <p:sp>
          <p:nvSpPr>
            <p:cNvPr id="3131" name="Freeform 20"/>
            <p:cNvSpPr>
              <a:spLocks noChangeArrowheads="1"/>
            </p:cNvSpPr>
            <p:nvPr/>
          </p:nvSpPr>
          <p:spPr bwMode="auto">
            <a:xfrm>
              <a:off x="3360" y="1104"/>
              <a:ext cx="816" cy="672"/>
            </a:xfrm>
            <a:custGeom>
              <a:avLst/>
              <a:gdLst>
                <a:gd name="T0" fmla="*/ 0 w 3599"/>
                <a:gd name="T1" fmla="*/ 38 h 2965"/>
                <a:gd name="T2" fmla="*/ 139 w 3599"/>
                <a:gd name="T3" fmla="*/ 38 h 2965"/>
                <a:gd name="T4" fmla="*/ 139 w 3599"/>
                <a:gd name="T5" fmla="*/ 0 h 2965"/>
                <a:gd name="T6" fmla="*/ 185 w 3599"/>
                <a:gd name="T7" fmla="*/ 76 h 2965"/>
                <a:gd name="T8" fmla="*/ 139 w 3599"/>
                <a:gd name="T9" fmla="*/ 152 h 2965"/>
                <a:gd name="T10" fmla="*/ 139 w 3599"/>
                <a:gd name="T11" fmla="*/ 114 h 2965"/>
                <a:gd name="T12" fmla="*/ 0 w 3599"/>
                <a:gd name="T13" fmla="*/ 114 h 2965"/>
                <a:gd name="T14" fmla="*/ 0 w 3599"/>
                <a:gd name="T15" fmla="*/ 38 h 2965"/>
                <a:gd name="T16" fmla="*/ 0 60000 65536"/>
                <a:gd name="T17" fmla="*/ 0 60000 65536"/>
                <a:gd name="T18" fmla="*/ 0 60000 65536"/>
                <a:gd name="T19" fmla="*/ 0 60000 65536"/>
                <a:gd name="T20" fmla="*/ 0 60000 65536"/>
                <a:gd name="T21" fmla="*/ 0 60000 65536"/>
                <a:gd name="T22" fmla="*/ 0 60000 65536"/>
                <a:gd name="T23" fmla="*/ 0 60000 65536"/>
                <a:gd name="T24" fmla="*/ 0 w 3599"/>
                <a:gd name="T25" fmla="*/ 0 h 2965"/>
                <a:gd name="T26" fmla="*/ 3599 w 3599"/>
                <a:gd name="T27" fmla="*/ 2965 h 29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99" h="2965">
                  <a:moveTo>
                    <a:pt x="0" y="741"/>
                  </a:moveTo>
                  <a:lnTo>
                    <a:pt x="2699" y="741"/>
                  </a:lnTo>
                  <a:lnTo>
                    <a:pt x="2699" y="0"/>
                  </a:lnTo>
                  <a:lnTo>
                    <a:pt x="3598" y="1482"/>
                  </a:lnTo>
                  <a:lnTo>
                    <a:pt x="2699" y="2964"/>
                  </a:lnTo>
                  <a:lnTo>
                    <a:pt x="2699" y="2223"/>
                  </a:lnTo>
                  <a:lnTo>
                    <a:pt x="0" y="2223"/>
                  </a:lnTo>
                  <a:lnTo>
                    <a:pt x="0" y="741"/>
                  </a:lnTo>
                </a:path>
              </a:pathLst>
            </a:custGeom>
            <a:solidFill>
              <a:srgbClr val="33CC33"/>
            </a:solidFill>
            <a:ln w="28440">
              <a:solidFill>
                <a:srgbClr val="000000"/>
              </a:solidFill>
              <a:round/>
              <a:headEnd/>
              <a:tailEnd/>
            </a:ln>
          </p:spPr>
          <p:txBody>
            <a:bodyPr wrap="none" anchor="ctr"/>
            <a:lstStyle/>
            <a:p>
              <a:endParaRPr lang="en-US"/>
            </a:p>
          </p:txBody>
        </p:sp>
        <p:sp>
          <p:nvSpPr>
            <p:cNvPr id="3132" name="AutoShape 21"/>
            <p:cNvSpPr>
              <a:spLocks noChangeArrowheads="1"/>
            </p:cNvSpPr>
            <p:nvPr/>
          </p:nvSpPr>
          <p:spPr bwMode="auto">
            <a:xfrm>
              <a:off x="3360" y="1272"/>
              <a:ext cx="714" cy="336"/>
            </a:xfrm>
            <a:prstGeom prst="roundRect">
              <a:avLst>
                <a:gd name="adj" fmla="val 296"/>
              </a:avLst>
            </a:prstGeom>
            <a:noFill/>
            <a:ln w="9525">
              <a:noFill/>
              <a:round/>
              <a:headEnd/>
              <a:tailEnd/>
            </a:ln>
          </p:spPr>
          <p:txBody>
            <a:bodyPr lIns="90000" tIns="46800" rIns="90000" bIns="46800" anchor="ctr" anchorCtr="1"/>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atin typeface="Times New Roman" pitchFamily="18" charset="0"/>
                </a:rPr>
                <a:t>Assembler</a:t>
              </a:r>
            </a:p>
          </p:txBody>
        </p:sp>
      </p:grpSp>
      <p:grpSp>
        <p:nvGrpSpPr>
          <p:cNvPr id="7" name="Group 22"/>
          <p:cNvGrpSpPr>
            <a:grpSpLocks/>
          </p:cNvGrpSpPr>
          <p:nvPr/>
        </p:nvGrpSpPr>
        <p:grpSpPr bwMode="auto">
          <a:xfrm>
            <a:off x="6705600" y="1981200"/>
            <a:ext cx="1674813" cy="684213"/>
            <a:chOff x="4224" y="1248"/>
            <a:chExt cx="1055" cy="431"/>
          </a:xfrm>
        </p:grpSpPr>
        <p:sp>
          <p:nvSpPr>
            <p:cNvPr id="3129" name="AutoShape 23"/>
            <p:cNvSpPr>
              <a:spLocks noChangeArrowheads="1"/>
            </p:cNvSpPr>
            <p:nvPr/>
          </p:nvSpPr>
          <p:spPr bwMode="auto">
            <a:xfrm>
              <a:off x="4224" y="1248"/>
              <a:ext cx="1056" cy="432"/>
            </a:xfrm>
            <a:prstGeom prst="roundRect">
              <a:avLst>
                <a:gd name="adj" fmla="val 231"/>
              </a:avLst>
            </a:prstGeom>
            <a:solidFill>
              <a:srgbClr val="FF9966"/>
            </a:solidFill>
            <a:ln w="28440">
              <a:solidFill>
                <a:srgbClr val="000000"/>
              </a:solidFill>
              <a:round/>
              <a:headEnd/>
              <a:tailEnd/>
            </a:ln>
          </p:spPr>
          <p:txBody>
            <a:bodyPr wrap="none" anchor="ctr"/>
            <a:lstStyle/>
            <a:p>
              <a:endParaRPr lang="en-US"/>
            </a:p>
          </p:txBody>
        </p:sp>
        <p:sp>
          <p:nvSpPr>
            <p:cNvPr id="3130" name="AutoShape 24"/>
            <p:cNvSpPr>
              <a:spLocks noChangeArrowheads="1"/>
            </p:cNvSpPr>
            <p:nvPr/>
          </p:nvSpPr>
          <p:spPr bwMode="auto">
            <a:xfrm>
              <a:off x="4224" y="1248"/>
              <a:ext cx="1056" cy="432"/>
            </a:xfrm>
            <a:prstGeom prst="roundRect">
              <a:avLst>
                <a:gd name="adj" fmla="val 231"/>
              </a:avLst>
            </a:prstGeom>
            <a:noFill/>
            <a:ln w="9525">
              <a:noFill/>
              <a:round/>
              <a:headEnd/>
              <a:tailEnd/>
            </a:ln>
          </p:spPr>
          <p:txBody>
            <a:bodyPr lIns="90000" tIns="46800" rIns="90000" bIns="46800" anchor="ctr"/>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Times New Roman" pitchFamily="18" charset="0"/>
                </a:rPr>
                <a:t>Object File</a:t>
              </a:r>
            </a:p>
          </p:txBody>
        </p:sp>
      </p:grpSp>
      <p:grpSp>
        <p:nvGrpSpPr>
          <p:cNvPr id="8" name="Group 25"/>
          <p:cNvGrpSpPr>
            <a:grpSpLocks/>
          </p:cNvGrpSpPr>
          <p:nvPr/>
        </p:nvGrpSpPr>
        <p:grpSpPr bwMode="auto">
          <a:xfrm>
            <a:off x="6934200" y="1828800"/>
            <a:ext cx="1674813" cy="684213"/>
            <a:chOff x="4368" y="1152"/>
            <a:chExt cx="1055" cy="431"/>
          </a:xfrm>
        </p:grpSpPr>
        <p:sp>
          <p:nvSpPr>
            <p:cNvPr id="3127" name="AutoShape 26"/>
            <p:cNvSpPr>
              <a:spLocks noChangeArrowheads="1"/>
            </p:cNvSpPr>
            <p:nvPr/>
          </p:nvSpPr>
          <p:spPr bwMode="auto">
            <a:xfrm>
              <a:off x="4368" y="1152"/>
              <a:ext cx="1056" cy="432"/>
            </a:xfrm>
            <a:prstGeom prst="roundRect">
              <a:avLst>
                <a:gd name="adj" fmla="val 231"/>
              </a:avLst>
            </a:prstGeom>
            <a:solidFill>
              <a:srgbClr val="FF9966"/>
            </a:solidFill>
            <a:ln w="28440">
              <a:solidFill>
                <a:srgbClr val="000000"/>
              </a:solidFill>
              <a:round/>
              <a:headEnd/>
              <a:tailEnd/>
            </a:ln>
          </p:spPr>
          <p:txBody>
            <a:bodyPr wrap="none" anchor="ctr"/>
            <a:lstStyle/>
            <a:p>
              <a:endParaRPr lang="en-US"/>
            </a:p>
          </p:txBody>
        </p:sp>
        <p:sp>
          <p:nvSpPr>
            <p:cNvPr id="3128" name="AutoShape 27"/>
            <p:cNvSpPr>
              <a:spLocks noChangeArrowheads="1"/>
            </p:cNvSpPr>
            <p:nvPr/>
          </p:nvSpPr>
          <p:spPr bwMode="auto">
            <a:xfrm>
              <a:off x="4368" y="1152"/>
              <a:ext cx="1056" cy="432"/>
            </a:xfrm>
            <a:prstGeom prst="roundRect">
              <a:avLst>
                <a:gd name="adj" fmla="val 231"/>
              </a:avLst>
            </a:prstGeom>
            <a:noFill/>
            <a:ln w="9525">
              <a:noFill/>
              <a:round/>
              <a:headEnd/>
              <a:tailEnd/>
            </a:ln>
          </p:spPr>
          <p:txBody>
            <a:bodyPr lIns="90000" tIns="46800" rIns="90000" bIns="46800" anchor="ctr"/>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Times New Roman" pitchFamily="18" charset="0"/>
                </a:rPr>
                <a:t>Object File</a:t>
              </a:r>
            </a:p>
          </p:txBody>
        </p:sp>
      </p:grpSp>
      <p:grpSp>
        <p:nvGrpSpPr>
          <p:cNvPr id="9" name="Group 28"/>
          <p:cNvGrpSpPr>
            <a:grpSpLocks/>
          </p:cNvGrpSpPr>
          <p:nvPr/>
        </p:nvGrpSpPr>
        <p:grpSpPr bwMode="auto">
          <a:xfrm>
            <a:off x="7162800" y="1676400"/>
            <a:ext cx="1674813" cy="684213"/>
            <a:chOff x="4512" y="1056"/>
            <a:chExt cx="1055" cy="431"/>
          </a:xfrm>
        </p:grpSpPr>
        <p:sp>
          <p:nvSpPr>
            <p:cNvPr id="3125" name="AutoShape 29"/>
            <p:cNvSpPr>
              <a:spLocks noChangeArrowheads="1"/>
            </p:cNvSpPr>
            <p:nvPr/>
          </p:nvSpPr>
          <p:spPr bwMode="auto">
            <a:xfrm>
              <a:off x="4512" y="1056"/>
              <a:ext cx="1056" cy="432"/>
            </a:xfrm>
            <a:prstGeom prst="roundRect">
              <a:avLst>
                <a:gd name="adj" fmla="val 231"/>
              </a:avLst>
            </a:prstGeom>
            <a:solidFill>
              <a:srgbClr val="FF9966"/>
            </a:solidFill>
            <a:ln w="28440">
              <a:solidFill>
                <a:srgbClr val="000000"/>
              </a:solidFill>
              <a:round/>
              <a:headEnd/>
              <a:tailEnd/>
            </a:ln>
          </p:spPr>
          <p:txBody>
            <a:bodyPr wrap="none" anchor="ctr"/>
            <a:lstStyle/>
            <a:p>
              <a:endParaRPr lang="en-US"/>
            </a:p>
          </p:txBody>
        </p:sp>
        <p:sp>
          <p:nvSpPr>
            <p:cNvPr id="3126" name="AutoShape 30"/>
            <p:cNvSpPr>
              <a:spLocks noChangeArrowheads="1"/>
            </p:cNvSpPr>
            <p:nvPr/>
          </p:nvSpPr>
          <p:spPr bwMode="auto">
            <a:xfrm>
              <a:off x="4512" y="1056"/>
              <a:ext cx="1056" cy="432"/>
            </a:xfrm>
            <a:prstGeom prst="roundRect">
              <a:avLst>
                <a:gd name="adj" fmla="val 231"/>
              </a:avLst>
            </a:prstGeom>
            <a:noFill/>
            <a:ln w="9525">
              <a:noFill/>
              <a:round/>
              <a:headEnd/>
              <a:tailEnd/>
            </a:ln>
          </p:spPr>
          <p:txBody>
            <a:bodyPr lIns="90000" tIns="46800" rIns="90000" bIns="46800" anchor="ctr"/>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Times New Roman" pitchFamily="18" charset="0"/>
                </a:rPr>
                <a:t>Object File</a:t>
              </a:r>
            </a:p>
          </p:txBody>
        </p:sp>
      </p:grpSp>
      <p:grpSp>
        <p:nvGrpSpPr>
          <p:cNvPr id="10" name="Group 31"/>
          <p:cNvGrpSpPr>
            <a:grpSpLocks/>
          </p:cNvGrpSpPr>
          <p:nvPr/>
        </p:nvGrpSpPr>
        <p:grpSpPr bwMode="auto">
          <a:xfrm>
            <a:off x="3505200" y="1905000"/>
            <a:ext cx="1522413" cy="684213"/>
            <a:chOff x="2208" y="1200"/>
            <a:chExt cx="959" cy="431"/>
          </a:xfrm>
        </p:grpSpPr>
        <p:sp>
          <p:nvSpPr>
            <p:cNvPr id="3123" name="AutoShape 32"/>
            <p:cNvSpPr>
              <a:spLocks noChangeArrowheads="1"/>
            </p:cNvSpPr>
            <p:nvPr/>
          </p:nvSpPr>
          <p:spPr bwMode="auto">
            <a:xfrm>
              <a:off x="2208" y="1200"/>
              <a:ext cx="960" cy="432"/>
            </a:xfrm>
            <a:prstGeom prst="roundRect">
              <a:avLst>
                <a:gd name="adj" fmla="val 231"/>
              </a:avLst>
            </a:prstGeom>
            <a:solidFill>
              <a:srgbClr val="FF9966"/>
            </a:solidFill>
            <a:ln w="28440">
              <a:solidFill>
                <a:srgbClr val="000000"/>
              </a:solidFill>
              <a:round/>
              <a:headEnd/>
              <a:tailEnd/>
            </a:ln>
          </p:spPr>
          <p:txBody>
            <a:bodyPr wrap="none" anchor="ctr"/>
            <a:lstStyle/>
            <a:p>
              <a:endParaRPr lang="en-US"/>
            </a:p>
          </p:txBody>
        </p:sp>
        <p:sp>
          <p:nvSpPr>
            <p:cNvPr id="3124" name="AutoShape 33"/>
            <p:cNvSpPr>
              <a:spLocks noChangeArrowheads="1"/>
            </p:cNvSpPr>
            <p:nvPr/>
          </p:nvSpPr>
          <p:spPr bwMode="auto">
            <a:xfrm>
              <a:off x="2208" y="1200"/>
              <a:ext cx="960" cy="432"/>
            </a:xfrm>
            <a:prstGeom prst="roundRect">
              <a:avLst>
                <a:gd name="adj" fmla="val 231"/>
              </a:avLst>
            </a:prstGeom>
            <a:noFill/>
            <a:ln w="9525">
              <a:noFill/>
              <a:round/>
              <a:headEnd/>
              <a:tailEnd/>
            </a:ln>
          </p:spPr>
          <p:txBody>
            <a:bodyPr lIns="90000" tIns="46800" rIns="90000" bIns="46800" anchor="ctr"/>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Times New Roman" pitchFamily="18" charset="0"/>
                </a:rPr>
                <a:t>Assembly</a:t>
              </a:r>
            </a:p>
          </p:txBody>
        </p:sp>
      </p:grpSp>
      <p:grpSp>
        <p:nvGrpSpPr>
          <p:cNvPr id="11" name="Group 34"/>
          <p:cNvGrpSpPr>
            <a:grpSpLocks/>
          </p:cNvGrpSpPr>
          <p:nvPr/>
        </p:nvGrpSpPr>
        <p:grpSpPr bwMode="auto">
          <a:xfrm>
            <a:off x="3657600" y="1676400"/>
            <a:ext cx="1522413" cy="684213"/>
            <a:chOff x="2304" y="1056"/>
            <a:chExt cx="959" cy="431"/>
          </a:xfrm>
        </p:grpSpPr>
        <p:sp>
          <p:nvSpPr>
            <p:cNvPr id="3121" name="AutoShape 35"/>
            <p:cNvSpPr>
              <a:spLocks noChangeArrowheads="1"/>
            </p:cNvSpPr>
            <p:nvPr/>
          </p:nvSpPr>
          <p:spPr bwMode="auto">
            <a:xfrm>
              <a:off x="2304" y="1056"/>
              <a:ext cx="960" cy="432"/>
            </a:xfrm>
            <a:prstGeom prst="roundRect">
              <a:avLst>
                <a:gd name="adj" fmla="val 231"/>
              </a:avLst>
            </a:prstGeom>
            <a:solidFill>
              <a:srgbClr val="FF9966"/>
            </a:solidFill>
            <a:ln w="28440">
              <a:solidFill>
                <a:srgbClr val="000000"/>
              </a:solidFill>
              <a:round/>
              <a:headEnd/>
              <a:tailEnd/>
            </a:ln>
          </p:spPr>
          <p:txBody>
            <a:bodyPr wrap="none" anchor="ctr"/>
            <a:lstStyle/>
            <a:p>
              <a:endParaRPr lang="en-US"/>
            </a:p>
          </p:txBody>
        </p:sp>
        <p:sp>
          <p:nvSpPr>
            <p:cNvPr id="3122" name="AutoShape 36"/>
            <p:cNvSpPr>
              <a:spLocks noChangeArrowheads="1"/>
            </p:cNvSpPr>
            <p:nvPr/>
          </p:nvSpPr>
          <p:spPr bwMode="auto">
            <a:xfrm>
              <a:off x="2304" y="1056"/>
              <a:ext cx="960" cy="432"/>
            </a:xfrm>
            <a:prstGeom prst="roundRect">
              <a:avLst>
                <a:gd name="adj" fmla="val 231"/>
              </a:avLst>
            </a:prstGeom>
            <a:noFill/>
            <a:ln w="9525">
              <a:noFill/>
              <a:round/>
              <a:headEnd/>
              <a:tailEnd/>
            </a:ln>
          </p:spPr>
          <p:txBody>
            <a:bodyPr lIns="90000" tIns="46800" rIns="90000" bIns="46800" anchor="ctr"/>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a:latin typeface="Times New Roman" pitchFamily="18" charset="0"/>
                </a:rPr>
                <a:t>Assembly</a:t>
              </a:r>
            </a:p>
          </p:txBody>
        </p:sp>
      </p:grpSp>
      <p:grpSp>
        <p:nvGrpSpPr>
          <p:cNvPr id="12" name="Group 37"/>
          <p:cNvGrpSpPr>
            <a:grpSpLocks/>
          </p:cNvGrpSpPr>
          <p:nvPr/>
        </p:nvGrpSpPr>
        <p:grpSpPr bwMode="auto">
          <a:xfrm>
            <a:off x="7015163" y="4495800"/>
            <a:ext cx="1800225" cy="1217613"/>
            <a:chOff x="4419" y="2832"/>
            <a:chExt cx="1134" cy="767"/>
          </a:xfrm>
        </p:grpSpPr>
        <p:sp>
          <p:nvSpPr>
            <p:cNvPr id="3119" name="AutoShape 38"/>
            <p:cNvSpPr>
              <a:spLocks noChangeArrowheads="1"/>
            </p:cNvSpPr>
            <p:nvPr/>
          </p:nvSpPr>
          <p:spPr bwMode="auto">
            <a:xfrm>
              <a:off x="4419" y="2832"/>
              <a:ext cx="1135" cy="768"/>
            </a:xfrm>
            <a:prstGeom prst="roundRect">
              <a:avLst>
                <a:gd name="adj" fmla="val 130"/>
              </a:avLst>
            </a:prstGeom>
            <a:solidFill>
              <a:srgbClr val="FF9966"/>
            </a:solidFill>
            <a:ln w="28440">
              <a:solidFill>
                <a:srgbClr val="000000"/>
              </a:solidFill>
              <a:round/>
              <a:headEnd/>
              <a:tailEnd/>
            </a:ln>
          </p:spPr>
          <p:txBody>
            <a:bodyPr wrap="none" anchor="ctr"/>
            <a:lstStyle/>
            <a:p>
              <a:endParaRPr lang="en-US"/>
            </a:p>
          </p:txBody>
        </p:sp>
        <p:sp>
          <p:nvSpPr>
            <p:cNvPr id="3120" name="AutoShape 39"/>
            <p:cNvSpPr>
              <a:spLocks noChangeArrowheads="1"/>
            </p:cNvSpPr>
            <p:nvPr/>
          </p:nvSpPr>
          <p:spPr bwMode="auto">
            <a:xfrm>
              <a:off x="4419" y="2832"/>
              <a:ext cx="1135" cy="768"/>
            </a:xfrm>
            <a:prstGeom prst="roundRect">
              <a:avLst>
                <a:gd name="adj" fmla="val 130"/>
              </a:avLst>
            </a:prstGeom>
            <a:noFill/>
            <a:ln w="9525">
              <a:noFill/>
              <a:round/>
              <a:headEnd/>
              <a:tailEnd/>
            </a:ln>
          </p:spPr>
          <p:txBody>
            <a:bodyPr lIns="90000" tIns="46800" rIns="90000" bIns="46800" anchor="ctr" anchorCtr="1"/>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Times New Roman" pitchFamily="18" charset="0"/>
                </a:rPr>
                <a:t>Executable</a:t>
              </a:r>
            </a:p>
          </p:txBody>
        </p:sp>
      </p:grpSp>
      <p:grpSp>
        <p:nvGrpSpPr>
          <p:cNvPr id="13" name="Group 40"/>
          <p:cNvGrpSpPr>
            <a:grpSpLocks/>
          </p:cNvGrpSpPr>
          <p:nvPr/>
        </p:nvGrpSpPr>
        <p:grpSpPr bwMode="auto">
          <a:xfrm>
            <a:off x="6629400" y="2895600"/>
            <a:ext cx="1674813" cy="1522413"/>
            <a:chOff x="4176" y="1824"/>
            <a:chExt cx="1055" cy="959"/>
          </a:xfrm>
        </p:grpSpPr>
        <p:sp>
          <p:nvSpPr>
            <p:cNvPr id="3114" name="Freeform 41"/>
            <p:cNvSpPr>
              <a:spLocks noChangeArrowheads="1"/>
            </p:cNvSpPr>
            <p:nvPr/>
          </p:nvSpPr>
          <p:spPr bwMode="auto">
            <a:xfrm>
              <a:off x="4752" y="1824"/>
              <a:ext cx="481" cy="960"/>
            </a:xfrm>
            <a:custGeom>
              <a:avLst/>
              <a:gdLst>
                <a:gd name="T0" fmla="*/ 82 w 2119"/>
                <a:gd name="T1" fmla="*/ 0 h 4235"/>
                <a:gd name="T2" fmla="*/ 82 w 2119"/>
                <a:gd name="T3" fmla="*/ 163 h 4235"/>
                <a:gd name="T4" fmla="*/ 109 w 2119"/>
                <a:gd name="T5" fmla="*/ 163 h 4235"/>
                <a:gd name="T6" fmla="*/ 54 w 2119"/>
                <a:gd name="T7" fmla="*/ 218 h 4235"/>
                <a:gd name="T8" fmla="*/ 0 w 2119"/>
                <a:gd name="T9" fmla="*/ 163 h 4235"/>
                <a:gd name="T10" fmla="*/ 27 w 2119"/>
                <a:gd name="T11" fmla="*/ 163 h 4235"/>
                <a:gd name="T12" fmla="*/ 27 w 2119"/>
                <a:gd name="T13" fmla="*/ 0 h 4235"/>
                <a:gd name="T14" fmla="*/ 82 w 2119"/>
                <a:gd name="T15" fmla="*/ 0 h 4235"/>
                <a:gd name="T16" fmla="*/ 0 60000 65536"/>
                <a:gd name="T17" fmla="*/ 0 60000 65536"/>
                <a:gd name="T18" fmla="*/ 0 60000 65536"/>
                <a:gd name="T19" fmla="*/ 0 60000 65536"/>
                <a:gd name="T20" fmla="*/ 0 60000 65536"/>
                <a:gd name="T21" fmla="*/ 0 60000 65536"/>
                <a:gd name="T22" fmla="*/ 0 60000 65536"/>
                <a:gd name="T23" fmla="*/ 0 60000 65536"/>
                <a:gd name="T24" fmla="*/ 0 w 2119"/>
                <a:gd name="T25" fmla="*/ 0 h 4235"/>
                <a:gd name="T26" fmla="*/ 2119 w 2119"/>
                <a:gd name="T27" fmla="*/ 4235 h 42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19" h="4235">
                  <a:moveTo>
                    <a:pt x="1589" y="0"/>
                  </a:moveTo>
                  <a:lnTo>
                    <a:pt x="1589" y="3176"/>
                  </a:lnTo>
                  <a:lnTo>
                    <a:pt x="2118" y="3176"/>
                  </a:lnTo>
                  <a:lnTo>
                    <a:pt x="1059" y="4234"/>
                  </a:lnTo>
                  <a:lnTo>
                    <a:pt x="0" y="3176"/>
                  </a:lnTo>
                  <a:lnTo>
                    <a:pt x="530" y="3176"/>
                  </a:lnTo>
                  <a:lnTo>
                    <a:pt x="530" y="0"/>
                  </a:lnTo>
                  <a:lnTo>
                    <a:pt x="1589" y="0"/>
                  </a:lnTo>
                </a:path>
              </a:pathLst>
            </a:custGeom>
            <a:solidFill>
              <a:srgbClr val="33CC33"/>
            </a:solidFill>
            <a:ln w="28440">
              <a:solidFill>
                <a:srgbClr val="000000"/>
              </a:solidFill>
              <a:round/>
              <a:headEnd/>
              <a:tailEnd/>
            </a:ln>
          </p:spPr>
          <p:txBody>
            <a:bodyPr wrap="none" anchor="ctr"/>
            <a:lstStyle/>
            <a:p>
              <a:endParaRPr lang="en-US"/>
            </a:p>
          </p:txBody>
        </p:sp>
        <p:grpSp>
          <p:nvGrpSpPr>
            <p:cNvPr id="14" name="Group 42"/>
            <p:cNvGrpSpPr>
              <a:grpSpLocks/>
            </p:cNvGrpSpPr>
            <p:nvPr/>
          </p:nvGrpSpPr>
          <p:grpSpPr bwMode="auto">
            <a:xfrm>
              <a:off x="4176" y="2160"/>
              <a:ext cx="911" cy="239"/>
              <a:chOff x="4176" y="2160"/>
              <a:chExt cx="911" cy="239"/>
            </a:xfrm>
          </p:grpSpPr>
          <p:sp>
            <p:nvSpPr>
              <p:cNvPr id="3117" name="AutoShape 43"/>
              <p:cNvSpPr>
                <a:spLocks noChangeArrowheads="1"/>
              </p:cNvSpPr>
              <p:nvPr/>
            </p:nvSpPr>
            <p:spPr bwMode="auto">
              <a:xfrm>
                <a:off x="4176" y="2160"/>
                <a:ext cx="912" cy="240"/>
              </a:xfrm>
              <a:prstGeom prst="roundRect">
                <a:avLst>
                  <a:gd name="adj" fmla="val 417"/>
                </a:avLst>
              </a:prstGeom>
              <a:solidFill>
                <a:srgbClr val="33CC33"/>
              </a:solidFill>
              <a:ln w="28440">
                <a:solidFill>
                  <a:srgbClr val="000000"/>
                </a:solidFill>
                <a:round/>
                <a:headEnd/>
                <a:tailEnd/>
              </a:ln>
            </p:spPr>
            <p:txBody>
              <a:bodyPr wrap="none" anchor="ctr"/>
              <a:lstStyle/>
              <a:p>
                <a:endParaRPr lang="en-US"/>
              </a:p>
            </p:txBody>
          </p:sp>
          <p:sp>
            <p:nvSpPr>
              <p:cNvPr id="3118" name="AutoShape 44"/>
              <p:cNvSpPr>
                <a:spLocks noChangeArrowheads="1"/>
              </p:cNvSpPr>
              <p:nvPr/>
            </p:nvSpPr>
            <p:spPr bwMode="auto">
              <a:xfrm>
                <a:off x="4176" y="2160"/>
                <a:ext cx="912" cy="240"/>
              </a:xfrm>
              <a:prstGeom prst="roundRect">
                <a:avLst>
                  <a:gd name="adj" fmla="val 417"/>
                </a:avLst>
              </a:prstGeom>
              <a:noFill/>
              <a:ln w="9525">
                <a:noFill/>
                <a:round/>
                <a:headEnd/>
                <a:tailEnd/>
              </a:ln>
            </p:spPr>
            <p:txBody>
              <a:bodyPr lIns="90000" tIns="46800" rIns="90000" bIns="46800" anchor="ctr"/>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atin typeface="Times New Roman" pitchFamily="18" charset="0"/>
                  </a:rPr>
                  <a:t>Linker</a:t>
                </a:r>
              </a:p>
            </p:txBody>
          </p:sp>
        </p:grpSp>
        <p:sp>
          <p:nvSpPr>
            <p:cNvPr id="3116" name="AutoShape 45"/>
            <p:cNvSpPr>
              <a:spLocks noChangeArrowheads="1"/>
            </p:cNvSpPr>
            <p:nvPr/>
          </p:nvSpPr>
          <p:spPr bwMode="auto">
            <a:xfrm>
              <a:off x="4882" y="2112"/>
              <a:ext cx="216" cy="337"/>
            </a:xfrm>
            <a:prstGeom prst="roundRect">
              <a:avLst>
                <a:gd name="adj" fmla="val 463"/>
              </a:avLst>
            </a:prstGeom>
            <a:solidFill>
              <a:srgbClr val="33CC33"/>
            </a:solidFill>
            <a:ln w="9525">
              <a:noFill/>
              <a:round/>
              <a:headEnd/>
              <a:tailEnd/>
            </a:ln>
          </p:spPr>
          <p:txBody>
            <a:bodyPr wrap="none" anchor="ctr"/>
            <a:lstStyle/>
            <a:p>
              <a:endParaRPr lang="en-US"/>
            </a:p>
          </p:txBody>
        </p:sp>
      </p:grpSp>
      <p:grpSp>
        <p:nvGrpSpPr>
          <p:cNvPr id="15" name="Group 46"/>
          <p:cNvGrpSpPr>
            <a:grpSpLocks/>
          </p:cNvGrpSpPr>
          <p:nvPr/>
        </p:nvGrpSpPr>
        <p:grpSpPr bwMode="auto">
          <a:xfrm>
            <a:off x="4953000" y="3124200"/>
            <a:ext cx="1446213" cy="1141413"/>
            <a:chOff x="3120" y="1968"/>
            <a:chExt cx="911" cy="719"/>
          </a:xfrm>
        </p:grpSpPr>
        <p:grpSp>
          <p:nvGrpSpPr>
            <p:cNvPr id="16" name="Group 47"/>
            <p:cNvGrpSpPr>
              <a:grpSpLocks/>
            </p:cNvGrpSpPr>
            <p:nvPr/>
          </p:nvGrpSpPr>
          <p:grpSpPr bwMode="auto">
            <a:xfrm>
              <a:off x="3120" y="2160"/>
              <a:ext cx="815" cy="527"/>
              <a:chOff x="3120" y="2160"/>
              <a:chExt cx="815" cy="527"/>
            </a:xfrm>
          </p:grpSpPr>
          <p:sp>
            <p:nvSpPr>
              <p:cNvPr id="3112" name="AutoShape 48"/>
              <p:cNvSpPr>
                <a:spLocks noChangeArrowheads="1"/>
              </p:cNvSpPr>
              <p:nvPr/>
            </p:nvSpPr>
            <p:spPr bwMode="auto">
              <a:xfrm>
                <a:off x="3120" y="2160"/>
                <a:ext cx="816" cy="528"/>
              </a:xfrm>
              <a:prstGeom prst="roundRect">
                <a:avLst>
                  <a:gd name="adj" fmla="val 185"/>
                </a:avLst>
              </a:prstGeom>
              <a:solidFill>
                <a:srgbClr val="FF9966"/>
              </a:solidFill>
              <a:ln w="28440">
                <a:solidFill>
                  <a:srgbClr val="000000"/>
                </a:solidFill>
                <a:round/>
                <a:headEnd/>
                <a:tailEnd/>
              </a:ln>
            </p:spPr>
            <p:txBody>
              <a:bodyPr wrap="none" anchor="ctr"/>
              <a:lstStyle/>
              <a:p>
                <a:endParaRPr lang="en-US"/>
              </a:p>
            </p:txBody>
          </p:sp>
          <p:sp>
            <p:nvSpPr>
              <p:cNvPr id="3113" name="AutoShape 49"/>
              <p:cNvSpPr>
                <a:spLocks noChangeArrowheads="1"/>
              </p:cNvSpPr>
              <p:nvPr/>
            </p:nvSpPr>
            <p:spPr bwMode="auto">
              <a:xfrm>
                <a:off x="3120" y="2160"/>
                <a:ext cx="816" cy="528"/>
              </a:xfrm>
              <a:prstGeom prst="roundRect">
                <a:avLst>
                  <a:gd name="adj" fmla="val 185"/>
                </a:avLst>
              </a:prstGeom>
              <a:noFill/>
              <a:ln w="9525">
                <a:noFill/>
                <a:round/>
                <a:headEnd/>
                <a:tailEnd/>
              </a:ln>
            </p:spPr>
            <p:txBody>
              <a:bodyPr lIns="90000" tIns="46800" rIns="90000" bIns="46800" anchor="ctr"/>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Times New Roman" pitchFamily="18" charset="0"/>
                  </a:rPr>
                  <a:t>Library</a:t>
                </a:r>
              </a:p>
            </p:txBody>
          </p:sp>
        </p:grpSp>
        <p:grpSp>
          <p:nvGrpSpPr>
            <p:cNvPr id="17" name="Group 50"/>
            <p:cNvGrpSpPr>
              <a:grpSpLocks/>
            </p:cNvGrpSpPr>
            <p:nvPr/>
          </p:nvGrpSpPr>
          <p:grpSpPr bwMode="auto">
            <a:xfrm>
              <a:off x="3168" y="2064"/>
              <a:ext cx="816" cy="527"/>
              <a:chOff x="3168" y="2064"/>
              <a:chExt cx="816" cy="527"/>
            </a:xfrm>
          </p:grpSpPr>
          <p:sp>
            <p:nvSpPr>
              <p:cNvPr id="3110" name="AutoShape 51"/>
              <p:cNvSpPr>
                <a:spLocks noChangeArrowheads="1"/>
              </p:cNvSpPr>
              <p:nvPr/>
            </p:nvSpPr>
            <p:spPr bwMode="auto">
              <a:xfrm>
                <a:off x="3168" y="2064"/>
                <a:ext cx="817" cy="528"/>
              </a:xfrm>
              <a:prstGeom prst="roundRect">
                <a:avLst>
                  <a:gd name="adj" fmla="val 185"/>
                </a:avLst>
              </a:prstGeom>
              <a:solidFill>
                <a:srgbClr val="FF9966"/>
              </a:solidFill>
              <a:ln w="28440">
                <a:solidFill>
                  <a:srgbClr val="000000"/>
                </a:solidFill>
                <a:round/>
                <a:headEnd/>
                <a:tailEnd/>
              </a:ln>
            </p:spPr>
            <p:txBody>
              <a:bodyPr wrap="none" anchor="ctr"/>
              <a:lstStyle/>
              <a:p>
                <a:endParaRPr lang="en-US"/>
              </a:p>
            </p:txBody>
          </p:sp>
          <p:sp>
            <p:nvSpPr>
              <p:cNvPr id="3111" name="AutoShape 52"/>
              <p:cNvSpPr>
                <a:spLocks noChangeArrowheads="1"/>
              </p:cNvSpPr>
              <p:nvPr/>
            </p:nvSpPr>
            <p:spPr bwMode="auto">
              <a:xfrm>
                <a:off x="3168" y="2064"/>
                <a:ext cx="817" cy="528"/>
              </a:xfrm>
              <a:prstGeom prst="roundRect">
                <a:avLst>
                  <a:gd name="adj" fmla="val 185"/>
                </a:avLst>
              </a:prstGeom>
              <a:noFill/>
              <a:ln w="9525">
                <a:noFill/>
                <a:round/>
                <a:headEnd/>
                <a:tailEnd/>
              </a:ln>
            </p:spPr>
            <p:txBody>
              <a:bodyPr lIns="90000" tIns="46800" rIns="90000" bIns="46800" anchor="ctr"/>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Times New Roman" pitchFamily="18" charset="0"/>
                  </a:rPr>
                  <a:t>Library</a:t>
                </a:r>
              </a:p>
            </p:txBody>
          </p:sp>
        </p:grpSp>
        <p:grpSp>
          <p:nvGrpSpPr>
            <p:cNvPr id="18" name="Group 53"/>
            <p:cNvGrpSpPr>
              <a:grpSpLocks/>
            </p:cNvGrpSpPr>
            <p:nvPr/>
          </p:nvGrpSpPr>
          <p:grpSpPr bwMode="auto">
            <a:xfrm>
              <a:off x="3216" y="1968"/>
              <a:ext cx="815" cy="527"/>
              <a:chOff x="3216" y="1968"/>
              <a:chExt cx="815" cy="527"/>
            </a:xfrm>
          </p:grpSpPr>
          <p:sp>
            <p:nvSpPr>
              <p:cNvPr id="3108" name="AutoShape 54"/>
              <p:cNvSpPr>
                <a:spLocks noChangeArrowheads="1"/>
              </p:cNvSpPr>
              <p:nvPr/>
            </p:nvSpPr>
            <p:spPr bwMode="auto">
              <a:xfrm>
                <a:off x="3216" y="1968"/>
                <a:ext cx="816" cy="528"/>
              </a:xfrm>
              <a:prstGeom prst="roundRect">
                <a:avLst>
                  <a:gd name="adj" fmla="val 185"/>
                </a:avLst>
              </a:prstGeom>
              <a:solidFill>
                <a:srgbClr val="FF9966"/>
              </a:solidFill>
              <a:ln w="28440">
                <a:solidFill>
                  <a:srgbClr val="000000"/>
                </a:solidFill>
                <a:round/>
                <a:headEnd/>
                <a:tailEnd/>
              </a:ln>
            </p:spPr>
            <p:txBody>
              <a:bodyPr wrap="none" anchor="ctr"/>
              <a:lstStyle/>
              <a:p>
                <a:endParaRPr lang="en-US"/>
              </a:p>
            </p:txBody>
          </p:sp>
          <p:sp>
            <p:nvSpPr>
              <p:cNvPr id="3109" name="AutoShape 55"/>
              <p:cNvSpPr>
                <a:spLocks noChangeArrowheads="1"/>
              </p:cNvSpPr>
              <p:nvPr/>
            </p:nvSpPr>
            <p:spPr bwMode="auto">
              <a:xfrm>
                <a:off x="3216" y="1968"/>
                <a:ext cx="816" cy="528"/>
              </a:xfrm>
              <a:prstGeom prst="roundRect">
                <a:avLst>
                  <a:gd name="adj" fmla="val 185"/>
                </a:avLst>
              </a:prstGeom>
              <a:noFill/>
              <a:ln w="9525">
                <a:noFill/>
                <a:round/>
                <a:headEnd/>
                <a:tailEnd/>
              </a:ln>
            </p:spPr>
            <p:txBody>
              <a:bodyPr lIns="90000" tIns="46800" rIns="90000" bIns="46800" anchor="ctr"/>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Times New Roman" pitchFamily="18" charset="0"/>
                  </a:rPr>
                  <a:t>Library</a:t>
                </a:r>
              </a:p>
            </p:txBody>
          </p:sp>
        </p:grpSp>
      </p:grpSp>
      <p:grpSp>
        <p:nvGrpSpPr>
          <p:cNvPr id="19" name="Group 56"/>
          <p:cNvGrpSpPr>
            <a:grpSpLocks/>
          </p:cNvGrpSpPr>
          <p:nvPr/>
        </p:nvGrpSpPr>
        <p:grpSpPr bwMode="auto">
          <a:xfrm>
            <a:off x="0" y="2057400"/>
            <a:ext cx="1522413" cy="684213"/>
            <a:chOff x="0" y="1296"/>
            <a:chExt cx="959" cy="431"/>
          </a:xfrm>
        </p:grpSpPr>
        <p:sp>
          <p:nvSpPr>
            <p:cNvPr id="3103" name="AutoShape 57"/>
            <p:cNvSpPr>
              <a:spLocks noChangeArrowheads="1"/>
            </p:cNvSpPr>
            <p:nvPr/>
          </p:nvSpPr>
          <p:spPr bwMode="auto">
            <a:xfrm>
              <a:off x="0" y="1296"/>
              <a:ext cx="960" cy="432"/>
            </a:xfrm>
            <a:prstGeom prst="roundRect">
              <a:avLst>
                <a:gd name="adj" fmla="val 231"/>
              </a:avLst>
            </a:prstGeom>
            <a:solidFill>
              <a:srgbClr val="FF9966"/>
            </a:solidFill>
            <a:ln w="28440">
              <a:solidFill>
                <a:srgbClr val="000000"/>
              </a:solidFill>
              <a:round/>
              <a:headEnd/>
              <a:tailEnd/>
            </a:ln>
          </p:spPr>
          <p:txBody>
            <a:bodyPr wrap="none" anchor="ctr"/>
            <a:lstStyle/>
            <a:p>
              <a:endParaRPr lang="en-US"/>
            </a:p>
          </p:txBody>
        </p:sp>
        <p:sp>
          <p:nvSpPr>
            <p:cNvPr id="3104" name="AutoShape 58"/>
            <p:cNvSpPr>
              <a:spLocks noChangeArrowheads="1"/>
            </p:cNvSpPr>
            <p:nvPr/>
          </p:nvSpPr>
          <p:spPr bwMode="auto">
            <a:xfrm>
              <a:off x="0" y="1296"/>
              <a:ext cx="960" cy="432"/>
            </a:xfrm>
            <a:prstGeom prst="roundRect">
              <a:avLst>
                <a:gd name="adj" fmla="val 231"/>
              </a:avLst>
            </a:prstGeom>
            <a:noFill/>
            <a:ln w="9525">
              <a:noFill/>
              <a:round/>
              <a:headEnd/>
              <a:tailEnd/>
            </a:ln>
          </p:spPr>
          <p:txBody>
            <a:bodyPr lIns="90000" tIns="46800" rIns="90000" bIns="46800" anchor="ctr"/>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Times New Roman" pitchFamily="18" charset="0"/>
                </a:rPr>
                <a:t>Assembly</a:t>
              </a:r>
            </a:p>
          </p:txBody>
        </p:sp>
      </p:grpSp>
      <p:grpSp>
        <p:nvGrpSpPr>
          <p:cNvPr id="20" name="Group 59"/>
          <p:cNvGrpSpPr>
            <a:grpSpLocks/>
          </p:cNvGrpSpPr>
          <p:nvPr/>
        </p:nvGrpSpPr>
        <p:grpSpPr bwMode="auto">
          <a:xfrm>
            <a:off x="153988" y="1839913"/>
            <a:ext cx="1520825" cy="749300"/>
            <a:chOff x="97" y="1159"/>
            <a:chExt cx="958" cy="472"/>
          </a:xfrm>
        </p:grpSpPr>
        <p:sp>
          <p:nvSpPr>
            <p:cNvPr id="3101" name="AutoShape 60"/>
            <p:cNvSpPr>
              <a:spLocks noChangeArrowheads="1"/>
            </p:cNvSpPr>
            <p:nvPr/>
          </p:nvSpPr>
          <p:spPr bwMode="auto">
            <a:xfrm>
              <a:off x="97" y="1159"/>
              <a:ext cx="959" cy="473"/>
            </a:xfrm>
            <a:prstGeom prst="roundRect">
              <a:avLst>
                <a:gd name="adj" fmla="val 208"/>
              </a:avLst>
            </a:prstGeom>
            <a:solidFill>
              <a:srgbClr val="FF9966"/>
            </a:solidFill>
            <a:ln w="28440">
              <a:solidFill>
                <a:srgbClr val="000000"/>
              </a:solidFill>
              <a:round/>
              <a:headEnd/>
              <a:tailEnd/>
            </a:ln>
          </p:spPr>
          <p:txBody>
            <a:bodyPr wrap="none" anchor="ctr"/>
            <a:lstStyle/>
            <a:p>
              <a:endParaRPr lang="en-US"/>
            </a:p>
          </p:txBody>
        </p:sp>
        <p:sp>
          <p:nvSpPr>
            <p:cNvPr id="3102" name="AutoShape 61"/>
            <p:cNvSpPr>
              <a:spLocks noChangeArrowheads="1"/>
            </p:cNvSpPr>
            <p:nvPr/>
          </p:nvSpPr>
          <p:spPr bwMode="auto">
            <a:xfrm>
              <a:off x="97" y="1159"/>
              <a:ext cx="959" cy="473"/>
            </a:xfrm>
            <a:prstGeom prst="roundRect">
              <a:avLst>
                <a:gd name="adj" fmla="val 208"/>
              </a:avLst>
            </a:prstGeom>
            <a:noFill/>
            <a:ln w="9525">
              <a:noFill/>
              <a:round/>
              <a:headEnd/>
              <a:tailEnd/>
            </a:ln>
          </p:spPr>
          <p:txBody>
            <a:bodyPr lIns="90000" tIns="46800" rIns="90000" bIns="46800" anchor="ctr"/>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Times New Roman" pitchFamily="18" charset="0"/>
                </a:rPr>
                <a:t>Assembly</a:t>
              </a:r>
            </a:p>
          </p:txBody>
        </p:sp>
      </p:grpSp>
      <p:grpSp>
        <p:nvGrpSpPr>
          <p:cNvPr id="21" name="Group 62"/>
          <p:cNvGrpSpPr>
            <a:grpSpLocks/>
          </p:cNvGrpSpPr>
          <p:nvPr/>
        </p:nvGrpSpPr>
        <p:grpSpPr bwMode="auto">
          <a:xfrm>
            <a:off x="304800" y="1676400"/>
            <a:ext cx="1522413" cy="684213"/>
            <a:chOff x="192" y="1056"/>
            <a:chExt cx="959" cy="431"/>
          </a:xfrm>
        </p:grpSpPr>
        <p:sp>
          <p:nvSpPr>
            <p:cNvPr id="3099" name="AutoShape 63"/>
            <p:cNvSpPr>
              <a:spLocks noChangeArrowheads="1"/>
            </p:cNvSpPr>
            <p:nvPr/>
          </p:nvSpPr>
          <p:spPr bwMode="auto">
            <a:xfrm>
              <a:off x="192" y="1056"/>
              <a:ext cx="960" cy="432"/>
            </a:xfrm>
            <a:prstGeom prst="roundRect">
              <a:avLst>
                <a:gd name="adj" fmla="val 231"/>
              </a:avLst>
            </a:prstGeom>
            <a:solidFill>
              <a:srgbClr val="FF9966"/>
            </a:solidFill>
            <a:ln w="28440">
              <a:solidFill>
                <a:srgbClr val="000000"/>
              </a:solidFill>
              <a:round/>
              <a:headEnd/>
              <a:tailEnd/>
            </a:ln>
          </p:spPr>
          <p:txBody>
            <a:bodyPr wrap="none" anchor="ctr"/>
            <a:lstStyle/>
            <a:p>
              <a:endParaRPr lang="en-US"/>
            </a:p>
          </p:txBody>
        </p:sp>
        <p:sp>
          <p:nvSpPr>
            <p:cNvPr id="3100" name="AutoShape 64"/>
            <p:cNvSpPr>
              <a:spLocks noChangeArrowheads="1"/>
            </p:cNvSpPr>
            <p:nvPr/>
          </p:nvSpPr>
          <p:spPr bwMode="auto">
            <a:xfrm>
              <a:off x="192" y="1056"/>
              <a:ext cx="960" cy="432"/>
            </a:xfrm>
            <a:prstGeom prst="roundRect">
              <a:avLst>
                <a:gd name="adj" fmla="val 231"/>
              </a:avLst>
            </a:prstGeom>
            <a:noFill/>
            <a:ln w="9525">
              <a:noFill/>
              <a:round/>
              <a:headEnd/>
              <a:tailEnd/>
            </a:ln>
          </p:spPr>
          <p:txBody>
            <a:bodyPr lIns="90000" tIns="46800" rIns="90000" bIns="46800" anchor="ctr"/>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a:latin typeface="Times New Roman" pitchFamily="18" charset="0"/>
                </a:rPr>
                <a:t>C source</a:t>
              </a:r>
            </a:p>
          </p:txBody>
        </p:sp>
      </p:grpSp>
      <p:grpSp>
        <p:nvGrpSpPr>
          <p:cNvPr id="22" name="Group 65"/>
          <p:cNvGrpSpPr>
            <a:grpSpLocks/>
          </p:cNvGrpSpPr>
          <p:nvPr/>
        </p:nvGrpSpPr>
        <p:grpSpPr bwMode="auto">
          <a:xfrm>
            <a:off x="1981200" y="1752600"/>
            <a:ext cx="1293813" cy="1065213"/>
            <a:chOff x="1248" y="1104"/>
            <a:chExt cx="815" cy="671"/>
          </a:xfrm>
        </p:grpSpPr>
        <p:sp>
          <p:nvSpPr>
            <p:cNvPr id="3097" name="Freeform 66"/>
            <p:cNvSpPr>
              <a:spLocks noChangeArrowheads="1"/>
            </p:cNvSpPr>
            <p:nvPr/>
          </p:nvSpPr>
          <p:spPr bwMode="auto">
            <a:xfrm>
              <a:off x="1248" y="1104"/>
              <a:ext cx="816" cy="672"/>
            </a:xfrm>
            <a:custGeom>
              <a:avLst/>
              <a:gdLst>
                <a:gd name="T0" fmla="*/ 0 w 3600"/>
                <a:gd name="T1" fmla="*/ 38 h 2965"/>
                <a:gd name="T2" fmla="*/ 139 w 3600"/>
                <a:gd name="T3" fmla="*/ 38 h 2965"/>
                <a:gd name="T4" fmla="*/ 139 w 3600"/>
                <a:gd name="T5" fmla="*/ 0 h 2965"/>
                <a:gd name="T6" fmla="*/ 185 w 3600"/>
                <a:gd name="T7" fmla="*/ 76 h 2965"/>
                <a:gd name="T8" fmla="*/ 139 w 3600"/>
                <a:gd name="T9" fmla="*/ 152 h 2965"/>
                <a:gd name="T10" fmla="*/ 139 w 3600"/>
                <a:gd name="T11" fmla="*/ 114 h 2965"/>
                <a:gd name="T12" fmla="*/ 0 w 3600"/>
                <a:gd name="T13" fmla="*/ 114 h 2965"/>
                <a:gd name="T14" fmla="*/ 0 w 3600"/>
                <a:gd name="T15" fmla="*/ 38 h 2965"/>
                <a:gd name="T16" fmla="*/ 0 60000 65536"/>
                <a:gd name="T17" fmla="*/ 0 60000 65536"/>
                <a:gd name="T18" fmla="*/ 0 60000 65536"/>
                <a:gd name="T19" fmla="*/ 0 60000 65536"/>
                <a:gd name="T20" fmla="*/ 0 60000 65536"/>
                <a:gd name="T21" fmla="*/ 0 60000 65536"/>
                <a:gd name="T22" fmla="*/ 0 60000 65536"/>
                <a:gd name="T23" fmla="*/ 0 60000 65536"/>
                <a:gd name="T24" fmla="*/ 0 w 3600"/>
                <a:gd name="T25" fmla="*/ 0 h 2965"/>
                <a:gd name="T26" fmla="*/ 3600 w 3600"/>
                <a:gd name="T27" fmla="*/ 2965 h 29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00" h="2965">
                  <a:moveTo>
                    <a:pt x="0" y="741"/>
                  </a:moveTo>
                  <a:lnTo>
                    <a:pt x="2699" y="741"/>
                  </a:lnTo>
                  <a:lnTo>
                    <a:pt x="2699" y="0"/>
                  </a:lnTo>
                  <a:lnTo>
                    <a:pt x="3599" y="1482"/>
                  </a:lnTo>
                  <a:lnTo>
                    <a:pt x="2699" y="2964"/>
                  </a:lnTo>
                  <a:lnTo>
                    <a:pt x="2699" y="2223"/>
                  </a:lnTo>
                  <a:lnTo>
                    <a:pt x="0" y="2223"/>
                  </a:lnTo>
                  <a:lnTo>
                    <a:pt x="0" y="741"/>
                  </a:lnTo>
                </a:path>
              </a:pathLst>
            </a:custGeom>
            <a:solidFill>
              <a:srgbClr val="33CC33"/>
            </a:solidFill>
            <a:ln w="28440">
              <a:solidFill>
                <a:srgbClr val="000000"/>
              </a:solidFill>
              <a:round/>
              <a:headEnd/>
              <a:tailEnd/>
            </a:ln>
          </p:spPr>
          <p:txBody>
            <a:bodyPr wrap="none" anchor="ctr"/>
            <a:lstStyle/>
            <a:p>
              <a:endParaRPr lang="en-US"/>
            </a:p>
          </p:txBody>
        </p:sp>
        <p:sp>
          <p:nvSpPr>
            <p:cNvPr id="3098" name="AutoShape 67"/>
            <p:cNvSpPr>
              <a:spLocks noChangeArrowheads="1"/>
            </p:cNvSpPr>
            <p:nvPr/>
          </p:nvSpPr>
          <p:spPr bwMode="auto">
            <a:xfrm>
              <a:off x="1248" y="1272"/>
              <a:ext cx="714" cy="336"/>
            </a:xfrm>
            <a:prstGeom prst="roundRect">
              <a:avLst>
                <a:gd name="adj" fmla="val 296"/>
              </a:avLst>
            </a:prstGeom>
            <a:noFill/>
            <a:ln w="9525">
              <a:noFill/>
              <a:round/>
              <a:headEnd/>
              <a:tailEnd/>
            </a:ln>
          </p:spPr>
          <p:txBody>
            <a:bodyPr lIns="90000" tIns="46800" rIns="90000" bIns="46800" anchor="ctr" anchorCtr="1"/>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atin typeface="Times New Roman" pitchFamily="18" charset="0"/>
                </a:rPr>
                <a:t>Compiler</a:t>
              </a:r>
            </a:p>
          </p:txBody>
        </p:sp>
      </p:grpSp>
      <p:sp>
        <p:nvSpPr>
          <p:cNvPr id="3093" name="AutoShape 68"/>
          <p:cNvSpPr>
            <a:spLocks noChangeArrowheads="1"/>
          </p:cNvSpPr>
          <p:nvPr/>
        </p:nvSpPr>
        <p:spPr bwMode="auto">
          <a:xfrm>
            <a:off x="5410200" y="5105400"/>
            <a:ext cx="457200" cy="571500"/>
          </a:xfrm>
          <a:prstGeom prst="roundRect">
            <a:avLst>
              <a:gd name="adj" fmla="val 347"/>
            </a:avLst>
          </a:prstGeom>
          <a:solidFill>
            <a:srgbClr val="33CC33"/>
          </a:solidFill>
          <a:ln w="28440">
            <a:solidFill>
              <a:srgbClr val="000000"/>
            </a:solidFill>
            <a:round/>
            <a:headEnd/>
            <a:tailEnd/>
          </a:ln>
        </p:spPr>
        <p:txBody>
          <a:bodyPr wrap="none" anchor="ctr"/>
          <a:lstStyle/>
          <a:p>
            <a:endParaRPr lang="en-US"/>
          </a:p>
        </p:txBody>
      </p:sp>
      <p:grpSp>
        <p:nvGrpSpPr>
          <p:cNvPr id="23" name="Group 69"/>
          <p:cNvGrpSpPr>
            <a:grpSpLocks/>
          </p:cNvGrpSpPr>
          <p:nvPr/>
        </p:nvGrpSpPr>
        <p:grpSpPr bwMode="auto">
          <a:xfrm>
            <a:off x="4953000" y="6021388"/>
            <a:ext cx="1293813" cy="836612"/>
            <a:chOff x="3168" y="3792"/>
            <a:chExt cx="815" cy="527"/>
          </a:xfrm>
        </p:grpSpPr>
        <p:sp>
          <p:nvSpPr>
            <p:cNvPr id="3095" name="AutoShape 70"/>
            <p:cNvSpPr>
              <a:spLocks noChangeArrowheads="1"/>
            </p:cNvSpPr>
            <p:nvPr/>
          </p:nvSpPr>
          <p:spPr bwMode="auto">
            <a:xfrm>
              <a:off x="3168" y="3792"/>
              <a:ext cx="816" cy="528"/>
            </a:xfrm>
            <a:prstGeom prst="roundRect">
              <a:avLst>
                <a:gd name="adj" fmla="val 185"/>
              </a:avLst>
            </a:prstGeom>
            <a:solidFill>
              <a:srgbClr val="FF9966"/>
            </a:solidFill>
            <a:ln w="28440">
              <a:solidFill>
                <a:srgbClr val="000000"/>
              </a:solidFill>
              <a:round/>
              <a:headEnd/>
              <a:tailEnd/>
            </a:ln>
          </p:spPr>
          <p:txBody>
            <a:bodyPr wrap="none" anchor="ctr"/>
            <a:lstStyle/>
            <a:p>
              <a:endParaRPr lang="en-US"/>
            </a:p>
          </p:txBody>
        </p:sp>
        <p:sp>
          <p:nvSpPr>
            <p:cNvPr id="3096" name="AutoShape 71"/>
            <p:cNvSpPr>
              <a:spLocks noChangeArrowheads="1"/>
            </p:cNvSpPr>
            <p:nvPr/>
          </p:nvSpPr>
          <p:spPr bwMode="auto">
            <a:xfrm>
              <a:off x="3168" y="3792"/>
              <a:ext cx="816" cy="528"/>
            </a:xfrm>
            <a:prstGeom prst="roundRect">
              <a:avLst>
                <a:gd name="adj" fmla="val 185"/>
              </a:avLst>
            </a:prstGeom>
            <a:noFill/>
            <a:ln w="9525">
              <a:noFill/>
              <a:round/>
              <a:headEnd/>
              <a:tailEnd/>
            </a:ln>
          </p:spPr>
          <p:txBody>
            <a:bodyPr lIns="90000" tIns="46800" rIns="90000" bIns="46800" anchor="ctr"/>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latin typeface="Times New Roman" pitchFamily="18" charset="0"/>
                </a:rPr>
                <a:t>DLL</a:t>
              </a:r>
            </a:p>
          </p:txBody>
        </p:sp>
      </p:grpSp>
      <p:sp>
        <p:nvSpPr>
          <p:cNvPr id="24" name="Oval 23">
            <a:extLst>
              <a:ext uri="{FF2B5EF4-FFF2-40B4-BE49-F238E27FC236}">
                <a16:creationId xmlns:a16="http://schemas.microsoft.com/office/drawing/2014/main" id="{7A4BEC9F-6F77-4347-AE9A-DD714CA852D4}"/>
              </a:ext>
            </a:extLst>
          </p:cNvPr>
          <p:cNvSpPr/>
          <p:nvPr/>
        </p:nvSpPr>
        <p:spPr>
          <a:xfrm>
            <a:off x="3722688" y="3962401"/>
            <a:ext cx="3292475" cy="2895599"/>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AF596E07-A783-4123-939F-F3CF21F913B5}"/>
              </a:ext>
            </a:extLst>
          </p:cNvPr>
          <p:cNvSpPr txBox="1"/>
          <p:nvPr/>
        </p:nvSpPr>
        <p:spPr>
          <a:xfrm>
            <a:off x="6934200" y="6029216"/>
            <a:ext cx="1523174" cy="646331"/>
          </a:xfrm>
          <a:prstGeom prst="rect">
            <a:avLst/>
          </a:prstGeom>
          <a:noFill/>
        </p:spPr>
        <p:txBody>
          <a:bodyPr wrap="none" rtlCol="0">
            <a:spAutoFit/>
          </a:bodyPr>
          <a:lstStyle/>
          <a:p>
            <a:pPr algn="ctr"/>
            <a:r>
              <a:rPr lang="en-US" dirty="0">
                <a:solidFill>
                  <a:srgbClr val="FF0000"/>
                </a:solidFill>
              </a:rPr>
              <a:t>Loader is part </a:t>
            </a:r>
          </a:p>
          <a:p>
            <a:pPr algn="ctr"/>
            <a:r>
              <a:rPr lang="en-US" dirty="0">
                <a:solidFill>
                  <a:srgbClr val="FF0000"/>
                </a:solidFill>
              </a:rPr>
              <a:t>of the 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Hardware and Software Infrastructure</a:t>
            </a:r>
          </a:p>
        </p:txBody>
      </p:sp>
      <p:graphicFrame>
        <p:nvGraphicFramePr>
          <p:cNvPr id="56322" name="Object 2"/>
          <p:cNvGraphicFramePr>
            <a:graphicFrameLocks noChangeAspect="1"/>
          </p:cNvGraphicFramePr>
          <p:nvPr/>
        </p:nvGraphicFramePr>
        <p:xfrm>
          <a:off x="685800" y="1600200"/>
          <a:ext cx="8077200" cy="5016077"/>
        </p:xfrm>
        <a:graphic>
          <a:graphicData uri="http://schemas.openxmlformats.org/presentationml/2006/ole">
            <mc:AlternateContent xmlns:mc="http://schemas.openxmlformats.org/markup-compatibility/2006">
              <mc:Choice xmlns:v="urn:schemas-microsoft-com:vml" Requires="v">
                <p:oleObj spid="_x0000_s56332" name="Document" r:id="rId3" imgW="6017133" imgH="3840939" progId="Word.Document.12">
                  <p:embed/>
                </p:oleObj>
              </mc:Choice>
              <mc:Fallback>
                <p:oleObj name="Document" r:id="rId3" imgW="6017133" imgH="3840939" progId="Word.Document.1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600200"/>
                        <a:ext cx="8077200" cy="5016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 name="Rectangle 4"/>
          <p:cNvSpPr/>
          <p:nvPr/>
        </p:nvSpPr>
        <p:spPr>
          <a:xfrm>
            <a:off x="2286000" y="6096000"/>
            <a:ext cx="12192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Hardware and Software Infrastructure</a:t>
            </a:r>
          </a:p>
        </p:txBody>
      </p:sp>
      <p:sp>
        <p:nvSpPr>
          <p:cNvPr id="5" name="Rectangle 4"/>
          <p:cNvSpPr/>
          <p:nvPr/>
        </p:nvSpPr>
        <p:spPr>
          <a:xfrm>
            <a:off x="2286000" y="6096000"/>
            <a:ext cx="12192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4" descr="03~Figure_1">
            <a:extLst>
              <a:ext uri="{FF2B5EF4-FFF2-40B4-BE49-F238E27FC236}">
                <a16:creationId xmlns:a16="http://schemas.microsoft.com/office/drawing/2014/main" id="{E4CFD4E6-22CF-4414-9CFC-9D1A69EC6211}"/>
              </a:ext>
            </a:extLst>
          </p:cNvPr>
          <p:cNvPicPr>
            <a:picLocks noChangeAspect="1" noChangeArrowheads="1"/>
          </p:cNvPicPr>
          <p:nvPr/>
        </p:nvPicPr>
        <p:blipFill>
          <a:blip r:embed="rId2" cstate="print"/>
          <a:srcRect/>
          <a:stretch>
            <a:fillRect/>
          </a:stretch>
        </p:blipFill>
        <p:spPr bwMode="auto">
          <a:xfrm>
            <a:off x="3048000" y="2118519"/>
            <a:ext cx="3276600" cy="3276600"/>
          </a:xfrm>
          <a:prstGeom prst="rect">
            <a:avLst/>
          </a:prstGeom>
          <a:noFill/>
          <a:ln w="9525">
            <a:noFill/>
            <a:miter lim="800000"/>
            <a:headEnd/>
            <a:tailEnd/>
          </a:ln>
        </p:spPr>
      </p:pic>
    </p:spTree>
    <p:extLst>
      <p:ext uri="{BB962C8B-B14F-4D97-AF65-F5344CB8AC3E}">
        <p14:creationId xmlns:p14="http://schemas.microsoft.com/office/powerpoint/2010/main" val="21727216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Enough for Today</a:t>
            </a:r>
          </a:p>
        </p:txBody>
      </p:sp>
      <p:sp>
        <p:nvSpPr>
          <p:cNvPr id="3" name="Content Placeholder 2"/>
          <p:cNvSpPr>
            <a:spLocks noGrp="1"/>
          </p:cNvSpPr>
          <p:nvPr>
            <p:ph idx="1"/>
          </p:nvPr>
        </p:nvSpPr>
        <p:spPr/>
        <p:txBody>
          <a:bodyPr>
            <a:normAutofit lnSpcReduction="10000"/>
          </a:bodyPr>
          <a:lstStyle/>
          <a:p>
            <a:r>
              <a:rPr lang="en-US" dirty="0"/>
              <a:t>OS is really a manager:</a:t>
            </a:r>
          </a:p>
          <a:p>
            <a:pPr lvl="1"/>
            <a:r>
              <a:rPr lang="en-US" dirty="0"/>
              <a:t>programs, applications, and processes are the customers</a:t>
            </a:r>
          </a:p>
          <a:p>
            <a:pPr lvl="1"/>
            <a:r>
              <a:rPr lang="en-US" dirty="0"/>
              <a:t>The hardware provides the resources</a:t>
            </a:r>
          </a:p>
          <a:p>
            <a:r>
              <a:rPr lang="en-US" dirty="0"/>
              <a:t>OS works in different environments and under different restrictions (supercomputers, workstations, notebooks, tablets, </a:t>
            </a:r>
            <a:r>
              <a:rPr lang="en-US" dirty="0" err="1"/>
              <a:t>smartphones</a:t>
            </a:r>
            <a:r>
              <a:rPr lang="en-US" dirty="0"/>
              <a:t>, real-time,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Informal</a:t>
            </a:r>
            <a:r>
              <a:rPr lang="en-US" dirty="0"/>
              <a:t> Goals of This Course</a:t>
            </a:r>
          </a:p>
        </p:txBody>
      </p:sp>
      <p:sp>
        <p:nvSpPr>
          <p:cNvPr id="3" name="Content Placeholder 2"/>
          <p:cNvSpPr>
            <a:spLocks noGrp="1"/>
          </p:cNvSpPr>
          <p:nvPr>
            <p:ph idx="1"/>
          </p:nvPr>
        </p:nvSpPr>
        <p:spPr/>
        <p:txBody>
          <a:bodyPr/>
          <a:lstStyle/>
          <a:p>
            <a:r>
              <a:rPr lang="en-US" dirty="0"/>
              <a:t>To get more than an A</a:t>
            </a:r>
          </a:p>
          <a:p>
            <a:r>
              <a:rPr lang="en-US" dirty="0"/>
              <a:t>To learn OS and enjoy it</a:t>
            </a:r>
          </a:p>
          <a:p>
            <a:r>
              <a:rPr lang="en-US" dirty="0"/>
              <a:t>To use what you have learned in </a:t>
            </a:r>
            <a:r>
              <a:rPr lang="en-US" i="1" dirty="0"/>
              <a:t>MANY</a:t>
            </a:r>
            <a:r>
              <a:rPr lang="en-US" dirty="0"/>
              <a:t> different contexts </a:t>
            </a:r>
          </a:p>
          <a:p>
            <a:r>
              <a:rPr lang="en-US" dirty="0"/>
              <a:t>To be able to develop your own OS, or some parts of it, if you want to</a:t>
            </a:r>
          </a:p>
          <a:p>
            <a:r>
              <a:rPr lang="en-US" dirty="0"/>
              <a:t>To start your research project in 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 Presence</a:t>
            </a:r>
          </a:p>
        </p:txBody>
      </p:sp>
      <p:sp>
        <p:nvSpPr>
          <p:cNvPr id="6" name="Text Placeholder 5">
            <a:extLst>
              <a:ext uri="{FF2B5EF4-FFF2-40B4-BE49-F238E27FC236}">
                <a16:creationId xmlns:a16="http://schemas.microsoft.com/office/drawing/2014/main" id="{F69813C5-75FD-439E-8D9E-7DD657BC3557}"/>
              </a:ext>
            </a:extLst>
          </p:cNvPr>
          <p:cNvSpPr>
            <a:spLocks noGrp="1"/>
          </p:cNvSpPr>
          <p:nvPr>
            <p:ph type="body" idx="1"/>
          </p:nvPr>
        </p:nvSpPr>
        <p:spPr/>
        <p:txBody>
          <a:bodyPr/>
          <a:lstStyle/>
          <a:p>
            <a:r>
              <a:rPr lang="en-US" dirty="0"/>
              <a:t>NYU Classes</a:t>
            </a:r>
          </a:p>
        </p:txBody>
      </p:sp>
      <p:sp>
        <p:nvSpPr>
          <p:cNvPr id="7" name="Content Placeholder 6">
            <a:extLst>
              <a:ext uri="{FF2B5EF4-FFF2-40B4-BE49-F238E27FC236}">
                <a16:creationId xmlns:a16="http://schemas.microsoft.com/office/drawing/2014/main" id="{6F4D4F10-9163-4228-9A4C-A07159633848}"/>
              </a:ext>
            </a:extLst>
          </p:cNvPr>
          <p:cNvSpPr>
            <a:spLocks noGrp="1"/>
          </p:cNvSpPr>
          <p:nvPr>
            <p:ph sz="half" idx="2"/>
          </p:nvPr>
        </p:nvSpPr>
        <p:spPr/>
        <p:txBody>
          <a:bodyPr/>
          <a:lstStyle/>
          <a:p>
            <a:r>
              <a:rPr lang="en-US" dirty="0"/>
              <a:t>Announcements</a:t>
            </a:r>
          </a:p>
          <a:p>
            <a:r>
              <a:rPr lang="en-US" dirty="0"/>
              <a:t>Forums</a:t>
            </a:r>
          </a:p>
          <a:p>
            <a:r>
              <a:rPr lang="en-US" dirty="0"/>
              <a:t>Submissions (of assignments, labs, </a:t>
            </a:r>
            <a:r>
              <a:rPr lang="en-US" dirty="0" err="1"/>
              <a:t>etc</a:t>
            </a:r>
            <a:r>
              <a:rPr lang="en-US" dirty="0"/>
              <a:t>)</a:t>
            </a:r>
          </a:p>
        </p:txBody>
      </p:sp>
      <p:sp>
        <p:nvSpPr>
          <p:cNvPr id="8" name="Text Placeholder 7">
            <a:extLst>
              <a:ext uri="{FF2B5EF4-FFF2-40B4-BE49-F238E27FC236}">
                <a16:creationId xmlns:a16="http://schemas.microsoft.com/office/drawing/2014/main" id="{27A399E3-5E9D-40BC-915C-3EEC7794899E}"/>
              </a:ext>
            </a:extLst>
          </p:cNvPr>
          <p:cNvSpPr>
            <a:spLocks noGrp="1"/>
          </p:cNvSpPr>
          <p:nvPr>
            <p:ph type="body" sz="quarter" idx="3"/>
          </p:nvPr>
        </p:nvSpPr>
        <p:spPr/>
        <p:txBody>
          <a:bodyPr/>
          <a:lstStyle/>
          <a:p>
            <a:r>
              <a:rPr lang="en-US" dirty="0"/>
              <a:t>Course Website</a:t>
            </a:r>
          </a:p>
        </p:txBody>
      </p:sp>
      <p:sp>
        <p:nvSpPr>
          <p:cNvPr id="9" name="Content Placeholder 8">
            <a:extLst>
              <a:ext uri="{FF2B5EF4-FFF2-40B4-BE49-F238E27FC236}">
                <a16:creationId xmlns:a16="http://schemas.microsoft.com/office/drawing/2014/main" id="{C48DC0A0-EE24-482D-99C1-EB36DB7200EA}"/>
              </a:ext>
            </a:extLst>
          </p:cNvPr>
          <p:cNvSpPr>
            <a:spLocks noGrp="1"/>
          </p:cNvSpPr>
          <p:nvPr>
            <p:ph sz="quarter" idx="4"/>
          </p:nvPr>
        </p:nvSpPr>
        <p:spPr/>
        <p:txBody>
          <a:bodyPr/>
          <a:lstStyle/>
          <a:p>
            <a:r>
              <a:rPr lang="en-US" dirty="0"/>
              <a:t>Lecture slides</a:t>
            </a:r>
          </a:p>
          <a:p>
            <a:r>
              <a:rPr lang="en-US" dirty="0"/>
              <a:t>Reading material</a:t>
            </a:r>
          </a:p>
          <a:p>
            <a:r>
              <a:rPr lang="en-US" dirty="0"/>
              <a:t>The assignments</a:t>
            </a:r>
          </a:p>
          <a:p>
            <a:r>
              <a:rPr lang="en-US" dirty="0"/>
              <a:t>Useful links</a:t>
            </a:r>
          </a:p>
        </p:txBody>
      </p:sp>
      <p:sp>
        <p:nvSpPr>
          <p:cNvPr id="10" name="TextBox 9">
            <a:extLst>
              <a:ext uri="{FF2B5EF4-FFF2-40B4-BE49-F238E27FC236}">
                <a16:creationId xmlns:a16="http://schemas.microsoft.com/office/drawing/2014/main" id="{12DABFE0-29FF-44FF-9754-CBB237DD9BE2}"/>
              </a:ext>
            </a:extLst>
          </p:cNvPr>
          <p:cNvSpPr txBox="1"/>
          <p:nvPr/>
        </p:nvSpPr>
        <p:spPr>
          <a:xfrm>
            <a:off x="1219200" y="4799667"/>
            <a:ext cx="7183377" cy="523220"/>
          </a:xfrm>
          <a:prstGeom prst="rect">
            <a:avLst/>
          </a:prstGeom>
          <a:noFill/>
        </p:spPr>
        <p:txBody>
          <a:bodyPr wrap="none" rtlCol="0">
            <a:spAutoFit/>
          </a:bodyPr>
          <a:lstStyle/>
          <a:p>
            <a:r>
              <a:rPr lang="en-US" sz="2800" b="1" dirty="0">
                <a:latin typeface="Comic Sans MS" panose="030F0702030302020204" pitchFamily="66" charset="0"/>
              </a:rPr>
              <a:t>Zoom: </a:t>
            </a:r>
            <a:r>
              <a:rPr lang="en-US" sz="2800" dirty="0">
                <a:latin typeface="Comic Sans MS" panose="030F0702030302020204" pitchFamily="66" charset="0"/>
              </a:rPr>
              <a:t>Lecture meetings and office hours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Textbook</a:t>
            </a:r>
          </a:p>
        </p:txBody>
      </p:sp>
      <p:sp>
        <p:nvSpPr>
          <p:cNvPr id="7" name="Content Placeholder 6">
            <a:extLst>
              <a:ext uri="{FF2B5EF4-FFF2-40B4-BE49-F238E27FC236}">
                <a16:creationId xmlns:a16="http://schemas.microsoft.com/office/drawing/2014/main" id="{3A8B0EE8-A2B6-4382-B8FE-44BD8CB19CD0}"/>
              </a:ext>
            </a:extLst>
          </p:cNvPr>
          <p:cNvSpPr>
            <a:spLocks noGrp="1"/>
          </p:cNvSpPr>
          <p:nvPr>
            <p:ph sz="half" idx="1"/>
          </p:nvPr>
        </p:nvSpPr>
        <p:spPr>
          <a:xfrm>
            <a:off x="457200" y="1600200"/>
            <a:ext cx="4783970" cy="4525963"/>
          </a:xfrm>
        </p:spPr>
        <p:txBody>
          <a:bodyPr/>
          <a:lstStyle/>
          <a:p>
            <a:r>
              <a:rPr lang="en-US" dirty="0">
                <a:hlinkClick r:id="rId2"/>
              </a:rPr>
              <a:t>http://www.ostep.org</a:t>
            </a:r>
            <a:endParaRPr lang="en-US" dirty="0"/>
          </a:p>
          <a:p>
            <a:endParaRPr lang="en-US" dirty="0"/>
          </a:p>
          <a:p>
            <a:r>
              <a:rPr lang="en-US" dirty="0"/>
              <a:t>Available for free online</a:t>
            </a:r>
          </a:p>
          <a:p>
            <a:endParaRPr lang="en-US" dirty="0"/>
          </a:p>
          <a:p>
            <a:r>
              <a:rPr lang="en-US" dirty="0">
                <a:solidFill>
                  <a:srgbClr val="FF0000"/>
                </a:solidFill>
              </a:rPr>
              <a:t>Required</a:t>
            </a:r>
          </a:p>
        </p:txBody>
      </p:sp>
      <p:pic>
        <p:nvPicPr>
          <p:cNvPr id="4" name="Picture 3">
            <a:extLst>
              <a:ext uri="{FF2B5EF4-FFF2-40B4-BE49-F238E27FC236}">
                <a16:creationId xmlns:a16="http://schemas.microsoft.com/office/drawing/2014/main" id="{E180A7C7-DDEB-43CC-B58E-BD5CF21CDD34}"/>
              </a:ext>
            </a:extLst>
          </p:cNvPr>
          <p:cNvPicPr>
            <a:picLocks noChangeAspect="1"/>
          </p:cNvPicPr>
          <p:nvPr/>
        </p:nvPicPr>
        <p:blipFill>
          <a:blip r:embed="rId3"/>
          <a:stretch>
            <a:fillRect/>
          </a:stretch>
        </p:blipFill>
        <p:spPr>
          <a:xfrm>
            <a:off x="5241170" y="1219200"/>
            <a:ext cx="3471863" cy="515179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Textbook</a:t>
            </a:r>
          </a:p>
        </p:txBody>
      </p:sp>
      <p:sp>
        <p:nvSpPr>
          <p:cNvPr id="7" name="Content Placeholder 6">
            <a:extLst>
              <a:ext uri="{FF2B5EF4-FFF2-40B4-BE49-F238E27FC236}">
                <a16:creationId xmlns:a16="http://schemas.microsoft.com/office/drawing/2014/main" id="{3A8B0EE8-A2B6-4382-B8FE-44BD8CB19CD0}"/>
              </a:ext>
            </a:extLst>
          </p:cNvPr>
          <p:cNvSpPr>
            <a:spLocks noGrp="1"/>
          </p:cNvSpPr>
          <p:nvPr>
            <p:ph sz="half" idx="1"/>
          </p:nvPr>
        </p:nvSpPr>
        <p:spPr>
          <a:xfrm>
            <a:off x="457200" y="1600200"/>
            <a:ext cx="4783970" cy="4525963"/>
          </a:xfrm>
        </p:spPr>
        <p:txBody>
          <a:bodyPr/>
          <a:lstStyle/>
          <a:p>
            <a:pPr marL="0" indent="0">
              <a:buNone/>
            </a:pPr>
            <a:endParaRPr lang="en-US" dirty="0"/>
          </a:p>
          <a:p>
            <a:r>
              <a:rPr lang="en-US" dirty="0">
                <a:solidFill>
                  <a:srgbClr val="FF0000"/>
                </a:solidFill>
              </a:rPr>
              <a:t>Recommended but not required</a:t>
            </a:r>
          </a:p>
        </p:txBody>
      </p:sp>
      <p:pic>
        <p:nvPicPr>
          <p:cNvPr id="2" name="Picture 1">
            <a:extLst>
              <a:ext uri="{FF2B5EF4-FFF2-40B4-BE49-F238E27FC236}">
                <a16:creationId xmlns:a16="http://schemas.microsoft.com/office/drawing/2014/main" id="{963E4C26-E898-4BD1-854C-491CBC9158DD}"/>
              </a:ext>
            </a:extLst>
          </p:cNvPr>
          <p:cNvPicPr>
            <a:picLocks noChangeAspect="1"/>
          </p:cNvPicPr>
          <p:nvPr/>
        </p:nvPicPr>
        <p:blipFill>
          <a:blip r:embed="rId2"/>
          <a:stretch>
            <a:fillRect/>
          </a:stretch>
        </p:blipFill>
        <p:spPr>
          <a:xfrm>
            <a:off x="5241170" y="1570027"/>
            <a:ext cx="3445630" cy="5036354"/>
          </a:xfrm>
          <a:prstGeom prst="rect">
            <a:avLst/>
          </a:prstGeom>
        </p:spPr>
      </p:pic>
    </p:spTree>
    <p:extLst>
      <p:ext uri="{BB962C8B-B14F-4D97-AF65-F5344CB8AC3E}">
        <p14:creationId xmlns:p14="http://schemas.microsoft.com/office/powerpoint/2010/main" val="4166206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Grading</a:t>
            </a:r>
          </a:p>
        </p:txBody>
      </p:sp>
      <p:sp>
        <p:nvSpPr>
          <p:cNvPr id="5" name="Content Placeholder 4"/>
          <p:cNvSpPr>
            <a:spLocks noGrp="1"/>
          </p:cNvSpPr>
          <p:nvPr>
            <p:ph sz="half" idx="1"/>
          </p:nvPr>
        </p:nvSpPr>
        <p:spPr/>
        <p:txBody>
          <a:bodyPr/>
          <a:lstStyle/>
          <a:p>
            <a:r>
              <a:rPr lang="en-US" dirty="0"/>
              <a:t>Homework </a:t>
            </a:r>
          </a:p>
          <a:p>
            <a:r>
              <a:rPr lang="en-US" dirty="0"/>
              <a:t>Lab</a:t>
            </a:r>
          </a:p>
          <a:p>
            <a:r>
              <a:rPr lang="en-US" dirty="0"/>
              <a:t>Midterm </a:t>
            </a:r>
          </a:p>
          <a:p>
            <a:r>
              <a:rPr lang="en-US" dirty="0"/>
              <a:t>Final</a:t>
            </a:r>
          </a:p>
        </p:txBody>
      </p:sp>
      <p:sp>
        <p:nvSpPr>
          <p:cNvPr id="6" name="Content Placeholder 5"/>
          <p:cNvSpPr>
            <a:spLocks noGrp="1"/>
          </p:cNvSpPr>
          <p:nvPr>
            <p:ph sz="half" idx="2"/>
          </p:nvPr>
        </p:nvSpPr>
        <p:spPr/>
        <p:txBody>
          <a:bodyPr/>
          <a:lstStyle/>
          <a:p>
            <a:pPr>
              <a:buNone/>
            </a:pPr>
            <a:r>
              <a:rPr lang="en-US" dirty="0"/>
              <a:t>: 10%</a:t>
            </a:r>
          </a:p>
          <a:p>
            <a:pPr>
              <a:buNone/>
            </a:pPr>
            <a:r>
              <a:rPr lang="en-US" dirty="0"/>
              <a:t>: 30%</a:t>
            </a:r>
          </a:p>
          <a:p>
            <a:pPr>
              <a:buNone/>
            </a:pPr>
            <a:r>
              <a:rPr lang="en-US" dirty="0"/>
              <a:t>: 25%</a:t>
            </a:r>
          </a:p>
          <a:p>
            <a:pPr>
              <a:buNone/>
            </a:pPr>
            <a:r>
              <a:rPr lang="en-US" dirty="0"/>
              <a:t>: 35%</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457200" y="533400"/>
            <a:ext cx="8229600" cy="571500"/>
          </a:xfrm>
        </p:spPr>
        <p:txBody>
          <a:bodyPr>
            <a:normAutofit fontScale="90000"/>
          </a:bodyPr>
          <a:lstStyle/>
          <a:p>
            <a:pPr eaLnBrk="1" hangingPunct="1"/>
            <a:r>
              <a:rPr lang="en-US" dirty="0"/>
              <a:t>Integrity</a:t>
            </a:r>
          </a:p>
        </p:txBody>
      </p:sp>
      <p:sp>
        <p:nvSpPr>
          <p:cNvPr id="8" name="Rectangle 3"/>
          <p:cNvSpPr txBox="1">
            <a:spLocks noChangeArrowheads="1"/>
          </p:cNvSpPr>
          <p:nvPr/>
        </p:nvSpPr>
        <p:spPr>
          <a:xfrm>
            <a:off x="381000" y="1676400"/>
            <a:ext cx="8610600" cy="4572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chemeClr val="tx1"/>
                </a:solidFill>
                <a:effectLst/>
                <a:uLnTx/>
                <a:uFillTx/>
                <a:latin typeface="Comic Sans MS" pitchFamily="66" charset="0"/>
                <a:ea typeface="+mn-ea"/>
                <a:cs typeface="+mn-cs"/>
              </a:rPr>
              <a:t>Academic integrity</a:t>
            </a:r>
          </a:p>
          <a:p>
            <a:pPr marL="342900" lvl="0" indent="-342900">
              <a:spcBef>
                <a:spcPct val="20000"/>
              </a:spcBef>
              <a:buFont typeface="Arial" pitchFamily="34" charset="0"/>
              <a:buChar char="•"/>
            </a:pPr>
            <a:r>
              <a:rPr lang="en-US" sz="2000" dirty="0">
                <a:latin typeface="Comic Sans MS" pitchFamily="66" charset="0"/>
              </a:rPr>
              <a:t>http://www.nyu.edu/about/policies-guidelines-compliance/policies-and-guidelines/academic-integrity-for-students-at-nyu.html </a:t>
            </a:r>
          </a:p>
          <a:p>
            <a:pPr marL="342900" lvl="0" indent="-342900">
              <a:spcBef>
                <a:spcPct val="20000"/>
              </a:spcBef>
            </a:pPr>
            <a:br>
              <a:rPr kumimoji="0" lang="en-US" sz="2000" b="0" i="0" u="none" strike="noStrike" kern="1200" cap="none" spc="0" normalizeH="0" baseline="0" noProof="0" dirty="0">
                <a:ln>
                  <a:noFill/>
                </a:ln>
                <a:solidFill>
                  <a:schemeClr val="tx1"/>
                </a:solidFill>
                <a:effectLst/>
                <a:uLnTx/>
                <a:uFillTx/>
                <a:latin typeface="Comic Sans MS" pitchFamily="66" charset="0"/>
                <a:ea typeface="+mn-ea"/>
                <a:cs typeface="+mn-cs"/>
              </a:rPr>
            </a:br>
            <a:endParaRPr kumimoji="0" lang="en-US" sz="2000" b="0" i="0" u="none" strike="noStrike" kern="1200" cap="none" spc="0" normalizeH="0" baseline="0" noProof="0" dirty="0">
              <a:ln>
                <a:noFill/>
              </a:ln>
              <a:solidFill>
                <a:schemeClr val="tx1"/>
              </a:solidFill>
              <a:effectLst/>
              <a:uLnTx/>
              <a:uFillTx/>
              <a:latin typeface="Comic Sans MS" pitchFamily="66"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chemeClr val="tx1"/>
                </a:solidFill>
                <a:effectLst/>
                <a:uLnTx/>
                <a:uFillTx/>
                <a:latin typeface="Comic Sans MS" pitchFamily="66" charset="0"/>
                <a:ea typeface="+mn-ea"/>
                <a:cs typeface="+mn-cs"/>
              </a:rPr>
              <a:t>Your homework,</a:t>
            </a:r>
            <a:r>
              <a:rPr kumimoji="0" lang="en-US" sz="2400" b="0" i="0" u="none" strike="noStrike" kern="1200" cap="none" spc="0" normalizeH="0" noProof="0" dirty="0">
                <a:ln>
                  <a:noFill/>
                </a:ln>
                <a:solidFill>
                  <a:schemeClr val="tx1"/>
                </a:solidFill>
                <a:effectLst/>
                <a:uLnTx/>
                <a:uFillTx/>
                <a:latin typeface="Comic Sans MS" pitchFamily="66" charset="0"/>
                <a:ea typeface="+mn-ea"/>
                <a:cs typeface="+mn-cs"/>
              </a:rPr>
              <a:t> labs, </a:t>
            </a:r>
            <a:r>
              <a:rPr kumimoji="0" lang="en-US" sz="2400" b="0" i="0" u="none" strike="noStrike" kern="1200" cap="none" spc="0" normalizeH="0" baseline="0" noProof="0" dirty="0">
                <a:ln>
                  <a:noFill/>
                </a:ln>
                <a:solidFill>
                  <a:schemeClr val="tx1"/>
                </a:solidFill>
                <a:effectLst/>
                <a:uLnTx/>
                <a:uFillTx/>
                <a:latin typeface="Comic Sans MS" pitchFamily="66" charset="0"/>
                <a:ea typeface="+mn-ea"/>
                <a:cs typeface="+mn-cs"/>
              </a:rPr>
              <a:t>and exams must be your own.</a:t>
            </a:r>
            <a:br>
              <a:rPr kumimoji="0" lang="en-US" sz="2400" b="0" i="0" u="none" strike="noStrike" kern="1200" cap="none" spc="0" normalizeH="0" baseline="0" noProof="0" dirty="0">
                <a:ln>
                  <a:noFill/>
                </a:ln>
                <a:solidFill>
                  <a:schemeClr val="tx1"/>
                </a:solidFill>
                <a:effectLst/>
                <a:uLnTx/>
                <a:uFillTx/>
                <a:latin typeface="Comic Sans MS" pitchFamily="66" charset="0"/>
                <a:ea typeface="+mn-ea"/>
                <a:cs typeface="+mn-cs"/>
              </a:rPr>
            </a:br>
            <a:endParaRPr kumimoji="0" lang="en-US" sz="2400" b="0" i="0" u="none" strike="noStrike" kern="1200" cap="none" spc="0" normalizeH="0" baseline="0" noProof="0" dirty="0">
              <a:ln>
                <a:noFill/>
              </a:ln>
              <a:solidFill>
                <a:schemeClr val="tx1"/>
              </a:solidFill>
              <a:effectLst/>
              <a:uLnTx/>
              <a:uFillTx/>
              <a:latin typeface="Comic Sans MS" pitchFamily="66"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chemeClr val="tx1"/>
                </a:solidFill>
                <a:effectLst/>
                <a:uLnTx/>
                <a:uFillTx/>
                <a:latin typeface="Comic Sans MS" pitchFamily="66" charset="0"/>
                <a:ea typeface="+mn-ea"/>
                <a:cs typeface="+mn-cs"/>
              </a:rPr>
              <a:t>Both the cheater and the student who aided the cheater will be held responsible for the cheating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Comic Sans MS" pitchFamily="66"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2400" b="0" i="0" u="none" strike="noStrike" kern="1200" cap="none" spc="0" normalizeH="0" baseline="0" noProof="0" dirty="0">
              <a:ln>
                <a:noFill/>
              </a:ln>
              <a:solidFill>
                <a:schemeClr val="tx1"/>
              </a:solidFill>
              <a:effectLst/>
              <a:uLnTx/>
              <a:uFillTx/>
              <a:latin typeface="Comic Sans MS" pitchFamily="66" charset="0"/>
              <a:ea typeface="+mn-ea"/>
              <a:cs typeface="+mn-c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3153</TotalTime>
  <Words>815</Words>
  <Application>Microsoft Office PowerPoint</Application>
  <PresentationFormat>On-screen Show (4:3)</PresentationFormat>
  <Paragraphs>247</Paragraphs>
  <Slides>33</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0" baseType="lpstr">
      <vt:lpstr>Arial</vt:lpstr>
      <vt:lpstr>Calibri</vt:lpstr>
      <vt:lpstr>Comic Sans MS</vt:lpstr>
      <vt:lpstr>Times New Roman</vt:lpstr>
      <vt:lpstr>Wingdings</vt:lpstr>
      <vt:lpstr>Office Theme</vt:lpstr>
      <vt:lpstr>Document</vt:lpstr>
      <vt:lpstr>Operating Systems</vt:lpstr>
      <vt:lpstr>Who Am I?</vt:lpstr>
      <vt:lpstr>Formal Goals of This Course</vt:lpstr>
      <vt:lpstr>Informal Goals of This Course</vt:lpstr>
      <vt:lpstr>Web Presence</vt:lpstr>
      <vt:lpstr>The Textbook</vt:lpstr>
      <vt:lpstr>The Textbook</vt:lpstr>
      <vt:lpstr>Grading</vt:lpstr>
      <vt:lpstr>Integrity</vt:lpstr>
      <vt:lpstr>PowerPoint Presentation</vt:lpstr>
      <vt:lpstr>PowerPoint Presentation</vt:lpstr>
      <vt:lpstr>PowerPoint Presentation</vt:lpstr>
      <vt:lpstr>PowerPoint Presentation</vt:lpstr>
      <vt:lpstr>PowerPoint Presentation</vt:lpstr>
      <vt:lpstr>The Two Main Tasks of OS</vt:lpstr>
      <vt:lpstr>PowerPoint Presentation</vt:lpstr>
      <vt:lpstr>How did the OS evolve? A bit of history …</vt:lpstr>
      <vt:lpstr>The Three Easy Pieces of the OS</vt:lpstr>
      <vt:lpstr>The Three Easy Pieces of the OS</vt:lpstr>
      <vt:lpstr>A Typical Computer System</vt:lpstr>
      <vt:lpstr>Booting Sequence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Process</vt:lpstr>
      <vt:lpstr>PowerPoint Presentation</vt:lpstr>
      <vt:lpstr>Hardware and Software Infrastructure</vt:lpstr>
      <vt:lpstr>Hardware and Software Infrastructure</vt:lpstr>
      <vt:lpstr>Enough for Today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mzahran</dc:creator>
  <cp:lastModifiedBy>Mohamed Zahran</cp:lastModifiedBy>
  <cp:revision>97</cp:revision>
  <dcterms:created xsi:type="dcterms:W3CDTF">2006-08-16T00:00:00Z</dcterms:created>
  <dcterms:modified xsi:type="dcterms:W3CDTF">2020-08-29T06:04:15Z</dcterms:modified>
</cp:coreProperties>
</file>