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256" r:id="rId2"/>
    <p:sldId id="635" r:id="rId3"/>
    <p:sldId id="257" r:id="rId4"/>
    <p:sldId id="258" r:id="rId5"/>
    <p:sldId id="442" r:id="rId6"/>
    <p:sldId id="443" r:id="rId7"/>
    <p:sldId id="444" r:id="rId8"/>
    <p:sldId id="602" r:id="rId9"/>
    <p:sldId id="604" r:id="rId10"/>
    <p:sldId id="603" r:id="rId11"/>
    <p:sldId id="552" r:id="rId12"/>
    <p:sldId id="553" r:id="rId13"/>
    <p:sldId id="494" r:id="rId14"/>
    <p:sldId id="554" r:id="rId15"/>
    <p:sldId id="556" r:id="rId16"/>
    <p:sldId id="557" r:id="rId17"/>
    <p:sldId id="558" r:id="rId18"/>
    <p:sldId id="559" r:id="rId19"/>
    <p:sldId id="560" r:id="rId20"/>
    <p:sldId id="561" r:id="rId21"/>
    <p:sldId id="562" r:id="rId22"/>
    <p:sldId id="565" r:id="rId23"/>
    <p:sldId id="566" r:id="rId24"/>
    <p:sldId id="563" r:id="rId25"/>
    <p:sldId id="568" r:id="rId26"/>
    <p:sldId id="569" r:id="rId27"/>
    <p:sldId id="572" r:id="rId28"/>
    <p:sldId id="570" r:id="rId29"/>
    <p:sldId id="571" r:id="rId30"/>
    <p:sldId id="628" r:id="rId31"/>
    <p:sldId id="573" r:id="rId32"/>
    <p:sldId id="629" r:id="rId33"/>
    <p:sldId id="574" r:id="rId34"/>
    <p:sldId id="575" r:id="rId35"/>
    <p:sldId id="576" r:id="rId36"/>
    <p:sldId id="588" r:id="rId37"/>
    <p:sldId id="589" r:id="rId38"/>
    <p:sldId id="606" r:id="rId39"/>
    <p:sldId id="577" r:id="rId40"/>
    <p:sldId id="578" r:id="rId41"/>
    <p:sldId id="579" r:id="rId42"/>
    <p:sldId id="581" r:id="rId43"/>
    <p:sldId id="583" r:id="rId44"/>
    <p:sldId id="584" r:id="rId45"/>
    <p:sldId id="585" r:id="rId46"/>
    <p:sldId id="631" r:id="rId47"/>
    <p:sldId id="590" r:id="rId48"/>
    <p:sldId id="593" r:id="rId49"/>
    <p:sldId id="627" r:id="rId50"/>
    <p:sldId id="594" r:id="rId51"/>
    <p:sldId id="619" r:id="rId52"/>
    <p:sldId id="596" r:id="rId53"/>
    <p:sldId id="597" r:id="rId54"/>
    <p:sldId id="598" r:id="rId55"/>
    <p:sldId id="599" r:id="rId56"/>
    <p:sldId id="600" r:id="rId57"/>
    <p:sldId id="601" r:id="rId58"/>
    <p:sldId id="605" r:id="rId59"/>
    <p:sldId id="633" r:id="rId60"/>
    <p:sldId id="634" r:id="rId61"/>
    <p:sldId id="551" r:id="rId62"/>
    <p:sldId id="611" r:id="rId63"/>
    <p:sldId id="614" r:id="rId64"/>
    <p:sldId id="615" r:id="rId65"/>
    <p:sldId id="616" r:id="rId66"/>
    <p:sldId id="617" r:id="rId67"/>
    <p:sldId id="620" r:id="rId68"/>
    <p:sldId id="621" r:id="rId69"/>
    <p:sldId id="407" r:id="rId70"/>
    <p:sldId id="630" r:id="rId71"/>
    <p:sldId id="454" r:id="rId72"/>
    <p:sldId id="455" r:id="rId73"/>
    <p:sldId id="622" r:id="rId74"/>
    <p:sldId id="586" r:id="rId75"/>
    <p:sldId id="591" r:id="rId76"/>
    <p:sldId id="592" r:id="rId77"/>
    <p:sldId id="609" r:id="rId78"/>
    <p:sldId id="610" r:id="rId79"/>
    <p:sldId id="456" r:id="rId80"/>
    <p:sldId id="457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2047" autoAdjust="0"/>
  </p:normalViewPr>
  <p:slideViewPr>
    <p:cSldViewPr snapToGrid="0">
      <p:cViewPr varScale="1">
        <p:scale>
          <a:sx n="107" d="100"/>
          <a:sy n="107" d="100"/>
        </p:scale>
        <p:origin x="176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9E745-5063-419E-B6E6-C86CC9053B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3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7.png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jpeg"/><Relationship Id="rId7" Type="http://schemas.openxmlformats.org/officeDocument/2006/relationships/image" Target="../media/image1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6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image" Target="../media/image680.png"/><Relationship Id="rId7" Type="http://schemas.openxmlformats.org/officeDocument/2006/relationships/image" Target="../media/image72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0.png"/><Relationship Id="rId11" Type="http://schemas.openxmlformats.org/officeDocument/2006/relationships/image" Target="../media/image760.png"/><Relationship Id="rId5" Type="http://schemas.openxmlformats.org/officeDocument/2006/relationships/image" Target="../media/image70.png"/><Relationship Id="rId10" Type="http://schemas.openxmlformats.org/officeDocument/2006/relationships/image" Target="../media/image750.png"/><Relationship Id="rId4" Type="http://schemas.openxmlformats.org/officeDocument/2006/relationships/image" Target="../media/image690.png"/><Relationship Id="rId9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Transformations and Fitting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63F2CF4-5ACC-4B6A-BA79-7F7C50779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" y="3602038"/>
            <a:ext cx="9127998" cy="1655762"/>
          </a:xfrm>
        </p:spPr>
        <p:txBody>
          <a:bodyPr>
            <a:normAutofit/>
          </a:bodyPr>
          <a:lstStyle/>
          <a:p>
            <a:r>
              <a:rPr lang="en-US" sz="3200" dirty="0"/>
              <a:t>EECS 442 – David Fouhey</a:t>
            </a:r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https://web.eecs.umich.edu/~fouhey/teaching/EECS442_W23/</a:t>
            </a:r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C495-268B-4B6E-94B1-70A151EF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4" name="Picture 12" descr="pan2">
            <a:extLst>
              <a:ext uri="{FF2B5EF4-FFF2-40B4-BE49-F238E27FC236}">
                <a16:creationId xmlns:a16="http://schemas.microsoft.com/office/drawing/2014/main" id="{FD51EE76-DD00-4224-98C8-9A1CB697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6" y="2019195"/>
            <a:ext cx="8699067" cy="340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2A2FF-DEB5-462C-AAF0-511780717B9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67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D1D2-4505-4DDF-BBE5-664E1D3E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D6AE0B-55D1-419C-86AA-90804D293842}"/>
              </a:ext>
            </a:extLst>
          </p:cNvPr>
          <p:cNvGrpSpPr/>
          <p:nvPr/>
        </p:nvGrpSpPr>
        <p:grpSpPr>
          <a:xfrm>
            <a:off x="1524000" y="2593650"/>
            <a:ext cx="1981200" cy="1376363"/>
            <a:chOff x="1524000" y="2593650"/>
            <a:chExt cx="1981200" cy="1376363"/>
          </a:xfrm>
        </p:grpSpPr>
        <p:sp>
          <p:nvSpPr>
            <p:cNvPr id="51" name="Line 5">
              <a:extLst>
                <a:ext uri="{FF2B5EF4-FFF2-40B4-BE49-F238E27FC236}">
                  <a16:creationId xmlns:a16="http://schemas.microsoft.com/office/drawing/2014/main" id="{CDE47150-D058-4388-B3A3-1D4476B57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2669850"/>
              <a:ext cx="0" cy="838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EE37AE5D-6685-4C78-8216-09AFEF8739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3508050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F83149E9-298C-4A5C-890D-A952E180D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2796850"/>
              <a:ext cx="1066800" cy="609600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 Box 8">
              <a:extLst>
                <a:ext uri="{FF2B5EF4-FFF2-40B4-BE49-F238E27FC236}">
                  <a16:creationId xmlns:a16="http://schemas.microsoft.com/office/drawing/2014/main" id="{644D8799-92C9-479C-BA5D-EC4C9961D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259365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f</a:t>
              </a:r>
            </a:p>
          </p:txBody>
        </p:sp>
        <p:sp>
          <p:nvSpPr>
            <p:cNvPr id="55" name="Text Box 9">
              <a:extLst>
                <a:ext uri="{FF2B5EF4-FFF2-40B4-BE49-F238E27FC236}">
                  <a16:creationId xmlns:a16="http://schemas.microsoft.com/office/drawing/2014/main" id="{26448492-2BBF-44FC-8A5E-DBECEE9DD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3446138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1B20D3FC-24C8-4FEC-B03E-38765E59B34A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871462"/>
            <a:ext cx="1600200" cy="523875"/>
            <a:chOff x="2256" y="2047"/>
            <a:chExt cx="1008" cy="330"/>
          </a:xfrm>
        </p:grpSpPr>
        <p:sp>
          <p:nvSpPr>
            <p:cNvPr id="48" name="Text Box 11">
              <a:extLst>
                <a:ext uri="{FF2B5EF4-FFF2-40B4-BE49-F238E27FC236}">
                  <a16:creationId xmlns:a16="http://schemas.microsoft.com/office/drawing/2014/main" id="{1F28FA7B-D15A-4676-A5D4-3830C8DB5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47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T</a:t>
              </a:r>
            </a:p>
          </p:txBody>
        </p:sp>
        <p:sp>
          <p:nvSpPr>
            <p:cNvPr id="49" name="Line 12">
              <a:extLst>
                <a:ext uri="{FF2B5EF4-FFF2-40B4-BE49-F238E27FC236}">
                  <a16:creationId xmlns:a16="http://schemas.microsoft.com/office/drawing/2014/main" id="{3A5E0AAC-9FD6-4DAE-87AB-749C1BBAC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5E2C1C5B-FEF8-48A8-8721-A9E827619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65C267-7332-4D86-B6AB-2FE4CA9E8BC0}"/>
              </a:ext>
            </a:extLst>
          </p:cNvPr>
          <p:cNvGrpSpPr/>
          <p:nvPr/>
        </p:nvGrpSpPr>
        <p:grpSpPr>
          <a:xfrm>
            <a:off x="5638800" y="2593650"/>
            <a:ext cx="1981200" cy="1376363"/>
            <a:chOff x="5638800" y="2593650"/>
            <a:chExt cx="1981200" cy="1376363"/>
          </a:xfrm>
        </p:grpSpPr>
        <p:sp>
          <p:nvSpPr>
            <p:cNvPr id="43" name="Line 15">
              <a:extLst>
                <a:ext uri="{FF2B5EF4-FFF2-40B4-BE49-F238E27FC236}">
                  <a16:creationId xmlns:a16="http://schemas.microsoft.com/office/drawing/2014/main" id="{35FCC380-F2AE-4B0E-9398-F25A8F78D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2669850"/>
              <a:ext cx="0" cy="838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6">
              <a:extLst>
                <a:ext uri="{FF2B5EF4-FFF2-40B4-BE49-F238E27FC236}">
                  <a16:creationId xmlns:a16="http://schemas.microsoft.com/office/drawing/2014/main" id="{1E4AB939-AE16-444E-B1DA-6705185FFA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3508050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A5DFA874-6465-430C-A5EE-2568C40D7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796850"/>
              <a:ext cx="1066800" cy="25400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Box 18">
              <a:extLst>
                <a:ext uri="{FF2B5EF4-FFF2-40B4-BE49-F238E27FC236}">
                  <a16:creationId xmlns:a16="http://schemas.microsoft.com/office/drawing/2014/main" id="{FF84175A-DD65-4FD0-8ADA-D771610C7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259365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g</a:t>
              </a:r>
            </a:p>
          </p:txBody>
        </p:sp>
        <p:sp>
          <p:nvSpPr>
            <p:cNvPr id="47" name="Text Box 19">
              <a:extLst>
                <a:ext uri="{FF2B5EF4-FFF2-40B4-BE49-F238E27FC236}">
                  <a16:creationId xmlns:a16="http://schemas.microsoft.com/office/drawing/2014/main" id="{8F933875-58D3-45EA-8701-C66EA3C17A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3446138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6A1BD7-8DBB-4E27-8EF7-9BC1E201085E}"/>
              </a:ext>
            </a:extLst>
          </p:cNvPr>
          <p:cNvGrpSpPr/>
          <p:nvPr/>
        </p:nvGrpSpPr>
        <p:grpSpPr>
          <a:xfrm>
            <a:off x="1524000" y="5189059"/>
            <a:ext cx="1981200" cy="1376363"/>
            <a:chOff x="1524000" y="5189059"/>
            <a:chExt cx="1981200" cy="1376363"/>
          </a:xfrm>
        </p:grpSpPr>
        <p:sp>
          <p:nvSpPr>
            <p:cNvPr id="38" name="Line 21">
              <a:extLst>
                <a:ext uri="{FF2B5EF4-FFF2-40B4-BE49-F238E27FC236}">
                  <a16:creationId xmlns:a16="http://schemas.microsoft.com/office/drawing/2014/main" id="{ADDDB3A7-0F81-4F30-A6E4-DA9B1C59E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5265259"/>
              <a:ext cx="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9" name="Line 22">
              <a:extLst>
                <a:ext uri="{FF2B5EF4-FFF2-40B4-BE49-F238E27FC236}">
                  <a16:creationId xmlns:a16="http://schemas.microsoft.com/office/drawing/2014/main" id="{EEB93E5C-C685-4244-A49C-59769C7BC2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6103459"/>
              <a:ext cx="1524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6AD1C70E-12CE-4323-BB1E-2C561933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5392259"/>
              <a:ext cx="1066800" cy="609600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41" name="Text Box 24">
              <a:extLst>
                <a:ext uri="{FF2B5EF4-FFF2-40B4-BE49-F238E27FC236}">
                  <a16:creationId xmlns:a16="http://schemas.microsoft.com/office/drawing/2014/main" id="{CCBD32EF-5908-4EBB-8957-8EF2D6CE3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5189059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f</a:t>
              </a:r>
            </a:p>
          </p:txBody>
        </p:sp>
        <p:sp>
          <p:nvSpPr>
            <p:cNvPr id="42" name="Text Box 25">
              <a:extLst>
                <a:ext uri="{FF2B5EF4-FFF2-40B4-BE49-F238E27FC236}">
                  <a16:creationId xmlns:a16="http://schemas.microsoft.com/office/drawing/2014/main" id="{F3C667E0-EAB2-4AA4-9DE5-311A689F1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6041547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7F52D4-98A5-4F4B-85B0-5D33DA4BF693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474808"/>
            <a:ext cx="1600200" cy="523875"/>
            <a:chOff x="2256" y="2064"/>
            <a:chExt cx="1008" cy="330"/>
          </a:xfrm>
        </p:grpSpPr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1FD34E08-FAFA-4B2A-8905-1EAC521A0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T</a:t>
              </a:r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B95AA7CB-A229-4A72-9F1E-8A282EB2C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7" name="Line 29">
              <a:extLst>
                <a:ext uri="{FF2B5EF4-FFF2-40B4-BE49-F238E27FC236}">
                  <a16:creationId xmlns:a16="http://schemas.microsoft.com/office/drawing/2014/main" id="{AE0E5D87-2413-4171-8BB9-F753EEA17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E181C7-8BC9-41F3-B262-462DDC998626}"/>
              </a:ext>
            </a:extLst>
          </p:cNvPr>
          <p:cNvGrpSpPr/>
          <p:nvPr/>
        </p:nvGrpSpPr>
        <p:grpSpPr>
          <a:xfrm>
            <a:off x="5638800" y="5189060"/>
            <a:ext cx="1981200" cy="1376363"/>
            <a:chOff x="5638800" y="5189060"/>
            <a:chExt cx="1981200" cy="1376363"/>
          </a:xfrm>
        </p:grpSpPr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66F77B76-C901-47A4-9325-5F3C504EAC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5265260"/>
              <a:ext cx="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18C369BC-A9ED-41E9-9C7C-793C8A37F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6103460"/>
              <a:ext cx="1524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990E02BB-9DE4-449E-B9C4-865E459B2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600" y="5392260"/>
              <a:ext cx="609600" cy="609600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2 w 672"/>
                <a:gd name="T5" fmla="*/ 208 h 384"/>
                <a:gd name="T6" fmla="*/ 3 w 672"/>
                <a:gd name="T7" fmla="*/ 352 h 384"/>
                <a:gd name="T8" fmla="*/ 4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3" name="Text Box 34">
              <a:extLst>
                <a:ext uri="{FF2B5EF4-FFF2-40B4-BE49-F238E27FC236}">
                  <a16:creationId xmlns:a16="http://schemas.microsoft.com/office/drawing/2014/main" id="{FB0B7C28-DAAD-42AA-8089-48E7C1D5B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518906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g</a:t>
              </a:r>
            </a:p>
          </p:txBody>
        </p:sp>
        <p:sp>
          <p:nvSpPr>
            <p:cNvPr id="34" name="Text Box 35">
              <a:extLst>
                <a:ext uri="{FF2B5EF4-FFF2-40B4-BE49-F238E27FC236}">
                  <a16:creationId xmlns:a16="http://schemas.microsoft.com/office/drawing/2014/main" id="{7F8991A4-35E0-487B-A6DD-81D0B45E4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6041548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9E96C0C-F511-4B73-93A1-218B3C7DCB5A}"/>
              </a:ext>
            </a:extLst>
          </p:cNvPr>
          <p:cNvSpPr txBox="1"/>
          <p:nvPr/>
        </p:nvSpPr>
        <p:spPr>
          <a:xfrm>
            <a:off x="628650" y="147987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filtering: change range of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/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/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3F0661E9-277A-4D34-A4E6-6178DF4DE0BF}"/>
              </a:ext>
            </a:extLst>
          </p:cNvPr>
          <p:cNvSpPr txBox="1"/>
          <p:nvPr/>
        </p:nvSpPr>
        <p:spPr>
          <a:xfrm>
            <a:off x="628650" y="3779840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warping: change </a:t>
            </a:r>
            <a:r>
              <a:rPr lang="en-US" sz="2800" b="1" i="1" dirty="0"/>
              <a:t>domain</a:t>
            </a:r>
            <a:r>
              <a:rPr lang="en-US" sz="2800" dirty="0"/>
              <a:t> of image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5DDF43-0EC1-4546-8EFD-922EA19EDE8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0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D1D2-4505-4DDF-BBE5-664E1D3E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1B20D3FC-24C8-4FEC-B03E-38765E59B34A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871462"/>
            <a:ext cx="1600200" cy="523875"/>
            <a:chOff x="2256" y="2047"/>
            <a:chExt cx="1008" cy="330"/>
          </a:xfrm>
        </p:grpSpPr>
        <p:sp>
          <p:nvSpPr>
            <p:cNvPr id="48" name="Text Box 11">
              <a:extLst>
                <a:ext uri="{FF2B5EF4-FFF2-40B4-BE49-F238E27FC236}">
                  <a16:creationId xmlns:a16="http://schemas.microsoft.com/office/drawing/2014/main" id="{1F28FA7B-D15A-4676-A5D4-3830C8DB5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47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T</a:t>
              </a:r>
            </a:p>
          </p:txBody>
        </p:sp>
        <p:sp>
          <p:nvSpPr>
            <p:cNvPr id="49" name="Line 12">
              <a:extLst>
                <a:ext uri="{FF2B5EF4-FFF2-40B4-BE49-F238E27FC236}">
                  <a16:creationId xmlns:a16="http://schemas.microsoft.com/office/drawing/2014/main" id="{3A5E0AAC-9FD6-4DAE-87AB-749C1BBAC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5E2C1C5B-FEF8-48A8-8721-A9E827619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7F52D4-98A5-4F4B-85B0-5D33DA4BF693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474808"/>
            <a:ext cx="1600200" cy="523875"/>
            <a:chOff x="2256" y="2064"/>
            <a:chExt cx="1008" cy="330"/>
          </a:xfrm>
        </p:grpSpPr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1FD34E08-FAFA-4B2A-8905-1EAC521A0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T</a:t>
              </a:r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B95AA7CB-A229-4A72-9F1E-8A282EB2C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7" name="Line 29">
              <a:extLst>
                <a:ext uri="{FF2B5EF4-FFF2-40B4-BE49-F238E27FC236}">
                  <a16:creationId xmlns:a16="http://schemas.microsoft.com/office/drawing/2014/main" id="{AE0E5D87-2413-4171-8BB9-F753EEA17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9E96C0C-F511-4B73-93A1-218B3C7DCB5A}"/>
              </a:ext>
            </a:extLst>
          </p:cNvPr>
          <p:cNvSpPr txBox="1"/>
          <p:nvPr/>
        </p:nvSpPr>
        <p:spPr>
          <a:xfrm>
            <a:off x="628650" y="147987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filtering: change range of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/>
              <p:nvPr/>
            </p:nvSpPr>
            <p:spPr>
              <a:xfrm>
                <a:off x="3132311" y="1953736"/>
                <a:ext cx="36585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311" y="1953736"/>
                <a:ext cx="3658566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/>
              <p:nvPr/>
            </p:nvSpPr>
            <p:spPr>
              <a:xfrm>
                <a:off x="3314700" y="4261785"/>
                <a:ext cx="36585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00" y="4261785"/>
                <a:ext cx="365856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3F0661E9-277A-4D34-A4E6-6178DF4DE0BF}"/>
              </a:ext>
            </a:extLst>
          </p:cNvPr>
          <p:cNvSpPr txBox="1"/>
          <p:nvPr/>
        </p:nvSpPr>
        <p:spPr>
          <a:xfrm>
            <a:off x="628650" y="3779840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warping: change </a:t>
            </a:r>
            <a:r>
              <a:rPr lang="en-US" sz="2800" b="1" i="1" dirty="0"/>
              <a:t>domain</a:t>
            </a:r>
            <a:r>
              <a:rPr lang="en-US" sz="2800" dirty="0"/>
              <a:t> of image</a:t>
            </a:r>
          </a:p>
        </p:txBody>
      </p:sp>
      <p:pic>
        <p:nvPicPr>
          <p:cNvPr id="62" name="Picture 11" descr="HHHIMG_1166">
            <a:extLst>
              <a:ext uri="{FF2B5EF4-FFF2-40B4-BE49-F238E27FC236}">
                <a16:creationId xmlns:a16="http://schemas.microsoft.com/office/drawing/2014/main" id="{9C502C8F-2895-408B-97BD-5712033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 descr="HHHIMG_1166">
            <a:extLst>
              <a:ext uri="{FF2B5EF4-FFF2-40B4-BE49-F238E27FC236}">
                <a16:creationId xmlns:a16="http://schemas.microsoft.com/office/drawing/2014/main" id="{ED9C44A1-087C-493E-AAB4-93700195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3" descr="HHHIMG_1166">
            <a:extLst>
              <a:ext uri="{FF2B5EF4-FFF2-40B4-BE49-F238E27FC236}">
                <a16:creationId xmlns:a16="http://schemas.microsoft.com/office/drawing/2014/main" id="{0BCDCCA0-75B2-48B2-B146-C85B0C0A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 descr="HHHIMG_1166">
            <a:extLst>
              <a:ext uri="{FF2B5EF4-FFF2-40B4-BE49-F238E27FC236}">
                <a16:creationId xmlns:a16="http://schemas.microsoft.com/office/drawing/2014/main" id="{A4BF47C4-54D4-44C3-B7DB-48E344351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8">
            <a:extLst>
              <a:ext uri="{FF2B5EF4-FFF2-40B4-BE49-F238E27FC236}">
                <a16:creationId xmlns:a16="http://schemas.microsoft.com/office/drawing/2014/main" id="{CE7C87EA-C936-4B91-839B-B03639705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9365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latin typeface="+mj-lt"/>
              </a:rPr>
              <a:t>f</a:t>
            </a:r>
          </a:p>
        </p:txBody>
      </p:sp>
      <p:sp>
        <p:nvSpPr>
          <p:cNvPr id="67" name="Text Box 18">
            <a:extLst>
              <a:ext uri="{FF2B5EF4-FFF2-40B4-BE49-F238E27FC236}">
                <a16:creationId xmlns:a16="http://schemas.microsoft.com/office/drawing/2014/main" id="{3271F432-DBE5-4A54-9628-71823B7EC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9365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latin typeface="+mj-lt"/>
              </a:rPr>
              <a:t>g</a:t>
            </a:r>
          </a:p>
        </p:txBody>
      </p:sp>
      <p:sp>
        <p:nvSpPr>
          <p:cNvPr id="68" name="Text Box 24">
            <a:extLst>
              <a:ext uri="{FF2B5EF4-FFF2-40B4-BE49-F238E27FC236}">
                <a16:creationId xmlns:a16="http://schemas.microsoft.com/office/drawing/2014/main" id="{6ECFF944-B87F-4F9D-A0AF-02DC88509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228" y="500596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>
                <a:latin typeface="+mj-lt"/>
              </a:rPr>
              <a:t>f</a:t>
            </a:r>
          </a:p>
        </p:txBody>
      </p:sp>
      <p:sp>
        <p:nvSpPr>
          <p:cNvPr id="69" name="Text Box 34">
            <a:extLst>
              <a:ext uri="{FF2B5EF4-FFF2-40B4-BE49-F238E27FC236}">
                <a16:creationId xmlns:a16="http://schemas.microsoft.com/office/drawing/2014/main" id="{29EA2081-1F26-44B2-9E15-72ADD3E9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0540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latin typeface="+mj-lt"/>
              </a:rPr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9E4FC2-4F98-40A4-BE3D-6816B6938277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69108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788ADAB-B125-49DF-9C48-7BBB5635F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Parametric (Global) warping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EC1A6E-9BB0-4AB8-8103-95A5DB5957B1}"/>
              </a:ext>
            </a:extLst>
          </p:cNvPr>
          <p:cNvGrpSpPr/>
          <p:nvPr/>
        </p:nvGrpSpPr>
        <p:grpSpPr>
          <a:xfrm>
            <a:off x="1073369" y="2805113"/>
            <a:ext cx="2235937" cy="1618595"/>
            <a:chOff x="1073369" y="2805113"/>
            <a:chExt cx="2235937" cy="1618595"/>
          </a:xfrm>
        </p:grpSpPr>
        <p:pic>
          <p:nvPicPr>
            <p:cNvPr id="5124" name="Picture 4" descr="HHHIMG_1166">
              <a:extLst>
                <a:ext uri="{FF2B5EF4-FFF2-40B4-BE49-F238E27FC236}">
                  <a16:creationId xmlns:a16="http://schemas.microsoft.com/office/drawing/2014/main" id="{F335A055-3E19-4164-9B44-B10C72C3B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464" y="2805113"/>
              <a:ext cx="1462087" cy="109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464AFDE9-45F0-4BD9-8328-4F26752A6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3369" y="3900488"/>
              <a:ext cx="22359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latin typeface="+mj-lt"/>
                </a:rPr>
                <a:t>translation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A6489FB-BC3D-4C71-8264-8B788AA2D700}"/>
              </a:ext>
            </a:extLst>
          </p:cNvPr>
          <p:cNvGrpSpPr/>
          <p:nvPr/>
        </p:nvGrpSpPr>
        <p:grpSpPr>
          <a:xfrm>
            <a:off x="3738811" y="2590800"/>
            <a:ext cx="1806915" cy="1832908"/>
            <a:chOff x="3738811" y="2590800"/>
            <a:chExt cx="1806915" cy="1832908"/>
          </a:xfrm>
        </p:grpSpPr>
        <p:pic>
          <p:nvPicPr>
            <p:cNvPr id="5127" name="Picture 7" descr="rotated">
              <a:extLst>
                <a:ext uri="{FF2B5EF4-FFF2-40B4-BE49-F238E27FC236}">
                  <a16:creationId xmlns:a16="http://schemas.microsoft.com/office/drawing/2014/main" id="{36D758DE-0763-417C-A5A5-7DF16B40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951" y="2590800"/>
              <a:ext cx="1755775" cy="141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8">
              <a:extLst>
                <a:ext uri="{FF2B5EF4-FFF2-40B4-BE49-F238E27FC236}">
                  <a16:creationId xmlns:a16="http://schemas.microsoft.com/office/drawing/2014/main" id="{06E25ECD-260E-43A5-BC5C-4D53422EE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811" y="3900488"/>
              <a:ext cx="1785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rotation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1F41D4-BDA9-4BF7-A491-56AE85D5589C}"/>
              </a:ext>
            </a:extLst>
          </p:cNvPr>
          <p:cNvGrpSpPr/>
          <p:nvPr/>
        </p:nvGrpSpPr>
        <p:grpSpPr>
          <a:xfrm>
            <a:off x="6174036" y="2819400"/>
            <a:ext cx="1785031" cy="1604308"/>
            <a:chOff x="6174036" y="2819400"/>
            <a:chExt cx="1785031" cy="1604308"/>
          </a:xfrm>
        </p:grpSpPr>
        <p:pic>
          <p:nvPicPr>
            <p:cNvPr id="5126" name="Picture 6" descr="HHHIMG_1166">
              <a:extLst>
                <a:ext uri="{FF2B5EF4-FFF2-40B4-BE49-F238E27FC236}">
                  <a16:creationId xmlns:a16="http://schemas.microsoft.com/office/drawing/2014/main" id="{ED7FFEB2-0AB5-431D-9AEF-2353B5C97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751" y="2819400"/>
              <a:ext cx="146208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 Box 9">
              <a:extLst>
                <a:ext uri="{FF2B5EF4-FFF2-40B4-BE49-F238E27FC236}">
                  <a16:creationId xmlns:a16="http://schemas.microsoft.com/office/drawing/2014/main" id="{25BE29A6-D97D-4775-9157-908ECB8CD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4036" y="3900488"/>
              <a:ext cx="1785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aspect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453848-8924-45E3-B3C5-ED81FE02A4D7}"/>
              </a:ext>
            </a:extLst>
          </p:cNvPr>
          <p:cNvGrpSpPr/>
          <p:nvPr/>
        </p:nvGrpSpPr>
        <p:grpSpPr>
          <a:xfrm>
            <a:off x="1144836" y="4495800"/>
            <a:ext cx="1876765" cy="1971020"/>
            <a:chOff x="1144836" y="4495800"/>
            <a:chExt cx="1876765" cy="1971020"/>
          </a:xfrm>
        </p:grpSpPr>
        <p:pic>
          <p:nvPicPr>
            <p:cNvPr id="5130" name="Picture 10" descr="affine">
              <a:extLst>
                <a:ext uri="{FF2B5EF4-FFF2-40B4-BE49-F238E27FC236}">
                  <a16:creationId xmlns:a16="http://schemas.microsoft.com/office/drawing/2014/main" id="{9CE295B3-52F3-4D3D-BBA6-8E45788A9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351" y="4495800"/>
              <a:ext cx="1746250" cy="130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8CE6CB33-4AE7-4A12-8A4E-C02BDA7F7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4836" y="5943600"/>
              <a:ext cx="1785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affine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C7788B-5EE1-47F4-BC37-7DE1B02C1F3E}"/>
              </a:ext>
            </a:extLst>
          </p:cNvPr>
          <p:cNvGrpSpPr/>
          <p:nvPr/>
        </p:nvGrpSpPr>
        <p:grpSpPr>
          <a:xfrm>
            <a:off x="3587559" y="4648200"/>
            <a:ext cx="2008160" cy="1818620"/>
            <a:chOff x="3587559" y="4648200"/>
            <a:chExt cx="2008160" cy="1818620"/>
          </a:xfrm>
        </p:grpSpPr>
        <p:pic>
          <p:nvPicPr>
            <p:cNvPr id="5132" name="Picture 12" descr="perspective">
              <a:extLst>
                <a:ext uri="{FF2B5EF4-FFF2-40B4-BE49-F238E27FC236}">
                  <a16:creationId xmlns:a16="http://schemas.microsoft.com/office/drawing/2014/main" id="{8CD5F954-2731-459F-A4F9-B5C79B55B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951" y="4648200"/>
              <a:ext cx="1563688" cy="100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3" name="Text Box 13">
              <a:extLst>
                <a:ext uri="{FF2B5EF4-FFF2-40B4-BE49-F238E27FC236}">
                  <a16:creationId xmlns:a16="http://schemas.microsoft.com/office/drawing/2014/main" id="{D0EBBEF4-AFCC-4193-A40A-44B1824CC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559" y="5943600"/>
              <a:ext cx="2008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latin typeface="+mj-lt"/>
                </a:rPr>
                <a:t>perspective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1B1F6E-E81C-4A82-A085-9E6D1698E3E3}"/>
              </a:ext>
            </a:extLst>
          </p:cNvPr>
          <p:cNvGrpSpPr/>
          <p:nvPr/>
        </p:nvGrpSpPr>
        <p:grpSpPr>
          <a:xfrm>
            <a:off x="6062471" y="4543425"/>
            <a:ext cx="2008160" cy="1923395"/>
            <a:chOff x="6062471" y="4543425"/>
            <a:chExt cx="2008160" cy="1923395"/>
          </a:xfrm>
        </p:grpSpPr>
        <p:pic>
          <p:nvPicPr>
            <p:cNvPr id="5134" name="Picture 14" descr="cylindrical">
              <a:extLst>
                <a:ext uri="{FF2B5EF4-FFF2-40B4-BE49-F238E27FC236}">
                  <a16:creationId xmlns:a16="http://schemas.microsoft.com/office/drawing/2014/main" id="{21E0D05E-F2FE-4A35-80CC-B78E5CF02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064" y="4543425"/>
              <a:ext cx="1563687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5" name="Text Box 15">
              <a:extLst>
                <a:ext uri="{FF2B5EF4-FFF2-40B4-BE49-F238E27FC236}">
                  <a16:creationId xmlns:a16="http://schemas.microsoft.com/office/drawing/2014/main" id="{0000F8AB-0A9C-4CA5-B48D-26089B6F7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471" y="5943600"/>
              <a:ext cx="2008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cylindrical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12F4B0-1164-4265-8FF9-450F208F80B7}"/>
              </a:ext>
            </a:extLst>
          </p:cNvPr>
          <p:cNvSpPr txBox="1"/>
          <p:nvPr/>
        </p:nvSpPr>
        <p:spPr>
          <a:xfrm>
            <a:off x="1357884" y="1508760"/>
            <a:ext cx="642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Examples of parametric warps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CE8D5-459D-48DE-9FBC-2EB0BFE4218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0DF6-0536-4846-A535-E13E99A3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C64C427-19FC-4507-8395-19F230A74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976" y="4634987"/>
            <a:ext cx="639914" cy="5713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C2F1C7FD-00D3-4BD7-891D-8AF0FB143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4062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441C121-7656-4E32-9E88-B60161436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891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1" descr="HHHIMG_1166">
            <a:extLst>
              <a:ext uri="{FF2B5EF4-FFF2-40B4-BE49-F238E27FC236}">
                <a16:creationId xmlns:a16="http://schemas.microsoft.com/office/drawing/2014/main" id="{14ECF11B-EE8D-480E-97A1-8A288008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60" y="4202931"/>
            <a:ext cx="3561053" cy="147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>
            <a:extLst>
              <a:ext uri="{FF2B5EF4-FFF2-40B4-BE49-F238E27FC236}">
                <a16:creationId xmlns:a16="http://schemas.microsoft.com/office/drawing/2014/main" id="{917B7185-0133-4CA3-AAD2-7A00824E9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60" y="5675201"/>
            <a:ext cx="3533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>
                <a:latin typeface="+mj-lt"/>
              </a:rPr>
              <a:t>p’</a:t>
            </a:r>
            <a:r>
              <a:rPr lang="en-US" altLang="en-US" sz="2800">
                <a:latin typeface="+mj-lt"/>
              </a:rPr>
              <a:t> = (x’,y’)</a:t>
            </a: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8B5786AB-F9B6-4353-9BCE-C9EA6DDCF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8388" y="4414571"/>
            <a:ext cx="230042" cy="23004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" name="Picture 10" descr="HHHIMG_1166">
            <a:extLst>
              <a:ext uri="{FF2B5EF4-FFF2-40B4-BE49-F238E27FC236}">
                <a16:creationId xmlns:a16="http://schemas.microsoft.com/office/drawing/2014/main" id="{650D48FC-FEDB-4CE5-A995-852A9D3E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8" y="3853267"/>
            <a:ext cx="2824918" cy="2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EAD1A627-CBE9-49C0-942C-8A3446F9C3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562" y="4202931"/>
            <a:ext cx="230041" cy="23004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8E1EB4-11B5-46F2-844B-03B5FDE46725}"/>
              </a:ext>
            </a:extLst>
          </p:cNvPr>
          <p:cNvSpPr txBox="1"/>
          <p:nvPr/>
        </p:nvSpPr>
        <p:spPr>
          <a:xfrm>
            <a:off x="628650" y="1450851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 is a coordinate changing machine</a:t>
            </a: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6B669602-BE44-4CBC-8354-DF11573F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88" y="5969654"/>
            <a:ext cx="2824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dirty="0">
                <a:latin typeface="+mj-lt"/>
              </a:rPr>
              <a:t>p</a:t>
            </a:r>
            <a:r>
              <a:rPr lang="en-US" altLang="en-US" sz="2800" dirty="0">
                <a:latin typeface="+mj-lt"/>
              </a:rPr>
              <a:t> = (</a:t>
            </a:r>
            <a:r>
              <a:rPr lang="en-US" altLang="en-US" sz="2800" dirty="0" err="1">
                <a:latin typeface="+mj-lt"/>
              </a:rPr>
              <a:t>x,y</a:t>
            </a:r>
            <a:r>
              <a:rPr lang="en-US" altLang="en-US" sz="2800" dirty="0">
                <a:latin typeface="+mj-lt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15C5CE-EE11-463B-803B-9F430E8B3F82}"/>
              </a:ext>
            </a:extLst>
          </p:cNvPr>
          <p:cNvSpPr txBox="1"/>
          <p:nvPr/>
        </p:nvSpPr>
        <p:spPr>
          <a:xfrm>
            <a:off x="234315" y="2596939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Note: T is the same for all points, has relatively few parameters, and does </a:t>
            </a:r>
            <a:r>
              <a:rPr lang="en-US" sz="2800" b="1" dirty="0"/>
              <a:t>not </a:t>
            </a:r>
            <a:r>
              <a:rPr lang="en-US" sz="2800" dirty="0"/>
              <a:t>depend on image content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BF1DE3-54D5-4A97-9FD4-A82D751C3D35}"/>
                  </a:ext>
                </a:extLst>
              </p:cNvPr>
              <p:cNvSpPr txBox="1"/>
              <p:nvPr/>
            </p:nvSpPr>
            <p:spPr>
              <a:xfrm>
                <a:off x="3164339" y="1878769"/>
                <a:ext cx="281532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BF1DE3-54D5-4A97-9FD4-A82D751C3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339" y="1878769"/>
                <a:ext cx="2815322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E215947-6C85-4358-8A9A-8870F86F005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0228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0DF6-0536-4846-A535-E13E99A3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C64C427-19FC-4507-8395-19F230A74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976" y="4634987"/>
            <a:ext cx="639914" cy="5713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C2F1C7FD-00D3-4BD7-891D-8AF0FB143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4062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441C121-7656-4E32-9E88-B60161436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891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1" descr="HHHIMG_1166">
            <a:extLst>
              <a:ext uri="{FF2B5EF4-FFF2-40B4-BE49-F238E27FC236}">
                <a16:creationId xmlns:a16="http://schemas.microsoft.com/office/drawing/2014/main" id="{14ECF11B-EE8D-480E-97A1-8A288008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60" y="4202931"/>
            <a:ext cx="3561053" cy="147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>
            <a:extLst>
              <a:ext uri="{FF2B5EF4-FFF2-40B4-BE49-F238E27FC236}">
                <a16:creationId xmlns:a16="http://schemas.microsoft.com/office/drawing/2014/main" id="{917B7185-0133-4CA3-AAD2-7A00824E9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60" y="5675201"/>
            <a:ext cx="3533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>
                <a:latin typeface="+mj-lt"/>
              </a:rPr>
              <a:t>p’</a:t>
            </a:r>
            <a:r>
              <a:rPr lang="en-US" altLang="en-US" sz="2800">
                <a:latin typeface="+mj-lt"/>
              </a:rPr>
              <a:t> = (x’,y’)</a:t>
            </a: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8B5786AB-F9B6-4353-9BCE-C9EA6DDCF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8388" y="4414571"/>
            <a:ext cx="230042" cy="23004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" name="Picture 10" descr="HHHIMG_1166">
            <a:extLst>
              <a:ext uri="{FF2B5EF4-FFF2-40B4-BE49-F238E27FC236}">
                <a16:creationId xmlns:a16="http://schemas.microsoft.com/office/drawing/2014/main" id="{650D48FC-FEDB-4CE5-A995-852A9D3E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8" y="3853267"/>
            <a:ext cx="2824918" cy="2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EAD1A627-CBE9-49C0-942C-8A3446F9C3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562" y="4202931"/>
            <a:ext cx="230041" cy="23004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6B669602-BE44-4CBC-8354-DF11573F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88" y="5969654"/>
            <a:ext cx="2824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dirty="0">
                <a:latin typeface="+mj-lt"/>
              </a:rPr>
              <a:t>p</a:t>
            </a:r>
            <a:r>
              <a:rPr lang="en-US" altLang="en-US" sz="2800" dirty="0">
                <a:latin typeface="+mj-lt"/>
              </a:rPr>
              <a:t> = (</a:t>
            </a:r>
            <a:r>
              <a:rPr lang="en-US" altLang="en-US" sz="2800" dirty="0" err="1">
                <a:latin typeface="+mj-lt"/>
              </a:rPr>
              <a:t>x,y</a:t>
            </a:r>
            <a:r>
              <a:rPr lang="en-US" altLang="en-US" sz="2800" dirty="0">
                <a:latin typeface="+mj-lt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8E1EB4-11B5-46F2-844B-03B5FDE46725}"/>
              </a:ext>
            </a:extLst>
          </p:cNvPr>
          <p:cNvSpPr txBox="1"/>
          <p:nvPr/>
        </p:nvSpPr>
        <p:spPr>
          <a:xfrm>
            <a:off x="628650" y="1450851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Today we’ll deal with linear warps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13D05-C190-47AC-8B97-87E160CEA5FF}"/>
                  </a:ext>
                </a:extLst>
              </p:cNvPr>
              <p:cNvSpPr txBox="1"/>
              <p:nvPr/>
            </p:nvSpPr>
            <p:spPr>
              <a:xfrm>
                <a:off x="3419216" y="1878769"/>
                <a:ext cx="230556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𝑻𝒑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13D05-C190-47AC-8B97-87E160CEA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16" y="1878769"/>
                <a:ext cx="2305568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D33E901-D52B-4F64-BD5B-68E7384B027D}"/>
              </a:ext>
            </a:extLst>
          </p:cNvPr>
          <p:cNvSpPr txBox="1"/>
          <p:nvPr/>
        </p:nvSpPr>
        <p:spPr>
          <a:xfrm>
            <a:off x="234315" y="2634646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T: matrix; p, p’: 2D points. Start with normal points and =, then do homogeneous cords and 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957594-087A-46A4-8AB0-6664D5C9626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63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3A8B-5D28-4D92-87D8-9C264CBD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1DABC1B-0A11-4DFF-A860-D61D7CDD21E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34" name="Line 5">
              <a:extLst>
                <a:ext uri="{FF2B5EF4-FFF2-40B4-BE49-F238E27FC236}">
                  <a16:creationId xmlns:a16="http://schemas.microsoft.com/office/drawing/2014/main" id="{5093F520-B908-4343-B684-ADE4D73DC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6">
              <a:extLst>
                <a:ext uri="{FF2B5EF4-FFF2-40B4-BE49-F238E27FC236}">
                  <a16:creationId xmlns:a16="http://schemas.microsoft.com/office/drawing/2014/main" id="{49BCF759-5A6E-4E0C-BDD8-BF9DE05C2F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7">
              <a:extLst>
                <a:ext uri="{FF2B5EF4-FFF2-40B4-BE49-F238E27FC236}">
                  <a16:creationId xmlns:a16="http://schemas.microsoft.com/office/drawing/2014/main" id="{53F04429-A7D0-4A26-80F2-CEAF403B6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8">
              <a:extLst>
                <a:ext uri="{FF2B5EF4-FFF2-40B4-BE49-F238E27FC236}">
                  <a16:creationId xmlns:a16="http://schemas.microsoft.com/office/drawing/2014/main" id="{8AF6A198-09CD-462D-9F6C-3564A5DD2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9">
              <a:extLst>
                <a:ext uri="{FF2B5EF4-FFF2-40B4-BE49-F238E27FC236}">
                  <a16:creationId xmlns:a16="http://schemas.microsoft.com/office/drawing/2014/main" id="{6FA9C7FA-EAA3-4D66-893B-F7836CFE5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0">
              <a:extLst>
                <a:ext uri="{FF2B5EF4-FFF2-40B4-BE49-F238E27FC236}">
                  <a16:creationId xmlns:a16="http://schemas.microsoft.com/office/drawing/2014/main" id="{B4C64D21-CA37-4E57-A904-B3EBA547C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EA94520C-2060-408E-A95C-9BEA442DB6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9C68A482-DE04-462F-966F-78519E479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3">
              <a:extLst>
                <a:ext uri="{FF2B5EF4-FFF2-40B4-BE49-F238E27FC236}">
                  <a16:creationId xmlns:a16="http://schemas.microsoft.com/office/drawing/2014/main" id="{1D4744D9-1B46-4845-9C07-BB9E87CF7E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4">
              <a:extLst>
                <a:ext uri="{FF2B5EF4-FFF2-40B4-BE49-F238E27FC236}">
                  <a16:creationId xmlns:a16="http://schemas.microsoft.com/office/drawing/2014/main" id="{10AA37DD-C122-4B62-B3DB-8F56FF250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5">
              <a:extLst>
                <a:ext uri="{FF2B5EF4-FFF2-40B4-BE49-F238E27FC236}">
                  <a16:creationId xmlns:a16="http://schemas.microsoft.com/office/drawing/2014/main" id="{B0172256-9C63-4071-BAC0-609FE3B3D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6">
              <a:extLst>
                <a:ext uri="{FF2B5EF4-FFF2-40B4-BE49-F238E27FC236}">
                  <a16:creationId xmlns:a16="http://schemas.microsoft.com/office/drawing/2014/main" id="{49A32FAF-380E-45D9-B0AE-04D00288C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17">
              <a:extLst>
                <a:ext uri="{FF2B5EF4-FFF2-40B4-BE49-F238E27FC236}">
                  <a16:creationId xmlns:a16="http://schemas.microsoft.com/office/drawing/2014/main" id="{130B3D47-BAFA-4776-9038-029DE0A8E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8">
              <a:extLst>
                <a:ext uri="{FF2B5EF4-FFF2-40B4-BE49-F238E27FC236}">
                  <a16:creationId xmlns:a16="http://schemas.microsoft.com/office/drawing/2014/main" id="{6113F21A-AB40-475E-987C-79C44B3940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9">
              <a:extLst>
                <a:ext uri="{FF2B5EF4-FFF2-40B4-BE49-F238E27FC236}">
                  <a16:creationId xmlns:a16="http://schemas.microsoft.com/office/drawing/2014/main" id="{6F397296-1CC4-4D73-8B66-CB44FA60E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0">
              <a:extLst>
                <a:ext uri="{FF2B5EF4-FFF2-40B4-BE49-F238E27FC236}">
                  <a16:creationId xmlns:a16="http://schemas.microsoft.com/office/drawing/2014/main" id="{0A898C17-5FEB-4C18-BFE4-08E46A4C8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21">
              <a:extLst>
                <a:ext uri="{FF2B5EF4-FFF2-40B4-BE49-F238E27FC236}">
                  <a16:creationId xmlns:a16="http://schemas.microsoft.com/office/drawing/2014/main" id="{3E86BF70-51C9-4B14-B320-B8FF62B1F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22">
              <a:extLst>
                <a:ext uri="{FF2B5EF4-FFF2-40B4-BE49-F238E27FC236}">
                  <a16:creationId xmlns:a16="http://schemas.microsoft.com/office/drawing/2014/main" id="{02E96B96-D913-4D7E-9761-CC264208D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3552FE8A-242F-4E5E-8B30-42A32964D1C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13" name="Line 28">
              <a:extLst>
                <a:ext uri="{FF2B5EF4-FFF2-40B4-BE49-F238E27FC236}">
                  <a16:creationId xmlns:a16="http://schemas.microsoft.com/office/drawing/2014/main" id="{0FF6B6AF-2D86-4CC1-AD25-5866F2A65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29">
              <a:extLst>
                <a:ext uri="{FF2B5EF4-FFF2-40B4-BE49-F238E27FC236}">
                  <a16:creationId xmlns:a16="http://schemas.microsoft.com/office/drawing/2014/main" id="{F85D6544-013D-4045-BCB8-6A2BC8A7C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D3EC0EAA-5175-4144-B40B-A0B225DF4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31">
              <a:extLst>
                <a:ext uri="{FF2B5EF4-FFF2-40B4-BE49-F238E27FC236}">
                  <a16:creationId xmlns:a16="http://schemas.microsoft.com/office/drawing/2014/main" id="{3A542FB8-D775-4458-9B35-AB5A23703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32">
              <a:extLst>
                <a:ext uri="{FF2B5EF4-FFF2-40B4-BE49-F238E27FC236}">
                  <a16:creationId xmlns:a16="http://schemas.microsoft.com/office/drawing/2014/main" id="{16C2D438-8786-43DC-8343-0DFDE32CCB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33">
              <a:extLst>
                <a:ext uri="{FF2B5EF4-FFF2-40B4-BE49-F238E27FC236}">
                  <a16:creationId xmlns:a16="http://schemas.microsoft.com/office/drawing/2014/main" id="{9591422F-9151-4B12-9CA1-2ED669891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34">
              <a:extLst>
                <a:ext uri="{FF2B5EF4-FFF2-40B4-BE49-F238E27FC236}">
                  <a16:creationId xmlns:a16="http://schemas.microsoft.com/office/drawing/2014/main" id="{C1EEF964-2E67-4BAC-A5BB-B36778410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35">
              <a:extLst>
                <a:ext uri="{FF2B5EF4-FFF2-40B4-BE49-F238E27FC236}">
                  <a16:creationId xmlns:a16="http://schemas.microsoft.com/office/drawing/2014/main" id="{32F348E9-085E-4F35-BED7-6FDBB4A26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36">
              <a:extLst>
                <a:ext uri="{FF2B5EF4-FFF2-40B4-BE49-F238E27FC236}">
                  <a16:creationId xmlns:a16="http://schemas.microsoft.com/office/drawing/2014/main" id="{EF6AB76E-8182-48C1-830B-51A6E6A5E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7">
              <a:extLst>
                <a:ext uri="{FF2B5EF4-FFF2-40B4-BE49-F238E27FC236}">
                  <a16:creationId xmlns:a16="http://schemas.microsoft.com/office/drawing/2014/main" id="{80B46B77-8D06-4C94-8E79-74AD2D892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38">
              <a:extLst>
                <a:ext uri="{FF2B5EF4-FFF2-40B4-BE49-F238E27FC236}">
                  <a16:creationId xmlns:a16="http://schemas.microsoft.com/office/drawing/2014/main" id="{275D152B-4B0C-4482-8792-BDC40750A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39">
              <a:extLst>
                <a:ext uri="{FF2B5EF4-FFF2-40B4-BE49-F238E27FC236}">
                  <a16:creationId xmlns:a16="http://schemas.microsoft.com/office/drawing/2014/main" id="{DAB64C13-1F37-4C4C-A30C-A881DB5FF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40">
              <a:extLst>
                <a:ext uri="{FF2B5EF4-FFF2-40B4-BE49-F238E27FC236}">
                  <a16:creationId xmlns:a16="http://schemas.microsoft.com/office/drawing/2014/main" id="{F5EE119E-9B56-43FB-A4C2-AFE3F66114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41">
              <a:extLst>
                <a:ext uri="{FF2B5EF4-FFF2-40B4-BE49-F238E27FC236}">
                  <a16:creationId xmlns:a16="http://schemas.microsoft.com/office/drawing/2014/main" id="{C3BC2C52-EF0F-422E-9B1D-58641505A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42">
              <a:extLst>
                <a:ext uri="{FF2B5EF4-FFF2-40B4-BE49-F238E27FC236}">
                  <a16:creationId xmlns:a16="http://schemas.microsoft.com/office/drawing/2014/main" id="{D59B66A2-0057-4BA9-8EB3-A325C46BA9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43">
              <a:extLst>
                <a:ext uri="{FF2B5EF4-FFF2-40B4-BE49-F238E27FC236}">
                  <a16:creationId xmlns:a16="http://schemas.microsoft.com/office/drawing/2014/main" id="{0695E9AF-0B2F-485B-BADF-BFB21ACAC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44">
              <a:extLst>
                <a:ext uri="{FF2B5EF4-FFF2-40B4-BE49-F238E27FC236}">
                  <a16:creationId xmlns:a16="http://schemas.microsoft.com/office/drawing/2014/main" id="{F9DDB873-86C9-4925-A8F8-D6A3AC87BE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45">
              <a:extLst>
                <a:ext uri="{FF2B5EF4-FFF2-40B4-BE49-F238E27FC236}">
                  <a16:creationId xmlns:a16="http://schemas.microsoft.com/office/drawing/2014/main" id="{7B0FBE22-1408-4996-BE74-3BB6E7364E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AutoShape 50">
            <a:extLst>
              <a:ext uri="{FF2B5EF4-FFF2-40B4-BE49-F238E27FC236}">
                <a16:creationId xmlns:a16="http://schemas.microsoft.com/office/drawing/2014/main" id="{2990A8AD-80D0-41B4-BEEF-500C60C06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" name="Text Box 51">
            <a:extLst>
              <a:ext uri="{FF2B5EF4-FFF2-40B4-BE49-F238E27FC236}">
                <a16:creationId xmlns:a16="http://schemas.microsoft.com/office/drawing/2014/main" id="{130DC367-A847-413F-A928-650F091EA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0575" y="5103168"/>
            <a:ext cx="609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b="1">
                <a:latin typeface="+mj-lt"/>
                <a:sym typeface="Symbol" panose="05050102010706020507" pitchFamily="18" charset="2"/>
              </a:rPr>
              <a:t></a:t>
            </a:r>
            <a:r>
              <a:rPr lang="en-US" altLang="en-US"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>
                <a:latin typeface="+mj-lt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C72709-5410-490C-B007-0D763CE0771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Scaling</a:t>
            </a:r>
            <a:r>
              <a:rPr lang="en-US" sz="2800" dirty="0"/>
              <a:t> multiplies each component (</a:t>
            </a:r>
            <a:r>
              <a:rPr lang="en-US" sz="2800" dirty="0" err="1"/>
              <a:t>x,y</a:t>
            </a:r>
            <a:r>
              <a:rPr lang="en-US" sz="2800" dirty="0"/>
              <a:t>) by a scalar. </a:t>
            </a:r>
          </a:p>
          <a:p>
            <a:pPr algn="ctr"/>
            <a:r>
              <a:rPr lang="en-US" sz="2800" b="1" dirty="0"/>
              <a:t>Uniform</a:t>
            </a:r>
            <a:r>
              <a:rPr lang="en-US" sz="2800" dirty="0"/>
              <a:t> scaling is the same for all components.</a:t>
            </a:r>
          </a:p>
        </p:txBody>
      </p:sp>
      <p:pic>
        <p:nvPicPr>
          <p:cNvPr id="55" name="Picture 10" descr="HHHIMG_1166">
            <a:extLst>
              <a:ext uri="{FF2B5EF4-FFF2-40B4-BE49-F238E27FC236}">
                <a16:creationId xmlns:a16="http://schemas.microsoft.com/office/drawing/2014/main" id="{32433EB1-DD94-4B57-8BB3-B5323FA8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0" y="4705916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HHHIMG_1166">
            <a:extLst>
              <a:ext uri="{FF2B5EF4-FFF2-40B4-BE49-F238E27FC236}">
                <a16:creationId xmlns:a16="http://schemas.microsoft.com/office/drawing/2014/main" id="{27D656F1-60DF-4802-84AC-6B1B984EC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58" y="3450336"/>
            <a:ext cx="251428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6CC97A6-39E6-4C2A-A1EE-4F0388A0628D}"/>
              </a:ext>
            </a:extLst>
          </p:cNvPr>
          <p:cNvSpPr txBox="1"/>
          <p:nvPr/>
        </p:nvSpPr>
        <p:spPr>
          <a:xfrm>
            <a:off x="234315" y="2556827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Note the corner goes from (1,1) to (2,2)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A303E5-301D-48A2-BC85-CA24940B8CE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88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3A8B-5D28-4D92-87D8-9C264CBD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C72709-5410-490C-B007-0D763CE0771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Non-uniform scaling</a:t>
            </a:r>
            <a:r>
              <a:rPr lang="en-US" sz="2800" dirty="0"/>
              <a:t> multiplies each component by a different scalar.</a:t>
            </a:r>
          </a:p>
        </p:txBody>
      </p:sp>
      <p:grpSp>
        <p:nvGrpSpPr>
          <p:cNvPr id="103" name="Group 5">
            <a:extLst>
              <a:ext uri="{FF2B5EF4-FFF2-40B4-BE49-F238E27FC236}">
                <a16:creationId xmlns:a16="http://schemas.microsoft.com/office/drawing/2014/main" id="{BE39C01F-5700-4720-9A3D-9DF7FF14001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133" name="Line 6">
              <a:extLst>
                <a:ext uri="{FF2B5EF4-FFF2-40B4-BE49-F238E27FC236}">
                  <a16:creationId xmlns:a16="http://schemas.microsoft.com/office/drawing/2014/main" id="{4C9F59BB-7C08-4366-A9CF-AFEEE09E4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Line 7">
              <a:extLst>
                <a:ext uri="{FF2B5EF4-FFF2-40B4-BE49-F238E27FC236}">
                  <a16:creationId xmlns:a16="http://schemas.microsoft.com/office/drawing/2014/main" id="{7877E22D-328C-499E-A638-B41F7D32DC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Line 8">
              <a:extLst>
                <a:ext uri="{FF2B5EF4-FFF2-40B4-BE49-F238E27FC236}">
                  <a16:creationId xmlns:a16="http://schemas.microsoft.com/office/drawing/2014/main" id="{2DFBC5AC-3F31-4607-BB10-0FEAEEE01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Line 9">
              <a:extLst>
                <a:ext uri="{FF2B5EF4-FFF2-40B4-BE49-F238E27FC236}">
                  <a16:creationId xmlns:a16="http://schemas.microsoft.com/office/drawing/2014/main" id="{BA9EDA24-12FB-4D91-8EC9-4AE9F1F8B3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Line 10">
              <a:extLst>
                <a:ext uri="{FF2B5EF4-FFF2-40B4-BE49-F238E27FC236}">
                  <a16:creationId xmlns:a16="http://schemas.microsoft.com/office/drawing/2014/main" id="{19B73F66-FE40-4C25-9F41-CE9C3E616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Line 11">
              <a:extLst>
                <a:ext uri="{FF2B5EF4-FFF2-40B4-BE49-F238E27FC236}">
                  <a16:creationId xmlns:a16="http://schemas.microsoft.com/office/drawing/2014/main" id="{45E5F72B-EAEB-403A-B7CC-F56E17847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12">
              <a:extLst>
                <a:ext uri="{FF2B5EF4-FFF2-40B4-BE49-F238E27FC236}">
                  <a16:creationId xmlns:a16="http://schemas.microsoft.com/office/drawing/2014/main" id="{3C2684FC-1E4F-4330-A244-7186A16255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Line 13">
              <a:extLst>
                <a:ext uri="{FF2B5EF4-FFF2-40B4-BE49-F238E27FC236}">
                  <a16:creationId xmlns:a16="http://schemas.microsoft.com/office/drawing/2014/main" id="{2A1AA828-BBFF-4439-B661-5B7C31E7A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Line 14">
              <a:extLst>
                <a:ext uri="{FF2B5EF4-FFF2-40B4-BE49-F238E27FC236}">
                  <a16:creationId xmlns:a16="http://schemas.microsoft.com/office/drawing/2014/main" id="{F7CD1D27-09E7-47EB-9BED-B06D872B2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15">
              <a:extLst>
                <a:ext uri="{FF2B5EF4-FFF2-40B4-BE49-F238E27FC236}">
                  <a16:creationId xmlns:a16="http://schemas.microsoft.com/office/drawing/2014/main" id="{8269DF8B-4772-435A-B78E-0691E1E97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Line 16">
              <a:extLst>
                <a:ext uri="{FF2B5EF4-FFF2-40B4-BE49-F238E27FC236}">
                  <a16:creationId xmlns:a16="http://schemas.microsoft.com/office/drawing/2014/main" id="{616AF748-AD48-46B3-9D9E-DD0A4D447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Line 17">
              <a:extLst>
                <a:ext uri="{FF2B5EF4-FFF2-40B4-BE49-F238E27FC236}">
                  <a16:creationId xmlns:a16="http://schemas.microsoft.com/office/drawing/2014/main" id="{5836D805-8D17-4093-BAA5-134B7D40F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Line 18">
              <a:extLst>
                <a:ext uri="{FF2B5EF4-FFF2-40B4-BE49-F238E27FC236}">
                  <a16:creationId xmlns:a16="http://schemas.microsoft.com/office/drawing/2014/main" id="{0C65BD7F-9EBB-4E7B-B877-EA3600E95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19">
              <a:extLst>
                <a:ext uri="{FF2B5EF4-FFF2-40B4-BE49-F238E27FC236}">
                  <a16:creationId xmlns:a16="http://schemas.microsoft.com/office/drawing/2014/main" id="{F759F27A-280D-410A-8258-46D74900D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Line 20">
              <a:extLst>
                <a:ext uri="{FF2B5EF4-FFF2-40B4-BE49-F238E27FC236}">
                  <a16:creationId xmlns:a16="http://schemas.microsoft.com/office/drawing/2014/main" id="{4DF79E14-3679-4D6A-AF45-D5E106275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Line 21">
              <a:extLst>
                <a:ext uri="{FF2B5EF4-FFF2-40B4-BE49-F238E27FC236}">
                  <a16:creationId xmlns:a16="http://schemas.microsoft.com/office/drawing/2014/main" id="{F18D6BE4-17CA-4AD2-B60D-06D4075955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22">
              <a:extLst>
                <a:ext uri="{FF2B5EF4-FFF2-40B4-BE49-F238E27FC236}">
                  <a16:creationId xmlns:a16="http://schemas.microsoft.com/office/drawing/2014/main" id="{360A0123-E81D-4868-9157-94CC3AE6D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Line 23">
              <a:extLst>
                <a:ext uri="{FF2B5EF4-FFF2-40B4-BE49-F238E27FC236}">
                  <a16:creationId xmlns:a16="http://schemas.microsoft.com/office/drawing/2014/main" id="{8051FC98-FC2A-445E-A8EB-82F8FC64AD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" name="Group 28">
            <a:extLst>
              <a:ext uri="{FF2B5EF4-FFF2-40B4-BE49-F238E27FC236}">
                <a16:creationId xmlns:a16="http://schemas.microsoft.com/office/drawing/2014/main" id="{002EE8B2-B4D8-43CB-BF03-41AE868F303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112" name="Line 29">
              <a:extLst>
                <a:ext uri="{FF2B5EF4-FFF2-40B4-BE49-F238E27FC236}">
                  <a16:creationId xmlns:a16="http://schemas.microsoft.com/office/drawing/2014/main" id="{9D98300C-2B76-4EFF-89F7-6B2CF734A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Line 30">
              <a:extLst>
                <a:ext uri="{FF2B5EF4-FFF2-40B4-BE49-F238E27FC236}">
                  <a16:creationId xmlns:a16="http://schemas.microsoft.com/office/drawing/2014/main" id="{4DD71B6F-6721-48C5-8671-68689DB60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31">
              <a:extLst>
                <a:ext uri="{FF2B5EF4-FFF2-40B4-BE49-F238E27FC236}">
                  <a16:creationId xmlns:a16="http://schemas.microsoft.com/office/drawing/2014/main" id="{8802E354-EF65-41CB-A539-D9030036C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32">
              <a:extLst>
                <a:ext uri="{FF2B5EF4-FFF2-40B4-BE49-F238E27FC236}">
                  <a16:creationId xmlns:a16="http://schemas.microsoft.com/office/drawing/2014/main" id="{64058F58-2AD2-42AA-B2DD-D66666C0C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33">
              <a:extLst>
                <a:ext uri="{FF2B5EF4-FFF2-40B4-BE49-F238E27FC236}">
                  <a16:creationId xmlns:a16="http://schemas.microsoft.com/office/drawing/2014/main" id="{461ADF5F-5DCE-4098-A649-901CC3982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34">
              <a:extLst>
                <a:ext uri="{FF2B5EF4-FFF2-40B4-BE49-F238E27FC236}">
                  <a16:creationId xmlns:a16="http://schemas.microsoft.com/office/drawing/2014/main" id="{CA617FEE-0C89-49A0-BBF9-D707A75DB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35">
              <a:extLst>
                <a:ext uri="{FF2B5EF4-FFF2-40B4-BE49-F238E27FC236}">
                  <a16:creationId xmlns:a16="http://schemas.microsoft.com/office/drawing/2014/main" id="{218ACE04-8878-4D5F-993E-55620BB21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36">
              <a:extLst>
                <a:ext uri="{FF2B5EF4-FFF2-40B4-BE49-F238E27FC236}">
                  <a16:creationId xmlns:a16="http://schemas.microsoft.com/office/drawing/2014/main" id="{0C03482E-8D61-4226-9A48-7C004DAEFF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37">
              <a:extLst>
                <a:ext uri="{FF2B5EF4-FFF2-40B4-BE49-F238E27FC236}">
                  <a16:creationId xmlns:a16="http://schemas.microsoft.com/office/drawing/2014/main" id="{60C7043E-AD17-47F2-9406-B8D6FD914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38">
              <a:extLst>
                <a:ext uri="{FF2B5EF4-FFF2-40B4-BE49-F238E27FC236}">
                  <a16:creationId xmlns:a16="http://schemas.microsoft.com/office/drawing/2014/main" id="{78AFB334-C3F0-42E8-800B-0AAA9D310D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39">
              <a:extLst>
                <a:ext uri="{FF2B5EF4-FFF2-40B4-BE49-F238E27FC236}">
                  <a16:creationId xmlns:a16="http://schemas.microsoft.com/office/drawing/2014/main" id="{985C0231-1019-453F-A7F4-D13B7CA08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40">
              <a:extLst>
                <a:ext uri="{FF2B5EF4-FFF2-40B4-BE49-F238E27FC236}">
                  <a16:creationId xmlns:a16="http://schemas.microsoft.com/office/drawing/2014/main" id="{27D2E902-2ECB-4453-B22E-D13F79D5A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41">
              <a:extLst>
                <a:ext uri="{FF2B5EF4-FFF2-40B4-BE49-F238E27FC236}">
                  <a16:creationId xmlns:a16="http://schemas.microsoft.com/office/drawing/2014/main" id="{3AF72DEA-DA30-4E39-A26A-64B9FE473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Line 42">
              <a:extLst>
                <a:ext uri="{FF2B5EF4-FFF2-40B4-BE49-F238E27FC236}">
                  <a16:creationId xmlns:a16="http://schemas.microsoft.com/office/drawing/2014/main" id="{65A47F97-FB9B-4273-93D5-71EA5601A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Line 43">
              <a:extLst>
                <a:ext uri="{FF2B5EF4-FFF2-40B4-BE49-F238E27FC236}">
                  <a16:creationId xmlns:a16="http://schemas.microsoft.com/office/drawing/2014/main" id="{267F47A6-5A0C-4522-9E39-C92D3ED57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44">
              <a:extLst>
                <a:ext uri="{FF2B5EF4-FFF2-40B4-BE49-F238E27FC236}">
                  <a16:creationId xmlns:a16="http://schemas.microsoft.com/office/drawing/2014/main" id="{8CAAC75D-BB45-4C5A-8BF9-B0DB9356E9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Line 45">
              <a:extLst>
                <a:ext uri="{FF2B5EF4-FFF2-40B4-BE49-F238E27FC236}">
                  <a16:creationId xmlns:a16="http://schemas.microsoft.com/office/drawing/2014/main" id="{3E06F94D-A8B3-4611-9DC9-CE556ABFB2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Line 46">
              <a:extLst>
                <a:ext uri="{FF2B5EF4-FFF2-40B4-BE49-F238E27FC236}">
                  <a16:creationId xmlns:a16="http://schemas.microsoft.com/office/drawing/2014/main" id="{2110C7C3-EA6A-4347-935A-5961CA02B2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" name="Text Box 52">
            <a:extLst>
              <a:ext uri="{FF2B5EF4-FFF2-40B4-BE49-F238E27FC236}">
                <a16:creationId xmlns:a16="http://schemas.microsoft.com/office/drawing/2014/main" id="{FF80B5E0-F1A8-456D-B285-35B0DF93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434" y="5101064"/>
            <a:ext cx="11505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dirty="0">
                <a:latin typeface="+mj-lt"/>
                <a:sym typeface="Symbol" panose="05050102010706020507" pitchFamily="18" charset="2"/>
              </a:rPr>
              <a:t>X  </a:t>
            </a:r>
            <a:r>
              <a:rPr lang="en-US" altLang="en-US" dirty="0">
                <a:latin typeface="+mj-lt"/>
              </a:rPr>
              <a:t>2,</a:t>
            </a:r>
            <a:br>
              <a:rPr lang="en-US" altLang="en-US" dirty="0">
                <a:latin typeface="+mj-lt"/>
              </a:rPr>
            </a:br>
            <a:r>
              <a:rPr lang="en-US" altLang="en-US" dirty="0">
                <a:latin typeface="+mj-lt"/>
              </a:rPr>
              <a:t>Y </a:t>
            </a:r>
            <a:r>
              <a:rPr lang="en-US" altLang="en-US" dirty="0">
                <a:latin typeface="+mj-lt"/>
                <a:sym typeface="Symbol" panose="05050102010706020507" pitchFamily="18" charset="2"/>
              </a:rPr>
              <a:t></a:t>
            </a:r>
            <a:r>
              <a:rPr lang="en-US" altLang="en-US" dirty="0">
                <a:latin typeface="+mj-lt"/>
              </a:rPr>
              <a:t> 0.5</a:t>
            </a:r>
          </a:p>
        </p:txBody>
      </p:sp>
      <p:sp>
        <p:nvSpPr>
          <p:cNvPr id="152" name="AutoShape 50">
            <a:extLst>
              <a:ext uri="{FF2B5EF4-FFF2-40B4-BE49-F238E27FC236}">
                <a16:creationId xmlns:a16="http://schemas.microsoft.com/office/drawing/2014/main" id="{13B8EDDC-E10D-4D12-BD4B-0965415C8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54" name="Picture 10" descr="HHHIMG_1166">
            <a:extLst>
              <a:ext uri="{FF2B5EF4-FFF2-40B4-BE49-F238E27FC236}">
                <a16:creationId xmlns:a16="http://schemas.microsoft.com/office/drawing/2014/main" id="{6DA78ABF-D4A5-406A-B944-430A8B4E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0" y="4705916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0" descr="HHHIMG_1166">
            <a:extLst>
              <a:ext uri="{FF2B5EF4-FFF2-40B4-BE49-F238E27FC236}">
                <a16:creationId xmlns:a16="http://schemas.microsoft.com/office/drawing/2014/main" id="{A37960C6-0454-48F1-A0B3-E447482A708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58" y="5225797"/>
            <a:ext cx="2514284" cy="52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F620C9D-7A60-4C28-9763-1A8E262F0BE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23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B157-980A-452B-9D60-66CF25AB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5B20C-E982-4686-A5E9-EA1DC219D52E}"/>
              </a:ext>
            </a:extLst>
          </p:cNvPr>
          <p:cNvSpPr txBox="1"/>
          <p:nvPr/>
        </p:nvSpPr>
        <p:spPr>
          <a:xfrm>
            <a:off x="234315" y="145085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</a:t>
            </a:r>
            <a:r>
              <a:rPr lang="en-US" sz="2800" dirty="0"/>
              <a:t> does T look like?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2645EA-E234-452E-8364-57EC72DE2A86}"/>
              </a:ext>
            </a:extLst>
          </p:cNvPr>
          <p:cNvGrpSpPr/>
          <p:nvPr/>
        </p:nvGrpSpPr>
        <p:grpSpPr>
          <a:xfrm>
            <a:off x="3832439" y="2157984"/>
            <a:ext cx="1479123" cy="1002396"/>
            <a:chOff x="3639312" y="2432304"/>
            <a:chExt cx="1479123" cy="1002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85B340-DEAB-4FB2-9DE0-8F5429E6D524}"/>
                    </a:ext>
                  </a:extLst>
                </p:cNvPr>
                <p:cNvSpPr txBox="1"/>
                <p:nvPr/>
              </p:nvSpPr>
              <p:spPr>
                <a:xfrm>
                  <a:off x="3639312" y="2432304"/>
                  <a:ext cx="147258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𝑎𝑥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85B340-DEAB-4FB2-9DE0-8F5429E6D5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9312" y="2432304"/>
                  <a:ext cx="1472583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D302046-1B0B-4488-9616-8D4D060FC38D}"/>
                    </a:ext>
                  </a:extLst>
                </p:cNvPr>
                <p:cNvSpPr txBox="1"/>
                <p:nvPr/>
              </p:nvSpPr>
              <p:spPr>
                <a:xfrm>
                  <a:off x="3639312" y="2942257"/>
                  <a:ext cx="147912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𝑏𝑦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D302046-1B0B-4488-9616-8D4D060FC3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9312" y="2942257"/>
                  <a:ext cx="147912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1AD4236-C509-4C4D-864E-4600F56F27BC}"/>
              </a:ext>
            </a:extLst>
          </p:cNvPr>
          <p:cNvSpPr txBox="1"/>
          <p:nvPr/>
        </p:nvSpPr>
        <p:spPr>
          <a:xfrm>
            <a:off x="1606033" y="3177890"/>
            <a:ext cx="592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convert to a matrix: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931638-286F-4366-99B7-FCE9314694FB}"/>
                  </a:ext>
                </a:extLst>
              </p:cNvPr>
              <p:cNvSpPr txBox="1"/>
              <p:nvPr/>
            </p:nvSpPr>
            <p:spPr>
              <a:xfrm>
                <a:off x="2988041" y="3798832"/>
                <a:ext cx="3167919" cy="942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931638-286F-4366-99B7-FCE931469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41" y="3798832"/>
                <a:ext cx="3167919" cy="9427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utoShape 6">
            <a:extLst>
              <a:ext uri="{FF2B5EF4-FFF2-40B4-BE49-F238E27FC236}">
                <a16:creationId xmlns:a16="http://schemas.microsoft.com/office/drawing/2014/main" id="{222212C1-A1B2-433A-846E-946E59DA09FA}"/>
              </a:ext>
            </a:extLst>
          </p:cNvPr>
          <p:cNvSpPr>
            <a:spLocks/>
          </p:cNvSpPr>
          <p:nvPr/>
        </p:nvSpPr>
        <p:spPr bwMode="auto">
          <a:xfrm rot="16200000">
            <a:off x="4784249" y="4363404"/>
            <a:ext cx="228600" cy="1029398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206A835F-846F-4E9A-9DF1-5CFBC73F2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577" y="4992403"/>
            <a:ext cx="2722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i="1" dirty="0"/>
              <a:t>scaling matrix S</a:t>
            </a:r>
            <a:endParaRPr lang="en-US" alt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B18EB2-2471-4A11-A2B8-AF6EF6DAD2B6}"/>
              </a:ext>
            </a:extLst>
          </p:cNvPr>
          <p:cNvSpPr txBox="1"/>
          <p:nvPr/>
        </p:nvSpPr>
        <p:spPr>
          <a:xfrm>
            <a:off x="1606033" y="5625434"/>
            <a:ext cx="592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the inverse of S?</a:t>
            </a:r>
            <a:endParaRPr lang="en-US" sz="2800" b="1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43EC8F-1CE8-483B-A43F-FC62ED19F7F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87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E4ED-25E6-4CF6-84CE-F8E4B9A2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Rotation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EC582-3A48-4C97-B7D7-D1CC924901F5}"/>
              </a:ext>
            </a:extLst>
          </p:cNvPr>
          <p:cNvSpPr txBox="1"/>
          <p:nvPr/>
        </p:nvSpPr>
        <p:spPr>
          <a:xfrm>
            <a:off x="234315" y="145085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Rotation Matrix 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0ED0F-FAE1-4129-866E-69EE77E0EFBB}"/>
              </a:ext>
            </a:extLst>
          </p:cNvPr>
          <p:cNvSpPr txBox="1"/>
          <p:nvPr/>
        </p:nvSpPr>
        <p:spPr>
          <a:xfrm>
            <a:off x="231044" y="3360770"/>
            <a:ext cx="867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wait! Aren’t sin/cos non-linear?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6941B-1CB7-4A61-A355-05A999F9D674}"/>
              </a:ext>
            </a:extLst>
          </p:cNvPr>
          <p:cNvSpPr txBox="1"/>
          <p:nvPr/>
        </p:nvSpPr>
        <p:spPr>
          <a:xfrm>
            <a:off x="231044" y="3988865"/>
            <a:ext cx="8675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x’ </a:t>
            </a:r>
            <a:r>
              <a:rPr lang="en-US" sz="2800" i="1" u="sng" dirty="0"/>
              <a:t>is</a:t>
            </a:r>
            <a:r>
              <a:rPr lang="en-US" sz="2800" dirty="0"/>
              <a:t> a linear combination/function of </a:t>
            </a:r>
            <a:r>
              <a:rPr lang="en-US" sz="2800" i="1" dirty="0"/>
              <a:t>x, y</a:t>
            </a:r>
          </a:p>
          <a:p>
            <a:pPr algn="ctr"/>
            <a:r>
              <a:rPr lang="en-US" sz="2800" dirty="0"/>
              <a:t>x’ </a:t>
            </a:r>
            <a:r>
              <a:rPr lang="en-US" sz="2800" i="1" u="sng" dirty="0"/>
              <a:t>is not </a:t>
            </a:r>
            <a:r>
              <a:rPr lang="en-US" sz="2800" dirty="0"/>
              <a:t>a linear function of </a:t>
            </a:r>
            <a:r>
              <a:rPr lang="el-GR" sz="2800" dirty="0"/>
              <a:t>θ</a:t>
            </a:r>
            <a:endParaRPr lang="en-US" sz="28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281F3F-437B-4B07-8299-A4F51E0489A7}"/>
              </a:ext>
            </a:extLst>
          </p:cNvPr>
          <p:cNvGrpSpPr/>
          <p:nvPr/>
        </p:nvGrpSpPr>
        <p:grpSpPr>
          <a:xfrm>
            <a:off x="1375222" y="5270689"/>
            <a:ext cx="6387015" cy="523220"/>
            <a:chOff x="924426" y="5598002"/>
            <a:chExt cx="6387015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B54114-D322-4C4C-AAEF-7426E3BF6B41}"/>
                </a:ext>
              </a:extLst>
            </p:cNvPr>
            <p:cNvSpPr txBox="1"/>
            <p:nvPr/>
          </p:nvSpPr>
          <p:spPr>
            <a:xfrm>
              <a:off x="924426" y="5598002"/>
              <a:ext cx="4334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What’s the inverse of R</a:t>
              </a:r>
              <a:r>
                <a:rPr lang="el-GR" sz="2800" baseline="-25000" dirty="0"/>
                <a:t>θ</a:t>
              </a:r>
              <a:r>
                <a:rPr lang="en-US" sz="2800" dirty="0"/>
                <a:t>?</a:t>
              </a:r>
              <a:endParaRPr lang="en-US" sz="2800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CB525A-6274-44DB-8BAA-427298AD01B7}"/>
                    </a:ext>
                  </a:extLst>
                </p:cNvPr>
                <p:cNvSpPr txBox="1"/>
                <p:nvPr/>
              </p:nvSpPr>
              <p:spPr>
                <a:xfrm>
                  <a:off x="5498189" y="5603773"/>
                  <a:ext cx="1813252" cy="517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CB525A-6274-44DB-8BAA-427298AD0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8189" y="5603773"/>
                  <a:ext cx="1813252" cy="51744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6153ED-0FF9-4210-AE0D-CF6A0AA1E66C}"/>
              </a:ext>
            </a:extLst>
          </p:cNvPr>
          <p:cNvGrpSpPr/>
          <p:nvPr/>
        </p:nvGrpSpPr>
        <p:grpSpPr>
          <a:xfrm>
            <a:off x="381595" y="2138769"/>
            <a:ext cx="7896300" cy="1038805"/>
            <a:chOff x="381595" y="2138769"/>
            <a:chExt cx="7896300" cy="1038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635FF4C-D7C8-4C7C-ABAC-2187C0AADCAF}"/>
                    </a:ext>
                  </a:extLst>
                </p:cNvPr>
                <p:cNvSpPr txBox="1"/>
                <p:nvPr/>
              </p:nvSpPr>
              <p:spPr>
                <a:xfrm>
                  <a:off x="2932650" y="2138769"/>
                  <a:ext cx="5345245" cy="986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mr>
                              <m:mr>
                                <m:e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635FF4C-D7C8-4C7C-ABAC-2187C0AADC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2650" y="2138769"/>
                  <a:ext cx="5345245" cy="98661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0" descr="HHHIMG_1166">
              <a:extLst>
                <a:ext uri="{FF2B5EF4-FFF2-40B4-BE49-F238E27FC236}">
                  <a16:creationId xmlns:a16="http://schemas.microsoft.com/office/drawing/2014/main" id="{8CC77415-23AE-41D4-BF43-7B72D4D97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381595" y="2190264"/>
              <a:ext cx="1317845" cy="987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AF820A-BDCA-43B2-9B00-EB4EE50634B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24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690F-CC38-0EFA-67F2-1846C1BD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360DF-54AD-22A6-B850-C7C11651E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Discussion this week = office hours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59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F289-5C48-4069-AC21-1290DE52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 Do With 2x2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74D2E-74DD-4B13-A9BF-09BBC960D89E}"/>
              </a:ext>
            </a:extLst>
          </p:cNvPr>
          <p:cNvSpPr txBox="1"/>
          <p:nvPr/>
        </p:nvSpPr>
        <p:spPr>
          <a:xfrm>
            <a:off x="3666744" y="1450851"/>
            <a:ext cx="524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Identity / No Transformation</a:t>
            </a:r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D270C5-F14E-4F7A-BBBD-BDA8F0838EDE}"/>
              </a:ext>
            </a:extLst>
          </p:cNvPr>
          <p:cNvGrpSpPr/>
          <p:nvPr/>
        </p:nvGrpSpPr>
        <p:grpSpPr>
          <a:xfrm>
            <a:off x="672221" y="3581519"/>
            <a:ext cx="8237463" cy="2077876"/>
            <a:chOff x="672221" y="3581519"/>
            <a:chExt cx="8237463" cy="207787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17A08B-6278-4AD7-8C38-9B4FD725975B}"/>
                </a:ext>
              </a:extLst>
            </p:cNvPr>
            <p:cNvSpPr txBox="1"/>
            <p:nvPr/>
          </p:nvSpPr>
          <p:spPr>
            <a:xfrm>
              <a:off x="3666743" y="3581519"/>
              <a:ext cx="5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Shear</a:t>
              </a:r>
              <a:endParaRPr lang="en-US" sz="2800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73FEB6-B0F4-43F9-8BB5-22A5D2F88AAA}"/>
                </a:ext>
              </a:extLst>
            </p:cNvPr>
            <p:cNvGrpSpPr/>
            <p:nvPr/>
          </p:nvGrpSpPr>
          <p:grpSpPr>
            <a:xfrm>
              <a:off x="672221" y="4345285"/>
              <a:ext cx="7603427" cy="1314110"/>
              <a:chOff x="672221" y="4345285"/>
              <a:chExt cx="7603427" cy="1314110"/>
            </a:xfrm>
          </p:grpSpPr>
          <p:pic>
            <p:nvPicPr>
              <p:cNvPr id="12" name="Picture 10" descr="HHHIMG_1166">
                <a:extLst>
                  <a:ext uri="{FF2B5EF4-FFF2-40B4-BE49-F238E27FC236}">
                    <a16:creationId xmlns:a16="http://schemas.microsoft.com/office/drawing/2014/main" id="{482427B5-9054-41F1-AD9F-5D77B6856E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221" y="4345285"/>
                <a:ext cx="1754052" cy="1314110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RightU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E0D9DFB-83E3-458E-B522-6FADE85B4775}"/>
                      </a:ext>
                    </a:extLst>
                  </p:cNvPr>
                  <p:cNvSpPr txBox="1"/>
                  <p:nvPr/>
                </p:nvSpPr>
                <p:spPr>
                  <a:xfrm>
                    <a:off x="4300778" y="4526579"/>
                    <a:ext cx="3974870" cy="99187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E0D9DFB-83E3-458E-B522-6FADE85B47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0778" y="4526579"/>
                    <a:ext cx="3974870" cy="99187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3F4EE7-1874-4095-88B9-90A7A9921BDD}"/>
              </a:ext>
            </a:extLst>
          </p:cNvPr>
          <p:cNvGrpSpPr/>
          <p:nvPr/>
        </p:nvGrpSpPr>
        <p:grpSpPr>
          <a:xfrm>
            <a:off x="672221" y="2026863"/>
            <a:ext cx="7192834" cy="1314110"/>
            <a:chOff x="672221" y="2026863"/>
            <a:chExt cx="7192834" cy="1314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A33B9E-9BB4-4638-8543-87C48F3E5602}"/>
                    </a:ext>
                  </a:extLst>
                </p:cNvPr>
                <p:cNvSpPr txBox="1"/>
                <p:nvPr/>
              </p:nvSpPr>
              <p:spPr>
                <a:xfrm>
                  <a:off x="4711371" y="2216920"/>
                  <a:ext cx="3153684" cy="942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A33B9E-9BB4-4638-8543-87C48F3E5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1371" y="2216920"/>
                  <a:ext cx="3153684" cy="94275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0" descr="HHHIMG_1166">
              <a:extLst>
                <a:ext uri="{FF2B5EF4-FFF2-40B4-BE49-F238E27FC236}">
                  <a16:creationId xmlns:a16="http://schemas.microsoft.com/office/drawing/2014/main" id="{C206E3FA-02A4-4C10-9F6F-F1971241B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221" y="2026863"/>
              <a:ext cx="1754052" cy="131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89F470-96E4-4BE3-B875-05A48BDC3E9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70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7F32-002C-4F14-92DF-8850BBDE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 Do With 2x2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DAE9F9-6025-4514-9EA9-124305889A96}"/>
              </a:ext>
            </a:extLst>
          </p:cNvPr>
          <p:cNvGrpSpPr/>
          <p:nvPr/>
        </p:nvGrpSpPr>
        <p:grpSpPr>
          <a:xfrm>
            <a:off x="83161" y="1292712"/>
            <a:ext cx="8826524" cy="2128554"/>
            <a:chOff x="83161" y="1292712"/>
            <a:chExt cx="8826524" cy="21285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5A9FDF-73B6-495A-9F88-1B506E68DEED}"/>
                </a:ext>
              </a:extLst>
            </p:cNvPr>
            <p:cNvSpPr txBox="1"/>
            <p:nvPr/>
          </p:nvSpPr>
          <p:spPr>
            <a:xfrm>
              <a:off x="3666744" y="1450851"/>
              <a:ext cx="5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2D Mirror About Y-Axis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E7EA30-8AF6-44FF-AE30-D534C266B8CA}"/>
                    </a:ext>
                  </a:extLst>
                </p:cNvPr>
                <p:cNvSpPr txBox="1"/>
                <p:nvPr/>
              </p:nvSpPr>
              <p:spPr>
                <a:xfrm>
                  <a:off x="4711371" y="2216920"/>
                  <a:ext cx="3459858" cy="942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E7EA30-8AF6-44FF-AE30-D534C266B8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1371" y="2216920"/>
                  <a:ext cx="3459858" cy="94275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10" descr="HHHIMG_1166">
              <a:extLst>
                <a:ext uri="{FF2B5EF4-FFF2-40B4-BE49-F238E27FC236}">
                  <a16:creationId xmlns:a16="http://schemas.microsoft.com/office/drawing/2014/main" id="{6787F58D-06A3-42EE-BDE7-803FA0116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622" y="1494369"/>
              <a:ext cx="1062425" cy="795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6638EC-2422-44F0-95B1-C90B156E94BB}"/>
                </a:ext>
              </a:extLst>
            </p:cNvPr>
            <p:cNvGrpSpPr/>
            <p:nvPr/>
          </p:nvGrpSpPr>
          <p:grpSpPr>
            <a:xfrm>
              <a:off x="2115622" y="1292712"/>
              <a:ext cx="1184144" cy="997610"/>
              <a:chOff x="2115622" y="1496070"/>
              <a:chExt cx="1184144" cy="99761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4EE0ABC-B213-4FFC-9ED4-CA4CD544C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5622" y="1496070"/>
                <a:ext cx="0" cy="997610"/>
              </a:xfrm>
              <a:prstGeom prst="line">
                <a:avLst/>
              </a:prstGeom>
              <a:ln w="76200" cap="rnd">
                <a:solidFill>
                  <a:schemeClr val="accent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7D85CBC-B270-4C06-9901-DE8E1E4899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15622" y="2493680"/>
                <a:ext cx="1184144" cy="0"/>
              </a:xfrm>
              <a:prstGeom prst="line">
                <a:avLst/>
              </a:prstGeom>
              <a:ln w="76200" cap="rnd">
                <a:solidFill>
                  <a:schemeClr val="accent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7286D9E-4BEF-42A9-8559-32AFBCBD24A3}"/>
                </a:ext>
              </a:extLst>
            </p:cNvPr>
            <p:cNvGrpSpPr/>
            <p:nvPr/>
          </p:nvGrpSpPr>
          <p:grpSpPr>
            <a:xfrm>
              <a:off x="1062590" y="2423656"/>
              <a:ext cx="2237175" cy="997610"/>
              <a:chOff x="1062590" y="2711769"/>
              <a:chExt cx="2237175" cy="997610"/>
            </a:xfrm>
          </p:grpSpPr>
          <p:pic>
            <p:nvPicPr>
              <p:cNvPr id="9" name="Picture 10" descr="HHHIMG_1166">
                <a:extLst>
                  <a:ext uri="{FF2B5EF4-FFF2-40B4-BE49-F238E27FC236}">
                    <a16:creationId xmlns:a16="http://schemas.microsoft.com/office/drawing/2014/main" id="{083DB0CB-65AB-4C51-B542-45082B0B51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62590" y="2902213"/>
                <a:ext cx="1053031" cy="788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85C9D42-C72C-4F9D-AFDA-26135C4F43C5}"/>
                  </a:ext>
                </a:extLst>
              </p:cNvPr>
              <p:cNvGrpSpPr/>
              <p:nvPr/>
            </p:nvGrpSpPr>
            <p:grpSpPr>
              <a:xfrm>
                <a:off x="2115621" y="2711769"/>
                <a:ext cx="1184144" cy="997610"/>
                <a:chOff x="2115622" y="1496070"/>
                <a:chExt cx="1184144" cy="997610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B7C48DE-B708-447D-A0AB-C3353B612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622" y="1496070"/>
                  <a:ext cx="0" cy="99761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C6887A05-367E-4618-AFEC-0EC366C59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622" y="2493680"/>
                  <a:ext cx="1184144" cy="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F14A6CA-4CBE-47B0-A237-032CEBA5A455}"/>
                </a:ext>
              </a:extLst>
            </p:cNvPr>
            <p:cNvSpPr txBox="1"/>
            <p:nvPr/>
          </p:nvSpPr>
          <p:spPr>
            <a:xfrm>
              <a:off x="83161" y="1707679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Before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AE6375-FD75-4032-BBCE-04CE19FBC36A}"/>
                </a:ext>
              </a:extLst>
            </p:cNvPr>
            <p:cNvSpPr txBox="1"/>
            <p:nvPr/>
          </p:nvSpPr>
          <p:spPr>
            <a:xfrm>
              <a:off x="83161" y="2817840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After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B8A8EA-FC69-45AA-B6DD-2BCC90A5F77A}"/>
              </a:ext>
            </a:extLst>
          </p:cNvPr>
          <p:cNvGrpSpPr/>
          <p:nvPr/>
        </p:nvGrpSpPr>
        <p:grpSpPr>
          <a:xfrm>
            <a:off x="49577" y="3581519"/>
            <a:ext cx="8860107" cy="2411175"/>
            <a:chOff x="49577" y="3581519"/>
            <a:chExt cx="8860107" cy="24111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137899-4F0F-4162-BA6B-87E8AC99DAB4}"/>
                </a:ext>
              </a:extLst>
            </p:cNvPr>
            <p:cNvSpPr txBox="1"/>
            <p:nvPr/>
          </p:nvSpPr>
          <p:spPr>
            <a:xfrm>
              <a:off x="3666743" y="3581519"/>
              <a:ext cx="5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2D Mirror About X,Y</a:t>
              </a:r>
              <a:endParaRPr 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D07E623-BB4C-45DE-9614-8AB33FBE315B}"/>
                    </a:ext>
                  </a:extLst>
                </p:cNvPr>
                <p:cNvSpPr txBox="1"/>
                <p:nvPr/>
              </p:nvSpPr>
              <p:spPr>
                <a:xfrm>
                  <a:off x="4300778" y="4526579"/>
                  <a:ext cx="3766031" cy="942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D07E623-BB4C-45DE-9614-8AB33FBE31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778" y="4526579"/>
                  <a:ext cx="3766031" cy="94275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E1A815-4981-4B4A-B0D9-BF670AE7A689}"/>
                </a:ext>
              </a:extLst>
            </p:cNvPr>
            <p:cNvGrpSpPr/>
            <p:nvPr/>
          </p:nvGrpSpPr>
          <p:grpSpPr>
            <a:xfrm>
              <a:off x="2316663" y="3872722"/>
              <a:ext cx="808786" cy="681381"/>
              <a:chOff x="2128984" y="3714607"/>
              <a:chExt cx="1184144" cy="997610"/>
            </a:xfrm>
          </p:grpSpPr>
          <p:pic>
            <p:nvPicPr>
              <p:cNvPr id="25" name="Picture 10" descr="HHHIMG_1166">
                <a:extLst>
                  <a:ext uri="{FF2B5EF4-FFF2-40B4-BE49-F238E27FC236}">
                    <a16:creationId xmlns:a16="http://schemas.microsoft.com/office/drawing/2014/main" id="{A8F4C0C9-1E8C-43AC-B398-99D13B330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8984" y="3916264"/>
                <a:ext cx="1062425" cy="795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14A6299-6313-4F34-8E3B-06701E5ED906}"/>
                  </a:ext>
                </a:extLst>
              </p:cNvPr>
              <p:cNvGrpSpPr/>
              <p:nvPr/>
            </p:nvGrpSpPr>
            <p:grpSpPr>
              <a:xfrm>
                <a:off x="2128984" y="3714607"/>
                <a:ext cx="1184144" cy="997610"/>
                <a:chOff x="2115622" y="1496070"/>
                <a:chExt cx="1184144" cy="997610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36FE792-1674-45DF-9AC7-058F9C07DE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622" y="1496070"/>
                  <a:ext cx="0" cy="99761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6A481D0-DAE2-4C61-B6A4-9E4D0E9F4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622" y="2493680"/>
                  <a:ext cx="1184144" cy="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D45234-5781-4E29-A43B-3076406073CA}"/>
                </a:ext>
              </a:extLst>
            </p:cNvPr>
            <p:cNvGrpSpPr/>
            <p:nvPr/>
          </p:nvGrpSpPr>
          <p:grpSpPr>
            <a:xfrm>
              <a:off x="1549444" y="4767667"/>
              <a:ext cx="1534437" cy="1225027"/>
              <a:chOff x="1066558" y="4819625"/>
              <a:chExt cx="2246570" cy="1793562"/>
            </a:xfrm>
          </p:grpSpPr>
          <p:pic>
            <p:nvPicPr>
              <p:cNvPr id="29" name="Picture 10" descr="HHHIMG_1166">
                <a:extLst>
                  <a:ext uri="{FF2B5EF4-FFF2-40B4-BE49-F238E27FC236}">
                    <a16:creationId xmlns:a16="http://schemas.microsoft.com/office/drawing/2014/main" id="{81EE6B13-61A4-4455-98C9-1B8A84EDC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1066558" y="5817234"/>
                <a:ext cx="1062425" cy="795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E6742B2-BD4A-4233-B5C5-0A64AEF016FB}"/>
                  </a:ext>
                </a:extLst>
              </p:cNvPr>
              <p:cNvGrpSpPr/>
              <p:nvPr/>
            </p:nvGrpSpPr>
            <p:grpSpPr>
              <a:xfrm>
                <a:off x="2128984" y="4819625"/>
                <a:ext cx="1184144" cy="997610"/>
                <a:chOff x="2115622" y="1496070"/>
                <a:chExt cx="1184144" cy="99761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B9DD0DD-BBF9-43BF-B9B8-A707120444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622" y="1496070"/>
                  <a:ext cx="0" cy="99761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60951E4-EE5A-4D68-88E4-9E3409410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622" y="2493680"/>
                  <a:ext cx="1184144" cy="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E51EC3-BA46-4FBB-8954-2F70652E8B05}"/>
                </a:ext>
              </a:extLst>
            </p:cNvPr>
            <p:cNvSpPr txBox="1"/>
            <p:nvPr/>
          </p:nvSpPr>
          <p:spPr>
            <a:xfrm>
              <a:off x="49577" y="4104739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Before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1CCD4F-F80E-42A4-BC4D-9D5514ABFA82}"/>
                </a:ext>
              </a:extLst>
            </p:cNvPr>
            <p:cNvSpPr txBox="1"/>
            <p:nvPr/>
          </p:nvSpPr>
          <p:spPr>
            <a:xfrm>
              <a:off x="49577" y="5264381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After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56FF01-65F5-4B7F-BBB2-C3CBE578307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49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75275-F331-4A43-A43D-9C72D5F8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6A587-ED5D-4D00-A11F-CC34132DD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678798"/>
            <a:ext cx="4675909" cy="46759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24F16B-DEC4-4BEF-8D13-55A719607519}"/>
              </a:ext>
            </a:extLst>
          </p:cNvPr>
          <p:cNvGrpSpPr/>
          <p:nvPr/>
        </p:nvGrpSpPr>
        <p:grpSpPr>
          <a:xfrm>
            <a:off x="3036732" y="2416031"/>
            <a:ext cx="1598103" cy="1510017"/>
            <a:chOff x="3045204" y="2416031"/>
            <a:chExt cx="1598103" cy="15100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51CB96-8FA8-443C-A8CA-7D6EE40A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1102" y="3552562"/>
              <a:ext cx="1502205" cy="373486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FA8968-B8C4-44B0-8F91-C0064413A5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5204" y="2416031"/>
              <a:ext cx="1384183" cy="913216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82F8CB-E837-4EC6-B5AA-B0CC1AF16E15}"/>
              </a:ext>
            </a:extLst>
          </p:cNvPr>
          <p:cNvSpPr txBox="1"/>
          <p:nvPr/>
        </p:nvSpPr>
        <p:spPr>
          <a:xfrm>
            <a:off x="4848754" y="2493886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Projections of parallel 3D lines are not necessarily parallel, so not parallelism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68237B-FC78-4EA4-AE6F-AA4D73AC65B7}"/>
              </a:ext>
            </a:extLst>
          </p:cNvPr>
          <p:cNvGrpSpPr/>
          <p:nvPr/>
        </p:nvGrpSpPr>
        <p:grpSpPr>
          <a:xfrm>
            <a:off x="2172666" y="1690689"/>
            <a:ext cx="6786776" cy="4399718"/>
            <a:chOff x="2172666" y="1690689"/>
            <a:chExt cx="6786776" cy="439971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5029A01-FBB1-492F-9D83-0128F5665E5D}"/>
                </a:ext>
              </a:extLst>
            </p:cNvPr>
            <p:cNvCxnSpPr>
              <a:cxnSpLocks/>
            </p:cNvCxnSpPr>
            <p:nvPr/>
          </p:nvCxnSpPr>
          <p:spPr>
            <a:xfrm>
              <a:off x="2172666" y="4437776"/>
              <a:ext cx="2600587" cy="1652631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C0D477-3F9B-4432-8D06-6510F230E225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3D lines project to 2D lines so lines are preserved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50243A-6507-4CB0-919B-5C8A2A5C0BCD}"/>
              </a:ext>
            </a:extLst>
          </p:cNvPr>
          <p:cNvGrpSpPr/>
          <p:nvPr/>
        </p:nvGrpSpPr>
        <p:grpSpPr>
          <a:xfrm>
            <a:off x="6106997" y="4702076"/>
            <a:ext cx="1417887" cy="1652631"/>
            <a:chOff x="6106997" y="4141455"/>
            <a:chExt cx="1417887" cy="16526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CE8704-0CB1-45C1-85C5-2FFF8981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" t="51857" r="87944" b="21636"/>
            <a:stretch/>
          </p:blipFill>
          <p:spPr>
            <a:xfrm>
              <a:off x="6106997" y="4141455"/>
              <a:ext cx="469784" cy="165263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B5D72-289A-49F0-B65A-A52A51C15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4" t="52156" r="48289" b="42866"/>
            <a:stretch/>
          </p:blipFill>
          <p:spPr>
            <a:xfrm>
              <a:off x="7348715" y="4141455"/>
              <a:ext cx="176169" cy="310393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4C2362-579C-499C-B894-BAB0FE3F8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4" t="52156" r="64256" b="38286"/>
            <a:stretch/>
          </p:blipFill>
          <p:spPr>
            <a:xfrm>
              <a:off x="6828703" y="4141455"/>
              <a:ext cx="293615" cy="595889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683647D-F1B3-4E1B-839D-30BBD4EF6515}"/>
              </a:ext>
            </a:extLst>
          </p:cNvPr>
          <p:cNvSpPr txBox="1"/>
          <p:nvPr/>
        </p:nvSpPr>
        <p:spPr>
          <a:xfrm>
            <a:off x="4848754" y="3824912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Distant objects are smaller so size is not preserved</a:t>
            </a:r>
          </a:p>
        </p:txBody>
      </p:sp>
    </p:spTree>
    <p:extLst>
      <p:ext uri="{BB962C8B-B14F-4D97-AF65-F5344CB8AC3E}">
        <p14:creationId xmlns:p14="http://schemas.microsoft.com/office/powerpoint/2010/main" val="1886268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00AC-AED3-4CB0-B643-B930DC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 With a 2x2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979A1F-4B09-4287-BC1A-9F45A339317D}"/>
                  </a:ext>
                </a:extLst>
              </p:cNvPr>
              <p:cNvSpPr txBox="1"/>
              <p:nvPr/>
            </p:nvSpPr>
            <p:spPr>
              <a:xfrm>
                <a:off x="2282367" y="1802156"/>
                <a:ext cx="4579267" cy="942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979A1F-4B09-4287-BC1A-9F45A3393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367" y="1802156"/>
                <a:ext cx="4579267" cy="9427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2946289-7BB8-443F-A96A-F5B1D8C0ADD0}"/>
              </a:ext>
            </a:extLst>
          </p:cNvPr>
          <p:cNvSpPr txBox="1"/>
          <p:nvPr/>
        </p:nvSpPr>
        <p:spPr>
          <a:xfrm>
            <a:off x="126187" y="3058252"/>
            <a:ext cx="8891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multiplication by T (irrespective of T)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Origin is origin: </a:t>
            </a:r>
            <a:r>
              <a:rPr lang="en-US" sz="3200" b="1" dirty="0"/>
              <a:t>0 = T0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Lines are lines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Parallel lines are parallel</a:t>
            </a:r>
          </a:p>
        </p:txBody>
      </p:sp>
    </p:spTree>
    <p:extLst>
      <p:ext uri="{BB962C8B-B14F-4D97-AF65-F5344CB8AC3E}">
        <p14:creationId xmlns:p14="http://schemas.microsoft.com/office/powerpoint/2010/main" val="18215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D87B-91F1-4D50-9A2E-8DF57700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Can’t Do With 2x2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35E3B-0D4A-48A2-AD34-20453274312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about translation?</a:t>
            </a:r>
          </a:p>
          <a:p>
            <a:pPr algn="ctr"/>
            <a:r>
              <a:rPr lang="en-US" sz="2800" dirty="0"/>
              <a:t>x’ = x + </a:t>
            </a:r>
            <a:r>
              <a:rPr lang="en-US" sz="2800" dirty="0" err="1"/>
              <a:t>t</a:t>
            </a:r>
            <a:r>
              <a:rPr lang="en-US" sz="2800" baseline="-25000" dirty="0" err="1"/>
              <a:t>x</a:t>
            </a:r>
            <a:r>
              <a:rPr lang="en-US" sz="2800" dirty="0"/>
              <a:t>, y’ = </a:t>
            </a:r>
            <a:r>
              <a:rPr lang="en-US" sz="2800" dirty="0" err="1"/>
              <a:t>y+t</a:t>
            </a:r>
            <a:r>
              <a:rPr lang="en-US" sz="2800" baseline="-25000" dirty="0" err="1"/>
              <a:t>y</a:t>
            </a:r>
            <a:endParaRPr lang="en-US" sz="2800" baseline="-25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CAB8D9-1831-4C92-9B1C-CB8BBD91EC8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BC1A1B49-8EF9-4CC7-AAF3-908269B921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2895BAC8-04C5-4FF5-B91D-4C9DD451A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FE176C18-4057-4034-BC36-15EBB7519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F0C1A792-5FBC-4FE1-BE91-3E2B10356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61DEB9EC-F4C5-4BB4-9AE8-ABC860D65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320EC0E6-97EB-4610-AF6C-9F01AD00A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9BA0EF43-15A6-44C4-857F-0D8532D9C6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D0796887-02E4-439A-961B-B77695A95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D2328C2F-C4BA-4403-929F-FFF49590B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515B53BF-18AF-4824-94F1-9267B65FE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6126B072-0D97-4289-AA43-5D876FD2A7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1F473004-E0E0-4FA1-A83C-A0CBA66F3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AF573551-C14B-47AF-8776-403AB0FAB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E55B48BE-5E3B-4A28-B0B8-A2243B1DF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5AA2EB45-0D27-420B-8E46-A01861C65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53EC4F83-57EC-4965-9F52-BDF1CE9D2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A501887B-CC28-4F99-BC82-88FF3942C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343694DB-6FE3-495A-863F-9B66A7A118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22C68EBC-8E1C-45A3-8FF9-247236E16D62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700D272E-2C96-4D0F-8C4F-B1B5F345D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id="{038BA09A-DD3A-48EF-B714-F95168986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0">
              <a:extLst>
                <a:ext uri="{FF2B5EF4-FFF2-40B4-BE49-F238E27FC236}">
                  <a16:creationId xmlns:a16="http://schemas.microsoft.com/office/drawing/2014/main" id="{8A076A4E-2789-455D-B3F2-74073C37E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31">
              <a:extLst>
                <a:ext uri="{FF2B5EF4-FFF2-40B4-BE49-F238E27FC236}">
                  <a16:creationId xmlns:a16="http://schemas.microsoft.com/office/drawing/2014/main" id="{A2938F19-BA0B-429F-AB62-6152B0428D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742F89DB-4D65-49BF-B802-60FF65304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3">
              <a:extLst>
                <a:ext uri="{FF2B5EF4-FFF2-40B4-BE49-F238E27FC236}">
                  <a16:creationId xmlns:a16="http://schemas.microsoft.com/office/drawing/2014/main" id="{BC82EADB-43B1-4B6D-AFEA-BABB77C70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4">
              <a:extLst>
                <a:ext uri="{FF2B5EF4-FFF2-40B4-BE49-F238E27FC236}">
                  <a16:creationId xmlns:a16="http://schemas.microsoft.com/office/drawing/2014/main" id="{F65E3664-5F1B-41A3-BE4C-D7C4DB7841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5">
              <a:extLst>
                <a:ext uri="{FF2B5EF4-FFF2-40B4-BE49-F238E27FC236}">
                  <a16:creationId xmlns:a16="http://schemas.microsoft.com/office/drawing/2014/main" id="{96FE4413-BAC9-4D3D-BB95-A2C586F30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6">
              <a:extLst>
                <a:ext uri="{FF2B5EF4-FFF2-40B4-BE49-F238E27FC236}">
                  <a16:creationId xmlns:a16="http://schemas.microsoft.com/office/drawing/2014/main" id="{FFA7A4DD-B23E-4519-A5C4-1B031D9DA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7">
              <a:extLst>
                <a:ext uri="{FF2B5EF4-FFF2-40B4-BE49-F238E27FC236}">
                  <a16:creationId xmlns:a16="http://schemas.microsoft.com/office/drawing/2014/main" id="{E2FAB7B2-32C1-4DDA-9C11-7A9D97277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8">
              <a:extLst>
                <a:ext uri="{FF2B5EF4-FFF2-40B4-BE49-F238E27FC236}">
                  <a16:creationId xmlns:a16="http://schemas.microsoft.com/office/drawing/2014/main" id="{66719470-A2B5-4667-9489-499E3FE61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8F8A694C-6CA2-4C01-97AD-A1FC4D3F4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40">
              <a:extLst>
                <a:ext uri="{FF2B5EF4-FFF2-40B4-BE49-F238E27FC236}">
                  <a16:creationId xmlns:a16="http://schemas.microsoft.com/office/drawing/2014/main" id="{26D180F9-1BF7-418F-BCE7-788AC6ACB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41">
              <a:extLst>
                <a:ext uri="{FF2B5EF4-FFF2-40B4-BE49-F238E27FC236}">
                  <a16:creationId xmlns:a16="http://schemas.microsoft.com/office/drawing/2014/main" id="{EA2FDF17-3FEB-4D86-9791-0E0BEB97E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42">
              <a:extLst>
                <a:ext uri="{FF2B5EF4-FFF2-40B4-BE49-F238E27FC236}">
                  <a16:creationId xmlns:a16="http://schemas.microsoft.com/office/drawing/2014/main" id="{35B9D040-37F4-435A-AA36-2C8F4E001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43">
              <a:extLst>
                <a:ext uri="{FF2B5EF4-FFF2-40B4-BE49-F238E27FC236}">
                  <a16:creationId xmlns:a16="http://schemas.microsoft.com/office/drawing/2014/main" id="{AAD7261D-A1D0-4DD0-86E0-CE68C02BE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4">
              <a:extLst>
                <a:ext uri="{FF2B5EF4-FFF2-40B4-BE49-F238E27FC236}">
                  <a16:creationId xmlns:a16="http://schemas.microsoft.com/office/drawing/2014/main" id="{663B77DC-2E20-4DDC-9E89-D2FC40DF8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5">
              <a:extLst>
                <a:ext uri="{FF2B5EF4-FFF2-40B4-BE49-F238E27FC236}">
                  <a16:creationId xmlns:a16="http://schemas.microsoft.com/office/drawing/2014/main" id="{472A1877-D90A-4CFA-829B-511D4ECE5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" name="AutoShape 50">
            <a:extLst>
              <a:ext uri="{FF2B5EF4-FFF2-40B4-BE49-F238E27FC236}">
                <a16:creationId xmlns:a16="http://schemas.microsoft.com/office/drawing/2014/main" id="{14E2D476-B5B3-45DE-82A3-87C55A24B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4" name="Text Box 51">
            <a:extLst>
              <a:ext uri="{FF2B5EF4-FFF2-40B4-BE49-F238E27FC236}">
                <a16:creationId xmlns:a16="http://schemas.microsoft.com/office/drawing/2014/main" id="{F9957335-A9BF-42B9-91BA-C9FB2FC9C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612" y="5103168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dirty="0">
                <a:latin typeface="+mj-lt"/>
                <a:sym typeface="Symbol" panose="05050102010706020507" pitchFamily="18" charset="2"/>
              </a:rPr>
              <a:t>+(2,2)</a:t>
            </a:r>
            <a:endParaRPr lang="en-US" altLang="en-US" dirty="0">
              <a:latin typeface="+mj-lt"/>
            </a:endParaRPr>
          </a:p>
        </p:txBody>
      </p:sp>
      <p:pic>
        <p:nvPicPr>
          <p:cNvPr id="45" name="Picture 10" descr="HHHIMG_1166">
            <a:extLst>
              <a:ext uri="{FF2B5EF4-FFF2-40B4-BE49-F238E27FC236}">
                <a16:creationId xmlns:a16="http://schemas.microsoft.com/office/drawing/2014/main" id="{F3F335EB-D47D-4CE5-A03D-E42E36CA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0" y="4705916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HHHIMG_1166">
            <a:extLst>
              <a:ext uri="{FF2B5EF4-FFF2-40B4-BE49-F238E27FC236}">
                <a16:creationId xmlns:a16="http://schemas.microsoft.com/office/drawing/2014/main" id="{76747ADE-4FCA-4C08-8986-940164432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4086740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3249FB0-86D4-49CE-A20E-FC2D490817D1}"/>
              </a:ext>
            </a:extLst>
          </p:cNvPr>
          <p:cNvSpPr txBox="1"/>
          <p:nvPr/>
        </p:nvSpPr>
        <p:spPr>
          <a:xfrm>
            <a:off x="234315" y="2481590"/>
            <a:ext cx="867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do we make it linear?</a:t>
            </a:r>
          </a:p>
        </p:txBody>
      </p:sp>
    </p:spTree>
    <p:extLst>
      <p:ext uri="{BB962C8B-B14F-4D97-AF65-F5344CB8AC3E}">
        <p14:creationId xmlns:p14="http://schemas.microsoft.com/office/powerpoint/2010/main" val="26463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D87B-91F1-4D50-9A2E-8DF57700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Again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35E3B-0D4A-48A2-AD34-20453274312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about translation?</a:t>
            </a:r>
          </a:p>
          <a:p>
            <a:pPr algn="ctr"/>
            <a:r>
              <a:rPr lang="en-US" sz="2800" dirty="0"/>
              <a:t>x’ = x + </a:t>
            </a:r>
            <a:r>
              <a:rPr lang="en-US" sz="2800" dirty="0" err="1"/>
              <a:t>t</a:t>
            </a:r>
            <a:r>
              <a:rPr lang="en-US" sz="2800" baseline="-25000" dirty="0" err="1"/>
              <a:t>x</a:t>
            </a:r>
            <a:r>
              <a:rPr lang="en-US" sz="2800" dirty="0"/>
              <a:t>, y’ = </a:t>
            </a:r>
            <a:r>
              <a:rPr lang="en-US" sz="2800" dirty="0" err="1"/>
              <a:t>y+t</a:t>
            </a:r>
            <a:r>
              <a:rPr lang="en-US" sz="2800" baseline="-25000" dirty="0" err="1"/>
              <a:t>y</a:t>
            </a:r>
            <a:endParaRPr lang="en-US" sz="2800" baseline="-25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9D1618-DDA2-43AE-A61E-5137C6E80AC6}"/>
              </a:ext>
            </a:extLst>
          </p:cNvPr>
          <p:cNvGrpSpPr/>
          <p:nvPr/>
        </p:nvGrpSpPr>
        <p:grpSpPr>
          <a:xfrm>
            <a:off x="2256231" y="4453043"/>
            <a:ext cx="5204563" cy="1873642"/>
            <a:chOff x="609600" y="3505200"/>
            <a:chExt cx="7620000" cy="274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CAB8D9-1831-4C92-9B1C-CB8BBD91E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3505200"/>
              <a:ext cx="3048000" cy="2743200"/>
              <a:chOff x="816" y="2208"/>
              <a:chExt cx="1920" cy="1728"/>
            </a:xfrm>
          </p:grpSpPr>
          <p:sp>
            <p:nvSpPr>
              <p:cNvPr id="6" name="Line 5">
                <a:extLst>
                  <a:ext uri="{FF2B5EF4-FFF2-40B4-BE49-F238E27FC236}">
                    <a16:creationId xmlns:a16="http://schemas.microsoft.com/office/drawing/2014/main" id="{BC1A1B49-8EF9-4CC7-AAF3-908269B92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Line 6">
                <a:extLst>
                  <a:ext uri="{FF2B5EF4-FFF2-40B4-BE49-F238E27FC236}">
                    <a16:creationId xmlns:a16="http://schemas.microsoft.com/office/drawing/2014/main" id="{2895BAC8-04C5-4FF5-B91D-4C9DD451A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Line 7">
                <a:extLst>
                  <a:ext uri="{FF2B5EF4-FFF2-40B4-BE49-F238E27FC236}">
                    <a16:creationId xmlns:a16="http://schemas.microsoft.com/office/drawing/2014/main" id="{FE176C18-4057-4034-BC36-15EBB7519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8">
                <a:extLst>
                  <a:ext uri="{FF2B5EF4-FFF2-40B4-BE49-F238E27FC236}">
                    <a16:creationId xmlns:a16="http://schemas.microsoft.com/office/drawing/2014/main" id="{F0C1A792-5FBC-4FE1-BE91-3E2B10356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9">
                <a:extLst>
                  <a:ext uri="{FF2B5EF4-FFF2-40B4-BE49-F238E27FC236}">
                    <a16:creationId xmlns:a16="http://schemas.microsoft.com/office/drawing/2014/main" id="{61DEB9EC-F4C5-4BB4-9AE8-ABC860D65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320EC0E6-97EB-4610-AF6C-9F01AD00A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9BA0EF43-15A6-44C4-857F-0D8532D9C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12">
                <a:extLst>
                  <a:ext uri="{FF2B5EF4-FFF2-40B4-BE49-F238E27FC236}">
                    <a16:creationId xmlns:a16="http://schemas.microsoft.com/office/drawing/2014/main" id="{D0796887-02E4-439A-961B-B77695A95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D2328C2F-C4BA-4403-929F-FFF49590B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515B53BF-18AF-4824-94F1-9267B65FE7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6126B072-0D97-4289-AA43-5D876FD2A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1F473004-E0E0-4FA1-A83C-A0CBA66F3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17">
                <a:extLst>
                  <a:ext uri="{FF2B5EF4-FFF2-40B4-BE49-F238E27FC236}">
                    <a16:creationId xmlns:a16="http://schemas.microsoft.com/office/drawing/2014/main" id="{AF573551-C14B-47AF-8776-403AB0FAB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18">
                <a:extLst>
                  <a:ext uri="{FF2B5EF4-FFF2-40B4-BE49-F238E27FC236}">
                    <a16:creationId xmlns:a16="http://schemas.microsoft.com/office/drawing/2014/main" id="{E55B48BE-5E3B-4A28-B0B8-A2243B1DFC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5AA2EB45-0D27-420B-8E46-A01861C65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20">
                <a:extLst>
                  <a:ext uri="{FF2B5EF4-FFF2-40B4-BE49-F238E27FC236}">
                    <a16:creationId xmlns:a16="http://schemas.microsoft.com/office/drawing/2014/main" id="{53EC4F83-57EC-4965-9F52-BDF1CE9D2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A501887B-CC28-4F99-BC82-88FF3942C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343694DB-6FE3-495A-863F-9B66A7A11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" name="Group 27">
              <a:extLst>
                <a:ext uri="{FF2B5EF4-FFF2-40B4-BE49-F238E27FC236}">
                  <a16:creationId xmlns:a16="http://schemas.microsoft.com/office/drawing/2014/main" id="{22C68EBC-8E1C-45A3-8FF9-247236E16D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1600" y="3505200"/>
              <a:ext cx="3048000" cy="2743200"/>
              <a:chOff x="816" y="2208"/>
              <a:chExt cx="1920" cy="1728"/>
            </a:xfrm>
          </p:grpSpPr>
          <p:sp>
            <p:nvSpPr>
              <p:cNvPr id="25" name="Line 28">
                <a:extLst>
                  <a:ext uri="{FF2B5EF4-FFF2-40B4-BE49-F238E27FC236}">
                    <a16:creationId xmlns:a16="http://schemas.microsoft.com/office/drawing/2014/main" id="{700D272E-2C96-4D0F-8C4F-B1B5F345D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29">
                <a:extLst>
                  <a:ext uri="{FF2B5EF4-FFF2-40B4-BE49-F238E27FC236}">
                    <a16:creationId xmlns:a16="http://schemas.microsoft.com/office/drawing/2014/main" id="{038BA09A-DD3A-48EF-B714-F95168986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30">
                <a:extLst>
                  <a:ext uri="{FF2B5EF4-FFF2-40B4-BE49-F238E27FC236}">
                    <a16:creationId xmlns:a16="http://schemas.microsoft.com/office/drawing/2014/main" id="{8A076A4E-2789-455D-B3F2-74073C37E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31">
                <a:extLst>
                  <a:ext uri="{FF2B5EF4-FFF2-40B4-BE49-F238E27FC236}">
                    <a16:creationId xmlns:a16="http://schemas.microsoft.com/office/drawing/2014/main" id="{A2938F19-BA0B-429F-AB62-6152B0428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32">
                <a:extLst>
                  <a:ext uri="{FF2B5EF4-FFF2-40B4-BE49-F238E27FC236}">
                    <a16:creationId xmlns:a16="http://schemas.microsoft.com/office/drawing/2014/main" id="{742F89DB-4D65-49BF-B802-60FF65304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33">
                <a:extLst>
                  <a:ext uri="{FF2B5EF4-FFF2-40B4-BE49-F238E27FC236}">
                    <a16:creationId xmlns:a16="http://schemas.microsoft.com/office/drawing/2014/main" id="{BC82EADB-43B1-4B6D-AFEA-BABB77C701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34">
                <a:extLst>
                  <a:ext uri="{FF2B5EF4-FFF2-40B4-BE49-F238E27FC236}">
                    <a16:creationId xmlns:a16="http://schemas.microsoft.com/office/drawing/2014/main" id="{F65E3664-5F1B-41A3-BE4C-D7C4DB784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35">
                <a:extLst>
                  <a:ext uri="{FF2B5EF4-FFF2-40B4-BE49-F238E27FC236}">
                    <a16:creationId xmlns:a16="http://schemas.microsoft.com/office/drawing/2014/main" id="{96FE4413-BAC9-4D3D-BB95-A2C586F30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36">
                <a:extLst>
                  <a:ext uri="{FF2B5EF4-FFF2-40B4-BE49-F238E27FC236}">
                    <a16:creationId xmlns:a16="http://schemas.microsoft.com/office/drawing/2014/main" id="{FFA7A4DD-B23E-4519-A5C4-1B031D9DA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E2FAB7B2-32C1-4DDA-9C11-7A9D97277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66719470-A2B5-4667-9489-499E3FE61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39">
                <a:extLst>
                  <a:ext uri="{FF2B5EF4-FFF2-40B4-BE49-F238E27FC236}">
                    <a16:creationId xmlns:a16="http://schemas.microsoft.com/office/drawing/2014/main" id="{8F8A694C-6CA2-4C01-97AD-A1FC4D3F4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40">
                <a:extLst>
                  <a:ext uri="{FF2B5EF4-FFF2-40B4-BE49-F238E27FC236}">
                    <a16:creationId xmlns:a16="http://schemas.microsoft.com/office/drawing/2014/main" id="{26D180F9-1BF7-418F-BCE7-788AC6ACB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41">
                <a:extLst>
                  <a:ext uri="{FF2B5EF4-FFF2-40B4-BE49-F238E27FC236}">
                    <a16:creationId xmlns:a16="http://schemas.microsoft.com/office/drawing/2014/main" id="{EA2FDF17-3FEB-4D86-9791-0E0BEB97E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42">
                <a:extLst>
                  <a:ext uri="{FF2B5EF4-FFF2-40B4-BE49-F238E27FC236}">
                    <a16:creationId xmlns:a16="http://schemas.microsoft.com/office/drawing/2014/main" id="{35B9D040-37F4-435A-AA36-2C8F4E001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43">
                <a:extLst>
                  <a:ext uri="{FF2B5EF4-FFF2-40B4-BE49-F238E27FC236}">
                    <a16:creationId xmlns:a16="http://schemas.microsoft.com/office/drawing/2014/main" id="{AAD7261D-A1D0-4DD0-86E0-CE68C02BE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44">
                <a:extLst>
                  <a:ext uri="{FF2B5EF4-FFF2-40B4-BE49-F238E27FC236}">
                    <a16:creationId xmlns:a16="http://schemas.microsoft.com/office/drawing/2014/main" id="{663B77DC-2E20-4DDC-9E89-D2FC40DF8A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45">
                <a:extLst>
                  <a:ext uri="{FF2B5EF4-FFF2-40B4-BE49-F238E27FC236}">
                    <a16:creationId xmlns:a16="http://schemas.microsoft.com/office/drawing/2014/main" id="{472A1877-D90A-4CFA-829B-511D4ECE5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" name="AutoShape 50">
              <a:extLst>
                <a:ext uri="{FF2B5EF4-FFF2-40B4-BE49-F238E27FC236}">
                  <a16:creationId xmlns:a16="http://schemas.microsoft.com/office/drawing/2014/main" id="{14E2D476-B5B3-45DE-82A3-87C55A24B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4724400"/>
              <a:ext cx="762000" cy="38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4" name="Text Box 51">
              <a:extLst>
                <a:ext uri="{FF2B5EF4-FFF2-40B4-BE49-F238E27FC236}">
                  <a16:creationId xmlns:a16="http://schemas.microsoft.com/office/drawing/2014/main" id="{F9957335-A9BF-42B9-91BA-C9FB2FC9C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6612" y="5103168"/>
              <a:ext cx="9973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dirty="0">
                  <a:latin typeface="+mj-lt"/>
                  <a:sym typeface="Symbol" panose="05050102010706020507" pitchFamily="18" charset="2"/>
                </a:rPr>
                <a:t>+(2,2)</a:t>
              </a:r>
              <a:endParaRPr lang="en-US" altLang="en-US" dirty="0">
                <a:latin typeface="+mj-lt"/>
              </a:endParaRPr>
            </a:p>
          </p:txBody>
        </p:sp>
        <p:pic>
          <p:nvPicPr>
            <p:cNvPr id="45" name="Picture 10" descr="HHHIMG_1166">
              <a:extLst>
                <a:ext uri="{FF2B5EF4-FFF2-40B4-BE49-F238E27FC236}">
                  <a16:creationId xmlns:a16="http://schemas.microsoft.com/office/drawing/2014/main" id="{F3F335EB-D47D-4CE5-A03D-E42E36CAD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620" y="4705916"/>
              <a:ext cx="1257980" cy="94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0" descr="HHHIMG_1166">
              <a:extLst>
                <a:ext uri="{FF2B5EF4-FFF2-40B4-BE49-F238E27FC236}">
                  <a16:creationId xmlns:a16="http://schemas.microsoft.com/office/drawing/2014/main" id="{76747ADE-4FCA-4C08-8986-940164432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9" y="4086740"/>
              <a:ext cx="1257980" cy="94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F126E9-B4C1-4040-B118-C237FDEBC6CF}"/>
                  </a:ext>
                </a:extLst>
              </p:cNvPr>
              <p:cNvSpPr txBox="1"/>
              <p:nvPr/>
            </p:nvSpPr>
            <p:spPr>
              <a:xfrm>
                <a:off x="1617185" y="2668220"/>
                <a:ext cx="5909631" cy="1383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F126E9-B4C1-4040-B118-C237FDEBC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185" y="2668220"/>
                <a:ext cx="5909631" cy="13830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FEB7824F-2925-4F4A-8385-32A0F363C5A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25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130D-F963-4061-8ADB-DAF95241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2D Transformations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3B3F-803E-4FAE-B3D2-EBBCFF9055C7}"/>
              </a:ext>
            </a:extLst>
          </p:cNvPr>
          <p:cNvSpPr txBox="1"/>
          <p:nvPr/>
        </p:nvSpPr>
        <p:spPr>
          <a:xfrm>
            <a:off x="234315" y="13318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do we represent a 2D transformation?</a:t>
            </a:r>
          </a:p>
          <a:p>
            <a:pPr algn="ctr"/>
            <a:r>
              <a:rPr lang="en-US" sz="2800" dirty="0"/>
              <a:t>Let’s pick 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52C7A5-789D-4683-8689-2F9817FFC109}"/>
                  </a:ext>
                </a:extLst>
              </p:cNvPr>
              <p:cNvSpPr txBox="1"/>
              <p:nvPr/>
            </p:nvSpPr>
            <p:spPr>
              <a:xfrm>
                <a:off x="2436576" y="2286000"/>
                <a:ext cx="4270848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52C7A5-789D-4683-8689-2F9817FFC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576" y="2286000"/>
                <a:ext cx="4270848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8B4FD2E-462C-4F53-9CDE-BE5AB9C801D3}"/>
              </a:ext>
            </a:extLst>
          </p:cNvPr>
          <p:cNvSpPr txBox="1"/>
          <p:nvPr/>
        </p:nvSpPr>
        <p:spPr>
          <a:xfrm>
            <a:off x="200649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4693B-4FCF-43AD-9310-25A0CF0CD24D}"/>
              </a:ext>
            </a:extLst>
          </p:cNvPr>
          <p:cNvSpPr txBox="1"/>
          <p:nvPr/>
        </p:nvSpPr>
        <p:spPr>
          <a:xfrm>
            <a:off x="287121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F48A8-5AFC-4FB2-A1F9-715C732CA769}"/>
              </a:ext>
            </a:extLst>
          </p:cNvPr>
          <p:cNvSpPr txBox="1"/>
          <p:nvPr/>
        </p:nvSpPr>
        <p:spPr>
          <a:xfrm>
            <a:off x="373593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1C7D3-9C65-468D-9E20-E76BBA24CB0D}"/>
              </a:ext>
            </a:extLst>
          </p:cNvPr>
          <p:cNvSpPr txBox="1"/>
          <p:nvPr/>
        </p:nvSpPr>
        <p:spPr>
          <a:xfrm>
            <a:off x="460065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D4BFA-506E-4EE0-892A-71A3FA34B919}"/>
              </a:ext>
            </a:extLst>
          </p:cNvPr>
          <p:cNvSpPr txBox="1"/>
          <p:nvPr/>
        </p:nvSpPr>
        <p:spPr>
          <a:xfrm>
            <a:off x="546537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52DD5-375A-44B2-AA7E-62AF3EE98F9D}"/>
              </a:ext>
            </a:extLst>
          </p:cNvPr>
          <p:cNvSpPr txBox="1"/>
          <p:nvPr/>
        </p:nvSpPr>
        <p:spPr>
          <a:xfrm>
            <a:off x="200649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91671-BD2E-4AE4-A83C-6B74C17F480A}"/>
              </a:ext>
            </a:extLst>
          </p:cNvPr>
          <p:cNvSpPr txBox="1"/>
          <p:nvPr/>
        </p:nvSpPr>
        <p:spPr>
          <a:xfrm>
            <a:off x="287121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E0152-5F00-49E5-864A-38685D4BEA55}"/>
              </a:ext>
            </a:extLst>
          </p:cNvPr>
          <p:cNvSpPr txBox="1"/>
          <p:nvPr/>
        </p:nvSpPr>
        <p:spPr>
          <a:xfrm>
            <a:off x="373593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F14FBB-79A5-4846-89E2-CA34819AE399}"/>
              </a:ext>
            </a:extLst>
          </p:cNvPr>
          <p:cNvSpPr txBox="1"/>
          <p:nvPr/>
        </p:nvSpPr>
        <p:spPr>
          <a:xfrm>
            <a:off x="460065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A69F9-2A56-4ECB-96E7-8002925D1D8B}"/>
              </a:ext>
            </a:extLst>
          </p:cNvPr>
          <p:cNvSpPr txBox="1"/>
          <p:nvPr/>
        </p:nvSpPr>
        <p:spPr>
          <a:xfrm>
            <a:off x="546537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9D809-35BC-45C9-87D1-A19F6396D336}"/>
              </a:ext>
            </a:extLst>
          </p:cNvPr>
          <p:cNvSpPr txBox="1"/>
          <p:nvPr/>
        </p:nvSpPr>
        <p:spPr>
          <a:xfrm>
            <a:off x="234315" y="4279612"/>
            <a:ext cx="164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What’s </a:t>
            </a:r>
          </a:p>
        </p:txBody>
      </p:sp>
    </p:spTree>
    <p:extLst>
      <p:ext uri="{BB962C8B-B14F-4D97-AF65-F5344CB8AC3E}">
        <p14:creationId xmlns:p14="http://schemas.microsoft.com/office/powerpoint/2010/main" val="17697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AD42A-4750-4637-B1FC-3F5C2B8B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3C7C54-59B9-4102-8208-4CFA5E6F462F}"/>
              </a:ext>
            </a:extLst>
          </p:cNvPr>
          <p:cNvSpPr txBox="1"/>
          <p:nvPr/>
        </p:nvSpPr>
        <p:spPr>
          <a:xfrm>
            <a:off x="234315" y="1775014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Affine: </a:t>
            </a:r>
            <a:r>
              <a:rPr lang="en-US" sz="2800" i="1" dirty="0"/>
              <a:t>linear transformation </a:t>
            </a:r>
            <a:r>
              <a:rPr lang="en-US" sz="2800" dirty="0"/>
              <a:t>plus </a:t>
            </a:r>
            <a:r>
              <a:rPr lang="en-US" sz="2800" i="1" dirty="0"/>
              <a:t>translation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0F942E-3EFB-4F7E-9C22-68488735DAB5}"/>
              </a:ext>
            </a:extLst>
          </p:cNvPr>
          <p:cNvGrpSpPr/>
          <p:nvPr/>
        </p:nvGrpSpPr>
        <p:grpSpPr>
          <a:xfrm>
            <a:off x="468630" y="4724529"/>
            <a:ext cx="8675370" cy="1026542"/>
            <a:chOff x="468630" y="4724529"/>
            <a:chExt cx="8675370" cy="102654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FBF9-4F19-4A6D-9779-5CADFE87E40F}"/>
                </a:ext>
              </a:extLst>
            </p:cNvPr>
            <p:cNvSpPr txBox="1"/>
            <p:nvPr/>
          </p:nvSpPr>
          <p:spPr>
            <a:xfrm>
              <a:off x="468630" y="4724529"/>
              <a:ext cx="8675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 general (without homogeneous coordinates)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A477470-7221-4453-8EB4-32959C0C078C}"/>
                    </a:ext>
                  </a:extLst>
                </p:cNvPr>
                <p:cNvSpPr txBox="1"/>
                <p:nvPr/>
              </p:nvSpPr>
              <p:spPr>
                <a:xfrm>
                  <a:off x="3688220" y="5258628"/>
                  <a:ext cx="22361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A477470-7221-4453-8EB4-32959C0C07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220" y="5258628"/>
                  <a:ext cx="2236190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DD4025-57C9-4275-8F3F-22CBF0FE2FAC}"/>
              </a:ext>
            </a:extLst>
          </p:cNvPr>
          <p:cNvSpPr txBox="1"/>
          <p:nvPr/>
        </p:nvSpPr>
        <p:spPr>
          <a:xfrm>
            <a:off x="234315" y="3944208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Will the last coordinate w’ always be 1?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3D218C-F642-4D79-9DCD-FD4C505986D7}"/>
              </a:ext>
            </a:extLst>
          </p:cNvPr>
          <p:cNvGrpSpPr/>
          <p:nvPr/>
        </p:nvGrpSpPr>
        <p:grpSpPr>
          <a:xfrm>
            <a:off x="1091865" y="2449158"/>
            <a:ext cx="6857281" cy="1465027"/>
            <a:chOff x="1091865" y="2449158"/>
            <a:chExt cx="6857281" cy="14650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785E3C-CDBD-4ED5-AA55-1450C9CE245A}"/>
                </a:ext>
              </a:extLst>
            </p:cNvPr>
            <p:cNvGrpSpPr/>
            <p:nvPr/>
          </p:nvGrpSpPr>
          <p:grpSpPr>
            <a:xfrm>
              <a:off x="1194854" y="2449158"/>
              <a:ext cx="6754292" cy="1465027"/>
              <a:chOff x="704088" y="2449158"/>
              <a:chExt cx="6754292" cy="146502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6F43938-19A8-4821-B2B7-05C597F4D613}"/>
                      </a:ext>
                    </a:extLst>
                  </p:cNvPr>
                  <p:cNvSpPr txBox="1"/>
                  <p:nvPr/>
                </p:nvSpPr>
                <p:spPr>
                  <a:xfrm>
                    <a:off x="3575458" y="2490585"/>
                    <a:ext cx="3882922" cy="138217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≡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6F43938-19A8-4821-B2B7-05C597F4D6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5458" y="2490585"/>
                    <a:ext cx="3882922" cy="138217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9754A20-B4D0-465F-B2CF-4D799A303E23}"/>
                  </a:ext>
                </a:extLst>
              </p:cNvPr>
              <p:cNvGrpSpPr/>
              <p:nvPr/>
            </p:nvGrpSpPr>
            <p:grpSpPr>
              <a:xfrm>
                <a:off x="704088" y="2449158"/>
                <a:ext cx="2344945" cy="1465027"/>
                <a:chOff x="704088" y="2479181"/>
                <a:chExt cx="2344945" cy="1465027"/>
              </a:xfrm>
            </p:grpSpPr>
            <p:pic>
              <p:nvPicPr>
                <p:cNvPr id="11" name="Picture 10" descr="affine">
                  <a:extLst>
                    <a:ext uri="{FF2B5EF4-FFF2-40B4-BE49-F238E27FC236}">
                      <a16:creationId xmlns:a16="http://schemas.microsoft.com/office/drawing/2014/main" id="{9EAD5C7C-70DD-4917-901A-705B9A2199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2783" y="2479181"/>
                  <a:ext cx="1746250" cy="1306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59FBE7BD-A195-4E83-8EB0-C88AE9FCA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4088" y="3801308"/>
                  <a:ext cx="598695" cy="142900"/>
                </a:xfrm>
                <a:prstGeom prst="straightConnector1">
                  <a:avLst/>
                </a:prstGeom>
                <a:ln w="762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53C94E-253D-4A8F-8FD8-DC28038E4281}"/>
                </a:ext>
              </a:extLst>
            </p:cNvPr>
            <p:cNvSpPr txBox="1"/>
            <p:nvPr/>
          </p:nvSpPr>
          <p:spPr>
            <a:xfrm>
              <a:off x="1091865" y="3280549"/>
              <a:ext cx="402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1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DB24-E7C8-4924-A331-3E6C3C9D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19594-2CB5-4EB2-AA67-165BAD4D2217}"/>
                  </a:ext>
                </a:extLst>
              </p:cNvPr>
              <p:cNvSpPr txBox="1"/>
              <p:nvPr/>
            </p:nvSpPr>
            <p:spPr>
              <a:xfrm>
                <a:off x="-114026" y="2561180"/>
                <a:ext cx="9372053" cy="1209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19594-2CB5-4EB2-AA67-165BAD4D2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026" y="2561180"/>
                <a:ext cx="9372053" cy="12099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52607F6-7B34-49E3-AB82-39BB837FF794}"/>
              </a:ext>
            </a:extLst>
          </p:cNvPr>
          <p:cNvGrpSpPr/>
          <p:nvPr/>
        </p:nvGrpSpPr>
        <p:grpSpPr>
          <a:xfrm>
            <a:off x="1376329" y="4053523"/>
            <a:ext cx="1615250" cy="967030"/>
            <a:chOff x="1376329" y="4053523"/>
            <a:chExt cx="1615250" cy="967030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AFF40A93-E2F8-4973-AA3B-5B2651DDD6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69654" y="3374232"/>
              <a:ext cx="228600" cy="1587182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2B132D-1CAE-45E2-8AFE-E095D350CF35}"/>
                    </a:ext>
                  </a:extLst>
                </p:cNvPr>
                <p:cNvSpPr txBox="1"/>
                <p:nvPr/>
              </p:nvSpPr>
              <p:spPr>
                <a:xfrm>
                  <a:off x="1376329" y="4453988"/>
                  <a:ext cx="1615250" cy="5665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2B132D-1CAE-45E2-8AFE-E095D350C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6329" y="4453988"/>
                  <a:ext cx="1615250" cy="5665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DF0751-FAFF-4BA8-A9D3-0A8393EA8344}"/>
              </a:ext>
            </a:extLst>
          </p:cNvPr>
          <p:cNvGrpSpPr/>
          <p:nvPr/>
        </p:nvGrpSpPr>
        <p:grpSpPr>
          <a:xfrm>
            <a:off x="3102894" y="4053524"/>
            <a:ext cx="3288761" cy="967029"/>
            <a:chOff x="3102894" y="4053524"/>
            <a:chExt cx="3288761" cy="967029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98E781D7-D609-430D-B05E-B07660721ED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632975" y="2523443"/>
              <a:ext cx="228600" cy="3288761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FDF473-2A68-40BE-965B-44E3FE1D4B61}"/>
                    </a:ext>
                  </a:extLst>
                </p:cNvPr>
                <p:cNvSpPr txBox="1"/>
                <p:nvPr/>
              </p:nvSpPr>
              <p:spPr>
                <a:xfrm>
                  <a:off x="4261950" y="4528110"/>
                  <a:ext cx="97065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FDF473-2A68-40BE-965B-44E3FE1D4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950" y="4528110"/>
                  <a:ext cx="970650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D35E351-67BD-491D-8E33-2685DFA2A75E}"/>
              </a:ext>
            </a:extLst>
          </p:cNvPr>
          <p:cNvGrpSpPr/>
          <p:nvPr/>
        </p:nvGrpSpPr>
        <p:grpSpPr>
          <a:xfrm>
            <a:off x="6517004" y="4053524"/>
            <a:ext cx="1671320" cy="967029"/>
            <a:chOff x="6517004" y="4053524"/>
            <a:chExt cx="1671320" cy="967029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CB61BCE2-ECE8-4B01-8C8C-491210C00B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238364" y="3332164"/>
              <a:ext cx="228600" cy="1671320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76B0F09-278C-4C98-8516-5E3C22BDA683}"/>
                    </a:ext>
                  </a:extLst>
                </p:cNvPr>
                <p:cNvSpPr txBox="1"/>
                <p:nvPr/>
              </p:nvSpPr>
              <p:spPr>
                <a:xfrm>
                  <a:off x="6543115" y="4453988"/>
                  <a:ext cx="1619098" cy="5665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76B0F09-278C-4C98-8516-5E3C22BDA6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3115" y="4453988"/>
                  <a:ext cx="1619098" cy="5665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D777325-BFE5-43F8-A033-64DE0AC43076}"/>
              </a:ext>
            </a:extLst>
          </p:cNvPr>
          <p:cNvSpPr txBox="1"/>
          <p:nvPr/>
        </p:nvSpPr>
        <p:spPr>
          <a:xfrm>
            <a:off x="234315" y="1484080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 can combine transformations via matrix multiplication.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0A999-62E7-454C-ADC1-75A3D4210E50}"/>
              </a:ext>
            </a:extLst>
          </p:cNvPr>
          <p:cNvSpPr txBox="1"/>
          <p:nvPr/>
        </p:nvSpPr>
        <p:spPr>
          <a:xfrm>
            <a:off x="234315" y="5266539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Does order matter?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51FD53-E23B-47F3-803C-6908B95D0D82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714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00AC-AED3-4CB0-B643-B930DC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 With Affine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46289-7BB8-443F-A96A-F5B1D8C0ADD0}"/>
              </a:ext>
            </a:extLst>
          </p:cNvPr>
          <p:cNvSpPr txBox="1"/>
          <p:nvPr/>
        </p:nvSpPr>
        <p:spPr>
          <a:xfrm>
            <a:off x="126187" y="3305140"/>
            <a:ext cx="8891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multiplication by T (irrespective of T)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strike="sngStrike" dirty="0">
                <a:solidFill>
                  <a:srgbClr val="FF0000"/>
                </a:solidFill>
              </a:rPr>
              <a:t>Origin is origin: 0 = T0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Lines are lines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Parallel lines are parallel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/>
              <p:nvPr/>
            </p:nvSpPr>
            <p:spPr>
              <a:xfrm>
                <a:off x="1867414" y="1690689"/>
                <a:ext cx="5409173" cy="1370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414" y="1690689"/>
                <a:ext cx="5409173" cy="1370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8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E4D7-F324-46D4-88A0-B1EE9118D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pic>
        <p:nvPicPr>
          <p:cNvPr id="5" name="Picture 4" descr="SIFT1">
            <a:extLst>
              <a:ext uri="{FF2B5EF4-FFF2-40B4-BE49-F238E27FC236}">
                <a16:creationId xmlns:a16="http://schemas.microsoft.com/office/drawing/2014/main" id="{D0D352DB-26F7-4343-B941-217DFA17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142762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>
            <a:extLst>
              <a:ext uri="{FF2B5EF4-FFF2-40B4-BE49-F238E27FC236}">
                <a16:creationId xmlns:a16="http://schemas.microsoft.com/office/drawing/2014/main" id="{1B0FC4A7-C11F-4F22-B734-E9F2A2023DF6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142762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8">
            <a:extLst>
              <a:ext uri="{FF2B5EF4-FFF2-40B4-BE49-F238E27FC236}">
                <a16:creationId xmlns:a16="http://schemas.microsoft.com/office/drawing/2014/main" id="{D7ADC29C-780F-45E1-82EA-EB0521C7D909}"/>
              </a:ext>
            </a:extLst>
          </p:cNvPr>
          <p:cNvGrpSpPr>
            <a:grpSpLocks/>
          </p:cNvGrpSpPr>
          <p:nvPr/>
        </p:nvGrpSpPr>
        <p:grpSpPr bwMode="auto">
          <a:xfrm>
            <a:off x="3594954" y="2132589"/>
            <a:ext cx="2072934" cy="1137847"/>
            <a:chOff x="2072" y="1924"/>
            <a:chExt cx="1738" cy="954"/>
          </a:xfrm>
        </p:grpSpPr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5409B518-8D04-4EF8-B4F4-053B6A4178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A2878086-F685-4873-A63E-F253FD774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F75E9B98-FA32-47FB-A67F-D5F4DD36E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D76B8BE-E33D-406B-A2F0-424FC0D82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3C8FAE46-FFEF-44BA-9F62-F3833D80B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9AE23FD7-A196-4B0A-99CD-F70F82CA2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54B4A5D-E714-4C31-B68B-DD95AC68FACB}"/>
              </a:ext>
            </a:extLst>
          </p:cNvPr>
          <p:cNvSpPr txBox="1"/>
          <p:nvPr/>
        </p:nvSpPr>
        <p:spPr>
          <a:xfrm>
            <a:off x="838200" y="3514876"/>
            <a:ext cx="748506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find distinctive / easy to locate features? </a:t>
            </a:r>
            <a:r>
              <a:rPr lang="en-US" sz="2600" i="1" dirty="0"/>
              <a:t>(Harris/Laplacian of Gaussian)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describe the regions around them? </a:t>
            </a:r>
            <a:r>
              <a:rPr lang="en-US" sz="2600" i="1" dirty="0"/>
              <a:t>(histogram of gradients)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match features? (L2 distance)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handle outliers? (RANSAC)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0526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12DE-70E5-4039-B800-29999A4FD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Equivalence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42A499-4C01-469C-A3F2-D2BFD2D1C524}"/>
              </a:ext>
            </a:extLst>
          </p:cNvPr>
          <p:cNvGrpSpPr/>
          <p:nvPr/>
        </p:nvGrpSpPr>
        <p:grpSpPr>
          <a:xfrm>
            <a:off x="5364758" y="1470894"/>
            <a:ext cx="3158968" cy="4223476"/>
            <a:chOff x="5364758" y="1470894"/>
            <a:chExt cx="3158968" cy="422347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DF7E66F-971E-45DE-B72D-00A02F3577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9621" y="1995488"/>
              <a:ext cx="2529093" cy="2796896"/>
            </a:xfrm>
            <a:prstGeom prst="straightConnector1">
              <a:avLst/>
            </a:prstGeom>
            <a:ln w="1016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526D6D-D8CE-4D82-B89D-B4316A66F0D9}"/>
                </a:ext>
              </a:extLst>
            </p:cNvPr>
            <p:cNvGrpSpPr/>
            <p:nvPr/>
          </p:nvGrpSpPr>
          <p:grpSpPr>
            <a:xfrm>
              <a:off x="6398515" y="3352530"/>
              <a:ext cx="1600200" cy="2341840"/>
              <a:chOff x="7002521" y="1976735"/>
              <a:chExt cx="1600200" cy="2341840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F29347C-CFA2-456B-A425-C6A6D98C74A0}"/>
                  </a:ext>
                </a:extLst>
              </p:cNvPr>
              <p:cNvCxnSpPr/>
              <p:nvPr/>
            </p:nvCxnSpPr>
            <p:spPr bwMode="auto">
              <a:xfrm flipH="1">
                <a:off x="7459721" y="3429000"/>
                <a:ext cx="114300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452FEDF-C749-4555-B709-13BE8FC8A4B1}"/>
                  </a:ext>
                </a:extLst>
              </p:cNvPr>
              <p:cNvCxnSpPr/>
              <p:nvPr/>
            </p:nvCxnSpPr>
            <p:spPr bwMode="auto">
              <a:xfrm flipV="1">
                <a:off x="8602721" y="2286000"/>
                <a:ext cx="0" cy="11430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32BF97C-1349-4915-9D4C-32CF4031467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612121" y="3429000"/>
                <a:ext cx="990600" cy="4572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6BAE04-E988-4FB8-A50A-1B79EDB98D3E}"/>
                  </a:ext>
                </a:extLst>
              </p:cNvPr>
              <p:cNvSpPr txBox="1"/>
              <p:nvPr/>
            </p:nvSpPr>
            <p:spPr>
              <a:xfrm>
                <a:off x="7002521" y="31242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z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9D33EE-DEC0-4FA6-9AD5-3C3B7FFBF1E2}"/>
                  </a:ext>
                </a:extLst>
              </p:cNvPr>
              <p:cNvSpPr txBox="1"/>
              <p:nvPr/>
            </p:nvSpPr>
            <p:spPr>
              <a:xfrm>
                <a:off x="7231121" y="37338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x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6B93DC-3C54-4368-ADBF-B4F40B157BBA}"/>
                  </a:ext>
                </a:extLst>
              </p:cNvPr>
              <p:cNvSpPr txBox="1"/>
              <p:nvPr/>
            </p:nvSpPr>
            <p:spPr>
              <a:xfrm>
                <a:off x="8221721" y="1976735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y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7591B72-DDB1-4BB6-9504-05B43FF924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657" y="3253948"/>
              <a:ext cx="1386058" cy="1526024"/>
            </a:xfrm>
            <a:prstGeom prst="straightConnector1">
              <a:avLst/>
            </a:prstGeom>
            <a:ln w="1016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01613A-DE17-4AD7-8BF7-F66CB16F135C}"/>
                </a:ext>
              </a:extLst>
            </p:cNvPr>
            <p:cNvSpPr txBox="1"/>
            <p:nvPr/>
          </p:nvSpPr>
          <p:spPr>
            <a:xfrm>
              <a:off x="6711704" y="2576396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44D248-1906-43AE-9FBF-C8B85D394D4B}"/>
                </a:ext>
              </a:extLst>
            </p:cNvPr>
            <p:cNvSpPr txBox="1"/>
            <p:nvPr/>
          </p:nvSpPr>
          <p:spPr>
            <a:xfrm>
              <a:off x="5469620" y="1470894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λ</a:t>
              </a:r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A28FB8-C49A-4DBC-B95E-D0AB589CDFA0}"/>
                </a:ext>
              </a:extLst>
            </p:cNvPr>
            <p:cNvSpPr/>
            <p:nvPr/>
          </p:nvSpPr>
          <p:spPr>
            <a:xfrm>
              <a:off x="5364758" y="1878216"/>
              <a:ext cx="209722" cy="2097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6AA6AC-B00C-4E73-9CD1-B55CB6D040B5}"/>
                </a:ext>
              </a:extLst>
            </p:cNvPr>
            <p:cNvSpPr/>
            <p:nvPr/>
          </p:nvSpPr>
          <p:spPr>
            <a:xfrm>
              <a:off x="6524445" y="3184214"/>
              <a:ext cx="209722" cy="2097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B41805-3A58-4DB1-A62A-194B9D4123F8}"/>
              </a:ext>
            </a:extLst>
          </p:cNvPr>
          <p:cNvSpPr txBox="1"/>
          <p:nvPr/>
        </p:nvSpPr>
        <p:spPr>
          <a:xfrm>
            <a:off x="212996" y="5033395"/>
            <a:ext cx="5786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homogeneous coordinates are </a:t>
            </a:r>
            <a:r>
              <a:rPr lang="en-US" sz="2800" b="1" dirty="0"/>
              <a:t>equivalent</a:t>
            </a:r>
            <a:r>
              <a:rPr lang="en-US" sz="2800" dirty="0"/>
              <a:t> if they are proportional to each other. </a:t>
            </a:r>
            <a:r>
              <a:rPr lang="en-US" sz="2800" b="1" dirty="0"/>
              <a:t>Not =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D0623A-90B7-4B8A-B99B-AF0FFEF0EFC1}"/>
                  </a:ext>
                </a:extLst>
              </p:cNvPr>
              <p:cNvSpPr txBox="1"/>
              <p:nvPr/>
            </p:nvSpPr>
            <p:spPr>
              <a:xfrm>
                <a:off x="184682" y="3134843"/>
                <a:ext cx="5345694" cy="1330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D0623A-90B7-4B8A-B99B-AF0FFEF0E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82" y="3134843"/>
                <a:ext cx="5345694" cy="1330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5CC4081-198B-471A-BCB1-518CCA3890DD}"/>
                  </a:ext>
                </a:extLst>
              </p:cNvPr>
              <p:cNvSpPr/>
              <p:nvPr/>
            </p:nvSpPr>
            <p:spPr>
              <a:xfrm>
                <a:off x="4250255" y="4540177"/>
                <a:ext cx="128047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5CC4081-198B-471A-BCB1-518CCA3890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255" y="4540177"/>
                <a:ext cx="128047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40018EE8-BB1B-4861-BCC5-7B6BF1C56FBD}"/>
              </a:ext>
            </a:extLst>
          </p:cNvPr>
          <p:cNvSpPr/>
          <p:nvPr/>
        </p:nvSpPr>
        <p:spPr>
          <a:xfrm>
            <a:off x="938271" y="3493300"/>
            <a:ext cx="443715" cy="60777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839671-5A9A-4C28-9F99-10A2B811F8ED}"/>
              </a:ext>
            </a:extLst>
          </p:cNvPr>
          <p:cNvSpPr/>
          <p:nvPr/>
        </p:nvSpPr>
        <p:spPr>
          <a:xfrm>
            <a:off x="3903301" y="3493300"/>
            <a:ext cx="443715" cy="60777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F14C8-5260-4595-AE34-A536EA3B172D}"/>
              </a:ext>
            </a:extLst>
          </p:cNvPr>
          <p:cNvSpPr txBox="1"/>
          <p:nvPr/>
        </p:nvSpPr>
        <p:spPr>
          <a:xfrm>
            <a:off x="276837" y="2303234"/>
            <a:ext cx="1921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Triple /</a:t>
            </a:r>
          </a:p>
          <a:p>
            <a:pPr algn="ctr"/>
            <a:r>
              <a:rPr lang="en-US" sz="2800" dirty="0"/>
              <a:t>Equivalent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444E90-C2D0-4B44-AA79-BF86B5AC37F5}"/>
              </a:ext>
            </a:extLst>
          </p:cNvPr>
          <p:cNvSpPr txBox="1"/>
          <p:nvPr/>
        </p:nvSpPr>
        <p:spPr>
          <a:xfrm>
            <a:off x="3351925" y="2303234"/>
            <a:ext cx="1921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Double /</a:t>
            </a:r>
          </a:p>
          <a:p>
            <a:pPr algn="ctr"/>
            <a:r>
              <a:rPr lang="en-US" sz="2800" dirty="0"/>
              <a:t>Equals</a:t>
            </a:r>
          </a:p>
        </p:txBody>
      </p:sp>
    </p:spTree>
    <p:extLst>
      <p:ext uri="{BB962C8B-B14F-4D97-AF65-F5344CB8AC3E}">
        <p14:creationId xmlns:p14="http://schemas.microsoft.com/office/powerpoint/2010/main" val="3050270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3BC2-D7F8-4267-BF38-DB8EE9D4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Transformations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E011D-9140-4605-9A3B-1945EAB44FC7}"/>
              </a:ext>
            </a:extLst>
          </p:cNvPr>
          <p:cNvSpPr txBox="1"/>
          <p:nvPr/>
        </p:nvSpPr>
        <p:spPr>
          <a:xfrm>
            <a:off x="234315" y="1527352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 bottom row to not [0,0,1]</a:t>
            </a:r>
          </a:p>
          <a:p>
            <a:pPr algn="ctr"/>
            <a:r>
              <a:rPr lang="en-US" sz="2800" dirty="0"/>
              <a:t>Called a perspective/projective transformation or a </a:t>
            </a:r>
            <a:r>
              <a:rPr lang="en-US" sz="2800" b="1" i="1" dirty="0" err="1"/>
              <a:t>homography</a:t>
            </a:r>
            <a:endParaRPr lang="en-US" sz="28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A3F339-05D4-464E-A4E9-3D91276E2DB9}"/>
              </a:ext>
            </a:extLst>
          </p:cNvPr>
          <p:cNvGrpSpPr/>
          <p:nvPr/>
        </p:nvGrpSpPr>
        <p:grpSpPr>
          <a:xfrm>
            <a:off x="937555" y="3267939"/>
            <a:ext cx="7268890" cy="1613268"/>
            <a:chOff x="349971" y="3019856"/>
            <a:chExt cx="7268890" cy="1613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5DEFF15-5961-4F5D-A078-7A919E0F76F5}"/>
                    </a:ext>
                  </a:extLst>
                </p:cNvPr>
                <p:cNvSpPr txBox="1"/>
                <p:nvPr/>
              </p:nvSpPr>
              <p:spPr>
                <a:xfrm>
                  <a:off x="3573395" y="3026347"/>
                  <a:ext cx="4045466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5DEFF15-5961-4F5D-A078-7A919E0F7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3395" y="3026347"/>
                  <a:ext cx="4045466" cy="156517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12" descr="perspective">
              <a:extLst>
                <a:ext uri="{FF2B5EF4-FFF2-40B4-BE49-F238E27FC236}">
                  <a16:creationId xmlns:a16="http://schemas.microsoft.com/office/drawing/2014/main" id="{DD7005A3-1A83-4BD3-8634-E3C274B70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71" y="3019856"/>
              <a:ext cx="2518336" cy="1613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7EF1BD-705C-40C6-9D0D-B9813A4B5EC7}"/>
              </a:ext>
            </a:extLst>
          </p:cNvPr>
          <p:cNvSpPr txBox="1"/>
          <p:nvPr/>
        </p:nvSpPr>
        <p:spPr>
          <a:xfrm>
            <a:off x="234315" y="4901514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Can compute [</a:t>
            </a:r>
            <a:r>
              <a:rPr lang="en-US" sz="2800" b="1" dirty="0" err="1"/>
              <a:t>x’,y’,w</a:t>
            </a:r>
            <a:r>
              <a:rPr lang="en-US" sz="2800" b="1" dirty="0"/>
              <a:t>’] via matrix multiplication. How do we get a 2D point?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FC6A2E-6691-44CC-B1DD-08125C55E6AB}"/>
              </a:ext>
            </a:extLst>
          </p:cNvPr>
          <p:cNvSpPr txBox="1"/>
          <p:nvPr/>
        </p:nvSpPr>
        <p:spPr>
          <a:xfrm>
            <a:off x="2274570" y="5851950"/>
            <a:ext cx="4594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(x’/w’, y’/w’)</a:t>
            </a:r>
          </a:p>
        </p:txBody>
      </p:sp>
    </p:spTree>
    <p:extLst>
      <p:ext uri="{BB962C8B-B14F-4D97-AF65-F5344CB8AC3E}">
        <p14:creationId xmlns:p14="http://schemas.microsoft.com/office/powerpoint/2010/main" val="48400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3BC2-D7F8-4267-BF38-DB8EE9D4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Transformations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E011D-9140-4605-9A3B-1945EAB44FC7}"/>
              </a:ext>
            </a:extLst>
          </p:cNvPr>
          <p:cNvSpPr txBox="1"/>
          <p:nvPr/>
        </p:nvSpPr>
        <p:spPr>
          <a:xfrm>
            <a:off x="234315" y="1527352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 bottom row to not [0,0,1]</a:t>
            </a:r>
          </a:p>
          <a:p>
            <a:pPr algn="ctr"/>
            <a:r>
              <a:rPr lang="en-US" sz="2800" dirty="0"/>
              <a:t>Called a perspective/projective transformation or a </a:t>
            </a:r>
            <a:r>
              <a:rPr lang="en-US" sz="2800" b="1" i="1" dirty="0" err="1"/>
              <a:t>homography</a:t>
            </a:r>
            <a:endParaRPr lang="en-US" sz="28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A3F339-05D4-464E-A4E9-3D91276E2DB9}"/>
              </a:ext>
            </a:extLst>
          </p:cNvPr>
          <p:cNvGrpSpPr/>
          <p:nvPr/>
        </p:nvGrpSpPr>
        <p:grpSpPr>
          <a:xfrm>
            <a:off x="937555" y="3267939"/>
            <a:ext cx="7268890" cy="1613268"/>
            <a:chOff x="349971" y="3019856"/>
            <a:chExt cx="7268890" cy="1613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5DEFF15-5961-4F5D-A078-7A919E0F76F5}"/>
                    </a:ext>
                  </a:extLst>
                </p:cNvPr>
                <p:cNvSpPr txBox="1"/>
                <p:nvPr/>
              </p:nvSpPr>
              <p:spPr>
                <a:xfrm>
                  <a:off x="3573395" y="3026347"/>
                  <a:ext cx="4045466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5DEFF15-5961-4F5D-A078-7A919E0F7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3395" y="3026347"/>
                  <a:ext cx="4045466" cy="156517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12" descr="perspective">
              <a:extLst>
                <a:ext uri="{FF2B5EF4-FFF2-40B4-BE49-F238E27FC236}">
                  <a16:creationId xmlns:a16="http://schemas.microsoft.com/office/drawing/2014/main" id="{DD7005A3-1A83-4BD3-8634-E3C274B70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71" y="3019856"/>
              <a:ext cx="2518336" cy="1613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7EF1BD-705C-40C6-9D0D-B9813A4B5EC7}"/>
              </a:ext>
            </a:extLst>
          </p:cNvPr>
          <p:cNvSpPr txBox="1"/>
          <p:nvPr/>
        </p:nvSpPr>
        <p:spPr>
          <a:xfrm>
            <a:off x="234315" y="5243290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degrees of freedom?</a:t>
            </a:r>
          </a:p>
        </p:txBody>
      </p:sp>
    </p:spTree>
    <p:extLst>
      <p:ext uri="{BB962C8B-B14F-4D97-AF65-F5344CB8AC3E}">
        <p14:creationId xmlns:p14="http://schemas.microsoft.com/office/powerpoint/2010/main" val="319681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B1B9-5B15-4072-BF22-E11BE70A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Degrees of Freedom?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F25D1-AEC7-4D70-A71B-872B325CF702}"/>
              </a:ext>
            </a:extLst>
          </p:cNvPr>
          <p:cNvSpPr txBox="1"/>
          <p:nvPr/>
        </p:nvSpPr>
        <p:spPr>
          <a:xfrm>
            <a:off x="234315" y="1429079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always scale coordinate by non-zero value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8EF3F1-0C18-47AD-BAC0-49B130265ACF}"/>
              </a:ext>
            </a:extLst>
          </p:cNvPr>
          <p:cNvGrpSpPr/>
          <p:nvPr/>
        </p:nvGrpSpPr>
        <p:grpSpPr>
          <a:xfrm>
            <a:off x="1732652" y="2154443"/>
            <a:ext cx="5678697" cy="1369477"/>
            <a:chOff x="1195578" y="2154443"/>
            <a:chExt cx="5678697" cy="13694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C8E5FD-8FCB-45E7-B27A-3552E7589C62}"/>
                    </a:ext>
                  </a:extLst>
                </p:cNvPr>
                <p:cNvSpPr txBox="1"/>
                <p:nvPr/>
              </p:nvSpPr>
              <p:spPr>
                <a:xfrm>
                  <a:off x="3403581" y="2154443"/>
                  <a:ext cx="3470694" cy="1369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C8E5FD-8FCB-45E7-B27A-3552E7589C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3581" y="2154443"/>
                  <a:ext cx="3470694" cy="13694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E17BAA-EA23-464D-8FB1-F5E17077125E}"/>
                </a:ext>
              </a:extLst>
            </p:cNvPr>
            <p:cNvSpPr txBox="1"/>
            <p:nvPr/>
          </p:nvSpPr>
          <p:spPr>
            <a:xfrm>
              <a:off x="1195578" y="2577571"/>
              <a:ext cx="2077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Perspective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236A17-323B-46E3-A3E0-72F38A35AA6F}"/>
                  </a:ext>
                </a:extLst>
              </p:cNvPr>
              <p:cNvSpPr txBox="1"/>
              <p:nvPr/>
            </p:nvSpPr>
            <p:spPr>
              <a:xfrm>
                <a:off x="284416" y="3856758"/>
                <a:ext cx="2163285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236A17-323B-46E3-A3E0-72F38A35A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16" y="3856758"/>
                <a:ext cx="2163285" cy="13694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C483EBD-768A-441A-BC98-11BA2C1B737D}"/>
              </a:ext>
            </a:extLst>
          </p:cNvPr>
          <p:cNvSpPr txBox="1"/>
          <p:nvPr/>
        </p:nvSpPr>
        <p:spPr>
          <a:xfrm>
            <a:off x="234315" y="542892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Homography</a:t>
            </a:r>
            <a:r>
              <a:rPr lang="en-US" sz="2800" dirty="0"/>
              <a:t> can always be re-scaled by </a:t>
            </a:r>
            <a:r>
              <a:rPr lang="el-GR" sz="2800" dirty="0"/>
              <a:t>λ≠</a:t>
            </a:r>
            <a:r>
              <a:rPr lang="en-US" sz="2800" dirty="0"/>
              <a:t>0</a:t>
            </a:r>
          </a:p>
          <a:p>
            <a:pPr algn="ctr"/>
            <a:r>
              <a:rPr lang="en-US" sz="2800" i="1" dirty="0"/>
              <a:t>Typically pick it so last entry is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41FA66-0C23-459A-BDB5-C0519DB5685F}"/>
                  </a:ext>
                </a:extLst>
              </p:cNvPr>
              <p:cNvSpPr txBox="1"/>
              <p:nvPr/>
            </p:nvSpPr>
            <p:spPr>
              <a:xfrm>
                <a:off x="2307005" y="3810591"/>
                <a:ext cx="3267299" cy="1461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41FA66-0C23-459A-BDB5-C0519DB56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005" y="3810591"/>
                <a:ext cx="3267299" cy="14618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AC782F-9EA3-4873-B1D4-FA031A886120}"/>
                  </a:ext>
                </a:extLst>
              </p:cNvPr>
              <p:cNvSpPr txBox="1"/>
              <p:nvPr/>
            </p:nvSpPr>
            <p:spPr>
              <a:xfrm>
                <a:off x="5418549" y="3810591"/>
                <a:ext cx="4572000" cy="1461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AC782F-9EA3-4873-B1D4-FA031A886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549" y="3810591"/>
                <a:ext cx="4572000" cy="14618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57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00AC-AED3-4CB0-B643-B930DC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 With Perspective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46289-7BB8-443F-A96A-F5B1D8C0ADD0}"/>
              </a:ext>
            </a:extLst>
          </p:cNvPr>
          <p:cNvSpPr txBox="1"/>
          <p:nvPr/>
        </p:nvSpPr>
        <p:spPr>
          <a:xfrm>
            <a:off x="126187" y="3305140"/>
            <a:ext cx="8891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multiplication by T (irrespective of T)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strike="sngStrike" dirty="0">
                <a:solidFill>
                  <a:srgbClr val="FF0000"/>
                </a:solidFill>
              </a:rPr>
              <a:t>Origin is origin: 0 = T0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Lines are lines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strike="sngStrike" dirty="0">
                <a:solidFill>
                  <a:srgbClr val="FF0000"/>
                </a:solidFill>
              </a:rPr>
              <a:t>Parallel lines are parallel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strike="sngStrike" dirty="0">
                <a:solidFill>
                  <a:srgbClr val="FF0000"/>
                </a:solidFill>
              </a:rPr>
              <a:t>Ratios between distances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/>
              <p:nvPr/>
            </p:nvSpPr>
            <p:spPr>
              <a:xfrm>
                <a:off x="1867414" y="1690689"/>
                <a:ext cx="5433090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414" y="1690689"/>
                <a:ext cx="5433090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85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9C43-57FC-4443-A546-C29ED9BF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Families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1C4207-A40C-4B2C-A85D-9F1938729166}"/>
              </a:ext>
            </a:extLst>
          </p:cNvPr>
          <p:cNvGrpSpPr/>
          <p:nvPr/>
        </p:nvGrpSpPr>
        <p:grpSpPr>
          <a:xfrm>
            <a:off x="1627909" y="2095995"/>
            <a:ext cx="5888182" cy="4433455"/>
            <a:chOff x="1143000" y="1616074"/>
            <a:chExt cx="6477000" cy="4876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A2D26A-5F9F-4AE0-80CB-D9571CF51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4" t="51855" r="14572" b="21048"/>
            <a:stretch>
              <a:fillRect/>
            </a:stretch>
          </p:blipFill>
          <p:spPr bwMode="auto">
            <a:xfrm>
              <a:off x="1143000" y="1616074"/>
              <a:ext cx="64770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6E9682-92E9-4EF7-AB2E-9B5467F58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" t="30191" r="4286" b="14952"/>
            <a:stretch>
              <a:fillRect/>
            </a:stretch>
          </p:blipFill>
          <p:spPr bwMode="auto">
            <a:xfrm>
              <a:off x="1447800" y="3749674"/>
              <a:ext cx="59436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CD71C4-D758-4F0A-AC00-B75883444B7A}"/>
              </a:ext>
            </a:extLst>
          </p:cNvPr>
          <p:cNvSpPr txBox="1"/>
          <p:nvPr/>
        </p:nvSpPr>
        <p:spPr>
          <a:xfrm>
            <a:off x="234315" y="1429079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general: transformations are a nested set of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21FA4-6F98-46FF-8C1E-1954A86CBB1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R.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Szeliski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1059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6FDECF-A6BB-47E2-B479-00D91676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Homographies</a:t>
            </a:r>
            <a:r>
              <a:rPr lang="en-US" dirty="0"/>
              <a:t> Do?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A53EC-FFC5-461E-BE33-A8C52B374FB8}"/>
              </a:ext>
            </a:extLst>
          </p:cNvPr>
          <p:cNvSpPr txBox="1"/>
          <p:nvPr/>
        </p:nvSpPr>
        <p:spPr>
          <a:xfrm>
            <a:off x="255563" y="1429079"/>
            <a:ext cx="86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Homography</a:t>
            </a:r>
            <a:r>
              <a:rPr lang="en-US" sz="3200" dirty="0"/>
              <a:t> example 1: any two views </a:t>
            </a:r>
          </a:p>
          <a:p>
            <a:pPr algn="ctr"/>
            <a:r>
              <a:rPr lang="en-US" sz="3200" dirty="0"/>
              <a:t>of a </a:t>
            </a:r>
            <a:r>
              <a:rPr lang="en-US" sz="3200" i="1" dirty="0"/>
              <a:t>planar</a:t>
            </a:r>
            <a:r>
              <a:rPr lang="en-US" sz="3200" dirty="0"/>
              <a:t> surface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E383F6-E099-4045-8390-405BEBD88BEA}"/>
              </a:ext>
            </a:extLst>
          </p:cNvPr>
          <p:cNvGrpSpPr/>
          <p:nvPr/>
        </p:nvGrpSpPr>
        <p:grpSpPr>
          <a:xfrm>
            <a:off x="339930" y="2849286"/>
            <a:ext cx="8464140" cy="3251058"/>
            <a:chOff x="723710" y="2143902"/>
            <a:chExt cx="5191125" cy="1993900"/>
          </a:xfrm>
        </p:grpSpPr>
        <p:pic>
          <p:nvPicPr>
            <p:cNvPr id="11" name="Picture 10" descr="graffiti2">
              <a:extLst>
                <a:ext uri="{FF2B5EF4-FFF2-40B4-BE49-F238E27FC236}">
                  <a16:creationId xmlns:a16="http://schemas.microsoft.com/office/drawing/2014/main" id="{E80D8A97-D8F4-4B12-8F24-5AD1744EF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710" y="2143902"/>
              <a:ext cx="2492375" cy="199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graffiti1">
              <a:extLst>
                <a:ext uri="{FF2B5EF4-FFF2-40B4-BE49-F238E27FC236}">
                  <a16:creationId xmlns:a16="http://schemas.microsoft.com/office/drawing/2014/main" id="{A622DA47-12B4-4D43-862B-B77B48CF3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2460" y="2143902"/>
              <a:ext cx="2492375" cy="199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4DBA93-6383-4C20-A45D-135F45FE3B3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7130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6FDECF-A6BB-47E2-B479-00D91676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Homographies</a:t>
            </a:r>
            <a:r>
              <a:rPr lang="en-US" dirty="0"/>
              <a:t> Do?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A53EC-FFC5-461E-BE33-A8C52B374FB8}"/>
              </a:ext>
            </a:extLst>
          </p:cNvPr>
          <p:cNvSpPr txBox="1"/>
          <p:nvPr/>
        </p:nvSpPr>
        <p:spPr>
          <a:xfrm>
            <a:off x="255563" y="1429079"/>
            <a:ext cx="86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Homography</a:t>
            </a:r>
            <a:r>
              <a:rPr lang="en-US" sz="3200" dirty="0"/>
              <a:t> example 2: any images from two cameras sharing a camera center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FB433A-1A77-4A71-A404-245F7502A5AF}"/>
              </a:ext>
            </a:extLst>
          </p:cNvPr>
          <p:cNvGrpSpPr>
            <a:grpSpLocks/>
          </p:cNvGrpSpPr>
          <p:nvPr/>
        </p:nvGrpSpPr>
        <p:grpSpPr bwMode="auto">
          <a:xfrm>
            <a:off x="339930" y="2946568"/>
            <a:ext cx="8464140" cy="3056495"/>
            <a:chOff x="288" y="2160"/>
            <a:chExt cx="5192" cy="1901"/>
          </a:xfrm>
        </p:grpSpPr>
        <p:pic>
          <p:nvPicPr>
            <p:cNvPr id="16" name="Picture 15" descr="fig7">
              <a:extLst>
                <a:ext uri="{FF2B5EF4-FFF2-40B4-BE49-F238E27FC236}">
                  <a16:creationId xmlns:a16="http://schemas.microsoft.com/office/drawing/2014/main" id="{A4BE58EC-FA81-41ED-8F6E-88B950014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fig7">
              <a:extLst>
                <a:ext uri="{FF2B5EF4-FFF2-40B4-BE49-F238E27FC236}">
                  <a16:creationId xmlns:a16="http://schemas.microsoft.com/office/drawing/2014/main" id="{A3F71770-111E-4062-8C13-B381E9840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B6C148-EF27-4CDC-99E3-F96DBE49A29D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2874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2F6C-FB69-4729-887C-F29248D0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Homographies</a:t>
            </a:r>
            <a:r>
              <a:rPr lang="en-US" dirty="0"/>
              <a:t>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1167C-69A1-4D8E-9A80-993469A1ACFC}"/>
              </a:ext>
            </a:extLst>
          </p:cNvPr>
          <p:cNvSpPr txBox="1"/>
          <p:nvPr/>
        </p:nvSpPr>
        <p:spPr>
          <a:xfrm>
            <a:off x="255563" y="1429079"/>
            <a:ext cx="86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Homography</a:t>
            </a:r>
            <a:r>
              <a:rPr lang="en-US" sz="3200" dirty="0"/>
              <a:t> sort of example “3”: far away scene that can be approximated by a plane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484FE-5927-4792-9E70-30C01C03985B}"/>
              </a:ext>
            </a:extLst>
          </p:cNvPr>
          <p:cNvGrpSpPr/>
          <p:nvPr/>
        </p:nvGrpSpPr>
        <p:grpSpPr>
          <a:xfrm>
            <a:off x="592711" y="2855226"/>
            <a:ext cx="7958579" cy="2832342"/>
            <a:chOff x="1760180" y="3027829"/>
            <a:chExt cx="5623639" cy="2001371"/>
          </a:xfrm>
        </p:grpSpPr>
        <p:pic>
          <p:nvPicPr>
            <p:cNvPr id="5" name="Picture 4" descr="SIFT1">
              <a:extLst>
                <a:ext uri="{FF2B5EF4-FFF2-40B4-BE49-F238E27FC236}">
                  <a16:creationId xmlns:a16="http://schemas.microsoft.com/office/drawing/2014/main" id="{325A53C3-DEA0-43E7-B7B8-89C6C1B3D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0180" y="3027829"/>
              <a:ext cx="2761129" cy="2001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SIFT2">
              <a:extLst>
                <a:ext uri="{FF2B5EF4-FFF2-40B4-BE49-F238E27FC236}">
                  <a16:creationId xmlns:a16="http://schemas.microsoft.com/office/drawing/2014/main" id="{C141B356-8B77-4D28-95F1-E1DF9DD020E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2690" y="3027829"/>
              <a:ext cx="2761129" cy="1998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1C0917-CC6F-429C-A8D6-790596A50726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829101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99F5-BCC6-4D6A-8F53-E7B06524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With </a:t>
            </a:r>
            <a:r>
              <a:rPr lang="en-US" dirty="0" err="1"/>
              <a:t>Homographies</a:t>
            </a:r>
            <a:endParaRPr lang="en-US" dirty="0"/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6D19D66E-E40C-485A-9835-B2CE3DE5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41" y="1362434"/>
            <a:ext cx="3234635" cy="21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CC1B73-FCCF-4B33-B43D-240C9FE55280}"/>
              </a:ext>
            </a:extLst>
          </p:cNvPr>
          <p:cNvGrpSpPr/>
          <p:nvPr/>
        </p:nvGrpSpPr>
        <p:grpSpPr>
          <a:xfrm>
            <a:off x="1529499" y="1822276"/>
            <a:ext cx="3042501" cy="1452349"/>
            <a:chOff x="103956" y="1480265"/>
            <a:chExt cx="3042501" cy="1452349"/>
          </a:xfrm>
        </p:grpSpPr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AB4F479E-46A5-4E85-9290-4A4AB70FC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011" y="1480265"/>
              <a:ext cx="21723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/>
                <a:t>Original image</a:t>
              </a: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59F2107B-EEF4-45B3-B6CE-2268896A2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56" y="2101617"/>
              <a:ext cx="30425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dirty="0"/>
                <a:t>St. Petersburg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dirty="0"/>
                <a:t>photo by A. Tikhonov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F8CA77-CDC7-4D5A-9BAC-804736DF0C88}"/>
              </a:ext>
            </a:extLst>
          </p:cNvPr>
          <p:cNvGrpSpPr/>
          <p:nvPr/>
        </p:nvGrpSpPr>
        <p:grpSpPr>
          <a:xfrm>
            <a:off x="206087" y="3767328"/>
            <a:ext cx="8731827" cy="2544947"/>
            <a:chOff x="206087" y="4114800"/>
            <a:chExt cx="8731827" cy="254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C44302-CE0C-4464-97E4-55368E0A78C5}"/>
                </a:ext>
              </a:extLst>
            </p:cNvPr>
            <p:cNvGrpSpPr/>
            <p:nvPr/>
          </p:nvGrpSpPr>
          <p:grpSpPr>
            <a:xfrm>
              <a:off x="206087" y="4576876"/>
              <a:ext cx="8731827" cy="2082871"/>
              <a:chOff x="197428" y="4576876"/>
              <a:chExt cx="8731827" cy="2082871"/>
            </a:xfrm>
          </p:grpSpPr>
          <p:pic>
            <p:nvPicPr>
              <p:cNvPr id="4" name="Picture 5">
                <a:extLst>
                  <a:ext uri="{FF2B5EF4-FFF2-40B4-BE49-F238E27FC236}">
                    <a16:creationId xmlns:a16="http://schemas.microsoft.com/office/drawing/2014/main" id="{E4E40086-FC69-49B8-9DEA-B0159B0547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428" y="4576876"/>
                <a:ext cx="3948545" cy="208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7">
                <a:extLst>
                  <a:ext uri="{FF2B5EF4-FFF2-40B4-BE49-F238E27FC236}">
                    <a16:creationId xmlns:a16="http://schemas.microsoft.com/office/drawing/2014/main" id="{676A6172-70E2-460E-B19A-998AB50CDB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4346" y="4584452"/>
                <a:ext cx="4294909" cy="2075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F1A21978-D34A-461A-B8A1-0A9B5EAED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210" y="4114800"/>
              <a:ext cx="34315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dirty="0"/>
                <a:t>Virtual camera rotations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82767C-5C69-41B8-A5EE-A0AE71CEB70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324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252C-AC5E-4DBA-A7A4-E3ABDE2A1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0D61E-B4DC-4642-A228-A02AF9CB4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As promised: warping one image to another</a:t>
            </a:r>
          </a:p>
        </p:txBody>
      </p:sp>
    </p:spTree>
    <p:extLst>
      <p:ext uri="{BB962C8B-B14F-4D97-AF65-F5344CB8AC3E}">
        <p14:creationId xmlns:p14="http://schemas.microsoft.com/office/powerpoint/2010/main" val="4107277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D752-299B-4C54-A92C-DBDD2CFC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Patterns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4E786F1-1946-4618-BE25-0E5C3F14F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83204"/>
              </p:ext>
            </p:extLst>
          </p:nvPr>
        </p:nvGraphicFramePr>
        <p:xfrm>
          <a:off x="6808788" y="1176528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819794" imgH="8152381" progId="MSPhotoEd.3">
                  <p:embed/>
                </p:oleObj>
              </mc:Choice>
              <mc:Fallback>
                <p:oleObj name="Photo Editor Photo" r:id="rId2" imgW="2819794" imgH="8152381" progId="MSPhotoEd.3">
                  <p:embed/>
                  <p:pic>
                    <p:nvPicPr>
                      <p:cNvPr id="745475" name="Object 3">
                        <a:extLst>
                          <a:ext uri="{FF2B5EF4-FFF2-40B4-BE49-F238E27FC236}">
                            <a16:creationId xmlns:a16="http://schemas.microsoft.com/office/drawing/2014/main" id="{6CD9E6B1-5935-4695-9201-7B83FA05DD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176528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E6DB0F-1E7B-4646-AC5B-689AA51A0C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260566"/>
              </p:ext>
            </p:extLst>
          </p:nvPr>
        </p:nvGraphicFramePr>
        <p:xfrm>
          <a:off x="381000" y="1328928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8059275" imgH="5723810" progId="MSPhotoEd.3">
                  <p:embed/>
                </p:oleObj>
              </mc:Choice>
              <mc:Fallback>
                <p:oleObj name="Photo Editor Photo" r:id="rId4" imgW="8059275" imgH="5723810" progId="MSPhotoEd.3">
                  <p:embed/>
                  <p:pic>
                    <p:nvPicPr>
                      <p:cNvPr id="23556" name="Object 4">
                        <a:extLst>
                          <a:ext uri="{FF2B5EF4-FFF2-40B4-BE49-F238E27FC236}">
                            <a16:creationId xmlns:a16="http://schemas.microsoft.com/office/drawing/2014/main" id="{3AAC8598-E6A2-4186-9F1E-089EB5F997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28928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5D16440-040A-42CF-A034-3E6E7B07C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190638"/>
              </p:ext>
            </p:extLst>
          </p:nvPr>
        </p:nvGraphicFramePr>
        <p:xfrm>
          <a:off x="152400" y="4910328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3809524" imgH="581106" progId="MSPhotoEd.3">
                  <p:embed/>
                </p:oleObj>
              </mc:Choice>
              <mc:Fallback>
                <p:oleObj name="Photo Editor Photo" r:id="rId6" imgW="3809524" imgH="581106" progId="MSPhotoEd.3">
                  <p:embed/>
                  <p:pic>
                    <p:nvPicPr>
                      <p:cNvPr id="745477" name="Object 5">
                        <a:extLst>
                          <a:ext uri="{FF2B5EF4-FFF2-40B4-BE49-F238E27FC236}">
                            <a16:creationId xmlns:a16="http://schemas.microsoft.com/office/drawing/2014/main" id="{726398AE-E2DF-419F-B2B1-884993AD03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910328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BCD212C2-577F-46C1-AD5B-FFF2B4283A34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1176528"/>
            <a:ext cx="6127750" cy="4800600"/>
            <a:chOff x="412" y="624"/>
            <a:chExt cx="3860" cy="30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B1636F-E268-4FC1-A866-157E8E4E00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10" name="Line 8">
                <a:extLst>
                  <a:ext uri="{FF2B5EF4-FFF2-40B4-BE49-F238E27FC236}">
                    <a16:creationId xmlns:a16="http://schemas.microsoft.com/office/drawing/2014/main" id="{4543D1DE-5EB1-435A-845B-CE1E0E5D1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" name="Line 9">
                <a:extLst>
                  <a:ext uri="{FF2B5EF4-FFF2-40B4-BE49-F238E27FC236}">
                    <a16:creationId xmlns:a16="http://schemas.microsoft.com/office/drawing/2014/main" id="{41AA972D-BAC9-4F43-BBF0-2725C6BA3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D93FC72-DBCD-4593-8470-DB3B6A230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0598A03F-5D45-4D42-853A-30E0C076F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13" name="Text Box 12">
            <a:extLst>
              <a:ext uri="{FF2B5EF4-FFF2-40B4-BE49-F238E27FC236}">
                <a16:creationId xmlns:a16="http://schemas.microsoft.com/office/drawing/2014/main" id="{A42890B1-6414-4AF1-A5D7-8A970A96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27063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Automatically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rectified floor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8A43DD83-0326-4A17-AC0D-52B6CD678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77128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The floor (enlarged)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95AFE-5FF0-4855-B1CB-F42B1951FA8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807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D752-299B-4C54-A92C-DBDD2CFC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Patterns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95AFE-5FF0-4855-B1CB-F42B1951FA8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  <p:graphicFrame>
        <p:nvGraphicFramePr>
          <p:cNvPr id="15" name="Object 2">
            <a:extLst>
              <a:ext uri="{FF2B5EF4-FFF2-40B4-BE49-F238E27FC236}">
                <a16:creationId xmlns:a16="http://schemas.microsoft.com/office/drawing/2014/main" id="{72FDA2FF-158B-44DB-B3AA-40B1081FE94A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0839812"/>
              </p:ext>
            </p:extLst>
          </p:nvPr>
        </p:nvGraphicFramePr>
        <p:xfrm>
          <a:off x="6756185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819794" imgH="8152381" progId="MSPhotoEd.3">
                  <p:embed/>
                </p:oleObj>
              </mc:Choice>
              <mc:Fallback>
                <p:oleObj name="Photo Editor Photo" r:id="rId2" imgW="2819794" imgH="8152381" progId="MSPhotoEd.3">
                  <p:embed/>
                  <p:pic>
                    <p:nvPicPr>
                      <p:cNvPr id="24578" name="Object 2">
                        <a:extLst>
                          <a:ext uri="{FF2B5EF4-FFF2-40B4-BE49-F238E27FC236}">
                            <a16:creationId xmlns:a16="http://schemas.microsoft.com/office/drawing/2014/main" id="{95D22556-9709-4528-8E3B-E1D8F437ED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185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4">
            <a:extLst>
              <a:ext uri="{FF2B5EF4-FFF2-40B4-BE49-F238E27FC236}">
                <a16:creationId xmlns:a16="http://schemas.microsoft.com/office/drawing/2014/main" id="{70EDAB6D-9654-477F-BF30-A71333E3C60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05852" y="3338047"/>
            <a:ext cx="40815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 dirty="0"/>
              <a:t>Automatic rectification</a:t>
            </a:r>
            <a:endParaRPr lang="en-US" altLang="en-US" sz="2800" b="1" i="1" dirty="0"/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765AE667-95E6-4230-86B1-B82CB04B6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47" y="5306568"/>
            <a:ext cx="56779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From Martin Kemp </a:t>
            </a:r>
            <a:r>
              <a:rPr lang="en-US" altLang="en-US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b="1" i="1"/>
              <a:t>        (manual reconstruction)</a:t>
            </a:r>
          </a:p>
        </p:txBody>
      </p:sp>
      <p:pic>
        <p:nvPicPr>
          <p:cNvPr id="19" name="Picture 5" descr="a">
            <a:extLst>
              <a:ext uri="{FF2B5EF4-FFF2-40B4-BE49-F238E27FC236}">
                <a16:creationId xmlns:a16="http://schemas.microsoft.com/office/drawing/2014/main" id="{C125C21B-8B9A-483C-BFBA-63EC66E2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0218" y="1801368"/>
            <a:ext cx="4035425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039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19EE-3C70-45B8-9441-3F50B1A8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14A1C-C7BF-4F9B-ADC3-D510287C22F3}"/>
              </a:ext>
            </a:extLst>
          </p:cNvPr>
          <p:cNvSpPr txBox="1"/>
          <p:nvPr/>
        </p:nvSpPr>
        <p:spPr>
          <a:xfrm>
            <a:off x="758952" y="1536192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Setup: have pairs of correspondences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8FBA3F-562E-4D3F-948F-300F3930B06A}"/>
              </a:ext>
            </a:extLst>
          </p:cNvPr>
          <p:cNvGrpSpPr/>
          <p:nvPr/>
        </p:nvGrpSpPr>
        <p:grpSpPr>
          <a:xfrm>
            <a:off x="1244538" y="2254893"/>
            <a:ext cx="6654925" cy="2320925"/>
            <a:chOff x="1244538" y="2254893"/>
            <a:chExt cx="6654925" cy="23209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93ED6A-736E-4D0B-93DF-A9A67252C8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588" y="2254893"/>
              <a:ext cx="2241550" cy="2320925"/>
              <a:chOff x="3052" y="698"/>
              <a:chExt cx="1412" cy="1462"/>
            </a:xfrm>
          </p:grpSpPr>
          <p:sp>
            <p:nvSpPr>
              <p:cNvPr id="15" name="AutoShape 19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52A91F71-01EE-49BF-84E6-CEFBFB3B3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698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C190381-BF59-438D-AD91-1F0D1BC11C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17" y="8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A9B8360-23C2-4C0F-8D90-4AE9711070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01" y="1898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A146A85-AB64-47F1-9259-AFB79DD785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48" y="1653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8552E36-7613-489A-88DE-9E5FD88FE4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1392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69CEADF-D038-407B-879B-420D2718D2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120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E4A2382-4B43-4BC5-9C81-14AE445E42AC}"/>
                </a:ext>
              </a:extLst>
            </p:cNvPr>
            <p:cNvGrpSpPr/>
            <p:nvPr/>
          </p:nvGrpSpPr>
          <p:grpSpPr>
            <a:xfrm>
              <a:off x="1244538" y="2330140"/>
              <a:ext cx="6654925" cy="1975803"/>
              <a:chOff x="1244538" y="2330140"/>
              <a:chExt cx="6654925" cy="1975803"/>
            </a:xfrm>
          </p:grpSpPr>
          <p:sp>
            <p:nvSpPr>
              <p:cNvPr id="8" name="AutoShape 26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B16A4C74-9FB9-4074-A4F3-56945093F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7942">
                <a:off x="5251388" y="2518418"/>
                <a:ext cx="1479550" cy="1787525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14E4421-F5E8-4452-98FA-17F161FE9D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2926" y="2856556"/>
                <a:ext cx="119062" cy="1190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E94EE2C-7C54-4570-9759-877DD12DED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1338" y="3999556"/>
                <a:ext cx="119063" cy="1190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F8A775D-5B0F-4512-8A18-AB454E6F42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40338" y="3577281"/>
                <a:ext cx="119063" cy="1190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B53952A-F8E3-41EA-A09B-FB77B8699CA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35538" y="3162943"/>
                <a:ext cx="119063" cy="11906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1170933-9EF7-411F-B084-DF0549A02E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07076" y="3239143"/>
                <a:ext cx="119062" cy="11906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577812D-2C85-4298-9D1C-BDADB9331D4B}"/>
                      </a:ext>
                    </a:extLst>
                  </p:cNvPr>
                  <p:cNvSpPr txBox="1"/>
                  <p:nvPr/>
                </p:nvSpPr>
                <p:spPr>
                  <a:xfrm>
                    <a:off x="1244538" y="2330140"/>
                    <a:ext cx="13048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577812D-2C85-4298-9D1C-BDADB9331D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4538" y="2330140"/>
                    <a:ext cx="1304844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F7A49C5-4B50-4077-97E1-004257886470}"/>
                      </a:ext>
                    </a:extLst>
                  </p:cNvPr>
                  <p:cNvSpPr txBox="1"/>
                  <p:nvPr/>
                </p:nvSpPr>
                <p:spPr>
                  <a:xfrm>
                    <a:off x="6366607" y="2608910"/>
                    <a:ext cx="1532856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F7A49C5-4B50-4077-97E1-0042578864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66607" y="2608910"/>
                    <a:ext cx="1532856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62B90637-682F-4C04-8D95-B568243A63BA}"/>
                  </a:ext>
                </a:extLst>
              </p:cNvPr>
              <p:cNvSpPr/>
              <p:nvPr/>
            </p:nvSpPr>
            <p:spPr>
              <a:xfrm>
                <a:off x="4050009" y="3207772"/>
                <a:ext cx="914400" cy="5232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66D4044-67A5-4ED7-A922-62D09912EBFB}"/>
                  </a:ext>
                </a:extLst>
              </p:cNvPr>
              <p:cNvSpPr txBox="1"/>
              <p:nvPr/>
            </p:nvSpPr>
            <p:spPr>
              <a:xfrm>
                <a:off x="4067828" y="2771843"/>
                <a:ext cx="9144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/>
                  <a:t>M,t</a:t>
                </a:r>
                <a:endParaRPr lang="en-US" sz="32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AAFC52-8C1B-4885-9063-958FC7DE7048}"/>
                  </a:ext>
                </a:extLst>
              </p:cNvPr>
              <p:cNvSpPr txBox="1"/>
              <p:nvPr/>
            </p:nvSpPr>
            <p:spPr>
              <a:xfrm>
                <a:off x="3187198" y="4626592"/>
                <a:ext cx="2769604" cy="8689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𝑴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AAFC52-8C1B-4885-9063-958FC7DE7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198" y="4626592"/>
                <a:ext cx="2769604" cy="8689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43AF78D-1B24-44D9-8755-554BAD40547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56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C083-3252-430A-8A52-68E76F1F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CC27B-01CD-471A-AF01-90292638CE5A}"/>
              </a:ext>
            </a:extLst>
          </p:cNvPr>
          <p:cNvSpPr txBox="1"/>
          <p:nvPr/>
        </p:nvSpPr>
        <p:spPr>
          <a:xfrm>
            <a:off x="829469" y="2551652"/>
            <a:ext cx="382642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Data: (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 err="1"/>
              <a:t>,x’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) for </a:t>
            </a:r>
            <a:r>
              <a:rPr lang="en-US" sz="2800" dirty="0" err="1"/>
              <a:t>i</a:t>
            </a:r>
            <a:r>
              <a:rPr lang="en-US" sz="2800" dirty="0"/>
              <a:t>=1,…,k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BC4D4-8742-41D1-B82B-84009FB515FA}"/>
              </a:ext>
            </a:extLst>
          </p:cNvPr>
          <p:cNvSpPr txBox="1"/>
          <p:nvPr/>
        </p:nvSpPr>
        <p:spPr>
          <a:xfrm>
            <a:off x="829469" y="3747336"/>
            <a:ext cx="38264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Model: </a:t>
            </a:r>
          </a:p>
          <a:p>
            <a:r>
              <a:rPr lang="en-US" sz="2800" dirty="0"/>
              <a:t>[</a:t>
            </a:r>
            <a:r>
              <a:rPr lang="en-US" sz="2800" dirty="0" err="1"/>
              <a:t>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] = </a:t>
            </a:r>
            <a:r>
              <a:rPr lang="en-US" sz="2800" b="1" dirty="0"/>
              <a:t>M</a:t>
            </a:r>
            <a:r>
              <a:rPr lang="en-US" sz="2800" dirty="0"/>
              <a:t>[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]+</a:t>
            </a:r>
            <a:r>
              <a:rPr lang="en-US" sz="2800" b="1" dirty="0"/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E88BF-47A1-468B-AD48-3B025DA16CA5}"/>
              </a:ext>
            </a:extLst>
          </p:cNvPr>
          <p:cNvSpPr txBox="1"/>
          <p:nvPr/>
        </p:nvSpPr>
        <p:spPr>
          <a:xfrm>
            <a:off x="829469" y="4943020"/>
            <a:ext cx="3826422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Objective function:</a:t>
            </a:r>
          </a:p>
          <a:p>
            <a:r>
              <a:rPr lang="en-US" sz="2800" dirty="0"/>
              <a:t>||[</a:t>
            </a:r>
            <a:r>
              <a:rPr lang="en-US" sz="2800" dirty="0" err="1"/>
              <a:t>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] – (</a:t>
            </a:r>
            <a:r>
              <a:rPr lang="en-US" sz="2800" b="1" dirty="0"/>
              <a:t>M</a:t>
            </a:r>
            <a:r>
              <a:rPr lang="en-US" sz="2800" dirty="0"/>
              <a:t>[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]+</a:t>
            </a:r>
            <a:r>
              <a:rPr lang="en-US" sz="2800" b="1" dirty="0"/>
              <a:t>t)</a:t>
            </a:r>
            <a:r>
              <a:rPr lang="en-US" sz="2800" dirty="0"/>
              <a:t>||</a:t>
            </a:r>
            <a:r>
              <a:rPr lang="en-US" sz="2800" baseline="300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5F46C-18A2-40AA-9F48-A4756E37276D}"/>
              </a:ext>
            </a:extLst>
          </p:cNvPr>
          <p:cNvSpPr/>
          <p:nvPr/>
        </p:nvSpPr>
        <p:spPr>
          <a:xfrm>
            <a:off x="4941116" y="2551652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E741CA9-CC9E-47A1-9E92-65515B84B9FB}"/>
              </a:ext>
            </a:extLst>
          </p:cNvPr>
          <p:cNvGrpSpPr/>
          <p:nvPr/>
        </p:nvGrpSpPr>
        <p:grpSpPr>
          <a:xfrm>
            <a:off x="5278606" y="3623180"/>
            <a:ext cx="2698434" cy="1215834"/>
            <a:chOff x="1517588" y="2226838"/>
            <a:chExt cx="5213350" cy="234898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A071F6E-B5F6-474E-BF8D-79F5D638A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588" y="2254893"/>
              <a:ext cx="2241550" cy="2320925"/>
              <a:chOff x="3052" y="698"/>
              <a:chExt cx="1412" cy="1462"/>
            </a:xfrm>
          </p:grpSpPr>
          <p:sp>
            <p:nvSpPr>
              <p:cNvPr id="74" name="AutoShape 19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66B46677-C3D4-43CB-954E-17EDAFAD5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698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389AAC6-E493-41E8-A227-DB5C6FCAE6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17" y="8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DC8FE3D-78A7-4B03-861C-48F6EC8FD1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01" y="1898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8B57839-251C-441E-8CBB-7210189395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48" y="1653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B0C02D0-06ED-487D-B960-47E59A2AD4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1392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C3B042D-A47C-4CAC-A134-DA3293121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120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ACB0624-9227-4510-A7B6-3933344D9D3E}"/>
                </a:ext>
              </a:extLst>
            </p:cNvPr>
            <p:cNvGrpSpPr/>
            <p:nvPr/>
          </p:nvGrpSpPr>
          <p:grpSpPr>
            <a:xfrm>
              <a:off x="3634069" y="2226838"/>
              <a:ext cx="3096869" cy="2079105"/>
              <a:chOff x="3634069" y="2226838"/>
              <a:chExt cx="3096869" cy="2079105"/>
            </a:xfrm>
          </p:grpSpPr>
          <p:sp>
            <p:nvSpPr>
              <p:cNvPr id="66" name="AutoShape 26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4E6448A8-2664-48A8-9C6B-9B910DBBB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7942">
                <a:off x="5251388" y="2518418"/>
                <a:ext cx="1479550" cy="1787525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804DA9F-5CB6-4D79-B263-D3081CAEAA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2926" y="2856556"/>
                <a:ext cx="119062" cy="1190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7DDF260-8117-4B58-9BBD-F7052E5FAB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1338" y="3999556"/>
                <a:ext cx="119063" cy="1190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D2D7ECB-9EF0-4C09-8618-15B9F27A34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40338" y="3577281"/>
                <a:ext cx="119063" cy="1190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B1221B5-0F5E-4BF9-9C55-FDA92A22DC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35538" y="3162943"/>
                <a:ext cx="119063" cy="11906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419941F-D950-4BCD-834B-9D9EB19F61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07076" y="3239143"/>
                <a:ext cx="119062" cy="11906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516E860A-AF6E-4DBD-B6F7-24B63DF7609A}"/>
                  </a:ext>
                </a:extLst>
              </p:cNvPr>
              <p:cNvSpPr/>
              <p:nvPr/>
            </p:nvSpPr>
            <p:spPr>
              <a:xfrm>
                <a:off x="4050009" y="3207772"/>
                <a:ext cx="914400" cy="5232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053064-6B1A-4E14-AADB-9D89453EE8CF}"/>
                  </a:ext>
                </a:extLst>
              </p:cNvPr>
              <p:cNvSpPr txBox="1"/>
              <p:nvPr/>
            </p:nvSpPr>
            <p:spPr>
              <a:xfrm>
                <a:off x="3634069" y="2226838"/>
                <a:ext cx="1781914" cy="1129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/>
                  <a:t>M,t</a:t>
                </a:r>
                <a:endParaRPr lang="en-US" sz="3200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FCF6F10-6A89-4704-A89E-F9C37B1A53F0}"/>
              </a:ext>
            </a:extLst>
          </p:cNvPr>
          <p:cNvSpPr txBox="1"/>
          <p:nvPr/>
        </p:nvSpPr>
        <p:spPr>
          <a:xfrm>
            <a:off x="829469" y="1792224"/>
            <a:ext cx="748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Affine Transformation: </a:t>
            </a:r>
            <a:r>
              <a:rPr lang="en-US" sz="2800" dirty="0" err="1"/>
              <a:t>M,t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14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4292-29BB-4450-8B6F-7B1511D7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862CA-1B0D-4CF0-A4A6-C10E39AC9FD1}"/>
                  </a:ext>
                </a:extLst>
              </p:cNvPr>
              <p:cNvSpPr txBox="1"/>
              <p:nvPr/>
            </p:nvSpPr>
            <p:spPr>
              <a:xfrm>
                <a:off x="1676785" y="3951535"/>
                <a:ext cx="5790431" cy="2389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862CA-1B0D-4CF0-A4A6-C10E39AC9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785" y="3951535"/>
                <a:ext cx="5790431" cy="2389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E2EFF5-8DF4-4A89-907C-50F33A66487C}"/>
                  </a:ext>
                </a:extLst>
              </p:cNvPr>
              <p:cNvSpPr txBox="1"/>
              <p:nvPr/>
            </p:nvSpPr>
            <p:spPr>
              <a:xfrm>
                <a:off x="2376214" y="2228755"/>
                <a:ext cx="4467826" cy="9588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E2EFF5-8DF4-4A89-907C-50F33A664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214" y="2228755"/>
                <a:ext cx="4467826" cy="958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86C3032-E5D8-41B2-B02D-0CA50D1DDF6C}"/>
              </a:ext>
            </a:extLst>
          </p:cNvPr>
          <p:cNvSpPr txBox="1"/>
          <p:nvPr/>
        </p:nvSpPr>
        <p:spPr>
          <a:xfrm>
            <a:off x="-41788" y="1536192"/>
            <a:ext cx="922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correspondences: [</a:t>
            </a:r>
            <a:r>
              <a:rPr lang="en-US" sz="2800" dirty="0" err="1">
                <a:solidFill>
                  <a:schemeClr val="accent2"/>
                </a:solidFill>
              </a:rPr>
              <a:t>x’</a:t>
            </a:r>
            <a:r>
              <a:rPr lang="en-US" sz="2800" baseline="-25000" dirty="0" err="1">
                <a:solidFill>
                  <a:schemeClr val="accent2"/>
                </a:solidFill>
              </a:rPr>
              <a:t>i</a:t>
            </a:r>
            <a:r>
              <a:rPr lang="en-US" sz="2800" dirty="0" err="1">
                <a:solidFill>
                  <a:schemeClr val="accent2"/>
                </a:solidFill>
              </a:rPr>
              <a:t>,y’</a:t>
            </a:r>
            <a:r>
              <a:rPr lang="en-US" sz="2800" baseline="-25000" dirty="0" err="1">
                <a:solidFill>
                  <a:schemeClr val="accent2"/>
                </a:solidFill>
              </a:rPr>
              <a:t>i</a:t>
            </a:r>
            <a:r>
              <a:rPr lang="en-US" sz="2800" dirty="0"/>
              <a:t>] ↔ [</a:t>
            </a:r>
            <a:r>
              <a:rPr lang="en-US" sz="2800" dirty="0" err="1">
                <a:solidFill>
                  <a:schemeClr val="accent2"/>
                </a:solidFill>
              </a:rPr>
              <a:t>x</a:t>
            </a:r>
            <a:r>
              <a:rPr lang="en-US" sz="2800" baseline="-25000" dirty="0" err="1">
                <a:solidFill>
                  <a:schemeClr val="accent2"/>
                </a:solidFill>
              </a:rPr>
              <a:t>i</a:t>
            </a:r>
            <a:r>
              <a:rPr lang="en-US" sz="2800" dirty="0" err="1">
                <a:solidFill>
                  <a:schemeClr val="accent2"/>
                </a:solidFill>
              </a:rPr>
              <a:t>,y</a:t>
            </a:r>
            <a:r>
              <a:rPr lang="en-US" sz="2800" baseline="-25000" dirty="0" err="1">
                <a:solidFill>
                  <a:schemeClr val="accent2"/>
                </a:solidFill>
              </a:rPr>
              <a:t>i</a:t>
            </a:r>
            <a:r>
              <a:rPr lang="en-US" sz="2800" dirty="0"/>
              <a:t>]</a:t>
            </a:r>
            <a:r>
              <a:rPr lang="en-US" sz="2800" b="1" dirty="0"/>
              <a:t> </a:t>
            </a:r>
            <a:r>
              <a:rPr lang="en-US" sz="2800" dirty="0"/>
              <a:t> </a:t>
            </a:r>
            <a:endParaRPr lang="en-US" sz="2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F34F9A-1D72-4968-8E3D-B8F934DF4E52}"/>
              </a:ext>
            </a:extLst>
          </p:cNvPr>
          <p:cNvSpPr txBox="1"/>
          <p:nvPr/>
        </p:nvSpPr>
        <p:spPr>
          <a:xfrm>
            <a:off x="889254" y="3263013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 up two equations per point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285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80FD-C0EE-4E80-B7A1-04B0DE66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05CF8-0DF1-4551-B472-B37DE8F14BE4}"/>
                  </a:ext>
                </a:extLst>
              </p:cNvPr>
              <p:cNvSpPr txBox="1"/>
              <p:nvPr/>
            </p:nvSpPr>
            <p:spPr>
              <a:xfrm>
                <a:off x="1676785" y="1690689"/>
                <a:ext cx="5790431" cy="2389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05CF8-0DF1-4551-B472-B37DE8F14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785" y="1690689"/>
                <a:ext cx="5790431" cy="2389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F0F9AD2-F6E5-4086-94E3-55925A8C22B4}"/>
              </a:ext>
            </a:extLst>
          </p:cNvPr>
          <p:cNvSpPr txBox="1"/>
          <p:nvPr/>
        </p:nvSpPr>
        <p:spPr>
          <a:xfrm>
            <a:off x="889254" y="4229999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 equations per point, 6 unknowns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FFE71-4645-4F5F-BBD3-8E7D52F3CDF2}"/>
              </a:ext>
            </a:extLst>
          </p:cNvPr>
          <p:cNvSpPr txBox="1"/>
          <p:nvPr/>
        </p:nvSpPr>
        <p:spPr>
          <a:xfrm>
            <a:off x="889254" y="4753219"/>
            <a:ext cx="7626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points do we need to properly constrain the problem?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CFB90F-5519-4BDB-AEB1-5F8EC693CF8C}"/>
              </a:ext>
            </a:extLst>
          </p:cNvPr>
          <p:cNvGrpSpPr/>
          <p:nvPr/>
        </p:nvGrpSpPr>
        <p:grpSpPr>
          <a:xfrm>
            <a:off x="946252" y="1860571"/>
            <a:ext cx="730532" cy="2069592"/>
            <a:chOff x="1125700" y="1860571"/>
            <a:chExt cx="730532" cy="206959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A7C4627-E612-4B49-B73E-A55CD1F83899}"/>
                </a:ext>
              </a:extLst>
            </p:cNvPr>
            <p:cNvCxnSpPr>
              <a:cxnSpLocks/>
            </p:cNvCxnSpPr>
            <p:nvPr/>
          </p:nvCxnSpPr>
          <p:spPr>
            <a:xfrm>
              <a:off x="1490966" y="1860571"/>
              <a:ext cx="0" cy="2069592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4DE811-58D0-450E-8661-315A470851C3}"/>
                </a:ext>
              </a:extLst>
            </p:cNvPr>
            <p:cNvSpPr txBox="1"/>
            <p:nvPr/>
          </p:nvSpPr>
          <p:spPr>
            <a:xfrm>
              <a:off x="1125700" y="2623605"/>
              <a:ext cx="7305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2k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CD31D-B0ED-4F3C-8580-0FEF004DF571}"/>
              </a:ext>
            </a:extLst>
          </p:cNvPr>
          <p:cNvGrpSpPr/>
          <p:nvPr/>
        </p:nvGrpSpPr>
        <p:grpSpPr>
          <a:xfrm>
            <a:off x="2927089" y="1321966"/>
            <a:ext cx="3550426" cy="523220"/>
            <a:chOff x="3014966" y="1321966"/>
            <a:chExt cx="3550426" cy="52322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DFDAE39-3A8A-4BD1-A7E3-69B6847476BD}"/>
                </a:ext>
              </a:extLst>
            </p:cNvPr>
            <p:cNvCxnSpPr>
              <a:cxnSpLocks/>
            </p:cNvCxnSpPr>
            <p:nvPr/>
          </p:nvCxnSpPr>
          <p:spPr>
            <a:xfrm>
              <a:off x="3014966" y="1583576"/>
              <a:ext cx="3550426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BC09AD-2D35-4B2B-BCD5-7B7F0784240C}"/>
                </a:ext>
              </a:extLst>
            </p:cNvPr>
            <p:cNvSpPr txBox="1"/>
            <p:nvPr/>
          </p:nvSpPr>
          <p:spPr>
            <a:xfrm>
              <a:off x="4424913" y="1321966"/>
              <a:ext cx="7305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5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80FD-C0EE-4E80-B7A1-04B0DE66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05CF8-0DF1-4551-B472-B37DE8F14BE4}"/>
                  </a:ext>
                </a:extLst>
              </p:cNvPr>
              <p:cNvSpPr txBox="1"/>
              <p:nvPr/>
            </p:nvSpPr>
            <p:spPr>
              <a:xfrm>
                <a:off x="1676785" y="1690689"/>
                <a:ext cx="5790431" cy="2389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05CF8-0DF1-4551-B472-B37DE8F14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785" y="1690689"/>
                <a:ext cx="5790431" cy="2389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FD8A010-E153-428E-B33A-A36B269D05CF}"/>
              </a:ext>
            </a:extLst>
          </p:cNvPr>
          <p:cNvSpPr/>
          <p:nvPr/>
        </p:nvSpPr>
        <p:spPr>
          <a:xfrm>
            <a:off x="2752344" y="1840947"/>
            <a:ext cx="3739896" cy="20452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B96635-0AF4-4341-90A8-FBECDD933A91}"/>
              </a:ext>
            </a:extLst>
          </p:cNvPr>
          <p:cNvSpPr/>
          <p:nvPr/>
        </p:nvSpPr>
        <p:spPr>
          <a:xfrm>
            <a:off x="6658481" y="1661526"/>
            <a:ext cx="808734" cy="2418215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87AB64-971F-4592-9B12-436FDC2066D7}"/>
              </a:ext>
            </a:extLst>
          </p:cNvPr>
          <p:cNvSpPr/>
          <p:nvPr/>
        </p:nvSpPr>
        <p:spPr>
          <a:xfrm>
            <a:off x="1727596" y="1887675"/>
            <a:ext cx="668375" cy="199852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319FD2-5F32-46C5-A8BF-5218B4453B35}"/>
                  </a:ext>
                </a:extLst>
              </p:cNvPr>
              <p:cNvSpPr txBox="1"/>
              <p:nvPr/>
            </p:nvSpPr>
            <p:spPr>
              <a:xfrm>
                <a:off x="347230" y="4831294"/>
                <a:ext cx="8388707" cy="1440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Want</a:t>
                </a:r>
                <a:r>
                  <a:rPr lang="en-US" sz="2800" b="1" dirty="0"/>
                  <a:t>: b = Ax </a:t>
                </a:r>
                <a:r>
                  <a:rPr lang="en-US" sz="2800" dirty="0"/>
                  <a:t>(</a:t>
                </a:r>
                <a:r>
                  <a:rPr lang="en-US" sz="2800" b="1" dirty="0"/>
                  <a:t>x</a:t>
                </a:r>
                <a:r>
                  <a:rPr lang="en-US" sz="2800" dirty="0"/>
                  <a:t> contains all parameters)</a:t>
                </a:r>
                <a:endParaRPr lang="en-US" sz="2800" b="1" dirty="0"/>
              </a:p>
              <a:p>
                <a:pPr algn="ctr"/>
                <a:r>
                  <a:rPr lang="en-US" sz="2800" dirty="0" err="1"/>
                  <a:t>Overconstrained</a:t>
                </a:r>
                <a:r>
                  <a:rPr lang="en-US" sz="2800" dirty="0"/>
                  <a:t>, so solve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𝑨𝒙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800" dirty="0"/>
              </a:p>
              <a:p>
                <a:pPr algn="ctr"/>
                <a:r>
                  <a:rPr lang="en-US" sz="2800" b="1" dirty="0"/>
                  <a:t>How?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319FD2-5F32-46C5-A8BF-5218B445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30" y="4831294"/>
                <a:ext cx="8388707" cy="1440459"/>
              </a:xfrm>
              <a:prstGeom prst="rect">
                <a:avLst/>
              </a:prstGeom>
              <a:blipFill>
                <a:blip r:embed="rId3"/>
                <a:stretch>
                  <a:fillRect t="-4661" b="-1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6E520943-426E-4A2A-B2A7-4DDA97D8DDFF}"/>
              </a:ext>
            </a:extLst>
          </p:cNvPr>
          <p:cNvGrpSpPr/>
          <p:nvPr/>
        </p:nvGrpSpPr>
        <p:grpSpPr>
          <a:xfrm>
            <a:off x="946252" y="1860571"/>
            <a:ext cx="730532" cy="2069592"/>
            <a:chOff x="1125700" y="1860571"/>
            <a:chExt cx="730532" cy="206959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AEC8524-5533-4289-AB6D-C635E0C21DAC}"/>
                </a:ext>
              </a:extLst>
            </p:cNvPr>
            <p:cNvCxnSpPr>
              <a:cxnSpLocks/>
            </p:cNvCxnSpPr>
            <p:nvPr/>
          </p:nvCxnSpPr>
          <p:spPr>
            <a:xfrm>
              <a:off x="1490966" y="1860571"/>
              <a:ext cx="0" cy="2069592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70032-F3CF-42BC-BF99-DE355A154F9F}"/>
                </a:ext>
              </a:extLst>
            </p:cNvPr>
            <p:cNvSpPr txBox="1"/>
            <p:nvPr/>
          </p:nvSpPr>
          <p:spPr>
            <a:xfrm>
              <a:off x="1125700" y="2623605"/>
              <a:ext cx="7305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5DFAA9-EF3D-43A6-A01A-68033995E7B3}"/>
              </a:ext>
            </a:extLst>
          </p:cNvPr>
          <p:cNvGrpSpPr/>
          <p:nvPr/>
        </p:nvGrpSpPr>
        <p:grpSpPr>
          <a:xfrm>
            <a:off x="2927089" y="1321966"/>
            <a:ext cx="3550426" cy="523220"/>
            <a:chOff x="3014966" y="1321966"/>
            <a:chExt cx="3550426" cy="52322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27F7812-C79E-4975-B929-E1D117DEB159}"/>
                </a:ext>
              </a:extLst>
            </p:cNvPr>
            <p:cNvCxnSpPr>
              <a:cxnSpLocks/>
            </p:cNvCxnSpPr>
            <p:nvPr/>
          </p:nvCxnSpPr>
          <p:spPr>
            <a:xfrm>
              <a:off x="3014966" y="1583576"/>
              <a:ext cx="3550426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19F023-4D6F-4399-BAD3-25F7084D138F}"/>
                </a:ext>
              </a:extLst>
            </p:cNvPr>
            <p:cNvSpPr txBox="1"/>
            <p:nvPr/>
          </p:nvSpPr>
          <p:spPr>
            <a:xfrm>
              <a:off x="4424913" y="1321966"/>
              <a:ext cx="7305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6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88AD2BD-6922-4362-986F-093B06EA52F2}"/>
              </a:ext>
            </a:extLst>
          </p:cNvPr>
          <p:cNvSpPr txBox="1"/>
          <p:nvPr/>
        </p:nvSpPr>
        <p:spPr>
          <a:xfrm>
            <a:off x="1835867" y="4178015"/>
            <a:ext cx="41236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A2E13D-FAEF-406D-A6FA-9D59575C0868}"/>
              </a:ext>
            </a:extLst>
          </p:cNvPr>
          <p:cNvSpPr txBox="1"/>
          <p:nvPr/>
        </p:nvSpPr>
        <p:spPr>
          <a:xfrm>
            <a:off x="4416109" y="4178015"/>
            <a:ext cx="41236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E05395-8ED2-4807-B962-424E1CC25C03}"/>
              </a:ext>
            </a:extLst>
          </p:cNvPr>
          <p:cNvSpPr txBox="1"/>
          <p:nvPr/>
        </p:nvSpPr>
        <p:spPr>
          <a:xfrm>
            <a:off x="6856665" y="4178015"/>
            <a:ext cx="41236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30668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C083-3252-430A-8A52-68E76F1F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CC27B-01CD-471A-AF01-90292638CE5A}"/>
              </a:ext>
            </a:extLst>
          </p:cNvPr>
          <p:cNvSpPr txBox="1"/>
          <p:nvPr/>
        </p:nvSpPr>
        <p:spPr>
          <a:xfrm>
            <a:off x="829469" y="2551652"/>
            <a:ext cx="382642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Data: (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 err="1"/>
              <a:t>,x’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) for </a:t>
            </a:r>
            <a:r>
              <a:rPr lang="en-US" sz="2800" dirty="0" err="1"/>
              <a:t>i</a:t>
            </a:r>
            <a:r>
              <a:rPr lang="en-US" sz="2800" dirty="0"/>
              <a:t>=1,…,k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BC4D4-8742-41D1-B82B-84009FB515FA}"/>
              </a:ext>
            </a:extLst>
          </p:cNvPr>
          <p:cNvSpPr txBox="1"/>
          <p:nvPr/>
        </p:nvSpPr>
        <p:spPr>
          <a:xfrm>
            <a:off x="829469" y="3747336"/>
            <a:ext cx="38264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Model: </a:t>
            </a:r>
          </a:p>
          <a:p>
            <a:r>
              <a:rPr lang="en-US" sz="2800" dirty="0"/>
              <a:t>[x’</a:t>
            </a:r>
            <a:r>
              <a:rPr lang="en-US" sz="2800" baseline="-25000" dirty="0"/>
              <a:t>i</a:t>
            </a:r>
            <a:r>
              <a:rPr lang="en-US" sz="2800" dirty="0"/>
              <a:t>,y’</a:t>
            </a:r>
            <a:r>
              <a:rPr lang="en-US" sz="2800" baseline="-25000" dirty="0"/>
              <a:t>i</a:t>
            </a:r>
            <a:r>
              <a:rPr lang="en-US" sz="2800" dirty="0"/>
              <a:t>,1] ≡ </a:t>
            </a:r>
            <a:r>
              <a:rPr lang="en-US" sz="2800" b="1" dirty="0"/>
              <a:t>H</a:t>
            </a:r>
            <a:r>
              <a:rPr lang="en-US" sz="2800" dirty="0"/>
              <a:t>[x</a:t>
            </a:r>
            <a:r>
              <a:rPr lang="en-US" sz="2800" baseline="-25000" dirty="0"/>
              <a:t>i</a:t>
            </a:r>
            <a:r>
              <a:rPr lang="en-US" sz="2800" dirty="0"/>
              <a:t>,y</a:t>
            </a:r>
            <a:r>
              <a:rPr lang="en-US" sz="2800" baseline="-25000" dirty="0"/>
              <a:t>i</a:t>
            </a:r>
            <a:r>
              <a:rPr lang="en-US" sz="2800" dirty="0"/>
              <a:t>,1]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E88BF-47A1-468B-AD48-3B025DA16CA5}"/>
              </a:ext>
            </a:extLst>
          </p:cNvPr>
          <p:cNvSpPr txBox="1"/>
          <p:nvPr/>
        </p:nvSpPr>
        <p:spPr>
          <a:xfrm>
            <a:off x="829469" y="4943020"/>
            <a:ext cx="3826422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Objective function:</a:t>
            </a:r>
          </a:p>
          <a:p>
            <a:r>
              <a:rPr lang="en-US" sz="2800" dirty="0"/>
              <a:t>It’s complicated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5F46C-18A2-40AA-9F48-A4756E37276D}"/>
              </a:ext>
            </a:extLst>
          </p:cNvPr>
          <p:cNvSpPr/>
          <p:nvPr/>
        </p:nvSpPr>
        <p:spPr>
          <a:xfrm>
            <a:off x="4941116" y="2551652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E741CA9-CC9E-47A1-9E92-65515B84B9FB}"/>
              </a:ext>
            </a:extLst>
          </p:cNvPr>
          <p:cNvGrpSpPr/>
          <p:nvPr/>
        </p:nvGrpSpPr>
        <p:grpSpPr>
          <a:xfrm>
            <a:off x="5278606" y="3623180"/>
            <a:ext cx="2698434" cy="1215834"/>
            <a:chOff x="1517588" y="2226838"/>
            <a:chExt cx="5213350" cy="234898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A071F6E-B5F6-474E-BF8D-79F5D638A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588" y="2254893"/>
              <a:ext cx="2241550" cy="2320925"/>
              <a:chOff x="3052" y="698"/>
              <a:chExt cx="1412" cy="1462"/>
            </a:xfrm>
          </p:grpSpPr>
          <p:sp>
            <p:nvSpPr>
              <p:cNvPr id="74" name="AutoShape 19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66B46677-C3D4-43CB-954E-17EDAFAD5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698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389AAC6-E493-41E8-A227-DB5C6FCAE6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17" y="8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DC8FE3D-78A7-4B03-861C-48F6EC8FD1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01" y="1898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8B57839-251C-441E-8CBB-7210189395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48" y="1653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B0C02D0-06ED-487D-B960-47E59A2AD4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1392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C3B042D-A47C-4CAC-A134-DA3293121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120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ACB0624-9227-4510-A7B6-3933344D9D3E}"/>
                </a:ext>
              </a:extLst>
            </p:cNvPr>
            <p:cNvGrpSpPr/>
            <p:nvPr/>
          </p:nvGrpSpPr>
          <p:grpSpPr>
            <a:xfrm>
              <a:off x="3634069" y="2226838"/>
              <a:ext cx="3096869" cy="2079105"/>
              <a:chOff x="3634069" y="2226838"/>
              <a:chExt cx="3096869" cy="2079105"/>
            </a:xfrm>
          </p:grpSpPr>
          <p:sp>
            <p:nvSpPr>
              <p:cNvPr id="66" name="AutoShape 26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4E6448A8-2664-48A8-9C6B-9B910DBBB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7942">
                <a:off x="5251388" y="2518418"/>
                <a:ext cx="1479550" cy="1787525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804DA9F-5CB6-4D79-B263-D3081CAEAA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2926" y="2856556"/>
                <a:ext cx="119062" cy="1190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7DDF260-8117-4B58-9BBD-F7052E5FAB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1338" y="3999556"/>
                <a:ext cx="119063" cy="1190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D2D7ECB-9EF0-4C09-8618-15B9F27A34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40338" y="3577281"/>
                <a:ext cx="119063" cy="1190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B1221B5-0F5E-4BF9-9C55-FDA92A22DC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35538" y="3162943"/>
                <a:ext cx="119063" cy="11906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419941F-D950-4BCD-834B-9D9EB19F61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07076" y="3239143"/>
                <a:ext cx="119062" cy="11906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516E860A-AF6E-4DBD-B6F7-24B63DF7609A}"/>
                  </a:ext>
                </a:extLst>
              </p:cNvPr>
              <p:cNvSpPr/>
              <p:nvPr/>
            </p:nvSpPr>
            <p:spPr>
              <a:xfrm>
                <a:off x="4050009" y="3207772"/>
                <a:ext cx="914400" cy="5232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053064-6B1A-4E14-AADB-9D89453EE8CF}"/>
                  </a:ext>
                </a:extLst>
              </p:cNvPr>
              <p:cNvSpPr txBox="1"/>
              <p:nvPr/>
            </p:nvSpPr>
            <p:spPr>
              <a:xfrm>
                <a:off x="3634069" y="2226838"/>
                <a:ext cx="1781914" cy="1129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64952B1-1D0D-405A-8717-BEE7F0858BCC}"/>
              </a:ext>
            </a:extLst>
          </p:cNvPr>
          <p:cNvSpPr txBox="1"/>
          <p:nvPr/>
        </p:nvSpPr>
        <p:spPr>
          <a:xfrm>
            <a:off x="829469" y="1792224"/>
            <a:ext cx="748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Homography</a:t>
            </a:r>
            <a:r>
              <a:rPr lang="en-US" sz="2800" dirty="0"/>
              <a:t>: H</a:t>
            </a:r>
          </a:p>
        </p:txBody>
      </p:sp>
    </p:spTree>
    <p:extLst>
      <p:ext uri="{BB962C8B-B14F-4D97-AF65-F5344CB8AC3E}">
        <p14:creationId xmlns:p14="http://schemas.microsoft.com/office/powerpoint/2010/main" val="25254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531905A-0FC6-4D13-87EA-7ABDC96350CA}"/>
              </a:ext>
            </a:extLst>
          </p:cNvPr>
          <p:cNvGrpSpPr/>
          <p:nvPr/>
        </p:nvGrpSpPr>
        <p:grpSpPr>
          <a:xfrm>
            <a:off x="3023595" y="1343615"/>
            <a:ext cx="2727981" cy="523220"/>
            <a:chOff x="3023595" y="2316328"/>
            <a:chExt cx="2727981" cy="52322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23A3A5-B8DC-43A9-9B3F-E4BD3318E482}"/>
                </a:ext>
              </a:extLst>
            </p:cNvPr>
            <p:cNvCxnSpPr>
              <a:cxnSpLocks/>
            </p:cNvCxnSpPr>
            <p:nvPr/>
          </p:nvCxnSpPr>
          <p:spPr>
            <a:xfrm>
              <a:off x="3023595" y="2577938"/>
              <a:ext cx="2727981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70E182-BE29-43F3-B42B-06249614E64B}"/>
                </a:ext>
              </a:extLst>
            </p:cNvPr>
            <p:cNvSpPr txBox="1"/>
            <p:nvPr/>
          </p:nvSpPr>
          <p:spPr>
            <a:xfrm>
              <a:off x="4102157" y="2316328"/>
              <a:ext cx="9061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1F3426-7A6A-4161-B853-B5DAF1421697}"/>
              </a:ext>
            </a:extLst>
          </p:cNvPr>
          <p:cNvGrpSpPr/>
          <p:nvPr/>
        </p:nvGrpSpPr>
        <p:grpSpPr>
          <a:xfrm>
            <a:off x="-10416" y="1974691"/>
            <a:ext cx="2919154" cy="2069592"/>
            <a:chOff x="-10416" y="1974691"/>
            <a:chExt cx="2919154" cy="20695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D49DD3-6898-4BE3-966D-93AD83149CBD}"/>
                </a:ext>
              </a:extLst>
            </p:cNvPr>
            <p:cNvSpPr txBox="1"/>
            <p:nvPr/>
          </p:nvSpPr>
          <p:spPr>
            <a:xfrm>
              <a:off x="-10416" y="2747877"/>
              <a:ext cx="206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k points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E5B2AC7-600B-4ACB-97AD-897FBAEAC1F0}"/>
                </a:ext>
              </a:extLst>
            </p:cNvPr>
            <p:cNvCxnSpPr>
              <a:cxnSpLocks/>
            </p:cNvCxnSpPr>
            <p:nvPr/>
          </p:nvCxnSpPr>
          <p:spPr>
            <a:xfrm>
              <a:off x="2543472" y="1974691"/>
              <a:ext cx="0" cy="2069592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CF8FD8-B9A2-4F04-A125-CAC4EA0815C9}"/>
                </a:ext>
              </a:extLst>
            </p:cNvPr>
            <p:cNvSpPr txBox="1"/>
            <p:nvPr/>
          </p:nvSpPr>
          <p:spPr>
            <a:xfrm>
              <a:off x="2178206" y="2737725"/>
              <a:ext cx="7305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2k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F0D339-80A3-4769-8281-DA046431C7CE}"/>
                  </a:ext>
                </a:extLst>
              </p:cNvPr>
              <p:cNvSpPr txBox="1"/>
              <p:nvPr/>
            </p:nvSpPr>
            <p:spPr>
              <a:xfrm>
                <a:off x="5642963" y="4390871"/>
                <a:ext cx="142385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F0D339-80A3-4769-8281-DA046431C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963" y="4390871"/>
                <a:ext cx="1423851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F4FC749-7962-4F78-A308-04DE80DAB484}"/>
              </a:ext>
            </a:extLst>
          </p:cNvPr>
          <p:cNvGrpSpPr/>
          <p:nvPr/>
        </p:nvGrpSpPr>
        <p:grpSpPr>
          <a:xfrm>
            <a:off x="3006596" y="3685032"/>
            <a:ext cx="3531365" cy="705839"/>
            <a:chOff x="3006596" y="3685032"/>
            <a:chExt cx="3531365" cy="705839"/>
          </a:xfrm>
        </p:grpSpPr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4D36E2A8-BBDA-4915-BC77-BB0A10B052B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50705" y="2677009"/>
              <a:ext cx="228600" cy="3116817"/>
            </a:xfrm>
            <a:prstGeom prst="leftBrace">
              <a:avLst>
                <a:gd name="adj1" fmla="val 44444"/>
                <a:gd name="adj2" fmla="val 91659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ED179647-6A27-4CE4-AC10-AE7425F07551}"/>
                </a:ext>
              </a:extLst>
            </p:cNvPr>
            <p:cNvCxnSpPr/>
            <p:nvPr/>
          </p:nvCxnSpPr>
          <p:spPr>
            <a:xfrm rot="5400000">
              <a:off x="5977767" y="3830677"/>
              <a:ext cx="705839" cy="414549"/>
            </a:xfrm>
            <a:prstGeom prst="curvedConnector3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54FD30C-2D38-4059-90A7-5B9AFCB912CE}"/>
              </a:ext>
            </a:extLst>
          </p:cNvPr>
          <p:cNvSpPr txBox="1"/>
          <p:nvPr/>
        </p:nvSpPr>
        <p:spPr>
          <a:xfrm>
            <a:off x="159721" y="4979281"/>
            <a:ext cx="882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do we use from last time?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96090F-2319-4AB2-9474-7BCECCCC6D4C}"/>
                  </a:ext>
                </a:extLst>
              </p:cNvPr>
              <p:cNvSpPr txBox="1"/>
              <p:nvPr/>
            </p:nvSpPr>
            <p:spPr>
              <a:xfrm>
                <a:off x="518139" y="5780903"/>
                <a:ext cx="3706271" cy="6989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unc>
                                <m:func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𝐴h</m:t>
                                      </m:r>
                                    </m:e>
                                  </m:d>
                                </m:e>
                              </m:func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96090F-2319-4AB2-9474-7BCECCCC6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39" y="5780903"/>
                <a:ext cx="3706271" cy="6989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E0AC7D8-5164-4EB5-8325-B692A4365E27}"/>
              </a:ext>
            </a:extLst>
          </p:cNvPr>
          <p:cNvGrpSpPr/>
          <p:nvPr/>
        </p:nvGrpSpPr>
        <p:grpSpPr>
          <a:xfrm>
            <a:off x="4315611" y="5657574"/>
            <a:ext cx="4668668" cy="954107"/>
            <a:chOff x="4315611" y="5657574"/>
            <a:chExt cx="4668668" cy="95410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8A978B-78D3-4379-9D21-B51151106F92}"/>
                </a:ext>
              </a:extLst>
            </p:cNvPr>
            <p:cNvSpPr txBox="1"/>
            <p:nvPr/>
          </p:nvSpPr>
          <p:spPr>
            <a:xfrm>
              <a:off x="4796327" y="5657574"/>
              <a:ext cx="41879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Eigenvector of A</a:t>
              </a:r>
              <a:r>
                <a:rPr lang="en-US" sz="2800" baseline="30000" dirty="0"/>
                <a:t>T</a:t>
              </a:r>
              <a:r>
                <a:rPr lang="en-US" sz="2800" dirty="0"/>
                <a:t>A with smallest eigenvalue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6A2FF6E-42FF-47B9-96DF-723DBBEFF6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5611" y="6130357"/>
              <a:ext cx="411598" cy="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3773D2-989E-4C2E-BCCE-0C3D39D42D0D}"/>
                  </a:ext>
                </a:extLst>
              </p:cNvPr>
              <p:cNvSpPr txBox="1"/>
              <p:nvPr/>
            </p:nvSpPr>
            <p:spPr>
              <a:xfrm>
                <a:off x="7017424" y="1011230"/>
                <a:ext cx="1795930" cy="12330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3773D2-989E-4C2E-BCCE-0C3D39D42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424" y="1011230"/>
                <a:ext cx="1795930" cy="1233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A0D9BC8F-E453-488D-899F-D66FDF5E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Fitting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DA93F6-CBD7-2EE6-1A49-A3C87BB28E58}"/>
                  </a:ext>
                </a:extLst>
              </p:cNvPr>
              <p:cNvSpPr txBox="1"/>
              <p:nvPr/>
            </p:nvSpPr>
            <p:spPr>
              <a:xfrm>
                <a:off x="2896567" y="1877554"/>
                <a:ext cx="4369978" cy="22561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e>
                                            <m: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</m:e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</m:e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DA93F6-CBD7-2EE6-1A49-A3C87BB28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567" y="1877554"/>
                <a:ext cx="4369978" cy="22561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B8CA47B8-308A-7CEF-8E4A-70025933C7D7}"/>
              </a:ext>
            </a:extLst>
          </p:cNvPr>
          <p:cNvGrpSpPr/>
          <p:nvPr/>
        </p:nvGrpSpPr>
        <p:grpSpPr>
          <a:xfrm>
            <a:off x="5867040" y="2226569"/>
            <a:ext cx="3276960" cy="649225"/>
            <a:chOff x="5867040" y="2226569"/>
            <a:chExt cx="3276960" cy="64922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E026FBD-913A-79A3-DDA1-5763E6E93648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6551398" y="2551181"/>
              <a:ext cx="550585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0333C6E-1C28-BCA9-5FE1-01D6CE3F7497}"/>
                </a:ext>
              </a:extLst>
            </p:cNvPr>
            <p:cNvGrpSpPr/>
            <p:nvPr/>
          </p:nvGrpSpPr>
          <p:grpSpPr>
            <a:xfrm>
              <a:off x="5867040" y="2226569"/>
              <a:ext cx="3276960" cy="649225"/>
              <a:chOff x="5867040" y="2226569"/>
              <a:chExt cx="3276960" cy="64922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9E22EF7-BAC7-EB1F-5E29-CFD30E8550AF}"/>
                  </a:ext>
                </a:extLst>
              </p:cNvPr>
              <p:cNvSpPr/>
              <p:nvPr/>
            </p:nvSpPr>
            <p:spPr>
              <a:xfrm>
                <a:off x="5867040" y="2226569"/>
                <a:ext cx="649225" cy="649225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08BE47-D39A-9B0A-7266-7F7CFDAB75BE}"/>
                  </a:ext>
                </a:extLst>
              </p:cNvPr>
              <p:cNvSpPr txBox="1"/>
              <p:nvPr/>
            </p:nvSpPr>
            <p:spPr>
              <a:xfrm>
                <a:off x="7101983" y="2289571"/>
                <a:ext cx="20420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/>
                    </a:solidFill>
                  </a:rPr>
                  <a:t>Row 1 of 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72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520E-C2EA-4AB4-B153-DC0103DAC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845521-42BC-48A9-8C50-DEF76BFBECC6}"/>
                  </a:ext>
                </a:extLst>
              </p:cNvPr>
              <p:cNvSpPr txBox="1"/>
              <p:nvPr/>
            </p:nvSpPr>
            <p:spPr>
              <a:xfrm>
                <a:off x="2896567" y="1877554"/>
                <a:ext cx="4369978" cy="22561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e>
                                            <m: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</m:e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</m:e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845521-42BC-48A9-8C50-DEF76BFBE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567" y="1877554"/>
                <a:ext cx="4369978" cy="22561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531905A-0FC6-4D13-87EA-7ABDC96350CA}"/>
              </a:ext>
            </a:extLst>
          </p:cNvPr>
          <p:cNvGrpSpPr/>
          <p:nvPr/>
        </p:nvGrpSpPr>
        <p:grpSpPr>
          <a:xfrm>
            <a:off x="3023595" y="1343615"/>
            <a:ext cx="3099816" cy="523220"/>
            <a:chOff x="3023595" y="2316328"/>
            <a:chExt cx="3099816" cy="52322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23A3A5-B8DC-43A9-9B3F-E4BD3318E482}"/>
                </a:ext>
              </a:extLst>
            </p:cNvPr>
            <p:cNvCxnSpPr/>
            <p:nvPr/>
          </p:nvCxnSpPr>
          <p:spPr>
            <a:xfrm>
              <a:off x="3023595" y="2577938"/>
              <a:ext cx="3099816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70E182-BE29-43F3-B42B-06249614E64B}"/>
                </a:ext>
              </a:extLst>
            </p:cNvPr>
            <p:cNvSpPr txBox="1"/>
            <p:nvPr/>
          </p:nvSpPr>
          <p:spPr>
            <a:xfrm>
              <a:off x="4102157" y="2316328"/>
              <a:ext cx="9061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1F3426-7A6A-4161-B853-B5DAF1421697}"/>
              </a:ext>
            </a:extLst>
          </p:cNvPr>
          <p:cNvGrpSpPr/>
          <p:nvPr/>
        </p:nvGrpSpPr>
        <p:grpSpPr>
          <a:xfrm>
            <a:off x="-10416" y="1974691"/>
            <a:ext cx="2919154" cy="2069592"/>
            <a:chOff x="-10416" y="1974691"/>
            <a:chExt cx="2919154" cy="20695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D49DD3-6898-4BE3-966D-93AD83149CBD}"/>
                </a:ext>
              </a:extLst>
            </p:cNvPr>
            <p:cNvSpPr txBox="1"/>
            <p:nvPr/>
          </p:nvSpPr>
          <p:spPr>
            <a:xfrm>
              <a:off x="-10416" y="2747877"/>
              <a:ext cx="206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k points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E5B2AC7-600B-4ACB-97AD-897FBAEAC1F0}"/>
                </a:ext>
              </a:extLst>
            </p:cNvPr>
            <p:cNvCxnSpPr>
              <a:cxnSpLocks/>
            </p:cNvCxnSpPr>
            <p:nvPr/>
          </p:nvCxnSpPr>
          <p:spPr>
            <a:xfrm>
              <a:off x="2543472" y="1974691"/>
              <a:ext cx="0" cy="2069592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CF8FD8-B9A2-4F04-A125-CAC4EA0815C9}"/>
                </a:ext>
              </a:extLst>
            </p:cNvPr>
            <p:cNvSpPr txBox="1"/>
            <p:nvPr/>
          </p:nvSpPr>
          <p:spPr>
            <a:xfrm>
              <a:off x="2178206" y="2737725"/>
              <a:ext cx="7305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2k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F0D339-80A3-4769-8281-DA046431C7CE}"/>
                  </a:ext>
                </a:extLst>
              </p:cNvPr>
              <p:cNvSpPr txBox="1"/>
              <p:nvPr/>
            </p:nvSpPr>
            <p:spPr>
              <a:xfrm>
                <a:off x="5642963" y="4390871"/>
                <a:ext cx="142385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F0D339-80A3-4769-8281-DA046431C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963" y="4390871"/>
                <a:ext cx="1423851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F4FC749-7962-4F78-A308-04DE80DAB484}"/>
              </a:ext>
            </a:extLst>
          </p:cNvPr>
          <p:cNvGrpSpPr/>
          <p:nvPr/>
        </p:nvGrpSpPr>
        <p:grpSpPr>
          <a:xfrm>
            <a:off x="3006596" y="3685032"/>
            <a:ext cx="3531365" cy="705839"/>
            <a:chOff x="3006596" y="3685032"/>
            <a:chExt cx="3531365" cy="705839"/>
          </a:xfrm>
        </p:grpSpPr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4D36E2A8-BBDA-4915-BC77-BB0A10B052B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50705" y="2677009"/>
              <a:ext cx="228600" cy="3116817"/>
            </a:xfrm>
            <a:prstGeom prst="leftBrace">
              <a:avLst>
                <a:gd name="adj1" fmla="val 44444"/>
                <a:gd name="adj2" fmla="val 91659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ED179647-6A27-4CE4-AC10-AE7425F07551}"/>
                </a:ext>
              </a:extLst>
            </p:cNvPr>
            <p:cNvCxnSpPr/>
            <p:nvPr/>
          </p:nvCxnSpPr>
          <p:spPr>
            <a:xfrm rot="5400000">
              <a:off x="5977767" y="3830677"/>
              <a:ext cx="705839" cy="414549"/>
            </a:xfrm>
            <a:prstGeom prst="curvedConnector3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54FD30C-2D38-4059-90A7-5B9AFCB912CE}"/>
              </a:ext>
            </a:extLst>
          </p:cNvPr>
          <p:cNvSpPr txBox="1"/>
          <p:nvPr/>
        </p:nvSpPr>
        <p:spPr>
          <a:xfrm>
            <a:off x="159721" y="4826956"/>
            <a:ext cx="8824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 consist of lots of {x,y,x’,y’,0, and 1}.</a:t>
            </a:r>
          </a:p>
          <a:p>
            <a:pPr algn="ctr"/>
            <a:r>
              <a:rPr lang="en-US" sz="2800" dirty="0"/>
              <a:t>If it fails, </a:t>
            </a:r>
            <a:r>
              <a:rPr lang="en-US" sz="2800" b="1" dirty="0"/>
              <a:t>assume</a:t>
            </a:r>
            <a:r>
              <a:rPr lang="en-US" sz="2800" dirty="0"/>
              <a:t> you mistyped. </a:t>
            </a:r>
          </a:p>
          <a:p>
            <a:pPr algn="ctr"/>
            <a:r>
              <a:rPr lang="en-US" sz="2800" dirty="0"/>
              <a:t>Re-type differently and compare all entries.</a:t>
            </a:r>
          </a:p>
          <a:p>
            <a:pPr algn="ctr"/>
            <a:r>
              <a:rPr lang="en-US" sz="2800" dirty="0"/>
              <a:t>Debug first with transformations you know.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E8D518-1013-B512-F740-6DF6EAF62201}"/>
                  </a:ext>
                </a:extLst>
              </p:cNvPr>
              <p:cNvSpPr txBox="1"/>
              <p:nvPr/>
            </p:nvSpPr>
            <p:spPr>
              <a:xfrm>
                <a:off x="7017424" y="1011230"/>
                <a:ext cx="1795930" cy="12330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E8D518-1013-B512-F740-6DF6EAF62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424" y="1011230"/>
                <a:ext cx="1795930" cy="1233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835D8C8-2364-2A0E-A614-ACDC381102DD}"/>
              </a:ext>
            </a:extLst>
          </p:cNvPr>
          <p:cNvGrpSpPr/>
          <p:nvPr/>
        </p:nvGrpSpPr>
        <p:grpSpPr>
          <a:xfrm>
            <a:off x="5867040" y="2226569"/>
            <a:ext cx="3276960" cy="649225"/>
            <a:chOff x="5867040" y="2226569"/>
            <a:chExt cx="3276960" cy="64922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C17B2B2-5CB6-5964-A5F2-52BC1C18014D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6551398" y="2551181"/>
              <a:ext cx="550585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73A6F1-F3B7-26D5-FAF9-B4BE02BBD5B1}"/>
                </a:ext>
              </a:extLst>
            </p:cNvPr>
            <p:cNvGrpSpPr/>
            <p:nvPr/>
          </p:nvGrpSpPr>
          <p:grpSpPr>
            <a:xfrm>
              <a:off x="5867040" y="2226569"/>
              <a:ext cx="3276960" cy="649225"/>
              <a:chOff x="5867040" y="2226569"/>
              <a:chExt cx="3276960" cy="649225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565BF81-342D-4CA9-765A-264EBD5136D9}"/>
                  </a:ext>
                </a:extLst>
              </p:cNvPr>
              <p:cNvSpPr/>
              <p:nvPr/>
            </p:nvSpPr>
            <p:spPr>
              <a:xfrm>
                <a:off x="5867040" y="2226569"/>
                <a:ext cx="649225" cy="649225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6A47E5-26E5-3546-9FE4-D287E94F0E16}"/>
                  </a:ext>
                </a:extLst>
              </p:cNvPr>
              <p:cNvSpPr txBox="1"/>
              <p:nvPr/>
            </p:nvSpPr>
            <p:spPr>
              <a:xfrm>
                <a:off x="7101983" y="2289571"/>
                <a:ext cx="20420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/>
                    </a:solidFill>
                  </a:rPr>
                  <a:t>Row 1 of 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835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2C26C5F-305A-4978-AD6D-6BD5E42A7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2D21CF4-EF69-4CDD-97B4-E9B7348E83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Compact Camera FOV = 50 x 35°</a:t>
            </a:r>
          </a:p>
        </p:txBody>
      </p:sp>
      <p:pic>
        <p:nvPicPr>
          <p:cNvPr id="5124" name="Picture 4" descr="compact">
            <a:extLst>
              <a:ext uri="{FF2B5EF4-FFF2-40B4-BE49-F238E27FC236}">
                <a16:creationId xmlns:a16="http://schemas.microsoft.com/office/drawing/2014/main" id="{F173E908-424C-481D-B925-B257535C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97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B3472-1FD5-44C7-9843-87B559ED407E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563309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CC92-CED9-4E25-BB4A-EFDE0E11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Nagging Detail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083A3-C89D-430D-A23E-2CDBDC24218B}"/>
              </a:ext>
            </a:extLst>
          </p:cNvPr>
          <p:cNvSpPr txBox="1"/>
          <p:nvPr/>
        </p:nvSpPr>
        <p:spPr>
          <a:xfrm>
            <a:off x="159721" y="1520057"/>
            <a:ext cx="88245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||Ah||</a:t>
            </a:r>
            <a:r>
              <a:rPr lang="en-US" sz="2800" baseline="30000" dirty="0"/>
              <a:t>2</a:t>
            </a:r>
            <a:r>
              <a:rPr lang="en-US" sz="2800" dirty="0"/>
              <a:t> doesn’t measure model fit (it’s an </a:t>
            </a:r>
            <a:r>
              <a:rPr lang="en-US" sz="2800" i="1" dirty="0"/>
              <a:t>algebraic error </a:t>
            </a:r>
            <a:r>
              <a:rPr lang="en-US" sz="2800" dirty="0"/>
              <a:t>that’s mainly just convenient to minimize</a:t>
            </a:r>
            <a:r>
              <a:rPr lang="en-US" sz="2800" i="1" dirty="0"/>
              <a:t>)</a:t>
            </a:r>
          </a:p>
          <a:p>
            <a:pPr algn="ctr"/>
            <a:endParaRPr lang="en-US" sz="2800" i="1" dirty="0"/>
          </a:p>
          <a:p>
            <a:pPr algn="ctr"/>
            <a:r>
              <a:rPr lang="en-US" sz="2800" dirty="0"/>
              <a:t>Also, there’s a least-squares setup that’s wrong but often works.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0F91B2-8D86-436A-AAEC-02E691C149E0}"/>
              </a:ext>
            </a:extLst>
          </p:cNvPr>
          <p:cNvGrpSpPr/>
          <p:nvPr/>
        </p:nvGrpSpPr>
        <p:grpSpPr>
          <a:xfrm>
            <a:off x="255195" y="4105380"/>
            <a:ext cx="8824558" cy="1517321"/>
            <a:chOff x="255195" y="2552841"/>
            <a:chExt cx="8824558" cy="15173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3002DF1-D55D-402A-869B-48E4556DC9DB}"/>
                    </a:ext>
                  </a:extLst>
                </p:cNvPr>
                <p:cNvSpPr txBox="1"/>
                <p:nvPr/>
              </p:nvSpPr>
              <p:spPr>
                <a:xfrm>
                  <a:off x="583454" y="2849892"/>
                  <a:ext cx="8400825" cy="12202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3002DF1-D55D-402A-869B-48E4556DC9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454" y="2849892"/>
                  <a:ext cx="8400825" cy="122027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0AAF3E-03CF-40DA-9A55-F40D4219AF5A}"/>
                </a:ext>
              </a:extLst>
            </p:cNvPr>
            <p:cNvSpPr txBox="1"/>
            <p:nvPr/>
          </p:nvSpPr>
          <p:spPr>
            <a:xfrm>
              <a:off x="255195" y="2552841"/>
              <a:ext cx="8824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Really want </a:t>
              </a:r>
              <a:r>
                <a:rPr lang="en-US" sz="2800" i="1" dirty="0"/>
                <a:t>geometric error</a:t>
              </a:r>
              <a:r>
                <a:rPr lang="en-US" sz="2800" dirty="0"/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38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4A0F-0E88-46FC-A383-8DA507B8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Nagging Detail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05A11-29D0-490B-8AB0-CDB356F0AE07}"/>
              </a:ext>
            </a:extLst>
          </p:cNvPr>
          <p:cNvSpPr txBox="1"/>
          <p:nvPr/>
        </p:nvSpPr>
        <p:spPr>
          <a:xfrm>
            <a:off x="159721" y="3543700"/>
            <a:ext cx="882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 RANSAC, we always take just enough points to fit. Why might this not make a big difference when fitting a model with RANSAC?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F35AD-29E3-41B4-9C86-0F615409BAF9}"/>
              </a:ext>
            </a:extLst>
          </p:cNvPr>
          <p:cNvSpPr txBox="1"/>
          <p:nvPr/>
        </p:nvSpPr>
        <p:spPr>
          <a:xfrm>
            <a:off x="159721" y="2140141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Solution: initialize with algebraic (min ||Ah||), optimize with geometric using standard non-linear optimizer</a:t>
            </a:r>
          </a:p>
        </p:txBody>
      </p:sp>
    </p:spTree>
    <p:extLst>
      <p:ext uri="{BB962C8B-B14F-4D97-AF65-F5344CB8AC3E}">
        <p14:creationId xmlns:p14="http://schemas.microsoft.com/office/powerpoint/2010/main" val="40854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1D21-0939-47EC-AAED-FF94368C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Warping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5E5DA-E136-4D35-9BC0-09AE77B99C9B}"/>
              </a:ext>
            </a:extLst>
          </p:cNvPr>
          <p:cNvGrpSpPr/>
          <p:nvPr/>
        </p:nvGrpSpPr>
        <p:grpSpPr>
          <a:xfrm>
            <a:off x="628649" y="3535759"/>
            <a:ext cx="1077021" cy="1108917"/>
            <a:chOff x="628649" y="2822527"/>
            <a:chExt cx="1077021" cy="110891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A73FFF7-FE01-4F18-BE49-9CEC21BE3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93E5E57B-DDB2-49AA-96C2-6EA64300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99930F85-1E77-4046-9C74-E9029E058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073258D-3761-43E7-A871-6EC6E260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5E56956F-06BD-4D3D-B2E6-DEAE2F2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0" name="Picture 4" descr="HHHIMG_1166">
            <a:extLst>
              <a:ext uri="{FF2B5EF4-FFF2-40B4-BE49-F238E27FC236}">
                <a16:creationId xmlns:a16="http://schemas.microsoft.com/office/drawing/2014/main" id="{B4D42B1A-8A23-4CA7-9B0F-FB39A9DB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4" y="226777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68714-731E-4646-9619-B0B948697CC6}"/>
              </a:ext>
            </a:extLst>
          </p:cNvPr>
          <p:cNvGrpSpPr/>
          <p:nvPr/>
        </p:nvGrpSpPr>
        <p:grpSpPr>
          <a:xfrm>
            <a:off x="4978363" y="3558382"/>
            <a:ext cx="1077021" cy="1108917"/>
            <a:chOff x="628649" y="2822527"/>
            <a:chExt cx="1077021" cy="110891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CA1FC84-EA27-4585-BF46-8C112621D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898BC442-9E69-4D17-8A6D-1DC48110E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82250639-E23B-4AE4-A8BD-E9C170067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40BC48FD-B2D2-4FD8-A6BF-5B185B186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B7F50A3-D0FF-441E-9F0B-F1E291297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7" name="Picture 5" descr="rotated">
            <a:extLst>
              <a:ext uri="{FF2B5EF4-FFF2-40B4-BE49-F238E27FC236}">
                <a16:creationId xmlns:a16="http://schemas.microsoft.com/office/drawing/2014/main" id="{3CB0B748-C54A-4377-9734-1168343D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93" y="1961614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0D2868BC-3B97-4998-A60A-C05F2CC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32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>
                <a:latin typeface="+mj-lt"/>
              </a:rPr>
              <a:t>f</a:t>
            </a:r>
            <a:r>
              <a:rPr lang="en-US" altLang="en-US" sz="3200">
                <a:latin typeface="+mj-lt"/>
              </a:rPr>
              <a:t>(</a:t>
            </a:r>
            <a:r>
              <a:rPr lang="en-US" altLang="en-US" sz="3200" i="1">
                <a:latin typeface="+mj-lt"/>
              </a:rPr>
              <a:t>x,y</a:t>
            </a:r>
            <a:r>
              <a:rPr lang="en-US" altLang="en-US" sz="3200">
                <a:latin typeface="+mj-lt"/>
              </a:rPr>
              <a:t>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3883422-97A9-4B12-89FB-DB14A524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6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g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A4A9F095-ED85-4B8D-AEA4-B3A0874A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903" y="2241666"/>
            <a:ext cx="13184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T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823D8F1-07B7-42A8-B766-8ED5840C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32" y="3322887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EB27BD1-A740-4D21-8042-E1C6EDC6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66" y="3193473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5FF98C-D8F4-47AD-95BE-26D386F7331F}"/>
              </a:ext>
            </a:extLst>
          </p:cNvPr>
          <p:cNvSpPr/>
          <p:nvPr/>
        </p:nvSpPr>
        <p:spPr>
          <a:xfrm>
            <a:off x="2066544" y="2878073"/>
            <a:ext cx="4087368" cy="587503"/>
          </a:xfrm>
          <a:custGeom>
            <a:avLst/>
            <a:gdLst>
              <a:gd name="connsiteX0" fmla="*/ 0 w 4087368"/>
              <a:gd name="connsiteY0" fmla="*/ 587503 h 587503"/>
              <a:gd name="connsiteX1" fmla="*/ 2039112 w 4087368"/>
              <a:gd name="connsiteY1" fmla="*/ 2287 h 587503"/>
              <a:gd name="connsiteX2" fmla="*/ 4087368 w 4087368"/>
              <a:gd name="connsiteY2" fmla="*/ 422911 h 5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368" h="587503">
                <a:moveTo>
                  <a:pt x="0" y="587503"/>
                </a:moveTo>
                <a:cubicBezTo>
                  <a:pt x="678942" y="308611"/>
                  <a:pt x="1357884" y="29719"/>
                  <a:pt x="2039112" y="2287"/>
                </a:cubicBezTo>
                <a:cubicBezTo>
                  <a:pt x="2720340" y="-25145"/>
                  <a:pt x="3403854" y="198883"/>
                  <a:pt x="4087368" y="422911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6C97E-1434-4BCC-A3FA-75FA81E7C307}"/>
              </a:ext>
            </a:extLst>
          </p:cNvPr>
          <p:cNvSpPr txBox="1"/>
          <p:nvPr/>
        </p:nvSpPr>
        <p:spPr>
          <a:xfrm>
            <a:off x="159721" y="4840363"/>
            <a:ext cx="882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Given a coordinate transform </a:t>
            </a:r>
            <a:r>
              <a:rPr lang="en-US" altLang="en-US" sz="2800" i="1" dirty="0"/>
              <a:t>(</a:t>
            </a:r>
            <a:r>
              <a:rPr lang="en-US" altLang="en-US" sz="2800" i="1" dirty="0" err="1"/>
              <a:t>x’,y</a:t>
            </a:r>
            <a:r>
              <a:rPr lang="en-US" altLang="en-US" sz="2800" i="1" dirty="0"/>
              <a:t>’)</a:t>
            </a:r>
            <a:r>
              <a:rPr lang="en-US" altLang="en-US" sz="2800" b="1" i="1" dirty="0"/>
              <a:t> </a:t>
            </a:r>
            <a:r>
              <a:rPr lang="en-US" altLang="en-US" sz="2800" dirty="0"/>
              <a:t>=</a:t>
            </a:r>
            <a:r>
              <a:rPr lang="en-US" altLang="en-US" sz="2800" b="1" i="1" dirty="0"/>
              <a:t> </a:t>
            </a:r>
            <a:r>
              <a:rPr lang="en-US" altLang="en-US" sz="2800" i="1" dirty="0"/>
              <a:t>T</a:t>
            </a:r>
            <a:r>
              <a:rPr lang="en-US" altLang="en-US" sz="2800" dirty="0"/>
              <a:t>(</a:t>
            </a:r>
            <a:r>
              <a:rPr lang="en-US" altLang="en-US" sz="2800" i="1" dirty="0" err="1"/>
              <a:t>x,y</a:t>
            </a:r>
            <a:r>
              <a:rPr lang="en-US" altLang="en-US" sz="2800" dirty="0"/>
              <a:t>) and a source image </a:t>
            </a:r>
            <a:r>
              <a:rPr lang="en-US" altLang="en-US" sz="2800" i="1" dirty="0"/>
              <a:t>f</a:t>
            </a:r>
            <a:r>
              <a:rPr lang="en-US" altLang="en-US" sz="2800" dirty="0"/>
              <a:t>(</a:t>
            </a:r>
            <a:r>
              <a:rPr lang="en-US" altLang="en-US" sz="2800" i="1" dirty="0" err="1"/>
              <a:t>x,y</a:t>
            </a:r>
            <a:r>
              <a:rPr lang="en-US" altLang="en-US" sz="2800" dirty="0"/>
              <a:t>), how do we compute a transformed image </a:t>
            </a:r>
            <a:r>
              <a:rPr lang="en-US" altLang="en-US" sz="2800" i="1" dirty="0"/>
              <a:t>g(</a:t>
            </a:r>
            <a:r>
              <a:rPr lang="en-US" altLang="en-US" sz="2800" i="1" dirty="0" err="1"/>
              <a:t>x’,y</a:t>
            </a:r>
            <a:r>
              <a:rPr lang="en-US" altLang="en-US" sz="2800" i="1" dirty="0"/>
              <a:t>’)</a:t>
            </a:r>
            <a:r>
              <a:rPr lang="en-US" altLang="en-US" sz="2800" b="1" dirty="0"/>
              <a:t> </a:t>
            </a:r>
            <a:r>
              <a:rPr lang="en-US" altLang="en-US" sz="2800" dirty="0"/>
              <a:t>=</a:t>
            </a:r>
            <a:r>
              <a:rPr lang="en-US" altLang="en-US" sz="2800" b="1" dirty="0"/>
              <a:t> </a:t>
            </a:r>
            <a:r>
              <a:rPr lang="en-US" altLang="en-US" sz="2800" i="1" dirty="0"/>
              <a:t>f</a:t>
            </a:r>
            <a:r>
              <a:rPr lang="en-US" altLang="en-US" sz="2800" dirty="0"/>
              <a:t>(</a:t>
            </a:r>
            <a:r>
              <a:rPr lang="en-US" altLang="en-US" sz="2800" i="1" dirty="0"/>
              <a:t>T</a:t>
            </a:r>
            <a:r>
              <a:rPr lang="en-US" altLang="en-US" sz="2800" dirty="0"/>
              <a:t>(</a:t>
            </a:r>
            <a:r>
              <a:rPr lang="en-US" altLang="en-US" sz="2800" i="1" dirty="0" err="1"/>
              <a:t>x,y</a:t>
            </a:r>
            <a:r>
              <a:rPr lang="en-US" altLang="en-US" sz="2800" dirty="0"/>
              <a:t>))?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2C1C28-AAF6-425C-96B6-381453F915F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31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1D21-0939-47EC-AAED-FF94368C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Warping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5E5DA-E136-4D35-9BC0-09AE77B99C9B}"/>
              </a:ext>
            </a:extLst>
          </p:cNvPr>
          <p:cNvGrpSpPr/>
          <p:nvPr/>
        </p:nvGrpSpPr>
        <p:grpSpPr>
          <a:xfrm>
            <a:off x="628649" y="3535759"/>
            <a:ext cx="1077021" cy="1108917"/>
            <a:chOff x="628649" y="2822527"/>
            <a:chExt cx="1077021" cy="110891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A73FFF7-FE01-4F18-BE49-9CEC21BE3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93E5E57B-DDB2-49AA-96C2-6EA64300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99930F85-1E77-4046-9C74-E9029E058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073258D-3761-43E7-A871-6EC6E260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5E56956F-06BD-4D3D-B2E6-DEAE2F2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0" name="Picture 4" descr="HHHIMG_1166">
            <a:extLst>
              <a:ext uri="{FF2B5EF4-FFF2-40B4-BE49-F238E27FC236}">
                <a16:creationId xmlns:a16="http://schemas.microsoft.com/office/drawing/2014/main" id="{B4D42B1A-8A23-4CA7-9B0F-FB39A9DB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4" y="226777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68714-731E-4646-9619-B0B948697CC6}"/>
              </a:ext>
            </a:extLst>
          </p:cNvPr>
          <p:cNvGrpSpPr/>
          <p:nvPr/>
        </p:nvGrpSpPr>
        <p:grpSpPr>
          <a:xfrm>
            <a:off x="4978363" y="3558382"/>
            <a:ext cx="1077021" cy="1108917"/>
            <a:chOff x="628649" y="2822527"/>
            <a:chExt cx="1077021" cy="110891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CA1FC84-EA27-4585-BF46-8C112621D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898BC442-9E69-4D17-8A6D-1DC48110E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82250639-E23B-4AE4-A8BD-E9C170067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40BC48FD-B2D2-4FD8-A6BF-5B185B186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x'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B7F50A3-D0FF-441E-9F0B-F1E291297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y'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7" name="Picture 5" descr="rotated">
            <a:extLst>
              <a:ext uri="{FF2B5EF4-FFF2-40B4-BE49-F238E27FC236}">
                <a16:creationId xmlns:a16="http://schemas.microsoft.com/office/drawing/2014/main" id="{3CB0B748-C54A-4377-9734-1168343D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93" y="1961614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0D2868BC-3B97-4998-A60A-C05F2CC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32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f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3883422-97A9-4B12-89FB-DB14A524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5" y="3940730"/>
            <a:ext cx="1387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g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x’,y</a:t>
            </a:r>
            <a:r>
              <a:rPr lang="en-US" altLang="en-US" sz="3200" i="1" dirty="0">
                <a:latin typeface="+mj-lt"/>
              </a:rPr>
              <a:t>’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A4A9F095-ED85-4B8D-AEA4-B3A0874A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903" y="2241666"/>
            <a:ext cx="13184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T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823D8F1-07B7-42A8-B766-8ED5840C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32" y="3322887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EB27BD1-A740-4D21-8042-E1C6EDC6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66" y="3193473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5FF98C-D8F4-47AD-95BE-26D386F7331F}"/>
              </a:ext>
            </a:extLst>
          </p:cNvPr>
          <p:cNvSpPr/>
          <p:nvPr/>
        </p:nvSpPr>
        <p:spPr>
          <a:xfrm>
            <a:off x="2066544" y="2878073"/>
            <a:ext cx="4087368" cy="587503"/>
          </a:xfrm>
          <a:custGeom>
            <a:avLst/>
            <a:gdLst>
              <a:gd name="connsiteX0" fmla="*/ 0 w 4087368"/>
              <a:gd name="connsiteY0" fmla="*/ 587503 h 587503"/>
              <a:gd name="connsiteX1" fmla="*/ 2039112 w 4087368"/>
              <a:gd name="connsiteY1" fmla="*/ 2287 h 587503"/>
              <a:gd name="connsiteX2" fmla="*/ 4087368 w 4087368"/>
              <a:gd name="connsiteY2" fmla="*/ 422911 h 5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368" h="587503">
                <a:moveTo>
                  <a:pt x="0" y="587503"/>
                </a:moveTo>
                <a:cubicBezTo>
                  <a:pt x="678942" y="308611"/>
                  <a:pt x="1357884" y="29719"/>
                  <a:pt x="2039112" y="2287"/>
                </a:cubicBezTo>
                <a:cubicBezTo>
                  <a:pt x="2720340" y="-25145"/>
                  <a:pt x="3403854" y="198883"/>
                  <a:pt x="4087368" y="422911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6C97E-1434-4BCC-A3FA-75FA81E7C307}"/>
              </a:ext>
            </a:extLst>
          </p:cNvPr>
          <p:cNvSpPr txBox="1"/>
          <p:nvPr/>
        </p:nvSpPr>
        <p:spPr>
          <a:xfrm>
            <a:off x="159721" y="4840363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Send the value at each pixel 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to </a:t>
            </a:r>
          </a:p>
          <a:p>
            <a:pPr algn="ctr"/>
            <a:r>
              <a:rPr lang="en-US" altLang="en-US" sz="2800" dirty="0"/>
              <a:t>the new pixel (</a:t>
            </a:r>
            <a:r>
              <a:rPr lang="en-US" altLang="en-US" sz="2800" dirty="0" err="1"/>
              <a:t>x’,y</a:t>
            </a:r>
            <a:r>
              <a:rPr lang="en-US" altLang="en-US" sz="2800" dirty="0"/>
              <a:t>’) = T([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])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0463AC-6B03-4EE1-9D5E-DEB86B2C213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59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D609-A45D-4EC7-8C34-0B7A969A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Forward Warping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1703EC-111C-40DA-8711-6022655F2C1C}"/>
              </a:ext>
            </a:extLst>
          </p:cNvPr>
          <p:cNvGrpSpPr/>
          <p:nvPr/>
        </p:nvGrpSpPr>
        <p:grpSpPr>
          <a:xfrm>
            <a:off x="512254" y="1540843"/>
            <a:ext cx="2549906" cy="3798777"/>
            <a:chOff x="512254" y="1540843"/>
            <a:chExt cx="2549906" cy="37987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445B0C-E226-4F69-B315-3849AA35416D}"/>
                </a:ext>
              </a:extLst>
            </p:cNvPr>
            <p:cNvGrpSpPr/>
            <p:nvPr/>
          </p:nvGrpSpPr>
          <p:grpSpPr>
            <a:xfrm>
              <a:off x="628649" y="4230703"/>
              <a:ext cx="1077021" cy="1108917"/>
              <a:chOff x="628649" y="2822527"/>
              <a:chExt cx="1077021" cy="1108917"/>
            </a:xfrm>
          </p:grpSpPr>
          <p:grpSp>
            <p:nvGrpSpPr>
              <p:cNvPr id="4" name="Group 6">
                <a:extLst>
                  <a:ext uri="{FF2B5EF4-FFF2-40B4-BE49-F238E27FC236}">
                    <a16:creationId xmlns:a16="http://schemas.microsoft.com/office/drawing/2014/main" id="{B95E402C-6D3B-461D-A165-2E4C8E96CE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589" y="2822527"/>
                <a:ext cx="577081" cy="577081"/>
                <a:chOff x="1104" y="3312"/>
                <a:chExt cx="240" cy="240"/>
              </a:xfrm>
            </p:grpSpPr>
            <p:sp>
              <p:nvSpPr>
                <p:cNvPr id="7" name="Line 7">
                  <a:extLst>
                    <a:ext uri="{FF2B5EF4-FFF2-40B4-BE49-F238E27FC236}">
                      <a16:creationId xmlns:a16="http://schemas.microsoft.com/office/drawing/2014/main" id="{E4F73A54-6DD7-454F-8942-73C533A441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312"/>
                  <a:ext cx="0" cy="24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" name="Line 8">
                  <a:extLst>
                    <a:ext uri="{FF2B5EF4-FFF2-40B4-BE49-F238E27FC236}">
                      <a16:creationId xmlns:a16="http://schemas.microsoft.com/office/drawing/2014/main" id="{64A047CF-4D30-442A-BEE4-FA74498FF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52"/>
                  <a:ext cx="240" cy="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5" name="Text Box 12">
                <a:extLst>
                  <a:ext uri="{FF2B5EF4-FFF2-40B4-BE49-F238E27FC236}">
                    <a16:creationId xmlns:a16="http://schemas.microsoft.com/office/drawing/2014/main" id="{5AECF637-282E-4651-9719-25537B3319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584" y="3469779"/>
                <a:ext cx="5770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x </a:t>
                </a:r>
                <a:endParaRPr lang="en-US" altLang="en-US" dirty="0">
                  <a:latin typeface="+mj-lt"/>
                </a:endParaRPr>
              </a:p>
            </p:txBody>
          </p:sp>
          <p:sp>
            <p:nvSpPr>
              <p:cNvPr id="6" name="Text Box 20">
                <a:extLst>
                  <a:ext uri="{FF2B5EF4-FFF2-40B4-BE49-F238E27FC236}">
                    <a16:creationId xmlns:a16="http://schemas.microsoft.com/office/drawing/2014/main" id="{F9283CAE-A0E0-4868-9D36-91B91724D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49" y="2889515"/>
                <a:ext cx="4999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y</a:t>
                </a:r>
                <a:endParaRPr lang="en-US" altLang="en-US" dirty="0">
                  <a:latin typeface="+mj-lt"/>
                </a:endParaRPr>
              </a:p>
            </p:txBody>
          </p:sp>
        </p:grp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124771C4-A968-4737-8724-EC0295505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332" y="4635674"/>
              <a:ext cx="129082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f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167EE1-F76B-4C46-9E38-B3FB4E18F407}"/>
                </a:ext>
              </a:extLst>
            </p:cNvPr>
            <p:cNvSpPr txBox="1"/>
            <p:nvPr/>
          </p:nvSpPr>
          <p:spPr>
            <a:xfrm>
              <a:off x="1145754" y="1540843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69CA23-380F-4216-A778-8088F2E02831}"/>
                </a:ext>
              </a:extLst>
            </p:cNvPr>
            <p:cNvGrpSpPr/>
            <p:nvPr/>
          </p:nvGrpSpPr>
          <p:grpSpPr>
            <a:xfrm>
              <a:off x="1120442" y="1993427"/>
              <a:ext cx="1835940" cy="1828800"/>
              <a:chOff x="1120442" y="2660939"/>
              <a:chExt cx="1835940" cy="18288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2ACF3D-8DD9-4CD6-B511-759568EFB3F5}"/>
                  </a:ext>
                </a:extLst>
              </p:cNvPr>
              <p:cNvSpPr/>
              <p:nvPr/>
            </p:nvSpPr>
            <p:spPr>
              <a:xfrm>
                <a:off x="1128583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6AC419-2C27-4261-A064-A3D3192F7DC3}"/>
                  </a:ext>
                </a:extLst>
              </p:cNvPr>
              <p:cNvSpPr/>
              <p:nvPr/>
            </p:nvSpPr>
            <p:spPr>
              <a:xfrm>
                <a:off x="1736772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1F733E-6E61-45A5-8E21-28901DD7E4F9}"/>
                  </a:ext>
                </a:extLst>
              </p:cNvPr>
              <p:cNvSpPr/>
              <p:nvPr/>
            </p:nvSpPr>
            <p:spPr>
              <a:xfrm>
                <a:off x="2344960" y="2660939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EC1DE4-39F9-4206-921B-C83C4845FD81}"/>
                  </a:ext>
                </a:extLst>
              </p:cNvPr>
              <p:cNvGrpSpPr/>
              <p:nvPr/>
            </p:nvGrpSpPr>
            <p:grpSpPr>
              <a:xfrm>
                <a:off x="1128584" y="3263686"/>
                <a:ext cx="1827798" cy="609247"/>
                <a:chOff x="1259454" y="2197378"/>
                <a:chExt cx="1366764" cy="457498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A58A522-F68A-4B31-96B2-79A339BB7BD5}"/>
                    </a:ext>
                  </a:extLst>
                </p:cNvPr>
                <p:cNvSpPr/>
                <p:nvPr/>
              </p:nvSpPr>
              <p:spPr>
                <a:xfrm>
                  <a:off x="1259454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C56900B-9B92-4F1E-8294-5321877EBB03}"/>
                    </a:ext>
                  </a:extLst>
                </p:cNvPr>
                <p:cNvSpPr/>
                <p:nvPr/>
              </p:nvSpPr>
              <p:spPr>
                <a:xfrm>
                  <a:off x="1714236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04CDAEF-1149-408D-B944-E57D89F55F4B}"/>
                    </a:ext>
                  </a:extLst>
                </p:cNvPr>
                <p:cNvSpPr/>
                <p:nvPr/>
              </p:nvSpPr>
              <p:spPr>
                <a:xfrm>
                  <a:off x="2169018" y="2197378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B6C0368-11E3-4E8D-B4A9-228AD9DAEEC1}"/>
                  </a:ext>
                </a:extLst>
              </p:cNvPr>
              <p:cNvGrpSpPr/>
              <p:nvPr/>
            </p:nvGrpSpPr>
            <p:grpSpPr>
              <a:xfrm>
                <a:off x="1120442" y="3880889"/>
                <a:ext cx="1835938" cy="608850"/>
                <a:chOff x="1411854" y="2802693"/>
                <a:chExt cx="1372851" cy="45720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695577-62D0-4589-9274-7352F3168F7E}"/>
                    </a:ext>
                  </a:extLst>
                </p:cNvPr>
                <p:cNvSpPr/>
                <p:nvPr/>
              </p:nvSpPr>
              <p:spPr>
                <a:xfrm>
                  <a:off x="1411854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5662677-276C-4D61-97F9-751656E5D42E}"/>
                    </a:ext>
                  </a:extLst>
                </p:cNvPr>
                <p:cNvSpPr/>
                <p:nvPr/>
              </p:nvSpPr>
              <p:spPr>
                <a:xfrm>
                  <a:off x="1866636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E74B7C7-BC4F-4DA7-9050-D1DF0A356E13}"/>
                    </a:ext>
                  </a:extLst>
                </p:cNvPr>
                <p:cNvSpPr/>
                <p:nvPr/>
              </p:nvSpPr>
              <p:spPr>
                <a:xfrm>
                  <a:off x="2327505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D0D9D6-47BD-4CA0-9EC4-525EA85BD1EE}"/>
                </a:ext>
              </a:extLst>
            </p:cNvPr>
            <p:cNvSpPr txBox="1"/>
            <p:nvPr/>
          </p:nvSpPr>
          <p:spPr>
            <a:xfrm>
              <a:off x="1733539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3F4B1-3940-449E-8126-1215107D7FE9}"/>
                </a:ext>
              </a:extLst>
            </p:cNvPr>
            <p:cNvSpPr txBox="1"/>
            <p:nvPr/>
          </p:nvSpPr>
          <p:spPr>
            <a:xfrm>
              <a:off x="2344960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x+1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A766B7-E2A0-484B-8D21-A5D10FF073A4}"/>
                </a:ext>
              </a:extLst>
            </p:cNvPr>
            <p:cNvSpPr txBox="1"/>
            <p:nvPr/>
          </p:nvSpPr>
          <p:spPr>
            <a:xfrm>
              <a:off x="532630" y="2113384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y-1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31349-9928-4535-99FA-BDEDEEC76596}"/>
                </a:ext>
              </a:extLst>
            </p:cNvPr>
            <p:cNvSpPr txBox="1"/>
            <p:nvPr/>
          </p:nvSpPr>
          <p:spPr>
            <a:xfrm>
              <a:off x="520396" y="2716131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C2B227-6C49-4374-A287-D68294022068}"/>
                </a:ext>
              </a:extLst>
            </p:cNvPr>
            <p:cNvSpPr txBox="1"/>
            <p:nvPr/>
          </p:nvSpPr>
          <p:spPr>
            <a:xfrm>
              <a:off x="512254" y="3333136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y+1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E250FB-FEDD-4E7A-B123-8DDBA33CC919}"/>
              </a:ext>
            </a:extLst>
          </p:cNvPr>
          <p:cNvGrpSpPr/>
          <p:nvPr/>
        </p:nvGrpSpPr>
        <p:grpSpPr>
          <a:xfrm>
            <a:off x="5028271" y="1620796"/>
            <a:ext cx="2871967" cy="3693018"/>
            <a:chOff x="5028271" y="1620796"/>
            <a:chExt cx="2871967" cy="369301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6857F-DB0F-4F1B-9A6B-0478D0131689}"/>
                </a:ext>
              </a:extLst>
            </p:cNvPr>
            <p:cNvSpPr txBox="1"/>
            <p:nvPr/>
          </p:nvSpPr>
          <p:spPr>
            <a:xfrm>
              <a:off x="6089610" y="1620796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x'-1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CB22FD0-B492-4A6F-80BB-10EB17F81C08}"/>
                </a:ext>
              </a:extLst>
            </p:cNvPr>
            <p:cNvGrpSpPr/>
            <p:nvPr/>
          </p:nvGrpSpPr>
          <p:grpSpPr>
            <a:xfrm>
              <a:off x="6072438" y="2073380"/>
              <a:ext cx="1827800" cy="1828800"/>
              <a:chOff x="1128582" y="2660939"/>
              <a:chExt cx="1827800" cy="18288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CF4ED8A-3546-461D-9880-82A2E4684365}"/>
                  </a:ext>
                </a:extLst>
              </p:cNvPr>
              <p:cNvSpPr/>
              <p:nvPr/>
            </p:nvSpPr>
            <p:spPr>
              <a:xfrm>
                <a:off x="1128583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19EDF23-E52C-41C8-A3DA-66AA55E4AB1C}"/>
                  </a:ext>
                </a:extLst>
              </p:cNvPr>
              <p:cNvSpPr/>
              <p:nvPr/>
            </p:nvSpPr>
            <p:spPr>
              <a:xfrm>
                <a:off x="1736772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58347E-DAE6-4908-9A58-3114F751EE9D}"/>
                  </a:ext>
                </a:extLst>
              </p:cNvPr>
              <p:cNvSpPr/>
              <p:nvPr/>
            </p:nvSpPr>
            <p:spPr>
              <a:xfrm>
                <a:off x="2344960" y="2660939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0D08829-DA5E-4404-A7F8-6E6133C1D8F8}"/>
                  </a:ext>
                </a:extLst>
              </p:cNvPr>
              <p:cNvGrpSpPr/>
              <p:nvPr/>
            </p:nvGrpSpPr>
            <p:grpSpPr>
              <a:xfrm>
                <a:off x="1128582" y="3263686"/>
                <a:ext cx="1827799" cy="609247"/>
                <a:chOff x="1259453" y="2197378"/>
                <a:chExt cx="1366765" cy="457498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D982E7C2-0E2D-4339-AC44-CC2FD8038B49}"/>
                    </a:ext>
                  </a:extLst>
                </p:cNvPr>
                <p:cNvSpPr/>
                <p:nvPr/>
              </p:nvSpPr>
              <p:spPr>
                <a:xfrm>
                  <a:off x="1259453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7C0D4AD-6A7A-4D72-9B6C-9716D160DAA9}"/>
                    </a:ext>
                  </a:extLst>
                </p:cNvPr>
                <p:cNvSpPr/>
                <p:nvPr/>
              </p:nvSpPr>
              <p:spPr>
                <a:xfrm>
                  <a:off x="1714236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9623FF4-1F69-4E1A-B0EC-1EC4170EBE3B}"/>
                    </a:ext>
                  </a:extLst>
                </p:cNvPr>
                <p:cNvSpPr/>
                <p:nvPr/>
              </p:nvSpPr>
              <p:spPr>
                <a:xfrm>
                  <a:off x="2169018" y="2197378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457A9A5-F0F3-4A97-B3CF-2F17091A8C0D}"/>
                  </a:ext>
                </a:extLst>
              </p:cNvPr>
              <p:cNvGrpSpPr/>
              <p:nvPr/>
            </p:nvGrpSpPr>
            <p:grpSpPr>
              <a:xfrm>
                <a:off x="1128583" y="3880889"/>
                <a:ext cx="1827796" cy="608850"/>
                <a:chOff x="1417942" y="2802693"/>
                <a:chExt cx="1366763" cy="457200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2B123C6-4073-4177-95AD-9F0714BFDD90}"/>
                    </a:ext>
                  </a:extLst>
                </p:cNvPr>
                <p:cNvSpPr/>
                <p:nvPr/>
              </p:nvSpPr>
              <p:spPr>
                <a:xfrm>
                  <a:off x="1417942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E21CA052-37F5-459D-819C-B76B45241748}"/>
                    </a:ext>
                  </a:extLst>
                </p:cNvPr>
                <p:cNvSpPr/>
                <p:nvPr/>
              </p:nvSpPr>
              <p:spPr>
                <a:xfrm>
                  <a:off x="1866636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7371A727-F86B-46BD-B842-23DFE840CAF8}"/>
                    </a:ext>
                  </a:extLst>
                </p:cNvPr>
                <p:cNvSpPr/>
                <p:nvPr/>
              </p:nvSpPr>
              <p:spPr>
                <a:xfrm>
                  <a:off x="2327505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BA02B5C-D178-445A-A5F9-68DE2FE19F0F}"/>
                </a:ext>
              </a:extLst>
            </p:cNvPr>
            <p:cNvSpPr txBox="1"/>
            <p:nvPr/>
          </p:nvSpPr>
          <p:spPr>
            <a:xfrm>
              <a:off x="6677395" y="1626745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x'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847957F-4AE1-4562-9164-C1D1FD02581A}"/>
                </a:ext>
              </a:extLst>
            </p:cNvPr>
            <p:cNvSpPr txBox="1"/>
            <p:nvPr/>
          </p:nvSpPr>
          <p:spPr>
            <a:xfrm>
              <a:off x="7288816" y="1626745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x'+1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A7ABD59-48AD-40FF-B121-B9A1ECE67043}"/>
                </a:ext>
              </a:extLst>
            </p:cNvPr>
            <p:cNvSpPr txBox="1"/>
            <p:nvPr/>
          </p:nvSpPr>
          <p:spPr>
            <a:xfrm>
              <a:off x="5476486" y="2193337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y'-1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EE26DB9-1BD2-4B19-94DC-E92612B202E8}"/>
                </a:ext>
              </a:extLst>
            </p:cNvPr>
            <p:cNvSpPr txBox="1"/>
            <p:nvPr/>
          </p:nvSpPr>
          <p:spPr>
            <a:xfrm>
              <a:off x="5464252" y="2796084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y'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42095D-1A01-4236-89D2-62D54076071A}"/>
                </a:ext>
              </a:extLst>
            </p:cNvPr>
            <p:cNvSpPr txBox="1"/>
            <p:nvPr/>
          </p:nvSpPr>
          <p:spPr>
            <a:xfrm>
              <a:off x="5421770" y="3413089"/>
              <a:ext cx="611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y'+1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E52D4DE-5A10-47CC-9974-534E8F9BE5EC}"/>
                </a:ext>
              </a:extLst>
            </p:cNvPr>
            <p:cNvGrpSpPr/>
            <p:nvPr/>
          </p:nvGrpSpPr>
          <p:grpSpPr>
            <a:xfrm>
              <a:off x="5028271" y="4204897"/>
              <a:ext cx="1077021" cy="1108917"/>
              <a:chOff x="628649" y="2822527"/>
              <a:chExt cx="1077021" cy="1108917"/>
            </a:xfrm>
          </p:grpSpPr>
          <p:grpSp>
            <p:nvGrpSpPr>
              <p:cNvPr id="76" name="Group 6">
                <a:extLst>
                  <a:ext uri="{FF2B5EF4-FFF2-40B4-BE49-F238E27FC236}">
                    <a16:creationId xmlns:a16="http://schemas.microsoft.com/office/drawing/2014/main" id="{DD0DD41D-0D48-476C-9802-BE6B05E523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589" y="2822527"/>
                <a:ext cx="577081" cy="577081"/>
                <a:chOff x="1104" y="3312"/>
                <a:chExt cx="240" cy="240"/>
              </a:xfrm>
            </p:grpSpPr>
            <p:sp>
              <p:nvSpPr>
                <p:cNvPr id="79" name="Line 7">
                  <a:extLst>
                    <a:ext uri="{FF2B5EF4-FFF2-40B4-BE49-F238E27FC236}">
                      <a16:creationId xmlns:a16="http://schemas.microsoft.com/office/drawing/2014/main" id="{66032618-5AB1-4269-82BF-1CC7CED62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312"/>
                  <a:ext cx="0" cy="24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0" name="Line 8">
                  <a:extLst>
                    <a:ext uri="{FF2B5EF4-FFF2-40B4-BE49-F238E27FC236}">
                      <a16:creationId xmlns:a16="http://schemas.microsoft.com/office/drawing/2014/main" id="{9A485E05-75E7-4E67-BAE8-1C2D948F9B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52"/>
                  <a:ext cx="240" cy="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77" name="Text Box 12">
                <a:extLst>
                  <a:ext uri="{FF2B5EF4-FFF2-40B4-BE49-F238E27FC236}">
                    <a16:creationId xmlns:a16="http://schemas.microsoft.com/office/drawing/2014/main" id="{CFFD73FF-EB97-4A20-82CB-0A6EEB0823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584" y="3469779"/>
                <a:ext cx="5770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x' </a:t>
                </a:r>
                <a:endParaRPr lang="en-US" altLang="en-US" dirty="0">
                  <a:latin typeface="+mj-lt"/>
                </a:endParaRPr>
              </a:p>
            </p:txBody>
          </p:sp>
          <p:sp>
            <p:nvSpPr>
              <p:cNvPr id="78" name="Text Box 20">
                <a:extLst>
                  <a:ext uri="{FF2B5EF4-FFF2-40B4-BE49-F238E27FC236}">
                    <a16:creationId xmlns:a16="http://schemas.microsoft.com/office/drawing/2014/main" id="{384E347A-3677-4E8B-9AE8-4A24FB4C62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49" y="2889515"/>
                <a:ext cx="4999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y’</a:t>
                </a:r>
                <a:endParaRPr lang="en-US" altLang="en-US" dirty="0">
                  <a:latin typeface="+mj-lt"/>
                </a:endParaRPr>
              </a:p>
            </p:txBody>
          </p:sp>
        </p:grpSp>
        <p:sp>
          <p:nvSpPr>
            <p:cNvPr id="81" name="Text Box 18">
              <a:extLst>
                <a:ext uri="{FF2B5EF4-FFF2-40B4-BE49-F238E27FC236}">
                  <a16:creationId xmlns:a16="http://schemas.microsoft.com/office/drawing/2014/main" id="{A1628E77-B0A6-4783-8FE6-C514C8CC0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0953" y="4609868"/>
              <a:ext cx="156486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g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x’,y</a:t>
              </a:r>
              <a:r>
                <a:rPr lang="en-US" altLang="en-US" sz="3200" i="1" dirty="0">
                  <a:latin typeface="+mj-lt"/>
                </a:rPr>
                <a:t>’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5996B2-0114-40A8-9B1F-285414E25ED8}"/>
              </a:ext>
            </a:extLst>
          </p:cNvPr>
          <p:cNvGrpSpPr/>
          <p:nvPr/>
        </p:nvGrpSpPr>
        <p:grpSpPr>
          <a:xfrm>
            <a:off x="6945002" y="2374005"/>
            <a:ext cx="645940" cy="625227"/>
            <a:chOff x="6945002" y="2374005"/>
            <a:chExt cx="645940" cy="625227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6FF85ED-CE6D-4E7A-B13D-8CB13C00DE6D}"/>
                </a:ext>
              </a:extLst>
            </p:cNvPr>
            <p:cNvCxnSpPr/>
            <p:nvPr/>
          </p:nvCxnSpPr>
          <p:spPr>
            <a:xfrm flipH="1">
              <a:off x="6976872" y="2676127"/>
              <a:ext cx="307035" cy="32310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336D313-F480-4215-A07D-4F2AC86B96CC}"/>
                </a:ext>
              </a:extLst>
            </p:cNvPr>
            <p:cNvCxnSpPr>
              <a:cxnSpLocks/>
            </p:cNvCxnSpPr>
            <p:nvPr/>
          </p:nvCxnSpPr>
          <p:spPr>
            <a:xfrm>
              <a:off x="7283907" y="2719731"/>
              <a:ext cx="299514" cy="25693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97289DD-5A90-4362-B24A-532E0C59B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4298" y="2389985"/>
              <a:ext cx="336644" cy="2794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9AB7D82-D536-43AD-9C69-03F6CA3B45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5002" y="2374005"/>
              <a:ext cx="326554" cy="311514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F280062-063C-4547-B881-D89208C702DE}"/>
              </a:ext>
            </a:extLst>
          </p:cNvPr>
          <p:cNvSpPr txBox="1"/>
          <p:nvPr/>
        </p:nvSpPr>
        <p:spPr>
          <a:xfrm>
            <a:off x="159721" y="5398784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If you don’t hit an exact pixel, give the value to each of the neighboring pixels (“splatting”).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4CE13D-7405-4970-8493-75815BB04B66}"/>
              </a:ext>
            </a:extLst>
          </p:cNvPr>
          <p:cNvGrpSpPr/>
          <p:nvPr/>
        </p:nvGrpSpPr>
        <p:grpSpPr>
          <a:xfrm>
            <a:off x="1984249" y="1574154"/>
            <a:ext cx="5307800" cy="1355749"/>
            <a:chOff x="1984249" y="1574154"/>
            <a:chExt cx="5307800" cy="1355749"/>
          </a:xfrm>
        </p:grpSpPr>
        <p:sp>
          <p:nvSpPr>
            <p:cNvPr id="73" name="Text Box 17">
              <a:extLst>
                <a:ext uri="{FF2B5EF4-FFF2-40B4-BE49-F238E27FC236}">
                  <a16:creationId xmlns:a16="http://schemas.microsoft.com/office/drawing/2014/main" id="{4EEFB0BB-7CCA-4660-8898-C3C07F091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903" y="1574154"/>
              <a:ext cx="131848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T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4BA17DC-289A-490C-8A86-811F19888F11}"/>
                </a:ext>
              </a:extLst>
            </p:cNvPr>
            <p:cNvSpPr/>
            <p:nvPr/>
          </p:nvSpPr>
          <p:spPr>
            <a:xfrm>
              <a:off x="1984249" y="2210561"/>
              <a:ext cx="5307800" cy="719342"/>
            </a:xfrm>
            <a:custGeom>
              <a:avLst/>
              <a:gdLst>
                <a:gd name="connsiteX0" fmla="*/ 0 w 4087368"/>
                <a:gd name="connsiteY0" fmla="*/ 587503 h 587503"/>
                <a:gd name="connsiteX1" fmla="*/ 2039112 w 4087368"/>
                <a:gd name="connsiteY1" fmla="*/ 2287 h 587503"/>
                <a:gd name="connsiteX2" fmla="*/ 4087368 w 4087368"/>
                <a:gd name="connsiteY2" fmla="*/ 422911 h 58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7368" h="587503">
                  <a:moveTo>
                    <a:pt x="0" y="587503"/>
                  </a:moveTo>
                  <a:cubicBezTo>
                    <a:pt x="678942" y="308611"/>
                    <a:pt x="1357884" y="29719"/>
                    <a:pt x="2039112" y="2287"/>
                  </a:cubicBezTo>
                  <a:cubicBezTo>
                    <a:pt x="2720340" y="-25145"/>
                    <a:pt x="3403854" y="198883"/>
                    <a:pt x="4087368" y="42291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6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BC698-08C5-46FC-9004-0653C50E7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Warping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39F1-5913-417E-AAB2-5936EF6DE026}"/>
              </a:ext>
            </a:extLst>
          </p:cNvPr>
          <p:cNvSpPr txBox="1"/>
          <p:nvPr/>
        </p:nvSpPr>
        <p:spPr>
          <a:xfrm>
            <a:off x="159721" y="5398784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Suppose T(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scales by a factor of 3. </a:t>
            </a:r>
          </a:p>
          <a:p>
            <a:pPr algn="ctr"/>
            <a:r>
              <a:rPr lang="en-US" altLang="en-US" sz="2800" dirty="0" err="1"/>
              <a:t>Hmmmm</a:t>
            </a:r>
            <a:r>
              <a:rPr lang="en-US" altLang="en-US" sz="2800" dirty="0"/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308A7F-2C56-4772-89EA-70ED3CFC0EE5}"/>
              </a:ext>
            </a:extLst>
          </p:cNvPr>
          <p:cNvGrpSpPr/>
          <p:nvPr/>
        </p:nvGrpSpPr>
        <p:grpSpPr>
          <a:xfrm>
            <a:off x="1303322" y="2295179"/>
            <a:ext cx="1835940" cy="1828800"/>
            <a:chOff x="1120442" y="2660939"/>
            <a:chExt cx="1835940" cy="1828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2AB496-5A82-4359-B29A-C388C9D36105}"/>
                </a:ext>
              </a:extLst>
            </p:cNvPr>
            <p:cNvSpPr/>
            <p:nvPr/>
          </p:nvSpPr>
          <p:spPr>
            <a:xfrm>
              <a:off x="1128583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780F45-9FBB-4296-81E1-E684701718F1}"/>
                </a:ext>
              </a:extLst>
            </p:cNvPr>
            <p:cNvSpPr/>
            <p:nvPr/>
          </p:nvSpPr>
          <p:spPr>
            <a:xfrm>
              <a:off x="1736772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7D8005-E89F-480B-8CA2-BF039E29B4D2}"/>
                </a:ext>
              </a:extLst>
            </p:cNvPr>
            <p:cNvSpPr/>
            <p:nvPr/>
          </p:nvSpPr>
          <p:spPr>
            <a:xfrm>
              <a:off x="2344960" y="2660939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29417E-B163-48CC-8E41-D49D358BAD62}"/>
                </a:ext>
              </a:extLst>
            </p:cNvPr>
            <p:cNvGrpSpPr/>
            <p:nvPr/>
          </p:nvGrpSpPr>
          <p:grpSpPr>
            <a:xfrm>
              <a:off x="1128584" y="3263686"/>
              <a:ext cx="1827798" cy="609247"/>
              <a:chOff x="1259454" y="2197378"/>
              <a:chExt cx="1366764" cy="4574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1A4B200-490E-483E-A186-340FC3E20D6A}"/>
                  </a:ext>
                </a:extLst>
              </p:cNvPr>
              <p:cNvSpPr/>
              <p:nvPr/>
            </p:nvSpPr>
            <p:spPr>
              <a:xfrm>
                <a:off x="1259454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757A80A-1E34-4E8B-B215-239B5D3AB39E}"/>
                  </a:ext>
                </a:extLst>
              </p:cNvPr>
              <p:cNvSpPr/>
              <p:nvPr/>
            </p:nvSpPr>
            <p:spPr>
              <a:xfrm>
                <a:off x="1714236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6D4077E-E981-4377-99A6-F0DA2DAD27E9}"/>
                  </a:ext>
                </a:extLst>
              </p:cNvPr>
              <p:cNvSpPr/>
              <p:nvPr/>
            </p:nvSpPr>
            <p:spPr>
              <a:xfrm>
                <a:off x="2169018" y="2197378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5657C8-5BE0-418F-A600-77FB3B53C92F}"/>
                </a:ext>
              </a:extLst>
            </p:cNvPr>
            <p:cNvGrpSpPr/>
            <p:nvPr/>
          </p:nvGrpSpPr>
          <p:grpSpPr>
            <a:xfrm>
              <a:off x="1120442" y="3880889"/>
              <a:ext cx="1835938" cy="608850"/>
              <a:chOff x="1411854" y="2802693"/>
              <a:chExt cx="1372851" cy="4572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BA826E-726E-4557-B524-C9FEF682B756}"/>
                  </a:ext>
                </a:extLst>
              </p:cNvPr>
              <p:cNvSpPr/>
              <p:nvPr/>
            </p:nvSpPr>
            <p:spPr>
              <a:xfrm>
                <a:off x="1411854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13C5BD-08BB-4E3B-A65B-18B140826638}"/>
                  </a:ext>
                </a:extLst>
              </p:cNvPr>
              <p:cNvSpPr/>
              <p:nvPr/>
            </p:nvSpPr>
            <p:spPr>
              <a:xfrm>
                <a:off x="1866636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D9F58F-EB76-4B18-9889-C15CD3B4BCBC}"/>
                  </a:ext>
                </a:extLst>
              </p:cNvPr>
              <p:cNvSpPr/>
              <p:nvPr/>
            </p:nvSpPr>
            <p:spPr>
              <a:xfrm>
                <a:off x="2327505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id="{7EBAAB8C-3D42-4F82-B7B4-470DF34B3953}"/>
              </a:ext>
            </a:extLst>
          </p:cNvPr>
          <p:cNvSpPr/>
          <p:nvPr/>
        </p:nvSpPr>
        <p:spPr>
          <a:xfrm>
            <a:off x="1396974" y="3609080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8C1960-4A6D-468E-B7A6-D01F21279C6B}"/>
              </a:ext>
            </a:extLst>
          </p:cNvPr>
          <p:cNvGrpSpPr/>
          <p:nvPr/>
        </p:nvGrpSpPr>
        <p:grpSpPr>
          <a:xfrm>
            <a:off x="5040170" y="2031271"/>
            <a:ext cx="2878534" cy="2879720"/>
            <a:chOff x="5040170" y="2031271"/>
            <a:chExt cx="2878534" cy="287972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3EE5F5A-104D-4420-A76C-38BCF3835B89}"/>
                </a:ext>
              </a:extLst>
            </p:cNvPr>
            <p:cNvGrpSpPr/>
            <p:nvPr/>
          </p:nvGrpSpPr>
          <p:grpSpPr>
            <a:xfrm>
              <a:off x="5040170" y="2031271"/>
              <a:ext cx="2878534" cy="2879720"/>
              <a:chOff x="5040170" y="2031271"/>
              <a:chExt cx="2091846" cy="209270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1F5FCD8-A168-4CE7-8DE4-6A259921EFDD}"/>
                  </a:ext>
                </a:extLst>
              </p:cNvPr>
              <p:cNvGrpSpPr/>
              <p:nvPr/>
            </p:nvGrpSpPr>
            <p:grpSpPr>
              <a:xfrm>
                <a:off x="5040170" y="2031271"/>
                <a:ext cx="697692" cy="2092708"/>
                <a:chOff x="5040170" y="2031271"/>
                <a:chExt cx="697692" cy="209270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139B34C4-273E-4F1A-906A-7077FAD2A880}"/>
                    </a:ext>
                  </a:extLst>
                </p:cNvPr>
                <p:cNvGrpSpPr/>
                <p:nvPr/>
              </p:nvGrpSpPr>
              <p:grpSpPr>
                <a:xfrm>
                  <a:off x="5040170" y="3429000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876706F-F970-4183-9B09-ADC3CAE8D9AB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6D8ABE38-5B31-442D-AA60-1432F71BA111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29A1C01E-2E87-4EDB-8E7E-372AF70112B9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0E04A2BB-5F25-4FE1-B436-7ACB389115AC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9166383C-8574-4B0D-B894-5CA2A05881BE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DA19F476-E208-438A-AA27-EE3DB36DD7B6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F7B75E6A-74AF-4A74-AB43-5A9E1D926EC2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75B37BD9-9B72-4B00-9F69-032811C067F3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F5CB2669-D8F3-47B8-9744-3BE4E2B5CE66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A18B15B-D783-4D7C-B112-449F55155D2D}"/>
                    </a:ext>
                  </a:extLst>
                </p:cNvPr>
                <p:cNvGrpSpPr/>
                <p:nvPr/>
              </p:nvGrpSpPr>
              <p:grpSpPr>
                <a:xfrm>
                  <a:off x="5040170" y="2728117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6BDC4DC5-FAB6-4BD5-A510-CF79302EF1D1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317F7127-6A44-407E-8A08-734AE4FDE7BC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51D44EE6-D98D-4EDA-B62A-2B1B7C6A9E3F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2E9054A1-E2DE-4D66-8546-6C1B843A2D7B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145789BE-58CE-42E2-91FB-FE3A1B976E5E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3162C570-DE86-4B32-BDD2-2ECCD319ECA5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7541F474-7243-491B-A153-A5F92820EE37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EE39A84A-7AC1-4532-9B58-2EB464CFB149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6F5DE3D9-2EC9-457B-B02D-6F4B74F86130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24F8483-474C-44A7-8642-D9338B1A568D}"/>
                    </a:ext>
                  </a:extLst>
                </p:cNvPr>
                <p:cNvGrpSpPr/>
                <p:nvPr/>
              </p:nvGrpSpPr>
              <p:grpSpPr>
                <a:xfrm>
                  <a:off x="5040170" y="2031271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7D72F87-566A-4D34-A8F5-FF43AE782FF1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B95ACD9C-564F-4BD6-920F-AE644F4A6A9C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503E123C-8CC1-4C09-92B0-29609FAAA254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1BFAA074-A9C9-49E1-90D4-3FEA79BEB330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E8185281-B4FB-46D8-9FCC-856AE2E6F4B9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736D44B2-04A3-4E47-8090-7157EFDD35DA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F22B34CB-BD74-420E-9A64-12CC9B75C226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4678525-EF6C-4A7F-95B4-B8DBE2E8267B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B718EEE3-0B93-46C3-8FB5-90E65CC0BBD9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CDE6D92-3973-4D1D-9D5C-572FD20D2A3F}"/>
                  </a:ext>
                </a:extLst>
              </p:cNvPr>
              <p:cNvGrpSpPr/>
              <p:nvPr/>
            </p:nvGrpSpPr>
            <p:grpSpPr>
              <a:xfrm>
                <a:off x="5734768" y="2031271"/>
                <a:ext cx="697692" cy="2092708"/>
                <a:chOff x="5040170" y="2031271"/>
                <a:chExt cx="697692" cy="2092708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68C65622-9E08-4DC0-852A-138C77FE5B74}"/>
                    </a:ext>
                  </a:extLst>
                </p:cNvPr>
                <p:cNvGrpSpPr/>
                <p:nvPr/>
              </p:nvGrpSpPr>
              <p:grpSpPr>
                <a:xfrm>
                  <a:off x="5040170" y="3429000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0D4D8F58-2984-4AA1-8B83-78BD668D3B0F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CF9CD22B-A661-4CE7-A4A3-D25A848AC4D9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C115AE47-DFD5-49FA-956D-66611ACE509D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5635628C-9C22-40C2-9945-51063F0822FE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8E5D887A-E518-4899-BD61-C11B458F68EB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92821FFC-9A61-4209-A021-8BF781C9CFAE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0647535D-3BBB-43D5-99EF-0F82ACF4EA3F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FE9F9D65-F5E7-460A-979B-7B43536C4D82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010414E8-413A-42BF-AAA6-74C6B32AC478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3B7A4752-D528-4932-B747-0F3392FDD70E}"/>
                    </a:ext>
                  </a:extLst>
                </p:cNvPr>
                <p:cNvGrpSpPr/>
                <p:nvPr/>
              </p:nvGrpSpPr>
              <p:grpSpPr>
                <a:xfrm>
                  <a:off x="5040170" y="2728117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148FD15B-ABAB-404A-85C3-F21969A94E12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57FF53C-E996-45F4-BFB8-63C503F0117B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26276E76-0D5E-4F07-B990-4AA224CE30E7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3DC69B4E-3112-426C-9D29-B5BCBED28B1E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0387C7BE-2B3C-4D30-BB31-D281F332CB33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448972A-0EEE-4E0D-B54F-96DFD632C9E4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CBCAE064-290F-4D1A-9CC5-A7614609110B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863CE2E4-503F-4DF2-873F-BE355CEEF3FC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ACF037F4-502B-47A4-91CD-384B5ECAA311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731DFEB0-2AAD-4023-B28C-581CF9C0416A}"/>
                    </a:ext>
                  </a:extLst>
                </p:cNvPr>
                <p:cNvGrpSpPr/>
                <p:nvPr/>
              </p:nvGrpSpPr>
              <p:grpSpPr>
                <a:xfrm>
                  <a:off x="5040170" y="2031271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8D01EE2-3605-40C9-9872-22EB69C82CBA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A5BA434C-28E1-4658-8E4E-3D089761B356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1DF65723-C4A2-4492-9D41-B95431EB6394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497CCF00-D7F2-4C3B-BC16-CA345A35AA98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EF14C4F1-720B-47CB-B4CE-F5EDCD613BD9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4631E20-B45A-4242-8253-D083EA41A33C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877C1D00-E239-42CD-BDF9-44BD90002491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BA1617A7-9F48-4893-B21F-592E2C674F7B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519ADE5E-98E1-4641-BA0F-28FE5A2EC754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F1D97548-0E27-4A2F-B229-D4A03A9C98F0}"/>
                  </a:ext>
                </a:extLst>
              </p:cNvPr>
              <p:cNvGrpSpPr/>
              <p:nvPr/>
            </p:nvGrpSpPr>
            <p:grpSpPr>
              <a:xfrm>
                <a:off x="6434324" y="2031271"/>
                <a:ext cx="697692" cy="2092708"/>
                <a:chOff x="5040170" y="2031271"/>
                <a:chExt cx="697692" cy="2092708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1D4A6091-7CD2-48C7-9DE0-5CD8348058A2}"/>
                    </a:ext>
                  </a:extLst>
                </p:cNvPr>
                <p:cNvGrpSpPr/>
                <p:nvPr/>
              </p:nvGrpSpPr>
              <p:grpSpPr>
                <a:xfrm>
                  <a:off x="5040170" y="3429000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2B5B251-BDD7-45FE-AC4B-3BC2B2E9FB5F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9DC94DC3-38C3-45FE-8EC8-F0390124265F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F1C21991-8BF4-445D-B163-B1D38A0E0C79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7681BCF1-779E-4CDF-9067-6A9B800D8107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8B730A32-C5E0-4E0A-92E6-60A4583A8F50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6D65F0AD-7B5F-4289-A6F8-44EE6C900553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FA841DA-F5E1-40D5-B82D-E37829EB83EE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2A5C14B4-8227-4AAC-B3BF-6D7310E62073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FB3011B6-56A4-4BA4-B4FE-66EB4B4216C5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00F889EF-C7A8-4E59-83BA-52D7085379FD}"/>
                    </a:ext>
                  </a:extLst>
                </p:cNvPr>
                <p:cNvGrpSpPr/>
                <p:nvPr/>
              </p:nvGrpSpPr>
              <p:grpSpPr>
                <a:xfrm>
                  <a:off x="5040170" y="2728117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C1D8CF7E-0FF8-45A1-9E8B-C9C70F07432B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DC48DB5D-B23D-4B2F-856C-2025D6D35B95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0D94DE62-B808-4E9E-A2C1-D7D3B4C71508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1CF7932E-4F79-48E1-A78E-8FC879941B2F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1A86C0DD-40AC-48BA-9D5C-6C6DEBC0F8BC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3A813A2A-5896-4CE7-83B7-8D395B35E116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BC142247-D9EE-44D2-AFD1-F601E3EFCC3D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FE27BEB-0CC3-403F-9FB8-454A9F97C2B8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B0515B7B-3E69-4888-BAE9-2CBB3BB541CC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AC7E581D-4A0D-4642-B197-E672A14BD802}"/>
                    </a:ext>
                  </a:extLst>
                </p:cNvPr>
                <p:cNvGrpSpPr/>
                <p:nvPr/>
              </p:nvGrpSpPr>
              <p:grpSpPr>
                <a:xfrm>
                  <a:off x="5040170" y="2031271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5D11875-5569-4DD9-80A2-5EE35EB3B3C7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D88928C5-E2C8-4CA0-B0F3-EF2D9710E557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FB570BB8-034F-47CF-A26C-F461F49211AA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318E9A1C-C0A3-4722-879C-9210DC6D1CD2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6AC6F95D-2D3D-4032-A88F-48DCC77AE2ED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5FACD808-4A6B-4439-A155-0676C85CBBE6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164A4D45-C1AF-4A0B-8C74-A3266E722740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91F6B5A7-9A5F-416F-BB43-01FADDD791E2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FC3AEB62-E18C-46E8-AFCF-6183BAA0A50C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D20DDA7-C780-4888-959C-387621A226F1}"/>
                </a:ext>
              </a:extLst>
            </p:cNvPr>
            <p:cNvGrpSpPr/>
            <p:nvPr/>
          </p:nvGrpSpPr>
          <p:grpSpPr>
            <a:xfrm>
              <a:off x="5071365" y="4620816"/>
              <a:ext cx="2161664" cy="253904"/>
              <a:chOff x="5071365" y="4620816"/>
              <a:chExt cx="2161664" cy="253904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E2D55F4-98C6-4CCD-8765-57B0A40E8875}"/>
                  </a:ext>
                </a:extLst>
              </p:cNvPr>
              <p:cNvSpPr/>
              <p:nvPr/>
            </p:nvSpPr>
            <p:spPr>
              <a:xfrm>
                <a:off x="5071365" y="4620816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E3DDA6B-1D5D-4708-847B-CB3DF4109439}"/>
                  </a:ext>
                </a:extLst>
              </p:cNvPr>
              <p:cNvSpPr/>
              <p:nvPr/>
            </p:nvSpPr>
            <p:spPr>
              <a:xfrm>
                <a:off x="6038933" y="4630725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4AD7B08-47C9-4FC4-A7C5-680798E52DFB}"/>
                  </a:ext>
                </a:extLst>
              </p:cNvPr>
              <p:cNvSpPr/>
              <p:nvPr/>
            </p:nvSpPr>
            <p:spPr>
              <a:xfrm>
                <a:off x="6995451" y="4637142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44E5F7B-E763-4813-AD76-DBD16E0A26E2}"/>
                </a:ext>
              </a:extLst>
            </p:cNvPr>
            <p:cNvGrpSpPr/>
            <p:nvPr/>
          </p:nvGrpSpPr>
          <p:grpSpPr>
            <a:xfrm>
              <a:off x="5078434" y="3657108"/>
              <a:ext cx="2161664" cy="253904"/>
              <a:chOff x="5071365" y="4620816"/>
              <a:chExt cx="2161664" cy="253904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1E540C8-A16E-49A5-B761-0CEAD6E85FD7}"/>
                  </a:ext>
                </a:extLst>
              </p:cNvPr>
              <p:cNvSpPr/>
              <p:nvPr/>
            </p:nvSpPr>
            <p:spPr>
              <a:xfrm>
                <a:off x="5071365" y="4620816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FB936701-6A9E-4581-B9EA-9232E4126173}"/>
                  </a:ext>
                </a:extLst>
              </p:cNvPr>
              <p:cNvSpPr/>
              <p:nvPr/>
            </p:nvSpPr>
            <p:spPr>
              <a:xfrm>
                <a:off x="6038933" y="4630725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E435B8A-B1BD-4134-86B9-79A2AB9CC2E7}"/>
                  </a:ext>
                </a:extLst>
              </p:cNvPr>
              <p:cNvSpPr/>
              <p:nvPr/>
            </p:nvSpPr>
            <p:spPr>
              <a:xfrm>
                <a:off x="6995451" y="4637142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89D21DA-9467-4D1E-BF36-89A5F0E827C5}"/>
                </a:ext>
              </a:extLst>
            </p:cNvPr>
            <p:cNvGrpSpPr/>
            <p:nvPr/>
          </p:nvGrpSpPr>
          <p:grpSpPr>
            <a:xfrm>
              <a:off x="5083959" y="2693590"/>
              <a:ext cx="2161664" cy="253904"/>
              <a:chOff x="5071365" y="4620816"/>
              <a:chExt cx="2161664" cy="253904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CA1CE68-7709-4525-8300-60B9CEBCA624}"/>
                  </a:ext>
                </a:extLst>
              </p:cNvPr>
              <p:cNvSpPr/>
              <p:nvPr/>
            </p:nvSpPr>
            <p:spPr>
              <a:xfrm>
                <a:off x="5071365" y="4620816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C00964E-A702-466F-8E24-64579828DC6C}"/>
                  </a:ext>
                </a:extLst>
              </p:cNvPr>
              <p:cNvSpPr/>
              <p:nvPr/>
            </p:nvSpPr>
            <p:spPr>
              <a:xfrm>
                <a:off x="6038933" y="4630725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85783898-EB50-41AA-86AC-7878D0E4FD59}"/>
                  </a:ext>
                </a:extLst>
              </p:cNvPr>
              <p:cNvSpPr/>
              <p:nvPr/>
            </p:nvSpPr>
            <p:spPr>
              <a:xfrm>
                <a:off x="6995451" y="4637142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C2DDD656-C55D-49C9-AB48-D9E9FFA54A04}"/>
              </a:ext>
            </a:extLst>
          </p:cNvPr>
          <p:cNvSpPr/>
          <p:nvPr/>
        </p:nvSpPr>
        <p:spPr>
          <a:xfrm>
            <a:off x="2014920" y="3609080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C03EAB3C-E6BB-45E3-B136-CF87EFE24FC7}"/>
              </a:ext>
            </a:extLst>
          </p:cNvPr>
          <p:cNvSpPr/>
          <p:nvPr/>
        </p:nvSpPr>
        <p:spPr>
          <a:xfrm>
            <a:off x="2623108" y="3609080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3AA523D3-905B-484E-9E54-66C8D4DE435D}"/>
              </a:ext>
            </a:extLst>
          </p:cNvPr>
          <p:cNvSpPr/>
          <p:nvPr/>
        </p:nvSpPr>
        <p:spPr>
          <a:xfrm>
            <a:off x="1384224" y="2994761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4A857638-9479-455A-AA34-A876D95C0337}"/>
              </a:ext>
            </a:extLst>
          </p:cNvPr>
          <p:cNvSpPr/>
          <p:nvPr/>
        </p:nvSpPr>
        <p:spPr>
          <a:xfrm>
            <a:off x="2002170" y="2994761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49E94A72-CEBB-400A-8C73-CA4946526D0D}"/>
              </a:ext>
            </a:extLst>
          </p:cNvPr>
          <p:cNvSpPr/>
          <p:nvPr/>
        </p:nvSpPr>
        <p:spPr>
          <a:xfrm>
            <a:off x="2610358" y="2994761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7323246F-62B7-4A72-AB57-452CFAA5ED71}"/>
              </a:ext>
            </a:extLst>
          </p:cNvPr>
          <p:cNvSpPr/>
          <p:nvPr/>
        </p:nvSpPr>
        <p:spPr>
          <a:xfrm>
            <a:off x="1395509" y="2379044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32332F2-571C-4A9D-B9DD-A333609A395B}"/>
              </a:ext>
            </a:extLst>
          </p:cNvPr>
          <p:cNvSpPr/>
          <p:nvPr/>
        </p:nvSpPr>
        <p:spPr>
          <a:xfrm>
            <a:off x="2013455" y="2379044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D0975B71-6658-45A1-99AC-DE6E6AB73834}"/>
              </a:ext>
            </a:extLst>
          </p:cNvPr>
          <p:cNvSpPr/>
          <p:nvPr/>
        </p:nvSpPr>
        <p:spPr>
          <a:xfrm>
            <a:off x="2621643" y="2379044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1D21-0939-47EC-AAED-FF94368C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Warping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5E5DA-E136-4D35-9BC0-09AE77B99C9B}"/>
              </a:ext>
            </a:extLst>
          </p:cNvPr>
          <p:cNvGrpSpPr/>
          <p:nvPr/>
        </p:nvGrpSpPr>
        <p:grpSpPr>
          <a:xfrm>
            <a:off x="628649" y="3535759"/>
            <a:ext cx="1077021" cy="1108917"/>
            <a:chOff x="628649" y="2822527"/>
            <a:chExt cx="1077021" cy="110891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A73FFF7-FE01-4F18-BE49-9CEC21BE3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93E5E57B-DDB2-49AA-96C2-6EA64300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99930F85-1E77-4046-9C74-E9029E058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073258D-3761-43E7-A871-6EC6E260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5E56956F-06BD-4D3D-B2E6-DEAE2F2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0" name="Picture 4" descr="HHHIMG_1166">
            <a:extLst>
              <a:ext uri="{FF2B5EF4-FFF2-40B4-BE49-F238E27FC236}">
                <a16:creationId xmlns:a16="http://schemas.microsoft.com/office/drawing/2014/main" id="{B4D42B1A-8A23-4CA7-9B0F-FB39A9DB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4" y="226777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68714-731E-4646-9619-B0B948697CC6}"/>
              </a:ext>
            </a:extLst>
          </p:cNvPr>
          <p:cNvGrpSpPr/>
          <p:nvPr/>
        </p:nvGrpSpPr>
        <p:grpSpPr>
          <a:xfrm>
            <a:off x="4978363" y="3558382"/>
            <a:ext cx="1077021" cy="1108917"/>
            <a:chOff x="628649" y="2822527"/>
            <a:chExt cx="1077021" cy="110891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CA1FC84-EA27-4585-BF46-8C112621D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898BC442-9E69-4D17-8A6D-1DC48110E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82250639-E23B-4AE4-A8BD-E9C170067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40BC48FD-B2D2-4FD8-A6BF-5B185B186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x'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B7F50A3-D0FF-441E-9F0B-F1E291297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y'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7" name="Picture 5" descr="rotated">
            <a:extLst>
              <a:ext uri="{FF2B5EF4-FFF2-40B4-BE49-F238E27FC236}">
                <a16:creationId xmlns:a16="http://schemas.microsoft.com/office/drawing/2014/main" id="{3CB0B748-C54A-4377-9734-1168343D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93" y="1961614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0D2868BC-3B97-4998-A60A-C05F2CC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32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f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3883422-97A9-4B12-89FB-DB14A524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5" y="3940730"/>
            <a:ext cx="1387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g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x’,y</a:t>
            </a:r>
            <a:r>
              <a:rPr lang="en-US" altLang="en-US" sz="3200" i="1" dirty="0">
                <a:latin typeface="+mj-lt"/>
              </a:rPr>
              <a:t>’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A4A9F095-ED85-4B8D-AEA4-B3A0874A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708" y="2241666"/>
            <a:ext cx="19253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T</a:t>
            </a:r>
            <a:r>
              <a:rPr lang="en-US" altLang="en-US" sz="3200" i="1" baseline="30000" dirty="0">
                <a:latin typeface="+mj-lt"/>
              </a:rPr>
              <a:t>-1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823D8F1-07B7-42A8-B766-8ED5840C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32" y="3322887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EB27BD1-A740-4D21-8042-E1C6EDC6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66" y="3193473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5FF98C-D8F4-47AD-95BE-26D386F7331F}"/>
              </a:ext>
            </a:extLst>
          </p:cNvPr>
          <p:cNvSpPr/>
          <p:nvPr/>
        </p:nvSpPr>
        <p:spPr>
          <a:xfrm>
            <a:off x="2066544" y="2878073"/>
            <a:ext cx="4087368" cy="587503"/>
          </a:xfrm>
          <a:custGeom>
            <a:avLst/>
            <a:gdLst>
              <a:gd name="connsiteX0" fmla="*/ 0 w 4087368"/>
              <a:gd name="connsiteY0" fmla="*/ 587503 h 587503"/>
              <a:gd name="connsiteX1" fmla="*/ 2039112 w 4087368"/>
              <a:gd name="connsiteY1" fmla="*/ 2287 h 587503"/>
              <a:gd name="connsiteX2" fmla="*/ 4087368 w 4087368"/>
              <a:gd name="connsiteY2" fmla="*/ 422911 h 5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368" h="587503">
                <a:moveTo>
                  <a:pt x="0" y="587503"/>
                </a:moveTo>
                <a:cubicBezTo>
                  <a:pt x="678942" y="308611"/>
                  <a:pt x="1357884" y="29719"/>
                  <a:pt x="2039112" y="2287"/>
                </a:cubicBezTo>
                <a:cubicBezTo>
                  <a:pt x="2720340" y="-25145"/>
                  <a:pt x="3403854" y="198883"/>
                  <a:pt x="4087368" y="422911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6C97E-1434-4BCC-A3FA-75FA81E7C307}"/>
              </a:ext>
            </a:extLst>
          </p:cNvPr>
          <p:cNvSpPr txBox="1"/>
          <p:nvPr/>
        </p:nvSpPr>
        <p:spPr>
          <a:xfrm>
            <a:off x="159721" y="4840363"/>
            <a:ext cx="882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Find out where each pixel g(</a:t>
            </a:r>
            <a:r>
              <a:rPr lang="en-US" altLang="en-US" sz="2800" dirty="0" err="1"/>
              <a:t>x’,y</a:t>
            </a:r>
            <a:r>
              <a:rPr lang="en-US" altLang="en-US" sz="2800" dirty="0"/>
              <a:t>’) should get its value from, and steal it.</a:t>
            </a:r>
          </a:p>
          <a:p>
            <a:pPr algn="ctr"/>
            <a:r>
              <a:rPr lang="en-US" altLang="en-US" sz="2800" dirty="0"/>
              <a:t>Note: requires ability to invert 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99BA37-E9B1-4A10-86DA-53BCCA08EF8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82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D609-A45D-4EC7-8C34-0B7A969A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Inverse Warping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F6857F-DB0F-4F1B-9A6B-0478D0131689}"/>
              </a:ext>
            </a:extLst>
          </p:cNvPr>
          <p:cNvSpPr txBox="1"/>
          <p:nvPr/>
        </p:nvSpPr>
        <p:spPr>
          <a:xfrm>
            <a:off x="6089610" y="1620796"/>
            <a:ext cx="5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x'-1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CB22FD0-B492-4A6F-80BB-10EB17F81C08}"/>
              </a:ext>
            </a:extLst>
          </p:cNvPr>
          <p:cNvGrpSpPr/>
          <p:nvPr/>
        </p:nvGrpSpPr>
        <p:grpSpPr>
          <a:xfrm>
            <a:off x="6072438" y="2073380"/>
            <a:ext cx="1827800" cy="1828800"/>
            <a:chOff x="1128582" y="2660939"/>
            <a:chExt cx="1827800" cy="18288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F4ED8A-3546-461D-9880-82A2E4684365}"/>
                </a:ext>
              </a:extLst>
            </p:cNvPr>
            <p:cNvSpPr/>
            <p:nvPr/>
          </p:nvSpPr>
          <p:spPr>
            <a:xfrm>
              <a:off x="1128583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19EDF23-E52C-41C8-A3DA-66AA55E4AB1C}"/>
                </a:ext>
              </a:extLst>
            </p:cNvPr>
            <p:cNvSpPr/>
            <p:nvPr/>
          </p:nvSpPr>
          <p:spPr>
            <a:xfrm>
              <a:off x="1736772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858347E-DAE6-4908-9A58-3114F751EE9D}"/>
                </a:ext>
              </a:extLst>
            </p:cNvPr>
            <p:cNvSpPr/>
            <p:nvPr/>
          </p:nvSpPr>
          <p:spPr>
            <a:xfrm>
              <a:off x="2344960" y="2660939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0D08829-DA5E-4404-A7F8-6E6133C1D8F8}"/>
                </a:ext>
              </a:extLst>
            </p:cNvPr>
            <p:cNvGrpSpPr/>
            <p:nvPr/>
          </p:nvGrpSpPr>
          <p:grpSpPr>
            <a:xfrm>
              <a:off x="1128582" y="3263686"/>
              <a:ext cx="1827799" cy="609247"/>
              <a:chOff x="1259453" y="2197378"/>
              <a:chExt cx="1366765" cy="45749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982E7C2-0E2D-4339-AC44-CC2FD8038B49}"/>
                  </a:ext>
                </a:extLst>
              </p:cNvPr>
              <p:cNvSpPr/>
              <p:nvPr/>
            </p:nvSpPr>
            <p:spPr>
              <a:xfrm>
                <a:off x="1259453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7C0D4AD-6A7A-4D72-9B6C-9716D160DAA9}"/>
                  </a:ext>
                </a:extLst>
              </p:cNvPr>
              <p:cNvSpPr/>
              <p:nvPr/>
            </p:nvSpPr>
            <p:spPr>
              <a:xfrm>
                <a:off x="1714236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9623FF4-1F69-4E1A-B0EC-1EC4170EBE3B}"/>
                  </a:ext>
                </a:extLst>
              </p:cNvPr>
              <p:cNvSpPr/>
              <p:nvPr/>
            </p:nvSpPr>
            <p:spPr>
              <a:xfrm>
                <a:off x="2169018" y="2197378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457A9A5-F0F3-4A97-B3CF-2F17091A8C0D}"/>
                </a:ext>
              </a:extLst>
            </p:cNvPr>
            <p:cNvGrpSpPr/>
            <p:nvPr/>
          </p:nvGrpSpPr>
          <p:grpSpPr>
            <a:xfrm>
              <a:off x="1128583" y="3880889"/>
              <a:ext cx="1827796" cy="608850"/>
              <a:chOff x="1417942" y="2802693"/>
              <a:chExt cx="1366763" cy="4572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2B123C6-4073-4177-95AD-9F0714BFDD90}"/>
                  </a:ext>
                </a:extLst>
              </p:cNvPr>
              <p:cNvSpPr/>
              <p:nvPr/>
            </p:nvSpPr>
            <p:spPr>
              <a:xfrm>
                <a:off x="1417942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21CA052-37F5-459D-819C-B76B45241748}"/>
                  </a:ext>
                </a:extLst>
              </p:cNvPr>
              <p:cNvSpPr/>
              <p:nvPr/>
            </p:nvSpPr>
            <p:spPr>
              <a:xfrm>
                <a:off x="1866636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371A727-F86B-46BD-B842-23DFE840CAF8}"/>
                  </a:ext>
                </a:extLst>
              </p:cNvPr>
              <p:cNvSpPr/>
              <p:nvPr/>
            </p:nvSpPr>
            <p:spPr>
              <a:xfrm>
                <a:off x="2327505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BA02B5C-D178-445A-A5F9-68DE2FE19F0F}"/>
              </a:ext>
            </a:extLst>
          </p:cNvPr>
          <p:cNvSpPr txBox="1"/>
          <p:nvPr/>
        </p:nvSpPr>
        <p:spPr>
          <a:xfrm>
            <a:off x="6677395" y="1626745"/>
            <a:ext cx="61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x'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47957F-4AE1-4562-9164-C1D1FD02581A}"/>
              </a:ext>
            </a:extLst>
          </p:cNvPr>
          <p:cNvSpPr txBox="1"/>
          <p:nvPr/>
        </p:nvSpPr>
        <p:spPr>
          <a:xfrm>
            <a:off x="7288816" y="1626745"/>
            <a:ext cx="61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x'+1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7ABD59-48AD-40FF-B121-B9A1ECE67043}"/>
              </a:ext>
            </a:extLst>
          </p:cNvPr>
          <p:cNvSpPr txBox="1"/>
          <p:nvPr/>
        </p:nvSpPr>
        <p:spPr>
          <a:xfrm>
            <a:off x="5476486" y="2193337"/>
            <a:ext cx="5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y'-1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EE26DB9-1BD2-4B19-94DC-E92612B202E8}"/>
              </a:ext>
            </a:extLst>
          </p:cNvPr>
          <p:cNvSpPr txBox="1"/>
          <p:nvPr/>
        </p:nvSpPr>
        <p:spPr>
          <a:xfrm>
            <a:off x="5464252" y="2796084"/>
            <a:ext cx="5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y'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42095D-1A01-4236-89D2-62D54076071A}"/>
              </a:ext>
            </a:extLst>
          </p:cNvPr>
          <p:cNvSpPr txBox="1"/>
          <p:nvPr/>
        </p:nvSpPr>
        <p:spPr>
          <a:xfrm>
            <a:off x="5421770" y="3413089"/>
            <a:ext cx="6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y'+1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E52D4DE-5A10-47CC-9974-534E8F9BE5EC}"/>
              </a:ext>
            </a:extLst>
          </p:cNvPr>
          <p:cNvGrpSpPr/>
          <p:nvPr/>
        </p:nvGrpSpPr>
        <p:grpSpPr>
          <a:xfrm>
            <a:off x="5028271" y="4204897"/>
            <a:ext cx="1077021" cy="1108917"/>
            <a:chOff x="628649" y="2822527"/>
            <a:chExt cx="1077021" cy="1108917"/>
          </a:xfrm>
        </p:grpSpPr>
        <p:grpSp>
          <p:nvGrpSpPr>
            <p:cNvPr id="76" name="Group 6">
              <a:extLst>
                <a:ext uri="{FF2B5EF4-FFF2-40B4-BE49-F238E27FC236}">
                  <a16:creationId xmlns:a16="http://schemas.microsoft.com/office/drawing/2014/main" id="{DD0DD41D-0D48-476C-9802-BE6B05E523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9" name="Line 7">
                <a:extLst>
                  <a:ext uri="{FF2B5EF4-FFF2-40B4-BE49-F238E27FC236}">
                    <a16:creationId xmlns:a16="http://schemas.microsoft.com/office/drawing/2014/main" id="{66032618-5AB1-4269-82BF-1CC7CED62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0" name="Line 8">
                <a:extLst>
                  <a:ext uri="{FF2B5EF4-FFF2-40B4-BE49-F238E27FC236}">
                    <a16:creationId xmlns:a16="http://schemas.microsoft.com/office/drawing/2014/main" id="{9A485E05-75E7-4E67-BAE8-1C2D948F9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77" name="Text Box 12">
              <a:extLst>
                <a:ext uri="{FF2B5EF4-FFF2-40B4-BE49-F238E27FC236}">
                  <a16:creationId xmlns:a16="http://schemas.microsoft.com/office/drawing/2014/main" id="{CFFD73FF-EB97-4A20-82CB-0A6EEB0823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x'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78" name="Text Box 20">
              <a:extLst>
                <a:ext uri="{FF2B5EF4-FFF2-40B4-BE49-F238E27FC236}">
                  <a16:creationId xmlns:a16="http://schemas.microsoft.com/office/drawing/2014/main" id="{384E347A-3677-4E8B-9AE8-4A24FB4C6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y’</a:t>
              </a:r>
              <a:endParaRPr lang="en-US" altLang="en-US" dirty="0">
                <a:latin typeface="+mj-lt"/>
              </a:endParaRPr>
            </a:p>
          </p:txBody>
        </p:sp>
      </p:grpSp>
      <p:sp>
        <p:nvSpPr>
          <p:cNvPr id="81" name="Text Box 18">
            <a:extLst>
              <a:ext uri="{FF2B5EF4-FFF2-40B4-BE49-F238E27FC236}">
                <a16:creationId xmlns:a16="http://schemas.microsoft.com/office/drawing/2014/main" id="{A1628E77-B0A6-4783-8FE6-C514C8CC0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953" y="4609868"/>
            <a:ext cx="1564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latin typeface="+mj-lt"/>
              </a:rPr>
              <a:t>g(</a:t>
            </a:r>
            <a:r>
              <a:rPr lang="en-US" altLang="en-US" sz="3200" i="1" dirty="0" err="1">
                <a:latin typeface="+mj-lt"/>
              </a:rPr>
              <a:t>x’,y</a:t>
            </a:r>
            <a:r>
              <a:rPr lang="en-US" altLang="en-US" sz="3200" i="1" dirty="0">
                <a:latin typeface="+mj-lt"/>
              </a:rPr>
              <a:t>’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0D82C4-21CA-4139-B29A-105474260C5F}"/>
              </a:ext>
            </a:extLst>
          </p:cNvPr>
          <p:cNvGrpSpPr/>
          <p:nvPr/>
        </p:nvGrpSpPr>
        <p:grpSpPr>
          <a:xfrm>
            <a:off x="512254" y="1540843"/>
            <a:ext cx="2549906" cy="3798777"/>
            <a:chOff x="512254" y="1540843"/>
            <a:chExt cx="2549906" cy="37987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445B0C-E226-4F69-B315-3849AA35416D}"/>
                </a:ext>
              </a:extLst>
            </p:cNvPr>
            <p:cNvGrpSpPr/>
            <p:nvPr/>
          </p:nvGrpSpPr>
          <p:grpSpPr>
            <a:xfrm>
              <a:off x="628649" y="4230703"/>
              <a:ext cx="1077021" cy="1108917"/>
              <a:chOff x="628649" y="2822527"/>
              <a:chExt cx="1077021" cy="1108917"/>
            </a:xfrm>
          </p:grpSpPr>
          <p:grpSp>
            <p:nvGrpSpPr>
              <p:cNvPr id="4" name="Group 6">
                <a:extLst>
                  <a:ext uri="{FF2B5EF4-FFF2-40B4-BE49-F238E27FC236}">
                    <a16:creationId xmlns:a16="http://schemas.microsoft.com/office/drawing/2014/main" id="{B95E402C-6D3B-461D-A165-2E4C8E96CE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589" y="2822527"/>
                <a:ext cx="577081" cy="577081"/>
                <a:chOff x="1104" y="3312"/>
                <a:chExt cx="240" cy="240"/>
              </a:xfrm>
            </p:grpSpPr>
            <p:sp>
              <p:nvSpPr>
                <p:cNvPr id="7" name="Line 7">
                  <a:extLst>
                    <a:ext uri="{FF2B5EF4-FFF2-40B4-BE49-F238E27FC236}">
                      <a16:creationId xmlns:a16="http://schemas.microsoft.com/office/drawing/2014/main" id="{E4F73A54-6DD7-454F-8942-73C533A441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312"/>
                  <a:ext cx="0" cy="24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" name="Line 8">
                  <a:extLst>
                    <a:ext uri="{FF2B5EF4-FFF2-40B4-BE49-F238E27FC236}">
                      <a16:creationId xmlns:a16="http://schemas.microsoft.com/office/drawing/2014/main" id="{64A047CF-4D30-442A-BEE4-FA74498FF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52"/>
                  <a:ext cx="240" cy="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5" name="Text Box 12">
                <a:extLst>
                  <a:ext uri="{FF2B5EF4-FFF2-40B4-BE49-F238E27FC236}">
                    <a16:creationId xmlns:a16="http://schemas.microsoft.com/office/drawing/2014/main" id="{5AECF637-282E-4651-9719-25537B3319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584" y="3469779"/>
                <a:ext cx="5770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x </a:t>
                </a:r>
                <a:endParaRPr lang="en-US" altLang="en-US" dirty="0">
                  <a:latin typeface="+mj-lt"/>
                </a:endParaRPr>
              </a:p>
            </p:txBody>
          </p:sp>
          <p:sp>
            <p:nvSpPr>
              <p:cNvPr id="6" name="Text Box 20">
                <a:extLst>
                  <a:ext uri="{FF2B5EF4-FFF2-40B4-BE49-F238E27FC236}">
                    <a16:creationId xmlns:a16="http://schemas.microsoft.com/office/drawing/2014/main" id="{F9283CAE-A0E0-4868-9D36-91B91724D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49" y="2889515"/>
                <a:ext cx="4999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y</a:t>
                </a:r>
                <a:endParaRPr lang="en-US" altLang="en-US" dirty="0">
                  <a:latin typeface="+mj-lt"/>
                </a:endParaRPr>
              </a:p>
            </p:txBody>
          </p:sp>
        </p:grp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124771C4-A968-4737-8724-EC0295505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332" y="4635674"/>
              <a:ext cx="129082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f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167EE1-F76B-4C46-9E38-B3FB4E18F407}"/>
                </a:ext>
              </a:extLst>
            </p:cNvPr>
            <p:cNvSpPr txBox="1"/>
            <p:nvPr/>
          </p:nvSpPr>
          <p:spPr>
            <a:xfrm>
              <a:off x="1145754" y="1540843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69CA23-380F-4216-A778-8088F2E02831}"/>
                </a:ext>
              </a:extLst>
            </p:cNvPr>
            <p:cNvGrpSpPr/>
            <p:nvPr/>
          </p:nvGrpSpPr>
          <p:grpSpPr>
            <a:xfrm>
              <a:off x="1120442" y="1993427"/>
              <a:ext cx="1835940" cy="1828800"/>
              <a:chOff x="1120442" y="2660939"/>
              <a:chExt cx="1835940" cy="18288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2ACF3D-8DD9-4CD6-B511-759568EFB3F5}"/>
                  </a:ext>
                </a:extLst>
              </p:cNvPr>
              <p:cNvSpPr/>
              <p:nvPr/>
            </p:nvSpPr>
            <p:spPr>
              <a:xfrm>
                <a:off x="1128583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6AC419-2C27-4261-A064-A3D3192F7DC3}"/>
                  </a:ext>
                </a:extLst>
              </p:cNvPr>
              <p:cNvSpPr/>
              <p:nvPr/>
            </p:nvSpPr>
            <p:spPr>
              <a:xfrm>
                <a:off x="1736772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1F733E-6E61-45A5-8E21-28901DD7E4F9}"/>
                  </a:ext>
                </a:extLst>
              </p:cNvPr>
              <p:cNvSpPr/>
              <p:nvPr/>
            </p:nvSpPr>
            <p:spPr>
              <a:xfrm>
                <a:off x="2344960" y="2660939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EC1DE4-39F9-4206-921B-C83C4845FD81}"/>
                  </a:ext>
                </a:extLst>
              </p:cNvPr>
              <p:cNvGrpSpPr/>
              <p:nvPr/>
            </p:nvGrpSpPr>
            <p:grpSpPr>
              <a:xfrm>
                <a:off x="1128584" y="3263686"/>
                <a:ext cx="1827798" cy="609247"/>
                <a:chOff x="1259454" y="2197378"/>
                <a:chExt cx="1366764" cy="457498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A58A522-F68A-4B31-96B2-79A339BB7BD5}"/>
                    </a:ext>
                  </a:extLst>
                </p:cNvPr>
                <p:cNvSpPr/>
                <p:nvPr/>
              </p:nvSpPr>
              <p:spPr>
                <a:xfrm>
                  <a:off x="1259454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C56900B-9B92-4F1E-8294-5321877EBB03}"/>
                    </a:ext>
                  </a:extLst>
                </p:cNvPr>
                <p:cNvSpPr/>
                <p:nvPr/>
              </p:nvSpPr>
              <p:spPr>
                <a:xfrm>
                  <a:off x="1714236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04CDAEF-1149-408D-B944-E57D89F55F4B}"/>
                    </a:ext>
                  </a:extLst>
                </p:cNvPr>
                <p:cNvSpPr/>
                <p:nvPr/>
              </p:nvSpPr>
              <p:spPr>
                <a:xfrm>
                  <a:off x="2169018" y="2197378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B6C0368-11E3-4E8D-B4A9-228AD9DAEEC1}"/>
                  </a:ext>
                </a:extLst>
              </p:cNvPr>
              <p:cNvGrpSpPr/>
              <p:nvPr/>
            </p:nvGrpSpPr>
            <p:grpSpPr>
              <a:xfrm>
                <a:off x="1120442" y="3880889"/>
                <a:ext cx="1835938" cy="608850"/>
                <a:chOff x="1411854" y="2802693"/>
                <a:chExt cx="1372851" cy="45720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695577-62D0-4589-9274-7352F3168F7E}"/>
                    </a:ext>
                  </a:extLst>
                </p:cNvPr>
                <p:cNvSpPr/>
                <p:nvPr/>
              </p:nvSpPr>
              <p:spPr>
                <a:xfrm>
                  <a:off x="1411854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5662677-276C-4D61-97F9-751656E5D42E}"/>
                    </a:ext>
                  </a:extLst>
                </p:cNvPr>
                <p:cNvSpPr/>
                <p:nvPr/>
              </p:nvSpPr>
              <p:spPr>
                <a:xfrm>
                  <a:off x="1866636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E74B7C7-BC4F-4DA7-9050-D1DF0A356E13}"/>
                    </a:ext>
                  </a:extLst>
                </p:cNvPr>
                <p:cNvSpPr/>
                <p:nvPr/>
              </p:nvSpPr>
              <p:spPr>
                <a:xfrm>
                  <a:off x="2327505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D0D9D6-47BD-4CA0-9EC4-525EA85BD1EE}"/>
                </a:ext>
              </a:extLst>
            </p:cNvPr>
            <p:cNvSpPr txBox="1"/>
            <p:nvPr/>
          </p:nvSpPr>
          <p:spPr>
            <a:xfrm>
              <a:off x="1733539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3F4B1-3940-449E-8126-1215107D7FE9}"/>
                </a:ext>
              </a:extLst>
            </p:cNvPr>
            <p:cNvSpPr txBox="1"/>
            <p:nvPr/>
          </p:nvSpPr>
          <p:spPr>
            <a:xfrm>
              <a:off x="2344960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x+1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A766B7-E2A0-484B-8D21-A5D10FF073A4}"/>
                </a:ext>
              </a:extLst>
            </p:cNvPr>
            <p:cNvSpPr txBox="1"/>
            <p:nvPr/>
          </p:nvSpPr>
          <p:spPr>
            <a:xfrm>
              <a:off x="532630" y="2113384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y-1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31349-9928-4535-99FA-BDEDEEC76596}"/>
                </a:ext>
              </a:extLst>
            </p:cNvPr>
            <p:cNvSpPr txBox="1"/>
            <p:nvPr/>
          </p:nvSpPr>
          <p:spPr>
            <a:xfrm>
              <a:off x="520396" y="2716131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C2B227-6C49-4374-A287-D68294022068}"/>
                </a:ext>
              </a:extLst>
            </p:cNvPr>
            <p:cNvSpPr txBox="1"/>
            <p:nvPr/>
          </p:nvSpPr>
          <p:spPr>
            <a:xfrm>
              <a:off x="512254" y="3333136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y+1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F64DD2-39B6-4AF6-830C-27267D689AF2}"/>
              </a:ext>
            </a:extLst>
          </p:cNvPr>
          <p:cNvGrpSpPr/>
          <p:nvPr/>
        </p:nvGrpSpPr>
        <p:grpSpPr>
          <a:xfrm>
            <a:off x="1418980" y="2274406"/>
            <a:ext cx="643680" cy="614665"/>
            <a:chOff x="1418980" y="2274406"/>
            <a:chExt cx="643680" cy="614665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6FF85ED-CE6D-4E7A-B13D-8CB13C00DE6D}"/>
                </a:ext>
              </a:extLst>
            </p:cNvPr>
            <p:cNvCxnSpPr/>
            <p:nvPr/>
          </p:nvCxnSpPr>
          <p:spPr>
            <a:xfrm flipH="1">
              <a:off x="1755625" y="2274406"/>
              <a:ext cx="307035" cy="32310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336D313-F480-4215-A07D-4F2AC86B96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5283" y="2615419"/>
              <a:ext cx="299514" cy="25693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97289DD-5A90-4362-B24A-532E0C59B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8980" y="2609601"/>
              <a:ext cx="336644" cy="2794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9AB7D82-D536-43AD-9C69-03F6CA3B4574}"/>
                </a:ext>
              </a:extLst>
            </p:cNvPr>
            <p:cNvCxnSpPr>
              <a:cxnSpLocks/>
            </p:cNvCxnSpPr>
            <p:nvPr/>
          </p:nvCxnSpPr>
          <p:spPr>
            <a:xfrm>
              <a:off x="1446996" y="2330332"/>
              <a:ext cx="311881" cy="28842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F280062-063C-4547-B881-D89208C702DE}"/>
              </a:ext>
            </a:extLst>
          </p:cNvPr>
          <p:cNvSpPr txBox="1"/>
          <p:nvPr/>
        </p:nvSpPr>
        <p:spPr>
          <a:xfrm>
            <a:off x="159721" y="5398784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If you don’t hit an exact pixel, figure out how to take it from the neighbors.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1F73B6-EF07-4DDE-B661-E4FA7DABF8C8}"/>
              </a:ext>
            </a:extLst>
          </p:cNvPr>
          <p:cNvGrpSpPr/>
          <p:nvPr/>
        </p:nvGrpSpPr>
        <p:grpSpPr>
          <a:xfrm>
            <a:off x="1717899" y="1882133"/>
            <a:ext cx="5245159" cy="997782"/>
            <a:chOff x="1717899" y="1882133"/>
            <a:chExt cx="5245159" cy="997782"/>
          </a:xfrm>
        </p:grpSpPr>
        <p:sp>
          <p:nvSpPr>
            <p:cNvPr id="73" name="Text Box 17">
              <a:extLst>
                <a:ext uri="{FF2B5EF4-FFF2-40B4-BE49-F238E27FC236}">
                  <a16:creationId xmlns:a16="http://schemas.microsoft.com/office/drawing/2014/main" id="{4EEFB0BB-7CCA-4660-8898-C3C07F091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9804" y="1944945"/>
              <a:ext cx="175490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T</a:t>
              </a:r>
              <a:r>
                <a:rPr lang="en-US" altLang="en-US" sz="3200" i="1" baseline="30000" dirty="0">
                  <a:latin typeface="+mj-lt"/>
                </a:rPr>
                <a:t>-1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4BA17DC-289A-490C-8A86-811F19888F11}"/>
                </a:ext>
              </a:extLst>
            </p:cNvPr>
            <p:cNvSpPr/>
            <p:nvPr/>
          </p:nvSpPr>
          <p:spPr>
            <a:xfrm flipH="1">
              <a:off x="1717899" y="1882133"/>
              <a:ext cx="5245159" cy="997782"/>
            </a:xfrm>
            <a:custGeom>
              <a:avLst/>
              <a:gdLst>
                <a:gd name="connsiteX0" fmla="*/ 0 w 4087368"/>
                <a:gd name="connsiteY0" fmla="*/ 587503 h 587503"/>
                <a:gd name="connsiteX1" fmla="*/ 2039112 w 4087368"/>
                <a:gd name="connsiteY1" fmla="*/ 2287 h 587503"/>
                <a:gd name="connsiteX2" fmla="*/ 4087368 w 4087368"/>
                <a:gd name="connsiteY2" fmla="*/ 422911 h 58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7368" h="587503">
                  <a:moveTo>
                    <a:pt x="0" y="587503"/>
                  </a:moveTo>
                  <a:cubicBezTo>
                    <a:pt x="678942" y="308611"/>
                    <a:pt x="1357884" y="29719"/>
                    <a:pt x="2039112" y="2287"/>
                  </a:cubicBezTo>
                  <a:cubicBezTo>
                    <a:pt x="2720340" y="-25145"/>
                    <a:pt x="3403854" y="198883"/>
                    <a:pt x="4087368" y="42291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3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D5FF-191B-4F73-938A-2B56E76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Mosaicing</a:t>
            </a:r>
            <a:endParaRPr lang="en-US" dirty="0"/>
          </a:p>
        </p:txBody>
      </p:sp>
      <p:pic>
        <p:nvPicPr>
          <p:cNvPr id="5" name="Picture 4" descr="wim1">
            <a:extLst>
              <a:ext uri="{FF2B5EF4-FFF2-40B4-BE49-F238E27FC236}">
                <a16:creationId xmlns:a16="http://schemas.microsoft.com/office/drawing/2014/main" id="{4AD1A34B-1B87-4DFC-895A-04CA9B89D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24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wim2">
            <a:extLst>
              <a:ext uri="{FF2B5EF4-FFF2-40B4-BE49-F238E27FC236}">
                <a16:creationId xmlns:a16="http://schemas.microsoft.com/office/drawing/2014/main" id="{36EF868E-F4F9-4F2C-9D10-5446FC0D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91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8A78EF-0392-4BB3-B248-0225D86B82DA}"/>
              </a:ext>
            </a:extLst>
          </p:cNvPr>
          <p:cNvSpPr txBox="1"/>
          <p:nvPr/>
        </p:nvSpPr>
        <p:spPr>
          <a:xfrm>
            <a:off x="41416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1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EFF08-5208-4655-B595-095F3F7AFB9D}"/>
              </a:ext>
            </a:extLst>
          </p:cNvPr>
          <p:cNvSpPr txBox="1"/>
          <p:nvPr/>
        </p:nvSpPr>
        <p:spPr>
          <a:xfrm>
            <a:off x="500140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2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8AD67-498A-47CE-B24D-2934A34EAB6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6AB1E7-991E-41FD-9D4C-A8B2FF086796}"/>
              </a:ext>
            </a:extLst>
          </p:cNvPr>
          <p:cNvGrpSpPr/>
          <p:nvPr/>
        </p:nvGrpSpPr>
        <p:grpSpPr>
          <a:xfrm>
            <a:off x="114300" y="4385194"/>
            <a:ext cx="8915400" cy="1923686"/>
            <a:chOff x="228600" y="4527816"/>
            <a:chExt cx="8915400" cy="19236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2CFD6C-187B-483C-8892-D31E7299478B}"/>
                </a:ext>
              </a:extLst>
            </p:cNvPr>
            <p:cNvSpPr/>
            <p:nvPr/>
          </p:nvSpPr>
          <p:spPr>
            <a:xfrm>
              <a:off x="228600" y="4527816"/>
              <a:ext cx="8915400" cy="1923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0798C2-8575-4CD3-A738-254CCD8DBCE1}"/>
                </a:ext>
              </a:extLst>
            </p:cNvPr>
            <p:cNvSpPr txBox="1"/>
            <p:nvPr/>
          </p:nvSpPr>
          <p:spPr>
            <a:xfrm>
              <a:off x="319442" y="4704829"/>
              <a:ext cx="88245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dirty="0"/>
                <a:t>Can warp an image. Pixels that don’t have a corresponding pixel in the image are set to a chosen value (often 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03992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D5FF-191B-4F73-938A-2B56E76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Mosaicing</a:t>
            </a:r>
            <a:endParaRPr lang="en-US" dirty="0"/>
          </a:p>
        </p:txBody>
      </p:sp>
      <p:pic>
        <p:nvPicPr>
          <p:cNvPr id="4" name="Picture 3" descr="mos">
            <a:extLst>
              <a:ext uri="{FF2B5EF4-FFF2-40B4-BE49-F238E27FC236}">
                <a16:creationId xmlns:a16="http://schemas.microsoft.com/office/drawing/2014/main" id="{DB2606B2-EAE0-4244-BB41-4B90BB0E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91" y="428630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im1">
            <a:extLst>
              <a:ext uri="{FF2B5EF4-FFF2-40B4-BE49-F238E27FC236}">
                <a16:creationId xmlns:a16="http://schemas.microsoft.com/office/drawing/2014/main" id="{4AD1A34B-1B87-4DFC-895A-04CA9B89D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24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wim2">
            <a:extLst>
              <a:ext uri="{FF2B5EF4-FFF2-40B4-BE49-F238E27FC236}">
                <a16:creationId xmlns:a16="http://schemas.microsoft.com/office/drawing/2014/main" id="{36EF868E-F4F9-4F2C-9D10-5446FC0D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91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">
            <a:extLst>
              <a:ext uri="{FF2B5EF4-FFF2-40B4-BE49-F238E27FC236}">
                <a16:creationId xmlns:a16="http://schemas.microsoft.com/office/drawing/2014/main" id="{CA8BD83C-D8BF-4637-899E-7712F41A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24" y="428630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8A78EF-0392-4BB3-B248-0225D86B82DA}"/>
              </a:ext>
            </a:extLst>
          </p:cNvPr>
          <p:cNvSpPr txBox="1"/>
          <p:nvPr/>
        </p:nvSpPr>
        <p:spPr>
          <a:xfrm>
            <a:off x="41416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1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344E2-0AD6-4D34-869F-CE74414E3C38}"/>
              </a:ext>
            </a:extLst>
          </p:cNvPr>
          <p:cNvSpPr txBox="1"/>
          <p:nvPr/>
        </p:nvSpPr>
        <p:spPr>
          <a:xfrm>
            <a:off x="414166" y="5247039"/>
            <a:ext cx="164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EFF08-5208-4655-B595-095F3F7AFB9D}"/>
              </a:ext>
            </a:extLst>
          </p:cNvPr>
          <p:cNvSpPr txBox="1"/>
          <p:nvPr/>
        </p:nvSpPr>
        <p:spPr>
          <a:xfrm>
            <a:off x="500140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2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A414B-E18A-4B25-850F-EC43F450D237}"/>
              </a:ext>
            </a:extLst>
          </p:cNvPr>
          <p:cNvSpPr txBox="1"/>
          <p:nvPr/>
        </p:nvSpPr>
        <p:spPr>
          <a:xfrm>
            <a:off x="5001406" y="5027583"/>
            <a:ext cx="1641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/>
              <a:t>I</a:t>
            </a:r>
            <a:r>
              <a:rPr lang="en-US" sz="2800" baseline="-25000" dirty="0"/>
              <a:t>1 </a:t>
            </a:r>
            <a:r>
              <a:rPr lang="en-US" sz="2800" dirty="0"/>
              <a:t>+</a:t>
            </a:r>
          </a:p>
          <a:p>
            <a:pPr algn="ctr"/>
            <a:r>
              <a:rPr lang="en-US" sz="2800" dirty="0"/>
              <a:t>(1-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/>
              <a:t>I</a:t>
            </a:r>
            <a:r>
              <a:rPr lang="en-US" sz="2800" baseline="-25000" dirty="0"/>
              <a:t>2 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50150-E2CB-4992-98FE-5F0CC1469DBA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8409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8563235-AABE-40CB-BD58-4BF072E04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CBDEC5A-250B-4C5F-A59B-9424B6216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Compact Camera FOV = 50 x 35°</a:t>
            </a:r>
          </a:p>
          <a:p>
            <a:r>
              <a:rPr lang="en-US" altLang="en-US" dirty="0"/>
              <a:t>Human FOV                = 200 x 135°</a:t>
            </a:r>
          </a:p>
          <a:p>
            <a:pPr lvl="1"/>
            <a:endParaRPr lang="en-US" altLang="en-US" dirty="0"/>
          </a:p>
        </p:txBody>
      </p:sp>
      <p:pic>
        <p:nvPicPr>
          <p:cNvPr id="6148" name="Picture 4" descr="human">
            <a:extLst>
              <a:ext uri="{FF2B5EF4-FFF2-40B4-BE49-F238E27FC236}">
                <a16:creationId xmlns:a16="http://schemas.microsoft.com/office/drawing/2014/main" id="{9C230831-D8E3-425B-9DE0-7B62F942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97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B520D2-EC2A-4FBF-8923-314430CB3F57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246733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D5FF-191B-4F73-938A-2B56E76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Mosaicing</a:t>
            </a:r>
            <a:endParaRPr lang="en-US" dirty="0"/>
          </a:p>
        </p:txBody>
      </p:sp>
      <p:pic>
        <p:nvPicPr>
          <p:cNvPr id="4" name="Picture 3" descr="mos">
            <a:extLst>
              <a:ext uri="{FF2B5EF4-FFF2-40B4-BE49-F238E27FC236}">
                <a16:creationId xmlns:a16="http://schemas.microsoft.com/office/drawing/2014/main" id="{DB2606B2-EAE0-4244-BB41-4B90BB0E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91" y="428630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im1">
            <a:extLst>
              <a:ext uri="{FF2B5EF4-FFF2-40B4-BE49-F238E27FC236}">
                <a16:creationId xmlns:a16="http://schemas.microsoft.com/office/drawing/2014/main" id="{4AD1A34B-1B87-4DFC-895A-04CA9B89D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24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wim2">
            <a:extLst>
              <a:ext uri="{FF2B5EF4-FFF2-40B4-BE49-F238E27FC236}">
                <a16:creationId xmlns:a16="http://schemas.microsoft.com/office/drawing/2014/main" id="{36EF868E-F4F9-4F2C-9D10-5446FC0D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91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">
            <a:extLst>
              <a:ext uri="{FF2B5EF4-FFF2-40B4-BE49-F238E27FC236}">
                <a16:creationId xmlns:a16="http://schemas.microsoft.com/office/drawing/2014/main" id="{CA8BD83C-D8BF-4637-899E-7712F41A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24" y="428630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8A78EF-0392-4BB3-B248-0225D86B82DA}"/>
              </a:ext>
            </a:extLst>
          </p:cNvPr>
          <p:cNvSpPr txBox="1"/>
          <p:nvPr/>
        </p:nvSpPr>
        <p:spPr>
          <a:xfrm>
            <a:off x="41416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1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344E2-0AD6-4D34-869F-CE74414E3C38}"/>
              </a:ext>
            </a:extLst>
          </p:cNvPr>
          <p:cNvSpPr txBox="1"/>
          <p:nvPr/>
        </p:nvSpPr>
        <p:spPr>
          <a:xfrm>
            <a:off x="414166" y="5247039"/>
            <a:ext cx="164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EFF08-5208-4655-B595-095F3F7AFB9D}"/>
              </a:ext>
            </a:extLst>
          </p:cNvPr>
          <p:cNvSpPr txBox="1"/>
          <p:nvPr/>
        </p:nvSpPr>
        <p:spPr>
          <a:xfrm>
            <a:off x="500140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2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A414B-E18A-4B25-850F-EC43F450D237}"/>
              </a:ext>
            </a:extLst>
          </p:cNvPr>
          <p:cNvSpPr txBox="1"/>
          <p:nvPr/>
        </p:nvSpPr>
        <p:spPr>
          <a:xfrm>
            <a:off x="5001406" y="5027583"/>
            <a:ext cx="1641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/>
              <a:t>I</a:t>
            </a:r>
            <a:r>
              <a:rPr lang="en-US" sz="2800" baseline="-25000" dirty="0"/>
              <a:t>1 </a:t>
            </a:r>
            <a:r>
              <a:rPr lang="en-US" sz="2800" dirty="0"/>
              <a:t>+</a:t>
            </a:r>
          </a:p>
          <a:p>
            <a:pPr algn="ctr"/>
            <a:r>
              <a:rPr lang="en-US" sz="2800" dirty="0"/>
              <a:t>(1-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/>
              <a:t>I</a:t>
            </a:r>
            <a:r>
              <a:rPr lang="en-US" sz="2800" baseline="-25000" dirty="0"/>
              <a:t>2 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8AD67-498A-47CE-B24D-2934A34EAB6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DD7D2A-EEBF-43BB-9369-F3B5BDA4C223}"/>
              </a:ext>
            </a:extLst>
          </p:cNvPr>
          <p:cNvGrpSpPr/>
          <p:nvPr/>
        </p:nvGrpSpPr>
        <p:grpSpPr>
          <a:xfrm>
            <a:off x="114300" y="1640008"/>
            <a:ext cx="8915400" cy="1923686"/>
            <a:chOff x="228600" y="4527816"/>
            <a:chExt cx="8915400" cy="19236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F91880-D76E-4660-A109-13C454C2B61B}"/>
                </a:ext>
              </a:extLst>
            </p:cNvPr>
            <p:cNvSpPr/>
            <p:nvPr/>
          </p:nvSpPr>
          <p:spPr>
            <a:xfrm>
              <a:off x="228600" y="4527816"/>
              <a:ext cx="8915400" cy="1923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877262-EE64-49A6-8A18-8F8E4926DFC2}"/>
                </a:ext>
              </a:extLst>
            </p:cNvPr>
            <p:cNvSpPr txBox="1"/>
            <p:nvPr/>
          </p:nvSpPr>
          <p:spPr>
            <a:xfrm>
              <a:off x="319442" y="4704829"/>
              <a:ext cx="88245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dirty="0"/>
                <a:t>Can also warp an image containing 1s. Pixels that don’t have a corresponding pixel in the image are set to a chosen value (often 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0662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BE85-32AB-4EDD-A5DA-9EB942A4F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6E190-39A2-4372-8C09-0E737849D235}"/>
              </a:ext>
            </a:extLst>
          </p:cNvPr>
          <p:cNvSpPr txBox="1"/>
          <p:nvPr/>
        </p:nvSpPr>
        <p:spPr>
          <a:xfrm>
            <a:off x="995553" y="1480377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make a panorama?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028D1-3EEF-4370-8C4C-E6C3B71354D3}"/>
              </a:ext>
            </a:extLst>
          </p:cNvPr>
          <p:cNvSpPr txBox="1"/>
          <p:nvPr/>
        </p:nvSpPr>
        <p:spPr>
          <a:xfrm>
            <a:off x="995553" y="2696653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1: Find “features” to match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DC6EC-43CA-48F2-8159-2E379C62C98E}"/>
              </a:ext>
            </a:extLst>
          </p:cNvPr>
          <p:cNvSpPr txBox="1"/>
          <p:nvPr/>
        </p:nvSpPr>
        <p:spPr>
          <a:xfrm>
            <a:off x="995553" y="3281428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2: Describe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3CFB8-5A73-4063-A0FE-275C4C71EF59}"/>
              </a:ext>
            </a:extLst>
          </p:cNvPr>
          <p:cNvSpPr txBox="1"/>
          <p:nvPr/>
        </p:nvSpPr>
        <p:spPr>
          <a:xfrm>
            <a:off x="995553" y="3866203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3: Match by Nearest Neighbor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9EA8E-C80A-482D-ACE7-58C78DD0C40A}"/>
              </a:ext>
            </a:extLst>
          </p:cNvPr>
          <p:cNvSpPr txBox="1"/>
          <p:nvPr/>
        </p:nvSpPr>
        <p:spPr>
          <a:xfrm>
            <a:off x="995553" y="4450978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4: Fit H via RANSAC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43C3B-DE91-4151-AB65-7DBBFF4FCEF8}"/>
              </a:ext>
            </a:extLst>
          </p:cNvPr>
          <p:cNvSpPr txBox="1"/>
          <p:nvPr/>
        </p:nvSpPr>
        <p:spPr>
          <a:xfrm>
            <a:off x="995553" y="5035753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5: Blend Images</a:t>
            </a:r>
          </a:p>
        </p:txBody>
      </p:sp>
    </p:spTree>
    <p:extLst>
      <p:ext uri="{BB962C8B-B14F-4D97-AF65-F5344CB8AC3E}">
        <p14:creationId xmlns:p14="http://schemas.microsoft.com/office/powerpoint/2010/main" val="10039244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1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A74079-46E8-42AC-ADCC-8567CCCCE58B}"/>
              </a:ext>
            </a:extLst>
          </p:cNvPr>
          <p:cNvSpPr txBox="1"/>
          <p:nvPr/>
        </p:nvSpPr>
        <p:spPr>
          <a:xfrm>
            <a:off x="995553" y="4066695"/>
            <a:ext cx="7152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(Multi-scale) Harris; or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Laplacian of Gaussian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9B0D9C-9485-481C-9A9C-34CF82FD2D45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Find corners/blobs </a:t>
            </a:r>
          </a:p>
        </p:txBody>
      </p:sp>
    </p:spTree>
    <p:extLst>
      <p:ext uri="{BB962C8B-B14F-4D97-AF65-F5344CB8AC3E}">
        <p14:creationId xmlns:p14="http://schemas.microsoft.com/office/powerpoint/2010/main" val="41134779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2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9B0D9C-9485-481C-9A9C-34CF82FD2D45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Describe Regions Near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7234F-BFE9-4C43-9BD9-05BEDEB077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12" b="7949"/>
          <a:stretch/>
        </p:blipFill>
        <p:spPr>
          <a:xfrm flipH="1">
            <a:off x="2424693" y="4545899"/>
            <a:ext cx="1905293" cy="21308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838E66-89F7-46E9-AE1C-C7E4411C25D7}"/>
              </a:ext>
            </a:extLst>
          </p:cNvPr>
          <p:cNvCxnSpPr>
            <a:cxnSpLocks/>
          </p:cNvCxnSpPr>
          <p:nvPr/>
        </p:nvCxnSpPr>
        <p:spPr>
          <a:xfrm flipH="1">
            <a:off x="2788920" y="2846610"/>
            <a:ext cx="832104" cy="136877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B63246-E5B0-4D8B-B71D-CA080B5EF5F9}"/>
              </a:ext>
            </a:extLst>
          </p:cNvPr>
          <p:cNvSpPr txBox="1"/>
          <p:nvPr/>
        </p:nvSpPr>
        <p:spPr>
          <a:xfrm>
            <a:off x="4572000" y="4392599"/>
            <a:ext cx="3383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Build histogram of gradient orientations (SIFT)</a:t>
            </a:r>
          </a:p>
          <a:p>
            <a:r>
              <a:rPr lang="en-US" sz="2800" i="1" dirty="0"/>
              <a:t>(But in practice use </a:t>
            </a:r>
            <a:r>
              <a:rPr lang="en-US" sz="2800" i="1" dirty="0" err="1"/>
              <a:t>opencv</a:t>
            </a:r>
            <a:r>
              <a:rPr lang="en-US" sz="2800" i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627B1-58B6-470E-B733-AF019C50AE88}"/>
                  </a:ext>
                </a:extLst>
              </p:cNvPr>
              <p:cNvSpPr txBox="1"/>
              <p:nvPr/>
            </p:nvSpPr>
            <p:spPr>
              <a:xfrm>
                <a:off x="2480330" y="4215384"/>
                <a:ext cx="1818959" cy="540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128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627B1-58B6-470E-B733-AF019C50A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330" y="4215384"/>
                <a:ext cx="1818959" cy="5403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02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3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9B0D9C-9485-481C-9A9C-34CF82FD2D45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Match Features Based On Region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BAE4F3-68B2-4ADB-B8F7-B460839F9F22}"/>
              </a:ext>
            </a:extLst>
          </p:cNvPr>
          <p:cNvGrpSpPr/>
          <p:nvPr/>
        </p:nvGrpSpPr>
        <p:grpSpPr>
          <a:xfrm>
            <a:off x="4965049" y="2408263"/>
            <a:ext cx="3763812" cy="2299564"/>
            <a:chOff x="4965049" y="2408263"/>
            <a:chExt cx="3763812" cy="229956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CBE5982-D2B1-48B6-A803-610D751E1A9C}"/>
                </a:ext>
              </a:extLst>
            </p:cNvPr>
            <p:cNvCxnSpPr>
              <a:cxnSpLocks/>
            </p:cNvCxnSpPr>
            <p:nvPr/>
          </p:nvCxnSpPr>
          <p:spPr>
            <a:xfrm>
              <a:off x="5016722" y="2697921"/>
              <a:ext cx="136374" cy="1517463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0BCF6B-F2BD-47A6-BD5E-DB0FD082571D}"/>
                    </a:ext>
                  </a:extLst>
                </p:cNvPr>
                <p:cNvSpPr txBox="1"/>
                <p:nvPr/>
              </p:nvSpPr>
              <p:spPr>
                <a:xfrm>
                  <a:off x="4965049" y="4215384"/>
                  <a:ext cx="179401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0BCF6B-F2BD-47A6-BD5E-DB0FD08257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5049" y="4215384"/>
                  <a:ext cx="1794016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9BF0F37-ED50-4A3E-984B-4DE8FF828D3C}"/>
                </a:ext>
              </a:extLst>
            </p:cNvPr>
            <p:cNvCxnSpPr>
              <a:cxnSpLocks/>
            </p:cNvCxnSpPr>
            <p:nvPr/>
          </p:nvCxnSpPr>
          <p:spPr>
            <a:xfrm>
              <a:off x="6302978" y="3382308"/>
              <a:ext cx="561790" cy="769068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233DA4C-549C-4D51-ABC4-161F8F63294A}"/>
                    </a:ext>
                  </a:extLst>
                </p:cNvPr>
                <p:cNvSpPr txBox="1"/>
                <p:nvPr/>
              </p:nvSpPr>
              <p:spPr>
                <a:xfrm>
                  <a:off x="6891385" y="4215384"/>
                  <a:ext cx="180350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233DA4C-549C-4D51-ABC4-161F8F6329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1385" y="4215384"/>
                  <a:ext cx="180350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447D1B9-9FFE-4A85-BC86-5D8CA2221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2318" y="2697921"/>
              <a:ext cx="2290820" cy="192024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0553B1B-302E-4896-AFC7-4ACB201F26D0}"/>
                    </a:ext>
                  </a:extLst>
                </p:cNvPr>
                <p:cNvSpPr txBox="1"/>
                <p:nvPr/>
              </p:nvSpPr>
              <p:spPr>
                <a:xfrm>
                  <a:off x="7443574" y="2408263"/>
                  <a:ext cx="1285287" cy="9848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0553B1B-302E-4896-AFC7-4ACB201F2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574" y="2408263"/>
                  <a:ext cx="1285287" cy="9848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A1BF36-3DA4-4538-9F8B-5D0FC1BB4A6B}"/>
              </a:ext>
            </a:extLst>
          </p:cNvPr>
          <p:cNvGrpSpPr/>
          <p:nvPr/>
        </p:nvGrpSpPr>
        <p:grpSpPr>
          <a:xfrm>
            <a:off x="2480330" y="2846610"/>
            <a:ext cx="1818959" cy="1909115"/>
            <a:chOff x="2480330" y="2846610"/>
            <a:chExt cx="1818959" cy="19091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9627B1-58B6-470E-B733-AF019C50AE88}"/>
                    </a:ext>
                  </a:extLst>
                </p:cNvPr>
                <p:cNvSpPr txBox="1"/>
                <p:nvPr/>
              </p:nvSpPr>
              <p:spPr>
                <a:xfrm>
                  <a:off x="2480330" y="4215384"/>
                  <a:ext cx="1818959" cy="5403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9627B1-58B6-470E-B733-AF019C50AE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0330" y="4215384"/>
                  <a:ext cx="1818959" cy="5403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B516AB-ED60-4D91-9A04-BC632D778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8920" y="2846610"/>
              <a:ext cx="832104" cy="1368774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D0ECB1-43CE-4323-9CC8-EF5CA4EEEB27}"/>
              </a:ext>
            </a:extLst>
          </p:cNvPr>
          <p:cNvGrpSpPr/>
          <p:nvPr/>
        </p:nvGrpSpPr>
        <p:grpSpPr>
          <a:xfrm>
            <a:off x="109728" y="4788068"/>
            <a:ext cx="8924544" cy="545790"/>
            <a:chOff x="109728" y="4788068"/>
            <a:chExt cx="8924544" cy="5457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127A19-A1C7-423B-8BDE-8F0486664FCB}"/>
                    </a:ext>
                  </a:extLst>
                </p:cNvPr>
                <p:cNvSpPr txBox="1"/>
                <p:nvPr/>
              </p:nvSpPr>
              <p:spPr>
                <a:xfrm>
                  <a:off x="3429000" y="4803456"/>
                  <a:ext cx="533479" cy="5304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127A19-A1C7-423B-8BDE-8F0486664F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4803456"/>
                  <a:ext cx="533479" cy="530402"/>
                </a:xfrm>
                <a:prstGeom prst="rect">
                  <a:avLst/>
                </a:prstGeom>
                <a:blipFill>
                  <a:blip r:embed="rId8"/>
                  <a:stretch>
                    <a:fillRect b="-1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55CF2A-6182-496B-8E0B-2BA315F02A88}"/>
                </a:ext>
              </a:extLst>
            </p:cNvPr>
            <p:cNvSpPr txBox="1"/>
            <p:nvPr/>
          </p:nvSpPr>
          <p:spPr>
            <a:xfrm>
              <a:off x="109728" y="4788068"/>
              <a:ext cx="3319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Sort by distance to: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123F22A-0F5A-4DA6-A95B-CCB5CB695E37}"/>
                    </a:ext>
                  </a:extLst>
                </p:cNvPr>
                <p:cNvSpPr txBox="1"/>
                <p:nvPr/>
              </p:nvSpPr>
              <p:spPr>
                <a:xfrm>
                  <a:off x="4183350" y="4856516"/>
                  <a:ext cx="4850922" cy="4242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123F22A-0F5A-4DA6-A95B-CCB5CB695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3350" y="4856516"/>
                  <a:ext cx="4850922" cy="4242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57B4AF-11B0-4F25-93DF-BBD7641F8147}"/>
              </a:ext>
            </a:extLst>
          </p:cNvPr>
          <p:cNvGrpSpPr/>
          <p:nvPr/>
        </p:nvGrpSpPr>
        <p:grpSpPr>
          <a:xfrm>
            <a:off x="109276" y="5333858"/>
            <a:ext cx="8924996" cy="523220"/>
            <a:chOff x="109276" y="5483215"/>
            <a:chExt cx="892499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450200-DB3D-44BB-8E21-FBD9720FC833}"/>
                </a:ext>
              </a:extLst>
            </p:cNvPr>
            <p:cNvSpPr txBox="1"/>
            <p:nvPr/>
          </p:nvSpPr>
          <p:spPr>
            <a:xfrm>
              <a:off x="109276" y="5483215"/>
              <a:ext cx="3319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Accept match if: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E3FD3D-DDE0-4A01-B100-66520A3225C1}"/>
                    </a:ext>
                  </a:extLst>
                </p:cNvPr>
                <p:cNvSpPr txBox="1"/>
                <p:nvPr/>
              </p:nvSpPr>
              <p:spPr>
                <a:xfrm>
                  <a:off x="4183350" y="5532684"/>
                  <a:ext cx="4850922" cy="4242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E3FD3D-DDE0-4A01-B100-66520A322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3350" y="5532684"/>
                  <a:ext cx="4850922" cy="4242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D850B04-247A-480F-859D-A51B56621EA1}"/>
              </a:ext>
            </a:extLst>
          </p:cNvPr>
          <p:cNvSpPr txBox="1"/>
          <p:nvPr/>
        </p:nvSpPr>
        <p:spPr>
          <a:xfrm>
            <a:off x="634333" y="5951122"/>
            <a:ext cx="787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Nearest neighbor is far closer than 2</a:t>
            </a:r>
            <a:r>
              <a:rPr lang="en-US" sz="2400" baseline="30000" dirty="0"/>
              <a:t>nd</a:t>
            </a:r>
            <a:r>
              <a:rPr lang="en-US" sz="2400" dirty="0"/>
              <a:t> nearest neighbor</a:t>
            </a:r>
          </a:p>
        </p:txBody>
      </p:sp>
    </p:spTree>
    <p:extLst>
      <p:ext uri="{BB962C8B-B14F-4D97-AF65-F5344CB8AC3E}">
        <p14:creationId xmlns:p14="http://schemas.microsoft.com/office/powerpoint/2010/main" val="12959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4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8">
            <a:extLst>
              <a:ext uri="{FF2B5EF4-FFF2-40B4-BE49-F238E27FC236}">
                <a16:creationId xmlns:a16="http://schemas.microsoft.com/office/drawing/2014/main" id="{68ED6048-6695-4FE4-8361-44C11BA46AAE}"/>
              </a:ext>
            </a:extLst>
          </p:cNvPr>
          <p:cNvGrpSpPr>
            <a:grpSpLocks/>
          </p:cNvGrpSpPr>
          <p:nvPr/>
        </p:nvGrpSpPr>
        <p:grpSpPr bwMode="auto">
          <a:xfrm>
            <a:off x="3544265" y="2681229"/>
            <a:ext cx="2072934" cy="1137847"/>
            <a:chOff x="2072" y="1924"/>
            <a:chExt cx="1738" cy="954"/>
          </a:xfrm>
        </p:grpSpPr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46F62007-9517-43CC-9518-D874906321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7BB3D5A5-EDDE-48BF-9761-72B0C4089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0">
              <a:extLst>
                <a:ext uri="{FF2B5EF4-FFF2-40B4-BE49-F238E27FC236}">
                  <a16:creationId xmlns:a16="http://schemas.microsoft.com/office/drawing/2014/main" id="{912ABC4E-CC79-48B1-BB18-E66D122B4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20E65F8E-EF10-482E-97E4-782B50402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4CDB8C85-9903-437D-BB52-036642D1D5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1AA5006E-755F-4FD9-B626-22403DFB8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5E8D3AB-BEEC-402A-921B-26B48338D79F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Fit transformation H via RANSAC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ECB43-AC25-4E2F-A990-081997F71480}"/>
              </a:ext>
            </a:extLst>
          </p:cNvPr>
          <p:cNvSpPr txBox="1"/>
          <p:nvPr/>
        </p:nvSpPr>
        <p:spPr>
          <a:xfrm>
            <a:off x="201168" y="4242816"/>
            <a:ext cx="4328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trial in range(</a:t>
            </a:r>
            <a:r>
              <a:rPr lang="en-US" sz="2400" dirty="0" err="1"/>
              <a:t>Ntrials</a:t>
            </a:r>
            <a:r>
              <a:rPr lang="en-US" sz="2400" dirty="0"/>
              <a:t>):</a:t>
            </a:r>
          </a:p>
          <a:p>
            <a:r>
              <a:rPr lang="en-US" sz="2400" dirty="0"/>
              <a:t>	Pick sample</a:t>
            </a:r>
          </a:p>
          <a:p>
            <a:r>
              <a:rPr lang="en-US" sz="2400" dirty="0"/>
              <a:t>	Fit model</a:t>
            </a:r>
          </a:p>
          <a:p>
            <a:r>
              <a:rPr lang="en-US" sz="2400" dirty="0"/>
              <a:t>	Check if more inliers</a:t>
            </a:r>
          </a:p>
          <a:p>
            <a:r>
              <a:rPr lang="en-US" sz="2400" dirty="0"/>
              <a:t>Re-fit model with most inliers</a:t>
            </a:r>
          </a:p>
          <a:p>
            <a:r>
              <a:rPr lang="en-US" sz="2400" dirty="0"/>
              <a:t>	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7F106-53EA-4C90-BC09-4DA517B4EE38}"/>
              </a:ext>
            </a:extLst>
          </p:cNvPr>
          <p:cNvGrpSpPr/>
          <p:nvPr/>
        </p:nvGrpSpPr>
        <p:grpSpPr>
          <a:xfrm>
            <a:off x="2093976" y="4438821"/>
            <a:ext cx="5927029" cy="791547"/>
            <a:chOff x="2093976" y="4438821"/>
            <a:chExt cx="5927029" cy="7915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CBDD13-19FD-42E9-B342-27197DE2BAE2}"/>
                    </a:ext>
                  </a:extLst>
                </p:cNvPr>
                <p:cNvSpPr txBox="1"/>
                <p:nvPr/>
              </p:nvSpPr>
              <p:spPr>
                <a:xfrm>
                  <a:off x="5147270" y="4438821"/>
                  <a:ext cx="2873735" cy="6989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e>
                                      <m:lim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𝒉</m:t>
                                            </m:r>
                                          </m:e>
                                        </m:d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=1 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𝑨𝒉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func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CBDD13-19FD-42E9-B342-27197DE2B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7270" y="4438821"/>
                  <a:ext cx="2873735" cy="69890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178A0BE-A409-47D1-8AA5-8E4AF564A6AD}"/>
                </a:ext>
              </a:extLst>
            </p:cNvPr>
            <p:cNvCxnSpPr/>
            <p:nvPr/>
          </p:nvCxnSpPr>
          <p:spPr>
            <a:xfrm flipV="1">
              <a:off x="2093976" y="4736592"/>
              <a:ext cx="2881544" cy="49377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46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E8D3AB-BEEC-402A-921B-26B48338D79F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Warp images together</a:t>
            </a:r>
          </a:p>
        </p:txBody>
      </p:sp>
      <p:pic>
        <p:nvPicPr>
          <p:cNvPr id="16" name="Picture 16" descr="homography">
            <a:extLst>
              <a:ext uri="{FF2B5EF4-FFF2-40B4-BE49-F238E27FC236}">
                <a16:creationId xmlns:a16="http://schemas.microsoft.com/office/drawing/2014/main" id="{CFDB08A0-FF18-4F6E-AFB1-B7391D37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271" y="2067709"/>
            <a:ext cx="4001625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666A98-67B2-4191-AA99-3E5229A92E7B}"/>
              </a:ext>
            </a:extLst>
          </p:cNvPr>
          <p:cNvSpPr txBox="1"/>
          <p:nvPr/>
        </p:nvSpPr>
        <p:spPr>
          <a:xfrm>
            <a:off x="995553" y="4251683"/>
            <a:ext cx="7152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Resample images with inverse warping and blend</a:t>
            </a:r>
          </a:p>
          <a:p>
            <a:pPr algn="ctr"/>
            <a:r>
              <a:rPr lang="en-US" sz="3200" i="1" dirty="0"/>
              <a:t>(but in practice, just call </a:t>
            </a:r>
            <a:r>
              <a:rPr lang="en-US" sz="3200" i="1" dirty="0" err="1"/>
              <a:t>opencv</a:t>
            </a:r>
            <a:r>
              <a:rPr lang="en-US" sz="3200" i="1" dirty="0"/>
              <a:t> for inverse warping)</a:t>
            </a:r>
          </a:p>
        </p:txBody>
      </p:sp>
    </p:spTree>
    <p:extLst>
      <p:ext uri="{BB962C8B-B14F-4D97-AF65-F5344CB8AC3E}">
        <p14:creationId xmlns:p14="http://schemas.microsoft.com/office/powerpoint/2010/main" val="2939457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DC24A-8838-4567-94F4-076ED735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4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599C-4B65-49E0-BD29-B17DA0FB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610364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D36F04B-4F78-4AFF-A03D-80CC1D622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pencil of rays contains all views</a:t>
            </a:r>
          </a:p>
        </p:txBody>
      </p:sp>
      <p:sp>
        <p:nvSpPr>
          <p:cNvPr id="10243" name="Line 4">
            <a:extLst>
              <a:ext uri="{FF2B5EF4-FFF2-40B4-BE49-F238E27FC236}">
                <a16:creationId xmlns:a16="http://schemas.microsoft.com/office/drawing/2014/main" id="{A93F080E-4971-4C3F-898A-49C81EB16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Line 5">
            <a:extLst>
              <a:ext uri="{FF2B5EF4-FFF2-40B4-BE49-F238E27FC236}">
                <a16:creationId xmlns:a16="http://schemas.microsoft.com/office/drawing/2014/main" id="{61FC094E-378E-43BD-9118-56ABA78761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Line 6">
            <a:extLst>
              <a:ext uri="{FF2B5EF4-FFF2-40B4-BE49-F238E27FC236}">
                <a16:creationId xmlns:a16="http://schemas.microsoft.com/office/drawing/2014/main" id="{B8550A25-8DA0-4CBF-B87C-993F1ADF58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7">
            <a:extLst>
              <a:ext uri="{FF2B5EF4-FFF2-40B4-BE49-F238E27FC236}">
                <a16:creationId xmlns:a16="http://schemas.microsoft.com/office/drawing/2014/main" id="{CF0D8F28-F391-4172-B049-F925301FD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8">
            <a:extLst>
              <a:ext uri="{FF2B5EF4-FFF2-40B4-BE49-F238E27FC236}">
                <a16:creationId xmlns:a16="http://schemas.microsoft.com/office/drawing/2014/main" id="{9842380A-3A3A-4E22-BA67-D41F247B2A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9">
            <a:extLst>
              <a:ext uri="{FF2B5EF4-FFF2-40B4-BE49-F238E27FC236}">
                <a16:creationId xmlns:a16="http://schemas.microsoft.com/office/drawing/2014/main" id="{C5924B38-35ED-4992-B9BD-0812D5A36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0">
            <a:extLst>
              <a:ext uri="{FF2B5EF4-FFF2-40B4-BE49-F238E27FC236}">
                <a16:creationId xmlns:a16="http://schemas.microsoft.com/office/drawing/2014/main" id="{827E4507-0BA4-425B-A3F6-667782B49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1">
            <a:extLst>
              <a:ext uri="{FF2B5EF4-FFF2-40B4-BE49-F238E27FC236}">
                <a16:creationId xmlns:a16="http://schemas.microsoft.com/office/drawing/2014/main" id="{48D1AA66-7C0A-4598-B373-C1B72EE6A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12">
            <a:extLst>
              <a:ext uri="{FF2B5EF4-FFF2-40B4-BE49-F238E27FC236}">
                <a16:creationId xmlns:a16="http://schemas.microsoft.com/office/drawing/2014/main" id="{8CF5A73F-741E-457B-87AE-4BB3AEA18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13">
            <a:extLst>
              <a:ext uri="{FF2B5EF4-FFF2-40B4-BE49-F238E27FC236}">
                <a16:creationId xmlns:a16="http://schemas.microsoft.com/office/drawing/2014/main" id="{54A6F803-C9D1-491C-8E6E-FB85B7043B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Oval 14">
            <a:extLst>
              <a:ext uri="{FF2B5EF4-FFF2-40B4-BE49-F238E27FC236}">
                <a16:creationId xmlns:a16="http://schemas.microsoft.com/office/drawing/2014/main" id="{76874C8E-E9BD-43C8-A329-76D28BA7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3257723D-F6C4-42D0-9FE1-DAB3667F4BFB}"/>
              </a:ext>
            </a:extLst>
          </p:cNvPr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10267" name="Line 17">
              <a:extLst>
                <a:ext uri="{FF2B5EF4-FFF2-40B4-BE49-F238E27FC236}">
                  <a16:creationId xmlns:a16="http://schemas.microsoft.com/office/drawing/2014/main" id="{72E2AF5D-CE46-4A92-94A8-E0771FAD2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Line 21">
              <a:extLst>
                <a:ext uri="{FF2B5EF4-FFF2-40B4-BE49-F238E27FC236}">
                  <a16:creationId xmlns:a16="http://schemas.microsoft.com/office/drawing/2014/main" id="{4D9455CA-38F7-452E-972B-8FAD268E3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Text Box 31">
              <a:extLst>
                <a:ext uri="{FF2B5EF4-FFF2-40B4-BE49-F238E27FC236}">
                  <a16:creationId xmlns:a16="http://schemas.microsoft.com/office/drawing/2014/main" id="{45938606-1785-4398-A06F-38DE3B0B3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real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1CE49DAE-D7F5-4E65-958A-B407A84CEFD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10264" name="Line 22">
              <a:extLst>
                <a:ext uri="{FF2B5EF4-FFF2-40B4-BE49-F238E27FC236}">
                  <a16:creationId xmlns:a16="http://schemas.microsoft.com/office/drawing/2014/main" id="{03191BB8-4576-406E-94BC-CAE129ABE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19">
              <a:extLst>
                <a:ext uri="{FF2B5EF4-FFF2-40B4-BE49-F238E27FC236}">
                  <a16:creationId xmlns:a16="http://schemas.microsoft.com/office/drawing/2014/main" id="{9B3C2BF1-D700-4B69-9B86-037902D92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Text Box 32">
              <a:extLst>
                <a:ext uri="{FF2B5EF4-FFF2-40B4-BE49-F238E27FC236}">
                  <a16:creationId xmlns:a16="http://schemas.microsoft.com/office/drawing/2014/main" id="{182925D5-8BCF-43CB-9F7A-2F144D77F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synthetic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4" name="Group 35">
            <a:extLst>
              <a:ext uri="{FF2B5EF4-FFF2-40B4-BE49-F238E27FC236}">
                <a16:creationId xmlns:a16="http://schemas.microsoft.com/office/drawing/2014/main" id="{1105070D-AC9C-4635-99F9-28A5E7E226D9}"/>
              </a:ext>
            </a:extLst>
          </p:cNvPr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10258" name="Oval 24">
              <a:extLst>
                <a:ext uri="{FF2B5EF4-FFF2-40B4-BE49-F238E27FC236}">
                  <a16:creationId xmlns:a16="http://schemas.microsoft.com/office/drawing/2014/main" id="{49D4957C-661C-4D96-A8AC-C10A02764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59" name="Oval 25">
              <a:extLst>
                <a:ext uri="{FF2B5EF4-FFF2-40B4-BE49-F238E27FC236}">
                  <a16:creationId xmlns:a16="http://schemas.microsoft.com/office/drawing/2014/main" id="{46E8F627-14FB-401B-99D2-EF0AC90E0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0" name="Oval 26">
              <a:extLst>
                <a:ext uri="{FF2B5EF4-FFF2-40B4-BE49-F238E27FC236}">
                  <a16:creationId xmlns:a16="http://schemas.microsoft.com/office/drawing/2014/main" id="{633C4BCD-1954-4DDB-A63B-6DE604A43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1" name="Oval 28">
              <a:extLst>
                <a:ext uri="{FF2B5EF4-FFF2-40B4-BE49-F238E27FC236}">
                  <a16:creationId xmlns:a16="http://schemas.microsoft.com/office/drawing/2014/main" id="{81A888B9-817C-41DC-BC52-BAABAC48B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2" name="Oval 29">
              <a:extLst>
                <a:ext uri="{FF2B5EF4-FFF2-40B4-BE49-F238E27FC236}">
                  <a16:creationId xmlns:a16="http://schemas.microsoft.com/office/drawing/2014/main" id="{2F3C6F4E-8A7E-4A2A-B029-1F2EDF3C4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3" name="Oval 30">
              <a:extLst>
                <a:ext uri="{FF2B5EF4-FFF2-40B4-BE49-F238E27FC236}">
                  <a16:creationId xmlns:a16="http://schemas.microsoft.com/office/drawing/2014/main" id="{A71F7D61-4367-452E-BB0E-A9AC6C54B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649252" name="Text Box 36">
            <a:extLst>
              <a:ext uri="{FF2B5EF4-FFF2-40B4-BE49-F238E27FC236}">
                <a16:creationId xmlns:a16="http://schemas.microsoft.com/office/drawing/2014/main" id="{8FE9E79E-30DF-4679-8269-DEB37A20E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554663"/>
            <a:ext cx="6805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/>
              <a:t>as long as it has </a:t>
            </a:r>
            <a:r>
              <a:rPr lang="en-US" altLang="en-US" b="1"/>
              <a:t>the same center of projection</a:t>
            </a:r>
            <a:r>
              <a:rPr lang="en-US" altLang="en-US"/>
              <a:t>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32EA8C-5C7B-43A0-941E-39AD78A57A9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594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9120A84-7D43-45BE-B64C-44CE4BB66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C2F49B9-4680-4348-B4F3-1725C3860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Compact Camera FOV = 50 x 35°</a:t>
            </a:r>
          </a:p>
          <a:p>
            <a:r>
              <a:rPr lang="en-US" altLang="en-US" dirty="0"/>
              <a:t>Human FOV                = 200 x 135°</a:t>
            </a:r>
          </a:p>
          <a:p>
            <a:r>
              <a:rPr lang="en-US" altLang="en-US" dirty="0"/>
              <a:t>Panoramic Mosaic        = 360 x 180°</a:t>
            </a:r>
          </a:p>
          <a:p>
            <a:pPr lvl="1"/>
            <a:endParaRPr lang="en-US" altLang="en-US" dirty="0"/>
          </a:p>
        </p:txBody>
      </p:sp>
      <p:pic>
        <p:nvPicPr>
          <p:cNvPr id="7172" name="Picture 4" descr="294x1000">
            <a:extLst>
              <a:ext uri="{FF2B5EF4-FFF2-40B4-BE49-F238E27FC236}">
                <a16:creationId xmlns:a16="http://schemas.microsoft.com/office/drawing/2014/main" id="{7CE5B27B-FDEC-4A6D-89F5-3051A850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560"/>
            <a:ext cx="9144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C919C-F08F-46ED-8A1C-8D501058C846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11474428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BE04F-0F33-4EF5-8F9D-B6B206CC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B495-F2AB-483A-832F-FB67CB9BA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20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3B8E62A9-DD28-4B2E-A37E-4823DEBB6F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447619" imgH="4285714" progId="MSPhotoEd.3">
                  <p:embed/>
                </p:oleObj>
              </mc:Choice>
              <mc:Fallback>
                <p:oleObj name="Photo Editor Photo" r:id="rId2" imgW="4447619" imgH="4285714" progId="MSPhotoEd.3">
                  <p:embed/>
                  <p:pic>
                    <p:nvPicPr>
                      <p:cNvPr id="25602" name="Object 2">
                        <a:extLst>
                          <a:ext uri="{FF2B5EF4-FFF2-40B4-BE49-F238E27FC236}">
                            <a16:creationId xmlns:a16="http://schemas.microsoft.com/office/drawing/2014/main" id="{3B8E62A9-DD28-4B2E-A37E-4823DEBB6F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82B35465-0519-4F67-A755-A7F5B0179C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7811590" imgH="3390476" progId="MSPhotoEd.3">
                  <p:embed/>
                </p:oleObj>
              </mc:Choice>
              <mc:Fallback>
                <p:oleObj name="Photo Editor Photo" r:id="rId4" imgW="7811590" imgH="3390476" progId="MSPhotoEd.3">
                  <p:embed/>
                  <p:pic>
                    <p:nvPicPr>
                      <p:cNvPr id="25603" name="Object 3">
                        <a:extLst>
                          <a:ext uri="{FF2B5EF4-FFF2-40B4-BE49-F238E27FC236}">
                            <a16:creationId xmlns:a16="http://schemas.microsoft.com/office/drawing/2014/main" id="{82B35465-0519-4F67-A755-A7F5B0179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>
            <a:extLst>
              <a:ext uri="{FF2B5EF4-FFF2-40B4-BE49-F238E27FC236}">
                <a16:creationId xmlns:a16="http://schemas.microsoft.com/office/drawing/2014/main" id="{354FDF31-DB47-4E24-9BBB-E7E956AF2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40" y="5097454"/>
            <a:ext cx="3570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dirty="0">
                <a:latin typeface="+mj-lt"/>
              </a:rPr>
              <a:t>Automatically rectified floor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601CD912-09D9-4F69-966C-3128E572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6035757"/>
            <a:ext cx="4448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i="1" dirty="0">
                <a:latin typeface="+mj-lt"/>
              </a:rPr>
              <a:t>St. Lucy Altarpiece,</a:t>
            </a:r>
            <a:r>
              <a:rPr lang="en-US" altLang="en-US" sz="2000" b="1" dirty="0">
                <a:latin typeface="+mj-lt"/>
              </a:rPr>
              <a:t> D. </a:t>
            </a:r>
            <a:r>
              <a:rPr lang="en-US" altLang="en-US" sz="2000" b="1" dirty="0" err="1">
                <a:latin typeface="+mj-lt"/>
              </a:rPr>
              <a:t>Veneziano</a:t>
            </a:r>
            <a:endParaRPr lang="en-US" altLang="en-US" sz="2000" b="1" dirty="0">
              <a:latin typeface="+mj-lt"/>
            </a:endParaRP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2688E437-CD50-4FD4-BE07-647EB6D6D4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Analyzing Patterns</a:t>
            </a:r>
          </a:p>
        </p:txBody>
      </p:sp>
      <p:sp>
        <p:nvSpPr>
          <p:cNvPr id="25607" name="Text Box 7">
            <a:extLst>
              <a:ext uri="{FF2B5EF4-FFF2-40B4-BE49-F238E27FC236}">
                <a16:creationId xmlns:a16="http://schemas.microsoft.com/office/drawing/2014/main" id="{B7C40272-81EF-401F-B1BC-FF8FB551A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1828800"/>
            <a:ext cx="4079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What is the (complicated)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shape of the floor pattern?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D2962-70DB-4944-8BBA-DD3BF06224EA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3373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01E90B07-4925-4F72-AC55-03E8E2EAF2EF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811590" imgH="3390476" progId="MSPhotoEd.3">
                  <p:embed/>
                </p:oleObj>
              </mc:Choice>
              <mc:Fallback>
                <p:oleObj name="Photo Editor Photo" r:id="rId2" imgW="7811590" imgH="3390476" progId="MSPhotoEd.3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01E90B07-4925-4F72-AC55-03E8E2EAF2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>
            <a:extLst>
              <a:ext uri="{FF2B5EF4-FFF2-40B4-BE49-F238E27FC236}">
                <a16:creationId xmlns:a16="http://schemas.microsoft.com/office/drawing/2014/main" id="{C38A5683-F996-48AB-A7E6-B49FDD39C4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097419"/>
            <a:ext cx="3348038" cy="2273300"/>
          </a:xfrm>
          <a:noFill/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0BEED7A5-88C6-44ED-A7DC-1EDD94501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935619"/>
            <a:ext cx="479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Kemp,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52CB5FE5-72B9-4144-A957-C4D86AF8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</a:t>
            </a:r>
          </a:p>
          <a:p>
            <a:pPr>
              <a:spcBef>
                <a:spcPct val="0"/>
              </a:spcBef>
            </a:pPr>
            <a:r>
              <a:rPr lang="en-US" altLang="en-US" sz="2000" b="1"/>
              <a:t>rectification</a:t>
            </a:r>
            <a:endParaRPr lang="en-US" altLang="en-US" sz="2000" b="1" i="1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89D60BD4-17FF-4B7F-B84D-B915C2B62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Analyzing Patterns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CD6C2-BAD8-4F78-882A-97CE0178AB5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07170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F981-DAB5-441F-9A8C-4B0622EE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r>
              <a:rPr lang="en-US" dirty="0"/>
              <a:t> Derivation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3BEA0-5160-4660-B419-F520EBBAA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has gotten cut in favor of showing more of the setup.</a:t>
            </a:r>
          </a:p>
          <a:p>
            <a:r>
              <a:rPr lang="en-US" dirty="0"/>
              <a:t>The key to the set-up is to try to move towards a setup where you can pull [h1,h2,h3] out, or where each row is a linear equation in [h1,h2,h3]</a:t>
            </a:r>
          </a:p>
        </p:txBody>
      </p:sp>
    </p:spTree>
    <p:extLst>
      <p:ext uri="{BB962C8B-B14F-4D97-AF65-F5344CB8AC3E}">
        <p14:creationId xmlns:p14="http://schemas.microsoft.com/office/powerpoint/2010/main" val="4987867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74A69E4-A5A5-4EC4-8390-E7126CCDE41C}"/>
              </a:ext>
            </a:extLst>
          </p:cNvPr>
          <p:cNvGrpSpPr/>
          <p:nvPr/>
        </p:nvGrpSpPr>
        <p:grpSpPr>
          <a:xfrm>
            <a:off x="490807" y="378470"/>
            <a:ext cx="8162385" cy="3683166"/>
            <a:chOff x="490807" y="378470"/>
            <a:chExt cx="8162385" cy="368316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858556-3F32-4A05-9244-0CD8003BF0B7}"/>
                </a:ext>
              </a:extLst>
            </p:cNvPr>
            <p:cNvSpPr/>
            <p:nvPr/>
          </p:nvSpPr>
          <p:spPr>
            <a:xfrm>
              <a:off x="3866276" y="378470"/>
              <a:ext cx="2814154" cy="1606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233120A-80EE-4A9D-B015-A26C37C741D2}"/>
                </a:ext>
              </a:extLst>
            </p:cNvPr>
            <p:cNvSpPr/>
            <p:nvPr/>
          </p:nvSpPr>
          <p:spPr>
            <a:xfrm>
              <a:off x="490807" y="2152840"/>
              <a:ext cx="8162385" cy="19087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FF6F6C-BB85-4CA6-9550-7FB582E59696}"/>
                  </a:ext>
                </a:extLst>
              </p:cNvPr>
              <p:cNvSpPr txBox="1"/>
              <p:nvPr/>
            </p:nvSpPr>
            <p:spPr>
              <a:xfrm>
                <a:off x="762560" y="2311443"/>
                <a:ext cx="3329245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 ≡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FF6F6C-BB85-4CA6-9550-7FB582E59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0" y="2311443"/>
                <a:ext cx="3329245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186AA-764F-4E65-90D5-9E976EF7E739}"/>
                  </a:ext>
                </a:extLst>
              </p:cNvPr>
              <p:cNvSpPr txBox="1"/>
              <p:nvPr/>
            </p:nvSpPr>
            <p:spPr>
              <a:xfrm>
                <a:off x="2463570" y="378470"/>
                <a:ext cx="4216860" cy="1571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186AA-764F-4E65-90D5-9E976EF7E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570" y="378470"/>
                <a:ext cx="4216860" cy="1571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21DF529-42D6-4628-AF53-2CDA077F2490}"/>
              </a:ext>
            </a:extLst>
          </p:cNvPr>
          <p:cNvSpPr txBox="1"/>
          <p:nvPr/>
        </p:nvSpPr>
        <p:spPr>
          <a:xfrm>
            <a:off x="366145" y="902748"/>
            <a:ext cx="123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Want: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FE8EAB-0872-4835-877E-8AA58FE71C3A}"/>
              </a:ext>
            </a:extLst>
          </p:cNvPr>
          <p:cNvGrpSpPr/>
          <p:nvPr/>
        </p:nvGrpSpPr>
        <p:grpSpPr>
          <a:xfrm>
            <a:off x="280117" y="4172470"/>
            <a:ext cx="8694094" cy="523220"/>
            <a:chOff x="280117" y="4172470"/>
            <a:chExt cx="8694094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817696-E8F4-454C-B883-34CFFEC84DD6}"/>
                </a:ext>
              </a:extLst>
            </p:cNvPr>
            <p:cNvSpPr txBox="1"/>
            <p:nvPr/>
          </p:nvSpPr>
          <p:spPr>
            <a:xfrm>
              <a:off x="280117" y="4172470"/>
              <a:ext cx="1519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Recall: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E5B6B7-8FCC-4AB7-AA4E-82A5CCFBEE30}"/>
                    </a:ext>
                  </a:extLst>
                </p:cNvPr>
                <p:cNvSpPr txBox="1"/>
                <p:nvPr/>
              </p:nvSpPr>
              <p:spPr>
                <a:xfrm>
                  <a:off x="1592679" y="4187859"/>
                  <a:ext cx="115134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≡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E5B6B7-8FCC-4AB7-AA4E-82A5CCFBEE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2679" y="4187859"/>
                  <a:ext cx="115134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7473E4-1609-4574-B84C-87BCC11E40F3}"/>
                    </a:ext>
                  </a:extLst>
                </p:cNvPr>
                <p:cNvSpPr txBox="1"/>
                <p:nvPr/>
              </p:nvSpPr>
              <p:spPr>
                <a:xfrm>
                  <a:off x="3061972" y="4187859"/>
                  <a:ext cx="13821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7473E4-1609-4574-B84C-87BCC11E40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972" y="4187859"/>
                  <a:ext cx="138217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232AD04-528B-45CA-962D-D8F6C11FC065}"/>
                </a:ext>
              </a:extLst>
            </p:cNvPr>
            <p:cNvCxnSpPr>
              <a:cxnSpLocks/>
            </p:cNvCxnSpPr>
            <p:nvPr/>
          </p:nvCxnSpPr>
          <p:spPr>
            <a:xfrm>
              <a:off x="2744020" y="4434080"/>
              <a:ext cx="317952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C0EDA52-89AC-4AAA-93EC-8AC65EF4B4A7}"/>
                </a:ext>
              </a:extLst>
            </p:cNvPr>
            <p:cNvGrpSpPr/>
            <p:nvPr/>
          </p:nvGrpSpPr>
          <p:grpSpPr>
            <a:xfrm>
              <a:off x="6589842" y="4187859"/>
              <a:ext cx="2384369" cy="492443"/>
              <a:chOff x="5251999" y="4507478"/>
              <a:chExt cx="2384369" cy="4924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5F488EC-E4C8-4376-B308-31012A6E7CCA}"/>
                      </a:ext>
                    </a:extLst>
                  </p:cNvPr>
                  <p:cNvSpPr txBox="1"/>
                  <p:nvPr/>
                </p:nvSpPr>
                <p:spPr>
                  <a:xfrm>
                    <a:off x="5764061" y="4507478"/>
                    <a:ext cx="1872307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5F488EC-E4C8-4376-B308-31012A6E7C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4061" y="4507478"/>
                    <a:ext cx="1872307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C406BFD-5476-4E59-ABD7-835F97E6E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1999" y="4753699"/>
                <a:ext cx="512064" cy="0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3E7DF2-8722-42E7-9E38-FB6865CF3F6B}"/>
                </a:ext>
              </a:extLst>
            </p:cNvPr>
            <p:cNvSpPr txBox="1"/>
            <p:nvPr/>
          </p:nvSpPr>
          <p:spPr>
            <a:xfrm>
              <a:off x="5184489" y="4172470"/>
              <a:ext cx="20655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In turn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BEBEC-E647-4ACC-94ED-3D37BAFBA139}"/>
                  </a:ext>
                </a:extLst>
              </p:cNvPr>
              <p:cNvSpPr txBox="1"/>
              <p:nvPr/>
            </p:nvSpPr>
            <p:spPr>
              <a:xfrm>
                <a:off x="7017424" y="547843"/>
                <a:ext cx="1795930" cy="12330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3BEBEC-E647-4ACC-94ED-3D37BAFBA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424" y="547843"/>
                <a:ext cx="1795930" cy="12330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EC8429-302F-49E5-AF19-573D065067D9}"/>
                  </a:ext>
                </a:extLst>
              </p:cNvPr>
              <p:cNvSpPr txBox="1"/>
              <p:nvPr/>
            </p:nvSpPr>
            <p:spPr>
              <a:xfrm>
                <a:off x="4091805" y="2801642"/>
                <a:ext cx="14567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EC8429-302F-49E5-AF19-573D06506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805" y="2801642"/>
                <a:ext cx="1456781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25A70E-E85D-4C4B-A792-2442A22D1E2D}"/>
                  </a:ext>
                </a:extLst>
              </p:cNvPr>
              <p:cNvSpPr txBox="1"/>
              <p:nvPr/>
            </p:nvSpPr>
            <p:spPr>
              <a:xfrm>
                <a:off x="5375808" y="2140755"/>
                <a:ext cx="1948536" cy="190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25A70E-E85D-4C4B-A792-2442A22D1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808" y="2140755"/>
                <a:ext cx="1948536" cy="19065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0694B7-BC4C-43F8-9BE3-3D7933F8A916}"/>
                  </a:ext>
                </a:extLst>
              </p:cNvPr>
              <p:cNvSpPr txBox="1"/>
              <p:nvPr/>
            </p:nvSpPr>
            <p:spPr>
              <a:xfrm>
                <a:off x="7174616" y="2140755"/>
                <a:ext cx="1481545" cy="190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0694B7-BC4C-43F8-9BE3-3D7933F8A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616" y="2140755"/>
                <a:ext cx="1481545" cy="1906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029B55E1-77A3-4560-89A0-52C50B1180FF}"/>
              </a:ext>
            </a:extLst>
          </p:cNvPr>
          <p:cNvGrpSpPr/>
          <p:nvPr/>
        </p:nvGrpSpPr>
        <p:grpSpPr>
          <a:xfrm>
            <a:off x="366145" y="4833356"/>
            <a:ext cx="5232509" cy="1587422"/>
            <a:chOff x="366145" y="4833356"/>
            <a:chExt cx="5232509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3D7A35E-21EB-4683-80E5-BAE25E58E6BE}"/>
                    </a:ext>
                  </a:extLst>
                </p:cNvPr>
                <p:cNvSpPr txBox="1"/>
                <p:nvPr/>
              </p:nvSpPr>
              <p:spPr>
                <a:xfrm>
                  <a:off x="2591099" y="4833356"/>
                  <a:ext cx="3007555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3D7A35E-21EB-4683-80E5-BAE25E58E6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1099" y="4833356"/>
                  <a:ext cx="3007555" cy="158742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D4EF7B-01E7-4263-A873-DE2962EF3896}"/>
                </a:ext>
              </a:extLst>
            </p:cNvPr>
            <p:cNvSpPr txBox="1"/>
            <p:nvPr/>
          </p:nvSpPr>
          <p:spPr>
            <a:xfrm>
              <a:off x="366145" y="5150013"/>
              <a:ext cx="20180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In the end</a:t>
              </a:r>
            </a:p>
            <a:p>
              <a:pPr algn="r"/>
              <a:r>
                <a:rPr lang="en-US" sz="2800" b="1" dirty="0"/>
                <a:t>want: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C6BB8B-C4E6-4039-923E-4D60E37DE5C9}"/>
              </a:ext>
            </a:extLst>
          </p:cNvPr>
          <p:cNvSpPr txBox="1"/>
          <p:nvPr/>
        </p:nvSpPr>
        <p:spPr>
          <a:xfrm>
            <a:off x="5398510" y="4938091"/>
            <a:ext cx="3850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Why Cross products? </a:t>
            </a:r>
          </a:p>
          <a:p>
            <a:pPr algn="ctr"/>
            <a:r>
              <a:rPr lang="en-US" sz="2800" dirty="0"/>
              <a:t>Cross products have explicit forms</a:t>
            </a:r>
          </a:p>
        </p:txBody>
      </p:sp>
    </p:spTree>
    <p:extLst>
      <p:ext uri="{BB962C8B-B14F-4D97-AF65-F5344CB8AC3E}">
        <p14:creationId xmlns:p14="http://schemas.microsoft.com/office/powerpoint/2010/main" val="54347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  <p:bldP spid="20" grpId="0"/>
      <p:bldP spid="21" grpId="0"/>
      <p:bldP spid="23" grpId="0"/>
      <p:bldP spid="3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4811-78BB-4EE5-85DE-DC3E54D1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4429DA-3026-4ADF-97EF-3EB77F641F36}"/>
              </a:ext>
            </a:extLst>
          </p:cNvPr>
          <p:cNvGrpSpPr/>
          <p:nvPr/>
        </p:nvGrpSpPr>
        <p:grpSpPr>
          <a:xfrm>
            <a:off x="1196379" y="1481869"/>
            <a:ext cx="4802748" cy="1587422"/>
            <a:chOff x="1196379" y="1481869"/>
            <a:chExt cx="4802748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FF6F6C-BB85-4CA6-9550-7FB582E59696}"/>
                    </a:ext>
                  </a:extLst>
                </p:cNvPr>
                <p:cNvSpPr txBox="1"/>
                <p:nvPr/>
              </p:nvSpPr>
              <p:spPr>
                <a:xfrm>
                  <a:off x="2991572" y="1481869"/>
                  <a:ext cx="3007555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FF6F6C-BB85-4CA6-9550-7FB582E596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572" y="1481869"/>
                  <a:ext cx="3007555" cy="15874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1DF529-42D6-4628-AF53-2CDA077F2490}"/>
                </a:ext>
              </a:extLst>
            </p:cNvPr>
            <p:cNvSpPr txBox="1"/>
            <p:nvPr/>
          </p:nvSpPr>
          <p:spPr>
            <a:xfrm>
              <a:off x="1196379" y="2013970"/>
              <a:ext cx="1235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Want: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5DD763-9579-4A9E-AE64-4AB1D64827E8}"/>
              </a:ext>
            </a:extLst>
          </p:cNvPr>
          <p:cNvGrpSpPr/>
          <p:nvPr/>
        </p:nvGrpSpPr>
        <p:grpSpPr>
          <a:xfrm>
            <a:off x="422078" y="3087265"/>
            <a:ext cx="6283844" cy="1587422"/>
            <a:chOff x="422078" y="3087265"/>
            <a:chExt cx="6283844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27FED7D-9952-4468-B234-9CFFED0D3A37}"/>
                    </a:ext>
                  </a:extLst>
                </p:cNvPr>
                <p:cNvSpPr txBox="1"/>
                <p:nvPr/>
              </p:nvSpPr>
              <p:spPr>
                <a:xfrm>
                  <a:off x="2991572" y="3087265"/>
                  <a:ext cx="3714350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27FED7D-9952-4468-B234-9CFFED0D3A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572" y="3087265"/>
                  <a:ext cx="3714350" cy="158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E27E3-BC61-4520-917D-7F53786AE698}"/>
                </a:ext>
              </a:extLst>
            </p:cNvPr>
            <p:cNvSpPr txBox="1"/>
            <p:nvPr/>
          </p:nvSpPr>
          <p:spPr>
            <a:xfrm>
              <a:off x="422078" y="3408154"/>
              <a:ext cx="2010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Cross-product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77C846-D2DC-4911-A5E8-59B9431E3F7B}"/>
              </a:ext>
            </a:extLst>
          </p:cNvPr>
          <p:cNvGrpSpPr/>
          <p:nvPr/>
        </p:nvGrpSpPr>
        <p:grpSpPr>
          <a:xfrm>
            <a:off x="100585" y="5020246"/>
            <a:ext cx="7951780" cy="1587422"/>
            <a:chOff x="100585" y="5020246"/>
            <a:chExt cx="7951780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E425CA-513A-4AB3-99BD-B2D8EED8C429}"/>
                    </a:ext>
                  </a:extLst>
                </p:cNvPr>
                <p:cNvSpPr txBox="1"/>
                <p:nvPr/>
              </p:nvSpPr>
              <p:spPr>
                <a:xfrm>
                  <a:off x="3098252" y="5020246"/>
                  <a:ext cx="4954113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7"/>
                                    </m:r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E425CA-513A-4AB3-99BD-B2D8EED8C4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252" y="5020246"/>
                  <a:ext cx="4954113" cy="158742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6DEB07-E6A9-481B-BDEB-81A8680D18B9}"/>
                </a:ext>
              </a:extLst>
            </p:cNvPr>
            <p:cNvSpPr txBox="1"/>
            <p:nvPr/>
          </p:nvSpPr>
          <p:spPr>
            <a:xfrm>
              <a:off x="100585" y="5336904"/>
              <a:ext cx="23317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Re-arrange and put 0s in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2113FC9-BF56-469F-B9CB-6D92998208C1}"/>
              </a:ext>
            </a:extLst>
          </p:cNvPr>
          <p:cNvSpPr txBox="1"/>
          <p:nvPr/>
        </p:nvSpPr>
        <p:spPr>
          <a:xfrm>
            <a:off x="7068312" y="1481869"/>
            <a:ext cx="1947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calculate this explicitly. It looks ugly, but do it by doing [</a:t>
            </a:r>
            <a:r>
              <a:rPr lang="en-US" dirty="0" err="1"/>
              <a:t>a,b,c</a:t>
            </a:r>
            <a:r>
              <a:rPr lang="en-US" dirty="0"/>
              <a:t>] x [</a:t>
            </a:r>
            <a:r>
              <a:rPr lang="en-US" dirty="0" err="1"/>
              <a:t>a’,b’,c</a:t>
            </a:r>
            <a:r>
              <a:rPr lang="en-US" dirty="0"/>
              <a:t>’] then re-substituting.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E2E20-E78E-4DC2-A3E7-5CB86A1EAF08}"/>
              </a:ext>
            </a:extLst>
          </p:cNvPr>
          <p:cNvSpPr txBox="1"/>
          <p:nvPr/>
        </p:nvSpPr>
        <p:spPr>
          <a:xfrm>
            <a:off x="7078529" y="3437140"/>
            <a:ext cx="1947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want to be able to right-multiply by [h1,h2,h3]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B5ED2F-588B-4F31-9F50-982477C04EC9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126811" y="2359032"/>
            <a:ext cx="941501" cy="14540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E82A52-475F-4AB7-8548-EBE1354DEA58}"/>
              </a:ext>
            </a:extLst>
          </p:cNvPr>
          <p:cNvCxnSpPr>
            <a:cxnSpLocks/>
          </p:cNvCxnSpPr>
          <p:nvPr/>
        </p:nvCxnSpPr>
        <p:spPr>
          <a:xfrm>
            <a:off x="7616952" y="4637469"/>
            <a:ext cx="0" cy="1022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80F6-F5D5-418A-A542-33538479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646AC1-A347-4D03-94CB-B0A6806F3649}"/>
              </a:ext>
            </a:extLst>
          </p:cNvPr>
          <p:cNvGrpSpPr/>
          <p:nvPr/>
        </p:nvGrpSpPr>
        <p:grpSpPr>
          <a:xfrm>
            <a:off x="100585" y="1518094"/>
            <a:ext cx="7951780" cy="1587422"/>
            <a:chOff x="100585" y="1518094"/>
            <a:chExt cx="7951780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F8CDB4A-ABDD-435E-9699-F899CEDBF134}"/>
                    </a:ext>
                  </a:extLst>
                </p:cNvPr>
                <p:cNvSpPr txBox="1"/>
                <p:nvPr/>
              </p:nvSpPr>
              <p:spPr>
                <a:xfrm>
                  <a:off x="3098252" y="1518094"/>
                  <a:ext cx="4954113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7"/>
                                    </m:r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F8CDB4A-ABDD-435E-9699-F899CEDBF1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252" y="1518094"/>
                  <a:ext cx="4954113" cy="15874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636A4F-6D27-4BDE-9E70-231307F72DDE}"/>
                </a:ext>
              </a:extLst>
            </p:cNvPr>
            <p:cNvSpPr txBox="1"/>
            <p:nvPr/>
          </p:nvSpPr>
          <p:spPr>
            <a:xfrm>
              <a:off x="100585" y="2054208"/>
              <a:ext cx="233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Equation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FEC4B3-F6D3-40B9-9AED-F1EAA141F21C}"/>
              </a:ext>
            </a:extLst>
          </p:cNvPr>
          <p:cNvGrpSpPr/>
          <p:nvPr/>
        </p:nvGrpSpPr>
        <p:grpSpPr>
          <a:xfrm>
            <a:off x="100585" y="3475119"/>
            <a:ext cx="8578089" cy="1587422"/>
            <a:chOff x="100585" y="3475119"/>
            <a:chExt cx="8578089" cy="15874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971A95-AEA3-48E3-80BF-B51ACD60A2F3}"/>
                </a:ext>
              </a:extLst>
            </p:cNvPr>
            <p:cNvSpPr txBox="1"/>
            <p:nvPr/>
          </p:nvSpPr>
          <p:spPr>
            <a:xfrm>
              <a:off x="100585" y="3898248"/>
              <a:ext cx="233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Pull out 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58EEBE2-9BAE-401C-A586-B3FAD11B1DD9}"/>
                    </a:ext>
                  </a:extLst>
                </p:cNvPr>
                <p:cNvSpPr txBox="1"/>
                <p:nvPr/>
              </p:nvSpPr>
              <p:spPr>
                <a:xfrm>
                  <a:off x="2788920" y="3475119"/>
                  <a:ext cx="5889754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58EEBE2-9BAE-401C-A586-B3FAD11B1D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920" y="3475119"/>
                  <a:ext cx="5889754" cy="158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D2F99-0F50-4F92-9251-0E7D4B14C868}"/>
              </a:ext>
            </a:extLst>
          </p:cNvPr>
          <p:cNvSpPr txBox="1"/>
          <p:nvPr/>
        </p:nvSpPr>
        <p:spPr>
          <a:xfrm>
            <a:off x="507949" y="4952589"/>
            <a:ext cx="8388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Only two linearly independent equations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BCC8B2-12F6-457F-AFE9-6283CE62D080}"/>
              </a:ext>
            </a:extLst>
          </p:cNvPr>
          <p:cNvSpPr txBox="1"/>
          <p:nvPr/>
        </p:nvSpPr>
        <p:spPr>
          <a:xfrm>
            <a:off x="841248" y="5703424"/>
            <a:ext cx="791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Yank out </a:t>
            </a:r>
            <a:r>
              <a:rPr lang="en-US" b="1" dirty="0"/>
              <a:t>h</a:t>
            </a:r>
            <a:r>
              <a:rPr lang="en-US" dirty="0"/>
              <a:t> once you have all the coefficients.</a:t>
            </a:r>
          </a:p>
          <a:p>
            <a:r>
              <a:rPr lang="en-US" dirty="0"/>
              <a:t>If you’re head-scratching about the two equations, it’s not obvious to me at first glance that the three equations aren’t linearly independent either.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353F8E-4FFE-4333-83C4-4A23D0E7223C}"/>
              </a:ext>
            </a:extLst>
          </p:cNvPr>
          <p:cNvCxnSpPr>
            <a:cxnSpLocks/>
          </p:cNvCxnSpPr>
          <p:nvPr/>
        </p:nvCxnSpPr>
        <p:spPr>
          <a:xfrm flipV="1">
            <a:off x="4023360" y="5339906"/>
            <a:ext cx="320040" cy="3635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5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7CB217C-5DC7-4E54-A9E1-59C6CDD9C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Simplification: Two-band Blending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B7725B1-0C52-4F58-8E7B-B3B4F30E3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Brown &amp; Lowe, 2003</a:t>
            </a:r>
          </a:p>
          <a:p>
            <a:pPr lvl="1"/>
            <a:r>
              <a:rPr lang="en-US" altLang="en-US" dirty="0"/>
              <a:t>Only use two bands: high freq. and low freq.</a:t>
            </a:r>
          </a:p>
          <a:p>
            <a:pPr lvl="1"/>
            <a:r>
              <a:rPr lang="en-US" altLang="en-US" dirty="0"/>
              <a:t>Blend low freq. smoothly</a:t>
            </a:r>
          </a:p>
          <a:p>
            <a:pPr lvl="1"/>
            <a:r>
              <a:rPr lang="en-US" altLang="en-US" dirty="0"/>
              <a:t>Blend high freq. with no smoothing: binary alpha</a:t>
            </a:r>
          </a:p>
          <a:p>
            <a:pPr lvl="1"/>
            <a:endParaRPr lang="en-US" altLang="en-US" dirty="0"/>
          </a:p>
        </p:txBody>
      </p:sp>
      <p:pic>
        <p:nvPicPr>
          <p:cNvPr id="45060" name="Picture 4" descr="79">
            <a:extLst>
              <a:ext uri="{FF2B5EF4-FFF2-40B4-BE49-F238E27FC236}">
                <a16:creationId xmlns:a16="http://schemas.microsoft.com/office/drawing/2014/main" id="{15282EF6-B21D-4075-9CE5-EB59B616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944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09" name="Picture 5" descr="pano">
            <a:extLst>
              <a:ext uri="{FF2B5EF4-FFF2-40B4-BE49-F238E27FC236}">
                <a16:creationId xmlns:a16="http://schemas.microsoft.com/office/drawing/2014/main" id="{DD3FDA6D-C6F3-424D-85FE-2BB0F488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944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8726F8-5099-4583-957B-FBE819EEA3CD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175418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ow">
            <a:extLst>
              <a:ext uri="{FF2B5EF4-FFF2-40B4-BE49-F238E27FC236}">
                <a16:creationId xmlns:a16="http://schemas.microsoft.com/office/drawing/2014/main" id="{E074A258-2D78-4B00-B82E-59D3BBF0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1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high2">
            <a:extLst>
              <a:ext uri="{FF2B5EF4-FFF2-40B4-BE49-F238E27FC236}">
                <a16:creationId xmlns:a16="http://schemas.microsoft.com/office/drawing/2014/main" id="{C3904DF2-87B0-4DEE-8A0F-5ADBE37C5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051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>
            <a:extLst>
              <a:ext uri="{FF2B5EF4-FFF2-40B4-BE49-F238E27FC236}">
                <a16:creationId xmlns:a16="http://schemas.microsoft.com/office/drawing/2014/main" id="{E1B4EB0F-883E-4A65-B353-6CA106A23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94101"/>
            <a:ext cx="49704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Low frequency (</a:t>
            </a:r>
            <a:r>
              <a:rPr lang="en-US" altLang="en-US" sz="26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&gt; 2 pixels)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E36ECDA5-BBAF-472B-9C45-B8219B72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69050"/>
            <a:ext cx="50704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High frequency (</a:t>
            </a:r>
            <a:r>
              <a:rPr lang="en-US" altLang="en-US" sz="26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&lt; 2 pixels)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A509ADDB-2892-4D86-BC23-5C5857D62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2-band “Laplacian Stack” Blending</a:t>
            </a:r>
          </a:p>
        </p:txBody>
      </p:sp>
    </p:spTree>
    <p:extLst>
      <p:ext uri="{BB962C8B-B14F-4D97-AF65-F5344CB8AC3E}">
        <p14:creationId xmlns:p14="http://schemas.microsoft.com/office/powerpoint/2010/main" val="36805892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inear2">
            <a:extLst>
              <a:ext uri="{FF2B5EF4-FFF2-40B4-BE49-F238E27FC236}">
                <a16:creationId xmlns:a16="http://schemas.microsoft.com/office/drawing/2014/main" id="{6DCB339D-1434-49F9-A999-867CF029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671D4721-F23D-44C9-9951-4FACB5810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Linear Blending</a:t>
            </a:r>
          </a:p>
        </p:txBody>
      </p:sp>
    </p:spTree>
    <p:extLst>
      <p:ext uri="{BB962C8B-B14F-4D97-AF65-F5344CB8AC3E}">
        <p14:creationId xmlns:p14="http://schemas.microsoft.com/office/powerpoint/2010/main" val="3458050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6A7F-36E3-428E-B475-EFFAEC07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 With This Math?</a:t>
            </a:r>
          </a:p>
        </p:txBody>
      </p:sp>
      <p:pic>
        <p:nvPicPr>
          <p:cNvPr id="4" name="Picture 4" descr="IMG_0107">
            <a:extLst>
              <a:ext uri="{FF2B5EF4-FFF2-40B4-BE49-F238E27FC236}">
                <a16:creationId xmlns:a16="http://schemas.microsoft.com/office/drawing/2014/main" id="{D345484D-72C1-4FE8-9764-8FD8F326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0100">
            <a:extLst>
              <a:ext uri="{FF2B5EF4-FFF2-40B4-BE49-F238E27FC236}">
                <a16:creationId xmlns:a16="http://schemas.microsoft.com/office/drawing/2014/main" id="{506CDC4C-3068-4133-9256-953A59F6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G_0101">
            <a:extLst>
              <a:ext uri="{FF2B5EF4-FFF2-40B4-BE49-F238E27FC236}">
                <a16:creationId xmlns:a16="http://schemas.microsoft.com/office/drawing/2014/main" id="{8916B19F-5325-4EFE-8CCA-D2F9FCB4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G_0102">
            <a:extLst>
              <a:ext uri="{FF2B5EF4-FFF2-40B4-BE49-F238E27FC236}">
                <a16:creationId xmlns:a16="http://schemas.microsoft.com/office/drawing/2014/main" id="{26F37BF2-D432-495E-8A84-922E0ABD1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G_0103">
            <a:extLst>
              <a:ext uri="{FF2B5EF4-FFF2-40B4-BE49-F238E27FC236}">
                <a16:creationId xmlns:a16="http://schemas.microsoft.com/office/drawing/2014/main" id="{7C6BAE68-14DB-4F06-B034-28607CE4E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MG_0104">
            <a:extLst>
              <a:ext uri="{FF2B5EF4-FFF2-40B4-BE49-F238E27FC236}">
                <a16:creationId xmlns:a16="http://schemas.microsoft.com/office/drawing/2014/main" id="{CDFD5AA3-D31C-40F8-BA62-52E7191C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IMG_0105">
            <a:extLst>
              <a:ext uri="{FF2B5EF4-FFF2-40B4-BE49-F238E27FC236}">
                <a16:creationId xmlns:a16="http://schemas.microsoft.com/office/drawing/2014/main" id="{CE5FB562-947C-4BD8-95CB-32127F7A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IMG_0106">
            <a:extLst>
              <a:ext uri="{FF2B5EF4-FFF2-40B4-BE49-F238E27FC236}">
                <a16:creationId xmlns:a16="http://schemas.microsoft.com/office/drawing/2014/main" id="{D060899F-E0E4-4738-B303-5C5D70384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7A03D7-B981-4DC0-8A8E-9E42FE2A66DC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13854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2band2">
            <a:extLst>
              <a:ext uri="{FF2B5EF4-FFF2-40B4-BE49-F238E27FC236}">
                <a16:creationId xmlns:a16="http://schemas.microsoft.com/office/drawing/2014/main" id="{A46CEBC7-9B59-42DD-B324-14084BC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6690DE25-07DC-4AC3-BBA8-E6F89DDD4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2-band Blending</a:t>
            </a:r>
          </a:p>
        </p:txBody>
      </p:sp>
    </p:spTree>
    <p:extLst>
      <p:ext uri="{BB962C8B-B14F-4D97-AF65-F5344CB8AC3E}">
        <p14:creationId xmlns:p14="http://schemas.microsoft.com/office/powerpoint/2010/main" val="35587845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17ED-90E7-4565-9A29-048225CAD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1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534DC0-6CF9-4554-866D-4203E5879F7A}"/>
              </a:ext>
            </a:extLst>
          </p:cNvPr>
          <p:cNvGrpSpPr/>
          <p:nvPr/>
        </p:nvGrpSpPr>
        <p:grpSpPr>
          <a:xfrm>
            <a:off x="1212123" y="1452092"/>
            <a:ext cx="6414955" cy="2240586"/>
            <a:chOff x="2228850" y="2364994"/>
            <a:chExt cx="4381500" cy="1530350"/>
          </a:xfrm>
        </p:grpSpPr>
        <p:pic>
          <p:nvPicPr>
            <p:cNvPr id="4" name="Picture 6" descr="IMG_0105">
              <a:extLst>
                <a:ext uri="{FF2B5EF4-FFF2-40B4-BE49-F238E27FC236}">
                  <a16:creationId xmlns:a16="http://schemas.microsoft.com/office/drawing/2014/main" id="{9CDB4E1C-4A7A-4383-9C78-72644FBBE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364994"/>
              <a:ext cx="2038350" cy="15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IMG_0102">
              <a:extLst>
                <a:ext uri="{FF2B5EF4-FFF2-40B4-BE49-F238E27FC236}">
                  <a16:creationId xmlns:a16="http://schemas.microsoft.com/office/drawing/2014/main" id="{306C182F-F041-4C06-ACD4-B2166DE17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850" y="2364994"/>
              <a:ext cx="2038350" cy="15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5899333-7BE3-493A-9F89-7C46BA752DA8}"/>
              </a:ext>
            </a:extLst>
          </p:cNvPr>
          <p:cNvGrpSpPr/>
          <p:nvPr/>
        </p:nvGrpSpPr>
        <p:grpSpPr>
          <a:xfrm>
            <a:off x="171327" y="3639537"/>
            <a:ext cx="8801347" cy="2452564"/>
            <a:chOff x="171327" y="3639537"/>
            <a:chExt cx="8801347" cy="24525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45E015-7B35-4757-8613-59181932C52B}"/>
                </a:ext>
              </a:extLst>
            </p:cNvPr>
            <p:cNvGrpSpPr/>
            <p:nvPr/>
          </p:nvGrpSpPr>
          <p:grpSpPr>
            <a:xfrm>
              <a:off x="171327" y="4251997"/>
              <a:ext cx="8801347" cy="1840104"/>
              <a:chOff x="115824" y="4066920"/>
              <a:chExt cx="7319772" cy="153035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0296E73-8109-4F23-A510-3C750AD81AA3}"/>
                  </a:ext>
                </a:extLst>
              </p:cNvPr>
              <p:cNvGrpSpPr/>
              <p:nvPr/>
            </p:nvGrpSpPr>
            <p:grpSpPr>
              <a:xfrm>
                <a:off x="115824" y="4066920"/>
                <a:ext cx="3543300" cy="1530350"/>
                <a:chOff x="1371600" y="3429000"/>
                <a:chExt cx="3543300" cy="1530350"/>
              </a:xfrm>
            </p:grpSpPr>
            <p:pic>
              <p:nvPicPr>
                <p:cNvPr id="6" name="Picture 7" descr="IMG_0105">
                  <a:extLst>
                    <a:ext uri="{FF2B5EF4-FFF2-40B4-BE49-F238E27FC236}">
                      <a16:creationId xmlns:a16="http://schemas.microsoft.com/office/drawing/2014/main" id="{719A8DF4-726C-479C-9C27-9D53934E3B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6550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Picture 8" descr="IMG_0102">
                  <a:extLst>
                    <a:ext uri="{FF2B5EF4-FFF2-40B4-BE49-F238E27FC236}">
                      <a16:creationId xmlns:a16="http://schemas.microsoft.com/office/drawing/2014/main" id="{F239A3D2-58D4-4165-8549-740600F338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1600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2D1EB26-CE46-4B6C-898F-4AFBEB9EF580}"/>
                  </a:ext>
                </a:extLst>
              </p:cNvPr>
              <p:cNvGrpSpPr/>
              <p:nvPr/>
            </p:nvGrpSpPr>
            <p:grpSpPr>
              <a:xfrm>
                <a:off x="3892296" y="4066920"/>
                <a:ext cx="3543300" cy="1530350"/>
                <a:chOff x="5218176" y="3429000"/>
                <a:chExt cx="3543300" cy="1530350"/>
              </a:xfrm>
            </p:grpSpPr>
            <p:pic>
              <p:nvPicPr>
                <p:cNvPr id="8" name="Picture 11" descr="IMG_0102">
                  <a:extLst>
                    <a:ext uri="{FF2B5EF4-FFF2-40B4-BE49-F238E27FC236}">
                      <a16:creationId xmlns:a16="http://schemas.microsoft.com/office/drawing/2014/main" id="{FF5AB2A5-DC4D-4E00-A371-6099DF6F3F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8176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" name="Picture 12" descr="IMG_0105">
                  <a:extLst>
                    <a:ext uri="{FF2B5EF4-FFF2-40B4-BE49-F238E27FC236}">
                      <a16:creationId xmlns:a16="http://schemas.microsoft.com/office/drawing/2014/main" id="{61DAC43A-9359-4C30-AB99-9C430BCB01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3126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E8D27A-656F-4847-BAE3-9A1601B875FF}"/>
                </a:ext>
              </a:extLst>
            </p:cNvPr>
            <p:cNvSpPr txBox="1"/>
            <p:nvPr/>
          </p:nvSpPr>
          <p:spPr>
            <a:xfrm>
              <a:off x="171327" y="3639537"/>
              <a:ext cx="8801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Translation only via alignment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7F101D-EAAA-4532-9511-F633D8BB0CAC}"/>
              </a:ext>
            </a:extLst>
          </p:cNvPr>
          <p:cNvGrpSpPr/>
          <p:nvPr/>
        </p:nvGrpSpPr>
        <p:grpSpPr>
          <a:xfrm>
            <a:off x="2366894" y="5526658"/>
            <a:ext cx="4470321" cy="966216"/>
            <a:chOff x="2366894" y="5526658"/>
            <a:chExt cx="4470321" cy="9662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C20DD5-ABE9-4149-809E-D855395AB943}"/>
                </a:ext>
              </a:extLst>
            </p:cNvPr>
            <p:cNvSpPr/>
            <p:nvPr/>
          </p:nvSpPr>
          <p:spPr>
            <a:xfrm>
              <a:off x="6206279" y="5526658"/>
              <a:ext cx="630936" cy="850392"/>
            </a:xfrm>
            <a:prstGeom prst="ellipse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A131BD-2F67-4688-B009-D0D7706138D6}"/>
                </a:ext>
              </a:extLst>
            </p:cNvPr>
            <p:cNvSpPr/>
            <p:nvPr/>
          </p:nvSpPr>
          <p:spPr>
            <a:xfrm>
              <a:off x="2366894" y="5642482"/>
              <a:ext cx="630936" cy="850392"/>
            </a:xfrm>
            <a:prstGeom prst="ellipse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DE86232-FD94-4A37-927E-58DDA413777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3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6676</TotalTime>
  <Words>2761</Words>
  <Application>Microsoft Office PowerPoint</Application>
  <PresentationFormat>On-screen Show (4:3)</PresentationFormat>
  <Paragraphs>554</Paragraphs>
  <Slides>80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Cambria Math</vt:lpstr>
      <vt:lpstr>Symbol</vt:lpstr>
      <vt:lpstr>Times New Roman</vt:lpstr>
      <vt:lpstr>Verdana</vt:lpstr>
      <vt:lpstr>My New Default Theme</vt:lpstr>
      <vt:lpstr>Photo Editor Photo</vt:lpstr>
      <vt:lpstr>Transformations and Fitting</vt:lpstr>
      <vt:lpstr>Administrivia</vt:lpstr>
      <vt:lpstr>So Far</vt:lpstr>
      <vt:lpstr>Today</vt:lpstr>
      <vt:lpstr>Why Mosaic?</vt:lpstr>
      <vt:lpstr>Why Mosaic?</vt:lpstr>
      <vt:lpstr>Why Mosaic?</vt:lpstr>
      <vt:lpstr>Why Bother With This Math?</vt:lpstr>
      <vt:lpstr>Homework 1 Style</vt:lpstr>
      <vt:lpstr>Result</vt:lpstr>
      <vt:lpstr>Image Transformations</vt:lpstr>
      <vt:lpstr>Image Transformations</vt:lpstr>
      <vt:lpstr>Parametric (Global) warping</vt:lpstr>
      <vt:lpstr>Parametric (Global) Warping</vt:lpstr>
      <vt:lpstr>Parametric (Global) Warping</vt:lpstr>
      <vt:lpstr>Scaling</vt:lpstr>
      <vt:lpstr>Scaling</vt:lpstr>
      <vt:lpstr>Scaling</vt:lpstr>
      <vt:lpstr>2D Rotation</vt:lpstr>
      <vt:lpstr>Things You Can Do With 2x2</vt:lpstr>
      <vt:lpstr>Things You Can Do With 2x2</vt:lpstr>
      <vt:lpstr>What’s Preserved? </vt:lpstr>
      <vt:lpstr>What’s Preserved With a 2x2</vt:lpstr>
      <vt:lpstr>Things You Can’t Do With 2x2</vt:lpstr>
      <vt:lpstr>Homogeneous Coordinates Again</vt:lpstr>
      <vt:lpstr>Representing 2D Transformations</vt:lpstr>
      <vt:lpstr>Affine Transformations</vt:lpstr>
      <vt:lpstr>Matrix Composition</vt:lpstr>
      <vt:lpstr>What’s Preserved With Affine</vt:lpstr>
      <vt:lpstr>Homogeneous Equivalence</vt:lpstr>
      <vt:lpstr>Perspective Transformations</vt:lpstr>
      <vt:lpstr>Perspective Transformations</vt:lpstr>
      <vt:lpstr>How Many Degrees of Freedom?</vt:lpstr>
      <vt:lpstr>What’s Preserved With Perspective</vt:lpstr>
      <vt:lpstr>Transformation Families</vt:lpstr>
      <vt:lpstr>What Can Homographies Do?</vt:lpstr>
      <vt:lpstr>What Can Homographies Do?</vt:lpstr>
      <vt:lpstr>What Can Homographies Do?</vt:lpstr>
      <vt:lpstr>Fun With Homographies</vt:lpstr>
      <vt:lpstr>Analyzing Patterns</vt:lpstr>
      <vt:lpstr>Analyzing Patterns</vt:lpstr>
      <vt:lpstr>Fitting Transformations</vt:lpstr>
      <vt:lpstr>Fitting Transformation</vt:lpstr>
      <vt:lpstr>Fitting Transformations</vt:lpstr>
      <vt:lpstr>Fitting Transformations</vt:lpstr>
      <vt:lpstr>Fitting Transformations</vt:lpstr>
      <vt:lpstr>Fitting Transformation</vt:lpstr>
      <vt:lpstr>Fitting Transformation</vt:lpstr>
      <vt:lpstr>In Practice</vt:lpstr>
      <vt:lpstr>Small Nagging Detail</vt:lpstr>
      <vt:lpstr>Small Nagging Detail</vt:lpstr>
      <vt:lpstr>Image Warping</vt:lpstr>
      <vt:lpstr>Forward Warping</vt:lpstr>
      <vt:lpstr>Forward Warping</vt:lpstr>
      <vt:lpstr>Forward Warping</vt:lpstr>
      <vt:lpstr>Inverse Warping</vt:lpstr>
      <vt:lpstr>Inverse Warping</vt:lpstr>
      <vt:lpstr>Mosaicing</vt:lpstr>
      <vt:lpstr>Mosaicing</vt:lpstr>
      <vt:lpstr>Mosaicing</vt:lpstr>
      <vt:lpstr>Putting it Together</vt:lpstr>
      <vt:lpstr>Putting It Together 1</vt:lpstr>
      <vt:lpstr>Putting It Together 2</vt:lpstr>
      <vt:lpstr>Putting It Together 3</vt:lpstr>
      <vt:lpstr>Putting It Together 4</vt:lpstr>
      <vt:lpstr>Putting It Together 5</vt:lpstr>
      <vt:lpstr>PowerPoint Presentation</vt:lpstr>
      <vt:lpstr>Backup</vt:lpstr>
      <vt:lpstr>A pencil of rays contains all views</vt:lpstr>
      <vt:lpstr>Bonus Art</vt:lpstr>
      <vt:lpstr>Analyzing Patterns</vt:lpstr>
      <vt:lpstr>Analyzing Patterns</vt:lpstr>
      <vt:lpstr>Homography Derivation</vt:lpstr>
      <vt:lpstr>PowerPoint Presentation</vt:lpstr>
      <vt:lpstr>Fitting Transformation</vt:lpstr>
      <vt:lpstr>Fitting Transformation</vt:lpstr>
      <vt:lpstr>Simplification: Two-band Blending</vt:lpstr>
      <vt:lpstr>2-band “Laplacian Stack” Blending</vt:lpstr>
      <vt:lpstr>Linear Blending</vt:lpstr>
      <vt:lpstr>2-band Blending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434</cp:revision>
  <dcterms:created xsi:type="dcterms:W3CDTF">2018-12-05T18:14:01Z</dcterms:created>
  <dcterms:modified xsi:type="dcterms:W3CDTF">2023-02-06T16:47:30Z</dcterms:modified>
</cp:coreProperties>
</file>