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6"/>
  </p:notesMasterIdLst>
  <p:sldIdLst>
    <p:sldId id="256" r:id="rId2"/>
    <p:sldId id="1020" r:id="rId3"/>
    <p:sldId id="1021" r:id="rId4"/>
    <p:sldId id="1023" r:id="rId5"/>
    <p:sldId id="1022" r:id="rId6"/>
    <p:sldId id="807" r:id="rId7"/>
    <p:sldId id="947" r:id="rId8"/>
    <p:sldId id="948" r:id="rId9"/>
    <p:sldId id="949" r:id="rId10"/>
    <p:sldId id="998" r:id="rId11"/>
    <p:sldId id="1028" r:id="rId12"/>
    <p:sldId id="954" r:id="rId13"/>
    <p:sldId id="951" r:id="rId14"/>
    <p:sldId id="955" r:id="rId15"/>
    <p:sldId id="952" r:id="rId16"/>
    <p:sldId id="1035" r:id="rId17"/>
    <p:sldId id="1031" r:id="rId18"/>
    <p:sldId id="1001" r:id="rId19"/>
    <p:sldId id="1026" r:id="rId20"/>
    <p:sldId id="1002" r:id="rId21"/>
    <p:sldId id="960" r:id="rId22"/>
    <p:sldId id="961" r:id="rId23"/>
    <p:sldId id="962" r:id="rId24"/>
    <p:sldId id="963" r:id="rId25"/>
    <p:sldId id="959" r:id="rId26"/>
    <p:sldId id="964" r:id="rId27"/>
    <p:sldId id="965" r:id="rId28"/>
    <p:sldId id="967" r:id="rId29"/>
    <p:sldId id="968" r:id="rId30"/>
    <p:sldId id="973" r:id="rId31"/>
    <p:sldId id="972" r:id="rId32"/>
    <p:sldId id="975" r:id="rId33"/>
    <p:sldId id="976" r:id="rId34"/>
    <p:sldId id="978" r:id="rId35"/>
    <p:sldId id="983" r:id="rId36"/>
    <p:sldId id="979" r:id="rId37"/>
    <p:sldId id="984" r:id="rId38"/>
    <p:sldId id="980" r:id="rId39"/>
    <p:sldId id="1005" r:id="rId40"/>
    <p:sldId id="988" r:id="rId41"/>
    <p:sldId id="989" r:id="rId42"/>
    <p:sldId id="1006" r:id="rId43"/>
    <p:sldId id="991" r:id="rId44"/>
    <p:sldId id="992" r:id="rId45"/>
    <p:sldId id="993" r:id="rId46"/>
    <p:sldId id="997" r:id="rId47"/>
    <p:sldId id="1007" r:id="rId48"/>
    <p:sldId id="1027" r:id="rId49"/>
    <p:sldId id="1008" r:id="rId50"/>
    <p:sldId id="995" r:id="rId51"/>
    <p:sldId id="996" r:id="rId52"/>
    <p:sldId id="1010" r:id="rId53"/>
    <p:sldId id="1003" r:id="rId54"/>
    <p:sldId id="1009" r:id="rId55"/>
    <p:sldId id="1004" r:id="rId56"/>
    <p:sldId id="1011" r:id="rId57"/>
    <p:sldId id="1012" r:id="rId58"/>
    <p:sldId id="1024" r:id="rId59"/>
    <p:sldId id="1013" r:id="rId60"/>
    <p:sldId id="1014" r:id="rId61"/>
    <p:sldId id="1015" r:id="rId62"/>
    <p:sldId id="1016" r:id="rId63"/>
    <p:sldId id="1018" r:id="rId64"/>
    <p:sldId id="1019" r:id="rId65"/>
    <p:sldId id="1025" r:id="rId66"/>
    <p:sldId id="1029" r:id="rId67"/>
    <p:sldId id="1030" r:id="rId68"/>
    <p:sldId id="1032" r:id="rId69"/>
    <p:sldId id="950" r:id="rId70"/>
    <p:sldId id="1034" r:id="rId71"/>
    <p:sldId id="1000" r:id="rId72"/>
    <p:sldId id="969" r:id="rId73"/>
    <p:sldId id="970" r:id="rId74"/>
    <p:sldId id="953" r:id="rId7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2" autoAdjust="0"/>
    <p:restoredTop sz="92047" autoAdjust="0"/>
  </p:normalViewPr>
  <p:slideViewPr>
    <p:cSldViewPr snapToGrid="0">
      <p:cViewPr varScale="1">
        <p:scale>
          <a:sx n="105" d="100"/>
          <a:sy n="105" d="100"/>
        </p:scale>
        <p:origin x="17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DFDBD7-720E-448A-8B78-8E71992BDDA0}" type="datetimeFigureOut">
              <a:rPr lang="en-US" smtClean="0"/>
              <a:t>1/31/2023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9E745-5063-419E-B6E6-C86CC9053B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111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1/31/2023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447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1/31/2023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539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1/31/2023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37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1/31/2023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466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1/31/2023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807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1/31/2023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512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1/31/2023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270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1/31/2023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887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1/31/2023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728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1/31/2023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411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1/31/2023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199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A2CEE-8553-4EF5-8C07-9C65C7BAD42E}" type="datetimeFigureOut">
              <a:rPr lang="en-US" smtClean="0"/>
              <a:t>1/31/2023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88FC8-CA68-4348-9658-2286908ED7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922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3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i.sri.com/pubs/files/836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0.png"/><Relationship Id="rId2" Type="http://schemas.openxmlformats.org/officeDocument/2006/relationships/image" Target="../media/image78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3" Type="http://schemas.openxmlformats.org/officeDocument/2006/relationships/image" Target="../media/image140.png"/><Relationship Id="rId7" Type="http://schemas.openxmlformats.org/officeDocument/2006/relationships/image" Target="../media/image18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0.png"/><Relationship Id="rId11" Type="http://schemas.openxmlformats.org/officeDocument/2006/relationships/image" Target="../media/image220.png"/><Relationship Id="rId5" Type="http://schemas.openxmlformats.org/officeDocument/2006/relationships/image" Target="../media/image160.png"/><Relationship Id="rId10" Type="http://schemas.openxmlformats.org/officeDocument/2006/relationships/image" Target="../media/image210.png"/><Relationship Id="rId4" Type="http://schemas.openxmlformats.org/officeDocument/2006/relationships/image" Target="../media/image150.png"/><Relationship Id="rId9" Type="http://schemas.openxmlformats.org/officeDocument/2006/relationships/image" Target="../media/image20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0.png"/><Relationship Id="rId3" Type="http://schemas.openxmlformats.org/officeDocument/2006/relationships/image" Target="../media/image430.png"/><Relationship Id="rId7" Type="http://schemas.openxmlformats.org/officeDocument/2006/relationships/image" Target="../media/image470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0.png"/><Relationship Id="rId5" Type="http://schemas.openxmlformats.org/officeDocument/2006/relationships/image" Target="../media/image450.png"/><Relationship Id="rId4" Type="http://schemas.openxmlformats.org/officeDocument/2006/relationships/image" Target="../media/image440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590.png"/><Relationship Id="rId7" Type="http://schemas.openxmlformats.org/officeDocument/2006/relationships/image" Target="../media/image65.png"/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20.png"/><Relationship Id="rId5" Type="http://schemas.openxmlformats.org/officeDocument/2006/relationships/image" Target="../media/image60.png"/><Relationship Id="rId4" Type="http://schemas.openxmlformats.org/officeDocument/2006/relationships/image" Target="../media/image600.png"/><Relationship Id="rId9" Type="http://schemas.openxmlformats.org/officeDocument/2006/relationships/image" Target="../media/image67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7" Type="http://schemas.openxmlformats.org/officeDocument/2006/relationships/image" Target="../media/image310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0.png"/><Relationship Id="rId5" Type="http://schemas.openxmlformats.org/officeDocument/2006/relationships/image" Target="../media/image290.png"/><Relationship Id="rId4" Type="http://schemas.openxmlformats.org/officeDocument/2006/relationships/image" Target="../media/image24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47B2D-A454-4C1D-93DB-B240A41295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9000" dirty="0"/>
              <a:t>Transformations and Fitting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0D47185-5B28-4E3F-A5FA-C70A36F462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01" y="3602038"/>
            <a:ext cx="9127998" cy="1655762"/>
          </a:xfrm>
        </p:spPr>
        <p:txBody>
          <a:bodyPr>
            <a:normAutofit/>
          </a:bodyPr>
          <a:lstStyle/>
          <a:p>
            <a:r>
              <a:rPr lang="en-US" sz="3200" dirty="0"/>
              <a:t>EECS 442 – David Fouhey</a:t>
            </a:r>
          </a:p>
          <a:p>
            <a:r>
              <a:rPr lang="en-US" sz="3200" dirty="0"/>
              <a:t>Winter 2022, University of Michigan</a:t>
            </a:r>
          </a:p>
          <a:p>
            <a:r>
              <a:rPr lang="en-US" sz="1800" dirty="0"/>
              <a:t>https://web.eecs.umich.edu/~fouhey/teaching/EECS442_W22/</a:t>
            </a:r>
          </a:p>
        </p:txBody>
      </p:sp>
    </p:spTree>
    <p:extLst>
      <p:ext uri="{BB962C8B-B14F-4D97-AF65-F5344CB8AC3E}">
        <p14:creationId xmlns:p14="http://schemas.microsoft.com/office/powerpoint/2010/main" val="2712659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C2B59-35B8-4D29-A255-918C05310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Least-Squares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FA620A3-9499-4BFF-8280-44BAE1C52235}"/>
                  </a:ext>
                </a:extLst>
              </p:cNvPr>
              <p:cNvSpPr txBox="1"/>
              <p:nvPr/>
            </p:nvSpPr>
            <p:spPr>
              <a:xfrm>
                <a:off x="1755425" y="2475469"/>
                <a:ext cx="6029856" cy="9364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f>
                            <m:f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32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den>
                          </m:f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𝒀</m:t>
                              </m:r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  <m:r>
                                <a:rPr lang="en-US" sz="32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</m:d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sz="32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sz="32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sz="32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𝒀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FA620A3-9499-4BFF-8280-44BAE1C522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5425" y="2475469"/>
                <a:ext cx="6029856" cy="9364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00F4070-AC87-441E-B1FF-35F60ECAFF3F}"/>
                  </a:ext>
                </a:extLst>
              </p:cNvPr>
              <p:cNvSpPr txBox="1"/>
              <p:nvPr/>
            </p:nvSpPr>
            <p:spPr>
              <a:xfrm>
                <a:off x="3807238" y="1790399"/>
                <a:ext cx="2095317" cy="499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𝒀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  <m:r>
                                <a:rPr lang="en-US" sz="32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</m:d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00F4070-AC87-441E-B1FF-35F60ECAFF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7238" y="1790399"/>
                <a:ext cx="2095317" cy="4991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61EFEBB5-533F-4946-8DF5-04D508B7272C}"/>
              </a:ext>
            </a:extLst>
          </p:cNvPr>
          <p:cNvSpPr txBox="1"/>
          <p:nvPr/>
        </p:nvSpPr>
        <p:spPr>
          <a:xfrm>
            <a:off x="1107816" y="2389220"/>
            <a:ext cx="7407534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Where can I find derivatives + matrix expressions and matrix </a:t>
            </a:r>
            <a:r>
              <a:rPr lang="en-US" sz="3200" b="1" dirty="0" err="1"/>
              <a:t>identies</a:t>
            </a:r>
            <a:r>
              <a:rPr lang="en-US" sz="3200" b="1" dirty="0"/>
              <a:t>?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E28B82D-44A6-4D96-8A18-25ABA49811C9}"/>
              </a:ext>
            </a:extLst>
          </p:cNvPr>
          <p:cNvGrpSpPr/>
          <p:nvPr/>
        </p:nvGrpSpPr>
        <p:grpSpPr>
          <a:xfrm>
            <a:off x="1107816" y="3511351"/>
            <a:ext cx="7407534" cy="2011680"/>
            <a:chOff x="1107816" y="3863573"/>
            <a:chExt cx="7407534" cy="201168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B8D6A59-8D0B-4F13-B3AF-804779BD5542}"/>
                </a:ext>
              </a:extLst>
            </p:cNvPr>
            <p:cNvSpPr/>
            <p:nvPr/>
          </p:nvSpPr>
          <p:spPr>
            <a:xfrm>
              <a:off x="1107816" y="3863573"/>
              <a:ext cx="7407534" cy="20116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7EC966D-D778-44B2-BD5E-604DE6F89072}"/>
                </a:ext>
              </a:extLst>
            </p:cNvPr>
            <p:cNvGrpSpPr/>
            <p:nvPr/>
          </p:nvGrpSpPr>
          <p:grpSpPr>
            <a:xfrm>
              <a:off x="4866241" y="4070985"/>
              <a:ext cx="3510929" cy="1596855"/>
              <a:chOff x="2433829" y="3716037"/>
              <a:chExt cx="4673046" cy="2125414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26B75BEE-A86E-40BF-9A03-E389A51484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33829" y="3716037"/>
                <a:ext cx="4673046" cy="2125414"/>
              </a:xfrm>
              <a:prstGeom prst="rect">
                <a:avLst/>
              </a:prstGeom>
            </p:spPr>
          </p:pic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B72F03D-1E2B-42DC-BD46-0B49D183A7C8}"/>
                  </a:ext>
                </a:extLst>
              </p:cNvPr>
              <p:cNvSpPr/>
              <p:nvPr/>
            </p:nvSpPr>
            <p:spPr>
              <a:xfrm>
                <a:off x="3008376" y="4233672"/>
                <a:ext cx="3355848" cy="3383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43267FA-01D8-4697-84D6-D336EB4380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71603" y="4051458"/>
              <a:ext cx="3699794" cy="65122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821AC29-1CA8-4BD4-BFD8-8E020752DC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50900" y="4789744"/>
              <a:ext cx="956338" cy="9823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4008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C2B59-35B8-4D29-A255-918C05310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Least-Squares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72B35BB-F99B-441E-B267-3B08B0684DA5}"/>
                  </a:ext>
                </a:extLst>
              </p:cNvPr>
              <p:cNvSpPr txBox="1"/>
              <p:nvPr/>
            </p:nvSpPr>
            <p:spPr>
              <a:xfrm>
                <a:off x="3409052" y="4285088"/>
                <a:ext cx="2493503" cy="501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sz="32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sz="32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sz="32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𝒀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72B35BB-F99B-441E-B267-3B08B0684D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9052" y="4285088"/>
                <a:ext cx="2493503" cy="50129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8DA84F0-FA56-4605-8E72-2DCE7050ADAE}"/>
                  </a:ext>
                </a:extLst>
              </p:cNvPr>
              <p:cNvSpPr txBox="1"/>
              <p:nvPr/>
            </p:nvSpPr>
            <p:spPr>
              <a:xfrm>
                <a:off x="4150747" y="4972339"/>
                <a:ext cx="3276794" cy="6656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32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b="1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3200" b="1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b="1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𝑿</m:t>
                                      </m:r>
                                    </m:e>
                                    <m:sup>
                                      <m:r>
                                        <a:rPr lang="en-US" sz="3200" b="1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𝑻</m:t>
                                      </m:r>
                                    </m:sup>
                                  </m:sSup>
                                  <m:r>
                                    <a:rPr lang="en-US" sz="3200" b="1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2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  <m:r>
                            <a:rPr lang="en-US" sz="32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sz="32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𝒀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8DA84F0-FA56-4605-8E72-2DCE7050AD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0747" y="4972339"/>
                <a:ext cx="3276794" cy="665631"/>
              </a:xfrm>
              <a:prstGeom prst="rect">
                <a:avLst/>
              </a:prstGeom>
              <a:blipFill>
                <a:blip r:embed="rId3"/>
                <a:stretch>
                  <a:fillRect b="-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C31CE4A1-BDC1-4A0F-A5EB-9B0BA9A3BEA5}"/>
              </a:ext>
            </a:extLst>
          </p:cNvPr>
          <p:cNvSpPr txBox="1"/>
          <p:nvPr/>
        </p:nvSpPr>
        <p:spPr>
          <a:xfrm>
            <a:off x="109727" y="3810071"/>
            <a:ext cx="27889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Recall: derivative is 0 at a maximum / minimum. Same is true about gradients.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4B05E99-6A39-4F0C-887D-B8B113C0E79E}"/>
                  </a:ext>
                </a:extLst>
              </p:cNvPr>
              <p:cNvSpPr txBox="1"/>
              <p:nvPr/>
            </p:nvSpPr>
            <p:spPr>
              <a:xfrm>
                <a:off x="4289453" y="3597838"/>
                <a:ext cx="3682547" cy="501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sz="32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sz="32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sz="32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𝒀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4B05E99-6A39-4F0C-887D-B8B113C0E7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9453" y="3597838"/>
                <a:ext cx="3682547" cy="50129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916B77D8-52B5-4EE1-8F24-ECD8D5A1A6C2}"/>
              </a:ext>
            </a:extLst>
          </p:cNvPr>
          <p:cNvSpPr txBox="1"/>
          <p:nvPr/>
        </p:nvSpPr>
        <p:spPr>
          <a:xfrm>
            <a:off x="628650" y="6008541"/>
            <a:ext cx="8186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Aside: </a:t>
            </a:r>
            <a:r>
              <a:rPr lang="en-US" b="1" dirty="0"/>
              <a:t>0 </a:t>
            </a:r>
            <a:r>
              <a:rPr lang="en-US" dirty="0"/>
              <a:t>is a vector of 0s. </a:t>
            </a:r>
            <a:r>
              <a:rPr lang="en-US" b="1" dirty="0"/>
              <a:t>1 </a:t>
            </a:r>
            <a:r>
              <a:rPr lang="en-US" dirty="0"/>
              <a:t>is a vector of 1s. 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92E6C08-56D0-4BC9-B79F-6B8AC6FE8F13}"/>
                  </a:ext>
                </a:extLst>
              </p:cNvPr>
              <p:cNvSpPr txBox="1"/>
              <p:nvPr/>
            </p:nvSpPr>
            <p:spPr>
              <a:xfrm>
                <a:off x="1755425" y="2475469"/>
                <a:ext cx="6029856" cy="9364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f>
                            <m:f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32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den>
                          </m:f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𝒀</m:t>
                              </m:r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  <m:r>
                                <a:rPr lang="en-US" sz="32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</m:d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sz="32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sz="32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sz="32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𝒀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92E6C08-56D0-4BC9-B79F-6B8AC6FE8F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5425" y="2475469"/>
                <a:ext cx="6029856" cy="9364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8A0023F-41E1-4BD0-B6C1-8461AAA984EA}"/>
                  </a:ext>
                </a:extLst>
              </p:cNvPr>
              <p:cNvSpPr txBox="1"/>
              <p:nvPr/>
            </p:nvSpPr>
            <p:spPr>
              <a:xfrm>
                <a:off x="3807238" y="1790399"/>
                <a:ext cx="2095317" cy="499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𝒀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  <m:r>
                                <a:rPr lang="en-US" sz="32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</m:d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8A0023F-41E1-4BD0-B6C1-8461AAA984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7238" y="1790399"/>
                <a:ext cx="2095317" cy="49911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5987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C6E3F-138E-4043-BBD7-50FDA0A2D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Solutions to Getting 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7FD62D-DB04-4C28-BA21-2DF530725E47}"/>
              </a:ext>
            </a:extLst>
          </p:cNvPr>
          <p:cNvSpPr txBox="1"/>
          <p:nvPr/>
        </p:nvSpPr>
        <p:spPr>
          <a:xfrm>
            <a:off x="235417" y="1602297"/>
            <a:ext cx="2827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In One Go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B59D724-256E-47C3-A6AB-699BB7A5EC89}"/>
              </a:ext>
            </a:extLst>
          </p:cNvPr>
          <p:cNvGrpSpPr/>
          <p:nvPr/>
        </p:nvGrpSpPr>
        <p:grpSpPr>
          <a:xfrm>
            <a:off x="76025" y="2179686"/>
            <a:ext cx="3238151" cy="1370938"/>
            <a:chOff x="76025" y="2179686"/>
            <a:chExt cx="3238151" cy="13709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BCC4E190-E07E-4C2A-9E05-09277456FA26}"/>
                    </a:ext>
                  </a:extLst>
                </p:cNvPr>
                <p:cNvSpPr txBox="1"/>
                <p:nvPr/>
              </p:nvSpPr>
              <p:spPr>
                <a:xfrm>
                  <a:off x="588633" y="3174752"/>
                  <a:ext cx="1866793" cy="37587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p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p>
                        </m:sSup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𝑿𝒘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p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p>
                        </m:sSup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𝒀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BCC4E190-E07E-4C2A-9E05-09277456FA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8633" y="3174752"/>
                  <a:ext cx="1866793" cy="375872"/>
                </a:xfrm>
                <a:prstGeom prst="rect">
                  <a:avLst/>
                </a:prstGeom>
                <a:blipFill>
                  <a:blip r:embed="rId2"/>
                  <a:stretch>
                    <a:fillRect l="-3268" r="-3268" b="-98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30630B6-1A08-4E34-B16D-06DBAC5E464E}"/>
                </a:ext>
              </a:extLst>
            </p:cNvPr>
            <p:cNvSpPr txBox="1"/>
            <p:nvPr/>
          </p:nvSpPr>
          <p:spPr>
            <a:xfrm>
              <a:off x="76025" y="2179686"/>
              <a:ext cx="323815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Implicit form </a:t>
              </a:r>
            </a:p>
            <a:p>
              <a:pPr algn="ctr"/>
              <a:r>
                <a:rPr lang="en-US" sz="2800" dirty="0"/>
                <a:t>(normal equations)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471DBD2-98EE-4B56-BCA8-77F68785A064}"/>
              </a:ext>
            </a:extLst>
          </p:cNvPr>
          <p:cNvGrpSpPr/>
          <p:nvPr/>
        </p:nvGrpSpPr>
        <p:grpSpPr>
          <a:xfrm>
            <a:off x="0" y="3838740"/>
            <a:ext cx="3238151" cy="1553103"/>
            <a:chOff x="0" y="3838740"/>
            <a:chExt cx="3238151" cy="15531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C78FF462-6265-4C27-9324-61540C1ADF50}"/>
                    </a:ext>
                  </a:extLst>
                </p:cNvPr>
                <p:cNvSpPr txBox="1"/>
                <p:nvPr/>
              </p:nvSpPr>
              <p:spPr>
                <a:xfrm>
                  <a:off x="437544" y="4892604"/>
                  <a:ext cx="2454198" cy="49923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24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b="1" i="1" smtClean="0">
                                            <a:latin typeface="Cambria Math" panose="02040503050406030204" pitchFamily="18" charset="0"/>
                                          </a:rPr>
                                          <m:t>𝑿</m:t>
                                        </m:r>
                                      </m:e>
                                      <m:sup>
                                        <m:r>
                                          <a:rPr lang="en-US" sz="2400" b="1" i="1" smtClean="0">
                                            <a:latin typeface="Cambria Math" panose="02040503050406030204" pitchFamily="18" charset="0"/>
                                          </a:rPr>
                                          <m:t>𝑻</m:t>
                                        </m:r>
                                      </m:sup>
                                    </m:sSup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p>
                            </m:sSup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p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p>
                        </m:sSup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𝒀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C78FF462-6265-4C27-9324-61540C1ADF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7544" y="4892604"/>
                  <a:ext cx="2454198" cy="49923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1D895C2-7236-4706-BDD7-B36A22DD5544}"/>
                </a:ext>
              </a:extLst>
            </p:cNvPr>
            <p:cNvSpPr txBox="1"/>
            <p:nvPr/>
          </p:nvSpPr>
          <p:spPr>
            <a:xfrm>
              <a:off x="0" y="3838740"/>
              <a:ext cx="323815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Explicit form</a:t>
              </a:r>
            </a:p>
            <a:p>
              <a:pPr algn="ctr"/>
              <a:r>
                <a:rPr lang="en-US" sz="2800" dirty="0"/>
                <a:t>(don’t do this)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795848E-612D-4E19-831D-B3409D668942}"/>
              </a:ext>
            </a:extLst>
          </p:cNvPr>
          <p:cNvGrpSpPr/>
          <p:nvPr/>
        </p:nvGrpSpPr>
        <p:grpSpPr>
          <a:xfrm>
            <a:off x="4258883" y="4114072"/>
            <a:ext cx="4522045" cy="1357550"/>
            <a:chOff x="4258883" y="3716749"/>
            <a:chExt cx="4522045" cy="13575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43490EA-4BB1-43C3-9237-3EB50321838D}"/>
                    </a:ext>
                  </a:extLst>
                </p:cNvPr>
                <p:cNvSpPr txBox="1"/>
                <p:nvPr/>
              </p:nvSpPr>
              <p:spPr>
                <a:xfrm>
                  <a:off x="5784429" y="3716749"/>
                  <a:ext cx="1058943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43490EA-4BB1-43C3-9237-3EB5032183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84429" y="3716749"/>
                  <a:ext cx="1058943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2874" r="-5172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6C539CD7-D991-47A8-8A6F-FE48F3FDF77B}"/>
                    </a:ext>
                  </a:extLst>
                </p:cNvPr>
                <p:cNvSpPr txBox="1"/>
                <p:nvPr/>
              </p:nvSpPr>
              <p:spPr>
                <a:xfrm>
                  <a:off x="4258883" y="4244456"/>
                  <a:ext cx="4522045" cy="82984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𝜸</m:t>
                        </m:r>
                        <m:d>
                          <m:d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𝒘</m:t>
                                    </m:r>
                                  </m:den>
                                </m:f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𝒀</m:t>
                                    </m:r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𝑿𝒘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6C539CD7-D991-47A8-8A6F-FE48F3FDF7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58883" y="4244456"/>
                  <a:ext cx="4522045" cy="8298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8CAFB47-206C-43B5-9C15-BA116C9F547A}"/>
              </a:ext>
            </a:extLst>
          </p:cNvPr>
          <p:cNvGrpSpPr/>
          <p:nvPr/>
        </p:nvGrpSpPr>
        <p:grpSpPr>
          <a:xfrm>
            <a:off x="4470950" y="1602297"/>
            <a:ext cx="4309979" cy="2393271"/>
            <a:chOff x="4470950" y="1602297"/>
            <a:chExt cx="4309979" cy="239327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943AF08-08F5-4718-9124-8634E51C5A1C}"/>
                </a:ext>
              </a:extLst>
            </p:cNvPr>
            <p:cNvSpPr txBox="1"/>
            <p:nvPr/>
          </p:nvSpPr>
          <p:spPr>
            <a:xfrm>
              <a:off x="5311631" y="1602297"/>
              <a:ext cx="28270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Iteratively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EA8B054-74B5-4502-8DF3-3D8BF6E9640D}"/>
                </a:ext>
              </a:extLst>
            </p:cNvPr>
            <p:cNvSpPr txBox="1"/>
            <p:nvPr/>
          </p:nvSpPr>
          <p:spPr>
            <a:xfrm>
              <a:off x="4470950" y="2179686"/>
              <a:ext cx="4309979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Recall: gradient is also direction that makes function go up the most. </a:t>
              </a:r>
              <a:r>
                <a:rPr lang="en-US" sz="2800" b="1" dirty="0"/>
                <a:t>What could we do?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9337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516CC-036F-4CBB-A66A-5B37A09E3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Problem?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61D2951-C2F4-44E4-B61B-CAD574B360E4}"/>
              </a:ext>
            </a:extLst>
          </p:cNvPr>
          <p:cNvSpPr/>
          <p:nvPr/>
        </p:nvSpPr>
        <p:spPr>
          <a:xfrm>
            <a:off x="4941116" y="2551652"/>
            <a:ext cx="3373415" cy="33734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DC867B2-6C8E-4818-9F31-2B3535ECB8C4}"/>
              </a:ext>
            </a:extLst>
          </p:cNvPr>
          <p:cNvGrpSpPr/>
          <p:nvPr/>
        </p:nvGrpSpPr>
        <p:grpSpPr>
          <a:xfrm>
            <a:off x="5261296" y="2852257"/>
            <a:ext cx="2759977" cy="2759977"/>
            <a:chOff x="5278074" y="2785145"/>
            <a:chExt cx="2416029" cy="2416029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0767ACF4-A926-4C56-B90E-938A9E666695}"/>
                </a:ext>
              </a:extLst>
            </p:cNvPr>
            <p:cNvCxnSpPr/>
            <p:nvPr/>
          </p:nvCxnSpPr>
          <p:spPr>
            <a:xfrm flipV="1">
              <a:off x="5519956" y="2785145"/>
              <a:ext cx="0" cy="241602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9D7318B5-1F0D-4F10-8B60-AD6BB9B033DF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6486089" y="3736405"/>
              <a:ext cx="0" cy="241602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Oval 25">
            <a:extLst>
              <a:ext uri="{FF2B5EF4-FFF2-40B4-BE49-F238E27FC236}">
                <a16:creationId xmlns:a16="http://schemas.microsoft.com/office/drawing/2014/main" id="{D0C704D8-3E03-4F71-AE04-23E2EA9CA748}"/>
              </a:ext>
            </a:extLst>
          </p:cNvPr>
          <p:cNvSpPr/>
          <p:nvPr/>
        </p:nvSpPr>
        <p:spPr>
          <a:xfrm rot="17206030">
            <a:off x="6001158" y="4653965"/>
            <a:ext cx="220651" cy="22065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BA21A56-D59E-4EAB-B214-5BE95A4D8208}"/>
              </a:ext>
            </a:extLst>
          </p:cNvPr>
          <p:cNvSpPr/>
          <p:nvPr/>
        </p:nvSpPr>
        <p:spPr>
          <a:xfrm rot="17206030">
            <a:off x="6349862" y="4364576"/>
            <a:ext cx="220651" cy="22065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11ABC9F-E9D9-448D-ACB5-9BCDA9635B5D}"/>
              </a:ext>
            </a:extLst>
          </p:cNvPr>
          <p:cNvSpPr/>
          <p:nvPr/>
        </p:nvSpPr>
        <p:spPr>
          <a:xfrm rot="17206030">
            <a:off x="5928563" y="3725189"/>
            <a:ext cx="220651" cy="22065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DECACBB-FC91-4338-894F-4217CB3169D2}"/>
              </a:ext>
            </a:extLst>
          </p:cNvPr>
          <p:cNvSpPr/>
          <p:nvPr/>
        </p:nvSpPr>
        <p:spPr>
          <a:xfrm rot="17206030">
            <a:off x="6316419" y="3296568"/>
            <a:ext cx="220651" cy="22065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BE5AAD8-C09B-4511-9C2E-5D4BD058D9A8}"/>
              </a:ext>
            </a:extLst>
          </p:cNvPr>
          <p:cNvSpPr/>
          <p:nvPr/>
        </p:nvSpPr>
        <p:spPr>
          <a:xfrm rot="17206030">
            <a:off x="6242640" y="4834463"/>
            <a:ext cx="220651" cy="22065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6880ABD7-2481-4E9A-AC72-35078759734E}"/>
              </a:ext>
            </a:extLst>
          </p:cNvPr>
          <p:cNvSpPr/>
          <p:nvPr/>
        </p:nvSpPr>
        <p:spPr>
          <a:xfrm rot="17206030">
            <a:off x="6001157" y="5021532"/>
            <a:ext cx="220651" cy="22065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57ECB43F-11AF-4388-BFA8-0D3C3424B014}"/>
              </a:ext>
            </a:extLst>
          </p:cNvPr>
          <p:cNvSpPr/>
          <p:nvPr/>
        </p:nvSpPr>
        <p:spPr>
          <a:xfrm rot="17206030">
            <a:off x="6296250" y="2959216"/>
            <a:ext cx="220651" cy="22065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B9B04B2-56C7-441C-97A6-9E4DED59AD52}"/>
              </a:ext>
            </a:extLst>
          </p:cNvPr>
          <p:cNvSpPr/>
          <p:nvPr/>
        </p:nvSpPr>
        <p:spPr>
          <a:xfrm rot="17206030">
            <a:off x="5967715" y="3025325"/>
            <a:ext cx="220651" cy="22065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7242A99-A6B8-48A5-B607-0C046425C8B3}"/>
              </a:ext>
            </a:extLst>
          </p:cNvPr>
          <p:cNvSpPr txBox="1"/>
          <p:nvPr/>
        </p:nvSpPr>
        <p:spPr>
          <a:xfrm>
            <a:off x="285226" y="2551652"/>
            <a:ext cx="458211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Vertical lines impossible!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Not rotationally invariant: the line will change depending on orientation of points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A92154C-F72F-4DB3-AE07-A13669A09E3B}"/>
              </a:ext>
            </a:extLst>
          </p:cNvPr>
          <p:cNvCxnSpPr>
            <a:cxnSpLocks/>
          </p:cNvCxnSpPr>
          <p:nvPr/>
        </p:nvCxnSpPr>
        <p:spPr>
          <a:xfrm flipV="1">
            <a:off x="4941115" y="2551652"/>
            <a:ext cx="3373416" cy="2732725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911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B7A87-9F8F-4F47-80D8-B8B6DE999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Alternate Formulation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240225-BA27-4D78-9A91-D7782F8E4C13}"/>
              </a:ext>
            </a:extLst>
          </p:cNvPr>
          <p:cNvSpPr txBox="1"/>
          <p:nvPr/>
        </p:nvSpPr>
        <p:spPr>
          <a:xfrm>
            <a:off x="173464" y="2552316"/>
            <a:ext cx="1596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Now: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44103F7-F007-4943-8D03-EAB0D57805B8}"/>
                  </a:ext>
                </a:extLst>
              </p:cNvPr>
              <p:cNvSpPr txBox="1"/>
              <p:nvPr/>
            </p:nvSpPr>
            <p:spPr>
              <a:xfrm>
                <a:off x="1522858" y="2602006"/>
                <a:ext cx="264219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𝑏𝑦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44103F7-F007-4943-8D03-EAB0D57805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2858" y="2602006"/>
                <a:ext cx="2642198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0FF8935-BDC1-4EFC-8D63-78D26E48BA72}"/>
                  </a:ext>
                </a:extLst>
              </p:cNvPr>
              <p:cNvSpPr txBox="1"/>
              <p:nvPr/>
            </p:nvSpPr>
            <p:spPr>
              <a:xfrm>
                <a:off x="1535713" y="3135650"/>
                <a:ext cx="2616486" cy="4385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0FF8935-BDC1-4EFC-8D63-78D26E48BA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713" y="3135650"/>
                <a:ext cx="2616486" cy="4385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92ECBD15-9556-4E1B-98A8-2466C6A2F10C}"/>
              </a:ext>
            </a:extLst>
          </p:cNvPr>
          <p:cNvGrpSpPr/>
          <p:nvPr/>
        </p:nvGrpSpPr>
        <p:grpSpPr>
          <a:xfrm>
            <a:off x="173464" y="3999419"/>
            <a:ext cx="4395876" cy="1695440"/>
            <a:chOff x="173464" y="3999419"/>
            <a:chExt cx="4395876" cy="16954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640B9C1F-4966-484C-84B1-9B14A49185BB}"/>
                    </a:ext>
                  </a:extLst>
                </p:cNvPr>
                <p:cNvSpPr txBox="1"/>
                <p:nvPr/>
              </p:nvSpPr>
              <p:spPr>
                <a:xfrm>
                  <a:off x="198585" y="4726581"/>
                  <a:ext cx="4241289" cy="96827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num>
                          <m:den>
                            <m:sSubSup>
                              <m:sSubSupPr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p>
                        </m:sSup>
                        <m:d>
                          <m:dPr>
                            <m:begChr m:val="["/>
                            <m:endChr m:val="]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640B9C1F-4966-484C-84B1-9B14A49185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585" y="4726581"/>
                  <a:ext cx="4241289" cy="96827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D504232-09BA-4DB0-A756-8D5F053DCE6D}"/>
                </a:ext>
              </a:extLst>
            </p:cNvPr>
            <p:cNvSpPr txBox="1"/>
            <p:nvPr/>
          </p:nvSpPr>
          <p:spPr>
            <a:xfrm>
              <a:off x="173464" y="3999419"/>
              <a:ext cx="43958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Point to line distance: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F8F25C0-B49C-4D32-81FF-14DA9CA860F5}"/>
              </a:ext>
            </a:extLst>
          </p:cNvPr>
          <p:cNvGrpSpPr/>
          <p:nvPr/>
        </p:nvGrpSpPr>
        <p:grpSpPr>
          <a:xfrm>
            <a:off x="4941115" y="2551652"/>
            <a:ext cx="3649254" cy="3373415"/>
            <a:chOff x="4941115" y="2551652"/>
            <a:chExt cx="3649254" cy="3373415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E76DA907-5FC7-44FE-A234-FC012F61F66C}"/>
                </a:ext>
              </a:extLst>
            </p:cNvPr>
            <p:cNvSpPr/>
            <p:nvPr/>
          </p:nvSpPr>
          <p:spPr>
            <a:xfrm>
              <a:off x="4941116" y="2551652"/>
              <a:ext cx="3373415" cy="337341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AC604588-1938-4A36-909D-DB98306E3E83}"/>
                </a:ext>
              </a:extLst>
            </p:cNvPr>
            <p:cNvGrpSpPr/>
            <p:nvPr/>
          </p:nvGrpSpPr>
          <p:grpSpPr>
            <a:xfrm>
              <a:off x="5261296" y="2852257"/>
              <a:ext cx="2759977" cy="2759977"/>
              <a:chOff x="5278074" y="2785145"/>
              <a:chExt cx="2416029" cy="2416029"/>
            </a:xfrm>
          </p:grpSpPr>
          <p:cxnSp>
            <p:nvCxnSpPr>
              <p:cNvPr id="62" name="Straight Arrow Connector 61">
                <a:extLst>
                  <a:ext uri="{FF2B5EF4-FFF2-40B4-BE49-F238E27FC236}">
                    <a16:creationId xmlns:a16="http://schemas.microsoft.com/office/drawing/2014/main" id="{60655ED7-19DE-460F-9467-B714BB5D8E00}"/>
                  </a:ext>
                </a:extLst>
              </p:cNvPr>
              <p:cNvCxnSpPr/>
              <p:nvPr/>
            </p:nvCxnSpPr>
            <p:spPr>
              <a:xfrm flipV="1">
                <a:off x="5519956" y="2785145"/>
                <a:ext cx="0" cy="241602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>
                <a:extLst>
                  <a:ext uri="{FF2B5EF4-FFF2-40B4-BE49-F238E27FC236}">
                    <a16:creationId xmlns:a16="http://schemas.microsoft.com/office/drawing/2014/main" id="{A87F2CFC-DC8A-4BF3-9C50-6EE222B0595B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6486089" y="3736405"/>
                <a:ext cx="0" cy="241602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046531C4-67AD-4E39-A912-23A1D9802778}"/>
                </a:ext>
              </a:extLst>
            </p:cNvPr>
            <p:cNvGrpSpPr/>
            <p:nvPr/>
          </p:nvGrpSpPr>
          <p:grpSpPr>
            <a:xfrm>
              <a:off x="6048462" y="3094657"/>
              <a:ext cx="1652374" cy="1323391"/>
              <a:chOff x="6048462" y="3094657"/>
              <a:chExt cx="1652374" cy="1323391"/>
            </a:xfrm>
          </p:grpSpPr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DF736C27-AB76-4C0D-97E1-3202412317F0}"/>
                  </a:ext>
                </a:extLst>
              </p:cNvPr>
              <p:cNvSpPr/>
              <p:nvPr/>
            </p:nvSpPr>
            <p:spPr>
              <a:xfrm>
                <a:off x="6048462" y="3599109"/>
                <a:ext cx="220651" cy="220651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9D905969-4C95-4643-AD3E-5BD2CBB834F1}"/>
                  </a:ext>
                </a:extLst>
              </p:cNvPr>
              <p:cNvSpPr/>
              <p:nvPr/>
            </p:nvSpPr>
            <p:spPr>
              <a:xfrm>
                <a:off x="6530959" y="4197397"/>
                <a:ext cx="220651" cy="220651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F1C3B71B-39B7-4198-90E0-A6763F6B2FA8}"/>
                  </a:ext>
                </a:extLst>
              </p:cNvPr>
              <p:cNvSpPr/>
              <p:nvPr/>
            </p:nvSpPr>
            <p:spPr>
              <a:xfrm>
                <a:off x="6866490" y="3094657"/>
                <a:ext cx="220651" cy="220651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74653895-92B6-47FE-9581-76739E39F406}"/>
                  </a:ext>
                </a:extLst>
              </p:cNvPr>
              <p:cNvSpPr/>
              <p:nvPr/>
            </p:nvSpPr>
            <p:spPr>
              <a:xfrm>
                <a:off x="7480185" y="3645754"/>
                <a:ext cx="220651" cy="220651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F7B74612-C12B-495E-8F85-090871EB825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41115" y="2551652"/>
              <a:ext cx="3373416" cy="2732725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8EA5BF72-BCCA-40ED-828F-7520A60800A8}"/>
                </a:ext>
              </a:extLst>
            </p:cNvPr>
            <p:cNvCxnSpPr>
              <a:cxnSpLocks/>
              <a:stCxn id="58" idx="5"/>
            </p:cNvCxnSpPr>
            <p:nvPr/>
          </p:nvCxnSpPr>
          <p:spPr>
            <a:xfrm>
              <a:off x="6236799" y="3787446"/>
              <a:ext cx="222724" cy="214103"/>
            </a:xfrm>
            <a:prstGeom prst="line">
              <a:avLst/>
            </a:prstGeom>
            <a:ln w="76200" cap="rnd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4310A01-DCDB-4052-80C9-F169E383198E}"/>
                </a:ext>
              </a:extLst>
            </p:cNvPr>
            <p:cNvCxnSpPr>
              <a:cxnSpLocks/>
              <a:endCxn id="59" idx="1"/>
            </p:cNvCxnSpPr>
            <p:nvPr/>
          </p:nvCxnSpPr>
          <p:spPr>
            <a:xfrm>
              <a:off x="6400800" y="4075858"/>
              <a:ext cx="162473" cy="153853"/>
            </a:xfrm>
            <a:prstGeom prst="line">
              <a:avLst/>
            </a:prstGeom>
            <a:ln w="76200" cap="rnd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6B5422FC-04F4-41A4-92AA-B1CF85A6F8DE}"/>
                </a:ext>
              </a:extLst>
            </p:cNvPr>
            <p:cNvCxnSpPr>
              <a:cxnSpLocks/>
              <a:stCxn id="60" idx="5"/>
            </p:cNvCxnSpPr>
            <p:nvPr/>
          </p:nvCxnSpPr>
          <p:spPr>
            <a:xfrm>
              <a:off x="7054827" y="3282994"/>
              <a:ext cx="142927" cy="146006"/>
            </a:xfrm>
            <a:prstGeom prst="line">
              <a:avLst/>
            </a:prstGeom>
            <a:ln w="76200" cap="rnd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274B689E-7AF4-4AFC-B3D9-A6CA4D767CBD}"/>
                </a:ext>
              </a:extLst>
            </p:cNvPr>
            <p:cNvCxnSpPr>
              <a:cxnSpLocks/>
              <a:endCxn id="61" idx="1"/>
            </p:cNvCxnSpPr>
            <p:nvPr/>
          </p:nvCxnSpPr>
          <p:spPr>
            <a:xfrm>
              <a:off x="7281644" y="3429000"/>
              <a:ext cx="230855" cy="249068"/>
            </a:xfrm>
            <a:prstGeom prst="line">
              <a:avLst/>
            </a:prstGeom>
            <a:ln w="76200" cap="rnd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599F13BB-EC01-4DA5-85CC-011B4854F352}"/>
                </a:ext>
              </a:extLst>
            </p:cNvPr>
            <p:cNvGrpSpPr/>
            <p:nvPr/>
          </p:nvGrpSpPr>
          <p:grpSpPr>
            <a:xfrm>
              <a:off x="6482036" y="3709962"/>
              <a:ext cx="2108333" cy="1791169"/>
              <a:chOff x="6862203" y="3406893"/>
              <a:chExt cx="2108333" cy="1791169"/>
            </a:xfrm>
          </p:grpSpPr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1CDCAAF0-AE8B-4324-975E-6238A325D4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90577" y="3406893"/>
                <a:ext cx="680100" cy="735287"/>
              </a:xfrm>
              <a:prstGeom prst="straightConnector1">
                <a:avLst/>
              </a:prstGeom>
              <a:ln w="76200" cap="rnd">
                <a:solidFill>
                  <a:schemeClr val="accent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TextBox 56">
                    <a:extLst>
                      <a:ext uri="{FF2B5EF4-FFF2-40B4-BE49-F238E27FC236}">
                        <a16:creationId xmlns:a16="http://schemas.microsoft.com/office/drawing/2014/main" id="{207B6344-2970-49A7-99BD-2B84CCE8F705}"/>
                      </a:ext>
                    </a:extLst>
                  </p:cNvPr>
                  <p:cNvSpPr txBox="1"/>
                  <p:nvPr/>
                </p:nvSpPr>
                <p:spPr>
                  <a:xfrm>
                    <a:off x="6862203" y="4330517"/>
                    <a:ext cx="2108333" cy="86754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oMath>
                      </m:oMathPara>
                    </a14:m>
                    <a:endParaRPr lang="en-US" sz="2800" b="0" i="1" dirty="0">
                      <a:latin typeface="Cambria Math" panose="02040503050406030204" pitchFamily="18" charset="0"/>
                    </a:endParaRP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57" name="TextBox 56">
                    <a:extLst>
                      <a:ext uri="{FF2B5EF4-FFF2-40B4-BE49-F238E27FC236}">
                        <a16:creationId xmlns:a16="http://schemas.microsoft.com/office/drawing/2014/main" id="{207B6344-2970-49A7-99BD-2B84CCE8F70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62203" y="4330517"/>
                    <a:ext cx="2108333" cy="86754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EEE74F3E-5C19-45E1-A91D-5CB93678E393}"/>
              </a:ext>
            </a:extLst>
          </p:cNvPr>
          <p:cNvSpPr txBox="1"/>
          <p:nvPr/>
        </p:nvSpPr>
        <p:spPr>
          <a:xfrm>
            <a:off x="173463" y="1385424"/>
            <a:ext cx="81410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Important part: Any line can be framed in terms of</a:t>
            </a:r>
          </a:p>
          <a:p>
            <a:pPr algn="ctr"/>
            <a:r>
              <a:rPr lang="en-US" sz="2800" dirty="0"/>
              <a:t>normal </a:t>
            </a:r>
            <a:r>
              <a:rPr lang="en-US" sz="2800" b="1" dirty="0"/>
              <a:t>n</a:t>
            </a:r>
            <a:r>
              <a:rPr lang="en-US" sz="2800" dirty="0"/>
              <a:t> and offset d</a:t>
            </a:r>
          </a:p>
        </p:txBody>
      </p:sp>
    </p:spTree>
    <p:extLst>
      <p:ext uri="{BB962C8B-B14F-4D97-AF65-F5344CB8AC3E}">
        <p14:creationId xmlns:p14="http://schemas.microsoft.com/office/powerpoint/2010/main" val="3060378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CE2C9-1E9A-4750-8093-E99E67A44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Least-Squares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187479-1C1C-4973-801F-34AEE842A22C}"/>
              </a:ext>
            </a:extLst>
          </p:cNvPr>
          <p:cNvSpPr txBox="1"/>
          <p:nvPr/>
        </p:nvSpPr>
        <p:spPr>
          <a:xfrm>
            <a:off x="829469" y="2551652"/>
            <a:ext cx="3826421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Data: (x</a:t>
            </a:r>
            <a:r>
              <a:rPr lang="en-US" sz="2800" baseline="-25000" dirty="0"/>
              <a:t>1</a:t>
            </a:r>
            <a:r>
              <a:rPr lang="en-US" sz="2800" dirty="0"/>
              <a:t>,y</a:t>
            </a:r>
            <a:r>
              <a:rPr lang="en-US" sz="2800" baseline="-25000" dirty="0"/>
              <a:t>1</a:t>
            </a:r>
            <a:r>
              <a:rPr lang="en-US" sz="2800" dirty="0"/>
              <a:t>), (x</a:t>
            </a:r>
            <a:r>
              <a:rPr lang="en-US" sz="2800" baseline="-25000" dirty="0"/>
              <a:t>2</a:t>
            </a:r>
            <a:r>
              <a:rPr lang="en-US" sz="2800" dirty="0"/>
              <a:t>,y</a:t>
            </a:r>
            <a:r>
              <a:rPr lang="en-US" sz="2800" baseline="-25000" dirty="0"/>
              <a:t>2</a:t>
            </a:r>
            <a:r>
              <a:rPr lang="en-US" sz="2800" dirty="0"/>
              <a:t>), …, (</a:t>
            </a:r>
            <a:r>
              <a:rPr lang="en-US" sz="2800" dirty="0" err="1"/>
              <a:t>x</a:t>
            </a:r>
            <a:r>
              <a:rPr lang="en-US" sz="2800" baseline="-25000" dirty="0" err="1"/>
              <a:t>k</a:t>
            </a:r>
            <a:r>
              <a:rPr lang="en-US" sz="2800" dirty="0" err="1"/>
              <a:t>,y</a:t>
            </a:r>
            <a:r>
              <a:rPr lang="en-US" sz="2800" baseline="-25000" dirty="0" err="1"/>
              <a:t>k</a:t>
            </a:r>
            <a:r>
              <a:rPr lang="en-US" sz="2800" dirty="0"/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F1480E-5C97-47AD-8DC9-F932D3AC97B2}"/>
              </a:ext>
            </a:extLst>
          </p:cNvPr>
          <p:cNvSpPr txBox="1"/>
          <p:nvPr/>
        </p:nvSpPr>
        <p:spPr>
          <a:xfrm>
            <a:off x="829469" y="3747336"/>
            <a:ext cx="3826421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Model: (</a:t>
            </a:r>
            <a:r>
              <a:rPr lang="en-US" sz="2800" b="1" dirty="0" err="1"/>
              <a:t>n</a:t>
            </a:r>
            <a:r>
              <a:rPr lang="en-US" sz="2800" dirty="0" err="1"/>
              <a:t>,d</a:t>
            </a:r>
            <a:r>
              <a:rPr lang="en-US" sz="2800" dirty="0"/>
              <a:t>), ||</a:t>
            </a:r>
            <a:r>
              <a:rPr lang="en-US" sz="2800" b="1" dirty="0"/>
              <a:t>n</a:t>
            </a:r>
            <a:r>
              <a:rPr lang="en-US" sz="2800" dirty="0"/>
              <a:t>||</a:t>
            </a:r>
            <a:r>
              <a:rPr lang="en-US" sz="2800" baseline="30000" dirty="0"/>
              <a:t>2</a:t>
            </a:r>
            <a:r>
              <a:rPr lang="en-US" sz="2800" dirty="0"/>
              <a:t> = 1</a:t>
            </a:r>
          </a:p>
          <a:p>
            <a:r>
              <a:rPr lang="en-US" sz="2800" b="1" dirty="0" err="1"/>
              <a:t>n</a:t>
            </a:r>
            <a:r>
              <a:rPr lang="en-US" sz="2800" baseline="30000" dirty="0" err="1"/>
              <a:t>T</a:t>
            </a:r>
            <a:r>
              <a:rPr lang="en-US" sz="2800" dirty="0"/>
              <a:t>[</a:t>
            </a:r>
            <a:r>
              <a:rPr lang="en-US" sz="2800" dirty="0" err="1"/>
              <a:t>x</a:t>
            </a:r>
            <a:r>
              <a:rPr lang="en-US" sz="2800" baseline="-25000" dirty="0" err="1"/>
              <a:t>i</a:t>
            </a:r>
            <a:r>
              <a:rPr lang="en-US" sz="2800" dirty="0" err="1"/>
              <a:t>,y</a:t>
            </a:r>
            <a:r>
              <a:rPr lang="en-US" sz="2800" baseline="-25000" dirty="0" err="1"/>
              <a:t>i</a:t>
            </a:r>
            <a:r>
              <a:rPr lang="en-US" sz="2800" dirty="0"/>
              <a:t>]-d=0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265D9F-6D9F-4EF5-9A65-3D80B881782F}"/>
              </a:ext>
            </a:extLst>
          </p:cNvPr>
          <p:cNvSpPr txBox="1"/>
          <p:nvPr/>
        </p:nvSpPr>
        <p:spPr>
          <a:xfrm>
            <a:off x="829469" y="4943020"/>
            <a:ext cx="3826422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Objective function:</a:t>
            </a:r>
          </a:p>
          <a:p>
            <a:r>
              <a:rPr lang="en-US" sz="2800" dirty="0"/>
              <a:t>(</a:t>
            </a:r>
            <a:r>
              <a:rPr lang="en-US" sz="2800" b="1" dirty="0" err="1"/>
              <a:t>n</a:t>
            </a:r>
            <a:r>
              <a:rPr lang="en-US" sz="2800" baseline="30000" dirty="0" err="1"/>
              <a:t>T</a:t>
            </a:r>
            <a:r>
              <a:rPr lang="en-US" sz="2800" dirty="0"/>
              <a:t>[</a:t>
            </a:r>
            <a:r>
              <a:rPr lang="en-US" sz="2800" dirty="0" err="1"/>
              <a:t>x</a:t>
            </a:r>
            <a:r>
              <a:rPr lang="en-US" sz="2800" baseline="-25000" dirty="0" err="1"/>
              <a:t>i</a:t>
            </a:r>
            <a:r>
              <a:rPr lang="en-US" sz="2800" dirty="0" err="1"/>
              <a:t>,y</a:t>
            </a:r>
            <a:r>
              <a:rPr lang="en-US" sz="2800" baseline="-25000" dirty="0" err="1"/>
              <a:t>i</a:t>
            </a:r>
            <a:r>
              <a:rPr lang="en-US" sz="2800" dirty="0"/>
              <a:t>]-d)</a:t>
            </a:r>
            <a:r>
              <a:rPr lang="en-US" sz="2800" baseline="30000" dirty="0"/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99AAB46-E9E3-4ED0-A148-925501F5017C}"/>
              </a:ext>
            </a:extLst>
          </p:cNvPr>
          <p:cNvSpPr txBox="1"/>
          <p:nvPr/>
        </p:nvSpPr>
        <p:spPr>
          <a:xfrm>
            <a:off x="829469" y="1786855"/>
            <a:ext cx="7485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Fitting a line to data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D6ECDBA-BC59-4523-869B-AF2BD502CF82}"/>
              </a:ext>
            </a:extLst>
          </p:cNvPr>
          <p:cNvGrpSpPr/>
          <p:nvPr/>
        </p:nvGrpSpPr>
        <p:grpSpPr>
          <a:xfrm>
            <a:off x="4941115" y="2551652"/>
            <a:ext cx="3649254" cy="3373415"/>
            <a:chOff x="4941115" y="2551652"/>
            <a:chExt cx="3649254" cy="3373415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D1BA6F5F-5D29-4581-A320-B8D123639A73}"/>
                </a:ext>
              </a:extLst>
            </p:cNvPr>
            <p:cNvSpPr/>
            <p:nvPr/>
          </p:nvSpPr>
          <p:spPr>
            <a:xfrm>
              <a:off x="4941116" y="2551652"/>
              <a:ext cx="3373415" cy="337341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C982382D-1149-4BDD-9916-DD4C42DC2336}"/>
                </a:ext>
              </a:extLst>
            </p:cNvPr>
            <p:cNvGrpSpPr/>
            <p:nvPr/>
          </p:nvGrpSpPr>
          <p:grpSpPr>
            <a:xfrm>
              <a:off x="5261296" y="2852257"/>
              <a:ext cx="2759977" cy="2759977"/>
              <a:chOff x="5278074" y="2785145"/>
              <a:chExt cx="2416029" cy="2416029"/>
            </a:xfrm>
          </p:grpSpPr>
          <p:cxnSp>
            <p:nvCxnSpPr>
              <p:cNvPr id="69" name="Straight Arrow Connector 68">
                <a:extLst>
                  <a:ext uri="{FF2B5EF4-FFF2-40B4-BE49-F238E27FC236}">
                    <a16:creationId xmlns:a16="http://schemas.microsoft.com/office/drawing/2014/main" id="{3B76AB42-C0C2-48C8-BA5C-17241A07B28A}"/>
                  </a:ext>
                </a:extLst>
              </p:cNvPr>
              <p:cNvCxnSpPr/>
              <p:nvPr/>
            </p:nvCxnSpPr>
            <p:spPr>
              <a:xfrm flipV="1">
                <a:off x="5519956" y="2785145"/>
                <a:ext cx="0" cy="241602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>
                <a:extLst>
                  <a:ext uri="{FF2B5EF4-FFF2-40B4-BE49-F238E27FC236}">
                    <a16:creationId xmlns:a16="http://schemas.microsoft.com/office/drawing/2014/main" id="{95F00884-8A55-408B-8474-5DBB1A85949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6486089" y="3736405"/>
                <a:ext cx="0" cy="241602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CF53F460-32D4-4DA8-AA29-C848EFDF5E9D}"/>
                </a:ext>
              </a:extLst>
            </p:cNvPr>
            <p:cNvGrpSpPr/>
            <p:nvPr/>
          </p:nvGrpSpPr>
          <p:grpSpPr>
            <a:xfrm>
              <a:off x="6048462" y="3094657"/>
              <a:ext cx="1652374" cy="1323391"/>
              <a:chOff x="6048462" y="3094657"/>
              <a:chExt cx="1652374" cy="1323391"/>
            </a:xfrm>
          </p:grpSpPr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42EFF140-7EC2-4EC0-9439-96BD1EF57F00}"/>
                  </a:ext>
                </a:extLst>
              </p:cNvPr>
              <p:cNvSpPr/>
              <p:nvPr/>
            </p:nvSpPr>
            <p:spPr>
              <a:xfrm>
                <a:off x="6048462" y="3599109"/>
                <a:ext cx="220651" cy="220651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E86BCE87-1F94-429C-AC36-6FC589F08E67}"/>
                  </a:ext>
                </a:extLst>
              </p:cNvPr>
              <p:cNvSpPr/>
              <p:nvPr/>
            </p:nvSpPr>
            <p:spPr>
              <a:xfrm>
                <a:off x="6530959" y="4197397"/>
                <a:ext cx="220651" cy="220651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521DE82D-EEBD-4ED6-A861-449FBBB29B4C}"/>
                  </a:ext>
                </a:extLst>
              </p:cNvPr>
              <p:cNvSpPr/>
              <p:nvPr/>
            </p:nvSpPr>
            <p:spPr>
              <a:xfrm>
                <a:off x="6866490" y="3094657"/>
                <a:ext cx="220651" cy="220651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162184AE-2A44-4063-B6EA-A51697A37F0D}"/>
                  </a:ext>
                </a:extLst>
              </p:cNvPr>
              <p:cNvSpPr/>
              <p:nvPr/>
            </p:nvSpPr>
            <p:spPr>
              <a:xfrm>
                <a:off x="7480185" y="3645754"/>
                <a:ext cx="220651" cy="220651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3EE1B444-010F-4B27-8C16-30D91B1603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41115" y="2551652"/>
              <a:ext cx="3373416" cy="2732725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F6AF4084-09D4-419E-8AB9-9CACD640BEAD}"/>
                </a:ext>
              </a:extLst>
            </p:cNvPr>
            <p:cNvCxnSpPr>
              <a:cxnSpLocks/>
              <a:stCxn id="65" idx="5"/>
            </p:cNvCxnSpPr>
            <p:nvPr/>
          </p:nvCxnSpPr>
          <p:spPr>
            <a:xfrm>
              <a:off x="6236799" y="3787446"/>
              <a:ext cx="222724" cy="214103"/>
            </a:xfrm>
            <a:prstGeom prst="line">
              <a:avLst/>
            </a:prstGeom>
            <a:ln w="76200" cap="rnd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7FEC1B9-BC20-49CC-ACDD-509221C8EF8A}"/>
                </a:ext>
              </a:extLst>
            </p:cNvPr>
            <p:cNvCxnSpPr>
              <a:cxnSpLocks/>
              <a:endCxn id="66" idx="1"/>
            </p:cNvCxnSpPr>
            <p:nvPr/>
          </p:nvCxnSpPr>
          <p:spPr>
            <a:xfrm>
              <a:off x="6400800" y="4075858"/>
              <a:ext cx="162473" cy="153853"/>
            </a:xfrm>
            <a:prstGeom prst="line">
              <a:avLst/>
            </a:prstGeom>
            <a:ln w="76200" cap="rnd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2560B159-D70A-466B-8FD1-49FF6714DAC9}"/>
                </a:ext>
              </a:extLst>
            </p:cNvPr>
            <p:cNvCxnSpPr>
              <a:cxnSpLocks/>
              <a:stCxn id="67" idx="5"/>
            </p:cNvCxnSpPr>
            <p:nvPr/>
          </p:nvCxnSpPr>
          <p:spPr>
            <a:xfrm>
              <a:off x="7054827" y="3282994"/>
              <a:ext cx="142927" cy="146006"/>
            </a:xfrm>
            <a:prstGeom prst="line">
              <a:avLst/>
            </a:prstGeom>
            <a:ln w="76200" cap="rnd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BF4D18DC-0967-401C-9524-7776844FBBAA}"/>
                </a:ext>
              </a:extLst>
            </p:cNvPr>
            <p:cNvCxnSpPr>
              <a:cxnSpLocks/>
              <a:endCxn id="68" idx="1"/>
            </p:cNvCxnSpPr>
            <p:nvPr/>
          </p:nvCxnSpPr>
          <p:spPr>
            <a:xfrm>
              <a:off x="7281644" y="3429000"/>
              <a:ext cx="230855" cy="249068"/>
            </a:xfrm>
            <a:prstGeom prst="line">
              <a:avLst/>
            </a:prstGeom>
            <a:ln w="76200" cap="rnd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AA14AE17-05B6-4E65-A471-3B40BB1E95DF}"/>
                </a:ext>
              </a:extLst>
            </p:cNvPr>
            <p:cNvGrpSpPr/>
            <p:nvPr/>
          </p:nvGrpSpPr>
          <p:grpSpPr>
            <a:xfrm>
              <a:off x="6482036" y="3709962"/>
              <a:ext cx="2108333" cy="1791169"/>
              <a:chOff x="6862203" y="3406893"/>
              <a:chExt cx="2108333" cy="1791169"/>
            </a:xfrm>
          </p:grpSpPr>
          <p:cxnSp>
            <p:nvCxnSpPr>
              <p:cNvPr id="63" name="Straight Arrow Connector 62">
                <a:extLst>
                  <a:ext uri="{FF2B5EF4-FFF2-40B4-BE49-F238E27FC236}">
                    <a16:creationId xmlns:a16="http://schemas.microsoft.com/office/drawing/2014/main" id="{9A7962D5-EE43-4EFD-80D7-F13A86ED79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90577" y="3406893"/>
                <a:ext cx="680100" cy="735287"/>
              </a:xfrm>
              <a:prstGeom prst="straightConnector1">
                <a:avLst/>
              </a:prstGeom>
              <a:ln w="76200" cap="rnd">
                <a:solidFill>
                  <a:schemeClr val="accent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4" name="TextBox 63">
                    <a:extLst>
                      <a:ext uri="{FF2B5EF4-FFF2-40B4-BE49-F238E27FC236}">
                        <a16:creationId xmlns:a16="http://schemas.microsoft.com/office/drawing/2014/main" id="{07F7C6FD-C00C-4073-8EE0-EDA0ECFAD9C0}"/>
                      </a:ext>
                    </a:extLst>
                  </p:cNvPr>
                  <p:cNvSpPr txBox="1"/>
                  <p:nvPr/>
                </p:nvSpPr>
                <p:spPr>
                  <a:xfrm>
                    <a:off x="6862203" y="4330517"/>
                    <a:ext cx="2108333" cy="86754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oMath>
                      </m:oMathPara>
                    </a14:m>
                    <a:endParaRPr lang="en-US" sz="2800" b="0" i="1" dirty="0">
                      <a:latin typeface="Cambria Math" panose="02040503050406030204" pitchFamily="18" charset="0"/>
                    </a:endParaRP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64" name="TextBox 63">
                    <a:extLst>
                      <a:ext uri="{FF2B5EF4-FFF2-40B4-BE49-F238E27FC236}">
                        <a16:creationId xmlns:a16="http://schemas.microsoft.com/office/drawing/2014/main" id="{07F7C6FD-C00C-4073-8EE0-EDA0ECFAD9C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62203" y="4330517"/>
                    <a:ext cx="2108333" cy="867545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1698902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732F9-6E8D-4EBD-B888-182F579AE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Least Squares Setup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CEB2D62-6B31-4F13-97C2-0B59DA77C0E0}"/>
                  </a:ext>
                </a:extLst>
              </p:cNvPr>
              <p:cNvSpPr txBox="1"/>
              <p:nvPr/>
            </p:nvSpPr>
            <p:spPr>
              <a:xfrm>
                <a:off x="1452619" y="2256320"/>
                <a:ext cx="3333605" cy="13946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3200" b="1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b="1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</m:e>
                                    <m:sup>
                                      <m:r>
                                        <a:rPr lang="en-US" sz="3200" b="1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𝑻</m:t>
                                      </m:r>
                                    </m:sup>
                                  </m:sSup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3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3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CEB2D62-6B31-4F13-97C2-0B59DA77C0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2619" y="2256320"/>
                <a:ext cx="3333605" cy="13946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00B4E1ED-9CA6-469C-9946-814886DDFDE9}"/>
              </a:ext>
            </a:extLst>
          </p:cNvPr>
          <p:cNvGrpSpPr/>
          <p:nvPr/>
        </p:nvGrpSpPr>
        <p:grpSpPr>
          <a:xfrm>
            <a:off x="4893157" y="2704103"/>
            <a:ext cx="2798224" cy="499111"/>
            <a:chOff x="4893157" y="2531664"/>
            <a:chExt cx="2798224" cy="49911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976FDA61-4FF1-48E0-927D-0B8BA14FA362}"/>
                    </a:ext>
                  </a:extLst>
                </p:cNvPr>
                <p:cNvSpPr txBox="1"/>
                <p:nvPr/>
              </p:nvSpPr>
              <p:spPr>
                <a:xfrm>
                  <a:off x="5419541" y="2531664"/>
                  <a:ext cx="2271840" cy="49911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US" sz="3200" b="1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3200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d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976FDA61-4FF1-48E0-927D-0B8BA14FA3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9541" y="2531664"/>
                  <a:ext cx="2271840" cy="49911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71883BEE-0892-40D3-AF9F-2D5721EC792F}"/>
                </a:ext>
              </a:extLst>
            </p:cNvPr>
            <p:cNvCxnSpPr/>
            <p:nvPr/>
          </p:nvCxnSpPr>
          <p:spPr>
            <a:xfrm>
              <a:off x="4893157" y="2781219"/>
              <a:ext cx="41945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8136817-8ECC-4753-9BBA-20A694E544B7}"/>
              </a:ext>
            </a:extLst>
          </p:cNvPr>
          <p:cNvSpPr txBox="1"/>
          <p:nvPr/>
        </p:nvSpPr>
        <p:spPr>
          <a:xfrm>
            <a:off x="379415" y="1717053"/>
            <a:ext cx="8385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Figure out objective first, then figure out ||n||=1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ECC6E67-CB8E-482E-8F27-4F92583FB584}"/>
              </a:ext>
            </a:extLst>
          </p:cNvPr>
          <p:cNvGrpSpPr/>
          <p:nvPr/>
        </p:nvGrpSpPr>
        <p:grpSpPr>
          <a:xfrm>
            <a:off x="619881" y="4236038"/>
            <a:ext cx="6053639" cy="1304653"/>
            <a:chOff x="619881" y="3906854"/>
            <a:chExt cx="6053639" cy="13046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F7BE351E-08E9-41D7-A769-7D97AC8AB844}"/>
                    </a:ext>
                  </a:extLst>
                </p:cNvPr>
                <p:cNvSpPr txBox="1"/>
                <p:nvPr/>
              </p:nvSpPr>
              <p:spPr>
                <a:xfrm>
                  <a:off x="619881" y="3906854"/>
                  <a:ext cx="2604046" cy="13046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US" sz="32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=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2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32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3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sz="3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32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F7BE351E-08E9-41D7-A769-7D97AC8AB8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9881" y="3906854"/>
                  <a:ext cx="2604046" cy="130465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6FDBFF06-13A1-4925-8345-C9043FC616F0}"/>
                    </a:ext>
                  </a:extLst>
                </p:cNvPr>
                <p:cNvSpPr txBox="1"/>
                <p:nvPr/>
              </p:nvSpPr>
              <p:spPr>
                <a:xfrm>
                  <a:off x="5130597" y="4116750"/>
                  <a:ext cx="1542923" cy="73943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2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3200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32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3200" dirty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6FDBFF06-13A1-4925-8345-C9043FC616F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30597" y="4116750"/>
                  <a:ext cx="1542923" cy="73943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4D968012-FBCD-42A2-B890-E27C596886B5}"/>
                    </a:ext>
                  </a:extLst>
                </p:cNvPr>
                <p:cNvSpPr txBox="1"/>
                <p:nvPr/>
              </p:nvSpPr>
              <p:spPr>
                <a:xfrm>
                  <a:off x="3408237" y="3906854"/>
                  <a:ext cx="1538050" cy="129907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4D968012-FBCD-42A2-B890-E27C596886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08237" y="3906854"/>
                  <a:ext cx="1538050" cy="129907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96BB8B3-3918-47BA-B15B-E1D242E0FB5B}"/>
              </a:ext>
            </a:extLst>
          </p:cNvPr>
          <p:cNvGrpSpPr/>
          <p:nvPr/>
        </p:nvGrpSpPr>
        <p:grpSpPr>
          <a:xfrm>
            <a:off x="1838152" y="4527045"/>
            <a:ext cx="6948910" cy="2082949"/>
            <a:chOff x="1838152" y="4197861"/>
            <a:chExt cx="6948910" cy="20829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512B269F-1ED4-46DF-852F-B1B395606602}"/>
                    </a:ext>
                  </a:extLst>
                </p:cNvPr>
                <p:cNvSpPr txBox="1"/>
                <p:nvPr/>
              </p:nvSpPr>
              <p:spPr>
                <a:xfrm>
                  <a:off x="6857829" y="4197861"/>
                  <a:ext cx="1666289" cy="57720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box>
                          <m:box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sz="32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</m:box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512B269F-1ED4-46DF-852F-B1B3956066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7829" y="4197861"/>
                  <a:ext cx="1666289" cy="577209"/>
                </a:xfrm>
                <a:prstGeom prst="rect">
                  <a:avLst/>
                </a:prstGeom>
                <a:blipFill>
                  <a:blip r:embed="rId7"/>
                  <a:stretch>
                    <a:fillRect b="-106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16567C7-7E8D-4100-9EFB-A98935DDA7FD}"/>
                </a:ext>
              </a:extLst>
            </p:cNvPr>
            <p:cNvSpPr txBox="1"/>
            <p:nvPr/>
          </p:nvSpPr>
          <p:spPr>
            <a:xfrm>
              <a:off x="1838152" y="5326703"/>
              <a:ext cx="694891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The mean / center of mass of the points:</a:t>
              </a:r>
            </a:p>
            <a:p>
              <a:r>
                <a:rPr lang="en-US" sz="2800" dirty="0" err="1"/>
                <a:t>np.sum</a:t>
              </a:r>
              <a:r>
                <a:rPr lang="en-US" sz="2800" dirty="0"/>
                <a:t>(</a:t>
              </a:r>
              <a:r>
                <a:rPr lang="en-US" sz="2800" dirty="0" err="1"/>
                <a:t>X,axis</a:t>
              </a:r>
              <a:r>
                <a:rPr lang="en-US" sz="2800" dirty="0"/>
                <a:t>=0). We’ll use it later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8862FA76-374F-47A5-8FCB-C76465174FFE}"/>
                </a:ext>
              </a:extLst>
            </p:cNvPr>
            <p:cNvCxnSpPr>
              <a:cxnSpLocks/>
              <a:endCxn id="22" idx="2"/>
            </p:cNvCxnSpPr>
            <p:nvPr/>
          </p:nvCxnSpPr>
          <p:spPr>
            <a:xfrm flipV="1">
              <a:off x="7690974" y="4775070"/>
              <a:ext cx="0" cy="551633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01588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0CD63-2D28-4EEE-8CD3-ABF2D9DAA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Least Squares Setup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04DB45-1A50-4D95-B641-E4C282680470}"/>
              </a:ext>
            </a:extLst>
          </p:cNvPr>
          <p:cNvSpPr txBox="1"/>
          <p:nvPr/>
        </p:nvSpPr>
        <p:spPr>
          <a:xfrm>
            <a:off x="245882" y="1404271"/>
            <a:ext cx="8652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Want to make sure that the following is minimized: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11E8320-84F9-4A3F-AFF7-968360867F43}"/>
                  </a:ext>
                </a:extLst>
              </p:cNvPr>
              <p:cNvSpPr txBox="1"/>
              <p:nvPr/>
            </p:nvSpPr>
            <p:spPr>
              <a:xfrm>
                <a:off x="298901" y="2679611"/>
                <a:ext cx="8652236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Won’t derive, but can show that whenever you find the </a:t>
                </a:r>
                <a:r>
                  <a:rPr lang="en-US" sz="2800" b="1" dirty="0"/>
                  <a:t>n</a:t>
                </a:r>
                <a:r>
                  <a:rPr lang="en-US" sz="2800" dirty="0"/>
                  <a:t>, and d that minimize the objective, d =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𝝁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800" b="1" dirty="0"/>
                  <a:t> </a:t>
                </a:r>
                <a:r>
                  <a:rPr lang="en-US" sz="2800" dirty="0"/>
                  <a:t>.</a:t>
                </a:r>
              </a:p>
              <a:p>
                <a:pPr algn="ctr"/>
                <a:r>
                  <a:rPr lang="en-US" sz="2800" dirty="0"/>
                  <a:t>(at back of slides if you’re curious.)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11E8320-84F9-4A3F-AFF7-968360867F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901" y="2679611"/>
                <a:ext cx="8652236" cy="1384995"/>
              </a:xfrm>
              <a:prstGeom prst="rect">
                <a:avLst/>
              </a:prstGeom>
              <a:blipFill>
                <a:blip r:embed="rId2"/>
                <a:stretch>
                  <a:fillRect t="-4846" b="-1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306054AA-268A-4449-92A0-0A052D5D918C}"/>
              </a:ext>
            </a:extLst>
          </p:cNvPr>
          <p:cNvGrpSpPr/>
          <p:nvPr/>
        </p:nvGrpSpPr>
        <p:grpSpPr>
          <a:xfrm>
            <a:off x="619881" y="4236038"/>
            <a:ext cx="6053639" cy="1304653"/>
            <a:chOff x="619881" y="3906854"/>
            <a:chExt cx="6053639" cy="13046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C41B1B6B-504D-4E8E-BF83-98A68903B609}"/>
                    </a:ext>
                  </a:extLst>
                </p:cNvPr>
                <p:cNvSpPr txBox="1"/>
                <p:nvPr/>
              </p:nvSpPr>
              <p:spPr>
                <a:xfrm>
                  <a:off x="619881" y="3906854"/>
                  <a:ext cx="2604046" cy="13046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US" sz="32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=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2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32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3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sz="3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32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C41B1B6B-504D-4E8E-BF83-98A68903B6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9881" y="3906854"/>
                  <a:ext cx="2604046" cy="130465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990894D6-AEF3-47FC-84DA-76A5B7879CEC}"/>
                    </a:ext>
                  </a:extLst>
                </p:cNvPr>
                <p:cNvSpPr txBox="1"/>
                <p:nvPr/>
              </p:nvSpPr>
              <p:spPr>
                <a:xfrm>
                  <a:off x="5130597" y="4116750"/>
                  <a:ext cx="1542923" cy="73943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2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3200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32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3200" dirty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990894D6-AEF3-47FC-84DA-76A5B7879C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30597" y="4116750"/>
                  <a:ext cx="1542923" cy="73943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191363F6-FFD7-4DF8-93C7-23CD0C65D572}"/>
                    </a:ext>
                  </a:extLst>
                </p:cNvPr>
                <p:cNvSpPr txBox="1"/>
                <p:nvPr/>
              </p:nvSpPr>
              <p:spPr>
                <a:xfrm>
                  <a:off x="3408237" y="3906854"/>
                  <a:ext cx="1538050" cy="129907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191363F6-FFD7-4DF8-93C7-23CD0C65D5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08237" y="3906854"/>
                  <a:ext cx="1538050" cy="129907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BA0D352-01C2-4CD1-B1C2-BFA806A52BBC}"/>
              </a:ext>
            </a:extLst>
          </p:cNvPr>
          <p:cNvGrpSpPr/>
          <p:nvPr/>
        </p:nvGrpSpPr>
        <p:grpSpPr>
          <a:xfrm>
            <a:off x="1838152" y="4527045"/>
            <a:ext cx="6948910" cy="2082949"/>
            <a:chOff x="1838152" y="4197861"/>
            <a:chExt cx="6948910" cy="20829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3111BC3C-0478-458F-9627-57C4B3FF7C00}"/>
                    </a:ext>
                  </a:extLst>
                </p:cNvPr>
                <p:cNvSpPr txBox="1"/>
                <p:nvPr/>
              </p:nvSpPr>
              <p:spPr>
                <a:xfrm>
                  <a:off x="6857829" y="4197861"/>
                  <a:ext cx="1666289" cy="57720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box>
                          <m:box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sz="32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</m:box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3111BC3C-0478-458F-9627-57C4B3FF7C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7829" y="4197861"/>
                  <a:ext cx="1666289" cy="577209"/>
                </a:xfrm>
                <a:prstGeom prst="rect">
                  <a:avLst/>
                </a:prstGeom>
                <a:blipFill>
                  <a:blip r:embed="rId6"/>
                  <a:stretch>
                    <a:fillRect b="-106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968F0D3-2C2C-4929-9DD1-3E4D589EDD7E}"/>
                </a:ext>
              </a:extLst>
            </p:cNvPr>
            <p:cNvSpPr txBox="1"/>
            <p:nvPr/>
          </p:nvSpPr>
          <p:spPr>
            <a:xfrm>
              <a:off x="1838152" y="5326703"/>
              <a:ext cx="694891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The mean / center of mass of the points:</a:t>
              </a:r>
            </a:p>
            <a:p>
              <a:r>
                <a:rPr lang="en-US" sz="2800" dirty="0" err="1"/>
                <a:t>np.sum</a:t>
              </a:r>
              <a:r>
                <a:rPr lang="en-US" sz="2800" dirty="0"/>
                <a:t>(</a:t>
              </a:r>
              <a:r>
                <a:rPr lang="en-US" sz="2800" dirty="0" err="1"/>
                <a:t>X,axis</a:t>
              </a:r>
              <a:r>
                <a:rPr lang="en-US" sz="2800" dirty="0"/>
                <a:t>=0). We’ll use it later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16D2D4EA-4403-4488-B411-7F79EA17BA56}"/>
                </a:ext>
              </a:extLst>
            </p:cNvPr>
            <p:cNvCxnSpPr>
              <a:cxnSpLocks/>
              <a:endCxn id="25" idx="2"/>
            </p:cNvCxnSpPr>
            <p:nvPr/>
          </p:nvCxnSpPr>
          <p:spPr>
            <a:xfrm flipV="1">
              <a:off x="7690974" y="4775070"/>
              <a:ext cx="0" cy="551633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E204B90-D6A6-4A56-8299-E8892F95BEC9}"/>
                  </a:ext>
                </a:extLst>
              </p:cNvPr>
              <p:cNvSpPr txBox="1"/>
              <p:nvPr/>
            </p:nvSpPr>
            <p:spPr>
              <a:xfrm>
                <a:off x="298901" y="2055507"/>
                <a:ext cx="2271840" cy="499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  <m:r>
                                <a:rPr lang="en-US" sz="32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32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E204B90-D6A6-4A56-8299-E8892F95BE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901" y="2055507"/>
                <a:ext cx="2271840" cy="49911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265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EC053-EB2C-47ED-B18F-4DA405C05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Total Least-Squares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0105FB8-79EF-45D2-B36A-A0DBD0AB3EB8}"/>
              </a:ext>
            </a:extLst>
          </p:cNvPr>
          <p:cNvGrpSpPr/>
          <p:nvPr/>
        </p:nvGrpSpPr>
        <p:grpSpPr>
          <a:xfrm>
            <a:off x="2702281" y="2055507"/>
            <a:ext cx="5608462" cy="499111"/>
            <a:chOff x="2702281" y="1925311"/>
            <a:chExt cx="5608462" cy="49911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B8ADFB5A-73B1-4305-9B0D-5349B4E89762}"/>
                    </a:ext>
                  </a:extLst>
                </p:cNvPr>
                <p:cNvSpPr txBox="1"/>
                <p:nvPr/>
              </p:nvSpPr>
              <p:spPr>
                <a:xfrm>
                  <a:off x="6885096" y="1925311"/>
                  <a:ext cx="1425647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  <m:r>
                          <a:rPr lang="en-US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B8ADFB5A-73B1-4305-9B0D-5349B4E897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85096" y="1925311"/>
                  <a:ext cx="1425647" cy="492443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181CCD05-3C58-48EB-9399-166659A8DB49}"/>
                    </a:ext>
                  </a:extLst>
                </p:cNvPr>
                <p:cNvSpPr txBox="1"/>
                <p:nvPr/>
              </p:nvSpPr>
              <p:spPr>
                <a:xfrm>
                  <a:off x="2702281" y="1925311"/>
                  <a:ext cx="2969146" cy="49911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US" sz="3200" b="1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3200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  <m:r>
                                  <a:rPr lang="en-US" sz="3200" b="1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</m:d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181CCD05-3C58-48EB-9399-166659A8DB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02281" y="1925311"/>
                  <a:ext cx="2969146" cy="49911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0DD5E7E-63C5-42D7-A369-CAA876B700DE}"/>
                  </a:ext>
                </a:extLst>
              </p:cNvPr>
              <p:cNvSpPr txBox="1"/>
              <p:nvPr/>
            </p:nvSpPr>
            <p:spPr>
              <a:xfrm>
                <a:off x="2702281" y="2793599"/>
                <a:ext cx="3190361" cy="499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b="1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𝑿</m:t>
                                      </m:r>
                                      <m:r>
                                        <a:rPr lang="en-US" sz="3200" b="1" i="1" smtClean="0">
                                          <a:latin typeface="Cambria Math" panose="02040503050406030204" pitchFamily="18" charset="0"/>
                                        </a:rPr>
                                        <m:t> −</m:t>
                                      </m:r>
                                      <m:r>
                                        <a:rPr lang="en-US" sz="3200" b="1" i="1" smtClean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  <m:r>
                                        <a:rPr lang="en-US" sz="3200" b="1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𝝁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p>
                              </m:sSup>
                              <m:r>
                                <a:rPr lang="en-US" sz="32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</m:d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0DD5E7E-63C5-42D7-A369-CAA876B700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2281" y="2793599"/>
                <a:ext cx="3190361" cy="4991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4B04FD89-AA2A-4153-8371-A6ADC327E835}"/>
              </a:ext>
            </a:extLst>
          </p:cNvPr>
          <p:cNvGrpSpPr/>
          <p:nvPr/>
        </p:nvGrpSpPr>
        <p:grpSpPr>
          <a:xfrm>
            <a:off x="2102440" y="3702416"/>
            <a:ext cx="4394921" cy="1544767"/>
            <a:chOff x="2102440" y="3572220"/>
            <a:chExt cx="4394921" cy="15447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BC094CC9-C123-444C-81F3-9D2A39C68449}"/>
                    </a:ext>
                  </a:extLst>
                </p:cNvPr>
                <p:cNvSpPr txBox="1"/>
                <p:nvPr/>
              </p:nvSpPr>
              <p:spPr>
                <a:xfrm>
                  <a:off x="2102440" y="4206032"/>
                  <a:ext cx="4394921" cy="91095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arg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latin typeface="Cambria Math" panose="02040503050406030204" pitchFamily="18" charset="0"/>
                                      </a:rPr>
                                      <m:t>min</m:t>
                                    </m:r>
                                  </m:e>
                                  <m:lim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d>
                                          <m:dPr>
                                            <m:begChr m:val="|"/>
                                            <m:endChr m:val="|"/>
                                            <m:ctrlPr>
                                              <a:rPr lang="en-US" sz="3200" b="1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3200" b="1" i="1" smtClean="0">
                                                <a:solidFill>
                                                  <a:schemeClr val="accent1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𝒏</m:t>
                                            </m:r>
                                          </m:e>
                                        </m:d>
                                      </m:e>
                                    </m:d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lim>
                                </m:limLow>
                              </m:fName>
                              <m:e>
                                <m:sSubSup>
                                  <m:sSubSup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d>
                                          <m:dPr>
                                            <m:begChr m:val="|"/>
                                            <m:endChr m:val="|"/>
                                            <m:ctrlP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en-US" sz="32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d>
                                                  <m:dPr>
                                                    <m:ctrlPr>
                                                      <a:rPr lang="en-US" sz="3200" b="1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lang="en-US" sz="3200" b="1" i="1" smtClean="0">
                                                        <a:solidFill>
                                                          <a:schemeClr val="accent2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𝑿</m:t>
                                                    </m:r>
                                                    <m:r>
                                                      <a:rPr lang="en-US" sz="3200" b="1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−</m:t>
                                                    </m:r>
                                                    <m:r>
                                                      <a:rPr lang="en-US" sz="3200" b="1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𝟏</m:t>
                                                    </m:r>
                                                    <m:r>
                                                      <a:rPr lang="en-US" sz="3200" b="1" i="1" smtClean="0">
                                                        <a:solidFill>
                                                          <a:schemeClr val="accent2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𝝁</m:t>
                                                    </m:r>
                                                  </m:e>
                                                </m:d>
                                              </m:e>
                                              <m:sup>
                                                <m:r>
                                                  <a:rPr lang="en-US" sz="32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 </m:t>
                                                </m:r>
                                              </m:sup>
                                            </m:sSup>
                                            <m:r>
                                              <a:rPr lang="en-US" sz="3200" b="1" i="1" smtClean="0">
                                                <a:solidFill>
                                                  <a:schemeClr val="accent1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𝒏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func>
                          </m:e>
                        </m:func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BC094CC9-C123-444C-81F3-9D2A39C684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02440" y="4206032"/>
                  <a:ext cx="4394921" cy="91095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30E020C-E71A-4CB8-8717-988D714FA01A}"/>
                </a:ext>
              </a:extLst>
            </p:cNvPr>
            <p:cNvSpPr txBox="1"/>
            <p:nvPr/>
          </p:nvSpPr>
          <p:spPr>
            <a:xfrm>
              <a:off x="2743200" y="3572220"/>
              <a:ext cx="3657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/>
                <a:t>Objective is then: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2DDA6DC-BB93-4BE4-8C24-D7D9C0927A5D}"/>
                  </a:ext>
                </a:extLst>
              </p:cNvPr>
              <p:cNvSpPr txBox="1"/>
              <p:nvPr/>
            </p:nvSpPr>
            <p:spPr>
              <a:xfrm>
                <a:off x="298901" y="2055507"/>
                <a:ext cx="2271840" cy="499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  <m:r>
                                <a:rPr lang="en-US" sz="32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32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2DDA6DC-BB93-4BE4-8C24-D7D9C0927A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901" y="2055507"/>
                <a:ext cx="2271840" cy="49911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45B232D1-1661-4D7E-80ED-95D9037FCE94}"/>
              </a:ext>
            </a:extLst>
          </p:cNvPr>
          <p:cNvGrpSpPr/>
          <p:nvPr/>
        </p:nvGrpSpPr>
        <p:grpSpPr>
          <a:xfrm>
            <a:off x="492794" y="5247183"/>
            <a:ext cx="8158412" cy="931924"/>
            <a:chOff x="492794" y="5247183"/>
            <a:chExt cx="8158412" cy="93192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361B009-403B-4D4B-AADA-9B2CCF04EA8A}"/>
                </a:ext>
              </a:extLst>
            </p:cNvPr>
            <p:cNvSpPr txBox="1"/>
            <p:nvPr/>
          </p:nvSpPr>
          <p:spPr>
            <a:xfrm>
              <a:off x="492794" y="5655887"/>
              <a:ext cx="81584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The thing that makes the expression smallest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62F96812-65EA-4EB4-9DCB-1A0154FFEDD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18974" y="5247183"/>
              <a:ext cx="0" cy="551633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38240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EA2E0-1E81-4702-B4C7-B99E137A8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Homogeneous Least Squares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25B014-18C0-4C48-8BB2-42C8995A5FF8}"/>
              </a:ext>
            </a:extLst>
          </p:cNvPr>
          <p:cNvSpPr txBox="1"/>
          <p:nvPr/>
        </p:nvSpPr>
        <p:spPr>
          <a:xfrm>
            <a:off x="628650" y="6133335"/>
            <a:ext cx="8186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technically homogeneous only refers to ||Av||=0 but it’s common shorthand in computer vision to refer to the specific problem of ||v||=1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31200D7-B928-4776-888C-19485813E8AF}"/>
                  </a:ext>
                </a:extLst>
              </p:cNvPr>
              <p:cNvSpPr txBox="1"/>
              <p:nvPr/>
            </p:nvSpPr>
            <p:spPr>
              <a:xfrm>
                <a:off x="332603" y="1847334"/>
                <a:ext cx="2591863" cy="8664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arg</m:t>
                              </m:r>
                              <m: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sSubSup>
                                <m:sSubSup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b="1" i="1" smtClean="0">
                                          <a:latin typeface="Cambria Math" panose="02040503050406030204" pitchFamily="18" charset="0"/>
                                        </a:rPr>
                                        <m:t>𝒗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lim>
                          </m:limLow>
                        </m:fName>
                        <m:e>
                          <m:sSubSup>
                            <m:sSub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1" i="1" smtClean="0">
                                      <a:latin typeface="Cambria Math" panose="02040503050406030204" pitchFamily="18" charset="0"/>
                                    </a:rPr>
                                    <m:t>𝑨𝒗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fun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31200D7-B928-4776-888C-19485813E8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603" y="1847334"/>
                <a:ext cx="2591863" cy="86645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D3B6D34-57DB-4EB5-B876-20EED5BD12DD}"/>
              </a:ext>
            </a:extLst>
          </p:cNvPr>
          <p:cNvCxnSpPr/>
          <p:nvPr/>
        </p:nvCxnSpPr>
        <p:spPr>
          <a:xfrm>
            <a:off x="3120494" y="2127643"/>
            <a:ext cx="41945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905587E-1882-40F8-9A2B-89F7F952699C}"/>
              </a:ext>
            </a:extLst>
          </p:cNvPr>
          <p:cNvSpPr txBox="1"/>
          <p:nvPr/>
        </p:nvSpPr>
        <p:spPr>
          <a:xfrm>
            <a:off x="3704745" y="1803508"/>
            <a:ext cx="51066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Eigenvector corresponding to smallest eigenvalue of A</a:t>
            </a:r>
            <a:r>
              <a:rPr lang="en-US" sz="2800" baseline="30000" dirty="0"/>
              <a:t>T</a:t>
            </a:r>
            <a:r>
              <a:rPr lang="en-US" sz="2800" dirty="0"/>
              <a:t>A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23CFB96-C833-47FF-B72D-2AE6D6A20149}"/>
              </a:ext>
            </a:extLst>
          </p:cNvPr>
          <p:cNvGrpSpPr/>
          <p:nvPr/>
        </p:nvGrpSpPr>
        <p:grpSpPr>
          <a:xfrm>
            <a:off x="245882" y="4267111"/>
            <a:ext cx="8652236" cy="1198583"/>
            <a:chOff x="245882" y="4267111"/>
            <a:chExt cx="8652236" cy="119858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001A4581-492E-43F4-8903-927BCC81B58A}"/>
                    </a:ext>
                  </a:extLst>
                </p:cNvPr>
                <p:cNvSpPr txBox="1"/>
                <p:nvPr/>
              </p:nvSpPr>
              <p:spPr>
                <a:xfrm>
                  <a:off x="613481" y="4964403"/>
                  <a:ext cx="8189550" cy="50129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= </m:t>
                            </m:r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smallest</m:t>
                            </m:r>
                            <m: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_</m:t>
                            </m:r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eigenvec</m:t>
                            </m:r>
                            <m: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d>
                              <m:dPr>
                                <m:ctrlP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3200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</m:d>
                          </m:e>
                          <m:sup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p>
                        </m:sSup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2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))</m:t>
                        </m:r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001A4581-492E-43F4-8903-927BCC81B5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3481" y="4964403"/>
                  <a:ext cx="8189550" cy="50129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6C9840D-0319-4B9F-86D8-8360E426C218}"/>
                </a:ext>
              </a:extLst>
            </p:cNvPr>
            <p:cNvSpPr txBox="1"/>
            <p:nvPr/>
          </p:nvSpPr>
          <p:spPr>
            <a:xfrm>
              <a:off x="245882" y="4267111"/>
              <a:ext cx="86522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i="1" dirty="0"/>
                <a:t>Applying it in our case: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D8076DAF-7D2C-4A73-92AA-1192F8A06E91}"/>
              </a:ext>
            </a:extLst>
          </p:cNvPr>
          <p:cNvSpPr txBox="1"/>
          <p:nvPr/>
        </p:nvSpPr>
        <p:spPr>
          <a:xfrm>
            <a:off x="68688" y="2914260"/>
            <a:ext cx="86522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Why do we need ||v||</a:t>
            </a:r>
            <a:r>
              <a:rPr lang="en-US" sz="3200" b="1" baseline="30000" dirty="0"/>
              <a:t>2 </a:t>
            </a:r>
            <a:r>
              <a:rPr lang="en-US" sz="3200" b="1" dirty="0"/>
              <a:t>= 1 or </a:t>
            </a:r>
          </a:p>
          <a:p>
            <a:pPr algn="ctr"/>
            <a:r>
              <a:rPr lang="en-US" sz="3200" b="1" dirty="0"/>
              <a:t>some other constraint?</a:t>
            </a:r>
          </a:p>
        </p:txBody>
      </p:sp>
    </p:spTree>
    <p:extLst>
      <p:ext uri="{BB962C8B-B14F-4D97-AF65-F5344CB8AC3E}">
        <p14:creationId xmlns:p14="http://schemas.microsoft.com/office/powerpoint/2010/main" val="3022214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98FAC-70FE-414B-8276-0350F10C4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Class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0E6E5D5-AD68-4377-804F-EB5C8C52CD0E}"/>
              </a:ext>
            </a:extLst>
          </p:cNvPr>
          <p:cNvGrpSpPr/>
          <p:nvPr/>
        </p:nvGrpSpPr>
        <p:grpSpPr>
          <a:xfrm>
            <a:off x="838200" y="1451395"/>
            <a:ext cx="7485063" cy="2663825"/>
            <a:chOff x="838200" y="2036611"/>
            <a:chExt cx="7485063" cy="2663825"/>
          </a:xfrm>
        </p:grpSpPr>
        <p:pic>
          <p:nvPicPr>
            <p:cNvPr id="5" name="Picture 4" descr="SIFT1">
              <a:extLst>
                <a:ext uri="{FF2B5EF4-FFF2-40B4-BE49-F238E27FC236}">
                  <a16:creationId xmlns:a16="http://schemas.microsoft.com/office/drawing/2014/main" id="{0D857F94-AA60-4E76-BC57-46925EA902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38200" y="2036611"/>
              <a:ext cx="3675063" cy="2663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 descr="SIFT2">
              <a:extLst>
                <a:ext uri="{FF2B5EF4-FFF2-40B4-BE49-F238E27FC236}">
                  <a16:creationId xmlns:a16="http://schemas.microsoft.com/office/drawing/2014/main" id="{794E2030-F9ED-49FD-9BC4-EC6C86791FFC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48200" y="2036611"/>
              <a:ext cx="3675063" cy="2660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18">
              <a:extLst>
                <a:ext uri="{FF2B5EF4-FFF2-40B4-BE49-F238E27FC236}">
                  <a16:creationId xmlns:a16="http://schemas.microsoft.com/office/drawing/2014/main" id="{5132FE19-F17B-47CD-9C46-81F8C6C8AA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68662" y="2974913"/>
              <a:ext cx="2759075" cy="1514475"/>
              <a:chOff x="2072" y="1924"/>
              <a:chExt cx="1738" cy="954"/>
            </a:xfrm>
          </p:grpSpPr>
          <p:sp>
            <p:nvSpPr>
              <p:cNvPr id="8" name="Line 8">
                <a:extLst>
                  <a:ext uri="{FF2B5EF4-FFF2-40B4-BE49-F238E27FC236}">
                    <a16:creationId xmlns:a16="http://schemas.microsoft.com/office/drawing/2014/main" id="{111436AB-A354-4E42-B1D5-04F87AD5BA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72" y="1924"/>
                <a:ext cx="1200" cy="96"/>
              </a:xfrm>
              <a:prstGeom prst="line">
                <a:avLst/>
              </a:prstGeom>
              <a:noFill/>
              <a:ln w="76200">
                <a:solidFill>
                  <a:schemeClr val="accent2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" name="Line 9">
                <a:extLst>
                  <a:ext uri="{FF2B5EF4-FFF2-40B4-BE49-F238E27FC236}">
                    <a16:creationId xmlns:a16="http://schemas.microsoft.com/office/drawing/2014/main" id="{96C42564-8277-49DE-917F-6BCCBBDB8C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66" y="2094"/>
                <a:ext cx="1144" cy="9"/>
              </a:xfrm>
              <a:prstGeom prst="line">
                <a:avLst/>
              </a:prstGeom>
              <a:noFill/>
              <a:ln w="76200">
                <a:solidFill>
                  <a:schemeClr val="accent2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" name="Line 10">
                <a:extLst>
                  <a:ext uri="{FF2B5EF4-FFF2-40B4-BE49-F238E27FC236}">
                    <a16:creationId xmlns:a16="http://schemas.microsoft.com/office/drawing/2014/main" id="{1632CA1A-1113-4704-A815-6D3B36CFC6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46" y="2788"/>
                <a:ext cx="1070" cy="90"/>
              </a:xfrm>
              <a:prstGeom prst="line">
                <a:avLst/>
              </a:prstGeom>
              <a:noFill/>
              <a:ln w="76200">
                <a:solidFill>
                  <a:schemeClr val="accent2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62216525-9FBA-4E22-A065-8194F8CE5E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7" y="2415"/>
                <a:ext cx="1092" cy="30"/>
              </a:xfrm>
              <a:custGeom>
                <a:avLst/>
                <a:gdLst>
                  <a:gd name="T0" fmla="*/ 0 w 1092"/>
                  <a:gd name="T1" fmla="*/ 30 h 30"/>
                  <a:gd name="T2" fmla="*/ 1092 w 1092"/>
                  <a:gd name="T3" fmla="*/ 0 h 30"/>
                  <a:gd name="T4" fmla="*/ 0 60000 65536"/>
                  <a:gd name="T5" fmla="*/ 0 60000 65536"/>
                  <a:gd name="T6" fmla="*/ 0 w 1092"/>
                  <a:gd name="T7" fmla="*/ 0 h 30"/>
                  <a:gd name="T8" fmla="*/ 1092 w 1092"/>
                  <a:gd name="T9" fmla="*/ 30 h 3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092" h="30">
                    <a:moveTo>
                      <a:pt x="0" y="30"/>
                    </a:moveTo>
                    <a:lnTo>
                      <a:pt x="1092" y="0"/>
                    </a:lnTo>
                  </a:path>
                </a:pathLst>
              </a:custGeom>
              <a:noFill/>
              <a:ln w="76200">
                <a:solidFill>
                  <a:schemeClr val="accent2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Line 12">
                <a:extLst>
                  <a:ext uri="{FF2B5EF4-FFF2-40B4-BE49-F238E27FC236}">
                    <a16:creationId xmlns:a16="http://schemas.microsoft.com/office/drawing/2014/main" id="{1F763743-5EBD-4FBB-8E6D-4C7614D247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70" y="2236"/>
                <a:ext cx="1150" cy="82"/>
              </a:xfrm>
              <a:prstGeom prst="line">
                <a:avLst/>
              </a:prstGeom>
              <a:noFill/>
              <a:ln w="76200">
                <a:solidFill>
                  <a:schemeClr val="accent2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" name="Freeform 17">
                <a:extLst>
                  <a:ext uri="{FF2B5EF4-FFF2-40B4-BE49-F238E27FC236}">
                    <a16:creationId xmlns:a16="http://schemas.microsoft.com/office/drawing/2014/main" id="{396FB88C-8805-459E-8F7C-3F2905EAC3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617"/>
                <a:ext cx="1017" cy="65"/>
              </a:xfrm>
              <a:custGeom>
                <a:avLst/>
                <a:gdLst>
                  <a:gd name="T0" fmla="*/ 0 w 1017"/>
                  <a:gd name="T1" fmla="*/ 65 h 65"/>
                  <a:gd name="T2" fmla="*/ 1017 w 1017"/>
                  <a:gd name="T3" fmla="*/ 0 h 65"/>
                  <a:gd name="T4" fmla="*/ 0 60000 65536"/>
                  <a:gd name="T5" fmla="*/ 0 60000 65536"/>
                  <a:gd name="T6" fmla="*/ 0 w 1017"/>
                  <a:gd name="T7" fmla="*/ 0 h 65"/>
                  <a:gd name="T8" fmla="*/ 1017 w 1017"/>
                  <a:gd name="T9" fmla="*/ 65 h 6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017" h="65">
                    <a:moveTo>
                      <a:pt x="0" y="65"/>
                    </a:moveTo>
                    <a:lnTo>
                      <a:pt x="1017" y="0"/>
                    </a:lnTo>
                  </a:path>
                </a:pathLst>
              </a:custGeom>
              <a:noFill/>
              <a:ln w="76200">
                <a:solidFill>
                  <a:schemeClr val="accent2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603218C-1AAD-43C7-834A-E2EE18277753}"/>
              </a:ext>
            </a:extLst>
          </p:cNvPr>
          <p:cNvSpPr txBox="1"/>
          <p:nvPr/>
        </p:nvSpPr>
        <p:spPr>
          <a:xfrm>
            <a:off x="838200" y="4224528"/>
            <a:ext cx="748506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600" dirty="0"/>
              <a:t>How do we find distinctive / easy to locate features? </a:t>
            </a:r>
            <a:r>
              <a:rPr lang="en-US" sz="2600" i="1" dirty="0"/>
              <a:t>(Harris/Laplacian of Gaussian)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How do we describe the regions around them? </a:t>
            </a:r>
            <a:r>
              <a:rPr lang="en-US" sz="2600" i="1" dirty="0"/>
              <a:t>(Normalize window, use histogram of gradient orientations)</a:t>
            </a:r>
          </a:p>
        </p:txBody>
      </p:sp>
    </p:spTree>
    <p:extLst>
      <p:ext uri="{BB962C8B-B14F-4D97-AF65-F5344CB8AC3E}">
        <p14:creationId xmlns:p14="http://schemas.microsoft.com/office/powerpoint/2010/main" val="380792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C00BD-7FAD-4DCD-A75D-3195D4F01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Details For ML-People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6495F8E-0CA2-48B0-92EF-EFDA28849B25}"/>
              </a:ext>
            </a:extLst>
          </p:cNvPr>
          <p:cNvGrpSpPr/>
          <p:nvPr/>
        </p:nvGrpSpPr>
        <p:grpSpPr>
          <a:xfrm>
            <a:off x="114728" y="1527048"/>
            <a:ext cx="8914544" cy="2568779"/>
            <a:chOff x="114728" y="1527048"/>
            <a:chExt cx="8914544" cy="25687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F12CC836-27C5-4409-942B-908213112C49}"/>
                    </a:ext>
                  </a:extLst>
                </p:cNvPr>
                <p:cNvSpPr txBox="1"/>
                <p:nvPr/>
              </p:nvSpPr>
              <p:spPr>
                <a:xfrm>
                  <a:off x="227056" y="2404210"/>
                  <a:ext cx="8505725" cy="169161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2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2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b="1" i="1" smtClean="0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US" sz="2200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2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2200" b="1" i="1" smtClean="0"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</m:d>
                          </m:e>
                          <m:sup>
                            <m:r>
                              <a:rPr lang="en-US" sz="2200" b="1" i="1" smtClean="0"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p>
                        </m:sSup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𝝁</m:t>
                        </m:r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)=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2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2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sz="22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/>
                                    <m:e>
                                      <m:sSup>
                                        <m:sSupPr>
                                          <m:ctrlP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sz="2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22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sz="2200" i="1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22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n-US" sz="2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𝜇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n-US" sz="2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nary>
                                </m:e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sz="2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/>
                                    <m:e>
                                      <m:d>
                                        <m:dPr>
                                          <m:ctrlPr>
                                            <a:rPr lang="en-US" sz="22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20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2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20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𝜇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d>
                                        <m:dPr>
                                          <m:ctrlPr>
                                            <a:rPr lang="en-US" sz="22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20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2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20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𝜇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nary>
                                </m:e>
                              </m:mr>
                              <m:mr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2200" b="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/>
                                    <m:e>
                                      <m:d>
                                        <m:dPr>
                                          <m:ctrlP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200" b="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200" b="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200" b="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200" b="0" i="1">
                                                  <a:latin typeface="Cambria Math" panose="02040503050406030204" pitchFamily="18" charset="0"/>
                                                </a:rPr>
                                                <m:t>𝜇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200" b="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d>
                                        <m:dPr>
                                          <m:ctrlP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200" b="0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200" b="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200" b="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200" b="0" i="1">
                                                  <a:latin typeface="Cambria Math" panose="02040503050406030204" pitchFamily="18" charset="0"/>
                                                </a:rPr>
                                                <m:t>𝜇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200" b="0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nary>
                                </m:e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sz="22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2200" b="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/>
                                    <m:e>
                                      <m:sSup>
                                        <m:sSupPr>
                                          <m:ctrlP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sz="2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22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2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𝑦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sz="2200" i="1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220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n-US" sz="2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𝜇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2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𝑦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nary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F12CC836-27C5-4409-942B-908213112C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056" y="2404210"/>
                  <a:ext cx="8505725" cy="1691617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F1A3274-3691-45F5-B1D1-621F673AAFF5}"/>
                </a:ext>
              </a:extLst>
            </p:cNvPr>
            <p:cNvSpPr txBox="1"/>
            <p:nvPr/>
          </p:nvSpPr>
          <p:spPr>
            <a:xfrm>
              <a:off x="114728" y="1527048"/>
              <a:ext cx="89145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Matrix we take the eigenvector of looks like: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5E8468E-6AA4-49C2-8075-1E0A57D6545D}"/>
              </a:ext>
            </a:extLst>
          </p:cNvPr>
          <p:cNvSpPr txBox="1"/>
          <p:nvPr/>
        </p:nvSpPr>
        <p:spPr>
          <a:xfrm>
            <a:off x="72224" y="4270248"/>
            <a:ext cx="90729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This is a scatter matrix or scalar multiple of the covariance matrix. We’re doing PCA, but taking the least principal component to get the normal.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8F82A1-BDE8-47C9-A975-5233091E22BB}"/>
              </a:ext>
            </a:extLst>
          </p:cNvPr>
          <p:cNvSpPr txBox="1"/>
          <p:nvPr/>
        </p:nvSpPr>
        <p:spPr>
          <a:xfrm>
            <a:off x="628650" y="6008541"/>
            <a:ext cx="8186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If you don’t know PCA, just ignore this slide; it’s to help build connections to people with a background in data science/ML.</a:t>
            </a:r>
          </a:p>
        </p:txBody>
      </p:sp>
    </p:spTree>
    <p:extLst>
      <p:ext uri="{BB962C8B-B14F-4D97-AF65-F5344CB8AC3E}">
        <p14:creationId xmlns:p14="http://schemas.microsoft.com/office/powerpoint/2010/main" val="92421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9CB8C-C69C-4892-AFF5-1DBC4F6B6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Least-Squares</a:t>
            </a:r>
          </a:p>
        </p:txBody>
      </p:sp>
      <p:sp>
        <p:nvSpPr>
          <p:cNvPr id="5" name="AutoShape 2" descr="C:\Users\david\AppData\Local\Microsoft\Windows\INetCache\Content.MSO\ppt4C5.tmp">
            <a:extLst>
              <a:ext uri="{FF2B5EF4-FFF2-40B4-BE49-F238E27FC236}">
                <a16:creationId xmlns:a16="http://schemas.microsoft.com/office/drawing/2014/main" id="{466E3AC5-B8E9-48B9-9E5C-534AA8FCE6C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A5B871-6074-4591-9479-843846E110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582" y="1574563"/>
            <a:ext cx="5310836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964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9CB8C-C69C-4892-AFF5-1DBC4F6B6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Least-Squares</a:t>
            </a:r>
          </a:p>
        </p:txBody>
      </p:sp>
      <p:sp>
        <p:nvSpPr>
          <p:cNvPr id="5" name="AutoShape 2" descr="C:\Users\david\AppData\Local\Microsoft\Windows\INetCache\Content.MSO\ppt4C5.tmp">
            <a:extLst>
              <a:ext uri="{FF2B5EF4-FFF2-40B4-BE49-F238E27FC236}">
                <a16:creationId xmlns:a16="http://schemas.microsoft.com/office/drawing/2014/main" id="{466E3AC5-B8E9-48B9-9E5C-534AA8FCE6C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2F56C1-736F-42D4-9ACA-C596FFBDE7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582" y="1574563"/>
            <a:ext cx="5310835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013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51220B4-3B2B-4554-99A8-A602BB80B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Ruining Least Squares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AE1EC2-2CDB-4BD1-967A-98887B108B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582" y="1574563"/>
            <a:ext cx="5310836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0093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51220B4-3B2B-4554-99A8-A602BB80B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Ruining Least Squares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C4D84C-DC3F-4EDB-A1B3-E54F77B806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583" y="1574563"/>
            <a:ext cx="5310835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5717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69B0D-AC09-4307-B43D-831E444DB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Ruining Least Squares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CC8B750-2022-4396-A6D3-CE972F1454E0}"/>
              </a:ext>
            </a:extLst>
          </p:cNvPr>
          <p:cNvGrpSpPr/>
          <p:nvPr/>
        </p:nvGrpSpPr>
        <p:grpSpPr>
          <a:xfrm>
            <a:off x="43537" y="4074352"/>
            <a:ext cx="9056926" cy="2418522"/>
            <a:chOff x="43537" y="1487531"/>
            <a:chExt cx="9056926" cy="2418522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2BBEF18-6305-4DF7-9EF2-62ACDB761D28}"/>
                </a:ext>
              </a:extLst>
            </p:cNvPr>
            <p:cNvGrpSpPr/>
            <p:nvPr/>
          </p:nvGrpSpPr>
          <p:grpSpPr>
            <a:xfrm>
              <a:off x="2582032" y="2044297"/>
              <a:ext cx="3979936" cy="872266"/>
              <a:chOff x="2582032" y="1933596"/>
              <a:chExt cx="3979936" cy="87226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33FEF461-5450-4B4B-92FA-0D687B60AC2A}"/>
                      </a:ext>
                    </a:extLst>
                  </p:cNvPr>
                  <p:cNvSpPr txBox="1"/>
                  <p:nvPr/>
                </p:nvSpPr>
                <p:spPr>
                  <a:xfrm>
                    <a:off x="2582032" y="1933596"/>
                    <a:ext cx="3979936" cy="79047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8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sz="38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sz="38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sz="3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8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3800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800" b="1" i="1" smtClean="0">
                                              <a:latin typeface="Cambria Math" panose="02040503050406030204" pitchFamily="18" charset="0"/>
                                            </a:rPr>
                                            <m:t>𝑿</m:t>
                                          </m:r>
                                        </m:e>
                                        <m:sup>
                                          <m:r>
                                            <a:rPr lang="en-US" sz="3800" b="1" i="1" smtClean="0">
                                              <a:latin typeface="Cambria Math" panose="02040503050406030204" pitchFamily="18" charset="0"/>
                                            </a:rPr>
                                            <m:t>𝑻</m:t>
                                          </m:r>
                                        </m:sup>
                                      </m:sSup>
                                      <m:r>
                                        <a:rPr lang="en-US" sz="3800" b="1" i="1" smtClean="0">
                                          <a:latin typeface="Cambria Math" panose="02040503050406030204" pitchFamily="18" charset="0"/>
                                        </a:rPr>
                                        <m:t>𝑿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38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sz="3800" b="1" i="1" smtClean="0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  <m:sup>
                              <m:r>
                                <a:rPr lang="en-US" sz="3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3800" b="1" i="1" smtClean="0">
                              <a:latin typeface="Cambria Math" panose="02040503050406030204" pitchFamily="18" charset="0"/>
                            </a:rPr>
                            <m:t>𝒀</m:t>
                          </m:r>
                        </m:oMath>
                      </m:oMathPara>
                    </a14:m>
                    <a:endParaRPr lang="en-US" sz="3800" dirty="0"/>
                  </a:p>
                </p:txBody>
              </p:sp>
            </mc:Choice>
            <mc:Fallback xmlns="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33FEF461-5450-4B4B-92FA-0D687B60AC2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82032" y="1933596"/>
                    <a:ext cx="3979936" cy="790473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D7445B4B-9600-4AC1-A738-FF84F831CD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57601" y="2805862"/>
                <a:ext cx="2365694" cy="0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29F2D57-9CD6-4A34-ACB8-2732A7F6131B}"/>
                </a:ext>
              </a:extLst>
            </p:cNvPr>
            <p:cNvSpPr txBox="1"/>
            <p:nvPr/>
          </p:nvSpPr>
          <p:spPr>
            <a:xfrm>
              <a:off x="829469" y="1487531"/>
              <a:ext cx="74850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Way to think of it #2: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7EEBF8D-A0FF-4D1E-B9FE-07791F9CEC25}"/>
                </a:ext>
              </a:extLst>
            </p:cNvPr>
            <p:cNvSpPr txBox="1"/>
            <p:nvPr/>
          </p:nvSpPr>
          <p:spPr>
            <a:xfrm>
              <a:off x="43537" y="2951946"/>
              <a:ext cx="905692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Weights are a linear transformation of the output variable: can manipulate W by manipulating Y.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8068335-7EA4-4DB2-84E0-82F37B1EBC80}"/>
              </a:ext>
            </a:extLst>
          </p:cNvPr>
          <p:cNvGrpSpPr/>
          <p:nvPr/>
        </p:nvGrpSpPr>
        <p:grpSpPr>
          <a:xfrm>
            <a:off x="43537" y="1772482"/>
            <a:ext cx="9056926" cy="2069925"/>
            <a:chOff x="43537" y="4254904"/>
            <a:chExt cx="9056926" cy="206992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7F9FF58-500D-4C2F-B46E-8B50045D8C31}"/>
                </a:ext>
              </a:extLst>
            </p:cNvPr>
            <p:cNvSpPr txBox="1"/>
            <p:nvPr/>
          </p:nvSpPr>
          <p:spPr>
            <a:xfrm>
              <a:off x="829469" y="4254904"/>
              <a:ext cx="74850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Way to think of it #1: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1ACCD434-48C8-4303-8C06-182DBBA54328}"/>
                    </a:ext>
                  </a:extLst>
                </p:cNvPr>
                <p:cNvSpPr txBox="1"/>
                <p:nvPr/>
              </p:nvSpPr>
              <p:spPr>
                <a:xfrm>
                  <a:off x="3281391" y="4778124"/>
                  <a:ext cx="2581219" cy="592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38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3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800" b="1" i="1" smtClean="0">
                                    <a:latin typeface="Cambria Math" panose="02040503050406030204" pitchFamily="18" charset="0"/>
                                  </a:rPr>
                                  <m:t>𝒀</m:t>
                                </m:r>
                                <m:r>
                                  <a:rPr lang="en-US" sz="3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800" b="1" i="1" smtClean="0">
                                    <a:latin typeface="Cambria Math" panose="02040503050406030204" pitchFamily="18" charset="0"/>
                                  </a:rPr>
                                  <m:t>𝑿𝒘</m:t>
                                </m:r>
                              </m:e>
                            </m:d>
                          </m:e>
                          <m:sub>
                            <m:r>
                              <a:rPr lang="en-US" sz="3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3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en-US" sz="38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1ACCD434-48C8-4303-8C06-182DBBA543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81391" y="4778124"/>
                  <a:ext cx="2581219" cy="59259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90C39BA-1E79-4D98-B054-D821FF3252E4}"/>
                </a:ext>
              </a:extLst>
            </p:cNvPr>
            <p:cNvSpPr txBox="1"/>
            <p:nvPr/>
          </p:nvSpPr>
          <p:spPr>
            <a:xfrm>
              <a:off x="43537" y="5370722"/>
              <a:ext cx="905692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100^2 &gt;&gt; 10^2: least-squares prefers having no large errors, even if the model is useless overall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289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5127D-024F-46C8-8743-589F4F900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Outliers in Computer Vision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B17D0EA-C40A-4154-8CA2-F6DBEBAA211A}"/>
              </a:ext>
            </a:extLst>
          </p:cNvPr>
          <p:cNvGrpSpPr/>
          <p:nvPr/>
        </p:nvGrpSpPr>
        <p:grpSpPr>
          <a:xfrm>
            <a:off x="509446" y="1574250"/>
            <a:ext cx="8125108" cy="4734818"/>
            <a:chOff x="457146" y="1574250"/>
            <a:chExt cx="8125108" cy="4734818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A1BF814-E7A0-43D3-AD57-E53F2EBCDF39}"/>
                </a:ext>
              </a:extLst>
            </p:cNvPr>
            <p:cNvGrpSpPr/>
            <p:nvPr/>
          </p:nvGrpSpPr>
          <p:grpSpPr>
            <a:xfrm>
              <a:off x="457146" y="1574250"/>
              <a:ext cx="3862426" cy="4734818"/>
              <a:chOff x="457146" y="1574250"/>
              <a:chExt cx="3862426" cy="4734818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58DB19E2-0974-4BED-82BB-334180F2E8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146" y="2651468"/>
                <a:ext cx="3862426" cy="3657600"/>
              </a:xfrm>
              <a:prstGeom prst="rect">
                <a:avLst/>
              </a:prstGeom>
            </p:spPr>
          </p:pic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A4DE34E-5CE8-4BC5-9C70-F2646AF52056}"/>
                  </a:ext>
                </a:extLst>
              </p:cNvPr>
              <p:cNvSpPr txBox="1"/>
              <p:nvPr/>
            </p:nvSpPr>
            <p:spPr>
              <a:xfrm>
                <a:off x="457146" y="1574250"/>
                <a:ext cx="3862426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/>
                  <a:t>Single outlier: </a:t>
                </a:r>
              </a:p>
              <a:p>
                <a:pPr algn="ctr"/>
                <a:r>
                  <a:rPr lang="en-US" sz="3200" i="1" dirty="0"/>
                  <a:t>rare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D154732-6C92-4274-A286-E5D54C792B30}"/>
                </a:ext>
              </a:extLst>
            </p:cNvPr>
            <p:cNvGrpSpPr/>
            <p:nvPr/>
          </p:nvGrpSpPr>
          <p:grpSpPr>
            <a:xfrm>
              <a:off x="4719828" y="1574250"/>
              <a:ext cx="3862426" cy="4734818"/>
              <a:chOff x="4719828" y="1574250"/>
              <a:chExt cx="3862426" cy="4734818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F9AFA50B-75E9-4C81-8020-8572F04DA8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19828" y="2651468"/>
                <a:ext cx="3862426" cy="3657600"/>
              </a:xfrm>
              <a:prstGeom prst="rect">
                <a:avLst/>
              </a:prstGeom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832D329-A5CD-48A5-8809-9C6AFEA20F39}"/>
                  </a:ext>
                </a:extLst>
              </p:cNvPr>
              <p:cNvSpPr txBox="1"/>
              <p:nvPr/>
            </p:nvSpPr>
            <p:spPr>
              <a:xfrm>
                <a:off x="4719828" y="1574250"/>
                <a:ext cx="3862426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/>
                  <a:t>Many outliers: </a:t>
                </a:r>
                <a:r>
                  <a:rPr lang="en-US" sz="3200" i="1" dirty="0"/>
                  <a:t>common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497332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AAD0D-5CD6-4D46-832E-334D50A93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Ruining Least Squares Continued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DE6C39-1949-4B55-B745-F738D1E668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582" y="1574563"/>
            <a:ext cx="5310836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4801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AAD0D-5CD6-4D46-832E-334D50A93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Ruining Least Squares Continued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3043EF-7995-4287-8833-FF37A4A3E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581" y="1574564"/>
            <a:ext cx="5310837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5785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72BD9-3AB3-437C-B6DF-025E6EF46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Simple, Yet Clever Idea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1E236-FBDC-4C0D-AF13-86C520A4D2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What we really want</a:t>
            </a:r>
            <a:r>
              <a:rPr lang="en-US" dirty="0"/>
              <a:t>: model explains </a:t>
            </a:r>
            <a:r>
              <a:rPr lang="en-US" b="1" dirty="0"/>
              <a:t>many</a:t>
            </a:r>
            <a:r>
              <a:rPr lang="en-US" dirty="0"/>
              <a:t> points </a:t>
            </a:r>
            <a:r>
              <a:rPr lang="en-US" b="1" dirty="0"/>
              <a:t>“well”</a:t>
            </a:r>
            <a:endParaRPr lang="en-US" i="1" dirty="0"/>
          </a:p>
          <a:p>
            <a:r>
              <a:rPr lang="en-US" i="1" dirty="0"/>
              <a:t>Least Squares</a:t>
            </a:r>
            <a:r>
              <a:rPr lang="en-US" dirty="0"/>
              <a:t>: model makes as few big mistakes as possible over the entire dataset</a:t>
            </a:r>
          </a:p>
          <a:p>
            <a:endParaRPr lang="en-US" dirty="0"/>
          </a:p>
          <a:p>
            <a:r>
              <a:rPr lang="en-US" i="1" dirty="0"/>
              <a:t>New objective</a:t>
            </a:r>
            <a:r>
              <a:rPr lang="en-US" dirty="0"/>
              <a:t>: find model for which error is “small” for as many data points as possible</a:t>
            </a:r>
          </a:p>
          <a:p>
            <a:r>
              <a:rPr lang="en-US" i="1" dirty="0"/>
              <a:t>Method</a:t>
            </a:r>
            <a:r>
              <a:rPr lang="en-US" dirty="0"/>
              <a:t>: RANSAC (</a:t>
            </a:r>
            <a:r>
              <a:rPr lang="en-US" b="1" dirty="0" err="1"/>
              <a:t>RA</a:t>
            </a:r>
            <a:r>
              <a:rPr lang="en-US" dirty="0" err="1"/>
              <a:t>ndom</a:t>
            </a:r>
            <a:r>
              <a:rPr lang="en-US" dirty="0"/>
              <a:t> </a:t>
            </a:r>
            <a:r>
              <a:rPr lang="en-US" b="1" dirty="0" err="1"/>
              <a:t>SA</a:t>
            </a:r>
            <a:r>
              <a:rPr lang="en-US" dirty="0" err="1"/>
              <a:t>mple</a:t>
            </a:r>
            <a:r>
              <a:rPr lang="en-US" dirty="0"/>
              <a:t> </a:t>
            </a:r>
            <a:r>
              <a:rPr lang="en-US" b="1" dirty="0"/>
              <a:t>C</a:t>
            </a:r>
            <a:r>
              <a:rPr lang="en-US" dirty="0"/>
              <a:t>onsensus)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6044355-B620-4AAF-B5C8-F2925B88C6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" y="5896400"/>
            <a:ext cx="8763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en-US" sz="1600" b="0"/>
              <a:t>M. A. Fischler, R. C. Bolles. </a:t>
            </a:r>
            <a:r>
              <a:rPr lang="en-US" sz="1600" b="0">
                <a:hlinkClick r:id="rId2"/>
              </a:rPr>
              <a:t>Random Sample Consensus: A Paradigm for Model Fitting with Applications to Image Analysis and Automated Cartography</a:t>
            </a:r>
            <a:r>
              <a:rPr lang="en-US" sz="1600" b="0"/>
              <a:t>. Comm. of the ACM, Vol 24, pp 381-395, 1981.</a:t>
            </a:r>
            <a:r>
              <a:rPr lang="en-US" sz="16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4416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74A10-960E-4E7E-82BF-3AA376684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Earlier I promised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4860F57-3948-4730-A34F-B37E0FF26A90}"/>
              </a:ext>
            </a:extLst>
          </p:cNvPr>
          <p:cNvGrpSpPr/>
          <p:nvPr/>
        </p:nvGrpSpPr>
        <p:grpSpPr>
          <a:xfrm>
            <a:off x="454343" y="1806401"/>
            <a:ext cx="8235315" cy="4258032"/>
            <a:chOff x="454343" y="1806401"/>
            <a:chExt cx="8235315" cy="4258032"/>
          </a:xfrm>
        </p:grpSpPr>
        <p:pic>
          <p:nvPicPr>
            <p:cNvPr id="4" name="Picture 3" descr="SIFT1">
              <a:extLst>
                <a:ext uri="{FF2B5EF4-FFF2-40B4-BE49-F238E27FC236}">
                  <a16:creationId xmlns:a16="http://schemas.microsoft.com/office/drawing/2014/main" id="{E4E8B10D-EF0F-4033-9326-D929686C40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38200" y="2374939"/>
              <a:ext cx="3675063" cy="2663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4" descr="SIFT2">
              <a:extLst>
                <a:ext uri="{FF2B5EF4-FFF2-40B4-BE49-F238E27FC236}">
                  <a16:creationId xmlns:a16="http://schemas.microsoft.com/office/drawing/2014/main" id="{90D712EF-E4B8-45AD-AEC7-6A8ED88DCFE6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48200" y="2374939"/>
              <a:ext cx="3675063" cy="2660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 Box 15">
              <a:extLst>
                <a:ext uri="{FF2B5EF4-FFF2-40B4-BE49-F238E27FC236}">
                  <a16:creationId xmlns:a16="http://schemas.microsoft.com/office/drawing/2014/main" id="{E38EA3A3-90DB-4507-8CAF-E48625EBD0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8200" y="5110326"/>
              <a:ext cx="7485063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800" dirty="0"/>
                <a:t>3: Solve for transformation T (e.g. such that  </a:t>
              </a:r>
              <a:r>
                <a:rPr lang="en-US" sz="2800" b="1" dirty="0"/>
                <a:t>p1</a:t>
              </a:r>
              <a:r>
                <a:rPr lang="en-US" sz="2800" dirty="0"/>
                <a:t> ≡ </a:t>
              </a:r>
              <a:r>
                <a:rPr lang="en-US" sz="2800" b="1" dirty="0"/>
                <a:t>T p2</a:t>
              </a:r>
              <a:r>
                <a:rPr lang="en-US" sz="2800" dirty="0"/>
                <a:t>) that fits the matches well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E9DB90E-5B26-45A7-BB73-CFCE416C4BF3}"/>
                </a:ext>
              </a:extLst>
            </p:cNvPr>
            <p:cNvSpPr txBox="1"/>
            <p:nvPr/>
          </p:nvSpPr>
          <p:spPr>
            <a:xfrm>
              <a:off x="454343" y="1806401"/>
              <a:ext cx="82353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Solving for a Transformation</a:t>
              </a:r>
            </a:p>
          </p:txBody>
        </p:sp>
        <p:grpSp>
          <p:nvGrpSpPr>
            <p:cNvPr id="8" name="Group 18">
              <a:extLst>
                <a:ext uri="{FF2B5EF4-FFF2-40B4-BE49-F238E27FC236}">
                  <a16:creationId xmlns:a16="http://schemas.microsoft.com/office/drawing/2014/main" id="{3A2BDC14-5A6E-45F4-A685-B4166D10C0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78187" y="3295247"/>
              <a:ext cx="2759075" cy="1514475"/>
              <a:chOff x="2072" y="1924"/>
              <a:chExt cx="1738" cy="954"/>
            </a:xfrm>
          </p:grpSpPr>
          <p:sp>
            <p:nvSpPr>
              <p:cNvPr id="9" name="Line 8">
                <a:extLst>
                  <a:ext uri="{FF2B5EF4-FFF2-40B4-BE49-F238E27FC236}">
                    <a16:creationId xmlns:a16="http://schemas.microsoft.com/office/drawing/2014/main" id="{F4564631-FBAC-47A3-A603-DEBB31BBAE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72" y="1924"/>
                <a:ext cx="1200" cy="96"/>
              </a:xfrm>
              <a:prstGeom prst="line">
                <a:avLst/>
              </a:prstGeom>
              <a:noFill/>
              <a:ln w="76200">
                <a:solidFill>
                  <a:schemeClr val="accent2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" name="Line 9">
                <a:extLst>
                  <a:ext uri="{FF2B5EF4-FFF2-40B4-BE49-F238E27FC236}">
                    <a16:creationId xmlns:a16="http://schemas.microsoft.com/office/drawing/2014/main" id="{0B89BAFE-F36E-479F-85D5-69140447A6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66" y="2094"/>
                <a:ext cx="1144" cy="9"/>
              </a:xfrm>
              <a:prstGeom prst="line">
                <a:avLst/>
              </a:prstGeom>
              <a:noFill/>
              <a:ln w="76200">
                <a:solidFill>
                  <a:schemeClr val="accent2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" name="Line 10">
                <a:extLst>
                  <a:ext uri="{FF2B5EF4-FFF2-40B4-BE49-F238E27FC236}">
                    <a16:creationId xmlns:a16="http://schemas.microsoft.com/office/drawing/2014/main" id="{E072CBD9-9E4C-4D62-9F1B-90C2A283A9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46" y="2788"/>
                <a:ext cx="1070" cy="90"/>
              </a:xfrm>
              <a:prstGeom prst="line">
                <a:avLst/>
              </a:prstGeom>
              <a:noFill/>
              <a:ln w="76200">
                <a:solidFill>
                  <a:schemeClr val="accent2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AB1A9441-E504-47B9-B6F8-201EE90901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7" y="2415"/>
                <a:ext cx="1092" cy="30"/>
              </a:xfrm>
              <a:custGeom>
                <a:avLst/>
                <a:gdLst>
                  <a:gd name="T0" fmla="*/ 0 w 1092"/>
                  <a:gd name="T1" fmla="*/ 30 h 30"/>
                  <a:gd name="T2" fmla="*/ 1092 w 1092"/>
                  <a:gd name="T3" fmla="*/ 0 h 30"/>
                  <a:gd name="T4" fmla="*/ 0 60000 65536"/>
                  <a:gd name="T5" fmla="*/ 0 60000 65536"/>
                  <a:gd name="T6" fmla="*/ 0 w 1092"/>
                  <a:gd name="T7" fmla="*/ 0 h 30"/>
                  <a:gd name="T8" fmla="*/ 1092 w 1092"/>
                  <a:gd name="T9" fmla="*/ 30 h 3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092" h="30">
                    <a:moveTo>
                      <a:pt x="0" y="30"/>
                    </a:moveTo>
                    <a:lnTo>
                      <a:pt x="1092" y="0"/>
                    </a:lnTo>
                  </a:path>
                </a:pathLst>
              </a:custGeom>
              <a:noFill/>
              <a:ln w="76200">
                <a:solidFill>
                  <a:schemeClr val="accent2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" name="Line 12">
                <a:extLst>
                  <a:ext uri="{FF2B5EF4-FFF2-40B4-BE49-F238E27FC236}">
                    <a16:creationId xmlns:a16="http://schemas.microsoft.com/office/drawing/2014/main" id="{2A8DA0C3-63D4-4FEF-87F0-707DB14A88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70" y="2236"/>
                <a:ext cx="1150" cy="82"/>
              </a:xfrm>
              <a:prstGeom prst="line">
                <a:avLst/>
              </a:prstGeom>
              <a:noFill/>
              <a:ln w="76200">
                <a:solidFill>
                  <a:schemeClr val="accent2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" name="Freeform 17">
                <a:extLst>
                  <a:ext uri="{FF2B5EF4-FFF2-40B4-BE49-F238E27FC236}">
                    <a16:creationId xmlns:a16="http://schemas.microsoft.com/office/drawing/2014/main" id="{84708663-5CB2-40CB-A710-8569EA478F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617"/>
                <a:ext cx="1017" cy="65"/>
              </a:xfrm>
              <a:custGeom>
                <a:avLst/>
                <a:gdLst>
                  <a:gd name="T0" fmla="*/ 0 w 1017"/>
                  <a:gd name="T1" fmla="*/ 65 h 65"/>
                  <a:gd name="T2" fmla="*/ 1017 w 1017"/>
                  <a:gd name="T3" fmla="*/ 0 h 65"/>
                  <a:gd name="T4" fmla="*/ 0 60000 65536"/>
                  <a:gd name="T5" fmla="*/ 0 60000 65536"/>
                  <a:gd name="T6" fmla="*/ 0 w 1017"/>
                  <a:gd name="T7" fmla="*/ 0 h 65"/>
                  <a:gd name="T8" fmla="*/ 1017 w 1017"/>
                  <a:gd name="T9" fmla="*/ 65 h 6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017" h="65">
                    <a:moveTo>
                      <a:pt x="0" y="65"/>
                    </a:moveTo>
                    <a:lnTo>
                      <a:pt x="1017" y="0"/>
                    </a:lnTo>
                  </a:path>
                </a:pathLst>
              </a:custGeom>
              <a:noFill/>
              <a:ln w="76200">
                <a:solidFill>
                  <a:schemeClr val="accent2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067D208-031F-4D1B-A768-B6A398F2ACAA}"/>
                </a:ext>
              </a:extLst>
            </p:cNvPr>
            <p:cNvSpPr txBox="1"/>
            <p:nvPr/>
          </p:nvSpPr>
          <p:spPr>
            <a:xfrm>
              <a:off x="4407759" y="3371895"/>
              <a:ext cx="721453" cy="13234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dirty="0"/>
                <a:t>T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86AEE575-5FF5-4F3B-9BBC-2540729CA775}"/>
              </a:ext>
            </a:extLst>
          </p:cNvPr>
          <p:cNvSpPr/>
          <p:nvPr/>
        </p:nvSpPr>
        <p:spPr>
          <a:xfrm>
            <a:off x="530924" y="1690688"/>
            <a:ext cx="8082153" cy="459123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1023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C8E4C-3824-4C62-B421-F0C32DFB4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RANSAC For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1F504-8D97-4074-8A11-6B4815E8E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bestLine</a:t>
            </a:r>
            <a:r>
              <a:rPr lang="en-US" dirty="0"/>
              <a:t>, </a:t>
            </a:r>
            <a:r>
              <a:rPr lang="en-US" dirty="0" err="1"/>
              <a:t>bestCount</a:t>
            </a:r>
            <a:r>
              <a:rPr lang="en-US" dirty="0"/>
              <a:t> = None, -1</a:t>
            </a:r>
          </a:p>
          <a:p>
            <a:pPr marL="0" indent="0">
              <a:buNone/>
            </a:pPr>
            <a:r>
              <a:rPr lang="en-US" dirty="0"/>
              <a:t>for trial in range(</a:t>
            </a:r>
            <a:r>
              <a:rPr lang="en-US" dirty="0" err="1"/>
              <a:t>numTrials</a:t>
            </a:r>
            <a:r>
              <a:rPr lang="en-US" dirty="0"/>
              <a:t>):</a:t>
            </a:r>
          </a:p>
          <a:p>
            <a:pPr marL="0" indent="0">
              <a:buNone/>
            </a:pPr>
            <a:r>
              <a:rPr lang="en-US" dirty="0"/>
              <a:t>	subset = </a:t>
            </a:r>
            <a:r>
              <a:rPr lang="en-US" dirty="0" err="1"/>
              <a:t>pickPairOfPoints</a:t>
            </a:r>
            <a:r>
              <a:rPr lang="en-US" dirty="0"/>
              <a:t>(data)</a:t>
            </a:r>
          </a:p>
          <a:p>
            <a:pPr marL="0" indent="0">
              <a:buNone/>
            </a:pPr>
            <a:r>
              <a:rPr lang="en-US" dirty="0"/>
              <a:t>	line = </a:t>
            </a:r>
            <a:r>
              <a:rPr lang="en-US" dirty="0" err="1"/>
              <a:t>totalLeastSquares</a:t>
            </a:r>
            <a:r>
              <a:rPr lang="en-US" dirty="0"/>
              <a:t>(subset)</a:t>
            </a:r>
          </a:p>
          <a:p>
            <a:pPr marL="0" indent="0">
              <a:buNone/>
            </a:pPr>
            <a:r>
              <a:rPr lang="en-US" dirty="0"/>
              <a:t>	E = </a:t>
            </a:r>
            <a:r>
              <a:rPr lang="en-US" dirty="0" err="1"/>
              <a:t>linePointDistance</a:t>
            </a:r>
            <a:r>
              <a:rPr lang="en-US" dirty="0"/>
              <a:t>(</a:t>
            </a:r>
            <a:r>
              <a:rPr lang="en-US" dirty="0" err="1"/>
              <a:t>data,line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	inliers = E &lt; threshold</a:t>
            </a:r>
          </a:p>
          <a:p>
            <a:pPr marL="0" indent="0">
              <a:buNone/>
            </a:pPr>
            <a:r>
              <a:rPr lang="en-US" dirty="0"/>
              <a:t>	if #inliers &gt; </a:t>
            </a:r>
            <a:r>
              <a:rPr lang="en-US" dirty="0" err="1"/>
              <a:t>bestCount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err="1"/>
              <a:t>bestLine</a:t>
            </a:r>
            <a:r>
              <a:rPr lang="en-US" dirty="0"/>
              <a:t>, </a:t>
            </a:r>
            <a:r>
              <a:rPr lang="en-US" dirty="0" err="1"/>
              <a:t>bestCount</a:t>
            </a:r>
            <a:r>
              <a:rPr lang="en-US" dirty="0"/>
              <a:t> = line, #inliers	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613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60C99-99ED-4C59-A1BB-7FB40EFEA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RANSAC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C0C939-B262-482A-9158-A7F7CAC008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471" y="1340358"/>
            <a:ext cx="5441058" cy="51525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366BC0A-9156-4CDE-B3B9-1427C04FE623}"/>
              </a:ext>
            </a:extLst>
          </p:cNvPr>
          <p:cNvSpPr txBox="1"/>
          <p:nvPr/>
        </p:nvSpPr>
        <p:spPr>
          <a:xfrm>
            <a:off x="2344723" y="1771957"/>
            <a:ext cx="465589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Lots of outliers!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8C4514-67F2-4184-BC8D-2C8A43F83EB1}"/>
              </a:ext>
            </a:extLst>
          </p:cNvPr>
          <p:cNvSpPr txBox="1"/>
          <p:nvPr/>
        </p:nvSpPr>
        <p:spPr>
          <a:xfrm>
            <a:off x="192947" y="3096547"/>
            <a:ext cx="15956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Trial #1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BCC06D8-15B4-45A0-8861-FC51E146C9E8}"/>
              </a:ext>
            </a:extLst>
          </p:cNvPr>
          <p:cNvGrpSpPr/>
          <p:nvPr/>
        </p:nvGrpSpPr>
        <p:grpSpPr>
          <a:xfrm>
            <a:off x="7124990" y="1470018"/>
            <a:ext cx="1930686" cy="5017120"/>
            <a:chOff x="7124990" y="1470018"/>
            <a:chExt cx="1930686" cy="501712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3145421-6559-47E6-9779-C5A3E18629B6}"/>
                </a:ext>
              </a:extLst>
            </p:cNvPr>
            <p:cNvSpPr txBox="1"/>
            <p:nvPr/>
          </p:nvSpPr>
          <p:spPr>
            <a:xfrm>
              <a:off x="7124990" y="4548146"/>
              <a:ext cx="1930686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Best </a:t>
              </a:r>
            </a:p>
            <a:p>
              <a:pPr algn="ctr"/>
              <a:r>
                <a:rPr lang="en-US" sz="4000" dirty="0"/>
                <a:t>Count:</a:t>
              </a:r>
            </a:p>
            <a:p>
              <a:pPr algn="ctr"/>
              <a:r>
                <a:rPr lang="en-US" sz="4000" dirty="0"/>
                <a:t>-1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DB8369D-44A1-41EF-9056-3F04A29A6886}"/>
                </a:ext>
              </a:extLst>
            </p:cNvPr>
            <p:cNvSpPr txBox="1"/>
            <p:nvPr/>
          </p:nvSpPr>
          <p:spPr>
            <a:xfrm>
              <a:off x="7124990" y="1470018"/>
              <a:ext cx="193068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Best</a:t>
              </a:r>
            </a:p>
            <a:p>
              <a:pPr algn="ctr"/>
              <a:r>
                <a:rPr lang="en-US" sz="4000" dirty="0"/>
                <a:t>Model: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1AA7266-8AC4-4825-ACB1-B26FF466045D}"/>
                </a:ext>
              </a:extLst>
            </p:cNvPr>
            <p:cNvGrpSpPr/>
            <p:nvPr/>
          </p:nvGrpSpPr>
          <p:grpSpPr>
            <a:xfrm>
              <a:off x="7223488" y="2793457"/>
              <a:ext cx="1733689" cy="1641750"/>
              <a:chOff x="7223488" y="2947669"/>
              <a:chExt cx="1733689" cy="1641750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414F8C8D-93DA-4D65-8C31-109B9ADD04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23488" y="2947669"/>
                <a:ext cx="1733689" cy="1641750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1BDEEC1-09F0-4418-8BF1-6BD04D8AB5E4}"/>
                  </a:ext>
                </a:extLst>
              </p:cNvPr>
              <p:cNvSpPr txBox="1"/>
              <p:nvPr/>
            </p:nvSpPr>
            <p:spPr>
              <a:xfrm>
                <a:off x="7296167" y="3476156"/>
                <a:ext cx="1576082" cy="5847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/>
                  <a:t>None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019385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60C99-99ED-4C59-A1BB-7FB40EFEA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RANSAC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B0E058-5BB4-4BD0-9B6D-FF59945335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471" y="1340358"/>
            <a:ext cx="5441058" cy="51525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D804C9E-E67F-41E1-918A-3E09908D85BF}"/>
              </a:ext>
            </a:extLst>
          </p:cNvPr>
          <p:cNvSpPr txBox="1"/>
          <p:nvPr/>
        </p:nvSpPr>
        <p:spPr>
          <a:xfrm>
            <a:off x="2344723" y="1771957"/>
            <a:ext cx="4655890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Fit line to 2 </a:t>
            </a:r>
          </a:p>
          <a:p>
            <a:pPr algn="ctr"/>
            <a:r>
              <a:rPr lang="en-US" sz="3200" dirty="0"/>
              <a:t>random points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A34B8D-CD61-4353-88B5-01ED192C2D8B}"/>
              </a:ext>
            </a:extLst>
          </p:cNvPr>
          <p:cNvSpPr txBox="1"/>
          <p:nvPr/>
        </p:nvSpPr>
        <p:spPr>
          <a:xfrm>
            <a:off x="192947" y="3096547"/>
            <a:ext cx="15956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Trial #1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64EE853-A0FF-440D-B23C-5AF1ED468839}"/>
              </a:ext>
            </a:extLst>
          </p:cNvPr>
          <p:cNvGrpSpPr/>
          <p:nvPr/>
        </p:nvGrpSpPr>
        <p:grpSpPr>
          <a:xfrm>
            <a:off x="7124990" y="1470018"/>
            <a:ext cx="1930686" cy="5017120"/>
            <a:chOff x="7124990" y="1470018"/>
            <a:chExt cx="1930686" cy="501712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FC05F0D-3216-4833-AD75-9A6028AA414D}"/>
                </a:ext>
              </a:extLst>
            </p:cNvPr>
            <p:cNvSpPr txBox="1"/>
            <p:nvPr/>
          </p:nvSpPr>
          <p:spPr>
            <a:xfrm>
              <a:off x="7124990" y="4548146"/>
              <a:ext cx="1930686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Best </a:t>
              </a:r>
            </a:p>
            <a:p>
              <a:pPr algn="ctr"/>
              <a:r>
                <a:rPr lang="en-US" sz="4000" dirty="0"/>
                <a:t>Count:</a:t>
              </a:r>
            </a:p>
            <a:p>
              <a:pPr algn="ctr"/>
              <a:r>
                <a:rPr lang="en-US" sz="4000" dirty="0"/>
                <a:t>-1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CE8E8B6-D84E-43CA-A34C-60E86B6FA92C}"/>
                </a:ext>
              </a:extLst>
            </p:cNvPr>
            <p:cNvSpPr txBox="1"/>
            <p:nvPr/>
          </p:nvSpPr>
          <p:spPr>
            <a:xfrm>
              <a:off x="7124990" y="1470018"/>
              <a:ext cx="193068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Best</a:t>
              </a:r>
            </a:p>
            <a:p>
              <a:pPr algn="ctr"/>
              <a:r>
                <a:rPr lang="en-US" sz="4000" dirty="0"/>
                <a:t>Model: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EA55DE6-6290-4E1D-B1A5-FC7BA02DF4AC}"/>
                </a:ext>
              </a:extLst>
            </p:cNvPr>
            <p:cNvGrpSpPr/>
            <p:nvPr/>
          </p:nvGrpSpPr>
          <p:grpSpPr>
            <a:xfrm>
              <a:off x="7223488" y="2793457"/>
              <a:ext cx="1733689" cy="1641750"/>
              <a:chOff x="7223488" y="2947669"/>
              <a:chExt cx="1733689" cy="1641750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7816BB78-4090-4D08-A50E-66CB4EF5A7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23488" y="2947669"/>
                <a:ext cx="1733689" cy="1641750"/>
              </a:xfrm>
              <a:prstGeom prst="rect">
                <a:avLst/>
              </a:prstGeom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1D4A501-EA45-450E-80C5-11C7A180E7A2}"/>
                  </a:ext>
                </a:extLst>
              </p:cNvPr>
              <p:cNvSpPr txBox="1"/>
              <p:nvPr/>
            </p:nvSpPr>
            <p:spPr>
              <a:xfrm>
                <a:off x="7296167" y="3476156"/>
                <a:ext cx="1576082" cy="5847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/>
                  <a:t>None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240551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AF32276-9C3A-4B40-9BD1-0BE74C4449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471" y="1340358"/>
            <a:ext cx="5441058" cy="51525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F60C99-99ED-4C59-A1BB-7FB40EFEA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RANSAC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94DD91-84A8-43AA-B85D-4E6020835E96}"/>
              </a:ext>
            </a:extLst>
          </p:cNvPr>
          <p:cNvSpPr txBox="1"/>
          <p:nvPr/>
        </p:nvSpPr>
        <p:spPr>
          <a:xfrm>
            <a:off x="2344723" y="1771957"/>
            <a:ext cx="4655890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Point/line distance</a:t>
            </a:r>
          </a:p>
          <a:p>
            <a:pPr algn="ctr"/>
            <a:r>
              <a:rPr lang="en-US" sz="3200" dirty="0"/>
              <a:t>|</a:t>
            </a:r>
            <a:r>
              <a:rPr lang="en-US" sz="3200" dirty="0" err="1"/>
              <a:t>n</a:t>
            </a:r>
            <a:r>
              <a:rPr lang="en-US" sz="3200" baseline="30000" dirty="0" err="1"/>
              <a:t>T</a:t>
            </a:r>
            <a:r>
              <a:rPr lang="en-US" sz="3200" dirty="0"/>
              <a:t>[</a:t>
            </a:r>
            <a:r>
              <a:rPr lang="en-US" sz="3200" dirty="0" err="1"/>
              <a:t>x,y</a:t>
            </a:r>
            <a:r>
              <a:rPr lang="en-US" sz="3200" dirty="0"/>
              <a:t>] – d|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A08E54-9DAE-443A-A7FB-C9BE1DC9EF16}"/>
              </a:ext>
            </a:extLst>
          </p:cNvPr>
          <p:cNvSpPr txBox="1"/>
          <p:nvPr/>
        </p:nvSpPr>
        <p:spPr>
          <a:xfrm>
            <a:off x="192947" y="3096547"/>
            <a:ext cx="15956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Trial #1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ABA5328-247B-4A89-A182-2022D6BE8AA5}"/>
              </a:ext>
            </a:extLst>
          </p:cNvPr>
          <p:cNvGrpSpPr/>
          <p:nvPr/>
        </p:nvGrpSpPr>
        <p:grpSpPr>
          <a:xfrm>
            <a:off x="7124990" y="1470018"/>
            <a:ext cx="1930686" cy="5017120"/>
            <a:chOff x="7124990" y="1470018"/>
            <a:chExt cx="1930686" cy="501712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0C8399E-5F31-43BD-B900-6EDD4E295924}"/>
                </a:ext>
              </a:extLst>
            </p:cNvPr>
            <p:cNvSpPr txBox="1"/>
            <p:nvPr/>
          </p:nvSpPr>
          <p:spPr>
            <a:xfrm>
              <a:off x="7124990" y="4548146"/>
              <a:ext cx="1930686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Best </a:t>
              </a:r>
            </a:p>
            <a:p>
              <a:pPr algn="ctr"/>
              <a:r>
                <a:rPr lang="en-US" sz="4000" dirty="0"/>
                <a:t>Count:</a:t>
              </a:r>
            </a:p>
            <a:p>
              <a:pPr algn="ctr"/>
              <a:r>
                <a:rPr lang="en-US" sz="4000" dirty="0"/>
                <a:t>-1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3A559EB-8EC0-4D9A-AB48-7D7F680ECF05}"/>
                </a:ext>
              </a:extLst>
            </p:cNvPr>
            <p:cNvSpPr txBox="1"/>
            <p:nvPr/>
          </p:nvSpPr>
          <p:spPr>
            <a:xfrm>
              <a:off x="7124990" y="1470018"/>
              <a:ext cx="193068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Best</a:t>
              </a:r>
            </a:p>
            <a:p>
              <a:pPr algn="ctr"/>
              <a:r>
                <a:rPr lang="en-US" sz="4000" dirty="0"/>
                <a:t>Model: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C6EA8A7-2C50-408D-A8EE-753A6DCCD286}"/>
                </a:ext>
              </a:extLst>
            </p:cNvPr>
            <p:cNvGrpSpPr/>
            <p:nvPr/>
          </p:nvGrpSpPr>
          <p:grpSpPr>
            <a:xfrm>
              <a:off x="7223488" y="2793457"/>
              <a:ext cx="1733689" cy="1641750"/>
              <a:chOff x="7223488" y="2947669"/>
              <a:chExt cx="1733689" cy="1641750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D1BA49F0-331C-4B1F-B526-BBEE99697B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23488" y="2947669"/>
                <a:ext cx="1733689" cy="1641750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FCBCD96-B187-4457-B111-CC368A6B44E1}"/>
                  </a:ext>
                </a:extLst>
              </p:cNvPr>
              <p:cNvSpPr txBox="1"/>
              <p:nvPr/>
            </p:nvSpPr>
            <p:spPr>
              <a:xfrm>
                <a:off x="7296167" y="3476156"/>
                <a:ext cx="1576082" cy="5847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/>
                  <a:t>None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893701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EDF2D8C-1C03-48EF-8EE5-C6F9BCB7B5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471" y="1340358"/>
            <a:ext cx="5441058" cy="51525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F60C99-99ED-4C59-A1BB-7FB40EFEA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RANSAC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94DD91-84A8-43AA-B85D-4E6020835E96}"/>
              </a:ext>
            </a:extLst>
          </p:cNvPr>
          <p:cNvSpPr txBox="1"/>
          <p:nvPr/>
        </p:nvSpPr>
        <p:spPr>
          <a:xfrm>
            <a:off x="2344723" y="1771957"/>
            <a:ext cx="4655890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Distance &lt; threshold</a:t>
            </a:r>
          </a:p>
          <a:p>
            <a:pPr algn="ctr"/>
            <a:r>
              <a:rPr lang="en-US" sz="3200" dirty="0"/>
              <a:t>14 points satisfy this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337144-07A6-4DA9-B2C0-1A0747B16687}"/>
              </a:ext>
            </a:extLst>
          </p:cNvPr>
          <p:cNvSpPr txBox="1"/>
          <p:nvPr/>
        </p:nvSpPr>
        <p:spPr>
          <a:xfrm>
            <a:off x="192947" y="3096547"/>
            <a:ext cx="15956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Trial #1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6704F6D-BC7B-45B4-B764-0C09460C9806}"/>
              </a:ext>
            </a:extLst>
          </p:cNvPr>
          <p:cNvGrpSpPr/>
          <p:nvPr/>
        </p:nvGrpSpPr>
        <p:grpSpPr>
          <a:xfrm>
            <a:off x="7124990" y="1470018"/>
            <a:ext cx="1930686" cy="5017120"/>
            <a:chOff x="7124990" y="1470018"/>
            <a:chExt cx="1930686" cy="501712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01A6DEB-71A8-417A-ACD5-E8E8086028AD}"/>
                </a:ext>
              </a:extLst>
            </p:cNvPr>
            <p:cNvSpPr txBox="1"/>
            <p:nvPr/>
          </p:nvSpPr>
          <p:spPr>
            <a:xfrm>
              <a:off x="7124990" y="4548146"/>
              <a:ext cx="1930686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Best </a:t>
              </a:r>
            </a:p>
            <a:p>
              <a:pPr algn="ctr"/>
              <a:r>
                <a:rPr lang="en-US" sz="4000" dirty="0"/>
                <a:t>Count:</a:t>
              </a:r>
            </a:p>
            <a:p>
              <a:pPr algn="ctr"/>
              <a:r>
                <a:rPr lang="en-US" sz="4000" dirty="0"/>
                <a:t>-1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574FF26-9DF1-45E2-8355-57B816371641}"/>
                </a:ext>
              </a:extLst>
            </p:cNvPr>
            <p:cNvSpPr txBox="1"/>
            <p:nvPr/>
          </p:nvSpPr>
          <p:spPr>
            <a:xfrm>
              <a:off x="7124990" y="1470018"/>
              <a:ext cx="193068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Best</a:t>
              </a:r>
            </a:p>
            <a:p>
              <a:pPr algn="ctr"/>
              <a:r>
                <a:rPr lang="en-US" sz="4000" dirty="0"/>
                <a:t>Model: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3E24D58-B5D2-469B-9CAC-5666CF0AE8D0}"/>
                </a:ext>
              </a:extLst>
            </p:cNvPr>
            <p:cNvGrpSpPr/>
            <p:nvPr/>
          </p:nvGrpSpPr>
          <p:grpSpPr>
            <a:xfrm>
              <a:off x="7223488" y="2793457"/>
              <a:ext cx="1733689" cy="1641750"/>
              <a:chOff x="7223488" y="2947669"/>
              <a:chExt cx="1733689" cy="1641750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527AE96E-8716-4D97-B43B-219E4396E8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23488" y="2947669"/>
                <a:ext cx="1733689" cy="1641750"/>
              </a:xfrm>
              <a:prstGeom prst="rect">
                <a:avLst/>
              </a:prstGeom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07897B4-388E-4C21-A377-D020AAC28F02}"/>
                  </a:ext>
                </a:extLst>
              </p:cNvPr>
              <p:cNvSpPr txBox="1"/>
              <p:nvPr/>
            </p:nvSpPr>
            <p:spPr>
              <a:xfrm>
                <a:off x="7296167" y="3476156"/>
                <a:ext cx="1576082" cy="5847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/>
                  <a:t>None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580071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EDF2D8C-1C03-48EF-8EE5-C6F9BCB7B5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471" y="1340358"/>
            <a:ext cx="5441058" cy="51525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F60C99-99ED-4C59-A1BB-7FB40EFEA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RANSAC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94DD91-84A8-43AA-B85D-4E6020835E96}"/>
              </a:ext>
            </a:extLst>
          </p:cNvPr>
          <p:cNvSpPr txBox="1"/>
          <p:nvPr/>
        </p:nvSpPr>
        <p:spPr>
          <a:xfrm>
            <a:off x="2344723" y="1771957"/>
            <a:ext cx="4655890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Distance &lt; threshold</a:t>
            </a:r>
          </a:p>
          <a:p>
            <a:pPr algn="ctr"/>
            <a:r>
              <a:rPr lang="en-US" sz="3200" dirty="0"/>
              <a:t>14 points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337144-07A6-4DA9-B2C0-1A0747B16687}"/>
              </a:ext>
            </a:extLst>
          </p:cNvPr>
          <p:cNvSpPr txBox="1"/>
          <p:nvPr/>
        </p:nvSpPr>
        <p:spPr>
          <a:xfrm>
            <a:off x="192947" y="3096547"/>
            <a:ext cx="15956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Trial #1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1A6DEB-71A8-417A-ACD5-E8E8086028AD}"/>
              </a:ext>
            </a:extLst>
          </p:cNvPr>
          <p:cNvSpPr txBox="1"/>
          <p:nvPr/>
        </p:nvSpPr>
        <p:spPr>
          <a:xfrm>
            <a:off x="7124990" y="4548146"/>
            <a:ext cx="19306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Best </a:t>
            </a:r>
          </a:p>
          <a:p>
            <a:pPr algn="ctr"/>
            <a:r>
              <a:rPr lang="en-US" sz="4000" dirty="0"/>
              <a:t>Count:</a:t>
            </a:r>
          </a:p>
          <a:p>
            <a:pPr algn="ctr"/>
            <a:r>
              <a:rPr lang="en-US" sz="4000" dirty="0"/>
              <a:t>14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74FF26-9DF1-45E2-8355-57B816371641}"/>
              </a:ext>
            </a:extLst>
          </p:cNvPr>
          <p:cNvSpPr txBox="1"/>
          <p:nvPr/>
        </p:nvSpPr>
        <p:spPr>
          <a:xfrm>
            <a:off x="7124990" y="1470018"/>
            <a:ext cx="19306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Best</a:t>
            </a:r>
          </a:p>
          <a:p>
            <a:pPr algn="ctr"/>
            <a:r>
              <a:rPr lang="en-US" sz="4000" dirty="0"/>
              <a:t>Model: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F1B9C9D-FFA5-4957-AB9D-A633C11AF9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488" y="2795581"/>
            <a:ext cx="1733689" cy="164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1716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4284AFA-4FEF-4F20-A9CA-930650A8D2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471" y="1340358"/>
            <a:ext cx="5441058" cy="51525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F60C99-99ED-4C59-A1BB-7FB40EFEA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RANSAC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94DD91-84A8-43AA-B85D-4E6020835E96}"/>
              </a:ext>
            </a:extLst>
          </p:cNvPr>
          <p:cNvSpPr txBox="1"/>
          <p:nvPr/>
        </p:nvSpPr>
        <p:spPr>
          <a:xfrm>
            <a:off x="2344723" y="1771957"/>
            <a:ext cx="4655890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Distance &lt; threshold</a:t>
            </a:r>
          </a:p>
          <a:p>
            <a:pPr algn="ctr"/>
            <a:r>
              <a:rPr lang="en-US" sz="3200" dirty="0"/>
              <a:t>22 points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A17B6D-D476-4010-BFB1-267D176F9AF8}"/>
              </a:ext>
            </a:extLst>
          </p:cNvPr>
          <p:cNvSpPr txBox="1"/>
          <p:nvPr/>
        </p:nvSpPr>
        <p:spPr>
          <a:xfrm>
            <a:off x="192947" y="3096547"/>
            <a:ext cx="15956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Trial #2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6544C6-2F4F-42F8-8A33-71B4BFBE166D}"/>
              </a:ext>
            </a:extLst>
          </p:cNvPr>
          <p:cNvSpPr txBox="1"/>
          <p:nvPr/>
        </p:nvSpPr>
        <p:spPr>
          <a:xfrm>
            <a:off x="7124990" y="4548146"/>
            <a:ext cx="19306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Best </a:t>
            </a:r>
          </a:p>
          <a:p>
            <a:pPr algn="ctr"/>
            <a:r>
              <a:rPr lang="en-US" sz="4000" dirty="0"/>
              <a:t>Count:</a:t>
            </a:r>
          </a:p>
          <a:p>
            <a:pPr algn="ctr"/>
            <a:r>
              <a:rPr lang="en-US" sz="4000" dirty="0"/>
              <a:t>14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666981-C35E-4904-AA33-A9822A1CA81A}"/>
              </a:ext>
            </a:extLst>
          </p:cNvPr>
          <p:cNvSpPr txBox="1"/>
          <p:nvPr/>
        </p:nvSpPr>
        <p:spPr>
          <a:xfrm>
            <a:off x="7124990" y="1470018"/>
            <a:ext cx="19306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Best</a:t>
            </a:r>
          </a:p>
          <a:p>
            <a:pPr algn="ctr"/>
            <a:r>
              <a:rPr lang="en-US" sz="4000" dirty="0"/>
              <a:t>Model: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0E684F6-7270-4BC6-A418-2C8494F643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488" y="2795581"/>
            <a:ext cx="1733689" cy="164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8306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4284AFA-4FEF-4F20-A9CA-930650A8D2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471" y="1340358"/>
            <a:ext cx="5441058" cy="51525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F60C99-99ED-4C59-A1BB-7FB40EFEA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RANSAC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94DD91-84A8-43AA-B85D-4E6020835E96}"/>
              </a:ext>
            </a:extLst>
          </p:cNvPr>
          <p:cNvSpPr txBox="1"/>
          <p:nvPr/>
        </p:nvSpPr>
        <p:spPr>
          <a:xfrm>
            <a:off x="2344723" y="1771957"/>
            <a:ext cx="4655890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Distance &lt; threshold</a:t>
            </a:r>
          </a:p>
          <a:p>
            <a:pPr algn="ctr"/>
            <a:r>
              <a:rPr lang="en-US" sz="3200" dirty="0"/>
              <a:t>22 points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A17B6D-D476-4010-BFB1-267D176F9AF8}"/>
              </a:ext>
            </a:extLst>
          </p:cNvPr>
          <p:cNvSpPr txBox="1"/>
          <p:nvPr/>
        </p:nvSpPr>
        <p:spPr>
          <a:xfrm>
            <a:off x="192947" y="3096547"/>
            <a:ext cx="15956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Trial #2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E31FC34-B379-492A-A8B5-0F083976345B}"/>
              </a:ext>
            </a:extLst>
          </p:cNvPr>
          <p:cNvGrpSpPr/>
          <p:nvPr/>
        </p:nvGrpSpPr>
        <p:grpSpPr>
          <a:xfrm>
            <a:off x="7124990" y="1470018"/>
            <a:ext cx="1930686" cy="5017120"/>
            <a:chOff x="7124990" y="1470018"/>
            <a:chExt cx="1930686" cy="501712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F6544C6-2F4F-42F8-8A33-71B4BFBE166D}"/>
                </a:ext>
              </a:extLst>
            </p:cNvPr>
            <p:cNvSpPr txBox="1"/>
            <p:nvPr/>
          </p:nvSpPr>
          <p:spPr>
            <a:xfrm>
              <a:off x="7124990" y="4548146"/>
              <a:ext cx="1930686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Best </a:t>
              </a:r>
            </a:p>
            <a:p>
              <a:pPr algn="ctr"/>
              <a:r>
                <a:rPr lang="en-US" sz="4000" dirty="0"/>
                <a:t>Count:</a:t>
              </a:r>
            </a:p>
            <a:p>
              <a:pPr algn="ctr"/>
              <a:r>
                <a:rPr lang="en-US" sz="4000" dirty="0"/>
                <a:t>22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A666981-C35E-4904-AA33-A9822A1CA81A}"/>
                </a:ext>
              </a:extLst>
            </p:cNvPr>
            <p:cNvSpPr txBox="1"/>
            <p:nvPr/>
          </p:nvSpPr>
          <p:spPr>
            <a:xfrm>
              <a:off x="7124990" y="1470018"/>
              <a:ext cx="193068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Best</a:t>
              </a:r>
            </a:p>
            <a:p>
              <a:pPr algn="ctr"/>
              <a:r>
                <a:rPr lang="en-US" sz="4000" dirty="0"/>
                <a:t>Model: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984A449-7674-49FD-BEFD-A00D64267C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3488" y="2795581"/>
              <a:ext cx="1733689" cy="16417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515183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85E01BE-74FC-45B3-9736-5823FD5B56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471" y="1340358"/>
            <a:ext cx="5441058" cy="51525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F60C99-99ED-4C59-A1BB-7FB40EFEA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RANSAC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94DD91-84A8-43AA-B85D-4E6020835E96}"/>
              </a:ext>
            </a:extLst>
          </p:cNvPr>
          <p:cNvSpPr txBox="1"/>
          <p:nvPr/>
        </p:nvSpPr>
        <p:spPr>
          <a:xfrm>
            <a:off x="2344723" y="1771957"/>
            <a:ext cx="4655890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Distance &lt; threshold</a:t>
            </a:r>
          </a:p>
          <a:p>
            <a:pPr algn="ctr"/>
            <a:r>
              <a:rPr lang="en-US" sz="3200" dirty="0"/>
              <a:t>10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A17B6D-D476-4010-BFB1-267D176F9AF8}"/>
              </a:ext>
            </a:extLst>
          </p:cNvPr>
          <p:cNvSpPr txBox="1"/>
          <p:nvPr/>
        </p:nvSpPr>
        <p:spPr>
          <a:xfrm>
            <a:off x="192947" y="3096547"/>
            <a:ext cx="15956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Trial #3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0F0C1A-4423-47E1-BB8F-AD19921EC811}"/>
              </a:ext>
            </a:extLst>
          </p:cNvPr>
          <p:cNvSpPr txBox="1"/>
          <p:nvPr/>
        </p:nvSpPr>
        <p:spPr>
          <a:xfrm>
            <a:off x="7124990" y="4548146"/>
            <a:ext cx="19306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Best </a:t>
            </a:r>
          </a:p>
          <a:p>
            <a:pPr algn="ctr"/>
            <a:r>
              <a:rPr lang="en-US" sz="4000" dirty="0"/>
              <a:t>Count:</a:t>
            </a:r>
          </a:p>
          <a:p>
            <a:pPr algn="ctr"/>
            <a:r>
              <a:rPr lang="en-US" sz="4000" dirty="0"/>
              <a:t>22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DD9872-2249-40E4-B9E6-6F05BE3DB883}"/>
              </a:ext>
            </a:extLst>
          </p:cNvPr>
          <p:cNvSpPr txBox="1"/>
          <p:nvPr/>
        </p:nvSpPr>
        <p:spPr>
          <a:xfrm>
            <a:off x="7124990" y="1470018"/>
            <a:ext cx="19306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Best</a:t>
            </a:r>
          </a:p>
          <a:p>
            <a:pPr algn="ctr"/>
            <a:r>
              <a:rPr lang="en-US" sz="4000" dirty="0"/>
              <a:t>Model: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46BAFD6-AB60-4765-A410-1FD01628C5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488" y="2795581"/>
            <a:ext cx="1733689" cy="164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865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85E01BE-74FC-45B3-9736-5823FD5B56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471" y="1340358"/>
            <a:ext cx="5441058" cy="51525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F60C99-99ED-4C59-A1BB-7FB40EFEA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RANSAC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94DD91-84A8-43AA-B85D-4E6020835E96}"/>
              </a:ext>
            </a:extLst>
          </p:cNvPr>
          <p:cNvSpPr txBox="1"/>
          <p:nvPr/>
        </p:nvSpPr>
        <p:spPr>
          <a:xfrm>
            <a:off x="2344723" y="2173216"/>
            <a:ext cx="4655890" cy="31700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0" dirty="0"/>
              <a:t>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A17B6D-D476-4010-BFB1-267D176F9AF8}"/>
              </a:ext>
            </a:extLst>
          </p:cNvPr>
          <p:cNvSpPr txBox="1"/>
          <p:nvPr/>
        </p:nvSpPr>
        <p:spPr>
          <a:xfrm>
            <a:off x="192947" y="3096547"/>
            <a:ext cx="15956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Trial #3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0F0C1A-4423-47E1-BB8F-AD19921EC811}"/>
              </a:ext>
            </a:extLst>
          </p:cNvPr>
          <p:cNvSpPr txBox="1"/>
          <p:nvPr/>
        </p:nvSpPr>
        <p:spPr>
          <a:xfrm>
            <a:off x="7124990" y="4548146"/>
            <a:ext cx="19306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Best </a:t>
            </a:r>
          </a:p>
          <a:p>
            <a:pPr algn="ctr"/>
            <a:r>
              <a:rPr lang="en-US" sz="4000" dirty="0"/>
              <a:t>Count:</a:t>
            </a:r>
          </a:p>
          <a:p>
            <a:pPr algn="ctr"/>
            <a:r>
              <a:rPr lang="en-US" sz="4000" dirty="0"/>
              <a:t>22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DD9872-2249-40E4-B9E6-6F05BE3DB883}"/>
              </a:ext>
            </a:extLst>
          </p:cNvPr>
          <p:cNvSpPr txBox="1"/>
          <p:nvPr/>
        </p:nvSpPr>
        <p:spPr>
          <a:xfrm>
            <a:off x="7124990" y="1470018"/>
            <a:ext cx="19306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Best</a:t>
            </a:r>
          </a:p>
          <a:p>
            <a:pPr algn="ctr"/>
            <a:r>
              <a:rPr lang="en-US" sz="4000" dirty="0"/>
              <a:t>Model: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46BAFD6-AB60-4765-A410-1FD01628C5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488" y="2795581"/>
            <a:ext cx="1733689" cy="164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225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E7BDF-D76D-4D97-A36F-88F14F969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Anything Else, Remember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15EF3CC-C44A-4840-953B-DD71EEB6276B}"/>
              </a:ext>
            </a:extLst>
          </p:cNvPr>
          <p:cNvGrpSpPr/>
          <p:nvPr/>
        </p:nvGrpSpPr>
        <p:grpSpPr>
          <a:xfrm>
            <a:off x="838200" y="1535395"/>
            <a:ext cx="7484597" cy="3787210"/>
            <a:chOff x="838200" y="1535395"/>
            <a:chExt cx="7484597" cy="3787210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8DC287FC-B5EB-47F8-8CE8-2F5BBF8386C8}"/>
                </a:ext>
              </a:extLst>
            </p:cNvPr>
            <p:cNvGrpSpPr/>
            <p:nvPr/>
          </p:nvGrpSpPr>
          <p:grpSpPr>
            <a:xfrm>
              <a:off x="838200" y="1535395"/>
              <a:ext cx="3675063" cy="3787210"/>
              <a:chOff x="838200" y="1919066"/>
              <a:chExt cx="3675063" cy="3787210"/>
            </a:xfrm>
          </p:grpSpPr>
          <p:pic>
            <p:nvPicPr>
              <p:cNvPr id="19" name="Picture 18" descr="SIFT1">
                <a:extLst>
                  <a:ext uri="{FF2B5EF4-FFF2-40B4-BE49-F238E27FC236}">
                    <a16:creationId xmlns:a16="http://schemas.microsoft.com/office/drawing/2014/main" id="{E8341420-8031-402E-9754-10A281512D7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838200" y="3042451"/>
                <a:ext cx="3675063" cy="2663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06C9C98-44C7-411E-ADF4-F212136EFDF2}"/>
                  </a:ext>
                </a:extLst>
              </p:cNvPr>
              <p:cNvSpPr txBox="1"/>
              <p:nvPr/>
            </p:nvSpPr>
            <p:spPr>
              <a:xfrm>
                <a:off x="838200" y="1919066"/>
                <a:ext cx="3675063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/>
                  <a:t>You, with your gigantic brain, see: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218B5EA-2A40-4441-B6B5-EC621FCA049E}"/>
                </a:ext>
              </a:extLst>
            </p:cNvPr>
            <p:cNvGrpSpPr/>
            <p:nvPr/>
          </p:nvGrpSpPr>
          <p:grpSpPr>
            <a:xfrm>
              <a:off x="5561668" y="1535395"/>
              <a:ext cx="2761129" cy="3787210"/>
              <a:chOff x="5561668" y="1919066"/>
              <a:chExt cx="2761129" cy="3787210"/>
            </a:xfrm>
          </p:grpSpPr>
          <p:pic>
            <p:nvPicPr>
              <p:cNvPr id="20" name="Content Placeholder 4">
                <a:extLst>
                  <a:ext uri="{FF2B5EF4-FFF2-40B4-BE49-F238E27FC236}">
                    <a16:creationId xmlns:a16="http://schemas.microsoft.com/office/drawing/2014/main" id="{86608497-831B-4135-9577-5D0478E815E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6132" b="56132"/>
              <a:stretch/>
            </p:blipFill>
            <p:spPr>
              <a:xfrm>
                <a:off x="5610320" y="3042451"/>
                <a:ext cx="2663825" cy="2663825"/>
              </a:xfrm>
              <a:prstGeom prst="rect">
                <a:avLst/>
              </a:prstGeom>
            </p:spPr>
          </p:pic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1B6DA39-F58B-4DD1-9AF0-24E1371F69E0}"/>
                  </a:ext>
                </a:extLst>
              </p:cNvPr>
              <p:cNvSpPr txBox="1"/>
              <p:nvPr/>
            </p:nvSpPr>
            <p:spPr>
              <a:xfrm>
                <a:off x="5561668" y="1919066"/>
                <a:ext cx="2761129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/>
                  <a:t>The computer </a:t>
                </a:r>
              </a:p>
              <a:p>
                <a:pPr algn="ctr"/>
                <a:r>
                  <a:rPr lang="en-US" sz="3200" dirty="0"/>
                  <a:t>sees: </a:t>
                </a:r>
              </a:p>
            </p:txBody>
          </p:sp>
        </p:grp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354597F4-0F2C-41E0-A711-1A4B95408A7E}"/>
              </a:ext>
            </a:extLst>
          </p:cNvPr>
          <p:cNvSpPr txBox="1"/>
          <p:nvPr/>
        </p:nvSpPr>
        <p:spPr>
          <a:xfrm>
            <a:off x="838200" y="5440680"/>
            <a:ext cx="748506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You should expect </a:t>
            </a:r>
            <a:r>
              <a:rPr lang="en-US" sz="2600" b="1" dirty="0"/>
              <a:t>noise </a:t>
            </a:r>
            <a:r>
              <a:rPr lang="en-US" sz="2600" dirty="0"/>
              <a:t>(not at quite the right pixel) and </a:t>
            </a:r>
            <a:r>
              <a:rPr lang="en-US" sz="2600" b="1" dirty="0"/>
              <a:t>outliers </a:t>
            </a:r>
            <a:r>
              <a:rPr lang="en-US" sz="2600" dirty="0"/>
              <a:t>(random matches)</a:t>
            </a:r>
          </a:p>
        </p:txBody>
      </p:sp>
    </p:spTree>
    <p:extLst>
      <p:ext uri="{BB962C8B-B14F-4D97-AF65-F5344CB8AC3E}">
        <p14:creationId xmlns:p14="http://schemas.microsoft.com/office/powerpoint/2010/main" val="199106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D112C81-C231-40F6-84E2-6BB181BB07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471" y="1334622"/>
            <a:ext cx="5441058" cy="51525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F60C99-99ED-4C59-A1BB-7FB40EFEA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RANSAC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94DD91-84A8-43AA-B85D-4E6020835E96}"/>
              </a:ext>
            </a:extLst>
          </p:cNvPr>
          <p:cNvSpPr txBox="1"/>
          <p:nvPr/>
        </p:nvSpPr>
        <p:spPr>
          <a:xfrm>
            <a:off x="2344723" y="1771957"/>
            <a:ext cx="4655890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Distance &lt; threshold</a:t>
            </a:r>
          </a:p>
          <a:p>
            <a:pPr algn="ctr"/>
            <a:r>
              <a:rPr lang="en-US" sz="3200" dirty="0"/>
              <a:t>76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A17B6D-D476-4010-BFB1-267D176F9AF8}"/>
              </a:ext>
            </a:extLst>
          </p:cNvPr>
          <p:cNvSpPr txBox="1"/>
          <p:nvPr/>
        </p:nvSpPr>
        <p:spPr>
          <a:xfrm>
            <a:off x="192947" y="3096547"/>
            <a:ext cx="15956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Trial #9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0F0C1A-4423-47E1-BB8F-AD19921EC811}"/>
              </a:ext>
            </a:extLst>
          </p:cNvPr>
          <p:cNvSpPr txBox="1"/>
          <p:nvPr/>
        </p:nvSpPr>
        <p:spPr>
          <a:xfrm>
            <a:off x="7124990" y="4548146"/>
            <a:ext cx="19306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Best </a:t>
            </a:r>
          </a:p>
          <a:p>
            <a:pPr algn="ctr"/>
            <a:r>
              <a:rPr lang="en-US" sz="4000" dirty="0"/>
              <a:t>Count:</a:t>
            </a:r>
          </a:p>
          <a:p>
            <a:pPr algn="ctr"/>
            <a:r>
              <a:rPr lang="en-US" sz="4000" dirty="0"/>
              <a:t>22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DD9872-2249-40E4-B9E6-6F05BE3DB883}"/>
              </a:ext>
            </a:extLst>
          </p:cNvPr>
          <p:cNvSpPr txBox="1"/>
          <p:nvPr/>
        </p:nvSpPr>
        <p:spPr>
          <a:xfrm>
            <a:off x="7124990" y="1470018"/>
            <a:ext cx="19306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Best</a:t>
            </a:r>
          </a:p>
          <a:p>
            <a:pPr algn="ctr"/>
            <a:r>
              <a:rPr lang="en-US" sz="4000" dirty="0"/>
              <a:t>Model: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46BAFD6-AB60-4765-A410-1FD01628C5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488" y="2795581"/>
            <a:ext cx="1733689" cy="164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3535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D112C81-C231-40F6-84E2-6BB181BB07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471" y="1334622"/>
            <a:ext cx="5441058" cy="51525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F60C99-99ED-4C59-A1BB-7FB40EFEA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RANSAC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94DD91-84A8-43AA-B85D-4E6020835E96}"/>
              </a:ext>
            </a:extLst>
          </p:cNvPr>
          <p:cNvSpPr txBox="1"/>
          <p:nvPr/>
        </p:nvSpPr>
        <p:spPr>
          <a:xfrm>
            <a:off x="2344723" y="1771957"/>
            <a:ext cx="4655890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Distance &lt; threshold</a:t>
            </a:r>
          </a:p>
          <a:p>
            <a:pPr algn="ctr"/>
            <a:r>
              <a:rPr lang="en-US" sz="3200" dirty="0"/>
              <a:t>76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A17B6D-D476-4010-BFB1-267D176F9AF8}"/>
              </a:ext>
            </a:extLst>
          </p:cNvPr>
          <p:cNvSpPr txBox="1"/>
          <p:nvPr/>
        </p:nvSpPr>
        <p:spPr>
          <a:xfrm>
            <a:off x="192947" y="3096547"/>
            <a:ext cx="15956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Trial #9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0F0C1A-4423-47E1-BB8F-AD19921EC811}"/>
              </a:ext>
            </a:extLst>
          </p:cNvPr>
          <p:cNvSpPr txBox="1"/>
          <p:nvPr/>
        </p:nvSpPr>
        <p:spPr>
          <a:xfrm>
            <a:off x="7124990" y="4548146"/>
            <a:ext cx="19306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Best </a:t>
            </a:r>
          </a:p>
          <a:p>
            <a:pPr algn="ctr"/>
            <a:r>
              <a:rPr lang="en-US" sz="4000" dirty="0"/>
              <a:t>Count:</a:t>
            </a:r>
          </a:p>
          <a:p>
            <a:pPr algn="ctr"/>
            <a:r>
              <a:rPr lang="en-US" sz="4000" dirty="0"/>
              <a:t>76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DD9872-2249-40E4-B9E6-6F05BE3DB883}"/>
              </a:ext>
            </a:extLst>
          </p:cNvPr>
          <p:cNvSpPr txBox="1"/>
          <p:nvPr/>
        </p:nvSpPr>
        <p:spPr>
          <a:xfrm>
            <a:off x="7124990" y="1470018"/>
            <a:ext cx="19306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Best</a:t>
            </a:r>
          </a:p>
          <a:p>
            <a:pPr algn="ctr"/>
            <a:r>
              <a:rPr lang="en-US" sz="4000" dirty="0"/>
              <a:t>Model: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04263DD-1A32-4CFB-80A9-C47E7A81CC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488" y="2795581"/>
            <a:ext cx="1733689" cy="164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6640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D112C81-C231-40F6-84E2-6BB181BB07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471" y="1334622"/>
            <a:ext cx="5441058" cy="51525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F60C99-99ED-4C59-A1BB-7FB40EFEA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RANSAC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A17B6D-D476-4010-BFB1-267D176F9AF8}"/>
              </a:ext>
            </a:extLst>
          </p:cNvPr>
          <p:cNvSpPr txBox="1"/>
          <p:nvPr/>
        </p:nvSpPr>
        <p:spPr>
          <a:xfrm>
            <a:off x="192947" y="3096547"/>
            <a:ext cx="15956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Trial #9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0F0C1A-4423-47E1-BB8F-AD19921EC811}"/>
              </a:ext>
            </a:extLst>
          </p:cNvPr>
          <p:cNvSpPr txBox="1"/>
          <p:nvPr/>
        </p:nvSpPr>
        <p:spPr>
          <a:xfrm>
            <a:off x="7124990" y="4548146"/>
            <a:ext cx="19306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Best </a:t>
            </a:r>
          </a:p>
          <a:p>
            <a:pPr algn="ctr"/>
            <a:r>
              <a:rPr lang="en-US" sz="4000" dirty="0"/>
              <a:t>Count:</a:t>
            </a:r>
          </a:p>
          <a:p>
            <a:pPr algn="ctr"/>
            <a:r>
              <a:rPr lang="en-US" sz="4000" dirty="0"/>
              <a:t>76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DD9872-2249-40E4-B9E6-6F05BE3DB883}"/>
              </a:ext>
            </a:extLst>
          </p:cNvPr>
          <p:cNvSpPr txBox="1"/>
          <p:nvPr/>
        </p:nvSpPr>
        <p:spPr>
          <a:xfrm>
            <a:off x="7124990" y="1470018"/>
            <a:ext cx="19306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Best</a:t>
            </a:r>
          </a:p>
          <a:p>
            <a:pPr algn="ctr"/>
            <a:r>
              <a:rPr lang="en-US" sz="4000" dirty="0"/>
              <a:t>Model: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A19605A-4C45-47F5-B75F-440CB5DF05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488" y="2801545"/>
            <a:ext cx="1733689" cy="16417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61DBAA9-27D1-4FC6-A997-5DFBF3A56E81}"/>
              </a:ext>
            </a:extLst>
          </p:cNvPr>
          <p:cNvSpPr txBox="1"/>
          <p:nvPr/>
        </p:nvSpPr>
        <p:spPr>
          <a:xfrm>
            <a:off x="2344723" y="2173216"/>
            <a:ext cx="4655890" cy="31700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1412491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A8913E5-0E80-42D1-8B9B-7C9F2FCC81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471" y="1334622"/>
            <a:ext cx="5441058" cy="51525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F60C99-99ED-4C59-A1BB-7FB40EFEA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RANSAC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94DD91-84A8-43AA-B85D-4E6020835E96}"/>
              </a:ext>
            </a:extLst>
          </p:cNvPr>
          <p:cNvSpPr txBox="1"/>
          <p:nvPr/>
        </p:nvSpPr>
        <p:spPr>
          <a:xfrm>
            <a:off x="2344723" y="1771957"/>
            <a:ext cx="4655890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Distance &lt; threshold</a:t>
            </a:r>
          </a:p>
          <a:p>
            <a:pPr algn="ctr"/>
            <a:r>
              <a:rPr lang="en-US" sz="3200" dirty="0"/>
              <a:t>22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A17B6D-D476-4010-BFB1-267D176F9AF8}"/>
              </a:ext>
            </a:extLst>
          </p:cNvPr>
          <p:cNvSpPr txBox="1"/>
          <p:nvPr/>
        </p:nvSpPr>
        <p:spPr>
          <a:xfrm>
            <a:off x="192947" y="3096547"/>
            <a:ext cx="15956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Trial #100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0F0C1A-4423-47E1-BB8F-AD19921EC811}"/>
              </a:ext>
            </a:extLst>
          </p:cNvPr>
          <p:cNvSpPr txBox="1"/>
          <p:nvPr/>
        </p:nvSpPr>
        <p:spPr>
          <a:xfrm>
            <a:off x="7124990" y="4548146"/>
            <a:ext cx="19306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Best </a:t>
            </a:r>
          </a:p>
          <a:p>
            <a:pPr algn="ctr"/>
            <a:r>
              <a:rPr lang="en-US" sz="4000" dirty="0"/>
              <a:t>Count:</a:t>
            </a:r>
          </a:p>
          <a:p>
            <a:pPr algn="ctr"/>
            <a:r>
              <a:rPr lang="en-US" sz="4000" dirty="0"/>
              <a:t>85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DD9872-2249-40E4-B9E6-6F05BE3DB883}"/>
              </a:ext>
            </a:extLst>
          </p:cNvPr>
          <p:cNvSpPr txBox="1"/>
          <p:nvPr/>
        </p:nvSpPr>
        <p:spPr>
          <a:xfrm>
            <a:off x="7124990" y="1470018"/>
            <a:ext cx="19306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Best</a:t>
            </a:r>
          </a:p>
          <a:p>
            <a:pPr algn="ctr"/>
            <a:r>
              <a:rPr lang="en-US" sz="4000" dirty="0"/>
              <a:t>Model: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A3AB3A5-1161-4B66-898D-30458C7481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723" y="2801545"/>
            <a:ext cx="1733689" cy="164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7151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AAD15E7-F147-46B0-B5FC-9913341664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470" y="1334620"/>
            <a:ext cx="5441059" cy="51525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F60C99-99ED-4C59-A1BB-7FB40EFEA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RANSAC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94DD91-84A8-43AA-B85D-4E6020835E96}"/>
              </a:ext>
            </a:extLst>
          </p:cNvPr>
          <p:cNvSpPr txBox="1"/>
          <p:nvPr/>
        </p:nvSpPr>
        <p:spPr>
          <a:xfrm>
            <a:off x="2344723" y="1771957"/>
            <a:ext cx="4655890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Final Output of </a:t>
            </a:r>
          </a:p>
          <a:p>
            <a:pPr algn="ctr"/>
            <a:r>
              <a:rPr lang="en-US" sz="3200" dirty="0"/>
              <a:t>RANSAC: Best Model</a:t>
            </a:r>
          </a:p>
        </p:txBody>
      </p:sp>
    </p:spTree>
    <p:extLst>
      <p:ext uri="{BB962C8B-B14F-4D97-AF65-F5344CB8AC3E}">
        <p14:creationId xmlns:p14="http://schemas.microsoft.com/office/powerpoint/2010/main" val="26394717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C8E4C-3824-4C62-B421-F0C32DFB4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RANSAC In General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1F504-8D97-4074-8A11-6B4815E8E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767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best, </a:t>
            </a:r>
            <a:r>
              <a:rPr lang="en-US" dirty="0" err="1"/>
              <a:t>bestCount</a:t>
            </a:r>
            <a:r>
              <a:rPr lang="en-US" dirty="0"/>
              <a:t> = None, -1</a:t>
            </a:r>
          </a:p>
          <a:p>
            <a:pPr marL="0" indent="0">
              <a:buNone/>
            </a:pPr>
            <a:r>
              <a:rPr lang="en-US" dirty="0"/>
              <a:t>for trial in range(</a:t>
            </a:r>
            <a:r>
              <a:rPr lang="en-US" b="1" dirty="0"/>
              <a:t>NUM_TRIALS</a:t>
            </a:r>
            <a:r>
              <a:rPr lang="en-US" dirty="0"/>
              <a:t>):</a:t>
            </a:r>
          </a:p>
          <a:p>
            <a:pPr marL="0" indent="0">
              <a:buNone/>
            </a:pPr>
            <a:r>
              <a:rPr lang="en-US" dirty="0"/>
              <a:t>	subset = </a:t>
            </a:r>
            <a:r>
              <a:rPr lang="en-US" dirty="0" err="1"/>
              <a:t>pickSubset</a:t>
            </a:r>
            <a:r>
              <a:rPr lang="en-US" dirty="0"/>
              <a:t>(</a:t>
            </a:r>
            <a:r>
              <a:rPr lang="en-US" dirty="0" err="1"/>
              <a:t>data,</a:t>
            </a:r>
            <a:r>
              <a:rPr lang="en-US" b="1" dirty="0" err="1"/>
              <a:t>SUBSET_SIZE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	model = </a:t>
            </a:r>
            <a:r>
              <a:rPr lang="en-US" dirty="0" err="1"/>
              <a:t>fitModel</a:t>
            </a:r>
            <a:r>
              <a:rPr lang="en-US" dirty="0"/>
              <a:t>(subset)</a:t>
            </a:r>
          </a:p>
          <a:p>
            <a:pPr marL="0" indent="0">
              <a:buNone/>
            </a:pPr>
            <a:r>
              <a:rPr lang="en-US" dirty="0"/>
              <a:t>	E = </a:t>
            </a:r>
            <a:r>
              <a:rPr lang="en-US" dirty="0" err="1"/>
              <a:t>computeError</a:t>
            </a:r>
            <a:r>
              <a:rPr lang="en-US" dirty="0"/>
              <a:t>(</a:t>
            </a:r>
            <a:r>
              <a:rPr lang="en-US" dirty="0" err="1"/>
              <a:t>data,line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	inliers = E &lt; </a:t>
            </a:r>
            <a:r>
              <a:rPr lang="en-US" b="1" dirty="0"/>
              <a:t>THRESHOLD</a:t>
            </a:r>
          </a:p>
          <a:p>
            <a:pPr marL="0" indent="0">
              <a:buNone/>
            </a:pPr>
            <a:r>
              <a:rPr lang="en-US" dirty="0"/>
              <a:t>	if #(inliers) &gt; </a:t>
            </a:r>
            <a:r>
              <a:rPr lang="en-US" dirty="0" err="1"/>
              <a:t>bestCount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		best, </a:t>
            </a:r>
            <a:r>
              <a:rPr lang="en-US" dirty="0" err="1"/>
              <a:t>bestCount</a:t>
            </a:r>
            <a:r>
              <a:rPr lang="en-US" dirty="0"/>
              <a:t> = model, #(inliers)</a:t>
            </a:r>
          </a:p>
          <a:p>
            <a:pPr marL="0" indent="0">
              <a:buNone/>
            </a:pPr>
            <a:r>
              <a:rPr lang="en-US" dirty="0"/>
              <a:t>Refit on the inliers for best model (keep these!)</a:t>
            </a:r>
          </a:p>
        </p:txBody>
      </p:sp>
    </p:spTree>
    <p:extLst>
      <p:ext uri="{BB962C8B-B14F-4D97-AF65-F5344CB8AC3E}">
        <p14:creationId xmlns:p14="http://schemas.microsoft.com/office/powerpoint/2010/main" val="88486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25114-379D-4929-9AFF-C4E3A2E51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Parameters – Num Trials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3293613-1C9F-43C3-A1F9-CDB63284D2B9}"/>
              </a:ext>
            </a:extLst>
          </p:cNvPr>
          <p:cNvGrpSpPr/>
          <p:nvPr/>
        </p:nvGrpSpPr>
        <p:grpSpPr>
          <a:xfrm>
            <a:off x="1275588" y="1415107"/>
            <a:ext cx="6592824" cy="1200329"/>
            <a:chOff x="1275588" y="1415107"/>
            <a:chExt cx="6592824" cy="120032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7B005B4-394C-4B69-B15B-68718FAB838F}"/>
                </a:ext>
              </a:extLst>
            </p:cNvPr>
            <p:cNvSpPr txBox="1"/>
            <p:nvPr/>
          </p:nvSpPr>
          <p:spPr>
            <a:xfrm>
              <a:off x="2702052" y="1415107"/>
              <a:ext cx="516636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/>
                <a:t>r</a:t>
              </a:r>
              <a:r>
                <a:rPr lang="en-US" sz="2400" dirty="0"/>
                <a:t> is the fraction of outliers (e.g., 80%)</a:t>
              </a:r>
            </a:p>
            <a:p>
              <a:r>
                <a:rPr lang="en-US" sz="2400" dirty="0"/>
                <a:t>we pick </a:t>
              </a:r>
              <a:r>
                <a:rPr lang="en-US" sz="2400" i="1" dirty="0"/>
                <a:t>s</a:t>
              </a:r>
              <a:r>
                <a:rPr lang="en-US" sz="2400" dirty="0"/>
                <a:t> points (e.g., 2)</a:t>
              </a:r>
            </a:p>
            <a:p>
              <a:r>
                <a:rPr lang="en-US" sz="2400" dirty="0"/>
                <a:t>we run RANSAC </a:t>
              </a:r>
              <a:r>
                <a:rPr lang="en-US" sz="2400" i="1" dirty="0"/>
                <a:t>N</a:t>
              </a:r>
              <a:r>
                <a:rPr lang="en-US" sz="2400" dirty="0"/>
                <a:t> times (e.g., 500)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67D124A-8DD7-4DCA-81EC-3597C9F53661}"/>
                </a:ext>
              </a:extLst>
            </p:cNvPr>
            <p:cNvSpPr txBox="1"/>
            <p:nvPr/>
          </p:nvSpPr>
          <p:spPr>
            <a:xfrm>
              <a:off x="1275588" y="1784439"/>
              <a:ext cx="14264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/>
                <a:t>Suppose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692D04C-27EC-4136-A80A-D6905ED3537A}"/>
              </a:ext>
            </a:extLst>
          </p:cNvPr>
          <p:cNvGrpSpPr/>
          <p:nvPr/>
        </p:nvGrpSpPr>
        <p:grpSpPr>
          <a:xfrm>
            <a:off x="-21191" y="2706108"/>
            <a:ext cx="9172255" cy="976345"/>
            <a:chOff x="-21191" y="2706108"/>
            <a:chExt cx="9172255" cy="97634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972D0B5F-E267-46C4-8124-4C6EECFB2F8A}"/>
                </a:ext>
              </a:extLst>
            </p:cNvPr>
            <p:cNvGrpSpPr/>
            <p:nvPr/>
          </p:nvGrpSpPr>
          <p:grpSpPr>
            <a:xfrm>
              <a:off x="-21191" y="2706108"/>
              <a:ext cx="9172255" cy="954108"/>
              <a:chOff x="-21191" y="2706108"/>
              <a:chExt cx="9172255" cy="954108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6B8D6FF-32DD-47E6-A733-6AA017BD163D}"/>
                  </a:ext>
                </a:extLst>
              </p:cNvPr>
              <p:cNvSpPr txBox="1"/>
              <p:nvPr/>
            </p:nvSpPr>
            <p:spPr>
              <a:xfrm>
                <a:off x="-21191" y="2706108"/>
                <a:ext cx="91722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What’s the probability of picking a sample set with no outliers?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5EB70A3E-9413-4221-B863-F86B58BCD4C5}"/>
                      </a:ext>
                    </a:extLst>
                  </p:cNvPr>
                  <p:cNvSpPr txBox="1"/>
                  <p:nvPr/>
                </p:nvSpPr>
                <p:spPr>
                  <a:xfrm>
                    <a:off x="3532488" y="3167773"/>
                    <a:ext cx="1966757" cy="49244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≈(1−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5EB70A3E-9413-4221-B863-F86B58BCD4C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32488" y="3167773"/>
                    <a:ext cx="1966757" cy="492443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D77DDF8-0963-401C-B733-28DEA3686D6B}"/>
                </a:ext>
              </a:extLst>
            </p:cNvPr>
            <p:cNvSpPr txBox="1"/>
            <p:nvPr/>
          </p:nvSpPr>
          <p:spPr>
            <a:xfrm>
              <a:off x="6585837" y="3097678"/>
              <a:ext cx="19667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accent2"/>
                  </a:solidFill>
                </a:rPr>
                <a:t>(4%)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2A4DCF8-599B-4D04-91BC-48FA0F61274E}"/>
              </a:ext>
            </a:extLst>
          </p:cNvPr>
          <p:cNvGrpSpPr/>
          <p:nvPr/>
        </p:nvGrpSpPr>
        <p:grpSpPr>
          <a:xfrm>
            <a:off x="-14127" y="3726345"/>
            <a:ext cx="9172255" cy="1003192"/>
            <a:chOff x="-14127" y="3726345"/>
            <a:chExt cx="9172255" cy="1003192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7376356-B646-46DE-8016-2C7A3DC76970}"/>
                </a:ext>
              </a:extLst>
            </p:cNvPr>
            <p:cNvGrpSpPr/>
            <p:nvPr/>
          </p:nvGrpSpPr>
          <p:grpSpPr>
            <a:xfrm>
              <a:off x="-14127" y="3726345"/>
              <a:ext cx="9172255" cy="984120"/>
              <a:chOff x="-14127" y="3690228"/>
              <a:chExt cx="9172255" cy="984120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C756C47-2042-46F4-8908-6EC16876927D}"/>
                  </a:ext>
                </a:extLst>
              </p:cNvPr>
              <p:cNvSpPr txBox="1"/>
              <p:nvPr/>
            </p:nvSpPr>
            <p:spPr>
              <a:xfrm>
                <a:off x="-14127" y="3690228"/>
                <a:ext cx="91722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What’s the probability of picking a sample set with any outliers?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B3A84F4D-72F6-4B73-9FEF-BC78E5709953}"/>
                      </a:ext>
                    </a:extLst>
                  </p:cNvPr>
                  <p:cNvSpPr txBox="1"/>
                  <p:nvPr/>
                </p:nvSpPr>
                <p:spPr>
                  <a:xfrm>
                    <a:off x="3431164" y="4181905"/>
                    <a:ext cx="2267544" cy="49244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(1−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B3A84F4D-72F6-4B73-9FEF-BC78E570995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31164" y="4181905"/>
                    <a:ext cx="2267544" cy="492443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528E07A-25ED-4B55-8D0E-B9484940A60C}"/>
                </a:ext>
              </a:extLst>
            </p:cNvPr>
            <p:cNvSpPr txBox="1"/>
            <p:nvPr/>
          </p:nvSpPr>
          <p:spPr>
            <a:xfrm>
              <a:off x="6585837" y="4144762"/>
              <a:ext cx="19667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accent2"/>
                  </a:solidFill>
                </a:rPr>
                <a:t>(96%)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1369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25114-379D-4929-9AFF-C4E3A2E51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Parameters – Num Trials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29CC9E2-EB76-464A-8626-79E5C2C3F649}"/>
              </a:ext>
            </a:extLst>
          </p:cNvPr>
          <p:cNvGrpSpPr/>
          <p:nvPr/>
        </p:nvGrpSpPr>
        <p:grpSpPr>
          <a:xfrm>
            <a:off x="-21191" y="5240206"/>
            <a:ext cx="9172255" cy="954108"/>
            <a:chOff x="-14127" y="4681976"/>
            <a:chExt cx="9172255" cy="95410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851154D-D8F2-4C90-84E3-605C056378AC}"/>
                </a:ext>
              </a:extLst>
            </p:cNvPr>
            <p:cNvSpPr txBox="1"/>
            <p:nvPr/>
          </p:nvSpPr>
          <p:spPr>
            <a:xfrm>
              <a:off x="-14127" y="4681976"/>
              <a:ext cx="91722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What’s the probability of picking any set with inliers?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EFF4FADC-A2E7-489C-8BD9-E19B01B40947}"/>
                    </a:ext>
                  </a:extLst>
                </p:cNvPr>
                <p:cNvSpPr txBox="1"/>
                <p:nvPr/>
              </p:nvSpPr>
              <p:spPr>
                <a:xfrm>
                  <a:off x="2798555" y="5143641"/>
                  <a:ext cx="3575146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d>
                              <m:d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sSup>
                                  <m:sSup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1−</m:t>
                                        </m:r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</m:sSup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EFF4FADC-A2E7-489C-8BD9-E19B01B409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8555" y="5143641"/>
                  <a:ext cx="3575146" cy="49244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6A15B3A-6217-42DB-8005-C0B5C6FAC02E}"/>
              </a:ext>
            </a:extLst>
          </p:cNvPr>
          <p:cNvGrpSpPr/>
          <p:nvPr/>
        </p:nvGrpSpPr>
        <p:grpSpPr>
          <a:xfrm>
            <a:off x="1275588" y="1415107"/>
            <a:ext cx="6592824" cy="1200329"/>
            <a:chOff x="1275588" y="1415107"/>
            <a:chExt cx="6592824" cy="120032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427505D-A981-4F2C-9B35-E0AD17CBD028}"/>
                </a:ext>
              </a:extLst>
            </p:cNvPr>
            <p:cNvSpPr txBox="1"/>
            <p:nvPr/>
          </p:nvSpPr>
          <p:spPr>
            <a:xfrm>
              <a:off x="2702052" y="1415107"/>
              <a:ext cx="516636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/>
                <a:t>r</a:t>
              </a:r>
              <a:r>
                <a:rPr lang="en-US" sz="2400" dirty="0"/>
                <a:t> is the fraction of outliers (e.g., 80%)</a:t>
              </a:r>
            </a:p>
            <a:p>
              <a:r>
                <a:rPr lang="en-US" sz="2400" dirty="0"/>
                <a:t>we pick </a:t>
              </a:r>
              <a:r>
                <a:rPr lang="en-US" sz="2400" i="1" dirty="0"/>
                <a:t>s</a:t>
              </a:r>
              <a:r>
                <a:rPr lang="en-US" sz="2400" dirty="0"/>
                <a:t> points (e.g., 2)</a:t>
              </a:r>
            </a:p>
            <a:p>
              <a:r>
                <a:rPr lang="en-US" sz="2400" dirty="0"/>
                <a:t>we run RANSAC </a:t>
              </a:r>
              <a:r>
                <a:rPr lang="en-US" sz="2400" i="1" dirty="0"/>
                <a:t>N</a:t>
              </a:r>
              <a:r>
                <a:rPr lang="en-US" sz="2400" dirty="0"/>
                <a:t> times (e.g., 500)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D00FA84-7B0A-4B77-9BD9-0B7A3566552D}"/>
                </a:ext>
              </a:extLst>
            </p:cNvPr>
            <p:cNvSpPr txBox="1"/>
            <p:nvPr/>
          </p:nvSpPr>
          <p:spPr>
            <a:xfrm>
              <a:off x="1275588" y="1784439"/>
              <a:ext cx="14264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/>
                <a:t>Suppose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8037B94-A031-4766-A1D2-55BE7115DE9C}"/>
              </a:ext>
            </a:extLst>
          </p:cNvPr>
          <p:cNvGrpSpPr/>
          <p:nvPr/>
        </p:nvGrpSpPr>
        <p:grpSpPr>
          <a:xfrm>
            <a:off x="-21191" y="3730683"/>
            <a:ext cx="9172255" cy="1552910"/>
            <a:chOff x="-21191" y="3730683"/>
            <a:chExt cx="9172255" cy="155291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D567A48-81E1-48E3-9BA7-4BB5B819DACF}"/>
                </a:ext>
              </a:extLst>
            </p:cNvPr>
            <p:cNvGrpSpPr/>
            <p:nvPr/>
          </p:nvGrpSpPr>
          <p:grpSpPr>
            <a:xfrm>
              <a:off x="-21191" y="3730683"/>
              <a:ext cx="9172255" cy="954108"/>
              <a:chOff x="-14127" y="4681976"/>
              <a:chExt cx="9172255" cy="954108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34B9BAA-5A3A-4CED-8AC7-8ED576FDFF19}"/>
                  </a:ext>
                </a:extLst>
              </p:cNvPr>
              <p:cNvSpPr txBox="1"/>
              <p:nvPr/>
            </p:nvSpPr>
            <p:spPr>
              <a:xfrm>
                <a:off x="-14127" y="4681976"/>
                <a:ext cx="91722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What’s the probability of picking only sample sets with outliers?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5AF5B44B-EFBE-4EC5-B96B-1460B40AE469}"/>
                      </a:ext>
                    </a:extLst>
                  </p:cNvPr>
                  <p:cNvSpPr txBox="1"/>
                  <p:nvPr/>
                </p:nvSpPr>
                <p:spPr>
                  <a:xfrm>
                    <a:off x="3142506" y="5143641"/>
                    <a:ext cx="2858988" cy="49244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1−</m:t>
                                          </m:r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p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5AF5B44B-EFBE-4EC5-B96B-1460B40AE46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42506" y="5143641"/>
                    <a:ext cx="2858988" cy="492443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A9D7DDD-0522-4285-8915-9CBC8A015ED1}"/>
                </a:ext>
              </a:extLst>
            </p:cNvPr>
            <p:cNvSpPr txBox="1"/>
            <p:nvPr/>
          </p:nvSpPr>
          <p:spPr>
            <a:xfrm>
              <a:off x="5994430" y="4097728"/>
              <a:ext cx="314957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accent2"/>
                  </a:solidFill>
                </a:rPr>
                <a:t>(10</a:t>
              </a:r>
              <a:r>
                <a:rPr lang="en-US" sz="3200" b="1" baseline="30000" dirty="0">
                  <a:solidFill>
                    <a:schemeClr val="accent2"/>
                  </a:solidFill>
                </a:rPr>
                <a:t>-7</a:t>
              </a:r>
              <a:r>
                <a:rPr lang="en-US" sz="3200" b="1" dirty="0">
                  <a:solidFill>
                    <a:schemeClr val="accent2"/>
                  </a:solidFill>
                </a:rPr>
                <a:t>% N=500)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6837801-36CF-4648-8DFF-2EFBD88B3F48}"/>
                </a:ext>
              </a:extLst>
            </p:cNvPr>
            <p:cNvSpPr txBox="1"/>
            <p:nvPr/>
          </p:nvSpPr>
          <p:spPr>
            <a:xfrm>
              <a:off x="6044722" y="4698818"/>
              <a:ext cx="30489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accent2"/>
                  </a:solidFill>
                </a:rPr>
                <a:t>(13% N=50)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9F49672-CD27-451D-BF67-1B8E78E7453F}"/>
              </a:ext>
            </a:extLst>
          </p:cNvPr>
          <p:cNvGrpSpPr/>
          <p:nvPr/>
        </p:nvGrpSpPr>
        <p:grpSpPr>
          <a:xfrm>
            <a:off x="-14127" y="2655228"/>
            <a:ext cx="9172255" cy="1003192"/>
            <a:chOff x="-14127" y="3726345"/>
            <a:chExt cx="9172255" cy="1003192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92D0985-AC7F-4728-93DE-A4F140E10852}"/>
                </a:ext>
              </a:extLst>
            </p:cNvPr>
            <p:cNvGrpSpPr/>
            <p:nvPr/>
          </p:nvGrpSpPr>
          <p:grpSpPr>
            <a:xfrm>
              <a:off x="-14127" y="3726345"/>
              <a:ext cx="9172255" cy="984120"/>
              <a:chOff x="-14127" y="3690228"/>
              <a:chExt cx="9172255" cy="984120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B6D7825-92DC-48C0-810F-315C3DD34E6C}"/>
                  </a:ext>
                </a:extLst>
              </p:cNvPr>
              <p:cNvSpPr txBox="1"/>
              <p:nvPr/>
            </p:nvSpPr>
            <p:spPr>
              <a:xfrm>
                <a:off x="-14127" y="3690228"/>
                <a:ext cx="91722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What’s the probability of picking a sample set with any outliers?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2FB78E7D-7447-4BEB-8B1C-A6D64C1C5271}"/>
                      </a:ext>
                    </a:extLst>
                  </p:cNvPr>
                  <p:cNvSpPr txBox="1"/>
                  <p:nvPr/>
                </p:nvSpPr>
                <p:spPr>
                  <a:xfrm>
                    <a:off x="3431164" y="4181905"/>
                    <a:ext cx="2267544" cy="49244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(1−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2FB78E7D-7447-4BEB-8B1C-A6D64C1C527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31164" y="4181905"/>
                    <a:ext cx="2267544" cy="492443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943DA3D-955A-4F46-BB9A-19D61EEF67BB}"/>
                </a:ext>
              </a:extLst>
            </p:cNvPr>
            <p:cNvSpPr txBox="1"/>
            <p:nvPr/>
          </p:nvSpPr>
          <p:spPr>
            <a:xfrm>
              <a:off x="6585837" y="4144762"/>
              <a:ext cx="19667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accent2"/>
                  </a:solidFill>
                </a:rPr>
                <a:t>(96%)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732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7698F-5542-4D1F-AAB3-3B5F21CD3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Parameters – Num Trials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F45ADA4-A927-44F9-A7B4-23671AFBDB2E}"/>
              </a:ext>
            </a:extLst>
          </p:cNvPr>
          <p:cNvGrpSpPr/>
          <p:nvPr/>
        </p:nvGrpSpPr>
        <p:grpSpPr>
          <a:xfrm>
            <a:off x="940353" y="1535576"/>
            <a:ext cx="8112207" cy="1169907"/>
            <a:chOff x="940353" y="1535576"/>
            <a:chExt cx="8112207" cy="1169907"/>
          </a:xfrm>
        </p:grpSpPr>
        <p:pic>
          <p:nvPicPr>
            <p:cNvPr id="1026" name="Picture 2" descr="https://www.megamillions.com/GLC-Megamillions/media/images/logos/logo_MM_233x110.png">
              <a:extLst>
                <a:ext uri="{FF2B5EF4-FFF2-40B4-BE49-F238E27FC236}">
                  <a16:creationId xmlns:a16="http://schemas.microsoft.com/office/drawing/2014/main" id="{63E6B8E0-819F-47F2-8DF0-BB604413AF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0353" y="1535576"/>
              <a:ext cx="2467442" cy="11699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1E79124-A174-4715-88A9-348FB18E3E38}"/>
                </a:ext>
              </a:extLst>
            </p:cNvPr>
            <p:cNvSpPr txBox="1"/>
            <p:nvPr/>
          </p:nvSpPr>
          <p:spPr>
            <a:xfrm>
              <a:off x="4050792" y="1581920"/>
              <a:ext cx="500176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i="1" dirty="0">
                  <a:ln w="19050">
                    <a:solidFill>
                      <a:schemeClr val="accent3">
                        <a:lumMod val="50000"/>
                      </a:schemeClr>
                    </a:solidFill>
                  </a:ln>
                  <a:solidFill>
                    <a:schemeClr val="accent3"/>
                  </a:solidFill>
                </a:rPr>
                <a:t>P(</a:t>
              </a:r>
              <a:r>
                <a:rPr lang="en-US" sz="3200" b="1" dirty="0">
                  <a:ln w="19050">
                    <a:solidFill>
                      <a:schemeClr val="accent3">
                        <a:lumMod val="50000"/>
                      </a:schemeClr>
                    </a:solidFill>
                  </a:ln>
                  <a:solidFill>
                    <a:schemeClr val="accent3"/>
                  </a:solidFill>
                </a:rPr>
                <a:t>Jackpot):</a:t>
              </a:r>
            </a:p>
            <a:p>
              <a:r>
                <a:rPr lang="en-US" sz="3200" dirty="0"/>
                <a:t>1 / 302,575,350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8EDE252-2CC3-407F-BFC3-4EEBA0D213BF}"/>
              </a:ext>
            </a:extLst>
          </p:cNvPr>
          <p:cNvGrpSpPr/>
          <p:nvPr/>
        </p:nvGrpSpPr>
        <p:grpSpPr>
          <a:xfrm>
            <a:off x="875647" y="4722259"/>
            <a:ext cx="7591608" cy="1200329"/>
            <a:chOff x="875647" y="4722259"/>
            <a:chExt cx="7591608" cy="120032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4F9F501-7855-4192-9ADF-7A76A2AC3795}"/>
                </a:ext>
              </a:extLst>
            </p:cNvPr>
            <p:cNvSpPr txBox="1"/>
            <p:nvPr/>
          </p:nvSpPr>
          <p:spPr>
            <a:xfrm>
              <a:off x="875647" y="4722259"/>
              <a:ext cx="259685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RANSAC fails to fit a line with 80% outliers after trying only 500 times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0C354C7-1CB5-470C-BC74-25131E1E76E2}"/>
                </a:ext>
              </a:extLst>
            </p:cNvPr>
            <p:cNvSpPr txBox="1"/>
            <p:nvPr/>
          </p:nvSpPr>
          <p:spPr>
            <a:xfrm>
              <a:off x="4050792" y="4783814"/>
              <a:ext cx="441646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P(Failure):</a:t>
              </a:r>
            </a:p>
            <a:p>
              <a:r>
                <a:rPr lang="en-US" sz="3200" dirty="0"/>
                <a:t>1 / 731,784,961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799D12D-827A-4227-A611-AAC5E171D20C}"/>
              </a:ext>
            </a:extLst>
          </p:cNvPr>
          <p:cNvGrpSpPr/>
          <p:nvPr/>
        </p:nvGrpSpPr>
        <p:grpSpPr>
          <a:xfrm>
            <a:off x="910046" y="2892996"/>
            <a:ext cx="6761770" cy="1641750"/>
            <a:chOff x="910046" y="2908594"/>
            <a:chExt cx="6761770" cy="164175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7FB9FDD-648B-4287-8C7F-B408E9AC58C6}"/>
                </a:ext>
              </a:extLst>
            </p:cNvPr>
            <p:cNvGrpSpPr/>
            <p:nvPr/>
          </p:nvGrpSpPr>
          <p:grpSpPr>
            <a:xfrm>
              <a:off x="910046" y="2908594"/>
              <a:ext cx="2528056" cy="1641750"/>
              <a:chOff x="249263" y="2998890"/>
              <a:chExt cx="2780862" cy="1805925"/>
            </a:xfrm>
          </p:grpSpPr>
          <p:pic>
            <p:nvPicPr>
              <p:cNvPr id="1028" name="Picture 4" descr="https://www.evending.com/wp-content/uploads/2017/03/23-Select-Snack-Vending-Machine-lftqtr.jpg">
                <a:extLst>
                  <a:ext uri="{FF2B5EF4-FFF2-40B4-BE49-F238E27FC236}">
                    <a16:creationId xmlns:a16="http://schemas.microsoft.com/office/drawing/2014/main" id="{D251974D-75C9-489D-BB5F-BA13ABB5F67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34029" y="2998890"/>
                <a:ext cx="1096096" cy="18059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321220D-1555-4697-A6C8-4044BC5256A5}"/>
                  </a:ext>
                </a:extLst>
              </p:cNvPr>
              <p:cNvSpPr txBox="1"/>
              <p:nvPr/>
            </p:nvSpPr>
            <p:spPr>
              <a:xfrm>
                <a:off x="249263" y="3209354"/>
                <a:ext cx="2232814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Death by </a:t>
                </a:r>
              </a:p>
              <a:p>
                <a:r>
                  <a:rPr lang="en-US" sz="2800" dirty="0"/>
                  <a:t>vending </a:t>
                </a:r>
              </a:p>
              <a:p>
                <a:r>
                  <a:rPr lang="en-US" sz="2800" dirty="0"/>
                  <a:t>machine</a:t>
                </a: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7548843-D28E-4B82-BC28-67A08006BF17}"/>
                </a:ext>
              </a:extLst>
            </p:cNvPr>
            <p:cNvSpPr txBox="1"/>
            <p:nvPr/>
          </p:nvSpPr>
          <p:spPr>
            <a:xfrm>
              <a:off x="4050792" y="3190860"/>
              <a:ext cx="362102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P(Death):</a:t>
              </a:r>
            </a:p>
            <a:p>
              <a:r>
                <a:rPr lang="en-US" sz="3200" dirty="0"/>
                <a:t>≈1 / 112,000,000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032980A-3CFF-4CFB-97B4-C8DB4B88EBE9}"/>
              </a:ext>
            </a:extLst>
          </p:cNvPr>
          <p:cNvSpPr txBox="1"/>
          <p:nvPr/>
        </p:nvSpPr>
        <p:spPr>
          <a:xfrm>
            <a:off x="137160" y="6153912"/>
            <a:ext cx="79735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Odds/Jackpot amount from megamillions.com, unfortunate demise odds from livescience.com</a:t>
            </a:r>
          </a:p>
        </p:txBody>
      </p:sp>
    </p:spTree>
    <p:extLst>
      <p:ext uri="{BB962C8B-B14F-4D97-AF65-F5344CB8AC3E}">
        <p14:creationId xmlns:p14="http://schemas.microsoft.com/office/powerpoint/2010/main" val="222994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25114-379D-4929-9AFF-C4E3A2E51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Parameters – Num Trials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ED031B-9FCB-432E-A405-7E6304AAE4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058" y="2818982"/>
            <a:ext cx="4065566" cy="38711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1341759-36A1-4232-8673-6D7AA64A26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76" y="2818983"/>
            <a:ext cx="4065566" cy="3871161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B378AAD-8909-4295-AF3A-B49867D161F1}"/>
              </a:ext>
            </a:extLst>
          </p:cNvPr>
          <p:cNvGrpSpPr/>
          <p:nvPr/>
        </p:nvGrpSpPr>
        <p:grpSpPr>
          <a:xfrm>
            <a:off x="1275588" y="1415107"/>
            <a:ext cx="6592824" cy="1200329"/>
            <a:chOff x="1275588" y="1415107"/>
            <a:chExt cx="6592824" cy="120032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36D88A4-1F11-4937-B6F1-EB0B5ABB2F1B}"/>
                </a:ext>
              </a:extLst>
            </p:cNvPr>
            <p:cNvSpPr txBox="1"/>
            <p:nvPr/>
          </p:nvSpPr>
          <p:spPr>
            <a:xfrm>
              <a:off x="2702052" y="1415107"/>
              <a:ext cx="516636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/>
                <a:t>r</a:t>
              </a:r>
              <a:r>
                <a:rPr lang="en-US" sz="2400" dirty="0"/>
                <a:t> is the fraction of outliers (e.g., 80%)</a:t>
              </a:r>
            </a:p>
            <a:p>
              <a:r>
                <a:rPr lang="en-US" sz="2400" dirty="0"/>
                <a:t>we pick </a:t>
              </a:r>
              <a:r>
                <a:rPr lang="en-US" sz="2400" i="1" dirty="0"/>
                <a:t>s</a:t>
              </a:r>
              <a:r>
                <a:rPr lang="en-US" sz="2400" dirty="0"/>
                <a:t> points (e.g., 2)</a:t>
              </a:r>
            </a:p>
            <a:p>
              <a:r>
                <a:rPr lang="en-US" sz="2400" dirty="0"/>
                <a:t>we run RANSAC </a:t>
              </a:r>
              <a:r>
                <a:rPr lang="en-US" sz="2400" i="1" dirty="0"/>
                <a:t>N</a:t>
              </a:r>
              <a:r>
                <a:rPr lang="en-US" sz="2400" dirty="0"/>
                <a:t> times (e.g., 500)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A04A787-6744-42D5-9EEC-94155D555B4D}"/>
                </a:ext>
              </a:extLst>
            </p:cNvPr>
            <p:cNvSpPr txBox="1"/>
            <p:nvPr/>
          </p:nvSpPr>
          <p:spPr>
            <a:xfrm>
              <a:off x="1275588" y="1784439"/>
              <a:ext cx="14264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/>
                <a:t>Suppose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8645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4EEC6-6AD8-4796-8955-0B78F0BA9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4C116-80DD-41DD-B326-9F1B6A3C03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fit </a:t>
            </a:r>
            <a:r>
              <a:rPr lang="en-US" b="1" dirty="0"/>
              <a:t>models </a:t>
            </a:r>
            <a:r>
              <a:rPr lang="en-US" dirty="0"/>
              <a:t>(i.e., a parametric representation of data that’s smaller than the data) to data?</a:t>
            </a:r>
          </a:p>
          <a:p>
            <a:r>
              <a:rPr lang="en-US" dirty="0"/>
              <a:t>How do we handle:</a:t>
            </a:r>
          </a:p>
          <a:p>
            <a:pPr lvl="1"/>
            <a:r>
              <a:rPr lang="en-US" b="1" dirty="0"/>
              <a:t>Noise</a:t>
            </a:r>
            <a:r>
              <a:rPr lang="en-US" dirty="0"/>
              <a:t> – least squares / total least squares</a:t>
            </a:r>
          </a:p>
          <a:p>
            <a:pPr lvl="1"/>
            <a:r>
              <a:rPr lang="en-US" b="1" dirty="0"/>
              <a:t>Outliers</a:t>
            </a:r>
            <a:r>
              <a:rPr lang="en-US" dirty="0"/>
              <a:t> – RANSAC (random sample consensus)</a:t>
            </a:r>
          </a:p>
          <a:p>
            <a:pPr lvl="1"/>
            <a:r>
              <a:rPr lang="en-US" b="1" dirty="0"/>
              <a:t>Multiple models </a:t>
            </a:r>
            <a:r>
              <a:rPr lang="en-US" dirty="0"/>
              <a:t>– Hough Transform (can also make RANSAC handle this with some effort)</a:t>
            </a:r>
          </a:p>
        </p:txBody>
      </p:sp>
    </p:spTree>
    <p:extLst>
      <p:ext uri="{BB962C8B-B14F-4D97-AF65-F5344CB8AC3E}">
        <p14:creationId xmlns:p14="http://schemas.microsoft.com/office/powerpoint/2010/main" val="295643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7E178-AD74-4A9B-B9E8-4C41545A7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Parameters – Subset Size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59ACA-E8C9-43AC-A6CD-AC5ACD438D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Always the smallest possible set for fitting the model. </a:t>
            </a:r>
          </a:p>
          <a:p>
            <a:r>
              <a:rPr lang="en-US" dirty="0"/>
              <a:t>Minimum number for lines: 2 data points</a:t>
            </a:r>
          </a:p>
          <a:p>
            <a:r>
              <a:rPr lang="en-US" dirty="0"/>
              <a:t>Minimum number for 3D planes: </a:t>
            </a:r>
            <a:r>
              <a:rPr lang="en-US" b="1" dirty="0"/>
              <a:t>how many?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Why the minimum intuitively? </a:t>
            </a:r>
          </a:p>
          <a:p>
            <a:r>
              <a:rPr lang="en-US" dirty="0"/>
              <a:t>You’ll find out more precisely in homework 3.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50510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7BF0-AAD7-44CF-9623-11D94104B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Parameters – Threshold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7DD3E-4948-425C-9A23-24A78173D2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magical threshold</a:t>
            </a:r>
          </a:p>
        </p:txBody>
      </p:sp>
    </p:spTree>
    <p:extLst>
      <p:ext uri="{BB962C8B-B14F-4D97-AF65-F5344CB8AC3E}">
        <p14:creationId xmlns:p14="http://schemas.microsoft.com/office/powerpoint/2010/main" val="365452970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CE004-074F-4FFB-B065-AEFE60ED4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RANSAC Pros and Cons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6B72B2-628B-49BB-86C3-06D393A867FD}"/>
              </a:ext>
            </a:extLst>
          </p:cNvPr>
          <p:cNvSpPr txBox="1"/>
          <p:nvPr/>
        </p:nvSpPr>
        <p:spPr>
          <a:xfrm>
            <a:off x="581257" y="1600200"/>
            <a:ext cx="3512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Pros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715187-4317-410B-A1FB-C20224299E9A}"/>
              </a:ext>
            </a:extLst>
          </p:cNvPr>
          <p:cNvSpPr txBox="1"/>
          <p:nvPr/>
        </p:nvSpPr>
        <p:spPr>
          <a:xfrm>
            <a:off x="5050616" y="1600200"/>
            <a:ext cx="3512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8504A2-858E-4858-8E2A-A7B07EC56AD7}"/>
              </a:ext>
            </a:extLst>
          </p:cNvPr>
          <p:cNvSpPr txBox="1"/>
          <p:nvPr/>
        </p:nvSpPr>
        <p:spPr>
          <a:xfrm>
            <a:off x="212483" y="2184975"/>
            <a:ext cx="42496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Ridiculously simple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Ridiculously effective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Works in general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DC8529-9722-4C1F-A3C6-11EB00BDE1ED}"/>
              </a:ext>
            </a:extLst>
          </p:cNvPr>
          <p:cNvSpPr txBox="1"/>
          <p:nvPr/>
        </p:nvSpPr>
        <p:spPr>
          <a:xfrm>
            <a:off x="4681842" y="2184975"/>
            <a:ext cx="424967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Have to tune parameters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No theory (so can’t derive parameters via theory)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Not magic, especially with lots of outliers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1C652E-ACD7-44C5-91A5-252A97D9BA14}"/>
              </a:ext>
            </a:extLst>
          </p:cNvPr>
          <p:cNvSpPr txBox="1"/>
          <p:nvPr/>
        </p:nvSpPr>
        <p:spPr>
          <a:xfrm>
            <a:off x="228600" y="6492874"/>
            <a:ext cx="304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List credit: S.</a:t>
            </a:r>
            <a:r>
              <a:rPr kumimoji="0" lang="en-US" sz="12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lang="en-US" sz="1200" kern="0" dirty="0" err="1">
                <a:solidFill>
                  <a:sysClr val="windowText" lastClr="000000"/>
                </a:solidFill>
              </a:rPr>
              <a:t>Lazebnik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0019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F8639B8-A975-424B-8038-757749AB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Hough Transform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E9B1118-18E6-491C-AE84-D8CE4169A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4290" y="1410700"/>
            <a:ext cx="9136380" cy="4681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CA76403-8C8A-48C5-82B5-7ADB43F6816E}"/>
              </a:ext>
            </a:extLst>
          </p:cNvPr>
          <p:cNvSpPr txBox="1"/>
          <p:nvPr/>
        </p:nvSpPr>
        <p:spPr>
          <a:xfrm>
            <a:off x="228600" y="6492874"/>
            <a:ext cx="304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Image credit: S.</a:t>
            </a:r>
            <a:r>
              <a:rPr kumimoji="0" lang="en-US" sz="12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lang="en-US" sz="1200" kern="0" dirty="0" err="1">
                <a:solidFill>
                  <a:sysClr val="windowText" lastClr="000000"/>
                </a:solidFill>
              </a:rPr>
              <a:t>Lazebnik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9795851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DC499-4FF8-4429-AE98-6DB5D4008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Hough Transform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23795C-64F8-4517-913B-3BDC7A677112}"/>
              </a:ext>
            </a:extLst>
          </p:cNvPr>
          <p:cNvSpPr txBox="1"/>
          <p:nvPr/>
        </p:nvSpPr>
        <p:spPr>
          <a:xfrm>
            <a:off x="228600" y="6492874"/>
            <a:ext cx="304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Slide design credit: S.</a:t>
            </a:r>
            <a:r>
              <a:rPr kumimoji="0" lang="en-US" sz="12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lang="en-US" sz="1200" kern="0" dirty="0" err="1">
                <a:solidFill>
                  <a:sysClr val="windowText" lastClr="000000"/>
                </a:solidFill>
              </a:rPr>
              <a:t>Lazebnik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B9DA80-7836-4662-85BB-BA03E78117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5877069"/>
            <a:ext cx="7127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en-US" sz="1800" b="0" dirty="0"/>
              <a:t>P.V.C. Hough, </a:t>
            </a:r>
            <a:r>
              <a:rPr lang="en-US" sz="1800" b="0" i="1" dirty="0"/>
              <a:t>Machine Analysis of Bubble Chamber Pictures,</a:t>
            </a:r>
            <a:r>
              <a:rPr lang="en-US" sz="1800" b="0" dirty="0"/>
              <a:t> Proc. Int. Conf. High Energy Accelerators and Instrumentation, 1959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D46E7A-AB1A-46B7-821E-1C9EC5EEFDD6}"/>
              </a:ext>
            </a:extLst>
          </p:cNvPr>
          <p:cNvSpPr/>
          <p:nvPr/>
        </p:nvSpPr>
        <p:spPr>
          <a:xfrm>
            <a:off x="3562589" y="3823855"/>
            <a:ext cx="2088572" cy="151707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16B7F53-A812-4F86-9529-7A4AEAD6B43B}"/>
              </a:ext>
            </a:extLst>
          </p:cNvPr>
          <p:cNvGrpSpPr/>
          <p:nvPr/>
        </p:nvGrpSpPr>
        <p:grpSpPr>
          <a:xfrm>
            <a:off x="228600" y="3823855"/>
            <a:ext cx="2088572" cy="1886404"/>
            <a:chOff x="228600" y="3823855"/>
            <a:chExt cx="2088572" cy="188640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F69FAB5-7103-454F-A4CB-54BD93E0DC88}"/>
                </a:ext>
              </a:extLst>
            </p:cNvPr>
            <p:cNvSpPr/>
            <p:nvPr/>
          </p:nvSpPr>
          <p:spPr>
            <a:xfrm>
              <a:off x="228600" y="3823855"/>
              <a:ext cx="2088572" cy="151707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7ACE3C5-149A-4C5F-90A6-C51876F07BC1}"/>
                </a:ext>
              </a:extLst>
            </p:cNvPr>
            <p:cNvGrpSpPr/>
            <p:nvPr/>
          </p:nvGrpSpPr>
          <p:grpSpPr>
            <a:xfrm>
              <a:off x="793074" y="4260203"/>
              <a:ext cx="1096818" cy="856164"/>
              <a:chOff x="1668896" y="4260203"/>
              <a:chExt cx="1096818" cy="856164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6C1EA165-D30B-4D0E-B5D8-6F85F0D0CA27}"/>
                  </a:ext>
                </a:extLst>
              </p:cNvPr>
              <p:cNvSpPr/>
              <p:nvPr/>
            </p:nvSpPr>
            <p:spPr>
              <a:xfrm>
                <a:off x="1668896" y="4952423"/>
                <a:ext cx="163944" cy="16394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7743A6CB-1FD2-4A97-A295-AB58B7C394B3}"/>
                  </a:ext>
                </a:extLst>
              </p:cNvPr>
              <p:cNvSpPr/>
              <p:nvPr/>
            </p:nvSpPr>
            <p:spPr>
              <a:xfrm>
                <a:off x="1979854" y="4721683"/>
                <a:ext cx="163944" cy="16394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87EF2540-7146-4014-AA07-22138BF6D55F}"/>
                  </a:ext>
                </a:extLst>
              </p:cNvPr>
              <p:cNvSpPr/>
              <p:nvPr/>
            </p:nvSpPr>
            <p:spPr>
              <a:xfrm>
                <a:off x="2290812" y="4490943"/>
                <a:ext cx="163944" cy="16394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B0FD6528-D502-4FEE-BF26-00A9C7AFC7E5}"/>
                  </a:ext>
                </a:extLst>
              </p:cNvPr>
              <p:cNvSpPr/>
              <p:nvPr/>
            </p:nvSpPr>
            <p:spPr>
              <a:xfrm>
                <a:off x="2601770" y="4260203"/>
                <a:ext cx="163944" cy="16394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918F69F-D92B-47A0-81CE-80CA964CDECF}"/>
                </a:ext>
              </a:extLst>
            </p:cNvPr>
            <p:cNvSpPr txBox="1"/>
            <p:nvPr/>
          </p:nvSpPr>
          <p:spPr>
            <a:xfrm>
              <a:off x="228600" y="5340927"/>
              <a:ext cx="20885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Image Space</a:t>
              </a: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65F417F4-B20F-405F-BD94-5CE91754BFFE}"/>
              </a:ext>
            </a:extLst>
          </p:cNvPr>
          <p:cNvSpPr txBox="1"/>
          <p:nvPr/>
        </p:nvSpPr>
        <p:spPr>
          <a:xfrm>
            <a:off x="3559126" y="5336418"/>
            <a:ext cx="2088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Parameter Space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3D074BE-0758-4019-993E-50CFD6CA1BA5}"/>
              </a:ext>
            </a:extLst>
          </p:cNvPr>
          <p:cNvSpPr txBox="1"/>
          <p:nvPr/>
        </p:nvSpPr>
        <p:spPr>
          <a:xfrm rot="16200000">
            <a:off x="2830950" y="4429232"/>
            <a:ext cx="1023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Slope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DA56E17-A15B-48DB-9F90-4FD910E01A8F}"/>
              </a:ext>
            </a:extLst>
          </p:cNvPr>
          <p:cNvSpPr txBox="1"/>
          <p:nvPr/>
        </p:nvSpPr>
        <p:spPr>
          <a:xfrm>
            <a:off x="3921805" y="3429000"/>
            <a:ext cx="1362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Intercept</a:t>
            </a: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F0CC46A4-C56E-466A-AEDA-F3706B77AD92}"/>
              </a:ext>
            </a:extLst>
          </p:cNvPr>
          <p:cNvGrpSpPr/>
          <p:nvPr/>
        </p:nvGrpSpPr>
        <p:grpSpPr>
          <a:xfrm>
            <a:off x="228600" y="1550422"/>
            <a:ext cx="8615291" cy="3790505"/>
            <a:chOff x="228600" y="1550422"/>
            <a:chExt cx="8615291" cy="3790505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F2DE725C-C26C-40C3-AD3F-B8C83FC1BC07}"/>
                </a:ext>
              </a:extLst>
            </p:cNvPr>
            <p:cNvGrpSpPr/>
            <p:nvPr/>
          </p:nvGrpSpPr>
          <p:grpSpPr>
            <a:xfrm>
              <a:off x="3559126" y="3814379"/>
              <a:ext cx="2087707" cy="1526548"/>
              <a:chOff x="3559126" y="3814379"/>
              <a:chExt cx="2087707" cy="1526548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D1C6DFE6-AFF5-4034-ABA8-A912A5962B21}"/>
                  </a:ext>
                </a:extLst>
              </p:cNvPr>
              <p:cNvCxnSpPr/>
              <p:nvPr/>
            </p:nvCxnSpPr>
            <p:spPr>
              <a:xfrm>
                <a:off x="4028448" y="3823855"/>
                <a:ext cx="0" cy="151707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52C1B6B1-5329-4A1D-A832-1E529F041D43}"/>
                  </a:ext>
                </a:extLst>
              </p:cNvPr>
              <p:cNvCxnSpPr/>
              <p:nvPr/>
            </p:nvCxnSpPr>
            <p:spPr>
              <a:xfrm>
                <a:off x="4606875" y="3814379"/>
                <a:ext cx="0" cy="151707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3873E846-5B05-4BD8-8BC3-DC2FCC79BDF5}"/>
                  </a:ext>
                </a:extLst>
              </p:cNvPr>
              <p:cNvCxnSpPr/>
              <p:nvPr/>
            </p:nvCxnSpPr>
            <p:spPr>
              <a:xfrm>
                <a:off x="5112566" y="3823855"/>
                <a:ext cx="0" cy="151707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FD9A990E-2ED3-4BC2-9EB6-FCB7523AF1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59126" y="4203123"/>
                <a:ext cx="208770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B85E1171-0457-4B04-A23D-2207D95EC63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59126" y="4582391"/>
                <a:ext cx="208770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AABFF737-AAB3-43DD-8C57-15FBABA5E0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59126" y="4961659"/>
                <a:ext cx="208770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5DC077C6-E20F-4B5B-8D2A-94D3511D8FB8}"/>
                </a:ext>
              </a:extLst>
            </p:cNvPr>
            <p:cNvSpPr txBox="1"/>
            <p:nvPr/>
          </p:nvSpPr>
          <p:spPr>
            <a:xfrm>
              <a:off x="228600" y="1550422"/>
              <a:ext cx="86152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1. Discretize space of parametric models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05A6628A-DBD3-4C08-A1F9-7CF815C34864}"/>
              </a:ext>
            </a:extLst>
          </p:cNvPr>
          <p:cNvGrpSpPr/>
          <p:nvPr/>
        </p:nvGrpSpPr>
        <p:grpSpPr>
          <a:xfrm>
            <a:off x="228600" y="2099386"/>
            <a:ext cx="8615291" cy="3237242"/>
            <a:chOff x="228600" y="2099386"/>
            <a:chExt cx="8615291" cy="3237242"/>
          </a:xfrm>
        </p:grpSpPr>
        <p:sp>
          <p:nvSpPr>
            <p:cNvPr id="43" name="Arrow: Right 42">
              <a:extLst>
                <a:ext uri="{FF2B5EF4-FFF2-40B4-BE49-F238E27FC236}">
                  <a16:creationId xmlns:a16="http://schemas.microsoft.com/office/drawing/2014/main" id="{C519FABC-F210-407A-9B24-46FECC8E3D97}"/>
                </a:ext>
              </a:extLst>
            </p:cNvPr>
            <p:cNvSpPr/>
            <p:nvPr/>
          </p:nvSpPr>
          <p:spPr>
            <a:xfrm>
              <a:off x="2421350" y="4342175"/>
              <a:ext cx="737755" cy="54344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9C2FCD93-4480-452D-9E58-85915F065985}"/>
                </a:ext>
              </a:extLst>
            </p:cNvPr>
            <p:cNvGrpSpPr/>
            <p:nvPr/>
          </p:nvGrpSpPr>
          <p:grpSpPr>
            <a:xfrm>
              <a:off x="228600" y="2099386"/>
              <a:ext cx="8615291" cy="3237242"/>
              <a:chOff x="228600" y="2099386"/>
              <a:chExt cx="8615291" cy="3237242"/>
            </a:xfrm>
          </p:grpSpPr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A554AAA7-B455-42ED-B527-1E19DEBD4850}"/>
                  </a:ext>
                </a:extLst>
              </p:cNvPr>
              <p:cNvGrpSpPr/>
              <p:nvPr/>
            </p:nvGrpSpPr>
            <p:grpSpPr>
              <a:xfrm>
                <a:off x="3631803" y="3835086"/>
                <a:ext cx="1917601" cy="1501542"/>
                <a:chOff x="3631803" y="3835086"/>
                <a:chExt cx="1917601" cy="1501542"/>
              </a:xfrm>
            </p:grpSpPr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6243E8D6-6560-47BA-816C-A7913A46B2DF}"/>
                    </a:ext>
                  </a:extLst>
                </p:cNvPr>
                <p:cNvSpPr txBox="1"/>
                <p:nvPr/>
              </p:nvSpPr>
              <p:spPr>
                <a:xfrm>
                  <a:off x="4177265" y="4224856"/>
                  <a:ext cx="31716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2</a:t>
                  </a:r>
                </a:p>
              </p:txBody>
            </p:sp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7D9C9FA0-1F6C-4866-AF0E-97090926AC44}"/>
                    </a:ext>
                  </a:extLst>
                </p:cNvPr>
                <p:cNvSpPr txBox="1"/>
                <p:nvPr/>
              </p:nvSpPr>
              <p:spPr>
                <a:xfrm>
                  <a:off x="3631803" y="4224856"/>
                  <a:ext cx="31716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0</a:t>
                  </a:r>
                </a:p>
              </p:txBody>
            </p:sp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8CB0788D-2520-420E-B842-D37E0BE34F1A}"/>
                    </a:ext>
                  </a:extLst>
                </p:cNvPr>
                <p:cNvSpPr txBox="1"/>
                <p:nvPr/>
              </p:nvSpPr>
              <p:spPr>
                <a:xfrm>
                  <a:off x="3631803" y="4603289"/>
                  <a:ext cx="31716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0</a:t>
                  </a:r>
                </a:p>
              </p:txBody>
            </p:sp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8897158-F0DA-401A-B3EF-8B6D19F76190}"/>
                    </a:ext>
                  </a:extLst>
                </p:cNvPr>
                <p:cNvSpPr txBox="1"/>
                <p:nvPr/>
              </p:nvSpPr>
              <p:spPr>
                <a:xfrm>
                  <a:off x="3631803" y="4967296"/>
                  <a:ext cx="31716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0</a:t>
                  </a:r>
                </a:p>
              </p:txBody>
            </p:sp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B5FE0E80-7D4E-4F31-8B21-5F00594B30A3}"/>
                    </a:ext>
                  </a:extLst>
                </p:cNvPr>
                <p:cNvSpPr txBox="1"/>
                <p:nvPr/>
              </p:nvSpPr>
              <p:spPr>
                <a:xfrm>
                  <a:off x="4177265" y="3835086"/>
                  <a:ext cx="31716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1</a:t>
                  </a:r>
                </a:p>
              </p:txBody>
            </p:sp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10F0E7C1-FF5E-4AEC-99AB-AE8068DBB20F}"/>
                    </a:ext>
                  </a:extLst>
                </p:cNvPr>
                <p:cNvSpPr txBox="1"/>
                <p:nvPr/>
              </p:nvSpPr>
              <p:spPr>
                <a:xfrm>
                  <a:off x="4177265" y="4603289"/>
                  <a:ext cx="31716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1</a:t>
                  </a:r>
                </a:p>
              </p:txBody>
            </p:sp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C1E80C95-9E18-47DB-B396-6455D1F32142}"/>
                    </a:ext>
                  </a:extLst>
                </p:cNvPr>
                <p:cNvSpPr txBox="1"/>
                <p:nvPr/>
              </p:nvSpPr>
              <p:spPr>
                <a:xfrm>
                  <a:off x="4720129" y="4224856"/>
                  <a:ext cx="31716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4</a:t>
                  </a:r>
                </a:p>
              </p:txBody>
            </p:sp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D8080E28-EC1D-4146-AAEA-35EC348004FA}"/>
                    </a:ext>
                  </a:extLst>
                </p:cNvPr>
                <p:cNvSpPr txBox="1"/>
                <p:nvPr/>
              </p:nvSpPr>
              <p:spPr>
                <a:xfrm>
                  <a:off x="4720129" y="4603289"/>
                  <a:ext cx="31716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2</a:t>
                  </a:r>
                </a:p>
              </p:txBody>
            </p:sp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C757C597-F4FF-427B-9D3A-B12923754C57}"/>
                    </a:ext>
                  </a:extLst>
                </p:cNvPr>
                <p:cNvSpPr txBox="1"/>
                <p:nvPr/>
              </p:nvSpPr>
              <p:spPr>
                <a:xfrm>
                  <a:off x="4177265" y="4967296"/>
                  <a:ext cx="31716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1</a:t>
                  </a:r>
                </a:p>
              </p:txBody>
            </p:sp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CF0B07AC-F914-421E-B83C-50BC6AEE0D3D}"/>
                    </a:ext>
                  </a:extLst>
                </p:cNvPr>
                <p:cNvSpPr txBox="1"/>
                <p:nvPr/>
              </p:nvSpPr>
              <p:spPr>
                <a:xfrm>
                  <a:off x="4720129" y="4967296"/>
                  <a:ext cx="31716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0</a:t>
                  </a:r>
                </a:p>
              </p:txBody>
            </p:sp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07401C8F-0C14-4F1B-84D8-9C87F712325C}"/>
                    </a:ext>
                  </a:extLst>
                </p:cNvPr>
                <p:cNvSpPr txBox="1"/>
                <p:nvPr/>
              </p:nvSpPr>
              <p:spPr>
                <a:xfrm>
                  <a:off x="5232242" y="4603289"/>
                  <a:ext cx="31716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0</a:t>
                  </a:r>
                </a:p>
              </p:txBody>
            </p:sp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66603B3F-E0AA-47BE-B2EC-C577434A34DD}"/>
                    </a:ext>
                  </a:extLst>
                </p:cNvPr>
                <p:cNvSpPr txBox="1"/>
                <p:nvPr/>
              </p:nvSpPr>
              <p:spPr>
                <a:xfrm>
                  <a:off x="4720129" y="3835086"/>
                  <a:ext cx="31716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0</a:t>
                  </a:r>
                </a:p>
              </p:txBody>
            </p:sp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603EB83C-5C58-4B1F-9757-79BF99DE418C}"/>
                    </a:ext>
                  </a:extLst>
                </p:cNvPr>
                <p:cNvSpPr txBox="1"/>
                <p:nvPr/>
              </p:nvSpPr>
              <p:spPr>
                <a:xfrm>
                  <a:off x="3631803" y="3835086"/>
                  <a:ext cx="31716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1</a:t>
                  </a:r>
                </a:p>
              </p:txBody>
            </p:sp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A0AD7F64-C439-49FC-A041-67C962FB5AED}"/>
                    </a:ext>
                  </a:extLst>
                </p:cNvPr>
                <p:cNvSpPr txBox="1"/>
                <p:nvPr/>
              </p:nvSpPr>
              <p:spPr>
                <a:xfrm>
                  <a:off x="5232242" y="3835086"/>
                  <a:ext cx="31716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0</a:t>
                  </a:r>
                </a:p>
              </p:txBody>
            </p:sp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21B60759-DA3D-403D-AB79-4B0AE7143336}"/>
                    </a:ext>
                  </a:extLst>
                </p:cNvPr>
                <p:cNvSpPr txBox="1"/>
                <p:nvPr/>
              </p:nvSpPr>
              <p:spPr>
                <a:xfrm>
                  <a:off x="5232242" y="4224856"/>
                  <a:ext cx="31716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3</a:t>
                  </a:r>
                </a:p>
              </p:txBody>
            </p:sp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FB37CDB1-F895-4FE2-8ABE-B55E1B1F6AA8}"/>
                    </a:ext>
                  </a:extLst>
                </p:cNvPr>
                <p:cNvSpPr txBox="1"/>
                <p:nvPr/>
              </p:nvSpPr>
              <p:spPr>
                <a:xfrm>
                  <a:off x="5232242" y="4967296"/>
                  <a:ext cx="31716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1</a:t>
                  </a:r>
                </a:p>
              </p:txBody>
            </p:sp>
          </p:grp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C4AB8F68-2DCB-4955-96DA-946EB2792DE9}"/>
                  </a:ext>
                </a:extLst>
              </p:cNvPr>
              <p:cNvSpPr txBox="1"/>
              <p:nvPr/>
            </p:nvSpPr>
            <p:spPr>
              <a:xfrm>
                <a:off x="228600" y="2099386"/>
                <a:ext cx="86152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2. Each pixel votes for all compatible models</a:t>
                </a:r>
              </a:p>
            </p:txBody>
          </p:sp>
        </p:grp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9FC941F7-C6B2-4D1C-A710-E0E220D3D871}"/>
              </a:ext>
            </a:extLst>
          </p:cNvPr>
          <p:cNvGrpSpPr/>
          <p:nvPr/>
        </p:nvGrpSpPr>
        <p:grpSpPr>
          <a:xfrm>
            <a:off x="228599" y="2619304"/>
            <a:ext cx="8615292" cy="3090955"/>
            <a:chOff x="228599" y="2619304"/>
            <a:chExt cx="8615292" cy="3090955"/>
          </a:xfrm>
        </p:grpSpPr>
        <p:sp>
          <p:nvSpPr>
            <p:cNvPr id="40" name="Arrow: Right 39">
              <a:extLst>
                <a:ext uri="{FF2B5EF4-FFF2-40B4-BE49-F238E27FC236}">
                  <a16:creationId xmlns:a16="http://schemas.microsoft.com/office/drawing/2014/main" id="{D9AD24FE-6BCB-4A47-A3CD-2C0F1E4FECCE}"/>
                </a:ext>
              </a:extLst>
            </p:cNvPr>
            <p:cNvSpPr/>
            <p:nvPr/>
          </p:nvSpPr>
          <p:spPr>
            <a:xfrm>
              <a:off x="5743814" y="4342175"/>
              <a:ext cx="737755" cy="54344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84150F2C-A6F0-4871-BBC6-A3BA58C5D397}"/>
                </a:ext>
              </a:extLst>
            </p:cNvPr>
            <p:cNvGrpSpPr/>
            <p:nvPr/>
          </p:nvGrpSpPr>
          <p:grpSpPr>
            <a:xfrm>
              <a:off x="228599" y="2619304"/>
              <a:ext cx="8615292" cy="3090955"/>
              <a:chOff x="228599" y="2619304"/>
              <a:chExt cx="8615292" cy="3090955"/>
            </a:xfrm>
          </p:grpSpPr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F27ABC0F-1DBA-4F61-AB8D-66A3A913B8A4}"/>
                  </a:ext>
                </a:extLst>
              </p:cNvPr>
              <p:cNvGrpSpPr/>
              <p:nvPr/>
            </p:nvGrpSpPr>
            <p:grpSpPr>
              <a:xfrm>
                <a:off x="6755319" y="3823855"/>
                <a:ext cx="2088572" cy="1886404"/>
                <a:chOff x="228600" y="3823855"/>
                <a:chExt cx="2088572" cy="1886404"/>
              </a:xfrm>
            </p:grpSpPr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436FA453-C0E6-45F8-B1B7-3EC357429757}"/>
                    </a:ext>
                  </a:extLst>
                </p:cNvPr>
                <p:cNvSpPr/>
                <p:nvPr/>
              </p:nvSpPr>
              <p:spPr>
                <a:xfrm>
                  <a:off x="228600" y="3823855"/>
                  <a:ext cx="2088572" cy="1517072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11CF4137-7F99-4900-B741-C10CF7F27A35}"/>
                    </a:ext>
                  </a:extLst>
                </p:cNvPr>
                <p:cNvGrpSpPr/>
                <p:nvPr/>
              </p:nvGrpSpPr>
              <p:grpSpPr>
                <a:xfrm>
                  <a:off x="793074" y="4260203"/>
                  <a:ext cx="1096818" cy="856164"/>
                  <a:chOff x="1668896" y="4260203"/>
                  <a:chExt cx="1096818" cy="856164"/>
                </a:xfrm>
              </p:grpSpPr>
              <p:sp>
                <p:nvSpPr>
                  <p:cNvPr id="51" name="Oval 50">
                    <a:extLst>
                      <a:ext uri="{FF2B5EF4-FFF2-40B4-BE49-F238E27FC236}">
                        <a16:creationId xmlns:a16="http://schemas.microsoft.com/office/drawing/2014/main" id="{F911565D-A0A0-405C-9FF8-32A8BA1264B6}"/>
                      </a:ext>
                    </a:extLst>
                  </p:cNvPr>
                  <p:cNvSpPr/>
                  <p:nvPr/>
                </p:nvSpPr>
                <p:spPr>
                  <a:xfrm>
                    <a:off x="1668896" y="4952423"/>
                    <a:ext cx="163944" cy="163944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" name="Oval 51">
                    <a:extLst>
                      <a:ext uri="{FF2B5EF4-FFF2-40B4-BE49-F238E27FC236}">
                        <a16:creationId xmlns:a16="http://schemas.microsoft.com/office/drawing/2014/main" id="{87078489-C237-45A3-900E-9DFE0612AC51}"/>
                      </a:ext>
                    </a:extLst>
                  </p:cNvPr>
                  <p:cNvSpPr/>
                  <p:nvPr/>
                </p:nvSpPr>
                <p:spPr>
                  <a:xfrm>
                    <a:off x="1979854" y="4721683"/>
                    <a:ext cx="163944" cy="163944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" name="Oval 52">
                    <a:extLst>
                      <a:ext uri="{FF2B5EF4-FFF2-40B4-BE49-F238E27FC236}">
                        <a16:creationId xmlns:a16="http://schemas.microsoft.com/office/drawing/2014/main" id="{EA2D62A3-05DD-436C-9CBA-E2D9C86D05D3}"/>
                      </a:ext>
                    </a:extLst>
                  </p:cNvPr>
                  <p:cNvSpPr/>
                  <p:nvPr/>
                </p:nvSpPr>
                <p:spPr>
                  <a:xfrm>
                    <a:off x="2290812" y="4490943"/>
                    <a:ext cx="163944" cy="163944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" name="Oval 53">
                    <a:extLst>
                      <a:ext uri="{FF2B5EF4-FFF2-40B4-BE49-F238E27FC236}">
                        <a16:creationId xmlns:a16="http://schemas.microsoft.com/office/drawing/2014/main" id="{F2606534-1DB8-49C6-8AD3-596C5FA198FA}"/>
                      </a:ext>
                    </a:extLst>
                  </p:cNvPr>
                  <p:cNvSpPr/>
                  <p:nvPr/>
                </p:nvSpPr>
                <p:spPr>
                  <a:xfrm>
                    <a:off x="2601770" y="4260203"/>
                    <a:ext cx="163944" cy="163944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8DF72FC1-4BB9-4FCA-89C3-7D9A4372858F}"/>
                    </a:ext>
                  </a:extLst>
                </p:cNvPr>
                <p:cNvSpPr txBox="1"/>
                <p:nvPr/>
              </p:nvSpPr>
              <p:spPr>
                <a:xfrm>
                  <a:off x="228600" y="5340927"/>
                  <a:ext cx="208857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/>
                    <a:t>Image Space</a:t>
                  </a:r>
                </a:p>
              </p:txBody>
            </p:sp>
          </p:grp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36DD04BB-CD70-4B9A-9E69-3EC1E84E0C7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68710" y="3963267"/>
                <a:ext cx="1775181" cy="1368184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F9BB40F2-6243-4DA7-9112-899514D09ABB}"/>
                  </a:ext>
                </a:extLst>
              </p:cNvPr>
              <p:cNvSpPr txBox="1"/>
              <p:nvPr/>
            </p:nvSpPr>
            <p:spPr>
              <a:xfrm>
                <a:off x="228599" y="2619304"/>
                <a:ext cx="86152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3. Find models compatible with many pixels</a:t>
                </a:r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06983965-5F67-43CB-8458-589C68041D61}"/>
                  </a:ext>
                </a:extLst>
              </p:cNvPr>
              <p:cNvSpPr/>
              <p:nvPr/>
            </p:nvSpPr>
            <p:spPr>
              <a:xfrm>
                <a:off x="4602978" y="4203123"/>
                <a:ext cx="512575" cy="357535"/>
              </a:xfrm>
              <a:prstGeom prst="rect">
                <a:avLst/>
              </a:prstGeom>
              <a:noFill/>
              <a:ln w="762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0118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DB72B-0DF7-4A2A-A48F-239D3D873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Hough Transform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26707C-7D0F-4F6B-A987-3813B90F044A}"/>
              </a:ext>
            </a:extLst>
          </p:cNvPr>
          <p:cNvSpPr txBox="1"/>
          <p:nvPr/>
        </p:nvSpPr>
        <p:spPr>
          <a:xfrm>
            <a:off x="631809" y="5969654"/>
            <a:ext cx="4477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Image Space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81B584-1FF2-4AD0-B26A-F565466B2320}"/>
              </a:ext>
            </a:extLst>
          </p:cNvPr>
          <p:cNvSpPr/>
          <p:nvPr/>
        </p:nvSpPr>
        <p:spPr>
          <a:xfrm>
            <a:off x="631810" y="2673670"/>
            <a:ext cx="4477040" cy="325198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7AB810-BF08-494E-86B1-FAA83D45B1A3}"/>
              </a:ext>
            </a:extLst>
          </p:cNvPr>
          <p:cNvSpPr txBox="1"/>
          <p:nvPr/>
        </p:nvSpPr>
        <p:spPr>
          <a:xfrm>
            <a:off x="5258974" y="5969654"/>
            <a:ext cx="3253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Parameter Space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FF5CD7-17E3-4517-B4C7-9FF43435A895}"/>
              </a:ext>
            </a:extLst>
          </p:cNvPr>
          <p:cNvSpPr txBox="1"/>
          <p:nvPr/>
        </p:nvSpPr>
        <p:spPr>
          <a:xfrm>
            <a:off x="631809" y="1657497"/>
            <a:ext cx="7880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Line in image = point in parameter space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5FEDD25-52EC-469D-8BC6-70BB6817BE28}"/>
              </a:ext>
            </a:extLst>
          </p:cNvPr>
          <p:cNvGrpSpPr/>
          <p:nvPr/>
        </p:nvGrpSpPr>
        <p:grpSpPr>
          <a:xfrm>
            <a:off x="580645" y="2794225"/>
            <a:ext cx="4439411" cy="3230566"/>
            <a:chOff x="580645" y="2587752"/>
            <a:chExt cx="4439411" cy="3230566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CA4637DF-14DC-41DB-AE23-21E4800A361A}"/>
                </a:ext>
              </a:extLst>
            </p:cNvPr>
            <p:cNvCxnSpPr/>
            <p:nvPr/>
          </p:nvCxnSpPr>
          <p:spPr>
            <a:xfrm>
              <a:off x="749808" y="2587752"/>
              <a:ext cx="0" cy="29718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6B9D29A5-7990-46AD-A31B-A6177DF7567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9808" y="5559552"/>
              <a:ext cx="4270248" cy="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917E114-766A-4BC5-9DB1-BA2F81629555}"/>
                </a:ext>
              </a:extLst>
            </p:cNvPr>
            <p:cNvSpPr txBox="1"/>
            <p:nvPr/>
          </p:nvSpPr>
          <p:spPr>
            <a:xfrm>
              <a:off x="580645" y="2838869"/>
              <a:ext cx="338325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y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BF6BFFE-FD0A-4513-B592-41797BB7EA9D}"/>
                </a:ext>
              </a:extLst>
            </p:cNvPr>
            <p:cNvSpPr txBox="1"/>
            <p:nvPr/>
          </p:nvSpPr>
          <p:spPr>
            <a:xfrm>
              <a:off x="4402837" y="5295098"/>
              <a:ext cx="338325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x</a:t>
              </a:r>
            </a:p>
          </p:txBody>
        </p: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433318A-3DE5-4235-AEDB-93E4B55547B7}"/>
              </a:ext>
            </a:extLst>
          </p:cNvPr>
          <p:cNvCxnSpPr/>
          <p:nvPr/>
        </p:nvCxnSpPr>
        <p:spPr>
          <a:xfrm flipV="1">
            <a:off x="918970" y="3150841"/>
            <a:ext cx="3822192" cy="1801368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FBE2E4A-7F9F-4E13-AA7C-13B983E06E13}"/>
                  </a:ext>
                </a:extLst>
              </p:cNvPr>
              <p:cNvSpPr txBox="1"/>
              <p:nvPr/>
            </p:nvSpPr>
            <p:spPr>
              <a:xfrm>
                <a:off x="2213428" y="4492109"/>
                <a:ext cx="253640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FBE2E4A-7F9F-4E13-AA7C-13B983E06E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3428" y="4492109"/>
                <a:ext cx="2536400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97F03D2C-2C1B-4726-AB3A-73E8E18336FA}"/>
              </a:ext>
            </a:extLst>
          </p:cNvPr>
          <p:cNvGrpSpPr/>
          <p:nvPr/>
        </p:nvGrpSpPr>
        <p:grpSpPr>
          <a:xfrm>
            <a:off x="5258974" y="2673670"/>
            <a:ext cx="3253218" cy="3251980"/>
            <a:chOff x="5258974" y="2467197"/>
            <a:chExt cx="3253218" cy="325198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A8CE769-E4E4-4C1E-A2D7-7AE260A7F69D}"/>
                </a:ext>
              </a:extLst>
            </p:cNvPr>
            <p:cNvSpPr/>
            <p:nvPr/>
          </p:nvSpPr>
          <p:spPr>
            <a:xfrm>
              <a:off x="5258974" y="2467197"/>
              <a:ext cx="3253218" cy="325198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DFBC843B-3C14-419E-BD0B-CABE6A98CD79}"/>
                </a:ext>
              </a:extLst>
            </p:cNvPr>
            <p:cNvCxnSpPr/>
            <p:nvPr/>
          </p:nvCxnSpPr>
          <p:spPr>
            <a:xfrm>
              <a:off x="5447172" y="2587625"/>
              <a:ext cx="0" cy="29718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21598235-C403-4735-8BC3-4B07DBD365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47172" y="5559425"/>
              <a:ext cx="3065020" cy="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3082480-8003-4EF6-89B3-63903162BA7C}"/>
                </a:ext>
              </a:extLst>
            </p:cNvPr>
            <p:cNvSpPr txBox="1"/>
            <p:nvPr/>
          </p:nvSpPr>
          <p:spPr>
            <a:xfrm>
              <a:off x="5278009" y="2838742"/>
              <a:ext cx="400412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m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1D19B2D8-4D9A-43CF-B7B4-CD90A37939D2}"/>
              </a:ext>
            </a:extLst>
          </p:cNvPr>
          <p:cNvSpPr txBox="1"/>
          <p:nvPr/>
        </p:nvSpPr>
        <p:spPr>
          <a:xfrm>
            <a:off x="7830969" y="5501444"/>
            <a:ext cx="338325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F01D1D01-BF9A-41B9-B667-8DCAA6430C25}"/>
              </a:ext>
            </a:extLst>
          </p:cNvPr>
          <p:cNvSpPr/>
          <p:nvPr/>
        </p:nvSpPr>
        <p:spPr>
          <a:xfrm>
            <a:off x="5730296" y="4991144"/>
            <a:ext cx="280558" cy="280558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7CC9261-A893-4FB4-9AC8-69A163D9B0EC}"/>
                  </a:ext>
                </a:extLst>
              </p:cNvPr>
              <p:cNvSpPr txBox="1"/>
              <p:nvPr/>
            </p:nvSpPr>
            <p:spPr>
              <a:xfrm>
                <a:off x="6010854" y="4404637"/>
                <a:ext cx="158210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7CC9261-A893-4FB4-9AC8-69A163D9B0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0854" y="4404637"/>
                <a:ext cx="1582100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6C91C7AA-E047-4D4C-90BF-E905385A9F73}"/>
              </a:ext>
            </a:extLst>
          </p:cNvPr>
          <p:cNvSpPr txBox="1"/>
          <p:nvPr/>
        </p:nvSpPr>
        <p:spPr>
          <a:xfrm>
            <a:off x="228600" y="6492874"/>
            <a:ext cx="8421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Diagram is remake of S. Seitz Slides; these are illustrative and values may not be real </a:t>
            </a:r>
          </a:p>
        </p:txBody>
      </p:sp>
    </p:spTree>
    <p:extLst>
      <p:ext uri="{BB962C8B-B14F-4D97-AF65-F5344CB8AC3E}">
        <p14:creationId xmlns:p14="http://schemas.microsoft.com/office/powerpoint/2010/main" val="122634410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DB72B-0DF7-4A2A-A48F-239D3D873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Hough Transform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26707C-7D0F-4F6B-A987-3813B90F044A}"/>
              </a:ext>
            </a:extLst>
          </p:cNvPr>
          <p:cNvSpPr txBox="1"/>
          <p:nvPr/>
        </p:nvSpPr>
        <p:spPr>
          <a:xfrm>
            <a:off x="631809" y="5969654"/>
            <a:ext cx="4477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Image Space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81B584-1FF2-4AD0-B26A-F565466B2320}"/>
              </a:ext>
            </a:extLst>
          </p:cNvPr>
          <p:cNvSpPr/>
          <p:nvPr/>
        </p:nvSpPr>
        <p:spPr>
          <a:xfrm>
            <a:off x="631810" y="2673670"/>
            <a:ext cx="4477040" cy="325198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7AB810-BF08-494E-86B1-FAA83D45B1A3}"/>
              </a:ext>
            </a:extLst>
          </p:cNvPr>
          <p:cNvSpPr txBox="1"/>
          <p:nvPr/>
        </p:nvSpPr>
        <p:spPr>
          <a:xfrm>
            <a:off x="5258974" y="5969654"/>
            <a:ext cx="3253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Parameter Space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FF5CD7-17E3-4517-B4C7-9FF43435A895}"/>
              </a:ext>
            </a:extLst>
          </p:cNvPr>
          <p:cNvSpPr txBox="1"/>
          <p:nvPr/>
        </p:nvSpPr>
        <p:spPr>
          <a:xfrm>
            <a:off x="631809" y="1377647"/>
            <a:ext cx="7880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Point in image = line in parameter space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5FEDD25-52EC-469D-8BC6-70BB6817BE28}"/>
              </a:ext>
            </a:extLst>
          </p:cNvPr>
          <p:cNvGrpSpPr/>
          <p:nvPr/>
        </p:nvGrpSpPr>
        <p:grpSpPr>
          <a:xfrm>
            <a:off x="580645" y="2794225"/>
            <a:ext cx="4439411" cy="3230566"/>
            <a:chOff x="580645" y="2587752"/>
            <a:chExt cx="4439411" cy="3230566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CA4637DF-14DC-41DB-AE23-21E4800A361A}"/>
                </a:ext>
              </a:extLst>
            </p:cNvPr>
            <p:cNvCxnSpPr/>
            <p:nvPr/>
          </p:nvCxnSpPr>
          <p:spPr>
            <a:xfrm>
              <a:off x="749808" y="2587752"/>
              <a:ext cx="0" cy="29718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6B9D29A5-7990-46AD-A31B-A6177DF7567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9808" y="5559552"/>
              <a:ext cx="4270248" cy="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917E114-766A-4BC5-9DB1-BA2F81629555}"/>
                </a:ext>
              </a:extLst>
            </p:cNvPr>
            <p:cNvSpPr txBox="1"/>
            <p:nvPr/>
          </p:nvSpPr>
          <p:spPr>
            <a:xfrm>
              <a:off x="580645" y="2838869"/>
              <a:ext cx="338325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y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BF6BFFE-FD0A-4513-B592-41797BB7EA9D}"/>
                </a:ext>
              </a:extLst>
            </p:cNvPr>
            <p:cNvSpPr txBox="1"/>
            <p:nvPr/>
          </p:nvSpPr>
          <p:spPr>
            <a:xfrm>
              <a:off x="4402837" y="5295098"/>
              <a:ext cx="338325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x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7F03D2C-2C1B-4726-AB3A-73E8E18336FA}"/>
              </a:ext>
            </a:extLst>
          </p:cNvPr>
          <p:cNvGrpSpPr/>
          <p:nvPr/>
        </p:nvGrpSpPr>
        <p:grpSpPr>
          <a:xfrm>
            <a:off x="5258974" y="2673670"/>
            <a:ext cx="3253218" cy="3251980"/>
            <a:chOff x="5258974" y="2467197"/>
            <a:chExt cx="3253218" cy="325198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A8CE769-E4E4-4C1E-A2D7-7AE260A7F69D}"/>
                </a:ext>
              </a:extLst>
            </p:cNvPr>
            <p:cNvSpPr/>
            <p:nvPr/>
          </p:nvSpPr>
          <p:spPr>
            <a:xfrm>
              <a:off x="5258974" y="2467197"/>
              <a:ext cx="3253218" cy="325198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DFBC843B-3C14-419E-BD0B-CABE6A98CD79}"/>
                </a:ext>
              </a:extLst>
            </p:cNvPr>
            <p:cNvCxnSpPr/>
            <p:nvPr/>
          </p:nvCxnSpPr>
          <p:spPr>
            <a:xfrm>
              <a:off x="5447172" y="2587625"/>
              <a:ext cx="0" cy="29718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21598235-C403-4735-8BC3-4B07DBD365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47172" y="5559425"/>
              <a:ext cx="3065020" cy="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3082480-8003-4EF6-89B3-63903162BA7C}"/>
                </a:ext>
              </a:extLst>
            </p:cNvPr>
            <p:cNvSpPr txBox="1"/>
            <p:nvPr/>
          </p:nvSpPr>
          <p:spPr>
            <a:xfrm>
              <a:off x="5278009" y="2838742"/>
              <a:ext cx="400412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m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1D19B2D8-4D9A-43CF-B7B4-CD90A37939D2}"/>
              </a:ext>
            </a:extLst>
          </p:cNvPr>
          <p:cNvSpPr txBox="1"/>
          <p:nvPr/>
        </p:nvSpPr>
        <p:spPr>
          <a:xfrm>
            <a:off x="7830969" y="5501444"/>
            <a:ext cx="338325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EEBB63A-419D-4B26-B47D-619A1C59F03C}"/>
              </a:ext>
            </a:extLst>
          </p:cNvPr>
          <p:cNvSpPr/>
          <p:nvPr/>
        </p:nvSpPr>
        <p:spPr>
          <a:xfrm>
            <a:off x="1060781" y="5094731"/>
            <a:ext cx="280558" cy="2805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ADE291B-1EFC-468A-833A-43C295B701FC}"/>
              </a:ext>
            </a:extLst>
          </p:cNvPr>
          <p:cNvGrpSpPr/>
          <p:nvPr/>
        </p:nvGrpSpPr>
        <p:grpSpPr>
          <a:xfrm>
            <a:off x="1029383" y="1901387"/>
            <a:ext cx="7085235" cy="523220"/>
            <a:chOff x="580645" y="1901387"/>
            <a:chExt cx="7085235" cy="52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20BA01A4-2676-4242-B724-6251F0D0584D}"/>
                    </a:ext>
                  </a:extLst>
                </p:cNvPr>
                <p:cNvSpPr txBox="1"/>
                <p:nvPr/>
              </p:nvSpPr>
              <p:spPr>
                <a:xfrm>
                  <a:off x="5136277" y="1916776"/>
                  <a:ext cx="2529603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20BA01A4-2676-4242-B724-6251F0D058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36277" y="1916776"/>
                  <a:ext cx="2529603" cy="492443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8AA8D7C-187C-4E76-A2DB-0B1E811A1ED7}"/>
                </a:ext>
              </a:extLst>
            </p:cNvPr>
            <p:cNvSpPr txBox="1"/>
            <p:nvPr/>
          </p:nvSpPr>
          <p:spPr>
            <a:xfrm>
              <a:off x="580645" y="1901387"/>
              <a:ext cx="44770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All lines through the point: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C971EED-7B7C-44B0-917E-85E6D0B18190}"/>
                  </a:ext>
                </a:extLst>
              </p:cNvPr>
              <p:cNvSpPr txBox="1"/>
              <p:nvPr/>
            </p:nvSpPr>
            <p:spPr>
              <a:xfrm>
                <a:off x="5909686" y="3462887"/>
                <a:ext cx="252960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C971EED-7B7C-44B0-917E-85E6D0B181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9686" y="3462887"/>
                <a:ext cx="2529603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73CB32D-DEDF-48CF-AE9B-A2744B54F01C}"/>
              </a:ext>
            </a:extLst>
          </p:cNvPr>
          <p:cNvCxnSpPr>
            <a:cxnSpLocks/>
          </p:cNvCxnSpPr>
          <p:nvPr/>
        </p:nvCxnSpPr>
        <p:spPr>
          <a:xfrm>
            <a:off x="5563345" y="3849947"/>
            <a:ext cx="2117500" cy="184270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6563B62-E9BB-4F8D-9173-2805F1DC872C}"/>
                  </a:ext>
                </a:extLst>
              </p:cNvPr>
              <p:cNvSpPr txBox="1"/>
              <p:nvPr/>
            </p:nvSpPr>
            <p:spPr>
              <a:xfrm>
                <a:off x="1591103" y="4952579"/>
                <a:ext cx="141897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6563B62-E9BB-4F8D-9173-2805F1DC87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1103" y="4952579"/>
                <a:ext cx="1418978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6E10377A-8A94-4968-B66F-F5A8FC8D4A15}"/>
              </a:ext>
            </a:extLst>
          </p:cNvPr>
          <p:cNvSpPr txBox="1"/>
          <p:nvPr/>
        </p:nvSpPr>
        <p:spPr>
          <a:xfrm>
            <a:off x="228600" y="6492874"/>
            <a:ext cx="8421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Diagram is remake of S. Seitz Slides; these are illustrative and values may not be real </a:t>
            </a:r>
          </a:p>
        </p:txBody>
      </p:sp>
    </p:spTree>
    <p:extLst>
      <p:ext uri="{BB962C8B-B14F-4D97-AF65-F5344CB8AC3E}">
        <p14:creationId xmlns:p14="http://schemas.microsoft.com/office/powerpoint/2010/main" val="184867426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DB72B-0DF7-4A2A-A48F-239D3D873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Hough Transform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26707C-7D0F-4F6B-A987-3813B90F044A}"/>
              </a:ext>
            </a:extLst>
          </p:cNvPr>
          <p:cNvSpPr txBox="1"/>
          <p:nvPr/>
        </p:nvSpPr>
        <p:spPr>
          <a:xfrm>
            <a:off x="631809" y="5969654"/>
            <a:ext cx="4477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Image Space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81B584-1FF2-4AD0-B26A-F565466B2320}"/>
              </a:ext>
            </a:extLst>
          </p:cNvPr>
          <p:cNvSpPr/>
          <p:nvPr/>
        </p:nvSpPr>
        <p:spPr>
          <a:xfrm>
            <a:off x="631810" y="2673670"/>
            <a:ext cx="4477040" cy="325198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7AB810-BF08-494E-86B1-FAA83D45B1A3}"/>
              </a:ext>
            </a:extLst>
          </p:cNvPr>
          <p:cNvSpPr txBox="1"/>
          <p:nvPr/>
        </p:nvSpPr>
        <p:spPr>
          <a:xfrm>
            <a:off x="5258974" y="5969654"/>
            <a:ext cx="3253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Parameter Space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FF5CD7-17E3-4517-B4C7-9FF43435A895}"/>
              </a:ext>
            </a:extLst>
          </p:cNvPr>
          <p:cNvSpPr txBox="1"/>
          <p:nvPr/>
        </p:nvSpPr>
        <p:spPr>
          <a:xfrm>
            <a:off x="631809" y="1377647"/>
            <a:ext cx="7880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Point in image = line in parameter space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5FEDD25-52EC-469D-8BC6-70BB6817BE28}"/>
              </a:ext>
            </a:extLst>
          </p:cNvPr>
          <p:cNvGrpSpPr/>
          <p:nvPr/>
        </p:nvGrpSpPr>
        <p:grpSpPr>
          <a:xfrm>
            <a:off x="580645" y="2794225"/>
            <a:ext cx="4439411" cy="3230566"/>
            <a:chOff x="580645" y="2587752"/>
            <a:chExt cx="4439411" cy="3230566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CA4637DF-14DC-41DB-AE23-21E4800A361A}"/>
                </a:ext>
              </a:extLst>
            </p:cNvPr>
            <p:cNvCxnSpPr/>
            <p:nvPr/>
          </p:nvCxnSpPr>
          <p:spPr>
            <a:xfrm>
              <a:off x="749808" y="2587752"/>
              <a:ext cx="0" cy="29718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6B9D29A5-7990-46AD-A31B-A6177DF7567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9808" y="5559552"/>
              <a:ext cx="4270248" cy="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917E114-766A-4BC5-9DB1-BA2F81629555}"/>
                </a:ext>
              </a:extLst>
            </p:cNvPr>
            <p:cNvSpPr txBox="1"/>
            <p:nvPr/>
          </p:nvSpPr>
          <p:spPr>
            <a:xfrm>
              <a:off x="580645" y="2838869"/>
              <a:ext cx="338325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y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BF6BFFE-FD0A-4513-B592-41797BB7EA9D}"/>
                </a:ext>
              </a:extLst>
            </p:cNvPr>
            <p:cNvSpPr txBox="1"/>
            <p:nvPr/>
          </p:nvSpPr>
          <p:spPr>
            <a:xfrm>
              <a:off x="4402837" y="5295098"/>
              <a:ext cx="338325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x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7F03D2C-2C1B-4726-AB3A-73E8E18336FA}"/>
              </a:ext>
            </a:extLst>
          </p:cNvPr>
          <p:cNvGrpSpPr/>
          <p:nvPr/>
        </p:nvGrpSpPr>
        <p:grpSpPr>
          <a:xfrm>
            <a:off x="5258974" y="2673670"/>
            <a:ext cx="3253218" cy="3251980"/>
            <a:chOff x="5258974" y="2467197"/>
            <a:chExt cx="3253218" cy="325198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A8CE769-E4E4-4C1E-A2D7-7AE260A7F69D}"/>
                </a:ext>
              </a:extLst>
            </p:cNvPr>
            <p:cNvSpPr/>
            <p:nvPr/>
          </p:nvSpPr>
          <p:spPr>
            <a:xfrm>
              <a:off x="5258974" y="2467197"/>
              <a:ext cx="3253218" cy="325198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DFBC843B-3C14-419E-BD0B-CABE6A98CD79}"/>
                </a:ext>
              </a:extLst>
            </p:cNvPr>
            <p:cNvCxnSpPr/>
            <p:nvPr/>
          </p:nvCxnSpPr>
          <p:spPr>
            <a:xfrm>
              <a:off x="5447172" y="2587625"/>
              <a:ext cx="0" cy="29718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21598235-C403-4735-8BC3-4B07DBD365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47172" y="5559425"/>
              <a:ext cx="3065020" cy="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3082480-8003-4EF6-89B3-63903162BA7C}"/>
                </a:ext>
              </a:extLst>
            </p:cNvPr>
            <p:cNvSpPr txBox="1"/>
            <p:nvPr/>
          </p:nvSpPr>
          <p:spPr>
            <a:xfrm>
              <a:off x="5278009" y="2838742"/>
              <a:ext cx="400412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m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1D19B2D8-4D9A-43CF-B7B4-CD90A37939D2}"/>
              </a:ext>
            </a:extLst>
          </p:cNvPr>
          <p:cNvSpPr txBox="1"/>
          <p:nvPr/>
        </p:nvSpPr>
        <p:spPr>
          <a:xfrm>
            <a:off x="7830969" y="5501444"/>
            <a:ext cx="338325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EEBB63A-419D-4B26-B47D-619A1C59F03C}"/>
              </a:ext>
            </a:extLst>
          </p:cNvPr>
          <p:cNvSpPr/>
          <p:nvPr/>
        </p:nvSpPr>
        <p:spPr>
          <a:xfrm>
            <a:off x="2493605" y="3689124"/>
            <a:ext cx="280558" cy="28055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ADE291B-1EFC-468A-833A-43C295B701FC}"/>
              </a:ext>
            </a:extLst>
          </p:cNvPr>
          <p:cNvGrpSpPr/>
          <p:nvPr/>
        </p:nvGrpSpPr>
        <p:grpSpPr>
          <a:xfrm>
            <a:off x="1029383" y="1901387"/>
            <a:ext cx="7066255" cy="523220"/>
            <a:chOff x="580645" y="1901387"/>
            <a:chExt cx="7066255" cy="52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20BA01A4-2676-4242-B724-6251F0D0584D}"/>
                    </a:ext>
                  </a:extLst>
                </p:cNvPr>
                <p:cNvSpPr txBox="1"/>
                <p:nvPr/>
              </p:nvSpPr>
              <p:spPr>
                <a:xfrm>
                  <a:off x="5136277" y="1916776"/>
                  <a:ext cx="2510623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20BA01A4-2676-4242-B724-6251F0D058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36277" y="1916776"/>
                  <a:ext cx="2510623" cy="492443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8AA8D7C-187C-4E76-A2DB-0B1E811A1ED7}"/>
                </a:ext>
              </a:extLst>
            </p:cNvPr>
            <p:cNvSpPr txBox="1"/>
            <p:nvPr/>
          </p:nvSpPr>
          <p:spPr>
            <a:xfrm>
              <a:off x="580645" y="1901387"/>
              <a:ext cx="44770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All lines through the point: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C971EED-7B7C-44B0-917E-85E6D0B18190}"/>
                  </a:ext>
                </a:extLst>
              </p:cNvPr>
              <p:cNvSpPr txBox="1"/>
              <p:nvPr/>
            </p:nvSpPr>
            <p:spPr>
              <a:xfrm>
                <a:off x="5724371" y="5072056"/>
                <a:ext cx="251062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C971EED-7B7C-44B0-917E-85E6D0B181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371" y="5072056"/>
                <a:ext cx="2510623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73CB32D-DEDF-48CF-AE9B-A2744B54F01C}"/>
              </a:ext>
            </a:extLst>
          </p:cNvPr>
          <p:cNvCxnSpPr>
            <a:cxnSpLocks/>
          </p:cNvCxnSpPr>
          <p:nvPr/>
        </p:nvCxnSpPr>
        <p:spPr>
          <a:xfrm>
            <a:off x="5571363" y="4295410"/>
            <a:ext cx="2505591" cy="788762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6563B62-E9BB-4F8D-9173-2805F1DC872C}"/>
                  </a:ext>
                </a:extLst>
              </p:cNvPr>
              <p:cNvSpPr txBox="1"/>
              <p:nvPr/>
            </p:nvSpPr>
            <p:spPr>
              <a:xfrm>
                <a:off x="3023927" y="3546972"/>
                <a:ext cx="139999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6563B62-E9BB-4F8D-9173-2805F1DC87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927" y="3546972"/>
                <a:ext cx="1399999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4CEE573B-CF2F-44BC-A516-46271E658E7A}"/>
              </a:ext>
            </a:extLst>
          </p:cNvPr>
          <p:cNvSpPr txBox="1"/>
          <p:nvPr/>
        </p:nvSpPr>
        <p:spPr>
          <a:xfrm>
            <a:off x="228600" y="6492874"/>
            <a:ext cx="8421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Diagram is remake of S. Seitz Slides; these are illustrative and values may not be real </a:t>
            </a:r>
          </a:p>
        </p:txBody>
      </p:sp>
    </p:spTree>
    <p:extLst>
      <p:ext uri="{BB962C8B-B14F-4D97-AF65-F5344CB8AC3E}">
        <p14:creationId xmlns:p14="http://schemas.microsoft.com/office/powerpoint/2010/main" val="108337953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DB72B-0DF7-4A2A-A48F-239D3D873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Hough Transform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26707C-7D0F-4F6B-A987-3813B90F044A}"/>
              </a:ext>
            </a:extLst>
          </p:cNvPr>
          <p:cNvSpPr txBox="1"/>
          <p:nvPr/>
        </p:nvSpPr>
        <p:spPr>
          <a:xfrm>
            <a:off x="631809" y="5969654"/>
            <a:ext cx="4477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Image Space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81B584-1FF2-4AD0-B26A-F565466B2320}"/>
              </a:ext>
            </a:extLst>
          </p:cNvPr>
          <p:cNvSpPr/>
          <p:nvPr/>
        </p:nvSpPr>
        <p:spPr>
          <a:xfrm>
            <a:off x="631810" y="2673670"/>
            <a:ext cx="4477040" cy="325198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7AB810-BF08-494E-86B1-FAA83D45B1A3}"/>
              </a:ext>
            </a:extLst>
          </p:cNvPr>
          <p:cNvSpPr txBox="1"/>
          <p:nvPr/>
        </p:nvSpPr>
        <p:spPr>
          <a:xfrm>
            <a:off x="5258974" y="5969654"/>
            <a:ext cx="3253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Parameter Space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FF5CD7-17E3-4517-B4C7-9FF43435A895}"/>
              </a:ext>
            </a:extLst>
          </p:cNvPr>
          <p:cNvSpPr txBox="1"/>
          <p:nvPr/>
        </p:nvSpPr>
        <p:spPr>
          <a:xfrm>
            <a:off x="631809" y="1377647"/>
            <a:ext cx="7880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Point in image = line in parameter space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5FEDD25-52EC-469D-8BC6-70BB6817BE28}"/>
              </a:ext>
            </a:extLst>
          </p:cNvPr>
          <p:cNvGrpSpPr/>
          <p:nvPr/>
        </p:nvGrpSpPr>
        <p:grpSpPr>
          <a:xfrm>
            <a:off x="580645" y="2794225"/>
            <a:ext cx="4439411" cy="3230566"/>
            <a:chOff x="580645" y="2587752"/>
            <a:chExt cx="4439411" cy="3230566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CA4637DF-14DC-41DB-AE23-21E4800A361A}"/>
                </a:ext>
              </a:extLst>
            </p:cNvPr>
            <p:cNvCxnSpPr/>
            <p:nvPr/>
          </p:nvCxnSpPr>
          <p:spPr>
            <a:xfrm>
              <a:off x="749808" y="2587752"/>
              <a:ext cx="0" cy="29718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6B9D29A5-7990-46AD-A31B-A6177DF7567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9808" y="5559552"/>
              <a:ext cx="4270248" cy="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917E114-766A-4BC5-9DB1-BA2F81629555}"/>
                </a:ext>
              </a:extLst>
            </p:cNvPr>
            <p:cNvSpPr txBox="1"/>
            <p:nvPr/>
          </p:nvSpPr>
          <p:spPr>
            <a:xfrm>
              <a:off x="580645" y="2838869"/>
              <a:ext cx="338325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y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BF6BFFE-FD0A-4513-B592-41797BB7EA9D}"/>
                </a:ext>
              </a:extLst>
            </p:cNvPr>
            <p:cNvSpPr txBox="1"/>
            <p:nvPr/>
          </p:nvSpPr>
          <p:spPr>
            <a:xfrm>
              <a:off x="4402837" y="5295098"/>
              <a:ext cx="338325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x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7F03D2C-2C1B-4726-AB3A-73E8E18336FA}"/>
              </a:ext>
            </a:extLst>
          </p:cNvPr>
          <p:cNvGrpSpPr/>
          <p:nvPr/>
        </p:nvGrpSpPr>
        <p:grpSpPr>
          <a:xfrm>
            <a:off x="5258974" y="2673670"/>
            <a:ext cx="3253218" cy="3251980"/>
            <a:chOff x="5258974" y="2467197"/>
            <a:chExt cx="3253218" cy="325198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A8CE769-E4E4-4C1E-A2D7-7AE260A7F69D}"/>
                </a:ext>
              </a:extLst>
            </p:cNvPr>
            <p:cNvSpPr/>
            <p:nvPr/>
          </p:nvSpPr>
          <p:spPr>
            <a:xfrm>
              <a:off x="5258974" y="2467197"/>
              <a:ext cx="3253218" cy="325198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DFBC843B-3C14-419E-BD0B-CABE6A98CD79}"/>
                </a:ext>
              </a:extLst>
            </p:cNvPr>
            <p:cNvCxnSpPr/>
            <p:nvPr/>
          </p:nvCxnSpPr>
          <p:spPr>
            <a:xfrm>
              <a:off x="5447172" y="2587625"/>
              <a:ext cx="0" cy="29718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21598235-C403-4735-8BC3-4B07DBD365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47172" y="5559425"/>
              <a:ext cx="3065020" cy="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3082480-8003-4EF6-89B3-63903162BA7C}"/>
                </a:ext>
              </a:extLst>
            </p:cNvPr>
            <p:cNvSpPr txBox="1"/>
            <p:nvPr/>
          </p:nvSpPr>
          <p:spPr>
            <a:xfrm>
              <a:off x="5278009" y="2838742"/>
              <a:ext cx="400412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m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1D19B2D8-4D9A-43CF-B7B4-CD90A37939D2}"/>
              </a:ext>
            </a:extLst>
          </p:cNvPr>
          <p:cNvSpPr txBox="1"/>
          <p:nvPr/>
        </p:nvSpPr>
        <p:spPr>
          <a:xfrm>
            <a:off x="7830969" y="5501444"/>
            <a:ext cx="338325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EEBB63A-419D-4B26-B47D-619A1C59F03C}"/>
              </a:ext>
            </a:extLst>
          </p:cNvPr>
          <p:cNvSpPr/>
          <p:nvPr/>
        </p:nvSpPr>
        <p:spPr>
          <a:xfrm>
            <a:off x="2493605" y="3689124"/>
            <a:ext cx="280558" cy="28055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ADE291B-1EFC-468A-833A-43C295B701FC}"/>
              </a:ext>
            </a:extLst>
          </p:cNvPr>
          <p:cNvGrpSpPr/>
          <p:nvPr/>
        </p:nvGrpSpPr>
        <p:grpSpPr>
          <a:xfrm>
            <a:off x="1029383" y="1901387"/>
            <a:ext cx="7066255" cy="523220"/>
            <a:chOff x="580645" y="1901387"/>
            <a:chExt cx="7066255" cy="52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20BA01A4-2676-4242-B724-6251F0D0584D}"/>
                    </a:ext>
                  </a:extLst>
                </p:cNvPr>
                <p:cNvSpPr txBox="1"/>
                <p:nvPr/>
              </p:nvSpPr>
              <p:spPr>
                <a:xfrm>
                  <a:off x="5136277" y="1916776"/>
                  <a:ext cx="2510623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20BA01A4-2676-4242-B724-6251F0D058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36277" y="1916776"/>
                  <a:ext cx="2510623" cy="492443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8AA8D7C-187C-4E76-A2DB-0B1E811A1ED7}"/>
                </a:ext>
              </a:extLst>
            </p:cNvPr>
            <p:cNvSpPr txBox="1"/>
            <p:nvPr/>
          </p:nvSpPr>
          <p:spPr>
            <a:xfrm>
              <a:off x="580645" y="1901387"/>
              <a:ext cx="44770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All lines through the point: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C971EED-7B7C-44B0-917E-85E6D0B18190}"/>
                  </a:ext>
                </a:extLst>
              </p:cNvPr>
              <p:cNvSpPr txBox="1"/>
              <p:nvPr/>
            </p:nvSpPr>
            <p:spPr>
              <a:xfrm>
                <a:off x="5724371" y="5072056"/>
                <a:ext cx="251062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C971EED-7B7C-44B0-917E-85E6D0B181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371" y="5072056"/>
                <a:ext cx="2510623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73CB32D-DEDF-48CF-AE9B-A2744B54F01C}"/>
              </a:ext>
            </a:extLst>
          </p:cNvPr>
          <p:cNvCxnSpPr>
            <a:cxnSpLocks/>
          </p:cNvCxnSpPr>
          <p:nvPr/>
        </p:nvCxnSpPr>
        <p:spPr>
          <a:xfrm>
            <a:off x="5571363" y="4295410"/>
            <a:ext cx="2505591" cy="788762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6563B62-E9BB-4F8D-9173-2805F1DC872C}"/>
                  </a:ext>
                </a:extLst>
              </p:cNvPr>
              <p:cNvSpPr txBox="1"/>
              <p:nvPr/>
            </p:nvSpPr>
            <p:spPr>
              <a:xfrm>
                <a:off x="3023927" y="3546972"/>
                <a:ext cx="139999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6563B62-E9BB-4F8D-9173-2805F1DC87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927" y="3546972"/>
                <a:ext cx="1399999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4CEE573B-CF2F-44BC-A516-46271E658E7A}"/>
              </a:ext>
            </a:extLst>
          </p:cNvPr>
          <p:cNvSpPr txBox="1"/>
          <p:nvPr/>
        </p:nvSpPr>
        <p:spPr>
          <a:xfrm>
            <a:off x="228600" y="6492874"/>
            <a:ext cx="8421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Diagram is remake of S. Seitz Slides; these are illustrative and values may not be real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E45996-ECE8-4760-8919-75D41FF72A24}"/>
              </a:ext>
            </a:extLst>
          </p:cNvPr>
          <p:cNvSpPr/>
          <p:nvPr/>
        </p:nvSpPr>
        <p:spPr>
          <a:xfrm>
            <a:off x="1160890" y="2838607"/>
            <a:ext cx="7074090" cy="27347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ysClr val="windowText" lastClr="000000"/>
                </a:solidFill>
              </a:rPr>
              <a:t>If a point is compatible with a line of model parameters, what do two </a:t>
            </a:r>
            <a:r>
              <a:rPr lang="en-US" sz="3200">
                <a:solidFill>
                  <a:sysClr val="windowText" lastClr="000000"/>
                </a:solidFill>
              </a:rPr>
              <a:t>points produce?</a:t>
            </a:r>
            <a:endParaRPr lang="en-US" sz="32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55773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DB72B-0DF7-4A2A-A48F-239D3D873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Hough Transform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26707C-7D0F-4F6B-A987-3813B90F044A}"/>
              </a:ext>
            </a:extLst>
          </p:cNvPr>
          <p:cNvSpPr txBox="1"/>
          <p:nvPr/>
        </p:nvSpPr>
        <p:spPr>
          <a:xfrm>
            <a:off x="631809" y="5969654"/>
            <a:ext cx="4477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Image Space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81B584-1FF2-4AD0-B26A-F565466B2320}"/>
              </a:ext>
            </a:extLst>
          </p:cNvPr>
          <p:cNvSpPr/>
          <p:nvPr/>
        </p:nvSpPr>
        <p:spPr>
          <a:xfrm>
            <a:off x="631810" y="2673670"/>
            <a:ext cx="4477040" cy="325198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7AB810-BF08-494E-86B1-FAA83D45B1A3}"/>
              </a:ext>
            </a:extLst>
          </p:cNvPr>
          <p:cNvSpPr txBox="1"/>
          <p:nvPr/>
        </p:nvSpPr>
        <p:spPr>
          <a:xfrm>
            <a:off x="5258974" y="5969654"/>
            <a:ext cx="3253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Parameter Space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FF5CD7-17E3-4517-B4C7-9FF43435A895}"/>
              </a:ext>
            </a:extLst>
          </p:cNvPr>
          <p:cNvSpPr txBox="1"/>
          <p:nvPr/>
        </p:nvSpPr>
        <p:spPr>
          <a:xfrm>
            <a:off x="631809" y="1284695"/>
            <a:ext cx="78803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Line through two points in image = intersection of two lines in parameter space (i.e., solutions to both equations)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5FEDD25-52EC-469D-8BC6-70BB6817BE28}"/>
              </a:ext>
            </a:extLst>
          </p:cNvPr>
          <p:cNvGrpSpPr/>
          <p:nvPr/>
        </p:nvGrpSpPr>
        <p:grpSpPr>
          <a:xfrm>
            <a:off x="580645" y="2794225"/>
            <a:ext cx="4439411" cy="3230566"/>
            <a:chOff x="580645" y="2587752"/>
            <a:chExt cx="4439411" cy="3230566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CA4637DF-14DC-41DB-AE23-21E4800A361A}"/>
                </a:ext>
              </a:extLst>
            </p:cNvPr>
            <p:cNvCxnSpPr/>
            <p:nvPr/>
          </p:nvCxnSpPr>
          <p:spPr>
            <a:xfrm>
              <a:off x="749808" y="2587752"/>
              <a:ext cx="0" cy="29718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6B9D29A5-7990-46AD-A31B-A6177DF7567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9808" y="5559552"/>
              <a:ext cx="4270248" cy="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917E114-766A-4BC5-9DB1-BA2F81629555}"/>
                </a:ext>
              </a:extLst>
            </p:cNvPr>
            <p:cNvSpPr txBox="1"/>
            <p:nvPr/>
          </p:nvSpPr>
          <p:spPr>
            <a:xfrm>
              <a:off x="580645" y="2838869"/>
              <a:ext cx="338325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y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BF6BFFE-FD0A-4513-B592-41797BB7EA9D}"/>
                </a:ext>
              </a:extLst>
            </p:cNvPr>
            <p:cNvSpPr txBox="1"/>
            <p:nvPr/>
          </p:nvSpPr>
          <p:spPr>
            <a:xfrm>
              <a:off x="4402837" y="5295098"/>
              <a:ext cx="338325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x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7F03D2C-2C1B-4726-AB3A-73E8E18336FA}"/>
              </a:ext>
            </a:extLst>
          </p:cNvPr>
          <p:cNvGrpSpPr/>
          <p:nvPr/>
        </p:nvGrpSpPr>
        <p:grpSpPr>
          <a:xfrm>
            <a:off x="5258974" y="2673670"/>
            <a:ext cx="3253218" cy="3251980"/>
            <a:chOff x="5258974" y="2467197"/>
            <a:chExt cx="3253218" cy="325198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A8CE769-E4E4-4C1E-A2D7-7AE260A7F69D}"/>
                </a:ext>
              </a:extLst>
            </p:cNvPr>
            <p:cNvSpPr/>
            <p:nvPr/>
          </p:nvSpPr>
          <p:spPr>
            <a:xfrm>
              <a:off x="5258974" y="2467197"/>
              <a:ext cx="3253218" cy="325198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DFBC843B-3C14-419E-BD0B-CABE6A98CD79}"/>
                </a:ext>
              </a:extLst>
            </p:cNvPr>
            <p:cNvCxnSpPr/>
            <p:nvPr/>
          </p:nvCxnSpPr>
          <p:spPr>
            <a:xfrm>
              <a:off x="5447172" y="2587625"/>
              <a:ext cx="0" cy="29718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21598235-C403-4735-8BC3-4B07DBD365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47172" y="5559425"/>
              <a:ext cx="3065020" cy="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3082480-8003-4EF6-89B3-63903162BA7C}"/>
                </a:ext>
              </a:extLst>
            </p:cNvPr>
            <p:cNvSpPr txBox="1"/>
            <p:nvPr/>
          </p:nvSpPr>
          <p:spPr>
            <a:xfrm>
              <a:off x="5278009" y="2838742"/>
              <a:ext cx="400412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m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1D19B2D8-4D9A-43CF-B7B4-CD90A37939D2}"/>
              </a:ext>
            </a:extLst>
          </p:cNvPr>
          <p:cNvSpPr txBox="1"/>
          <p:nvPr/>
        </p:nvSpPr>
        <p:spPr>
          <a:xfrm>
            <a:off x="7830969" y="5501444"/>
            <a:ext cx="338325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14271DBE-99C8-4121-920A-E134A008C0DA}"/>
              </a:ext>
            </a:extLst>
          </p:cNvPr>
          <p:cNvSpPr/>
          <p:nvPr/>
        </p:nvSpPr>
        <p:spPr>
          <a:xfrm>
            <a:off x="1060781" y="5094731"/>
            <a:ext cx="280558" cy="2805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CB9ABF4-C1E0-4F6F-899D-E832AA60F966}"/>
                  </a:ext>
                </a:extLst>
              </p:cNvPr>
              <p:cNvSpPr txBox="1"/>
              <p:nvPr/>
            </p:nvSpPr>
            <p:spPr>
              <a:xfrm>
                <a:off x="5909686" y="3462887"/>
                <a:ext cx="252960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CB9ABF4-C1E0-4F6F-899D-E832AA60F9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9686" y="3462887"/>
                <a:ext cx="2529603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9F558EE-E216-4E5F-A804-BE316A26BCAE}"/>
              </a:ext>
            </a:extLst>
          </p:cNvPr>
          <p:cNvCxnSpPr>
            <a:cxnSpLocks/>
          </p:cNvCxnSpPr>
          <p:nvPr/>
        </p:nvCxnSpPr>
        <p:spPr>
          <a:xfrm>
            <a:off x="5563345" y="3849947"/>
            <a:ext cx="2117500" cy="184270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28A44F7-ACF8-453F-948C-94D931F1856E}"/>
                  </a:ext>
                </a:extLst>
              </p:cNvPr>
              <p:cNvSpPr txBox="1"/>
              <p:nvPr/>
            </p:nvSpPr>
            <p:spPr>
              <a:xfrm>
                <a:off x="1591103" y="4952579"/>
                <a:ext cx="141897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28A44F7-ACF8-453F-948C-94D931F185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1103" y="4952579"/>
                <a:ext cx="1418978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Oval 42">
            <a:extLst>
              <a:ext uri="{FF2B5EF4-FFF2-40B4-BE49-F238E27FC236}">
                <a16:creationId xmlns:a16="http://schemas.microsoft.com/office/drawing/2014/main" id="{193D324D-F249-43B2-BA16-D81BCEA75265}"/>
              </a:ext>
            </a:extLst>
          </p:cNvPr>
          <p:cNvSpPr/>
          <p:nvPr/>
        </p:nvSpPr>
        <p:spPr>
          <a:xfrm>
            <a:off x="2493605" y="3689124"/>
            <a:ext cx="280558" cy="28055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18544D3-D42D-4F3F-B298-232464425DAD}"/>
                  </a:ext>
                </a:extLst>
              </p:cNvPr>
              <p:cNvSpPr txBox="1"/>
              <p:nvPr/>
            </p:nvSpPr>
            <p:spPr>
              <a:xfrm>
                <a:off x="5724371" y="5072056"/>
                <a:ext cx="251062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18544D3-D42D-4F3F-B298-2324644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371" y="5072056"/>
                <a:ext cx="2510623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81A8C03-395A-4BA5-84EE-6539BDE5B2A8}"/>
              </a:ext>
            </a:extLst>
          </p:cNvPr>
          <p:cNvCxnSpPr>
            <a:cxnSpLocks/>
          </p:cNvCxnSpPr>
          <p:nvPr/>
        </p:nvCxnSpPr>
        <p:spPr>
          <a:xfrm>
            <a:off x="5571363" y="4295410"/>
            <a:ext cx="2505591" cy="788762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D9325EA3-E8CA-4574-8A8D-89475799A772}"/>
                  </a:ext>
                </a:extLst>
              </p:cNvPr>
              <p:cNvSpPr txBox="1"/>
              <p:nvPr/>
            </p:nvSpPr>
            <p:spPr>
              <a:xfrm>
                <a:off x="3023927" y="3546972"/>
                <a:ext cx="139999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D9325EA3-E8CA-4574-8A8D-89475799A7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927" y="3546972"/>
                <a:ext cx="1399999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>
            <a:extLst>
              <a:ext uri="{FF2B5EF4-FFF2-40B4-BE49-F238E27FC236}">
                <a16:creationId xmlns:a16="http://schemas.microsoft.com/office/drawing/2014/main" id="{1C18CE9C-F41D-486E-971B-24AA5D7EB515}"/>
              </a:ext>
            </a:extLst>
          </p:cNvPr>
          <p:cNvSpPr txBox="1"/>
          <p:nvPr/>
        </p:nvSpPr>
        <p:spPr>
          <a:xfrm>
            <a:off x="228600" y="6492874"/>
            <a:ext cx="8421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Diagram is remake of S. Seitz Slides; these are illustrative and values may not be real</a:t>
            </a:r>
          </a:p>
        </p:txBody>
      </p:sp>
    </p:spTree>
    <p:extLst>
      <p:ext uri="{BB962C8B-B14F-4D97-AF65-F5344CB8AC3E}">
        <p14:creationId xmlns:p14="http://schemas.microsoft.com/office/powerpoint/2010/main" val="1102325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5B8FE-1A93-4B04-A274-7988DF699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Example: Lines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261F8093-B541-48B8-9011-F857C39C53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We’ll handle lines as our </a:t>
            </a:r>
            <a:r>
              <a:rPr lang="en-US" b="1" dirty="0"/>
              <a:t>models</a:t>
            </a:r>
            <a:r>
              <a:rPr lang="en-US" dirty="0"/>
              <a:t> today since you are more familiar with them than others</a:t>
            </a:r>
          </a:p>
          <a:p>
            <a:r>
              <a:rPr lang="en-US" dirty="0"/>
              <a:t>Next class will cover more complex models. I promise we’ll eventually stitch images together</a:t>
            </a:r>
          </a:p>
          <a:p>
            <a:r>
              <a:rPr lang="en-US" dirty="0"/>
              <a:t>You can apply today’s techniques on next class’s models</a:t>
            </a:r>
          </a:p>
        </p:txBody>
      </p:sp>
    </p:spTree>
    <p:extLst>
      <p:ext uri="{BB962C8B-B14F-4D97-AF65-F5344CB8AC3E}">
        <p14:creationId xmlns:p14="http://schemas.microsoft.com/office/powerpoint/2010/main" val="188147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DB72B-0DF7-4A2A-A48F-239D3D873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Hough Transform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26707C-7D0F-4F6B-A987-3813B90F044A}"/>
              </a:ext>
            </a:extLst>
          </p:cNvPr>
          <p:cNvSpPr txBox="1"/>
          <p:nvPr/>
        </p:nvSpPr>
        <p:spPr>
          <a:xfrm>
            <a:off x="631809" y="5969654"/>
            <a:ext cx="4477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Image Space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81B584-1FF2-4AD0-B26A-F565466B2320}"/>
              </a:ext>
            </a:extLst>
          </p:cNvPr>
          <p:cNvSpPr/>
          <p:nvPr/>
        </p:nvSpPr>
        <p:spPr>
          <a:xfrm>
            <a:off x="631810" y="2673670"/>
            <a:ext cx="4477040" cy="325198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7AB810-BF08-494E-86B1-FAA83D45B1A3}"/>
              </a:ext>
            </a:extLst>
          </p:cNvPr>
          <p:cNvSpPr txBox="1"/>
          <p:nvPr/>
        </p:nvSpPr>
        <p:spPr>
          <a:xfrm>
            <a:off x="5258974" y="5969654"/>
            <a:ext cx="3253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Parameter Space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FF5CD7-17E3-4517-B4C7-9FF43435A895}"/>
              </a:ext>
            </a:extLst>
          </p:cNvPr>
          <p:cNvSpPr txBox="1"/>
          <p:nvPr/>
        </p:nvSpPr>
        <p:spPr>
          <a:xfrm>
            <a:off x="631809" y="1284695"/>
            <a:ext cx="78803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Line through two points in image = intersection of two lines in parameter space (i.e., solutions to both equations)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5FEDD25-52EC-469D-8BC6-70BB6817BE28}"/>
              </a:ext>
            </a:extLst>
          </p:cNvPr>
          <p:cNvGrpSpPr/>
          <p:nvPr/>
        </p:nvGrpSpPr>
        <p:grpSpPr>
          <a:xfrm>
            <a:off x="580645" y="2794225"/>
            <a:ext cx="4439411" cy="3230566"/>
            <a:chOff x="580645" y="2587752"/>
            <a:chExt cx="4439411" cy="3230566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CA4637DF-14DC-41DB-AE23-21E4800A361A}"/>
                </a:ext>
              </a:extLst>
            </p:cNvPr>
            <p:cNvCxnSpPr/>
            <p:nvPr/>
          </p:nvCxnSpPr>
          <p:spPr>
            <a:xfrm>
              <a:off x="749808" y="2587752"/>
              <a:ext cx="0" cy="29718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6B9D29A5-7990-46AD-A31B-A6177DF7567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9808" y="5559552"/>
              <a:ext cx="4270248" cy="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917E114-766A-4BC5-9DB1-BA2F81629555}"/>
                </a:ext>
              </a:extLst>
            </p:cNvPr>
            <p:cNvSpPr txBox="1"/>
            <p:nvPr/>
          </p:nvSpPr>
          <p:spPr>
            <a:xfrm>
              <a:off x="580645" y="2838869"/>
              <a:ext cx="338325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y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BF6BFFE-FD0A-4513-B592-41797BB7EA9D}"/>
                </a:ext>
              </a:extLst>
            </p:cNvPr>
            <p:cNvSpPr txBox="1"/>
            <p:nvPr/>
          </p:nvSpPr>
          <p:spPr>
            <a:xfrm>
              <a:off x="4402837" y="5295098"/>
              <a:ext cx="338325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x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7F03D2C-2C1B-4726-AB3A-73E8E18336FA}"/>
              </a:ext>
            </a:extLst>
          </p:cNvPr>
          <p:cNvGrpSpPr/>
          <p:nvPr/>
        </p:nvGrpSpPr>
        <p:grpSpPr>
          <a:xfrm>
            <a:off x="5258974" y="2673670"/>
            <a:ext cx="3253218" cy="3251980"/>
            <a:chOff x="5258974" y="2467197"/>
            <a:chExt cx="3253218" cy="325198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A8CE769-E4E4-4C1E-A2D7-7AE260A7F69D}"/>
                </a:ext>
              </a:extLst>
            </p:cNvPr>
            <p:cNvSpPr/>
            <p:nvPr/>
          </p:nvSpPr>
          <p:spPr>
            <a:xfrm>
              <a:off x="5258974" y="2467197"/>
              <a:ext cx="3253218" cy="325198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DFBC843B-3C14-419E-BD0B-CABE6A98CD79}"/>
                </a:ext>
              </a:extLst>
            </p:cNvPr>
            <p:cNvCxnSpPr/>
            <p:nvPr/>
          </p:nvCxnSpPr>
          <p:spPr>
            <a:xfrm>
              <a:off x="5447172" y="2587625"/>
              <a:ext cx="0" cy="29718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21598235-C403-4735-8BC3-4B07DBD365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47172" y="5559425"/>
              <a:ext cx="3065020" cy="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3082480-8003-4EF6-89B3-63903162BA7C}"/>
                </a:ext>
              </a:extLst>
            </p:cNvPr>
            <p:cNvSpPr txBox="1"/>
            <p:nvPr/>
          </p:nvSpPr>
          <p:spPr>
            <a:xfrm>
              <a:off x="5278009" y="2838742"/>
              <a:ext cx="400412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m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1D19B2D8-4D9A-43CF-B7B4-CD90A37939D2}"/>
              </a:ext>
            </a:extLst>
          </p:cNvPr>
          <p:cNvSpPr txBox="1"/>
          <p:nvPr/>
        </p:nvSpPr>
        <p:spPr>
          <a:xfrm>
            <a:off x="7830969" y="5501444"/>
            <a:ext cx="338325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8B563C8-EB45-423B-AC4C-B2FD5113E392}"/>
              </a:ext>
            </a:extLst>
          </p:cNvPr>
          <p:cNvSpPr txBox="1"/>
          <p:nvPr/>
        </p:nvSpPr>
        <p:spPr>
          <a:xfrm>
            <a:off x="228600" y="6492874"/>
            <a:ext cx="8421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Diagram is remake of S. Seitz Slides; these are illustrative and values may not be real 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14271DBE-99C8-4121-920A-E134A008C0DA}"/>
              </a:ext>
            </a:extLst>
          </p:cNvPr>
          <p:cNvSpPr/>
          <p:nvPr/>
        </p:nvSpPr>
        <p:spPr>
          <a:xfrm>
            <a:off x="1060781" y="5094731"/>
            <a:ext cx="280558" cy="2805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CB9ABF4-C1E0-4F6F-899D-E832AA60F966}"/>
                  </a:ext>
                </a:extLst>
              </p:cNvPr>
              <p:cNvSpPr txBox="1"/>
              <p:nvPr/>
            </p:nvSpPr>
            <p:spPr>
              <a:xfrm>
                <a:off x="5909686" y="3462887"/>
                <a:ext cx="252960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CB9ABF4-C1E0-4F6F-899D-E832AA60F9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9686" y="3462887"/>
                <a:ext cx="2529603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9F558EE-E216-4E5F-A804-BE316A26BCAE}"/>
              </a:ext>
            </a:extLst>
          </p:cNvPr>
          <p:cNvCxnSpPr>
            <a:cxnSpLocks/>
          </p:cNvCxnSpPr>
          <p:nvPr/>
        </p:nvCxnSpPr>
        <p:spPr>
          <a:xfrm>
            <a:off x="5563345" y="3849947"/>
            <a:ext cx="2117500" cy="184270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28A44F7-ACF8-453F-948C-94D931F1856E}"/>
                  </a:ext>
                </a:extLst>
              </p:cNvPr>
              <p:cNvSpPr txBox="1"/>
              <p:nvPr/>
            </p:nvSpPr>
            <p:spPr>
              <a:xfrm>
                <a:off x="1591103" y="4952579"/>
                <a:ext cx="141897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28A44F7-ACF8-453F-948C-94D931F185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1103" y="4952579"/>
                <a:ext cx="1418978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Oval 42">
            <a:extLst>
              <a:ext uri="{FF2B5EF4-FFF2-40B4-BE49-F238E27FC236}">
                <a16:creationId xmlns:a16="http://schemas.microsoft.com/office/drawing/2014/main" id="{193D324D-F249-43B2-BA16-D81BCEA75265}"/>
              </a:ext>
            </a:extLst>
          </p:cNvPr>
          <p:cNvSpPr/>
          <p:nvPr/>
        </p:nvSpPr>
        <p:spPr>
          <a:xfrm>
            <a:off x="2493605" y="3689124"/>
            <a:ext cx="280558" cy="28055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18544D3-D42D-4F3F-B298-232464425DAD}"/>
                  </a:ext>
                </a:extLst>
              </p:cNvPr>
              <p:cNvSpPr txBox="1"/>
              <p:nvPr/>
            </p:nvSpPr>
            <p:spPr>
              <a:xfrm>
                <a:off x="5724371" y="5072056"/>
                <a:ext cx="251062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18544D3-D42D-4F3F-B298-2324644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371" y="5072056"/>
                <a:ext cx="2510623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81A8C03-395A-4BA5-84EE-6539BDE5B2A8}"/>
              </a:ext>
            </a:extLst>
          </p:cNvPr>
          <p:cNvCxnSpPr>
            <a:cxnSpLocks/>
          </p:cNvCxnSpPr>
          <p:nvPr/>
        </p:nvCxnSpPr>
        <p:spPr>
          <a:xfrm>
            <a:off x="5571363" y="4295410"/>
            <a:ext cx="2505591" cy="788762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D9325EA3-E8CA-4574-8A8D-89475799A772}"/>
                  </a:ext>
                </a:extLst>
              </p:cNvPr>
              <p:cNvSpPr txBox="1"/>
              <p:nvPr/>
            </p:nvSpPr>
            <p:spPr>
              <a:xfrm>
                <a:off x="3023927" y="3546972"/>
                <a:ext cx="139999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D9325EA3-E8CA-4574-8A8D-89475799A7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927" y="3546972"/>
                <a:ext cx="1399999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5941D5C-DF2B-45DA-9105-909145F3F608}"/>
              </a:ext>
            </a:extLst>
          </p:cNvPr>
          <p:cNvCxnSpPr>
            <a:cxnSpLocks/>
          </p:cNvCxnSpPr>
          <p:nvPr/>
        </p:nvCxnSpPr>
        <p:spPr>
          <a:xfrm flipV="1">
            <a:off x="816213" y="3225969"/>
            <a:ext cx="2439051" cy="240236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4C395DB6-2983-41F2-9DCD-1CEF1304BAC3}"/>
              </a:ext>
            </a:extLst>
          </p:cNvPr>
          <p:cNvSpPr/>
          <p:nvPr/>
        </p:nvSpPr>
        <p:spPr>
          <a:xfrm>
            <a:off x="6215618" y="4389609"/>
            <a:ext cx="280558" cy="28055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73696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54724-76C1-4F49-8EA5-18C3BD43B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Hough Transform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05D3B7-087E-490D-9E43-526265676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i="1" dirty="0"/>
              <a:t>Recall</a:t>
            </a:r>
            <a:r>
              <a:rPr lang="en-US" dirty="0"/>
              <a:t>: m, b space is awful</a:t>
            </a:r>
          </a:p>
          <a:p>
            <a:r>
              <a:rPr lang="en-US" dirty="0" err="1"/>
              <a:t>ax+by+c</a:t>
            </a:r>
            <a:r>
              <a:rPr lang="en-US" dirty="0"/>
              <a:t>=0 is better, but </a:t>
            </a:r>
            <a:r>
              <a:rPr lang="en-US" i="1" dirty="0"/>
              <a:t>unbounded</a:t>
            </a:r>
          </a:p>
          <a:p>
            <a:r>
              <a:rPr lang="en-US" dirty="0"/>
              <a:t>Trick: write lines using angle + offset (normally a mediocre way, but makes things bounded)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F26156A-E325-4AFC-8CB7-094D004996CF}"/>
              </a:ext>
            </a:extLst>
          </p:cNvPr>
          <p:cNvGrpSpPr/>
          <p:nvPr/>
        </p:nvGrpSpPr>
        <p:grpSpPr>
          <a:xfrm>
            <a:off x="1252730" y="3641851"/>
            <a:ext cx="6300214" cy="2990088"/>
            <a:chOff x="1252730" y="3641851"/>
            <a:chExt cx="6300214" cy="2990088"/>
          </a:xfrm>
        </p:grpSpPr>
        <p:sp>
          <p:nvSpPr>
            <p:cNvPr id="15" name="Arc 14">
              <a:extLst>
                <a:ext uri="{FF2B5EF4-FFF2-40B4-BE49-F238E27FC236}">
                  <a16:creationId xmlns:a16="http://schemas.microsoft.com/office/drawing/2014/main" id="{6564F679-3D6C-463D-8C5B-1DEA9180D8A1}"/>
                </a:ext>
              </a:extLst>
            </p:cNvPr>
            <p:cNvSpPr/>
            <p:nvPr/>
          </p:nvSpPr>
          <p:spPr>
            <a:xfrm>
              <a:off x="1591055" y="5991859"/>
              <a:ext cx="640080" cy="640080"/>
            </a:xfrm>
            <a:prstGeom prst="arc">
              <a:avLst/>
            </a:prstGeom>
            <a:ln w="762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7E3A0DA-2038-4E15-ADA6-0FA0D61043F1}"/>
                </a:ext>
              </a:extLst>
            </p:cNvPr>
            <p:cNvGrpSpPr/>
            <p:nvPr/>
          </p:nvGrpSpPr>
          <p:grpSpPr>
            <a:xfrm>
              <a:off x="1252730" y="3641851"/>
              <a:ext cx="6300214" cy="2931658"/>
              <a:chOff x="1252730" y="3641851"/>
              <a:chExt cx="6300214" cy="2931658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36A1AFAD-8580-41B2-BA5E-DEDC69061CBC}"/>
                  </a:ext>
                </a:extLst>
              </p:cNvPr>
              <p:cNvGrpSpPr/>
              <p:nvPr/>
            </p:nvGrpSpPr>
            <p:grpSpPr>
              <a:xfrm>
                <a:off x="1591056" y="3641851"/>
                <a:ext cx="2670048" cy="2670048"/>
                <a:chOff x="1563624" y="3794760"/>
                <a:chExt cx="2112264" cy="2112264"/>
              </a:xfrm>
            </p:grpSpPr>
            <p:cxnSp>
              <p:nvCxnSpPr>
                <p:cNvPr id="5" name="Straight Arrow Connector 4">
                  <a:extLst>
                    <a:ext uri="{FF2B5EF4-FFF2-40B4-BE49-F238E27FC236}">
                      <a16:creationId xmlns:a16="http://schemas.microsoft.com/office/drawing/2014/main" id="{D7FF2651-BDA6-4D8F-AEA9-CF16EB5D8D9C}"/>
                    </a:ext>
                  </a:extLst>
                </p:cNvPr>
                <p:cNvCxnSpPr/>
                <p:nvPr/>
              </p:nvCxnSpPr>
              <p:spPr>
                <a:xfrm flipV="1">
                  <a:off x="1563624" y="3794760"/>
                  <a:ext cx="0" cy="2112264"/>
                </a:xfrm>
                <a:prstGeom prst="straightConnector1">
                  <a:avLst/>
                </a:prstGeom>
                <a:ln w="76200" cap="rnd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" name="Straight Arrow Connector 5">
                  <a:extLst>
                    <a:ext uri="{FF2B5EF4-FFF2-40B4-BE49-F238E27FC236}">
                      <a16:creationId xmlns:a16="http://schemas.microsoft.com/office/drawing/2014/main" id="{BB79E71B-61DC-40A5-81AC-F66B880D87C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V="1">
                  <a:off x="2619756" y="4850892"/>
                  <a:ext cx="0" cy="2112264"/>
                </a:xfrm>
                <a:prstGeom prst="straightConnector1">
                  <a:avLst/>
                </a:prstGeom>
                <a:ln w="76200" cap="rnd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>
                  <a:extLst>
                    <a:ext uri="{FF2B5EF4-FFF2-40B4-BE49-F238E27FC236}">
                      <a16:creationId xmlns:a16="http://schemas.microsoft.com/office/drawing/2014/main" id="{D97C922F-4CB4-40EC-B1E2-5F123DE1F12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563624" y="4117372"/>
                  <a:ext cx="1728216" cy="1750658"/>
                </a:xfrm>
                <a:prstGeom prst="line">
                  <a:avLst/>
                </a:prstGeom>
                <a:ln w="76200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>
                  <a:extLst>
                    <a:ext uri="{FF2B5EF4-FFF2-40B4-BE49-F238E27FC236}">
                      <a16:creationId xmlns:a16="http://schemas.microsoft.com/office/drawing/2014/main" id="{4CCA5541-31FC-457B-ADA2-081575FB2E1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563624" y="4998021"/>
                  <a:ext cx="934975" cy="909003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7C028618-97B1-40F3-8700-94C792452341}"/>
                      </a:ext>
                    </a:extLst>
                  </p:cNvPr>
                  <p:cNvSpPr txBox="1"/>
                  <p:nvPr/>
                </p:nvSpPr>
                <p:spPr>
                  <a:xfrm>
                    <a:off x="2237142" y="5622527"/>
                    <a:ext cx="556243" cy="73866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8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oMath>
                      </m:oMathPara>
                    </a14:m>
                    <a:endParaRPr lang="en-US" sz="4800" b="1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7C028618-97B1-40F3-8700-94C79245234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37142" y="5622527"/>
                    <a:ext cx="556243" cy="738664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E8E47FCE-3D5B-4CB1-B191-2EB4D7894212}"/>
                      </a:ext>
                    </a:extLst>
                  </p:cNvPr>
                  <p:cNvSpPr txBox="1"/>
                  <p:nvPr/>
                </p:nvSpPr>
                <p:spPr>
                  <a:xfrm>
                    <a:off x="1824519" y="4813998"/>
                    <a:ext cx="554639" cy="73866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8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𝝆</m:t>
                          </m:r>
                        </m:oMath>
                      </m:oMathPara>
                    </a14:m>
                    <a:endParaRPr lang="en-US" sz="4800" b="1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E8E47FCE-3D5B-4CB1-B191-2EB4D789421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24519" y="4813998"/>
                    <a:ext cx="554639" cy="738664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F2FD5CB-5D48-4FE3-93A9-8FBF25D9353C}"/>
                  </a:ext>
                </a:extLst>
              </p:cNvPr>
              <p:cNvSpPr txBox="1"/>
              <p:nvPr/>
            </p:nvSpPr>
            <p:spPr>
              <a:xfrm>
                <a:off x="1252730" y="3896821"/>
                <a:ext cx="338325" cy="5232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y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83B58D4-CA15-4E50-9D48-1A27319B0664}"/>
                  </a:ext>
                </a:extLst>
              </p:cNvPr>
              <p:cNvSpPr txBox="1"/>
              <p:nvPr/>
            </p:nvSpPr>
            <p:spPr>
              <a:xfrm>
                <a:off x="3606479" y="6050289"/>
                <a:ext cx="338325" cy="5232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x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79D443B9-815E-4457-8CC0-3B4605C18A80}"/>
                      </a:ext>
                    </a:extLst>
                  </p:cNvPr>
                  <p:cNvSpPr txBox="1"/>
                  <p:nvPr/>
                </p:nvSpPr>
                <p:spPr>
                  <a:xfrm>
                    <a:off x="3132951" y="4391547"/>
                    <a:ext cx="4419993" cy="49244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1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func>
                            <m:funcPr>
                              <m:ctrlP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3200" b="1" i="0" smtClean="0">
                                  <a:latin typeface="Cambria Math" panose="02040503050406030204" pitchFamily="18" charset="0"/>
                                </a:rPr>
                                <m:t>𝐜𝐨𝐬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32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</m:d>
                            </m:e>
                          </m:func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1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  <m:func>
                            <m:funcPr>
                              <m:ctrlP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3200" b="1" i="0" smtClean="0"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32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</m:d>
                            </m:e>
                          </m:func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𝝆</m:t>
                          </m:r>
                        </m:oMath>
                      </m:oMathPara>
                    </a14:m>
                    <a:endParaRPr lang="en-US" sz="3200" b="1" dirty="0"/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79D443B9-815E-4457-8CC0-3B4605C18A8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32951" y="4391547"/>
                    <a:ext cx="4419993" cy="492443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2BDE6063-4C70-4555-98B5-E3A81F97C652}"/>
              </a:ext>
            </a:extLst>
          </p:cNvPr>
          <p:cNvSpPr txBox="1"/>
          <p:nvPr/>
        </p:nvSpPr>
        <p:spPr>
          <a:xfrm>
            <a:off x="228600" y="6492874"/>
            <a:ext cx="8421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Diagram is remake of S. Seitz Slides; these are illustrative and values may not be real </a:t>
            </a:r>
          </a:p>
        </p:txBody>
      </p:sp>
    </p:spTree>
    <p:extLst>
      <p:ext uri="{BB962C8B-B14F-4D97-AF65-F5344CB8AC3E}">
        <p14:creationId xmlns:p14="http://schemas.microsoft.com/office/powerpoint/2010/main" val="125128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2A9B8-A498-415F-84E7-40DEF6803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Hough Transform Algorithm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674F752-00F8-42A5-A78D-35A908C39C10}"/>
              </a:ext>
            </a:extLst>
          </p:cNvPr>
          <p:cNvGrpSpPr/>
          <p:nvPr/>
        </p:nvGrpSpPr>
        <p:grpSpPr>
          <a:xfrm rot="16200000">
            <a:off x="6329755" y="2664357"/>
            <a:ext cx="2652998" cy="2671625"/>
            <a:chOff x="5740084" y="2673670"/>
            <a:chExt cx="3229307" cy="3251980"/>
          </a:xfrm>
        </p:grpSpPr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38F449A2-C09C-4F5F-A7C4-0EBDAD5F1F3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40084" y="5925650"/>
              <a:ext cx="3229307" cy="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3B1F9207-3856-40DE-9CE9-2F4AFA9D239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40084" y="5461084"/>
              <a:ext cx="3229307" cy="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ACAA1389-6615-40B1-994C-5763CCB125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40084" y="4996515"/>
              <a:ext cx="3229307" cy="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7607FBF2-83BF-4481-A8A0-8253DB7296F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40084" y="4531946"/>
              <a:ext cx="3229307" cy="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24980B28-1D71-4CAB-B01B-EB669558069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40084" y="4067377"/>
              <a:ext cx="3229307" cy="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84123DC7-A252-49BE-B9E0-89361A05E38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40084" y="3602808"/>
              <a:ext cx="3229307" cy="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2086190A-1005-43EC-8ABA-3DA795067B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40084" y="2673670"/>
              <a:ext cx="3229307" cy="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33E0A33F-8FDF-4176-8C6E-1261DF06BBC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40084" y="3138239"/>
              <a:ext cx="3229307" cy="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DDD55A74-8B7E-4E6A-B722-18F7D11B20BD}"/>
              </a:ext>
            </a:extLst>
          </p:cNvPr>
          <p:cNvSpPr/>
          <p:nvPr/>
        </p:nvSpPr>
        <p:spPr>
          <a:xfrm>
            <a:off x="6300797" y="2673671"/>
            <a:ext cx="2672643" cy="267162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E87C26E-9FFB-4384-9FAF-C4C3EC71063B}"/>
              </a:ext>
            </a:extLst>
          </p:cNvPr>
          <p:cNvCxnSpPr/>
          <p:nvPr/>
        </p:nvCxnSpPr>
        <p:spPr>
          <a:xfrm>
            <a:off x="6072290" y="2772607"/>
            <a:ext cx="0" cy="2441447"/>
          </a:xfrm>
          <a:prstGeom prst="straightConnector1">
            <a:avLst/>
          </a:prstGeom>
          <a:ln w="76200" cap="rnd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054B690-D3FE-4507-A36E-5E5E2CABDAC4}"/>
              </a:ext>
            </a:extLst>
          </p:cNvPr>
          <p:cNvCxnSpPr>
            <a:cxnSpLocks/>
          </p:cNvCxnSpPr>
          <p:nvPr/>
        </p:nvCxnSpPr>
        <p:spPr>
          <a:xfrm flipH="1">
            <a:off x="6455409" y="5522052"/>
            <a:ext cx="2518031" cy="0"/>
          </a:xfrm>
          <a:prstGeom prst="straightConnector1">
            <a:avLst/>
          </a:prstGeom>
          <a:ln w="76200" cap="rnd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557FF65-59D8-4A40-8D31-394F7C963A96}"/>
                  </a:ext>
                </a:extLst>
              </p:cNvPr>
              <p:cNvSpPr txBox="1"/>
              <p:nvPr/>
            </p:nvSpPr>
            <p:spPr>
              <a:xfrm>
                <a:off x="5920184" y="3022917"/>
                <a:ext cx="323807" cy="43088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𝜽</m:t>
                      </m:r>
                    </m:oMath>
                  </m:oMathPara>
                </a14:m>
                <a:endParaRPr lang="en-US" sz="2800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557FF65-59D8-4A40-8D31-394F7C963A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0184" y="3022917"/>
                <a:ext cx="323807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EA025D6-04E4-4B87-9B26-6A23BFFC6E74}"/>
                  </a:ext>
                </a:extLst>
              </p:cNvPr>
              <p:cNvSpPr txBox="1"/>
              <p:nvPr/>
            </p:nvSpPr>
            <p:spPr>
              <a:xfrm>
                <a:off x="8468684" y="5406730"/>
                <a:ext cx="322203" cy="43088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𝝆</m:t>
                      </m:r>
                    </m:oMath>
                  </m:oMathPara>
                </a14:m>
                <a:endParaRPr lang="en-US" sz="28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EA025D6-04E4-4B87-9B26-6A23BFFC6E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8684" y="5406730"/>
                <a:ext cx="322203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0F552166-E6BE-488F-B4DE-24D2074D812B}"/>
              </a:ext>
            </a:extLst>
          </p:cNvPr>
          <p:cNvGrpSpPr/>
          <p:nvPr/>
        </p:nvGrpSpPr>
        <p:grpSpPr>
          <a:xfrm>
            <a:off x="6320440" y="2673671"/>
            <a:ext cx="2652999" cy="2671625"/>
            <a:chOff x="5740084" y="2673670"/>
            <a:chExt cx="3229307" cy="3251980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41434389-0EAA-4116-8D8E-B5948ECC644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40084" y="5925650"/>
              <a:ext cx="3229307" cy="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9EBE6A98-A990-499A-97A9-C0AFBF39033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40084" y="5461084"/>
              <a:ext cx="3229307" cy="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5D0FA900-B21C-4D67-A153-27028EB2E4C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40084" y="4996515"/>
              <a:ext cx="3229307" cy="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449CEBAF-FD80-4278-8876-B9C793ED243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40084" y="4531946"/>
              <a:ext cx="3229307" cy="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0D268697-4D0E-48C4-84B0-0B586E6B576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40084" y="4067377"/>
              <a:ext cx="3229307" cy="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5B4EFDE6-1AE1-4F97-BA46-E8B3AF35AA2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40084" y="3602808"/>
              <a:ext cx="3229307" cy="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AD204ED0-AFC7-4839-B1B4-406CA23405E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40084" y="2673670"/>
              <a:ext cx="3229307" cy="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69D9D0FF-9069-4C8F-A2FC-5E79F8EE40D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40084" y="3138239"/>
              <a:ext cx="3229307" cy="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D1AE0D56-1A3E-4467-B2C7-694386876FD6}"/>
              </a:ext>
            </a:extLst>
          </p:cNvPr>
          <p:cNvSpPr txBox="1"/>
          <p:nvPr/>
        </p:nvSpPr>
        <p:spPr>
          <a:xfrm>
            <a:off x="438913" y="2492155"/>
            <a:ext cx="561475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Accumulator H = zeros(?,?)</a:t>
            </a:r>
          </a:p>
          <a:p>
            <a:r>
              <a:rPr lang="en-US" sz="2400" dirty="0"/>
              <a:t>For </a:t>
            </a:r>
            <a:r>
              <a:rPr lang="en-US" sz="2400" dirty="0" err="1"/>
              <a:t>x,y</a:t>
            </a:r>
            <a:r>
              <a:rPr lang="en-US" sz="2400" dirty="0"/>
              <a:t> in </a:t>
            </a:r>
            <a:r>
              <a:rPr lang="en-US" sz="2400" dirty="0" err="1"/>
              <a:t>detected_points</a:t>
            </a:r>
            <a:r>
              <a:rPr lang="en-US" sz="2400" dirty="0"/>
              <a:t>:</a:t>
            </a:r>
          </a:p>
          <a:p>
            <a:r>
              <a:rPr lang="en-US" sz="2400" dirty="0"/>
              <a:t>	For </a:t>
            </a:r>
            <a:r>
              <a:rPr lang="el-GR" sz="2400" dirty="0"/>
              <a:t>θ</a:t>
            </a:r>
            <a:r>
              <a:rPr lang="en-US" sz="2400" dirty="0"/>
              <a:t> in range(0,180,?):</a:t>
            </a:r>
          </a:p>
          <a:p>
            <a:r>
              <a:rPr lang="en-US" sz="2400" dirty="0"/>
              <a:t>		ρ = x cos(</a:t>
            </a:r>
            <a:r>
              <a:rPr lang="el-GR" sz="2400" dirty="0"/>
              <a:t>θ</a:t>
            </a:r>
            <a:r>
              <a:rPr lang="en-US" sz="2400" dirty="0"/>
              <a:t>) + y sin(</a:t>
            </a:r>
            <a:r>
              <a:rPr lang="el-GR" sz="2400" dirty="0"/>
              <a:t>θ</a:t>
            </a:r>
            <a:r>
              <a:rPr lang="en-US" sz="2400" dirty="0"/>
              <a:t>)</a:t>
            </a:r>
          </a:p>
          <a:p>
            <a:r>
              <a:rPr lang="en-US" sz="2400" dirty="0"/>
              <a:t>		H[</a:t>
            </a:r>
            <a:r>
              <a:rPr lang="el-GR" sz="2400" dirty="0"/>
              <a:t>θ</a:t>
            </a:r>
            <a:r>
              <a:rPr lang="en-US" sz="2400" dirty="0"/>
              <a:t>, ρ] += 1</a:t>
            </a:r>
          </a:p>
          <a:p>
            <a:r>
              <a:rPr lang="en-US" sz="2400" dirty="0"/>
              <a:t>#any local maxima (</a:t>
            </a:r>
            <a:r>
              <a:rPr lang="el-GR" sz="2400" dirty="0"/>
              <a:t>θ</a:t>
            </a:r>
            <a:r>
              <a:rPr lang="en-US" sz="2400" dirty="0"/>
              <a:t>, ρ) of H is a line</a:t>
            </a:r>
          </a:p>
          <a:p>
            <a:r>
              <a:rPr lang="en-US" sz="2400" dirty="0"/>
              <a:t>#of the form ρ = x cos(</a:t>
            </a:r>
            <a:r>
              <a:rPr lang="el-GR" sz="2400" dirty="0"/>
              <a:t>θ</a:t>
            </a:r>
            <a:r>
              <a:rPr lang="en-US" sz="2400" dirty="0"/>
              <a:t>) + y sin(</a:t>
            </a:r>
            <a:r>
              <a:rPr lang="el-GR" sz="2400" dirty="0"/>
              <a:t>θ</a:t>
            </a:r>
            <a:r>
              <a:rPr lang="en-US" sz="2400" dirty="0"/>
              <a:t>)</a:t>
            </a:r>
          </a:p>
          <a:p>
            <a:endParaRPr lang="en-US" sz="2400" dirty="0"/>
          </a:p>
          <a:p>
            <a:r>
              <a:rPr lang="en-US" sz="2400" dirty="0"/>
              <a:t>		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ED70D4B-649A-4F28-B1CC-94C546850380}"/>
              </a:ext>
            </a:extLst>
          </p:cNvPr>
          <p:cNvSpPr txBox="1"/>
          <p:nvPr/>
        </p:nvSpPr>
        <p:spPr>
          <a:xfrm>
            <a:off x="228600" y="6492874"/>
            <a:ext cx="8421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Diagram is remake of S. Seitz slides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1DC6FEE-9C99-4540-9A1A-F884937BE321}"/>
              </a:ext>
            </a:extLst>
          </p:cNvPr>
          <p:cNvGrpSpPr/>
          <p:nvPr/>
        </p:nvGrpSpPr>
        <p:grpSpPr>
          <a:xfrm>
            <a:off x="1321639" y="1470416"/>
            <a:ext cx="6500722" cy="584775"/>
            <a:chOff x="786384" y="1470416"/>
            <a:chExt cx="6500722" cy="5847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6AED9443-73D8-4678-9F1A-83D2432CB481}"/>
                    </a:ext>
                  </a:extLst>
                </p:cNvPr>
                <p:cNvSpPr txBox="1"/>
                <p:nvPr/>
              </p:nvSpPr>
              <p:spPr>
                <a:xfrm>
                  <a:off x="3047804" y="1516582"/>
                  <a:ext cx="4239302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func>
                          <m:funcPr>
                            <m:ctrlPr>
                              <a:rPr lang="en-US" sz="3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32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d>
                          </m:e>
                        </m:func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func>
                          <m:funcPr>
                            <m:ctrlPr>
                              <a:rPr lang="en-US" sz="3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32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d>
                          </m:e>
                        </m:func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oMath>
                    </m:oMathPara>
                  </a14:m>
                  <a:endParaRPr lang="en-US" sz="3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6AED9443-73D8-4678-9F1A-83D2432CB4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7804" y="1516582"/>
                  <a:ext cx="4239302" cy="49244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BE4B626-C086-43DE-833B-D36597587591}"/>
                </a:ext>
              </a:extLst>
            </p:cNvPr>
            <p:cNvSpPr txBox="1"/>
            <p:nvPr/>
          </p:nvSpPr>
          <p:spPr>
            <a:xfrm>
              <a:off x="786384" y="1470416"/>
              <a:ext cx="23408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Remember: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7493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F67EC-4D29-4E9A-9E11-DFA3A380D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82585C7-ACAB-418A-9AF1-80E2BB26DF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lum bright="66000" contrast="82000"/>
          </a:blip>
          <a:srcRect l="49865"/>
          <a:stretch/>
        </p:blipFill>
        <p:spPr bwMode="auto">
          <a:xfrm>
            <a:off x="5435714" y="2261671"/>
            <a:ext cx="3436137" cy="3446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516D7169-B8FF-4A6A-AABA-78B97F4D7A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lum bright="66000" contrast="82000"/>
          </a:blip>
          <a:srcRect t="20920" r="50649" b="2982"/>
          <a:stretch/>
        </p:blipFill>
        <p:spPr bwMode="auto">
          <a:xfrm>
            <a:off x="402679" y="2261671"/>
            <a:ext cx="4501972" cy="349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E13392C-337B-442D-9C1C-7247FA7BF698}"/>
              </a:ext>
            </a:extLst>
          </p:cNvPr>
          <p:cNvSpPr txBox="1"/>
          <p:nvPr/>
        </p:nvSpPr>
        <p:spPr>
          <a:xfrm>
            <a:off x="509397" y="5752633"/>
            <a:ext cx="4288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Image Space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A66338-8074-4F69-BCFA-B0409977FCE9}"/>
              </a:ext>
            </a:extLst>
          </p:cNvPr>
          <p:cNvSpPr txBox="1"/>
          <p:nvPr/>
        </p:nvSpPr>
        <p:spPr>
          <a:xfrm>
            <a:off x="5204448" y="5708251"/>
            <a:ext cx="3898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Parameter Space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EA2D75-29F4-4CE7-8C5A-F8451D6AC6D6}"/>
              </a:ext>
            </a:extLst>
          </p:cNvPr>
          <p:cNvSpPr txBox="1"/>
          <p:nvPr/>
        </p:nvSpPr>
        <p:spPr>
          <a:xfrm>
            <a:off x="616115" y="1676896"/>
            <a:ext cx="8255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Points (</a:t>
            </a:r>
            <a:r>
              <a:rPr lang="en-US" sz="3200" dirty="0" err="1"/>
              <a:t>x,y</a:t>
            </a:r>
            <a:r>
              <a:rPr lang="en-US" sz="3200" dirty="0"/>
              <a:t>) -&gt; sinusoids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D5880D-E220-4671-9F79-B3EED2201ED2}"/>
              </a:ext>
            </a:extLst>
          </p:cNvPr>
          <p:cNvSpPr txBox="1"/>
          <p:nvPr/>
        </p:nvSpPr>
        <p:spPr>
          <a:xfrm>
            <a:off x="228600" y="6492874"/>
            <a:ext cx="8421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Slide Credit: S.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Lazebnik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A342475-E4D9-4EF9-AE2C-3884F6D4C381}"/>
              </a:ext>
            </a:extLst>
          </p:cNvPr>
          <p:cNvGrpSpPr/>
          <p:nvPr/>
        </p:nvGrpSpPr>
        <p:grpSpPr>
          <a:xfrm>
            <a:off x="3378708" y="2545140"/>
            <a:ext cx="3250692" cy="1569660"/>
            <a:chOff x="3378708" y="2545140"/>
            <a:chExt cx="3250692" cy="156966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46FDE07-B71F-4039-863D-AC2AB4C337D5}"/>
                </a:ext>
              </a:extLst>
            </p:cNvPr>
            <p:cNvSpPr/>
            <p:nvPr/>
          </p:nvSpPr>
          <p:spPr>
            <a:xfrm>
              <a:off x="6016752" y="3502152"/>
              <a:ext cx="612648" cy="612648"/>
            </a:xfrm>
            <a:prstGeom prst="ellipse">
              <a:avLst/>
            </a:prstGeom>
            <a:no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7AB80DF-AADC-4E60-B14B-A8361D6E57C8}"/>
                </a:ext>
              </a:extLst>
            </p:cNvPr>
            <p:cNvSpPr txBox="1"/>
            <p:nvPr/>
          </p:nvSpPr>
          <p:spPr>
            <a:xfrm>
              <a:off x="3378708" y="2545140"/>
              <a:ext cx="2944368" cy="8309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Peak corresponding to the line 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8D7CEA3-3DC1-47ED-8937-56395F606F97}"/>
              </a:ext>
            </a:extLst>
          </p:cNvPr>
          <p:cNvGrpSpPr/>
          <p:nvPr/>
        </p:nvGrpSpPr>
        <p:grpSpPr>
          <a:xfrm>
            <a:off x="5204448" y="4729876"/>
            <a:ext cx="2455176" cy="713717"/>
            <a:chOff x="5204448" y="4729876"/>
            <a:chExt cx="2455176" cy="71371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8931F20-163B-4395-8292-09DD80F2CDBA}"/>
                </a:ext>
              </a:extLst>
            </p:cNvPr>
            <p:cNvSpPr txBox="1"/>
            <p:nvPr/>
          </p:nvSpPr>
          <p:spPr>
            <a:xfrm>
              <a:off x="5204448" y="4729876"/>
              <a:ext cx="1703450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1"/>
                  </a:solidFill>
                </a:rPr>
                <a:t>Few votes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3849C51-1CF7-435A-BCBF-8419303AD1D8}"/>
                </a:ext>
              </a:extLst>
            </p:cNvPr>
            <p:cNvSpPr/>
            <p:nvPr/>
          </p:nvSpPr>
          <p:spPr>
            <a:xfrm>
              <a:off x="7046976" y="4830945"/>
              <a:ext cx="612648" cy="612648"/>
            </a:xfrm>
            <a:prstGeom prst="ellipse">
              <a:avLst/>
            </a:pr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32001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26CC9-D952-43AC-B61E-17FEA3D94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Hough Transform Pros / Cons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11E304-E342-4AAF-AE14-4ABF24CE8930}"/>
              </a:ext>
            </a:extLst>
          </p:cNvPr>
          <p:cNvSpPr txBox="1"/>
          <p:nvPr/>
        </p:nvSpPr>
        <p:spPr>
          <a:xfrm>
            <a:off x="581257" y="1600200"/>
            <a:ext cx="3512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Pros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CD9549-D491-4133-9076-2B26212A0ADA}"/>
              </a:ext>
            </a:extLst>
          </p:cNvPr>
          <p:cNvSpPr txBox="1"/>
          <p:nvPr/>
        </p:nvSpPr>
        <p:spPr>
          <a:xfrm>
            <a:off x="5050616" y="1600200"/>
            <a:ext cx="3512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97FAFA-2E18-4555-A5FC-4CFEDDC0241E}"/>
              </a:ext>
            </a:extLst>
          </p:cNvPr>
          <p:cNvSpPr txBox="1"/>
          <p:nvPr/>
        </p:nvSpPr>
        <p:spPr>
          <a:xfrm>
            <a:off x="212483" y="2184975"/>
            <a:ext cx="42496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/>
              <a:t>Handles </a:t>
            </a:r>
            <a:r>
              <a:rPr lang="en-US" sz="2400" b="1" dirty="0"/>
              <a:t>multiple</a:t>
            </a:r>
            <a:r>
              <a:rPr lang="en-US" sz="2400" dirty="0"/>
              <a:t> models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Some robustness to noise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In principle, general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37962F-7000-4EE0-950B-6A8F1AF5BB6A}"/>
              </a:ext>
            </a:extLst>
          </p:cNvPr>
          <p:cNvSpPr txBox="1"/>
          <p:nvPr/>
        </p:nvSpPr>
        <p:spPr>
          <a:xfrm>
            <a:off x="4681842" y="2184975"/>
            <a:ext cx="424967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/>
              <a:t>Have to bin ALL parameters: exponential in #params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Have to parameterize your space nicely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Details really, really important (a working version requires a lot more than what I showed you)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77C886-4412-4981-8B59-46322795E038}"/>
              </a:ext>
            </a:extLst>
          </p:cNvPr>
          <p:cNvSpPr txBox="1"/>
          <p:nvPr/>
        </p:nvSpPr>
        <p:spPr>
          <a:xfrm>
            <a:off x="228600" y="6492874"/>
            <a:ext cx="8421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Slide Credit: S.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Lazebnik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0105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88A9E-05C2-4F7B-B37C-69AC2CFBE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AC751E-7E67-4702-A761-B3CA1C4BE7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happens with fitting more </a:t>
            </a:r>
            <a:r>
              <a:rPr lang="en-US"/>
              <a:t>complex transformations?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23950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E2576-D63D-44C4-A043-DF5D04577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19C6A9-A6EA-451D-9A6D-CF8CAD8F2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9795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03E60-BD88-46B1-BA32-8A9DFB9D1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Details for the Curious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668A7-9E33-4889-953C-0285D43574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91156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98FA-B889-4BE6-8F72-9BD1CEABD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Least Squares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D00C83-A5B2-452C-93B3-55378BC6E3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93611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F8108-0166-48FA-8B13-CCC8B465B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Derivation for the Curious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A1E980F-BB6E-4FBA-B535-D40F242F312D}"/>
              </a:ext>
            </a:extLst>
          </p:cNvPr>
          <p:cNvGrpSpPr/>
          <p:nvPr/>
        </p:nvGrpSpPr>
        <p:grpSpPr>
          <a:xfrm>
            <a:off x="939916" y="1769780"/>
            <a:ext cx="7575434" cy="1073419"/>
            <a:chOff x="939916" y="1769780"/>
            <a:chExt cx="7575434" cy="107341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058305B9-D4ED-4769-8D96-F0A13F6D3972}"/>
                    </a:ext>
                  </a:extLst>
                </p:cNvPr>
                <p:cNvSpPr txBox="1"/>
                <p:nvPr/>
              </p:nvSpPr>
              <p:spPr>
                <a:xfrm>
                  <a:off x="2851732" y="2404617"/>
                  <a:ext cx="5663618" cy="43858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𝒀</m:t>
                            </m:r>
                          </m:e>
                          <m:sup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p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𝑿𝒘</m:t>
                                </m:r>
                              </m:e>
                            </m:d>
                          </m:e>
                          <m:sup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𝑿𝒘</m:t>
                        </m:r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058305B9-D4ED-4769-8D96-F0A13F6D39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1732" y="2404617"/>
                  <a:ext cx="5663618" cy="43858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59513C3-F55A-4389-B516-ED64403454F2}"/>
                </a:ext>
              </a:extLst>
            </p:cNvPr>
            <p:cNvGrpSpPr/>
            <p:nvPr/>
          </p:nvGrpSpPr>
          <p:grpSpPr>
            <a:xfrm>
              <a:off x="939916" y="1769780"/>
              <a:ext cx="6749102" cy="436658"/>
              <a:chOff x="939916" y="1769780"/>
              <a:chExt cx="6749102" cy="43665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" name="TextBox 2">
                    <a:extLst>
                      <a:ext uri="{FF2B5EF4-FFF2-40B4-BE49-F238E27FC236}">
                        <a16:creationId xmlns:a16="http://schemas.microsoft.com/office/drawing/2014/main" id="{BAFEC14D-FA7A-4123-B8DF-D40A9DEF31BA}"/>
                      </a:ext>
                    </a:extLst>
                  </p:cNvPr>
                  <p:cNvSpPr txBox="1"/>
                  <p:nvPr/>
                </p:nvSpPr>
                <p:spPr>
                  <a:xfrm>
                    <a:off x="2851733" y="1774781"/>
                    <a:ext cx="4837285" cy="43088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𝒀</m:t>
                                  </m:r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𝑿𝒘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𝒀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𝑿𝒘</m:t>
                              </m:r>
                            </m:e>
                          </m:d>
                        </m:oMath>
                      </m:oMathPara>
                    </a14:m>
                    <a:endParaRPr lang="en-US" sz="2800" b="1" i="1" dirty="0"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" name="TextBox 2">
                    <a:extLst>
                      <a:ext uri="{FF2B5EF4-FFF2-40B4-BE49-F238E27FC236}">
                        <a16:creationId xmlns:a16="http://schemas.microsoft.com/office/drawing/2014/main" id="{BAFEC14D-FA7A-4123-B8DF-D40A9DEF31B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51733" y="1774781"/>
                    <a:ext cx="4837285" cy="430887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TextBox 4">
                    <a:extLst>
                      <a:ext uri="{FF2B5EF4-FFF2-40B4-BE49-F238E27FC236}">
                        <a16:creationId xmlns:a16="http://schemas.microsoft.com/office/drawing/2014/main" id="{48827899-D767-4CF2-A986-C7F0FF6E1D38}"/>
                      </a:ext>
                    </a:extLst>
                  </p:cNvPr>
                  <p:cNvSpPr txBox="1"/>
                  <p:nvPr/>
                </p:nvSpPr>
                <p:spPr>
                  <a:xfrm>
                    <a:off x="939916" y="1769780"/>
                    <a:ext cx="1804156" cy="43665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𝒀</m:t>
                                  </m:r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𝑿𝒘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5" name="TextBox 4">
                    <a:extLst>
                      <a:ext uri="{FF2B5EF4-FFF2-40B4-BE49-F238E27FC236}">
                        <a16:creationId xmlns:a16="http://schemas.microsoft.com/office/drawing/2014/main" id="{48827899-D767-4CF2-A986-C7F0FF6E1D3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39916" y="1769780"/>
                    <a:ext cx="1804156" cy="436658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CFAA23-FAD3-4BED-9061-C76BF0F0EE8A}"/>
              </a:ext>
            </a:extLst>
          </p:cNvPr>
          <p:cNvGrpSpPr/>
          <p:nvPr/>
        </p:nvGrpSpPr>
        <p:grpSpPr>
          <a:xfrm>
            <a:off x="410886" y="4743189"/>
            <a:ext cx="7055842" cy="1339005"/>
            <a:chOff x="410886" y="4743189"/>
            <a:chExt cx="7055842" cy="133900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6FE18FD-9F38-4EC5-A440-2AEC596D326F}"/>
                </a:ext>
              </a:extLst>
            </p:cNvPr>
            <p:cNvGrpSpPr/>
            <p:nvPr/>
          </p:nvGrpSpPr>
          <p:grpSpPr>
            <a:xfrm>
              <a:off x="410886" y="4743189"/>
              <a:ext cx="7055842" cy="702244"/>
              <a:chOff x="410886" y="4070469"/>
              <a:chExt cx="7055842" cy="70224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B162702B-F3D1-461C-84FA-904874101DE0}"/>
                      </a:ext>
                    </a:extLst>
                  </p:cNvPr>
                  <p:cNvSpPr txBox="1"/>
                  <p:nvPr/>
                </p:nvSpPr>
                <p:spPr>
                  <a:xfrm>
                    <a:off x="410886" y="4070469"/>
                    <a:ext cx="730892" cy="702244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den>
                          </m:f>
                        </m:oMath>
                      </m:oMathPara>
                    </a14:m>
                    <a:endParaRPr lang="en-US" sz="2400" b="1" dirty="0"/>
                  </a:p>
                </p:txBody>
              </p:sp>
            </mc:Choice>
            <mc:Fallback xmlns="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B162702B-F3D1-461C-84FA-904874101DE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0886" y="4070469"/>
                    <a:ext cx="730892" cy="702244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CB7F3B33-609E-494A-B056-7D3E3819826D}"/>
                      </a:ext>
                    </a:extLst>
                  </p:cNvPr>
                  <p:cNvSpPr txBox="1"/>
                  <p:nvPr/>
                </p:nvSpPr>
                <p:spPr>
                  <a:xfrm>
                    <a:off x="1141778" y="4203262"/>
                    <a:ext cx="1804156" cy="43665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𝒀</m:t>
                                  </m:r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𝑿𝒘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CB7F3B33-609E-494A-B056-7D3E3819826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41778" y="4203262"/>
                    <a:ext cx="1804156" cy="436658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D2C7737E-7B15-4BDE-81B2-A89C9F4C5C0B}"/>
                      </a:ext>
                    </a:extLst>
                  </p:cNvPr>
                  <p:cNvSpPr txBox="1"/>
                  <p:nvPr/>
                </p:nvSpPr>
                <p:spPr>
                  <a:xfrm>
                    <a:off x="3053594" y="4203262"/>
                    <a:ext cx="4413134" cy="438582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𝒀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𝑿𝒘</m:t>
                          </m:r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D2C7737E-7B15-4BDE-81B2-A89C9F4C5C0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53594" y="4203262"/>
                    <a:ext cx="4413134" cy="43858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A6BCC781-9ABC-472D-B231-3F305D0F09BF}"/>
                    </a:ext>
                  </a:extLst>
                </p:cNvPr>
                <p:cNvSpPr txBox="1"/>
                <p:nvPr/>
              </p:nvSpPr>
              <p:spPr>
                <a:xfrm>
                  <a:off x="3053594" y="5643612"/>
                  <a:ext cx="4413134" cy="43858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p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𝑿𝒘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p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p>
                        </m:sSup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𝒀</m:t>
                        </m:r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A6BCC781-9ABC-472D-B231-3F305D0F09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53594" y="5643612"/>
                  <a:ext cx="4413134" cy="43858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5067B02-197C-4A6F-B6D8-C3410AFF0C2C}"/>
              </a:ext>
            </a:extLst>
          </p:cNvPr>
          <p:cNvGrpSpPr/>
          <p:nvPr/>
        </p:nvGrpSpPr>
        <p:grpSpPr>
          <a:xfrm>
            <a:off x="209024" y="3442072"/>
            <a:ext cx="7567570" cy="702244"/>
            <a:chOff x="209024" y="3098218"/>
            <a:chExt cx="7567570" cy="7022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C5AAB38E-1BDD-4243-9788-020C4C593409}"/>
                    </a:ext>
                  </a:extLst>
                </p:cNvPr>
                <p:cNvSpPr txBox="1"/>
                <p:nvPr/>
              </p:nvSpPr>
              <p:spPr>
                <a:xfrm>
                  <a:off x="209024" y="3098218"/>
                  <a:ext cx="730892" cy="7022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den>
                        </m:f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C5AAB38E-1BDD-4243-9788-020C4C5934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9024" y="3098218"/>
                  <a:ext cx="730892" cy="702244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C73066A7-D425-4F50-A07F-A02F55704C89}"/>
                    </a:ext>
                  </a:extLst>
                </p:cNvPr>
                <p:cNvSpPr txBox="1"/>
                <p:nvPr/>
              </p:nvSpPr>
              <p:spPr>
                <a:xfrm>
                  <a:off x="939916" y="3231011"/>
                  <a:ext cx="2113678" cy="43665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</m:d>
                          </m:e>
                          <m:sup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p>
                        </m:sSup>
                        <m:d>
                          <m:dPr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𝑿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</m:d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C73066A7-D425-4F50-A07F-A02F55704C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9916" y="3231011"/>
                  <a:ext cx="2113678" cy="436658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2270C4DF-C118-41B4-AD41-0FE56990FEEA}"/>
                    </a:ext>
                  </a:extLst>
                </p:cNvPr>
                <p:cNvSpPr txBox="1"/>
                <p:nvPr/>
              </p:nvSpPr>
              <p:spPr>
                <a:xfrm>
                  <a:off x="3053594" y="3126911"/>
                  <a:ext cx="4723000" cy="64485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2800" dirty="0"/>
                    <a:t> </a:t>
                  </a:r>
                  <a14:m>
                    <m:oMath xmlns:m="http://schemas.openxmlformats.org/officeDocument/2006/math"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den>
                          </m:f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e>
                      </m:d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𝐗𝐰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sup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𝐓</m:t>
                          </m:r>
                        </m:sup>
                      </m:sSup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𝐗𝐰</m:t>
                      </m:r>
                    </m:oMath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2270C4DF-C118-41B4-AD41-0FE56990FE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53594" y="3126911"/>
                  <a:ext cx="4723000" cy="644857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797127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F6DA7-4940-4019-AF7B-BBA2F847B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Fitting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DF9FC1-E82A-461A-BB07-B9BBE9B7ACC3}"/>
              </a:ext>
            </a:extLst>
          </p:cNvPr>
          <p:cNvSpPr txBox="1"/>
          <p:nvPr/>
        </p:nvSpPr>
        <p:spPr>
          <a:xfrm>
            <a:off x="829469" y="1786855"/>
            <a:ext cx="7485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Need three ingredients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A0FF30-ED94-4C91-B91F-080417A3CB75}"/>
              </a:ext>
            </a:extLst>
          </p:cNvPr>
          <p:cNvSpPr txBox="1"/>
          <p:nvPr/>
        </p:nvSpPr>
        <p:spPr>
          <a:xfrm>
            <a:off x="829469" y="2551652"/>
            <a:ext cx="7485063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Data: what data are we trying to explain with a model?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88A2AA-3202-477D-ADF2-1121A0746C38}"/>
              </a:ext>
            </a:extLst>
          </p:cNvPr>
          <p:cNvSpPr txBox="1"/>
          <p:nvPr/>
        </p:nvSpPr>
        <p:spPr>
          <a:xfrm>
            <a:off x="829469" y="3747336"/>
            <a:ext cx="7485063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Model: what’s the compressed, parametric form of the data?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B33281-75F1-45B2-85A1-20A6E4E0BDB1}"/>
              </a:ext>
            </a:extLst>
          </p:cNvPr>
          <p:cNvSpPr txBox="1"/>
          <p:nvPr/>
        </p:nvSpPr>
        <p:spPr>
          <a:xfrm>
            <a:off x="829468" y="4943020"/>
            <a:ext cx="7485063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Objective function: given a prediction, how do we evaluate how correct it is?</a:t>
            </a:r>
          </a:p>
        </p:txBody>
      </p:sp>
    </p:spTree>
    <p:extLst>
      <p:ext uri="{BB962C8B-B14F-4D97-AF65-F5344CB8AC3E}">
        <p14:creationId xmlns:p14="http://schemas.microsoft.com/office/powerpoint/2010/main" val="257102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98FA-B889-4BE6-8F72-9BD1CEABD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Least Squares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D00C83-A5B2-452C-93B3-55378BC6E30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 the interest of less material better, I’m giving that d =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𝝁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dirty="0"/>
                  <a:t> . </a:t>
                </a:r>
              </a:p>
              <a:p>
                <a:r>
                  <a:rPr lang="en-US" dirty="0"/>
                  <a:t>This can be derived by solving for d at the optimum in terms of the other variables.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D00C83-A5B2-452C-93B3-55378BC6E3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381" r="-1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082236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7E39B-93D2-46F4-911D-82D76A0CF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Total Least-Squares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D112BF0-8D4C-4CC0-BC1B-FEED4E6B00C8}"/>
                  </a:ext>
                </a:extLst>
              </p:cNvPr>
              <p:cNvSpPr txBox="1"/>
              <p:nvPr/>
            </p:nvSpPr>
            <p:spPr>
              <a:xfrm>
                <a:off x="2570741" y="2172803"/>
                <a:ext cx="6305252" cy="503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𝑿𝒏</m:t>
                              </m:r>
                            </m:e>
                          </m:d>
                        </m:e>
                        <m:sup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d>
                        <m:d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𝑿𝒏</m:t>
                          </m:r>
                        </m:e>
                      </m:d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sup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𝑿𝒏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sSup>
                        <m:sSup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sup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D112BF0-8D4C-4CC0-BC1B-FEED4E6B00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0741" y="2172803"/>
                <a:ext cx="6305252" cy="50359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C9A4BC0-B16D-4B26-B0C1-3EA064DAC6F1}"/>
                  </a:ext>
                </a:extLst>
              </p:cNvPr>
              <p:cNvSpPr txBox="1"/>
              <p:nvPr/>
            </p:nvSpPr>
            <p:spPr>
              <a:xfrm>
                <a:off x="2570741" y="1534998"/>
                <a:ext cx="449264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1">
                                  <a:latin typeface="Cambria Math" panose="02040503050406030204" pitchFamily="18" charset="0"/>
                                </a:rPr>
                                <m:t>𝑿𝒏</m:t>
                              </m:r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3200" b="1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1" i="1">
                          <a:latin typeface="Cambria Math" panose="02040503050406030204" pitchFamily="18" charset="0"/>
                        </a:rPr>
                        <m:t>𝑿𝒏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C9A4BC0-B16D-4B26-B0C1-3EA064DAC6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0741" y="1534998"/>
                <a:ext cx="4492640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478CC77-12EE-4A42-A136-32DF5E6A2702}"/>
                  </a:ext>
                </a:extLst>
              </p:cNvPr>
              <p:cNvSpPr txBox="1"/>
              <p:nvPr/>
            </p:nvSpPr>
            <p:spPr>
              <a:xfrm>
                <a:off x="298901" y="1528330"/>
                <a:ext cx="2271840" cy="499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𝑿𝒏</m:t>
                              </m:r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478CC77-12EE-4A42-A136-32DF5E6A27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901" y="1528330"/>
                <a:ext cx="2271840" cy="4991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6D93B62D-953A-4A00-B41C-4C1EA4791544}"/>
              </a:ext>
            </a:extLst>
          </p:cNvPr>
          <p:cNvSpPr txBox="1"/>
          <p:nvPr/>
        </p:nvSpPr>
        <p:spPr>
          <a:xfrm>
            <a:off x="53858" y="2782951"/>
            <a:ext cx="8652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/>
              <a:t>First solve for d at optimum (set to 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8190503-BBA0-4689-A23D-A405EE46EFFB}"/>
                  </a:ext>
                </a:extLst>
              </p:cNvPr>
              <p:cNvSpPr txBox="1"/>
              <p:nvPr/>
            </p:nvSpPr>
            <p:spPr>
              <a:xfrm>
                <a:off x="1352401" y="3419915"/>
                <a:ext cx="6439199" cy="9366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f>
                            <m:f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den>
                          </m:f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𝑿𝒏</m:t>
                              </m:r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sup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𝑿𝒏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𝑑𝑘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8190503-BBA0-4689-A23D-A405EE46EF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2401" y="3419915"/>
                <a:ext cx="6439199" cy="93660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B4126D54-CFCF-43C2-8FD2-2073E51250EF}"/>
              </a:ext>
            </a:extLst>
          </p:cNvPr>
          <p:cNvGrpSpPr/>
          <p:nvPr/>
        </p:nvGrpSpPr>
        <p:grpSpPr>
          <a:xfrm>
            <a:off x="2402932" y="5305471"/>
            <a:ext cx="4133529" cy="925190"/>
            <a:chOff x="1969179" y="5150133"/>
            <a:chExt cx="4133529" cy="925190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8B0B8ED1-3C08-4004-B87E-52ED4C9989D6}"/>
                </a:ext>
              </a:extLst>
            </p:cNvPr>
            <p:cNvCxnSpPr>
              <a:cxnSpLocks/>
            </p:cNvCxnSpPr>
            <p:nvPr/>
          </p:nvCxnSpPr>
          <p:spPr>
            <a:xfrm>
              <a:off x="1969179" y="5685880"/>
              <a:ext cx="867507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B4724170-7B7C-474C-AE2C-F316BFDAA728}"/>
                    </a:ext>
                  </a:extLst>
                </p:cNvPr>
                <p:cNvSpPr txBox="1"/>
                <p:nvPr/>
              </p:nvSpPr>
              <p:spPr>
                <a:xfrm>
                  <a:off x="2836686" y="5150133"/>
                  <a:ext cx="3266022" cy="92519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  <m:sSup>
                          <m:sSup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p>
                        </m:sSup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𝑿𝒏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𝝁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B4724170-7B7C-474C-AE2C-F316BFDAA7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36686" y="5150133"/>
                  <a:ext cx="3266022" cy="92519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9B67DD0-D8D2-41EC-A81F-5D3155AEC437}"/>
                  </a:ext>
                </a:extLst>
              </p:cNvPr>
              <p:cNvSpPr txBox="1"/>
              <p:nvPr/>
            </p:nvSpPr>
            <p:spPr>
              <a:xfrm>
                <a:off x="776089" y="4580349"/>
                <a:ext cx="3600601" cy="501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0=</m:t>
                      </m:r>
                      <m:sSup>
                        <m:sSup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sup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𝑿𝒏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𝑑𝑘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9B67DD0-D8D2-41EC-A81F-5D3155AEC4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089" y="4580349"/>
                <a:ext cx="3600601" cy="50129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29A50617-8217-4BA5-8675-6908D6185370}"/>
              </a:ext>
            </a:extLst>
          </p:cNvPr>
          <p:cNvGrpSpPr/>
          <p:nvPr/>
        </p:nvGrpSpPr>
        <p:grpSpPr>
          <a:xfrm>
            <a:off x="4473742" y="4580349"/>
            <a:ext cx="3894170" cy="501291"/>
            <a:chOff x="4473742" y="4580349"/>
            <a:chExt cx="3894170" cy="5012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4C3C3585-226B-459A-82CA-24CFC95411FB}"/>
                    </a:ext>
                  </a:extLst>
                </p:cNvPr>
                <p:cNvSpPr txBox="1"/>
                <p:nvPr/>
              </p:nvSpPr>
              <p:spPr>
                <a:xfrm>
                  <a:off x="5222564" y="4580349"/>
                  <a:ext cx="3145348" cy="50129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0=</m:t>
                        </m:r>
                        <m:sSup>
                          <m:sSup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p>
                        </m:sSup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𝑿𝒏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𝑑𝑘</m:t>
                        </m:r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4C3C3585-226B-459A-82CA-24CFC95411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2564" y="4580349"/>
                  <a:ext cx="3145348" cy="50129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F80F89DA-AEE0-4AFF-B0CD-2BC5C420C183}"/>
                </a:ext>
              </a:extLst>
            </p:cNvPr>
            <p:cNvCxnSpPr>
              <a:cxnSpLocks/>
            </p:cNvCxnSpPr>
            <p:nvPr/>
          </p:nvCxnSpPr>
          <p:spPr>
            <a:xfrm>
              <a:off x="4473742" y="4830994"/>
              <a:ext cx="651771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1663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9" grpId="0"/>
      <p:bldP spid="6" grpId="0"/>
      <p:bldP spid="11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D2763-7D74-48E7-94BC-3B4380F3D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Fixes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B423C3-2BE4-4A84-A728-A56A2C1A123A}"/>
              </a:ext>
            </a:extLst>
          </p:cNvPr>
          <p:cNvSpPr txBox="1"/>
          <p:nvPr/>
        </p:nvSpPr>
        <p:spPr>
          <a:xfrm>
            <a:off x="455216" y="1474808"/>
            <a:ext cx="8233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Replace Least-Squares objective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F394065-9802-4D91-A7F0-4B50A0B9FCC0}"/>
              </a:ext>
            </a:extLst>
          </p:cNvPr>
          <p:cNvGrpSpPr/>
          <p:nvPr/>
        </p:nvGrpSpPr>
        <p:grpSpPr>
          <a:xfrm>
            <a:off x="2930635" y="1995328"/>
            <a:ext cx="3282731" cy="523220"/>
            <a:chOff x="1753300" y="1995328"/>
            <a:chExt cx="3282731" cy="52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49445E5D-9D04-483F-BCAD-99958E7CE8F2}"/>
                    </a:ext>
                  </a:extLst>
                </p:cNvPr>
                <p:cNvSpPr txBox="1"/>
                <p:nvPr/>
              </p:nvSpPr>
              <p:spPr>
                <a:xfrm>
                  <a:off x="2977775" y="2041495"/>
                  <a:ext cx="2058256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𝑿𝑾</m:t>
                        </m:r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49445E5D-9D04-483F-BCAD-99958E7CE8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7775" y="2041495"/>
                  <a:ext cx="2058256" cy="430887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C587576-EEF6-4B39-B6C0-B7FDD341AFA5}"/>
                </a:ext>
              </a:extLst>
            </p:cNvPr>
            <p:cNvSpPr txBox="1"/>
            <p:nvPr/>
          </p:nvSpPr>
          <p:spPr>
            <a:xfrm>
              <a:off x="1753300" y="1995328"/>
              <a:ext cx="10823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Let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C24DD13-8FD7-414F-A04C-6261E2058B46}"/>
              </a:ext>
            </a:extLst>
          </p:cNvPr>
          <p:cNvGrpSpPr/>
          <p:nvPr/>
        </p:nvGrpSpPr>
        <p:grpSpPr>
          <a:xfrm>
            <a:off x="226504" y="2569101"/>
            <a:ext cx="8785077" cy="4258277"/>
            <a:chOff x="226504" y="2569101"/>
            <a:chExt cx="8785077" cy="425827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0DF3FD7-CE3D-44E8-9295-8016EED1D2FB}"/>
                </a:ext>
              </a:extLst>
            </p:cNvPr>
            <p:cNvGrpSpPr/>
            <p:nvPr/>
          </p:nvGrpSpPr>
          <p:grpSpPr>
            <a:xfrm>
              <a:off x="239897" y="3546949"/>
              <a:ext cx="3444092" cy="584775"/>
              <a:chOff x="239897" y="3546949"/>
              <a:chExt cx="3444092" cy="5847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TextBox 4">
                    <a:extLst>
                      <a:ext uri="{FF2B5EF4-FFF2-40B4-BE49-F238E27FC236}">
                        <a16:creationId xmlns:a16="http://schemas.microsoft.com/office/drawing/2014/main" id="{0459D3B3-B9FB-4B60-8FE8-F15A6A4EBE68}"/>
                      </a:ext>
                    </a:extLst>
                  </p:cNvPr>
                  <p:cNvSpPr txBox="1"/>
                  <p:nvPr/>
                </p:nvSpPr>
                <p:spPr>
                  <a:xfrm>
                    <a:off x="3119988" y="3619028"/>
                    <a:ext cx="564001" cy="43088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a14:m>
                    <a:r>
                      <a:rPr lang="en-US" sz="2800" dirty="0"/>
                      <a:t>|</a:t>
                    </a:r>
                  </a:p>
                </p:txBody>
              </p:sp>
            </mc:Choice>
            <mc:Fallback xmlns="">
              <p:sp>
                <p:nvSpPr>
                  <p:cNvPr id="5" name="TextBox 4">
                    <a:extLst>
                      <a:ext uri="{FF2B5EF4-FFF2-40B4-BE49-F238E27FC236}">
                        <a16:creationId xmlns:a16="http://schemas.microsoft.com/office/drawing/2014/main" id="{0459D3B3-B9FB-4B60-8FE8-F15A6A4EBE6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19988" y="3619028"/>
                    <a:ext cx="564001" cy="430887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t="-25714" r="-34783" b="-5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3FE3431-03BC-48B3-8B24-D6BE7D8D0DA1}"/>
                  </a:ext>
                </a:extLst>
              </p:cNvPr>
              <p:cNvSpPr txBox="1"/>
              <p:nvPr/>
            </p:nvSpPr>
            <p:spPr>
              <a:xfrm>
                <a:off x="239897" y="3546949"/>
                <a:ext cx="100667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L1: 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DC89C96-3080-4802-9A23-B19C837D5A71}"/>
                </a:ext>
              </a:extLst>
            </p:cNvPr>
            <p:cNvGrpSpPr/>
            <p:nvPr/>
          </p:nvGrpSpPr>
          <p:grpSpPr>
            <a:xfrm>
              <a:off x="239897" y="2850784"/>
              <a:ext cx="3448740" cy="584775"/>
              <a:chOff x="239897" y="2850784"/>
              <a:chExt cx="3448740" cy="5847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" name="TextBox 3">
                    <a:extLst>
                      <a:ext uri="{FF2B5EF4-FFF2-40B4-BE49-F238E27FC236}">
                        <a16:creationId xmlns:a16="http://schemas.microsoft.com/office/drawing/2014/main" id="{C841C691-1E6B-4724-8C3E-268BA6B36A90}"/>
                      </a:ext>
                    </a:extLst>
                  </p:cNvPr>
                  <p:cNvSpPr txBox="1"/>
                  <p:nvPr/>
                </p:nvSpPr>
                <p:spPr>
                  <a:xfrm>
                    <a:off x="3115339" y="2883580"/>
                    <a:ext cx="573298" cy="51918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b="1" i="1"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4" name="TextBox 3">
                    <a:extLst>
                      <a:ext uri="{FF2B5EF4-FFF2-40B4-BE49-F238E27FC236}">
                        <a16:creationId xmlns:a16="http://schemas.microsoft.com/office/drawing/2014/main" id="{C841C691-1E6B-4724-8C3E-268BA6B36A9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15339" y="2883580"/>
                    <a:ext cx="573298" cy="519181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117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8CBF6A5-7953-43CF-BCB6-BBF0582B37F0}"/>
                  </a:ext>
                </a:extLst>
              </p:cNvPr>
              <p:cNvSpPr txBox="1"/>
              <p:nvPr/>
            </p:nvSpPr>
            <p:spPr>
              <a:xfrm>
                <a:off x="239897" y="2850784"/>
                <a:ext cx="273787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LS/L2/MSE: </a:t>
                </a:r>
              </a:p>
            </p:txBody>
          </p:sp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EB3BF75-2788-4419-B66D-3AB5F006CE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2569101"/>
              <a:ext cx="4439581" cy="4258277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5E6677C-FB10-45CE-B2FF-EE12687D5497}"/>
                </a:ext>
              </a:extLst>
            </p:cNvPr>
            <p:cNvGrpSpPr/>
            <p:nvPr/>
          </p:nvGrpSpPr>
          <p:grpSpPr>
            <a:xfrm>
              <a:off x="226504" y="4244476"/>
              <a:ext cx="4076180" cy="1913422"/>
              <a:chOff x="226504" y="4244476"/>
              <a:chExt cx="4076180" cy="1913422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561753A-7391-4854-881E-67074D30199F}"/>
                  </a:ext>
                </a:extLst>
              </p:cNvPr>
              <p:cNvSpPr txBox="1"/>
              <p:nvPr/>
            </p:nvSpPr>
            <p:spPr>
              <a:xfrm>
                <a:off x="226504" y="4244476"/>
                <a:ext cx="152679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Huber: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835EB1F6-6BA6-4F15-B142-985D39346879}"/>
                      </a:ext>
                    </a:extLst>
                  </p:cNvPr>
                  <p:cNvSpPr txBox="1"/>
                  <p:nvPr/>
                </p:nvSpPr>
                <p:spPr>
                  <a:xfrm>
                    <a:off x="3074751" y="4979876"/>
                    <a:ext cx="654474" cy="50231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box>
                            <m:box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box>
                          <m:sSubSup>
                            <m:sSubSup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e>
                            <m:sub>
                              <m:r>
                                <a:rPr lang="en-US" sz="2800" b="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835EB1F6-6BA6-4F15-B142-985D3934687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74751" y="4979876"/>
                    <a:ext cx="654474" cy="502317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C47A038B-3747-4A76-937E-8B4C0F3DEE4C}"/>
                      </a:ext>
                    </a:extLst>
                  </p:cNvPr>
                  <p:cNvSpPr txBox="1"/>
                  <p:nvPr/>
                </p:nvSpPr>
                <p:spPr>
                  <a:xfrm>
                    <a:off x="2501293" y="5632818"/>
                    <a:ext cx="1801391" cy="52508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2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</a:rPr>
                                    <m:t>𝑬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box>
                                <m:boxPr>
                                  <m:ctrlP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US" sz="28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 b="0" i="1" dirty="0" smtClean="0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num>
                                    <m:den>
                                      <m:r>
                                        <a:rPr lang="en-US" sz="2800" b="0" i="1" dirty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box>
                            </m:e>
                          </m:d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C47A038B-3747-4A76-937E-8B4C0F3DEE4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01293" y="5632818"/>
                    <a:ext cx="1801391" cy="52508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11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1C0FF7E5-157E-4A6F-AC80-2099A03E7E13}"/>
                      </a:ext>
                    </a:extLst>
                  </p:cNvPr>
                  <p:cNvSpPr txBox="1"/>
                  <p:nvPr/>
                </p:nvSpPr>
                <p:spPr>
                  <a:xfrm>
                    <a:off x="454701" y="5075914"/>
                    <a:ext cx="1447640" cy="43088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|≤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1C0FF7E5-157E-4A6F-AC80-2099A03E7E1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4701" y="5075914"/>
                    <a:ext cx="1447640" cy="430887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20D3DDFE-ACB6-4414-86C2-CFC6C149AB90}"/>
                      </a:ext>
                    </a:extLst>
                  </p:cNvPr>
                  <p:cNvSpPr txBox="1"/>
                  <p:nvPr/>
                </p:nvSpPr>
                <p:spPr>
                  <a:xfrm>
                    <a:off x="454701" y="5690270"/>
                    <a:ext cx="1447640" cy="43088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|&gt;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20D3DDFE-ACB6-4414-86C2-CFC6C149AB9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4701" y="5690270"/>
                    <a:ext cx="1447640" cy="430887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292625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2A522-A069-4E52-9333-E0B2D3F2B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with Common Fixes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3ECD9-80B6-4654-BC46-BE84AB0B43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Why people in vision don’t really use other peoples’ “robust” methods</a:t>
            </a:r>
          </a:p>
          <a:p>
            <a:r>
              <a:rPr lang="en-US" dirty="0"/>
              <a:t>Usually complicated to optimize:</a:t>
            </a:r>
          </a:p>
          <a:p>
            <a:pPr lvl="1"/>
            <a:r>
              <a:rPr lang="en-US" dirty="0"/>
              <a:t>Often no closed form solution</a:t>
            </a:r>
          </a:p>
          <a:p>
            <a:pPr lvl="1"/>
            <a:r>
              <a:rPr lang="en-US" dirty="0"/>
              <a:t>Typically not something you could write yourself</a:t>
            </a:r>
          </a:p>
          <a:p>
            <a:pPr lvl="1"/>
            <a:r>
              <a:rPr lang="en-US" dirty="0"/>
              <a:t>Sometimes not convex (local optimum is not necessarily a global optimum)</a:t>
            </a:r>
          </a:p>
          <a:p>
            <a:r>
              <a:rPr lang="en-US" dirty="0"/>
              <a:t>Not simple to extend more complex objectives to things like total-least squares </a:t>
            </a:r>
          </a:p>
          <a:p>
            <a:r>
              <a:rPr lang="en-US" dirty="0"/>
              <a:t>Typically don’t handle a ton of outliers (e.g., 80% outliers)</a:t>
            </a:r>
          </a:p>
        </p:txBody>
      </p:sp>
    </p:spTree>
    <p:extLst>
      <p:ext uri="{BB962C8B-B14F-4D97-AF65-F5344CB8AC3E}">
        <p14:creationId xmlns:p14="http://schemas.microsoft.com/office/powerpoint/2010/main" val="107533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B7A87-9F8F-4F47-80D8-B8B6DE999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Alternate Formulation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240225-BA27-4D78-9A91-D7782F8E4C13}"/>
              </a:ext>
            </a:extLst>
          </p:cNvPr>
          <p:cNvSpPr txBox="1"/>
          <p:nvPr/>
        </p:nvSpPr>
        <p:spPr>
          <a:xfrm>
            <a:off x="173464" y="2552316"/>
            <a:ext cx="1596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Recall: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44103F7-F007-4943-8D03-EAB0D57805B8}"/>
                  </a:ext>
                </a:extLst>
              </p:cNvPr>
              <p:cNvSpPr txBox="1"/>
              <p:nvPr/>
            </p:nvSpPr>
            <p:spPr>
              <a:xfrm>
                <a:off x="1522858" y="2602006"/>
                <a:ext cx="259891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𝑏𝑦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44103F7-F007-4943-8D03-EAB0D57805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2858" y="2602006"/>
                <a:ext cx="2598917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390DF877-C255-4787-8CA6-EAC97A4B44CE}"/>
              </a:ext>
            </a:extLst>
          </p:cNvPr>
          <p:cNvGrpSpPr/>
          <p:nvPr/>
        </p:nvGrpSpPr>
        <p:grpSpPr>
          <a:xfrm>
            <a:off x="407563" y="3116597"/>
            <a:ext cx="3947383" cy="959262"/>
            <a:chOff x="407563" y="3116597"/>
            <a:chExt cx="3947383" cy="9592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68252EEE-9011-4B90-8A2C-ACF0F65BC901}"/>
                    </a:ext>
                  </a:extLst>
                </p:cNvPr>
                <p:cNvSpPr txBox="1"/>
                <p:nvPr/>
              </p:nvSpPr>
              <p:spPr>
                <a:xfrm>
                  <a:off x="1724815" y="3116597"/>
                  <a:ext cx="1304396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𝒍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68252EEE-9011-4B90-8A2C-ACF0F65BC9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24815" y="3116597"/>
                  <a:ext cx="1304396" cy="43088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828D41BB-1ACD-4730-8BC9-B62FC7DB29B3}"/>
                    </a:ext>
                  </a:extLst>
                </p:cNvPr>
                <p:cNvSpPr txBox="1"/>
                <p:nvPr/>
              </p:nvSpPr>
              <p:spPr>
                <a:xfrm>
                  <a:off x="2441345" y="3644971"/>
                  <a:ext cx="1913601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≡[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,1]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828D41BB-1ACD-4730-8BC9-B62FC7DB29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1345" y="3644971"/>
                  <a:ext cx="1913601" cy="43088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B29E55F-3A06-4E4E-ABDC-95BB0332705D}"/>
                    </a:ext>
                  </a:extLst>
                </p:cNvPr>
                <p:cNvSpPr txBox="1"/>
                <p:nvPr/>
              </p:nvSpPr>
              <p:spPr>
                <a:xfrm>
                  <a:off x="407563" y="3644972"/>
                  <a:ext cx="1804405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𝒍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≡[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B29E55F-3A06-4E4E-ABDC-95BB033270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7563" y="3644972"/>
                  <a:ext cx="1804405" cy="43088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E5A3175E-B39D-441A-A2C0-2EF7E03813E7}"/>
              </a:ext>
            </a:extLst>
          </p:cNvPr>
          <p:cNvGrpSpPr/>
          <p:nvPr/>
        </p:nvGrpSpPr>
        <p:grpSpPr>
          <a:xfrm>
            <a:off x="4941115" y="2551652"/>
            <a:ext cx="3373416" cy="3373415"/>
            <a:chOff x="4941115" y="2551652"/>
            <a:chExt cx="3373416" cy="3373415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7E60E86-4016-4222-81C7-93631F95D95E}"/>
                </a:ext>
              </a:extLst>
            </p:cNvPr>
            <p:cNvSpPr/>
            <p:nvPr/>
          </p:nvSpPr>
          <p:spPr>
            <a:xfrm>
              <a:off x="4941116" y="2551652"/>
              <a:ext cx="3373415" cy="337341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3A367835-5E21-400B-AF22-1146319519E5}"/>
                </a:ext>
              </a:extLst>
            </p:cNvPr>
            <p:cNvGrpSpPr/>
            <p:nvPr/>
          </p:nvGrpSpPr>
          <p:grpSpPr>
            <a:xfrm>
              <a:off x="5261296" y="2852257"/>
              <a:ext cx="2759977" cy="2759977"/>
              <a:chOff x="5278074" y="2785145"/>
              <a:chExt cx="2416029" cy="2416029"/>
            </a:xfrm>
          </p:grpSpPr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10693A02-48A9-4259-B11A-65243D8CD265}"/>
                  </a:ext>
                </a:extLst>
              </p:cNvPr>
              <p:cNvCxnSpPr/>
              <p:nvPr/>
            </p:nvCxnSpPr>
            <p:spPr>
              <a:xfrm flipV="1">
                <a:off x="5519956" y="2785145"/>
                <a:ext cx="0" cy="241602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0D1182F2-9905-4866-9B93-689E37FED14A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6486089" y="3736405"/>
                <a:ext cx="0" cy="241602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E60B9FA3-D7EF-4AAA-A3F9-8FBD2499C1EB}"/>
                </a:ext>
              </a:extLst>
            </p:cNvPr>
            <p:cNvGrpSpPr/>
            <p:nvPr/>
          </p:nvGrpSpPr>
          <p:grpSpPr>
            <a:xfrm>
              <a:off x="6048462" y="3094657"/>
              <a:ext cx="1652374" cy="1323391"/>
              <a:chOff x="6048462" y="3094657"/>
              <a:chExt cx="1652374" cy="1323391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D3B03B8D-34E5-404B-BEE0-D330B70451B3}"/>
                  </a:ext>
                </a:extLst>
              </p:cNvPr>
              <p:cNvSpPr/>
              <p:nvPr/>
            </p:nvSpPr>
            <p:spPr>
              <a:xfrm>
                <a:off x="6048462" y="3599109"/>
                <a:ext cx="220651" cy="220651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457E5780-A867-40E5-AA29-16E4EBF9F870}"/>
                  </a:ext>
                </a:extLst>
              </p:cNvPr>
              <p:cNvSpPr/>
              <p:nvPr/>
            </p:nvSpPr>
            <p:spPr>
              <a:xfrm>
                <a:off x="6530959" y="4197397"/>
                <a:ext cx="220651" cy="220651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BF52BDDB-CA31-46CD-9C2B-436802755C4F}"/>
                  </a:ext>
                </a:extLst>
              </p:cNvPr>
              <p:cNvSpPr/>
              <p:nvPr/>
            </p:nvSpPr>
            <p:spPr>
              <a:xfrm>
                <a:off x="6866490" y="3094657"/>
                <a:ext cx="220651" cy="220651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0846323D-C34B-4A26-ACD6-AD6CF1223FAD}"/>
                  </a:ext>
                </a:extLst>
              </p:cNvPr>
              <p:cNvSpPr/>
              <p:nvPr/>
            </p:nvSpPr>
            <p:spPr>
              <a:xfrm>
                <a:off x="7480185" y="3645754"/>
                <a:ext cx="220651" cy="220651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9B0DD5C-402A-46B4-8256-7FAD4115E1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41115" y="2551652"/>
              <a:ext cx="3373416" cy="2732725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629BCC7-B069-496C-8E3C-357A0662B5CA}"/>
              </a:ext>
            </a:extLst>
          </p:cNvPr>
          <p:cNvGrpSpPr/>
          <p:nvPr/>
        </p:nvGrpSpPr>
        <p:grpSpPr>
          <a:xfrm>
            <a:off x="173464" y="4213291"/>
            <a:ext cx="4181482" cy="1390765"/>
            <a:chOff x="173464" y="4213291"/>
            <a:chExt cx="4181482" cy="139076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4DFAB43-D73B-48AF-8D67-853688077C92}"/>
                </a:ext>
              </a:extLst>
            </p:cNvPr>
            <p:cNvSpPr txBox="1"/>
            <p:nvPr/>
          </p:nvSpPr>
          <p:spPr>
            <a:xfrm>
              <a:off x="173464" y="4213291"/>
              <a:ext cx="418148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Can always rescale </a:t>
              </a:r>
              <a:r>
                <a:rPr lang="en-US" sz="2800" b="1" dirty="0"/>
                <a:t>l. </a:t>
              </a:r>
            </a:p>
            <a:p>
              <a:pPr algn="ctr"/>
              <a:r>
                <a:rPr lang="en-US" sz="2800" dirty="0"/>
                <a:t>Pick another </a:t>
              </a:r>
              <a:r>
                <a:rPr lang="en-US" sz="2800" dirty="0" err="1"/>
                <a:t>a,b,d</a:t>
              </a:r>
              <a:r>
                <a:rPr lang="en-US" sz="2800" dirty="0"/>
                <a:t> so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C8783A99-4B8F-4551-A0D2-06B9E19E574C}"/>
                    </a:ext>
                  </a:extLst>
                </p:cNvPr>
                <p:cNvSpPr txBox="1"/>
                <p:nvPr/>
              </p:nvSpPr>
              <p:spPr>
                <a:xfrm>
                  <a:off x="597172" y="5167398"/>
                  <a:ext cx="3354893" cy="4366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sSubSup>
                              <m:sSub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C8783A99-4B8F-4551-A0D2-06B9E19E57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172" y="5167398"/>
                  <a:ext cx="3354893" cy="43665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68350FAC-8A9B-4281-8019-646727E826DB}"/>
                  </a:ext>
                </a:extLst>
              </p:cNvPr>
              <p:cNvSpPr txBox="1"/>
              <p:nvPr/>
            </p:nvSpPr>
            <p:spPr>
              <a:xfrm>
                <a:off x="1761684" y="5706738"/>
                <a:ext cx="123065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68350FAC-8A9B-4281-8019-646727E826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1684" y="5706738"/>
                <a:ext cx="1230658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5954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F6DA7-4940-4019-AF7B-BBA2F847B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Least-Squares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DF9FC1-E82A-461A-BB07-B9BBE9B7ACC3}"/>
              </a:ext>
            </a:extLst>
          </p:cNvPr>
          <p:cNvSpPr txBox="1"/>
          <p:nvPr/>
        </p:nvSpPr>
        <p:spPr>
          <a:xfrm>
            <a:off x="829469" y="1786855"/>
            <a:ext cx="7485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Fitting a line to data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A0FF30-ED94-4C91-B91F-080417A3CB75}"/>
              </a:ext>
            </a:extLst>
          </p:cNvPr>
          <p:cNvSpPr txBox="1"/>
          <p:nvPr/>
        </p:nvSpPr>
        <p:spPr>
          <a:xfrm>
            <a:off x="829469" y="2551652"/>
            <a:ext cx="3826421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Data: (x</a:t>
            </a:r>
            <a:r>
              <a:rPr lang="en-US" sz="2800" baseline="-25000" dirty="0"/>
              <a:t>1</a:t>
            </a:r>
            <a:r>
              <a:rPr lang="en-US" sz="2800" dirty="0"/>
              <a:t>,y</a:t>
            </a:r>
            <a:r>
              <a:rPr lang="en-US" sz="2800" baseline="-25000" dirty="0"/>
              <a:t>1</a:t>
            </a:r>
            <a:r>
              <a:rPr lang="en-US" sz="2800" dirty="0"/>
              <a:t>), (x</a:t>
            </a:r>
            <a:r>
              <a:rPr lang="en-US" sz="2800" baseline="-25000" dirty="0"/>
              <a:t>2</a:t>
            </a:r>
            <a:r>
              <a:rPr lang="en-US" sz="2800" dirty="0"/>
              <a:t>,y</a:t>
            </a:r>
            <a:r>
              <a:rPr lang="en-US" sz="2800" baseline="-25000" dirty="0"/>
              <a:t>2</a:t>
            </a:r>
            <a:r>
              <a:rPr lang="en-US" sz="2800" dirty="0"/>
              <a:t>), …, (</a:t>
            </a:r>
            <a:r>
              <a:rPr lang="en-US" sz="2800" dirty="0" err="1"/>
              <a:t>x</a:t>
            </a:r>
            <a:r>
              <a:rPr lang="en-US" sz="2800" baseline="-25000" dirty="0" err="1"/>
              <a:t>k</a:t>
            </a:r>
            <a:r>
              <a:rPr lang="en-US" sz="2800" dirty="0" err="1"/>
              <a:t>,y</a:t>
            </a:r>
            <a:r>
              <a:rPr lang="en-US" sz="2800" baseline="-25000" dirty="0" err="1"/>
              <a:t>k</a:t>
            </a:r>
            <a:r>
              <a:rPr lang="en-US" sz="2800" dirty="0"/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88A2AA-3202-477D-ADF2-1121A0746C38}"/>
              </a:ext>
            </a:extLst>
          </p:cNvPr>
          <p:cNvSpPr txBox="1"/>
          <p:nvPr/>
        </p:nvSpPr>
        <p:spPr>
          <a:xfrm>
            <a:off x="829469" y="3747336"/>
            <a:ext cx="3826421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Model: (</a:t>
            </a:r>
            <a:r>
              <a:rPr lang="en-US" sz="2800" dirty="0" err="1"/>
              <a:t>m,b</a:t>
            </a:r>
            <a:r>
              <a:rPr lang="en-US" sz="2800" dirty="0"/>
              <a:t>) </a:t>
            </a:r>
            <a:r>
              <a:rPr lang="en-US" sz="2800" dirty="0" err="1"/>
              <a:t>y</a:t>
            </a:r>
            <a:r>
              <a:rPr lang="en-US" sz="2800" baseline="-25000" dirty="0" err="1"/>
              <a:t>i</a:t>
            </a:r>
            <a:r>
              <a:rPr lang="en-US" sz="2800" dirty="0"/>
              <a:t>=</a:t>
            </a:r>
            <a:r>
              <a:rPr lang="en-US" sz="2800" dirty="0" err="1"/>
              <a:t>mx</a:t>
            </a:r>
            <a:r>
              <a:rPr lang="en-US" sz="2800" baseline="-25000" dirty="0" err="1"/>
              <a:t>i</a:t>
            </a:r>
            <a:r>
              <a:rPr lang="en-US" sz="2800" dirty="0" err="1"/>
              <a:t>+b</a:t>
            </a:r>
            <a:endParaRPr lang="en-US" sz="2800" dirty="0"/>
          </a:p>
          <a:p>
            <a:r>
              <a:rPr lang="en-US" sz="2800" dirty="0"/>
              <a:t>Or (</a:t>
            </a:r>
            <a:r>
              <a:rPr lang="en-US" sz="2800" b="1" dirty="0"/>
              <a:t>w</a:t>
            </a:r>
            <a:r>
              <a:rPr lang="en-US" sz="2800" dirty="0"/>
              <a:t>) </a:t>
            </a:r>
            <a:r>
              <a:rPr lang="en-US" sz="2800" dirty="0" err="1"/>
              <a:t>y</a:t>
            </a:r>
            <a:r>
              <a:rPr lang="en-US" sz="2800" baseline="-25000" dirty="0" err="1"/>
              <a:t>i</a:t>
            </a:r>
            <a:r>
              <a:rPr lang="en-US" sz="2800" dirty="0"/>
              <a:t> = </a:t>
            </a:r>
            <a:r>
              <a:rPr lang="en-US" sz="2800" b="1" dirty="0" err="1"/>
              <a:t>w</a:t>
            </a:r>
            <a:r>
              <a:rPr lang="en-US" sz="2800" baseline="30000" dirty="0" err="1"/>
              <a:t>T</a:t>
            </a:r>
            <a:r>
              <a:rPr lang="en-US" sz="2800" b="1" dirty="0" err="1"/>
              <a:t>x</a:t>
            </a:r>
            <a:r>
              <a:rPr lang="en-US" sz="2800" baseline="-25000" dirty="0" err="1"/>
              <a:t>i</a:t>
            </a:r>
            <a:r>
              <a:rPr lang="en-US" sz="2800" dirty="0"/>
              <a:t> </a:t>
            </a:r>
            <a:endParaRPr lang="en-US" sz="28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B33281-75F1-45B2-85A1-20A6E4E0BDB1}"/>
              </a:ext>
            </a:extLst>
          </p:cNvPr>
          <p:cNvSpPr txBox="1"/>
          <p:nvPr/>
        </p:nvSpPr>
        <p:spPr>
          <a:xfrm>
            <a:off x="829469" y="4943020"/>
            <a:ext cx="3826422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Objective function:</a:t>
            </a:r>
          </a:p>
          <a:p>
            <a:r>
              <a:rPr lang="en-US" sz="2800" dirty="0"/>
              <a:t>(</a:t>
            </a:r>
            <a:r>
              <a:rPr lang="en-US" sz="2800" dirty="0" err="1"/>
              <a:t>y</a:t>
            </a:r>
            <a:r>
              <a:rPr lang="en-US" sz="2800" baseline="-25000" dirty="0" err="1"/>
              <a:t>i</a:t>
            </a:r>
            <a:r>
              <a:rPr lang="en-US" sz="2800" dirty="0"/>
              <a:t> - </a:t>
            </a:r>
            <a:r>
              <a:rPr lang="en-US" sz="2800" b="1" dirty="0" err="1"/>
              <a:t>w</a:t>
            </a:r>
            <a:r>
              <a:rPr lang="en-US" sz="2800" baseline="30000" dirty="0" err="1"/>
              <a:t>T</a:t>
            </a:r>
            <a:r>
              <a:rPr lang="en-US" sz="2800" b="1" dirty="0" err="1"/>
              <a:t>x</a:t>
            </a:r>
            <a:r>
              <a:rPr lang="en-US" sz="2800" baseline="-25000" dirty="0" err="1"/>
              <a:t>i</a:t>
            </a:r>
            <a:r>
              <a:rPr lang="en-US" sz="2800" dirty="0"/>
              <a:t>)</a:t>
            </a:r>
            <a:r>
              <a:rPr lang="en-US" sz="2800" baseline="30000" dirty="0"/>
              <a:t>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B95EE0B-45E5-4A47-8656-1E8027E134AF}"/>
              </a:ext>
            </a:extLst>
          </p:cNvPr>
          <p:cNvSpPr/>
          <p:nvPr/>
        </p:nvSpPr>
        <p:spPr>
          <a:xfrm>
            <a:off x="4941116" y="2551652"/>
            <a:ext cx="3373415" cy="33734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B51E64E-C71F-4965-8058-7E25B1A74DB9}"/>
              </a:ext>
            </a:extLst>
          </p:cNvPr>
          <p:cNvGrpSpPr/>
          <p:nvPr/>
        </p:nvGrpSpPr>
        <p:grpSpPr>
          <a:xfrm>
            <a:off x="5261296" y="2852257"/>
            <a:ext cx="2759977" cy="2759977"/>
            <a:chOff x="5278074" y="2785145"/>
            <a:chExt cx="2416029" cy="2416029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FD06535D-FC18-4431-8473-D37CE390F5B0}"/>
                </a:ext>
              </a:extLst>
            </p:cNvPr>
            <p:cNvCxnSpPr/>
            <p:nvPr/>
          </p:nvCxnSpPr>
          <p:spPr>
            <a:xfrm flipV="1">
              <a:off x="5519956" y="2785145"/>
              <a:ext cx="0" cy="241602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72CB524B-535C-4BF5-9193-9357F133065F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6486089" y="3736405"/>
              <a:ext cx="0" cy="241602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FE5C0F7-5E02-4B8D-8A21-11CA3E89578B}"/>
              </a:ext>
            </a:extLst>
          </p:cNvPr>
          <p:cNvGrpSpPr/>
          <p:nvPr/>
        </p:nvGrpSpPr>
        <p:grpSpPr>
          <a:xfrm>
            <a:off x="6048462" y="3094657"/>
            <a:ext cx="1652374" cy="1323391"/>
            <a:chOff x="6048462" y="3094657"/>
            <a:chExt cx="1652374" cy="1323391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BFEE142-7E44-4BFA-93E8-7C45D45F4187}"/>
                </a:ext>
              </a:extLst>
            </p:cNvPr>
            <p:cNvSpPr/>
            <p:nvPr/>
          </p:nvSpPr>
          <p:spPr>
            <a:xfrm>
              <a:off x="6048462" y="3599109"/>
              <a:ext cx="220651" cy="22065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9684FAB-A4B1-4A5A-A259-874E2FA9C9E1}"/>
                </a:ext>
              </a:extLst>
            </p:cNvPr>
            <p:cNvSpPr/>
            <p:nvPr/>
          </p:nvSpPr>
          <p:spPr>
            <a:xfrm>
              <a:off x="6530959" y="4197397"/>
              <a:ext cx="220651" cy="22065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CE28628-CD44-4B71-9076-294954DA2FB0}"/>
                </a:ext>
              </a:extLst>
            </p:cNvPr>
            <p:cNvSpPr/>
            <p:nvPr/>
          </p:nvSpPr>
          <p:spPr>
            <a:xfrm>
              <a:off x="6866490" y="3094657"/>
              <a:ext cx="220651" cy="22065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1D5F1C7-0599-46F6-A3F2-7A42C63F26E5}"/>
                </a:ext>
              </a:extLst>
            </p:cNvPr>
            <p:cNvSpPr/>
            <p:nvPr/>
          </p:nvSpPr>
          <p:spPr>
            <a:xfrm>
              <a:off x="7480185" y="3645754"/>
              <a:ext cx="220651" cy="22065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30E4057-3D94-4340-BCA4-0960A9E96501}"/>
              </a:ext>
            </a:extLst>
          </p:cNvPr>
          <p:cNvCxnSpPr>
            <a:cxnSpLocks/>
          </p:cNvCxnSpPr>
          <p:nvPr/>
        </p:nvCxnSpPr>
        <p:spPr>
          <a:xfrm flipV="1">
            <a:off x="4941115" y="2551652"/>
            <a:ext cx="3373416" cy="2732725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8D4EA48-70B0-4A25-AECC-23334C966FFE}"/>
              </a:ext>
            </a:extLst>
          </p:cNvPr>
          <p:cNvCxnSpPr>
            <a:cxnSpLocks/>
            <a:stCxn id="12" idx="4"/>
          </p:cNvCxnSpPr>
          <p:nvPr/>
        </p:nvCxnSpPr>
        <p:spPr>
          <a:xfrm>
            <a:off x="6158788" y="3819760"/>
            <a:ext cx="0" cy="467014"/>
          </a:xfrm>
          <a:prstGeom prst="line">
            <a:avLst/>
          </a:prstGeom>
          <a:ln w="762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9A31D47-2465-477E-B938-99F06B38C3BE}"/>
              </a:ext>
            </a:extLst>
          </p:cNvPr>
          <p:cNvCxnSpPr>
            <a:cxnSpLocks/>
          </p:cNvCxnSpPr>
          <p:nvPr/>
        </p:nvCxnSpPr>
        <p:spPr>
          <a:xfrm>
            <a:off x="6641284" y="3918014"/>
            <a:ext cx="1" cy="279383"/>
          </a:xfrm>
          <a:prstGeom prst="line">
            <a:avLst/>
          </a:prstGeom>
          <a:ln w="762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E87227E-B205-4B3E-B2AF-FBEF2B465C85}"/>
              </a:ext>
            </a:extLst>
          </p:cNvPr>
          <p:cNvCxnSpPr>
            <a:cxnSpLocks/>
          </p:cNvCxnSpPr>
          <p:nvPr/>
        </p:nvCxnSpPr>
        <p:spPr>
          <a:xfrm>
            <a:off x="6976815" y="3322269"/>
            <a:ext cx="1" cy="279383"/>
          </a:xfrm>
          <a:prstGeom prst="line">
            <a:avLst/>
          </a:prstGeom>
          <a:ln w="762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B066C78-7E8D-4365-8645-FAB0223259A0}"/>
              </a:ext>
            </a:extLst>
          </p:cNvPr>
          <p:cNvCxnSpPr>
            <a:cxnSpLocks/>
            <a:endCxn id="15" idx="0"/>
          </p:cNvCxnSpPr>
          <p:nvPr/>
        </p:nvCxnSpPr>
        <p:spPr>
          <a:xfrm>
            <a:off x="7590510" y="3200065"/>
            <a:ext cx="1" cy="445689"/>
          </a:xfrm>
          <a:prstGeom prst="line">
            <a:avLst/>
          </a:prstGeom>
          <a:ln w="762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804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12119-3435-4697-97E5-EB592BD75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Least-Squares Setup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F39A2CD-2C52-4525-8400-FD10BE02D318}"/>
                  </a:ext>
                </a:extLst>
              </p:cNvPr>
              <p:cNvSpPr txBox="1"/>
              <p:nvPr/>
            </p:nvSpPr>
            <p:spPr>
              <a:xfrm>
                <a:off x="1394863" y="2074044"/>
                <a:ext cx="2926186" cy="13946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3200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b="1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  <m:sup>
                                      <m:r>
                                        <a:rPr lang="en-US" sz="3200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sz="3200" b="1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1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3200" b="1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F39A2CD-2C52-4525-8400-FD10BE02D3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4863" y="2074044"/>
                <a:ext cx="2926186" cy="13946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9223B7F-676A-479D-B5AA-936ABEC5EC9D}"/>
                  </a:ext>
                </a:extLst>
              </p:cNvPr>
              <p:cNvSpPr txBox="1"/>
              <p:nvPr/>
            </p:nvSpPr>
            <p:spPr>
              <a:xfrm>
                <a:off x="5573670" y="2521826"/>
                <a:ext cx="2086533" cy="499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𝒀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  <m:r>
                                <a:rPr lang="en-US" sz="32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</m:d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9223B7F-676A-479D-B5AA-936ABEC5EC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3670" y="2521826"/>
                <a:ext cx="2086533" cy="4991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B98F20B-DB3C-4D62-94E7-041E05E0B6D7}"/>
              </a:ext>
            </a:extLst>
          </p:cNvPr>
          <p:cNvCxnSpPr/>
          <p:nvPr/>
        </p:nvCxnSpPr>
        <p:spPr>
          <a:xfrm>
            <a:off x="4737635" y="2783155"/>
            <a:ext cx="41945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D439C63A-5DF3-4845-9430-FD84D9D34078}"/>
              </a:ext>
            </a:extLst>
          </p:cNvPr>
          <p:cNvGrpSpPr/>
          <p:nvPr/>
        </p:nvGrpSpPr>
        <p:grpSpPr>
          <a:xfrm>
            <a:off x="975743" y="4132238"/>
            <a:ext cx="7112365" cy="1565172"/>
            <a:chOff x="975743" y="4132238"/>
            <a:chExt cx="7112365" cy="15651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0394B021-D044-4D56-8B02-646D899FC180}"/>
                    </a:ext>
                  </a:extLst>
                </p:cNvPr>
                <p:cNvSpPr txBox="1"/>
                <p:nvPr/>
              </p:nvSpPr>
              <p:spPr>
                <a:xfrm>
                  <a:off x="975743" y="4177859"/>
                  <a:ext cx="1750223" cy="130446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𝒀</m:t>
                        </m:r>
                        <m:r>
                          <a:rPr lang="en-US" sz="32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=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2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32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3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sz="3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32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0394B021-D044-4D56-8B02-646D899FC1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5743" y="4177859"/>
                  <a:ext cx="1750223" cy="130446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D727BE2D-8719-4394-BE84-697CE7D8CF50}"/>
                    </a:ext>
                  </a:extLst>
                </p:cNvPr>
                <p:cNvSpPr txBox="1"/>
                <p:nvPr/>
              </p:nvSpPr>
              <p:spPr>
                <a:xfrm>
                  <a:off x="3346569" y="4132238"/>
                  <a:ext cx="2415597" cy="156517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US" sz="32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=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2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32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3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sz="3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32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D727BE2D-8719-4394-BE84-697CE7D8CF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6569" y="4132238"/>
                  <a:ext cx="2415597" cy="156517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B644E34A-443D-46E8-BC8C-7B1A6E13C9C0}"/>
                    </a:ext>
                  </a:extLst>
                </p:cNvPr>
                <p:cNvSpPr txBox="1"/>
                <p:nvPr/>
              </p:nvSpPr>
              <p:spPr>
                <a:xfrm>
                  <a:off x="6375075" y="4460373"/>
                  <a:ext cx="1713033" cy="73943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US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2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3200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32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3200" dirty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B644E34A-443D-46E8-BC8C-7B1A6E13C9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5075" y="4460373"/>
                  <a:ext cx="1713033" cy="73943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91612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My New Default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y New Default Theme" id="{202CE20D-6297-4FC9-AF1B-03C97A535413}" vid="{ED504D84-C906-4636-8A7F-7D02A1BFF13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4448</TotalTime>
  <Words>2919</Words>
  <Application>Microsoft Office PowerPoint</Application>
  <PresentationFormat>On-screen Show (4:3)</PresentationFormat>
  <Paragraphs>563</Paragraphs>
  <Slides>74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8" baseType="lpstr">
      <vt:lpstr>Arial</vt:lpstr>
      <vt:lpstr>Calibri</vt:lpstr>
      <vt:lpstr>Cambria Math</vt:lpstr>
      <vt:lpstr>My New Default Theme</vt:lpstr>
      <vt:lpstr>Transformations and Fitting</vt:lpstr>
      <vt:lpstr>Last Class</vt:lpstr>
      <vt:lpstr>Earlier I promised</vt:lpstr>
      <vt:lpstr>Before Anything Else, Remember</vt:lpstr>
      <vt:lpstr>Today</vt:lpstr>
      <vt:lpstr>Working Example: Lines</vt:lpstr>
      <vt:lpstr>Model Fitting</vt:lpstr>
      <vt:lpstr>Example: Least-Squares</vt:lpstr>
      <vt:lpstr>Least-Squares Setup</vt:lpstr>
      <vt:lpstr>Solving Least-Squares</vt:lpstr>
      <vt:lpstr>Solving Least-Squares</vt:lpstr>
      <vt:lpstr>Two Solutions to Getting W</vt:lpstr>
      <vt:lpstr>What’s The Problem?</vt:lpstr>
      <vt:lpstr>Alternate Formulation</vt:lpstr>
      <vt:lpstr>Total Least-Squares</vt:lpstr>
      <vt:lpstr>Total Least Squares Setup</vt:lpstr>
      <vt:lpstr>Total Least Squares Setup</vt:lpstr>
      <vt:lpstr>Solving Total Least-Squares</vt:lpstr>
      <vt:lpstr>Homogeneous Least Squares</vt:lpstr>
      <vt:lpstr>Details For ML-People</vt:lpstr>
      <vt:lpstr>Running Least-Squares</vt:lpstr>
      <vt:lpstr>Running Least-Squares</vt:lpstr>
      <vt:lpstr>Ruining Least Squares</vt:lpstr>
      <vt:lpstr>Ruining Least Squares</vt:lpstr>
      <vt:lpstr>Ruining Least Squares</vt:lpstr>
      <vt:lpstr>Outliers in Computer Vision</vt:lpstr>
      <vt:lpstr>Ruining Least Squares Continued</vt:lpstr>
      <vt:lpstr>Ruining Least Squares Continued</vt:lpstr>
      <vt:lpstr>A Simple, Yet Clever Idea</vt:lpstr>
      <vt:lpstr>RANSAC For Lines</vt:lpstr>
      <vt:lpstr>Running RANSAC</vt:lpstr>
      <vt:lpstr>Running RANSAC</vt:lpstr>
      <vt:lpstr>Running RANSAC</vt:lpstr>
      <vt:lpstr>Running RANSAC</vt:lpstr>
      <vt:lpstr>Running RANSAC</vt:lpstr>
      <vt:lpstr>Running RANSAC</vt:lpstr>
      <vt:lpstr>Running RANSAC</vt:lpstr>
      <vt:lpstr>Running RANSAC</vt:lpstr>
      <vt:lpstr>Running RANSAC</vt:lpstr>
      <vt:lpstr>Running RANSAC</vt:lpstr>
      <vt:lpstr>Running RANSAC</vt:lpstr>
      <vt:lpstr>Running RANSAC</vt:lpstr>
      <vt:lpstr>Running RANSAC</vt:lpstr>
      <vt:lpstr>Running RANSAC</vt:lpstr>
      <vt:lpstr>RANSAC In General</vt:lpstr>
      <vt:lpstr>Parameters – Num Trials</vt:lpstr>
      <vt:lpstr>Parameters – Num Trials</vt:lpstr>
      <vt:lpstr>Parameters – Num Trials</vt:lpstr>
      <vt:lpstr>Parameters – Num Trials</vt:lpstr>
      <vt:lpstr>Parameters – Subset Size</vt:lpstr>
      <vt:lpstr>Parameters – Threshold </vt:lpstr>
      <vt:lpstr>RANSAC Pros and Cons</vt:lpstr>
      <vt:lpstr>Hough Transform</vt:lpstr>
      <vt:lpstr>Hough Transform</vt:lpstr>
      <vt:lpstr>Hough Transform</vt:lpstr>
      <vt:lpstr>Hough Transform</vt:lpstr>
      <vt:lpstr>Hough Transform</vt:lpstr>
      <vt:lpstr>Hough Transform</vt:lpstr>
      <vt:lpstr>Hough Transform</vt:lpstr>
      <vt:lpstr>Hough Transform</vt:lpstr>
      <vt:lpstr>Hough Transform</vt:lpstr>
      <vt:lpstr>Hough Transform Algorithm</vt:lpstr>
      <vt:lpstr>Example</vt:lpstr>
      <vt:lpstr>Hough Transform Pros / Cons</vt:lpstr>
      <vt:lpstr>Next Time</vt:lpstr>
      <vt:lpstr>PowerPoint Presentation</vt:lpstr>
      <vt:lpstr>Details for the Curious</vt:lpstr>
      <vt:lpstr>Least Squares</vt:lpstr>
      <vt:lpstr>Derivation for the Curious</vt:lpstr>
      <vt:lpstr>Total Least Squares</vt:lpstr>
      <vt:lpstr>Solving Total Least-Squares</vt:lpstr>
      <vt:lpstr>Common Fixes</vt:lpstr>
      <vt:lpstr>Issues with Common Fixes</vt:lpstr>
      <vt:lpstr>Alternate Formulation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Fouhey, David</cp:lastModifiedBy>
  <cp:revision>356</cp:revision>
  <dcterms:created xsi:type="dcterms:W3CDTF">2018-12-05T18:14:01Z</dcterms:created>
  <dcterms:modified xsi:type="dcterms:W3CDTF">2023-02-01T02:45:33Z</dcterms:modified>
</cp:coreProperties>
</file>