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5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6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7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8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925" r:id="rId3"/>
    <p:sldId id="537" r:id="rId4"/>
    <p:sldId id="670" r:id="rId5"/>
    <p:sldId id="911" r:id="rId6"/>
    <p:sldId id="917" r:id="rId7"/>
    <p:sldId id="511" r:id="rId8"/>
    <p:sldId id="536" r:id="rId9"/>
    <p:sldId id="508" r:id="rId10"/>
    <p:sldId id="660" r:id="rId11"/>
    <p:sldId id="663" r:id="rId12"/>
    <p:sldId id="664" r:id="rId13"/>
    <p:sldId id="666" r:id="rId14"/>
    <p:sldId id="667" r:id="rId15"/>
    <p:sldId id="668" r:id="rId16"/>
    <p:sldId id="919" r:id="rId17"/>
    <p:sldId id="920" r:id="rId18"/>
    <p:sldId id="921" r:id="rId19"/>
    <p:sldId id="922" r:id="rId20"/>
    <p:sldId id="669" r:id="rId21"/>
    <p:sldId id="661" r:id="rId22"/>
    <p:sldId id="547" r:id="rId23"/>
    <p:sldId id="910" r:id="rId24"/>
    <p:sldId id="549" r:id="rId25"/>
    <p:sldId id="906" r:id="rId26"/>
    <p:sldId id="907" r:id="rId27"/>
    <p:sldId id="515" r:id="rId28"/>
    <p:sldId id="517" r:id="rId29"/>
    <p:sldId id="526" r:id="rId30"/>
    <p:sldId id="662" r:id="rId31"/>
    <p:sldId id="519" r:id="rId32"/>
    <p:sldId id="516" r:id="rId33"/>
    <p:sldId id="520" r:id="rId34"/>
    <p:sldId id="908" r:id="rId35"/>
    <p:sldId id="521" r:id="rId36"/>
    <p:sldId id="924" r:id="rId37"/>
    <p:sldId id="923" r:id="rId38"/>
    <p:sldId id="538" r:id="rId39"/>
    <p:sldId id="539" r:id="rId40"/>
    <p:sldId id="909" r:id="rId41"/>
    <p:sldId id="912" r:id="rId42"/>
    <p:sldId id="531" r:id="rId43"/>
    <p:sldId id="540" r:id="rId44"/>
    <p:sldId id="507" r:id="rId45"/>
    <p:sldId id="914" r:id="rId46"/>
    <p:sldId id="546" r:id="rId47"/>
    <p:sldId id="915" r:id="rId48"/>
    <p:sldId id="913" r:id="rId49"/>
    <p:sldId id="54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925"/>
            <p14:sldId id="537"/>
            <p14:sldId id="670"/>
            <p14:sldId id="911"/>
            <p14:sldId id="917"/>
            <p14:sldId id="511"/>
            <p14:sldId id="536"/>
            <p14:sldId id="508"/>
            <p14:sldId id="660"/>
            <p14:sldId id="663"/>
            <p14:sldId id="664"/>
            <p14:sldId id="666"/>
            <p14:sldId id="667"/>
            <p14:sldId id="668"/>
            <p14:sldId id="919"/>
            <p14:sldId id="920"/>
            <p14:sldId id="921"/>
            <p14:sldId id="922"/>
            <p14:sldId id="669"/>
            <p14:sldId id="661"/>
            <p14:sldId id="547"/>
            <p14:sldId id="910"/>
            <p14:sldId id="549"/>
            <p14:sldId id="906"/>
            <p14:sldId id="907"/>
            <p14:sldId id="515"/>
            <p14:sldId id="517"/>
            <p14:sldId id="526"/>
            <p14:sldId id="662"/>
            <p14:sldId id="519"/>
            <p14:sldId id="516"/>
            <p14:sldId id="520"/>
            <p14:sldId id="908"/>
            <p14:sldId id="521"/>
            <p14:sldId id="924"/>
            <p14:sldId id="923"/>
            <p14:sldId id="538"/>
            <p14:sldId id="539"/>
            <p14:sldId id="909"/>
            <p14:sldId id="912"/>
            <p14:sldId id="531"/>
            <p14:sldId id="540"/>
            <p14:sldId id="507"/>
            <p14:sldId id="914"/>
            <p14:sldId id="546"/>
            <p14:sldId id="915"/>
            <p14:sldId id="913"/>
            <p14:sldId id="5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71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A04191-F637-4A6B-9520-F18C70DAE8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5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E0DF6-6652-4427-A552-50EE7E424B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image" Target="../media/image56.w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image" Target="../media/image57.emf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tags" Target="../tags/tag94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79.xml"/><Relationship Id="rId21" Type="http://schemas.openxmlformats.org/officeDocument/2006/relationships/tags" Target="../tags/tag97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tags" Target="../tags/tag96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tags" Target="../tags/tag100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tags" Target="../tags/tag99.xml"/><Relationship Id="rId10" Type="http://schemas.openxmlformats.org/officeDocument/2006/relationships/tags" Target="../tags/tag86.xml"/><Relationship Id="rId19" Type="http://schemas.openxmlformats.org/officeDocument/2006/relationships/tags" Target="../tags/tag95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tags" Target="../tags/tag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dhoiem.cs.illinois.edu/courses/vision_spring10/sources/criminisi00.pd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1" Type="http://schemas.openxmlformats.org/officeDocument/2006/relationships/image" Target="../media/image58.wmf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oleObject" Target="../embeddings/oleObject1.bin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26" Type="http://schemas.openxmlformats.org/officeDocument/2006/relationships/tags" Target="../tags/tag145.xml"/><Relationship Id="rId39" Type="http://schemas.openxmlformats.org/officeDocument/2006/relationships/tags" Target="../tags/tag158.xml"/><Relationship Id="rId21" Type="http://schemas.openxmlformats.org/officeDocument/2006/relationships/tags" Target="../tags/tag140.xml"/><Relationship Id="rId34" Type="http://schemas.openxmlformats.org/officeDocument/2006/relationships/tags" Target="../tags/tag153.xml"/><Relationship Id="rId42" Type="http://schemas.openxmlformats.org/officeDocument/2006/relationships/tags" Target="../tags/tag161.xml"/><Relationship Id="rId47" Type="http://schemas.openxmlformats.org/officeDocument/2006/relationships/tags" Target="../tags/tag166.xml"/><Relationship Id="rId50" Type="http://schemas.openxmlformats.org/officeDocument/2006/relationships/notesSlide" Target="../notesSlides/notesSlide6.xml"/><Relationship Id="rId55" Type="http://schemas.openxmlformats.org/officeDocument/2006/relationships/oleObject" Target="../embeddings/oleObject4.bin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6" Type="http://schemas.openxmlformats.org/officeDocument/2006/relationships/tags" Target="../tags/tag135.xml"/><Relationship Id="rId29" Type="http://schemas.openxmlformats.org/officeDocument/2006/relationships/tags" Target="../tags/tag148.xml"/><Relationship Id="rId11" Type="http://schemas.openxmlformats.org/officeDocument/2006/relationships/tags" Target="../tags/tag130.xml"/><Relationship Id="rId24" Type="http://schemas.openxmlformats.org/officeDocument/2006/relationships/tags" Target="../tags/tag143.xml"/><Relationship Id="rId32" Type="http://schemas.openxmlformats.org/officeDocument/2006/relationships/tags" Target="../tags/tag151.xml"/><Relationship Id="rId37" Type="http://schemas.openxmlformats.org/officeDocument/2006/relationships/tags" Target="../tags/tag156.xml"/><Relationship Id="rId40" Type="http://schemas.openxmlformats.org/officeDocument/2006/relationships/tags" Target="../tags/tag159.xml"/><Relationship Id="rId45" Type="http://schemas.openxmlformats.org/officeDocument/2006/relationships/tags" Target="../tags/tag164.xml"/><Relationship Id="rId53" Type="http://schemas.openxmlformats.org/officeDocument/2006/relationships/oleObject" Target="../embeddings/oleObject3.bin"/><Relationship Id="rId58" Type="http://schemas.openxmlformats.org/officeDocument/2006/relationships/image" Target="../media/image62.wmf"/><Relationship Id="rId5" Type="http://schemas.openxmlformats.org/officeDocument/2006/relationships/tags" Target="../tags/tag124.xml"/><Relationship Id="rId19" Type="http://schemas.openxmlformats.org/officeDocument/2006/relationships/tags" Target="../tags/tag138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Relationship Id="rId22" Type="http://schemas.openxmlformats.org/officeDocument/2006/relationships/tags" Target="../tags/tag141.xml"/><Relationship Id="rId27" Type="http://schemas.openxmlformats.org/officeDocument/2006/relationships/tags" Target="../tags/tag146.xml"/><Relationship Id="rId30" Type="http://schemas.openxmlformats.org/officeDocument/2006/relationships/tags" Target="../tags/tag149.xml"/><Relationship Id="rId35" Type="http://schemas.openxmlformats.org/officeDocument/2006/relationships/tags" Target="../tags/tag154.xml"/><Relationship Id="rId43" Type="http://schemas.openxmlformats.org/officeDocument/2006/relationships/tags" Target="../tags/tag162.xml"/><Relationship Id="rId48" Type="http://schemas.openxmlformats.org/officeDocument/2006/relationships/tags" Target="../tags/tag167.xml"/><Relationship Id="rId56" Type="http://schemas.openxmlformats.org/officeDocument/2006/relationships/image" Target="../media/image61.wmf"/><Relationship Id="rId8" Type="http://schemas.openxmlformats.org/officeDocument/2006/relationships/tags" Target="../tags/tag127.xml"/><Relationship Id="rId51" Type="http://schemas.openxmlformats.org/officeDocument/2006/relationships/oleObject" Target="../embeddings/oleObject2.bin"/><Relationship Id="rId3" Type="http://schemas.openxmlformats.org/officeDocument/2006/relationships/tags" Target="../tags/tag122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tags" Target="../tags/tag144.xml"/><Relationship Id="rId33" Type="http://schemas.openxmlformats.org/officeDocument/2006/relationships/tags" Target="../tags/tag152.xml"/><Relationship Id="rId38" Type="http://schemas.openxmlformats.org/officeDocument/2006/relationships/tags" Target="../tags/tag157.xml"/><Relationship Id="rId46" Type="http://schemas.openxmlformats.org/officeDocument/2006/relationships/tags" Target="../tags/tag165.xml"/><Relationship Id="rId20" Type="http://schemas.openxmlformats.org/officeDocument/2006/relationships/tags" Target="../tags/tag139.xml"/><Relationship Id="rId41" Type="http://schemas.openxmlformats.org/officeDocument/2006/relationships/tags" Target="../tags/tag160.xml"/><Relationship Id="rId54" Type="http://schemas.openxmlformats.org/officeDocument/2006/relationships/image" Target="../media/image60.wmf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5" Type="http://schemas.openxmlformats.org/officeDocument/2006/relationships/tags" Target="../tags/tag134.xml"/><Relationship Id="rId23" Type="http://schemas.openxmlformats.org/officeDocument/2006/relationships/tags" Target="../tags/tag142.xml"/><Relationship Id="rId28" Type="http://schemas.openxmlformats.org/officeDocument/2006/relationships/tags" Target="../tags/tag147.xml"/><Relationship Id="rId36" Type="http://schemas.openxmlformats.org/officeDocument/2006/relationships/tags" Target="../tags/tag155.xml"/><Relationship Id="rId49" Type="http://schemas.openxmlformats.org/officeDocument/2006/relationships/slideLayout" Target="../slideLayouts/slideLayout2.xml"/><Relationship Id="rId57" Type="http://schemas.openxmlformats.org/officeDocument/2006/relationships/oleObject" Target="../embeddings/oleObject5.bin"/><Relationship Id="rId10" Type="http://schemas.openxmlformats.org/officeDocument/2006/relationships/tags" Target="../tags/tag129.xml"/><Relationship Id="rId31" Type="http://schemas.openxmlformats.org/officeDocument/2006/relationships/tags" Target="../tags/tag150.xml"/><Relationship Id="rId44" Type="http://schemas.openxmlformats.org/officeDocument/2006/relationships/tags" Target="../tags/tag163.xml"/><Relationship Id="rId52" Type="http://schemas.openxmlformats.org/officeDocument/2006/relationships/image" Target="../media/image59.w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tags" Target="../tags/tag193.xml"/><Relationship Id="rId3" Type="http://schemas.openxmlformats.org/officeDocument/2006/relationships/tags" Target="../tags/tag170.xml"/><Relationship Id="rId21" Type="http://schemas.openxmlformats.org/officeDocument/2006/relationships/tags" Target="../tags/tag188.xml"/><Relationship Id="rId34" Type="http://schemas.openxmlformats.org/officeDocument/2006/relationships/image" Target="../media/image63.png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tags" Target="../tags/tag192.xml"/><Relationship Id="rId33" Type="http://schemas.openxmlformats.org/officeDocument/2006/relationships/notesSlide" Target="../notesSlides/notesSlide7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0" Type="http://schemas.openxmlformats.org/officeDocument/2006/relationships/tags" Target="../tags/tag187.xml"/><Relationship Id="rId29" Type="http://schemas.openxmlformats.org/officeDocument/2006/relationships/tags" Target="../tags/tag196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24" Type="http://schemas.openxmlformats.org/officeDocument/2006/relationships/tags" Target="../tags/tag191.xml"/><Relationship Id="rId32" Type="http://schemas.openxmlformats.org/officeDocument/2006/relationships/slideLayout" Target="../slideLayouts/slideLayout6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23" Type="http://schemas.openxmlformats.org/officeDocument/2006/relationships/tags" Target="../tags/tag190.xml"/><Relationship Id="rId28" Type="http://schemas.openxmlformats.org/officeDocument/2006/relationships/tags" Target="../tags/tag195.xml"/><Relationship Id="rId10" Type="http://schemas.openxmlformats.org/officeDocument/2006/relationships/tags" Target="../tags/tag177.xml"/><Relationship Id="rId19" Type="http://schemas.openxmlformats.org/officeDocument/2006/relationships/tags" Target="../tags/tag186.xml"/><Relationship Id="rId31" Type="http://schemas.openxmlformats.org/officeDocument/2006/relationships/tags" Target="../tags/tag198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tags" Target="../tags/tag189.xml"/><Relationship Id="rId27" Type="http://schemas.openxmlformats.org/officeDocument/2006/relationships/tags" Target="../tags/tag194.xml"/><Relationship Id="rId30" Type="http://schemas.openxmlformats.org/officeDocument/2006/relationships/tags" Target="../tags/tag197.xml"/><Relationship Id="rId35" Type="http://schemas.openxmlformats.org/officeDocument/2006/relationships/image" Target="../media/image64.png"/><Relationship Id="rId8" Type="http://schemas.openxmlformats.org/officeDocument/2006/relationships/tags" Target="../tags/tag175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tags" Target="../tags/tag224.xml"/><Relationship Id="rId21" Type="http://schemas.openxmlformats.org/officeDocument/2006/relationships/tags" Target="../tags/tag219.xml"/><Relationship Id="rId42" Type="http://schemas.openxmlformats.org/officeDocument/2006/relationships/tags" Target="../tags/tag240.xml"/><Relationship Id="rId47" Type="http://schemas.openxmlformats.org/officeDocument/2006/relationships/tags" Target="../tags/tag245.xml"/><Relationship Id="rId63" Type="http://schemas.openxmlformats.org/officeDocument/2006/relationships/tags" Target="../tags/tag261.xml"/><Relationship Id="rId68" Type="http://schemas.openxmlformats.org/officeDocument/2006/relationships/image" Target="../media/image63.png"/><Relationship Id="rId7" Type="http://schemas.openxmlformats.org/officeDocument/2006/relationships/tags" Target="../tags/tag205.xml"/><Relationship Id="rId71" Type="http://schemas.openxmlformats.org/officeDocument/2006/relationships/image" Target="../media/image65.emf"/><Relationship Id="rId2" Type="http://schemas.openxmlformats.org/officeDocument/2006/relationships/tags" Target="../tags/tag200.xml"/><Relationship Id="rId16" Type="http://schemas.openxmlformats.org/officeDocument/2006/relationships/tags" Target="../tags/tag214.xml"/><Relationship Id="rId29" Type="http://schemas.openxmlformats.org/officeDocument/2006/relationships/tags" Target="../tags/tag227.xml"/><Relationship Id="rId11" Type="http://schemas.openxmlformats.org/officeDocument/2006/relationships/tags" Target="../tags/tag209.xml"/><Relationship Id="rId24" Type="http://schemas.openxmlformats.org/officeDocument/2006/relationships/tags" Target="../tags/tag222.xml"/><Relationship Id="rId32" Type="http://schemas.openxmlformats.org/officeDocument/2006/relationships/tags" Target="../tags/tag230.xml"/><Relationship Id="rId37" Type="http://schemas.openxmlformats.org/officeDocument/2006/relationships/tags" Target="../tags/tag235.xml"/><Relationship Id="rId40" Type="http://schemas.openxmlformats.org/officeDocument/2006/relationships/tags" Target="../tags/tag238.xml"/><Relationship Id="rId45" Type="http://schemas.openxmlformats.org/officeDocument/2006/relationships/tags" Target="../tags/tag243.xml"/><Relationship Id="rId53" Type="http://schemas.openxmlformats.org/officeDocument/2006/relationships/tags" Target="../tags/tag251.xml"/><Relationship Id="rId58" Type="http://schemas.openxmlformats.org/officeDocument/2006/relationships/tags" Target="../tags/tag256.xml"/><Relationship Id="rId66" Type="http://schemas.openxmlformats.org/officeDocument/2006/relationships/slideLayout" Target="../slideLayouts/slideLayout7.xml"/><Relationship Id="rId5" Type="http://schemas.openxmlformats.org/officeDocument/2006/relationships/tags" Target="../tags/tag203.xml"/><Relationship Id="rId61" Type="http://schemas.openxmlformats.org/officeDocument/2006/relationships/tags" Target="../tags/tag259.xml"/><Relationship Id="rId19" Type="http://schemas.openxmlformats.org/officeDocument/2006/relationships/tags" Target="../tags/tag217.xml"/><Relationship Id="rId14" Type="http://schemas.openxmlformats.org/officeDocument/2006/relationships/tags" Target="../tags/tag212.xml"/><Relationship Id="rId22" Type="http://schemas.openxmlformats.org/officeDocument/2006/relationships/tags" Target="../tags/tag220.xml"/><Relationship Id="rId27" Type="http://schemas.openxmlformats.org/officeDocument/2006/relationships/tags" Target="../tags/tag225.xml"/><Relationship Id="rId30" Type="http://schemas.openxmlformats.org/officeDocument/2006/relationships/tags" Target="../tags/tag228.xml"/><Relationship Id="rId35" Type="http://schemas.openxmlformats.org/officeDocument/2006/relationships/tags" Target="../tags/tag233.xml"/><Relationship Id="rId43" Type="http://schemas.openxmlformats.org/officeDocument/2006/relationships/tags" Target="../tags/tag241.xml"/><Relationship Id="rId48" Type="http://schemas.openxmlformats.org/officeDocument/2006/relationships/tags" Target="../tags/tag246.xml"/><Relationship Id="rId56" Type="http://schemas.openxmlformats.org/officeDocument/2006/relationships/tags" Target="../tags/tag254.xml"/><Relationship Id="rId64" Type="http://schemas.openxmlformats.org/officeDocument/2006/relationships/tags" Target="../tags/tag262.xml"/><Relationship Id="rId69" Type="http://schemas.openxmlformats.org/officeDocument/2006/relationships/image" Target="../media/image64.png"/><Relationship Id="rId8" Type="http://schemas.openxmlformats.org/officeDocument/2006/relationships/tags" Target="../tags/tag206.xml"/><Relationship Id="rId51" Type="http://schemas.openxmlformats.org/officeDocument/2006/relationships/tags" Target="../tags/tag249.xml"/><Relationship Id="rId3" Type="http://schemas.openxmlformats.org/officeDocument/2006/relationships/tags" Target="../tags/tag201.xml"/><Relationship Id="rId12" Type="http://schemas.openxmlformats.org/officeDocument/2006/relationships/tags" Target="../tags/tag210.xml"/><Relationship Id="rId17" Type="http://schemas.openxmlformats.org/officeDocument/2006/relationships/tags" Target="../tags/tag215.xml"/><Relationship Id="rId25" Type="http://schemas.openxmlformats.org/officeDocument/2006/relationships/tags" Target="../tags/tag223.xml"/><Relationship Id="rId33" Type="http://schemas.openxmlformats.org/officeDocument/2006/relationships/tags" Target="../tags/tag231.xml"/><Relationship Id="rId38" Type="http://schemas.openxmlformats.org/officeDocument/2006/relationships/tags" Target="../tags/tag236.xml"/><Relationship Id="rId46" Type="http://schemas.openxmlformats.org/officeDocument/2006/relationships/tags" Target="../tags/tag244.xml"/><Relationship Id="rId59" Type="http://schemas.openxmlformats.org/officeDocument/2006/relationships/tags" Target="../tags/tag257.xml"/><Relationship Id="rId67" Type="http://schemas.openxmlformats.org/officeDocument/2006/relationships/notesSlide" Target="../notesSlides/notesSlide8.xml"/><Relationship Id="rId20" Type="http://schemas.openxmlformats.org/officeDocument/2006/relationships/tags" Target="../tags/tag218.xml"/><Relationship Id="rId41" Type="http://schemas.openxmlformats.org/officeDocument/2006/relationships/tags" Target="../tags/tag239.xml"/><Relationship Id="rId54" Type="http://schemas.openxmlformats.org/officeDocument/2006/relationships/tags" Target="../tags/tag252.xml"/><Relationship Id="rId62" Type="http://schemas.openxmlformats.org/officeDocument/2006/relationships/tags" Target="../tags/tag260.xml"/><Relationship Id="rId70" Type="http://schemas.openxmlformats.org/officeDocument/2006/relationships/oleObject" Target="../embeddings/oleObject6.bin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5" Type="http://schemas.openxmlformats.org/officeDocument/2006/relationships/tags" Target="../tags/tag213.xml"/><Relationship Id="rId23" Type="http://schemas.openxmlformats.org/officeDocument/2006/relationships/tags" Target="../tags/tag221.xml"/><Relationship Id="rId28" Type="http://schemas.openxmlformats.org/officeDocument/2006/relationships/tags" Target="../tags/tag226.xml"/><Relationship Id="rId36" Type="http://schemas.openxmlformats.org/officeDocument/2006/relationships/tags" Target="../tags/tag234.xml"/><Relationship Id="rId49" Type="http://schemas.openxmlformats.org/officeDocument/2006/relationships/tags" Target="../tags/tag247.xml"/><Relationship Id="rId57" Type="http://schemas.openxmlformats.org/officeDocument/2006/relationships/tags" Target="../tags/tag255.xml"/><Relationship Id="rId10" Type="http://schemas.openxmlformats.org/officeDocument/2006/relationships/tags" Target="../tags/tag208.xml"/><Relationship Id="rId31" Type="http://schemas.openxmlformats.org/officeDocument/2006/relationships/tags" Target="../tags/tag229.xml"/><Relationship Id="rId44" Type="http://schemas.openxmlformats.org/officeDocument/2006/relationships/tags" Target="../tags/tag242.xml"/><Relationship Id="rId52" Type="http://schemas.openxmlformats.org/officeDocument/2006/relationships/tags" Target="../tags/tag250.xml"/><Relationship Id="rId60" Type="http://schemas.openxmlformats.org/officeDocument/2006/relationships/tags" Target="../tags/tag258.xml"/><Relationship Id="rId65" Type="http://schemas.openxmlformats.org/officeDocument/2006/relationships/tags" Target="../tags/tag263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3" Type="http://schemas.openxmlformats.org/officeDocument/2006/relationships/tags" Target="../tags/tag211.xml"/><Relationship Id="rId18" Type="http://schemas.openxmlformats.org/officeDocument/2006/relationships/tags" Target="../tags/tag216.xml"/><Relationship Id="rId39" Type="http://schemas.openxmlformats.org/officeDocument/2006/relationships/tags" Target="../tags/tag237.xml"/><Relationship Id="rId34" Type="http://schemas.openxmlformats.org/officeDocument/2006/relationships/tags" Target="../tags/tag232.xml"/><Relationship Id="rId50" Type="http://schemas.openxmlformats.org/officeDocument/2006/relationships/tags" Target="../tags/tag248.xml"/><Relationship Id="rId55" Type="http://schemas.openxmlformats.org/officeDocument/2006/relationships/tags" Target="../tags/tag2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tags" Target="../tags/tag289.xml"/><Relationship Id="rId21" Type="http://schemas.openxmlformats.org/officeDocument/2006/relationships/tags" Target="../tags/tag284.xml"/><Relationship Id="rId42" Type="http://schemas.openxmlformats.org/officeDocument/2006/relationships/tags" Target="../tags/tag305.xml"/><Relationship Id="rId47" Type="http://schemas.openxmlformats.org/officeDocument/2006/relationships/tags" Target="../tags/tag310.xml"/><Relationship Id="rId63" Type="http://schemas.openxmlformats.org/officeDocument/2006/relationships/tags" Target="../tags/tag326.xml"/><Relationship Id="rId68" Type="http://schemas.openxmlformats.org/officeDocument/2006/relationships/tags" Target="../tags/tag331.xml"/><Relationship Id="rId16" Type="http://schemas.openxmlformats.org/officeDocument/2006/relationships/tags" Target="../tags/tag279.xml"/><Relationship Id="rId11" Type="http://schemas.openxmlformats.org/officeDocument/2006/relationships/tags" Target="../tags/tag274.xml"/><Relationship Id="rId24" Type="http://schemas.openxmlformats.org/officeDocument/2006/relationships/tags" Target="../tags/tag287.xml"/><Relationship Id="rId32" Type="http://schemas.openxmlformats.org/officeDocument/2006/relationships/tags" Target="../tags/tag295.xml"/><Relationship Id="rId37" Type="http://schemas.openxmlformats.org/officeDocument/2006/relationships/tags" Target="../tags/tag300.xml"/><Relationship Id="rId40" Type="http://schemas.openxmlformats.org/officeDocument/2006/relationships/tags" Target="../tags/tag303.xml"/><Relationship Id="rId45" Type="http://schemas.openxmlformats.org/officeDocument/2006/relationships/tags" Target="../tags/tag308.xml"/><Relationship Id="rId53" Type="http://schemas.openxmlformats.org/officeDocument/2006/relationships/tags" Target="../tags/tag316.xml"/><Relationship Id="rId58" Type="http://schemas.openxmlformats.org/officeDocument/2006/relationships/tags" Target="../tags/tag321.xml"/><Relationship Id="rId66" Type="http://schemas.openxmlformats.org/officeDocument/2006/relationships/tags" Target="../tags/tag329.xml"/><Relationship Id="rId74" Type="http://schemas.openxmlformats.org/officeDocument/2006/relationships/oleObject" Target="../embeddings/oleObject7.bin"/><Relationship Id="rId5" Type="http://schemas.openxmlformats.org/officeDocument/2006/relationships/tags" Target="../tags/tag268.xml"/><Relationship Id="rId61" Type="http://schemas.openxmlformats.org/officeDocument/2006/relationships/tags" Target="../tags/tag324.xml"/><Relationship Id="rId19" Type="http://schemas.openxmlformats.org/officeDocument/2006/relationships/tags" Target="../tags/tag282.xml"/><Relationship Id="rId14" Type="http://schemas.openxmlformats.org/officeDocument/2006/relationships/tags" Target="../tags/tag277.xml"/><Relationship Id="rId22" Type="http://schemas.openxmlformats.org/officeDocument/2006/relationships/tags" Target="../tags/tag285.xml"/><Relationship Id="rId27" Type="http://schemas.openxmlformats.org/officeDocument/2006/relationships/tags" Target="../tags/tag290.xml"/><Relationship Id="rId30" Type="http://schemas.openxmlformats.org/officeDocument/2006/relationships/tags" Target="../tags/tag293.xml"/><Relationship Id="rId35" Type="http://schemas.openxmlformats.org/officeDocument/2006/relationships/tags" Target="../tags/tag298.xml"/><Relationship Id="rId43" Type="http://schemas.openxmlformats.org/officeDocument/2006/relationships/tags" Target="../tags/tag306.xml"/><Relationship Id="rId48" Type="http://schemas.openxmlformats.org/officeDocument/2006/relationships/tags" Target="../tags/tag311.xml"/><Relationship Id="rId56" Type="http://schemas.openxmlformats.org/officeDocument/2006/relationships/tags" Target="../tags/tag319.xml"/><Relationship Id="rId64" Type="http://schemas.openxmlformats.org/officeDocument/2006/relationships/tags" Target="../tags/tag327.xml"/><Relationship Id="rId69" Type="http://schemas.openxmlformats.org/officeDocument/2006/relationships/tags" Target="../tags/tag332.xml"/><Relationship Id="rId77" Type="http://schemas.openxmlformats.org/officeDocument/2006/relationships/image" Target="../media/image67.png"/><Relationship Id="rId8" Type="http://schemas.openxmlformats.org/officeDocument/2006/relationships/tags" Target="../tags/tag271.xml"/><Relationship Id="rId51" Type="http://schemas.openxmlformats.org/officeDocument/2006/relationships/tags" Target="../tags/tag314.xml"/><Relationship Id="rId72" Type="http://schemas.openxmlformats.org/officeDocument/2006/relationships/image" Target="../media/image63.png"/><Relationship Id="rId3" Type="http://schemas.openxmlformats.org/officeDocument/2006/relationships/tags" Target="../tags/tag266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5" Type="http://schemas.openxmlformats.org/officeDocument/2006/relationships/tags" Target="../tags/tag288.xml"/><Relationship Id="rId33" Type="http://schemas.openxmlformats.org/officeDocument/2006/relationships/tags" Target="../tags/tag296.xml"/><Relationship Id="rId38" Type="http://schemas.openxmlformats.org/officeDocument/2006/relationships/tags" Target="../tags/tag301.xml"/><Relationship Id="rId46" Type="http://schemas.openxmlformats.org/officeDocument/2006/relationships/tags" Target="../tags/tag309.xml"/><Relationship Id="rId59" Type="http://schemas.openxmlformats.org/officeDocument/2006/relationships/tags" Target="../tags/tag322.xml"/><Relationship Id="rId67" Type="http://schemas.openxmlformats.org/officeDocument/2006/relationships/tags" Target="../tags/tag330.xml"/><Relationship Id="rId20" Type="http://schemas.openxmlformats.org/officeDocument/2006/relationships/tags" Target="../tags/tag283.xml"/><Relationship Id="rId41" Type="http://schemas.openxmlformats.org/officeDocument/2006/relationships/tags" Target="../tags/tag304.xml"/><Relationship Id="rId54" Type="http://schemas.openxmlformats.org/officeDocument/2006/relationships/tags" Target="../tags/tag317.xml"/><Relationship Id="rId62" Type="http://schemas.openxmlformats.org/officeDocument/2006/relationships/tags" Target="../tags/tag325.xml"/><Relationship Id="rId70" Type="http://schemas.openxmlformats.org/officeDocument/2006/relationships/slideLayout" Target="../slideLayouts/slideLayout7.xml"/><Relationship Id="rId75" Type="http://schemas.openxmlformats.org/officeDocument/2006/relationships/image" Target="../media/image65.emf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5" Type="http://schemas.openxmlformats.org/officeDocument/2006/relationships/tags" Target="../tags/tag278.xml"/><Relationship Id="rId23" Type="http://schemas.openxmlformats.org/officeDocument/2006/relationships/tags" Target="../tags/tag286.xml"/><Relationship Id="rId28" Type="http://schemas.openxmlformats.org/officeDocument/2006/relationships/tags" Target="../tags/tag291.xml"/><Relationship Id="rId36" Type="http://schemas.openxmlformats.org/officeDocument/2006/relationships/tags" Target="../tags/tag299.xml"/><Relationship Id="rId49" Type="http://schemas.openxmlformats.org/officeDocument/2006/relationships/tags" Target="../tags/tag312.xml"/><Relationship Id="rId57" Type="http://schemas.openxmlformats.org/officeDocument/2006/relationships/tags" Target="../tags/tag320.xml"/><Relationship Id="rId10" Type="http://schemas.openxmlformats.org/officeDocument/2006/relationships/tags" Target="../tags/tag273.xml"/><Relationship Id="rId31" Type="http://schemas.openxmlformats.org/officeDocument/2006/relationships/tags" Target="../tags/tag294.xml"/><Relationship Id="rId44" Type="http://schemas.openxmlformats.org/officeDocument/2006/relationships/tags" Target="../tags/tag307.xml"/><Relationship Id="rId52" Type="http://schemas.openxmlformats.org/officeDocument/2006/relationships/tags" Target="../tags/tag315.xml"/><Relationship Id="rId60" Type="http://schemas.openxmlformats.org/officeDocument/2006/relationships/tags" Target="../tags/tag323.xml"/><Relationship Id="rId65" Type="http://schemas.openxmlformats.org/officeDocument/2006/relationships/tags" Target="../tags/tag328.xml"/><Relationship Id="rId73" Type="http://schemas.openxmlformats.org/officeDocument/2006/relationships/image" Target="../media/image64.png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39" Type="http://schemas.openxmlformats.org/officeDocument/2006/relationships/tags" Target="../tags/tag302.xml"/><Relationship Id="rId34" Type="http://schemas.openxmlformats.org/officeDocument/2006/relationships/tags" Target="../tags/tag297.xml"/><Relationship Id="rId50" Type="http://schemas.openxmlformats.org/officeDocument/2006/relationships/tags" Target="../tags/tag313.xml"/><Relationship Id="rId55" Type="http://schemas.openxmlformats.org/officeDocument/2006/relationships/tags" Target="../tags/tag318.xml"/><Relationship Id="rId76" Type="http://schemas.openxmlformats.org/officeDocument/2006/relationships/image" Target="../media/image66.png"/><Relationship Id="rId7" Type="http://schemas.openxmlformats.org/officeDocument/2006/relationships/tags" Target="../tags/tag270.xml"/><Relationship Id="rId71" Type="http://schemas.openxmlformats.org/officeDocument/2006/relationships/notesSlide" Target="../notesSlides/notesSlide9.xml"/><Relationship Id="rId2" Type="http://schemas.openxmlformats.org/officeDocument/2006/relationships/tags" Target="../tags/tag265.xml"/><Relationship Id="rId29" Type="http://schemas.openxmlformats.org/officeDocument/2006/relationships/tags" Target="../tags/tag29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is.upenn.edu/~cis580/Spring2015/Lectures/cis580-04-singleview.pdf" TargetMode="External"/><Relationship Id="rId4" Type="http://schemas.openxmlformats.org/officeDocument/2006/relationships/hyperlink" Target="http://dhoiem.cs.illinois.edu/courses/vision_spring10/sources/criminisi00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6.png"/><Relationship Id="rId4" Type="http://schemas.openxmlformats.org/officeDocument/2006/relationships/hyperlink" Target="http://kevinkarsch.com/publications/sa11-lowres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Single-View Geometry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EC9776B-5987-4075-AEE3-6034985A1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https://web.eecs.umich.edu/~fouhey/teaching/EECS442_W23/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BE00-FB90-4286-825D-E9024F5B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D907-BDAF-427F-BEDE-0CAE2C03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Consider a scene with 3 orthogonal directions</a:t>
            </a:r>
          </a:p>
          <a:p>
            <a:pPr marL="0" indent="0">
              <a:buNone/>
            </a:pPr>
            <a:r>
              <a:rPr lang="en-US" b="1" dirty="0"/>
              <a:t>v</a:t>
            </a:r>
            <a:r>
              <a:rPr lang="en-US" b="1" baseline="-25000" dirty="0"/>
              <a:t>1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are </a:t>
            </a:r>
            <a:r>
              <a:rPr lang="en-US" i="1" dirty="0"/>
              <a:t>finite</a:t>
            </a:r>
            <a:r>
              <a:rPr lang="en-US" dirty="0"/>
              <a:t> </a:t>
            </a:r>
            <a:r>
              <a:rPr lang="en-US" dirty="0" err="1"/>
              <a:t>vps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="1" baseline="-25000" dirty="0"/>
              <a:t>3</a:t>
            </a:r>
            <a:r>
              <a:rPr lang="en-US" dirty="0"/>
              <a:t> </a:t>
            </a:r>
            <a:r>
              <a:rPr lang="en-US" i="1" dirty="0"/>
              <a:t>infinite</a:t>
            </a:r>
            <a:r>
              <a:rPr lang="en-US" dirty="0"/>
              <a:t> </a:t>
            </a:r>
            <a:r>
              <a:rPr lang="en-US" dirty="0" err="1"/>
              <a:t>vp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Want to align world coordinates with directions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0C313-167C-4CC8-8FB9-6B4C080D47F0}"/>
              </a:ext>
            </a:extLst>
          </p:cNvPr>
          <p:cNvGrpSpPr/>
          <p:nvPr/>
        </p:nvGrpSpPr>
        <p:grpSpPr>
          <a:xfrm>
            <a:off x="1517488" y="3278406"/>
            <a:ext cx="5965768" cy="3491305"/>
            <a:chOff x="152400" y="1868484"/>
            <a:chExt cx="7662938" cy="44845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654DB2-4823-4BCC-8C7B-0614424EF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424F5C3-81FA-4949-8DF3-6BB179BEA3A8}"/>
                </a:ext>
              </a:extLst>
            </p:cNvPr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72F79C06-556B-40F1-9F65-32A930355FF2}"/>
                </a:ext>
              </a:extLst>
            </p:cNvPr>
            <p:cNvSpPr txBox="1"/>
            <p:nvPr/>
          </p:nvSpPr>
          <p:spPr>
            <a:xfrm>
              <a:off x="277240" y="3418644"/>
              <a:ext cx="484284" cy="47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445C1AD-F7FA-43BE-8B0D-4DD36A84561F}"/>
                </a:ext>
              </a:extLst>
            </p:cNvPr>
            <p:cNvSpPr txBox="1"/>
            <p:nvPr/>
          </p:nvSpPr>
          <p:spPr>
            <a:xfrm>
              <a:off x="152400" y="3200400"/>
              <a:ext cx="484284" cy="1186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1"/>
                  </a:solidFill>
                </a:rPr>
                <a:t>.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A7DD8C7-53F7-479A-AE76-EFB25CE28474}"/>
                </a:ext>
              </a:extLst>
            </p:cNvPr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7D1C8391-469A-4483-901D-1BD7965C923D}"/>
                </a:ext>
              </a:extLst>
            </p:cNvPr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ED91E09-0C89-4BA1-B0AA-468FB816DB48}"/>
                </a:ext>
              </a:extLst>
            </p:cNvPr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8B89A0C-84E7-45A7-AB39-58DF8F81F32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857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EFF8-94CA-47E5-A9C0-DCFBF56F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C43ED5-D9CB-4AA1-A5DC-8BDF1B48DA84}"/>
                  </a:ext>
                </a:extLst>
              </p:cNvPr>
              <p:cNvSpPr txBox="1"/>
              <p:nvPr/>
            </p:nvSpPr>
            <p:spPr>
              <a:xfrm>
                <a:off x="1308318" y="1777486"/>
                <a:ext cx="652736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≡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C43ED5-D9CB-4AA1-A5DC-8BDF1B48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18" y="1777486"/>
                <a:ext cx="6527363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CD578E-CCF6-410C-BA89-D97FCDF1A2CA}"/>
              </a:ext>
            </a:extLst>
          </p:cNvPr>
          <p:cNvSpPr txBox="1"/>
          <p:nvPr/>
        </p:nvSpPr>
        <p:spPr>
          <a:xfrm>
            <a:off x="1308318" y="2700593"/>
            <a:ext cx="763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turns out that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327953-E84C-49FF-B10F-A79567E0E7FF}"/>
                  </a:ext>
                </a:extLst>
              </p:cNvPr>
              <p:cNvSpPr txBox="1"/>
              <p:nvPr/>
            </p:nvSpPr>
            <p:spPr>
              <a:xfrm>
                <a:off x="1571291" y="3269980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1,0,0,0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327953-E84C-49FF-B10F-A79567E0E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3269980"/>
                <a:ext cx="273773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DBEC94C-C42A-4DA8-8B8A-4D9E39EA19F1}"/>
              </a:ext>
            </a:extLst>
          </p:cNvPr>
          <p:cNvSpPr txBox="1"/>
          <p:nvPr/>
        </p:nvSpPr>
        <p:spPr>
          <a:xfrm>
            <a:off x="4643124" y="3223813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X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31AFE1-44F4-4719-BCA7-34705D11C8B7}"/>
                  </a:ext>
                </a:extLst>
              </p:cNvPr>
              <p:cNvSpPr txBox="1"/>
              <p:nvPr/>
            </p:nvSpPr>
            <p:spPr>
              <a:xfrm>
                <a:off x="1571291" y="3788471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0,1,0,0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31AFE1-44F4-4719-BCA7-34705D11C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3788471"/>
                <a:ext cx="273773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A6D98B8-D724-426D-9E79-E245E1E8EAE8}"/>
              </a:ext>
            </a:extLst>
          </p:cNvPr>
          <p:cNvSpPr txBox="1"/>
          <p:nvPr/>
        </p:nvSpPr>
        <p:spPr>
          <a:xfrm>
            <a:off x="4643124" y="3742304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Y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E3DB9-9718-46E6-862E-B97E8916DA33}"/>
                  </a:ext>
                </a:extLst>
              </p:cNvPr>
              <p:cNvSpPr txBox="1"/>
              <p:nvPr/>
            </p:nvSpPr>
            <p:spPr>
              <a:xfrm>
                <a:off x="1571291" y="4306962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0,0,1,0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E3DB9-9718-46E6-862E-B97E8916D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4306962"/>
                <a:ext cx="273773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761AA1-6169-45C4-9E55-4E95A335E146}"/>
              </a:ext>
            </a:extLst>
          </p:cNvPr>
          <p:cNvSpPr txBox="1"/>
          <p:nvPr/>
        </p:nvSpPr>
        <p:spPr>
          <a:xfrm>
            <a:off x="4643124" y="4260795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Z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E75BBD-C803-43CE-9102-8A62D68D4108}"/>
                  </a:ext>
                </a:extLst>
              </p:cNvPr>
              <p:cNvSpPr txBox="1"/>
              <p:nvPr/>
            </p:nvSpPr>
            <p:spPr>
              <a:xfrm>
                <a:off x="1571291" y="4825453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0,0,0,1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E75BBD-C803-43CE-9102-8A62D68D4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4825453"/>
                <a:ext cx="273773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7F0DB44-CA9E-4BED-83E0-3E2F8571951D}"/>
              </a:ext>
            </a:extLst>
          </p:cNvPr>
          <p:cNvSpPr txBox="1"/>
          <p:nvPr/>
        </p:nvSpPr>
        <p:spPr>
          <a:xfrm>
            <a:off x="4643123" y="4774557"/>
            <a:ext cx="320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Projection of origin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9D4E79-5CC0-4920-804F-6F148DFFFC26}"/>
                  </a:ext>
                </a:extLst>
              </p:cNvPr>
              <p:cNvSpPr txBox="1"/>
              <p:nvPr/>
            </p:nvSpPr>
            <p:spPr>
              <a:xfrm>
                <a:off x="1308318" y="5305706"/>
                <a:ext cx="72070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Note the usual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(i.e., all of this is up to scale) as well as where the 0 is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9D4E79-5CC0-4920-804F-6F148DFF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18" y="5305706"/>
                <a:ext cx="7207032" cy="954107"/>
              </a:xfrm>
              <a:prstGeom prst="rect">
                <a:avLst/>
              </a:prstGeom>
              <a:blipFill>
                <a:blip r:embed="rId7"/>
                <a:stretch>
                  <a:fillRect l="-1777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8" grpId="0"/>
      <p:bldP spid="12" grpId="0"/>
      <p:bldP spid="10" grpId="0"/>
      <p:bldP spid="13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DDA7-5E35-42B8-8CBF-AFB6C344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77876-52C9-470E-BD38-92225DDB8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Let’s align the world coordinate system with the three orthogonal vanishing directions: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D8F912-0222-4C14-AA79-8390FEEED9BF}"/>
              </a:ext>
            </a:extLst>
          </p:cNvPr>
          <p:cNvGrpSpPr/>
          <p:nvPr/>
        </p:nvGrpSpPr>
        <p:grpSpPr>
          <a:xfrm>
            <a:off x="2160508" y="2847331"/>
            <a:ext cx="4272719" cy="976615"/>
            <a:chOff x="2160508" y="2847331"/>
            <a:chExt cx="4272719" cy="97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B9D22DC-DC91-427C-B35F-2E5029EF0960}"/>
                    </a:ext>
                  </a:extLst>
                </p:cNvPr>
                <p:cNvSpPr txBox="1"/>
                <p:nvPr/>
              </p:nvSpPr>
              <p:spPr>
                <a:xfrm>
                  <a:off x="2160508" y="2847332"/>
                  <a:ext cx="1283685" cy="976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B9D22DC-DC91-427C-B35F-2E5029EF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508" y="2847332"/>
                  <a:ext cx="1283685" cy="9766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0A2A2FE-6A7E-4A5C-B0C5-F4E2BA08941C}"/>
                    </a:ext>
                  </a:extLst>
                </p:cNvPr>
                <p:cNvSpPr txBox="1"/>
                <p:nvPr/>
              </p:nvSpPr>
              <p:spPr>
                <a:xfrm>
                  <a:off x="3655025" y="2847331"/>
                  <a:ext cx="1283685" cy="976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0A2A2FE-6A7E-4A5C-B0C5-F4E2BA089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5025" y="2847331"/>
                  <a:ext cx="1283685" cy="97661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0C9B8BE-E4F4-498A-9B2B-D45D759A348F}"/>
                    </a:ext>
                  </a:extLst>
                </p:cNvPr>
                <p:cNvSpPr txBox="1"/>
                <p:nvPr/>
              </p:nvSpPr>
              <p:spPr>
                <a:xfrm>
                  <a:off x="5149542" y="2847331"/>
                  <a:ext cx="1283685" cy="974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0C9B8BE-E4F4-498A-9B2B-D45D759A3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542" y="2847331"/>
                  <a:ext cx="1283685" cy="9742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341D8-71CF-4DB3-9722-B13B11BE2897}"/>
                  </a:ext>
                </a:extLst>
              </p:cNvPr>
              <p:cNvSpPr txBox="1"/>
              <p:nvPr/>
            </p:nvSpPr>
            <p:spPr>
              <a:xfrm>
                <a:off x="3303332" y="4115782"/>
                <a:ext cx="2913435" cy="6581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341D8-71CF-4DB3-9722-B13B11BE2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332" y="4115782"/>
                <a:ext cx="2913435" cy="658194"/>
              </a:xfrm>
              <a:prstGeom prst="rect">
                <a:avLst/>
              </a:prstGeom>
              <a:blipFill>
                <a:blip r:embed="rId5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6FD8CC8-D72B-44D2-9CB7-C4796E74516E}"/>
              </a:ext>
            </a:extLst>
          </p:cNvPr>
          <p:cNvGrpSpPr/>
          <p:nvPr/>
        </p:nvGrpSpPr>
        <p:grpSpPr>
          <a:xfrm>
            <a:off x="2948096" y="4653287"/>
            <a:ext cx="5567254" cy="523220"/>
            <a:chOff x="2948096" y="4345272"/>
            <a:chExt cx="556725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9A0A1-9C9F-416A-867F-7E6BB1D08B18}"/>
                    </a:ext>
                  </a:extLst>
                </p:cNvPr>
                <p:cNvSpPr txBox="1"/>
                <p:nvPr/>
              </p:nvSpPr>
              <p:spPr>
                <a:xfrm>
                  <a:off x="2948096" y="4391439"/>
                  <a:ext cx="2913435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𝑲𝑹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9A0A1-9C9F-416A-867F-7E6BB1D08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8096" y="4391439"/>
                  <a:ext cx="2913435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59E16-C05E-4BB8-BC61-C6D8DFDF0C17}"/>
                </a:ext>
              </a:extLst>
            </p:cNvPr>
            <p:cNvSpPr txBox="1"/>
            <p:nvPr/>
          </p:nvSpPr>
          <p:spPr>
            <a:xfrm>
              <a:off x="6216767" y="4345272"/>
              <a:ext cx="2298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Drop the 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2D2D64-49B2-4996-AB2C-85214433B6FC}"/>
              </a:ext>
            </a:extLst>
          </p:cNvPr>
          <p:cNvGrpSpPr/>
          <p:nvPr/>
        </p:nvGrpSpPr>
        <p:grpSpPr>
          <a:xfrm>
            <a:off x="2059333" y="5204573"/>
            <a:ext cx="6456017" cy="523220"/>
            <a:chOff x="2059333" y="4832251"/>
            <a:chExt cx="645601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D6137C-669F-440B-A665-FA88D094F230}"/>
                    </a:ext>
                  </a:extLst>
                </p:cNvPr>
                <p:cNvSpPr txBox="1"/>
                <p:nvPr/>
              </p:nvSpPr>
              <p:spPr>
                <a:xfrm>
                  <a:off x="2059333" y="4871653"/>
                  <a:ext cx="2913435" cy="4406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D6137C-669F-440B-A665-FA88D094F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333" y="4871653"/>
                  <a:ext cx="2913435" cy="4406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081BCC-E7E0-46C8-A55D-910B0EBD25D7}"/>
                </a:ext>
              </a:extLst>
            </p:cNvPr>
            <p:cNvSpPr txBox="1"/>
            <p:nvPr/>
          </p:nvSpPr>
          <p:spPr>
            <a:xfrm>
              <a:off x="6216767" y="4832251"/>
              <a:ext cx="2298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Inverses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7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E272-8F51-483E-AA46-65302DB6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63D09-D76A-43B3-958A-A1165620A8CB}"/>
                  </a:ext>
                </a:extLst>
              </p:cNvPr>
              <p:cNvSpPr txBox="1"/>
              <p:nvPr/>
            </p:nvSpPr>
            <p:spPr>
              <a:xfrm>
                <a:off x="628649" y="1690689"/>
                <a:ext cx="7886700" cy="1466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but who cares?</a:t>
                </a:r>
              </a:p>
              <a:p>
                <a:r>
                  <a:rPr lang="en-US" sz="2800" b="1" dirty="0"/>
                  <a:t>What are some properties of axes? </a:t>
                </a:r>
              </a:p>
              <a:p>
                <a:r>
                  <a:rPr lang="en-US" sz="2800" dirty="0"/>
                  <a:t>Know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/>
                  <a:t> , so K, R have to satisfy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63D09-D76A-43B3-958A-A1165620A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690689"/>
                <a:ext cx="7886700" cy="1466042"/>
              </a:xfrm>
              <a:prstGeom prst="rect">
                <a:avLst/>
              </a:prstGeom>
              <a:blipFill>
                <a:blip r:embed="rId2"/>
                <a:stretch>
                  <a:fillRect l="-1546" t="-3734" b="-7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050144-FA96-48BB-8A62-0091D6AD55E0}"/>
                  </a:ext>
                </a:extLst>
              </p:cNvPr>
              <p:cNvSpPr/>
              <p:nvPr/>
            </p:nvSpPr>
            <p:spPr>
              <a:xfrm>
                <a:off x="628649" y="3084546"/>
                <a:ext cx="5556842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050144-FA96-48BB-8A62-0091D6AD5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3084546"/>
                <a:ext cx="5556842" cy="6889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DD7688-C26E-4707-9E61-76FA61E265BB}"/>
                  </a:ext>
                </a:extLst>
              </p:cNvPr>
              <p:cNvSpPr/>
              <p:nvPr/>
            </p:nvSpPr>
            <p:spPr>
              <a:xfrm>
                <a:off x="997340" y="4299967"/>
                <a:ext cx="5188151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DD7688-C26E-4707-9E61-76FA61E26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0" y="4299967"/>
                <a:ext cx="5188151" cy="688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B26E4-CB80-44BA-89FD-DE62F2D0D80C}"/>
                  </a:ext>
                </a:extLst>
              </p:cNvPr>
              <p:cNvSpPr txBox="1"/>
              <p:nvPr/>
            </p:nvSpPr>
            <p:spPr>
              <a:xfrm>
                <a:off x="6645081" y="3821267"/>
                <a:ext cx="15871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B26E4-CB80-44BA-89FD-DE62F2D0D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81" y="3821267"/>
                <a:ext cx="158716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F859E-B7A5-44EA-8E87-53FA0DC4A7D1}"/>
                  </a:ext>
                </a:extLst>
              </p:cNvPr>
              <p:cNvSpPr/>
              <p:nvPr/>
            </p:nvSpPr>
            <p:spPr>
              <a:xfrm>
                <a:off x="931626" y="3692257"/>
                <a:ext cx="5355119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F859E-B7A5-44EA-8E87-53FA0DC4A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26" y="3692257"/>
                <a:ext cx="5355119" cy="6889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A6AC0F6-7A85-41AF-811A-548C06602C6C}"/>
              </a:ext>
            </a:extLst>
          </p:cNvPr>
          <p:cNvSpPr/>
          <p:nvPr/>
        </p:nvSpPr>
        <p:spPr>
          <a:xfrm>
            <a:off x="6286745" y="4382810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Move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03AE48-CFA9-4366-8D5A-AB6AF8C74EA8}"/>
                  </a:ext>
                </a:extLst>
              </p:cNvPr>
              <p:cNvSpPr/>
              <p:nvPr/>
            </p:nvSpPr>
            <p:spPr>
              <a:xfrm>
                <a:off x="2597842" y="5053179"/>
                <a:ext cx="3587649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03AE48-CFA9-4366-8D5A-AB6AF8C74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842" y="5053179"/>
                <a:ext cx="3587649" cy="583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3D70B359-7AA2-4D29-B623-FDCB1E2D3789}"/>
              </a:ext>
            </a:extLst>
          </p:cNvPr>
          <p:cNvSpPr/>
          <p:nvPr/>
        </p:nvSpPr>
        <p:spPr>
          <a:xfrm>
            <a:off x="6625780" y="5083412"/>
            <a:ext cx="1625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Clean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FDBFBE-1316-4452-9F77-A4346A2A72F7}"/>
                  </a:ext>
                </a:extLst>
              </p:cNvPr>
              <p:cNvSpPr/>
              <p:nvPr/>
            </p:nvSpPr>
            <p:spPr>
              <a:xfrm>
                <a:off x="3276361" y="5615697"/>
                <a:ext cx="2909130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FDBFBE-1316-4452-9F77-A4346A2A7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361" y="5615697"/>
                <a:ext cx="2909130" cy="5836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1F4A0F-B5CB-44F2-A599-3C177DFD2E31}"/>
                  </a:ext>
                </a:extLst>
              </p:cNvPr>
              <p:cNvSpPr txBox="1"/>
              <p:nvPr/>
            </p:nvSpPr>
            <p:spPr>
              <a:xfrm>
                <a:off x="6750206" y="5658740"/>
                <a:ext cx="13769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1F4A0F-B5CB-44F2-A599-3C177DFD2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206" y="5658740"/>
                <a:ext cx="13769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7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0" grpId="0"/>
      <p:bldP spid="12" grpId="0"/>
      <p:bldP spid="14" grpId="0"/>
      <p:bldP spid="15" grpId="0"/>
      <p:bldP spid="13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A8BB7E-3DB8-43A1-AF31-ECCA560AD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err="1"/>
              <a:t>Intrinsics</a:t>
            </a:r>
            <a:r>
              <a:rPr lang="en-US" dirty="0"/>
              <a:t> (focal length f, principal point u</a:t>
            </a:r>
            <a:r>
              <a:rPr lang="en-US" baseline="-25000" dirty="0"/>
              <a:t>0</a:t>
            </a:r>
            <a:r>
              <a:rPr lang="en-US" dirty="0"/>
              <a:t>,v</a:t>
            </a:r>
            <a:r>
              <a:rPr lang="en-US" baseline="-25000" dirty="0"/>
              <a:t>0</a:t>
            </a:r>
            <a:r>
              <a:rPr lang="en-US" dirty="0"/>
              <a:t>) have to ensure that the rays corresponding to vanishing points for 3 mutually orthogonal directions are orthogonal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C88F-3DD0-46DA-BE05-FEE56A7B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74751-78D8-4A2A-AD6B-54A1C25ED8C4}"/>
                  </a:ext>
                </a:extLst>
              </p:cNvPr>
              <p:cNvSpPr/>
              <p:nvPr/>
            </p:nvSpPr>
            <p:spPr>
              <a:xfrm>
                <a:off x="3276361" y="3511887"/>
                <a:ext cx="2909130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74751-78D8-4A2A-AD6B-54A1C25ED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361" y="3511887"/>
                <a:ext cx="2909130" cy="5836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026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649A-1D35-4973-957B-B64BE089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BAF99B-8DB1-4803-8308-7AEBB9E6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97" y="1444280"/>
            <a:ext cx="7029607" cy="22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B05604-DBB1-49CF-A571-438E5AA3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78" y="3998274"/>
            <a:ext cx="1968629" cy="15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246B81-0F6C-47FF-99A9-B9DBDF9F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91" y="3998273"/>
            <a:ext cx="2018073" cy="15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90EAEB2-B062-4E83-A2E3-AA0AF7EE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80" y="3994249"/>
            <a:ext cx="2026032" cy="156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0265D-57CE-4DC1-9EFB-73642BB6065A}"/>
              </a:ext>
            </a:extLst>
          </p:cNvPr>
          <p:cNvSpPr txBox="1"/>
          <p:nvPr/>
        </p:nvSpPr>
        <p:spPr>
          <a:xfrm>
            <a:off x="990346" y="5661877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56B45-36FF-4F42-AF1A-E48D42A76953}"/>
              </a:ext>
            </a:extLst>
          </p:cNvPr>
          <p:cNvSpPr txBox="1"/>
          <p:nvPr/>
        </p:nvSpPr>
        <p:spPr>
          <a:xfrm>
            <a:off x="3610591" y="5661877"/>
            <a:ext cx="429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solve for focal length, principal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91102-6D65-4501-AEF4-4BB86ECFD35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2355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0CB351D-F658-431B-ADC6-AC02257AA0B1}"/>
              </a:ext>
            </a:extLst>
          </p:cNvPr>
          <p:cNvCxnSpPr>
            <a:cxnSpLocks/>
          </p:cNvCxnSpPr>
          <p:nvPr/>
        </p:nvCxnSpPr>
        <p:spPr>
          <a:xfrm flipV="1">
            <a:off x="3626068" y="4200411"/>
            <a:ext cx="1149822" cy="180679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610961C-F759-42F0-AAAD-7EDC58BAD911}"/>
              </a:ext>
            </a:extLst>
          </p:cNvPr>
          <p:cNvCxnSpPr>
            <a:cxnSpLocks/>
          </p:cNvCxnSpPr>
          <p:nvPr/>
        </p:nvCxnSpPr>
        <p:spPr>
          <a:xfrm>
            <a:off x="4776911" y="4199308"/>
            <a:ext cx="1047615" cy="123610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1F97FBF-6FAF-42ED-80F1-5C672771C80A}"/>
              </a:ext>
            </a:extLst>
          </p:cNvPr>
          <p:cNvCxnSpPr>
            <a:cxnSpLocks/>
          </p:cNvCxnSpPr>
          <p:nvPr/>
        </p:nvCxnSpPr>
        <p:spPr>
          <a:xfrm>
            <a:off x="3680403" y="3204045"/>
            <a:ext cx="1047615" cy="123610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14F150-76EF-4147-850E-9D2FE20D399B}"/>
              </a:ext>
            </a:extLst>
          </p:cNvPr>
          <p:cNvCxnSpPr>
            <a:cxnSpLocks/>
          </p:cNvCxnSpPr>
          <p:nvPr/>
        </p:nvCxnSpPr>
        <p:spPr>
          <a:xfrm flipV="1">
            <a:off x="4734825" y="3212638"/>
            <a:ext cx="1113637" cy="112813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4BF44D-C4A9-4C26-8C87-79251D002890}"/>
              </a:ext>
            </a:extLst>
          </p:cNvPr>
          <p:cNvCxnSpPr/>
          <p:nvPr/>
        </p:nvCxnSpPr>
        <p:spPr>
          <a:xfrm>
            <a:off x="3610111" y="4365604"/>
            <a:ext cx="1136401" cy="256730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FCF901F-B351-46D7-A682-6BFC9B4C7360}"/>
              </a:ext>
            </a:extLst>
          </p:cNvPr>
          <p:cNvCxnSpPr>
            <a:cxnSpLocks/>
          </p:cNvCxnSpPr>
          <p:nvPr/>
        </p:nvCxnSpPr>
        <p:spPr>
          <a:xfrm flipV="1">
            <a:off x="4746512" y="4307433"/>
            <a:ext cx="1101950" cy="31490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01C559-76E0-4EB9-9BC6-4E1C2033878F}"/>
              </a:ext>
            </a:extLst>
          </p:cNvPr>
          <p:cNvCxnSpPr>
            <a:cxnSpLocks/>
          </p:cNvCxnSpPr>
          <p:nvPr/>
        </p:nvCxnSpPr>
        <p:spPr>
          <a:xfrm flipV="1">
            <a:off x="3644562" y="2946213"/>
            <a:ext cx="1101950" cy="256729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1470D6-1D74-42DF-8361-80D362C6A521}"/>
              </a:ext>
            </a:extLst>
          </p:cNvPr>
          <p:cNvCxnSpPr>
            <a:cxnSpLocks/>
          </p:cNvCxnSpPr>
          <p:nvPr/>
        </p:nvCxnSpPr>
        <p:spPr>
          <a:xfrm>
            <a:off x="4746512" y="2936517"/>
            <a:ext cx="1101950" cy="30911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7790340-D71D-49A1-AE56-5EA8CB998E9E}"/>
              </a:ext>
            </a:extLst>
          </p:cNvPr>
          <p:cNvCxnSpPr>
            <a:cxnSpLocks/>
          </p:cNvCxnSpPr>
          <p:nvPr/>
        </p:nvCxnSpPr>
        <p:spPr>
          <a:xfrm>
            <a:off x="4743975" y="2972891"/>
            <a:ext cx="0" cy="1616453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91CAD2-2A19-40FB-84D4-20D9FD57846D}"/>
              </a:ext>
            </a:extLst>
          </p:cNvPr>
          <p:cNvCxnSpPr>
            <a:cxnSpLocks/>
          </p:cNvCxnSpPr>
          <p:nvPr/>
        </p:nvCxnSpPr>
        <p:spPr>
          <a:xfrm>
            <a:off x="5848462" y="3202942"/>
            <a:ext cx="0" cy="110449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B248A3D-87BB-45B5-8ACC-B3E6864E19BC}"/>
              </a:ext>
            </a:extLst>
          </p:cNvPr>
          <p:cNvCxnSpPr>
            <a:cxnSpLocks/>
          </p:cNvCxnSpPr>
          <p:nvPr/>
        </p:nvCxnSpPr>
        <p:spPr>
          <a:xfrm>
            <a:off x="3642025" y="3218427"/>
            <a:ext cx="0" cy="110449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9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0D903ED-0960-4B5D-8B2F-6E5A45ADB3F2}"/>
              </a:ext>
            </a:extLst>
          </p:cNvPr>
          <p:cNvGrpSpPr/>
          <p:nvPr/>
        </p:nvGrpSpPr>
        <p:grpSpPr>
          <a:xfrm>
            <a:off x="3642025" y="2348917"/>
            <a:ext cx="2206437" cy="4357522"/>
            <a:chOff x="3642025" y="2348917"/>
            <a:chExt cx="2206437" cy="4357522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6C401AB-A463-499F-BEF3-EA22D8B2C0F1}"/>
                </a:ext>
              </a:extLst>
            </p:cNvPr>
            <p:cNvCxnSpPr>
              <a:cxnSpLocks/>
            </p:cNvCxnSpPr>
            <p:nvPr/>
          </p:nvCxnSpPr>
          <p:spPr>
            <a:xfrm>
              <a:off x="3642025" y="2348917"/>
              <a:ext cx="0" cy="4051883"/>
            </a:xfrm>
            <a:prstGeom prst="line">
              <a:avLst/>
            </a:prstGeom>
            <a:ln w="38100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3E47D18-0703-4052-845A-B6C4151DAF90}"/>
                </a:ext>
              </a:extLst>
            </p:cNvPr>
            <p:cNvGrpSpPr/>
            <p:nvPr/>
          </p:nvGrpSpPr>
          <p:grpSpPr>
            <a:xfrm>
              <a:off x="4639730" y="2348917"/>
              <a:ext cx="213565" cy="4357522"/>
              <a:chOff x="4639730" y="2348917"/>
              <a:chExt cx="213565" cy="43575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178B3C1-AFAE-4F32-8610-094CDF31266E}"/>
                  </a:ext>
                </a:extLst>
              </p:cNvPr>
              <p:cNvSpPr/>
              <p:nvPr/>
            </p:nvSpPr>
            <p:spPr>
              <a:xfrm>
                <a:off x="4639730" y="6492874"/>
                <a:ext cx="213565" cy="21356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4627C33-9E06-4486-BE09-A01CF00B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348917"/>
                <a:ext cx="0" cy="4051883"/>
              </a:xfrm>
              <a:prstGeom prst="line">
                <a:avLst/>
              </a:prstGeom>
              <a:ln w="38100">
                <a:solidFill>
                  <a:schemeClr val="accent3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909A0CB-643C-4CF5-ABC6-8B33EAFACFAC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62" y="2348917"/>
              <a:ext cx="0" cy="4051883"/>
            </a:xfrm>
            <a:prstGeom prst="line">
              <a:avLst/>
            </a:prstGeom>
            <a:ln w="38100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06C1B12-E2B8-435C-9B25-261F4ED1602E}"/>
              </a:ext>
            </a:extLst>
          </p:cNvPr>
          <p:cNvGrpSpPr/>
          <p:nvPr/>
        </p:nvGrpSpPr>
        <p:grpSpPr>
          <a:xfrm>
            <a:off x="977241" y="2677710"/>
            <a:ext cx="4903135" cy="2211052"/>
            <a:chOff x="977241" y="2677710"/>
            <a:chExt cx="4903135" cy="221105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7B29F8-D3D0-44B9-AF6C-ECE4F800FC3A}"/>
                </a:ext>
              </a:extLst>
            </p:cNvPr>
            <p:cNvSpPr/>
            <p:nvPr/>
          </p:nvSpPr>
          <p:spPr>
            <a:xfrm>
              <a:off x="977241" y="3677492"/>
              <a:ext cx="213565" cy="2135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F2FAAB-3F8D-420A-B1CA-7C2175E23CF2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 flipV="1">
              <a:off x="1190806" y="2677710"/>
              <a:ext cx="4660193" cy="110656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857717-B19C-4DC2-9CB1-4C49F2EF5444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>
              <a:off x="1190806" y="3784275"/>
              <a:ext cx="4660193" cy="1104487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CD9E28C-0379-4D02-9E49-B6BB7B6A9A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8534" y="3239318"/>
              <a:ext cx="4621842" cy="55049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FF6D24-54D6-43D6-BB51-947E29F5CA7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534" y="3789813"/>
              <a:ext cx="4589928" cy="53310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C9FB03-AFC4-48CF-9265-399D2B2358BD}"/>
              </a:ext>
            </a:extLst>
          </p:cNvPr>
          <p:cNvGrpSpPr/>
          <p:nvPr/>
        </p:nvGrpSpPr>
        <p:grpSpPr>
          <a:xfrm>
            <a:off x="3610110" y="2685323"/>
            <a:ext cx="4884642" cy="2224330"/>
            <a:chOff x="3610110" y="2685323"/>
            <a:chExt cx="4884642" cy="22243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4CCF84-F41A-4B5C-9D29-4C6F9A830605}"/>
                </a:ext>
              </a:extLst>
            </p:cNvPr>
            <p:cNvSpPr/>
            <p:nvPr/>
          </p:nvSpPr>
          <p:spPr>
            <a:xfrm>
              <a:off x="8281187" y="3669747"/>
              <a:ext cx="213565" cy="213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F5A46A-98C6-459A-B762-92C1FAEBE61F}"/>
                </a:ext>
              </a:extLst>
            </p:cNvPr>
            <p:cNvGrpSpPr/>
            <p:nvPr/>
          </p:nvGrpSpPr>
          <p:grpSpPr>
            <a:xfrm>
              <a:off x="3610110" y="2685323"/>
              <a:ext cx="4671077" cy="2224330"/>
              <a:chOff x="3610110" y="2685323"/>
              <a:chExt cx="4671077" cy="222433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F37959-7812-4217-AE6C-C6DA8385850C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3610111" y="2685323"/>
                <a:ext cx="4671076" cy="109120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388C8F-5210-45D3-8E9F-A0585B33121D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3610110" y="3776530"/>
                <a:ext cx="4671077" cy="1133123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786324-9D9F-495A-AFC4-A1C39614522D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3642025" y="3202943"/>
                <a:ext cx="4639162" cy="57358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AFCC3A1-62A8-4C66-B44A-468934336FDB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3610111" y="3776530"/>
                <a:ext cx="4671076" cy="58907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84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178B3C1-AFAE-4F32-8610-094CDF31266E}"/>
              </a:ext>
            </a:extLst>
          </p:cNvPr>
          <p:cNvSpPr/>
          <p:nvPr/>
        </p:nvSpPr>
        <p:spPr>
          <a:xfrm>
            <a:off x="4639730" y="6492874"/>
            <a:ext cx="213565" cy="2135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B29F8-D3D0-44B9-AF6C-ECE4F800FC3A}"/>
              </a:ext>
            </a:extLst>
          </p:cNvPr>
          <p:cNvSpPr/>
          <p:nvPr/>
        </p:nvSpPr>
        <p:spPr>
          <a:xfrm>
            <a:off x="977241" y="3677492"/>
            <a:ext cx="213565" cy="2135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CCF84-F41A-4B5C-9D29-4C6F9A830605}"/>
              </a:ext>
            </a:extLst>
          </p:cNvPr>
          <p:cNvSpPr/>
          <p:nvPr/>
        </p:nvSpPr>
        <p:spPr>
          <a:xfrm>
            <a:off x="8281187" y="3669747"/>
            <a:ext cx="213565" cy="21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CE0609-E4B6-4911-BE8D-3A19E863AFD7}"/>
              </a:ext>
            </a:extLst>
          </p:cNvPr>
          <p:cNvCxnSpPr>
            <a:cxnSpLocks/>
          </p:cNvCxnSpPr>
          <p:nvPr/>
        </p:nvCxnSpPr>
        <p:spPr>
          <a:xfrm flipH="1">
            <a:off x="1187042" y="3783435"/>
            <a:ext cx="35569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E623A8-26A6-4FFA-80C5-C89D06ADF769}"/>
              </a:ext>
            </a:extLst>
          </p:cNvPr>
          <p:cNvCxnSpPr>
            <a:cxnSpLocks/>
          </p:cNvCxnSpPr>
          <p:nvPr/>
        </p:nvCxnSpPr>
        <p:spPr>
          <a:xfrm>
            <a:off x="4743975" y="3783435"/>
            <a:ext cx="35569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3B8DFB9-DBD5-454E-97CF-DF7FC99E71A3}"/>
              </a:ext>
            </a:extLst>
          </p:cNvPr>
          <p:cNvSpPr txBox="1"/>
          <p:nvPr/>
        </p:nvSpPr>
        <p:spPr>
          <a:xfrm>
            <a:off x="1347129" y="3091072"/>
            <a:ext cx="17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[-f,0,1]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5341DD-1FDB-4406-9A28-D302C1513900}"/>
              </a:ext>
            </a:extLst>
          </p:cNvPr>
          <p:cNvSpPr txBox="1"/>
          <p:nvPr/>
        </p:nvSpPr>
        <p:spPr>
          <a:xfrm>
            <a:off x="7108322" y="3091072"/>
            <a:ext cx="117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[f,0,1]</a:t>
            </a:r>
            <a:endParaRPr lang="en-US" sz="2800" b="1" baseline="-25000" dirty="0">
              <a:solidFill>
                <a:schemeClr val="accent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2666B0-769C-4F00-B6A3-E962C6522B9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743975" y="3770672"/>
            <a:ext cx="2538" cy="272220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0E5E3-78A7-439C-A218-8318D715D269}"/>
                  </a:ext>
                </a:extLst>
              </p:cNvPr>
              <p:cNvSpPr txBox="1"/>
              <p:nvPr/>
            </p:nvSpPr>
            <p:spPr>
              <a:xfrm>
                <a:off x="218114" y="1300334"/>
                <a:ext cx="8642358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dirty="0"/>
                  <a:t> vanishing point,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sz="2800" dirty="0"/>
                  <a:t> the camera </a:t>
                </a:r>
                <a:r>
                  <a:rPr lang="en-US" sz="2800" dirty="0" err="1"/>
                  <a:t>intrinsics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corresponding direction.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0E5E3-78A7-439C-A218-8318D715D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14" y="1300334"/>
                <a:ext cx="8642358" cy="963854"/>
              </a:xfrm>
              <a:prstGeom prst="rect">
                <a:avLst/>
              </a:prstGeom>
              <a:blipFill>
                <a:blip r:embed="rId2"/>
                <a:stretch>
                  <a:fillRect l="-1482" t="-6329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4DB9242-5115-41F8-B77E-501DAE198AB5}"/>
              </a:ext>
            </a:extLst>
          </p:cNvPr>
          <p:cNvGrpSpPr/>
          <p:nvPr/>
        </p:nvGrpSpPr>
        <p:grpSpPr>
          <a:xfrm>
            <a:off x="0" y="4077050"/>
            <a:ext cx="4400026" cy="2533463"/>
            <a:chOff x="0" y="4077050"/>
            <a:chExt cx="4400026" cy="25334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8C9409-8DFA-41F0-96C7-236B1B4EF1CD}"/>
                </a:ext>
              </a:extLst>
            </p:cNvPr>
            <p:cNvSpPr/>
            <p:nvPr/>
          </p:nvSpPr>
          <p:spPr>
            <a:xfrm>
              <a:off x="0" y="4077050"/>
              <a:ext cx="4400026" cy="2533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1CD248-717A-42D7-8B98-563073A9D441}"/>
                    </a:ext>
                  </a:extLst>
                </p:cNvPr>
                <p:cNvSpPr txBox="1"/>
                <p:nvPr/>
              </p:nvSpPr>
              <p:spPr>
                <a:xfrm>
                  <a:off x="3602" y="4087077"/>
                  <a:ext cx="3087148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Set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= 0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,0</m:t>
                      </m:r>
                    </m:oMath>
                  </a14:m>
                  <a:endParaRPr lang="en-US" sz="28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1CD248-717A-42D7-8B98-563073A9D4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" y="4087077"/>
                  <a:ext cx="3087148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4150" t="-6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3937F3B-8F4F-4DF3-8176-47528C80B7B5}"/>
                    </a:ext>
                  </a:extLst>
                </p:cNvPr>
                <p:cNvSpPr txBox="1"/>
                <p:nvPr/>
              </p:nvSpPr>
              <p:spPr>
                <a:xfrm>
                  <a:off x="99741" y="5170976"/>
                  <a:ext cx="4210383" cy="10893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3937F3B-8F4F-4DF3-8176-47528C80B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1" y="5170976"/>
                  <a:ext cx="4210383" cy="10893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9166960-4534-4FF3-ACC6-DCB931AFB8C1}"/>
              </a:ext>
            </a:extLst>
          </p:cNvPr>
          <p:cNvSpPr txBox="1"/>
          <p:nvPr/>
        </p:nvSpPr>
        <p:spPr>
          <a:xfrm>
            <a:off x="4919237" y="5837315"/>
            <a:ext cx="24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[0,f*10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</a:t>
            </a:r>
            <a:endParaRPr lang="en-US" sz="2800" b="1" baseline="-25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178B3C1-AFAE-4F32-8610-094CDF31266E}"/>
              </a:ext>
            </a:extLst>
          </p:cNvPr>
          <p:cNvSpPr/>
          <p:nvPr/>
        </p:nvSpPr>
        <p:spPr>
          <a:xfrm>
            <a:off x="4639730" y="6492874"/>
            <a:ext cx="213565" cy="2135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B29F8-D3D0-44B9-AF6C-ECE4F800FC3A}"/>
              </a:ext>
            </a:extLst>
          </p:cNvPr>
          <p:cNvSpPr/>
          <p:nvPr/>
        </p:nvSpPr>
        <p:spPr>
          <a:xfrm>
            <a:off x="977241" y="3677492"/>
            <a:ext cx="213565" cy="2135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CCF84-F41A-4B5C-9D29-4C6F9A830605}"/>
              </a:ext>
            </a:extLst>
          </p:cNvPr>
          <p:cNvSpPr/>
          <p:nvPr/>
        </p:nvSpPr>
        <p:spPr>
          <a:xfrm>
            <a:off x="8281187" y="3669747"/>
            <a:ext cx="213565" cy="21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B8DFB9-DBD5-454E-97CF-DF7FC99E71A3}"/>
              </a:ext>
            </a:extLst>
          </p:cNvPr>
          <p:cNvSpPr txBox="1"/>
          <p:nvPr/>
        </p:nvSpPr>
        <p:spPr>
          <a:xfrm>
            <a:off x="1347129" y="3091072"/>
            <a:ext cx="17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[-f,0,1]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5341DD-1FDB-4406-9A28-D302C1513900}"/>
              </a:ext>
            </a:extLst>
          </p:cNvPr>
          <p:cNvSpPr txBox="1"/>
          <p:nvPr/>
        </p:nvSpPr>
        <p:spPr>
          <a:xfrm>
            <a:off x="7108322" y="3091072"/>
            <a:ext cx="117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[f,0,1]</a:t>
            </a:r>
            <a:endParaRPr lang="en-US" sz="2800" b="1" baseline="-25000" dirty="0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F93FEE-6164-4A75-9E8A-7E9D6A1D27C0}"/>
              </a:ext>
            </a:extLst>
          </p:cNvPr>
          <p:cNvSpPr txBox="1"/>
          <p:nvPr/>
        </p:nvSpPr>
        <p:spPr>
          <a:xfrm>
            <a:off x="4919237" y="5837315"/>
            <a:ext cx="24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[0,f*10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</a:t>
            </a:r>
            <a:endParaRPr lang="en-US" sz="2800" b="1" baseline="-250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3937F3B-8F4F-4DF3-8176-47528C80B7B5}"/>
                  </a:ext>
                </a:extLst>
              </p:cNvPr>
              <p:cNvSpPr txBox="1"/>
              <p:nvPr/>
            </p:nvSpPr>
            <p:spPr>
              <a:xfrm>
                <a:off x="99741" y="5722695"/>
                <a:ext cx="3052246" cy="10171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3937F3B-8F4F-4DF3-8176-47528C80B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1" y="5722695"/>
                <a:ext cx="3052246" cy="1017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0787928-6593-4B28-86C1-CAFB548CB076}"/>
              </a:ext>
            </a:extLst>
          </p:cNvPr>
          <p:cNvSpPr txBox="1"/>
          <p:nvPr/>
        </p:nvSpPr>
        <p:spPr>
          <a:xfrm>
            <a:off x="318455" y="4029140"/>
            <a:ext cx="266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K</a:t>
            </a:r>
            <a:r>
              <a:rPr lang="en-US" sz="2800" b="1" baseline="30000" dirty="0">
                <a:solidFill>
                  <a:schemeClr val="accent2"/>
                </a:solidFill>
              </a:rPr>
              <a:t>-1</a:t>
            </a:r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 </a:t>
            </a:r>
            <a:r>
              <a:rPr lang="en-US" sz="2800" b="1" dirty="0">
                <a:solidFill>
                  <a:schemeClr val="accent2"/>
                </a:solidFill>
              </a:rPr>
              <a:t>= [-1,0,1]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117DDD-DC62-4440-9DE5-DB892931E1F5}"/>
              </a:ext>
            </a:extLst>
          </p:cNvPr>
          <p:cNvSpPr txBox="1"/>
          <p:nvPr/>
        </p:nvSpPr>
        <p:spPr>
          <a:xfrm>
            <a:off x="5894815" y="3970749"/>
            <a:ext cx="266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K</a:t>
            </a:r>
            <a:r>
              <a:rPr lang="en-US" sz="2800" b="1" baseline="30000" dirty="0">
                <a:solidFill>
                  <a:schemeClr val="accent1"/>
                </a:solidFill>
              </a:rPr>
              <a:t>-1</a:t>
            </a:r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 </a:t>
            </a:r>
            <a:r>
              <a:rPr lang="en-US" sz="2800" b="1" dirty="0">
                <a:solidFill>
                  <a:schemeClr val="accent1"/>
                </a:solidFill>
              </a:rPr>
              <a:t>= [1,0,1]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6B1AA6-E8D2-4B48-B733-17043948B6BF}"/>
              </a:ext>
            </a:extLst>
          </p:cNvPr>
          <p:cNvSpPr txBox="1"/>
          <p:nvPr/>
        </p:nvSpPr>
        <p:spPr>
          <a:xfrm>
            <a:off x="5964572" y="5314095"/>
            <a:ext cx="299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3"/>
                </a:solidFill>
              </a:rPr>
              <a:t>K</a:t>
            </a:r>
            <a:r>
              <a:rPr lang="en-US" sz="2800" b="1" baseline="30000" dirty="0">
                <a:solidFill>
                  <a:schemeClr val="accent3"/>
                </a:solidFill>
              </a:rPr>
              <a:t>-1</a:t>
            </a:r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 </a:t>
            </a:r>
            <a:r>
              <a:rPr lang="en-US" sz="2800" b="1" dirty="0">
                <a:solidFill>
                  <a:schemeClr val="accent3"/>
                </a:solidFill>
              </a:rPr>
              <a:t>= [0, 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916C8F-C688-43BE-A0E3-42330279F5F6}"/>
                  </a:ext>
                </a:extLst>
              </p:cNvPr>
              <p:cNvSpPr txBox="1"/>
              <p:nvPr/>
            </p:nvSpPr>
            <p:spPr>
              <a:xfrm>
                <a:off x="147657" y="1340656"/>
                <a:ext cx="9130561" cy="117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If I normalize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I get: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,0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0,1,0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916C8F-C688-43BE-A0E3-42330279F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57" y="1340656"/>
                <a:ext cx="9130561" cy="1179810"/>
              </a:xfrm>
              <a:prstGeom prst="rect">
                <a:avLst/>
              </a:prstGeom>
              <a:blipFill>
                <a:blip r:embed="rId4"/>
                <a:stretch>
                  <a:fillRect t="-5699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2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F169-FD46-2A99-172A-7FBA64EC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427C-F1C8-F0FC-5FAE-81BC6B5A9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 Strike: we’ll figure things out and let you know in advance</a:t>
            </a:r>
          </a:p>
          <a:p>
            <a:r>
              <a:rPr lang="en-US" dirty="0"/>
              <a:t>Midterms nearly done – look quite good</a:t>
            </a:r>
          </a:p>
          <a:p>
            <a:r>
              <a:rPr lang="en-US" dirty="0"/>
              <a:t>Project info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99DE-58ED-4B39-A4F5-8AAD447E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D72FE-1D50-4512-983C-D5FD2C389F72}"/>
                  </a:ext>
                </a:extLst>
              </p:cNvPr>
              <p:cNvSpPr txBox="1"/>
              <p:nvPr/>
            </p:nvSpPr>
            <p:spPr>
              <a:xfrm>
                <a:off x="628649" y="1589383"/>
                <a:ext cx="82385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𝑲𝑹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have </a:t>
                </a:r>
                <a:r>
                  <a:rPr lang="en-US" sz="2800" b="1" dirty="0"/>
                  <a:t>K</a:t>
                </a:r>
                <a:r>
                  <a:rPr lang="en-US" sz="2800" dirty="0"/>
                  <a:t>, but want </a:t>
                </a:r>
                <a:r>
                  <a:rPr lang="en-US" sz="2800" b="1" dirty="0"/>
                  <a:t>R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D72FE-1D50-4512-983C-D5FD2C389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589383"/>
                <a:ext cx="8238513" cy="523220"/>
              </a:xfrm>
              <a:prstGeom prst="rect">
                <a:avLst/>
              </a:prstGeom>
              <a:blipFill>
                <a:blip r:embed="rId2"/>
                <a:stretch>
                  <a:fillRect l="-147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CDEA2-2D42-4209-8FF4-FB396711DAD7}"/>
                  </a:ext>
                </a:extLst>
              </p:cNvPr>
              <p:cNvSpPr txBox="1"/>
              <p:nvPr/>
            </p:nvSpPr>
            <p:spPr>
              <a:xfrm>
                <a:off x="628650" y="3429000"/>
                <a:ext cx="4625112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CDEA2-2D42-4209-8FF4-FB396711D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429000"/>
                <a:ext cx="4625112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41F9CB-ADD6-474C-A806-E6D1797408F5}"/>
                  </a:ext>
                </a:extLst>
              </p:cNvPr>
              <p:cNvSpPr txBox="1"/>
              <p:nvPr/>
            </p:nvSpPr>
            <p:spPr>
              <a:xfrm>
                <a:off x="628650" y="2813640"/>
                <a:ext cx="7207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What does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800" dirty="0"/>
                  <a:t> look like?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41F9CB-ADD6-474C-A806-E6D179740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813640"/>
                <a:ext cx="7207032" cy="523220"/>
              </a:xfrm>
              <a:prstGeom prst="rect">
                <a:avLst/>
              </a:prstGeom>
              <a:blipFill>
                <a:blip r:embed="rId5"/>
                <a:stretch>
                  <a:fillRect l="-169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https://cdn2.newsok.biz/cache/large960_blur-b38c19cced5e272666125244137c14c5.jpg">
            <a:extLst>
              <a:ext uri="{FF2B5EF4-FFF2-40B4-BE49-F238E27FC236}">
                <a16:creationId xmlns:a16="http://schemas.microsoft.com/office/drawing/2014/main" id="{63F63AB8-D5FB-4653-93D7-D84475879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8"/>
          <a:stretch/>
        </p:blipFill>
        <p:spPr bwMode="auto">
          <a:xfrm>
            <a:off x="5588753" y="2326243"/>
            <a:ext cx="3211893" cy="246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072F9F-8577-4F05-958A-8DBDD56A4B34}"/>
                  </a:ext>
                </a:extLst>
              </p:cNvPr>
              <p:cNvSpPr/>
              <p:nvPr/>
            </p:nvSpPr>
            <p:spPr>
              <a:xfrm>
                <a:off x="628649" y="2204743"/>
                <a:ext cx="3010311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So: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072F9F-8577-4F05-958A-8DBDD56A4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204743"/>
                <a:ext cx="3010311" cy="532966"/>
              </a:xfrm>
              <a:prstGeom prst="rect">
                <a:avLst/>
              </a:prstGeom>
              <a:blipFill>
                <a:blip r:embed="rId7"/>
                <a:stretch>
                  <a:fillRect l="-4049" t="-11494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C78A993-FDF4-410A-860B-8C77A8303C96}"/>
              </a:ext>
            </a:extLst>
          </p:cNvPr>
          <p:cNvGrpSpPr/>
          <p:nvPr/>
        </p:nvGrpSpPr>
        <p:grpSpPr>
          <a:xfrm>
            <a:off x="470657" y="4781905"/>
            <a:ext cx="7207032" cy="1049710"/>
            <a:chOff x="470657" y="4781905"/>
            <a:chExt cx="7207032" cy="1049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653E08-BA9F-4967-9259-3801AB2A822A}"/>
                    </a:ext>
                  </a:extLst>
                </p:cNvPr>
                <p:cNvSpPr txBox="1"/>
                <p:nvPr/>
              </p:nvSpPr>
              <p:spPr>
                <a:xfrm>
                  <a:off x="628649" y="5390982"/>
                  <a:ext cx="2039533" cy="4406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653E08-BA9F-4967-9259-3801AB2A8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49" y="5390982"/>
                  <a:ext cx="2039533" cy="4406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C09E5-091F-4374-B8D0-454A3BC73772}"/>
                </a:ext>
              </a:extLst>
            </p:cNvPr>
            <p:cNvSpPr txBox="1"/>
            <p:nvPr/>
          </p:nvSpPr>
          <p:spPr>
            <a:xfrm>
              <a:off x="470657" y="4781905"/>
              <a:ext cx="7207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 </a:t>
              </a:r>
              <a:r>
                <a:rPr lang="en-US" sz="2800" dirty="0" err="1"/>
                <a:t>ith</a:t>
              </a:r>
              <a:r>
                <a:rPr lang="en-US" sz="2800" dirty="0"/>
                <a:t> column of R is a scaled version of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E1AFAD7-2BAD-4275-9791-56DCFAE33C9E}"/>
              </a:ext>
            </a:extLst>
          </p:cNvPr>
          <p:cNvSpPr/>
          <p:nvPr/>
        </p:nvSpPr>
        <p:spPr>
          <a:xfrm>
            <a:off x="5343787" y="2049547"/>
            <a:ext cx="3632433" cy="279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40CF-8A94-466B-AF37-EDD44704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30088-0BA6-4A9A-B80C-F1983624A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Solve for K (focal length, principal point) using 3 orthogonal vanishing points</a:t>
            </a:r>
          </a:p>
          <a:p>
            <a:r>
              <a:rPr lang="en-US" dirty="0"/>
              <a:t>Get rotation directly from vanishing points once calibration matrix known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Could be totally automatic!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Need 3 vanishing points, estimated accurately, AND orthogonal with at least two finite!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F1E68-2F42-42D1-95C5-0DAE5C61ED0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78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C7E2-9F2F-4F25-80CF-B8BF32FD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C0C97-B8B3-4DE0-AD60-018A7651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994"/>
            <a:ext cx="9144000" cy="3406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33FE24-AF61-4889-BD39-30FD88823D52}"/>
              </a:ext>
            </a:extLst>
          </p:cNvPr>
          <p:cNvGrpSpPr/>
          <p:nvPr/>
        </p:nvGrpSpPr>
        <p:grpSpPr>
          <a:xfrm>
            <a:off x="5981349" y="2348917"/>
            <a:ext cx="1510020" cy="1510019"/>
            <a:chOff x="5981349" y="2348917"/>
            <a:chExt cx="1510020" cy="1510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0C045CD-7BF8-48A2-9AC4-797ECB4859E7}"/>
                </a:ext>
              </a:extLst>
            </p:cNvPr>
            <p:cNvSpPr/>
            <p:nvPr/>
          </p:nvSpPr>
          <p:spPr>
            <a:xfrm>
              <a:off x="5981350" y="2348917"/>
              <a:ext cx="1510019" cy="1510019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B3C2C-B451-4002-AB99-D1B862D0A055}"/>
                </a:ext>
              </a:extLst>
            </p:cNvPr>
            <p:cNvSpPr/>
            <p:nvPr/>
          </p:nvSpPr>
          <p:spPr>
            <a:xfrm>
              <a:off x="5981349" y="2348917"/>
              <a:ext cx="1510019" cy="1510019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1911F7-0236-4D35-852E-C68187BF55AF}"/>
              </a:ext>
            </a:extLst>
          </p:cNvPr>
          <p:cNvGrpSpPr/>
          <p:nvPr/>
        </p:nvGrpSpPr>
        <p:grpSpPr>
          <a:xfrm>
            <a:off x="4674064" y="3428999"/>
            <a:ext cx="1510020" cy="1510019"/>
            <a:chOff x="5981349" y="2348917"/>
            <a:chExt cx="1510020" cy="15100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40CF019-0522-49AF-BCD6-586617AB53BA}"/>
                </a:ext>
              </a:extLst>
            </p:cNvPr>
            <p:cNvSpPr/>
            <p:nvPr/>
          </p:nvSpPr>
          <p:spPr>
            <a:xfrm>
              <a:off x="5981350" y="2348917"/>
              <a:ext cx="1510019" cy="1510019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584888-3FFA-4416-AD2E-6658B44AF2E5}"/>
                </a:ext>
              </a:extLst>
            </p:cNvPr>
            <p:cNvSpPr/>
            <p:nvPr/>
          </p:nvSpPr>
          <p:spPr>
            <a:xfrm>
              <a:off x="5981349" y="2348917"/>
              <a:ext cx="1510019" cy="1510019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E0AF70-2F0F-4ED7-AC9E-B8FD858B19A4}"/>
              </a:ext>
            </a:extLst>
          </p:cNvPr>
          <p:cNvSpPr txBox="1"/>
          <p:nvPr/>
        </p:nvSpPr>
        <p:spPr>
          <a:xfrm>
            <a:off x="75501" y="5192785"/>
            <a:ext cx="8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might go wrong with the circled points?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CB57A-BAFE-4F71-90E4-99C5544D26C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J.P. Tardif</a:t>
            </a:r>
          </a:p>
        </p:txBody>
      </p:sp>
    </p:spTree>
    <p:extLst>
      <p:ext uri="{BB962C8B-B14F-4D97-AF65-F5344CB8AC3E}">
        <p14:creationId xmlns:p14="http://schemas.microsoft.com/office/powerpoint/2010/main" val="1522550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70A8-BD75-4840-A6E3-AA78AB13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76F25-30B4-4BCD-BA46-A3719086B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Find long edges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intersections of edges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potential vanishing points</a:t>
                </a:r>
              </a:p>
              <a:p>
                <a:r>
                  <a:rPr lang="en-US" dirty="0"/>
                  <a:t>Try all triplets of popular vanishing points, check if the camera’s focal length, principal point “make sense”</a:t>
                </a:r>
              </a:p>
              <a:p>
                <a:r>
                  <a:rPr lang="en-US" b="1" dirty="0"/>
                  <a:t>What are some options for this?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76F25-30B4-4BCD-BA46-A3719086B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7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F730-DCA8-4DB7-A06D-2FCEF441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67943-2FC1-400F-9B0E-01537C5B1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3"/>
          <a:stretch/>
        </p:blipFill>
        <p:spPr>
          <a:xfrm>
            <a:off x="443635" y="1801492"/>
            <a:ext cx="8256729" cy="3255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C9891-E99A-4090-9F0C-B981F2E635F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J.P. Tardif</a:t>
            </a:r>
          </a:p>
        </p:txBody>
      </p:sp>
    </p:spTree>
    <p:extLst>
      <p:ext uri="{BB962C8B-B14F-4D97-AF65-F5344CB8AC3E}">
        <p14:creationId xmlns:p14="http://schemas.microsoft.com/office/powerpoint/2010/main" val="3684912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5A6-C47F-498B-B1E3-B26E6920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D6E8C90-7D37-4CBE-91A5-5FD0CAB0A5C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6B0E1CC-2779-489E-842A-D0AC287F0C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77E81221-C55B-4EEF-B6CF-1D79D98B7C1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F65467F-EFC6-43E4-91F9-4458456BD0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CF60048-4683-4229-B72C-FBC21EA2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2E6D149-343F-4BE0-9E2C-1A62FCD09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5A13159-F87E-4707-AD95-2FE1BACE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2DD0A1F0-520F-41B0-810F-A7378B0E2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1F0B52B-83BD-4FB3-BA09-C4ECE6345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72FDB2C7-99C8-47E4-AAC5-3F15B23A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2A320B-C3E7-45F7-BC67-43778BB5A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30EBAD8A-6AF8-4488-A249-845F44711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C2FC1EA-0FD6-4643-B405-17E315956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2188A5C-E35B-4DC5-B946-71C716ED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361A48A-1750-46EF-A9D8-14C65B9E9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542A7651-7269-403B-AFE1-595AE0528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77003EBC-7A98-4601-A8CE-D616174B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ED0E09E-5F8C-4997-914D-E4455A66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6B76178-39A8-4844-BC6F-A5CC56E8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2B13A7E-4553-46C1-86B7-CC94AF428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23D1480-9B88-4633-A8FA-D23FD035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6966C79-8FFD-49E0-A229-3FE9C6571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2B0ED2DF-8EE2-4788-B1EB-43AC45CD3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8062F0E4-D477-4CA2-8806-61B06D094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5F41F4F-D415-4792-BBBC-BF6ADA8F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1A668E4-6930-4918-9D68-C8773994F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0EEC2963-7BEF-4BA0-BC71-38243C6C1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AE3BCEB7-9BF1-4E2F-BD8E-CE4C184A9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0DB43EDE-01E4-4D13-B813-5E71170B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4E4ECD86-FE8F-4402-897F-EC79B9AB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10D320A6-BC45-4F2D-B3C7-A1DE0CBDE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31B1FFF-E039-4F4B-8EC3-9E8F2E9DB6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EBE0029-D4BA-4267-B5A8-448DAA4A36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0C3F41A0-BB50-4FB4-93EE-4A5B3ECE28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906B53AB-285C-4B7E-B29C-03599A58A7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D52DB0-30C8-4829-A2F9-1FF52C02C64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24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206A-B974-491E-9099-D6D8B35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C62B6-EFAB-40D5-A1D1-4262ED606FAF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A6391C5-0FC8-4381-B9F4-174D70B2B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DBEA1C36-1CF4-4F1F-8605-35FA73CA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A24E7AF6-47D0-407E-91ED-BE05A2B36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272AF49E-C7C0-4211-9EC8-6AA1C1570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56097521-A41A-48FA-976D-5211BC218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2FAAA274-B46B-41E8-B3D3-DA822AD6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3FC8CE5-6DC1-41B6-9F6C-88B1BCBEB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6DB5F682-D5A9-4C76-8EC6-F69060519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E9FD521A-53D8-41ED-8EFD-5E14E7FB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1C7207E7-DC27-4729-9B1D-809D16F60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C6795221-F179-408E-960F-508A2A34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9113FDE-AF70-4A65-A01A-CCB385B75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8DA854C9-CFD5-40C8-98F8-78D613570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E338A164-469E-427F-BC80-155577708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106990DF-C581-433D-9A38-73BB5B646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E69EAB8E-C916-4D7F-91BC-8BAB5A395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682CF0B7-8023-4380-A46D-58FD2BC2E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30588F7E-C12E-436C-A15B-DB49945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9B6A7AE6-C5F7-4293-8D19-39D748AE4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715FF458-65C3-4BBD-BD59-074BFD84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295E4DA0-64E3-4ACB-9AAF-6E6AB5494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C8F7E618-D35D-4E10-9544-3A9579CFE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8A4C767-3950-452A-9FA0-DDEF3AB8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9175959A-0D5A-4237-B4E3-6326D11A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825B1D70-B9A6-424B-856A-12D192259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E0EC69D1-DCE5-4A93-AF64-8249B2EDC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3476C3FF-9052-47FA-821A-4E421E4E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24F1A985-36D6-4E16-8D10-AB3EB4A0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A3ECFD6A-8166-4817-9727-089C90867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48FA2A74-AFAD-41F8-AE20-B7E80FF6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76E61EFB-C3EC-47A4-99F5-C07FF581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B3BD80FF-3FDD-47FE-B6F4-7A9F9F0CF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E699853-10A0-4287-A715-6E285F5B90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A5187BC0-B88D-48F8-8CE8-EA2E8DECD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18A412B4-7DD9-4E10-84EB-622752F22BC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AF04B6-D73D-4E3E-B5B3-43EF75B32EAC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960225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94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8198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0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8215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82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Compute Z from image measurements: We’ll need more than vanishing points to do this</a:t>
            </a:r>
          </a:p>
        </p:txBody>
      </p:sp>
      <p:grpSp>
        <p:nvGrpSpPr>
          <p:cNvPr id="8206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8211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7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9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10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77FA13-6747-487E-9B6F-FCEF052DC6A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4761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Projective invariant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C74465-F742-43EA-9301-5DD7BA9AFAF4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We need to use a </a:t>
            </a:r>
            <a:r>
              <a:rPr lang="en-US" sz="2400" i="1" dirty="0"/>
              <a:t>projective invariant</a:t>
            </a:r>
            <a:r>
              <a:rPr lang="en-US" sz="2400" dirty="0"/>
              <a:t>: a quantity that does not change under projective transformations (including perspective projection)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B63AD-2137-444D-AB62-944D4CFBF60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42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6795" y="4741862"/>
            <a:ext cx="287580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ig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454" y="3103996"/>
            <a:ext cx="2460746" cy="14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ig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048000"/>
            <a:ext cx="2514600" cy="1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ig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0964" y="4651838"/>
            <a:ext cx="2896239" cy="19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Single-view modeling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384"/>
            <a:ext cx="396324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120824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8"/>
              </a:rPr>
              <a:t>Single View Metrology</a:t>
            </a:r>
            <a:r>
              <a:rPr lang="en-US" sz="1600" dirty="0"/>
              <a:t>, IJCV 2000 </a:t>
            </a:r>
          </a:p>
        </p:txBody>
      </p:sp>
    </p:spTree>
    <p:extLst>
      <p:ext uri="{BB962C8B-B14F-4D97-AF65-F5344CB8AC3E}">
        <p14:creationId xmlns:p14="http://schemas.microsoft.com/office/powerpoint/2010/main" val="2035326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Projective invariant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C74465-F742-43EA-9301-5DD7BA9AFAF4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We need to use a </a:t>
            </a:r>
            <a:r>
              <a:rPr lang="en-US" sz="2400" i="1" dirty="0"/>
              <a:t>projective invariant</a:t>
            </a:r>
            <a:r>
              <a:rPr lang="en-US" sz="2400" dirty="0"/>
              <a:t>: a quantity that does not change under projective transformations (including perspective projection)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The cross-ratio of four points: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93F038FB-E442-487D-9B47-23CF91BA2902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828800" y="5004033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9E24BD74-7CA6-4547-9D8A-653C1A1051E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95600" y="5918433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6974152-7B55-456B-882C-4AD23CFD758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74900" y="62994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77BDE81-3252-4920-9A44-AD8FC74EF29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59184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B5257D5F-5037-481A-B4CD-9C41CF62E2F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0" y="53850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9EE195F0-1232-46AE-90A9-10827E874AD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76713" y="515643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11" name="Object 14">
            <a:extLst>
              <a:ext uri="{FF2B5EF4-FFF2-40B4-BE49-F238E27FC236}">
                <a16:creationId xmlns:a16="http://schemas.microsoft.com/office/drawing/2014/main" id="{3989A8D1-2FDD-4D0E-9BF9-0B5BDCA1E492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526615120"/>
              </p:ext>
            </p:extLst>
          </p:nvPr>
        </p:nvGraphicFramePr>
        <p:xfrm>
          <a:off x="5105400" y="4089633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89633"/>
                        <a:ext cx="2819400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410E7-BE8A-4DFE-92EA-29392CB813E5}"/>
              </a:ext>
            </a:extLst>
          </p:cNvPr>
          <p:cNvCxnSpPr/>
          <p:nvPr/>
        </p:nvCxnSpPr>
        <p:spPr bwMode="auto">
          <a:xfrm>
            <a:off x="1219200" y="3708633"/>
            <a:ext cx="1187450" cy="2590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AB25EB-1644-4138-9695-C451CFF8836E}"/>
              </a:ext>
            </a:extLst>
          </p:cNvPr>
          <p:cNvCxnSpPr>
            <a:endCxn id="6" idx="1"/>
          </p:cNvCxnSpPr>
          <p:nvPr/>
        </p:nvCxnSpPr>
        <p:spPr bwMode="auto">
          <a:xfrm>
            <a:off x="1219200" y="3708633"/>
            <a:ext cx="1698718" cy="2232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1E32E-26DE-4ECF-BC89-C7348242580F}"/>
              </a:ext>
            </a:extLst>
          </p:cNvPr>
          <p:cNvCxnSpPr/>
          <p:nvPr/>
        </p:nvCxnSpPr>
        <p:spPr bwMode="auto">
          <a:xfrm>
            <a:off x="1219200" y="3708633"/>
            <a:ext cx="2590800" cy="17589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741CC1-C2BF-41A6-8B0A-D21D3BC5890D}"/>
              </a:ext>
            </a:extLst>
          </p:cNvPr>
          <p:cNvCxnSpPr/>
          <p:nvPr/>
        </p:nvCxnSpPr>
        <p:spPr bwMode="auto">
          <a:xfrm>
            <a:off x="1219200" y="3708633"/>
            <a:ext cx="2957513" cy="15414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Line 5">
            <a:extLst>
              <a:ext uri="{FF2B5EF4-FFF2-40B4-BE49-F238E27FC236}">
                <a16:creationId xmlns:a16="http://schemas.microsoft.com/office/drawing/2014/main" id="{BBBDFB7F-A6AF-45AE-921F-174C3A732B02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828800" y="3861033"/>
            <a:ext cx="8382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8">
            <a:extLst>
              <a:ext uri="{FF2B5EF4-FFF2-40B4-BE49-F238E27FC236}">
                <a16:creationId xmlns:a16="http://schemas.microsoft.com/office/drawing/2014/main" id="{53D72DC2-DA2D-4959-BBCC-55A45AC44F0F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33800" y="5391383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96261092-43B0-446C-A180-4FFAB228F9AD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90988" y="5173896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02FE9536-53D6-49C1-8AF1-67E2AD901B3E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67752" y="540567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4D05B93C-1B52-4BDC-A6B2-0170F11E432C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133600" y="4963552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A4B1D088-CEEA-4443-B0AA-C924CBCC2703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30450" y="4451582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286C041C-A6E6-4D1C-B1D1-B1B0972F5637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03475" y="4299182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FFDBC82E-A341-4D93-9E23-04F2937E48B1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30450" y="626133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7F90B-5163-4089-A9B8-04F7BA6DD7FA}"/>
              </a:ext>
            </a:extLst>
          </p:cNvPr>
          <p:cNvSpPr txBox="1"/>
          <p:nvPr/>
        </p:nvSpPr>
        <p:spPr>
          <a:xfrm>
            <a:off x="5108150" y="5295438"/>
            <a:ext cx="3469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one of the cross-ratios (can reorder arbitrarily)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7D5AD7-9429-4029-BF54-4873EEDD3DE1}"/>
              </a:ext>
            </a:extLst>
          </p:cNvPr>
          <p:cNvSpPr txBox="1"/>
          <p:nvPr/>
        </p:nvSpPr>
        <p:spPr>
          <a:xfrm>
            <a:off x="119341" y="6278545"/>
            <a:ext cx="120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03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343025" y="4578351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1062038" y="363855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031875" y="4090989"/>
            <a:ext cx="7938" cy="1312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990600" y="3162301"/>
            <a:ext cx="2173288" cy="1920875"/>
            <a:chOff x="990601" y="2635250"/>
            <a:chExt cx="2173287" cy="1920876"/>
          </a:xfrm>
        </p:grpSpPr>
        <p:sp>
          <p:nvSpPr>
            <p:cNvPr id="10289" name="Line 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Line 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8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Oval 10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4" name="Oval 1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2" name="Oval 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9013" y="531177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8650" y="5087939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sz="2000" b="1" baseline="-25000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238250" y="3343276"/>
            <a:ext cx="841375" cy="1222375"/>
            <a:chOff x="1238250" y="2816225"/>
            <a:chExt cx="841375" cy="1222375"/>
          </a:xfrm>
        </p:grpSpPr>
        <p:sp>
          <p:nvSpPr>
            <p:cNvPr id="10285" name="Line 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6" name="Text Box 14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  r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87" name="Text Box 7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t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88" name="Text Box 15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334000" y="3270251"/>
            <a:ext cx="2284413" cy="1281113"/>
            <a:chOff x="3360" y="1728"/>
            <a:chExt cx="1439" cy="807"/>
          </a:xfrm>
        </p:grpSpPr>
        <p:graphicFrame>
          <p:nvGraphicFramePr>
            <p:cNvPr id="10283" name="Object 18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1" imgW="927100" imgH="469900" progId="Equation.3">
                    <p:embed/>
                  </p:oleObj>
                </mc:Choice>
                <mc:Fallback>
                  <p:oleObj name="Equation" r:id="rId51" imgW="927100" imgH="469900" progId="Equation.3">
                    <p:embed/>
                    <p:pic>
                      <p:nvPicPr>
                        <p:cNvPr id="1028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84" name="Text Box 19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10251" name="Text Box 2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48000" y="5083176"/>
            <a:ext cx="205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10252" name="Text Box 2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13100" y="2889251"/>
            <a:ext cx="172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10253" name="Text Box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194050" y="3711576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10254" name="Line 2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163888" y="2176464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1343025" y="4578351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828800" y="5689601"/>
            <a:ext cx="166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971800" y="319405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92450" y="498316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92450" y="3124201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90800" y="409257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084513" y="3994151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533400" y="3162301"/>
            <a:ext cx="1922463" cy="1517650"/>
            <a:chOff x="336" y="1660"/>
            <a:chExt cx="1211" cy="956"/>
          </a:xfrm>
        </p:grpSpPr>
        <p:sp>
          <p:nvSpPr>
            <p:cNvPr id="10275" name="Text Box 25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348288" y="1746251"/>
            <a:ext cx="2271712" cy="1295400"/>
            <a:chOff x="3369" y="768"/>
            <a:chExt cx="1431" cy="816"/>
          </a:xfrm>
        </p:grpSpPr>
        <p:graphicFrame>
          <p:nvGraphicFramePr>
            <p:cNvPr id="10273" name="Object 50"/>
            <p:cNvGraphicFramePr>
              <a:graphicFrameLocks noChangeAspect="1"/>
            </p:cNvGraphicFramePr>
            <p:nvPr>
              <p:custDataLst>
                <p:tags r:id="rId26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3" imgW="977900" imgH="469900" progId="Equation.3">
                    <p:embed/>
                  </p:oleObj>
                </mc:Choice>
                <mc:Fallback>
                  <p:oleObj name="Equation" r:id="rId53" imgW="977900" imgH="469900" progId="Equation.3">
                    <p:embed/>
                    <p:pic>
                      <p:nvPicPr>
                        <p:cNvPr id="10273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74" name="Text Box 51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10264" name="Text Box 5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971800" y="1690689"/>
            <a:ext cx="40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  <a:sym typeface="Symbol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874529493"/>
              </p:ext>
            </p:extLst>
          </p:nvPr>
        </p:nvGraphicFramePr>
        <p:xfrm>
          <a:off x="7543800" y="183356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5" imgW="330057" imgH="393529" progId="Equation.3">
                  <p:embed/>
                </p:oleObj>
              </mc:Choice>
              <mc:Fallback>
                <p:oleObj name="Equation" r:id="rId55" imgW="330057" imgH="393529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33564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148883801"/>
              </p:ext>
            </p:extLst>
          </p:nvPr>
        </p:nvGraphicFramePr>
        <p:xfrm>
          <a:off x="7578725" y="335756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7" imgW="330057" imgH="393529" progId="Equation.3">
                  <p:embed/>
                </p:oleObj>
              </mc:Choice>
              <mc:Fallback>
                <p:oleObj name="Equation" r:id="rId57" imgW="330057" imgH="393529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3357564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1" name="Line 80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3352800" y="410845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352800" y="4260851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979C0E-2444-4395-AC90-189EA7D12ED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35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7188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1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Line 12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1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14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1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16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1" name="Group 1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7175" name="Line 18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Line 1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2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2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24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2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2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3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Rectangle 31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7173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8" descr="Picture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66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7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5" name="Text Box 10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1276" name="Line 10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7" name="Text Box 10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1278" name="Line 11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9" name="Text Box 1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1280" name="Text Box 1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609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1281" name="Text Box 1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310" name="Text Box 121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11306" name="Object 123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0" imgW="23644844" imgH="9014544" progId="Equation.3">
                    <p:embed/>
                  </p:oleObj>
                </mc:Choice>
                <mc:Fallback>
                  <p:oleObj name="Equation" r:id="rId70" imgW="23644844" imgH="9014544" progId="Equation.3">
                    <p:embed/>
                    <p:pic>
                      <p:nvPicPr>
                        <p:cNvPr id="11306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7" name="Text Box 124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5" name="Text Box 127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1285" name="Oval 11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86" name="Text Box 13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287" name="Text Box 1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301" name="Text Box 13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1289" name="Oval 13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1" name="Text Box 13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292" name="Text Box 14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293" name="Oval 110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5" name="Text Box 14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</p:spTree>
    <p:extLst>
      <p:ext uri="{BB962C8B-B14F-4D97-AF65-F5344CB8AC3E}">
        <p14:creationId xmlns:p14="http://schemas.microsoft.com/office/powerpoint/2010/main" val="36996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16C2-06DB-4372-AFBA-AF7292C2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FB905B-EA7C-475C-B185-1EFDA5FC1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Line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Vector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Line through two points?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Intersection of two lines?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Intersection of two parallel lines is at infinity</a:t>
                </a:r>
              </a:p>
              <a:p>
                <a:pPr lvl="1"/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FB905B-EA7C-475C-B185-1EFDA5FC1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091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7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5" name="Text Box 10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1276" name="Line 10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7" name="Text Box 10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1278" name="Line 11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9" name="Text Box 1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1280" name="Text Box 1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609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1281" name="Text Box 1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310" name="Text Box 121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11306" name="Object 123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4" imgW="23644844" imgH="9014544" progId="Equation.3">
                    <p:embed/>
                  </p:oleObj>
                </mc:Choice>
                <mc:Fallback>
                  <p:oleObj name="Equation" r:id="rId74" imgW="23644844" imgH="9014544" progId="Equation.3">
                    <p:embed/>
                    <p:pic>
                      <p:nvPicPr>
                        <p:cNvPr id="11306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7" name="Text Box 124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5" name="Text Box 127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1285" name="Oval 11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86" name="Text Box 13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287" name="Text Box 1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301" name="Text Box 13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1289" name="Oval 13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1" name="Text Box 13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292" name="Text Box 14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293" name="Oval 110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5" name="Text Box 14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905000"/>
            <a:ext cx="32083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24000"/>
            <a:ext cx="2867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066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3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EE5-2027-4B77-9EF7-B58255C9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 Gone Wrong</a:t>
            </a:r>
          </a:p>
        </p:txBody>
      </p:sp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8A4CCB82-2077-4EC0-B2E0-EBEB691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46" y="1499723"/>
            <a:ext cx="4794863" cy="359614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13B051B-0399-4D39-8C08-B161F3E0BEE6}"/>
              </a:ext>
            </a:extLst>
          </p:cNvPr>
          <p:cNvGrpSpPr/>
          <p:nvPr/>
        </p:nvGrpSpPr>
        <p:grpSpPr>
          <a:xfrm>
            <a:off x="4513278" y="3285952"/>
            <a:ext cx="1325460" cy="991840"/>
            <a:chOff x="4513278" y="3285952"/>
            <a:chExt cx="1325460" cy="99184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8D1BE2-293C-413F-9D39-F81B2130A321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78" y="3293601"/>
              <a:ext cx="486561" cy="372388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041AD0-44D7-4A3F-B590-8839C97BCC9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78" y="3285952"/>
              <a:ext cx="1325460" cy="991840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DC9FD7-1AA7-4D6A-8198-6F0B1BF4890F}"/>
              </a:ext>
            </a:extLst>
          </p:cNvPr>
          <p:cNvGrpSpPr/>
          <p:nvPr/>
        </p:nvGrpSpPr>
        <p:grpSpPr>
          <a:xfrm>
            <a:off x="5603846" y="2534652"/>
            <a:ext cx="117448" cy="1929474"/>
            <a:chOff x="5603846" y="2534652"/>
            <a:chExt cx="117448" cy="192947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75F094-B670-4740-B1BA-8739420F7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569" y="2534652"/>
              <a:ext cx="58724" cy="829333"/>
            </a:xfrm>
            <a:prstGeom prst="line">
              <a:avLst/>
            </a:prstGeom>
            <a:ln w="1016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B873A7-8C1B-4B49-ACB7-9B01076D6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3846" y="2534652"/>
              <a:ext cx="117448" cy="1929474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8664848-1567-465A-9E3C-98C45825F4F1}"/>
              </a:ext>
            </a:extLst>
          </p:cNvPr>
          <p:cNvSpPr txBox="1"/>
          <p:nvPr/>
        </p:nvSpPr>
        <p:spPr>
          <a:xfrm>
            <a:off x="85353" y="4586187"/>
            <a:ext cx="897329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Know length of red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b="1" dirty="0"/>
              <a:t> can figure out height of blue because they intersect at vanishing point v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C84A80-773C-48B2-A903-AC75BF3D3DDF}"/>
              </a:ext>
            </a:extLst>
          </p:cNvPr>
          <p:cNvGrpSpPr/>
          <p:nvPr/>
        </p:nvGrpSpPr>
        <p:grpSpPr>
          <a:xfrm>
            <a:off x="5487664" y="3806330"/>
            <a:ext cx="663996" cy="523220"/>
            <a:chOff x="5487664" y="3806330"/>
            <a:chExt cx="663996" cy="5232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2CB9FD-827A-4CEF-9F5B-9256021953F8}"/>
                </a:ext>
              </a:extLst>
            </p:cNvPr>
            <p:cNvSpPr/>
            <p:nvPr/>
          </p:nvSpPr>
          <p:spPr>
            <a:xfrm>
              <a:off x="5487664" y="3965224"/>
              <a:ext cx="285226" cy="2852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3B8606-0508-4F5A-A219-AEBEB5C3321B}"/>
                </a:ext>
              </a:extLst>
            </p:cNvPr>
            <p:cNvSpPr txBox="1"/>
            <p:nvPr/>
          </p:nvSpPr>
          <p:spPr>
            <a:xfrm>
              <a:off x="5782543" y="3806330"/>
              <a:ext cx="36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v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3D96FE-28B7-4542-8ABA-C1A6F20EB483}"/>
              </a:ext>
            </a:extLst>
          </p:cNvPr>
          <p:cNvSpPr txBox="1"/>
          <p:nvPr/>
        </p:nvSpPr>
        <p:spPr>
          <a:xfrm>
            <a:off x="89139" y="5707247"/>
            <a:ext cx="896572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Wrong!</a:t>
            </a:r>
            <a:r>
              <a:rPr lang="en-US" sz="2800" dirty="0"/>
              <a:t> Any two lines always intersect!</a:t>
            </a:r>
          </a:p>
          <a:p>
            <a:pPr algn="ctr"/>
            <a:r>
              <a:rPr lang="en-US" sz="2800" dirty="0"/>
              <a:t>Need to point to same 3D direction / VP.</a:t>
            </a:r>
          </a:p>
        </p:txBody>
      </p:sp>
    </p:spTree>
    <p:extLst>
      <p:ext uri="{BB962C8B-B14F-4D97-AF65-F5344CB8AC3E}">
        <p14:creationId xmlns:p14="http://schemas.microsoft.com/office/powerpoint/2010/main" val="428918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B37A-3123-4C47-89AA-99FB9340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Gone Wrong</a:t>
            </a:r>
          </a:p>
        </p:txBody>
      </p:sp>
      <p:pic>
        <p:nvPicPr>
          <p:cNvPr id="12292" name="Picture 4" descr="https://laughingsquid.com/wp-content/uploads/2014/02/jimmyshaqsuit.jpg">
            <a:extLst>
              <a:ext uri="{FF2B5EF4-FFF2-40B4-BE49-F238E27FC236}">
                <a16:creationId xmlns:a16="http://schemas.microsoft.com/office/drawing/2014/main" id="{B379EEA8-B3EB-4983-A342-5528D36B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62" y="1690689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F63B20-5436-4490-B85F-4E47A85855C2}"/>
              </a:ext>
            </a:extLst>
          </p:cNvPr>
          <p:cNvCxnSpPr>
            <a:cxnSpLocks/>
          </p:cNvCxnSpPr>
          <p:nvPr/>
        </p:nvCxnSpPr>
        <p:spPr>
          <a:xfrm>
            <a:off x="3431097" y="1690689"/>
            <a:ext cx="5084253" cy="188595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57FE9BC-AEFB-4B90-98C1-6E9893008401}"/>
              </a:ext>
            </a:extLst>
          </p:cNvPr>
          <p:cNvGrpSpPr/>
          <p:nvPr/>
        </p:nvGrpSpPr>
        <p:grpSpPr>
          <a:xfrm>
            <a:off x="1105662" y="3315029"/>
            <a:ext cx="7409688" cy="523220"/>
            <a:chOff x="1105662" y="3315029"/>
            <a:chExt cx="7409688" cy="5232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4992F0-D83C-4888-9BD9-76F7F2C13E36}"/>
                </a:ext>
              </a:extLst>
            </p:cNvPr>
            <p:cNvCxnSpPr>
              <a:cxnSpLocks/>
              <a:stCxn id="12292" idx="1"/>
            </p:cNvCxnSpPr>
            <p:nvPr/>
          </p:nvCxnSpPr>
          <p:spPr>
            <a:xfrm>
              <a:off x="1105662" y="3576639"/>
              <a:ext cx="7409688" cy="0"/>
            </a:xfrm>
            <a:prstGeom prst="line">
              <a:avLst/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E16E1B-1ABA-4E0A-8746-380D80839FED}"/>
                </a:ext>
              </a:extLst>
            </p:cNvPr>
            <p:cNvSpPr txBox="1"/>
            <p:nvPr/>
          </p:nvSpPr>
          <p:spPr>
            <a:xfrm>
              <a:off x="2365409" y="3315029"/>
              <a:ext cx="418610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Horizon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899329-2032-41A7-91C2-DC8C03B74152}"/>
              </a:ext>
            </a:extLst>
          </p:cNvPr>
          <p:cNvSpPr txBox="1"/>
          <p:nvPr/>
        </p:nvSpPr>
        <p:spPr>
          <a:xfrm>
            <a:off x="1672607" y="4425148"/>
            <a:ext cx="557170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Shaquille O’Neal and Jimmy Fallon are the same height!!!!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0BDE6-CE3C-422B-9D6F-1307934BE7E8}"/>
              </a:ext>
            </a:extLst>
          </p:cNvPr>
          <p:cNvSpPr txBox="1"/>
          <p:nvPr/>
        </p:nvSpPr>
        <p:spPr>
          <a:xfrm>
            <a:off x="89139" y="5572434"/>
            <a:ext cx="896572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Wrong!</a:t>
            </a:r>
            <a:r>
              <a:rPr lang="en-US" sz="2800" dirty="0"/>
              <a:t> Need to connect feet to the horizon (</a:t>
            </a:r>
            <a:r>
              <a:rPr lang="en-US" dirty="0"/>
              <a:t>at infinity – thank homogenous coordinates</a:t>
            </a:r>
            <a:r>
              <a:rPr lang="en-US" sz="2800" dirty="0"/>
              <a:t>), and then to Jimmy’s head. </a:t>
            </a:r>
          </a:p>
        </p:txBody>
      </p:sp>
    </p:spTree>
    <p:extLst>
      <p:ext uri="{BB962C8B-B14F-4D97-AF65-F5344CB8AC3E}">
        <p14:creationId xmlns:p14="http://schemas.microsoft.com/office/powerpoint/2010/main" val="109830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51919" y="1143000"/>
            <a:ext cx="3540123" cy="4114800"/>
          </a:xfrm>
          <a:prstGeom prst="rect">
            <a:avLst/>
          </a:prstGeom>
        </p:spPr>
      </p:pic>
      <p:pic>
        <p:nvPicPr>
          <p:cNvPr id="5" name="Picture 4" descr="Screen Shot 2018-03-07 at 10.06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85" y="1219200"/>
            <a:ext cx="5599215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5"/>
              </a:rPr>
              <a:t>UPenn CIS580 slides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CC671-44B4-4734-9CDC-D3B50823B4D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54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363662"/>
            <a:ext cx="7886700" cy="435133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 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9C047-EF0B-4CC9-B69D-C44C68CD7AFE}"/>
              </a:ext>
            </a:extLst>
          </p:cNvPr>
          <p:cNvSpPr txBox="1"/>
          <p:nvPr/>
        </p:nvSpPr>
        <p:spPr>
          <a:xfrm>
            <a:off x="313298" y="646259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88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FEA5-B8CA-4FC6-A714-AE8F2074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Measuring Height</a:t>
            </a:r>
          </a:p>
        </p:txBody>
      </p:sp>
      <p:pic>
        <p:nvPicPr>
          <p:cNvPr id="5" name="Picture 4" descr="https://compote.slate.com/images/e32451f5-9ad1-427d-8d92-1143a3c2d745.jpg">
            <a:extLst>
              <a:ext uri="{FF2B5EF4-FFF2-40B4-BE49-F238E27FC236}">
                <a16:creationId xmlns:a16="http://schemas.microsoft.com/office/drawing/2014/main" id="{EA12FE40-3130-4504-8D9E-5F61514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63" y="1808769"/>
            <a:ext cx="6245475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32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C8C-CAB4-4BA6-9300-4693AA7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921E510F-4737-4037-B4B4-6F31E4716071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2056002"/>
            <a:ext cx="3748087" cy="3784600"/>
            <a:chOff x="0" y="0"/>
            <a:chExt cx="2361" cy="2384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AEA0E044-BF62-4816-88F2-DD9EFA354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A805DD63-FEFC-484C-A65D-508826F5F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D2655F04-A6D8-46F0-B087-3B5651899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41" name="Line 3">
                  <a:extLst>
                    <a:ext uri="{FF2B5EF4-FFF2-40B4-BE49-F238E27FC236}">
                      <a16:creationId xmlns:a16="http://schemas.microsoft.com/office/drawing/2014/main" id="{E704F97D-B72C-4C30-92AA-3CD2A3752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4">
                  <a:extLst>
                    <a:ext uri="{FF2B5EF4-FFF2-40B4-BE49-F238E27FC236}">
                      <a16:creationId xmlns:a16="http://schemas.microsoft.com/office/drawing/2014/main" id="{1C0E5DEB-67A1-485C-9E5B-F29D2D022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86283295-E84D-4A57-9011-422B8215C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6">
                  <a:extLst>
                    <a:ext uri="{FF2B5EF4-FFF2-40B4-BE49-F238E27FC236}">
                      <a16:creationId xmlns:a16="http://schemas.microsoft.com/office/drawing/2014/main" id="{FE05370F-F353-4D6C-826B-F5FDB707A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7">
                  <a:extLst>
                    <a:ext uri="{FF2B5EF4-FFF2-40B4-BE49-F238E27FC236}">
                      <a16:creationId xmlns:a16="http://schemas.microsoft.com/office/drawing/2014/main" id="{50442BBC-EE88-43F7-9907-D17B2C53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8">
                  <a:extLst>
                    <a:ext uri="{FF2B5EF4-FFF2-40B4-BE49-F238E27FC236}">
                      <a16:creationId xmlns:a16="http://schemas.microsoft.com/office/drawing/2014/main" id="{A8AB2D0F-BC8D-4A6B-B227-51086D091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9">
                  <a:extLst>
                    <a:ext uri="{FF2B5EF4-FFF2-40B4-BE49-F238E27FC236}">
                      <a16:creationId xmlns:a16="http://schemas.microsoft.com/office/drawing/2014/main" id="{C986CB45-E564-468B-ADED-970CF5921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0">
                  <a:extLst>
                    <a:ext uri="{FF2B5EF4-FFF2-40B4-BE49-F238E27FC236}">
                      <a16:creationId xmlns:a16="http://schemas.microsoft.com/office/drawing/2014/main" id="{4D1EA4D4-29DC-4717-9E39-0355C5EBE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Line 11">
                  <a:extLst>
                    <a:ext uri="{FF2B5EF4-FFF2-40B4-BE49-F238E27FC236}">
                      <a16:creationId xmlns:a16="http://schemas.microsoft.com/office/drawing/2014/main" id="{2B09E195-A1B5-4C01-82C0-B058C8EFA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Line 12">
                  <a:extLst>
                    <a:ext uri="{FF2B5EF4-FFF2-40B4-BE49-F238E27FC236}">
                      <a16:creationId xmlns:a16="http://schemas.microsoft.com/office/drawing/2014/main" id="{67FE2D48-2889-413A-99E1-3E581817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Line 13">
                  <a:extLst>
                    <a:ext uri="{FF2B5EF4-FFF2-40B4-BE49-F238E27FC236}">
                      <a16:creationId xmlns:a16="http://schemas.microsoft.com/office/drawing/2014/main" id="{7E797B8D-03D9-4F42-8F9A-EFF334B2A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Line 14">
                  <a:extLst>
                    <a:ext uri="{FF2B5EF4-FFF2-40B4-BE49-F238E27FC236}">
                      <a16:creationId xmlns:a16="http://schemas.microsoft.com/office/drawing/2014/main" id="{725F4125-130B-4108-8163-86EF53C37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Line 15">
                  <a:extLst>
                    <a:ext uri="{FF2B5EF4-FFF2-40B4-BE49-F238E27FC236}">
                      <a16:creationId xmlns:a16="http://schemas.microsoft.com/office/drawing/2014/main" id="{473DAFB2-DE50-499D-A1A6-E96ABC59E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Line 16">
                  <a:extLst>
                    <a:ext uri="{FF2B5EF4-FFF2-40B4-BE49-F238E27FC236}">
                      <a16:creationId xmlns:a16="http://schemas.microsoft.com/office/drawing/2014/main" id="{AD0CCC87-1AAB-48B0-ABB2-43BB1519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E0A5D93B-88B7-4219-865F-096184304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E31E633B-2FD3-4B34-97F0-6048204E7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Line 19">
                  <a:extLst>
                    <a:ext uri="{FF2B5EF4-FFF2-40B4-BE49-F238E27FC236}">
                      <a16:creationId xmlns:a16="http://schemas.microsoft.com/office/drawing/2014/main" id="{EA2C89AA-8C51-440C-A37F-B9087491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CBFD6DBC-F8DE-48D1-A339-D76ADAA40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Line 21">
                  <a:extLst>
                    <a:ext uri="{FF2B5EF4-FFF2-40B4-BE49-F238E27FC236}">
                      <a16:creationId xmlns:a16="http://schemas.microsoft.com/office/drawing/2014/main" id="{25908697-2FEA-4075-8348-80DDDAC78D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Line 22">
                  <a:extLst>
                    <a:ext uri="{FF2B5EF4-FFF2-40B4-BE49-F238E27FC236}">
                      <a16:creationId xmlns:a16="http://schemas.microsoft.com/office/drawing/2014/main" id="{CE2B8701-96FB-482C-8F79-4415DE6AE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28">
                <a:extLst>
                  <a:ext uri="{FF2B5EF4-FFF2-40B4-BE49-F238E27FC236}">
                    <a16:creationId xmlns:a16="http://schemas.microsoft.com/office/drawing/2014/main" id="{8C4A358F-D0F8-43B0-9E98-5067011FF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37" name="Rectangle 24">
                  <a:extLst>
                    <a:ext uri="{FF2B5EF4-FFF2-40B4-BE49-F238E27FC236}">
                      <a16:creationId xmlns:a16="http://schemas.microsoft.com/office/drawing/2014/main" id="{2D14FA90-06F4-4C35-BB1E-70618B1C1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8" name="Rectangle 25">
                  <a:extLst>
                    <a:ext uri="{FF2B5EF4-FFF2-40B4-BE49-F238E27FC236}">
                      <a16:creationId xmlns:a16="http://schemas.microsoft.com/office/drawing/2014/main" id="{3CCD2BB2-1EDA-4BDF-A37F-47BB21C18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9" name="Rectangle 26">
                  <a:extLst>
                    <a:ext uri="{FF2B5EF4-FFF2-40B4-BE49-F238E27FC236}">
                      <a16:creationId xmlns:a16="http://schemas.microsoft.com/office/drawing/2014/main" id="{A53CF8C8-0BCA-4627-99CB-5DCFF3CD9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40" name="Rectangle 27">
                  <a:extLst>
                    <a:ext uri="{FF2B5EF4-FFF2-40B4-BE49-F238E27FC236}">
                      <a16:creationId xmlns:a16="http://schemas.microsoft.com/office/drawing/2014/main" id="{F2DF9BAB-A1B6-4895-9D0E-9B31361C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46AACE94-FAD3-4A39-8679-4C8A7781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C6477396-1D62-4701-825D-754F8932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8" name="Group 35">
                <a:extLst>
                  <a:ext uri="{FF2B5EF4-FFF2-40B4-BE49-F238E27FC236}">
                    <a16:creationId xmlns:a16="http://schemas.microsoft.com/office/drawing/2014/main" id="{D8E7A7CE-C417-423E-9A6E-CB9EC9BBE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30" name="Rectangle 31">
                  <a:extLst>
                    <a:ext uri="{FF2B5EF4-FFF2-40B4-BE49-F238E27FC236}">
                      <a16:creationId xmlns:a16="http://schemas.microsoft.com/office/drawing/2014/main" id="{34A6662C-66F6-4773-AAD2-BB8DCC00A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1" name="Rectangle 32">
                  <a:extLst>
                    <a:ext uri="{FF2B5EF4-FFF2-40B4-BE49-F238E27FC236}">
                      <a16:creationId xmlns:a16="http://schemas.microsoft.com/office/drawing/2014/main" id="{E296C2F6-F11C-49CA-B7F1-3038E79F7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10B506AC-0957-4FFF-B4D7-289239A0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33" name="Rectangle 34">
                  <a:extLst>
                    <a:ext uri="{FF2B5EF4-FFF2-40B4-BE49-F238E27FC236}">
                      <a16:creationId xmlns:a16="http://schemas.microsoft.com/office/drawing/2014/main" id="{09F8A72C-54D2-4541-BCC8-488D9E7B3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60D2ACC-BDF9-46DC-8AD5-07B482642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10" name="Line 36">
                  <a:extLst>
                    <a:ext uri="{FF2B5EF4-FFF2-40B4-BE49-F238E27FC236}">
                      <a16:creationId xmlns:a16="http://schemas.microsoft.com/office/drawing/2014/main" id="{4CCB8A30-3F6C-4EC6-BED7-6591A54290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" name="Line 37">
                  <a:extLst>
                    <a:ext uri="{FF2B5EF4-FFF2-40B4-BE49-F238E27FC236}">
                      <a16:creationId xmlns:a16="http://schemas.microsoft.com/office/drawing/2014/main" id="{BC0763A8-C091-405F-9CA3-EF582D280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2" name="Line 38">
                  <a:extLst>
                    <a:ext uri="{FF2B5EF4-FFF2-40B4-BE49-F238E27FC236}">
                      <a16:creationId xmlns:a16="http://schemas.microsoft.com/office/drawing/2014/main" id="{B271CB33-CAC7-4F10-9E71-2B403BCF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3" name="Line 39">
                  <a:extLst>
                    <a:ext uri="{FF2B5EF4-FFF2-40B4-BE49-F238E27FC236}">
                      <a16:creationId xmlns:a16="http://schemas.microsoft.com/office/drawing/2014/main" id="{2B99D3C8-9B86-4EE9-A815-7D4F57B0F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Line 40">
                  <a:extLst>
                    <a:ext uri="{FF2B5EF4-FFF2-40B4-BE49-F238E27FC236}">
                      <a16:creationId xmlns:a16="http://schemas.microsoft.com/office/drawing/2014/main" id="{B71F8037-3AF1-4BC8-B886-EEC609905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Line 41">
                  <a:extLst>
                    <a:ext uri="{FF2B5EF4-FFF2-40B4-BE49-F238E27FC236}">
                      <a16:creationId xmlns:a16="http://schemas.microsoft.com/office/drawing/2014/main" id="{DFE86002-5FE7-4597-8C10-039C8EB80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Line 42">
                  <a:extLst>
                    <a:ext uri="{FF2B5EF4-FFF2-40B4-BE49-F238E27FC236}">
                      <a16:creationId xmlns:a16="http://schemas.microsoft.com/office/drawing/2014/main" id="{0B91D254-9D8F-487D-A26E-CBDC40A9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Line 43">
                  <a:extLst>
                    <a:ext uri="{FF2B5EF4-FFF2-40B4-BE49-F238E27FC236}">
                      <a16:creationId xmlns:a16="http://schemas.microsoft.com/office/drawing/2014/main" id="{C0DAE267-F228-4322-9177-4EAE1B4F5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Line 44">
                  <a:extLst>
                    <a:ext uri="{FF2B5EF4-FFF2-40B4-BE49-F238E27FC236}">
                      <a16:creationId xmlns:a16="http://schemas.microsoft.com/office/drawing/2014/main" id="{3B55DD8D-8176-4E1E-B2E0-C632ED41C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45">
                  <a:extLst>
                    <a:ext uri="{FF2B5EF4-FFF2-40B4-BE49-F238E27FC236}">
                      <a16:creationId xmlns:a16="http://schemas.microsoft.com/office/drawing/2014/main" id="{BB799529-AC87-47C0-920B-065F157B2D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46">
                  <a:extLst>
                    <a:ext uri="{FF2B5EF4-FFF2-40B4-BE49-F238E27FC236}">
                      <a16:creationId xmlns:a16="http://schemas.microsoft.com/office/drawing/2014/main" id="{2D382795-7E22-4746-8C28-F076E1F0E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47">
                  <a:extLst>
                    <a:ext uri="{FF2B5EF4-FFF2-40B4-BE49-F238E27FC236}">
                      <a16:creationId xmlns:a16="http://schemas.microsoft.com/office/drawing/2014/main" id="{5BE70797-58F6-42D7-AE13-058509743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Line 48">
                  <a:extLst>
                    <a:ext uri="{FF2B5EF4-FFF2-40B4-BE49-F238E27FC236}">
                      <a16:creationId xmlns:a16="http://schemas.microsoft.com/office/drawing/2014/main" id="{2F8C0A64-70FB-4FC6-81B7-43A9964B8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Line 49">
                  <a:extLst>
                    <a:ext uri="{FF2B5EF4-FFF2-40B4-BE49-F238E27FC236}">
                      <a16:creationId xmlns:a16="http://schemas.microsoft.com/office/drawing/2014/main" id="{4B92C69B-0DCE-49AD-99CE-EAC47257D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Line 50">
                  <a:extLst>
                    <a:ext uri="{FF2B5EF4-FFF2-40B4-BE49-F238E27FC236}">
                      <a16:creationId xmlns:a16="http://schemas.microsoft.com/office/drawing/2014/main" id="{DDD8EAED-1478-4FA7-9632-E16F88D35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" name="Line 51">
                  <a:extLst>
                    <a:ext uri="{FF2B5EF4-FFF2-40B4-BE49-F238E27FC236}">
                      <a16:creationId xmlns:a16="http://schemas.microsoft.com/office/drawing/2014/main" id="{DF89A0F9-E420-4C24-94E0-B678AB7C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Line 52">
                  <a:extLst>
                    <a:ext uri="{FF2B5EF4-FFF2-40B4-BE49-F238E27FC236}">
                      <a16:creationId xmlns:a16="http://schemas.microsoft.com/office/drawing/2014/main" id="{2784B243-8DAE-4F39-B638-EE5390475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Line 53">
                  <a:extLst>
                    <a:ext uri="{FF2B5EF4-FFF2-40B4-BE49-F238E27FC236}">
                      <a16:creationId xmlns:a16="http://schemas.microsoft.com/office/drawing/2014/main" id="{7A6B5774-BD9D-4436-BD15-E7233B63A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Line 54">
                  <a:extLst>
                    <a:ext uri="{FF2B5EF4-FFF2-40B4-BE49-F238E27FC236}">
                      <a16:creationId xmlns:a16="http://schemas.microsoft.com/office/drawing/2014/main" id="{A33A085E-4D4E-4CC3-B659-C87009F16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Line 55">
                  <a:extLst>
                    <a:ext uri="{FF2B5EF4-FFF2-40B4-BE49-F238E27FC236}">
                      <a16:creationId xmlns:a16="http://schemas.microsoft.com/office/drawing/2014/main" id="{61B03E63-D8C9-48C3-AECF-58948A75B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61" name="Picture 61">
            <a:extLst>
              <a:ext uri="{FF2B5EF4-FFF2-40B4-BE49-F238E27FC236}">
                <a16:creationId xmlns:a16="http://schemas.microsoft.com/office/drawing/2014/main" id="{BDC33BCC-DA42-4670-8F52-80AB9C80390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9802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Line 62">
            <a:extLst>
              <a:ext uri="{FF2B5EF4-FFF2-40B4-BE49-F238E27FC236}">
                <a16:creationId xmlns:a16="http://schemas.microsoft.com/office/drawing/2014/main" id="{8A909FD4-BDAD-48C8-9B40-E5C50B0EF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342002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3" name="Group 65">
            <a:extLst>
              <a:ext uri="{FF2B5EF4-FFF2-40B4-BE49-F238E27FC236}">
                <a16:creationId xmlns:a16="http://schemas.microsoft.com/office/drawing/2014/main" id="{82C02896-EAFF-405B-994E-21828ED80064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79802"/>
            <a:ext cx="3082925" cy="3124200"/>
            <a:chOff x="0" y="0"/>
            <a:chExt cx="1942" cy="196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0571501-9FD7-40C5-9341-97EA814387F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8466BA65-37FD-474E-B70C-0D8C6C57E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A4687A0-5BE1-4CE6-8382-0EE479424D0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27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C8C-CAB4-4BA6-9300-4693AA7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921E510F-4737-4037-B4B4-6F31E4716071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2056002"/>
            <a:ext cx="3748087" cy="3784600"/>
            <a:chOff x="0" y="0"/>
            <a:chExt cx="2361" cy="2384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AEA0E044-BF62-4816-88F2-DD9EFA354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A805DD63-FEFC-484C-A65D-508826F5F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D2655F04-A6D8-46F0-B087-3B5651899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41" name="Line 3">
                  <a:extLst>
                    <a:ext uri="{FF2B5EF4-FFF2-40B4-BE49-F238E27FC236}">
                      <a16:creationId xmlns:a16="http://schemas.microsoft.com/office/drawing/2014/main" id="{E704F97D-B72C-4C30-92AA-3CD2A3752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4">
                  <a:extLst>
                    <a:ext uri="{FF2B5EF4-FFF2-40B4-BE49-F238E27FC236}">
                      <a16:creationId xmlns:a16="http://schemas.microsoft.com/office/drawing/2014/main" id="{1C0E5DEB-67A1-485C-9E5B-F29D2D022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86283295-E84D-4A57-9011-422B8215C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6">
                  <a:extLst>
                    <a:ext uri="{FF2B5EF4-FFF2-40B4-BE49-F238E27FC236}">
                      <a16:creationId xmlns:a16="http://schemas.microsoft.com/office/drawing/2014/main" id="{FE05370F-F353-4D6C-826B-F5FDB707A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7">
                  <a:extLst>
                    <a:ext uri="{FF2B5EF4-FFF2-40B4-BE49-F238E27FC236}">
                      <a16:creationId xmlns:a16="http://schemas.microsoft.com/office/drawing/2014/main" id="{50442BBC-EE88-43F7-9907-D17B2C53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8">
                  <a:extLst>
                    <a:ext uri="{FF2B5EF4-FFF2-40B4-BE49-F238E27FC236}">
                      <a16:creationId xmlns:a16="http://schemas.microsoft.com/office/drawing/2014/main" id="{A8AB2D0F-BC8D-4A6B-B227-51086D091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9">
                  <a:extLst>
                    <a:ext uri="{FF2B5EF4-FFF2-40B4-BE49-F238E27FC236}">
                      <a16:creationId xmlns:a16="http://schemas.microsoft.com/office/drawing/2014/main" id="{C986CB45-E564-468B-ADED-970CF5921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0">
                  <a:extLst>
                    <a:ext uri="{FF2B5EF4-FFF2-40B4-BE49-F238E27FC236}">
                      <a16:creationId xmlns:a16="http://schemas.microsoft.com/office/drawing/2014/main" id="{4D1EA4D4-29DC-4717-9E39-0355C5EBE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Line 11">
                  <a:extLst>
                    <a:ext uri="{FF2B5EF4-FFF2-40B4-BE49-F238E27FC236}">
                      <a16:creationId xmlns:a16="http://schemas.microsoft.com/office/drawing/2014/main" id="{2B09E195-A1B5-4C01-82C0-B058C8EFA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Line 12">
                  <a:extLst>
                    <a:ext uri="{FF2B5EF4-FFF2-40B4-BE49-F238E27FC236}">
                      <a16:creationId xmlns:a16="http://schemas.microsoft.com/office/drawing/2014/main" id="{67FE2D48-2889-413A-99E1-3E581817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Line 13">
                  <a:extLst>
                    <a:ext uri="{FF2B5EF4-FFF2-40B4-BE49-F238E27FC236}">
                      <a16:creationId xmlns:a16="http://schemas.microsoft.com/office/drawing/2014/main" id="{7E797B8D-03D9-4F42-8F9A-EFF334B2A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Line 14">
                  <a:extLst>
                    <a:ext uri="{FF2B5EF4-FFF2-40B4-BE49-F238E27FC236}">
                      <a16:creationId xmlns:a16="http://schemas.microsoft.com/office/drawing/2014/main" id="{725F4125-130B-4108-8163-86EF53C37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Line 15">
                  <a:extLst>
                    <a:ext uri="{FF2B5EF4-FFF2-40B4-BE49-F238E27FC236}">
                      <a16:creationId xmlns:a16="http://schemas.microsoft.com/office/drawing/2014/main" id="{473DAFB2-DE50-499D-A1A6-E96ABC59E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Line 16">
                  <a:extLst>
                    <a:ext uri="{FF2B5EF4-FFF2-40B4-BE49-F238E27FC236}">
                      <a16:creationId xmlns:a16="http://schemas.microsoft.com/office/drawing/2014/main" id="{AD0CCC87-1AAB-48B0-ABB2-43BB1519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E0A5D93B-88B7-4219-865F-096184304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E31E633B-2FD3-4B34-97F0-6048204E7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Line 19">
                  <a:extLst>
                    <a:ext uri="{FF2B5EF4-FFF2-40B4-BE49-F238E27FC236}">
                      <a16:creationId xmlns:a16="http://schemas.microsoft.com/office/drawing/2014/main" id="{EA2C89AA-8C51-440C-A37F-B9087491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CBFD6DBC-F8DE-48D1-A339-D76ADAA40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Line 21">
                  <a:extLst>
                    <a:ext uri="{FF2B5EF4-FFF2-40B4-BE49-F238E27FC236}">
                      <a16:creationId xmlns:a16="http://schemas.microsoft.com/office/drawing/2014/main" id="{25908697-2FEA-4075-8348-80DDDAC78D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Line 22">
                  <a:extLst>
                    <a:ext uri="{FF2B5EF4-FFF2-40B4-BE49-F238E27FC236}">
                      <a16:creationId xmlns:a16="http://schemas.microsoft.com/office/drawing/2014/main" id="{CE2B8701-96FB-482C-8F79-4415DE6AE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28">
                <a:extLst>
                  <a:ext uri="{FF2B5EF4-FFF2-40B4-BE49-F238E27FC236}">
                    <a16:creationId xmlns:a16="http://schemas.microsoft.com/office/drawing/2014/main" id="{8C4A358F-D0F8-43B0-9E98-5067011FF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37" name="Rectangle 24">
                  <a:extLst>
                    <a:ext uri="{FF2B5EF4-FFF2-40B4-BE49-F238E27FC236}">
                      <a16:creationId xmlns:a16="http://schemas.microsoft.com/office/drawing/2014/main" id="{2D14FA90-06F4-4C35-BB1E-70618B1C1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8" name="Rectangle 25">
                  <a:extLst>
                    <a:ext uri="{FF2B5EF4-FFF2-40B4-BE49-F238E27FC236}">
                      <a16:creationId xmlns:a16="http://schemas.microsoft.com/office/drawing/2014/main" id="{3CCD2BB2-1EDA-4BDF-A37F-47BB21C18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9" name="Rectangle 26">
                  <a:extLst>
                    <a:ext uri="{FF2B5EF4-FFF2-40B4-BE49-F238E27FC236}">
                      <a16:creationId xmlns:a16="http://schemas.microsoft.com/office/drawing/2014/main" id="{A53CF8C8-0BCA-4627-99CB-5DCFF3CD9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40" name="Rectangle 27">
                  <a:extLst>
                    <a:ext uri="{FF2B5EF4-FFF2-40B4-BE49-F238E27FC236}">
                      <a16:creationId xmlns:a16="http://schemas.microsoft.com/office/drawing/2014/main" id="{F2DF9BAB-A1B6-4895-9D0E-9B31361C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46AACE94-FAD3-4A39-8679-4C8A7781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C6477396-1D62-4701-825D-754F8932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8" name="Group 35">
                <a:extLst>
                  <a:ext uri="{FF2B5EF4-FFF2-40B4-BE49-F238E27FC236}">
                    <a16:creationId xmlns:a16="http://schemas.microsoft.com/office/drawing/2014/main" id="{D8E7A7CE-C417-423E-9A6E-CB9EC9BBE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30" name="Rectangle 31">
                  <a:extLst>
                    <a:ext uri="{FF2B5EF4-FFF2-40B4-BE49-F238E27FC236}">
                      <a16:creationId xmlns:a16="http://schemas.microsoft.com/office/drawing/2014/main" id="{34A6662C-66F6-4773-AAD2-BB8DCC00A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1" name="Rectangle 32">
                  <a:extLst>
                    <a:ext uri="{FF2B5EF4-FFF2-40B4-BE49-F238E27FC236}">
                      <a16:creationId xmlns:a16="http://schemas.microsoft.com/office/drawing/2014/main" id="{E296C2F6-F11C-49CA-B7F1-3038E79F7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10B506AC-0957-4FFF-B4D7-289239A0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33" name="Rectangle 34">
                  <a:extLst>
                    <a:ext uri="{FF2B5EF4-FFF2-40B4-BE49-F238E27FC236}">
                      <a16:creationId xmlns:a16="http://schemas.microsoft.com/office/drawing/2014/main" id="{09F8A72C-54D2-4541-BCC8-488D9E7B3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60D2ACC-BDF9-46DC-8AD5-07B482642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10" name="Line 36">
                  <a:extLst>
                    <a:ext uri="{FF2B5EF4-FFF2-40B4-BE49-F238E27FC236}">
                      <a16:creationId xmlns:a16="http://schemas.microsoft.com/office/drawing/2014/main" id="{4CCB8A30-3F6C-4EC6-BED7-6591A54290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" name="Line 37">
                  <a:extLst>
                    <a:ext uri="{FF2B5EF4-FFF2-40B4-BE49-F238E27FC236}">
                      <a16:creationId xmlns:a16="http://schemas.microsoft.com/office/drawing/2014/main" id="{BC0763A8-C091-405F-9CA3-EF582D280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2" name="Line 38">
                  <a:extLst>
                    <a:ext uri="{FF2B5EF4-FFF2-40B4-BE49-F238E27FC236}">
                      <a16:creationId xmlns:a16="http://schemas.microsoft.com/office/drawing/2014/main" id="{B271CB33-CAC7-4F10-9E71-2B403BCF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3" name="Line 39">
                  <a:extLst>
                    <a:ext uri="{FF2B5EF4-FFF2-40B4-BE49-F238E27FC236}">
                      <a16:creationId xmlns:a16="http://schemas.microsoft.com/office/drawing/2014/main" id="{2B99D3C8-9B86-4EE9-A815-7D4F57B0F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Line 40">
                  <a:extLst>
                    <a:ext uri="{FF2B5EF4-FFF2-40B4-BE49-F238E27FC236}">
                      <a16:creationId xmlns:a16="http://schemas.microsoft.com/office/drawing/2014/main" id="{B71F8037-3AF1-4BC8-B886-EEC609905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Line 41">
                  <a:extLst>
                    <a:ext uri="{FF2B5EF4-FFF2-40B4-BE49-F238E27FC236}">
                      <a16:creationId xmlns:a16="http://schemas.microsoft.com/office/drawing/2014/main" id="{DFE86002-5FE7-4597-8C10-039C8EB80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Line 42">
                  <a:extLst>
                    <a:ext uri="{FF2B5EF4-FFF2-40B4-BE49-F238E27FC236}">
                      <a16:creationId xmlns:a16="http://schemas.microsoft.com/office/drawing/2014/main" id="{0B91D254-9D8F-487D-A26E-CBDC40A9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Line 43">
                  <a:extLst>
                    <a:ext uri="{FF2B5EF4-FFF2-40B4-BE49-F238E27FC236}">
                      <a16:creationId xmlns:a16="http://schemas.microsoft.com/office/drawing/2014/main" id="{C0DAE267-F228-4322-9177-4EAE1B4F5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Line 44">
                  <a:extLst>
                    <a:ext uri="{FF2B5EF4-FFF2-40B4-BE49-F238E27FC236}">
                      <a16:creationId xmlns:a16="http://schemas.microsoft.com/office/drawing/2014/main" id="{3B55DD8D-8176-4E1E-B2E0-C632ED41C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45">
                  <a:extLst>
                    <a:ext uri="{FF2B5EF4-FFF2-40B4-BE49-F238E27FC236}">
                      <a16:creationId xmlns:a16="http://schemas.microsoft.com/office/drawing/2014/main" id="{BB799529-AC87-47C0-920B-065F157B2D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46">
                  <a:extLst>
                    <a:ext uri="{FF2B5EF4-FFF2-40B4-BE49-F238E27FC236}">
                      <a16:creationId xmlns:a16="http://schemas.microsoft.com/office/drawing/2014/main" id="{2D382795-7E22-4746-8C28-F076E1F0E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47">
                  <a:extLst>
                    <a:ext uri="{FF2B5EF4-FFF2-40B4-BE49-F238E27FC236}">
                      <a16:creationId xmlns:a16="http://schemas.microsoft.com/office/drawing/2014/main" id="{5BE70797-58F6-42D7-AE13-058509743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Line 48">
                  <a:extLst>
                    <a:ext uri="{FF2B5EF4-FFF2-40B4-BE49-F238E27FC236}">
                      <a16:creationId xmlns:a16="http://schemas.microsoft.com/office/drawing/2014/main" id="{2F8C0A64-70FB-4FC6-81B7-43A9964B8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Line 49">
                  <a:extLst>
                    <a:ext uri="{FF2B5EF4-FFF2-40B4-BE49-F238E27FC236}">
                      <a16:creationId xmlns:a16="http://schemas.microsoft.com/office/drawing/2014/main" id="{4B92C69B-0DCE-49AD-99CE-EAC47257D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Line 50">
                  <a:extLst>
                    <a:ext uri="{FF2B5EF4-FFF2-40B4-BE49-F238E27FC236}">
                      <a16:creationId xmlns:a16="http://schemas.microsoft.com/office/drawing/2014/main" id="{DDD8EAED-1478-4FA7-9632-E16F88D35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" name="Line 51">
                  <a:extLst>
                    <a:ext uri="{FF2B5EF4-FFF2-40B4-BE49-F238E27FC236}">
                      <a16:creationId xmlns:a16="http://schemas.microsoft.com/office/drawing/2014/main" id="{DF89A0F9-E420-4C24-94E0-B678AB7C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Line 52">
                  <a:extLst>
                    <a:ext uri="{FF2B5EF4-FFF2-40B4-BE49-F238E27FC236}">
                      <a16:creationId xmlns:a16="http://schemas.microsoft.com/office/drawing/2014/main" id="{2784B243-8DAE-4F39-B638-EE5390475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Line 53">
                  <a:extLst>
                    <a:ext uri="{FF2B5EF4-FFF2-40B4-BE49-F238E27FC236}">
                      <a16:creationId xmlns:a16="http://schemas.microsoft.com/office/drawing/2014/main" id="{7A6B5774-BD9D-4436-BD15-E7233B63A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Line 54">
                  <a:extLst>
                    <a:ext uri="{FF2B5EF4-FFF2-40B4-BE49-F238E27FC236}">
                      <a16:creationId xmlns:a16="http://schemas.microsoft.com/office/drawing/2014/main" id="{A33A085E-4D4E-4CC3-B659-C87009F16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Line 55">
                  <a:extLst>
                    <a:ext uri="{FF2B5EF4-FFF2-40B4-BE49-F238E27FC236}">
                      <a16:creationId xmlns:a16="http://schemas.microsoft.com/office/drawing/2014/main" id="{61B03E63-D8C9-48C3-AECF-58948A75B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90" name="Picture 4">
            <a:extLst>
              <a:ext uri="{FF2B5EF4-FFF2-40B4-BE49-F238E27FC236}">
                <a16:creationId xmlns:a16="http://schemas.microsoft.com/office/drawing/2014/main" id="{2EFB83F3-AC25-4233-97A9-B09F6A1137F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8191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BE3878E8-2B59-42A5-84FC-989E4F2D56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8191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6">
            <a:extLst>
              <a:ext uri="{FF2B5EF4-FFF2-40B4-BE49-F238E27FC236}">
                <a16:creationId xmlns:a16="http://schemas.microsoft.com/office/drawing/2014/main" id="{054FC685-FE14-4FA5-A53C-81D3A925F577}"/>
              </a:ext>
            </a:extLst>
          </p:cNvPr>
          <p:cNvSpPr>
            <a:spLocks/>
          </p:cNvSpPr>
          <p:nvPr/>
        </p:nvSpPr>
        <p:spPr bwMode="auto">
          <a:xfrm>
            <a:off x="1166813" y="4969516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" name="Oval 7">
            <a:extLst>
              <a:ext uri="{FF2B5EF4-FFF2-40B4-BE49-F238E27FC236}">
                <a16:creationId xmlns:a16="http://schemas.microsoft.com/office/drawing/2014/main" id="{410B5FE1-33F8-43F7-A924-2F82A00E08AB}"/>
              </a:ext>
            </a:extLst>
          </p:cNvPr>
          <p:cNvSpPr>
            <a:spLocks/>
          </p:cNvSpPr>
          <p:nvPr/>
        </p:nvSpPr>
        <p:spPr bwMode="auto">
          <a:xfrm>
            <a:off x="2066925" y="4607566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" name="Oval 8">
            <a:extLst>
              <a:ext uri="{FF2B5EF4-FFF2-40B4-BE49-F238E27FC236}">
                <a16:creationId xmlns:a16="http://schemas.microsoft.com/office/drawing/2014/main" id="{85EEB5FC-A09B-451B-ADF0-364E182FF0B0}"/>
              </a:ext>
            </a:extLst>
          </p:cNvPr>
          <p:cNvSpPr>
            <a:spLocks/>
          </p:cNvSpPr>
          <p:nvPr/>
        </p:nvSpPr>
        <p:spPr bwMode="auto">
          <a:xfrm>
            <a:off x="1228725" y="4636141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" name="Oval 9">
            <a:extLst>
              <a:ext uri="{FF2B5EF4-FFF2-40B4-BE49-F238E27FC236}">
                <a16:creationId xmlns:a16="http://schemas.microsoft.com/office/drawing/2014/main" id="{80A36FB3-3209-47F1-8AD0-2F3226D086D0}"/>
              </a:ext>
            </a:extLst>
          </p:cNvPr>
          <p:cNvSpPr>
            <a:spLocks/>
          </p:cNvSpPr>
          <p:nvPr/>
        </p:nvSpPr>
        <p:spPr bwMode="auto">
          <a:xfrm>
            <a:off x="2209800" y="4893316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" name="Oval 10">
            <a:extLst>
              <a:ext uri="{FF2B5EF4-FFF2-40B4-BE49-F238E27FC236}">
                <a16:creationId xmlns:a16="http://schemas.microsoft.com/office/drawing/2014/main" id="{29D2CD5A-E238-429A-B0C3-4DFDC5318E68}"/>
              </a:ext>
            </a:extLst>
          </p:cNvPr>
          <p:cNvSpPr>
            <a:spLocks/>
          </p:cNvSpPr>
          <p:nvPr/>
        </p:nvSpPr>
        <p:spPr bwMode="auto">
          <a:xfrm>
            <a:off x="4819650" y="4991741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" name="Oval 11">
            <a:extLst>
              <a:ext uri="{FF2B5EF4-FFF2-40B4-BE49-F238E27FC236}">
                <a16:creationId xmlns:a16="http://schemas.microsoft.com/office/drawing/2014/main" id="{232DBF68-2324-411F-9477-03B7C0FE1DF4}"/>
              </a:ext>
            </a:extLst>
          </p:cNvPr>
          <p:cNvSpPr>
            <a:spLocks/>
          </p:cNvSpPr>
          <p:nvPr/>
        </p:nvSpPr>
        <p:spPr bwMode="auto">
          <a:xfrm>
            <a:off x="5776913" y="4286891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" name="Oval 12">
            <a:extLst>
              <a:ext uri="{FF2B5EF4-FFF2-40B4-BE49-F238E27FC236}">
                <a16:creationId xmlns:a16="http://schemas.microsoft.com/office/drawing/2014/main" id="{E8CB7594-3BC3-4473-98ED-D3F868470E3B}"/>
              </a:ext>
            </a:extLst>
          </p:cNvPr>
          <p:cNvSpPr>
            <a:spLocks/>
          </p:cNvSpPr>
          <p:nvPr/>
        </p:nvSpPr>
        <p:spPr bwMode="auto">
          <a:xfrm>
            <a:off x="4829175" y="4286891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9" name="Oval 13">
            <a:extLst>
              <a:ext uri="{FF2B5EF4-FFF2-40B4-BE49-F238E27FC236}">
                <a16:creationId xmlns:a16="http://schemas.microsoft.com/office/drawing/2014/main" id="{06A1F5A7-58E2-4806-AFEA-08BB2E184AE4}"/>
              </a:ext>
            </a:extLst>
          </p:cNvPr>
          <p:cNvSpPr>
            <a:spLocks/>
          </p:cNvSpPr>
          <p:nvPr/>
        </p:nvSpPr>
        <p:spPr bwMode="auto">
          <a:xfrm>
            <a:off x="5781675" y="4991741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" name="Rectangle 15">
            <a:extLst>
              <a:ext uri="{FF2B5EF4-FFF2-40B4-BE49-F238E27FC236}">
                <a16:creationId xmlns:a16="http://schemas.microsoft.com/office/drawing/2014/main" id="{0BF36F6A-4F93-44A6-A536-62FDD5829904}"/>
              </a:ext>
            </a:extLst>
          </p:cNvPr>
          <p:cNvSpPr>
            <a:spLocks/>
          </p:cNvSpPr>
          <p:nvPr/>
        </p:nvSpPr>
        <p:spPr bwMode="auto">
          <a:xfrm>
            <a:off x="1295400" y="4426591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812CBDD3-97C6-4548-A301-35D8DA465AC2}"/>
              </a:ext>
            </a:extLst>
          </p:cNvPr>
          <p:cNvSpPr>
            <a:spLocks/>
          </p:cNvSpPr>
          <p:nvPr/>
        </p:nvSpPr>
        <p:spPr bwMode="auto">
          <a:xfrm>
            <a:off x="4954588" y="4121791"/>
            <a:ext cx="299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D854F79-F61E-4F9C-B291-84E34DA00DC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8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665288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61039" y="5410200"/>
            <a:ext cx="561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r>
              <a:rPr lang="en-US" i="1" dirty="0"/>
              <a:t>, Flagellation, </a:t>
            </a:r>
            <a:r>
              <a:rPr lang="en-US" dirty="0"/>
              <a:t>ca. 1455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F2B01-0EA8-4ACD-BD86-F0BD6B920AE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2527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Application: 3D modeling from a single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2"/>
              </a:rPr>
              <a:t>Bringing</a:t>
            </a:r>
            <a:r>
              <a:rPr lang="en-US" sz="1400" dirty="0">
                <a:hlinkClick r:id="rId2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2" name="Picture 1" descr="Screen Shot 2018-03-07 at 10.2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1"/>
            <a:ext cx="3986129" cy="3886199"/>
          </a:xfrm>
          <a:prstGeom prst="rect">
            <a:avLst/>
          </a:prstGeom>
        </p:spPr>
      </p:pic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529" y="1219200"/>
            <a:ext cx="5093529" cy="4114800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1" y="1905000"/>
            <a:ext cx="4713639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7ACC0-B9E9-407D-A19A-1135E10BF891}"/>
              </a:ext>
            </a:extLst>
          </p:cNvPr>
          <p:cNvSpPr txBox="1"/>
          <p:nvPr/>
        </p:nvSpPr>
        <p:spPr>
          <a:xfrm>
            <a:off x="357404" y="6471484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61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Application: 3D modeling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34305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8969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2004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1783520" y="4876800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5"/>
              </a:rPr>
              <a:t>Bringing</a:t>
            </a:r>
            <a:r>
              <a:rPr lang="en-US" sz="1400" dirty="0">
                <a:hlinkClick r:id="rId5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F1005-D9EE-4FDA-9F50-520EA771EFDA}"/>
              </a:ext>
            </a:extLst>
          </p:cNvPr>
          <p:cNvSpPr txBox="1"/>
          <p:nvPr/>
        </p:nvSpPr>
        <p:spPr>
          <a:xfrm>
            <a:off x="357404" y="6471484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1880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8ED1-EEBF-4820-9C21-600192A6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6A5C-8791-4CD7-8951-AFFBB3A0F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/>
          <a:stretch/>
        </p:blipFill>
        <p:spPr>
          <a:xfrm>
            <a:off x="0" y="1700366"/>
            <a:ext cx="5909915" cy="2937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0538BE-3177-42BF-87DC-D22C743FB728}"/>
              </a:ext>
            </a:extLst>
          </p:cNvPr>
          <p:cNvSpPr/>
          <p:nvPr/>
        </p:nvSpPr>
        <p:spPr>
          <a:xfrm>
            <a:off x="6241409" y="1786855"/>
            <a:ext cx="2734811" cy="26928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CCD0A-C919-4A8E-AC7F-B9A04D2E810E}"/>
              </a:ext>
            </a:extLst>
          </p:cNvPr>
          <p:cNvSpPr/>
          <p:nvPr/>
        </p:nvSpPr>
        <p:spPr>
          <a:xfrm>
            <a:off x="6241409" y="2877424"/>
            <a:ext cx="2734811" cy="160229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1E7444-DC22-4A12-88CD-393416998AA0}"/>
              </a:ext>
            </a:extLst>
          </p:cNvPr>
          <p:cNvCxnSpPr>
            <a:cxnSpLocks/>
          </p:cNvCxnSpPr>
          <p:nvPr/>
        </p:nvCxnSpPr>
        <p:spPr>
          <a:xfrm>
            <a:off x="6241409" y="2890007"/>
            <a:ext cx="273481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B90EB4-02D3-4565-A8E0-52B998C67EA1}"/>
              </a:ext>
            </a:extLst>
          </p:cNvPr>
          <p:cNvSpPr txBox="1"/>
          <p:nvPr/>
        </p:nvSpPr>
        <p:spPr>
          <a:xfrm>
            <a:off x="6333492" y="2306121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</a:t>
            </a:r>
            <a:r>
              <a:rPr lang="en-US" sz="28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7D4F0E-E54C-4131-8EBC-F56E5FF2EEDF}"/>
              </a:ext>
            </a:extLst>
          </p:cNvPr>
          <p:cNvSpPr/>
          <p:nvPr/>
        </p:nvSpPr>
        <p:spPr>
          <a:xfrm>
            <a:off x="7290032" y="2536888"/>
            <a:ext cx="561932" cy="119279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6709E1-7F3D-4DF3-AB35-AB86CF652EB7}"/>
              </a:ext>
            </a:extLst>
          </p:cNvPr>
          <p:cNvCxnSpPr>
            <a:cxnSpLocks/>
          </p:cNvCxnSpPr>
          <p:nvPr/>
        </p:nvCxnSpPr>
        <p:spPr>
          <a:xfrm>
            <a:off x="8003097" y="2536888"/>
            <a:ext cx="0" cy="125493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E922D7-B0E0-4F4A-A7E8-200AB484A61B}"/>
              </a:ext>
            </a:extLst>
          </p:cNvPr>
          <p:cNvSpPr txBox="1"/>
          <p:nvPr/>
        </p:nvSpPr>
        <p:spPr>
          <a:xfrm>
            <a:off x="8049172" y="2938871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BC408-21A9-45DF-8409-19CA3DB0F209}"/>
              </a:ext>
            </a:extLst>
          </p:cNvPr>
          <p:cNvSpPr txBox="1"/>
          <p:nvPr/>
        </p:nvSpPr>
        <p:spPr>
          <a:xfrm>
            <a:off x="6681767" y="3536363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A98F1-5F1E-4380-B758-B235FB5CF197}"/>
              </a:ext>
            </a:extLst>
          </p:cNvPr>
          <p:cNvCxnSpPr>
            <a:cxnSpLocks/>
          </p:cNvCxnSpPr>
          <p:nvPr/>
        </p:nvCxnSpPr>
        <p:spPr>
          <a:xfrm>
            <a:off x="7127371" y="3729687"/>
            <a:ext cx="72459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DDA14-4F23-4136-A50D-46A91B227492}"/>
              </a:ext>
            </a:extLst>
          </p:cNvPr>
          <p:cNvSpPr txBox="1"/>
          <p:nvPr/>
        </p:nvSpPr>
        <p:spPr>
          <a:xfrm>
            <a:off x="132061" y="5157634"/>
            <a:ext cx="517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“Reasonable” approximation: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8E82D-8E08-4D4D-AF94-961DBAE04290}"/>
              </a:ext>
            </a:extLst>
          </p:cNvPr>
          <p:cNvSpPr txBox="1"/>
          <p:nvPr/>
        </p:nvSpPr>
        <p:spPr>
          <a:xfrm>
            <a:off x="6241409" y="41103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64480-9984-42D0-BAF4-3E0A2F27B07F}"/>
              </a:ext>
            </a:extLst>
          </p:cNvPr>
          <p:cNvSpPr txBox="1"/>
          <p:nvPr/>
        </p:nvSpPr>
        <p:spPr>
          <a:xfrm>
            <a:off x="8237989" y="1786855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(1,1)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/>
              <p:nvPr/>
            </p:nvSpPr>
            <p:spPr>
              <a:xfrm>
                <a:off x="5313950" y="4970069"/>
                <a:ext cx="2982868" cy="891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𝑜𝑏𝑗𝑒𝑐𝑡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𝑐𝑎𝑚𝑒𝑟𝑎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950" y="4970069"/>
                <a:ext cx="2982868" cy="8912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6D7B5EB-A152-4EF9-B17B-10465CCF44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1662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E0F-EB5D-4B3F-AA47-48976B5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CFCE9-EFA0-4E07-8406-958B4595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988"/>
            <a:ext cx="9144000" cy="3890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655AB8-FE93-4F25-BF6D-8281DE0D6DBE}"/>
              </a:ext>
            </a:extLst>
          </p:cNvPr>
          <p:cNvSpPr/>
          <p:nvPr/>
        </p:nvSpPr>
        <p:spPr>
          <a:xfrm>
            <a:off x="0" y="3932340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086B49-BF3A-4425-824A-5605500FBFA1}"/>
              </a:ext>
            </a:extLst>
          </p:cNvPr>
          <p:cNvSpPr/>
          <p:nvPr/>
        </p:nvSpPr>
        <p:spPr>
          <a:xfrm>
            <a:off x="2231472" y="1968713"/>
            <a:ext cx="2231472" cy="196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010D0-D9B4-4E65-BF73-19752AA73CCE}"/>
              </a:ext>
            </a:extLst>
          </p:cNvPr>
          <p:cNvSpPr/>
          <p:nvPr/>
        </p:nvSpPr>
        <p:spPr>
          <a:xfrm>
            <a:off x="2231472" y="3923202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2D963-E8CF-47C0-9C49-2DC8CAF8100B}"/>
              </a:ext>
            </a:extLst>
          </p:cNvPr>
          <p:cNvSpPr/>
          <p:nvPr/>
        </p:nvSpPr>
        <p:spPr>
          <a:xfrm>
            <a:off x="4572000" y="1986988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770EEB-053B-46C6-8440-7DD640CC62F3}"/>
              </a:ext>
            </a:extLst>
          </p:cNvPr>
          <p:cNvSpPr/>
          <p:nvPr/>
        </p:nvSpPr>
        <p:spPr>
          <a:xfrm>
            <a:off x="4572000" y="3919156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7BE01B-CD0C-42F0-A4C3-187197B819CD}"/>
              </a:ext>
            </a:extLst>
          </p:cNvPr>
          <p:cNvSpPr/>
          <p:nvPr/>
        </p:nvSpPr>
        <p:spPr>
          <a:xfrm>
            <a:off x="6803472" y="3919155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DE730-C322-4759-A7ED-1513965884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73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E0F-EB5D-4B3F-AA47-48976B5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CFCE9-EFA0-4E07-8406-958B4595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988"/>
            <a:ext cx="9144000" cy="3890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0FFFC0-F682-425C-910F-844D786C4E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4776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3E8E-1727-4370-95A8-BA9560C8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92898-F89F-4DED-9A5C-7E3A51D29257}"/>
              </a:ext>
            </a:extLst>
          </p:cNvPr>
          <p:cNvSpPr/>
          <p:nvPr/>
        </p:nvSpPr>
        <p:spPr>
          <a:xfrm>
            <a:off x="300037" y="61722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Rendering Synthetic Objects into Legacy Photographs</a:t>
            </a:r>
            <a:r>
              <a:rPr lang="en-US" sz="1600" dirty="0"/>
              <a:t>,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5" name="Rendering Synthetic Objects into Legacy Photographs-28962540">
            <a:hlinkClick r:id="" action="ppaction://media"/>
            <a:extLst>
              <a:ext uri="{FF2B5EF4-FFF2-40B4-BE49-F238E27FC236}">
                <a16:creationId xmlns:a16="http://schemas.microsoft.com/office/drawing/2014/main" id="{C2244320-B3CD-4718-AAA3-C82F87820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778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7361-40AE-4AED-91E2-AFF84C36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Estimating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74A77-F0C2-44A4-AF0C-130FCCF9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863188"/>
            <a:ext cx="8312727" cy="3449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63897B-121A-4A37-83C2-45C5AE24FCC5}"/>
              </a:ext>
            </a:extLst>
          </p:cNvPr>
          <p:cNvSpPr/>
          <p:nvPr/>
        </p:nvSpPr>
        <p:spPr>
          <a:xfrm>
            <a:off x="300037" y="6063143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V. </a:t>
            </a:r>
            <a:r>
              <a:rPr lang="en-US" dirty="0" err="1"/>
              <a:t>Hedau</a:t>
            </a:r>
            <a:r>
              <a:rPr lang="en-US" dirty="0"/>
              <a:t>, D. </a:t>
            </a:r>
            <a:r>
              <a:rPr lang="en-US" dirty="0" err="1"/>
              <a:t>Hoiem</a:t>
            </a:r>
            <a:r>
              <a:rPr lang="en-US" dirty="0"/>
              <a:t>, D. Forsyth </a:t>
            </a:r>
          </a:p>
          <a:p>
            <a:pPr algn="ctr"/>
            <a:r>
              <a:rPr lang="en-US" i="1" dirty="0"/>
              <a:t>Recovering the spatial layout of cluttered rooms </a:t>
            </a:r>
            <a:r>
              <a:rPr lang="en-US" dirty="0"/>
              <a:t>ICCV 2009</a:t>
            </a:r>
          </a:p>
        </p:txBody>
      </p:sp>
    </p:spTree>
    <p:extLst>
      <p:ext uri="{BB962C8B-B14F-4D97-AF65-F5344CB8AC3E}">
        <p14:creationId xmlns:p14="http://schemas.microsoft.com/office/powerpoint/2010/main" val="403920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07FE-B620-4E75-B774-3F0A0040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92" y="381358"/>
            <a:ext cx="7886700" cy="1325563"/>
          </a:xfrm>
        </p:spPr>
        <p:txBody>
          <a:bodyPr/>
          <a:lstStyle/>
          <a:p>
            <a:r>
              <a:rPr lang="en-US" dirty="0"/>
              <a:t>Application: Measuring Height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32D12A-74E2-4E87-A9C2-E0EE394ECA88}"/>
              </a:ext>
            </a:extLst>
          </p:cNvPr>
          <p:cNvGrpSpPr/>
          <p:nvPr/>
        </p:nvGrpSpPr>
        <p:grpSpPr>
          <a:xfrm>
            <a:off x="400286" y="1986093"/>
            <a:ext cx="8343429" cy="1828800"/>
            <a:chOff x="246079" y="1600200"/>
            <a:chExt cx="8343429" cy="1828800"/>
          </a:xfrm>
        </p:grpSpPr>
        <p:pic>
          <p:nvPicPr>
            <p:cNvPr id="15362" name="Picture 2" descr="https://encrypted-tbn0.gstatic.com/images?q=tbn:ANd9GcRY1scssQ8CBQuPh6XUK-xzfSpz8yPDzGqY1wAcLxa2Hpg6zMd1Ow">
              <a:extLst>
                <a:ext uri="{FF2B5EF4-FFF2-40B4-BE49-F238E27FC236}">
                  <a16:creationId xmlns:a16="http://schemas.microsoft.com/office/drawing/2014/main" id="{930AB3AC-55D5-40E0-A544-17F8F3E3C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79" y="1600200"/>
              <a:ext cx="325482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https://occ-0-990-987.1.nflxso.net/art/fe4d7/7cc2cbc03bfcda9ff6f5377b0434d199eb3fe4d7.jpg">
              <a:extLst>
                <a:ext uri="{FF2B5EF4-FFF2-40B4-BE49-F238E27FC236}">
                  <a16:creationId xmlns:a16="http://schemas.microsoft.com/office/drawing/2014/main" id="{4C867EE8-B5C7-4435-8F99-B670AFE95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021" y="1600200"/>
              <a:ext cx="243675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2" name="Picture 12" descr="https://i.pinimg.com/originals/a1/02/8c/a1028c3d4829ffe8da749963aa029981.jpg">
              <a:extLst>
                <a:ext uri="{FF2B5EF4-FFF2-40B4-BE49-F238E27FC236}">
                  <a16:creationId xmlns:a16="http://schemas.microsoft.com/office/drawing/2014/main" id="{C2BCB402-E166-41D4-9C25-B763C5E21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109" y="1600200"/>
              <a:ext cx="243839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4D9902-27F2-47F1-9861-5EBB11A95A76}"/>
              </a:ext>
            </a:extLst>
          </p:cNvPr>
          <p:cNvSpPr txBox="1"/>
          <p:nvPr/>
        </p:nvSpPr>
        <p:spPr>
          <a:xfrm>
            <a:off x="427839" y="3814893"/>
            <a:ext cx="8296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CSI before CSI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Covered criminal cases talking to random scientists (e.g., footwear experts)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you tell how tall someone is if they’re not kind enough to stand next to a ruler?</a:t>
            </a:r>
          </a:p>
        </p:txBody>
      </p:sp>
    </p:spTree>
    <p:extLst>
      <p:ext uri="{BB962C8B-B14F-4D97-AF65-F5344CB8AC3E}">
        <p14:creationId xmlns:p14="http://schemas.microsoft.com/office/powerpoint/2010/main" val="3851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FD23-C5EC-4BC1-BD60-D87A3DC6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Camera Calibration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6565F6-1662-4FAA-A12D-32F3653D9CDF}"/>
              </a:ext>
            </a:extLst>
          </p:cNvPr>
          <p:cNvGrpSpPr/>
          <p:nvPr/>
        </p:nvGrpSpPr>
        <p:grpSpPr>
          <a:xfrm>
            <a:off x="538481" y="2706074"/>
            <a:ext cx="8067038" cy="3786800"/>
            <a:chOff x="373534" y="2706074"/>
            <a:chExt cx="8067038" cy="378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422509-42D1-47EA-942A-9452C79CC5F8}"/>
                </a:ext>
              </a:extLst>
            </p:cNvPr>
            <p:cNvGrpSpPr/>
            <p:nvPr/>
          </p:nvGrpSpPr>
          <p:grpSpPr>
            <a:xfrm>
              <a:off x="6002172" y="2706074"/>
              <a:ext cx="2438400" cy="3786800"/>
              <a:chOff x="6002172" y="2706074"/>
              <a:chExt cx="2438400" cy="37868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D88DF6-B0A5-4FA3-9DA5-3A4A2018E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2706074"/>
                <a:ext cx="2438400" cy="1828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A7FA07-61C0-4E4A-81E2-A60AEB7C4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4664074"/>
                <a:ext cx="2438400" cy="18288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0D673F-B57B-4847-8F40-00DB2761D6D8}"/>
                </a:ext>
              </a:extLst>
            </p:cNvPr>
            <p:cNvGrpSpPr/>
            <p:nvPr/>
          </p:nvGrpSpPr>
          <p:grpSpPr>
            <a:xfrm>
              <a:off x="3187853" y="2706074"/>
              <a:ext cx="2438400" cy="3505904"/>
              <a:chOff x="3352800" y="2706074"/>
              <a:chExt cx="2438400" cy="35059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E96F5D8-6275-4F58-B975-21622B262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706074"/>
                <a:ext cx="2438400" cy="1828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CB69DF-E435-4251-A75A-5C0913830A9D}"/>
                  </a:ext>
                </a:extLst>
              </p:cNvPr>
              <p:cNvSpPr txBox="1"/>
              <p:nvPr/>
            </p:nvSpPr>
            <p:spPr>
              <a:xfrm>
                <a:off x="3783435" y="4888539"/>
                <a:ext cx="15771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/>
                  <a:t>…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56324-B0D9-448A-8851-CA183015C51B}"/>
                </a:ext>
              </a:extLst>
            </p:cNvPr>
            <p:cNvGrpSpPr/>
            <p:nvPr/>
          </p:nvGrpSpPr>
          <p:grpSpPr>
            <a:xfrm>
              <a:off x="373534" y="2706074"/>
              <a:ext cx="2438400" cy="3786800"/>
              <a:chOff x="373534" y="2706074"/>
              <a:chExt cx="2438400" cy="3786800"/>
            </a:xfrm>
          </p:grpSpPr>
          <p:pic>
            <p:nvPicPr>
              <p:cNvPr id="8" name="Content Placeholder 4">
                <a:extLst>
                  <a:ext uri="{FF2B5EF4-FFF2-40B4-BE49-F238E27FC236}">
                    <a16:creationId xmlns:a16="http://schemas.microsoft.com/office/drawing/2014/main" id="{CE87754D-189C-4525-98C9-23748B917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5" y="2706074"/>
                <a:ext cx="2438399" cy="18288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9D9B400-E3C0-4375-BC64-326CCD2DD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4" y="4664074"/>
                <a:ext cx="2438400" cy="1828800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6DBB57-2799-4DD9-AEB0-5E5568DE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Calibration a HUGE pain</a:t>
            </a:r>
          </a:p>
        </p:txBody>
      </p:sp>
    </p:spTree>
    <p:extLst>
      <p:ext uri="{BB962C8B-B14F-4D97-AF65-F5344CB8AC3E}">
        <p14:creationId xmlns:p14="http://schemas.microsoft.com/office/powerpoint/2010/main" val="268376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Camera Calibration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21" y="3416261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E8A5BB-C0B5-40E4-B77E-7D461AE3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457200" indent="-457200"/>
            <a:r>
              <a:rPr lang="en-US" dirty="0"/>
              <a:t>What if 3D coordinates are unknown?</a:t>
            </a:r>
          </a:p>
          <a:p>
            <a:pPr marL="457200" indent="-457200"/>
            <a:r>
              <a:rPr lang="en-US" dirty="0"/>
              <a:t>Use scene features such as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81018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902979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1009650"/>
              <a:chOff x="4080" y="1248"/>
              <a:chExt cx="1683" cy="6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CC866F3-02DD-4222-BC1D-F63E07A9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3D coordinates are unknown?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Use scene features such as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175129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Vanishing points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76600" y="1804332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667000" y="3937932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1447800" y="2032932"/>
            <a:ext cx="10175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33600" y="2337732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3581400" y="4014132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line in the scene</a:t>
            </a: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2209800" y="2947332"/>
            <a:ext cx="1371600" cy="1019175"/>
            <a:chOff x="0" y="0"/>
            <a:chExt cx="864" cy="642"/>
          </a:xfrm>
        </p:grpSpPr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0" y="0"/>
              <a:ext cx="864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89" name="Oval 9"/>
            <p:cNvSpPr>
              <a:spLocks/>
            </p:cNvSpPr>
            <p:nvPr/>
          </p:nvSpPr>
          <p:spPr bwMode="auto">
            <a:xfrm>
              <a:off x="816" y="594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0" name="Oval 10"/>
            <p:cNvSpPr>
              <a:spLocks/>
            </p:cNvSpPr>
            <p:nvPr/>
          </p:nvSpPr>
          <p:spPr bwMode="auto">
            <a:xfrm>
              <a:off x="345" y="24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2209800" y="2947332"/>
            <a:ext cx="2286000" cy="1022350"/>
            <a:chOff x="0" y="0"/>
            <a:chExt cx="1440" cy="644"/>
          </a:xfrm>
        </p:grpSpPr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0" y="0"/>
              <a:ext cx="144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20493" name="Oval 13"/>
            <p:cNvSpPr>
              <a:spLocks/>
            </p:cNvSpPr>
            <p:nvPr/>
          </p:nvSpPr>
          <p:spPr bwMode="auto">
            <a:xfrm>
              <a:off x="367" y="141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4" name="Oval 14"/>
            <p:cNvSpPr>
              <a:spLocks/>
            </p:cNvSpPr>
            <p:nvPr/>
          </p:nvSpPr>
          <p:spPr bwMode="auto">
            <a:xfrm>
              <a:off x="139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9" name="Group 19"/>
          <p:cNvGrpSpPr>
            <a:grpSpLocks/>
          </p:cNvGrpSpPr>
          <p:nvPr/>
        </p:nvGrpSpPr>
        <p:grpSpPr bwMode="auto">
          <a:xfrm>
            <a:off x="2209800" y="2947332"/>
            <a:ext cx="3810000" cy="1022350"/>
            <a:chOff x="0" y="0"/>
            <a:chExt cx="2400" cy="644"/>
          </a:xfrm>
        </p:grpSpPr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0" y="0"/>
              <a:ext cx="240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7" name="Oval 17"/>
            <p:cNvSpPr>
              <a:spLocks/>
            </p:cNvSpPr>
            <p:nvPr/>
          </p:nvSpPr>
          <p:spPr bwMode="auto">
            <a:xfrm>
              <a:off x="382" y="72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8" name="Oval 18"/>
            <p:cNvSpPr>
              <a:spLocks/>
            </p:cNvSpPr>
            <p:nvPr/>
          </p:nvSpPr>
          <p:spPr bwMode="auto">
            <a:xfrm>
              <a:off x="235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506" name="Group 26"/>
          <p:cNvGrpSpPr>
            <a:grpSpLocks/>
          </p:cNvGrpSpPr>
          <p:nvPr/>
        </p:nvGrpSpPr>
        <p:grpSpPr bwMode="auto">
          <a:xfrm>
            <a:off x="2209800" y="2464732"/>
            <a:ext cx="3886200" cy="1473200"/>
            <a:chOff x="0" y="0"/>
            <a:chExt cx="2448" cy="928"/>
          </a:xfrm>
        </p:grpSpPr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rot="10800000" flipH="1">
              <a:off x="288" y="304"/>
              <a:ext cx="144" cy="624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0" y="276"/>
              <a:ext cx="2448" cy="48"/>
              <a:chOff x="0" y="0"/>
              <a:chExt cx="2448" cy="48"/>
            </a:xfrm>
          </p:grpSpPr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>
                <a:off x="0" y="28"/>
                <a:ext cx="244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/>
              </p:cNvSpPr>
              <p:nvPr/>
            </p:nvSpPr>
            <p:spPr bwMode="auto">
              <a:xfrm>
                <a:off x="411" y="0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504" name="Rectangle 24"/>
            <p:cNvSpPr>
              <a:spLocks/>
            </p:cNvSpPr>
            <p:nvPr/>
          </p:nvSpPr>
          <p:spPr bwMode="auto">
            <a:xfrm>
              <a:off x="678" y="0"/>
              <a:ext cx="87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cs typeface="Times New Roman" charset="0"/>
                </a:rPr>
                <a:t>vanishing point </a:t>
              </a:r>
              <a:r>
                <a:rPr lang="en-US" sz="1400">
                  <a:solidFill>
                    <a:schemeClr val="tx1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v</a:t>
              </a:r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flipH="1">
              <a:off x="484" y="148"/>
              <a:ext cx="240" cy="12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2438400" y="2642532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rot="10800000" flipH="1">
            <a:off x="2438400" y="3328332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rot="10800000" flipH="1">
            <a:off x="2438400" y="1804332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0" name="Oval 30"/>
          <p:cNvSpPr>
            <a:spLocks/>
          </p:cNvSpPr>
          <p:nvPr/>
        </p:nvSpPr>
        <p:spPr bwMode="auto">
          <a:xfrm>
            <a:off x="2147888" y="290447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685800" y="4558645"/>
            <a:ext cx="7785100" cy="112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550"/>
              </a:spcBef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All lines having the same </a:t>
            </a:r>
            <a:r>
              <a:rPr lang="en-US" sz="3200" i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direction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share the same vanishing point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1539932" y="3006070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center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DB15A6-57B6-4C70-B23F-C0AAB6057FF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82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2822</TotalTime>
  <Words>1599</Words>
  <Application>Microsoft Office PowerPoint</Application>
  <PresentationFormat>On-screen Show (4:3)</PresentationFormat>
  <Paragraphs>314</Paragraphs>
  <Slides>49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Times New Roman Bold</vt:lpstr>
      <vt:lpstr>My New Default Theme</vt:lpstr>
      <vt:lpstr>Equation</vt:lpstr>
      <vt:lpstr>Single-View Geometry</vt:lpstr>
      <vt:lpstr>Administrivia</vt:lpstr>
      <vt:lpstr>Application: Single-view modeling</vt:lpstr>
      <vt:lpstr>Application: Measuring Height</vt:lpstr>
      <vt:lpstr>Application: Measuring Height</vt:lpstr>
      <vt:lpstr>Application: Camera Calibration</vt:lpstr>
      <vt:lpstr>Application: Camera Calibration</vt:lpstr>
      <vt:lpstr>Camera calibration revisited</vt:lpstr>
      <vt:lpstr>Recall: Vanishing points</vt:lpstr>
      <vt:lpstr>Calibration from vanishing points</vt:lpstr>
      <vt:lpstr>Calibration from vanishing points</vt:lpstr>
      <vt:lpstr>Calibration from vanishing points</vt:lpstr>
      <vt:lpstr>Calibration from vanishing points </vt:lpstr>
      <vt:lpstr>Calibration from vanishing points</vt:lpstr>
      <vt:lpstr>Calibration from vanishing points</vt:lpstr>
      <vt:lpstr>Directions and vanishing points</vt:lpstr>
      <vt:lpstr>Directions and vanishing points</vt:lpstr>
      <vt:lpstr>Directions and vanishing points</vt:lpstr>
      <vt:lpstr>Directions and vanishing points</vt:lpstr>
      <vt:lpstr>Rotation from vanishing points</vt:lpstr>
      <vt:lpstr>Calibration from vanishing points</vt:lpstr>
      <vt:lpstr>Finding Vanishing Points</vt:lpstr>
      <vt:lpstr>Finding Vanishing Points</vt:lpstr>
      <vt:lpstr>Finding Vanishing Points</vt:lpstr>
      <vt:lpstr>Measuring height</vt:lpstr>
      <vt:lpstr>Measuring height</vt:lpstr>
      <vt:lpstr>Measuring height</vt:lpstr>
      <vt:lpstr>Measuring height without a ruler</vt:lpstr>
      <vt:lpstr>Projective invariant</vt:lpstr>
      <vt:lpstr>Projective invariant</vt:lpstr>
      <vt:lpstr>Measuring height</vt:lpstr>
      <vt:lpstr>Measuring height without a ruler</vt:lpstr>
      <vt:lpstr>PowerPoint Presentation</vt:lpstr>
      <vt:lpstr>Remember This?</vt:lpstr>
      <vt:lpstr>PowerPoint Presentation</vt:lpstr>
      <vt:lpstr>Example Gone Wrong</vt:lpstr>
      <vt:lpstr>Example Gone Wrong</vt:lpstr>
      <vt:lpstr>Examples</vt:lpstr>
      <vt:lpstr>Another example</vt:lpstr>
      <vt:lpstr>Measurements on planes</vt:lpstr>
      <vt:lpstr>Measurements on planes</vt:lpstr>
      <vt:lpstr>Image rectification: example</vt:lpstr>
      <vt:lpstr>Application: 3D modeling from a single image</vt:lpstr>
      <vt:lpstr>Application: 3D modeling from a single image</vt:lpstr>
      <vt:lpstr>Application: Object Detection</vt:lpstr>
      <vt:lpstr>Application: Object detection</vt:lpstr>
      <vt:lpstr>Application: Object detection</vt:lpstr>
      <vt:lpstr>Application: Image Editing</vt:lpstr>
      <vt:lpstr>Application: Estimating Layout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323</cp:revision>
  <dcterms:created xsi:type="dcterms:W3CDTF">2018-12-05T18:14:01Z</dcterms:created>
  <dcterms:modified xsi:type="dcterms:W3CDTF">2023-03-27T15:49:26Z</dcterms:modified>
</cp:coreProperties>
</file>