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355" r:id="rId3"/>
    <p:sldId id="257" r:id="rId4"/>
    <p:sldId id="346" r:id="rId5"/>
    <p:sldId id="311" r:id="rId6"/>
    <p:sldId id="259" r:id="rId7"/>
    <p:sldId id="267" r:id="rId8"/>
    <p:sldId id="268" r:id="rId9"/>
    <p:sldId id="294" r:id="rId10"/>
    <p:sldId id="276" r:id="rId11"/>
    <p:sldId id="277" r:id="rId12"/>
    <p:sldId id="269" r:id="rId13"/>
    <p:sldId id="270" r:id="rId14"/>
    <p:sldId id="278" r:id="rId15"/>
    <p:sldId id="272" r:id="rId16"/>
    <p:sldId id="273" r:id="rId17"/>
    <p:sldId id="279" r:id="rId18"/>
    <p:sldId id="275" r:id="rId19"/>
    <p:sldId id="280" r:id="rId20"/>
    <p:sldId id="281" r:id="rId21"/>
    <p:sldId id="283" r:id="rId22"/>
    <p:sldId id="282" r:id="rId23"/>
    <p:sldId id="284" r:id="rId24"/>
    <p:sldId id="260" r:id="rId25"/>
    <p:sldId id="301" r:id="rId26"/>
    <p:sldId id="298" r:id="rId27"/>
    <p:sldId id="295" r:id="rId28"/>
    <p:sldId id="339" r:id="rId29"/>
    <p:sldId id="349" r:id="rId30"/>
    <p:sldId id="289" r:id="rId31"/>
    <p:sldId id="315" r:id="rId32"/>
    <p:sldId id="297" r:id="rId33"/>
    <p:sldId id="348" r:id="rId34"/>
    <p:sldId id="299" r:id="rId35"/>
    <p:sldId id="347" r:id="rId36"/>
    <p:sldId id="300" r:id="rId37"/>
    <p:sldId id="302" r:id="rId38"/>
    <p:sldId id="303" r:id="rId39"/>
    <p:sldId id="304" r:id="rId40"/>
    <p:sldId id="325" r:id="rId41"/>
    <p:sldId id="324" r:id="rId42"/>
    <p:sldId id="350" r:id="rId43"/>
    <p:sldId id="351" r:id="rId44"/>
    <p:sldId id="354" r:id="rId45"/>
    <p:sldId id="352" r:id="rId46"/>
    <p:sldId id="308" r:id="rId47"/>
    <p:sldId id="321" r:id="rId48"/>
    <p:sldId id="309" r:id="rId49"/>
    <p:sldId id="327" r:id="rId50"/>
    <p:sldId id="310" r:id="rId51"/>
    <p:sldId id="312" r:id="rId52"/>
    <p:sldId id="313" r:id="rId53"/>
    <p:sldId id="314" r:id="rId54"/>
    <p:sldId id="316" r:id="rId55"/>
    <p:sldId id="317" r:id="rId56"/>
    <p:sldId id="318" r:id="rId57"/>
    <p:sldId id="319" r:id="rId58"/>
    <p:sldId id="320" r:id="rId59"/>
    <p:sldId id="322" r:id="rId60"/>
    <p:sldId id="323" r:id="rId61"/>
    <p:sldId id="326" r:id="rId62"/>
    <p:sldId id="335" r:id="rId63"/>
    <p:sldId id="328" r:id="rId64"/>
    <p:sldId id="330" r:id="rId65"/>
    <p:sldId id="331" r:id="rId66"/>
    <p:sldId id="329" r:id="rId67"/>
    <p:sldId id="337" r:id="rId68"/>
    <p:sldId id="334" r:id="rId69"/>
    <p:sldId id="340" r:id="rId70"/>
    <p:sldId id="341" r:id="rId71"/>
    <p:sldId id="344" r:id="rId72"/>
    <p:sldId id="357" r:id="rId73"/>
    <p:sldId id="356" r:id="rId74"/>
    <p:sldId id="332" r:id="rId75"/>
    <p:sldId id="333" r:id="rId76"/>
    <p:sldId id="34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gif"/><Relationship Id="rId4" Type="http://schemas.openxmlformats.org/officeDocument/2006/relationships/hyperlink" Target="https://archive.ics.uci.edu/ml/datasets.html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cbcl.mit.edu/publications/ps/rlsc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(Mainly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7000" dirty="0"/>
              <a:t>Linear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discrete y</a:t>
            </a:r>
          </a:p>
          <a:p>
            <a:pPr algn="ctr"/>
            <a:r>
              <a:rPr lang="en-US" sz="2800" b="1" dirty="0"/>
              <a:t>(unsupervised)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70" y="4317140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959D30-6434-4093-AAF7-BFF8685E6D9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8C11D-78F4-415C-9B25-6F702CD6B566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3AFDC2-FA19-433F-8041-7A4E780BCFEF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DE7AA2-9623-4EC5-8963-5A58865CFBB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286F20-2FA6-4847-ABCE-7C5941F9BF00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536ABD-ECF3-4EE3-AD0E-E9E4A01B6A20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B4407B-B1EA-4208-86CC-BD0CEF7EB4CA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955E55-5999-42BF-A0A5-99CADD8C06F6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C16E04-0D3A-4850-B2B2-FA630CBE8E15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17B8778-DE4B-4443-84CF-54E387F010EC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find K groups that explain the data we see.</a:t>
            </a:r>
          </a:p>
        </p:txBody>
      </p:sp>
    </p:spTree>
    <p:extLst>
      <p:ext uri="{BB962C8B-B14F-4D97-AF65-F5344CB8AC3E}">
        <p14:creationId xmlns:p14="http://schemas.microsoft.com/office/powerpoint/2010/main" val="10304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continuous y (discovered)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8BD87E-E189-4A09-BD2A-F965A28ED97A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EDFF79-CB80-4525-BE87-2A72B0AB31E8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EB1BE3-0DBB-452A-849F-3248D43BA865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F3F802-3118-4D26-9D7A-BE87C03F9377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9FB5CB-F887-4539-A88E-B658176F11AD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69" y="3293364"/>
            <a:ext cx="260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69" y="4317140"/>
            <a:ext cx="290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4524E-F0D0-40EA-875B-6888694C1847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1096DC-FA14-49EE-A962-E2ED4B9BAD87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A16382-1438-4833-A7AF-B42F617D53EC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26213E-EF75-4D28-A6C8-2E9D4FCF6DA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0124CB-3F83-43C8-AEA5-2BDDE0DB144A}"/>
              </a:ext>
            </a:extLst>
          </p:cNvPr>
          <p:cNvSpPr txBox="1"/>
          <p:nvPr/>
        </p:nvSpPr>
        <p:spPr>
          <a:xfrm>
            <a:off x="432858" y="5181079"/>
            <a:ext cx="8278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K dimensions (often two) that are easier to understand but capture the variance of the data.</a:t>
            </a:r>
          </a:p>
        </p:txBody>
      </p:sp>
    </p:spTree>
    <p:extLst>
      <p:ext uri="{BB962C8B-B14F-4D97-AF65-F5344CB8AC3E}">
        <p14:creationId xmlns:p14="http://schemas.microsoft.com/office/powerpoint/2010/main" val="360213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Credit Card Fraud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$12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24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Bought 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Amount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162046"/>
            <a:ext cx="196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 Billing Address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P(Fraud)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Fraud)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FCCA9F-1EB9-4718-A36B-6229B741BEA5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36F343-EBA9-4BAD-9272-CAB4625BF078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2BEEF9-398C-474B-B09F-C973ADB54424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C0C869-49EE-49BD-8A55-A506F1AB6C38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BFB5225-901F-4EA1-81DE-A1BE0AD9B2F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281803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(H-1,W-1)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9C603D-501F-40D8-B01E-64737E06DE59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E1A080-24CA-4E88-9D62-05A3397F62A7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BDF5F0-6596-4F92-ABF6-CBF8D64E10DD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95AA1F-555F-4AE1-A430-E5830AF7E908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876BCD-ED08-47B3-BE58-9161A562F63B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5FF1200-7585-4BBB-B493-8E9B797BA25D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23388C-9C76-4164-BF8C-E3314CB7FBA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8989BB-37F0-4A4B-98C7-4B521EACB0CC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10170DA-C3F1-409C-99FB-F478E58382FE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887F95-85BA-480B-90C6-69D7AA9F6F92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5637031-12C7-42E3-B724-EC4CC6447C9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63837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(Image)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7" y="3292826"/>
            <a:ext cx="354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(Image)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N</a:t>
            </a:r>
            <a:r>
              <a:rPr lang="en-US" sz="2400" dirty="0"/>
              <a:t>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0E5D0D-3432-42A7-8CDD-96D4B68BE273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874A95-A9EC-498C-A015-B89A739E4FF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9F4D59-C0FD-4964-9512-B4660384982C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3A1DA3-D7E8-4250-9EE5-A49AAEFD1128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A520EE-BDA4-43E5-8217-1E5D4057BDB2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BD94E4-DD33-48CA-9816-2053728F9257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AF8685-EC0C-4B82-B3D6-1C0631BD1E3C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13AE77-0EBF-4403-B7CD-39149EBA9B12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F4ACE5-AE1D-47AE-AEA7-5895285C049A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FA4ED5-C577-42F0-AB74-F6EC65439A34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E91410-77C7-49B4-9F57-2A76F6711AF0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AF73D7-A9FA-4431-BDD1-D365D6E33E94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98C77B0-ECB5-461C-A327-6F18F1756406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423064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934C-5EA3-45B0-99DE-5063FF7E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B7BC-F003-441A-A1D8-E89CFBE9E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Throughout, assume we’ve converted data into a fixed-length feature vector. There are well-designed ways for doing this.</a:t>
            </a:r>
          </a:p>
          <a:p>
            <a:r>
              <a:rPr lang="en-US" dirty="0"/>
              <a:t>But remember it could be big!</a:t>
            </a:r>
          </a:p>
          <a:p>
            <a:pPr lvl="1"/>
            <a:r>
              <a:rPr lang="en-US" dirty="0"/>
              <a:t>Image (e.g., 224x224x3): 151K dimensions</a:t>
            </a:r>
          </a:p>
          <a:p>
            <a:pPr lvl="1"/>
            <a:r>
              <a:rPr lang="en-US" dirty="0"/>
              <a:t>Patch (e.g., 32x32x3) in image: 3072 dimensions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9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8E17-C629-483E-BE5A-07884B41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Problems in Vision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BA5B22-D616-466E-B322-BA861FECD5D0}"/>
              </a:ext>
            </a:extLst>
          </p:cNvPr>
          <p:cNvGrpSpPr/>
          <p:nvPr/>
        </p:nvGrpSpPr>
        <p:grpSpPr>
          <a:xfrm>
            <a:off x="1128600" y="1753468"/>
            <a:ext cx="6870023" cy="4580015"/>
            <a:chOff x="1128600" y="1753468"/>
            <a:chExt cx="6870023" cy="4580015"/>
          </a:xfrm>
        </p:grpSpPr>
        <p:pic>
          <p:nvPicPr>
            <p:cNvPr id="102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3B045F63-FA45-42A0-A5F3-43AAE6A53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600" y="1753468"/>
              <a:ext cx="6870023" cy="4580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BCD790-CEB2-45C6-9CAF-8C1B579BB134}"/>
                </a:ext>
              </a:extLst>
            </p:cNvPr>
            <p:cNvSpPr txBox="1"/>
            <p:nvPr/>
          </p:nvSpPr>
          <p:spPr>
            <a:xfrm>
              <a:off x="1128600" y="5748708"/>
              <a:ext cx="6870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(Explained via cats)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24C69-4851-4EAD-880E-B2BA05433B6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71911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Classification/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303768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89FA3-F4A2-49A5-9C42-0A842A99721A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Cat</a:t>
            </a:r>
            <a:r>
              <a:rPr lang="en-US" sz="3200" b="1" dirty="0"/>
              <a:t>egorization/Classification</a:t>
            </a:r>
          </a:p>
          <a:p>
            <a:pPr algn="ctr"/>
            <a:r>
              <a:rPr lang="en-US" sz="3200" dirty="0"/>
              <a:t>Binning into K mutually-exclusive categories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764BF1-975D-43BF-86EE-5EBFC3D1D279}"/>
              </a:ext>
            </a:extLst>
          </p:cNvPr>
          <p:cNvGrpSpPr/>
          <p:nvPr/>
        </p:nvGrpSpPr>
        <p:grpSpPr>
          <a:xfrm>
            <a:off x="1184842" y="2750826"/>
            <a:ext cx="6774317" cy="2585299"/>
            <a:chOff x="451888" y="2750826"/>
            <a:chExt cx="6774317" cy="2585299"/>
          </a:xfrm>
        </p:grpSpPr>
        <p:pic>
          <p:nvPicPr>
            <p:cNvPr id="5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B1C35894-D74D-472B-BDB7-5B1020A3C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88" y="2750826"/>
              <a:ext cx="3877949" cy="2585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A4A2A7D-C2A3-4FD1-A00B-52975475F4D1}"/>
                </a:ext>
              </a:extLst>
            </p:cNvPr>
            <p:cNvCxnSpPr>
              <a:cxnSpLocks/>
            </p:cNvCxnSpPr>
            <p:nvPr/>
          </p:nvCxnSpPr>
          <p:spPr>
            <a:xfrm>
              <a:off x="4454554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B5D666-4326-4944-9DDA-9D9D72FEF68C}"/>
                </a:ext>
              </a:extLst>
            </p:cNvPr>
            <p:cNvSpPr txBox="1"/>
            <p:nvPr/>
          </p:nvSpPr>
          <p:spPr>
            <a:xfrm>
              <a:off x="5977627" y="300900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P(Cat)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F6A3E0-9674-4C4A-AEC7-02214A5F8B9D}"/>
                </a:ext>
              </a:extLst>
            </p:cNvPr>
            <p:cNvSpPr txBox="1"/>
            <p:nvPr/>
          </p:nvSpPr>
          <p:spPr>
            <a:xfrm>
              <a:off x="5977627" y="3516414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P(Dog)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1BA8AA-5FF5-44A8-8A5C-114ECE4830F9}"/>
                </a:ext>
              </a:extLst>
            </p:cNvPr>
            <p:cNvSpPr txBox="1"/>
            <p:nvPr/>
          </p:nvSpPr>
          <p:spPr>
            <a:xfrm>
              <a:off x="5977627" y="458741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P(Bird)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BD3805-E73E-459E-A4FB-8768AABF06DA}"/>
                </a:ext>
              </a:extLst>
            </p:cNvPr>
            <p:cNvGrpSpPr/>
            <p:nvPr/>
          </p:nvGrpSpPr>
          <p:grpSpPr>
            <a:xfrm>
              <a:off x="5522157" y="3014293"/>
              <a:ext cx="511728" cy="2046912"/>
              <a:chOff x="781050" y="2938896"/>
              <a:chExt cx="511728" cy="204691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EA7250-44B6-4531-890D-E688EDE7A303}"/>
                  </a:ext>
                </a:extLst>
              </p:cNvPr>
              <p:cNvSpPr/>
              <p:nvPr/>
            </p:nvSpPr>
            <p:spPr>
              <a:xfrm>
                <a:off x="781050" y="293889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0.9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5EADC-AC44-47C2-85F0-4EB93F7C5356}"/>
                  </a:ext>
                </a:extLst>
              </p:cNvPr>
              <p:cNvSpPr/>
              <p:nvPr/>
            </p:nvSpPr>
            <p:spPr>
              <a:xfrm>
                <a:off x="781050" y="345062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1A8B3E-06CA-418C-93E4-27EBC4B2118D}"/>
                  </a:ext>
                </a:extLst>
              </p:cNvPr>
              <p:cNvSpPr/>
              <p:nvPr/>
            </p:nvSpPr>
            <p:spPr>
              <a:xfrm>
                <a:off x="781050" y="3962352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951E86-3344-4FD6-BDB8-2BCA022483BD}"/>
                  </a:ext>
                </a:extLst>
              </p:cNvPr>
              <p:cNvSpPr/>
              <p:nvPr/>
            </p:nvSpPr>
            <p:spPr>
              <a:xfrm>
                <a:off x="781050" y="447408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0.0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33528E-EEA2-48AB-BEFF-1DB45A6FE55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83622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9D824-977C-44BE-AB9A-82C8868EE5F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193451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A37C-3904-4B10-A6BF-3B377865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ADBC-E8D3-4C86-8A4C-1EE55D26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(Done)</a:t>
            </a:r>
          </a:p>
          <a:p>
            <a:r>
              <a:rPr lang="en-US" dirty="0"/>
              <a:t>Image Stitching/Warping (Done)</a:t>
            </a:r>
          </a:p>
          <a:p>
            <a:r>
              <a:rPr lang="en-US" dirty="0"/>
              <a:t>Learning-based Vision (through end of March)</a:t>
            </a:r>
          </a:p>
          <a:p>
            <a:r>
              <a:rPr lang="en-US" dirty="0"/>
              <a:t>3D (April)</a:t>
            </a:r>
          </a:p>
          <a:p>
            <a:r>
              <a:rPr lang="en-US" dirty="0"/>
              <a:t>Applications (Last Week)</a:t>
            </a:r>
          </a:p>
        </p:txBody>
      </p:sp>
    </p:spTree>
    <p:extLst>
      <p:ext uri="{BB962C8B-B14F-4D97-AF65-F5344CB8AC3E}">
        <p14:creationId xmlns:p14="http://schemas.microsoft.com/office/powerpoint/2010/main" val="4720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B1C35894-D74D-472B-BDB7-5B1020A3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2750826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4A2A7D-C2A3-4FD1-A00B-52975475F4D1}"/>
              </a:ext>
            </a:extLst>
          </p:cNvPr>
          <p:cNvCxnSpPr>
            <a:cxnSpLocks/>
          </p:cNvCxnSpPr>
          <p:nvPr/>
        </p:nvCxnSpPr>
        <p:spPr>
          <a:xfrm>
            <a:off x="5187508" y="4035106"/>
            <a:ext cx="66273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B5D666-4326-4944-9DDA-9D9D72FEF68C}"/>
              </a:ext>
            </a:extLst>
          </p:cNvPr>
          <p:cNvSpPr txBox="1"/>
          <p:nvPr/>
        </p:nvSpPr>
        <p:spPr>
          <a:xfrm>
            <a:off x="6923812" y="3784968"/>
            <a:ext cx="219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weight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EA7250-44B6-4531-890D-E688EDE7A303}"/>
              </a:ext>
            </a:extLst>
          </p:cNvPr>
          <p:cNvSpPr/>
          <p:nvPr/>
        </p:nvSpPr>
        <p:spPr>
          <a:xfrm>
            <a:off x="6136365" y="3671508"/>
            <a:ext cx="749221" cy="749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3.6</a:t>
            </a:r>
          </a:p>
          <a:p>
            <a:pPr algn="ctr"/>
            <a:r>
              <a:rPr lang="en-US" dirty="0"/>
              <a:t>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Regression</a:t>
            </a:r>
          </a:p>
          <a:p>
            <a:pPr algn="ctr"/>
            <a:r>
              <a:rPr lang="en-US" sz="3200" dirty="0"/>
              <a:t>Estimating continuous variable(s)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41FEC-A736-459C-96E3-F80FEC3810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372788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075512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Clustering</a:t>
            </a:r>
          </a:p>
          <a:p>
            <a:pPr algn="ctr"/>
            <a:r>
              <a:rPr lang="en-US" sz="3200" dirty="0"/>
              <a:t>Given a set of cats, automatically discover clusters or </a:t>
            </a:r>
            <a:r>
              <a:rPr lang="en-US" sz="3200" i="1" dirty="0"/>
              <a:t>cat</a:t>
            </a:r>
            <a:r>
              <a:rPr lang="en-US" sz="3200" dirty="0"/>
              <a:t>egories.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BA6B3-E7FE-4C27-95DF-4449FD3394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Wikipedia, cattime.com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AB9CCD-9D94-4BE4-A191-6845917CB2B1}"/>
              </a:ext>
            </a:extLst>
          </p:cNvPr>
          <p:cNvGrpSpPr/>
          <p:nvPr/>
        </p:nvGrpSpPr>
        <p:grpSpPr>
          <a:xfrm>
            <a:off x="404129" y="2967072"/>
            <a:ext cx="4731421" cy="3104995"/>
            <a:chOff x="404129" y="2967072"/>
            <a:chExt cx="4731421" cy="3104995"/>
          </a:xfrm>
        </p:grpSpPr>
        <p:pic>
          <p:nvPicPr>
            <p:cNvPr id="2050" name="Picture 2" descr="https://upload.wikimedia.org/wikipedia/commons/thumb/0/0b/Cat_poster_1.jpg/800px-Cat_poster_1.jpg">
              <a:extLst>
                <a:ext uri="{FF2B5EF4-FFF2-40B4-BE49-F238E27FC236}">
                  <a16:creationId xmlns:a16="http://schemas.microsoft.com/office/drawing/2014/main" id="{084A9049-6591-4C9C-AAF9-0133B2BF8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4129" y="2967072"/>
              <a:ext cx="4731421" cy="310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994A59-3294-44D3-B286-B180A35DDE0E}"/>
                </a:ext>
              </a:extLst>
            </p:cNvPr>
            <p:cNvSpPr txBox="1"/>
            <p:nvPr/>
          </p:nvSpPr>
          <p:spPr>
            <a:xfrm>
              <a:off x="1150239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7937F1-6275-4178-A58B-59FA0236E093}"/>
                </a:ext>
              </a:extLst>
            </p:cNvPr>
            <p:cNvSpPr txBox="1"/>
            <p:nvPr/>
          </p:nvSpPr>
          <p:spPr>
            <a:xfrm>
              <a:off x="221514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3001B3-F3A1-4A64-A04B-6E186C2F3B4A}"/>
                </a:ext>
              </a:extLst>
            </p:cNvPr>
            <p:cNvSpPr txBox="1"/>
            <p:nvPr/>
          </p:nvSpPr>
          <p:spPr>
            <a:xfrm>
              <a:off x="469968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30F1E4-C280-45AC-B949-A2495BCCBEC4}"/>
                </a:ext>
              </a:extLst>
            </p:cNvPr>
            <p:cNvSpPr txBox="1"/>
            <p:nvPr/>
          </p:nvSpPr>
          <p:spPr>
            <a:xfrm>
              <a:off x="110811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A8849-3165-43F2-8D69-41D82F14047D}"/>
                </a:ext>
              </a:extLst>
            </p:cNvPr>
            <p:cNvSpPr txBox="1"/>
            <p:nvPr/>
          </p:nvSpPr>
          <p:spPr>
            <a:xfrm>
              <a:off x="3349374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337253-AD06-4D9D-B839-B9356D5D9070}"/>
                </a:ext>
              </a:extLst>
            </p:cNvPr>
            <p:cNvSpPr txBox="1"/>
            <p:nvPr/>
          </p:nvSpPr>
          <p:spPr>
            <a:xfrm>
              <a:off x="469968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9D1AF-4831-4E2A-ADDB-08574CD392B9}"/>
              </a:ext>
            </a:extLst>
          </p:cNvPr>
          <p:cNvGrpSpPr/>
          <p:nvPr/>
        </p:nvGrpSpPr>
        <p:grpSpPr>
          <a:xfrm>
            <a:off x="4527549" y="3148844"/>
            <a:ext cx="4212323" cy="2720716"/>
            <a:chOff x="4527549" y="3148844"/>
            <a:chExt cx="4212323" cy="2720716"/>
          </a:xfrm>
        </p:grpSpPr>
        <p:pic>
          <p:nvPicPr>
            <p:cNvPr id="2052" name="Picture 4" descr="https://cdn2-www.cattime.com/assets/uploads/2011/12/file_2667_siamese-cat-breed.jpg">
              <a:extLst>
                <a:ext uri="{FF2B5EF4-FFF2-40B4-BE49-F238E27FC236}">
                  <a16:creationId xmlns:a16="http://schemas.microsoft.com/office/drawing/2014/main" id="{58A4004A-3838-41D4-BDC7-8045082AA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040" y="3148844"/>
              <a:ext cx="2150645" cy="13549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cdn1-www.cattime.com/assets/uploads/gallery/siamese-cats-and-kittens-pictures/siamese-cat-kitten-picture-2.jpg">
              <a:extLst>
                <a:ext uri="{FF2B5EF4-FFF2-40B4-BE49-F238E27FC236}">
                  <a16:creationId xmlns:a16="http://schemas.microsoft.com/office/drawing/2014/main" id="{9EEC9F64-1DE6-432C-9D88-97D1FA74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457" y="4308474"/>
              <a:ext cx="1151415" cy="1535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269F0B1-391B-4EE5-9CDB-0B62C11FC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5076323"/>
              <a:ext cx="1106965" cy="1866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36BC50-AA00-4076-9017-653ECECFF48A}"/>
                </a:ext>
              </a:extLst>
            </p:cNvPr>
            <p:cNvCxnSpPr>
              <a:cxnSpLocks/>
              <a:stCxn id="2052" idx="1"/>
            </p:cNvCxnSpPr>
            <p:nvPr/>
          </p:nvCxnSpPr>
          <p:spPr>
            <a:xfrm flipH="1">
              <a:off x="4527549" y="3826297"/>
              <a:ext cx="1390491" cy="138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4EE1AE-EEC8-4D97-9CA3-61A0CC37C46F}"/>
                </a:ext>
              </a:extLst>
            </p:cNvPr>
            <p:cNvCxnSpPr>
              <a:cxnSpLocks/>
              <a:stCxn id="2056" idx="1"/>
            </p:cNvCxnSpPr>
            <p:nvPr/>
          </p:nvCxnSpPr>
          <p:spPr>
            <a:xfrm flipH="1">
              <a:off x="4599873" y="5076322"/>
              <a:ext cx="2988584" cy="2663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6" descr="https://cdn1-www.cattime.com/assets/uploads/gallery/siamese-cats-and-kittens-pictures/siamese-cat-kitten-picture-10.jpg">
              <a:extLst>
                <a:ext uri="{FF2B5EF4-FFF2-40B4-BE49-F238E27FC236}">
                  <a16:creationId xmlns:a16="http://schemas.microsoft.com/office/drawing/2014/main" id="{6AFCE8BD-F327-4D34-836D-E1056D511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1" r="50000"/>
            <a:stretch/>
          </p:blipFill>
          <p:spPr bwMode="auto">
            <a:xfrm>
              <a:off x="5678964" y="4283085"/>
              <a:ext cx="884225" cy="1586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0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Clustering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C6E5A-CBE9-4012-86D5-092A86E55605}"/>
              </a:ext>
            </a:extLst>
          </p:cNvPr>
          <p:cNvSpPr txBox="1"/>
          <p:nvPr/>
        </p:nvSpPr>
        <p:spPr>
          <a:xfrm>
            <a:off x="5480730" y="4589697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Dimensionality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17693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843D-A44F-4604-BDC0-D259F01B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4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F20565C0-CFD7-4564-BAB6-06224D67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3006968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871B6-EF9D-47AD-8B77-3CD5329CABE4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Dimensionality Reduction</a:t>
            </a:r>
          </a:p>
          <a:p>
            <a:pPr algn="ctr"/>
            <a:r>
              <a:rPr lang="en-US" sz="3200" dirty="0"/>
              <a:t>Find dimensions that best explain</a:t>
            </a:r>
          </a:p>
          <a:p>
            <a:pPr algn="ctr"/>
            <a:r>
              <a:rPr lang="en-US" sz="3200" dirty="0"/>
              <a:t> the whole image/input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11C964-6052-4C4F-9106-04B09CB3C9F4}"/>
              </a:ext>
            </a:extLst>
          </p:cNvPr>
          <p:cNvGrpSpPr/>
          <p:nvPr/>
        </p:nvGrpSpPr>
        <p:grpSpPr>
          <a:xfrm>
            <a:off x="5806247" y="3870411"/>
            <a:ext cx="998290" cy="998290"/>
            <a:chOff x="6274965" y="3429000"/>
            <a:chExt cx="998290" cy="99829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12789F-3754-49F2-BC2C-F56C8D639BD5}"/>
                </a:ext>
              </a:extLst>
            </p:cNvPr>
            <p:cNvCxnSpPr/>
            <p:nvPr/>
          </p:nvCxnSpPr>
          <p:spPr>
            <a:xfrm flipV="1">
              <a:off x="6274965" y="3429000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BCB45D-13F6-47C3-B869-D03B8FF2AF8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774110" y="3928145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899599-5DE0-4D2A-AB22-967880DF74B7}"/>
              </a:ext>
            </a:extLst>
          </p:cNvPr>
          <p:cNvSpPr txBox="1"/>
          <p:nvPr/>
        </p:nvSpPr>
        <p:spPr>
          <a:xfrm>
            <a:off x="5672024" y="2932264"/>
            <a:ext cx="200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Cat size in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D4DF-76C2-4F87-8C8C-16C0CB2AF756}"/>
              </a:ext>
            </a:extLst>
          </p:cNvPr>
          <p:cNvSpPr txBox="1"/>
          <p:nvPr/>
        </p:nvSpPr>
        <p:spPr>
          <a:xfrm>
            <a:off x="6804537" y="4369556"/>
            <a:ext cx="2224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Location of cat in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8243C-C522-4D95-B07C-B68896670EA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F2902-09AC-4357-8B1F-C05E0A1F67A2}"/>
              </a:ext>
            </a:extLst>
          </p:cNvPr>
          <p:cNvSpPr txBox="1"/>
          <p:nvPr/>
        </p:nvSpPr>
        <p:spPr>
          <a:xfrm>
            <a:off x="1184842" y="5679347"/>
            <a:ext cx="733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ordinary images, this is currently a totally hopeless task. For certain images (e.g., faces, this works reasonably well) </a:t>
            </a:r>
          </a:p>
        </p:txBody>
      </p:sp>
    </p:spTree>
    <p:extLst>
      <p:ext uri="{BB962C8B-B14F-4D97-AF65-F5344CB8AC3E}">
        <p14:creationId xmlns:p14="http://schemas.microsoft.com/office/powerpoint/2010/main" val="1878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C68-DD2D-4C02-9A64-645101B1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DE50-4B13-4DFD-91F6-5EA1CA231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has a tendency to be mysterious</a:t>
            </a:r>
          </a:p>
          <a:p>
            <a:r>
              <a:rPr lang="en-US" dirty="0"/>
              <a:t>Let’s start with least-squares</a:t>
            </a:r>
          </a:p>
          <a:p>
            <a:r>
              <a:rPr lang="en-US" dirty="0"/>
              <a:t>One thing to remember: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&lt;N vars = overdetermined (will have errors)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N vars = exact solution 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&gt;N vars = underdetermined (infinite </a:t>
            </a:r>
            <a:r>
              <a:rPr lang="en-US" dirty="0" err="1"/>
              <a:t>solns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60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10CB-3BD2-479B-894E-DFE8F498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BDB23-1191-4DCC-8530-296B67FF6444}"/>
              </a:ext>
            </a:extLst>
          </p:cNvPr>
          <p:cNvSpPr txBox="1"/>
          <p:nvPr/>
        </p:nvSpPr>
        <p:spPr>
          <a:xfrm>
            <a:off x="829469" y="1719261"/>
            <a:ext cx="748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make the world’s </a:t>
            </a:r>
            <a:r>
              <a:rPr lang="en-US" sz="2800" b="1" dirty="0"/>
              <a:t>worst</a:t>
            </a:r>
            <a:r>
              <a:rPr lang="en-US" sz="2800" dirty="0"/>
              <a:t> weather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06C98-A546-4A33-A9E6-CFD23A71F5D9}"/>
              </a:ext>
            </a:extLst>
          </p:cNvPr>
          <p:cNvSpPr txBox="1"/>
          <p:nvPr/>
        </p:nvSpPr>
        <p:spPr>
          <a:xfrm>
            <a:off x="829469" y="2660506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(x</a:t>
            </a:r>
            <a:r>
              <a:rPr lang="en-US" sz="2800" baseline="-25000" dirty="0"/>
              <a:t>1</a:t>
            </a:r>
            <a:r>
              <a:rPr lang="en-US" sz="2800" dirty="0"/>
              <a:t>,y</a:t>
            </a:r>
            <a:r>
              <a:rPr lang="en-US" sz="2800" baseline="-25000" dirty="0"/>
              <a:t>1</a:t>
            </a:r>
            <a:r>
              <a:rPr lang="en-US" sz="2800" dirty="0"/>
              <a:t>), (x</a:t>
            </a:r>
            <a:r>
              <a:rPr lang="en-US" sz="2800" baseline="-25000" dirty="0"/>
              <a:t>2</a:t>
            </a:r>
            <a:r>
              <a:rPr lang="en-US" sz="2800" dirty="0"/>
              <a:t>,y</a:t>
            </a:r>
            <a:r>
              <a:rPr lang="en-US" sz="2800" baseline="-25000" dirty="0"/>
              <a:t>2</a:t>
            </a:r>
            <a:r>
              <a:rPr lang="en-US" sz="2800" dirty="0"/>
              <a:t>), …, (</a:t>
            </a:r>
            <a:r>
              <a:rPr lang="en-US" sz="2800" dirty="0" err="1"/>
              <a:t>x</a:t>
            </a:r>
            <a:r>
              <a:rPr lang="en-US" sz="2800" baseline="-25000" dirty="0" err="1"/>
              <a:t>k</a:t>
            </a:r>
            <a:r>
              <a:rPr lang="en-US" sz="2800" dirty="0" err="1"/>
              <a:t>,y</a:t>
            </a:r>
            <a:r>
              <a:rPr lang="en-US" sz="2800" baseline="-25000" dirty="0" err="1"/>
              <a:t>k</a:t>
            </a:r>
            <a:r>
              <a:rPr lang="en-US" sz="28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3996F-B611-4F19-8603-373ED2DB6606}"/>
              </a:ext>
            </a:extLst>
          </p:cNvPr>
          <p:cNvSpPr txBox="1"/>
          <p:nvPr/>
        </p:nvSpPr>
        <p:spPr>
          <a:xfrm>
            <a:off x="829469" y="3856190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(</a:t>
            </a:r>
            <a:r>
              <a:rPr lang="en-US" sz="2800" dirty="0" err="1"/>
              <a:t>m,b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=</a:t>
            </a:r>
            <a:r>
              <a:rPr lang="en-US" sz="2800" dirty="0" err="1"/>
              <a:t>mx</a:t>
            </a:r>
            <a:r>
              <a:rPr lang="en-US" sz="2800" baseline="-25000" dirty="0" err="1"/>
              <a:t>i</a:t>
            </a:r>
            <a:r>
              <a:rPr lang="en-US" sz="2800" dirty="0" err="1"/>
              <a:t>+b</a:t>
            </a:r>
            <a:endParaRPr lang="en-US" sz="2800" dirty="0"/>
          </a:p>
          <a:p>
            <a:r>
              <a:rPr lang="en-US" sz="2800" dirty="0"/>
              <a:t>Or (</a:t>
            </a:r>
            <a:r>
              <a:rPr lang="en-US" sz="2800" b="1" dirty="0"/>
              <a:t>w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=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4B9D-E309-4DEA-814F-D98FCE0A366F}"/>
              </a:ext>
            </a:extLst>
          </p:cNvPr>
          <p:cNvSpPr txBox="1"/>
          <p:nvPr/>
        </p:nvSpPr>
        <p:spPr>
          <a:xfrm>
            <a:off x="829469" y="5051874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-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30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A77E2-57E8-4595-9C88-C1380DA7DE7F}"/>
              </a:ext>
            </a:extLst>
          </p:cNvPr>
          <p:cNvSpPr/>
          <p:nvPr/>
        </p:nvSpPr>
        <p:spPr>
          <a:xfrm>
            <a:off x="4941116" y="2660506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D8D4E6-D1DA-4A84-A155-A23C1C27A1A7}"/>
              </a:ext>
            </a:extLst>
          </p:cNvPr>
          <p:cNvGrpSpPr/>
          <p:nvPr/>
        </p:nvGrpSpPr>
        <p:grpSpPr>
          <a:xfrm>
            <a:off x="5261296" y="2961111"/>
            <a:ext cx="2759977" cy="2759977"/>
            <a:chOff x="5278074" y="2785145"/>
            <a:chExt cx="2416029" cy="241602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9F3A7A-0D00-4D89-8908-248580085CB3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E59D71-431A-4D78-A0B1-E272CF66A27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8792CF-D864-4FB5-9F21-277DE6BF7FD2}"/>
              </a:ext>
            </a:extLst>
          </p:cNvPr>
          <p:cNvGrpSpPr/>
          <p:nvPr/>
        </p:nvGrpSpPr>
        <p:grpSpPr>
          <a:xfrm flipH="1">
            <a:off x="4941115" y="3101257"/>
            <a:ext cx="3373416" cy="2732725"/>
            <a:chOff x="5418181" y="1685789"/>
            <a:chExt cx="3373416" cy="273272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75FD7D-9CA4-4316-A3A7-1F2DEE377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455D23-59F3-4D40-AD81-9E56C7149E0E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1C1577-4FEF-493A-B3D5-C9290FFC5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3A8F420-C242-4695-A826-9914A1A89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23B29D-9C16-471F-AAE6-88A7FF332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1FE0402-1A2E-4319-AEEB-4AD6154B2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0975486-62C4-4F1E-9403-022AE9259798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E280667-B71E-4374-8CA7-C2E966F1170B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58BEDD5-33A6-4A68-9C05-EC2D73267691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E521A4C-192C-466B-883A-59562B7EDE2D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25B9648-C551-498C-8E48-6F95C786C4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2987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67-ACFB-4746-98F0-48B610A5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Worst Weather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33E70-5BC1-4C43-BDC8-6D309BA2D2E7}"/>
              </a:ext>
            </a:extLst>
          </p:cNvPr>
          <p:cNvSpPr/>
          <p:nvPr/>
        </p:nvSpPr>
        <p:spPr>
          <a:xfrm>
            <a:off x="5418182" y="1685789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31187-F88E-4B8E-B90A-A1FD945F9184}"/>
              </a:ext>
            </a:extLst>
          </p:cNvPr>
          <p:cNvGrpSpPr/>
          <p:nvPr/>
        </p:nvGrpSpPr>
        <p:grpSpPr>
          <a:xfrm>
            <a:off x="5738362" y="1986394"/>
            <a:ext cx="2759977" cy="2759977"/>
            <a:chOff x="5278074" y="2785145"/>
            <a:chExt cx="2416029" cy="241602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DF60CB-F748-4213-99CC-904B80C39518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3312E8-9254-45BF-9544-DFDE431CCC5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0DA874-781E-4C4F-95EA-E5480CFE55AE}"/>
              </a:ext>
            </a:extLst>
          </p:cNvPr>
          <p:cNvSpPr txBox="1"/>
          <p:nvPr/>
        </p:nvSpPr>
        <p:spPr>
          <a:xfrm>
            <a:off x="755621" y="1597129"/>
            <a:ext cx="44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 (distance above equator), predict temperature by fitting a line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E7C741-7F5C-4E95-B706-C261A4FB804C}"/>
              </a:ext>
            </a:extLst>
          </p:cNvPr>
          <p:cNvGrpSpPr/>
          <p:nvPr/>
        </p:nvGrpSpPr>
        <p:grpSpPr>
          <a:xfrm>
            <a:off x="755621" y="2861469"/>
            <a:ext cx="4316434" cy="2253634"/>
            <a:chOff x="755621" y="2861469"/>
            <a:chExt cx="4316434" cy="22536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794C4-09C2-4C93-9A8F-A558C3C61B94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4E868-0F0F-4CA2-9F81-00ECD00D6950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2CBE1E-4933-4026-A8EB-8B45F432765E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8CEEC6-B51D-4156-9DAF-9A05D91D5A6C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F9D06D-285E-4094-97A3-8FE3934D0E70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1A4B6D7-A3DE-4B54-9053-61D8D6047521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D389D1-3024-4668-834E-128B0600D39F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06041C-9A18-477C-A8BC-8425D027D644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5D926B-4FC9-45BC-9855-105C01D09E5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1E6CB3-9C78-492A-810E-44972D5B93F9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5F02EA-6A3A-4D11-9149-0EEAEA8A4FE7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F03535-737E-44C2-950E-E72C05DCD257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CD626A-7E98-4F81-B091-98EB6EFF0A26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CA6F55-978E-450A-9358-DA2CCE59AF0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F70772-C38B-4C10-8496-19E4AB6C6193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3406DB-5750-49AD-8379-B72ED362C996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13C48D-3673-4EFC-84E8-B5CFB7CE2CBB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2FBC38-FD16-4F7C-85B8-080DB9B4D357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F50C1FE-DCDB-40AD-8FA8-D1699D445B65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B59B452-9ED4-447E-9935-60129CB34EBD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746B6C-5210-4FE6-9B60-66DB2DB3862D}"/>
              </a:ext>
            </a:extLst>
          </p:cNvPr>
          <p:cNvSpPr txBox="1"/>
          <p:nvPr/>
        </p:nvSpPr>
        <p:spPr>
          <a:xfrm>
            <a:off x="6216242" y="4530055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Latitude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3F7BE3-3B4D-4AC7-B33A-D5056A990E32}"/>
              </a:ext>
            </a:extLst>
          </p:cNvPr>
          <p:cNvSpPr txBox="1"/>
          <p:nvPr/>
        </p:nvSpPr>
        <p:spPr>
          <a:xfrm rot="16200000">
            <a:off x="4703189" y="2856767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F6A5AA-ECA8-4558-B2FB-237B8A20D390}"/>
              </a:ext>
            </a:extLst>
          </p:cNvPr>
          <p:cNvGrpSpPr/>
          <p:nvPr/>
        </p:nvGrpSpPr>
        <p:grpSpPr>
          <a:xfrm flipH="1">
            <a:off x="5456477" y="2124355"/>
            <a:ext cx="3373416" cy="2732725"/>
            <a:chOff x="5418181" y="1685789"/>
            <a:chExt cx="3373416" cy="27327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B48E74-79B9-4D1D-9352-B243EA584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043489-49B4-4990-B633-970D9311E149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C263FE7-ADF7-4453-B713-040D704E9F19}"/>
                  </a:ext>
                </a:extLst>
              </p:cNvPr>
              <p:cNvCxnSpPr>
                <a:cxnSpLocks/>
                <a:stCxn id="9" idx="4"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85332C-4CD9-4B4B-8E6C-82C764C7E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C05841-F650-40D3-98FC-61280D815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536899-D7A9-40DB-B46F-4A54371AE27A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6855797-5A4A-4A7C-A2F2-6105BFB9251C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039FC48-A369-4E0D-BED8-F037F02DEB3A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8EDCF93-5D3D-448B-A4EE-4064437B5BCF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0DDB145-A274-46F7-B34F-197EEA42C1CF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3C4EBF1-798D-4BCA-B948-46E9D05A09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83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95C275-50E2-4B22-A078-5AEF076A636D}"/>
              </a:ext>
            </a:extLst>
          </p:cNvPr>
          <p:cNvGrpSpPr/>
          <p:nvPr/>
        </p:nvGrpSpPr>
        <p:grpSpPr>
          <a:xfrm>
            <a:off x="428365" y="2518753"/>
            <a:ext cx="8529178" cy="1966826"/>
            <a:chOff x="428365" y="2518753"/>
            <a:chExt cx="8529178" cy="1966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/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85EF99-E795-40A4-BD96-5CC0F331FF1A}"/>
                </a:ext>
              </a:extLst>
            </p:cNvPr>
            <p:cNvSpPr txBox="1"/>
            <p:nvPr/>
          </p:nvSpPr>
          <p:spPr>
            <a:xfrm>
              <a:off x="428365" y="2524300"/>
              <a:ext cx="2303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Output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Temperature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/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6305C9-2A48-46F6-8455-1C6C320C5D64}"/>
                </a:ext>
              </a:extLst>
            </p:cNvPr>
            <p:cNvSpPr txBox="1"/>
            <p:nvPr/>
          </p:nvSpPr>
          <p:spPr>
            <a:xfrm>
              <a:off x="3426687" y="2518753"/>
              <a:ext cx="22906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Inputs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/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2AC1F9-32F0-42A2-8913-69C05EECC8FC}"/>
                </a:ext>
              </a:extLst>
            </p:cNvPr>
            <p:cNvSpPr txBox="1"/>
            <p:nvPr/>
          </p:nvSpPr>
          <p:spPr>
            <a:xfrm>
              <a:off x="6169851" y="2518753"/>
              <a:ext cx="2787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Model</a:t>
              </a:r>
              <a:r>
                <a:rPr lang="en-US" sz="2400" dirty="0"/>
                <a:t>/</a:t>
              </a:r>
              <a:r>
                <a:rPr lang="en-US" sz="2400" b="1" dirty="0"/>
                <a:t>Weights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“Bias”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2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D85EF99-E795-40A4-BD96-5CC0F331FF1A}"/>
              </a:ext>
            </a:extLst>
          </p:cNvPr>
          <p:cNvSpPr txBox="1"/>
          <p:nvPr/>
        </p:nvSpPr>
        <p:spPr>
          <a:xfrm>
            <a:off x="428365" y="2524300"/>
            <a:ext cx="230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Output:</a:t>
            </a:r>
          </a:p>
          <a:p>
            <a:pPr algn="ctr"/>
            <a:r>
              <a:rPr lang="en-US" sz="2400" dirty="0"/>
              <a:t>Temperature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6305C9-2A48-46F6-8455-1C6C320C5D64}"/>
              </a:ext>
            </a:extLst>
          </p:cNvPr>
          <p:cNvSpPr txBox="1"/>
          <p:nvPr/>
        </p:nvSpPr>
        <p:spPr>
          <a:xfrm>
            <a:off x="3426687" y="2518753"/>
            <a:ext cx="229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Inputs:</a:t>
            </a:r>
          </a:p>
          <a:p>
            <a:pPr algn="ctr"/>
            <a:r>
              <a:rPr lang="en-US" sz="2400" dirty="0"/>
              <a:t>Latitude,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/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A2AC1F9-32F0-42A2-8913-69C05EECC8FC}"/>
              </a:ext>
            </a:extLst>
          </p:cNvPr>
          <p:cNvSpPr txBox="1"/>
          <p:nvPr/>
        </p:nvSpPr>
        <p:spPr>
          <a:xfrm>
            <a:off x="6296565" y="2518753"/>
            <a:ext cx="253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Model/Weights:</a:t>
            </a:r>
          </a:p>
          <a:p>
            <a:pPr algn="ctr"/>
            <a:r>
              <a:rPr lang="en-US" sz="2400" dirty="0"/>
              <a:t>Latitude, “Bias”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546872-AAEB-4E81-8F48-94EBE72F6F05}"/>
              </a:ext>
            </a:extLst>
          </p:cNvPr>
          <p:cNvGrpSpPr/>
          <p:nvPr/>
        </p:nvGrpSpPr>
        <p:grpSpPr>
          <a:xfrm>
            <a:off x="687878" y="3282644"/>
            <a:ext cx="4982084" cy="1174840"/>
            <a:chOff x="687878" y="4580051"/>
            <a:chExt cx="4982084" cy="1174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/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/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83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09FDCE6-E967-4C2E-879A-A79C2BEC4620}"/>
              </a:ext>
            </a:extLst>
          </p:cNvPr>
          <p:cNvSpPr txBox="1"/>
          <p:nvPr/>
        </p:nvSpPr>
        <p:spPr>
          <a:xfrm>
            <a:off x="1258003" y="5166694"/>
            <a:ext cx="6627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Intuitively why do we add </a:t>
            </a:r>
          </a:p>
          <a:p>
            <a:pPr algn="ctr"/>
            <a:r>
              <a:rPr lang="en-US" sz="3200" b="1" dirty="0"/>
              <a:t>a one to the inputs? </a:t>
            </a:r>
          </a:p>
        </p:txBody>
      </p:sp>
    </p:spTree>
    <p:extLst>
      <p:ext uri="{BB962C8B-B14F-4D97-AF65-F5344CB8AC3E}">
        <p14:creationId xmlns:p14="http://schemas.microsoft.com/office/powerpoint/2010/main" val="3438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4D82-FB2E-47AC-B4FA-D3002E11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71F3-1A46-46EF-B3ED-59944F29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Machine Learning (ML) Crash Course</a:t>
            </a:r>
          </a:p>
          <a:p>
            <a:r>
              <a:rPr lang="en-US" dirty="0"/>
              <a:t>I can’t cover everything</a:t>
            </a:r>
          </a:p>
          <a:p>
            <a:r>
              <a:rPr lang="en-US" dirty="0"/>
              <a:t>If you can, take a ML course or </a:t>
            </a:r>
            <a:r>
              <a:rPr lang="en-US" i="1" dirty="0"/>
              <a:t>learn online</a:t>
            </a:r>
          </a:p>
          <a:p>
            <a:r>
              <a:rPr lang="en-US" dirty="0"/>
              <a:t>ML really won’t solve all problems and is incredibly dangerous if misused</a:t>
            </a:r>
          </a:p>
          <a:p>
            <a:r>
              <a:rPr lang="en-US" dirty="0"/>
              <a:t>But ML is a powerful tool and not going away</a:t>
            </a:r>
          </a:p>
        </p:txBody>
      </p:sp>
    </p:spTree>
    <p:extLst>
      <p:ext uri="{BB962C8B-B14F-4D97-AF65-F5344CB8AC3E}">
        <p14:creationId xmlns:p14="http://schemas.microsoft.com/office/powerpoint/2010/main" val="11561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B808-AFF0-4F43-8D14-416F81B3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A46DF-3A4C-4F1E-AB65-6114673886C4}"/>
              </a:ext>
            </a:extLst>
          </p:cNvPr>
          <p:cNvSpPr txBox="1"/>
          <p:nvPr/>
        </p:nvSpPr>
        <p:spPr>
          <a:xfrm>
            <a:off x="79641" y="3373428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Loss function/objective</a:t>
            </a:r>
            <a:r>
              <a:rPr lang="en-US" sz="2800" dirty="0"/>
              <a:t>: evaluates correctness.</a:t>
            </a:r>
          </a:p>
          <a:p>
            <a:pPr algn="ctr"/>
            <a:r>
              <a:rPr lang="en-US" sz="2800" dirty="0"/>
              <a:t>Here: Squared L2 norm / Sum of Squared Errors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BBD8A-5BE5-4B14-8AC9-C39ABED141F1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Training/Learning/Fitting:</a:t>
            </a:r>
            <a:r>
              <a:rPr lang="en-US" sz="2800" dirty="0"/>
              <a:t> try to find model that </a:t>
            </a:r>
            <a:r>
              <a:rPr lang="en-US" sz="2800" i="1" dirty="0"/>
              <a:t>optimizes</a:t>
            </a:r>
            <a:r>
              <a:rPr lang="en-US" sz="2800" dirty="0"/>
              <a:t>/</a:t>
            </a:r>
            <a:r>
              <a:rPr lang="en-US" sz="2800" i="1" dirty="0"/>
              <a:t>minimizes</a:t>
            </a:r>
            <a:r>
              <a:rPr lang="en-US" sz="2800" dirty="0"/>
              <a:t> an objective / loss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CEBE1A-BCE2-486A-B7AD-00AAC5AFAA3E}"/>
              </a:ext>
            </a:extLst>
          </p:cNvPr>
          <p:cNvGrpSpPr/>
          <p:nvPr/>
        </p:nvGrpSpPr>
        <p:grpSpPr>
          <a:xfrm>
            <a:off x="628649" y="1834252"/>
            <a:ext cx="6900756" cy="1298772"/>
            <a:chOff x="628649" y="1834252"/>
            <a:chExt cx="6900756" cy="129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/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/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blipFill>
                  <a:blip r:embed="rId3"/>
                  <a:stretch>
                    <a:fillRect l="-2344" r="-260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1A0114-654E-4B8B-9AED-7FA606B37AC3}"/>
                </a:ext>
              </a:extLst>
            </p:cNvPr>
            <p:cNvSpPr txBox="1"/>
            <p:nvPr/>
          </p:nvSpPr>
          <p:spPr>
            <a:xfrm>
              <a:off x="6950571" y="1834252"/>
              <a:ext cx="465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ECDC1-2BDF-405B-A977-A1CC6381902B}"/>
                </a:ext>
              </a:extLst>
            </p:cNvPr>
            <p:cNvSpPr txBox="1"/>
            <p:nvPr/>
          </p:nvSpPr>
          <p:spPr>
            <a:xfrm>
              <a:off x="628649" y="2105874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4C14C-2015-4B49-B600-7AAB45FB1DCD}"/>
              </a:ext>
            </a:extLst>
          </p:cNvPr>
          <p:cNvGrpSpPr/>
          <p:nvPr/>
        </p:nvGrpSpPr>
        <p:grpSpPr>
          <a:xfrm>
            <a:off x="1346191" y="5714206"/>
            <a:ext cx="6451618" cy="523220"/>
            <a:chOff x="790265" y="5714206"/>
            <a:chExt cx="645161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07CFD6-9A7A-45B8-9A50-D8B963762FA0}"/>
                </a:ext>
              </a:extLst>
            </p:cNvPr>
            <p:cNvSpPr txBox="1"/>
            <p:nvPr/>
          </p:nvSpPr>
          <p:spPr>
            <a:xfrm>
              <a:off x="790265" y="5714206"/>
              <a:ext cx="3396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Optimal </a:t>
              </a:r>
              <a:r>
                <a:rPr lang="en-US" sz="2800" b="1" dirty="0"/>
                <a:t>w* </a:t>
              </a:r>
              <a:r>
                <a:rPr lang="en-US" sz="2800" dirty="0"/>
                <a:t>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/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12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B1CD-0354-41E2-B0A2-D7A366EF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/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B759721-0D39-4BA8-836E-0151C11DF5EC}"/>
              </a:ext>
            </a:extLst>
          </p:cNvPr>
          <p:cNvSpPr txBox="1"/>
          <p:nvPr/>
        </p:nvSpPr>
        <p:spPr>
          <a:xfrm>
            <a:off x="628648" y="3507632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/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/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blipFill>
                <a:blip r:embed="rId4"/>
                <a:stretch>
                  <a:fillRect l="-2344" r="-260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1C09318-E152-43EF-92C4-2A6443E077FB}"/>
              </a:ext>
            </a:extLst>
          </p:cNvPr>
          <p:cNvSpPr txBox="1"/>
          <p:nvPr/>
        </p:nvSpPr>
        <p:spPr>
          <a:xfrm>
            <a:off x="6950571" y="1834252"/>
            <a:ext cx="4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3D7E5-CDD6-42F3-8CBA-4B1C6FAAA644}"/>
              </a:ext>
            </a:extLst>
          </p:cNvPr>
          <p:cNvSpPr txBox="1"/>
          <p:nvPr/>
        </p:nvSpPr>
        <p:spPr>
          <a:xfrm>
            <a:off x="628649" y="2105874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6766F-A1EC-4D3E-918C-41AD5883BD9B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Testing/Inference:</a:t>
            </a:r>
            <a:r>
              <a:rPr lang="en-US" sz="2800" dirty="0"/>
              <a:t> Given a new output, </a:t>
            </a:r>
          </a:p>
          <a:p>
            <a:pPr algn="ctr"/>
            <a:r>
              <a:rPr lang="en-US" sz="2800" dirty="0"/>
              <a:t>what’s the prediction?</a:t>
            </a:r>
          </a:p>
        </p:txBody>
      </p:sp>
    </p:spTree>
    <p:extLst>
      <p:ext uri="{BB962C8B-B14F-4D97-AF65-F5344CB8AC3E}">
        <p14:creationId xmlns:p14="http://schemas.microsoft.com/office/powerpoint/2010/main" val="376523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CE00-0022-4B10-A0CA-73F1183C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Squares: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7065C-1CA3-4236-977C-37676BE87AC5}"/>
              </a:ext>
            </a:extLst>
          </p:cNvPr>
          <p:cNvSpPr txBox="1"/>
          <p:nvPr/>
        </p:nvSpPr>
        <p:spPr>
          <a:xfrm>
            <a:off x="5906033" y="3027930"/>
            <a:ext cx="260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 = </a:t>
            </a:r>
          </a:p>
          <a:p>
            <a:pPr algn="ctr"/>
            <a:r>
              <a:rPr lang="en-US" sz="2800" dirty="0"/>
              <a:t>-1.47*Lat + 97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B8F317-8E3D-4F91-8119-BC87D0EA0ADF}"/>
              </a:ext>
            </a:extLst>
          </p:cNvPr>
          <p:cNvGrpSpPr/>
          <p:nvPr/>
        </p:nvGrpSpPr>
        <p:grpSpPr>
          <a:xfrm>
            <a:off x="463013" y="2155876"/>
            <a:ext cx="4215875" cy="2253634"/>
            <a:chOff x="463013" y="1875355"/>
            <a:chExt cx="4215875" cy="22536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641372-E4AD-4AD2-9DB5-F428AE370AED}"/>
                </a:ext>
              </a:extLst>
            </p:cNvPr>
            <p:cNvSpPr txBox="1"/>
            <p:nvPr/>
          </p:nvSpPr>
          <p:spPr>
            <a:xfrm>
              <a:off x="463014" y="339972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E4B4FA-A0F6-405E-B671-0047A73B49CD}"/>
                </a:ext>
              </a:extLst>
            </p:cNvPr>
            <p:cNvSpPr txBox="1"/>
            <p:nvPr/>
          </p:nvSpPr>
          <p:spPr>
            <a:xfrm>
              <a:off x="463013" y="3039798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B1F734-4C3D-4181-8EE9-23B895DFD19B}"/>
                </a:ext>
              </a:extLst>
            </p:cNvPr>
            <p:cNvSpPr txBox="1"/>
            <p:nvPr/>
          </p:nvSpPr>
          <p:spPr>
            <a:xfrm>
              <a:off x="463014" y="231993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74C676-C7BF-4CB7-A9DA-41BB898B73D6}"/>
                </a:ext>
              </a:extLst>
            </p:cNvPr>
            <p:cNvSpPr txBox="1"/>
            <p:nvPr/>
          </p:nvSpPr>
          <p:spPr>
            <a:xfrm>
              <a:off x="463014" y="2679868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2884AD-1F1D-4688-BD11-17822F02FFB4}"/>
                </a:ext>
              </a:extLst>
            </p:cNvPr>
            <p:cNvSpPr txBox="1"/>
            <p:nvPr/>
          </p:nvSpPr>
          <p:spPr>
            <a:xfrm>
              <a:off x="463014" y="3759657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BF4B51-3188-4A3E-B7C7-70DA479E38EF}"/>
                </a:ext>
              </a:extLst>
            </p:cNvPr>
            <p:cNvSpPr txBox="1"/>
            <p:nvPr/>
          </p:nvSpPr>
          <p:spPr>
            <a:xfrm>
              <a:off x="467182" y="1875355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7B3A33-605B-413F-A0BB-2325C58604D8}"/>
                </a:ext>
              </a:extLst>
            </p:cNvPr>
            <p:cNvSpPr txBox="1"/>
            <p:nvPr/>
          </p:nvSpPr>
          <p:spPr>
            <a:xfrm>
              <a:off x="3850184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A635C-2A06-40C2-950D-D5A175CD35EB}"/>
                </a:ext>
              </a:extLst>
            </p:cNvPr>
            <p:cNvSpPr txBox="1"/>
            <p:nvPr/>
          </p:nvSpPr>
          <p:spPr>
            <a:xfrm>
              <a:off x="3850184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53DF5E-438B-42C7-B3F7-1EE87E0B418A}"/>
                </a:ext>
              </a:extLst>
            </p:cNvPr>
            <p:cNvSpPr txBox="1"/>
            <p:nvPr/>
          </p:nvSpPr>
          <p:spPr>
            <a:xfrm>
              <a:off x="3850184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AE6343-9EB6-4628-A5EA-ADBD8280F914}"/>
                </a:ext>
              </a:extLst>
            </p:cNvPr>
            <p:cNvSpPr txBox="1"/>
            <p:nvPr/>
          </p:nvSpPr>
          <p:spPr>
            <a:xfrm>
              <a:off x="3850184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ED5CE9-9F86-4445-AC2A-C9DF4A0DF6D8}"/>
                </a:ext>
              </a:extLst>
            </p:cNvPr>
            <p:cNvSpPr txBox="1"/>
            <p:nvPr/>
          </p:nvSpPr>
          <p:spPr>
            <a:xfrm>
              <a:off x="3850184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05BE82-4CE5-45CC-BCD8-D6F9D4349578}"/>
                </a:ext>
              </a:extLst>
            </p:cNvPr>
            <p:cNvSpPr txBox="1"/>
            <p:nvPr/>
          </p:nvSpPr>
          <p:spPr>
            <a:xfrm>
              <a:off x="3624813" y="1875355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99CE4B-7EC2-43D6-A7BD-00B9E8DD82CD}"/>
                </a:ext>
              </a:extLst>
            </p:cNvPr>
            <p:cNvSpPr txBox="1"/>
            <p:nvPr/>
          </p:nvSpPr>
          <p:spPr>
            <a:xfrm>
              <a:off x="2818245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CB474C-8AD0-4A8E-9C42-C04A14CF9CBC}"/>
                </a:ext>
              </a:extLst>
            </p:cNvPr>
            <p:cNvSpPr txBox="1"/>
            <p:nvPr/>
          </p:nvSpPr>
          <p:spPr>
            <a:xfrm>
              <a:off x="2818245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E95FA-15E9-4D72-B794-36BD0AD9B004}"/>
                </a:ext>
              </a:extLst>
            </p:cNvPr>
            <p:cNvSpPr txBox="1"/>
            <p:nvPr/>
          </p:nvSpPr>
          <p:spPr>
            <a:xfrm>
              <a:off x="2818245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A2D45A-DC51-4F21-B89B-FE1E12CE6F0F}"/>
                </a:ext>
              </a:extLst>
            </p:cNvPr>
            <p:cNvSpPr txBox="1"/>
            <p:nvPr/>
          </p:nvSpPr>
          <p:spPr>
            <a:xfrm>
              <a:off x="2818245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C6CE3-E816-4066-BD04-985D09F61D23}"/>
                </a:ext>
              </a:extLst>
            </p:cNvPr>
            <p:cNvSpPr txBox="1"/>
            <p:nvPr/>
          </p:nvSpPr>
          <p:spPr>
            <a:xfrm>
              <a:off x="2818245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4F9D83-C082-4E82-908C-45E251B8A477}"/>
                </a:ext>
              </a:extLst>
            </p:cNvPr>
            <p:cNvSpPr txBox="1"/>
            <p:nvPr/>
          </p:nvSpPr>
          <p:spPr>
            <a:xfrm>
              <a:off x="2482196" y="1875355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57D635D-8144-4BC1-A7E9-D32A09BD707E}"/>
              </a:ext>
            </a:extLst>
          </p:cNvPr>
          <p:cNvSpPr/>
          <p:nvPr/>
        </p:nvSpPr>
        <p:spPr>
          <a:xfrm>
            <a:off x="5077076" y="3223034"/>
            <a:ext cx="719730" cy="56390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207C1D-98A2-443D-8C71-CCFC8B1E9FD7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A050A-92F8-4C67-96CE-DB1CFABB6A4D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C8E067-4097-425F-8233-0A32691D8357}"/>
              </a:ext>
            </a:extLst>
          </p:cNvPr>
          <p:cNvGrpSpPr/>
          <p:nvPr/>
        </p:nvGrpSpPr>
        <p:grpSpPr>
          <a:xfrm>
            <a:off x="463013" y="4760037"/>
            <a:ext cx="3844832" cy="1698222"/>
            <a:chOff x="463013" y="4760037"/>
            <a:chExt cx="3844832" cy="1698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/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/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83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985716-7B68-49EC-9A1A-0024B14624E8}"/>
              </a:ext>
            </a:extLst>
          </p:cNvPr>
          <p:cNvGrpSpPr/>
          <p:nvPr/>
        </p:nvGrpSpPr>
        <p:grpSpPr>
          <a:xfrm>
            <a:off x="4396047" y="4880471"/>
            <a:ext cx="2081787" cy="1045242"/>
            <a:chOff x="4396047" y="4880471"/>
            <a:chExt cx="2081787" cy="1045242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A5CC8E94-D9DF-4373-BBFB-F862C9B01CFD}"/>
                </a:ext>
              </a:extLst>
            </p:cNvPr>
            <p:cNvSpPr/>
            <p:nvPr/>
          </p:nvSpPr>
          <p:spPr>
            <a:xfrm>
              <a:off x="5077076" y="5361812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/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/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−1.47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3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808B-37AC-49D3-ADD3-50B1828B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Predict The Weather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D4FB8C-CAFB-405C-8B94-0E4991382D44}"/>
              </a:ext>
            </a:extLst>
          </p:cNvPr>
          <p:cNvGrpSpPr/>
          <p:nvPr/>
        </p:nvGrpSpPr>
        <p:grpSpPr>
          <a:xfrm>
            <a:off x="5607793" y="1335126"/>
            <a:ext cx="2913560" cy="1640395"/>
            <a:chOff x="4008884" y="1424336"/>
            <a:chExt cx="2648691" cy="1491268"/>
          </a:xfrm>
        </p:grpSpPr>
        <p:pic>
          <p:nvPicPr>
            <p:cNvPr id="3076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391400E4-603B-4DB2-ADF3-F2807475E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165CB-2A94-4827-BCE8-249ABF31F9A8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9D81B-275E-4F10-B8B6-675F8FA0316D}"/>
              </a:ext>
            </a:extLst>
          </p:cNvPr>
          <p:cNvGrpSpPr/>
          <p:nvPr/>
        </p:nvGrpSpPr>
        <p:grpSpPr>
          <a:xfrm>
            <a:off x="100389" y="3085204"/>
            <a:ext cx="5101209" cy="2741670"/>
            <a:chOff x="463013" y="3059668"/>
            <a:chExt cx="4215875" cy="22658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6DFCB2-5BE2-405D-81B8-CB8EDB245581}"/>
                </a:ext>
              </a:extLst>
            </p:cNvPr>
            <p:cNvSpPr txBox="1"/>
            <p:nvPr/>
          </p:nvSpPr>
          <p:spPr>
            <a:xfrm>
              <a:off x="463014" y="458404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7FAD97-4C62-431D-9447-98B0E997E138}"/>
                </a:ext>
              </a:extLst>
            </p:cNvPr>
            <p:cNvSpPr txBox="1"/>
            <p:nvPr/>
          </p:nvSpPr>
          <p:spPr>
            <a:xfrm>
              <a:off x="463013" y="4224111"/>
              <a:ext cx="210873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591DFA-6283-47F4-80DA-1BF1AEA8E65F}"/>
                </a:ext>
              </a:extLst>
            </p:cNvPr>
            <p:cNvSpPr txBox="1"/>
            <p:nvPr/>
          </p:nvSpPr>
          <p:spPr>
            <a:xfrm>
              <a:off x="463014" y="350425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D37E57-F433-4C78-8612-70E566A132BC}"/>
                </a:ext>
              </a:extLst>
            </p:cNvPr>
            <p:cNvSpPr txBox="1"/>
            <p:nvPr/>
          </p:nvSpPr>
          <p:spPr>
            <a:xfrm>
              <a:off x="463014" y="3864181"/>
              <a:ext cx="2108738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1FDEBD-9BDC-41D0-81FF-2D7C21B6E014}"/>
                </a:ext>
              </a:extLst>
            </p:cNvPr>
            <p:cNvSpPr txBox="1"/>
            <p:nvPr/>
          </p:nvSpPr>
          <p:spPr>
            <a:xfrm>
              <a:off x="463013" y="4943970"/>
              <a:ext cx="201918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83E218-D6B2-47B4-A781-0A410551E0BB}"/>
                </a:ext>
              </a:extLst>
            </p:cNvPr>
            <p:cNvSpPr txBox="1"/>
            <p:nvPr/>
          </p:nvSpPr>
          <p:spPr>
            <a:xfrm>
              <a:off x="467182" y="3059668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/>
                <a:t>City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987F4-370B-4C7D-A932-858B3387D855}"/>
                </a:ext>
              </a:extLst>
            </p:cNvPr>
            <p:cNvSpPr txBox="1"/>
            <p:nvPr/>
          </p:nvSpPr>
          <p:spPr>
            <a:xfrm>
              <a:off x="3850184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EA198B-7F10-42E6-879D-1A8611926A07}"/>
                </a:ext>
              </a:extLst>
            </p:cNvPr>
            <p:cNvSpPr txBox="1"/>
            <p:nvPr/>
          </p:nvSpPr>
          <p:spPr>
            <a:xfrm>
              <a:off x="3850184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5A2153-42EA-4C03-9EE7-61BD8AECF0AF}"/>
                </a:ext>
              </a:extLst>
            </p:cNvPr>
            <p:cNvSpPr txBox="1"/>
            <p:nvPr/>
          </p:nvSpPr>
          <p:spPr>
            <a:xfrm>
              <a:off x="3850184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4B3F2-86F6-4A14-AAFF-5C7F3E7DC8BA}"/>
                </a:ext>
              </a:extLst>
            </p:cNvPr>
            <p:cNvSpPr txBox="1"/>
            <p:nvPr/>
          </p:nvSpPr>
          <p:spPr>
            <a:xfrm>
              <a:off x="3850184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93D71-20B5-4005-B183-A8F2B6B7C29B}"/>
                </a:ext>
              </a:extLst>
            </p:cNvPr>
            <p:cNvSpPr txBox="1"/>
            <p:nvPr/>
          </p:nvSpPr>
          <p:spPr>
            <a:xfrm>
              <a:off x="3850184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67DFA5-7A0A-4A32-AEDA-2D6C41140543}"/>
                </a:ext>
              </a:extLst>
            </p:cNvPr>
            <p:cNvSpPr txBox="1"/>
            <p:nvPr/>
          </p:nvSpPr>
          <p:spPr>
            <a:xfrm>
              <a:off x="3624813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D52975-7653-4CC9-9C39-686CCBFBC15D}"/>
                </a:ext>
              </a:extLst>
            </p:cNvPr>
            <p:cNvSpPr txBox="1"/>
            <p:nvPr/>
          </p:nvSpPr>
          <p:spPr>
            <a:xfrm>
              <a:off x="2818245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2AD2B7-4953-4553-8E78-807EFBEACA16}"/>
                </a:ext>
              </a:extLst>
            </p:cNvPr>
            <p:cNvSpPr txBox="1"/>
            <p:nvPr/>
          </p:nvSpPr>
          <p:spPr>
            <a:xfrm>
              <a:off x="2818245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C9DC53-2C87-473D-A9AE-EFFA844B5871}"/>
                </a:ext>
              </a:extLst>
            </p:cNvPr>
            <p:cNvSpPr txBox="1"/>
            <p:nvPr/>
          </p:nvSpPr>
          <p:spPr>
            <a:xfrm>
              <a:off x="2818245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36B9F3-4E82-49D1-AD38-02218079778E}"/>
                </a:ext>
              </a:extLst>
            </p:cNvPr>
            <p:cNvSpPr txBox="1"/>
            <p:nvPr/>
          </p:nvSpPr>
          <p:spPr>
            <a:xfrm>
              <a:off x="2818245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E34BF0-D806-48E5-BDD6-5A6F5A8B82C6}"/>
                </a:ext>
              </a:extLst>
            </p:cNvPr>
            <p:cNvSpPr txBox="1"/>
            <p:nvPr/>
          </p:nvSpPr>
          <p:spPr>
            <a:xfrm>
              <a:off x="2818245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A346D8-3C70-4449-BB19-84EDA23AD4F5}"/>
                </a:ext>
              </a:extLst>
            </p:cNvPr>
            <p:cNvSpPr txBox="1"/>
            <p:nvPr/>
          </p:nvSpPr>
          <p:spPr>
            <a:xfrm>
              <a:off x="2482196" y="3059668"/>
              <a:ext cx="1275431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Latitude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ACD75-4014-4278-BFA7-7376D0FD44D3}"/>
              </a:ext>
            </a:extLst>
          </p:cNvPr>
          <p:cNvGrpSpPr/>
          <p:nvPr/>
        </p:nvGrpSpPr>
        <p:grpSpPr>
          <a:xfrm>
            <a:off x="5607793" y="3085204"/>
            <a:ext cx="1275431" cy="2741670"/>
            <a:chOff x="5233677" y="3059668"/>
            <a:chExt cx="1054075" cy="22658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D9ED81-B4E7-487E-B624-85F9CAA30BD5}"/>
                </a:ext>
              </a:extLst>
            </p:cNvPr>
            <p:cNvSpPr txBox="1"/>
            <p:nvPr/>
          </p:nvSpPr>
          <p:spPr>
            <a:xfrm>
              <a:off x="5281589" y="458404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69.1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3A6673-09A8-4098-BF43-16CBCB639A38}"/>
                </a:ext>
              </a:extLst>
            </p:cNvPr>
            <p:cNvSpPr txBox="1"/>
            <p:nvPr/>
          </p:nvSpPr>
          <p:spPr>
            <a:xfrm>
              <a:off x="5281589" y="422411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52.9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8F1454-396F-48C5-9B0F-9A2029B8285A}"/>
                </a:ext>
              </a:extLst>
            </p:cNvPr>
            <p:cNvSpPr txBox="1"/>
            <p:nvPr/>
          </p:nvSpPr>
          <p:spPr>
            <a:xfrm>
              <a:off x="5281589" y="350425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35.3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F501C3-2055-4F99-9017-4BB2AB7039A5}"/>
                </a:ext>
              </a:extLst>
            </p:cNvPr>
            <p:cNvSpPr txBox="1"/>
            <p:nvPr/>
          </p:nvSpPr>
          <p:spPr>
            <a:xfrm>
              <a:off x="5281589" y="386418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39.7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833FC6-7BC7-4845-A404-DD440B2E9202}"/>
                </a:ext>
              </a:extLst>
            </p:cNvPr>
            <p:cNvSpPr txBox="1"/>
            <p:nvPr/>
          </p:nvSpPr>
          <p:spPr>
            <a:xfrm>
              <a:off x="5281589" y="4943970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83.8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882D78-55FA-4BBC-869B-C7FCBF22D9E9}"/>
                </a:ext>
              </a:extLst>
            </p:cNvPr>
            <p:cNvSpPr txBox="1"/>
            <p:nvPr/>
          </p:nvSpPr>
          <p:spPr>
            <a:xfrm>
              <a:off x="5233677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E01987-3DB6-4E27-8566-4E13D01720B2}"/>
              </a:ext>
            </a:extLst>
          </p:cNvPr>
          <p:cNvGrpSpPr/>
          <p:nvPr/>
        </p:nvGrpSpPr>
        <p:grpSpPr>
          <a:xfrm>
            <a:off x="7239919" y="3085204"/>
            <a:ext cx="1275431" cy="2741670"/>
            <a:chOff x="7450302" y="3085204"/>
            <a:chExt cx="1275431" cy="274167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D8FA75-E85B-41ED-9DB3-7CD15BC506FE}"/>
                </a:ext>
              </a:extLst>
            </p:cNvPr>
            <p:cNvSpPr txBox="1"/>
            <p:nvPr/>
          </p:nvSpPr>
          <p:spPr>
            <a:xfrm>
              <a:off x="7508276" y="492969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B8E8B9-0CDA-444E-9A80-8131FAF2FBBD}"/>
                </a:ext>
              </a:extLst>
            </p:cNvPr>
            <p:cNvSpPr txBox="1"/>
            <p:nvPr/>
          </p:nvSpPr>
          <p:spPr>
            <a:xfrm>
              <a:off x="7508276" y="4494180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10.9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B307E2-B719-4303-8BB7-C9239E05516B}"/>
                </a:ext>
              </a:extLst>
            </p:cNvPr>
            <p:cNvSpPr txBox="1"/>
            <p:nvPr/>
          </p:nvSpPr>
          <p:spPr>
            <a:xfrm>
              <a:off x="7508276" y="362314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444076-95F6-4127-A745-F31D351BEC65}"/>
                </a:ext>
              </a:extLst>
            </p:cNvPr>
            <p:cNvSpPr txBox="1"/>
            <p:nvPr/>
          </p:nvSpPr>
          <p:spPr>
            <a:xfrm>
              <a:off x="7508276" y="405866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E8DDBE-1DB7-4A07-9E35-7EFC4DF3EAAA}"/>
                </a:ext>
              </a:extLst>
            </p:cNvPr>
            <p:cNvSpPr txBox="1"/>
            <p:nvPr/>
          </p:nvSpPr>
          <p:spPr>
            <a:xfrm>
              <a:off x="7508276" y="536520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0.8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DEA93C-EB3C-4463-90A0-46F723E69D25}"/>
                </a:ext>
              </a:extLst>
            </p:cNvPr>
            <p:cNvSpPr txBox="1"/>
            <p:nvPr/>
          </p:nvSpPr>
          <p:spPr>
            <a:xfrm>
              <a:off x="7450302" y="3085204"/>
              <a:ext cx="1275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0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878-92B1-454A-B6DB-D3F869A8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Minimum Viable Product?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5B167-B3FF-4493-BB82-42C27C961A20}"/>
              </a:ext>
            </a:extLst>
          </p:cNvPr>
          <p:cNvSpPr txBox="1"/>
          <p:nvPr/>
        </p:nvSpPr>
        <p:spPr>
          <a:xfrm>
            <a:off x="394996" y="6145108"/>
            <a:ext cx="8354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Won’t do so well in the Australian market…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FDD5E-C400-4226-88C2-B9E5FE3346F3}"/>
              </a:ext>
            </a:extLst>
          </p:cNvPr>
          <p:cNvGrpSpPr/>
          <p:nvPr/>
        </p:nvGrpSpPr>
        <p:grpSpPr>
          <a:xfrm>
            <a:off x="325355" y="3022240"/>
            <a:ext cx="5550356" cy="906133"/>
            <a:chOff x="325355" y="3022240"/>
            <a:chExt cx="5550356" cy="906133"/>
          </a:xfrm>
        </p:grpSpPr>
        <p:pic>
          <p:nvPicPr>
            <p:cNvPr id="13316" name="Picture 4" descr="http://apps.pittsburghpa.gov/redtail/images/231_City_Pittsburgh_Incline.jpg">
              <a:extLst>
                <a:ext uri="{FF2B5EF4-FFF2-40B4-BE49-F238E27FC236}">
                  <a16:creationId xmlns:a16="http://schemas.microsoft.com/office/drawing/2014/main" id="{4B4A35D3-8194-4E83-ACC7-5CF7D597C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55" y="3022240"/>
              <a:ext cx="1348539" cy="90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76E2FD-679F-41B1-A06B-6DD630874532}"/>
                </a:ext>
              </a:extLst>
            </p:cNvPr>
            <p:cNvSpPr txBox="1"/>
            <p:nvPr/>
          </p:nvSpPr>
          <p:spPr>
            <a:xfrm>
              <a:off x="1569499" y="3059808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Pittsburgh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-1.47*40 + 97 = 38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A88AF1-9783-4507-BE65-A5CDE5124B1F}"/>
              </a:ext>
            </a:extLst>
          </p:cNvPr>
          <p:cNvGrpSpPr/>
          <p:nvPr/>
        </p:nvGrpSpPr>
        <p:grpSpPr>
          <a:xfrm>
            <a:off x="325354" y="4063728"/>
            <a:ext cx="5550357" cy="995001"/>
            <a:chOff x="325354" y="4063728"/>
            <a:chExt cx="5550357" cy="995001"/>
          </a:xfrm>
        </p:grpSpPr>
        <p:pic>
          <p:nvPicPr>
            <p:cNvPr id="13318" name="Picture 6" descr="https://www.visitcalifornia.com/sites/default/files/styles/welcome_image/public/VC_SpotlightBerkeley_Hero_Stock_RF_149303390_1280x640.jpg">
              <a:extLst>
                <a:ext uri="{FF2B5EF4-FFF2-40B4-BE49-F238E27FC236}">
                  <a16:creationId xmlns:a16="http://schemas.microsoft.com/office/drawing/2014/main" id="{1BD66515-65BA-474F-92ED-4C88FE8DAC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5" r="19069"/>
            <a:stretch/>
          </p:blipFill>
          <p:spPr bwMode="auto">
            <a:xfrm>
              <a:off x="325354" y="4063728"/>
              <a:ext cx="1348540" cy="99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A1164A-58CD-4F0E-BAF0-EB2640A1DB9C}"/>
                </a:ext>
              </a:extLst>
            </p:cNvPr>
            <p:cNvSpPr txBox="1"/>
            <p:nvPr/>
          </p:nvSpPr>
          <p:spPr>
            <a:xfrm>
              <a:off x="1569499" y="4145730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Berkeley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-1.47*38 + 97 = 41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9882C4-ED03-4DAD-AE4F-9546B9AA694D}"/>
              </a:ext>
            </a:extLst>
          </p:cNvPr>
          <p:cNvGrpSpPr/>
          <p:nvPr/>
        </p:nvGrpSpPr>
        <p:grpSpPr>
          <a:xfrm>
            <a:off x="327120" y="5096297"/>
            <a:ext cx="5548590" cy="906132"/>
            <a:chOff x="327120" y="5096297"/>
            <a:chExt cx="5548590" cy="906132"/>
          </a:xfrm>
        </p:grpSpPr>
        <p:pic>
          <p:nvPicPr>
            <p:cNvPr id="13314" name="Picture 2" descr="https://lonelyplanetimages.imgix.net/mastheads/65830387.jpg?sharp=10&amp;vib=20&amp;w=1200">
              <a:extLst>
                <a:ext uri="{FF2B5EF4-FFF2-40B4-BE49-F238E27FC236}">
                  <a16:creationId xmlns:a16="http://schemas.microsoft.com/office/drawing/2014/main" id="{07CB61B0-4E4D-44E6-A65C-ADBE9666A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20" y="5096297"/>
              <a:ext cx="1359197" cy="906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5061F5-D35F-4AC4-9DD1-D50E346A506F}"/>
                </a:ext>
              </a:extLst>
            </p:cNvPr>
            <p:cNvSpPr txBox="1"/>
            <p:nvPr/>
          </p:nvSpPr>
          <p:spPr>
            <a:xfrm>
              <a:off x="1583685" y="5133865"/>
              <a:ext cx="4292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Sydney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-1.47*-33 + 97 = </a:t>
              </a:r>
              <a:r>
                <a:rPr lang="en-US" sz="2400" b="1" dirty="0">
                  <a:solidFill>
                    <a:srgbClr val="FF0000"/>
                  </a:solidFill>
                </a:rPr>
                <a:t>146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E2C9F-BD9C-4555-9B29-A19E21EC1DA9}"/>
              </a:ext>
            </a:extLst>
          </p:cNvPr>
          <p:cNvGrpSpPr/>
          <p:nvPr/>
        </p:nvGrpSpPr>
        <p:grpSpPr>
          <a:xfrm>
            <a:off x="2405351" y="1409689"/>
            <a:ext cx="2648691" cy="1491268"/>
            <a:chOff x="4008884" y="1424336"/>
            <a:chExt cx="2648691" cy="1491268"/>
          </a:xfrm>
        </p:grpSpPr>
        <p:pic>
          <p:nvPicPr>
            <p:cNvPr id="14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18912C6E-6769-4FF3-95C5-C5FB66F8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A7CE55-B21B-414D-A426-8045BFC64D33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A235EB-2548-43E7-94C3-B63B3DE901F3}"/>
              </a:ext>
            </a:extLst>
          </p:cNvPr>
          <p:cNvSpPr txBox="1"/>
          <p:nvPr/>
        </p:nvSpPr>
        <p:spPr>
          <a:xfrm>
            <a:off x="6033329" y="3059808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Pittsburgh: </a:t>
            </a:r>
          </a:p>
          <a:p>
            <a:pPr algn="ctr"/>
            <a:r>
              <a:rPr lang="en-US" sz="2400" i="1" dirty="0"/>
              <a:t>45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2A61D-EFDF-4597-9BE1-D3CD21924973}"/>
              </a:ext>
            </a:extLst>
          </p:cNvPr>
          <p:cNvSpPr txBox="1"/>
          <p:nvPr/>
        </p:nvSpPr>
        <p:spPr>
          <a:xfrm>
            <a:off x="6042381" y="4145730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Berkeley: </a:t>
            </a:r>
          </a:p>
          <a:p>
            <a:pPr algn="ctr"/>
            <a:r>
              <a:rPr lang="en-US" sz="2400" i="1" dirty="0"/>
              <a:t>53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09ACE-B6B4-423D-8A0E-94CE432961BB}"/>
              </a:ext>
            </a:extLst>
          </p:cNvPr>
          <p:cNvSpPr txBox="1"/>
          <p:nvPr/>
        </p:nvSpPr>
        <p:spPr>
          <a:xfrm>
            <a:off x="6033329" y="5133865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Sydney: </a:t>
            </a:r>
          </a:p>
          <a:p>
            <a:pPr algn="ctr"/>
            <a:r>
              <a:rPr lang="en-US" sz="2400" i="1" dirty="0"/>
              <a:t>74</a:t>
            </a:r>
            <a:endParaRPr lang="en-US" sz="2400" dirty="0"/>
          </a:p>
        </p:txBody>
      </p:sp>
      <p:pic>
        <p:nvPicPr>
          <p:cNvPr id="17" name="Picture 4" descr="https://pmcvariety.files.wordpress.com/2014/01/weather_channel2.jpg?w=1000&amp;h=563&amp;crop=1">
            <a:extLst>
              <a:ext uri="{FF2B5EF4-FFF2-40B4-BE49-F238E27FC236}">
                <a16:creationId xmlns:a16="http://schemas.microsoft.com/office/drawing/2014/main" id="{C5CF4D0F-40CD-4C5B-9133-0389171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29" y="1409689"/>
            <a:ext cx="2648691" cy="14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84D4-62C3-427B-BD0A-8020B114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1771420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1C73-C340-4E9C-A11E-54008F58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01D059-9AB8-43C9-91FD-640180C5D070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5CCEB-ED1D-41AE-BF5E-C89FFD86A3F7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6B77BB-DB88-4D94-99A0-4D0CFEA42577}"/>
              </a:ext>
            </a:extLst>
          </p:cNvPr>
          <p:cNvGrpSpPr/>
          <p:nvPr/>
        </p:nvGrpSpPr>
        <p:grpSpPr>
          <a:xfrm>
            <a:off x="463014" y="2212831"/>
            <a:ext cx="4215874" cy="1173845"/>
            <a:chOff x="463014" y="2212831"/>
            <a:chExt cx="4215874" cy="11738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251D9E-82D9-4587-A726-04E10B297E4E}"/>
                </a:ext>
              </a:extLst>
            </p:cNvPr>
            <p:cNvSpPr txBox="1"/>
            <p:nvPr/>
          </p:nvSpPr>
          <p:spPr>
            <a:xfrm>
              <a:off x="463014" y="2657414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AB01E-886A-4F8B-935C-B3028C2F5D1C}"/>
                </a:ext>
              </a:extLst>
            </p:cNvPr>
            <p:cNvSpPr txBox="1"/>
            <p:nvPr/>
          </p:nvSpPr>
          <p:spPr>
            <a:xfrm>
              <a:off x="463014" y="3017344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CFEFC-0C43-4045-81AF-709F315F8263}"/>
                </a:ext>
              </a:extLst>
            </p:cNvPr>
            <p:cNvSpPr txBox="1"/>
            <p:nvPr/>
          </p:nvSpPr>
          <p:spPr>
            <a:xfrm>
              <a:off x="467182" y="221283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BB76B0-1B11-4CE6-A4A2-0054F6CC5782}"/>
                </a:ext>
              </a:extLst>
            </p:cNvPr>
            <p:cNvSpPr txBox="1"/>
            <p:nvPr/>
          </p:nvSpPr>
          <p:spPr>
            <a:xfrm>
              <a:off x="3850184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6431ED-B2BD-40D4-82F1-AD6D3F675E07}"/>
                </a:ext>
              </a:extLst>
            </p:cNvPr>
            <p:cNvSpPr txBox="1"/>
            <p:nvPr/>
          </p:nvSpPr>
          <p:spPr>
            <a:xfrm>
              <a:off x="3850184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F7B37-8F15-4FB1-9FFD-1E0B1531D2E1}"/>
                </a:ext>
              </a:extLst>
            </p:cNvPr>
            <p:cNvSpPr txBox="1"/>
            <p:nvPr/>
          </p:nvSpPr>
          <p:spPr>
            <a:xfrm>
              <a:off x="3624813" y="2212831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20F556-69A0-49CC-AB49-31DC37EFEDBE}"/>
                </a:ext>
              </a:extLst>
            </p:cNvPr>
            <p:cNvSpPr txBox="1"/>
            <p:nvPr/>
          </p:nvSpPr>
          <p:spPr>
            <a:xfrm>
              <a:off x="2818245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004A0-7B36-429B-977C-38DC704CEA27}"/>
                </a:ext>
              </a:extLst>
            </p:cNvPr>
            <p:cNvSpPr txBox="1"/>
            <p:nvPr/>
          </p:nvSpPr>
          <p:spPr>
            <a:xfrm>
              <a:off x="2818245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868F59-80E1-4AE5-886F-48FD3EB7F3AD}"/>
                </a:ext>
              </a:extLst>
            </p:cNvPr>
            <p:cNvSpPr txBox="1"/>
            <p:nvPr/>
          </p:nvSpPr>
          <p:spPr>
            <a:xfrm>
              <a:off x="2482196" y="2212831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4228AA4-266A-4E67-A2B4-4BDD7BD3FD29}"/>
              </a:ext>
            </a:extLst>
          </p:cNvPr>
          <p:cNvSpPr txBox="1"/>
          <p:nvPr/>
        </p:nvSpPr>
        <p:spPr>
          <a:xfrm>
            <a:off x="12675" y="3912674"/>
            <a:ext cx="9291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well can we predict Ann Arbor and DC and why?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28578-2219-4348-A1B8-88019EB39C38}"/>
              </a:ext>
            </a:extLst>
          </p:cNvPr>
          <p:cNvGrpSpPr/>
          <p:nvPr/>
        </p:nvGrpSpPr>
        <p:grpSpPr>
          <a:xfrm>
            <a:off x="4790835" y="2358824"/>
            <a:ext cx="3995648" cy="954107"/>
            <a:chOff x="4790835" y="2358824"/>
            <a:chExt cx="3995648" cy="9541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DA6B2-F46F-4743-8993-C4F7D1F947AD}"/>
                </a:ext>
              </a:extLst>
            </p:cNvPr>
            <p:cNvSpPr txBox="1"/>
            <p:nvPr/>
          </p:nvSpPr>
          <p:spPr>
            <a:xfrm>
              <a:off x="5632325" y="2358824"/>
              <a:ext cx="3154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Temp = </a:t>
              </a:r>
            </a:p>
            <a:p>
              <a:pPr algn="ctr"/>
              <a:r>
                <a:rPr lang="en-US" sz="2800" dirty="0"/>
                <a:t>-1.66*Lat + 103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EB3F784-9FCA-4E37-9C04-7B9C1450E092}"/>
                </a:ext>
              </a:extLst>
            </p:cNvPr>
            <p:cNvSpPr/>
            <p:nvPr/>
          </p:nvSpPr>
          <p:spPr>
            <a:xfrm>
              <a:off x="4790835" y="2519731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706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BD82-0576-4335-ADB2-1FEB5137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Need Separated Testing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B7217-69B8-4627-9BE3-B66636A898E5}"/>
              </a:ext>
            </a:extLst>
          </p:cNvPr>
          <p:cNvGrpSpPr/>
          <p:nvPr/>
        </p:nvGrpSpPr>
        <p:grpSpPr>
          <a:xfrm>
            <a:off x="209390" y="3303165"/>
            <a:ext cx="8607775" cy="2226306"/>
            <a:chOff x="209390" y="3429000"/>
            <a:chExt cx="8607775" cy="22263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5DE73-8857-4D70-AC74-806BEE67355E}"/>
                </a:ext>
              </a:extLst>
            </p:cNvPr>
            <p:cNvGrpSpPr/>
            <p:nvPr/>
          </p:nvGrpSpPr>
          <p:grpSpPr>
            <a:xfrm>
              <a:off x="1521442" y="4449244"/>
              <a:ext cx="6101116" cy="1206062"/>
              <a:chOff x="102172" y="2825968"/>
              <a:chExt cx="6101116" cy="120606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442A-5926-4CA3-A184-E607988B6DC0}"/>
                  </a:ext>
                </a:extLst>
              </p:cNvPr>
              <p:cNvSpPr txBox="1"/>
              <p:nvPr/>
            </p:nvSpPr>
            <p:spPr>
              <a:xfrm>
                <a:off x="1911263" y="3013501"/>
                <a:ext cx="4292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/>
                  <a:t>Sydney</a:t>
                </a:r>
                <a:r>
                  <a:rPr lang="en-US" sz="2400" dirty="0"/>
                  <a:t>: </a:t>
                </a:r>
              </a:p>
              <a:p>
                <a:pPr algn="ctr"/>
                <a:r>
                  <a:rPr lang="en-US" sz="2400" dirty="0"/>
                  <a:t>Temp = -1.47*-33 + 97 =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146</a:t>
                </a:r>
                <a:r>
                  <a:rPr lang="en-US" sz="2400" dirty="0"/>
                  <a:t> </a:t>
                </a:r>
              </a:p>
            </p:txBody>
          </p:sp>
          <p:pic>
            <p:nvPicPr>
              <p:cNvPr id="7" name="Picture 2" descr="https://lonelyplanetimages.imgix.net/mastheads/65830387.jpg?sharp=10&amp;vib=20&amp;w=1200">
                <a:extLst>
                  <a:ext uri="{FF2B5EF4-FFF2-40B4-BE49-F238E27FC236}">
                    <a16:creationId xmlns:a16="http://schemas.microsoft.com/office/drawing/2014/main" id="{EBF4389D-53EA-4403-ADAE-E964429C8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72" y="2825968"/>
                <a:ext cx="1809092" cy="1206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2E68D-85D5-482A-AD00-9631C08D05B1}"/>
                </a:ext>
              </a:extLst>
            </p:cNvPr>
            <p:cNvSpPr txBox="1"/>
            <p:nvPr/>
          </p:nvSpPr>
          <p:spPr>
            <a:xfrm>
              <a:off x="209390" y="3429000"/>
              <a:ext cx="8607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Model may only work under some conditions (e.g., trained on northern hemisphere). 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2AD1A2-968B-490A-8ABC-F780B4305882}"/>
              </a:ext>
            </a:extLst>
          </p:cNvPr>
          <p:cNvSpPr txBox="1"/>
          <p:nvPr/>
        </p:nvSpPr>
        <p:spPr>
          <a:xfrm>
            <a:off x="268112" y="1843492"/>
            <a:ext cx="8607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might be fit data too precisely “</a:t>
            </a:r>
            <a:r>
              <a:rPr lang="en-US" sz="2800" i="1" dirty="0"/>
              <a:t>overfitting</a:t>
            </a:r>
            <a:r>
              <a:rPr lang="en-US" sz="2800" dirty="0"/>
              <a:t>”</a:t>
            </a:r>
          </a:p>
          <a:p>
            <a:pPr algn="ctr"/>
            <a:r>
              <a:rPr lang="en-US" sz="2800" dirty="0"/>
              <a:t>Remember: #datapoints = #params = perfect fit</a:t>
            </a:r>
          </a:p>
        </p:txBody>
      </p:sp>
    </p:spTree>
    <p:extLst>
      <p:ext uri="{BB962C8B-B14F-4D97-AF65-F5344CB8AC3E}">
        <p14:creationId xmlns:p14="http://schemas.microsoft.com/office/powerpoint/2010/main" val="13696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022F2-D511-44F1-B7A0-A5BD638C668D}"/>
              </a:ext>
            </a:extLst>
          </p:cNvPr>
          <p:cNvSpPr txBox="1"/>
          <p:nvPr/>
        </p:nvSpPr>
        <p:spPr>
          <a:xfrm>
            <a:off x="502213" y="3849752"/>
            <a:ext cx="813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“It’s tough to make predictions, especially about the future”</a:t>
            </a:r>
          </a:p>
          <a:p>
            <a:pPr algn="r"/>
            <a:r>
              <a:rPr lang="en-US" sz="2400" dirty="0"/>
              <a:t>-Yogi Berra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63CD9-E357-42B4-9F22-1244BDB9A0F8}"/>
              </a:ext>
            </a:extLst>
          </p:cNvPr>
          <p:cNvSpPr txBox="1"/>
          <p:nvPr/>
        </p:nvSpPr>
        <p:spPr>
          <a:xfrm>
            <a:off x="562334" y="5101501"/>
            <a:ext cx="813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Nearly any model can predict data it’s seen. If your model can’t accurately interpret “unseen” data, it’s probably useless. We have no clue whether it has just memorized.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29610-8769-4A3C-92A1-C6E20D8BDAB1}"/>
              </a:ext>
            </a:extLst>
          </p:cNvPr>
          <p:cNvGrpSpPr/>
          <p:nvPr/>
        </p:nvGrpSpPr>
        <p:grpSpPr>
          <a:xfrm>
            <a:off x="628650" y="2277483"/>
            <a:ext cx="7659152" cy="1081913"/>
            <a:chOff x="628650" y="4555222"/>
            <a:chExt cx="7659152" cy="10819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FE941-E4D1-4073-94BE-BE635FBB8EE7}"/>
                </a:ext>
              </a:extLst>
            </p:cNvPr>
            <p:cNvSpPr/>
            <p:nvPr/>
          </p:nvSpPr>
          <p:spPr>
            <a:xfrm>
              <a:off x="628650" y="5150574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AD2310-9266-4D7A-B979-EB26E2ACBC60}"/>
                </a:ext>
              </a:extLst>
            </p:cNvPr>
            <p:cNvSpPr/>
            <p:nvPr/>
          </p:nvSpPr>
          <p:spPr>
            <a:xfrm>
              <a:off x="1107347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E72226-6B97-49D3-A065-0A4524067568}"/>
                </a:ext>
              </a:extLst>
            </p:cNvPr>
            <p:cNvSpPr/>
            <p:nvPr/>
          </p:nvSpPr>
          <p:spPr>
            <a:xfrm>
              <a:off x="1586044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6C1BF2-C27E-431E-A88E-40A779069615}"/>
                </a:ext>
              </a:extLst>
            </p:cNvPr>
            <p:cNvSpPr/>
            <p:nvPr/>
          </p:nvSpPr>
          <p:spPr>
            <a:xfrm>
              <a:off x="2064741" y="515057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F9F46B-5C8C-4CD8-999A-54DC7DF51490}"/>
                </a:ext>
              </a:extLst>
            </p:cNvPr>
            <p:cNvSpPr/>
            <p:nvPr/>
          </p:nvSpPr>
          <p:spPr>
            <a:xfrm>
              <a:off x="2543438" y="515030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68017-F3DE-491B-AF1B-613BF4864240}"/>
                </a:ext>
              </a:extLst>
            </p:cNvPr>
            <p:cNvSpPr/>
            <p:nvPr/>
          </p:nvSpPr>
          <p:spPr>
            <a:xfrm>
              <a:off x="3022135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DAA96D-52CF-48FF-8DA2-C12B7331D2D7}"/>
                </a:ext>
              </a:extLst>
            </p:cNvPr>
            <p:cNvSpPr/>
            <p:nvPr/>
          </p:nvSpPr>
          <p:spPr>
            <a:xfrm>
              <a:off x="3500832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0AE1A-6643-4D89-A5B5-858A305B690A}"/>
                </a:ext>
              </a:extLst>
            </p:cNvPr>
            <p:cNvSpPr/>
            <p:nvPr/>
          </p:nvSpPr>
          <p:spPr>
            <a:xfrm>
              <a:off x="3979529" y="515030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DECA09-FB29-48BE-94A7-C002A023E36E}"/>
                </a:ext>
              </a:extLst>
            </p:cNvPr>
            <p:cNvSpPr/>
            <p:nvPr/>
          </p:nvSpPr>
          <p:spPr>
            <a:xfrm>
              <a:off x="4458226" y="514976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2230FC-D642-4460-AADF-89973070B836}"/>
                </a:ext>
              </a:extLst>
            </p:cNvPr>
            <p:cNvSpPr/>
            <p:nvPr/>
          </p:nvSpPr>
          <p:spPr>
            <a:xfrm>
              <a:off x="4936923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CCF25F-A9C9-4F07-B8F2-76C526DF302E}"/>
                </a:ext>
              </a:extLst>
            </p:cNvPr>
            <p:cNvSpPr/>
            <p:nvPr/>
          </p:nvSpPr>
          <p:spPr>
            <a:xfrm>
              <a:off x="5415620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1F689F-A713-436F-AF5E-5668530ED3C1}"/>
                </a:ext>
              </a:extLst>
            </p:cNvPr>
            <p:cNvSpPr/>
            <p:nvPr/>
          </p:nvSpPr>
          <p:spPr>
            <a:xfrm>
              <a:off x="5894317" y="514975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DAD2E-F330-490B-8FC1-DA8CCB106CB9}"/>
                </a:ext>
              </a:extLst>
            </p:cNvPr>
            <p:cNvSpPr/>
            <p:nvPr/>
          </p:nvSpPr>
          <p:spPr>
            <a:xfrm>
              <a:off x="6373014" y="5149759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5FF8F1-2FA9-4432-92EF-739A69D3D945}"/>
                </a:ext>
              </a:extLst>
            </p:cNvPr>
            <p:cNvSpPr/>
            <p:nvPr/>
          </p:nvSpPr>
          <p:spPr>
            <a:xfrm>
              <a:off x="6851711" y="5149758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0E68EC-EC04-410F-890E-E4FFDA700918}"/>
                </a:ext>
              </a:extLst>
            </p:cNvPr>
            <p:cNvSpPr/>
            <p:nvPr/>
          </p:nvSpPr>
          <p:spPr>
            <a:xfrm>
              <a:off x="7330408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FA8D43-EF16-44DA-A256-A89BAAA07F6E}"/>
                </a:ext>
              </a:extLst>
            </p:cNvPr>
            <p:cNvSpPr/>
            <p:nvPr/>
          </p:nvSpPr>
          <p:spPr>
            <a:xfrm>
              <a:off x="7809105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8F2BE-5D67-4B97-BCC1-60B0C7F57C86}"/>
                </a:ext>
              </a:extLst>
            </p:cNvPr>
            <p:cNvSpPr txBox="1"/>
            <p:nvPr/>
          </p:nvSpPr>
          <p:spPr>
            <a:xfrm>
              <a:off x="628650" y="4555222"/>
              <a:ext cx="574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771FC5-E60B-47C2-BDB8-C204A1D4BF6D}"/>
                </a:ext>
              </a:extLst>
            </p:cNvPr>
            <p:cNvSpPr txBox="1"/>
            <p:nvPr/>
          </p:nvSpPr>
          <p:spPr>
            <a:xfrm>
              <a:off x="6373014" y="4559723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4C99CA-E426-444B-9836-7C3146BD0B3C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</a:t>
            </a:r>
            <a:r>
              <a:rPr lang="en-US" sz="2800" b="1" dirty="0"/>
              <a:t>training</a:t>
            </a:r>
            <a:r>
              <a:rPr lang="en-US" sz="2800" dirty="0"/>
              <a:t>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b="1" dirty="0"/>
              <a:t>test</a:t>
            </a:r>
            <a:r>
              <a:rPr lang="en-US" sz="2800" dirty="0"/>
              <a:t> set. </a:t>
            </a:r>
          </a:p>
        </p:txBody>
      </p:sp>
    </p:spTree>
    <p:extLst>
      <p:ext uri="{BB962C8B-B14F-4D97-AF65-F5344CB8AC3E}">
        <p14:creationId xmlns:p14="http://schemas.microsoft.com/office/powerpoint/2010/main" val="29425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B1D168-084F-410E-A946-034B02DECD51}"/>
              </a:ext>
            </a:extLst>
          </p:cNvPr>
          <p:cNvGrpSpPr/>
          <p:nvPr/>
        </p:nvGrpSpPr>
        <p:grpSpPr>
          <a:xfrm>
            <a:off x="95096" y="2520394"/>
            <a:ext cx="4406888" cy="2482745"/>
            <a:chOff x="95096" y="2520394"/>
            <a:chExt cx="4406888" cy="24827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22817-EB6B-4E37-9AF0-6B193D7EDE76}"/>
                </a:ext>
              </a:extLst>
            </p:cNvPr>
            <p:cNvSpPr txBox="1"/>
            <p:nvPr/>
          </p:nvSpPr>
          <p:spPr>
            <a:xfrm>
              <a:off x="95096" y="427387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33A97F-5BDF-4741-8B90-74E5B523966E}"/>
                </a:ext>
              </a:extLst>
            </p:cNvPr>
            <p:cNvSpPr txBox="1"/>
            <p:nvPr/>
          </p:nvSpPr>
          <p:spPr>
            <a:xfrm>
              <a:off x="95096" y="3913948"/>
              <a:ext cx="1580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39AFB9-BCBD-4141-9813-0095392C9BED}"/>
                </a:ext>
              </a:extLst>
            </p:cNvPr>
            <p:cNvSpPr txBox="1"/>
            <p:nvPr/>
          </p:nvSpPr>
          <p:spPr>
            <a:xfrm>
              <a:off x="95096" y="319408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40455-652C-4A85-9A9E-CF52365AE53F}"/>
                </a:ext>
              </a:extLst>
            </p:cNvPr>
            <p:cNvSpPr txBox="1"/>
            <p:nvPr/>
          </p:nvSpPr>
          <p:spPr>
            <a:xfrm>
              <a:off x="95096" y="355401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F2755A-1080-45D5-9997-87C83EC15555}"/>
                </a:ext>
              </a:extLst>
            </p:cNvPr>
            <p:cNvSpPr txBox="1"/>
            <p:nvPr/>
          </p:nvSpPr>
          <p:spPr>
            <a:xfrm>
              <a:off x="95096" y="4633807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94119B-A5A6-4136-AE83-097F3A7845CD}"/>
                </a:ext>
              </a:extLst>
            </p:cNvPr>
            <p:cNvSpPr txBox="1"/>
            <p:nvPr/>
          </p:nvSpPr>
          <p:spPr>
            <a:xfrm>
              <a:off x="99264" y="2520394"/>
              <a:ext cx="1536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  <a:p>
              <a:r>
                <a:rPr lang="en-US" i="1" u="sng" dirty="0"/>
                <a:t>Name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C1478D-EE9E-4638-AFF6-3C4CAA6D0BAD}"/>
                </a:ext>
              </a:extLst>
            </p:cNvPr>
            <p:cNvSpPr txBox="1"/>
            <p:nvPr/>
          </p:nvSpPr>
          <p:spPr>
            <a:xfrm>
              <a:off x="1716167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10F911-BBEE-4EA8-9CDE-BCC8FF87DC45}"/>
                </a:ext>
              </a:extLst>
            </p:cNvPr>
            <p:cNvSpPr txBox="1"/>
            <p:nvPr/>
          </p:nvSpPr>
          <p:spPr>
            <a:xfrm>
              <a:off x="1716167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49D43-40F2-4807-9DA0-F73433448802}"/>
                </a:ext>
              </a:extLst>
            </p:cNvPr>
            <p:cNvSpPr txBox="1"/>
            <p:nvPr/>
          </p:nvSpPr>
          <p:spPr>
            <a:xfrm>
              <a:off x="1716167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32A7A-FEAB-426C-90C9-178073DC4052}"/>
                </a:ext>
              </a:extLst>
            </p:cNvPr>
            <p:cNvSpPr txBox="1"/>
            <p:nvPr/>
          </p:nvSpPr>
          <p:spPr>
            <a:xfrm>
              <a:off x="1716167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C5A191-76FE-431E-B7B5-D0DEF5A889D5}"/>
                </a:ext>
              </a:extLst>
            </p:cNvPr>
            <p:cNvSpPr txBox="1"/>
            <p:nvPr/>
          </p:nvSpPr>
          <p:spPr>
            <a:xfrm>
              <a:off x="1716167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650B20-07D9-4A48-9E4A-890EE0C205A6}"/>
                </a:ext>
              </a:extLst>
            </p:cNvPr>
            <p:cNvSpPr txBox="1"/>
            <p:nvPr/>
          </p:nvSpPr>
          <p:spPr>
            <a:xfrm>
              <a:off x="1380118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  <a:p>
              <a:pPr algn="ctr"/>
              <a:r>
                <a:rPr lang="en-US" i="1" u="sng" dirty="0"/>
                <a:t>(deg)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B5FA30-A915-45F1-ACC5-9137B5689951}"/>
                </a:ext>
              </a:extLst>
            </p:cNvPr>
            <p:cNvSpPr txBox="1"/>
            <p:nvPr/>
          </p:nvSpPr>
          <p:spPr>
            <a:xfrm>
              <a:off x="2685958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AB39CB-00E7-493C-B70D-AB219B92018F}"/>
                </a:ext>
              </a:extLst>
            </p:cNvPr>
            <p:cNvSpPr txBox="1"/>
            <p:nvPr/>
          </p:nvSpPr>
          <p:spPr>
            <a:xfrm>
              <a:off x="2685958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25645C-F60C-4592-8B49-829034809152}"/>
                </a:ext>
              </a:extLst>
            </p:cNvPr>
            <p:cNvSpPr txBox="1"/>
            <p:nvPr/>
          </p:nvSpPr>
          <p:spPr>
            <a:xfrm>
              <a:off x="2685958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CFD2E1-1440-4ADD-8F14-DA09867897E0}"/>
                </a:ext>
              </a:extLst>
            </p:cNvPr>
            <p:cNvSpPr txBox="1"/>
            <p:nvPr/>
          </p:nvSpPr>
          <p:spPr>
            <a:xfrm>
              <a:off x="2685958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385E45-5C0E-4507-9558-F324FD347E56}"/>
                </a:ext>
              </a:extLst>
            </p:cNvPr>
            <p:cNvSpPr txBox="1"/>
            <p:nvPr/>
          </p:nvSpPr>
          <p:spPr>
            <a:xfrm>
              <a:off x="2685958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47425B-9E07-47DD-BE46-309EE3954962}"/>
                </a:ext>
              </a:extLst>
            </p:cNvPr>
            <p:cNvSpPr txBox="1"/>
            <p:nvPr/>
          </p:nvSpPr>
          <p:spPr>
            <a:xfrm>
              <a:off x="2349909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July </a:t>
              </a:r>
            </a:p>
            <a:p>
              <a:pPr algn="ctr"/>
              <a:r>
                <a:rPr lang="en-US" i="1" u="sng" dirty="0"/>
                <a:t>High (F)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B4F5A0-AA88-482E-81C2-D9E00E8580EC}"/>
                </a:ext>
              </a:extLst>
            </p:cNvPr>
            <p:cNvSpPr txBox="1"/>
            <p:nvPr/>
          </p:nvSpPr>
          <p:spPr>
            <a:xfrm>
              <a:off x="3673280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129BE69-B0DA-49D2-A340-E846D2B91362}"/>
                </a:ext>
              </a:extLst>
            </p:cNvPr>
            <p:cNvSpPr txBox="1"/>
            <p:nvPr/>
          </p:nvSpPr>
          <p:spPr>
            <a:xfrm>
              <a:off x="3673280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49065C-1678-4F70-BDFE-F7D66FCD1D46}"/>
                </a:ext>
              </a:extLst>
            </p:cNvPr>
            <p:cNvSpPr txBox="1"/>
            <p:nvPr/>
          </p:nvSpPr>
          <p:spPr>
            <a:xfrm>
              <a:off x="3673280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435FD9D-05EB-4A91-B6F9-7C991BA1E6FC}"/>
                </a:ext>
              </a:extLst>
            </p:cNvPr>
            <p:cNvSpPr txBox="1"/>
            <p:nvPr/>
          </p:nvSpPr>
          <p:spPr>
            <a:xfrm>
              <a:off x="3673280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C47EE79-A527-4706-89A4-C32F4C62D8A8}"/>
                </a:ext>
              </a:extLst>
            </p:cNvPr>
            <p:cNvSpPr txBox="1"/>
            <p:nvPr/>
          </p:nvSpPr>
          <p:spPr>
            <a:xfrm>
              <a:off x="3673280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754D7F-87D5-4767-8679-AD1518AA23ED}"/>
                </a:ext>
              </a:extLst>
            </p:cNvPr>
            <p:cNvSpPr txBox="1"/>
            <p:nvPr/>
          </p:nvSpPr>
          <p:spPr>
            <a:xfrm>
              <a:off x="3447909" y="2520394"/>
              <a:ext cx="1054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</a:t>
              </a:r>
            </a:p>
            <a:p>
              <a:pPr algn="ctr"/>
              <a:r>
                <a:rPr lang="en-US" i="1" u="sng" dirty="0"/>
                <a:t>Snowfall 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more features!?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73036-5E10-4F6B-B08F-58E4B5685D74}"/>
              </a:ext>
            </a:extLst>
          </p:cNvPr>
          <p:cNvGrpSpPr/>
          <p:nvPr/>
        </p:nvGrpSpPr>
        <p:grpSpPr>
          <a:xfrm>
            <a:off x="7752096" y="2520394"/>
            <a:ext cx="791942" cy="2482745"/>
            <a:chOff x="8252794" y="2520394"/>
            <a:chExt cx="791942" cy="24827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9FA12-65DB-4969-9BCA-17232D327887}"/>
                </a:ext>
              </a:extLst>
            </p:cNvPr>
            <p:cNvSpPr txBox="1"/>
            <p:nvPr/>
          </p:nvSpPr>
          <p:spPr>
            <a:xfrm>
              <a:off x="8347099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43555-15AD-41E1-A44D-FA33CDBE2130}"/>
                </a:ext>
              </a:extLst>
            </p:cNvPr>
            <p:cNvSpPr txBox="1"/>
            <p:nvPr/>
          </p:nvSpPr>
          <p:spPr>
            <a:xfrm>
              <a:off x="8347099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BF4ADA-48A1-44CB-8A53-3E0330D739F9}"/>
                </a:ext>
              </a:extLst>
            </p:cNvPr>
            <p:cNvSpPr txBox="1"/>
            <p:nvPr/>
          </p:nvSpPr>
          <p:spPr>
            <a:xfrm>
              <a:off x="8347099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9EE9F3-5FD3-457A-8246-A5D3B22DFCA1}"/>
                </a:ext>
              </a:extLst>
            </p:cNvPr>
            <p:cNvSpPr txBox="1"/>
            <p:nvPr/>
          </p:nvSpPr>
          <p:spPr>
            <a:xfrm>
              <a:off x="8347099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59990B-5940-47EA-88FA-6DECD49E9CF6}"/>
                </a:ext>
              </a:extLst>
            </p:cNvPr>
            <p:cNvSpPr txBox="1"/>
            <p:nvPr/>
          </p:nvSpPr>
          <p:spPr>
            <a:xfrm>
              <a:off x="8347099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83414-F098-421F-8965-48E3BBA05D61}"/>
                </a:ext>
              </a:extLst>
            </p:cNvPr>
            <p:cNvSpPr txBox="1"/>
            <p:nvPr/>
          </p:nvSpPr>
          <p:spPr>
            <a:xfrm>
              <a:off x="8252794" y="2520394"/>
              <a:ext cx="791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  <a:p>
              <a:pPr algn="ctr"/>
              <a:r>
                <a:rPr lang="en-US" i="1" u="sng" dirty="0"/>
                <a:t>(F)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EAFDB3-BE1E-4D31-998A-071C13062062}"/>
              </a:ext>
            </a:extLst>
          </p:cNvPr>
          <p:cNvGrpSpPr/>
          <p:nvPr/>
        </p:nvGrpSpPr>
        <p:grpSpPr>
          <a:xfrm>
            <a:off x="1913878" y="5011313"/>
            <a:ext cx="6683542" cy="1072392"/>
            <a:chOff x="1913878" y="5011313"/>
            <a:chExt cx="6683542" cy="10723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D01E09-FE6B-4EA0-AA6D-A1DFB4984B3E}"/>
                </a:ext>
              </a:extLst>
            </p:cNvPr>
            <p:cNvGrpSpPr/>
            <p:nvPr/>
          </p:nvGrpSpPr>
          <p:grpSpPr>
            <a:xfrm>
              <a:off x="1913878" y="5011313"/>
              <a:ext cx="2503822" cy="1072392"/>
              <a:chOff x="1913878" y="5011313"/>
              <a:chExt cx="2503822" cy="10723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Left Brace 126">
                <a:extLst>
                  <a:ext uri="{FF2B5EF4-FFF2-40B4-BE49-F238E27FC236}">
                    <a16:creationId xmlns:a16="http://schemas.microsoft.com/office/drawing/2014/main" id="{3EA9D8C6-28CC-4EBA-9E2D-8F5933A8B6DD}"/>
                  </a:ext>
                </a:extLst>
              </p:cNvPr>
              <p:cNvSpPr/>
              <p:nvPr/>
            </p:nvSpPr>
            <p:spPr>
              <a:xfrm rot="16200000">
                <a:off x="3002204" y="3922987"/>
                <a:ext cx="327170" cy="2503822"/>
              </a:xfrm>
              <a:prstGeom prst="leftBrace">
                <a:avLst>
                  <a:gd name="adj1" fmla="val 57051"/>
                  <a:gd name="adj2" fmla="val 109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FF5E07-8B28-42A1-A7AF-AD2807691002}"/>
                </a:ext>
              </a:extLst>
            </p:cNvPr>
            <p:cNvGrpSpPr/>
            <p:nvPr/>
          </p:nvGrpSpPr>
          <p:grpSpPr>
            <a:xfrm>
              <a:off x="7698712" y="5078199"/>
              <a:ext cx="898708" cy="1005505"/>
              <a:chOff x="7698712" y="5078199"/>
              <a:chExt cx="898708" cy="10055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Left Brace 127">
                <a:extLst>
                  <a:ext uri="{FF2B5EF4-FFF2-40B4-BE49-F238E27FC236}">
                    <a16:creationId xmlns:a16="http://schemas.microsoft.com/office/drawing/2014/main" id="{7FDCF57B-D612-4115-A69F-1727908F8DE0}"/>
                  </a:ext>
                </a:extLst>
              </p:cNvPr>
              <p:cNvSpPr/>
              <p:nvPr/>
            </p:nvSpPr>
            <p:spPr>
              <a:xfrm rot="16200000">
                <a:off x="7984482" y="4792430"/>
                <a:ext cx="327170" cy="898707"/>
              </a:xfrm>
              <a:prstGeom prst="leftBrace">
                <a:avLst>
                  <a:gd name="adj1" fmla="val 57051"/>
                  <a:gd name="adj2" fmla="val 5035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C7EA34-22C8-44DF-B384-79A6530ABF33}"/>
              </a:ext>
            </a:extLst>
          </p:cNvPr>
          <p:cNvGrpSpPr/>
          <p:nvPr/>
        </p:nvGrpSpPr>
        <p:grpSpPr>
          <a:xfrm>
            <a:off x="2753950" y="5499737"/>
            <a:ext cx="4510916" cy="954107"/>
            <a:chOff x="2753950" y="5499737"/>
            <a:chExt cx="4510916" cy="95410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E078F71-5DFC-4BB6-AC0B-9D53ACE94088}"/>
                </a:ext>
              </a:extLst>
            </p:cNvPr>
            <p:cNvSpPr txBox="1"/>
            <p:nvPr/>
          </p:nvSpPr>
          <p:spPr>
            <a:xfrm>
              <a:off x="3447909" y="5499737"/>
              <a:ext cx="3816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4 features + a feature of 1s for intercept/bias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7D7574-7DE1-4994-A440-EFEF2C9545E4}"/>
                </a:ext>
              </a:extLst>
            </p:cNvPr>
            <p:cNvSpPr/>
            <p:nvPr/>
          </p:nvSpPr>
          <p:spPr>
            <a:xfrm>
              <a:off x="2753950" y="5723651"/>
              <a:ext cx="506280" cy="50628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61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EBC0-4B5D-411B-AE76-1A563D8A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F44D-D6DB-40F0-868C-4B66ECF4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is incredibly messy terminology-wise. </a:t>
            </a:r>
          </a:p>
          <a:p>
            <a:r>
              <a:rPr lang="en-US" dirty="0"/>
              <a:t>Most things have at lots of names. </a:t>
            </a:r>
          </a:p>
          <a:p>
            <a:r>
              <a:rPr lang="en-US" dirty="0"/>
              <a:t>I will try to write down multiple of them so if you see it later you’ll know what it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411493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the math works out!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73D1EA-B87C-4A2C-A9A1-09316F679E73}"/>
              </a:ext>
            </a:extLst>
          </p:cNvPr>
          <p:cNvSpPr txBox="1"/>
          <p:nvPr/>
        </p:nvSpPr>
        <p:spPr>
          <a:xfrm>
            <a:off x="95096" y="544650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general called linear regression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A2FAE5-116A-4B01-BF34-47F1E5B4E5DD}"/>
              </a:ext>
            </a:extLst>
          </p:cNvPr>
          <p:cNvGrpSpPr/>
          <p:nvPr/>
        </p:nvGrpSpPr>
        <p:grpSpPr>
          <a:xfrm>
            <a:off x="127975" y="3618992"/>
            <a:ext cx="8829422" cy="1477327"/>
            <a:chOff x="127975" y="3383988"/>
            <a:chExt cx="8829422" cy="14773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52192A-2583-44B8-94F7-0F3E7CFD594B}"/>
                </a:ext>
              </a:extLst>
            </p:cNvPr>
            <p:cNvSpPr txBox="1"/>
            <p:nvPr/>
          </p:nvSpPr>
          <p:spPr>
            <a:xfrm>
              <a:off x="1830812" y="3383988"/>
              <a:ext cx="5482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New EECS 442 Weather Rule: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6D7B51-51BC-4AD0-91ED-032B42289123}"/>
                </a:ext>
              </a:extLst>
            </p:cNvPr>
            <p:cNvSpPr txBox="1"/>
            <p:nvPr/>
          </p:nvSpPr>
          <p:spPr>
            <a:xfrm>
              <a:off x="127975" y="3907208"/>
              <a:ext cx="88294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1</a:t>
              </a:r>
              <a:r>
                <a:rPr lang="en-US" sz="2800" dirty="0"/>
                <a:t>*latitude + w</a:t>
              </a:r>
              <a:r>
                <a:rPr lang="en-US" sz="2800" baseline="-25000" dirty="0"/>
                <a:t>2</a:t>
              </a:r>
              <a:r>
                <a:rPr lang="en-US" sz="2800" dirty="0"/>
                <a:t>*(avg July high) + </a:t>
              </a:r>
            </a:p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3</a:t>
              </a:r>
              <a:r>
                <a:rPr lang="en-US" sz="2800" dirty="0"/>
                <a:t>*(avg snowfall) + w</a:t>
              </a:r>
              <a:r>
                <a:rPr lang="en-US" sz="2800" baseline="-25000" dirty="0"/>
                <a:t>4</a:t>
              </a:r>
              <a:r>
                <a:rPr lang="en-US" sz="2800" dirty="0"/>
                <a:t>*1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825DF0-3FF4-4E0A-B8A6-D5164979C636}"/>
              </a:ext>
            </a:extLst>
          </p:cNvPr>
          <p:cNvGrpSpPr/>
          <p:nvPr/>
        </p:nvGrpSpPr>
        <p:grpSpPr>
          <a:xfrm>
            <a:off x="3852934" y="2026516"/>
            <a:ext cx="4329265" cy="1073441"/>
            <a:chOff x="3852934" y="2026516"/>
            <a:chExt cx="4329265" cy="10734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1DC387-440A-4043-A1F5-B904F8D744D0}"/>
                </a:ext>
              </a:extLst>
            </p:cNvPr>
            <p:cNvGrpSpPr/>
            <p:nvPr/>
          </p:nvGrpSpPr>
          <p:grpSpPr>
            <a:xfrm>
              <a:off x="3852934" y="2088478"/>
              <a:ext cx="2033442" cy="949516"/>
              <a:chOff x="3852934" y="2163857"/>
              <a:chExt cx="2033442" cy="9495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/>
                  <p:nvPr/>
                </p:nvSpPr>
                <p:spPr>
                  <a:xfrm>
                    <a:off x="3852934" y="2163857"/>
                    <a:ext cx="2033442" cy="3667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2934" y="2163857"/>
                    <a:ext cx="2033442" cy="36676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95" b="-1451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Arrow: Down 58">
                <a:extLst>
                  <a:ext uri="{FF2B5EF4-FFF2-40B4-BE49-F238E27FC236}">
                    <a16:creationId xmlns:a16="http://schemas.microsoft.com/office/drawing/2014/main" id="{859547ED-0A68-4A65-BC05-290123AB411C}"/>
                  </a:ext>
                </a:extLst>
              </p:cNvPr>
              <p:cNvSpPr/>
              <p:nvPr/>
            </p:nvSpPr>
            <p:spPr>
              <a:xfrm rot="16200000">
                <a:off x="4526818" y="2347895"/>
                <a:ext cx="618604" cy="91235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B39D7-5C20-41D1-A947-846994D5E91A}"/>
                </a:ext>
              </a:extLst>
            </p:cNvPr>
            <p:cNvGrpSpPr/>
            <p:nvPr/>
          </p:nvGrpSpPr>
          <p:grpSpPr>
            <a:xfrm>
              <a:off x="6236608" y="2026516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24E54D-5B7D-4034-8716-56693C71FB62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E76069-5527-4906-BA07-5CFD648FA5EF}"/>
              </a:ext>
            </a:extLst>
          </p:cNvPr>
          <p:cNvGrpSpPr/>
          <p:nvPr/>
        </p:nvGrpSpPr>
        <p:grpSpPr>
          <a:xfrm>
            <a:off x="1468604" y="2026515"/>
            <a:ext cx="1988464" cy="1073442"/>
            <a:chOff x="1468604" y="2013100"/>
            <a:chExt cx="1988464" cy="1073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D10ADF-3848-42E5-9208-127335B7188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A49B57-C224-49C1-BA9C-B3507E38F559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22817-EB6B-4E37-9AF0-6B193D7EDE76}"/>
              </a:ext>
            </a:extLst>
          </p:cNvPr>
          <p:cNvSpPr txBox="1"/>
          <p:nvPr/>
        </p:nvSpPr>
        <p:spPr>
          <a:xfrm>
            <a:off x="95096" y="427387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Mexico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3A97F-5BDF-4741-8B90-74E5B523966E}"/>
              </a:ext>
            </a:extLst>
          </p:cNvPr>
          <p:cNvSpPr txBox="1"/>
          <p:nvPr/>
        </p:nvSpPr>
        <p:spPr>
          <a:xfrm>
            <a:off x="95096" y="3913948"/>
            <a:ext cx="158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Austin, 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9AFB9-BCBD-4141-9813-0095392C9BED}"/>
              </a:ext>
            </a:extLst>
          </p:cNvPr>
          <p:cNvSpPr txBox="1"/>
          <p:nvPr/>
        </p:nvSpPr>
        <p:spPr>
          <a:xfrm>
            <a:off x="95096" y="319408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 Arbor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40455-652C-4A85-9A9E-CF52365AE53F}"/>
              </a:ext>
            </a:extLst>
          </p:cNvPr>
          <p:cNvSpPr txBox="1"/>
          <p:nvPr/>
        </p:nvSpPr>
        <p:spPr>
          <a:xfrm>
            <a:off x="95096" y="355401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Washington, 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2755A-1080-45D5-9997-87C83EC15555}"/>
              </a:ext>
            </a:extLst>
          </p:cNvPr>
          <p:cNvSpPr txBox="1"/>
          <p:nvPr/>
        </p:nvSpPr>
        <p:spPr>
          <a:xfrm>
            <a:off x="95096" y="4633807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Panama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4119B-A5A6-4136-AE83-097F3A7845CD}"/>
              </a:ext>
            </a:extLst>
          </p:cNvPr>
          <p:cNvSpPr txBox="1"/>
          <p:nvPr/>
        </p:nvSpPr>
        <p:spPr>
          <a:xfrm>
            <a:off x="99264" y="2520394"/>
            <a:ext cx="153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City</a:t>
            </a:r>
          </a:p>
          <a:p>
            <a:r>
              <a:rPr lang="en-US" i="1" u="sng" dirty="0"/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9FA12-65DB-4969-9BCA-17232D327887}"/>
              </a:ext>
            </a:extLst>
          </p:cNvPr>
          <p:cNvSpPr txBox="1"/>
          <p:nvPr/>
        </p:nvSpPr>
        <p:spPr>
          <a:xfrm>
            <a:off x="834709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43555-15AD-41E1-A44D-FA33CDBE2130}"/>
              </a:ext>
            </a:extLst>
          </p:cNvPr>
          <p:cNvSpPr txBox="1"/>
          <p:nvPr/>
        </p:nvSpPr>
        <p:spPr>
          <a:xfrm>
            <a:off x="834709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F4ADA-48A1-44CB-8A53-3E0330D739F9}"/>
              </a:ext>
            </a:extLst>
          </p:cNvPr>
          <p:cNvSpPr txBox="1"/>
          <p:nvPr/>
        </p:nvSpPr>
        <p:spPr>
          <a:xfrm>
            <a:off x="834709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EE9F3-5FD3-457A-8246-A5D3B22DFCA1}"/>
              </a:ext>
            </a:extLst>
          </p:cNvPr>
          <p:cNvSpPr txBox="1"/>
          <p:nvPr/>
        </p:nvSpPr>
        <p:spPr>
          <a:xfrm>
            <a:off x="834709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9990B-5940-47EA-88FA-6DECD49E9CF6}"/>
              </a:ext>
            </a:extLst>
          </p:cNvPr>
          <p:cNvSpPr txBox="1"/>
          <p:nvPr/>
        </p:nvSpPr>
        <p:spPr>
          <a:xfrm>
            <a:off x="834709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83414-F098-421F-8965-48E3BBA05D61}"/>
              </a:ext>
            </a:extLst>
          </p:cNvPr>
          <p:cNvSpPr txBox="1"/>
          <p:nvPr/>
        </p:nvSpPr>
        <p:spPr>
          <a:xfrm>
            <a:off x="8252794" y="2520394"/>
            <a:ext cx="79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Temp</a:t>
            </a:r>
          </a:p>
          <a:p>
            <a:pPr algn="ctr"/>
            <a:r>
              <a:rPr lang="en-US" i="1" u="sng" dirty="0"/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1478D-EE9E-4638-AFF6-3C4CAA6D0BAD}"/>
              </a:ext>
            </a:extLst>
          </p:cNvPr>
          <p:cNvSpPr txBox="1"/>
          <p:nvPr/>
        </p:nvSpPr>
        <p:spPr>
          <a:xfrm>
            <a:off x="1716167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10F911-BBEE-4EA8-9CDE-BCC8FF87DC45}"/>
              </a:ext>
            </a:extLst>
          </p:cNvPr>
          <p:cNvSpPr txBox="1"/>
          <p:nvPr/>
        </p:nvSpPr>
        <p:spPr>
          <a:xfrm>
            <a:off x="1716167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49D43-40F2-4807-9DA0-F73433448802}"/>
              </a:ext>
            </a:extLst>
          </p:cNvPr>
          <p:cNvSpPr txBox="1"/>
          <p:nvPr/>
        </p:nvSpPr>
        <p:spPr>
          <a:xfrm>
            <a:off x="1716167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032A7A-FEAB-426C-90C9-178073DC4052}"/>
              </a:ext>
            </a:extLst>
          </p:cNvPr>
          <p:cNvSpPr txBox="1"/>
          <p:nvPr/>
        </p:nvSpPr>
        <p:spPr>
          <a:xfrm>
            <a:off x="1716167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5A191-76FE-431E-B7B5-D0DEF5A889D5}"/>
              </a:ext>
            </a:extLst>
          </p:cNvPr>
          <p:cNvSpPr txBox="1"/>
          <p:nvPr/>
        </p:nvSpPr>
        <p:spPr>
          <a:xfrm>
            <a:off x="1716167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50B20-07D9-4A48-9E4A-890EE0C205A6}"/>
              </a:ext>
            </a:extLst>
          </p:cNvPr>
          <p:cNvSpPr txBox="1"/>
          <p:nvPr/>
        </p:nvSpPr>
        <p:spPr>
          <a:xfrm>
            <a:off x="1380118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Latitude</a:t>
            </a:r>
          </a:p>
          <a:p>
            <a:pPr algn="ctr"/>
            <a:r>
              <a:rPr lang="en-US" i="1" u="sng" dirty="0"/>
              <a:t>(deg)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43BBC-818C-4E78-BB9C-3B9D88097912}"/>
              </a:ext>
            </a:extLst>
          </p:cNvPr>
          <p:cNvSpPr txBox="1"/>
          <p:nvPr/>
        </p:nvSpPr>
        <p:spPr>
          <a:xfrm>
            <a:off x="6816991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3605E-48F3-4B23-9E5F-61F905AE0DEE}"/>
              </a:ext>
            </a:extLst>
          </p:cNvPr>
          <p:cNvSpPr txBox="1"/>
          <p:nvPr/>
        </p:nvSpPr>
        <p:spPr>
          <a:xfrm>
            <a:off x="6816991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49083-7BEF-4F64-B5C0-2BCA5CC96E92}"/>
              </a:ext>
            </a:extLst>
          </p:cNvPr>
          <p:cNvSpPr txBox="1"/>
          <p:nvPr/>
        </p:nvSpPr>
        <p:spPr>
          <a:xfrm>
            <a:off x="6816991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40DDF-50B4-49E8-BDF2-7511C2D4B586}"/>
              </a:ext>
            </a:extLst>
          </p:cNvPr>
          <p:cNvSpPr txBox="1"/>
          <p:nvPr/>
        </p:nvSpPr>
        <p:spPr>
          <a:xfrm>
            <a:off x="6816991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0EFBBA-2F26-4CE1-9F17-D8FDCC40D390}"/>
              </a:ext>
            </a:extLst>
          </p:cNvPr>
          <p:cNvSpPr txBox="1"/>
          <p:nvPr/>
        </p:nvSpPr>
        <p:spPr>
          <a:xfrm>
            <a:off x="6816991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8E903E-1547-4347-9A02-CD13158515A7}"/>
              </a:ext>
            </a:extLst>
          </p:cNvPr>
          <p:cNvSpPr txBox="1"/>
          <p:nvPr/>
        </p:nvSpPr>
        <p:spPr>
          <a:xfrm>
            <a:off x="6494271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% Letter </a:t>
            </a:r>
          </a:p>
          <a:p>
            <a:pPr algn="ctr"/>
            <a:r>
              <a:rPr lang="en-US" i="1" u="sng" dirty="0"/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B2261-6545-447A-8B35-29E63B904F8B}"/>
              </a:ext>
            </a:extLst>
          </p:cNvPr>
          <p:cNvSpPr txBox="1"/>
          <p:nvPr/>
        </p:nvSpPr>
        <p:spPr>
          <a:xfrm>
            <a:off x="5515955" y="4273878"/>
            <a:ext cx="87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7200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80B877-14AB-4176-B1A8-AABE35E24719}"/>
              </a:ext>
            </a:extLst>
          </p:cNvPr>
          <p:cNvSpPr txBox="1"/>
          <p:nvPr/>
        </p:nvSpPr>
        <p:spPr>
          <a:xfrm>
            <a:off x="5654025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D3A623-035F-427F-AFDC-CF0A91BEA0D3}"/>
              </a:ext>
            </a:extLst>
          </p:cNvPr>
          <p:cNvSpPr txBox="1"/>
          <p:nvPr/>
        </p:nvSpPr>
        <p:spPr>
          <a:xfrm>
            <a:off x="5654025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6F6328-0595-40F1-906E-F64CB194298C}"/>
              </a:ext>
            </a:extLst>
          </p:cNvPr>
          <p:cNvSpPr txBox="1"/>
          <p:nvPr/>
        </p:nvSpPr>
        <p:spPr>
          <a:xfrm>
            <a:off x="5654025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0C6507-CF9C-4FC3-8CEF-80F7F3759B4B}"/>
              </a:ext>
            </a:extLst>
          </p:cNvPr>
          <p:cNvSpPr txBox="1"/>
          <p:nvPr/>
        </p:nvSpPr>
        <p:spPr>
          <a:xfrm>
            <a:off x="5654025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4BE0CF-DAB1-4EFA-991C-FF0AE6E9C72B}"/>
              </a:ext>
            </a:extLst>
          </p:cNvPr>
          <p:cNvSpPr txBox="1"/>
          <p:nvPr/>
        </p:nvSpPr>
        <p:spPr>
          <a:xfrm>
            <a:off x="5375950" y="2520394"/>
            <a:ext cx="115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Elevation </a:t>
            </a:r>
          </a:p>
          <a:p>
            <a:pPr algn="ctr"/>
            <a:r>
              <a:rPr lang="en-US" i="1" u="sng" dirty="0"/>
              <a:t>(ft)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B5FA30-A915-45F1-ACC5-9137B5689951}"/>
              </a:ext>
            </a:extLst>
          </p:cNvPr>
          <p:cNvSpPr txBox="1"/>
          <p:nvPr/>
        </p:nvSpPr>
        <p:spPr>
          <a:xfrm>
            <a:off x="2685958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AB39CB-00E7-493C-B70D-AB219B92018F}"/>
              </a:ext>
            </a:extLst>
          </p:cNvPr>
          <p:cNvSpPr txBox="1"/>
          <p:nvPr/>
        </p:nvSpPr>
        <p:spPr>
          <a:xfrm>
            <a:off x="2685958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5645C-F60C-4592-8B49-829034809152}"/>
              </a:ext>
            </a:extLst>
          </p:cNvPr>
          <p:cNvSpPr txBox="1"/>
          <p:nvPr/>
        </p:nvSpPr>
        <p:spPr>
          <a:xfrm>
            <a:off x="2685958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CFD2E1-1440-4ADD-8F14-DA09867897E0}"/>
              </a:ext>
            </a:extLst>
          </p:cNvPr>
          <p:cNvSpPr txBox="1"/>
          <p:nvPr/>
        </p:nvSpPr>
        <p:spPr>
          <a:xfrm>
            <a:off x="2685958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385E45-5C0E-4507-9558-F324FD347E56}"/>
              </a:ext>
            </a:extLst>
          </p:cNvPr>
          <p:cNvSpPr txBox="1"/>
          <p:nvPr/>
        </p:nvSpPr>
        <p:spPr>
          <a:xfrm>
            <a:off x="2685958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47425B-9E07-47DD-BE46-309EE3954962}"/>
              </a:ext>
            </a:extLst>
          </p:cNvPr>
          <p:cNvSpPr txBox="1"/>
          <p:nvPr/>
        </p:nvSpPr>
        <p:spPr>
          <a:xfrm>
            <a:off x="2349909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July </a:t>
            </a:r>
          </a:p>
          <a:p>
            <a:pPr algn="ctr"/>
            <a:r>
              <a:rPr lang="en-US" i="1" u="sng" dirty="0"/>
              <a:t>High (F)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C11FFB-A58D-4231-9F2E-082E78B39953}"/>
              </a:ext>
            </a:extLst>
          </p:cNvPr>
          <p:cNvSpPr txBox="1"/>
          <p:nvPr/>
        </p:nvSpPr>
        <p:spPr>
          <a:xfrm>
            <a:off x="459515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2702C-74AA-4720-AA78-1DF3A1336E7C}"/>
              </a:ext>
            </a:extLst>
          </p:cNvPr>
          <p:cNvSpPr txBox="1"/>
          <p:nvPr/>
        </p:nvSpPr>
        <p:spPr>
          <a:xfrm>
            <a:off x="459515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EFEA31-D545-469A-AA34-6CBF268D5AAA}"/>
              </a:ext>
            </a:extLst>
          </p:cNvPr>
          <p:cNvSpPr txBox="1"/>
          <p:nvPr/>
        </p:nvSpPr>
        <p:spPr>
          <a:xfrm>
            <a:off x="459515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7A7C2-4742-4E1B-97B0-7ECE1287B0EE}"/>
              </a:ext>
            </a:extLst>
          </p:cNvPr>
          <p:cNvSpPr txBox="1"/>
          <p:nvPr/>
        </p:nvSpPr>
        <p:spPr>
          <a:xfrm>
            <a:off x="459515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7D78E6-C13F-49D7-8E89-B9D5AFD7C931}"/>
              </a:ext>
            </a:extLst>
          </p:cNvPr>
          <p:cNvSpPr txBox="1"/>
          <p:nvPr/>
        </p:nvSpPr>
        <p:spPr>
          <a:xfrm>
            <a:off x="459515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FE94A-204E-47FF-B67B-F8121C12C1C6}"/>
              </a:ext>
            </a:extLst>
          </p:cNvPr>
          <p:cNvSpPr txBox="1"/>
          <p:nvPr/>
        </p:nvSpPr>
        <p:spPr>
          <a:xfrm>
            <a:off x="4417700" y="2520394"/>
            <a:ext cx="9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Day of Year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B4F5A0-AA88-482E-81C2-D9E00E8580EC}"/>
              </a:ext>
            </a:extLst>
          </p:cNvPr>
          <p:cNvSpPr txBox="1"/>
          <p:nvPr/>
        </p:nvSpPr>
        <p:spPr>
          <a:xfrm>
            <a:off x="3673280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29BE69-B0DA-49D2-A340-E846D2B91362}"/>
              </a:ext>
            </a:extLst>
          </p:cNvPr>
          <p:cNvSpPr txBox="1"/>
          <p:nvPr/>
        </p:nvSpPr>
        <p:spPr>
          <a:xfrm>
            <a:off x="3673280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49065C-1678-4F70-BDFE-F7D66FCD1D46}"/>
              </a:ext>
            </a:extLst>
          </p:cNvPr>
          <p:cNvSpPr txBox="1"/>
          <p:nvPr/>
        </p:nvSpPr>
        <p:spPr>
          <a:xfrm>
            <a:off x="3673280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35FD9D-05EB-4A91-B6F9-7C991BA1E6FC}"/>
              </a:ext>
            </a:extLst>
          </p:cNvPr>
          <p:cNvSpPr txBox="1"/>
          <p:nvPr/>
        </p:nvSpPr>
        <p:spPr>
          <a:xfrm>
            <a:off x="3673280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47EE79-A527-4706-89A4-C32F4C62D8A8}"/>
              </a:ext>
            </a:extLst>
          </p:cNvPr>
          <p:cNvSpPr txBox="1"/>
          <p:nvPr/>
        </p:nvSpPr>
        <p:spPr>
          <a:xfrm>
            <a:off x="3673280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754D7F-87D5-4767-8679-AD1518AA23ED}"/>
              </a:ext>
            </a:extLst>
          </p:cNvPr>
          <p:cNvSpPr txBox="1"/>
          <p:nvPr/>
        </p:nvSpPr>
        <p:spPr>
          <a:xfrm>
            <a:off x="3447909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</a:t>
            </a:r>
          </a:p>
          <a:p>
            <a:pPr algn="ctr"/>
            <a:r>
              <a:rPr lang="en-US" i="1" u="sng" dirty="0"/>
              <a:t>Snowfall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</a:t>
            </a:r>
            <a:r>
              <a:rPr lang="en-US" sz="2800" b="1" dirty="0"/>
              <a:t>LOTS</a:t>
            </a:r>
            <a:r>
              <a:rPr lang="en-US" sz="2800" dirty="0"/>
              <a:t> of features!?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/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3E078F71-5DFC-4BB6-AC0B-9D53ACE94088}"/>
              </a:ext>
            </a:extLst>
          </p:cNvPr>
          <p:cNvSpPr txBox="1"/>
          <p:nvPr/>
        </p:nvSpPr>
        <p:spPr>
          <a:xfrm>
            <a:off x="3447909" y="5499737"/>
            <a:ext cx="379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features + a feature of 1s for intercept/bias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ACA7E-C30F-49CA-87AF-197654C2CFA8}"/>
              </a:ext>
            </a:extLst>
          </p:cNvPr>
          <p:cNvGrpSpPr/>
          <p:nvPr/>
        </p:nvGrpSpPr>
        <p:grpSpPr>
          <a:xfrm>
            <a:off x="1913878" y="5011313"/>
            <a:ext cx="5332956" cy="1072392"/>
            <a:chOff x="1913878" y="5011313"/>
            <a:chExt cx="5332956" cy="1072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/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eft Brace 126">
              <a:extLst>
                <a:ext uri="{FF2B5EF4-FFF2-40B4-BE49-F238E27FC236}">
                  <a16:creationId xmlns:a16="http://schemas.microsoft.com/office/drawing/2014/main" id="{3EA9D8C6-28CC-4EBA-9E2D-8F5933A8B6DD}"/>
                </a:ext>
              </a:extLst>
            </p:cNvPr>
            <p:cNvSpPr/>
            <p:nvPr/>
          </p:nvSpPr>
          <p:spPr>
            <a:xfrm rot="16200000">
              <a:off x="4416771" y="2508420"/>
              <a:ext cx="327170" cy="5332956"/>
            </a:xfrm>
            <a:prstGeom prst="leftBrace">
              <a:avLst>
                <a:gd name="adj1" fmla="val 57051"/>
                <a:gd name="adj2" fmla="val 109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Left Brace 127">
            <a:extLst>
              <a:ext uri="{FF2B5EF4-FFF2-40B4-BE49-F238E27FC236}">
                <a16:creationId xmlns:a16="http://schemas.microsoft.com/office/drawing/2014/main" id="{7FDCF57B-D612-4115-A69F-1727908F8DE0}"/>
              </a:ext>
            </a:extLst>
          </p:cNvPr>
          <p:cNvSpPr/>
          <p:nvPr/>
        </p:nvSpPr>
        <p:spPr>
          <a:xfrm rot="16200000">
            <a:off x="8329159" y="4792430"/>
            <a:ext cx="327170" cy="898707"/>
          </a:xfrm>
          <a:prstGeom prst="leftBrace">
            <a:avLst>
              <a:gd name="adj1" fmla="val 57051"/>
              <a:gd name="adj2" fmla="val 2421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10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BB89-6C39-4D1D-9799-1DA631C8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7289E2-4217-4147-89DB-F3BEC64DB892}"/>
              </a:ext>
            </a:extLst>
          </p:cNvPr>
          <p:cNvGrpSpPr/>
          <p:nvPr/>
        </p:nvGrpSpPr>
        <p:grpSpPr>
          <a:xfrm>
            <a:off x="1468604" y="1565120"/>
            <a:ext cx="1988464" cy="1073442"/>
            <a:chOff x="1468604" y="2013100"/>
            <a:chExt cx="1988464" cy="1073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0B1C77-5A66-4488-A3D7-837E97C94B5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38E4DB4-7C82-4C86-B8E0-1F68BAEFFD9F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2E56F-4E15-4A67-9C4D-2505AB9D0F90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B30CC1-4E0B-4387-A2E7-5617AFC59447}"/>
              </a:ext>
            </a:extLst>
          </p:cNvPr>
          <p:cNvGrpSpPr/>
          <p:nvPr/>
        </p:nvGrpSpPr>
        <p:grpSpPr>
          <a:xfrm>
            <a:off x="3852934" y="1565121"/>
            <a:ext cx="4329265" cy="1073441"/>
            <a:chOff x="3852934" y="1565121"/>
            <a:chExt cx="4329265" cy="1073441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4953891C-1F7B-41FC-AE7F-E5314B3FCC5C}"/>
                </a:ext>
              </a:extLst>
            </p:cNvPr>
            <p:cNvSpPr/>
            <p:nvPr/>
          </p:nvSpPr>
          <p:spPr>
            <a:xfrm rot="16200000">
              <a:off x="4526818" y="1811121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906ECB-B349-43BE-842F-46F45B37E0C5}"/>
                </a:ext>
              </a:extLst>
            </p:cNvPr>
            <p:cNvGrpSpPr/>
            <p:nvPr/>
          </p:nvGrpSpPr>
          <p:grpSpPr>
            <a:xfrm>
              <a:off x="6236608" y="1565121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216679-C925-4A75-A476-1513E422C5FF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/>
                <p:nvPr/>
              </p:nvSpPr>
              <p:spPr>
                <a:xfrm>
                  <a:off x="3852934" y="1637768"/>
                  <a:ext cx="2033442" cy="3667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934" y="1637768"/>
                  <a:ext cx="2033442" cy="366767"/>
                </a:xfrm>
                <a:prstGeom prst="rect">
                  <a:avLst/>
                </a:prstGeom>
                <a:blipFill>
                  <a:blip r:embed="rId5"/>
                  <a:stretch>
                    <a:fillRect r="-595" b="-1451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672166-00B0-4BA3-B04F-492DD7E62B9B}"/>
              </a:ext>
            </a:extLst>
          </p:cNvPr>
          <p:cNvGrpSpPr/>
          <p:nvPr/>
        </p:nvGrpSpPr>
        <p:grpSpPr>
          <a:xfrm>
            <a:off x="251670" y="2890683"/>
            <a:ext cx="8793066" cy="3627725"/>
            <a:chOff x="251670" y="2890683"/>
            <a:chExt cx="8793066" cy="36277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2894E-6550-435E-A36B-215587D397C3}"/>
                </a:ext>
              </a:extLst>
            </p:cNvPr>
            <p:cNvGrpSpPr/>
            <p:nvPr/>
          </p:nvGrpSpPr>
          <p:grpSpPr>
            <a:xfrm>
              <a:off x="517431" y="2890683"/>
              <a:ext cx="7998734" cy="1716604"/>
              <a:chOff x="517431" y="4107092"/>
              <a:chExt cx="7998734" cy="17166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B9E85DA5-30A8-4CB0-96FC-9CAEDEBDC00E}"/>
                  </a:ext>
                </a:extLst>
              </p:cNvPr>
              <p:cNvSpPr/>
              <p:nvPr/>
            </p:nvSpPr>
            <p:spPr>
              <a:xfrm rot="16200000">
                <a:off x="4419289" y="4327006"/>
                <a:ext cx="204760" cy="906014"/>
              </a:xfrm>
              <a:prstGeom prst="leftBrace">
                <a:avLst>
                  <a:gd name="adj1" fmla="val 57051"/>
                  <a:gd name="adj2" fmla="val 47937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482C6D-2413-4D3B-9B38-AD22C386497B}"/>
                  </a:ext>
                </a:extLst>
              </p:cNvPr>
              <p:cNvSpPr txBox="1"/>
              <p:nvPr/>
            </p:nvSpPr>
            <p:spPr>
              <a:xfrm>
                <a:off x="517431" y="4992699"/>
                <a:ext cx="79987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X</a:t>
                </a:r>
                <a:r>
                  <a:rPr lang="en-US" sz="2400" b="1" baseline="30000" dirty="0"/>
                  <a:t>T</a:t>
                </a:r>
                <a:r>
                  <a:rPr lang="en-US" sz="2400" b="1" dirty="0"/>
                  <a:t>X</a:t>
                </a:r>
                <a:r>
                  <a:rPr lang="en-US" sz="2400" dirty="0"/>
                  <a:t> is a 7x7 matrix but is </a:t>
                </a:r>
                <a:r>
                  <a:rPr lang="en-US" sz="2400" b="1" dirty="0"/>
                  <a:t>rank deficient</a:t>
                </a:r>
                <a:r>
                  <a:rPr lang="en-US" sz="2400" dirty="0"/>
                  <a:t> (rank 5) </a:t>
                </a:r>
                <a:r>
                  <a:rPr lang="en-US" sz="2400" i="1" dirty="0"/>
                  <a:t>and has no inverse. There are an infinite number of solutions. </a:t>
                </a:r>
                <a:endParaRPr lang="en-US" sz="2400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0AE9AB-AC5A-4660-AB38-1FED0410D8CC}"/>
                </a:ext>
              </a:extLst>
            </p:cNvPr>
            <p:cNvSpPr txBox="1"/>
            <p:nvPr/>
          </p:nvSpPr>
          <p:spPr>
            <a:xfrm>
              <a:off x="251670" y="6241409"/>
              <a:ext cx="8793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Exercise for the mathematically-inclined folks: derive what the space of solutions looks like.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19B5C9-50A0-435A-8AF1-30F5DA414CAB}"/>
              </a:ext>
            </a:extLst>
          </p:cNvPr>
          <p:cNvSpPr txBox="1"/>
          <p:nvPr/>
        </p:nvSpPr>
        <p:spPr>
          <a:xfrm>
            <a:off x="95096" y="4803712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Have to express some preference for which of the infinite solutions we want.</a:t>
            </a:r>
          </a:p>
        </p:txBody>
      </p:sp>
    </p:spTree>
    <p:extLst>
      <p:ext uri="{BB962C8B-B14F-4D97-AF65-F5344CB8AC3E}">
        <p14:creationId xmlns:p14="http://schemas.microsoft.com/office/powerpoint/2010/main" val="20929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0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A27C1-90A4-4F27-ACC7-CFF11B0B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89B5E-3A60-42DB-827C-89F1C6070228}"/>
              </a:ext>
            </a:extLst>
          </p:cNvPr>
          <p:cNvGrpSpPr/>
          <p:nvPr/>
        </p:nvGrpSpPr>
        <p:grpSpPr>
          <a:xfrm>
            <a:off x="2095589" y="3115277"/>
            <a:ext cx="4952822" cy="912352"/>
            <a:chOff x="2599663" y="3036814"/>
            <a:chExt cx="4952822" cy="912352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2CCE1ED0-D0D1-45E7-8100-1C3C0522AD56}"/>
                </a:ext>
              </a:extLst>
            </p:cNvPr>
            <p:cNvSpPr/>
            <p:nvPr/>
          </p:nvSpPr>
          <p:spPr>
            <a:xfrm>
              <a:off x="2599663" y="3036815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34EBAF-2270-42E4-9A87-685332F8B072}"/>
                    </a:ext>
                  </a:extLst>
                </p:cNvPr>
                <p:cNvSpPr txBox="1"/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Take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den>
                      </m:f>
                    </m:oMath>
                  </a14:m>
                  <a:r>
                    <a:rPr lang="en-US" sz="2400" dirty="0"/>
                    <a:t>, set to </a:t>
                  </a:r>
                  <a:r>
                    <a:rPr lang="en-US" sz="2400" b="1" dirty="0"/>
                    <a:t>0</a:t>
                  </a:r>
                  <a:r>
                    <a:rPr lang="en-US" sz="2400" dirty="0"/>
                    <a:t>, solve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D733EC9-4CCD-4627-A76C-7D8B8F755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blipFill>
                  <a:blip r:embed="rId4"/>
                  <a:stretch>
                    <a:fillRect r="-1384" b="-7547"/>
                  </a:stretch>
                </a:blip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B046C671-E70E-4BB8-81AF-6C1C9D9A3493}"/>
                </a:ext>
              </a:extLst>
            </p:cNvPr>
            <p:cNvSpPr/>
            <p:nvPr/>
          </p:nvSpPr>
          <p:spPr>
            <a:xfrm>
              <a:off x="6933881" y="3036814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FC5503-3077-4DC3-A1D5-B249765814DE}"/>
              </a:ext>
            </a:extLst>
          </p:cNvPr>
          <p:cNvGrpSpPr/>
          <p:nvPr/>
        </p:nvGrpSpPr>
        <p:grpSpPr>
          <a:xfrm>
            <a:off x="877491" y="4058720"/>
            <a:ext cx="7271576" cy="1264777"/>
            <a:chOff x="877491" y="4058720"/>
            <a:chExt cx="7271576" cy="1264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/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7F781F6B-B777-42F0-9461-ABF3AED1BB11}"/>
                </a:ext>
              </a:extLst>
            </p:cNvPr>
            <p:cNvSpPr/>
            <p:nvPr/>
          </p:nvSpPr>
          <p:spPr>
            <a:xfrm rot="16200000">
              <a:off x="4420020" y="3925565"/>
              <a:ext cx="186518" cy="1593910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37BBF7-2E57-4BD2-B959-0F7AF8831867}"/>
                </a:ext>
              </a:extLst>
            </p:cNvPr>
            <p:cNvSpPr txBox="1"/>
            <p:nvPr/>
          </p:nvSpPr>
          <p:spPr>
            <a:xfrm>
              <a:off x="877491" y="4861832"/>
              <a:ext cx="7271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X</a:t>
              </a:r>
              <a:r>
                <a:rPr lang="en-US" sz="2400" b="1" baseline="30000" dirty="0">
                  <a:latin typeface="+mj-lt"/>
                </a:rPr>
                <a:t>T</a:t>
              </a:r>
              <a:r>
                <a:rPr lang="en-US" sz="2400" b="1" dirty="0">
                  <a:latin typeface="+mj-lt"/>
                </a:rPr>
                <a:t>X</a:t>
              </a:r>
              <a:r>
                <a:rPr lang="en-US" sz="2400" dirty="0">
                  <a:latin typeface="+mj-lt"/>
                </a:rPr>
                <a:t>+</a:t>
              </a:r>
              <a:r>
                <a:rPr lang="el-GR" sz="2400" dirty="0">
                  <a:latin typeface="+mj-lt"/>
                </a:rPr>
                <a:t>λ</a:t>
              </a:r>
              <a:r>
                <a:rPr lang="en-US" sz="2400" b="1" dirty="0">
                  <a:latin typeface="+mj-lt"/>
                </a:rPr>
                <a:t>I</a:t>
              </a:r>
              <a:r>
                <a:rPr lang="en-US" sz="2400" dirty="0">
                  <a:latin typeface="+mj-lt"/>
                </a:rPr>
                <a:t> is full-rank (and thus invertible) for</a:t>
              </a:r>
              <a:r>
                <a:rPr lang="el-GR" sz="2400" dirty="0"/>
                <a:t> λ</a:t>
              </a:r>
              <a:r>
                <a:rPr lang="en-US" sz="2400" dirty="0"/>
                <a:t>&gt;0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251798-C089-43CB-AE25-F0ED3E67252D}"/>
              </a:ext>
            </a:extLst>
          </p:cNvPr>
          <p:cNvSpPr txBox="1"/>
          <p:nvPr/>
        </p:nvSpPr>
        <p:spPr>
          <a:xfrm>
            <a:off x="276837" y="5508865"/>
            <a:ext cx="853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Called </a:t>
            </a:r>
            <a:r>
              <a:rPr lang="en-US" i="1" dirty="0"/>
              <a:t>lots of things:</a:t>
            </a:r>
            <a:r>
              <a:rPr lang="en-US" dirty="0"/>
              <a:t> regularized least-squares, Tikhonov regularization (after Andrey Tikhonov), ridge regression, Bayesian linear regression with a multivariate normal prior.</a:t>
            </a:r>
            <a:endParaRPr lang="en-US" i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4D55AF-CD15-47A6-A9DD-78A043534AA5}"/>
              </a:ext>
            </a:extLst>
          </p:cNvPr>
          <p:cNvGrpSpPr/>
          <p:nvPr/>
        </p:nvGrpSpPr>
        <p:grpSpPr>
          <a:xfrm>
            <a:off x="729842" y="1541645"/>
            <a:ext cx="8077776" cy="1263634"/>
            <a:chOff x="729842" y="1541645"/>
            <a:chExt cx="8077776" cy="1263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/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09BEBB-DCF2-4487-ABAE-8C0F5572B49C}"/>
                </a:ext>
              </a:extLst>
            </p:cNvPr>
            <p:cNvSpPr txBox="1"/>
            <p:nvPr/>
          </p:nvSpPr>
          <p:spPr>
            <a:xfrm>
              <a:off x="2348917" y="2343614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43C835-8116-4E99-A9AE-32FC2B58DD0C}"/>
                </a:ext>
              </a:extLst>
            </p:cNvPr>
            <p:cNvSpPr txBox="1"/>
            <p:nvPr/>
          </p:nvSpPr>
          <p:spPr>
            <a:xfrm>
              <a:off x="6473975" y="2343614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7D0B5B6-42D3-4FD0-B71F-0324D2072E01}"/>
                </a:ext>
              </a:extLst>
            </p:cNvPr>
            <p:cNvCxnSpPr/>
            <p:nvPr/>
          </p:nvCxnSpPr>
          <p:spPr>
            <a:xfrm flipH="1">
              <a:off x="3145872" y="1982887"/>
              <a:ext cx="1149291" cy="36072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63B879-1D9D-4789-ABD4-79E1382E49DA}"/>
                </a:ext>
              </a:extLst>
            </p:cNvPr>
            <p:cNvSpPr txBox="1"/>
            <p:nvPr/>
          </p:nvSpPr>
          <p:spPr>
            <a:xfrm>
              <a:off x="4295163" y="2343613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Trade-off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0FCC588-A08B-444E-A8A9-A7D00A183F2B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5092118" y="1950879"/>
              <a:ext cx="697684" cy="39273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00BCDC-6B1E-40A1-AE9F-4A8AF8C7250A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6243508" y="1987875"/>
              <a:ext cx="1397289" cy="355739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7D093D-AC38-407B-B5C8-AC596EABF89F}"/>
                </a:ext>
              </a:extLst>
            </p:cNvPr>
            <p:cNvSpPr txBox="1"/>
            <p:nvPr/>
          </p:nvSpPr>
          <p:spPr>
            <a:xfrm>
              <a:off x="729842" y="1567870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Objective: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/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BA59A61-FE65-400E-A908-0148A4FFD09A}"/>
              </a:ext>
            </a:extLst>
          </p:cNvPr>
          <p:cNvSpPr txBox="1"/>
          <p:nvPr/>
        </p:nvSpPr>
        <p:spPr>
          <a:xfrm>
            <a:off x="2348917" y="2343614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81B5FE-DBD8-41DA-AA69-E3A68F378CE6}"/>
              </a:ext>
            </a:extLst>
          </p:cNvPr>
          <p:cNvSpPr txBox="1"/>
          <p:nvPr/>
        </p:nvSpPr>
        <p:spPr>
          <a:xfrm>
            <a:off x="6473975" y="2343614"/>
            <a:ext cx="233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06C462-9EF5-4D25-B896-3E2F53F0835D}"/>
              </a:ext>
            </a:extLst>
          </p:cNvPr>
          <p:cNvCxnSpPr/>
          <p:nvPr/>
        </p:nvCxnSpPr>
        <p:spPr>
          <a:xfrm flipH="1">
            <a:off x="3145872" y="1982887"/>
            <a:ext cx="1149291" cy="36072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105082-FB99-4E55-81A7-F38D4C5A3AEC}"/>
              </a:ext>
            </a:extLst>
          </p:cNvPr>
          <p:cNvSpPr txBox="1"/>
          <p:nvPr/>
        </p:nvSpPr>
        <p:spPr>
          <a:xfrm>
            <a:off x="4295163" y="2343613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Trade-off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0E8BE0-B459-4EDA-A9F2-8553C487871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092118" y="1950879"/>
            <a:ext cx="697684" cy="3927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CC4324-24ED-44F5-A725-402F339D7E90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243508" y="1987875"/>
            <a:ext cx="1397289" cy="35573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/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What happens (and why) if: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=0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blipFill>
                <a:blip r:embed="rId3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4BA3B18-ED3F-4056-9B05-54C2D8002C72}"/>
              </a:ext>
            </a:extLst>
          </p:cNvPr>
          <p:cNvGrpSpPr/>
          <p:nvPr/>
        </p:nvGrpSpPr>
        <p:grpSpPr>
          <a:xfrm>
            <a:off x="683862" y="5407094"/>
            <a:ext cx="7776277" cy="956720"/>
            <a:chOff x="683862" y="5536154"/>
            <a:chExt cx="7776277" cy="95672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F9D462-E1A2-4015-A4F7-70B0A9A9A543}"/>
                </a:ext>
              </a:extLst>
            </p:cNvPr>
            <p:cNvCxnSpPr/>
            <p:nvPr/>
          </p:nvCxnSpPr>
          <p:spPr>
            <a:xfrm>
              <a:off x="854582" y="5536154"/>
              <a:ext cx="0" cy="5033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D786BEF-45E4-45C9-90B1-C3B2289B2C01}"/>
                </a:ext>
              </a:extLst>
            </p:cNvPr>
            <p:cNvCxnSpPr/>
            <p:nvPr/>
          </p:nvCxnSpPr>
          <p:spPr>
            <a:xfrm>
              <a:off x="854582" y="5787824"/>
              <a:ext cx="738231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DFA2DC3-C8B0-4F44-8C7B-989E4F4EE97B}"/>
                    </a:ext>
                  </a:extLst>
                </p:cNvPr>
                <p:cNvSpPr txBox="1"/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2962D73-FE75-4F92-87AB-55ED060655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8E8E37F-3570-4B77-BDD9-C4CCE735F159}"/>
                    </a:ext>
                  </a:extLst>
                </p:cNvPr>
                <p:cNvSpPr txBox="1"/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366BF32-20F8-447B-BE45-C175F6B2F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81C45-BBA7-4C83-AF1F-67422F39D005}"/>
              </a:ext>
            </a:extLst>
          </p:cNvPr>
          <p:cNvGrpSpPr/>
          <p:nvPr/>
        </p:nvGrpSpPr>
        <p:grpSpPr>
          <a:xfrm>
            <a:off x="704132" y="4854690"/>
            <a:ext cx="2135543" cy="804074"/>
            <a:chOff x="704132" y="4854690"/>
            <a:chExt cx="2135543" cy="8040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3053D7-A079-467D-BF5C-3154F4DE3869}"/>
                </a:ext>
              </a:extLst>
            </p:cNvPr>
            <p:cNvSpPr txBox="1"/>
            <p:nvPr/>
          </p:nvSpPr>
          <p:spPr>
            <a:xfrm>
              <a:off x="704132" y="4854690"/>
              <a:ext cx="213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Least-squares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89CCF86-4738-44FA-B879-F3D4F9F5D3E2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854581" y="5316355"/>
              <a:ext cx="917323" cy="342409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D4DF0D-865F-4E76-BE30-22F1843DF2ED}"/>
              </a:ext>
            </a:extLst>
          </p:cNvPr>
          <p:cNvGrpSpPr/>
          <p:nvPr/>
        </p:nvGrpSpPr>
        <p:grpSpPr>
          <a:xfrm>
            <a:off x="6285453" y="4854690"/>
            <a:ext cx="1851868" cy="792247"/>
            <a:chOff x="6285453" y="4854690"/>
            <a:chExt cx="1851868" cy="7922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1E36C6-34DD-4CD3-8657-70B1DBC8530D}"/>
                </a:ext>
              </a:extLst>
            </p:cNvPr>
            <p:cNvSpPr txBox="1"/>
            <p:nvPr/>
          </p:nvSpPr>
          <p:spPr>
            <a:xfrm>
              <a:off x="6285453" y="4854690"/>
              <a:ext cx="1661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/>
                <a:t>w</a:t>
              </a:r>
              <a:r>
                <a:rPr lang="en-US" sz="2400" dirty="0"/>
                <a:t>=</a:t>
              </a:r>
              <a:r>
                <a:rPr lang="en-US" sz="2400" b="1" dirty="0"/>
                <a:t>0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255106-E4BB-4E60-BB3A-9737F415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640796" y="5336754"/>
              <a:ext cx="496525" cy="310183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70FAF9-0110-4F24-8223-D9D10E4F60C3}"/>
              </a:ext>
            </a:extLst>
          </p:cNvPr>
          <p:cNvGrpSpPr/>
          <p:nvPr/>
        </p:nvGrpSpPr>
        <p:grpSpPr>
          <a:xfrm>
            <a:off x="3171752" y="4865728"/>
            <a:ext cx="3083639" cy="1401466"/>
            <a:chOff x="3171752" y="4865728"/>
            <a:chExt cx="3083639" cy="14014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00EF15-71CF-4AAC-A25A-3A34C16DC090}"/>
                </a:ext>
              </a:extLst>
            </p:cNvPr>
            <p:cNvGrpSpPr/>
            <p:nvPr/>
          </p:nvGrpSpPr>
          <p:grpSpPr>
            <a:xfrm>
              <a:off x="3171752" y="4865728"/>
              <a:ext cx="3083639" cy="816691"/>
              <a:chOff x="3171752" y="4865728"/>
              <a:chExt cx="3083639" cy="81669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D4F910-C773-4EE6-9824-363F20877F62}"/>
                  </a:ext>
                </a:extLst>
              </p:cNvPr>
              <p:cNvSpPr txBox="1"/>
              <p:nvPr/>
            </p:nvSpPr>
            <p:spPr>
              <a:xfrm>
                <a:off x="3171752" y="4865728"/>
                <a:ext cx="3083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Something sensible?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A524A20-FB0C-44EB-A8F2-BD36F2723EDC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228304" y="5327393"/>
                <a:ext cx="485268" cy="331371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4E44C08-D3E7-4DFA-8584-971EC9FD06A5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654298" y="5327393"/>
                <a:ext cx="59274" cy="355026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6CC92B6-FD1A-49F8-8589-7E81FF488738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>
                <a:off x="4713572" y="5327393"/>
                <a:ext cx="470824" cy="343199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91A064-037E-4BBA-9B7C-0C2B914680D1}"/>
                </a:ext>
              </a:extLst>
            </p:cNvPr>
            <p:cNvSpPr txBox="1"/>
            <p:nvPr/>
          </p:nvSpPr>
          <p:spPr>
            <a:xfrm>
              <a:off x="4312861" y="5682419"/>
              <a:ext cx="341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9B995B-3B37-4A7E-8818-B05D51037AE7}"/>
              </a:ext>
            </a:extLst>
          </p:cNvPr>
          <p:cNvSpPr txBox="1"/>
          <p:nvPr/>
        </p:nvSpPr>
        <p:spPr>
          <a:xfrm>
            <a:off x="729842" y="1567870"/>
            <a:ext cx="162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Objective:</a:t>
            </a:r>
          </a:p>
        </p:txBody>
      </p:sp>
    </p:spTree>
    <p:extLst>
      <p:ext uri="{BB962C8B-B14F-4D97-AF65-F5344CB8AC3E}">
        <p14:creationId xmlns:p14="http://schemas.microsoft.com/office/powerpoint/2010/main" val="13967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4FA112-F4BE-461C-AAC4-8C33C96437DD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9B7C5F-D99F-46DA-A56C-5E3DC76083FE}"/>
              </a:ext>
            </a:extLst>
          </p:cNvPr>
          <p:cNvSpPr/>
          <p:nvPr/>
        </p:nvSpPr>
        <p:spPr>
          <a:xfrm>
            <a:off x="628650" y="3246115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4D44DF-3F57-472F-92F5-81616F8EE5F3}"/>
              </a:ext>
            </a:extLst>
          </p:cNvPr>
          <p:cNvSpPr/>
          <p:nvPr/>
        </p:nvSpPr>
        <p:spPr>
          <a:xfrm>
            <a:off x="1107347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DA004-EC4F-40F9-86B7-01A5CDD356EA}"/>
              </a:ext>
            </a:extLst>
          </p:cNvPr>
          <p:cNvSpPr/>
          <p:nvPr/>
        </p:nvSpPr>
        <p:spPr>
          <a:xfrm>
            <a:off x="1586044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6FFF40-50D2-4BA3-9AF3-BDCDFA002BC3}"/>
              </a:ext>
            </a:extLst>
          </p:cNvPr>
          <p:cNvSpPr/>
          <p:nvPr/>
        </p:nvSpPr>
        <p:spPr>
          <a:xfrm>
            <a:off x="2064741" y="324611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C9F44C-CC73-4D18-9E75-9370E1D96D68}"/>
              </a:ext>
            </a:extLst>
          </p:cNvPr>
          <p:cNvSpPr/>
          <p:nvPr/>
        </p:nvSpPr>
        <p:spPr>
          <a:xfrm>
            <a:off x="2543438" y="324584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4570C7-5324-4FE0-A51F-899C275EE957}"/>
              </a:ext>
            </a:extLst>
          </p:cNvPr>
          <p:cNvSpPr/>
          <p:nvPr/>
        </p:nvSpPr>
        <p:spPr>
          <a:xfrm>
            <a:off x="3022135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95C7C7-A8DD-42D2-8057-812D5EDCFE28}"/>
              </a:ext>
            </a:extLst>
          </p:cNvPr>
          <p:cNvSpPr/>
          <p:nvPr/>
        </p:nvSpPr>
        <p:spPr>
          <a:xfrm>
            <a:off x="3500832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452687-5E96-4D1C-891C-95BD5D38154B}"/>
              </a:ext>
            </a:extLst>
          </p:cNvPr>
          <p:cNvSpPr/>
          <p:nvPr/>
        </p:nvSpPr>
        <p:spPr>
          <a:xfrm>
            <a:off x="3979529" y="3245842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C0B303-4A1D-4DE3-B1EC-A33DACD4C29C}"/>
              </a:ext>
            </a:extLst>
          </p:cNvPr>
          <p:cNvSpPr/>
          <p:nvPr/>
        </p:nvSpPr>
        <p:spPr>
          <a:xfrm>
            <a:off x="4458226" y="3245302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BB1D531-6F32-43C6-9844-C641DB7AAC45}"/>
              </a:ext>
            </a:extLst>
          </p:cNvPr>
          <p:cNvSpPr/>
          <p:nvPr/>
        </p:nvSpPr>
        <p:spPr>
          <a:xfrm>
            <a:off x="4936923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DC010A5-0999-4784-9F67-DB4B274C2B45}"/>
              </a:ext>
            </a:extLst>
          </p:cNvPr>
          <p:cNvSpPr/>
          <p:nvPr/>
        </p:nvSpPr>
        <p:spPr>
          <a:xfrm>
            <a:off x="5415620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2E3F432-77B8-43A0-8067-7C5B0EFFFFD7}"/>
              </a:ext>
            </a:extLst>
          </p:cNvPr>
          <p:cNvSpPr/>
          <p:nvPr/>
        </p:nvSpPr>
        <p:spPr>
          <a:xfrm>
            <a:off x="5894317" y="3245300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7EA28B-6EF6-49D2-B778-DD0FCE82FDF9}"/>
              </a:ext>
            </a:extLst>
          </p:cNvPr>
          <p:cNvSpPr/>
          <p:nvPr/>
        </p:nvSpPr>
        <p:spPr>
          <a:xfrm>
            <a:off x="6373014" y="3245300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254AC2E-3A85-45F1-ADD4-1CBBFA3079B8}"/>
              </a:ext>
            </a:extLst>
          </p:cNvPr>
          <p:cNvSpPr/>
          <p:nvPr/>
        </p:nvSpPr>
        <p:spPr>
          <a:xfrm>
            <a:off x="6851711" y="3245299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CD37927-7571-41E3-9B1A-360038C1638C}"/>
              </a:ext>
            </a:extLst>
          </p:cNvPr>
          <p:cNvSpPr/>
          <p:nvPr/>
        </p:nvSpPr>
        <p:spPr>
          <a:xfrm>
            <a:off x="7330408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E64DCB8-6B51-4758-8922-BC8B8AC52431}"/>
              </a:ext>
            </a:extLst>
          </p:cNvPr>
          <p:cNvSpPr/>
          <p:nvPr/>
        </p:nvSpPr>
        <p:spPr>
          <a:xfrm>
            <a:off x="7809105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126FB7D-C4E8-4A33-84E1-16C5CB010459}"/>
              </a:ext>
            </a:extLst>
          </p:cNvPr>
          <p:cNvSpPr txBox="1"/>
          <p:nvPr/>
        </p:nvSpPr>
        <p:spPr>
          <a:xfrm>
            <a:off x="628651" y="2650763"/>
            <a:ext cx="38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Training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DA03C05-30A9-47C1-B40A-5E69BF9BA665}"/>
              </a:ext>
            </a:extLst>
          </p:cNvPr>
          <p:cNvSpPr txBox="1"/>
          <p:nvPr/>
        </p:nvSpPr>
        <p:spPr>
          <a:xfrm>
            <a:off x="6373014" y="2655264"/>
            <a:ext cx="191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BA0DC7-5ABD-4126-8C7D-88217D6A8593}"/>
              </a:ext>
            </a:extLst>
          </p:cNvPr>
          <p:cNvSpPr txBox="1"/>
          <p:nvPr/>
        </p:nvSpPr>
        <p:spPr>
          <a:xfrm>
            <a:off x="936212" y="4577441"/>
            <a:ext cx="727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How do we pick </a:t>
            </a:r>
            <a:r>
              <a:rPr lang="el-GR" sz="4800" dirty="0"/>
              <a:t>λ</a:t>
            </a:r>
            <a:r>
              <a:rPr lang="en-US" sz="4800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2366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660E2A-F232-4F40-A42D-C38A5BC467EF}"/>
              </a:ext>
            </a:extLst>
          </p:cNvPr>
          <p:cNvGrpSpPr/>
          <p:nvPr/>
        </p:nvGrpSpPr>
        <p:grpSpPr>
          <a:xfrm>
            <a:off x="628650" y="2649946"/>
            <a:ext cx="7659152" cy="1082730"/>
            <a:chOff x="628650" y="4710872"/>
            <a:chExt cx="7659152" cy="10827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09E159-AA64-4CD1-BAFA-A4FE71157476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BEBB9-F25D-4BEC-BD1C-0287F9441F30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BCBE03-414C-441C-A96A-3C8E508ECB11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DE4A2D-6213-4439-BC9D-55DCEB18A102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EDEAF2-5A48-4324-BCB4-D2823123A128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613652-2FCA-4768-8D36-344741B38CB0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4B52F9-21F9-4C06-A303-B39904D92D80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02E6D4-3DA5-4FE7-BDFA-72662B32F677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13A4BD-F2D0-4F12-B586-14732119DADC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60572E-83C5-48C0-8A82-AA9138C37B97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AA3D5-7C9C-443E-89CD-94DE5714A60B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224C3C-854E-4658-872E-210EBA7B6208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A4B781-CC8F-4750-BE27-2DAEA3301018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2551-8CA6-443D-917D-66053CF45AE3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7D967A-560E-401D-A958-40672FFA216D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21A24D-922F-46B2-8B07-EA34AD4F78B0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22AC58-7836-4558-9158-7856D4B6FF0A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4603A7-8434-4145-A34E-7689A317FD59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0C83C2A-00DD-4F92-97EA-C4A5F52F466A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8004242-EC91-4297-8554-278D7F14107D}"/>
              </a:ext>
            </a:extLst>
          </p:cNvPr>
          <p:cNvSpPr txBox="1"/>
          <p:nvPr/>
        </p:nvSpPr>
        <p:spPr>
          <a:xfrm>
            <a:off x="245692" y="1274822"/>
            <a:ext cx="8425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find </a:t>
            </a:r>
            <a:r>
              <a:rPr lang="en-US" sz="2800" i="1" dirty="0"/>
              <a:t>hyperparameters</a:t>
            </a:r>
            <a:r>
              <a:rPr lang="en-US" sz="2800" dirty="0"/>
              <a:t> by testing on validation set;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DD3E50-D743-4EC0-945A-00B9EF418A5D}"/>
              </a:ext>
            </a:extLst>
          </p:cNvPr>
          <p:cNvGrpSpPr/>
          <p:nvPr/>
        </p:nvGrpSpPr>
        <p:grpSpPr>
          <a:xfrm>
            <a:off x="631797" y="3798673"/>
            <a:ext cx="3826428" cy="1792595"/>
            <a:chOff x="631797" y="3798673"/>
            <a:chExt cx="3826428" cy="1792595"/>
          </a:xfrm>
        </p:grpSpPr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83EFA7B7-A59F-412E-99C6-545DE4E960C9}"/>
                </a:ext>
              </a:extLst>
            </p:cNvPr>
            <p:cNvSpPr/>
            <p:nvPr/>
          </p:nvSpPr>
          <p:spPr>
            <a:xfrm rot="16200000">
              <a:off x="2452569" y="1977901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01C738-AC99-4F6E-A8BC-4A244CACF526}"/>
                </a:ext>
              </a:extLst>
            </p:cNvPr>
            <p:cNvSpPr txBox="1"/>
            <p:nvPr/>
          </p:nvSpPr>
          <p:spPr>
            <a:xfrm>
              <a:off x="687897" y="4206273"/>
              <a:ext cx="37703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to fit </a:t>
              </a:r>
            </a:p>
            <a:p>
              <a:pPr algn="ctr"/>
              <a:r>
                <a:rPr lang="en-US" sz="2800" b="1" dirty="0"/>
                <a:t>w*</a:t>
              </a:r>
              <a:r>
                <a:rPr lang="en-US" sz="2800" dirty="0"/>
                <a:t>=(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X</a:t>
              </a:r>
              <a:r>
                <a:rPr lang="en-US" sz="2800" dirty="0"/>
                <a:t>+</a:t>
              </a:r>
              <a:r>
                <a:rPr lang="el-GR" sz="2800" dirty="0"/>
                <a:t> λ</a:t>
              </a:r>
              <a:r>
                <a:rPr lang="en-US" sz="2800" b="1" dirty="0"/>
                <a:t>I</a:t>
              </a:r>
              <a:r>
                <a:rPr lang="en-US" sz="2800" dirty="0"/>
                <a:t> )</a:t>
              </a:r>
              <a:r>
                <a:rPr lang="en-US" sz="2800" baseline="30000" dirty="0"/>
                <a:t>-1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8E2FD6-C2D5-47F7-BC22-DB47BF284AEB}"/>
              </a:ext>
            </a:extLst>
          </p:cNvPr>
          <p:cNvGrpSpPr/>
          <p:nvPr/>
        </p:nvGrpSpPr>
        <p:grpSpPr>
          <a:xfrm>
            <a:off x="4477274" y="3798673"/>
            <a:ext cx="3331831" cy="1792595"/>
            <a:chOff x="4477274" y="3798673"/>
            <a:chExt cx="3331831" cy="1792595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3BD460C0-83A2-4D2E-80C1-375CF83EB549}"/>
                </a:ext>
              </a:extLst>
            </p:cNvPr>
            <p:cNvSpPr/>
            <p:nvPr/>
          </p:nvSpPr>
          <p:spPr>
            <a:xfrm rot="16200000">
              <a:off x="5334714" y="2945258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6AEE2F-887B-4BFB-AE73-A858BC1B32EB}"/>
                </a:ext>
              </a:extLst>
            </p:cNvPr>
            <p:cNvSpPr txBox="1"/>
            <p:nvPr/>
          </p:nvSpPr>
          <p:spPr>
            <a:xfrm>
              <a:off x="4477274" y="4206273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</a:t>
              </a:r>
              <a:r>
                <a:rPr lang="el-GR" sz="2800" dirty="0"/>
                <a:t>λ</a:t>
              </a:r>
              <a:r>
                <a:rPr lang="en-US" sz="2800" dirty="0"/>
                <a:t>, pick the best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7C86-7B33-43F4-A520-8885023B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/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/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/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3BA43E-FFC7-431B-9B31-525C246CCC9E}"/>
              </a:ext>
            </a:extLst>
          </p:cNvPr>
          <p:cNvSpPr txBox="1"/>
          <p:nvPr/>
        </p:nvSpPr>
        <p:spPr>
          <a:xfrm>
            <a:off x="0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/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/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917C40A-2CFF-4810-B099-4DF7787D20B9}"/>
              </a:ext>
            </a:extLst>
          </p:cNvPr>
          <p:cNvSpPr txBox="1"/>
          <p:nvPr/>
        </p:nvSpPr>
        <p:spPr>
          <a:xfrm>
            <a:off x="2952662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DF003-60F8-4BFD-B825-AEBFFD893407}"/>
              </a:ext>
            </a:extLst>
          </p:cNvPr>
          <p:cNvSpPr txBox="1"/>
          <p:nvPr/>
        </p:nvSpPr>
        <p:spPr>
          <a:xfrm>
            <a:off x="5905323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0A737-D9D0-4E31-A66B-72721A2265F1}"/>
              </a:ext>
            </a:extLst>
          </p:cNvPr>
          <p:cNvSpPr txBox="1"/>
          <p:nvPr/>
        </p:nvSpPr>
        <p:spPr>
          <a:xfrm>
            <a:off x="511203" y="194083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Specific </a:t>
            </a:r>
          </a:p>
          <a:p>
            <a:r>
              <a:rPr lang="en-US" sz="2800" dirty="0"/>
              <a:t>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95CA2-04E7-472F-B257-39471EF18C86}"/>
              </a:ext>
            </a:extLst>
          </p:cNvPr>
          <p:cNvSpPr txBox="1"/>
          <p:nvPr/>
        </p:nvSpPr>
        <p:spPr>
          <a:xfrm>
            <a:off x="511203" y="332332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</a:t>
            </a:r>
          </a:p>
          <a:p>
            <a:r>
              <a:rPr lang="en-US" sz="2800" dirty="0"/>
              <a:t>Recipe</a:t>
            </a:r>
          </a:p>
        </p:txBody>
      </p:sp>
    </p:spTree>
    <p:extLst>
      <p:ext uri="{BB962C8B-B14F-4D97-AF65-F5344CB8AC3E}">
        <p14:creationId xmlns:p14="http://schemas.microsoft.com/office/powerpoint/2010/main" val="1839406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34EF-AB4A-48ED-82D9-1D9297A0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/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31668-B63C-4FD9-87B2-5FFE4634D45E}"/>
              </a:ext>
            </a:extLst>
          </p:cNvPr>
          <p:cNvGrpSpPr/>
          <p:nvPr/>
        </p:nvGrpSpPr>
        <p:grpSpPr>
          <a:xfrm>
            <a:off x="851540" y="2696928"/>
            <a:ext cx="7440920" cy="584775"/>
            <a:chOff x="1426243" y="2696928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/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990756-AF5F-4269-99FF-30D996DADED8}"/>
                </a:ext>
              </a:extLst>
            </p:cNvPr>
            <p:cNvSpPr txBox="1"/>
            <p:nvPr/>
          </p:nvSpPr>
          <p:spPr>
            <a:xfrm>
              <a:off x="2114026" y="2696928"/>
              <a:ext cx="6753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Inputs, features, </a:t>
              </a:r>
              <a:r>
                <a:rPr lang="en-US" sz="3200" dirty="0" err="1"/>
                <a:t>Xs</a:t>
              </a:r>
              <a:r>
                <a:rPr lang="en-US" sz="3200" dirty="0"/>
                <a:t>,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68791C-5A64-4CCF-9BDD-036AF3F24C73}"/>
              </a:ext>
            </a:extLst>
          </p:cNvPr>
          <p:cNvGrpSpPr/>
          <p:nvPr/>
        </p:nvGrpSpPr>
        <p:grpSpPr>
          <a:xfrm>
            <a:off x="851540" y="3375934"/>
            <a:ext cx="7440920" cy="584775"/>
            <a:chOff x="1426243" y="3298416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/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9E686-0A83-4A3E-A73A-53CAC5949F4E}"/>
                </a:ext>
              </a:extLst>
            </p:cNvPr>
            <p:cNvSpPr txBox="1"/>
            <p:nvPr/>
          </p:nvSpPr>
          <p:spPr>
            <a:xfrm>
              <a:off x="2114025" y="3298416"/>
              <a:ext cx="6753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Outputs, targets, labels, </a:t>
              </a:r>
              <a:r>
                <a:rPr lang="en-US" sz="3200" dirty="0" err="1"/>
                <a:t>ys</a:t>
              </a:r>
              <a:endParaRPr lang="en-US" sz="3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8D8B25-DEB5-480B-8B38-6BFE9C661B72}"/>
              </a:ext>
            </a:extLst>
          </p:cNvPr>
          <p:cNvGrpSpPr/>
          <p:nvPr/>
        </p:nvGrpSpPr>
        <p:grpSpPr>
          <a:xfrm>
            <a:off x="851540" y="4054940"/>
            <a:ext cx="7440920" cy="1077218"/>
            <a:chOff x="1426243" y="3995554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/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20265-6AF4-423B-9B62-6D26AB47AF82}"/>
                </a:ext>
              </a:extLst>
            </p:cNvPr>
            <p:cNvSpPr txBox="1"/>
            <p:nvPr/>
          </p:nvSpPr>
          <p:spPr>
            <a:xfrm>
              <a:off x="2114025" y="3995554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Weights, weight vector, parameters, params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2F033-6BAB-445E-B7BE-4962A093E862}"/>
              </a:ext>
            </a:extLst>
          </p:cNvPr>
          <p:cNvGrpSpPr/>
          <p:nvPr/>
        </p:nvGrpSpPr>
        <p:grpSpPr>
          <a:xfrm>
            <a:off x="851540" y="5226389"/>
            <a:ext cx="7440920" cy="1077218"/>
            <a:chOff x="1426243" y="4843263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/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0F964-2822-4FF0-9889-8A39B2B70FA9}"/>
                </a:ext>
              </a:extLst>
            </p:cNvPr>
            <p:cNvSpPr txBox="1"/>
            <p:nvPr/>
          </p:nvSpPr>
          <p:spPr>
            <a:xfrm>
              <a:off x="2114025" y="4843263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Trade-off parameters, regularization strength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46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7B4C-6BCD-4A18-90EE-6D67F2E1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7EDCCD-0D5A-4C75-BC09-ADC26BC65B66}"/>
              </a:ext>
            </a:extLst>
          </p:cNvPr>
          <p:cNvGrpSpPr/>
          <p:nvPr/>
        </p:nvGrpSpPr>
        <p:grpSpPr>
          <a:xfrm>
            <a:off x="412083" y="1486670"/>
            <a:ext cx="8319835" cy="2185169"/>
            <a:chOff x="391030" y="1486670"/>
            <a:chExt cx="8319835" cy="21851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E18664-3602-4F8A-901E-E1E3F20EB30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5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4010994C-46A1-442B-9BDB-F6631AAEF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E3951-3D8D-4E0B-83E6-190D1BE04F16}"/>
              </a:ext>
            </a:extLst>
          </p:cNvPr>
          <p:cNvGrpSpPr/>
          <p:nvPr/>
        </p:nvGrpSpPr>
        <p:grpSpPr>
          <a:xfrm>
            <a:off x="497023" y="3801671"/>
            <a:ext cx="8149954" cy="1200329"/>
            <a:chOff x="81292" y="3801671"/>
            <a:chExt cx="8149954" cy="120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C93D67-3AA7-4564-A132-102C070B93EA}"/>
                </a:ext>
              </a:extLst>
            </p:cNvPr>
            <p:cNvSpPr/>
            <p:nvPr/>
          </p:nvSpPr>
          <p:spPr>
            <a:xfrm>
              <a:off x="2264548" y="3801671"/>
              <a:ext cx="596669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Useful set of data:</a:t>
              </a:r>
            </a:p>
            <a:p>
              <a:r>
                <a:rPr lang="en-US" sz="2400" dirty="0"/>
                <a:t>UCI ML Repository</a:t>
              </a:r>
            </a:p>
            <a:p>
              <a:r>
                <a:rPr lang="en-US" sz="2400" dirty="0">
                  <a:hlinkClick r:id="rId4"/>
                </a:rPr>
                <a:t>https://archive.ics.uci.edu/ml/datasets.html</a:t>
              </a:r>
              <a:endParaRPr lang="en-US" sz="2400" dirty="0"/>
            </a:p>
          </p:txBody>
        </p:sp>
        <p:pic>
          <p:nvPicPr>
            <p:cNvPr id="1026" name="Picture 2" descr="https://archive.ics.uci.edu/ml/assets/logo.gif">
              <a:extLst>
                <a:ext uri="{FF2B5EF4-FFF2-40B4-BE49-F238E27FC236}">
                  <a16:creationId xmlns:a16="http://schemas.microsoft.com/office/drawing/2014/main" id="{E93571AB-C581-434F-ABA7-E2F3B66B1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2" y="4068487"/>
              <a:ext cx="2064620" cy="66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5320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3E6E-D3D2-428A-A178-D1E94FCF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D4943-6878-4C97-84D5-271FC8A9EF7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Start with simplest example: binary classification</a:t>
            </a:r>
          </a:p>
        </p:txBody>
      </p:sp>
      <p:pic>
        <p:nvPicPr>
          <p:cNvPr id="6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521C2E8A-45DE-4727-8ED5-19B835E1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9" y="2905979"/>
            <a:ext cx="3204916" cy="2136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4932E6-E1FD-48B1-A322-7F2DE3632432}"/>
              </a:ext>
            </a:extLst>
          </p:cNvPr>
          <p:cNvGrpSpPr/>
          <p:nvPr/>
        </p:nvGrpSpPr>
        <p:grpSpPr>
          <a:xfrm>
            <a:off x="5090033" y="3728907"/>
            <a:ext cx="3307346" cy="612397"/>
            <a:chOff x="5090033" y="3728907"/>
            <a:chExt cx="3307346" cy="61239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CE97E9-5379-4BE3-AC34-0A710AD5C2E7}"/>
                </a:ext>
              </a:extLst>
            </p:cNvPr>
            <p:cNvCxnSpPr>
              <a:cxnSpLocks/>
            </p:cNvCxnSpPr>
            <p:nvPr/>
          </p:nvCxnSpPr>
          <p:spPr>
            <a:xfrm>
              <a:off x="5090033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0D3B51-8171-41A9-B0D5-EEBDEBFD9789}"/>
                </a:ext>
              </a:extLst>
            </p:cNvPr>
            <p:cNvSpPr/>
            <p:nvPr/>
          </p:nvSpPr>
          <p:spPr>
            <a:xfrm>
              <a:off x="6014905" y="3728907"/>
              <a:ext cx="2382474" cy="6123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Cat or not cat?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397466-3129-4613-98C3-D50FFC7A5841}"/>
              </a:ext>
            </a:extLst>
          </p:cNvPr>
          <p:cNvGrpSpPr/>
          <p:nvPr/>
        </p:nvGrpSpPr>
        <p:grpSpPr>
          <a:xfrm>
            <a:off x="566133" y="2928020"/>
            <a:ext cx="4315302" cy="3314899"/>
            <a:chOff x="566133" y="2928020"/>
            <a:chExt cx="4315302" cy="33148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101C3A-0CEB-4DB6-BE11-547C43EE9025}"/>
                </a:ext>
              </a:extLst>
            </p:cNvPr>
            <p:cNvSpPr txBox="1"/>
            <p:nvPr/>
          </p:nvSpPr>
          <p:spPr>
            <a:xfrm>
              <a:off x="566133" y="5042590"/>
              <a:ext cx="387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Actually: a feature vector representing the image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3E21FF-AF20-46AD-9518-7DDC0D0ECA92}"/>
                </a:ext>
              </a:extLst>
            </p:cNvPr>
            <p:cNvGrpSpPr/>
            <p:nvPr/>
          </p:nvGrpSpPr>
          <p:grpSpPr>
            <a:xfrm>
              <a:off x="4369707" y="2928020"/>
              <a:ext cx="511728" cy="2046912"/>
              <a:chOff x="2222558" y="2928020"/>
              <a:chExt cx="511728" cy="204691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D45B26B-A413-4241-B8F9-4E1774C9C4E3}"/>
                  </a:ext>
                </a:extLst>
              </p:cNvPr>
              <p:cNvSpPr/>
              <p:nvPr/>
            </p:nvSpPr>
            <p:spPr>
              <a:xfrm>
                <a:off x="2222558" y="292802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85843D-CBC9-464A-AB6C-B639200CB004}"/>
                  </a:ext>
                </a:extLst>
              </p:cNvPr>
              <p:cNvSpPr/>
              <p:nvPr/>
            </p:nvSpPr>
            <p:spPr>
              <a:xfrm>
                <a:off x="2222558" y="3439748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F0538B-A0F6-4A61-8411-5314F6553C79}"/>
                  </a:ext>
                </a:extLst>
              </p:cNvPr>
              <p:cNvSpPr/>
              <p:nvPr/>
            </p:nvSpPr>
            <p:spPr>
              <a:xfrm>
                <a:off x="2222558" y="395147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8A28A93-D83E-49DB-9E6E-65EA554598A3}"/>
                  </a:ext>
                </a:extLst>
              </p:cNvPr>
              <p:cNvSpPr/>
              <p:nvPr/>
            </p:nvSpPr>
            <p:spPr>
              <a:xfrm>
                <a:off x="2222558" y="446320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4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E1D7-FCA3-4F14-A8A3-48C05EB2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Least-Squares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179AC-C151-41AE-A7F2-14C7B07EE92F}"/>
              </a:ext>
            </a:extLst>
          </p:cNvPr>
          <p:cNvSpPr/>
          <p:nvPr/>
        </p:nvSpPr>
        <p:spPr>
          <a:xfrm>
            <a:off x="103903" y="5631100"/>
            <a:ext cx="8863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Rifkin, Yeo, </a:t>
            </a:r>
            <a:r>
              <a:rPr lang="en-US" sz="1600" dirty="0" err="1"/>
              <a:t>Poggio</a:t>
            </a:r>
            <a:r>
              <a:rPr lang="en-US" sz="1600" dirty="0"/>
              <a:t>. </a:t>
            </a:r>
            <a:r>
              <a:rPr lang="en-US" sz="1600" i="1" dirty="0"/>
              <a:t>Regularized Least Squares Classification </a:t>
            </a:r>
            <a:r>
              <a:rPr lang="en-US" sz="1600" dirty="0"/>
              <a:t>(</a:t>
            </a:r>
            <a:r>
              <a:rPr lang="en-US" sz="1600" dirty="0">
                <a:hlinkClick r:id="rId2"/>
              </a:rPr>
              <a:t>http://cbcl.mit.edu/publications/ps/rlsc.pdf</a:t>
            </a:r>
            <a:r>
              <a:rPr lang="en-US" sz="1600" dirty="0"/>
              <a:t>). 2003</a:t>
            </a:r>
          </a:p>
          <a:p>
            <a:r>
              <a:rPr lang="en-US" sz="1600" dirty="0"/>
              <a:t>Redmon, </a:t>
            </a:r>
            <a:r>
              <a:rPr lang="en-US" sz="1600" dirty="0" err="1"/>
              <a:t>Divvala</a:t>
            </a:r>
            <a:r>
              <a:rPr lang="en-US" sz="1600" dirty="0"/>
              <a:t>, </a:t>
            </a:r>
            <a:r>
              <a:rPr lang="en-US" sz="1600" dirty="0" err="1"/>
              <a:t>Girshick</a:t>
            </a:r>
            <a:r>
              <a:rPr lang="en-US" sz="1600" dirty="0"/>
              <a:t>, Farhadi. </a:t>
            </a:r>
            <a:r>
              <a:rPr lang="en-US" sz="1600" i="1" dirty="0"/>
              <a:t>You Only Look Once: Unified, Real-Time Object Detection. </a:t>
            </a:r>
            <a:r>
              <a:rPr lang="en-US" sz="1600" dirty="0"/>
              <a:t>CVPR 2016.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1E4F7E-7E06-4221-9605-E62A684534B5}"/>
              </a:ext>
            </a:extLst>
          </p:cNvPr>
          <p:cNvSpPr txBox="1"/>
          <p:nvPr/>
        </p:nvSpPr>
        <p:spPr>
          <a:xfrm>
            <a:off x="95096" y="1602457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Treat as regression: x</a:t>
            </a:r>
            <a:r>
              <a:rPr lang="en-US" sz="2800" baseline="-25000" dirty="0"/>
              <a:t>i</a:t>
            </a:r>
            <a:r>
              <a:rPr lang="en-US" sz="2800" dirty="0"/>
              <a:t> is image feature;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is 1 if it’s a cat, 0 if it’s not a cat. Minimize least-squares loss.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D04061-9B53-4E08-B88E-7EB32D962AF9}"/>
              </a:ext>
            </a:extLst>
          </p:cNvPr>
          <p:cNvGrpSpPr/>
          <p:nvPr/>
        </p:nvGrpSpPr>
        <p:grpSpPr>
          <a:xfrm>
            <a:off x="628649" y="2684503"/>
            <a:ext cx="6900756" cy="924164"/>
            <a:chOff x="628649" y="2992279"/>
            <a:chExt cx="6900756" cy="924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/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4E1642-9C56-4768-A1C1-2B40D727A4C7}"/>
                </a:ext>
              </a:extLst>
            </p:cNvPr>
            <p:cNvSpPr txBox="1"/>
            <p:nvPr/>
          </p:nvSpPr>
          <p:spPr>
            <a:xfrm>
              <a:off x="628649" y="319275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0A5A536-AA62-4557-9464-2FE57F087290}"/>
              </a:ext>
            </a:extLst>
          </p:cNvPr>
          <p:cNvSpPr txBox="1"/>
          <p:nvPr/>
        </p:nvSpPr>
        <p:spPr>
          <a:xfrm>
            <a:off x="628648" y="3778217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/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E686364-646D-4801-9893-1B059E9D27F0}"/>
              </a:ext>
            </a:extLst>
          </p:cNvPr>
          <p:cNvSpPr txBox="1"/>
          <p:nvPr/>
        </p:nvSpPr>
        <p:spPr>
          <a:xfrm>
            <a:off x="97180" y="4507372"/>
            <a:ext cx="8949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Unprincipled in theory, but often effective in practice</a:t>
            </a:r>
          </a:p>
          <a:p>
            <a:pPr algn="ctr"/>
            <a:r>
              <a:rPr lang="en-US" sz="2600" dirty="0"/>
              <a:t>The reverse (regression via discrete bins) is also common</a:t>
            </a:r>
          </a:p>
        </p:txBody>
      </p:sp>
    </p:spTree>
    <p:extLst>
      <p:ext uri="{BB962C8B-B14F-4D97-AF65-F5344CB8AC3E}">
        <p14:creationId xmlns:p14="http://schemas.microsoft.com/office/powerpoint/2010/main" val="3761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88FB-F756-4E56-824E-8675C1EC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E93A3-5015-4A0E-AF43-ED84012FEBEA}"/>
              </a:ext>
            </a:extLst>
          </p:cNvPr>
          <p:cNvSpPr txBox="1"/>
          <p:nvPr/>
        </p:nvSpPr>
        <p:spPr>
          <a:xfrm>
            <a:off x="503982" y="1602457"/>
            <a:ext cx="813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Just </a:t>
            </a:r>
            <a:r>
              <a:rPr lang="en-US" sz="3200" b="1" dirty="0"/>
              <a:t>memorize </a:t>
            </a:r>
            <a:r>
              <a:rPr lang="en-US" sz="3200" dirty="0"/>
              <a:t>(as in a Python dictionary)</a:t>
            </a:r>
          </a:p>
          <a:p>
            <a:pPr algn="ctr"/>
            <a:r>
              <a:rPr lang="en-US" sz="3200" dirty="0"/>
              <a:t>Consider cat/dog/hippo classification.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490D1-9AF3-43C6-8571-7239DAD73BEA}"/>
              </a:ext>
            </a:extLst>
          </p:cNvPr>
          <p:cNvGrpSpPr/>
          <p:nvPr/>
        </p:nvGrpSpPr>
        <p:grpSpPr>
          <a:xfrm>
            <a:off x="645498" y="3059387"/>
            <a:ext cx="2495901" cy="2758538"/>
            <a:chOff x="645498" y="2799329"/>
            <a:chExt cx="2495901" cy="27585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27D388-EAB8-42BE-9C05-C0768113A466}"/>
                </a:ext>
              </a:extLst>
            </p:cNvPr>
            <p:cNvSpPr txBox="1"/>
            <p:nvPr/>
          </p:nvSpPr>
          <p:spPr>
            <a:xfrm>
              <a:off x="645498" y="4603760"/>
              <a:ext cx="24959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cat.</a:t>
              </a:r>
            </a:p>
          </p:txBody>
        </p:sp>
        <p:pic>
          <p:nvPicPr>
            <p:cNvPr id="18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E14A819E-8D00-475A-B940-AA0B84579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98" y="2799329"/>
              <a:ext cx="2495901" cy="16639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6830E1-FD96-4B22-820E-346B4EDC1EA0}"/>
              </a:ext>
            </a:extLst>
          </p:cNvPr>
          <p:cNvGrpSpPr/>
          <p:nvPr/>
        </p:nvGrpSpPr>
        <p:grpSpPr>
          <a:xfrm>
            <a:off x="3459010" y="3059388"/>
            <a:ext cx="2225981" cy="2758537"/>
            <a:chOff x="3459010" y="2799330"/>
            <a:chExt cx="2225981" cy="27585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652572-14BB-4E63-AF9D-0192F183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010" y="2799330"/>
              <a:ext cx="2225980" cy="16694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091B59-D427-4226-AC6C-02E81134D212}"/>
                </a:ext>
              </a:extLst>
            </p:cNvPr>
            <p:cNvSpPr txBox="1"/>
            <p:nvPr/>
          </p:nvSpPr>
          <p:spPr>
            <a:xfrm>
              <a:off x="3459011" y="4603760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dog.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55963-AB5B-42CE-A1E0-100DC883F16A}"/>
              </a:ext>
            </a:extLst>
          </p:cNvPr>
          <p:cNvGrpSpPr/>
          <p:nvPr/>
        </p:nvGrpSpPr>
        <p:grpSpPr>
          <a:xfrm>
            <a:off x="6051619" y="3059387"/>
            <a:ext cx="2225980" cy="2758537"/>
            <a:chOff x="6051619" y="2799329"/>
            <a:chExt cx="2225980" cy="2758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080C7E-A307-47BB-BAB0-A62D9BE7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619" y="2799329"/>
              <a:ext cx="2218579" cy="1663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3EEE49-800F-48BF-B813-32E928B02CC0}"/>
                </a:ext>
              </a:extLst>
            </p:cNvPr>
            <p:cNvSpPr txBox="1"/>
            <p:nvPr/>
          </p:nvSpPr>
          <p:spPr>
            <a:xfrm>
              <a:off x="6051619" y="4603759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hippo.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27C0-4C11-4EF3-9B37-71060524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BBC493-E275-448E-9998-C52B9D1DAA42}"/>
              </a:ext>
            </a:extLst>
          </p:cNvPr>
          <p:cNvGrpSpPr/>
          <p:nvPr/>
        </p:nvGrpSpPr>
        <p:grpSpPr>
          <a:xfrm>
            <a:off x="645498" y="2497005"/>
            <a:ext cx="7853005" cy="2489454"/>
            <a:chOff x="830055" y="2497005"/>
            <a:chExt cx="7853005" cy="2489454"/>
          </a:xfrm>
        </p:grpSpPr>
        <p:pic>
          <p:nvPicPr>
            <p:cNvPr id="4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F393868-0532-48D4-9766-0A745C00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879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D9DFEB0-7ED2-497F-AD8C-899C21B24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5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7B3779-A8D3-4F4E-84E1-648ADB62E541}"/>
              </a:ext>
            </a:extLst>
          </p:cNvPr>
          <p:cNvSpPr txBox="1"/>
          <p:nvPr/>
        </p:nvSpPr>
        <p:spPr>
          <a:xfrm>
            <a:off x="4764322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Hmmm. Not quite the same.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7FB0F-0CB7-4A05-883A-CD77997E0249}"/>
              </a:ext>
            </a:extLst>
          </p:cNvPr>
          <p:cNvSpPr txBox="1"/>
          <p:nvPr/>
        </p:nvSpPr>
        <p:spPr>
          <a:xfrm>
            <a:off x="645498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Rule: if this, </a:t>
            </a:r>
          </a:p>
          <a:p>
            <a:pPr algn="ctr"/>
            <a:r>
              <a:rPr lang="en-US" sz="2800" dirty="0"/>
              <a:t>then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292A2-E305-4EE0-9F63-76B8AAC5644A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does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4161944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18411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95D9-FB3A-4A2F-A21A-25C292EB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8F7C7-6623-4B42-836B-03C6F0265AAD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“Algorithm”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65413-665A-4328-A03A-D79A77D13131}"/>
              </a:ext>
            </a:extLst>
          </p:cNvPr>
          <p:cNvGrpSpPr/>
          <p:nvPr/>
        </p:nvGrpSpPr>
        <p:grpSpPr>
          <a:xfrm>
            <a:off x="628649" y="2558351"/>
            <a:ext cx="7718397" cy="584775"/>
            <a:chOff x="628649" y="2558351"/>
            <a:chExt cx="7718397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72302-0C3B-4E26-A473-88C50C783B4B}"/>
                </a:ext>
              </a:extLst>
            </p:cNvPr>
            <p:cNvSpPr txBox="1"/>
            <p:nvPr/>
          </p:nvSpPr>
          <p:spPr>
            <a:xfrm>
              <a:off x="628649" y="2589129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31726B-B0BA-4404-9943-0310976711B9}"/>
                </a:ext>
              </a:extLst>
            </p:cNvPr>
            <p:cNvSpPr txBox="1"/>
            <p:nvPr/>
          </p:nvSpPr>
          <p:spPr>
            <a:xfrm>
              <a:off x="3934437" y="2558351"/>
              <a:ext cx="4412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Memorize training set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61CCF-3B1B-407C-936D-B59FAF70E736}"/>
              </a:ext>
            </a:extLst>
          </p:cNvPr>
          <p:cNvGrpSpPr/>
          <p:nvPr/>
        </p:nvGrpSpPr>
        <p:grpSpPr>
          <a:xfrm>
            <a:off x="628648" y="3424563"/>
            <a:ext cx="7718398" cy="1938992"/>
            <a:chOff x="628648" y="3424563"/>
            <a:chExt cx="7718398" cy="19389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E754A0-4201-48C0-843C-9FD287458D2F}"/>
                </a:ext>
              </a:extLst>
            </p:cNvPr>
            <p:cNvSpPr txBox="1"/>
            <p:nvPr/>
          </p:nvSpPr>
          <p:spPr>
            <a:xfrm>
              <a:off x="628648" y="351332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FAA5BD-1336-4CFA-ABF7-A7E916590C2B}"/>
                </a:ext>
              </a:extLst>
            </p:cNvPr>
            <p:cNvSpPr txBox="1"/>
            <p:nvPr/>
          </p:nvSpPr>
          <p:spPr>
            <a:xfrm>
              <a:off x="3934437" y="3424563"/>
              <a:ext cx="44126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bestDist</a:t>
              </a:r>
              <a:r>
                <a:rPr lang="en-US" sz="2400" dirty="0"/>
                <a:t>, prediction = Inf, None</a:t>
              </a:r>
            </a:p>
            <a:p>
              <a:r>
                <a:rPr lang="en-US" sz="2400" dirty="0"/>
                <a:t>for </a:t>
              </a:r>
              <a:r>
                <a:rPr lang="en-US" sz="2400" dirty="0" err="1"/>
                <a:t>i</a:t>
              </a:r>
              <a:r>
                <a:rPr lang="en-US" sz="2400" dirty="0"/>
                <a:t> in range(N):</a:t>
              </a:r>
            </a:p>
            <a:p>
              <a:r>
                <a:rPr lang="en-US" sz="2400" dirty="0"/>
                <a:t>	if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 &lt; </a:t>
              </a:r>
              <a:r>
                <a:rPr lang="en-US" sz="2400" dirty="0" err="1"/>
                <a:t>bestDist</a:t>
              </a:r>
              <a:r>
                <a:rPr lang="en-US" sz="2400" dirty="0"/>
                <a:t>:</a:t>
              </a:r>
            </a:p>
            <a:p>
              <a:r>
                <a:rPr lang="en-US" sz="2400" dirty="0"/>
                <a:t>		</a:t>
              </a:r>
              <a:r>
                <a:rPr lang="en-US" sz="2400" dirty="0" err="1"/>
                <a:t>bestDist</a:t>
              </a:r>
              <a:r>
                <a:rPr lang="en-US" sz="2400" dirty="0"/>
                <a:t> =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</a:t>
              </a:r>
            </a:p>
            <a:p>
              <a:r>
                <a:rPr lang="en-US" sz="2400" dirty="0"/>
                <a:t>		prediction = </a:t>
              </a:r>
              <a:r>
                <a:rPr lang="en-US" sz="2400" dirty="0" err="1"/>
                <a:t>y</a:t>
              </a:r>
              <a:r>
                <a:rPr lang="en-US" sz="2400" baseline="-25000" dirty="0" err="1"/>
                <a:t>i</a:t>
              </a:r>
              <a:r>
                <a:rPr lang="en-US" sz="2400" dirty="0"/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2352-188E-4922-B718-42487C1D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FEE2ACA8-7181-4662-97C8-C5C12AF2BE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Shape 229">
            <a:extLst>
              <a:ext uri="{FF2B5EF4-FFF2-40B4-BE49-F238E27FC236}">
                <a16:creationId xmlns:a16="http://schemas.microsoft.com/office/drawing/2014/main" id="{9679EA27-05CD-4AD8-87CF-B9402795EF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5" y="3429000"/>
            <a:ext cx="4029842" cy="2653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93BB2-5606-4CCD-A43C-B6DB85579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D0BF7-1EE9-4432-A51F-49774D2E0721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F9B6B-F7DA-4B71-BC36-CB3F14B51680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</p:spTree>
    <p:extLst>
      <p:ext uri="{BB962C8B-B14F-4D97-AF65-F5344CB8AC3E}">
        <p14:creationId xmlns:p14="http://schemas.microsoft.com/office/powerpoint/2010/main" val="597584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B331-16BB-4413-87CD-2E3C6B15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DF7EACC9-3065-45A2-93BD-8B21F38EBEA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7FFCD-9062-4E1E-B407-6908B372A176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8DE89-0356-4D1A-9E9C-F048BE027229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pic>
        <p:nvPicPr>
          <p:cNvPr id="9" name="Shape 231">
            <a:extLst>
              <a:ext uri="{FF2B5EF4-FFF2-40B4-BE49-F238E27FC236}">
                <a16:creationId xmlns:a16="http://schemas.microsoft.com/office/drawing/2014/main" id="{C71E5623-900F-42CC-A990-98850337E0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4" y="3426977"/>
            <a:ext cx="4036467" cy="265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BD5D1-F8FC-4118-B5B8-A1D04650670F}"/>
              </a:ext>
            </a:extLst>
          </p:cNvPr>
          <p:cNvSpPr txBox="1"/>
          <p:nvPr/>
        </p:nvSpPr>
        <p:spPr>
          <a:xfrm>
            <a:off x="97180" y="1602457"/>
            <a:ext cx="894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Take top K-closest points, vote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CDB25-BF4B-4EF7-9F4B-B18EEDE975C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5107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9B45-C4C4-4CFD-8AFC-57D1C367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69B0-3DEF-4EBB-A1A5-8B10DCE5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No learning going on but usually effective</a:t>
            </a:r>
          </a:p>
          <a:p>
            <a:r>
              <a:rPr lang="en-US" dirty="0">
                <a:latin typeface="+mj-lt"/>
              </a:rPr>
              <a:t>Same algorithm for every task</a:t>
            </a:r>
          </a:p>
          <a:p>
            <a:r>
              <a:rPr lang="en-US" dirty="0">
                <a:latin typeface="+mj-lt"/>
              </a:rPr>
              <a:t>As number of datapoints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∞, error rate is guaranteed to be at most 2x worse than optimal you could do on data</a:t>
            </a:r>
          </a:p>
        </p:txBody>
      </p:sp>
    </p:spTree>
    <p:extLst>
      <p:ext uri="{BB962C8B-B14F-4D97-AF65-F5344CB8AC3E}">
        <p14:creationId xmlns:p14="http://schemas.microsoft.com/office/powerpoint/2010/main" val="12746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4497-84E4-431F-B4A2-8F41011F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FBCB-0652-4C79-B663-301DBFDA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5291"/>
            <a:ext cx="7886700" cy="4351338"/>
          </a:xfrm>
        </p:spPr>
        <p:txBody>
          <a:bodyPr/>
          <a:lstStyle/>
          <a:p>
            <a:r>
              <a:rPr lang="en-US" dirty="0"/>
              <a:t>Goal: make “sense” of data</a:t>
            </a:r>
          </a:p>
          <a:p>
            <a:r>
              <a:rPr lang="en-US" dirty="0"/>
              <a:t>Overly simplified version: transform vector </a:t>
            </a:r>
            <a:r>
              <a:rPr lang="en-US" b="1" dirty="0"/>
              <a:t>x</a:t>
            </a:r>
            <a:r>
              <a:rPr lang="en-US" dirty="0"/>
              <a:t> into vector </a:t>
            </a:r>
            <a:r>
              <a:rPr lang="en-US" b="1" dirty="0"/>
              <a:t>y</a:t>
            </a:r>
            <a:r>
              <a:rPr lang="en-US" dirty="0"/>
              <a:t>=T</a:t>
            </a:r>
            <a:r>
              <a:rPr lang="en-US" b="1" dirty="0"/>
              <a:t>(x)</a:t>
            </a:r>
            <a:r>
              <a:rPr lang="en-US" dirty="0"/>
              <a:t> that’s somehow better</a:t>
            </a:r>
          </a:p>
          <a:p>
            <a:r>
              <a:rPr lang="en-US" dirty="0"/>
              <a:t>Potentially you fit T using pairs of datapoints and desired outputs (</a:t>
            </a:r>
            <a:r>
              <a:rPr lang="en-US" b="1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,</a:t>
            </a:r>
            <a:r>
              <a:rPr lang="en-US" b="1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), or just using a set of datapoints (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/>
              <a:t>Always are trying to find some transformation that minimizes or maximizes some </a:t>
            </a:r>
            <a:r>
              <a:rPr lang="en-US" b="1" dirty="0"/>
              <a:t>objective function </a:t>
            </a:r>
            <a:r>
              <a:rPr lang="en-US" dirty="0"/>
              <a:t>or goal.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18311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8216-6E2F-4869-A680-53108B26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95FC4-6318-4DF3-8FA1-7C8DB83CD19F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does a linear classifier look like* in 2D?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15189E-7557-4F49-B5D3-32D6A9432D66}"/>
              </a:ext>
            </a:extLst>
          </p:cNvPr>
          <p:cNvSpPr txBox="1"/>
          <p:nvPr/>
        </p:nvSpPr>
        <p:spPr>
          <a:xfrm>
            <a:off x="228599" y="6492874"/>
            <a:ext cx="8814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Fei-Fei. 12-point font mini-rant: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F749C-C47E-4AAF-8D33-E7B12351C913}"/>
              </a:ext>
            </a:extLst>
          </p:cNvPr>
          <p:cNvSpPr txBox="1"/>
          <p:nvPr/>
        </p:nvSpPr>
        <p:spPr>
          <a:xfrm>
            <a:off x="245692" y="5636309"/>
            <a:ext cx="881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*2D is good for vague intuitions, but ML typically deals with at least dozens if not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thousands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dimensions. Your intuitions about space and geometry from living in 3D are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completely wrong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high dimensions.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Never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trust people who show you 2D diagrams and write “Intuition” in the slide title. </a:t>
            </a:r>
            <a:r>
              <a:rPr lang="en-US" sz="1200" kern="0" dirty="0">
                <a:solidFill>
                  <a:sysClr val="windowText" lastClr="000000"/>
                </a:solidFill>
              </a:rPr>
              <a:t>See:</a:t>
            </a:r>
            <a:r>
              <a:rPr lang="en-US" sz="1200" i="1" kern="0" dirty="0">
                <a:solidFill>
                  <a:sysClr val="windowText" lastClr="000000"/>
                </a:solidFill>
              </a:rPr>
              <a:t> On the Surprising Behavior of Distance Metrics in High Dimensional Space.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Charu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Hinneburg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Keim</a:t>
            </a:r>
            <a:r>
              <a:rPr lang="en-US" sz="1200" kern="0" dirty="0">
                <a:solidFill>
                  <a:sysClr val="windowText" lastClr="000000"/>
                </a:solidFill>
              </a:rPr>
              <a:t>. ICDT 2001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Shape 206">
            <a:extLst>
              <a:ext uri="{FF2B5EF4-FFF2-40B4-BE49-F238E27FC236}">
                <a16:creationId xmlns:a16="http://schemas.microsoft.com/office/drawing/2014/main" id="{36CE0300-E664-48AE-BC70-D8CCE5E65A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29945" y="2071794"/>
            <a:ext cx="4846225" cy="355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337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362D-A5D1-4227-8696-57E063BA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Intuition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E03D2-F556-4D87-BA3F-C69CB843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0" y="2687683"/>
            <a:ext cx="4580015" cy="345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1BB9D-6EFF-4AEF-B40E-DC60609AC56E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7C61-F5A1-42D1-B521-5E0222024B9F}"/>
              </a:ext>
            </a:extLst>
          </p:cNvPr>
          <p:cNvSpPr txBox="1"/>
          <p:nvPr/>
        </p:nvSpPr>
        <p:spPr>
          <a:xfrm>
            <a:off x="5100505" y="2687683"/>
            <a:ext cx="3565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Turn each image into feature by unrolling all pixels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Fit 10 linear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8B24-4BD8-47D7-9799-422600E3D65F}"/>
              </a:ext>
            </a:extLst>
          </p:cNvPr>
          <p:cNvSpPr txBox="1"/>
          <p:nvPr/>
        </p:nvSpPr>
        <p:spPr>
          <a:xfrm>
            <a:off x="394470" y="1856686"/>
            <a:ext cx="4580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CIFAR 10: </a:t>
            </a:r>
          </a:p>
          <a:p>
            <a:pPr algn="ctr"/>
            <a:r>
              <a:rPr lang="en-US" sz="2400" dirty="0"/>
              <a:t>32x32x3 Images, 10 Classes</a:t>
            </a:r>
          </a:p>
        </p:txBody>
      </p:sp>
    </p:spTree>
    <p:extLst>
      <p:ext uri="{BB962C8B-B14F-4D97-AF65-F5344CB8AC3E}">
        <p14:creationId xmlns:p14="http://schemas.microsoft.com/office/powerpoint/2010/main" val="304638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Deer or Plane?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88850-5044-429D-AD53-7775134E5845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812863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Ship or Dog?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3724712" y="3749879"/>
            <a:ext cx="847288" cy="73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95">
            <a:extLst>
              <a:ext uri="{FF2B5EF4-FFF2-40B4-BE49-F238E27FC236}">
                <a16:creationId xmlns:a16="http://schemas.microsoft.com/office/drawing/2014/main" id="{11CB24DB-49C8-4B38-8CEA-81A7BC82A5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80350" t="14310" r="9949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5C32B2-8C2F-4523-B018-FECD4A73892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3910591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74AC-DF69-4BF5-82F6-94C6E18A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a Linear Classifier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B25DA-A0A5-4BD9-B713-7CA95851AF48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596154-350C-4C41-9791-A97714886710}"/>
              </a:ext>
            </a:extLst>
          </p:cNvPr>
          <p:cNvGrpSpPr/>
          <p:nvPr/>
        </p:nvGrpSpPr>
        <p:grpSpPr>
          <a:xfrm>
            <a:off x="790650" y="2843574"/>
            <a:ext cx="7562701" cy="3322334"/>
            <a:chOff x="204786" y="2843574"/>
            <a:chExt cx="4367214" cy="1918540"/>
          </a:xfrm>
        </p:grpSpPr>
        <p:pic>
          <p:nvPicPr>
            <p:cNvPr id="4" name="Shape 195">
              <a:extLst>
                <a:ext uri="{FF2B5EF4-FFF2-40B4-BE49-F238E27FC236}">
                  <a16:creationId xmlns:a16="http://schemas.microsoft.com/office/drawing/2014/main" id="{654A4213-73D8-4935-A351-C82050EEE98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000"/>
            <a:stretch/>
          </p:blipFill>
          <p:spPr>
            <a:xfrm>
              <a:off x="204786" y="3838189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95">
              <a:extLst>
                <a:ext uri="{FF2B5EF4-FFF2-40B4-BE49-F238E27FC236}">
                  <a16:creationId xmlns:a16="http://schemas.microsoft.com/office/drawing/2014/main" id="{6C4EB30C-BC00-46C9-9312-C6449C84F7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0000"/>
            <a:stretch/>
          </p:blipFill>
          <p:spPr>
            <a:xfrm>
              <a:off x="204787" y="2843574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F092BA-93D6-4853-B1E2-32889CE3CC60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649741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777515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8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37973002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277194"/>
            <a:chOff x="2965623" y="4033548"/>
            <a:chExt cx="4668892" cy="1277194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Input: </a:t>
            </a:r>
            <a:r>
              <a:rPr lang="en-US" sz="2400" b="1" dirty="0"/>
              <a:t>x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Feature vector/Data point:</a:t>
            </a:r>
          </a:p>
          <a:p>
            <a:pPr algn="ctr"/>
            <a:r>
              <a:rPr lang="en-US" sz="2400" dirty="0"/>
              <a:t>Vector representation of datapoint. Each dimension or “</a:t>
            </a:r>
            <a:r>
              <a:rPr lang="en-US" sz="2400" b="1" dirty="0"/>
              <a:t>feature</a:t>
            </a:r>
            <a:r>
              <a:rPr lang="en-US" sz="2400" dirty="0"/>
              <a:t>” represents some aspect of the data.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Output: </a:t>
            </a:r>
            <a:r>
              <a:rPr lang="en-US" sz="2400" b="1" dirty="0"/>
              <a:t>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Label / target:</a:t>
            </a:r>
          </a:p>
          <a:p>
            <a:pPr algn="ctr"/>
            <a:r>
              <a:rPr lang="en-US" sz="2400" dirty="0"/>
              <a:t>Fixed length vector of desired output. Each dimension represents some aspect of the output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96556-92CB-4D61-BDA1-022E4C6BCE66}"/>
              </a:ext>
            </a:extLst>
          </p:cNvPr>
          <p:cNvSpPr txBox="1"/>
          <p:nvPr/>
        </p:nvSpPr>
        <p:spPr>
          <a:xfrm>
            <a:off x="414836" y="4932727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Supervised</a:t>
            </a:r>
            <a:r>
              <a:rPr lang="en-US" sz="2800" dirty="0"/>
              <a:t>: we are given y.</a:t>
            </a:r>
          </a:p>
          <a:p>
            <a:pPr algn="ctr"/>
            <a:r>
              <a:rPr lang="en-US" sz="2800" b="1" dirty="0"/>
              <a:t>Unsupervised</a:t>
            </a:r>
            <a:r>
              <a:rPr lang="en-US" sz="2800" dirty="0"/>
              <a:t>: we are not, and make our own </a:t>
            </a:r>
            <a:r>
              <a:rPr lang="en-US" sz="2800" dirty="0" err="1"/>
              <a:t>ys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4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967533" y="3455336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4B8-037C-4691-8946-2EF5D12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FEA0D-D123-478D-9AE5-195EF668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optimize more complex stuff?</a:t>
            </a:r>
          </a:p>
          <a:p>
            <a:r>
              <a:rPr lang="en-US" dirty="0"/>
              <a:t>A bit more ML</a:t>
            </a:r>
          </a:p>
        </p:txBody>
      </p:sp>
    </p:spTree>
    <p:extLst>
      <p:ext uri="{BB962C8B-B14F-4D97-AF65-F5344CB8AC3E}">
        <p14:creationId xmlns:p14="http://schemas.microsoft.com/office/powerpoint/2010/main" val="42878590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88FF-67D6-4BB8-9F76-B44B874C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F308-5F25-4709-8E59-AB4F74390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14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68C8-03EE-44CE-8D14-1D242FA0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5425-8030-4942-BDCB-4115F4DE4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used to include this objective (multiclass SVM)</a:t>
            </a:r>
          </a:p>
          <a:p>
            <a:r>
              <a:rPr lang="en-US" dirty="0"/>
              <a:t>It’s worth seeing if you’re curious, but class is a zero-sum game, and I think other things are a better use of your time</a:t>
            </a:r>
          </a:p>
        </p:txBody>
      </p:sp>
    </p:spTree>
    <p:extLst>
      <p:ext uri="{BB962C8B-B14F-4D97-AF65-F5344CB8AC3E}">
        <p14:creationId xmlns:p14="http://schemas.microsoft.com/office/powerpoint/2010/main" val="16467819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3F72C-B9B9-49C2-BAA8-E18053CB91DC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414734-2083-4C5E-98C7-A19F5C4B7C4C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1D8D0-43EE-41E5-BFB6-F6F9D1F8DBA9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388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E0EC-6091-4EA0-AB6F-49D69D1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/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EC7D78-DEE7-4B26-AF81-E2F22DB7C6E1}"/>
              </a:ext>
            </a:extLst>
          </p:cNvPr>
          <p:cNvSpPr txBox="1"/>
          <p:nvPr/>
        </p:nvSpPr>
        <p:spPr>
          <a:xfrm>
            <a:off x="628650" y="1690689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on earth do we optimize: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D2F97-E02F-4787-AF99-A39E6AA73E67}"/>
              </a:ext>
            </a:extLst>
          </p:cNvPr>
          <p:cNvSpPr txBox="1"/>
          <p:nvPr/>
        </p:nvSpPr>
        <p:spPr>
          <a:xfrm>
            <a:off x="628650" y="3526221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Hold that thought!</a:t>
            </a:r>
          </a:p>
        </p:txBody>
      </p:sp>
    </p:spTree>
    <p:extLst>
      <p:ext uri="{BB962C8B-B14F-4D97-AF65-F5344CB8AC3E}">
        <p14:creationId xmlns:p14="http://schemas.microsoft.com/office/powerpoint/2010/main" val="77901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P(Has Diabetes)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Diabetes)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B9F6DD-0F4B-470D-B242-3118161901FA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372284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3303867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3302790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97B6C8-0A04-476F-B879-93F5A4ED59F5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our prediction of age to be “close” to true age.</a:t>
            </a:r>
          </a:p>
        </p:txBody>
      </p:sp>
    </p:spTree>
    <p:extLst>
      <p:ext uri="{BB962C8B-B14F-4D97-AF65-F5344CB8AC3E}">
        <p14:creationId xmlns:p14="http://schemas.microsoft.com/office/powerpoint/2010/main" val="3728877007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2899</TotalTime>
  <Words>3426</Words>
  <Application>Microsoft Office PowerPoint</Application>
  <PresentationFormat>On-screen Show (4:3)</PresentationFormat>
  <Paragraphs>863</Paragraphs>
  <Slides>76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Comic Sans MS</vt:lpstr>
      <vt:lpstr>My New Default Theme</vt:lpstr>
      <vt:lpstr>(Mainly) Linear Models</vt:lpstr>
      <vt:lpstr>Roadmap</vt:lpstr>
      <vt:lpstr>Next Few Classes</vt:lpstr>
      <vt:lpstr>Terminology</vt:lpstr>
      <vt:lpstr>Pointers</vt:lpstr>
      <vt:lpstr>Machine Learning (ML)</vt:lpstr>
      <vt:lpstr>Machine Learning</vt:lpstr>
      <vt:lpstr>Example – Health</vt:lpstr>
      <vt:lpstr>Example – Health</vt:lpstr>
      <vt:lpstr>Example – Health</vt:lpstr>
      <vt:lpstr>Example – Health</vt:lpstr>
      <vt:lpstr>Example – Credit Card Fraud</vt:lpstr>
      <vt:lpstr>Example – Computer Vision</vt:lpstr>
      <vt:lpstr>Example – Computer Vision</vt:lpstr>
      <vt:lpstr>Abstractions</vt:lpstr>
      <vt:lpstr>ML Problems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Practical Example</vt:lpstr>
      <vt:lpstr>Example – Least Squares</vt:lpstr>
      <vt:lpstr>World’s Worst Weather Model</vt:lpstr>
      <vt:lpstr>Example – Least Squares</vt:lpstr>
      <vt:lpstr>Example – Least Squares</vt:lpstr>
      <vt:lpstr>Example – Least Squares</vt:lpstr>
      <vt:lpstr>Example – Least Squares</vt:lpstr>
      <vt:lpstr>Least Squares: Learning</vt:lpstr>
      <vt:lpstr>Let’s Predict The Weather</vt:lpstr>
      <vt:lpstr>Is This a Minimum Viable Product?</vt:lpstr>
      <vt:lpstr>Where Can This Go Wrong?</vt:lpstr>
      <vt:lpstr>Where Can This Go Wrong?</vt:lpstr>
      <vt:lpstr>Always Need Separated Testing</vt:lpstr>
      <vt:lpstr>Training and Testing</vt:lpstr>
      <vt:lpstr>Let’s Improve Things</vt:lpstr>
      <vt:lpstr>Let’s Improve Things</vt:lpstr>
      <vt:lpstr>Let’s Improve Things More</vt:lpstr>
      <vt:lpstr>Let’s Improve Things More</vt:lpstr>
      <vt:lpstr>The Fix – Regularized Least Squares</vt:lpstr>
      <vt:lpstr>The Fix – Regularized Least Squares</vt:lpstr>
      <vt:lpstr>The Fix – Regularized Least Squares</vt:lpstr>
      <vt:lpstr>Training and Testing</vt:lpstr>
      <vt:lpstr>Training and Testing</vt:lpstr>
      <vt:lpstr>General Formula</vt:lpstr>
      <vt:lpstr>Terminology</vt:lpstr>
      <vt:lpstr>Classification</vt:lpstr>
      <vt:lpstr>Classification by Least-Squares</vt:lpstr>
      <vt:lpstr>Easiest Form of Classification</vt:lpstr>
      <vt:lpstr>Easiest Form of Classification</vt:lpstr>
      <vt:lpstr>Easiest Form of Classification</vt:lpstr>
      <vt:lpstr>Nearest Neighbor</vt:lpstr>
      <vt:lpstr>Nearest Neighbor</vt:lpstr>
      <vt:lpstr>K-Nearest Neighbors</vt:lpstr>
      <vt:lpstr>K-Nearest Neighbors</vt:lpstr>
      <vt:lpstr>K-Nearest Neighbors</vt:lpstr>
      <vt:lpstr>Linear Models</vt:lpstr>
      <vt:lpstr>Linear Models</vt:lpstr>
      <vt:lpstr>Geometric Intuition*</vt:lpstr>
      <vt:lpstr>Visual Intuition</vt:lpstr>
      <vt:lpstr>Guess The Classifier</vt:lpstr>
      <vt:lpstr>Guess The Classifier</vt:lpstr>
      <vt:lpstr>Interpreting a Linear Classifier</vt:lpstr>
      <vt:lpstr>Preliminaries</vt:lpstr>
      <vt:lpstr>Softmax</vt:lpstr>
      <vt:lpstr>Softmax</vt:lpstr>
      <vt:lpstr>Softmax</vt:lpstr>
      <vt:lpstr>Next Class</vt:lpstr>
      <vt:lpstr>PowerPoint Presentation</vt:lpstr>
      <vt:lpstr>Other Stuff</vt:lpstr>
      <vt:lpstr>Objective 1: Multiclass SVM</vt:lpstr>
      <vt:lpstr>Objective 1: Multiclass SVM</vt:lpstr>
      <vt:lpstr>Objective: Multiclass SVM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336</cp:revision>
  <dcterms:created xsi:type="dcterms:W3CDTF">2018-12-05T18:14:01Z</dcterms:created>
  <dcterms:modified xsi:type="dcterms:W3CDTF">2023-02-08T04:15:21Z</dcterms:modified>
</cp:coreProperties>
</file>