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256" r:id="rId2"/>
    <p:sldId id="736" r:id="rId3"/>
    <p:sldId id="639" r:id="rId4"/>
    <p:sldId id="326" r:id="rId5"/>
    <p:sldId id="640" r:id="rId6"/>
    <p:sldId id="641" r:id="rId7"/>
    <p:sldId id="642" r:id="rId8"/>
    <p:sldId id="643" r:id="rId9"/>
    <p:sldId id="644" r:id="rId10"/>
    <p:sldId id="663" r:id="rId11"/>
    <p:sldId id="725" r:id="rId12"/>
    <p:sldId id="726" r:id="rId13"/>
    <p:sldId id="650" r:id="rId14"/>
    <p:sldId id="651" r:id="rId15"/>
    <p:sldId id="652" r:id="rId16"/>
    <p:sldId id="647" r:id="rId17"/>
    <p:sldId id="648" r:id="rId18"/>
    <p:sldId id="653" r:id="rId19"/>
    <p:sldId id="654" r:id="rId20"/>
    <p:sldId id="702" r:id="rId21"/>
    <p:sldId id="661" r:id="rId22"/>
    <p:sldId id="662" r:id="rId23"/>
    <p:sldId id="664" r:id="rId24"/>
    <p:sldId id="665" r:id="rId25"/>
    <p:sldId id="666" r:id="rId26"/>
    <p:sldId id="667" r:id="rId27"/>
    <p:sldId id="655" r:id="rId28"/>
    <p:sldId id="656" r:id="rId29"/>
    <p:sldId id="657" r:id="rId30"/>
    <p:sldId id="658" r:id="rId31"/>
    <p:sldId id="708" r:id="rId32"/>
    <p:sldId id="659" r:id="rId33"/>
    <p:sldId id="660" r:id="rId34"/>
    <p:sldId id="707" r:id="rId35"/>
    <p:sldId id="685" r:id="rId36"/>
    <p:sldId id="688" r:id="rId37"/>
    <p:sldId id="689" r:id="rId38"/>
    <p:sldId id="690" r:id="rId39"/>
    <p:sldId id="697" r:id="rId40"/>
    <p:sldId id="698" r:id="rId41"/>
    <p:sldId id="670" r:id="rId42"/>
    <p:sldId id="672" r:id="rId43"/>
    <p:sldId id="673" r:id="rId44"/>
    <p:sldId id="675" r:id="rId45"/>
    <p:sldId id="674" r:id="rId46"/>
    <p:sldId id="676" r:id="rId47"/>
    <p:sldId id="704" r:id="rId48"/>
    <p:sldId id="713" r:id="rId49"/>
    <p:sldId id="715" r:id="rId50"/>
    <p:sldId id="719" r:id="rId51"/>
    <p:sldId id="721" r:id="rId52"/>
    <p:sldId id="728" r:id="rId53"/>
    <p:sldId id="730" r:id="rId54"/>
    <p:sldId id="731" r:id="rId55"/>
    <p:sldId id="735" r:id="rId56"/>
    <p:sldId id="732" r:id="rId57"/>
    <p:sldId id="734" r:id="rId58"/>
    <p:sldId id="733" r:id="rId59"/>
    <p:sldId id="710" r:id="rId60"/>
    <p:sldId id="716" r:id="rId61"/>
    <p:sldId id="714" r:id="rId62"/>
    <p:sldId id="686" r:id="rId63"/>
    <p:sldId id="711" r:id="rId64"/>
    <p:sldId id="712" r:id="rId65"/>
    <p:sldId id="706" r:id="rId66"/>
    <p:sldId id="679" r:id="rId67"/>
    <p:sldId id="680" r:id="rId68"/>
    <p:sldId id="681" r:id="rId69"/>
    <p:sldId id="682" r:id="rId70"/>
    <p:sldId id="684" r:id="rId71"/>
    <p:sldId id="699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736"/>
            <p14:sldId id="639"/>
            <p14:sldId id="326"/>
            <p14:sldId id="640"/>
            <p14:sldId id="641"/>
            <p14:sldId id="642"/>
            <p14:sldId id="643"/>
            <p14:sldId id="644"/>
            <p14:sldId id="663"/>
            <p14:sldId id="725"/>
            <p14:sldId id="726"/>
            <p14:sldId id="650"/>
            <p14:sldId id="651"/>
            <p14:sldId id="652"/>
            <p14:sldId id="647"/>
            <p14:sldId id="648"/>
            <p14:sldId id="653"/>
            <p14:sldId id="654"/>
            <p14:sldId id="702"/>
            <p14:sldId id="661"/>
            <p14:sldId id="662"/>
            <p14:sldId id="664"/>
            <p14:sldId id="665"/>
            <p14:sldId id="666"/>
            <p14:sldId id="667"/>
            <p14:sldId id="655"/>
            <p14:sldId id="656"/>
            <p14:sldId id="657"/>
            <p14:sldId id="658"/>
            <p14:sldId id="708"/>
            <p14:sldId id="659"/>
            <p14:sldId id="660"/>
            <p14:sldId id="707"/>
            <p14:sldId id="685"/>
            <p14:sldId id="688"/>
            <p14:sldId id="689"/>
            <p14:sldId id="690"/>
            <p14:sldId id="697"/>
            <p14:sldId id="698"/>
            <p14:sldId id="670"/>
            <p14:sldId id="672"/>
            <p14:sldId id="673"/>
            <p14:sldId id="675"/>
            <p14:sldId id="674"/>
            <p14:sldId id="676"/>
            <p14:sldId id="704"/>
            <p14:sldId id="713"/>
            <p14:sldId id="715"/>
            <p14:sldId id="719"/>
            <p14:sldId id="721"/>
            <p14:sldId id="728"/>
            <p14:sldId id="730"/>
            <p14:sldId id="731"/>
            <p14:sldId id="735"/>
            <p14:sldId id="732"/>
            <p14:sldId id="734"/>
            <p14:sldId id="733"/>
            <p14:sldId id="710"/>
            <p14:sldId id="716"/>
            <p14:sldId id="714"/>
            <p14:sldId id="686"/>
            <p14:sldId id="711"/>
            <p14:sldId id="712"/>
            <p14:sldId id="706"/>
            <p14:sldId id="679"/>
            <p14:sldId id="680"/>
            <p14:sldId id="681"/>
            <p14:sldId id="682"/>
            <p14:sldId id="684"/>
            <p14:sldId id="6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" initials="d" lastIdx="1" clrIdx="0">
    <p:extLst>
      <p:ext uri="{19B8F6BF-5375-455C-9EA6-DF929625EA0E}">
        <p15:presenceInfo xmlns:p15="http://schemas.microsoft.com/office/powerpoint/2012/main" userId="da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AD3"/>
    <a:srgbClr val="BFBFBF"/>
    <a:srgbClr val="FF0000"/>
    <a:srgbClr val="2175D9"/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0047" autoAdjust="0"/>
  </p:normalViewPr>
  <p:slideViewPr>
    <p:cSldViewPr snapToGrid="0">
      <p:cViewPr varScale="1">
        <p:scale>
          <a:sx n="105" d="100"/>
          <a:sy n="105" d="100"/>
        </p:scale>
        <p:origin x="1746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9E745-5063-419E-B6E6-C86CC9053B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9E745-5063-419E-B6E6-C86CC9053B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4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9E745-5063-419E-B6E6-C86CC9053B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4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karpathy/char-rnn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80" y="1122363"/>
            <a:ext cx="8549640" cy="2387600"/>
          </a:xfrm>
        </p:spPr>
        <p:txBody>
          <a:bodyPr>
            <a:noAutofit/>
          </a:bodyPr>
          <a:lstStyle/>
          <a:p>
            <a:r>
              <a:rPr lang="en-US" sz="7000" dirty="0"/>
              <a:t>Language, Vision and Sequences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2023, University of Michigan</a:t>
            </a:r>
          </a:p>
          <a:p>
            <a:r>
              <a:rPr lang="en-US" sz="1800" dirty="0"/>
              <a:t>http://web.eecs.umich.edu/~fouhey/teaching/EECS442_W23/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6056E-77EC-413F-AB46-EF5FAF5F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41133-12BB-443F-9BDB-E5DDC1605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Pick N-word dictionary, call them class 1, …, N</a:t>
            </a:r>
          </a:p>
          <a:p>
            <a:r>
              <a:rPr lang="en-US" dirty="0"/>
              <a:t>New goal: emit sequence of C N-way classification outputs</a:t>
            </a:r>
          </a:p>
          <a:p>
            <a:r>
              <a:rPr lang="en-US" dirty="0"/>
              <a:t>Dictionary could be: </a:t>
            </a:r>
          </a:p>
          <a:p>
            <a:pPr lvl="1"/>
            <a:r>
              <a:rPr lang="en-US" dirty="0"/>
              <a:t>All the words that appear in training set</a:t>
            </a:r>
          </a:p>
          <a:p>
            <a:pPr lvl="1"/>
            <a:r>
              <a:rPr lang="en-US" dirty="0"/>
              <a:t>All the ascii characters</a:t>
            </a:r>
          </a:p>
          <a:p>
            <a:pPr lvl="1"/>
            <a:r>
              <a:rPr lang="en-US" dirty="0"/>
              <a:t>Typically includes special “words”: START, END, UNK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3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BB1E4-41CC-4942-8C56-FFB3BAA79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71206"/>
            <a:ext cx="7886700" cy="1325563"/>
          </a:xfrm>
        </p:spPr>
        <p:txBody>
          <a:bodyPr/>
          <a:lstStyle/>
          <a:p>
            <a:r>
              <a:rPr lang="en-US" dirty="0" err="1"/>
              <a:t>VizWiz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405D9-65B6-4B5F-8138-C4A1C923F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90" y="539462"/>
            <a:ext cx="7555818" cy="6234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666ADC-5FEF-484A-85AE-4DC6204417F3}"/>
              </a:ext>
            </a:extLst>
          </p:cNvPr>
          <p:cNvSpPr txBox="1"/>
          <p:nvPr/>
        </p:nvSpPr>
        <p:spPr>
          <a:xfrm>
            <a:off x="228599" y="6492874"/>
            <a:ext cx="6716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VizWiz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Nearly Real-Time Answers to Visual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Quesitions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Bigham et al., UIST 2010 </a:t>
            </a:r>
          </a:p>
        </p:txBody>
      </p:sp>
    </p:spTree>
    <p:extLst>
      <p:ext uri="{BB962C8B-B14F-4D97-AF65-F5344CB8AC3E}">
        <p14:creationId xmlns:p14="http://schemas.microsoft.com/office/powerpoint/2010/main" val="182837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BB1E4-41CC-4942-8C56-FFB3BAA79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71206"/>
            <a:ext cx="7886700" cy="1325563"/>
          </a:xfrm>
        </p:spPr>
        <p:txBody>
          <a:bodyPr/>
          <a:lstStyle/>
          <a:p>
            <a:r>
              <a:rPr lang="en-US" dirty="0" err="1"/>
              <a:t>VizWiz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405D9-65B6-4B5F-8138-C4A1C923F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996"/>
          <a:stretch/>
        </p:blipFill>
        <p:spPr>
          <a:xfrm>
            <a:off x="794090" y="539462"/>
            <a:ext cx="7555818" cy="2930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666ADC-5FEF-484A-85AE-4DC6204417F3}"/>
              </a:ext>
            </a:extLst>
          </p:cNvPr>
          <p:cNvSpPr txBox="1"/>
          <p:nvPr/>
        </p:nvSpPr>
        <p:spPr>
          <a:xfrm>
            <a:off x="228598" y="6492874"/>
            <a:ext cx="8852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ysClr val="windowText" lastClr="000000"/>
                </a:solidFill>
              </a:rPr>
              <a:t>Really interesting area. See Captioning Images Taken by People Who Are Blind,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Gurari</a:t>
            </a:r>
            <a:r>
              <a:rPr lang="en-US" sz="1200" kern="0" dirty="0">
                <a:solidFill>
                  <a:sysClr val="windowText" lastClr="000000"/>
                </a:solidFill>
              </a:rPr>
              <a:t> et al. ECCV 2020 and vizwiz.org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8F4CCE-6B20-4B8F-AD58-050E71B1BE96}"/>
              </a:ext>
            </a:extLst>
          </p:cNvPr>
          <p:cNvGrpSpPr/>
          <p:nvPr/>
        </p:nvGrpSpPr>
        <p:grpSpPr>
          <a:xfrm>
            <a:off x="2053927" y="3998142"/>
            <a:ext cx="1581080" cy="1758478"/>
            <a:chOff x="1740012" y="4652450"/>
            <a:chExt cx="1187888" cy="1321170"/>
          </a:xfrm>
        </p:grpSpPr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894C5336-416E-4622-B2D0-F240E8776435}"/>
                </a:ext>
              </a:extLst>
            </p:cNvPr>
            <p:cNvSpPr/>
            <p:nvPr/>
          </p:nvSpPr>
          <p:spPr>
            <a:xfrm>
              <a:off x="1740012" y="4652450"/>
              <a:ext cx="459331" cy="1321170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9632FDB4-4662-441A-8D37-472E0A3C0BC0}"/>
                </a:ext>
              </a:extLst>
            </p:cNvPr>
            <p:cNvSpPr/>
            <p:nvPr/>
          </p:nvSpPr>
          <p:spPr>
            <a:xfrm>
              <a:off x="1982864" y="4652450"/>
              <a:ext cx="459331" cy="1321170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E291EF17-590D-47AC-B3D6-418A50C5C371}"/>
                </a:ext>
              </a:extLst>
            </p:cNvPr>
            <p:cNvSpPr/>
            <p:nvPr/>
          </p:nvSpPr>
          <p:spPr>
            <a:xfrm>
              <a:off x="2225716" y="4652450"/>
              <a:ext cx="459331" cy="1321170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AF9833D4-7E99-4915-8297-BC8F0A65E460}"/>
                </a:ext>
              </a:extLst>
            </p:cNvPr>
            <p:cNvSpPr/>
            <p:nvPr/>
          </p:nvSpPr>
          <p:spPr>
            <a:xfrm>
              <a:off x="2468569" y="4652450"/>
              <a:ext cx="459331" cy="1321170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9D13554-1FF4-4B44-BCAC-1E99EAEFCB23}"/>
              </a:ext>
            </a:extLst>
          </p:cNvPr>
          <p:cNvSpPr txBox="1"/>
          <p:nvPr/>
        </p:nvSpPr>
        <p:spPr>
          <a:xfrm>
            <a:off x="3744227" y="4338772"/>
            <a:ext cx="3150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Deep learning</a:t>
            </a:r>
          </a:p>
          <a:p>
            <a:r>
              <a:rPr lang="en-US" sz="3200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192288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11A4-60C2-47D0-836D-E9DFFE3C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 – Sequence Modeling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B3E4D9-279D-40B3-AC34-39DDFFAA0611}"/>
              </a:ext>
            </a:extLst>
          </p:cNvPr>
          <p:cNvGrpSpPr/>
          <p:nvPr/>
        </p:nvGrpSpPr>
        <p:grpSpPr>
          <a:xfrm>
            <a:off x="145979" y="3463574"/>
            <a:ext cx="9435811" cy="2026141"/>
            <a:chOff x="145979" y="3463574"/>
            <a:chExt cx="9435811" cy="20261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C609973-A1DC-4F55-ACD0-C5E9EEBAD3E2}"/>
                    </a:ext>
                  </a:extLst>
                </p:cNvPr>
                <p:cNvSpPr txBox="1"/>
                <p:nvPr/>
              </p:nvSpPr>
              <p:spPr>
                <a:xfrm>
                  <a:off x="4056433" y="4833801"/>
                  <a:ext cx="552535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𝒉𝒙</m:t>
                          </m:r>
                        </m:sub>
                      </m:sSub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𝒉𝒉</m:t>
                          </m:r>
                        </m:sub>
                      </m:sSub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𝐢</m:t>
                          </m:r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3200" b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C609973-A1DC-4F55-ACD0-C5E9EEBAD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6433" y="4833801"/>
                  <a:ext cx="5525357" cy="58477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7FAC25-5A46-4246-9EC3-9FCE9D592662}"/>
                </a:ext>
              </a:extLst>
            </p:cNvPr>
            <p:cNvSpPr txBox="1"/>
            <p:nvPr/>
          </p:nvSpPr>
          <p:spPr>
            <a:xfrm>
              <a:off x="3528980" y="3463574"/>
              <a:ext cx="576753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Hidden state at </a:t>
              </a:r>
              <a:r>
                <a:rPr lang="en-US" sz="2800" dirty="0" err="1"/>
                <a:t>i</a:t>
              </a:r>
              <a:r>
                <a:rPr lang="en-US" sz="2800" dirty="0"/>
                <a:t> is linear function of previous hidden state and input at </a:t>
              </a:r>
              <a:r>
                <a:rPr lang="en-US" sz="2800" dirty="0" err="1"/>
                <a:t>i</a:t>
              </a:r>
              <a:r>
                <a:rPr lang="en-US" sz="2800" dirty="0"/>
                <a:t>, + nonlinearity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51D93FE-60CC-4D6B-A9BD-14CED069C679}"/>
                </a:ext>
              </a:extLst>
            </p:cNvPr>
            <p:cNvSpPr/>
            <p:nvPr/>
          </p:nvSpPr>
          <p:spPr>
            <a:xfrm>
              <a:off x="145979" y="3506978"/>
              <a:ext cx="724504" cy="59664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i-1</a:t>
              </a:r>
              <a:endParaRPr lang="en-US" sz="24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C0C7D19-DED5-4C54-B915-C5CBEBC7A972}"/>
                </a:ext>
              </a:extLst>
            </p:cNvPr>
            <p:cNvSpPr/>
            <p:nvPr/>
          </p:nvSpPr>
          <p:spPr>
            <a:xfrm>
              <a:off x="2006753" y="4893070"/>
              <a:ext cx="724504" cy="5966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x</a:t>
              </a:r>
              <a:r>
                <a:rPr lang="en-US" sz="2400" baseline="-25000" dirty="0"/>
                <a:t>i</a:t>
              </a:r>
              <a:endParaRPr lang="en-US" sz="24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085B6EC-326D-446E-AC58-27EFEB071ECE}"/>
                </a:ext>
              </a:extLst>
            </p:cNvPr>
            <p:cNvSpPr/>
            <p:nvPr/>
          </p:nvSpPr>
          <p:spPr>
            <a:xfrm>
              <a:off x="2370322" y="4281620"/>
              <a:ext cx="514350" cy="5143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HX</a:t>
              </a:r>
              <a:endParaRPr lang="en-US" baseline="-25000" dirty="0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B8FEB40-D73C-4409-BC06-E12B0BFEA9F0}"/>
                </a:ext>
              </a:extLst>
            </p:cNvPr>
            <p:cNvCxnSpPr/>
            <p:nvPr/>
          </p:nvCxnSpPr>
          <p:spPr>
            <a:xfrm flipV="1">
              <a:off x="2369005" y="4250084"/>
              <a:ext cx="0" cy="53291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8BCF198-61B4-4BDC-9B07-E6F585DF5A6B}"/>
                </a:ext>
              </a:extLst>
            </p:cNvPr>
            <p:cNvSpPr/>
            <p:nvPr/>
          </p:nvSpPr>
          <p:spPr>
            <a:xfrm>
              <a:off x="1174972" y="3840214"/>
              <a:ext cx="514350" cy="5143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HH</a:t>
              </a:r>
              <a:endParaRPr lang="en-US" baseline="-25000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74A2CE0-49C4-4046-B6C6-08EFCD57C35F}"/>
                </a:ext>
              </a:extLst>
            </p:cNvPr>
            <p:cNvCxnSpPr/>
            <p:nvPr/>
          </p:nvCxnSpPr>
          <p:spPr>
            <a:xfrm>
              <a:off x="1162756" y="3831971"/>
              <a:ext cx="648837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602F3-D90C-4D36-87CC-09A89BBE489D}"/>
              </a:ext>
            </a:extLst>
          </p:cNvPr>
          <p:cNvGrpSpPr/>
          <p:nvPr/>
        </p:nvGrpSpPr>
        <p:grpSpPr>
          <a:xfrm>
            <a:off x="1856068" y="1604099"/>
            <a:ext cx="7205247" cy="2499524"/>
            <a:chOff x="1856068" y="1604099"/>
            <a:chExt cx="7205247" cy="24995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C1C78C9-A334-4CF6-A4A0-A4DC499D3BCA}"/>
                    </a:ext>
                  </a:extLst>
                </p:cNvPr>
                <p:cNvSpPr txBox="1"/>
                <p:nvPr/>
              </p:nvSpPr>
              <p:spPr>
                <a:xfrm>
                  <a:off x="5072021" y="2558206"/>
                  <a:ext cx="2735377" cy="6298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𝒚𝒉</m:t>
                          </m:r>
                        </m:sub>
                      </m:sSub>
                      <m:r>
                        <a:rPr lang="en-US" sz="3200" b="1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C1C78C9-A334-4CF6-A4A0-A4DC499D3B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2021" y="2558206"/>
                  <a:ext cx="2735377" cy="6298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52BD10-9FA1-4907-9CDA-0CCFE85CC1B8}"/>
                </a:ext>
              </a:extLst>
            </p:cNvPr>
            <p:cNvSpPr txBox="1"/>
            <p:nvPr/>
          </p:nvSpPr>
          <p:spPr>
            <a:xfrm>
              <a:off x="3818106" y="1604099"/>
              <a:ext cx="52432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Output at </a:t>
              </a:r>
              <a:r>
                <a:rPr lang="en-US" sz="2800" dirty="0" err="1"/>
                <a:t>i</a:t>
              </a:r>
              <a:r>
                <a:rPr lang="en-US" sz="2800" dirty="0"/>
                <a:t> is linear transformation of hidden state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92B311-1E05-48CD-BF61-C752B7A2351E}"/>
                </a:ext>
              </a:extLst>
            </p:cNvPr>
            <p:cNvGrpSpPr/>
            <p:nvPr/>
          </p:nvGrpSpPr>
          <p:grpSpPr>
            <a:xfrm>
              <a:off x="1856068" y="2041277"/>
              <a:ext cx="875187" cy="2062346"/>
              <a:chOff x="1856068" y="2041277"/>
              <a:chExt cx="875187" cy="2062346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DBE6998-F54A-47AD-A5FF-6E6EE2E1888F}"/>
                  </a:ext>
                </a:extLst>
              </p:cNvPr>
              <p:cNvSpPr/>
              <p:nvPr/>
            </p:nvSpPr>
            <p:spPr>
              <a:xfrm>
                <a:off x="2006751" y="3506978"/>
                <a:ext cx="724504" cy="596645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h</a:t>
                </a:r>
                <a:r>
                  <a:rPr lang="en-US" sz="2400" baseline="-25000" dirty="0"/>
                  <a:t>i</a:t>
                </a:r>
                <a:endParaRPr lang="en-US" sz="2400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5F03A2E-676B-4EA8-9782-1CCE7E18CDE7}"/>
                  </a:ext>
                </a:extLst>
              </p:cNvPr>
              <p:cNvSpPr/>
              <p:nvPr/>
            </p:nvSpPr>
            <p:spPr>
              <a:xfrm>
                <a:off x="2006750" y="2041277"/>
                <a:ext cx="724504" cy="5966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/>
                  <a:t>y</a:t>
                </a:r>
                <a:r>
                  <a:rPr lang="en-US" sz="2400" baseline="-25000" dirty="0" err="1"/>
                  <a:t>i</a:t>
                </a:r>
                <a:endParaRPr lang="en-US" sz="2400" baseline="-25000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102457C-50A8-4BE0-8F96-BE1ADBD46F8F}"/>
                  </a:ext>
                </a:extLst>
              </p:cNvPr>
              <p:cNvSpPr/>
              <p:nvPr/>
            </p:nvSpPr>
            <p:spPr>
              <a:xfrm>
                <a:off x="1856068" y="2857567"/>
                <a:ext cx="514350" cy="514350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YH</a:t>
                </a:r>
                <a:endParaRPr lang="en-US" baseline="-25000" dirty="0"/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C53771D-3AD5-484B-807E-0E031C9E996C}"/>
                  </a:ext>
                </a:extLst>
              </p:cNvPr>
              <p:cNvCxnSpPr/>
              <p:nvPr/>
            </p:nvCxnSpPr>
            <p:spPr>
              <a:xfrm flipV="1">
                <a:off x="2369002" y="2823508"/>
                <a:ext cx="0" cy="53291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6439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11A4-60C2-47D0-836D-E9DFFE3C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 – Sequence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C609973-A1DC-4F55-ACD0-C5E9EEBAD3E2}"/>
                  </a:ext>
                </a:extLst>
              </p:cNvPr>
              <p:cNvSpPr txBox="1"/>
              <p:nvPr/>
            </p:nvSpPr>
            <p:spPr>
              <a:xfrm>
                <a:off x="3463045" y="5981665"/>
                <a:ext cx="55253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𝒉𝒙</m:t>
                        </m:r>
                      </m:sub>
                    </m:sSub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3200" b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𝒉𝒉</m:t>
                        </m:r>
                      </m:sub>
                    </m:sSub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𝐢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2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C609973-A1DC-4F55-ACD0-C5E9EEBAD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045" y="5981665"/>
                <a:ext cx="5525357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9DCCC90-7102-40F6-8D56-CE2EEEE81530}"/>
              </a:ext>
            </a:extLst>
          </p:cNvPr>
          <p:cNvGrpSpPr/>
          <p:nvPr/>
        </p:nvGrpSpPr>
        <p:grpSpPr>
          <a:xfrm>
            <a:off x="145979" y="2041277"/>
            <a:ext cx="2738693" cy="3448438"/>
            <a:chOff x="145979" y="2041277"/>
            <a:chExt cx="2738693" cy="34484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0C1A4D-8A81-4D35-9548-0EC46D040F1E}"/>
                </a:ext>
              </a:extLst>
            </p:cNvPr>
            <p:cNvSpPr/>
            <p:nvPr/>
          </p:nvSpPr>
          <p:spPr>
            <a:xfrm>
              <a:off x="145979" y="3506978"/>
              <a:ext cx="724504" cy="59664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i-1</a:t>
              </a:r>
              <a:endParaRPr lang="en-US" sz="24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F1D1D5-9730-4040-8B90-FFD066499346}"/>
                </a:ext>
              </a:extLst>
            </p:cNvPr>
            <p:cNvSpPr/>
            <p:nvPr/>
          </p:nvSpPr>
          <p:spPr>
            <a:xfrm>
              <a:off x="2006753" y="4893070"/>
              <a:ext cx="724504" cy="5966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x</a:t>
              </a:r>
              <a:r>
                <a:rPr lang="en-US" sz="2400" baseline="-25000" dirty="0"/>
                <a:t>i</a:t>
              </a:r>
              <a:endParaRPr lang="en-US" sz="24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7A0E6C-7726-488E-9D35-37260328F8E6}"/>
                </a:ext>
              </a:extLst>
            </p:cNvPr>
            <p:cNvSpPr/>
            <p:nvPr/>
          </p:nvSpPr>
          <p:spPr>
            <a:xfrm>
              <a:off x="2370322" y="4281620"/>
              <a:ext cx="514350" cy="5143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HX</a:t>
              </a:r>
              <a:endParaRPr lang="en-US" baseline="-250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384DEE4-5B6C-4B29-8477-2573283D472E}"/>
                </a:ext>
              </a:extLst>
            </p:cNvPr>
            <p:cNvCxnSpPr/>
            <p:nvPr/>
          </p:nvCxnSpPr>
          <p:spPr>
            <a:xfrm flipV="1">
              <a:off x="2369005" y="4250084"/>
              <a:ext cx="0" cy="53291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FE22AA-7123-4B6C-93BF-51A591060A6D}"/>
                </a:ext>
              </a:extLst>
            </p:cNvPr>
            <p:cNvSpPr/>
            <p:nvPr/>
          </p:nvSpPr>
          <p:spPr>
            <a:xfrm>
              <a:off x="1174972" y="3840214"/>
              <a:ext cx="514350" cy="5143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HH</a:t>
              </a:r>
              <a:endParaRPr lang="en-US" baseline="-250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B86BC8-5AD4-4DA8-855E-352A5AE1058B}"/>
                </a:ext>
              </a:extLst>
            </p:cNvPr>
            <p:cNvCxnSpPr/>
            <p:nvPr/>
          </p:nvCxnSpPr>
          <p:spPr>
            <a:xfrm>
              <a:off x="1162756" y="3831971"/>
              <a:ext cx="648837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F51471-7011-4D0D-B468-1FC5831ED576}"/>
                </a:ext>
              </a:extLst>
            </p:cNvPr>
            <p:cNvSpPr/>
            <p:nvPr/>
          </p:nvSpPr>
          <p:spPr>
            <a:xfrm>
              <a:off x="2006751" y="3506978"/>
              <a:ext cx="724504" cy="59664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i</a:t>
              </a:r>
              <a:endParaRPr lang="en-US" sz="2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0B70C5-22A1-4B77-9D97-F86DA7ABA372}"/>
                </a:ext>
              </a:extLst>
            </p:cNvPr>
            <p:cNvSpPr/>
            <p:nvPr/>
          </p:nvSpPr>
          <p:spPr>
            <a:xfrm>
              <a:off x="2006750" y="2041277"/>
              <a:ext cx="724504" cy="5966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y</a:t>
              </a:r>
              <a:r>
                <a:rPr lang="en-US" sz="2400" baseline="-25000" dirty="0" err="1"/>
                <a:t>i</a:t>
              </a:r>
              <a:endParaRPr lang="en-US" sz="2400" baseline="-250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43DBC2-D849-4EB2-A9A7-23EF2D91D5CD}"/>
                </a:ext>
              </a:extLst>
            </p:cNvPr>
            <p:cNvSpPr/>
            <p:nvPr/>
          </p:nvSpPr>
          <p:spPr>
            <a:xfrm>
              <a:off x="1856068" y="2857567"/>
              <a:ext cx="514350" cy="5143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YH</a:t>
              </a:r>
              <a:endParaRPr lang="en-US" baseline="-250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8A96865-EE17-4186-941B-3FB8991818E3}"/>
                </a:ext>
              </a:extLst>
            </p:cNvPr>
            <p:cNvCxnSpPr/>
            <p:nvPr/>
          </p:nvCxnSpPr>
          <p:spPr>
            <a:xfrm flipV="1">
              <a:off x="2369002" y="2823508"/>
              <a:ext cx="0" cy="53291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1C78C9-A334-4CF6-A4A0-A4DC499D3BCA}"/>
                  </a:ext>
                </a:extLst>
              </p:cNvPr>
              <p:cNvSpPr txBox="1"/>
              <p:nvPr/>
            </p:nvSpPr>
            <p:spPr>
              <a:xfrm>
                <a:off x="6253025" y="5422881"/>
                <a:ext cx="2735377" cy="629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𝒚𝒉</m:t>
                        </m:r>
                      </m:sub>
                    </m:sSub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1C78C9-A334-4CF6-A4A0-A4DC499D3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025" y="5422881"/>
                <a:ext cx="2735377" cy="629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DFF6B78B-36E7-428D-AC41-A90D743380F7}"/>
              </a:ext>
            </a:extLst>
          </p:cNvPr>
          <p:cNvSpPr/>
          <p:nvPr/>
        </p:nvSpPr>
        <p:spPr>
          <a:xfrm>
            <a:off x="3787805" y="4932874"/>
            <a:ext cx="724504" cy="5966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i+1</a:t>
            </a:r>
            <a:endParaRPr lang="en-US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D43555-C2F0-4ABD-B0A5-C5EFD35D1180}"/>
              </a:ext>
            </a:extLst>
          </p:cNvPr>
          <p:cNvSpPr/>
          <p:nvPr/>
        </p:nvSpPr>
        <p:spPr>
          <a:xfrm>
            <a:off x="4150054" y="4298575"/>
            <a:ext cx="514350" cy="51435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HX</a:t>
            </a:r>
            <a:endParaRPr lang="en-US" baseline="-250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A038AC-E8E5-479D-A88B-652AB80758DA}"/>
              </a:ext>
            </a:extLst>
          </p:cNvPr>
          <p:cNvCxnSpPr/>
          <p:nvPr/>
        </p:nvCxnSpPr>
        <p:spPr>
          <a:xfrm flipV="1">
            <a:off x="4150057" y="4289888"/>
            <a:ext cx="0" cy="53291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AAB788E-85FB-4F83-BE98-17CED6216411}"/>
              </a:ext>
            </a:extLst>
          </p:cNvPr>
          <p:cNvSpPr/>
          <p:nvPr/>
        </p:nvSpPr>
        <p:spPr>
          <a:xfrm>
            <a:off x="2968964" y="3872620"/>
            <a:ext cx="514350" cy="51435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HH</a:t>
            </a:r>
            <a:endParaRPr lang="en-US" baseline="-250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521490-8772-4B93-A83A-30D9A8D36D27}"/>
              </a:ext>
            </a:extLst>
          </p:cNvPr>
          <p:cNvCxnSpPr/>
          <p:nvPr/>
        </p:nvCxnSpPr>
        <p:spPr>
          <a:xfrm>
            <a:off x="2943808" y="3871775"/>
            <a:ext cx="6488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1969C4E-0875-4FC2-84A5-D0D52D2699C7}"/>
              </a:ext>
            </a:extLst>
          </p:cNvPr>
          <p:cNvSpPr/>
          <p:nvPr/>
        </p:nvSpPr>
        <p:spPr>
          <a:xfrm>
            <a:off x="3787803" y="3546782"/>
            <a:ext cx="724504" cy="59664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i+1</a:t>
            </a:r>
            <a:endParaRPr lang="en-US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5701D1-F420-442B-B509-46F81B93C1DD}"/>
              </a:ext>
            </a:extLst>
          </p:cNvPr>
          <p:cNvSpPr/>
          <p:nvPr/>
        </p:nvSpPr>
        <p:spPr>
          <a:xfrm>
            <a:off x="3787802" y="2081081"/>
            <a:ext cx="724504" cy="596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</a:t>
            </a:r>
            <a:r>
              <a:rPr lang="en-US" sz="2400" baseline="-25000" dirty="0"/>
              <a:t>i+1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7FCDFC-0488-4ACC-9CF8-276427E99DB4}"/>
              </a:ext>
            </a:extLst>
          </p:cNvPr>
          <p:cNvSpPr/>
          <p:nvPr/>
        </p:nvSpPr>
        <p:spPr>
          <a:xfrm>
            <a:off x="3638010" y="2877284"/>
            <a:ext cx="514350" cy="51435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YH</a:t>
            </a:r>
            <a:endParaRPr lang="en-US" baseline="-250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7A5DD6-0D23-433B-A616-0945F0B58672}"/>
              </a:ext>
            </a:extLst>
          </p:cNvPr>
          <p:cNvCxnSpPr/>
          <p:nvPr/>
        </p:nvCxnSpPr>
        <p:spPr>
          <a:xfrm flipV="1">
            <a:off x="4150054" y="2863312"/>
            <a:ext cx="0" cy="5329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B7F8FF3-297F-4EAA-80F2-CCB701829897}"/>
              </a:ext>
            </a:extLst>
          </p:cNvPr>
          <p:cNvSpPr txBox="1"/>
          <p:nvPr/>
        </p:nvSpPr>
        <p:spPr>
          <a:xfrm>
            <a:off x="5165387" y="2041277"/>
            <a:ext cx="3895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stack arbitrarily to create a function of multiple inputs with multiple outputs that’s in terms of parameters </a:t>
            </a:r>
          </a:p>
          <a:p>
            <a:pPr algn="ctr"/>
            <a:r>
              <a:rPr lang="en-US" sz="2800" dirty="0"/>
              <a:t>W</a:t>
            </a:r>
            <a:r>
              <a:rPr lang="en-US" sz="2800" baseline="-25000" dirty="0"/>
              <a:t>HX</a:t>
            </a:r>
            <a:r>
              <a:rPr lang="en-US" sz="2800" dirty="0"/>
              <a:t>, W</a:t>
            </a:r>
            <a:r>
              <a:rPr lang="en-US" sz="2800" baseline="-25000" dirty="0"/>
              <a:t>HH</a:t>
            </a:r>
            <a:r>
              <a:rPr lang="en-US" sz="2800" dirty="0"/>
              <a:t>, W</a:t>
            </a:r>
            <a:r>
              <a:rPr lang="en-US" sz="2800" baseline="-25000" dirty="0"/>
              <a:t>YH</a:t>
            </a:r>
          </a:p>
        </p:txBody>
      </p:sp>
    </p:spTree>
    <p:extLst>
      <p:ext uri="{BB962C8B-B14F-4D97-AF65-F5344CB8AC3E}">
        <p14:creationId xmlns:p14="http://schemas.microsoft.com/office/powerpoint/2010/main" val="2168881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11A4-60C2-47D0-836D-E9DFFE3C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 – Sequence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C609973-A1DC-4F55-ACD0-C5E9EEBAD3E2}"/>
                  </a:ext>
                </a:extLst>
              </p:cNvPr>
              <p:cNvSpPr txBox="1"/>
              <p:nvPr/>
            </p:nvSpPr>
            <p:spPr>
              <a:xfrm>
                <a:off x="3463045" y="5981665"/>
                <a:ext cx="55253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𝒉𝒙</m:t>
                        </m:r>
                      </m:sub>
                    </m:sSub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3200" b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𝒉𝒉</m:t>
                        </m:r>
                      </m:sub>
                    </m:sSub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𝐢</m:t>
                        </m:r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32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C609973-A1DC-4F55-ACD0-C5E9EEBAD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045" y="5981665"/>
                <a:ext cx="5525357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9DCCC90-7102-40F6-8D56-CE2EEEE81530}"/>
              </a:ext>
            </a:extLst>
          </p:cNvPr>
          <p:cNvGrpSpPr/>
          <p:nvPr/>
        </p:nvGrpSpPr>
        <p:grpSpPr>
          <a:xfrm>
            <a:off x="145979" y="2041277"/>
            <a:ext cx="2738693" cy="3448438"/>
            <a:chOff x="145979" y="2041277"/>
            <a:chExt cx="2738693" cy="34484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0C1A4D-8A81-4D35-9548-0EC46D040F1E}"/>
                </a:ext>
              </a:extLst>
            </p:cNvPr>
            <p:cNvSpPr/>
            <p:nvPr/>
          </p:nvSpPr>
          <p:spPr>
            <a:xfrm>
              <a:off x="145979" y="3506978"/>
              <a:ext cx="724504" cy="59664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i-1</a:t>
              </a:r>
              <a:endParaRPr lang="en-US" sz="24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F1D1D5-9730-4040-8B90-FFD066499346}"/>
                </a:ext>
              </a:extLst>
            </p:cNvPr>
            <p:cNvSpPr/>
            <p:nvPr/>
          </p:nvSpPr>
          <p:spPr>
            <a:xfrm>
              <a:off x="2006753" y="4893070"/>
              <a:ext cx="724504" cy="59664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x</a:t>
              </a:r>
              <a:r>
                <a:rPr lang="en-US" sz="2400" baseline="-25000" dirty="0"/>
                <a:t>i</a:t>
              </a:r>
              <a:endParaRPr lang="en-US" sz="24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7A0E6C-7726-488E-9D35-37260328F8E6}"/>
                </a:ext>
              </a:extLst>
            </p:cNvPr>
            <p:cNvSpPr/>
            <p:nvPr/>
          </p:nvSpPr>
          <p:spPr>
            <a:xfrm>
              <a:off x="2370322" y="4281620"/>
              <a:ext cx="514350" cy="5143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HX</a:t>
              </a:r>
              <a:endParaRPr lang="en-US" baseline="-250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384DEE4-5B6C-4B29-8477-2573283D472E}"/>
                </a:ext>
              </a:extLst>
            </p:cNvPr>
            <p:cNvCxnSpPr/>
            <p:nvPr/>
          </p:nvCxnSpPr>
          <p:spPr>
            <a:xfrm flipV="1">
              <a:off x="2369005" y="4250084"/>
              <a:ext cx="0" cy="53291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FE22AA-7123-4B6C-93BF-51A591060A6D}"/>
                </a:ext>
              </a:extLst>
            </p:cNvPr>
            <p:cNvSpPr/>
            <p:nvPr/>
          </p:nvSpPr>
          <p:spPr>
            <a:xfrm>
              <a:off x="1174972" y="3840214"/>
              <a:ext cx="514350" cy="5143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HH</a:t>
              </a:r>
              <a:endParaRPr lang="en-US" baseline="-250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B86BC8-5AD4-4DA8-855E-352A5AE1058B}"/>
                </a:ext>
              </a:extLst>
            </p:cNvPr>
            <p:cNvCxnSpPr/>
            <p:nvPr/>
          </p:nvCxnSpPr>
          <p:spPr>
            <a:xfrm>
              <a:off x="1162756" y="3831971"/>
              <a:ext cx="648837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F51471-7011-4D0D-B468-1FC5831ED576}"/>
                </a:ext>
              </a:extLst>
            </p:cNvPr>
            <p:cNvSpPr/>
            <p:nvPr/>
          </p:nvSpPr>
          <p:spPr>
            <a:xfrm>
              <a:off x="2006751" y="3506978"/>
              <a:ext cx="724504" cy="59664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i</a:t>
              </a:r>
              <a:endParaRPr lang="en-US" sz="2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0B70C5-22A1-4B77-9D97-F86DA7ABA372}"/>
                </a:ext>
              </a:extLst>
            </p:cNvPr>
            <p:cNvSpPr/>
            <p:nvPr/>
          </p:nvSpPr>
          <p:spPr>
            <a:xfrm>
              <a:off x="2006750" y="2041277"/>
              <a:ext cx="724504" cy="5966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y</a:t>
              </a:r>
              <a:r>
                <a:rPr lang="en-US" sz="2400" baseline="-25000" dirty="0" err="1"/>
                <a:t>i</a:t>
              </a:r>
              <a:endParaRPr lang="en-US" sz="2400" baseline="-250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43DBC2-D849-4EB2-A9A7-23EF2D91D5CD}"/>
                </a:ext>
              </a:extLst>
            </p:cNvPr>
            <p:cNvSpPr/>
            <p:nvPr/>
          </p:nvSpPr>
          <p:spPr>
            <a:xfrm>
              <a:off x="1856068" y="2857567"/>
              <a:ext cx="514350" cy="51435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YH</a:t>
              </a:r>
              <a:endParaRPr lang="en-US" baseline="-250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8A96865-EE17-4186-941B-3FB8991818E3}"/>
                </a:ext>
              </a:extLst>
            </p:cNvPr>
            <p:cNvCxnSpPr/>
            <p:nvPr/>
          </p:nvCxnSpPr>
          <p:spPr>
            <a:xfrm flipV="1">
              <a:off x="2369002" y="2823508"/>
              <a:ext cx="0" cy="53291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1C78C9-A334-4CF6-A4A0-A4DC499D3BCA}"/>
                  </a:ext>
                </a:extLst>
              </p:cNvPr>
              <p:cNvSpPr txBox="1"/>
              <p:nvPr/>
            </p:nvSpPr>
            <p:spPr>
              <a:xfrm>
                <a:off x="6253025" y="5422881"/>
                <a:ext cx="2735377" cy="629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𝒚𝒉</m:t>
                        </m:r>
                      </m:sub>
                    </m:sSub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1C78C9-A334-4CF6-A4A0-A4DC499D3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025" y="5422881"/>
                <a:ext cx="2735377" cy="629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DFF6B78B-36E7-428D-AC41-A90D743380F7}"/>
              </a:ext>
            </a:extLst>
          </p:cNvPr>
          <p:cNvSpPr/>
          <p:nvPr/>
        </p:nvSpPr>
        <p:spPr>
          <a:xfrm>
            <a:off x="3787805" y="4932874"/>
            <a:ext cx="724504" cy="59664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i+1</a:t>
            </a:r>
            <a:endParaRPr lang="en-US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D43555-C2F0-4ABD-B0A5-C5EFD35D1180}"/>
              </a:ext>
            </a:extLst>
          </p:cNvPr>
          <p:cNvSpPr/>
          <p:nvPr/>
        </p:nvSpPr>
        <p:spPr>
          <a:xfrm>
            <a:off x="4150054" y="4298575"/>
            <a:ext cx="514350" cy="51435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HX</a:t>
            </a:r>
            <a:endParaRPr lang="en-US" baseline="-250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A038AC-E8E5-479D-A88B-652AB80758DA}"/>
              </a:ext>
            </a:extLst>
          </p:cNvPr>
          <p:cNvCxnSpPr/>
          <p:nvPr/>
        </p:nvCxnSpPr>
        <p:spPr>
          <a:xfrm flipV="1">
            <a:off x="4150057" y="4289888"/>
            <a:ext cx="0" cy="53291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AAB788E-85FB-4F83-BE98-17CED6216411}"/>
              </a:ext>
            </a:extLst>
          </p:cNvPr>
          <p:cNvSpPr/>
          <p:nvPr/>
        </p:nvSpPr>
        <p:spPr>
          <a:xfrm>
            <a:off x="2968964" y="3872620"/>
            <a:ext cx="514350" cy="51435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HH</a:t>
            </a:r>
            <a:endParaRPr lang="en-US" baseline="-250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521490-8772-4B93-A83A-30D9A8D36D27}"/>
              </a:ext>
            </a:extLst>
          </p:cNvPr>
          <p:cNvCxnSpPr/>
          <p:nvPr/>
        </p:nvCxnSpPr>
        <p:spPr>
          <a:xfrm>
            <a:off x="2943808" y="3871775"/>
            <a:ext cx="64883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1969C4E-0875-4FC2-84A5-D0D52D2699C7}"/>
              </a:ext>
            </a:extLst>
          </p:cNvPr>
          <p:cNvSpPr/>
          <p:nvPr/>
        </p:nvSpPr>
        <p:spPr>
          <a:xfrm>
            <a:off x="3787803" y="3546782"/>
            <a:ext cx="724504" cy="59664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i+1</a:t>
            </a:r>
            <a:endParaRPr lang="en-US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5701D1-F420-442B-B509-46F81B93C1DD}"/>
              </a:ext>
            </a:extLst>
          </p:cNvPr>
          <p:cNvSpPr/>
          <p:nvPr/>
        </p:nvSpPr>
        <p:spPr>
          <a:xfrm>
            <a:off x="3787802" y="2081081"/>
            <a:ext cx="724504" cy="596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</a:t>
            </a:r>
            <a:r>
              <a:rPr lang="en-US" sz="2400" baseline="-25000" dirty="0"/>
              <a:t>i+1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7FCDFC-0488-4ACC-9CF8-276427E99DB4}"/>
              </a:ext>
            </a:extLst>
          </p:cNvPr>
          <p:cNvSpPr/>
          <p:nvPr/>
        </p:nvSpPr>
        <p:spPr>
          <a:xfrm>
            <a:off x="3638010" y="2877284"/>
            <a:ext cx="514350" cy="51435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YH</a:t>
            </a:r>
            <a:endParaRPr lang="en-US" baseline="-250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7A5DD6-0D23-433B-A616-0945F0B58672}"/>
              </a:ext>
            </a:extLst>
          </p:cNvPr>
          <p:cNvCxnSpPr/>
          <p:nvPr/>
        </p:nvCxnSpPr>
        <p:spPr>
          <a:xfrm flipV="1">
            <a:off x="4150054" y="2863312"/>
            <a:ext cx="0" cy="5329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B7F8FF3-297F-4EAA-80F2-CCB701829897}"/>
              </a:ext>
            </a:extLst>
          </p:cNvPr>
          <p:cNvSpPr txBox="1"/>
          <p:nvPr/>
        </p:nvSpPr>
        <p:spPr>
          <a:xfrm>
            <a:off x="5165387" y="2041277"/>
            <a:ext cx="38959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define a loss with respect to each output and differentiate </a:t>
            </a:r>
            <a:r>
              <a:rPr lang="en-US" sz="2800" dirty="0" err="1"/>
              <a:t>wrt</a:t>
            </a:r>
            <a:r>
              <a:rPr lang="en-US" sz="2800" dirty="0"/>
              <a:t> to all the weights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i="1" dirty="0"/>
              <a:t>Backpropagation through time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E81E8B-206F-4783-9401-CF9042AA8888}"/>
              </a:ext>
            </a:extLst>
          </p:cNvPr>
          <p:cNvCxnSpPr/>
          <p:nvPr/>
        </p:nvCxnSpPr>
        <p:spPr>
          <a:xfrm>
            <a:off x="2369002" y="1429966"/>
            <a:ext cx="0" cy="4961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A63B5D1-3606-4FE1-B605-4200AE2F8396}"/>
              </a:ext>
            </a:extLst>
          </p:cNvPr>
          <p:cNvCxnSpPr/>
          <p:nvPr/>
        </p:nvCxnSpPr>
        <p:spPr>
          <a:xfrm>
            <a:off x="4150054" y="1444255"/>
            <a:ext cx="0" cy="4961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3B81373-3092-4DFC-94F1-1D9CF6EDCD0B}"/>
              </a:ext>
            </a:extLst>
          </p:cNvPr>
          <p:cNvSpPr txBox="1"/>
          <p:nvPr/>
        </p:nvSpPr>
        <p:spPr>
          <a:xfrm>
            <a:off x="2426733" y="1381223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Loss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A6C17A-8D32-4247-B962-67BC34CA7382}"/>
              </a:ext>
            </a:extLst>
          </p:cNvPr>
          <p:cNvSpPr txBox="1"/>
          <p:nvPr/>
        </p:nvSpPr>
        <p:spPr>
          <a:xfrm>
            <a:off x="4224815" y="1378928"/>
            <a:ext cx="1891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Loss i+1</a:t>
            </a:r>
          </a:p>
        </p:txBody>
      </p:sp>
    </p:spTree>
    <p:extLst>
      <p:ext uri="{BB962C8B-B14F-4D97-AF65-F5344CB8AC3E}">
        <p14:creationId xmlns:p14="http://schemas.microsoft.com/office/powerpoint/2010/main" val="3867192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11A4-60C2-47D0-836D-E9DFFE3C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Captioning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312C92-DDA5-40CA-9BF7-F87FFA522A64}"/>
              </a:ext>
            </a:extLst>
          </p:cNvPr>
          <p:cNvGrpSpPr/>
          <p:nvPr/>
        </p:nvGrpSpPr>
        <p:grpSpPr>
          <a:xfrm>
            <a:off x="2904464" y="2766372"/>
            <a:ext cx="548518" cy="1698989"/>
            <a:chOff x="2904464" y="2766372"/>
            <a:chExt cx="548518" cy="169898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19DD2F-9DE1-4BD2-A7A0-0DB9425BF817}"/>
                </a:ext>
              </a:extLst>
            </p:cNvPr>
            <p:cNvSpPr/>
            <p:nvPr/>
          </p:nvSpPr>
          <p:spPr>
            <a:xfrm>
              <a:off x="2908651" y="2766372"/>
              <a:ext cx="544331" cy="59664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1</a:t>
              </a:r>
              <a:endParaRPr lang="en-US" sz="24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193C614-0E4C-46DB-BCC5-24B0D2455897}"/>
                </a:ext>
              </a:extLst>
            </p:cNvPr>
            <p:cNvSpPr/>
            <p:nvPr/>
          </p:nvSpPr>
          <p:spPr>
            <a:xfrm>
              <a:off x="2904464" y="3868715"/>
              <a:ext cx="544331" cy="59664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x</a:t>
              </a:r>
              <a:r>
                <a:rPr lang="en-US" sz="2400" baseline="-25000" dirty="0"/>
                <a:t>1</a:t>
              </a:r>
              <a:endParaRPr lang="en-US" sz="2400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B246960-9DF8-42F3-8898-43CC3B8B1AEE}"/>
                </a:ext>
              </a:extLst>
            </p:cNvPr>
            <p:cNvCxnSpPr/>
            <p:nvPr/>
          </p:nvCxnSpPr>
          <p:spPr>
            <a:xfrm flipV="1">
              <a:off x="3168253" y="3453258"/>
              <a:ext cx="0" cy="30175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FF6956-CB7B-40C9-A7E3-6AF468A1DFC0}"/>
              </a:ext>
            </a:extLst>
          </p:cNvPr>
          <p:cNvGrpSpPr/>
          <p:nvPr/>
        </p:nvGrpSpPr>
        <p:grpSpPr>
          <a:xfrm>
            <a:off x="1537527" y="2742139"/>
            <a:ext cx="803933" cy="947062"/>
            <a:chOff x="1537527" y="2742139"/>
            <a:chExt cx="803933" cy="94706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B63ABC9-1F6E-4C31-9125-69478C00E822}"/>
                </a:ext>
              </a:extLst>
            </p:cNvPr>
            <p:cNvSpPr/>
            <p:nvPr/>
          </p:nvSpPr>
          <p:spPr>
            <a:xfrm>
              <a:off x="1667329" y="2742139"/>
              <a:ext cx="544331" cy="59664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0</a:t>
              </a:r>
              <a:endParaRPr lang="en-US" sz="2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59B3CC-80E3-4858-BFE8-C38A03895C8A}"/>
                </a:ext>
              </a:extLst>
            </p:cNvPr>
            <p:cNvSpPr txBox="1"/>
            <p:nvPr/>
          </p:nvSpPr>
          <p:spPr>
            <a:xfrm>
              <a:off x="1537527" y="3389119"/>
              <a:ext cx="80393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0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B5E158B-A31C-443B-BE75-B4884BE63D9D}"/>
              </a:ext>
            </a:extLst>
          </p:cNvPr>
          <p:cNvCxnSpPr/>
          <p:nvPr/>
        </p:nvCxnSpPr>
        <p:spPr>
          <a:xfrm>
            <a:off x="2313113" y="3069289"/>
            <a:ext cx="494084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364D1DFF-9A8E-4746-8280-C8245D6BDF9F}"/>
              </a:ext>
            </a:extLst>
          </p:cNvPr>
          <p:cNvSpPr/>
          <p:nvPr/>
        </p:nvSpPr>
        <p:spPr>
          <a:xfrm>
            <a:off x="675268" y="5009183"/>
            <a:ext cx="600507" cy="327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CNN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29873E6-F5DE-41F5-9C69-913056EB40CE}"/>
              </a:ext>
            </a:extLst>
          </p:cNvPr>
          <p:cNvCxnSpPr>
            <a:endCxn id="60" idx="0"/>
          </p:cNvCxnSpPr>
          <p:nvPr/>
        </p:nvCxnSpPr>
        <p:spPr>
          <a:xfrm>
            <a:off x="971551" y="4772367"/>
            <a:ext cx="3971" cy="236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5B58783-B774-40E5-A792-D99CE4562CE4}"/>
                  </a:ext>
                </a:extLst>
              </p:cNvPr>
              <p:cNvSpPr txBox="1"/>
              <p:nvPr/>
            </p:nvSpPr>
            <p:spPr>
              <a:xfrm>
                <a:off x="579918" y="5278781"/>
                <a:ext cx="19409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𝐼𝑚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4096</m:t>
                        </m:r>
                      </m:sup>
                    </m:sSup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5B58783-B774-40E5-A792-D99CE4562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18" y="5278781"/>
                <a:ext cx="1940964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E1C4D15-00DD-42E9-881D-12C376AC04DC}"/>
              </a:ext>
            </a:extLst>
          </p:cNvPr>
          <p:cNvGrpSpPr/>
          <p:nvPr/>
        </p:nvGrpSpPr>
        <p:grpSpPr>
          <a:xfrm>
            <a:off x="1275775" y="4509443"/>
            <a:ext cx="2539850" cy="1301545"/>
            <a:chOff x="1275775" y="4509443"/>
            <a:chExt cx="2539850" cy="130154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C7F5F9-9E24-4D16-8A89-2C75BEE5D89C}"/>
                </a:ext>
              </a:extLst>
            </p:cNvPr>
            <p:cNvSpPr txBox="1"/>
            <p:nvPr/>
          </p:nvSpPr>
          <p:spPr>
            <a:xfrm>
              <a:off x="2520882" y="5510906"/>
              <a:ext cx="12947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/>
                <a:t>START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3F8CB08-1F86-40E5-A82E-67E3B2F67E8D}"/>
                </a:ext>
              </a:extLst>
            </p:cNvPr>
            <p:cNvSpPr/>
            <p:nvPr/>
          </p:nvSpPr>
          <p:spPr>
            <a:xfrm>
              <a:off x="3045331" y="4877674"/>
              <a:ext cx="242232" cy="2202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C</a:t>
              </a:r>
            </a:p>
          </p:txBody>
        </p:sp>
        <p:cxnSp>
          <p:nvCxnSpPr>
            <p:cNvPr id="64" name="Curved Connector 8216">
              <a:extLst>
                <a:ext uri="{FF2B5EF4-FFF2-40B4-BE49-F238E27FC236}">
                  <a16:creationId xmlns:a16="http://schemas.microsoft.com/office/drawing/2014/main" id="{E3E8ABBA-26DF-4BAB-88CA-C7434D4C3091}"/>
                </a:ext>
              </a:extLst>
            </p:cNvPr>
            <p:cNvCxnSpPr>
              <a:stCxn id="60" idx="3"/>
              <a:endCxn id="63" idx="3"/>
            </p:cNvCxnSpPr>
            <p:nvPr/>
          </p:nvCxnSpPr>
          <p:spPr>
            <a:xfrm flipV="1">
              <a:off x="1275775" y="5065636"/>
              <a:ext cx="1805030" cy="107133"/>
            </a:xfrm>
            <a:prstGeom prst="curved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AD78039-7758-4B03-A79D-F4633C7DD3B1}"/>
                </a:ext>
              </a:extLst>
            </p:cNvPr>
            <p:cNvCxnSpPr/>
            <p:nvPr/>
          </p:nvCxnSpPr>
          <p:spPr>
            <a:xfrm flipV="1">
              <a:off x="3166447" y="5181611"/>
              <a:ext cx="0" cy="30175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0190F33-DACB-4A4F-B73A-BB84B265BACB}"/>
                </a:ext>
              </a:extLst>
            </p:cNvPr>
            <p:cNvCxnSpPr/>
            <p:nvPr/>
          </p:nvCxnSpPr>
          <p:spPr>
            <a:xfrm flipV="1">
              <a:off x="3166447" y="4509443"/>
              <a:ext cx="0" cy="30175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BF4B4A0F-BE1D-47F0-8AAB-E3088D0C8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26942"/>
          <a:stretch/>
        </p:blipFill>
        <p:spPr>
          <a:xfrm>
            <a:off x="419260" y="3639183"/>
            <a:ext cx="1136358" cy="113635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CF2C8CE-BE33-4460-82EA-8C259F023872}"/>
              </a:ext>
            </a:extLst>
          </p:cNvPr>
          <p:cNvGrpSpPr/>
          <p:nvPr/>
        </p:nvGrpSpPr>
        <p:grpSpPr>
          <a:xfrm>
            <a:off x="2724689" y="1841392"/>
            <a:ext cx="874486" cy="820973"/>
            <a:chOff x="2724689" y="1841392"/>
            <a:chExt cx="874486" cy="82097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E43B00A-5B10-4444-8447-DE6280E4B9E8}"/>
                </a:ext>
              </a:extLst>
            </p:cNvPr>
            <p:cNvCxnSpPr/>
            <p:nvPr/>
          </p:nvCxnSpPr>
          <p:spPr>
            <a:xfrm flipV="1">
              <a:off x="3150638" y="2361550"/>
              <a:ext cx="0" cy="30081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8A45424-B279-40E2-918F-102878DA53F9}"/>
                </a:ext>
              </a:extLst>
            </p:cNvPr>
            <p:cNvSpPr txBox="1"/>
            <p:nvPr/>
          </p:nvSpPr>
          <p:spPr>
            <a:xfrm>
              <a:off x="2724689" y="1841392"/>
              <a:ext cx="874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Dog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C60BB9-77C5-4E39-854B-CE06157947A6}"/>
              </a:ext>
            </a:extLst>
          </p:cNvPr>
          <p:cNvGrpSpPr/>
          <p:nvPr/>
        </p:nvGrpSpPr>
        <p:grpSpPr>
          <a:xfrm>
            <a:off x="1275775" y="1841392"/>
            <a:ext cx="3392806" cy="3969596"/>
            <a:chOff x="1275775" y="1841392"/>
            <a:chExt cx="3392806" cy="3969596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B877CBB-06E0-4A9C-8081-2C4130BD200E}"/>
                </a:ext>
              </a:extLst>
            </p:cNvPr>
            <p:cNvCxnSpPr/>
            <p:nvPr/>
          </p:nvCxnSpPr>
          <p:spPr>
            <a:xfrm>
              <a:off x="3571367" y="3064674"/>
              <a:ext cx="408335" cy="2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1BE620E-20AE-438D-8F87-2B377A2580AD}"/>
                </a:ext>
              </a:extLst>
            </p:cNvPr>
            <p:cNvGrpSpPr/>
            <p:nvPr/>
          </p:nvGrpSpPr>
          <p:grpSpPr>
            <a:xfrm>
              <a:off x="1275775" y="1841392"/>
              <a:ext cx="3392806" cy="3969596"/>
              <a:chOff x="1275775" y="1841392"/>
              <a:chExt cx="3392806" cy="3969596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BECF80-5C13-45EF-9B5B-2F205030F4F5}"/>
                  </a:ext>
                </a:extLst>
              </p:cNvPr>
              <p:cNvSpPr txBox="1"/>
              <p:nvPr/>
            </p:nvSpPr>
            <p:spPr>
              <a:xfrm>
                <a:off x="4011567" y="1841392"/>
                <a:ext cx="6570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in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3187589-1CC7-441C-ACC7-A482618A3BB9}"/>
                  </a:ext>
                </a:extLst>
              </p:cNvPr>
              <p:cNvCxnSpPr/>
              <p:nvPr/>
            </p:nvCxnSpPr>
            <p:spPr>
              <a:xfrm flipV="1">
                <a:off x="4340075" y="2361550"/>
                <a:ext cx="0" cy="30081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D674104-58BA-4B4A-8F3C-DD870CE75B9A}"/>
                  </a:ext>
                </a:extLst>
              </p:cNvPr>
              <p:cNvSpPr/>
              <p:nvPr/>
            </p:nvSpPr>
            <p:spPr>
              <a:xfrm>
                <a:off x="4098088" y="3868715"/>
                <a:ext cx="544331" cy="59664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x</a:t>
                </a:r>
                <a:r>
                  <a:rPr lang="en-US" sz="2400" baseline="-25000" dirty="0"/>
                  <a:t>2</a:t>
                </a:r>
                <a:endParaRPr lang="en-US" sz="2400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960B1F8-761A-408B-93E5-8C4257345342}"/>
                  </a:ext>
                </a:extLst>
              </p:cNvPr>
              <p:cNvSpPr/>
              <p:nvPr/>
            </p:nvSpPr>
            <p:spPr>
              <a:xfrm>
                <a:off x="4098088" y="2792473"/>
                <a:ext cx="544331" cy="596646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h</a:t>
                </a:r>
                <a:r>
                  <a:rPr lang="en-US" sz="2400" baseline="-25000" dirty="0"/>
                  <a:t>2</a:t>
                </a:r>
                <a:endParaRPr lang="en-US" sz="2400" dirty="0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0CF2C834-B3B8-481A-902F-3316406CDAE2}"/>
                  </a:ext>
                </a:extLst>
              </p:cNvPr>
              <p:cNvCxnSpPr/>
              <p:nvPr/>
            </p:nvCxnSpPr>
            <p:spPr>
              <a:xfrm flipV="1">
                <a:off x="4357691" y="3453258"/>
                <a:ext cx="0" cy="30175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3F929C9-6C50-4193-9BD7-0A4E2AEBB5CE}"/>
                  </a:ext>
                </a:extLst>
              </p:cNvPr>
              <p:cNvSpPr/>
              <p:nvPr/>
            </p:nvSpPr>
            <p:spPr>
              <a:xfrm>
                <a:off x="4240276" y="4877674"/>
                <a:ext cx="242232" cy="2202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C</a:t>
                </a:r>
              </a:p>
            </p:txBody>
          </p:sp>
          <p:cxnSp>
            <p:nvCxnSpPr>
              <p:cNvPr id="69" name="Curved Connector 97">
                <a:extLst>
                  <a:ext uri="{FF2B5EF4-FFF2-40B4-BE49-F238E27FC236}">
                    <a16:creationId xmlns:a16="http://schemas.microsoft.com/office/drawing/2014/main" id="{AE72868C-9317-407B-80BB-13673B54D72C}"/>
                  </a:ext>
                </a:extLst>
              </p:cNvPr>
              <p:cNvCxnSpPr>
                <a:stCxn id="60" idx="3"/>
                <a:endCxn id="65" idx="3"/>
              </p:cNvCxnSpPr>
              <p:nvPr/>
            </p:nvCxnSpPr>
            <p:spPr>
              <a:xfrm flipV="1">
                <a:off x="1275775" y="5065636"/>
                <a:ext cx="2999975" cy="107133"/>
              </a:xfrm>
              <a:prstGeom prst="curvedConnector2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1AFA9851-7168-4EB7-888A-FBA16DEE7123}"/>
                  </a:ext>
                </a:extLst>
              </p:cNvPr>
              <p:cNvCxnSpPr/>
              <p:nvPr/>
            </p:nvCxnSpPr>
            <p:spPr>
              <a:xfrm flipV="1">
                <a:off x="4340075" y="5181611"/>
                <a:ext cx="0" cy="30175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9B203A87-5A9D-49AD-B4EF-BA6022A08551}"/>
                  </a:ext>
                </a:extLst>
              </p:cNvPr>
              <p:cNvCxnSpPr/>
              <p:nvPr/>
            </p:nvCxnSpPr>
            <p:spPr>
              <a:xfrm flipV="1">
                <a:off x="4340075" y="4509443"/>
                <a:ext cx="0" cy="30175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1CD12B8-8383-4443-BAE1-E275E0234C1A}"/>
                  </a:ext>
                </a:extLst>
              </p:cNvPr>
              <p:cNvSpPr txBox="1"/>
              <p:nvPr/>
            </p:nvSpPr>
            <p:spPr>
              <a:xfrm>
                <a:off x="4068580" y="5503211"/>
                <a:ext cx="5429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Dog</a:t>
                </a:r>
              </a:p>
            </p:txBody>
          </p:sp>
          <p:cxnSp>
            <p:nvCxnSpPr>
              <p:cNvPr id="92" name="Connector: Curved 91">
                <a:extLst>
                  <a:ext uri="{FF2B5EF4-FFF2-40B4-BE49-F238E27FC236}">
                    <a16:creationId xmlns:a16="http://schemas.microsoft.com/office/drawing/2014/main" id="{6EF9C841-4FCF-4968-9041-1AEED9C08DF3}"/>
                  </a:ext>
                </a:extLst>
              </p:cNvPr>
              <p:cNvCxnSpPr>
                <a:cxnSpLocks/>
                <a:stCxn id="84" idx="3"/>
                <a:endCxn id="88" idx="1"/>
              </p:cNvCxnSpPr>
              <p:nvPr/>
            </p:nvCxnSpPr>
            <p:spPr>
              <a:xfrm>
                <a:off x="3599175" y="2103002"/>
                <a:ext cx="469405" cy="3554098"/>
              </a:xfrm>
              <a:prstGeom prst="curvedConnector3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908B89-18F2-4D17-9757-5D1E6596967A}"/>
              </a:ext>
            </a:extLst>
          </p:cNvPr>
          <p:cNvGrpSpPr/>
          <p:nvPr/>
        </p:nvGrpSpPr>
        <p:grpSpPr>
          <a:xfrm>
            <a:off x="1275775" y="1841392"/>
            <a:ext cx="7153580" cy="3969596"/>
            <a:chOff x="1275775" y="1841392"/>
            <a:chExt cx="7153580" cy="396959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6D563D7-EE67-48A8-8AF4-04028A0FBB3D}"/>
                </a:ext>
              </a:extLst>
            </p:cNvPr>
            <p:cNvCxnSpPr/>
            <p:nvPr/>
          </p:nvCxnSpPr>
          <p:spPr>
            <a:xfrm>
              <a:off x="4762759" y="3074930"/>
              <a:ext cx="408335" cy="2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CC2B98B-F0E0-4F8C-8A73-7F21922D86C5}"/>
                </a:ext>
              </a:extLst>
            </p:cNvPr>
            <p:cNvGrpSpPr/>
            <p:nvPr/>
          </p:nvGrpSpPr>
          <p:grpSpPr>
            <a:xfrm>
              <a:off x="1275775" y="1841392"/>
              <a:ext cx="7153580" cy="3969596"/>
              <a:chOff x="1275775" y="1841392"/>
              <a:chExt cx="7153580" cy="3969596"/>
            </a:xfrm>
          </p:grpSpPr>
          <p:cxnSp>
            <p:nvCxnSpPr>
              <p:cNvPr id="94" name="Connector: Curved 93">
                <a:extLst>
                  <a:ext uri="{FF2B5EF4-FFF2-40B4-BE49-F238E27FC236}">
                    <a16:creationId xmlns:a16="http://schemas.microsoft.com/office/drawing/2014/main" id="{C9E84FBC-D197-4B77-A1A7-906A51E8EB39}"/>
                  </a:ext>
                </a:extLst>
              </p:cNvPr>
              <p:cNvCxnSpPr>
                <a:cxnSpLocks/>
                <a:stCxn id="30" idx="3"/>
                <a:endCxn id="89" idx="1"/>
              </p:cNvCxnSpPr>
              <p:nvPr/>
            </p:nvCxnSpPr>
            <p:spPr>
              <a:xfrm>
                <a:off x="4668581" y="2103002"/>
                <a:ext cx="606041" cy="3554098"/>
              </a:xfrm>
              <a:prstGeom prst="curvedConnector3">
                <a:avLst>
                  <a:gd name="adj1" fmla="val 50000"/>
                </a:avLst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A241B60F-6F8B-4A15-9A9B-0777671966FB}"/>
                  </a:ext>
                </a:extLst>
              </p:cNvPr>
              <p:cNvGrpSpPr/>
              <p:nvPr/>
            </p:nvGrpSpPr>
            <p:grpSpPr>
              <a:xfrm>
                <a:off x="1275775" y="1841392"/>
                <a:ext cx="7153580" cy="3969596"/>
                <a:chOff x="1275775" y="1841392"/>
                <a:chExt cx="7153580" cy="3969596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07857483-B0F8-4387-BD04-4B24C6D83E8E}"/>
                    </a:ext>
                  </a:extLst>
                </p:cNvPr>
                <p:cNvCxnSpPr/>
                <p:nvPr/>
              </p:nvCxnSpPr>
              <p:spPr>
                <a:xfrm flipV="1">
                  <a:off x="5537124" y="2361550"/>
                  <a:ext cx="0" cy="300815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37DC0F50-9290-4413-84A7-BFCAA1444901}"/>
                    </a:ext>
                  </a:extLst>
                </p:cNvPr>
                <p:cNvSpPr/>
                <p:nvPr/>
              </p:nvSpPr>
              <p:spPr>
                <a:xfrm>
                  <a:off x="5295138" y="3868715"/>
                  <a:ext cx="544331" cy="59664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x</a:t>
                  </a:r>
                  <a:r>
                    <a:rPr lang="en-US" sz="2400" baseline="-25000" dirty="0"/>
                    <a:t>3</a:t>
                  </a:r>
                  <a:endParaRPr lang="en-US" sz="2400" dirty="0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6427EF5-DF11-42BE-8694-BBD50ECA68AE}"/>
                    </a:ext>
                  </a:extLst>
                </p:cNvPr>
                <p:cNvSpPr/>
                <p:nvPr/>
              </p:nvSpPr>
              <p:spPr>
                <a:xfrm>
                  <a:off x="5295138" y="2792473"/>
                  <a:ext cx="544331" cy="59664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h</a:t>
                  </a:r>
                  <a:r>
                    <a:rPr lang="en-US" sz="2400" baseline="-25000" dirty="0"/>
                    <a:t>3</a:t>
                  </a:r>
                  <a:endParaRPr lang="en-US" sz="2400" dirty="0"/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DCB15B1B-5FE2-4F9E-9DD6-EE37DFC2733E}"/>
                    </a:ext>
                  </a:extLst>
                </p:cNvPr>
                <p:cNvCxnSpPr/>
                <p:nvPr/>
              </p:nvCxnSpPr>
              <p:spPr>
                <a:xfrm flipV="1">
                  <a:off x="5554741" y="3453258"/>
                  <a:ext cx="0" cy="301752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52DCC40C-CA97-4F73-B1BE-A528D1A7D00A}"/>
                    </a:ext>
                  </a:extLst>
                </p:cNvPr>
                <p:cNvCxnSpPr/>
                <p:nvPr/>
              </p:nvCxnSpPr>
              <p:spPr>
                <a:xfrm flipV="1">
                  <a:off x="7830650" y="2361550"/>
                  <a:ext cx="0" cy="300815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EE79FCF-6C8A-4885-9954-0532ACF6167A}"/>
                    </a:ext>
                  </a:extLst>
                </p:cNvPr>
                <p:cNvSpPr txBox="1"/>
                <p:nvPr/>
              </p:nvSpPr>
              <p:spPr>
                <a:xfrm>
                  <a:off x="7231944" y="1963358"/>
                  <a:ext cx="11974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END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22029CA8-728B-4B61-BB54-7F5E8BA3823B}"/>
                    </a:ext>
                  </a:extLst>
                </p:cNvPr>
                <p:cNvSpPr/>
                <p:nvPr/>
              </p:nvSpPr>
              <p:spPr>
                <a:xfrm>
                  <a:off x="6488486" y="3868715"/>
                  <a:ext cx="544331" cy="59664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x</a:t>
                  </a:r>
                  <a:r>
                    <a:rPr lang="en-US" sz="2400" baseline="-25000" dirty="0"/>
                    <a:t>4</a:t>
                  </a:r>
                  <a:endParaRPr lang="en-US" sz="2400" dirty="0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50335DB-D472-4BEE-92DF-7BB138EE3BCD}"/>
                    </a:ext>
                  </a:extLst>
                </p:cNvPr>
                <p:cNvSpPr/>
                <p:nvPr/>
              </p:nvSpPr>
              <p:spPr>
                <a:xfrm>
                  <a:off x="6488486" y="2792473"/>
                  <a:ext cx="544331" cy="59664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h</a:t>
                  </a:r>
                  <a:r>
                    <a:rPr lang="en-US" sz="2400" baseline="-25000" dirty="0"/>
                    <a:t>4</a:t>
                  </a:r>
                  <a:endParaRPr lang="en-US" sz="2400" dirty="0"/>
                </a:p>
              </p:txBody>
            </p: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D49C5157-6652-42D5-BC82-F028D84C58DA}"/>
                    </a:ext>
                  </a:extLst>
                </p:cNvPr>
                <p:cNvCxnSpPr/>
                <p:nvPr/>
              </p:nvCxnSpPr>
              <p:spPr>
                <a:xfrm flipV="1">
                  <a:off x="6748089" y="3453258"/>
                  <a:ext cx="0" cy="301752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B027C29F-CF92-4459-BB6C-3A2DDF38D359}"/>
                    </a:ext>
                  </a:extLst>
                </p:cNvPr>
                <p:cNvCxnSpPr/>
                <p:nvPr/>
              </p:nvCxnSpPr>
              <p:spPr>
                <a:xfrm>
                  <a:off x="5959810" y="3069593"/>
                  <a:ext cx="408335" cy="21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6C20EB8C-1C3B-439A-BCC5-553BE86F8717}"/>
                    </a:ext>
                  </a:extLst>
                </p:cNvPr>
                <p:cNvCxnSpPr/>
                <p:nvPr/>
              </p:nvCxnSpPr>
              <p:spPr>
                <a:xfrm flipV="1">
                  <a:off x="6730472" y="2361550"/>
                  <a:ext cx="0" cy="300815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29C53A5D-1F48-4EC0-9C7B-093E6DF561CE}"/>
                    </a:ext>
                  </a:extLst>
                </p:cNvPr>
                <p:cNvSpPr/>
                <p:nvPr/>
              </p:nvSpPr>
              <p:spPr>
                <a:xfrm>
                  <a:off x="7588664" y="3868715"/>
                  <a:ext cx="544331" cy="59664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x</a:t>
                  </a:r>
                  <a:r>
                    <a:rPr lang="en-US" sz="2400" baseline="-25000" dirty="0"/>
                    <a:t>5</a:t>
                  </a:r>
                  <a:endParaRPr lang="en-US" sz="2400" dirty="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D493BE9-1E27-44BC-9067-4FF0D0D90E9D}"/>
                    </a:ext>
                  </a:extLst>
                </p:cNvPr>
                <p:cNvSpPr/>
                <p:nvPr/>
              </p:nvSpPr>
              <p:spPr>
                <a:xfrm>
                  <a:off x="7588664" y="2766372"/>
                  <a:ext cx="544331" cy="59664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h</a:t>
                  </a:r>
                  <a:r>
                    <a:rPr lang="en-US" sz="2400" baseline="-25000" dirty="0"/>
                    <a:t>5</a:t>
                  </a:r>
                  <a:endParaRPr lang="en-US" sz="2400" dirty="0"/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0FAF8F1D-0CE0-42D9-AF25-A98A053EB4D0}"/>
                    </a:ext>
                  </a:extLst>
                </p:cNvPr>
                <p:cNvCxnSpPr/>
                <p:nvPr/>
              </p:nvCxnSpPr>
              <p:spPr>
                <a:xfrm flipV="1">
                  <a:off x="7848266" y="3453258"/>
                  <a:ext cx="0" cy="301752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8CCE1EBD-4C45-4540-92BD-1CCD4423752B}"/>
                    </a:ext>
                  </a:extLst>
                </p:cNvPr>
                <p:cNvCxnSpPr/>
                <p:nvPr/>
              </p:nvCxnSpPr>
              <p:spPr>
                <a:xfrm>
                  <a:off x="7108149" y="3064653"/>
                  <a:ext cx="408335" cy="21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EB2B8A12-223C-4E73-AA91-13E6AFC782C9}"/>
                    </a:ext>
                  </a:extLst>
                </p:cNvPr>
                <p:cNvSpPr/>
                <p:nvPr/>
              </p:nvSpPr>
              <p:spPr>
                <a:xfrm>
                  <a:off x="5433624" y="4877674"/>
                  <a:ext cx="242232" cy="22021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C</a:t>
                  </a: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3D0C4E8A-5D3A-4B04-8E70-F183883B3FBA}"/>
                    </a:ext>
                  </a:extLst>
                </p:cNvPr>
                <p:cNvSpPr/>
                <p:nvPr/>
              </p:nvSpPr>
              <p:spPr>
                <a:xfrm>
                  <a:off x="6626972" y="4877674"/>
                  <a:ext cx="242232" cy="22021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C</a:t>
                  </a: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1EE06E5-26AF-495C-A7C9-E32912DA119C}"/>
                    </a:ext>
                  </a:extLst>
                </p:cNvPr>
                <p:cNvSpPr/>
                <p:nvPr/>
              </p:nvSpPr>
              <p:spPr>
                <a:xfrm>
                  <a:off x="7727150" y="4877674"/>
                  <a:ext cx="242232" cy="22021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C</a:t>
                  </a:r>
                </a:p>
              </p:txBody>
            </p:sp>
            <p:cxnSp>
              <p:nvCxnSpPr>
                <p:cNvPr id="70" name="Curved Connector 100">
                  <a:extLst>
                    <a:ext uri="{FF2B5EF4-FFF2-40B4-BE49-F238E27FC236}">
                      <a16:creationId xmlns:a16="http://schemas.microsoft.com/office/drawing/2014/main" id="{0B4ED89A-B284-4036-9B11-3E4EA17520F8}"/>
                    </a:ext>
                  </a:extLst>
                </p:cNvPr>
                <p:cNvCxnSpPr>
                  <a:stCxn id="60" idx="3"/>
                  <a:endCxn id="66" idx="3"/>
                </p:cNvCxnSpPr>
                <p:nvPr/>
              </p:nvCxnSpPr>
              <p:spPr>
                <a:xfrm flipV="1">
                  <a:off x="1275775" y="5065636"/>
                  <a:ext cx="4193323" cy="107133"/>
                </a:xfrm>
                <a:prstGeom prst="curvedConnector2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urved Connector 103">
                  <a:extLst>
                    <a:ext uri="{FF2B5EF4-FFF2-40B4-BE49-F238E27FC236}">
                      <a16:creationId xmlns:a16="http://schemas.microsoft.com/office/drawing/2014/main" id="{21A1E8F2-7386-432B-B5C3-E8395E434B86}"/>
                    </a:ext>
                  </a:extLst>
                </p:cNvPr>
                <p:cNvCxnSpPr>
                  <a:stCxn id="60" idx="3"/>
                  <a:endCxn id="67" idx="3"/>
                </p:cNvCxnSpPr>
                <p:nvPr/>
              </p:nvCxnSpPr>
              <p:spPr>
                <a:xfrm flipV="1">
                  <a:off x="1275775" y="5065636"/>
                  <a:ext cx="5386671" cy="107133"/>
                </a:xfrm>
                <a:prstGeom prst="curvedConnector2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urved Connector 106">
                  <a:extLst>
                    <a:ext uri="{FF2B5EF4-FFF2-40B4-BE49-F238E27FC236}">
                      <a16:creationId xmlns:a16="http://schemas.microsoft.com/office/drawing/2014/main" id="{A5006042-F838-44B9-B26E-4377C30CA836}"/>
                    </a:ext>
                  </a:extLst>
                </p:cNvPr>
                <p:cNvCxnSpPr>
                  <a:stCxn id="60" idx="3"/>
                  <a:endCxn id="68" idx="3"/>
                </p:cNvCxnSpPr>
                <p:nvPr/>
              </p:nvCxnSpPr>
              <p:spPr>
                <a:xfrm flipV="1">
                  <a:off x="1275775" y="5065636"/>
                  <a:ext cx="6486849" cy="107133"/>
                </a:xfrm>
                <a:prstGeom prst="curvedConnector2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1874C13F-5998-4134-A325-9A6615208BA7}"/>
                    </a:ext>
                  </a:extLst>
                </p:cNvPr>
                <p:cNvCxnSpPr/>
                <p:nvPr/>
              </p:nvCxnSpPr>
              <p:spPr>
                <a:xfrm flipV="1">
                  <a:off x="5555036" y="5181611"/>
                  <a:ext cx="0" cy="301752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A6465035-5385-4482-A138-184925267845}"/>
                    </a:ext>
                  </a:extLst>
                </p:cNvPr>
                <p:cNvCxnSpPr/>
                <p:nvPr/>
              </p:nvCxnSpPr>
              <p:spPr>
                <a:xfrm flipV="1">
                  <a:off x="6748089" y="5181611"/>
                  <a:ext cx="0" cy="301752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D6110DC7-BC42-41C2-821E-15E1A00AC578}"/>
                    </a:ext>
                  </a:extLst>
                </p:cNvPr>
                <p:cNvCxnSpPr/>
                <p:nvPr/>
              </p:nvCxnSpPr>
              <p:spPr>
                <a:xfrm flipV="1">
                  <a:off x="7848266" y="5181611"/>
                  <a:ext cx="0" cy="301752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709FBEB-EC48-419F-BE49-B113B3F32717}"/>
                    </a:ext>
                  </a:extLst>
                </p:cNvPr>
                <p:cNvCxnSpPr/>
                <p:nvPr/>
              </p:nvCxnSpPr>
              <p:spPr>
                <a:xfrm flipV="1">
                  <a:off x="5555036" y="4509443"/>
                  <a:ext cx="0" cy="301752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95666177-62C3-476A-B011-5D41A3D237DC}"/>
                    </a:ext>
                  </a:extLst>
                </p:cNvPr>
                <p:cNvCxnSpPr/>
                <p:nvPr/>
              </p:nvCxnSpPr>
              <p:spPr>
                <a:xfrm flipV="1">
                  <a:off x="6748089" y="4509443"/>
                  <a:ext cx="0" cy="301752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9B7A1769-8F36-4400-8FD0-A2D0C80798A1}"/>
                    </a:ext>
                  </a:extLst>
                </p:cNvPr>
                <p:cNvCxnSpPr/>
                <p:nvPr/>
              </p:nvCxnSpPr>
              <p:spPr>
                <a:xfrm flipV="1">
                  <a:off x="7848266" y="4509443"/>
                  <a:ext cx="0" cy="301752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E3E7D832-B52A-4453-BCB8-6AED6CED421E}"/>
                    </a:ext>
                  </a:extLst>
                </p:cNvPr>
                <p:cNvSpPr txBox="1"/>
                <p:nvPr/>
              </p:nvSpPr>
              <p:spPr>
                <a:xfrm>
                  <a:off x="5217609" y="1841392"/>
                  <a:ext cx="65701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/>
                    <a:t>a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CC9C3D07-4385-45DF-BB68-E187C24EB999}"/>
                    </a:ext>
                  </a:extLst>
                </p:cNvPr>
                <p:cNvSpPr txBox="1"/>
                <p:nvPr/>
              </p:nvSpPr>
              <p:spPr>
                <a:xfrm>
                  <a:off x="6377104" y="1841392"/>
                  <a:ext cx="7227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/>
                    <a:t>hat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FA0555F2-F0F9-4121-81C9-EFDA2B3F0CBD}"/>
                    </a:ext>
                  </a:extLst>
                </p:cNvPr>
                <p:cNvSpPr txBox="1"/>
                <p:nvPr/>
              </p:nvSpPr>
              <p:spPr>
                <a:xfrm>
                  <a:off x="5274622" y="5503211"/>
                  <a:ext cx="54298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in</a:t>
                  </a: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20F04F40-EEAB-462A-8000-58FDC37198CA}"/>
                    </a:ext>
                  </a:extLst>
                </p:cNvPr>
                <p:cNvSpPr txBox="1"/>
                <p:nvPr/>
              </p:nvSpPr>
              <p:spPr>
                <a:xfrm>
                  <a:off x="6476594" y="5503211"/>
                  <a:ext cx="54298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a</a:t>
                  </a: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94222B5B-12C1-441B-83AA-56882B44447F}"/>
                    </a:ext>
                  </a:extLst>
                </p:cNvPr>
                <p:cNvSpPr txBox="1"/>
                <p:nvPr/>
              </p:nvSpPr>
              <p:spPr>
                <a:xfrm>
                  <a:off x="7576772" y="5503211"/>
                  <a:ext cx="54298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hat</a:t>
                  </a:r>
                </a:p>
              </p:txBody>
            </p:sp>
            <p:cxnSp>
              <p:nvCxnSpPr>
                <p:cNvPr id="97" name="Connector: Curved 96">
                  <a:extLst>
                    <a:ext uri="{FF2B5EF4-FFF2-40B4-BE49-F238E27FC236}">
                      <a16:creationId xmlns:a16="http://schemas.microsoft.com/office/drawing/2014/main" id="{7D150D22-183E-4C6B-8050-B4D65F1A306A}"/>
                    </a:ext>
                  </a:extLst>
                </p:cNvPr>
                <p:cNvCxnSpPr>
                  <a:cxnSpLocks/>
                  <a:stCxn id="85" idx="3"/>
                  <a:endCxn id="90" idx="1"/>
                </p:cNvCxnSpPr>
                <p:nvPr/>
              </p:nvCxnSpPr>
              <p:spPr>
                <a:xfrm>
                  <a:off x="5874623" y="2103002"/>
                  <a:ext cx="601971" cy="3554098"/>
                </a:xfrm>
                <a:prstGeom prst="curvedConnector3">
                  <a:avLst>
                    <a:gd name="adj1" fmla="val 50000"/>
                  </a:avLst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or: Curved 99">
                  <a:extLst>
                    <a:ext uri="{FF2B5EF4-FFF2-40B4-BE49-F238E27FC236}">
                      <a16:creationId xmlns:a16="http://schemas.microsoft.com/office/drawing/2014/main" id="{D7B1D6C3-6D97-458D-8B1B-E1655A33977C}"/>
                    </a:ext>
                  </a:extLst>
                </p:cNvPr>
                <p:cNvCxnSpPr>
                  <a:cxnSpLocks/>
                  <a:stCxn id="86" idx="3"/>
                  <a:endCxn id="91" idx="1"/>
                </p:cNvCxnSpPr>
                <p:nvPr/>
              </p:nvCxnSpPr>
              <p:spPr>
                <a:xfrm>
                  <a:off x="7099819" y="2103002"/>
                  <a:ext cx="476953" cy="3554098"/>
                </a:xfrm>
                <a:prstGeom prst="curvedConnector3">
                  <a:avLst>
                    <a:gd name="adj1" fmla="val 50000"/>
                  </a:avLst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89878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11A4-60C2-47D0-836D-E9DFFE3C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Captioning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6427EF5-DF11-42BE-8694-BBD50ECA68AE}"/>
              </a:ext>
            </a:extLst>
          </p:cNvPr>
          <p:cNvSpPr/>
          <p:nvPr/>
        </p:nvSpPr>
        <p:spPr>
          <a:xfrm>
            <a:off x="5295138" y="2792473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3</a:t>
            </a:r>
            <a:endParaRPr lang="en-US" sz="2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2029CA8-728B-4B61-BB54-7F5E8BA3823B}"/>
              </a:ext>
            </a:extLst>
          </p:cNvPr>
          <p:cNvSpPr/>
          <p:nvPr/>
        </p:nvSpPr>
        <p:spPr>
          <a:xfrm>
            <a:off x="6488486" y="3868715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4</a:t>
            </a:r>
            <a:endParaRPr lang="en-US" sz="24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0335DB-D472-4BEE-92DF-7BB138EE3BCD}"/>
              </a:ext>
            </a:extLst>
          </p:cNvPr>
          <p:cNvSpPr/>
          <p:nvPr/>
        </p:nvSpPr>
        <p:spPr>
          <a:xfrm>
            <a:off x="6488486" y="2792473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4</a:t>
            </a:r>
            <a:endParaRPr lang="en-US" sz="24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49C5157-6652-42D5-BC82-F028D84C58DA}"/>
              </a:ext>
            </a:extLst>
          </p:cNvPr>
          <p:cNvCxnSpPr/>
          <p:nvPr/>
        </p:nvCxnSpPr>
        <p:spPr>
          <a:xfrm flipV="1">
            <a:off x="6748089" y="3453258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027C29F-CF92-4459-BB6C-3A2DDF38D359}"/>
              </a:ext>
            </a:extLst>
          </p:cNvPr>
          <p:cNvCxnSpPr/>
          <p:nvPr/>
        </p:nvCxnSpPr>
        <p:spPr>
          <a:xfrm>
            <a:off x="5959810" y="3069593"/>
            <a:ext cx="408335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C20EB8C-1C3B-439A-BCC5-553BE86F8717}"/>
              </a:ext>
            </a:extLst>
          </p:cNvPr>
          <p:cNvCxnSpPr/>
          <p:nvPr/>
        </p:nvCxnSpPr>
        <p:spPr>
          <a:xfrm flipV="1">
            <a:off x="6730472" y="2361550"/>
            <a:ext cx="0" cy="3008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364D1DFF-9A8E-4746-8280-C8245D6BDF9F}"/>
              </a:ext>
            </a:extLst>
          </p:cNvPr>
          <p:cNvSpPr/>
          <p:nvPr/>
        </p:nvSpPr>
        <p:spPr>
          <a:xfrm>
            <a:off x="675268" y="5009183"/>
            <a:ext cx="600507" cy="327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CNN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29873E6-F5DE-41F5-9C69-913056EB40CE}"/>
              </a:ext>
            </a:extLst>
          </p:cNvPr>
          <p:cNvCxnSpPr>
            <a:endCxn id="60" idx="0"/>
          </p:cNvCxnSpPr>
          <p:nvPr/>
        </p:nvCxnSpPr>
        <p:spPr>
          <a:xfrm>
            <a:off x="971551" y="4772367"/>
            <a:ext cx="3971" cy="236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5B58783-B774-40E5-A792-D99CE4562CE4}"/>
                  </a:ext>
                </a:extLst>
              </p:cNvPr>
              <p:cNvSpPr txBox="1"/>
              <p:nvPr/>
            </p:nvSpPr>
            <p:spPr>
              <a:xfrm>
                <a:off x="579918" y="5278781"/>
                <a:ext cx="19409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𝐼𝑚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4096</m:t>
                        </m:r>
                      </m:sup>
                    </m:sSup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5B58783-B774-40E5-A792-D99CE4562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18" y="5278781"/>
                <a:ext cx="1940964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Oval 66">
            <a:extLst>
              <a:ext uri="{FF2B5EF4-FFF2-40B4-BE49-F238E27FC236}">
                <a16:creationId xmlns:a16="http://schemas.microsoft.com/office/drawing/2014/main" id="{3D0C4E8A-5D3A-4B04-8E70-F183883B3FBA}"/>
              </a:ext>
            </a:extLst>
          </p:cNvPr>
          <p:cNvSpPr/>
          <p:nvPr/>
        </p:nvSpPr>
        <p:spPr>
          <a:xfrm>
            <a:off x="6626972" y="4877674"/>
            <a:ext cx="242232" cy="22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cxnSp>
        <p:nvCxnSpPr>
          <p:cNvPr id="71" name="Curved Connector 103">
            <a:extLst>
              <a:ext uri="{FF2B5EF4-FFF2-40B4-BE49-F238E27FC236}">
                <a16:creationId xmlns:a16="http://schemas.microsoft.com/office/drawing/2014/main" id="{21A1E8F2-7386-432B-B5C3-E8395E434B86}"/>
              </a:ext>
            </a:extLst>
          </p:cNvPr>
          <p:cNvCxnSpPr>
            <a:stCxn id="60" idx="3"/>
            <a:endCxn id="67" idx="3"/>
          </p:cNvCxnSpPr>
          <p:nvPr/>
        </p:nvCxnSpPr>
        <p:spPr>
          <a:xfrm flipV="1">
            <a:off x="1275775" y="5065636"/>
            <a:ext cx="5386671" cy="10713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6465035-5385-4482-A138-184925267845}"/>
              </a:ext>
            </a:extLst>
          </p:cNvPr>
          <p:cNvCxnSpPr/>
          <p:nvPr/>
        </p:nvCxnSpPr>
        <p:spPr>
          <a:xfrm flipV="1">
            <a:off x="6748089" y="5181611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5666177-62C3-476A-B011-5D41A3D237DC}"/>
              </a:ext>
            </a:extLst>
          </p:cNvPr>
          <p:cNvCxnSpPr/>
          <p:nvPr/>
        </p:nvCxnSpPr>
        <p:spPr>
          <a:xfrm flipV="1">
            <a:off x="6748089" y="4509443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BF4B4A0F-BE1D-47F0-8AAB-E3088D0C8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26942"/>
          <a:stretch/>
        </p:blipFill>
        <p:spPr>
          <a:xfrm>
            <a:off x="419260" y="3639183"/>
            <a:ext cx="1136358" cy="1136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3E7D832-B52A-4453-BCB8-6AED6CED421E}"/>
              </a:ext>
            </a:extLst>
          </p:cNvPr>
          <p:cNvSpPr txBox="1"/>
          <p:nvPr/>
        </p:nvSpPr>
        <p:spPr>
          <a:xfrm>
            <a:off x="5217609" y="1841392"/>
            <a:ext cx="65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C9C3D07-4385-45DF-BB68-E187C24EB999}"/>
              </a:ext>
            </a:extLst>
          </p:cNvPr>
          <p:cNvSpPr txBox="1"/>
          <p:nvPr/>
        </p:nvSpPr>
        <p:spPr>
          <a:xfrm>
            <a:off x="6377104" y="1841392"/>
            <a:ext cx="722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0F04F40-EEAB-462A-8000-58FDC37198CA}"/>
              </a:ext>
            </a:extLst>
          </p:cNvPr>
          <p:cNvSpPr txBox="1"/>
          <p:nvPr/>
        </p:nvSpPr>
        <p:spPr>
          <a:xfrm>
            <a:off x="6476594" y="5503211"/>
            <a:ext cx="54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</a:t>
            </a:r>
          </a:p>
        </p:txBody>
      </p: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7D150D22-183E-4C6B-8050-B4D65F1A306A}"/>
              </a:ext>
            </a:extLst>
          </p:cNvPr>
          <p:cNvCxnSpPr>
            <a:cxnSpLocks/>
            <a:stCxn id="85" idx="3"/>
            <a:endCxn id="90" idx="1"/>
          </p:cNvCxnSpPr>
          <p:nvPr/>
        </p:nvCxnSpPr>
        <p:spPr>
          <a:xfrm>
            <a:off x="5874623" y="2103002"/>
            <a:ext cx="601971" cy="3554098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9828E20B-1AC4-45AA-A458-FD732815B294}"/>
              </a:ext>
            </a:extLst>
          </p:cNvPr>
          <p:cNvSpPr txBox="1"/>
          <p:nvPr/>
        </p:nvSpPr>
        <p:spPr>
          <a:xfrm>
            <a:off x="419259" y="1589659"/>
            <a:ext cx="48321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step: look at input and hidden state (more on that in a second) and decide output. Can learn through CNN!</a:t>
            </a:r>
          </a:p>
        </p:txBody>
      </p:sp>
    </p:spTree>
    <p:extLst>
      <p:ext uri="{BB962C8B-B14F-4D97-AF65-F5344CB8AC3E}">
        <p14:creationId xmlns:p14="http://schemas.microsoft.com/office/powerpoint/2010/main" val="3041536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55D61-54A5-4BF7-89AA-0DB704C14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9643E-A71D-466A-81B2-9F50CFA0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298719"/>
            <a:ext cx="8312727" cy="4950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F16A3F-A8EB-4FE4-B7B5-9192E903873B}"/>
              </a:ext>
            </a:extLst>
          </p:cNvPr>
          <p:cNvSpPr txBox="1"/>
          <p:nvPr/>
        </p:nvSpPr>
        <p:spPr>
          <a:xfrm>
            <a:off x="207817" y="6354374"/>
            <a:ext cx="872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Long-term Recurrent Convolutional Networks for Visual Recognition and Description. </a:t>
            </a:r>
            <a:r>
              <a:rPr lang="en-US" sz="1200" dirty="0"/>
              <a:t>Donahue et al. TPAMI, CVPR 2015.</a:t>
            </a:r>
          </a:p>
        </p:txBody>
      </p:sp>
    </p:spTree>
    <p:extLst>
      <p:ext uri="{BB962C8B-B14F-4D97-AF65-F5344CB8AC3E}">
        <p14:creationId xmlns:p14="http://schemas.microsoft.com/office/powerpoint/2010/main" val="125423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0C5D-24D4-4835-886F-45CA3947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80152-9735-46F7-B77F-38F768625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203"/>
            <a:ext cx="9144000" cy="5084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3BEE16-31BB-4A6B-A4D7-4F2D833AD780}"/>
              </a:ext>
            </a:extLst>
          </p:cNvPr>
          <p:cNvSpPr txBox="1"/>
          <p:nvPr/>
        </p:nvSpPr>
        <p:spPr>
          <a:xfrm>
            <a:off x="207817" y="6354374"/>
            <a:ext cx="872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Long-term Recurrent Convolutional Networks for Visual Recognition and Description. </a:t>
            </a:r>
            <a:r>
              <a:rPr lang="en-US" sz="1200" dirty="0"/>
              <a:t>Donahue et al. TPAMI, CVPR 2015.</a:t>
            </a:r>
          </a:p>
        </p:txBody>
      </p:sp>
    </p:spTree>
    <p:extLst>
      <p:ext uri="{BB962C8B-B14F-4D97-AF65-F5344CB8AC3E}">
        <p14:creationId xmlns:p14="http://schemas.microsoft.com/office/powerpoint/2010/main" val="1682222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953FD-C61E-FE4F-D614-44EEEFA2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15E64-2E95-B1A4-616D-E52A3BD8F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Partially done grading midterms – overall I think the class will do well with a very large number of students doing excellently</a:t>
            </a:r>
          </a:p>
          <a:p>
            <a:r>
              <a:rPr lang="en-US" dirty="0"/>
              <a:t>Bottleneck is partial credit</a:t>
            </a:r>
          </a:p>
          <a:p>
            <a:r>
              <a:rPr lang="en-US" dirty="0"/>
              <a:t>We’ve got your project reports; will be in touch. </a:t>
            </a:r>
          </a:p>
        </p:txBody>
      </p:sp>
    </p:spTree>
    <p:extLst>
      <p:ext uri="{BB962C8B-B14F-4D97-AF65-F5344CB8AC3E}">
        <p14:creationId xmlns:p14="http://schemas.microsoft.com/office/powerpoint/2010/main" val="110365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11A4-60C2-47D0-836D-E9DFFE3C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Captioning – Looking at Each Step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6427EF5-DF11-42BE-8694-BBD50ECA68AE}"/>
              </a:ext>
            </a:extLst>
          </p:cNvPr>
          <p:cNvSpPr/>
          <p:nvPr/>
        </p:nvSpPr>
        <p:spPr>
          <a:xfrm>
            <a:off x="5295138" y="2792473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3</a:t>
            </a:r>
            <a:endParaRPr lang="en-US" sz="2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2029CA8-728B-4B61-BB54-7F5E8BA3823B}"/>
              </a:ext>
            </a:extLst>
          </p:cNvPr>
          <p:cNvSpPr/>
          <p:nvPr/>
        </p:nvSpPr>
        <p:spPr>
          <a:xfrm>
            <a:off x="6488486" y="3868715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4</a:t>
            </a:r>
            <a:endParaRPr lang="en-US" sz="24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0335DB-D472-4BEE-92DF-7BB138EE3BCD}"/>
              </a:ext>
            </a:extLst>
          </p:cNvPr>
          <p:cNvSpPr/>
          <p:nvPr/>
        </p:nvSpPr>
        <p:spPr>
          <a:xfrm>
            <a:off x="6488486" y="2792473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4</a:t>
            </a:r>
            <a:endParaRPr lang="en-US" sz="24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49C5157-6652-42D5-BC82-F028D84C58DA}"/>
              </a:ext>
            </a:extLst>
          </p:cNvPr>
          <p:cNvCxnSpPr/>
          <p:nvPr/>
        </p:nvCxnSpPr>
        <p:spPr>
          <a:xfrm flipV="1">
            <a:off x="6748089" y="3453258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027C29F-CF92-4459-BB6C-3A2DDF38D359}"/>
              </a:ext>
            </a:extLst>
          </p:cNvPr>
          <p:cNvCxnSpPr/>
          <p:nvPr/>
        </p:nvCxnSpPr>
        <p:spPr>
          <a:xfrm>
            <a:off x="5959810" y="3069593"/>
            <a:ext cx="408335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C20EB8C-1C3B-439A-BCC5-553BE86F8717}"/>
              </a:ext>
            </a:extLst>
          </p:cNvPr>
          <p:cNvCxnSpPr/>
          <p:nvPr/>
        </p:nvCxnSpPr>
        <p:spPr>
          <a:xfrm flipV="1">
            <a:off x="6730472" y="2361550"/>
            <a:ext cx="0" cy="3008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364D1DFF-9A8E-4746-8280-C8245D6BDF9F}"/>
              </a:ext>
            </a:extLst>
          </p:cNvPr>
          <p:cNvSpPr/>
          <p:nvPr/>
        </p:nvSpPr>
        <p:spPr>
          <a:xfrm>
            <a:off x="675268" y="5009183"/>
            <a:ext cx="600507" cy="327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CNN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29873E6-F5DE-41F5-9C69-913056EB40CE}"/>
              </a:ext>
            </a:extLst>
          </p:cNvPr>
          <p:cNvCxnSpPr>
            <a:endCxn id="60" idx="0"/>
          </p:cNvCxnSpPr>
          <p:nvPr/>
        </p:nvCxnSpPr>
        <p:spPr>
          <a:xfrm>
            <a:off x="971551" y="4772367"/>
            <a:ext cx="3971" cy="236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5B58783-B774-40E5-A792-D99CE4562CE4}"/>
                  </a:ext>
                </a:extLst>
              </p:cNvPr>
              <p:cNvSpPr txBox="1"/>
              <p:nvPr/>
            </p:nvSpPr>
            <p:spPr>
              <a:xfrm>
                <a:off x="579918" y="5278781"/>
                <a:ext cx="19409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𝐼𝑚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4096</m:t>
                        </m:r>
                      </m:sup>
                    </m:sSup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5B58783-B774-40E5-A792-D99CE4562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18" y="5278781"/>
                <a:ext cx="1940964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Oval 66">
            <a:extLst>
              <a:ext uri="{FF2B5EF4-FFF2-40B4-BE49-F238E27FC236}">
                <a16:creationId xmlns:a16="http://schemas.microsoft.com/office/drawing/2014/main" id="{3D0C4E8A-5D3A-4B04-8E70-F183883B3FBA}"/>
              </a:ext>
            </a:extLst>
          </p:cNvPr>
          <p:cNvSpPr/>
          <p:nvPr/>
        </p:nvSpPr>
        <p:spPr>
          <a:xfrm>
            <a:off x="6626972" y="4877674"/>
            <a:ext cx="242232" cy="22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cxnSp>
        <p:nvCxnSpPr>
          <p:cNvPr id="71" name="Curved Connector 103">
            <a:extLst>
              <a:ext uri="{FF2B5EF4-FFF2-40B4-BE49-F238E27FC236}">
                <a16:creationId xmlns:a16="http://schemas.microsoft.com/office/drawing/2014/main" id="{21A1E8F2-7386-432B-B5C3-E8395E434B86}"/>
              </a:ext>
            </a:extLst>
          </p:cNvPr>
          <p:cNvCxnSpPr>
            <a:stCxn id="60" idx="3"/>
            <a:endCxn id="67" idx="3"/>
          </p:cNvCxnSpPr>
          <p:nvPr/>
        </p:nvCxnSpPr>
        <p:spPr>
          <a:xfrm flipV="1">
            <a:off x="1275775" y="5065636"/>
            <a:ext cx="5386671" cy="10713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6465035-5385-4482-A138-184925267845}"/>
              </a:ext>
            </a:extLst>
          </p:cNvPr>
          <p:cNvCxnSpPr/>
          <p:nvPr/>
        </p:nvCxnSpPr>
        <p:spPr>
          <a:xfrm flipV="1">
            <a:off x="6748089" y="5181611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5666177-62C3-476A-B011-5D41A3D237DC}"/>
              </a:ext>
            </a:extLst>
          </p:cNvPr>
          <p:cNvCxnSpPr/>
          <p:nvPr/>
        </p:nvCxnSpPr>
        <p:spPr>
          <a:xfrm flipV="1">
            <a:off x="6748089" y="4509443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BF4B4A0F-BE1D-47F0-8AAB-E3088D0C8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26942"/>
          <a:stretch/>
        </p:blipFill>
        <p:spPr>
          <a:xfrm>
            <a:off x="419260" y="3639183"/>
            <a:ext cx="1136358" cy="1136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3E7D832-B52A-4453-BCB8-6AED6CED421E}"/>
              </a:ext>
            </a:extLst>
          </p:cNvPr>
          <p:cNvSpPr txBox="1"/>
          <p:nvPr/>
        </p:nvSpPr>
        <p:spPr>
          <a:xfrm>
            <a:off x="5217609" y="1841392"/>
            <a:ext cx="657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C9C3D07-4385-45DF-BB68-E187C24EB999}"/>
              </a:ext>
            </a:extLst>
          </p:cNvPr>
          <p:cNvSpPr txBox="1"/>
          <p:nvPr/>
        </p:nvSpPr>
        <p:spPr>
          <a:xfrm>
            <a:off x="6377104" y="1841392"/>
            <a:ext cx="722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0F04F40-EEAB-462A-8000-58FDC37198CA}"/>
              </a:ext>
            </a:extLst>
          </p:cNvPr>
          <p:cNvSpPr txBox="1"/>
          <p:nvPr/>
        </p:nvSpPr>
        <p:spPr>
          <a:xfrm>
            <a:off x="6476594" y="5503211"/>
            <a:ext cx="54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</a:t>
            </a:r>
          </a:p>
        </p:txBody>
      </p: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7D150D22-183E-4C6B-8050-B4D65F1A306A}"/>
              </a:ext>
            </a:extLst>
          </p:cNvPr>
          <p:cNvCxnSpPr>
            <a:cxnSpLocks/>
            <a:stCxn id="85" idx="3"/>
            <a:endCxn id="90" idx="1"/>
          </p:cNvCxnSpPr>
          <p:nvPr/>
        </p:nvCxnSpPr>
        <p:spPr>
          <a:xfrm>
            <a:off x="5874623" y="2103002"/>
            <a:ext cx="601971" cy="3554098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9828E20B-1AC4-45AA-A458-FD732815B294}"/>
              </a:ext>
            </a:extLst>
          </p:cNvPr>
          <p:cNvSpPr txBox="1"/>
          <p:nvPr/>
        </p:nvSpPr>
        <p:spPr>
          <a:xfrm>
            <a:off x="419259" y="1589659"/>
            <a:ext cx="4832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might this be better than doing billions of classification problems? </a:t>
            </a:r>
          </a:p>
        </p:txBody>
      </p:sp>
    </p:spTree>
    <p:extLst>
      <p:ext uri="{BB962C8B-B14F-4D97-AF65-F5344CB8AC3E}">
        <p14:creationId xmlns:p14="http://schemas.microsoft.com/office/powerpoint/2010/main" val="345648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C23C-F0EF-40E9-93AE-A41064A7C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Goes On Inside?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E69F2-AFBB-4999-96D8-5BF0C2CBF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Great repo for playing with RNNs (Char-RNN)</a:t>
            </a:r>
          </a:p>
          <a:p>
            <a:r>
              <a:rPr lang="en-US" dirty="0">
                <a:hlinkClick r:id="rId2"/>
              </a:rPr>
              <a:t>https://github.com/karpathy/char-rnn</a:t>
            </a:r>
            <a:r>
              <a:rPr lang="en-US" dirty="0"/>
              <a:t> </a:t>
            </a:r>
          </a:p>
          <a:p>
            <a:r>
              <a:rPr lang="en-US" dirty="0"/>
              <a:t>(Or search char-</a:t>
            </a:r>
            <a:r>
              <a:rPr lang="en-US" dirty="0" err="1"/>
              <a:t>rnn</a:t>
            </a:r>
            <a:r>
              <a:rPr lang="en-US" dirty="0"/>
              <a:t> </a:t>
            </a:r>
            <a:r>
              <a:rPr lang="en-US" dirty="0" err="1"/>
              <a:t>numpy</a:t>
            </a:r>
            <a:r>
              <a:rPr lang="en-US" dirty="0"/>
              <a:t>)</a:t>
            </a:r>
          </a:p>
          <a:p>
            <a:r>
              <a:rPr lang="en-US" dirty="0"/>
              <a:t>Tokens are just the characters that appear in the training set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6DDD06-AE70-4AD0-93FE-525ED7556D74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35223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610FCF-7FA7-4D82-B853-5D541178C97D}"/>
              </a:ext>
            </a:extLst>
          </p:cNvPr>
          <p:cNvSpPr txBox="1"/>
          <p:nvPr/>
        </p:nvSpPr>
        <p:spPr>
          <a:xfrm>
            <a:off x="0" y="1637118"/>
            <a:ext cx="906617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/*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* If this error is set, we will need anything right after that BSD.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*/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static void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action_new_function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(struct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s_stat_info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unsigned long flags;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int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lel_idx_bit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e-&gt;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*sys &amp; ~((unsigned long) *FIRST_COMPAT);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[0] = 0xFFFFFFFF &amp; (bit &lt;&lt; 4);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min(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slist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-&gt;bytes);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printk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(KERN_WARNING "Memory allocated %02x/%02x, "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  "original MLL instead\n"),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  min(min(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multi_run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- s-&gt;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max) *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num_data_in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frame_pos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sz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first_seg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div_u64_w(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inb_p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spin_unlock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(&amp;disk-&gt;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queue_lock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mutex_unlock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(&amp;s-&gt;sock-&gt;mutex);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mutex_unlock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func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-&gt;mutex);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  return disassemble(info-&gt;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pending_bh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F59DD3-FFC8-49D1-B1E7-CD053D44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Sample Trained on Linux Code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B22B6-EDDB-43F1-B095-B70CC508B275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8856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C7DA-8027-4F55-AC02-0754D745E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Trained on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5FAC8-6936-4D9B-8AEE-58506CDF4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Rudi </a:t>
            </a:r>
            <a:r>
              <a:rPr lang="en-US" i="1" dirty="0" err="1"/>
              <a:t>Levette</a:t>
            </a:r>
            <a:r>
              <a:rPr lang="en-US" i="1" dirty="0"/>
              <a:t> </a:t>
            </a:r>
            <a:r>
              <a:rPr lang="en-US" i="1" dirty="0" err="1"/>
              <a:t>Berice</a:t>
            </a:r>
            <a:r>
              <a:rPr lang="en-US" i="1" dirty="0"/>
              <a:t> Lussa Hany </a:t>
            </a:r>
            <a:r>
              <a:rPr lang="en-US" i="1" dirty="0" err="1"/>
              <a:t>Mareanne</a:t>
            </a:r>
            <a:r>
              <a:rPr lang="en-US" i="1" dirty="0"/>
              <a:t> </a:t>
            </a:r>
            <a:r>
              <a:rPr lang="en-US" i="1" dirty="0" err="1"/>
              <a:t>Chrestina</a:t>
            </a:r>
            <a:r>
              <a:rPr lang="en-US" i="1" dirty="0"/>
              <a:t> </a:t>
            </a:r>
            <a:r>
              <a:rPr lang="en-US" i="1" dirty="0" err="1"/>
              <a:t>Carissy</a:t>
            </a:r>
            <a:r>
              <a:rPr lang="en-US" i="1" dirty="0"/>
              <a:t> </a:t>
            </a:r>
            <a:r>
              <a:rPr lang="en-US" i="1" dirty="0" err="1"/>
              <a:t>Marylen</a:t>
            </a:r>
            <a:r>
              <a:rPr lang="en-US" i="1" dirty="0"/>
              <a:t> </a:t>
            </a:r>
            <a:r>
              <a:rPr lang="en-US" i="1" dirty="0" err="1"/>
              <a:t>Hammine</a:t>
            </a:r>
            <a:r>
              <a:rPr lang="en-US" i="1" dirty="0"/>
              <a:t> </a:t>
            </a:r>
            <a:r>
              <a:rPr lang="en-US" i="1" dirty="0" err="1"/>
              <a:t>Janye</a:t>
            </a:r>
            <a:r>
              <a:rPr lang="en-US" i="1" dirty="0"/>
              <a:t> Marlise </a:t>
            </a:r>
            <a:r>
              <a:rPr lang="en-US" i="1" dirty="0" err="1"/>
              <a:t>Jacacrie</a:t>
            </a:r>
            <a:r>
              <a:rPr lang="en-US" i="1" dirty="0"/>
              <a:t> </a:t>
            </a:r>
            <a:r>
              <a:rPr lang="en-US" i="1" dirty="0" err="1"/>
              <a:t>Hendred</a:t>
            </a:r>
            <a:r>
              <a:rPr lang="en-US" i="1" dirty="0"/>
              <a:t> </a:t>
            </a:r>
            <a:r>
              <a:rPr lang="en-US" i="1" dirty="0" err="1"/>
              <a:t>Romand</a:t>
            </a:r>
            <a:r>
              <a:rPr lang="en-US" i="1" dirty="0"/>
              <a:t> </a:t>
            </a:r>
            <a:r>
              <a:rPr lang="en-US" i="1" dirty="0" err="1"/>
              <a:t>Charienna</a:t>
            </a:r>
            <a:r>
              <a:rPr lang="en-US" i="1" dirty="0"/>
              <a:t> </a:t>
            </a:r>
            <a:r>
              <a:rPr lang="en-US" i="1" dirty="0" err="1"/>
              <a:t>Nenotto</a:t>
            </a:r>
            <a:r>
              <a:rPr lang="en-US" i="1" dirty="0"/>
              <a:t> Ette </a:t>
            </a:r>
            <a:r>
              <a:rPr lang="en-US" i="1" dirty="0" err="1"/>
              <a:t>Dorane</a:t>
            </a:r>
            <a:r>
              <a:rPr lang="en-US" i="1" dirty="0"/>
              <a:t> Wallen </a:t>
            </a:r>
            <a:r>
              <a:rPr lang="en-US" i="1" dirty="0" err="1"/>
              <a:t>Marly</a:t>
            </a:r>
            <a:r>
              <a:rPr lang="en-US" i="1" dirty="0"/>
              <a:t> </a:t>
            </a:r>
            <a:r>
              <a:rPr lang="en-US" i="1" dirty="0" err="1"/>
              <a:t>Darine</a:t>
            </a:r>
            <a:r>
              <a:rPr lang="en-US" i="1" dirty="0"/>
              <a:t> Salina </a:t>
            </a:r>
            <a:r>
              <a:rPr lang="en-US" i="1" dirty="0" err="1"/>
              <a:t>Elvyn</a:t>
            </a:r>
            <a:r>
              <a:rPr lang="en-US" i="1" dirty="0"/>
              <a:t> </a:t>
            </a:r>
            <a:r>
              <a:rPr lang="en-US" i="1" dirty="0" err="1"/>
              <a:t>Ersia</a:t>
            </a:r>
            <a:r>
              <a:rPr lang="en-US" i="1" dirty="0"/>
              <a:t> </a:t>
            </a:r>
            <a:r>
              <a:rPr lang="en-US" i="1" dirty="0" err="1"/>
              <a:t>Maralena</a:t>
            </a:r>
            <a:r>
              <a:rPr lang="en-US" i="1" dirty="0"/>
              <a:t> </a:t>
            </a:r>
            <a:r>
              <a:rPr lang="en-US" i="1" dirty="0" err="1"/>
              <a:t>Minoria</a:t>
            </a:r>
            <a:r>
              <a:rPr lang="en-US" i="1" dirty="0"/>
              <a:t> </a:t>
            </a:r>
            <a:r>
              <a:rPr lang="en-US" i="1" dirty="0" err="1"/>
              <a:t>Ellia</a:t>
            </a:r>
            <a:r>
              <a:rPr lang="en-US" i="1" dirty="0"/>
              <a:t> Charmin </a:t>
            </a:r>
            <a:r>
              <a:rPr lang="en-US" i="1" dirty="0" err="1"/>
              <a:t>Antley</a:t>
            </a:r>
            <a:r>
              <a:rPr lang="en-US" i="1" dirty="0"/>
              <a:t> </a:t>
            </a:r>
            <a:r>
              <a:rPr lang="en-US" i="1" dirty="0" err="1"/>
              <a:t>Nerille</a:t>
            </a:r>
            <a:r>
              <a:rPr lang="en-US" i="1" dirty="0"/>
              <a:t> </a:t>
            </a:r>
            <a:r>
              <a:rPr lang="en-US" i="1" dirty="0" err="1"/>
              <a:t>Chelon</a:t>
            </a:r>
            <a:r>
              <a:rPr lang="en-US" i="1" dirty="0"/>
              <a:t> </a:t>
            </a:r>
            <a:r>
              <a:rPr lang="en-US" i="1" dirty="0" err="1"/>
              <a:t>Walmor</a:t>
            </a:r>
            <a:r>
              <a:rPr lang="en-US" i="1" dirty="0"/>
              <a:t> </a:t>
            </a:r>
            <a:r>
              <a:rPr lang="en-US" i="1" dirty="0" err="1"/>
              <a:t>Evena</a:t>
            </a:r>
            <a:r>
              <a:rPr lang="en-US" i="1" dirty="0"/>
              <a:t> </a:t>
            </a:r>
            <a:r>
              <a:rPr lang="en-US" i="1" dirty="0" err="1"/>
              <a:t>Jeryly</a:t>
            </a:r>
            <a:r>
              <a:rPr lang="en-US" i="1" dirty="0"/>
              <a:t> </a:t>
            </a:r>
            <a:r>
              <a:rPr lang="en-US" i="1" dirty="0" err="1"/>
              <a:t>Stachon</a:t>
            </a:r>
            <a:r>
              <a:rPr lang="en-US" i="1" dirty="0"/>
              <a:t> Charisa </a:t>
            </a:r>
            <a:r>
              <a:rPr lang="en-US" i="1" dirty="0" err="1"/>
              <a:t>Allisa</a:t>
            </a:r>
            <a:r>
              <a:rPr lang="en-US" i="1" dirty="0"/>
              <a:t> </a:t>
            </a:r>
            <a:r>
              <a:rPr lang="en-US" i="1" dirty="0" err="1"/>
              <a:t>Anatha</a:t>
            </a:r>
            <a:r>
              <a:rPr lang="en-US" i="1" dirty="0"/>
              <a:t> </a:t>
            </a:r>
            <a:r>
              <a:rPr lang="en-US" i="1" dirty="0" err="1"/>
              <a:t>Cathanie</a:t>
            </a:r>
            <a:r>
              <a:rPr lang="en-US" i="1" dirty="0"/>
              <a:t> </a:t>
            </a:r>
            <a:r>
              <a:rPr lang="en-US" i="1" dirty="0" err="1"/>
              <a:t>Geetra</a:t>
            </a:r>
            <a:r>
              <a:rPr lang="en-US" i="1" dirty="0"/>
              <a:t> Alexie </a:t>
            </a:r>
            <a:r>
              <a:rPr lang="en-US" i="1" dirty="0" err="1"/>
              <a:t>Jerin</a:t>
            </a:r>
            <a:r>
              <a:rPr lang="en-US" i="1" dirty="0"/>
              <a:t> </a:t>
            </a:r>
            <a:r>
              <a:rPr lang="en-US" i="1" dirty="0" err="1"/>
              <a:t>Cassen</a:t>
            </a:r>
            <a:r>
              <a:rPr lang="en-US" i="1" dirty="0"/>
              <a:t> </a:t>
            </a:r>
            <a:r>
              <a:rPr lang="en-US" i="1" dirty="0" err="1"/>
              <a:t>Herbett</a:t>
            </a:r>
            <a:r>
              <a:rPr lang="en-US" i="1" dirty="0"/>
              <a:t> </a:t>
            </a:r>
            <a:r>
              <a:rPr lang="en-US" i="1" dirty="0" err="1"/>
              <a:t>Cossie</a:t>
            </a:r>
            <a:r>
              <a:rPr lang="en-US" i="1" dirty="0"/>
              <a:t> </a:t>
            </a:r>
            <a:r>
              <a:rPr lang="en-US" i="1" dirty="0" err="1"/>
              <a:t>Velen</a:t>
            </a:r>
            <a:r>
              <a:rPr lang="en-US" i="1" dirty="0"/>
              <a:t> </a:t>
            </a:r>
            <a:r>
              <a:rPr lang="en-US" i="1" dirty="0" err="1"/>
              <a:t>Daurenge</a:t>
            </a:r>
            <a:r>
              <a:rPr lang="en-US" i="1" dirty="0"/>
              <a:t> </a:t>
            </a:r>
            <a:r>
              <a:rPr lang="en-US" i="1" dirty="0" err="1"/>
              <a:t>Robester</a:t>
            </a:r>
            <a:r>
              <a:rPr lang="en-US" i="1" dirty="0"/>
              <a:t> </a:t>
            </a:r>
            <a:r>
              <a:rPr lang="en-US" i="1" dirty="0" err="1"/>
              <a:t>Shermond</a:t>
            </a:r>
            <a:r>
              <a:rPr lang="en-US" i="1" dirty="0"/>
              <a:t> Terisa </a:t>
            </a:r>
            <a:r>
              <a:rPr lang="en-US" i="1" dirty="0" err="1"/>
              <a:t>Licia</a:t>
            </a:r>
            <a:r>
              <a:rPr lang="en-US" i="1" dirty="0"/>
              <a:t> </a:t>
            </a:r>
            <a:r>
              <a:rPr lang="en-US" i="1" dirty="0" err="1"/>
              <a:t>Roselen</a:t>
            </a:r>
            <a:r>
              <a:rPr lang="en-US" i="1" dirty="0"/>
              <a:t> Ferine </a:t>
            </a:r>
            <a:r>
              <a:rPr lang="en-US" i="1" dirty="0" err="1"/>
              <a:t>Jayn</a:t>
            </a:r>
            <a:r>
              <a:rPr lang="en-US" i="1" dirty="0"/>
              <a:t> </a:t>
            </a:r>
            <a:r>
              <a:rPr lang="en-US" i="1" dirty="0" err="1"/>
              <a:t>Lusine</a:t>
            </a:r>
            <a:r>
              <a:rPr lang="en-US" i="1" dirty="0"/>
              <a:t> </a:t>
            </a:r>
            <a:r>
              <a:rPr lang="en-US" i="1" dirty="0" err="1"/>
              <a:t>Charyanne</a:t>
            </a:r>
            <a:r>
              <a:rPr lang="en-US" i="1" dirty="0"/>
              <a:t> Sales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1190F9-2927-4C56-998E-29E3E5FAE6A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3329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B200-FEAD-48F3-A91F-335464C0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Goes on Inside</a:t>
            </a:r>
          </a:p>
        </p:txBody>
      </p:sp>
      <p:pic>
        <p:nvPicPr>
          <p:cNvPr id="2050" name="Picture 2" descr="http://karpathy.github.io/assets/rnn/pane2.png">
            <a:extLst>
              <a:ext uri="{FF2B5EF4-FFF2-40B4-BE49-F238E27FC236}">
                <a16:creationId xmlns:a16="http://schemas.microsoft.com/office/drawing/2014/main" id="{1E467A45-5391-472B-B81D-1E20993F3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" b="59007"/>
          <a:stretch/>
        </p:blipFill>
        <p:spPr bwMode="auto">
          <a:xfrm>
            <a:off x="125693" y="2590492"/>
            <a:ext cx="8892615" cy="390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329F54-FEB7-4B5C-9885-7E341E428E60}"/>
              </a:ext>
            </a:extLst>
          </p:cNvPr>
          <p:cNvSpPr txBox="1"/>
          <p:nvPr/>
        </p:nvSpPr>
        <p:spPr>
          <a:xfrm>
            <a:off x="352338" y="1494741"/>
            <a:ext cx="8481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Outputs of an RNN. </a:t>
            </a:r>
            <a:r>
              <a:rPr lang="en-US" sz="2800" dirty="0">
                <a:solidFill>
                  <a:schemeClr val="accent1"/>
                </a:solidFill>
              </a:rPr>
              <a:t>Blue</a:t>
            </a:r>
            <a:r>
              <a:rPr lang="en-US" sz="2800" dirty="0"/>
              <a:t> to </a:t>
            </a:r>
            <a:r>
              <a:rPr lang="en-US" sz="2800" dirty="0">
                <a:solidFill>
                  <a:schemeClr val="accent2"/>
                </a:solidFill>
              </a:rPr>
              <a:t>red</a:t>
            </a:r>
            <a:r>
              <a:rPr lang="en-US" sz="2800" dirty="0"/>
              <a:t> show timesteps where a given cell is active. </a:t>
            </a:r>
            <a:r>
              <a:rPr lang="en-US" sz="2800" b="1" dirty="0"/>
              <a:t>What’s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17E36-F7F5-4F09-8A92-ECE9EC3B32A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89905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B200-FEAD-48F3-A91F-335464C0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Goes on Inside</a:t>
            </a:r>
          </a:p>
        </p:txBody>
      </p:sp>
      <p:pic>
        <p:nvPicPr>
          <p:cNvPr id="2050" name="Picture 2" descr="http://karpathy.github.io/assets/rnn/pane2.png">
            <a:extLst>
              <a:ext uri="{FF2B5EF4-FFF2-40B4-BE49-F238E27FC236}">
                <a16:creationId xmlns:a16="http://schemas.microsoft.com/office/drawing/2014/main" id="{1E467A45-5391-472B-B81D-1E20993F3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3" b="37157"/>
          <a:stretch/>
        </p:blipFill>
        <p:spPr bwMode="auto">
          <a:xfrm>
            <a:off x="125693" y="2590492"/>
            <a:ext cx="8892615" cy="193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329F54-FEB7-4B5C-9885-7E341E428E60}"/>
              </a:ext>
            </a:extLst>
          </p:cNvPr>
          <p:cNvSpPr txBox="1"/>
          <p:nvPr/>
        </p:nvSpPr>
        <p:spPr>
          <a:xfrm>
            <a:off x="352338" y="1494741"/>
            <a:ext cx="8481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Outputs of an RNN. </a:t>
            </a:r>
            <a:r>
              <a:rPr lang="en-US" sz="2800" dirty="0">
                <a:solidFill>
                  <a:schemeClr val="accent1"/>
                </a:solidFill>
              </a:rPr>
              <a:t>Blue</a:t>
            </a:r>
            <a:r>
              <a:rPr lang="en-US" sz="2800" dirty="0"/>
              <a:t> to </a:t>
            </a:r>
            <a:r>
              <a:rPr lang="en-US" sz="2800" dirty="0">
                <a:solidFill>
                  <a:schemeClr val="accent2"/>
                </a:solidFill>
              </a:rPr>
              <a:t>red</a:t>
            </a:r>
            <a:r>
              <a:rPr lang="en-US" sz="2800" dirty="0"/>
              <a:t> show timesteps where a given cell is active. </a:t>
            </a:r>
            <a:r>
              <a:rPr lang="en-US" sz="2800" b="1" dirty="0"/>
              <a:t>What’s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4A51B-4A50-43F5-BAD4-5436916AA6A7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31392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B200-FEAD-48F3-A91F-335464C0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Goes on Inside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329F54-FEB7-4B5C-9885-7E341E428E60}"/>
              </a:ext>
            </a:extLst>
          </p:cNvPr>
          <p:cNvSpPr txBox="1"/>
          <p:nvPr/>
        </p:nvSpPr>
        <p:spPr>
          <a:xfrm>
            <a:off x="352338" y="1494741"/>
            <a:ext cx="8481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Outputs of an RNN. </a:t>
            </a:r>
            <a:r>
              <a:rPr lang="en-US" sz="2800" dirty="0">
                <a:solidFill>
                  <a:schemeClr val="accent1"/>
                </a:solidFill>
              </a:rPr>
              <a:t>Blue</a:t>
            </a:r>
            <a:r>
              <a:rPr lang="en-US" sz="2800" dirty="0"/>
              <a:t> to </a:t>
            </a:r>
            <a:r>
              <a:rPr lang="en-US" sz="2800" dirty="0">
                <a:solidFill>
                  <a:schemeClr val="accent2"/>
                </a:solidFill>
              </a:rPr>
              <a:t>red</a:t>
            </a:r>
            <a:r>
              <a:rPr lang="en-US" sz="2800" dirty="0"/>
              <a:t> show timesteps where a given cell is active. </a:t>
            </a:r>
            <a:r>
              <a:rPr lang="en-US" sz="2800" b="1" dirty="0"/>
              <a:t>What’s this?</a:t>
            </a:r>
          </a:p>
        </p:txBody>
      </p:sp>
      <p:pic>
        <p:nvPicPr>
          <p:cNvPr id="3074" name="Picture 2" descr="http://karpathy.github.io/assets/rnn/pane1.png">
            <a:extLst>
              <a:ext uri="{FF2B5EF4-FFF2-40B4-BE49-F238E27FC236}">
                <a16:creationId xmlns:a16="http://schemas.microsoft.com/office/drawing/2014/main" id="{6509BD23-6052-4EAB-ADAD-6069CB228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58"/>
          <a:stretch/>
        </p:blipFill>
        <p:spPr bwMode="auto">
          <a:xfrm>
            <a:off x="255270" y="2818732"/>
            <a:ext cx="8633460" cy="151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BF96D3-ECC8-48E2-AF46-378BDFB2F51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 credit: A.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5324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1CCDB-861A-47A5-80C9-5535F976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Nagging Detail #1 – Depth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E88018A4-3541-429E-8A22-81A9165C911A}"/>
              </a:ext>
            </a:extLst>
          </p:cNvPr>
          <p:cNvSpPr/>
          <p:nvPr/>
        </p:nvSpPr>
        <p:spPr>
          <a:xfrm>
            <a:off x="104105" y="4128328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E04B783-9E27-43B3-A738-A403FEDDC04C}"/>
              </a:ext>
            </a:extLst>
          </p:cNvPr>
          <p:cNvSpPr txBox="1"/>
          <p:nvPr/>
        </p:nvSpPr>
        <p:spPr>
          <a:xfrm>
            <a:off x="-3169" y="4749295"/>
            <a:ext cx="6644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0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02F3E98B-5EAD-42EB-9F90-9DD9EEEF8619}"/>
              </a:ext>
            </a:extLst>
          </p:cNvPr>
          <p:cNvCxnSpPr/>
          <p:nvPr/>
        </p:nvCxnSpPr>
        <p:spPr>
          <a:xfrm>
            <a:off x="553965" y="4426641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3E308CFC-1ADB-4B56-AA98-B150181FE207}"/>
              </a:ext>
            </a:extLst>
          </p:cNvPr>
          <p:cNvSpPr txBox="1"/>
          <p:nvPr/>
        </p:nvSpPr>
        <p:spPr>
          <a:xfrm>
            <a:off x="1402267" y="5957760"/>
            <a:ext cx="6644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D</a:t>
            </a: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12ADF8D-AAE5-435A-BBAC-B5C80C235CD9}"/>
              </a:ext>
            </a:extLst>
          </p:cNvPr>
          <p:cNvCxnSpPr/>
          <p:nvPr/>
        </p:nvCxnSpPr>
        <p:spPr>
          <a:xfrm flipV="1">
            <a:off x="1709531" y="3619610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EFAB6CFA-5C99-4054-B487-13689EF237FE}"/>
              </a:ext>
            </a:extLst>
          </p:cNvPr>
          <p:cNvSpPr txBox="1"/>
          <p:nvPr/>
        </p:nvSpPr>
        <p:spPr>
          <a:xfrm>
            <a:off x="1462717" y="3083469"/>
            <a:ext cx="49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E800B9E-9BCE-4D4D-9DC2-D993FC05E066}"/>
              </a:ext>
            </a:extLst>
          </p:cNvPr>
          <p:cNvSpPr/>
          <p:nvPr/>
        </p:nvSpPr>
        <p:spPr>
          <a:xfrm>
            <a:off x="1509542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41186D2-720B-438A-BACB-412FD1C8333D}"/>
              </a:ext>
            </a:extLst>
          </p:cNvPr>
          <p:cNvSpPr/>
          <p:nvPr/>
        </p:nvSpPr>
        <p:spPr>
          <a:xfrm>
            <a:off x="1509542" y="4128328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A9F44EA5-66B6-4CBF-8C4E-6C8AA2880129}"/>
              </a:ext>
            </a:extLst>
          </p:cNvPr>
          <p:cNvCxnSpPr/>
          <p:nvPr/>
        </p:nvCxnSpPr>
        <p:spPr>
          <a:xfrm flipV="1">
            <a:off x="1724090" y="4775397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32FA9244-4202-49B2-B393-1D75A45C468C}"/>
              </a:ext>
            </a:extLst>
          </p:cNvPr>
          <p:cNvCxnSpPr/>
          <p:nvPr/>
        </p:nvCxnSpPr>
        <p:spPr>
          <a:xfrm>
            <a:off x="1282980" y="4426641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BBAAA615-6EB5-4B70-A3D8-3A34A82E519D}"/>
              </a:ext>
            </a:extLst>
          </p:cNvPr>
          <p:cNvCxnSpPr/>
          <p:nvPr/>
        </p:nvCxnSpPr>
        <p:spPr>
          <a:xfrm flipV="1">
            <a:off x="2454487" y="3619610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830127DC-D620-4727-8761-AD0A676B468D}"/>
              </a:ext>
            </a:extLst>
          </p:cNvPr>
          <p:cNvSpPr txBox="1"/>
          <p:nvPr/>
        </p:nvSpPr>
        <p:spPr>
          <a:xfrm>
            <a:off x="2207675" y="3083469"/>
            <a:ext cx="49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26DD174-F992-436F-948D-3E9A247FECDD}"/>
              </a:ext>
            </a:extLst>
          </p:cNvPr>
          <p:cNvSpPr/>
          <p:nvPr/>
        </p:nvSpPr>
        <p:spPr>
          <a:xfrm>
            <a:off x="2229557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E74DF611-CEE5-4E91-A846-688F16C42D4C}"/>
              </a:ext>
            </a:extLst>
          </p:cNvPr>
          <p:cNvSpPr/>
          <p:nvPr/>
        </p:nvSpPr>
        <p:spPr>
          <a:xfrm>
            <a:off x="2229557" y="4128328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48B54401-CCEC-4E74-BB49-BFAF9AA4CFED}"/>
              </a:ext>
            </a:extLst>
          </p:cNvPr>
          <p:cNvCxnSpPr/>
          <p:nvPr/>
        </p:nvCxnSpPr>
        <p:spPr>
          <a:xfrm flipV="1">
            <a:off x="2454487" y="4775397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A2FAF0F7-2E63-4DC3-8E1C-8D621E356E7F}"/>
              </a:ext>
            </a:extLst>
          </p:cNvPr>
          <p:cNvSpPr txBox="1"/>
          <p:nvPr/>
        </p:nvSpPr>
        <p:spPr>
          <a:xfrm>
            <a:off x="2122283" y="5957760"/>
            <a:ext cx="6644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E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A70AA23-A75A-4320-8673-F25B17218ECD}"/>
              </a:ext>
            </a:extLst>
          </p:cNvPr>
          <p:cNvSpPr/>
          <p:nvPr/>
        </p:nvSpPr>
        <p:spPr>
          <a:xfrm>
            <a:off x="2996609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4</a:t>
            </a:r>
            <a:endParaRPr lang="en-US" sz="2000" dirty="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7A932AB-9FF9-4021-A61A-EDCFCC7CCF2D}"/>
              </a:ext>
            </a:extLst>
          </p:cNvPr>
          <p:cNvSpPr/>
          <p:nvPr/>
        </p:nvSpPr>
        <p:spPr>
          <a:xfrm>
            <a:off x="2996609" y="4128328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4</a:t>
            </a:r>
            <a:endParaRPr lang="en-US" sz="2000" dirty="0"/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C4F7B061-2B94-4E2B-AEC8-56A15FFEF412}"/>
              </a:ext>
            </a:extLst>
          </p:cNvPr>
          <p:cNvCxnSpPr/>
          <p:nvPr/>
        </p:nvCxnSpPr>
        <p:spPr>
          <a:xfrm flipV="1">
            <a:off x="3221539" y="4775397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5693EF7C-4DBB-4F05-80AA-9C9E11897C7C}"/>
              </a:ext>
            </a:extLst>
          </p:cNvPr>
          <p:cNvSpPr txBox="1"/>
          <p:nvPr/>
        </p:nvSpPr>
        <p:spPr>
          <a:xfrm>
            <a:off x="2889335" y="5957760"/>
            <a:ext cx="6644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E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D0ADE4A5-F3C0-43CC-85CA-9A469471408A}"/>
              </a:ext>
            </a:extLst>
          </p:cNvPr>
          <p:cNvCxnSpPr/>
          <p:nvPr/>
        </p:nvCxnSpPr>
        <p:spPr>
          <a:xfrm flipV="1">
            <a:off x="3221539" y="3619610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6358208A-B64C-40B2-8CF4-4EDC9E64BEAB}"/>
              </a:ext>
            </a:extLst>
          </p:cNvPr>
          <p:cNvSpPr txBox="1"/>
          <p:nvPr/>
        </p:nvSpPr>
        <p:spPr>
          <a:xfrm>
            <a:off x="2974727" y="3083469"/>
            <a:ext cx="49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</a:t>
            </a: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81DD97A8-A994-4D89-8E7D-48BB319CD6B7}"/>
              </a:ext>
            </a:extLst>
          </p:cNvPr>
          <p:cNvCxnSpPr/>
          <p:nvPr/>
        </p:nvCxnSpPr>
        <p:spPr>
          <a:xfrm>
            <a:off x="3517866" y="4426641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A53EF8C6-EB23-4305-9E64-8188C9C026AD}"/>
              </a:ext>
            </a:extLst>
          </p:cNvPr>
          <p:cNvSpPr/>
          <p:nvPr/>
        </p:nvSpPr>
        <p:spPr>
          <a:xfrm>
            <a:off x="742166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61938470-20CD-459C-9824-27C5AD2ACDD7}"/>
              </a:ext>
            </a:extLst>
          </p:cNvPr>
          <p:cNvSpPr txBox="1"/>
          <p:nvPr/>
        </p:nvSpPr>
        <p:spPr>
          <a:xfrm>
            <a:off x="601672" y="5957760"/>
            <a:ext cx="730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START 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77691D65-758D-4605-AE4A-68A78AA71FB2}"/>
              </a:ext>
            </a:extLst>
          </p:cNvPr>
          <p:cNvCxnSpPr/>
          <p:nvPr/>
        </p:nvCxnSpPr>
        <p:spPr>
          <a:xfrm flipV="1">
            <a:off x="967096" y="4775397"/>
            <a:ext cx="0" cy="4404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CC1AA2C9-FA08-4F7F-8935-91468E528B2E}"/>
              </a:ext>
            </a:extLst>
          </p:cNvPr>
          <p:cNvSpPr/>
          <p:nvPr/>
        </p:nvSpPr>
        <p:spPr>
          <a:xfrm>
            <a:off x="742166" y="4128328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D63E458-62CD-4EE8-B5ED-10D9AD20384F}"/>
              </a:ext>
            </a:extLst>
          </p:cNvPr>
          <p:cNvSpPr txBox="1"/>
          <p:nvPr/>
        </p:nvSpPr>
        <p:spPr>
          <a:xfrm>
            <a:off x="720284" y="3083469"/>
            <a:ext cx="49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</a:t>
            </a:r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0970EB95-5927-4CAE-AEDF-7739511679ED}"/>
              </a:ext>
            </a:extLst>
          </p:cNvPr>
          <p:cNvCxnSpPr/>
          <p:nvPr/>
        </p:nvCxnSpPr>
        <p:spPr>
          <a:xfrm flipV="1">
            <a:off x="967096" y="3619610"/>
            <a:ext cx="0" cy="4404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C9E67330-65E7-4287-B726-DD1623ED428E}"/>
              </a:ext>
            </a:extLst>
          </p:cNvPr>
          <p:cNvSpPr txBox="1"/>
          <p:nvPr/>
        </p:nvSpPr>
        <p:spPr>
          <a:xfrm>
            <a:off x="3636571" y="5957760"/>
            <a:ext cx="6644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P</a:t>
            </a:r>
          </a:p>
        </p:txBody>
      </p: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FEC70D31-9BB7-40EB-9F4B-5F7E279D40A4}"/>
              </a:ext>
            </a:extLst>
          </p:cNvPr>
          <p:cNvCxnSpPr/>
          <p:nvPr/>
        </p:nvCxnSpPr>
        <p:spPr>
          <a:xfrm flipV="1">
            <a:off x="3968775" y="3619610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51758CF-7324-44E8-8AC1-300FD1F0BB30}"/>
              </a:ext>
            </a:extLst>
          </p:cNvPr>
          <p:cNvSpPr/>
          <p:nvPr/>
        </p:nvSpPr>
        <p:spPr>
          <a:xfrm>
            <a:off x="3743845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5</a:t>
            </a:r>
            <a:endParaRPr lang="en-US" sz="2000" dirty="0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4DD2C6A-BBE9-4494-B60C-A17915B6C088}"/>
              </a:ext>
            </a:extLst>
          </p:cNvPr>
          <p:cNvSpPr/>
          <p:nvPr/>
        </p:nvSpPr>
        <p:spPr>
          <a:xfrm>
            <a:off x="3743845" y="4128328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5</a:t>
            </a:r>
            <a:endParaRPr lang="en-US" sz="2000" dirty="0"/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FD8F795-11E1-4EC9-80FA-20BD14ED4306}"/>
              </a:ext>
            </a:extLst>
          </p:cNvPr>
          <p:cNvCxnSpPr/>
          <p:nvPr/>
        </p:nvCxnSpPr>
        <p:spPr>
          <a:xfrm flipV="1">
            <a:off x="3968775" y="4749296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76B9766C-70ED-4FAC-BD88-0DFA33865C62}"/>
              </a:ext>
            </a:extLst>
          </p:cNvPr>
          <p:cNvSpPr txBox="1"/>
          <p:nvPr/>
        </p:nvSpPr>
        <p:spPr>
          <a:xfrm>
            <a:off x="3721963" y="3083469"/>
            <a:ext cx="49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_ </a:t>
            </a:r>
          </a:p>
        </p:txBody>
      </p: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F7CCC705-C245-4F37-914C-C1B29AA467A5}"/>
              </a:ext>
            </a:extLst>
          </p:cNvPr>
          <p:cNvCxnSpPr/>
          <p:nvPr/>
        </p:nvCxnSpPr>
        <p:spPr>
          <a:xfrm flipV="1">
            <a:off x="4708230" y="3619610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2B59453-9528-4008-A336-3B274FFB44FF}"/>
              </a:ext>
            </a:extLst>
          </p:cNvPr>
          <p:cNvSpPr/>
          <p:nvPr/>
        </p:nvSpPr>
        <p:spPr>
          <a:xfrm>
            <a:off x="4483300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6</a:t>
            </a:r>
            <a:endParaRPr lang="en-US" sz="2000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2DC10CA-96DB-4797-A8BF-03B81BF64AE4}"/>
              </a:ext>
            </a:extLst>
          </p:cNvPr>
          <p:cNvSpPr/>
          <p:nvPr/>
        </p:nvSpPr>
        <p:spPr>
          <a:xfrm>
            <a:off x="4483300" y="4128328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6</a:t>
            </a:r>
            <a:endParaRPr lang="en-US" sz="2000" dirty="0"/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4AD3CD0B-E869-4F67-A59E-DD2F99508E3A}"/>
              </a:ext>
            </a:extLst>
          </p:cNvPr>
          <p:cNvCxnSpPr/>
          <p:nvPr/>
        </p:nvCxnSpPr>
        <p:spPr>
          <a:xfrm flipV="1">
            <a:off x="4708230" y="4749254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4C041E8F-1BE2-4F0E-9267-3BE6C3FCBE5B}"/>
              </a:ext>
            </a:extLst>
          </p:cNvPr>
          <p:cNvSpPr txBox="1"/>
          <p:nvPr/>
        </p:nvSpPr>
        <p:spPr>
          <a:xfrm>
            <a:off x="4376026" y="5957760"/>
            <a:ext cx="6644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_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C5A2618-27B8-465D-8E75-6626F24AD3A8}"/>
              </a:ext>
            </a:extLst>
          </p:cNvPr>
          <p:cNvSpPr txBox="1"/>
          <p:nvPr/>
        </p:nvSpPr>
        <p:spPr>
          <a:xfrm>
            <a:off x="4461418" y="3083469"/>
            <a:ext cx="49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</a:t>
            </a:r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08807B3E-8864-4E51-A6DD-D564165EBBD4}"/>
              </a:ext>
            </a:extLst>
          </p:cNvPr>
          <p:cNvCxnSpPr/>
          <p:nvPr/>
        </p:nvCxnSpPr>
        <p:spPr>
          <a:xfrm flipV="1">
            <a:off x="5428322" y="3619610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175">
            <a:extLst>
              <a:ext uri="{FF2B5EF4-FFF2-40B4-BE49-F238E27FC236}">
                <a16:creationId xmlns:a16="http://schemas.microsoft.com/office/drawing/2014/main" id="{C9760CD1-234A-4F6B-A2C0-1255E2A1235E}"/>
              </a:ext>
            </a:extLst>
          </p:cNvPr>
          <p:cNvSpPr/>
          <p:nvPr/>
        </p:nvSpPr>
        <p:spPr>
          <a:xfrm>
            <a:off x="5203392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7</a:t>
            </a:r>
            <a:endParaRPr lang="en-US" sz="2000" dirty="0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95BAF636-1201-449F-AFE0-7D38B8F351E0}"/>
              </a:ext>
            </a:extLst>
          </p:cNvPr>
          <p:cNvSpPr/>
          <p:nvPr/>
        </p:nvSpPr>
        <p:spPr>
          <a:xfrm>
            <a:off x="5203392" y="4128328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7</a:t>
            </a:r>
            <a:endParaRPr lang="en-US" sz="2000" dirty="0"/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849032D6-48AB-4576-AB50-4662A0A7C369}"/>
              </a:ext>
            </a:extLst>
          </p:cNvPr>
          <p:cNvCxnSpPr/>
          <p:nvPr/>
        </p:nvCxnSpPr>
        <p:spPr>
          <a:xfrm flipV="1">
            <a:off x="5428322" y="4725063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F426C924-ABE3-4ACD-A6CF-5DF069AD4150}"/>
              </a:ext>
            </a:extLst>
          </p:cNvPr>
          <p:cNvSpPr txBox="1"/>
          <p:nvPr/>
        </p:nvSpPr>
        <p:spPr>
          <a:xfrm>
            <a:off x="5096118" y="5957760"/>
            <a:ext cx="6644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L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6FC8402B-63EF-4CC4-A596-F5014AFBEEB4}"/>
              </a:ext>
            </a:extLst>
          </p:cNvPr>
          <p:cNvSpPr txBox="1"/>
          <p:nvPr/>
        </p:nvSpPr>
        <p:spPr>
          <a:xfrm>
            <a:off x="5181510" y="3083469"/>
            <a:ext cx="49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90F581E-6BFA-49D4-BAFF-D24A87F518F6}"/>
              </a:ext>
            </a:extLst>
          </p:cNvPr>
          <p:cNvSpPr txBox="1"/>
          <p:nvPr/>
        </p:nvSpPr>
        <p:spPr>
          <a:xfrm>
            <a:off x="5853112" y="5957760"/>
            <a:ext cx="6644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E</a:t>
            </a:r>
          </a:p>
        </p:txBody>
      </p: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7FDF392A-6EE2-40DB-B2D1-4E0C1B9D848F}"/>
              </a:ext>
            </a:extLst>
          </p:cNvPr>
          <p:cNvCxnSpPr/>
          <p:nvPr/>
        </p:nvCxnSpPr>
        <p:spPr>
          <a:xfrm flipV="1">
            <a:off x="8416601" y="3619610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Rectangle 187">
            <a:extLst>
              <a:ext uri="{FF2B5EF4-FFF2-40B4-BE49-F238E27FC236}">
                <a16:creationId xmlns:a16="http://schemas.microsoft.com/office/drawing/2014/main" id="{0BC3FB46-CA25-43CB-A17A-ADB824D31268}"/>
              </a:ext>
            </a:extLst>
          </p:cNvPr>
          <p:cNvSpPr/>
          <p:nvPr/>
        </p:nvSpPr>
        <p:spPr>
          <a:xfrm>
            <a:off x="8191671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8</a:t>
            </a:r>
            <a:endParaRPr lang="en-US" sz="2000" dirty="0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05719314-D54B-4620-B100-2C26351DD168}"/>
              </a:ext>
            </a:extLst>
          </p:cNvPr>
          <p:cNvSpPr/>
          <p:nvPr/>
        </p:nvSpPr>
        <p:spPr>
          <a:xfrm>
            <a:off x="8191671" y="4128328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8</a:t>
            </a:r>
            <a:endParaRPr lang="en-US" sz="2000" dirty="0"/>
          </a:p>
        </p:txBody>
      </p: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FA362129-4F40-4E33-831C-C44D4A019B65}"/>
              </a:ext>
            </a:extLst>
          </p:cNvPr>
          <p:cNvCxnSpPr/>
          <p:nvPr/>
        </p:nvCxnSpPr>
        <p:spPr>
          <a:xfrm flipV="1">
            <a:off x="8416601" y="4723196"/>
            <a:ext cx="0" cy="4404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FCF197E2-36E6-4F56-8B62-F529442A9318}"/>
              </a:ext>
            </a:extLst>
          </p:cNvPr>
          <p:cNvSpPr txBox="1"/>
          <p:nvPr/>
        </p:nvSpPr>
        <p:spPr>
          <a:xfrm>
            <a:off x="8084397" y="5957760"/>
            <a:ext cx="6644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N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8AFCEBDA-DB5E-44E0-9A1C-024ABEAB33FC}"/>
              </a:ext>
            </a:extLst>
          </p:cNvPr>
          <p:cNvSpPr txBox="1"/>
          <p:nvPr/>
        </p:nvSpPr>
        <p:spPr>
          <a:xfrm>
            <a:off x="8104536" y="3237357"/>
            <a:ext cx="62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END</a:t>
            </a:r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BE7F07D3-17A8-4110-BED9-525206DDEA1F}"/>
              </a:ext>
            </a:extLst>
          </p:cNvPr>
          <p:cNvCxnSpPr/>
          <p:nvPr/>
        </p:nvCxnSpPr>
        <p:spPr>
          <a:xfrm>
            <a:off x="4277412" y="4426641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147905AD-D56F-4F23-B1CE-2B9630E23421}"/>
              </a:ext>
            </a:extLst>
          </p:cNvPr>
          <p:cNvCxnSpPr/>
          <p:nvPr/>
        </p:nvCxnSpPr>
        <p:spPr>
          <a:xfrm>
            <a:off x="2012132" y="4426641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B5A5B010-D945-4655-8956-871B5AA64E81}"/>
              </a:ext>
            </a:extLst>
          </p:cNvPr>
          <p:cNvCxnSpPr/>
          <p:nvPr/>
        </p:nvCxnSpPr>
        <p:spPr>
          <a:xfrm>
            <a:off x="2760398" y="4426641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7B422B06-09B5-4A25-A711-DA2F1F97B1FC}"/>
              </a:ext>
            </a:extLst>
          </p:cNvPr>
          <p:cNvCxnSpPr/>
          <p:nvPr/>
        </p:nvCxnSpPr>
        <p:spPr>
          <a:xfrm>
            <a:off x="4996468" y="4426641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BA98F44B-A139-44FE-822E-989EB70DB3C1}"/>
              </a:ext>
            </a:extLst>
          </p:cNvPr>
          <p:cNvCxnSpPr/>
          <p:nvPr/>
        </p:nvCxnSpPr>
        <p:spPr>
          <a:xfrm>
            <a:off x="5716941" y="4426641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C3462F35-670B-4C7E-9D1E-0BAF50778BA8}"/>
              </a:ext>
            </a:extLst>
          </p:cNvPr>
          <p:cNvCxnSpPr/>
          <p:nvPr/>
        </p:nvCxnSpPr>
        <p:spPr>
          <a:xfrm flipV="1">
            <a:off x="6185316" y="3619610"/>
            <a:ext cx="0" cy="4404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>
            <a:extLst>
              <a:ext uri="{FF2B5EF4-FFF2-40B4-BE49-F238E27FC236}">
                <a16:creationId xmlns:a16="http://schemas.microsoft.com/office/drawing/2014/main" id="{22C0E9E2-F104-4213-91B9-DE7BCAA81036}"/>
              </a:ext>
            </a:extLst>
          </p:cNvPr>
          <p:cNvSpPr/>
          <p:nvPr/>
        </p:nvSpPr>
        <p:spPr>
          <a:xfrm>
            <a:off x="5960386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8</a:t>
            </a:r>
            <a:endParaRPr lang="en-US" sz="2000" dirty="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51BB737-4226-4C62-BF72-FF17D9E0419B}"/>
              </a:ext>
            </a:extLst>
          </p:cNvPr>
          <p:cNvSpPr/>
          <p:nvPr/>
        </p:nvSpPr>
        <p:spPr>
          <a:xfrm>
            <a:off x="5960386" y="4128328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8</a:t>
            </a:r>
            <a:endParaRPr lang="en-US" sz="2000" dirty="0"/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1DDC97A5-7BB0-40E1-A2A7-5DCFEC6561ED}"/>
              </a:ext>
            </a:extLst>
          </p:cNvPr>
          <p:cNvCxnSpPr/>
          <p:nvPr/>
        </p:nvCxnSpPr>
        <p:spPr>
          <a:xfrm flipV="1">
            <a:off x="6185316" y="4723196"/>
            <a:ext cx="0" cy="4404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58DD0356-58FB-464E-80F6-6538463095A6}"/>
              </a:ext>
            </a:extLst>
          </p:cNvPr>
          <p:cNvSpPr txBox="1"/>
          <p:nvPr/>
        </p:nvSpPr>
        <p:spPr>
          <a:xfrm>
            <a:off x="5938504" y="3083469"/>
            <a:ext cx="49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</a:t>
            </a:r>
          </a:p>
        </p:txBody>
      </p: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29E54977-1421-40AF-BCD0-BE32AFA07CB5}"/>
              </a:ext>
            </a:extLst>
          </p:cNvPr>
          <p:cNvCxnSpPr/>
          <p:nvPr/>
        </p:nvCxnSpPr>
        <p:spPr>
          <a:xfrm>
            <a:off x="6459957" y="4426641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ABD31280-4CB3-4D4F-8993-633D011C41B9}"/>
              </a:ext>
            </a:extLst>
          </p:cNvPr>
          <p:cNvCxnSpPr/>
          <p:nvPr/>
        </p:nvCxnSpPr>
        <p:spPr>
          <a:xfrm flipV="1">
            <a:off x="6882088" y="3617789"/>
            <a:ext cx="0" cy="4404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Rectangle 201">
            <a:extLst>
              <a:ext uri="{FF2B5EF4-FFF2-40B4-BE49-F238E27FC236}">
                <a16:creationId xmlns:a16="http://schemas.microsoft.com/office/drawing/2014/main" id="{F847A3B0-5857-4CB9-BB7E-44E0049BC3F9}"/>
              </a:ext>
            </a:extLst>
          </p:cNvPr>
          <p:cNvSpPr/>
          <p:nvPr/>
        </p:nvSpPr>
        <p:spPr>
          <a:xfrm>
            <a:off x="6657158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9</a:t>
            </a:r>
            <a:endParaRPr lang="en-US" sz="2000" dirty="0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B7855064-9353-4663-889A-7D99F822400D}"/>
              </a:ext>
            </a:extLst>
          </p:cNvPr>
          <p:cNvSpPr/>
          <p:nvPr/>
        </p:nvSpPr>
        <p:spPr>
          <a:xfrm>
            <a:off x="6657158" y="4126508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9</a:t>
            </a:r>
            <a:endParaRPr lang="en-US" sz="2000" dirty="0"/>
          </a:p>
        </p:txBody>
      </p: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97D1E44F-4203-4D02-9D68-A0B7DD498251}"/>
              </a:ext>
            </a:extLst>
          </p:cNvPr>
          <p:cNvCxnSpPr/>
          <p:nvPr/>
        </p:nvCxnSpPr>
        <p:spPr>
          <a:xfrm flipV="1">
            <a:off x="6882088" y="4749254"/>
            <a:ext cx="0" cy="4404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4216C084-22E3-46B6-9FCC-CC4B01E7EE4C}"/>
              </a:ext>
            </a:extLst>
          </p:cNvPr>
          <p:cNvSpPr txBox="1"/>
          <p:nvPr/>
        </p:nvSpPr>
        <p:spPr>
          <a:xfrm>
            <a:off x="6635276" y="3083469"/>
            <a:ext cx="49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</a:t>
            </a:r>
          </a:p>
        </p:txBody>
      </p: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F8A1CBB1-160B-452F-BE81-25E2B72B8EB3}"/>
              </a:ext>
            </a:extLst>
          </p:cNvPr>
          <p:cNvCxnSpPr/>
          <p:nvPr/>
        </p:nvCxnSpPr>
        <p:spPr>
          <a:xfrm>
            <a:off x="7156729" y="443853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4F92DE0D-9CBB-4958-A9DA-C4C39B70F9C4}"/>
              </a:ext>
            </a:extLst>
          </p:cNvPr>
          <p:cNvSpPr txBox="1"/>
          <p:nvPr/>
        </p:nvSpPr>
        <p:spPr>
          <a:xfrm>
            <a:off x="6555665" y="5957760"/>
            <a:ext cx="6644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A</a:t>
            </a:r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CDF64729-A248-4956-94B7-2755712B7995}"/>
              </a:ext>
            </a:extLst>
          </p:cNvPr>
          <p:cNvCxnSpPr/>
          <p:nvPr/>
        </p:nvCxnSpPr>
        <p:spPr>
          <a:xfrm flipV="1">
            <a:off x="7617758" y="3619610"/>
            <a:ext cx="0" cy="4404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Rectangle 212">
            <a:extLst>
              <a:ext uri="{FF2B5EF4-FFF2-40B4-BE49-F238E27FC236}">
                <a16:creationId xmlns:a16="http://schemas.microsoft.com/office/drawing/2014/main" id="{5FBFD59C-399B-4306-9CCC-2474EF9E71CC}"/>
              </a:ext>
            </a:extLst>
          </p:cNvPr>
          <p:cNvSpPr/>
          <p:nvPr/>
        </p:nvSpPr>
        <p:spPr>
          <a:xfrm>
            <a:off x="7392828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pc="-300" dirty="0"/>
              <a:t>x</a:t>
            </a:r>
            <a:r>
              <a:rPr lang="en-US" sz="2000" spc="-300" baseline="-25000" dirty="0"/>
              <a:t>10</a:t>
            </a:r>
            <a:endParaRPr lang="en-US" sz="2000" spc="-300" dirty="0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DDDFB8CB-E52B-462C-8AAF-912D728726E9}"/>
              </a:ext>
            </a:extLst>
          </p:cNvPr>
          <p:cNvSpPr/>
          <p:nvPr/>
        </p:nvSpPr>
        <p:spPr>
          <a:xfrm>
            <a:off x="7392828" y="4128328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pc="-300" dirty="0"/>
              <a:t>h</a:t>
            </a:r>
            <a:r>
              <a:rPr lang="en-US" sz="2000" spc="-300" baseline="-25000" dirty="0"/>
              <a:t>10</a:t>
            </a:r>
            <a:endParaRPr lang="en-US" sz="2000" spc="-300" dirty="0"/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D2BBC1DA-CEDC-45C8-B3D3-E497921EBA40}"/>
              </a:ext>
            </a:extLst>
          </p:cNvPr>
          <p:cNvCxnSpPr/>
          <p:nvPr/>
        </p:nvCxnSpPr>
        <p:spPr>
          <a:xfrm flipV="1">
            <a:off x="7617758" y="4778954"/>
            <a:ext cx="0" cy="4404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7FCF8B35-4A0F-4FEF-860E-F8D17841EF31}"/>
              </a:ext>
            </a:extLst>
          </p:cNvPr>
          <p:cNvSpPr txBox="1"/>
          <p:nvPr/>
        </p:nvSpPr>
        <p:spPr>
          <a:xfrm>
            <a:off x="7370946" y="3083469"/>
            <a:ext cx="49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</a:t>
            </a:r>
          </a:p>
        </p:txBody>
      </p: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30602CE6-9F2A-4DF6-9A9B-47971014F88D}"/>
              </a:ext>
            </a:extLst>
          </p:cNvPr>
          <p:cNvCxnSpPr/>
          <p:nvPr/>
        </p:nvCxnSpPr>
        <p:spPr>
          <a:xfrm>
            <a:off x="7892399" y="4426641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0B459B97-1441-4C69-91CC-76E6EEB7C9FD}"/>
              </a:ext>
            </a:extLst>
          </p:cNvPr>
          <p:cNvSpPr txBox="1"/>
          <p:nvPr/>
        </p:nvSpPr>
        <p:spPr>
          <a:xfrm>
            <a:off x="7291335" y="5957760"/>
            <a:ext cx="6644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R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D3B725C-8559-4A50-BE7F-121FEE4EBDA9}"/>
              </a:ext>
            </a:extLst>
          </p:cNvPr>
          <p:cNvSpPr txBox="1"/>
          <p:nvPr/>
        </p:nvSpPr>
        <p:spPr>
          <a:xfrm>
            <a:off x="419259" y="1512924"/>
            <a:ext cx="8309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happens to really deep networks? </a:t>
            </a:r>
          </a:p>
          <a:p>
            <a:pPr algn="ctr"/>
            <a:r>
              <a:rPr lang="en-US" sz="2800" dirty="0"/>
              <a:t>Remember </a:t>
            </a:r>
            <a:r>
              <a:rPr lang="en-US" sz="2800" dirty="0" err="1"/>
              <a:t>g</a:t>
            </a:r>
            <a:r>
              <a:rPr lang="en-US" sz="2800" baseline="30000" dirty="0" err="1"/>
              <a:t>n</a:t>
            </a:r>
            <a:r>
              <a:rPr lang="en-US" sz="2800" dirty="0"/>
              <a:t> for g ≠ 1</a:t>
            </a:r>
          </a:p>
          <a:p>
            <a:pPr algn="ctr"/>
            <a:r>
              <a:rPr lang="en-US" sz="2800" dirty="0"/>
              <a:t>Gradients explode / vanish</a:t>
            </a:r>
          </a:p>
        </p:txBody>
      </p:sp>
    </p:spTree>
    <p:extLst>
      <p:ext uri="{BB962C8B-B14F-4D97-AF65-F5344CB8AC3E}">
        <p14:creationId xmlns:p14="http://schemas.microsoft.com/office/powerpoint/2010/main" val="219991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18931-201E-4E13-98F4-48F7BCEF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Nagging Detail #1 – Depth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C0DBC-A6FB-4731-9A34-86F831DA0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 use more complex methods that better manage gradient flowback (LSTM, GRU)</a:t>
            </a:r>
          </a:p>
          <a:p>
            <a:endParaRPr lang="en-US" dirty="0"/>
          </a:p>
          <a:p>
            <a:r>
              <a:rPr lang="en-US" dirty="0"/>
              <a:t>General strategy: pass the hidden state to the next timestep as unchanged as possible, only adding updates as necessary </a:t>
            </a:r>
          </a:p>
        </p:txBody>
      </p:sp>
    </p:spTree>
    <p:extLst>
      <p:ext uri="{BB962C8B-B14F-4D97-AF65-F5344CB8AC3E}">
        <p14:creationId xmlns:p14="http://schemas.microsoft.com/office/powerpoint/2010/main" val="2285236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8AE0C-FFAB-48C1-BA0A-92D6BE3D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Nagging Detail #2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DE340E-AD8A-4783-8CC5-6D8294E5AB63}"/>
              </a:ext>
            </a:extLst>
          </p:cNvPr>
          <p:cNvGrpSpPr/>
          <p:nvPr/>
        </p:nvGrpSpPr>
        <p:grpSpPr>
          <a:xfrm>
            <a:off x="533876" y="3094494"/>
            <a:ext cx="8076249" cy="3108543"/>
            <a:chOff x="439101" y="2442741"/>
            <a:chExt cx="8076249" cy="31085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2309A5-C445-4318-88F1-94DE96D1B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8" r="26942"/>
            <a:stretch/>
          </p:blipFill>
          <p:spPr>
            <a:xfrm>
              <a:off x="439101" y="2442741"/>
              <a:ext cx="2993407" cy="29934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436DDA-C0C0-4523-B743-B824FDD48CB3}"/>
                </a:ext>
              </a:extLst>
            </p:cNvPr>
            <p:cNvSpPr txBox="1"/>
            <p:nvPr/>
          </p:nvSpPr>
          <p:spPr>
            <a:xfrm>
              <a:off x="3432508" y="2442741"/>
              <a:ext cx="508284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/>
                <a:t>A dog in a hat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/>
                <a:t>A dog wearing a hat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/>
                <a:t>Husky wearing a hat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/>
                <a:t>Husky holding a camera, sitting in grass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/>
                <a:t>A dog that’s in a hat, sitting on a lawn with a camera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68539BE-1CA2-4610-BFBF-B4DEB93F9E46}"/>
              </a:ext>
            </a:extLst>
          </p:cNvPr>
          <p:cNvSpPr txBox="1"/>
          <p:nvPr/>
        </p:nvSpPr>
        <p:spPr>
          <a:xfrm>
            <a:off x="419259" y="1690689"/>
            <a:ext cx="8309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Lots of captions are in principle possible!</a:t>
            </a:r>
          </a:p>
        </p:txBody>
      </p:sp>
    </p:spTree>
    <p:extLst>
      <p:ext uri="{BB962C8B-B14F-4D97-AF65-F5344CB8AC3E}">
        <p14:creationId xmlns:p14="http://schemas.microsoft.com/office/powerpoint/2010/main" val="57612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D79D6-3EE2-487B-8A5F-E8C7E6DA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– what’s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5474D-58E6-47EA-8C20-95F191B6A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55A02-BFCA-4801-A0BE-4950A8DA1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26942"/>
          <a:stretch/>
        </p:blipFill>
        <p:spPr>
          <a:xfrm>
            <a:off x="2380676" y="1809970"/>
            <a:ext cx="4382648" cy="4382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FE30C1-AA9A-40C6-811A-ECBAF6AEE266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Dog image credit: T. Gupta</a:t>
            </a:r>
          </a:p>
        </p:txBody>
      </p:sp>
    </p:spTree>
    <p:extLst>
      <p:ext uri="{BB962C8B-B14F-4D97-AF65-F5344CB8AC3E}">
        <p14:creationId xmlns:p14="http://schemas.microsoft.com/office/powerpoint/2010/main" val="1858080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6B73-AA3B-432E-8BDF-6A937019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Nagging Detail #2 – Sampling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9DBF82-49E7-41D7-AC54-12B461585042}"/>
              </a:ext>
            </a:extLst>
          </p:cNvPr>
          <p:cNvSpPr/>
          <p:nvPr/>
        </p:nvSpPr>
        <p:spPr>
          <a:xfrm>
            <a:off x="2908651" y="2766372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F303B-5329-405D-B8AA-7EC1E0591432}"/>
              </a:ext>
            </a:extLst>
          </p:cNvPr>
          <p:cNvSpPr/>
          <p:nvPr/>
        </p:nvSpPr>
        <p:spPr>
          <a:xfrm>
            <a:off x="2904464" y="3868715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B3F7E-265F-4956-A977-1BF19CF8EDCD}"/>
              </a:ext>
            </a:extLst>
          </p:cNvPr>
          <p:cNvSpPr txBox="1"/>
          <p:nvPr/>
        </p:nvSpPr>
        <p:spPr>
          <a:xfrm>
            <a:off x="2520882" y="5510906"/>
            <a:ext cx="12947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START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43A783E-3049-43CF-8671-54D65453BBE8}"/>
              </a:ext>
            </a:extLst>
          </p:cNvPr>
          <p:cNvCxnSpPr/>
          <p:nvPr/>
        </p:nvCxnSpPr>
        <p:spPr>
          <a:xfrm flipV="1">
            <a:off x="3168253" y="3453258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5ACBC04-85FC-4D5B-81DD-F82F355DB7EA}"/>
              </a:ext>
            </a:extLst>
          </p:cNvPr>
          <p:cNvSpPr/>
          <p:nvPr/>
        </p:nvSpPr>
        <p:spPr>
          <a:xfrm>
            <a:off x="1667329" y="2742139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6EDD6-EB24-4F51-9E8B-3B30D75B5B4E}"/>
              </a:ext>
            </a:extLst>
          </p:cNvPr>
          <p:cNvSpPr txBox="1"/>
          <p:nvPr/>
        </p:nvSpPr>
        <p:spPr>
          <a:xfrm>
            <a:off x="1537527" y="3389119"/>
            <a:ext cx="8039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DFF582-4780-498D-8EB0-41747FF0D7FB}"/>
              </a:ext>
            </a:extLst>
          </p:cNvPr>
          <p:cNvCxnSpPr/>
          <p:nvPr/>
        </p:nvCxnSpPr>
        <p:spPr>
          <a:xfrm>
            <a:off x="2313113" y="3069289"/>
            <a:ext cx="494084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CAD052-EB2C-43BC-8816-B029730B4891}"/>
              </a:ext>
            </a:extLst>
          </p:cNvPr>
          <p:cNvCxnSpPr/>
          <p:nvPr/>
        </p:nvCxnSpPr>
        <p:spPr>
          <a:xfrm flipV="1">
            <a:off x="3150638" y="2361550"/>
            <a:ext cx="0" cy="3008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4139770-75C4-4933-9C62-093D8EEFE208}"/>
              </a:ext>
            </a:extLst>
          </p:cNvPr>
          <p:cNvSpPr/>
          <p:nvPr/>
        </p:nvSpPr>
        <p:spPr>
          <a:xfrm>
            <a:off x="675268" y="5009183"/>
            <a:ext cx="600507" cy="327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CNN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E4D12DB-A2D2-4D7A-9009-4BC557D61DEA}"/>
              </a:ext>
            </a:extLst>
          </p:cNvPr>
          <p:cNvCxnSpPr>
            <a:endCxn id="34" idx="0"/>
          </p:cNvCxnSpPr>
          <p:nvPr/>
        </p:nvCxnSpPr>
        <p:spPr>
          <a:xfrm>
            <a:off x="971551" y="4772367"/>
            <a:ext cx="3971" cy="236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818348-A0E3-44AB-B039-93EA529AA756}"/>
                  </a:ext>
                </a:extLst>
              </p:cNvPr>
              <p:cNvSpPr txBox="1"/>
              <p:nvPr/>
            </p:nvSpPr>
            <p:spPr>
              <a:xfrm>
                <a:off x="579918" y="5278781"/>
                <a:ext cx="19409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𝐼𝑚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4096</m:t>
                        </m:r>
                      </m:sup>
                    </m:sSup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818348-A0E3-44AB-B039-93EA529AA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18" y="5278781"/>
                <a:ext cx="1940964" cy="369332"/>
              </a:xfrm>
              <a:prstGeom prst="rect">
                <a:avLst/>
              </a:prstGeom>
              <a:blipFill>
                <a:blip r:embed="rId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>
            <a:extLst>
              <a:ext uri="{FF2B5EF4-FFF2-40B4-BE49-F238E27FC236}">
                <a16:creationId xmlns:a16="http://schemas.microsoft.com/office/drawing/2014/main" id="{8F279894-091E-43AE-8289-15FD4559AD65}"/>
              </a:ext>
            </a:extLst>
          </p:cNvPr>
          <p:cNvSpPr/>
          <p:nvPr/>
        </p:nvSpPr>
        <p:spPr>
          <a:xfrm>
            <a:off x="3045331" y="4877674"/>
            <a:ext cx="242232" cy="22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cxnSp>
        <p:nvCxnSpPr>
          <p:cNvPr id="38" name="Curved Connector 8216">
            <a:extLst>
              <a:ext uri="{FF2B5EF4-FFF2-40B4-BE49-F238E27FC236}">
                <a16:creationId xmlns:a16="http://schemas.microsoft.com/office/drawing/2014/main" id="{45ABB3BE-0CD7-4EA9-A882-D48765536AC2}"/>
              </a:ext>
            </a:extLst>
          </p:cNvPr>
          <p:cNvCxnSpPr>
            <a:stCxn id="34" idx="3"/>
            <a:endCxn id="37" idx="3"/>
          </p:cNvCxnSpPr>
          <p:nvPr/>
        </p:nvCxnSpPr>
        <p:spPr>
          <a:xfrm flipV="1">
            <a:off x="1275775" y="5065636"/>
            <a:ext cx="1805030" cy="10713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E7003D5-AF07-40F9-B2BB-56BFE7B2F2B0}"/>
              </a:ext>
            </a:extLst>
          </p:cNvPr>
          <p:cNvCxnSpPr/>
          <p:nvPr/>
        </p:nvCxnSpPr>
        <p:spPr>
          <a:xfrm flipV="1">
            <a:off x="3166447" y="5181611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A257543-5A78-4FF9-AD6F-1283C79A2982}"/>
              </a:ext>
            </a:extLst>
          </p:cNvPr>
          <p:cNvCxnSpPr/>
          <p:nvPr/>
        </p:nvCxnSpPr>
        <p:spPr>
          <a:xfrm flipV="1">
            <a:off x="3166447" y="4509443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BBDC6847-1C32-4525-A687-A0F8E8A2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26942"/>
          <a:stretch/>
        </p:blipFill>
        <p:spPr>
          <a:xfrm>
            <a:off x="419260" y="3639183"/>
            <a:ext cx="1136358" cy="1136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8F9A4EF-B290-4F50-831A-FB660F8539C8}"/>
              </a:ext>
            </a:extLst>
          </p:cNvPr>
          <p:cNvSpPr txBox="1"/>
          <p:nvPr/>
        </p:nvSpPr>
        <p:spPr>
          <a:xfrm>
            <a:off x="2904464" y="1538193"/>
            <a:ext cx="4632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Dog (P=0.3), A (P=0.2), Husky (P=0.15), ….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603F3-C88F-4C5B-BFBA-AF21E3024DCC}"/>
              </a:ext>
            </a:extLst>
          </p:cNvPr>
          <p:cNvSpPr txBox="1"/>
          <p:nvPr/>
        </p:nvSpPr>
        <p:spPr>
          <a:xfrm>
            <a:off x="4017522" y="2766372"/>
            <a:ext cx="50349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Pick proportional to probability of each word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adjust “temperature” parameter exp(score/t) to equalize probabilities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exp(5) / exp(1)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 54.6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exp(5/5) / exp(1/5) → 2.2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009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A200-194D-432F-B8BC-A905BDDF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BAB0D-FA92-4274-89AE-8C32D5ED6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Train on essays about startups and investing</a:t>
            </a:r>
          </a:p>
          <a:p>
            <a:r>
              <a:rPr lang="en-US" sz="2400" dirty="0"/>
              <a:t>Normal Temperature: “The surprised in investors weren’t going to raise money. I’m not the company with the time there are all interesting quickly, don’t have to get off the same programmers. There’s a super-angel round fundraising, why do you can do.”</a:t>
            </a:r>
          </a:p>
          <a:p>
            <a:r>
              <a:rPr lang="en-US" sz="2400" dirty="0"/>
              <a:t>Low temperature: “</a:t>
            </a:r>
            <a:r>
              <a:rPr lang="en-US" sz="2400" i="1" dirty="0"/>
              <a:t>is that they were all the same thing that was a startup is that they were all the same thing that was a startup is that they were all the same thing that was a startup is that they were all the same”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50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6B73-AA3B-432E-8BDF-6A937019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Nagging Detail #2 – Sampling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9DBF82-49E7-41D7-AC54-12B461585042}"/>
              </a:ext>
            </a:extLst>
          </p:cNvPr>
          <p:cNvSpPr/>
          <p:nvPr/>
        </p:nvSpPr>
        <p:spPr>
          <a:xfrm>
            <a:off x="2908651" y="2766372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F303B-5329-405D-B8AA-7EC1E0591432}"/>
              </a:ext>
            </a:extLst>
          </p:cNvPr>
          <p:cNvSpPr/>
          <p:nvPr/>
        </p:nvSpPr>
        <p:spPr>
          <a:xfrm>
            <a:off x="2904464" y="3868715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B3F7E-265F-4956-A977-1BF19CF8EDCD}"/>
              </a:ext>
            </a:extLst>
          </p:cNvPr>
          <p:cNvSpPr txBox="1"/>
          <p:nvPr/>
        </p:nvSpPr>
        <p:spPr>
          <a:xfrm>
            <a:off x="2520882" y="5510906"/>
            <a:ext cx="12947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START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43A783E-3049-43CF-8671-54D65453BBE8}"/>
              </a:ext>
            </a:extLst>
          </p:cNvPr>
          <p:cNvCxnSpPr/>
          <p:nvPr/>
        </p:nvCxnSpPr>
        <p:spPr>
          <a:xfrm flipV="1">
            <a:off x="3168253" y="3453258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5ACBC04-85FC-4D5B-81DD-F82F355DB7EA}"/>
              </a:ext>
            </a:extLst>
          </p:cNvPr>
          <p:cNvSpPr/>
          <p:nvPr/>
        </p:nvSpPr>
        <p:spPr>
          <a:xfrm>
            <a:off x="1667329" y="2742139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6EDD6-EB24-4F51-9E8B-3B30D75B5B4E}"/>
              </a:ext>
            </a:extLst>
          </p:cNvPr>
          <p:cNvSpPr txBox="1"/>
          <p:nvPr/>
        </p:nvSpPr>
        <p:spPr>
          <a:xfrm>
            <a:off x="1537527" y="3389119"/>
            <a:ext cx="8039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DFF582-4780-498D-8EB0-41747FF0D7FB}"/>
              </a:ext>
            </a:extLst>
          </p:cNvPr>
          <p:cNvCxnSpPr/>
          <p:nvPr/>
        </p:nvCxnSpPr>
        <p:spPr>
          <a:xfrm>
            <a:off x="2313113" y="3069289"/>
            <a:ext cx="494084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CAD052-EB2C-43BC-8816-B029730B4891}"/>
              </a:ext>
            </a:extLst>
          </p:cNvPr>
          <p:cNvCxnSpPr/>
          <p:nvPr/>
        </p:nvCxnSpPr>
        <p:spPr>
          <a:xfrm flipV="1">
            <a:off x="3150638" y="2361550"/>
            <a:ext cx="0" cy="3008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4139770-75C4-4933-9C62-093D8EEFE208}"/>
              </a:ext>
            </a:extLst>
          </p:cNvPr>
          <p:cNvSpPr/>
          <p:nvPr/>
        </p:nvSpPr>
        <p:spPr>
          <a:xfrm>
            <a:off x="675268" y="5009183"/>
            <a:ext cx="600507" cy="327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CNN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E4D12DB-A2D2-4D7A-9009-4BC557D61DEA}"/>
              </a:ext>
            </a:extLst>
          </p:cNvPr>
          <p:cNvCxnSpPr>
            <a:endCxn id="34" idx="0"/>
          </p:cNvCxnSpPr>
          <p:nvPr/>
        </p:nvCxnSpPr>
        <p:spPr>
          <a:xfrm>
            <a:off x="971551" y="4772367"/>
            <a:ext cx="3971" cy="236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818348-A0E3-44AB-B039-93EA529AA756}"/>
                  </a:ext>
                </a:extLst>
              </p:cNvPr>
              <p:cNvSpPr txBox="1"/>
              <p:nvPr/>
            </p:nvSpPr>
            <p:spPr>
              <a:xfrm>
                <a:off x="579918" y="5278781"/>
                <a:ext cx="19409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𝐼𝑚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4096</m:t>
                        </m:r>
                      </m:sup>
                    </m:sSup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818348-A0E3-44AB-B039-93EA529AA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18" y="5278781"/>
                <a:ext cx="1940964" cy="369332"/>
              </a:xfrm>
              <a:prstGeom prst="rect">
                <a:avLst/>
              </a:prstGeom>
              <a:blipFill>
                <a:blip r:embed="rId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>
            <a:extLst>
              <a:ext uri="{FF2B5EF4-FFF2-40B4-BE49-F238E27FC236}">
                <a16:creationId xmlns:a16="http://schemas.microsoft.com/office/drawing/2014/main" id="{8F279894-091E-43AE-8289-15FD4559AD65}"/>
              </a:ext>
            </a:extLst>
          </p:cNvPr>
          <p:cNvSpPr/>
          <p:nvPr/>
        </p:nvSpPr>
        <p:spPr>
          <a:xfrm>
            <a:off x="3045331" y="4877674"/>
            <a:ext cx="242232" cy="22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cxnSp>
        <p:nvCxnSpPr>
          <p:cNvPr id="38" name="Curved Connector 8216">
            <a:extLst>
              <a:ext uri="{FF2B5EF4-FFF2-40B4-BE49-F238E27FC236}">
                <a16:creationId xmlns:a16="http://schemas.microsoft.com/office/drawing/2014/main" id="{45ABB3BE-0CD7-4EA9-A882-D48765536AC2}"/>
              </a:ext>
            </a:extLst>
          </p:cNvPr>
          <p:cNvCxnSpPr>
            <a:stCxn id="34" idx="3"/>
            <a:endCxn id="37" idx="3"/>
          </p:cNvCxnSpPr>
          <p:nvPr/>
        </p:nvCxnSpPr>
        <p:spPr>
          <a:xfrm flipV="1">
            <a:off x="1275775" y="5065636"/>
            <a:ext cx="1805030" cy="10713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E7003D5-AF07-40F9-B2BB-56BFE7B2F2B0}"/>
              </a:ext>
            </a:extLst>
          </p:cNvPr>
          <p:cNvCxnSpPr/>
          <p:nvPr/>
        </p:nvCxnSpPr>
        <p:spPr>
          <a:xfrm flipV="1">
            <a:off x="3166447" y="5181611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A257543-5A78-4FF9-AD6F-1283C79A2982}"/>
              </a:ext>
            </a:extLst>
          </p:cNvPr>
          <p:cNvCxnSpPr/>
          <p:nvPr/>
        </p:nvCxnSpPr>
        <p:spPr>
          <a:xfrm flipV="1">
            <a:off x="3166447" y="4509443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BBDC6847-1C32-4525-A687-A0F8E8A2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26942"/>
          <a:stretch/>
        </p:blipFill>
        <p:spPr>
          <a:xfrm>
            <a:off x="419260" y="3639183"/>
            <a:ext cx="1136358" cy="1136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8F9A4EF-B290-4F50-831A-FB660F8539C8}"/>
              </a:ext>
            </a:extLst>
          </p:cNvPr>
          <p:cNvSpPr txBox="1"/>
          <p:nvPr/>
        </p:nvSpPr>
        <p:spPr>
          <a:xfrm>
            <a:off x="2718412" y="1841392"/>
            <a:ext cx="91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CA23AB5-0AA0-4040-B11D-C418DF7F6DF5}"/>
              </a:ext>
            </a:extLst>
          </p:cNvPr>
          <p:cNvCxnSpPr/>
          <p:nvPr/>
        </p:nvCxnSpPr>
        <p:spPr>
          <a:xfrm flipV="1">
            <a:off x="4340075" y="2361550"/>
            <a:ext cx="0" cy="3008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8869C4C-50E1-4DA4-A799-4ABA3CE70003}"/>
              </a:ext>
            </a:extLst>
          </p:cNvPr>
          <p:cNvSpPr/>
          <p:nvPr/>
        </p:nvSpPr>
        <p:spPr>
          <a:xfrm>
            <a:off x="4098088" y="3868715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0AB6F1-1FDC-45D2-A495-1D9DF0BA7D1F}"/>
              </a:ext>
            </a:extLst>
          </p:cNvPr>
          <p:cNvSpPr/>
          <p:nvPr/>
        </p:nvSpPr>
        <p:spPr>
          <a:xfrm>
            <a:off x="4098088" y="2792473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ED2FF1-11E9-4617-87DB-303A3954B1D0}"/>
              </a:ext>
            </a:extLst>
          </p:cNvPr>
          <p:cNvCxnSpPr/>
          <p:nvPr/>
        </p:nvCxnSpPr>
        <p:spPr>
          <a:xfrm flipV="1">
            <a:off x="4357691" y="3453258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32824E-C2EA-4778-874F-952310E34122}"/>
              </a:ext>
            </a:extLst>
          </p:cNvPr>
          <p:cNvCxnSpPr/>
          <p:nvPr/>
        </p:nvCxnSpPr>
        <p:spPr>
          <a:xfrm>
            <a:off x="3571367" y="3064674"/>
            <a:ext cx="408335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B50ED5D-632D-47E6-BB82-9A6C3F3909FC}"/>
              </a:ext>
            </a:extLst>
          </p:cNvPr>
          <p:cNvSpPr/>
          <p:nvPr/>
        </p:nvSpPr>
        <p:spPr>
          <a:xfrm>
            <a:off x="4240276" y="4877674"/>
            <a:ext cx="242232" cy="22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9D53B64-4EB4-434A-BBD7-A3DB37717EF7}"/>
              </a:ext>
            </a:extLst>
          </p:cNvPr>
          <p:cNvCxnSpPr/>
          <p:nvPr/>
        </p:nvCxnSpPr>
        <p:spPr>
          <a:xfrm flipV="1">
            <a:off x="4340075" y="5181611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AB6CC0E-6302-40CF-BE29-27C509B8136F}"/>
              </a:ext>
            </a:extLst>
          </p:cNvPr>
          <p:cNvCxnSpPr/>
          <p:nvPr/>
        </p:nvCxnSpPr>
        <p:spPr>
          <a:xfrm flipV="1">
            <a:off x="4340075" y="4509443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D03BBEE-7721-40D6-B6F6-BA46A288824D}"/>
              </a:ext>
            </a:extLst>
          </p:cNvPr>
          <p:cNvSpPr txBox="1"/>
          <p:nvPr/>
        </p:nvSpPr>
        <p:spPr>
          <a:xfrm>
            <a:off x="4068580" y="5503211"/>
            <a:ext cx="54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727B4D-0C9B-44A3-971D-E5582B546E18}"/>
              </a:ext>
            </a:extLst>
          </p:cNvPr>
          <p:cNvSpPr txBox="1"/>
          <p:nvPr/>
        </p:nvSpPr>
        <p:spPr>
          <a:xfrm>
            <a:off x="4098088" y="1538193"/>
            <a:ext cx="3533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Dog (P=0.4), Husky (P=0.3), …. </a:t>
            </a:r>
          </a:p>
        </p:txBody>
      </p:sp>
    </p:spTree>
    <p:extLst>
      <p:ext uri="{BB962C8B-B14F-4D97-AF65-F5344CB8AC3E}">
        <p14:creationId xmlns:p14="http://schemas.microsoft.com/office/powerpoint/2010/main" val="4261795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6B73-AA3B-432E-8BDF-6A937019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Nagging Detail #2 – Sampling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9DBF82-49E7-41D7-AC54-12B461585042}"/>
              </a:ext>
            </a:extLst>
          </p:cNvPr>
          <p:cNvSpPr/>
          <p:nvPr/>
        </p:nvSpPr>
        <p:spPr>
          <a:xfrm>
            <a:off x="2908651" y="2766372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F303B-5329-405D-B8AA-7EC1E0591432}"/>
              </a:ext>
            </a:extLst>
          </p:cNvPr>
          <p:cNvSpPr/>
          <p:nvPr/>
        </p:nvSpPr>
        <p:spPr>
          <a:xfrm>
            <a:off x="2904464" y="3868715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B3F7E-265F-4956-A977-1BF19CF8EDCD}"/>
              </a:ext>
            </a:extLst>
          </p:cNvPr>
          <p:cNvSpPr txBox="1"/>
          <p:nvPr/>
        </p:nvSpPr>
        <p:spPr>
          <a:xfrm>
            <a:off x="2520882" y="5510906"/>
            <a:ext cx="12947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START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43A783E-3049-43CF-8671-54D65453BBE8}"/>
              </a:ext>
            </a:extLst>
          </p:cNvPr>
          <p:cNvCxnSpPr/>
          <p:nvPr/>
        </p:nvCxnSpPr>
        <p:spPr>
          <a:xfrm flipV="1">
            <a:off x="3168253" y="3453258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5ACBC04-85FC-4D5B-81DD-F82F355DB7EA}"/>
              </a:ext>
            </a:extLst>
          </p:cNvPr>
          <p:cNvSpPr/>
          <p:nvPr/>
        </p:nvSpPr>
        <p:spPr>
          <a:xfrm>
            <a:off x="1667329" y="2742139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6EDD6-EB24-4F51-9E8B-3B30D75B5B4E}"/>
              </a:ext>
            </a:extLst>
          </p:cNvPr>
          <p:cNvSpPr txBox="1"/>
          <p:nvPr/>
        </p:nvSpPr>
        <p:spPr>
          <a:xfrm>
            <a:off x="1537527" y="3389119"/>
            <a:ext cx="8039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DFF582-4780-498D-8EB0-41747FF0D7FB}"/>
              </a:ext>
            </a:extLst>
          </p:cNvPr>
          <p:cNvCxnSpPr/>
          <p:nvPr/>
        </p:nvCxnSpPr>
        <p:spPr>
          <a:xfrm>
            <a:off x="2313113" y="3069289"/>
            <a:ext cx="494084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CAD052-EB2C-43BC-8816-B029730B4891}"/>
              </a:ext>
            </a:extLst>
          </p:cNvPr>
          <p:cNvCxnSpPr/>
          <p:nvPr/>
        </p:nvCxnSpPr>
        <p:spPr>
          <a:xfrm flipV="1">
            <a:off x="3150638" y="2361550"/>
            <a:ext cx="0" cy="3008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4139770-75C4-4933-9C62-093D8EEFE208}"/>
              </a:ext>
            </a:extLst>
          </p:cNvPr>
          <p:cNvSpPr/>
          <p:nvPr/>
        </p:nvSpPr>
        <p:spPr>
          <a:xfrm>
            <a:off x="675268" y="5009183"/>
            <a:ext cx="600507" cy="327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CNN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E4D12DB-A2D2-4D7A-9009-4BC557D61DEA}"/>
              </a:ext>
            </a:extLst>
          </p:cNvPr>
          <p:cNvCxnSpPr>
            <a:endCxn id="34" idx="0"/>
          </p:cNvCxnSpPr>
          <p:nvPr/>
        </p:nvCxnSpPr>
        <p:spPr>
          <a:xfrm>
            <a:off x="971551" y="4772367"/>
            <a:ext cx="3971" cy="236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818348-A0E3-44AB-B039-93EA529AA756}"/>
                  </a:ext>
                </a:extLst>
              </p:cNvPr>
              <p:cNvSpPr txBox="1"/>
              <p:nvPr/>
            </p:nvSpPr>
            <p:spPr>
              <a:xfrm>
                <a:off x="579918" y="5278781"/>
                <a:ext cx="19409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𝐼𝑚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4096</m:t>
                        </m:r>
                      </m:sup>
                    </m:sSup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6818348-A0E3-44AB-B039-93EA529AA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18" y="5278781"/>
                <a:ext cx="1940964" cy="369332"/>
              </a:xfrm>
              <a:prstGeom prst="rect">
                <a:avLst/>
              </a:prstGeom>
              <a:blipFill>
                <a:blip r:embed="rId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>
            <a:extLst>
              <a:ext uri="{FF2B5EF4-FFF2-40B4-BE49-F238E27FC236}">
                <a16:creationId xmlns:a16="http://schemas.microsoft.com/office/drawing/2014/main" id="{8F279894-091E-43AE-8289-15FD4559AD65}"/>
              </a:ext>
            </a:extLst>
          </p:cNvPr>
          <p:cNvSpPr/>
          <p:nvPr/>
        </p:nvSpPr>
        <p:spPr>
          <a:xfrm>
            <a:off x="3045331" y="4877674"/>
            <a:ext cx="242232" cy="22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cxnSp>
        <p:nvCxnSpPr>
          <p:cNvPr id="38" name="Curved Connector 8216">
            <a:extLst>
              <a:ext uri="{FF2B5EF4-FFF2-40B4-BE49-F238E27FC236}">
                <a16:creationId xmlns:a16="http://schemas.microsoft.com/office/drawing/2014/main" id="{45ABB3BE-0CD7-4EA9-A882-D48765536AC2}"/>
              </a:ext>
            </a:extLst>
          </p:cNvPr>
          <p:cNvCxnSpPr>
            <a:stCxn id="34" idx="3"/>
            <a:endCxn id="37" idx="3"/>
          </p:cNvCxnSpPr>
          <p:nvPr/>
        </p:nvCxnSpPr>
        <p:spPr>
          <a:xfrm flipV="1">
            <a:off x="1275775" y="5065636"/>
            <a:ext cx="1805030" cy="10713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E7003D5-AF07-40F9-B2BB-56BFE7B2F2B0}"/>
              </a:ext>
            </a:extLst>
          </p:cNvPr>
          <p:cNvCxnSpPr/>
          <p:nvPr/>
        </p:nvCxnSpPr>
        <p:spPr>
          <a:xfrm flipV="1">
            <a:off x="3166447" y="5181611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A257543-5A78-4FF9-AD6F-1283C79A2982}"/>
              </a:ext>
            </a:extLst>
          </p:cNvPr>
          <p:cNvCxnSpPr/>
          <p:nvPr/>
        </p:nvCxnSpPr>
        <p:spPr>
          <a:xfrm flipV="1">
            <a:off x="3166447" y="4509443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BBDC6847-1C32-4525-A687-A0F8E8A2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26942"/>
          <a:stretch/>
        </p:blipFill>
        <p:spPr>
          <a:xfrm>
            <a:off x="419260" y="3639183"/>
            <a:ext cx="1136358" cy="1136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8F9A4EF-B290-4F50-831A-FB660F8539C8}"/>
              </a:ext>
            </a:extLst>
          </p:cNvPr>
          <p:cNvSpPr txBox="1"/>
          <p:nvPr/>
        </p:nvSpPr>
        <p:spPr>
          <a:xfrm>
            <a:off x="2718412" y="1841392"/>
            <a:ext cx="91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CA23AB5-0AA0-4040-B11D-C418DF7F6DF5}"/>
              </a:ext>
            </a:extLst>
          </p:cNvPr>
          <p:cNvCxnSpPr/>
          <p:nvPr/>
        </p:nvCxnSpPr>
        <p:spPr>
          <a:xfrm flipV="1">
            <a:off x="4340075" y="2361550"/>
            <a:ext cx="0" cy="3008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8869C4C-50E1-4DA4-A799-4ABA3CE70003}"/>
              </a:ext>
            </a:extLst>
          </p:cNvPr>
          <p:cNvSpPr/>
          <p:nvPr/>
        </p:nvSpPr>
        <p:spPr>
          <a:xfrm>
            <a:off x="4098088" y="3868715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0AB6F1-1FDC-45D2-A495-1D9DF0BA7D1F}"/>
              </a:ext>
            </a:extLst>
          </p:cNvPr>
          <p:cNvSpPr/>
          <p:nvPr/>
        </p:nvSpPr>
        <p:spPr>
          <a:xfrm>
            <a:off x="4098088" y="2792473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FED2FF1-11E9-4617-87DB-303A3954B1D0}"/>
              </a:ext>
            </a:extLst>
          </p:cNvPr>
          <p:cNvCxnSpPr/>
          <p:nvPr/>
        </p:nvCxnSpPr>
        <p:spPr>
          <a:xfrm flipV="1">
            <a:off x="4357691" y="3453258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32824E-C2EA-4778-874F-952310E34122}"/>
              </a:ext>
            </a:extLst>
          </p:cNvPr>
          <p:cNvCxnSpPr/>
          <p:nvPr/>
        </p:nvCxnSpPr>
        <p:spPr>
          <a:xfrm>
            <a:off x="3571367" y="3064674"/>
            <a:ext cx="408335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B50ED5D-632D-47E6-BB82-9A6C3F3909FC}"/>
              </a:ext>
            </a:extLst>
          </p:cNvPr>
          <p:cNvSpPr/>
          <p:nvPr/>
        </p:nvSpPr>
        <p:spPr>
          <a:xfrm>
            <a:off x="4240276" y="4877674"/>
            <a:ext cx="242232" cy="22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9D53B64-4EB4-434A-BBD7-A3DB37717EF7}"/>
              </a:ext>
            </a:extLst>
          </p:cNvPr>
          <p:cNvCxnSpPr/>
          <p:nvPr/>
        </p:nvCxnSpPr>
        <p:spPr>
          <a:xfrm flipV="1">
            <a:off x="4340075" y="5181611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AB6CC0E-6302-40CF-BE29-27C509B8136F}"/>
              </a:ext>
            </a:extLst>
          </p:cNvPr>
          <p:cNvCxnSpPr/>
          <p:nvPr/>
        </p:nvCxnSpPr>
        <p:spPr>
          <a:xfrm flipV="1">
            <a:off x="4340075" y="4509443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D03BBEE-7721-40D6-B6F6-BA46A288824D}"/>
              </a:ext>
            </a:extLst>
          </p:cNvPr>
          <p:cNvSpPr txBox="1"/>
          <p:nvPr/>
        </p:nvSpPr>
        <p:spPr>
          <a:xfrm>
            <a:off x="4068580" y="5503211"/>
            <a:ext cx="542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Dog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727B4D-0C9B-44A3-971D-E5582B546E18}"/>
              </a:ext>
            </a:extLst>
          </p:cNvPr>
          <p:cNvSpPr txBox="1"/>
          <p:nvPr/>
        </p:nvSpPr>
        <p:spPr>
          <a:xfrm>
            <a:off x="4098088" y="1538193"/>
            <a:ext cx="3533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wearing (P=0.5), in (P=0.3), ….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28A313-5B6C-472A-B066-C173708EAFED}"/>
              </a:ext>
            </a:extLst>
          </p:cNvPr>
          <p:cNvSpPr txBox="1"/>
          <p:nvPr/>
        </p:nvSpPr>
        <p:spPr>
          <a:xfrm>
            <a:off x="4863830" y="2766372"/>
            <a:ext cx="40232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Each evaluation gives P(w</a:t>
            </a:r>
            <a:r>
              <a:rPr lang="en-US" sz="2800" baseline="-25000" dirty="0"/>
              <a:t>i</a:t>
            </a:r>
            <a:r>
              <a:rPr lang="en-US" sz="2800" dirty="0"/>
              <a:t>|w</a:t>
            </a:r>
            <a:r>
              <a:rPr lang="en-US" sz="2800" baseline="-25000" dirty="0"/>
              <a:t>1</a:t>
            </a:r>
            <a:r>
              <a:rPr lang="en-US" sz="2800" dirty="0"/>
              <a:t>,…,w</a:t>
            </a:r>
            <a:r>
              <a:rPr lang="en-US" sz="2800" baseline="-25000" dirty="0"/>
              <a:t>i-1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Can expand a finite tree of possibilities (beam search) and pick most likely sequence</a:t>
            </a:r>
          </a:p>
        </p:txBody>
      </p:sp>
    </p:spTree>
    <p:extLst>
      <p:ext uri="{BB962C8B-B14F-4D97-AF65-F5344CB8AC3E}">
        <p14:creationId xmlns:p14="http://schemas.microsoft.com/office/powerpoint/2010/main" val="3909913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97CEA-4C3E-447F-B925-0DB0C32B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Nagging Detail #3 – Evaluation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E3649-C4FE-4115-9340-6B283FFF62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26942"/>
          <a:stretch/>
        </p:blipFill>
        <p:spPr>
          <a:xfrm>
            <a:off x="278454" y="1848655"/>
            <a:ext cx="2013127" cy="20131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E93F03-6D18-47CD-A631-7E2A97C2719D}"/>
              </a:ext>
            </a:extLst>
          </p:cNvPr>
          <p:cNvSpPr txBox="1"/>
          <p:nvPr/>
        </p:nvSpPr>
        <p:spPr>
          <a:xfrm>
            <a:off x="3239311" y="1848655"/>
            <a:ext cx="5184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Computer: “A husky in a hat”</a:t>
            </a:r>
          </a:p>
          <a:p>
            <a:r>
              <a:rPr lang="en-US" sz="2800" dirty="0"/>
              <a:t>Human: “A dog in a hat”</a:t>
            </a:r>
          </a:p>
          <a:p>
            <a:endParaRPr lang="en-US" sz="2800" dirty="0"/>
          </a:p>
          <a:p>
            <a:r>
              <a:rPr lang="en-US" sz="2800" b="1" dirty="0"/>
              <a:t>How do you decide?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B74ACF-0D04-4177-953A-912C0A8EEEF0}"/>
              </a:ext>
            </a:extLst>
          </p:cNvPr>
          <p:cNvSpPr txBox="1"/>
          <p:nvPr/>
        </p:nvSpPr>
        <p:spPr>
          <a:xfrm>
            <a:off x="278454" y="4038736"/>
            <a:ext cx="8236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2800" dirty="0"/>
              <a:t>Ask humans. </a:t>
            </a:r>
            <a:r>
              <a:rPr lang="en-US" sz="2800" b="1" dirty="0"/>
              <a:t>Why might this be an issue?</a:t>
            </a:r>
          </a:p>
          <a:p>
            <a:pPr marL="514350" indent="-514350">
              <a:buAutoNum type="arabicParenR"/>
            </a:pPr>
            <a:r>
              <a:rPr lang="en-US" sz="2800" dirty="0"/>
              <a:t>In practice: use something like precision (how many generated words appear in ground-truth sentences) or recall. Details very important to prevent gaming (e.g., “A </a:t>
            </a:r>
            <a:r>
              <a:rPr lang="en-US" sz="2800" dirty="0" err="1"/>
              <a:t>a</a:t>
            </a:r>
            <a:r>
              <a:rPr lang="en-US" sz="2800" dirty="0"/>
              <a:t> </a:t>
            </a:r>
            <a:r>
              <a:rPr lang="en-US" sz="2800" dirty="0" err="1"/>
              <a:t>a</a:t>
            </a:r>
            <a:r>
              <a:rPr lang="en-US" sz="2800" dirty="0"/>
              <a:t> </a:t>
            </a:r>
            <a:r>
              <a:rPr lang="en-US" sz="2800" dirty="0" err="1"/>
              <a:t>a</a:t>
            </a:r>
            <a:r>
              <a:rPr lang="en-US" sz="2800" dirty="0"/>
              <a:t> a”)</a:t>
            </a:r>
          </a:p>
        </p:txBody>
      </p:sp>
    </p:spTree>
    <p:extLst>
      <p:ext uri="{BB962C8B-B14F-4D97-AF65-F5344CB8AC3E}">
        <p14:creationId xmlns:p14="http://schemas.microsoft.com/office/powerpoint/2010/main" val="1358095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3E48-75AF-47D8-A38F-4D5853AD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More General Sequence Models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A9D5A2-7C9F-4778-B989-FB5FEA96BE34}"/>
              </a:ext>
            </a:extLst>
          </p:cNvPr>
          <p:cNvSpPr/>
          <p:nvPr/>
        </p:nvSpPr>
        <p:spPr>
          <a:xfrm>
            <a:off x="1999774" y="3429000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0148E1-42F7-4640-B624-BFA89984C0AF}"/>
              </a:ext>
            </a:extLst>
          </p:cNvPr>
          <p:cNvSpPr/>
          <p:nvPr/>
        </p:nvSpPr>
        <p:spPr>
          <a:xfrm>
            <a:off x="1995587" y="4531343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1A111-53C8-4AFB-B7D6-2836ABD3E447}"/>
              </a:ext>
            </a:extLst>
          </p:cNvPr>
          <p:cNvSpPr txBox="1"/>
          <p:nvPr/>
        </p:nvSpPr>
        <p:spPr>
          <a:xfrm>
            <a:off x="1547268" y="5556955"/>
            <a:ext cx="142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E311CC-E465-40F4-B93B-E2A7A2C471EF}"/>
              </a:ext>
            </a:extLst>
          </p:cNvPr>
          <p:cNvCxnSpPr/>
          <p:nvPr/>
        </p:nvCxnSpPr>
        <p:spPr>
          <a:xfrm flipV="1">
            <a:off x="2259376" y="4115886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2038456-9493-4B80-95A7-E4D866C01121}"/>
              </a:ext>
            </a:extLst>
          </p:cNvPr>
          <p:cNvSpPr/>
          <p:nvPr/>
        </p:nvSpPr>
        <p:spPr>
          <a:xfrm>
            <a:off x="758452" y="3404767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0FF4E5-11EE-4C68-A444-964F69F472EB}"/>
              </a:ext>
            </a:extLst>
          </p:cNvPr>
          <p:cNvSpPr txBox="1"/>
          <p:nvPr/>
        </p:nvSpPr>
        <p:spPr>
          <a:xfrm>
            <a:off x="628650" y="4051747"/>
            <a:ext cx="8039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7A843F-EE42-4079-8A5C-44B6F0091CCB}"/>
              </a:ext>
            </a:extLst>
          </p:cNvPr>
          <p:cNvCxnSpPr/>
          <p:nvPr/>
        </p:nvCxnSpPr>
        <p:spPr>
          <a:xfrm>
            <a:off x="1404236" y="3731917"/>
            <a:ext cx="494084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9E6512F-4B34-4C36-8203-1A6FAC855267}"/>
              </a:ext>
            </a:extLst>
          </p:cNvPr>
          <p:cNvSpPr/>
          <p:nvPr/>
        </p:nvSpPr>
        <p:spPr>
          <a:xfrm>
            <a:off x="3189211" y="4531343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28B9C6-A2AA-40C2-9F3C-511D2E0E7131}"/>
              </a:ext>
            </a:extLst>
          </p:cNvPr>
          <p:cNvSpPr/>
          <p:nvPr/>
        </p:nvSpPr>
        <p:spPr>
          <a:xfrm>
            <a:off x="3189211" y="3455101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F43E85-F4C4-4B38-836D-B7C765B43BB8}"/>
              </a:ext>
            </a:extLst>
          </p:cNvPr>
          <p:cNvCxnSpPr/>
          <p:nvPr/>
        </p:nvCxnSpPr>
        <p:spPr>
          <a:xfrm flipV="1">
            <a:off x="3448814" y="4115886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B24973-88F8-41E3-87E0-5A26BB3C0001}"/>
              </a:ext>
            </a:extLst>
          </p:cNvPr>
          <p:cNvCxnSpPr/>
          <p:nvPr/>
        </p:nvCxnSpPr>
        <p:spPr>
          <a:xfrm>
            <a:off x="2662490" y="3727302"/>
            <a:ext cx="408335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4D58FF5-8A68-43DA-9CD6-8821C67EE196}"/>
              </a:ext>
            </a:extLst>
          </p:cNvPr>
          <p:cNvSpPr/>
          <p:nvPr/>
        </p:nvSpPr>
        <p:spPr>
          <a:xfrm>
            <a:off x="4386261" y="4531343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3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44C9E4-ABF9-42ED-BFF0-50F26D07D9FB}"/>
              </a:ext>
            </a:extLst>
          </p:cNvPr>
          <p:cNvSpPr/>
          <p:nvPr/>
        </p:nvSpPr>
        <p:spPr>
          <a:xfrm>
            <a:off x="4386261" y="3455101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3</a:t>
            </a:r>
            <a:endParaRPr lang="en-US" sz="24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3A4063-6BCB-4D99-86E7-311CF1C410C4}"/>
              </a:ext>
            </a:extLst>
          </p:cNvPr>
          <p:cNvCxnSpPr/>
          <p:nvPr/>
        </p:nvCxnSpPr>
        <p:spPr>
          <a:xfrm flipV="1">
            <a:off x="4645864" y="4115886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C0866A-67BF-4B8B-9330-0A707630FF2C}"/>
              </a:ext>
            </a:extLst>
          </p:cNvPr>
          <p:cNvCxnSpPr/>
          <p:nvPr/>
        </p:nvCxnSpPr>
        <p:spPr>
          <a:xfrm>
            <a:off x="3853882" y="3737558"/>
            <a:ext cx="408335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FD9A58-54D3-4193-9283-DD3F41752263}"/>
              </a:ext>
            </a:extLst>
          </p:cNvPr>
          <p:cNvCxnSpPr>
            <a:cxnSpLocks/>
          </p:cNvCxnSpPr>
          <p:nvPr/>
        </p:nvCxnSpPr>
        <p:spPr>
          <a:xfrm flipV="1">
            <a:off x="6921773" y="2636196"/>
            <a:ext cx="0" cy="68879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8F5D64E-AB73-4132-8FAD-70BF606FC017}"/>
              </a:ext>
            </a:extLst>
          </p:cNvPr>
          <p:cNvSpPr txBox="1"/>
          <p:nvPr/>
        </p:nvSpPr>
        <p:spPr>
          <a:xfrm>
            <a:off x="5861129" y="1636905"/>
            <a:ext cx="2121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Positive Review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4AB563-BDF6-46CF-9AE3-963570A1C5C8}"/>
              </a:ext>
            </a:extLst>
          </p:cNvPr>
          <p:cNvSpPr/>
          <p:nvPr/>
        </p:nvSpPr>
        <p:spPr>
          <a:xfrm>
            <a:off x="5579609" y="4531343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4</a:t>
            </a:r>
            <a:endParaRPr lang="en-US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FF863A-59FF-4601-AB95-D9A49BE938D4}"/>
              </a:ext>
            </a:extLst>
          </p:cNvPr>
          <p:cNvSpPr/>
          <p:nvPr/>
        </p:nvSpPr>
        <p:spPr>
          <a:xfrm>
            <a:off x="5579609" y="3455101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4</a:t>
            </a:r>
            <a:endParaRPr lang="en-US" sz="24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687BDA8-0CE9-4404-ADC5-47E16ABA36FE}"/>
              </a:ext>
            </a:extLst>
          </p:cNvPr>
          <p:cNvCxnSpPr/>
          <p:nvPr/>
        </p:nvCxnSpPr>
        <p:spPr>
          <a:xfrm flipV="1">
            <a:off x="5839212" y="4115886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33D289-79C8-41B1-A569-41A01887F22A}"/>
              </a:ext>
            </a:extLst>
          </p:cNvPr>
          <p:cNvCxnSpPr/>
          <p:nvPr/>
        </p:nvCxnSpPr>
        <p:spPr>
          <a:xfrm>
            <a:off x="5050933" y="3732221"/>
            <a:ext cx="408335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7347A99-63BF-4BF7-9C01-8BFC635F6B52}"/>
              </a:ext>
            </a:extLst>
          </p:cNvPr>
          <p:cNvSpPr/>
          <p:nvPr/>
        </p:nvSpPr>
        <p:spPr>
          <a:xfrm>
            <a:off x="6679787" y="4531343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5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DEDC446-4557-480C-8DD4-0DAB42554D91}"/>
              </a:ext>
            </a:extLst>
          </p:cNvPr>
          <p:cNvSpPr/>
          <p:nvPr/>
        </p:nvSpPr>
        <p:spPr>
          <a:xfrm>
            <a:off x="6679787" y="3429000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5</a:t>
            </a:r>
            <a:endParaRPr lang="en-US" sz="24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80F9C01-3190-403A-AA9E-ED610FB66510}"/>
              </a:ext>
            </a:extLst>
          </p:cNvPr>
          <p:cNvCxnSpPr/>
          <p:nvPr/>
        </p:nvCxnSpPr>
        <p:spPr>
          <a:xfrm flipV="1">
            <a:off x="6939389" y="4115886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E37FEE3-D647-40FA-B003-4848BE86DE95}"/>
              </a:ext>
            </a:extLst>
          </p:cNvPr>
          <p:cNvCxnSpPr/>
          <p:nvPr/>
        </p:nvCxnSpPr>
        <p:spPr>
          <a:xfrm>
            <a:off x="6199272" y="3727281"/>
            <a:ext cx="408335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C5A7450-CE22-48D3-B9CC-35B44BF3B586}"/>
              </a:ext>
            </a:extLst>
          </p:cNvPr>
          <p:cNvCxnSpPr/>
          <p:nvPr/>
        </p:nvCxnSpPr>
        <p:spPr>
          <a:xfrm flipV="1">
            <a:off x="2257570" y="5227660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7CF59F3-BE0C-4808-A892-AEB51D8DF9C6}"/>
              </a:ext>
            </a:extLst>
          </p:cNvPr>
          <p:cNvCxnSpPr/>
          <p:nvPr/>
        </p:nvCxnSpPr>
        <p:spPr>
          <a:xfrm flipV="1">
            <a:off x="3431198" y="5227660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2B4BA1A-5760-4FB0-8B6C-C9534283C7B6}"/>
              </a:ext>
            </a:extLst>
          </p:cNvPr>
          <p:cNvCxnSpPr/>
          <p:nvPr/>
        </p:nvCxnSpPr>
        <p:spPr>
          <a:xfrm flipV="1">
            <a:off x="4646159" y="5227660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B3E00CA-974A-4280-9013-2A875902EBB5}"/>
              </a:ext>
            </a:extLst>
          </p:cNvPr>
          <p:cNvCxnSpPr/>
          <p:nvPr/>
        </p:nvCxnSpPr>
        <p:spPr>
          <a:xfrm flipV="1">
            <a:off x="5839212" y="5227660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A2DBC41-7841-49C2-985E-9BF1C510448B}"/>
              </a:ext>
            </a:extLst>
          </p:cNvPr>
          <p:cNvCxnSpPr/>
          <p:nvPr/>
        </p:nvCxnSpPr>
        <p:spPr>
          <a:xfrm flipV="1">
            <a:off x="6939389" y="5227660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FB56DB5-A9CC-410B-A5FD-573449442142}"/>
              </a:ext>
            </a:extLst>
          </p:cNvPr>
          <p:cNvSpPr txBox="1"/>
          <p:nvPr/>
        </p:nvSpPr>
        <p:spPr>
          <a:xfrm>
            <a:off x="2791028" y="5549260"/>
            <a:ext cx="128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loved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684455-97F1-4169-B7C0-BB55C468BF25}"/>
              </a:ext>
            </a:extLst>
          </p:cNvPr>
          <p:cNvSpPr txBox="1"/>
          <p:nvPr/>
        </p:nvSpPr>
        <p:spPr>
          <a:xfrm>
            <a:off x="4156271" y="5549260"/>
            <a:ext cx="96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BC9103-4732-4173-A2B1-60260F2E9C02}"/>
              </a:ext>
            </a:extLst>
          </p:cNvPr>
          <p:cNvSpPr txBox="1"/>
          <p:nvPr/>
        </p:nvSpPr>
        <p:spPr>
          <a:xfrm>
            <a:off x="5358243" y="5549260"/>
            <a:ext cx="96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AD16AA-B370-48D9-9D50-CFC692B52826}"/>
              </a:ext>
            </a:extLst>
          </p:cNvPr>
          <p:cNvSpPr txBox="1"/>
          <p:nvPr/>
        </p:nvSpPr>
        <p:spPr>
          <a:xfrm>
            <a:off x="6458421" y="5549260"/>
            <a:ext cx="96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here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8182313-DFB0-414E-B52F-537A5F4365BA}"/>
              </a:ext>
            </a:extLst>
          </p:cNvPr>
          <p:cNvSpPr txBox="1"/>
          <p:nvPr/>
        </p:nvSpPr>
        <p:spPr>
          <a:xfrm>
            <a:off x="628649" y="1687164"/>
            <a:ext cx="495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Can have multiple </a:t>
            </a:r>
          </a:p>
          <a:p>
            <a:r>
              <a:rPr lang="en-US" sz="3200" dirty="0"/>
              <a:t>inputs, single output</a:t>
            </a:r>
          </a:p>
        </p:txBody>
      </p:sp>
    </p:spTree>
    <p:extLst>
      <p:ext uri="{BB962C8B-B14F-4D97-AF65-F5344CB8AC3E}">
        <p14:creationId xmlns:p14="http://schemas.microsoft.com/office/powerpoint/2010/main" val="2517935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3E48-75AF-47D8-A38F-4D5853AD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More General Sequence Models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A9D5A2-7C9F-4778-B989-FB5FEA96BE34}"/>
              </a:ext>
            </a:extLst>
          </p:cNvPr>
          <p:cNvSpPr/>
          <p:nvPr/>
        </p:nvSpPr>
        <p:spPr>
          <a:xfrm>
            <a:off x="1999774" y="3429000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0148E1-42F7-4640-B624-BFA89984C0AF}"/>
              </a:ext>
            </a:extLst>
          </p:cNvPr>
          <p:cNvSpPr/>
          <p:nvPr/>
        </p:nvSpPr>
        <p:spPr>
          <a:xfrm>
            <a:off x="1995587" y="4531343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1A111-53C8-4AFB-B7D6-2836ABD3E447}"/>
              </a:ext>
            </a:extLst>
          </p:cNvPr>
          <p:cNvSpPr txBox="1"/>
          <p:nvPr/>
        </p:nvSpPr>
        <p:spPr>
          <a:xfrm>
            <a:off x="1547268" y="5556955"/>
            <a:ext cx="142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E311CC-E465-40F4-B93B-E2A7A2C471EF}"/>
              </a:ext>
            </a:extLst>
          </p:cNvPr>
          <p:cNvCxnSpPr/>
          <p:nvPr/>
        </p:nvCxnSpPr>
        <p:spPr>
          <a:xfrm flipV="1">
            <a:off x="2259376" y="4115886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2038456-9493-4B80-95A7-E4D866C01121}"/>
              </a:ext>
            </a:extLst>
          </p:cNvPr>
          <p:cNvSpPr/>
          <p:nvPr/>
        </p:nvSpPr>
        <p:spPr>
          <a:xfrm>
            <a:off x="758452" y="3404767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0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0FF4E5-11EE-4C68-A444-964F69F472EB}"/>
              </a:ext>
            </a:extLst>
          </p:cNvPr>
          <p:cNvSpPr txBox="1"/>
          <p:nvPr/>
        </p:nvSpPr>
        <p:spPr>
          <a:xfrm>
            <a:off x="628650" y="4051747"/>
            <a:ext cx="8039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7A843F-EE42-4079-8A5C-44B6F0091CCB}"/>
              </a:ext>
            </a:extLst>
          </p:cNvPr>
          <p:cNvCxnSpPr/>
          <p:nvPr/>
        </p:nvCxnSpPr>
        <p:spPr>
          <a:xfrm>
            <a:off x="1404236" y="3731917"/>
            <a:ext cx="494084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9E6512F-4B34-4C36-8203-1A6FAC855267}"/>
              </a:ext>
            </a:extLst>
          </p:cNvPr>
          <p:cNvSpPr/>
          <p:nvPr/>
        </p:nvSpPr>
        <p:spPr>
          <a:xfrm>
            <a:off x="3189211" y="4531343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28B9C6-A2AA-40C2-9F3C-511D2E0E7131}"/>
              </a:ext>
            </a:extLst>
          </p:cNvPr>
          <p:cNvSpPr/>
          <p:nvPr/>
        </p:nvSpPr>
        <p:spPr>
          <a:xfrm>
            <a:off x="3189211" y="3455101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F43E85-F4C4-4B38-836D-B7C765B43BB8}"/>
              </a:ext>
            </a:extLst>
          </p:cNvPr>
          <p:cNvCxnSpPr/>
          <p:nvPr/>
        </p:nvCxnSpPr>
        <p:spPr>
          <a:xfrm flipV="1">
            <a:off x="3448814" y="4115886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B24973-88F8-41E3-87E0-5A26BB3C0001}"/>
              </a:ext>
            </a:extLst>
          </p:cNvPr>
          <p:cNvCxnSpPr/>
          <p:nvPr/>
        </p:nvCxnSpPr>
        <p:spPr>
          <a:xfrm>
            <a:off x="2662490" y="3727302"/>
            <a:ext cx="408335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4D58FF5-8A68-43DA-9CD6-8821C67EE196}"/>
              </a:ext>
            </a:extLst>
          </p:cNvPr>
          <p:cNvSpPr/>
          <p:nvPr/>
        </p:nvSpPr>
        <p:spPr>
          <a:xfrm>
            <a:off x="4386261" y="4531343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3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44C9E4-ABF9-42ED-BFF0-50F26D07D9FB}"/>
              </a:ext>
            </a:extLst>
          </p:cNvPr>
          <p:cNvSpPr/>
          <p:nvPr/>
        </p:nvSpPr>
        <p:spPr>
          <a:xfrm>
            <a:off x="4386261" y="3455101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3</a:t>
            </a:r>
            <a:endParaRPr lang="en-US" sz="24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3A4063-6BCB-4D99-86E7-311CF1C410C4}"/>
              </a:ext>
            </a:extLst>
          </p:cNvPr>
          <p:cNvCxnSpPr/>
          <p:nvPr/>
        </p:nvCxnSpPr>
        <p:spPr>
          <a:xfrm flipV="1">
            <a:off x="4645864" y="4115886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C0866A-67BF-4B8B-9330-0A707630FF2C}"/>
              </a:ext>
            </a:extLst>
          </p:cNvPr>
          <p:cNvCxnSpPr/>
          <p:nvPr/>
        </p:nvCxnSpPr>
        <p:spPr>
          <a:xfrm>
            <a:off x="3853882" y="3737558"/>
            <a:ext cx="408335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FD9A58-54D3-4193-9283-DD3F41752263}"/>
              </a:ext>
            </a:extLst>
          </p:cNvPr>
          <p:cNvCxnSpPr>
            <a:cxnSpLocks/>
          </p:cNvCxnSpPr>
          <p:nvPr/>
        </p:nvCxnSpPr>
        <p:spPr>
          <a:xfrm flipV="1">
            <a:off x="6921773" y="2636196"/>
            <a:ext cx="0" cy="68879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4AB563-BDF6-46CF-9AE3-963570A1C5C8}"/>
              </a:ext>
            </a:extLst>
          </p:cNvPr>
          <p:cNvSpPr/>
          <p:nvPr/>
        </p:nvSpPr>
        <p:spPr>
          <a:xfrm>
            <a:off x="5579609" y="4531343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4</a:t>
            </a:r>
            <a:endParaRPr lang="en-US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FF863A-59FF-4601-AB95-D9A49BE938D4}"/>
              </a:ext>
            </a:extLst>
          </p:cNvPr>
          <p:cNvSpPr/>
          <p:nvPr/>
        </p:nvSpPr>
        <p:spPr>
          <a:xfrm>
            <a:off x="5579609" y="3455101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4</a:t>
            </a:r>
            <a:endParaRPr lang="en-US" sz="24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687BDA8-0CE9-4404-ADC5-47E16ABA36FE}"/>
              </a:ext>
            </a:extLst>
          </p:cNvPr>
          <p:cNvCxnSpPr/>
          <p:nvPr/>
        </p:nvCxnSpPr>
        <p:spPr>
          <a:xfrm flipV="1">
            <a:off x="5839212" y="4115886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33D289-79C8-41B1-A569-41A01887F22A}"/>
              </a:ext>
            </a:extLst>
          </p:cNvPr>
          <p:cNvCxnSpPr/>
          <p:nvPr/>
        </p:nvCxnSpPr>
        <p:spPr>
          <a:xfrm>
            <a:off x="5050933" y="3732221"/>
            <a:ext cx="408335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7347A99-63BF-4BF7-9C01-8BFC635F6B52}"/>
              </a:ext>
            </a:extLst>
          </p:cNvPr>
          <p:cNvSpPr/>
          <p:nvPr/>
        </p:nvSpPr>
        <p:spPr>
          <a:xfrm>
            <a:off x="6679787" y="4531343"/>
            <a:ext cx="544331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r>
              <a:rPr lang="en-US" sz="2400" baseline="-25000" dirty="0"/>
              <a:t>5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DEDC446-4557-480C-8DD4-0DAB42554D91}"/>
              </a:ext>
            </a:extLst>
          </p:cNvPr>
          <p:cNvSpPr/>
          <p:nvPr/>
        </p:nvSpPr>
        <p:spPr>
          <a:xfrm>
            <a:off x="6679787" y="3429000"/>
            <a:ext cx="544331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</a:t>
            </a:r>
            <a:r>
              <a:rPr lang="en-US" sz="2400" baseline="-25000" dirty="0"/>
              <a:t>5</a:t>
            </a:r>
            <a:endParaRPr lang="en-US" sz="24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80F9C01-3190-403A-AA9E-ED610FB66510}"/>
              </a:ext>
            </a:extLst>
          </p:cNvPr>
          <p:cNvCxnSpPr/>
          <p:nvPr/>
        </p:nvCxnSpPr>
        <p:spPr>
          <a:xfrm flipV="1">
            <a:off x="6939389" y="4115886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E37FEE3-D647-40FA-B003-4848BE86DE95}"/>
              </a:ext>
            </a:extLst>
          </p:cNvPr>
          <p:cNvCxnSpPr/>
          <p:nvPr/>
        </p:nvCxnSpPr>
        <p:spPr>
          <a:xfrm>
            <a:off x="6199272" y="3727281"/>
            <a:ext cx="408335" cy="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C5A7450-CE22-48D3-B9CC-35B44BF3B586}"/>
              </a:ext>
            </a:extLst>
          </p:cNvPr>
          <p:cNvCxnSpPr/>
          <p:nvPr/>
        </p:nvCxnSpPr>
        <p:spPr>
          <a:xfrm flipV="1">
            <a:off x="2257570" y="5227660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7CF59F3-BE0C-4808-A892-AEB51D8DF9C6}"/>
              </a:ext>
            </a:extLst>
          </p:cNvPr>
          <p:cNvCxnSpPr/>
          <p:nvPr/>
        </p:nvCxnSpPr>
        <p:spPr>
          <a:xfrm flipV="1">
            <a:off x="3431198" y="5227660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2B4BA1A-5760-4FB0-8B6C-C9534283C7B6}"/>
              </a:ext>
            </a:extLst>
          </p:cNvPr>
          <p:cNvCxnSpPr/>
          <p:nvPr/>
        </p:nvCxnSpPr>
        <p:spPr>
          <a:xfrm flipV="1">
            <a:off x="4646159" y="5227660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B3E00CA-974A-4280-9013-2A875902EBB5}"/>
              </a:ext>
            </a:extLst>
          </p:cNvPr>
          <p:cNvCxnSpPr/>
          <p:nvPr/>
        </p:nvCxnSpPr>
        <p:spPr>
          <a:xfrm flipV="1">
            <a:off x="5839212" y="5227660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A2DBC41-7841-49C2-985E-9BF1C510448B}"/>
              </a:ext>
            </a:extLst>
          </p:cNvPr>
          <p:cNvCxnSpPr/>
          <p:nvPr/>
        </p:nvCxnSpPr>
        <p:spPr>
          <a:xfrm flipV="1">
            <a:off x="6939389" y="5227660"/>
            <a:ext cx="0" cy="3017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FB56DB5-A9CC-410B-A5FD-573449442142}"/>
              </a:ext>
            </a:extLst>
          </p:cNvPr>
          <p:cNvSpPr txBox="1"/>
          <p:nvPr/>
        </p:nvSpPr>
        <p:spPr>
          <a:xfrm>
            <a:off x="2791028" y="5549260"/>
            <a:ext cx="128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684455-97F1-4169-B7C0-BB55C468BF25}"/>
              </a:ext>
            </a:extLst>
          </p:cNvPr>
          <p:cNvSpPr txBox="1"/>
          <p:nvPr/>
        </p:nvSpPr>
        <p:spPr>
          <a:xfrm>
            <a:off x="4156271" y="5549260"/>
            <a:ext cx="96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BC9103-4732-4173-A2B1-60260F2E9C02}"/>
              </a:ext>
            </a:extLst>
          </p:cNvPr>
          <p:cNvSpPr txBox="1"/>
          <p:nvPr/>
        </p:nvSpPr>
        <p:spPr>
          <a:xfrm>
            <a:off x="5358243" y="5549260"/>
            <a:ext cx="96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AD16AA-B370-48D9-9D50-CFC692B52826}"/>
              </a:ext>
            </a:extLst>
          </p:cNvPr>
          <p:cNvSpPr txBox="1"/>
          <p:nvPr/>
        </p:nvSpPr>
        <p:spPr>
          <a:xfrm>
            <a:off x="6299220" y="5549260"/>
            <a:ext cx="128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wearing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8182313-DFB0-414E-B52F-537A5F4365BA}"/>
              </a:ext>
            </a:extLst>
          </p:cNvPr>
          <p:cNvSpPr txBox="1"/>
          <p:nvPr/>
        </p:nvSpPr>
        <p:spPr>
          <a:xfrm>
            <a:off x="628649" y="1687164"/>
            <a:ext cx="5363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Could be a feature vector!</a:t>
            </a:r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id="{D3F48BC0-F458-4958-9B1D-2EE3BCA1E82C}"/>
              </a:ext>
            </a:extLst>
          </p:cNvPr>
          <p:cNvSpPr/>
          <p:nvPr/>
        </p:nvSpPr>
        <p:spPr>
          <a:xfrm>
            <a:off x="6474039" y="2256743"/>
            <a:ext cx="895467" cy="289213"/>
          </a:xfrm>
          <a:prstGeom prst="cube">
            <a:avLst>
              <a:gd name="adj" fmla="val 26225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63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008E4-C346-45C3-BBC8-DE1C915FF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General Models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69E4B1-2B1C-42FC-90E9-9808939DF303}"/>
              </a:ext>
            </a:extLst>
          </p:cNvPr>
          <p:cNvSpPr/>
          <p:nvPr/>
        </p:nvSpPr>
        <p:spPr>
          <a:xfrm>
            <a:off x="1249739" y="4429000"/>
            <a:ext cx="449860" cy="4930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E8DBE4-FFD4-4279-8902-B777F91C11E2}"/>
              </a:ext>
            </a:extLst>
          </p:cNvPr>
          <p:cNvSpPr/>
          <p:nvPr/>
        </p:nvSpPr>
        <p:spPr>
          <a:xfrm>
            <a:off x="1246279" y="5340027"/>
            <a:ext cx="449860" cy="49309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0A082-CCD1-472A-8701-DBA3AB53185F}"/>
              </a:ext>
            </a:extLst>
          </p:cNvPr>
          <p:cNvSpPr txBox="1"/>
          <p:nvPr/>
        </p:nvSpPr>
        <p:spPr>
          <a:xfrm>
            <a:off x="875767" y="6187641"/>
            <a:ext cx="1177039" cy="30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F85D38-69A1-4AD7-8615-56D0F5A8FA62}"/>
              </a:ext>
            </a:extLst>
          </p:cNvPr>
          <p:cNvCxnSpPr/>
          <p:nvPr/>
        </p:nvCxnSpPr>
        <p:spPr>
          <a:xfrm flipV="1">
            <a:off x="1464286" y="4996675"/>
            <a:ext cx="0" cy="2493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F5AF1E8-34B5-4EA3-9920-0D414BE6AAE7}"/>
              </a:ext>
            </a:extLst>
          </p:cNvPr>
          <p:cNvSpPr/>
          <p:nvPr/>
        </p:nvSpPr>
        <p:spPr>
          <a:xfrm>
            <a:off x="223853" y="4408973"/>
            <a:ext cx="449860" cy="4930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0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9583E-2AD3-4CAD-9340-9192E740BDBC}"/>
              </a:ext>
            </a:extLst>
          </p:cNvPr>
          <p:cNvSpPr txBox="1"/>
          <p:nvPr/>
        </p:nvSpPr>
        <p:spPr>
          <a:xfrm>
            <a:off x="116579" y="4943667"/>
            <a:ext cx="664407" cy="30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3525D9-7065-4074-BBD9-BDFEB5AEED6C}"/>
              </a:ext>
            </a:extLst>
          </p:cNvPr>
          <p:cNvCxnSpPr/>
          <p:nvPr/>
        </p:nvCxnSpPr>
        <p:spPr>
          <a:xfrm>
            <a:off x="757559" y="4679345"/>
            <a:ext cx="408334" cy="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90909AC-D13A-4754-A5B6-6DC732C29B12}"/>
              </a:ext>
            </a:extLst>
          </p:cNvPr>
          <p:cNvSpPr/>
          <p:nvPr/>
        </p:nvSpPr>
        <p:spPr>
          <a:xfrm>
            <a:off x="2232745" y="5340027"/>
            <a:ext cx="449860" cy="49309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92D799-9FB1-4CA2-BFDB-5B40B20BFDB2}"/>
              </a:ext>
            </a:extLst>
          </p:cNvPr>
          <p:cNvSpPr/>
          <p:nvPr/>
        </p:nvSpPr>
        <p:spPr>
          <a:xfrm>
            <a:off x="2232745" y="4450571"/>
            <a:ext cx="449860" cy="4930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76E63E-B121-4CFC-9866-004AB4779F98}"/>
              </a:ext>
            </a:extLst>
          </p:cNvPr>
          <p:cNvCxnSpPr/>
          <p:nvPr/>
        </p:nvCxnSpPr>
        <p:spPr>
          <a:xfrm flipV="1">
            <a:off x="2447293" y="4996675"/>
            <a:ext cx="0" cy="2493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87E74A-A92F-456C-941F-C89BDE0641EF}"/>
              </a:ext>
            </a:extLst>
          </p:cNvPr>
          <p:cNvCxnSpPr/>
          <p:nvPr/>
        </p:nvCxnSpPr>
        <p:spPr>
          <a:xfrm>
            <a:off x="1797438" y="4675531"/>
            <a:ext cx="337467" cy="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CC7ABF0-8C2F-4845-B9CA-E32FE0341959}"/>
              </a:ext>
            </a:extLst>
          </p:cNvPr>
          <p:cNvSpPr/>
          <p:nvPr/>
        </p:nvSpPr>
        <p:spPr>
          <a:xfrm>
            <a:off x="3222042" y="5340027"/>
            <a:ext cx="449860" cy="49309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95BCE3-60FA-4543-82F3-AB61DBF26425}"/>
              </a:ext>
            </a:extLst>
          </p:cNvPr>
          <p:cNvSpPr/>
          <p:nvPr/>
        </p:nvSpPr>
        <p:spPr>
          <a:xfrm>
            <a:off x="3222042" y="4450571"/>
            <a:ext cx="449860" cy="4930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3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0F690B-9770-455B-8384-7AF9893FA653}"/>
              </a:ext>
            </a:extLst>
          </p:cNvPr>
          <p:cNvCxnSpPr/>
          <p:nvPr/>
        </p:nvCxnSpPr>
        <p:spPr>
          <a:xfrm flipV="1">
            <a:off x="3436590" y="4996675"/>
            <a:ext cx="0" cy="2493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DC0312-1F13-4F1B-BD09-F9E88C018625}"/>
              </a:ext>
            </a:extLst>
          </p:cNvPr>
          <p:cNvCxnSpPr/>
          <p:nvPr/>
        </p:nvCxnSpPr>
        <p:spPr>
          <a:xfrm>
            <a:off x="2782060" y="4684007"/>
            <a:ext cx="337467" cy="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E16657C-798F-4426-B689-D914C66988CA}"/>
              </a:ext>
            </a:extLst>
          </p:cNvPr>
          <p:cNvCxnSpPr>
            <a:cxnSpLocks/>
          </p:cNvCxnSpPr>
          <p:nvPr/>
        </p:nvCxnSpPr>
        <p:spPr>
          <a:xfrm flipV="1">
            <a:off x="5317507" y="3968885"/>
            <a:ext cx="0" cy="37416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45F48A4-D6B7-4D9F-A8B4-74952636E641}"/>
              </a:ext>
            </a:extLst>
          </p:cNvPr>
          <p:cNvSpPr/>
          <p:nvPr/>
        </p:nvSpPr>
        <p:spPr>
          <a:xfrm>
            <a:off x="4208280" y="5340027"/>
            <a:ext cx="449860" cy="49309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01F957-3967-4241-B167-851E0CDA16E8}"/>
              </a:ext>
            </a:extLst>
          </p:cNvPr>
          <p:cNvSpPr/>
          <p:nvPr/>
        </p:nvSpPr>
        <p:spPr>
          <a:xfrm>
            <a:off x="4208280" y="4450571"/>
            <a:ext cx="449860" cy="4930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4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045323-1E7A-4881-9387-FE0297C3FA79}"/>
              </a:ext>
            </a:extLst>
          </p:cNvPr>
          <p:cNvCxnSpPr/>
          <p:nvPr/>
        </p:nvCxnSpPr>
        <p:spPr>
          <a:xfrm flipV="1">
            <a:off x="4422828" y="4996675"/>
            <a:ext cx="0" cy="2493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F78400-EA4B-4F94-B1B2-74DE029CD4AA}"/>
              </a:ext>
            </a:extLst>
          </p:cNvPr>
          <p:cNvCxnSpPr/>
          <p:nvPr/>
        </p:nvCxnSpPr>
        <p:spPr>
          <a:xfrm>
            <a:off x="3771358" y="4679596"/>
            <a:ext cx="337467" cy="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8AE0481-9717-47A7-A5C9-31D156F6E231}"/>
              </a:ext>
            </a:extLst>
          </p:cNvPr>
          <p:cNvSpPr/>
          <p:nvPr/>
        </p:nvSpPr>
        <p:spPr>
          <a:xfrm>
            <a:off x="5117518" y="5340027"/>
            <a:ext cx="449860" cy="49309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5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E71F75-8326-45F5-8520-EEBE94187642}"/>
              </a:ext>
            </a:extLst>
          </p:cNvPr>
          <p:cNvSpPr/>
          <p:nvPr/>
        </p:nvSpPr>
        <p:spPr>
          <a:xfrm>
            <a:off x="5117518" y="4429000"/>
            <a:ext cx="449860" cy="49309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5</a:t>
            </a:r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EC1CD5B-3172-4408-8C6E-68A89B5F7EAC}"/>
              </a:ext>
            </a:extLst>
          </p:cNvPr>
          <p:cNvCxnSpPr/>
          <p:nvPr/>
        </p:nvCxnSpPr>
        <p:spPr>
          <a:xfrm flipV="1">
            <a:off x="5332065" y="4996675"/>
            <a:ext cx="0" cy="2493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965C45-4D82-436E-8BD3-9469BACC4F33}"/>
              </a:ext>
            </a:extLst>
          </p:cNvPr>
          <p:cNvCxnSpPr/>
          <p:nvPr/>
        </p:nvCxnSpPr>
        <p:spPr>
          <a:xfrm>
            <a:off x="4720399" y="4675513"/>
            <a:ext cx="337467" cy="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CD3025D-45DC-4FCC-9FDC-A0427CE8D45A}"/>
              </a:ext>
            </a:extLst>
          </p:cNvPr>
          <p:cNvCxnSpPr/>
          <p:nvPr/>
        </p:nvCxnSpPr>
        <p:spPr>
          <a:xfrm flipV="1">
            <a:off x="1462794" y="5915496"/>
            <a:ext cx="0" cy="2493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F989AA0-6D92-49D6-A23C-B908431508F2}"/>
              </a:ext>
            </a:extLst>
          </p:cNvPr>
          <p:cNvCxnSpPr/>
          <p:nvPr/>
        </p:nvCxnSpPr>
        <p:spPr>
          <a:xfrm flipV="1">
            <a:off x="2432734" y="5915496"/>
            <a:ext cx="0" cy="2493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6D815E-64E8-48BA-9CDD-FB0C24065935}"/>
              </a:ext>
            </a:extLst>
          </p:cNvPr>
          <p:cNvCxnSpPr/>
          <p:nvPr/>
        </p:nvCxnSpPr>
        <p:spPr>
          <a:xfrm flipV="1">
            <a:off x="3436834" y="5915496"/>
            <a:ext cx="0" cy="2493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94CC6EB-280A-4148-8439-5272AB804ED1}"/>
              </a:ext>
            </a:extLst>
          </p:cNvPr>
          <p:cNvCxnSpPr/>
          <p:nvPr/>
        </p:nvCxnSpPr>
        <p:spPr>
          <a:xfrm flipV="1">
            <a:off x="4422828" y="5915496"/>
            <a:ext cx="0" cy="2493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3890C9B-1588-4FEC-9F81-2DE5E7CB8BAF}"/>
              </a:ext>
            </a:extLst>
          </p:cNvPr>
          <p:cNvCxnSpPr/>
          <p:nvPr/>
        </p:nvCxnSpPr>
        <p:spPr>
          <a:xfrm flipV="1">
            <a:off x="5332065" y="5915496"/>
            <a:ext cx="0" cy="2493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4A84814-9632-49E0-89AD-5F2A22A22BF0}"/>
              </a:ext>
            </a:extLst>
          </p:cNvPr>
          <p:cNvSpPr txBox="1"/>
          <p:nvPr/>
        </p:nvSpPr>
        <p:spPr>
          <a:xfrm>
            <a:off x="1903668" y="6181281"/>
            <a:ext cx="1058129" cy="30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ED5476-CF9F-4DFB-9564-D1A73BA9DCF0}"/>
              </a:ext>
            </a:extLst>
          </p:cNvPr>
          <p:cNvSpPr txBox="1"/>
          <p:nvPr/>
        </p:nvSpPr>
        <p:spPr>
          <a:xfrm>
            <a:off x="3031968" y="6181281"/>
            <a:ext cx="794988" cy="30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5878D2-CA79-4010-AF07-51AA27EE663D}"/>
              </a:ext>
            </a:extLst>
          </p:cNvPr>
          <p:cNvSpPr txBox="1"/>
          <p:nvPr/>
        </p:nvSpPr>
        <p:spPr>
          <a:xfrm>
            <a:off x="4025333" y="6181281"/>
            <a:ext cx="794988" cy="30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989BDC-4DAE-42D6-8AD5-72B2A530FC5E}"/>
              </a:ext>
            </a:extLst>
          </p:cNvPr>
          <p:cNvSpPr txBox="1"/>
          <p:nvPr/>
        </p:nvSpPr>
        <p:spPr>
          <a:xfrm>
            <a:off x="4803000" y="6181281"/>
            <a:ext cx="1058129" cy="305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wearing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96C3D0A-64E0-4942-A0F9-FDACFFE6FC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26942"/>
          <a:stretch/>
        </p:blipFill>
        <p:spPr>
          <a:xfrm>
            <a:off x="212807" y="1810821"/>
            <a:ext cx="1136358" cy="1136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Cube 41">
            <a:extLst>
              <a:ext uri="{FF2B5EF4-FFF2-40B4-BE49-F238E27FC236}">
                <a16:creationId xmlns:a16="http://schemas.microsoft.com/office/drawing/2014/main" id="{A06623AD-551F-481B-8A97-F673A6DE39CC}"/>
              </a:ext>
            </a:extLst>
          </p:cNvPr>
          <p:cNvSpPr/>
          <p:nvPr/>
        </p:nvSpPr>
        <p:spPr>
          <a:xfrm>
            <a:off x="1647450" y="1727891"/>
            <a:ext cx="417573" cy="1321168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5A680B31-B403-421F-A145-501BD4D33CFC}"/>
              </a:ext>
            </a:extLst>
          </p:cNvPr>
          <p:cNvSpPr/>
          <p:nvPr/>
        </p:nvSpPr>
        <p:spPr>
          <a:xfrm>
            <a:off x="3008598" y="1892168"/>
            <a:ext cx="313729" cy="992614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4A60560-3B73-4261-B4FC-66D45E101976}"/>
              </a:ext>
            </a:extLst>
          </p:cNvPr>
          <p:cNvCxnSpPr>
            <a:cxnSpLocks/>
          </p:cNvCxnSpPr>
          <p:nvPr/>
        </p:nvCxnSpPr>
        <p:spPr>
          <a:xfrm>
            <a:off x="2691475" y="2388475"/>
            <a:ext cx="278346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be 44">
            <a:extLst>
              <a:ext uri="{FF2B5EF4-FFF2-40B4-BE49-F238E27FC236}">
                <a16:creationId xmlns:a16="http://schemas.microsoft.com/office/drawing/2014/main" id="{47EBCDCB-D20C-4FFE-B943-63DD519CC6A0}"/>
              </a:ext>
            </a:extLst>
          </p:cNvPr>
          <p:cNvSpPr/>
          <p:nvPr/>
        </p:nvSpPr>
        <p:spPr>
          <a:xfrm>
            <a:off x="4170894" y="1978304"/>
            <a:ext cx="259280" cy="820342"/>
          </a:xfrm>
          <a:prstGeom prst="cube">
            <a:avLst>
              <a:gd name="adj" fmla="val 6726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4AAEAD8-3F92-4246-8BF1-418FD592CDD7}"/>
              </a:ext>
            </a:extLst>
          </p:cNvPr>
          <p:cNvCxnSpPr>
            <a:cxnSpLocks/>
          </p:cNvCxnSpPr>
          <p:nvPr/>
        </p:nvCxnSpPr>
        <p:spPr>
          <a:xfrm>
            <a:off x="3873450" y="2388475"/>
            <a:ext cx="278346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A14E4A8-EF71-4E38-BBF5-E1B79135AD65}"/>
              </a:ext>
            </a:extLst>
          </p:cNvPr>
          <p:cNvCxnSpPr>
            <a:cxnSpLocks/>
          </p:cNvCxnSpPr>
          <p:nvPr/>
        </p:nvCxnSpPr>
        <p:spPr>
          <a:xfrm>
            <a:off x="4512581" y="2388475"/>
            <a:ext cx="278346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be 49">
            <a:extLst>
              <a:ext uri="{FF2B5EF4-FFF2-40B4-BE49-F238E27FC236}">
                <a16:creationId xmlns:a16="http://schemas.microsoft.com/office/drawing/2014/main" id="{9C8A5DDB-BD2A-4DEE-AB9E-25D8C16C9236}"/>
              </a:ext>
            </a:extLst>
          </p:cNvPr>
          <p:cNvSpPr/>
          <p:nvPr/>
        </p:nvSpPr>
        <p:spPr>
          <a:xfrm>
            <a:off x="4873334" y="2243868"/>
            <a:ext cx="895467" cy="289213"/>
          </a:xfrm>
          <a:prstGeom prst="cube">
            <a:avLst>
              <a:gd name="adj" fmla="val 26225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id="{C3D9B404-189D-499B-A3E0-4D93780683A7}"/>
              </a:ext>
            </a:extLst>
          </p:cNvPr>
          <p:cNvSpPr/>
          <p:nvPr/>
        </p:nvSpPr>
        <p:spPr>
          <a:xfrm>
            <a:off x="4884330" y="3612101"/>
            <a:ext cx="895467" cy="289213"/>
          </a:xfrm>
          <a:prstGeom prst="cube">
            <a:avLst>
              <a:gd name="adj" fmla="val 26225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ABD15BB4-9F40-4F37-BF4F-C9285A960F42}"/>
              </a:ext>
            </a:extLst>
          </p:cNvPr>
          <p:cNvSpPr/>
          <p:nvPr/>
        </p:nvSpPr>
        <p:spPr>
          <a:xfrm>
            <a:off x="1966171" y="1722271"/>
            <a:ext cx="417573" cy="1321168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70ED506E-E54B-4800-8CC4-580AE06F7957}"/>
              </a:ext>
            </a:extLst>
          </p:cNvPr>
          <p:cNvSpPr/>
          <p:nvPr/>
        </p:nvSpPr>
        <p:spPr>
          <a:xfrm>
            <a:off x="2265032" y="1727891"/>
            <a:ext cx="417573" cy="1321168"/>
          </a:xfrm>
          <a:prstGeom prst="cube">
            <a:avLst>
              <a:gd name="adj" fmla="val 67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5AA7655B-7AC5-455C-919A-764764FDBAA0}"/>
              </a:ext>
            </a:extLst>
          </p:cNvPr>
          <p:cNvSpPr/>
          <p:nvPr/>
        </p:nvSpPr>
        <p:spPr>
          <a:xfrm>
            <a:off x="3230177" y="1892167"/>
            <a:ext cx="313729" cy="992614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1BC1F73B-AF08-4C5A-8F39-568073E11A62}"/>
              </a:ext>
            </a:extLst>
          </p:cNvPr>
          <p:cNvSpPr/>
          <p:nvPr/>
        </p:nvSpPr>
        <p:spPr>
          <a:xfrm>
            <a:off x="3478956" y="1892167"/>
            <a:ext cx="313729" cy="992614"/>
          </a:xfrm>
          <a:prstGeom prst="cube">
            <a:avLst>
              <a:gd name="adj" fmla="val 6726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B624C76F-FD34-4ECB-A530-038E107EEFF5}"/>
              </a:ext>
            </a:extLst>
          </p:cNvPr>
          <p:cNvSpPr/>
          <p:nvPr/>
        </p:nvSpPr>
        <p:spPr>
          <a:xfrm>
            <a:off x="5779797" y="2904452"/>
            <a:ext cx="895467" cy="289213"/>
          </a:xfrm>
          <a:prstGeom prst="cube">
            <a:avLst>
              <a:gd name="adj" fmla="val 26225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7C86CF21-335B-425C-99F4-D1697A5C9BBD}"/>
              </a:ext>
            </a:extLst>
          </p:cNvPr>
          <p:cNvCxnSpPr>
            <a:endCxn id="58" idx="2"/>
          </p:cNvCxnSpPr>
          <p:nvPr/>
        </p:nvCxnSpPr>
        <p:spPr>
          <a:xfrm rot="16200000" flipH="1">
            <a:off x="5271702" y="2578886"/>
            <a:ext cx="553901" cy="462290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7CA3AFD8-7E16-415D-BE8B-7349624ADC2C}"/>
              </a:ext>
            </a:extLst>
          </p:cNvPr>
          <p:cNvCxnSpPr>
            <a:cxnSpLocks/>
            <a:stCxn id="51" idx="0"/>
            <a:endCxn id="58" idx="2"/>
          </p:cNvCxnSpPr>
          <p:nvPr/>
        </p:nvCxnSpPr>
        <p:spPr>
          <a:xfrm rot="5400000" flipH="1" flipV="1">
            <a:off x="5312333" y="3144637"/>
            <a:ext cx="525119" cy="409810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FE3874DE-2F7C-4B5E-AE4D-B6A8834C6AD6}"/>
              </a:ext>
            </a:extLst>
          </p:cNvPr>
          <p:cNvSpPr/>
          <p:nvPr/>
        </p:nvSpPr>
        <p:spPr>
          <a:xfrm>
            <a:off x="6989509" y="2110066"/>
            <a:ext cx="714105" cy="5365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0.03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9B8A1EE-6AF0-4950-A23B-456FC7933689}"/>
              </a:ext>
            </a:extLst>
          </p:cNvPr>
          <p:cNvSpPr/>
          <p:nvPr/>
        </p:nvSpPr>
        <p:spPr>
          <a:xfrm>
            <a:off x="6989509" y="2646583"/>
            <a:ext cx="714105" cy="5365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0.00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76F4DF4-CEA9-4C83-9894-8B42C1D57E59}"/>
              </a:ext>
            </a:extLst>
          </p:cNvPr>
          <p:cNvSpPr/>
          <p:nvPr/>
        </p:nvSpPr>
        <p:spPr>
          <a:xfrm>
            <a:off x="6989509" y="3183101"/>
            <a:ext cx="714105" cy="5365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0.5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100EAEE-CA39-4DBF-9AB3-8E16932B9427}"/>
              </a:ext>
            </a:extLst>
          </p:cNvPr>
          <p:cNvSpPr/>
          <p:nvPr/>
        </p:nvSpPr>
        <p:spPr>
          <a:xfrm>
            <a:off x="6989509" y="3700626"/>
            <a:ext cx="714105" cy="5365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…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768EBF7-582F-4ECE-9E39-CE13A01286A5}"/>
              </a:ext>
            </a:extLst>
          </p:cNvPr>
          <p:cNvSpPr/>
          <p:nvPr/>
        </p:nvSpPr>
        <p:spPr>
          <a:xfrm>
            <a:off x="6989509" y="4237143"/>
            <a:ext cx="714105" cy="5365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0.2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75277E-34E5-4CC6-9FB4-50F8479BF00D}"/>
              </a:ext>
            </a:extLst>
          </p:cNvPr>
          <p:cNvSpPr txBox="1"/>
          <p:nvPr/>
        </p:nvSpPr>
        <p:spPr>
          <a:xfrm>
            <a:off x="7738617" y="2203808"/>
            <a:ext cx="124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5151258-1E65-4BCA-9770-BB3F3385BF27}"/>
              </a:ext>
            </a:extLst>
          </p:cNvPr>
          <p:cNvSpPr txBox="1"/>
          <p:nvPr/>
        </p:nvSpPr>
        <p:spPr>
          <a:xfrm>
            <a:off x="7738617" y="2730175"/>
            <a:ext cx="124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Dolphin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E5C783C-2334-4292-BD73-6C7651BA3788}"/>
              </a:ext>
            </a:extLst>
          </p:cNvPr>
          <p:cNvSpPr txBox="1"/>
          <p:nvPr/>
        </p:nvSpPr>
        <p:spPr>
          <a:xfrm>
            <a:off x="7738617" y="3242769"/>
            <a:ext cx="124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FEA4D4-4B14-4B75-B660-B564228F9F9C}"/>
              </a:ext>
            </a:extLst>
          </p:cNvPr>
          <p:cNvSpPr txBox="1"/>
          <p:nvPr/>
        </p:nvSpPr>
        <p:spPr>
          <a:xfrm>
            <a:off x="7738617" y="4343046"/>
            <a:ext cx="124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Grass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A48E313-EDFA-4BC5-A772-7C90F1CD6D1F}"/>
              </a:ext>
            </a:extLst>
          </p:cNvPr>
          <p:cNvCxnSpPr>
            <a:cxnSpLocks/>
          </p:cNvCxnSpPr>
          <p:nvPr/>
        </p:nvCxnSpPr>
        <p:spPr>
          <a:xfrm flipV="1">
            <a:off x="6656134" y="2110067"/>
            <a:ext cx="333375" cy="7747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1E239D1-CBC0-40F3-A733-DB9B5F88B5C1}"/>
              </a:ext>
            </a:extLst>
          </p:cNvPr>
          <p:cNvCxnSpPr>
            <a:cxnSpLocks/>
          </p:cNvCxnSpPr>
          <p:nvPr/>
        </p:nvCxnSpPr>
        <p:spPr>
          <a:xfrm>
            <a:off x="6675264" y="3164109"/>
            <a:ext cx="314245" cy="16095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242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59CA-219D-4D91-8D19-EBE99074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Question-Answering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548EF-DB92-45A7-B20C-43BACDF50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80" y="1340358"/>
            <a:ext cx="6553641" cy="5152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A45BA8-D944-486E-8C90-2DAB9770E9A9}"/>
              </a:ext>
            </a:extLst>
          </p:cNvPr>
          <p:cNvSpPr txBox="1"/>
          <p:nvPr/>
        </p:nvSpPr>
        <p:spPr>
          <a:xfrm>
            <a:off x="228599" y="6492874"/>
            <a:ext cx="7465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200" i="1" dirty="0"/>
              <a:t>VQA: Visual Question Answering.</a:t>
            </a:r>
            <a:r>
              <a:rPr lang="en-US" sz="1200" dirty="0"/>
              <a:t> S. </a:t>
            </a:r>
            <a:r>
              <a:rPr lang="en-US" sz="1200" dirty="0" err="1"/>
              <a:t>Antol</a:t>
            </a:r>
            <a:r>
              <a:rPr lang="en-US" sz="1200" dirty="0"/>
              <a:t>, A. Agrawal et al. ICCV 2015 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1868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2C09-54C5-492B-9632-CA1B081D4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Top-Performing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7F296-B37B-4C37-BB9B-A538B663E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123"/>
            <a:ext cx="9144000" cy="3259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55A654-4F37-4412-BA0F-052FEE7B93C8}"/>
              </a:ext>
            </a:extLst>
          </p:cNvPr>
          <p:cNvSpPr txBox="1"/>
          <p:nvPr/>
        </p:nvSpPr>
        <p:spPr>
          <a:xfrm>
            <a:off x="175098" y="649287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Bottom-Up and Top-Down Attention for Image Captioning and Visual Question Answering</a:t>
            </a:r>
            <a:r>
              <a:rPr lang="en-US" sz="1400" dirty="0"/>
              <a:t>. Anderson et al. 2018.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2BDFD-CE2F-4B67-894E-2422E5D2A297}"/>
              </a:ext>
            </a:extLst>
          </p:cNvPr>
          <p:cNvSpPr txBox="1"/>
          <p:nvPr/>
        </p:nvSpPr>
        <p:spPr>
          <a:xfrm>
            <a:off x="175098" y="1687164"/>
            <a:ext cx="8861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Top methods now look at objects in the image as opposed to one big image vector. </a:t>
            </a:r>
          </a:p>
        </p:txBody>
      </p:sp>
    </p:spTree>
    <p:extLst>
      <p:ext uri="{BB962C8B-B14F-4D97-AF65-F5344CB8AC3E}">
        <p14:creationId xmlns:p14="http://schemas.microsoft.com/office/powerpoint/2010/main" val="403153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54AE-3BE5-4D65-9D96-94F81FA6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 on EECS 442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65D147-DBAE-428F-B610-F7439A9F58A1}"/>
              </a:ext>
            </a:extLst>
          </p:cNvPr>
          <p:cNvGrpSpPr/>
          <p:nvPr/>
        </p:nvGrpSpPr>
        <p:grpSpPr>
          <a:xfrm>
            <a:off x="3669804" y="1406481"/>
            <a:ext cx="1371600" cy="1371600"/>
            <a:chOff x="3669804" y="1406481"/>
            <a:chExt cx="1371600" cy="137160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19DA201-C639-41EA-AF3E-6BF8B12AE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8" r="26942"/>
            <a:stretch/>
          </p:blipFill>
          <p:spPr>
            <a:xfrm>
              <a:off x="3684961" y="1423614"/>
              <a:ext cx="1341287" cy="134128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E295BBE-9BF9-43E4-89C2-7FB0BE15ADB1}"/>
                </a:ext>
              </a:extLst>
            </p:cNvPr>
            <p:cNvSpPr/>
            <p:nvPr/>
          </p:nvSpPr>
          <p:spPr>
            <a:xfrm>
              <a:off x="3669804" y="1406481"/>
              <a:ext cx="1371600" cy="13716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BF4D6E8-3B72-49A2-AF38-EA6F1C8B771D}"/>
                </a:ext>
              </a:extLst>
            </p:cNvPr>
            <p:cNvCxnSpPr>
              <a:stCxn id="24" idx="0"/>
              <a:endCxn id="24" idx="2"/>
            </p:cNvCxnSpPr>
            <p:nvPr/>
          </p:nvCxnSpPr>
          <p:spPr>
            <a:xfrm>
              <a:off x="4355604" y="1406481"/>
              <a:ext cx="0" cy="1371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6BBEF6C-D047-4463-A1D6-4741A0EE1125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H="1">
              <a:off x="3669804" y="2092281"/>
              <a:ext cx="1371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A7A18FF-008D-4ACC-A917-E34C6295F4D3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831726-B04F-499D-BAEA-38ECE9823AC7}"/>
              </a:ext>
            </a:extLst>
          </p:cNvPr>
          <p:cNvGrpSpPr/>
          <p:nvPr/>
        </p:nvGrpSpPr>
        <p:grpSpPr>
          <a:xfrm>
            <a:off x="-176169" y="2927364"/>
            <a:ext cx="5174534" cy="3161256"/>
            <a:chOff x="-176169" y="2927364"/>
            <a:chExt cx="5174534" cy="316125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FDAAC3F-A330-4EB5-97F5-9FB72EEAF266}"/>
                </a:ext>
              </a:extLst>
            </p:cNvPr>
            <p:cNvGrpSpPr/>
            <p:nvPr/>
          </p:nvGrpSpPr>
          <p:grpSpPr>
            <a:xfrm>
              <a:off x="2315780" y="2927364"/>
              <a:ext cx="2682585" cy="1609552"/>
              <a:chOff x="1980107" y="3026809"/>
              <a:chExt cx="3245928" cy="194755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232D284-C8CD-4F27-A460-4CD599215A68}"/>
                  </a:ext>
                </a:extLst>
              </p:cNvPr>
              <p:cNvSpPr/>
              <p:nvPr/>
            </p:nvSpPr>
            <p:spPr>
              <a:xfrm>
                <a:off x="1980107" y="3026809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0.2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34496A6-F770-4592-B0A0-EB31605787CE}"/>
                  </a:ext>
                </a:extLst>
              </p:cNvPr>
              <p:cNvSpPr/>
              <p:nvPr/>
            </p:nvSpPr>
            <p:spPr>
              <a:xfrm>
                <a:off x="2629293" y="3026809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-0.5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E04EE5-20F5-45F8-AFA4-C167C2BA55FA}"/>
                  </a:ext>
                </a:extLst>
              </p:cNvPr>
              <p:cNvSpPr/>
              <p:nvPr/>
            </p:nvSpPr>
            <p:spPr>
              <a:xfrm>
                <a:off x="3278478" y="3026809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0.1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998635D-D442-407C-AE0B-091DE9B17D0D}"/>
                  </a:ext>
                </a:extLst>
              </p:cNvPr>
              <p:cNvSpPr/>
              <p:nvPr/>
            </p:nvSpPr>
            <p:spPr>
              <a:xfrm>
                <a:off x="3927664" y="3026810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2.0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5DC9B29-64AE-49DD-90E8-6D86B1BE8524}"/>
                  </a:ext>
                </a:extLst>
              </p:cNvPr>
              <p:cNvSpPr/>
              <p:nvPr/>
            </p:nvSpPr>
            <p:spPr>
              <a:xfrm>
                <a:off x="1980107" y="3675995"/>
                <a:ext cx="649186" cy="6491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1.5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AFB3383-5CC3-4920-8069-BABD3D6CC1E7}"/>
                  </a:ext>
                </a:extLst>
              </p:cNvPr>
              <p:cNvSpPr/>
              <p:nvPr/>
            </p:nvSpPr>
            <p:spPr>
              <a:xfrm>
                <a:off x="2629293" y="3675995"/>
                <a:ext cx="649186" cy="6491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1.3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FB6EDAA-0F4A-4024-BC3C-363C9845E69E}"/>
                  </a:ext>
                </a:extLst>
              </p:cNvPr>
              <p:cNvSpPr/>
              <p:nvPr/>
            </p:nvSpPr>
            <p:spPr>
              <a:xfrm>
                <a:off x="3278478" y="3675995"/>
                <a:ext cx="649186" cy="6491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2.1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21D66D2-6FD0-4025-BE02-C01042CE1215}"/>
                  </a:ext>
                </a:extLst>
              </p:cNvPr>
              <p:cNvSpPr/>
              <p:nvPr/>
            </p:nvSpPr>
            <p:spPr>
              <a:xfrm>
                <a:off x="3927664" y="3675995"/>
                <a:ext cx="649186" cy="6491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0.0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8D3F4F8-805B-40CD-9E98-A5D423E04D91}"/>
                  </a:ext>
                </a:extLst>
              </p:cNvPr>
              <p:cNvSpPr/>
              <p:nvPr/>
            </p:nvSpPr>
            <p:spPr>
              <a:xfrm>
                <a:off x="1980107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0.0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C7BF141-41BC-4661-812A-B771BB7B69A2}"/>
                  </a:ext>
                </a:extLst>
              </p:cNvPr>
              <p:cNvSpPr/>
              <p:nvPr/>
            </p:nvSpPr>
            <p:spPr>
              <a:xfrm>
                <a:off x="2629293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0.3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773D677-E528-4057-B181-BC1F73BF3E03}"/>
                  </a:ext>
                </a:extLst>
              </p:cNvPr>
              <p:cNvSpPr/>
              <p:nvPr/>
            </p:nvSpPr>
            <p:spPr>
              <a:xfrm>
                <a:off x="3278478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0.2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576E0FD-860C-4EDA-BE0E-6CDD74333DBB}"/>
                  </a:ext>
                </a:extLst>
              </p:cNvPr>
              <p:cNvSpPr/>
              <p:nvPr/>
            </p:nvSpPr>
            <p:spPr>
              <a:xfrm>
                <a:off x="3927664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-0.3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BFE2C4C-3D37-4185-B250-67F878D6A69A}"/>
                  </a:ext>
                </a:extLst>
              </p:cNvPr>
              <p:cNvGrpSpPr/>
              <p:nvPr/>
            </p:nvGrpSpPr>
            <p:grpSpPr>
              <a:xfrm>
                <a:off x="4576849" y="3026809"/>
                <a:ext cx="649186" cy="1947558"/>
                <a:chOff x="4576849" y="3026809"/>
                <a:chExt cx="649186" cy="1947558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0763A1A-F177-4F10-852E-B1EAB0731CC7}"/>
                    </a:ext>
                  </a:extLst>
                </p:cNvPr>
                <p:cNvSpPr/>
                <p:nvPr/>
              </p:nvSpPr>
              <p:spPr>
                <a:xfrm>
                  <a:off x="4576849" y="3026809"/>
                  <a:ext cx="649186" cy="649186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1.1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B01FCE8-B62B-4280-958B-1E3A9A594DD7}"/>
                    </a:ext>
                  </a:extLst>
                </p:cNvPr>
                <p:cNvSpPr/>
                <p:nvPr/>
              </p:nvSpPr>
              <p:spPr>
                <a:xfrm>
                  <a:off x="4576849" y="3675995"/>
                  <a:ext cx="649186" cy="649186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3.2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D8BF519-657D-4C99-9EAE-16AF60D2307E}"/>
                    </a:ext>
                  </a:extLst>
                </p:cNvPr>
                <p:cNvSpPr/>
                <p:nvPr/>
              </p:nvSpPr>
              <p:spPr>
                <a:xfrm>
                  <a:off x="4576849" y="4325181"/>
                  <a:ext cx="649186" cy="64918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-1.2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B858653-4405-4FEE-89EB-BA9B6AF8ED07}"/>
                    </a:ext>
                  </a:extLst>
                </p:cNvPr>
                <p:cNvSpPr txBox="1"/>
                <p:nvPr/>
              </p:nvSpPr>
              <p:spPr>
                <a:xfrm>
                  <a:off x="3388814" y="4862662"/>
                  <a:ext cx="51776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B858653-4405-4FEE-89EB-BA9B6AF8ED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8814" y="4862662"/>
                  <a:ext cx="517769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6D3238C-7DE4-4E05-B90F-E8B727A8A803}"/>
                </a:ext>
              </a:extLst>
            </p:cNvPr>
            <p:cNvSpPr txBox="1"/>
            <p:nvPr/>
          </p:nvSpPr>
          <p:spPr>
            <a:xfrm>
              <a:off x="-176169" y="3010704"/>
              <a:ext cx="2355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Cat weight vector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E6B2DE4-E993-4099-9133-40D43357B9A3}"/>
                </a:ext>
              </a:extLst>
            </p:cNvPr>
            <p:cNvSpPr txBox="1"/>
            <p:nvPr/>
          </p:nvSpPr>
          <p:spPr>
            <a:xfrm>
              <a:off x="-176169" y="3547221"/>
              <a:ext cx="2355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Dog weight vector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87A385C-CEC5-4848-8F77-FED95A5A2D5D}"/>
                </a:ext>
              </a:extLst>
            </p:cNvPr>
            <p:cNvSpPr txBox="1"/>
            <p:nvPr/>
          </p:nvSpPr>
          <p:spPr>
            <a:xfrm>
              <a:off x="-173870" y="4083739"/>
              <a:ext cx="2355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Hat weight vector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1C91A1-254F-4B64-8D22-AEBBE6C00096}"/>
                </a:ext>
              </a:extLst>
            </p:cNvPr>
            <p:cNvSpPr txBox="1"/>
            <p:nvPr/>
          </p:nvSpPr>
          <p:spPr>
            <a:xfrm>
              <a:off x="228600" y="5442289"/>
              <a:ext cx="3787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Weight matrix a collection of scoring functions, one per class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B3659D-7DE3-4884-A0AF-BF16A22BDB07}"/>
              </a:ext>
            </a:extLst>
          </p:cNvPr>
          <p:cNvGrpSpPr/>
          <p:nvPr/>
        </p:nvGrpSpPr>
        <p:grpSpPr>
          <a:xfrm>
            <a:off x="5771626" y="2927112"/>
            <a:ext cx="3137482" cy="3337433"/>
            <a:chOff x="5771626" y="2927112"/>
            <a:chExt cx="3137482" cy="33374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E63E47A-9624-4041-81CB-BD75C137ACAF}"/>
                </a:ext>
              </a:extLst>
            </p:cNvPr>
            <p:cNvGrpSpPr/>
            <p:nvPr/>
          </p:nvGrpSpPr>
          <p:grpSpPr>
            <a:xfrm>
              <a:off x="5771626" y="2927112"/>
              <a:ext cx="3137482" cy="2321696"/>
              <a:chOff x="5771626" y="2927112"/>
              <a:chExt cx="3137482" cy="23216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A998555F-C093-44D8-8F7B-F0A08340C14F}"/>
                      </a:ext>
                    </a:extLst>
                  </p:cNvPr>
                  <p:cNvSpPr txBox="1"/>
                  <p:nvPr/>
                </p:nvSpPr>
                <p:spPr>
                  <a:xfrm>
                    <a:off x="6371543" y="4756365"/>
                    <a:ext cx="1007716" cy="49244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oMath>
                      </m:oMathPara>
                    </a14:m>
                    <a:endParaRPr lang="en-US" sz="3200" b="1" dirty="0"/>
                  </a:p>
                </p:txBody>
              </p:sp>
            </mc:Choice>
            <mc:Fallback xmlns="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A998555F-C093-44D8-8F7B-F0A08340C1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71543" y="4756365"/>
                    <a:ext cx="1007716" cy="4924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277DE06-898E-4C06-A94F-E4549D792E8D}"/>
                  </a:ext>
                </a:extLst>
              </p:cNvPr>
              <p:cNvGrpSpPr/>
              <p:nvPr/>
            </p:nvGrpSpPr>
            <p:grpSpPr>
              <a:xfrm>
                <a:off x="5771626" y="2927112"/>
                <a:ext cx="3137482" cy="1609552"/>
                <a:chOff x="5771626" y="2927112"/>
                <a:chExt cx="3137482" cy="1609552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96F89268-FE2F-4883-8332-2830EB774972}"/>
                    </a:ext>
                  </a:extLst>
                </p:cNvPr>
                <p:cNvGrpSpPr/>
                <p:nvPr/>
              </p:nvGrpSpPr>
              <p:grpSpPr>
                <a:xfrm>
                  <a:off x="6443367" y="2927112"/>
                  <a:ext cx="864068" cy="1609552"/>
                  <a:chOff x="6635639" y="2927112"/>
                  <a:chExt cx="864068" cy="1609552"/>
                </a:xfrm>
              </p:grpSpPr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26D12E8B-29BE-4903-8D01-D33A5AB5D954}"/>
                      </a:ext>
                    </a:extLst>
                  </p:cNvPr>
                  <p:cNvSpPr/>
                  <p:nvPr/>
                </p:nvSpPr>
                <p:spPr>
                  <a:xfrm>
                    <a:off x="6635639" y="2927112"/>
                    <a:ext cx="864068" cy="536517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ysClr val="windowText" lastClr="000000"/>
                        </a:solidFill>
                      </a:rPr>
                      <a:t>-96.8</a:t>
                    </a:r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37C5AC0-8199-44E8-8393-BD01E68BA85C}"/>
                      </a:ext>
                    </a:extLst>
                  </p:cNvPr>
                  <p:cNvSpPr/>
                  <p:nvPr/>
                </p:nvSpPr>
                <p:spPr>
                  <a:xfrm>
                    <a:off x="6635639" y="3463629"/>
                    <a:ext cx="864068" cy="536517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ysClr val="windowText" lastClr="000000"/>
                        </a:solidFill>
                      </a:rPr>
                      <a:t>437.9</a:t>
                    </a: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712BCC63-87DD-47C5-ABB3-4B253879A5B9}"/>
                      </a:ext>
                    </a:extLst>
                  </p:cNvPr>
                  <p:cNvSpPr/>
                  <p:nvPr/>
                </p:nvSpPr>
                <p:spPr>
                  <a:xfrm>
                    <a:off x="6635639" y="4000147"/>
                    <a:ext cx="864068" cy="536517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ysClr val="windowText" lastClr="000000"/>
                        </a:solidFill>
                      </a:rPr>
                      <a:t>61.95</a:t>
                    </a:r>
                  </a:p>
                </p:txBody>
              </p:sp>
            </p:grp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41947592-30FD-49DE-9676-E3713D799E21}"/>
                    </a:ext>
                  </a:extLst>
                </p:cNvPr>
                <p:cNvSpPr txBox="1"/>
                <p:nvPr/>
              </p:nvSpPr>
              <p:spPr>
                <a:xfrm>
                  <a:off x="7337404" y="3010704"/>
                  <a:ext cx="15717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Cat score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94605BC8-4200-4E89-8229-346848FA84FE}"/>
                    </a:ext>
                  </a:extLst>
                </p:cNvPr>
                <p:cNvSpPr txBox="1"/>
                <p:nvPr/>
              </p:nvSpPr>
              <p:spPr>
                <a:xfrm>
                  <a:off x="7337404" y="3547221"/>
                  <a:ext cx="15717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Dog score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03B3C44D-2D74-4B14-882A-B9172804C5F4}"/>
                    </a:ext>
                  </a:extLst>
                </p:cNvPr>
                <p:cNvSpPr txBox="1"/>
                <p:nvPr/>
              </p:nvSpPr>
              <p:spPr>
                <a:xfrm>
                  <a:off x="7337404" y="4083738"/>
                  <a:ext cx="15717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Hat score</a:t>
                  </a:r>
                </a:p>
              </p:txBody>
            </p: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08D39853-3F38-4706-8F51-3C2E77FCF885}"/>
                    </a:ext>
                  </a:extLst>
                </p:cNvPr>
                <p:cNvCxnSpPr/>
                <p:nvPr/>
              </p:nvCxnSpPr>
              <p:spPr>
                <a:xfrm>
                  <a:off x="5771626" y="3741490"/>
                  <a:ext cx="524416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E1216D1-5DA4-4701-8F15-B0EF0B61CBF8}"/>
                </a:ext>
              </a:extLst>
            </p:cNvPr>
            <p:cNvSpPr txBox="1"/>
            <p:nvPr/>
          </p:nvSpPr>
          <p:spPr>
            <a:xfrm>
              <a:off x="6296042" y="5341215"/>
              <a:ext cx="2537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Prediction is vector where </a:t>
              </a:r>
              <a:r>
                <a:rPr lang="en-US" dirty="0" err="1"/>
                <a:t>jth</a:t>
              </a:r>
              <a:r>
                <a:rPr lang="en-US" dirty="0"/>
                <a:t> component is “score” for </a:t>
              </a:r>
              <a:r>
                <a:rPr lang="en-US" dirty="0" err="1"/>
                <a:t>jth</a:t>
              </a:r>
              <a:r>
                <a:rPr lang="en-US" dirty="0"/>
                <a:t> class.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749734-A205-4BBB-B153-691C6AF2438F}"/>
              </a:ext>
            </a:extLst>
          </p:cNvPr>
          <p:cNvGrpSpPr/>
          <p:nvPr/>
        </p:nvGrpSpPr>
        <p:grpSpPr>
          <a:xfrm>
            <a:off x="5041404" y="1553672"/>
            <a:ext cx="3548119" cy="4670754"/>
            <a:chOff x="5041404" y="1553672"/>
            <a:chExt cx="3548119" cy="467075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ECD6A01-D497-46A9-95B1-1EA2D817D447}"/>
                </a:ext>
              </a:extLst>
            </p:cNvPr>
            <p:cNvGrpSpPr/>
            <p:nvPr/>
          </p:nvGrpSpPr>
          <p:grpSpPr>
            <a:xfrm>
              <a:off x="5127481" y="2927364"/>
              <a:ext cx="536517" cy="2682083"/>
              <a:chOff x="5540930" y="3026809"/>
              <a:chExt cx="649186" cy="324532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59D3956-147B-499F-BC3D-BC9A2313FB7E}"/>
                  </a:ext>
                </a:extLst>
              </p:cNvPr>
              <p:cNvSpPr/>
              <p:nvPr/>
            </p:nvSpPr>
            <p:spPr>
              <a:xfrm>
                <a:off x="5540930" y="3026809"/>
                <a:ext cx="649186" cy="64918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56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E1AF269-D0FD-4411-A2C6-544017107E58}"/>
                  </a:ext>
                </a:extLst>
              </p:cNvPr>
              <p:cNvSpPr/>
              <p:nvPr/>
            </p:nvSpPr>
            <p:spPr>
              <a:xfrm>
                <a:off x="5540930" y="3675995"/>
                <a:ext cx="649186" cy="64918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231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8A256D2-05EF-4E7C-B7E8-1B62211C1C6F}"/>
                  </a:ext>
                </a:extLst>
              </p:cNvPr>
              <p:cNvSpPr/>
              <p:nvPr/>
            </p:nvSpPr>
            <p:spPr>
              <a:xfrm>
                <a:off x="5540930" y="4325181"/>
                <a:ext cx="649186" cy="64918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24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9302F53-1BF2-40D8-8E6E-A79C08791F8F}"/>
                  </a:ext>
                </a:extLst>
              </p:cNvPr>
              <p:cNvSpPr/>
              <p:nvPr/>
            </p:nvSpPr>
            <p:spPr>
              <a:xfrm>
                <a:off x="5540930" y="4974062"/>
                <a:ext cx="649186" cy="64918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F34244-79CD-41A5-8714-01E1761E67B8}"/>
                  </a:ext>
                </a:extLst>
              </p:cNvPr>
              <p:cNvSpPr/>
              <p:nvPr/>
            </p:nvSpPr>
            <p:spPr>
              <a:xfrm>
                <a:off x="5540930" y="5622943"/>
                <a:ext cx="649186" cy="6491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</p:grpSp>
        <p:cxnSp>
          <p:nvCxnSpPr>
            <p:cNvPr id="41" name="Connector: Curved 40">
              <a:extLst>
                <a:ext uri="{FF2B5EF4-FFF2-40B4-BE49-F238E27FC236}">
                  <a16:creationId xmlns:a16="http://schemas.microsoft.com/office/drawing/2014/main" id="{89FF8416-D63A-4035-A47C-0CF59395B71D}"/>
                </a:ext>
              </a:extLst>
            </p:cNvPr>
            <p:cNvCxnSpPr>
              <a:stCxn id="24" idx="3"/>
              <a:endCxn id="34" idx="0"/>
            </p:cNvCxnSpPr>
            <p:nvPr/>
          </p:nvCxnSpPr>
          <p:spPr>
            <a:xfrm>
              <a:off x="5041404" y="2092281"/>
              <a:ext cx="354336" cy="835083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/>
                <p:nvPr/>
              </p:nvSpPr>
              <p:spPr>
                <a:xfrm>
                  <a:off x="5156378" y="5731983"/>
                  <a:ext cx="4787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338FA5C-2EB5-4BF3-BFF9-DB03D4521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378" y="5731983"/>
                  <a:ext cx="478721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D64EC7D-C066-4CAD-BFF7-20C1A4B080BC}"/>
                </a:ext>
              </a:extLst>
            </p:cNvPr>
            <p:cNvSpPr txBox="1"/>
            <p:nvPr/>
          </p:nvSpPr>
          <p:spPr>
            <a:xfrm>
              <a:off x="5310230" y="1553672"/>
              <a:ext cx="32792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Feature vector </a:t>
              </a:r>
            </a:p>
            <a:p>
              <a:r>
                <a:rPr lang="en-US" sz="3200" dirty="0"/>
                <a:t>from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1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ABC64-2819-4AF2-A2CB-58112847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Top-Performing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C0854-99B8-4E96-BC05-BC81C5AFF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8088"/>
          <a:stretch/>
        </p:blipFill>
        <p:spPr>
          <a:xfrm>
            <a:off x="1529334" y="1771097"/>
            <a:ext cx="6085332" cy="2210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13FB-44B0-4374-82CF-91EBE9B3E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8" r="49255"/>
          <a:stretch/>
        </p:blipFill>
        <p:spPr>
          <a:xfrm>
            <a:off x="1343433" y="3981126"/>
            <a:ext cx="6457135" cy="2414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A71B3-A529-4C16-8096-744592EB2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1" t="332" r="11161" b="83832"/>
          <a:stretch/>
        </p:blipFill>
        <p:spPr>
          <a:xfrm>
            <a:off x="274774" y="1382672"/>
            <a:ext cx="8594447" cy="388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AEB28E-E309-4478-8B62-DE926DC40D82}"/>
              </a:ext>
            </a:extLst>
          </p:cNvPr>
          <p:cNvSpPr txBox="1"/>
          <p:nvPr/>
        </p:nvSpPr>
        <p:spPr>
          <a:xfrm>
            <a:off x="175098" y="649287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Bottom-Up and Top-Down Attention for Image Captioning and Visual Question Answering</a:t>
            </a:r>
            <a:r>
              <a:rPr lang="en-US" sz="1400" dirty="0"/>
              <a:t>. Anderson et al. 2018.</a:t>
            </a:r>
          </a:p>
        </p:txBody>
      </p:sp>
    </p:spTree>
    <p:extLst>
      <p:ext uri="{BB962C8B-B14F-4D97-AF65-F5344CB8AC3E}">
        <p14:creationId xmlns:p14="http://schemas.microsoft.com/office/powerpoint/2010/main" val="2878874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3AE4-47F7-4809-AF48-01FD22CF8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A 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011AE-25E8-4C9D-86D5-6B4A6C5CB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20-word sentences with a vocabulary of 10k words are there really? </a:t>
            </a:r>
          </a:p>
          <a:p>
            <a:r>
              <a:rPr lang="en-US" dirty="0"/>
              <a:t>Is it really (10k)</a:t>
            </a:r>
            <a:r>
              <a:rPr lang="en-US" baseline="30000" dirty="0"/>
              <a:t>20</a:t>
            </a:r>
            <a:r>
              <a:rPr lang="en-US" dirty="0"/>
              <a:t>? </a:t>
            </a:r>
            <a:r>
              <a:rPr lang="en-US" b="1" dirty="0"/>
              <a:t>Why not?</a:t>
            </a:r>
          </a:p>
          <a:p>
            <a:r>
              <a:rPr lang="en-US" dirty="0"/>
              <a:t>Let’s look at some giraffes (I swear this is relevant)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EB3C14-6C0D-4F5D-A3CC-8F767AE923C0}"/>
              </a:ext>
            </a:extLst>
          </p:cNvPr>
          <p:cNvSpPr txBox="1"/>
          <p:nvPr/>
        </p:nvSpPr>
        <p:spPr>
          <a:xfrm>
            <a:off x="207817" y="6354374"/>
            <a:ext cx="872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Giraffe example credit: L. </a:t>
            </a:r>
            <a:r>
              <a:rPr lang="en-US" sz="1200" dirty="0" err="1"/>
              <a:t>Zitnick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3429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farm9.staticflickr.com/8315/7969949632_996950778a_z.jpg">
            <a:extLst>
              <a:ext uri="{FF2B5EF4-FFF2-40B4-BE49-F238E27FC236}">
                <a16:creationId xmlns:a16="http://schemas.microsoft.com/office/drawing/2014/main" id="{DAA7A565-62E3-4077-B1E3-94D5CD88A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4" y="1449421"/>
            <a:ext cx="1525190" cy="2286000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farm4.staticflickr.com/3100/3143805196_1fdeb9bb72_z.jpg">
            <a:extLst>
              <a:ext uri="{FF2B5EF4-FFF2-40B4-BE49-F238E27FC236}">
                <a16:creationId xmlns:a16="http://schemas.microsoft.com/office/drawing/2014/main" id="{39FE2BBB-EA6D-477A-8750-7FE1F108D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4" y="3969899"/>
            <a:ext cx="3426324" cy="2286000"/>
          </a:xfrm>
          <a:prstGeom prst="rect">
            <a:avLst/>
          </a:prstGeom>
          <a:noFill/>
          <a:ln w="571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farm9.staticflickr.com/8099/8486509413_1791c2caa6_z.jpg">
            <a:extLst>
              <a:ext uri="{FF2B5EF4-FFF2-40B4-BE49-F238E27FC236}">
                <a16:creationId xmlns:a16="http://schemas.microsoft.com/office/drawing/2014/main" id="{F9D75633-15C6-4B6A-82D5-F23BAF869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41" y="1446483"/>
            <a:ext cx="3340274" cy="2286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farm4.staticflickr.com/3170/2592685016_2845b72f8b_z.jpg">
            <a:extLst>
              <a:ext uri="{FF2B5EF4-FFF2-40B4-BE49-F238E27FC236}">
                <a16:creationId xmlns:a16="http://schemas.microsoft.com/office/drawing/2014/main" id="{C30B1ED4-D5AF-49DB-A15F-3C1F9C3E7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11" y="3963111"/>
            <a:ext cx="1518048" cy="2286000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farm1.staticflickr.com/32/43442733_a37102948f_z.jpg">
            <a:extLst>
              <a:ext uri="{FF2B5EF4-FFF2-40B4-BE49-F238E27FC236}">
                <a16:creationId xmlns:a16="http://schemas.microsoft.com/office/drawing/2014/main" id="{1EDC37DF-6611-4BA0-A30B-149233B3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12" y="3976687"/>
            <a:ext cx="3048000" cy="2286000"/>
          </a:xfrm>
          <a:prstGeom prst="rect">
            <a:avLst/>
          </a:prstGeom>
          <a:noFill/>
          <a:ln w="571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farm1.staticflickr.com/179/445023247_b8c5359abb_z.jpg">
            <a:extLst>
              <a:ext uri="{FF2B5EF4-FFF2-40B4-BE49-F238E27FC236}">
                <a16:creationId xmlns:a16="http://schemas.microsoft.com/office/drawing/2014/main" id="{8CBE5ADA-380B-4C05-8C80-0C0F639D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148" y="1453271"/>
            <a:ext cx="1521619" cy="2286000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s://farm4.staticflickr.com/3460/4001068327_f314e9c8e3_z.jpg">
            <a:extLst>
              <a:ext uri="{FF2B5EF4-FFF2-40B4-BE49-F238E27FC236}">
                <a16:creationId xmlns:a16="http://schemas.microsoft.com/office/drawing/2014/main" id="{D0AD25A0-166F-4519-A836-99840D877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32" y="1446483"/>
            <a:ext cx="1714500" cy="2286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036FB9A-77CF-4E82-AE93-43BC85E1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What do Giraffes Do All 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849F5-D17A-4B0C-ACE1-40980783B021}"/>
              </a:ext>
            </a:extLst>
          </p:cNvPr>
          <p:cNvSpPr txBox="1"/>
          <p:nvPr/>
        </p:nvSpPr>
        <p:spPr>
          <a:xfrm>
            <a:off x="183234" y="5914735"/>
            <a:ext cx="3426324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giraffe grazing in its enclosure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597481-BDD6-48DC-81D3-FFA608FB4CFB}"/>
              </a:ext>
            </a:extLst>
          </p:cNvPr>
          <p:cNvSpPr txBox="1"/>
          <p:nvPr/>
        </p:nvSpPr>
        <p:spPr>
          <a:xfrm>
            <a:off x="3994424" y="5325781"/>
            <a:ext cx="1540020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giraffe </a:t>
            </a:r>
          </a:p>
          <a:p>
            <a:r>
              <a:rPr lang="en-US" dirty="0"/>
              <a:t>wandering </a:t>
            </a:r>
          </a:p>
          <a:p>
            <a:r>
              <a:rPr lang="en-US" dirty="0"/>
              <a:t>around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93E4A2-D958-4797-BA94-4DC0333F85DB}"/>
              </a:ext>
            </a:extLst>
          </p:cNvPr>
          <p:cNvSpPr txBox="1"/>
          <p:nvPr/>
        </p:nvSpPr>
        <p:spPr>
          <a:xfrm>
            <a:off x="1930167" y="3377235"/>
            <a:ext cx="3340273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giraffe sitting and resting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CBE7A3-11A0-4E5A-8A2B-F799B2F6576A}"/>
              </a:ext>
            </a:extLst>
          </p:cNvPr>
          <p:cNvSpPr txBox="1"/>
          <p:nvPr/>
        </p:nvSpPr>
        <p:spPr>
          <a:xfrm>
            <a:off x="207817" y="6354374"/>
            <a:ext cx="872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With apologies to both giraffes and people who study giraffes, I’m sure they’re fascinating</a:t>
            </a:r>
          </a:p>
        </p:txBody>
      </p:sp>
    </p:spTree>
    <p:extLst>
      <p:ext uri="{BB962C8B-B14F-4D97-AF65-F5344CB8AC3E}">
        <p14:creationId xmlns:p14="http://schemas.microsoft.com/office/powerpoint/2010/main" val="389720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3ADDF-FE7E-45B9-BB6E-A028BB51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Idea – Retrieval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3BEC04-AAD0-414F-9DE1-6D5076F750DE}"/>
              </a:ext>
            </a:extLst>
          </p:cNvPr>
          <p:cNvGrpSpPr/>
          <p:nvPr/>
        </p:nvGrpSpPr>
        <p:grpSpPr>
          <a:xfrm>
            <a:off x="2559563" y="2063047"/>
            <a:ext cx="2091447" cy="2093070"/>
            <a:chOff x="2626467" y="2247089"/>
            <a:chExt cx="2091447" cy="209307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76C9440-4B62-42BE-A9BB-3A5F9F263732}"/>
                </a:ext>
              </a:extLst>
            </p:cNvPr>
            <p:cNvCxnSpPr/>
            <p:nvPr/>
          </p:nvCxnSpPr>
          <p:spPr>
            <a:xfrm flipV="1">
              <a:off x="2626467" y="2247089"/>
              <a:ext cx="0" cy="2091447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EA497A7-2650-4790-BBB6-11096460CFF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672191" y="3294435"/>
              <a:ext cx="0" cy="2091447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015F44-E2B2-4F39-9174-F2CDA74CC166}"/>
              </a:ext>
            </a:extLst>
          </p:cNvPr>
          <p:cNvGrpSpPr/>
          <p:nvPr/>
        </p:nvGrpSpPr>
        <p:grpSpPr>
          <a:xfrm>
            <a:off x="5222222" y="2167842"/>
            <a:ext cx="3809125" cy="1561368"/>
            <a:chOff x="5008213" y="1677538"/>
            <a:chExt cx="3809125" cy="1561368"/>
          </a:xfrm>
        </p:grpSpPr>
        <p:pic>
          <p:nvPicPr>
            <p:cNvPr id="15" name="Picture 18" descr="https://farm4.staticflickr.com/3460/4001068327_f314e9c8e3_z.jpg">
              <a:extLst>
                <a:ext uri="{FF2B5EF4-FFF2-40B4-BE49-F238E27FC236}">
                  <a16:creationId xmlns:a16="http://schemas.microsoft.com/office/drawing/2014/main" id="{6CFF5A39-4D43-4B48-9910-0F7C9BD1E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213" y="1677538"/>
              <a:ext cx="1171026" cy="156136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D8C477-2F98-4D1D-A0B8-688399B04F4B}"/>
                </a:ext>
              </a:extLst>
            </p:cNvPr>
            <p:cNvSpPr txBox="1"/>
            <p:nvPr/>
          </p:nvSpPr>
          <p:spPr>
            <a:xfrm>
              <a:off x="6322979" y="1677538"/>
              <a:ext cx="24943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New “test” image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E8C8C-15C5-484B-8AD3-37F1433ED48D}"/>
              </a:ext>
            </a:extLst>
          </p:cNvPr>
          <p:cNvGrpSpPr/>
          <p:nvPr/>
        </p:nvGrpSpPr>
        <p:grpSpPr>
          <a:xfrm>
            <a:off x="115178" y="5023814"/>
            <a:ext cx="9028822" cy="1569661"/>
            <a:chOff x="115178" y="5023814"/>
            <a:chExt cx="9028822" cy="1569661"/>
          </a:xfrm>
        </p:grpSpPr>
        <p:pic>
          <p:nvPicPr>
            <p:cNvPr id="9" name="Picture 2" descr="https://farm9.staticflickr.com/8315/7969949632_996950778a_z.jpg">
              <a:extLst>
                <a:ext uri="{FF2B5EF4-FFF2-40B4-BE49-F238E27FC236}">
                  <a16:creationId xmlns:a16="http://schemas.microsoft.com/office/drawing/2014/main" id="{EAC018BA-86DC-4705-91B3-FAFA4A920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9563" y="5023815"/>
              <a:ext cx="1041725" cy="156136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https://farm9.staticflickr.com/8099/8486509413_1791c2caa6_z.jpg">
              <a:extLst>
                <a:ext uri="{FF2B5EF4-FFF2-40B4-BE49-F238E27FC236}">
                  <a16:creationId xmlns:a16="http://schemas.microsoft.com/office/drawing/2014/main" id="{5E27AFF8-26B2-464B-A9B1-58616F883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113" y="5023815"/>
              <a:ext cx="2281452" cy="156136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FBB690-ED54-4147-84FE-FD7B07E0B985}"/>
                </a:ext>
              </a:extLst>
            </p:cNvPr>
            <p:cNvSpPr txBox="1"/>
            <p:nvPr/>
          </p:nvSpPr>
          <p:spPr>
            <a:xfrm>
              <a:off x="115178" y="5112001"/>
              <a:ext cx="209728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sng" dirty="0"/>
                <a:t>Training </a:t>
              </a:r>
            </a:p>
            <a:p>
              <a:pPr algn="ctr"/>
              <a:r>
                <a:rPr lang="en-US" sz="2800" u="sng" dirty="0"/>
                <a:t>images </a:t>
              </a:r>
            </a:p>
            <a:p>
              <a:pPr algn="ctr"/>
              <a:r>
                <a:rPr lang="en-US" sz="2800" u="sng" dirty="0"/>
                <a:t>+ captions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884BD2-B7E4-4E5C-921D-20608C212BEA}"/>
                </a:ext>
              </a:extLst>
            </p:cNvPr>
            <p:cNvSpPr txBox="1"/>
            <p:nvPr/>
          </p:nvSpPr>
          <p:spPr>
            <a:xfrm>
              <a:off x="3601288" y="5023815"/>
              <a:ext cx="18666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“Giraffe that’s out standing in its field”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4AFA23-1A65-4846-BEA7-0AC446B29797}"/>
                </a:ext>
              </a:extLst>
            </p:cNvPr>
            <p:cNvSpPr txBox="1"/>
            <p:nvPr/>
          </p:nvSpPr>
          <p:spPr>
            <a:xfrm>
              <a:off x="7695605" y="5023814"/>
              <a:ext cx="14483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“Giraffe sitting &amp; relaxing”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7F93FA4-7471-4858-9152-51F9308F1B75}"/>
              </a:ext>
            </a:extLst>
          </p:cNvPr>
          <p:cNvGrpSpPr/>
          <p:nvPr/>
        </p:nvGrpSpPr>
        <p:grpSpPr>
          <a:xfrm>
            <a:off x="2688391" y="3479084"/>
            <a:ext cx="392035" cy="1544731"/>
            <a:chOff x="2688391" y="3479084"/>
            <a:chExt cx="392035" cy="15447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8A0E152-D42D-4B6B-A216-8F925DD77168}"/>
                </a:ext>
              </a:extLst>
            </p:cNvPr>
            <p:cNvSpPr/>
            <p:nvPr/>
          </p:nvSpPr>
          <p:spPr>
            <a:xfrm>
              <a:off x="2688391" y="3479084"/>
              <a:ext cx="328883" cy="32888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" name="Connector: Curved 25">
              <a:extLst>
                <a:ext uri="{FF2B5EF4-FFF2-40B4-BE49-F238E27FC236}">
                  <a16:creationId xmlns:a16="http://schemas.microsoft.com/office/drawing/2014/main" id="{53C50F3B-3BED-4F60-9907-C5F9B5356CB0}"/>
                </a:ext>
              </a:extLst>
            </p:cNvPr>
            <p:cNvCxnSpPr>
              <a:stCxn id="9" idx="0"/>
              <a:endCxn id="17" idx="4"/>
            </p:cNvCxnSpPr>
            <p:nvPr/>
          </p:nvCxnSpPr>
          <p:spPr>
            <a:xfrm rot="16200000" flipV="1">
              <a:off x="2358706" y="4302094"/>
              <a:ext cx="1215848" cy="227593"/>
            </a:xfrm>
            <a:prstGeom prst="curvedConnector3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0C95F40-BEBE-463D-9D41-8A5A3ACBB71A}"/>
              </a:ext>
            </a:extLst>
          </p:cNvPr>
          <p:cNvSpPr txBox="1"/>
          <p:nvPr/>
        </p:nvSpPr>
        <p:spPr>
          <a:xfrm>
            <a:off x="2559563" y="1479522"/>
            <a:ext cx="167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  <a:r>
              <a:rPr lang="en-US" sz="3200" baseline="30000" dirty="0"/>
              <a:t>4096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E1E68E-527E-4376-A3B6-4797A3C98C65}"/>
              </a:ext>
            </a:extLst>
          </p:cNvPr>
          <p:cNvGrpSpPr/>
          <p:nvPr/>
        </p:nvGrpSpPr>
        <p:grpSpPr>
          <a:xfrm>
            <a:off x="3626423" y="3619240"/>
            <a:ext cx="2865416" cy="1404575"/>
            <a:chOff x="3626423" y="3619240"/>
            <a:chExt cx="2865416" cy="14045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48C6D49-38B6-4810-9547-8D048F0C3A5C}"/>
                </a:ext>
              </a:extLst>
            </p:cNvPr>
            <p:cNvSpPr/>
            <p:nvPr/>
          </p:nvSpPr>
          <p:spPr>
            <a:xfrm>
              <a:off x="3626423" y="3619240"/>
              <a:ext cx="328883" cy="32888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Connector: Curved 32">
              <a:extLst>
                <a:ext uri="{FF2B5EF4-FFF2-40B4-BE49-F238E27FC236}">
                  <a16:creationId xmlns:a16="http://schemas.microsoft.com/office/drawing/2014/main" id="{8BF8B96B-70A6-4FFA-A91C-E209E246886C}"/>
                </a:ext>
              </a:extLst>
            </p:cNvPr>
            <p:cNvCxnSpPr>
              <a:cxnSpLocks/>
              <a:stCxn id="11" idx="0"/>
              <a:endCxn id="19" idx="5"/>
            </p:cNvCxnSpPr>
            <p:nvPr/>
          </p:nvCxnSpPr>
          <p:spPr>
            <a:xfrm rot="16200000" flipV="1">
              <a:off x="4637563" y="3169538"/>
              <a:ext cx="1123856" cy="2584697"/>
            </a:xfrm>
            <a:prstGeom prst="curvedConnector3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CF2808-4023-4A78-8294-BB2C2700BF6F}"/>
              </a:ext>
            </a:extLst>
          </p:cNvPr>
          <p:cNvGrpSpPr/>
          <p:nvPr/>
        </p:nvGrpSpPr>
        <p:grpSpPr>
          <a:xfrm>
            <a:off x="3601288" y="2948525"/>
            <a:ext cx="1620935" cy="394609"/>
            <a:chOff x="3601288" y="2948525"/>
            <a:chExt cx="1620935" cy="39460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9943F70-95F4-4263-92EB-34D9970771A9}"/>
                </a:ext>
              </a:extLst>
            </p:cNvPr>
            <p:cNvSpPr/>
            <p:nvPr/>
          </p:nvSpPr>
          <p:spPr>
            <a:xfrm>
              <a:off x="3601288" y="3014251"/>
              <a:ext cx="328883" cy="32888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Connector: Curved 35">
              <a:extLst>
                <a:ext uri="{FF2B5EF4-FFF2-40B4-BE49-F238E27FC236}">
                  <a16:creationId xmlns:a16="http://schemas.microsoft.com/office/drawing/2014/main" id="{A52D3B38-B3B5-45E0-90FD-DBCAE6981B06}"/>
                </a:ext>
              </a:extLst>
            </p:cNvPr>
            <p:cNvCxnSpPr>
              <a:cxnSpLocks/>
              <a:stCxn id="15" idx="1"/>
              <a:endCxn id="18" idx="6"/>
            </p:cNvCxnSpPr>
            <p:nvPr/>
          </p:nvCxnSpPr>
          <p:spPr>
            <a:xfrm rot="10800000" flipV="1">
              <a:off x="3930172" y="2948525"/>
              <a:ext cx="1292051" cy="230167"/>
            </a:xfrm>
            <a:prstGeom prst="curvedConnector3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ADB39A-35CC-4413-B6EB-CDFC813253A5}"/>
              </a:ext>
            </a:extLst>
          </p:cNvPr>
          <p:cNvGrpSpPr/>
          <p:nvPr/>
        </p:nvGrpSpPr>
        <p:grpSpPr>
          <a:xfrm>
            <a:off x="3080425" y="3206163"/>
            <a:ext cx="710440" cy="413077"/>
            <a:chOff x="3080425" y="3206163"/>
            <a:chExt cx="710440" cy="413077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DDD895E-8A78-44DE-827D-F3EAAFDCEB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0425" y="3206163"/>
              <a:ext cx="444127" cy="296800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7EB0134-0370-4E7E-948C-A1EBBB0E6FF6}"/>
                </a:ext>
              </a:extLst>
            </p:cNvPr>
            <p:cNvCxnSpPr>
              <a:cxnSpLocks/>
              <a:stCxn id="19" idx="0"/>
              <a:endCxn id="18" idx="4"/>
            </p:cNvCxnSpPr>
            <p:nvPr/>
          </p:nvCxnSpPr>
          <p:spPr>
            <a:xfrm flipH="1" flipV="1">
              <a:off x="3765730" y="3343134"/>
              <a:ext cx="25135" cy="276106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72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3ADDF-FE7E-45B9-BB6E-A028BB51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Idea – Retrieval</a:t>
            </a:r>
          </a:p>
        </p:txBody>
      </p:sp>
      <p:pic>
        <p:nvPicPr>
          <p:cNvPr id="9" name="Picture 2" descr="https://farm9.staticflickr.com/8315/7969949632_996950778a_z.jpg">
            <a:extLst>
              <a:ext uri="{FF2B5EF4-FFF2-40B4-BE49-F238E27FC236}">
                <a16:creationId xmlns:a16="http://schemas.microsoft.com/office/drawing/2014/main" id="{EAC018BA-86DC-4705-91B3-FAFA4A92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63" y="5023815"/>
            <a:ext cx="1041725" cy="15613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farm9.staticflickr.com/8099/8486509413_1791c2caa6_z.jpg">
            <a:extLst>
              <a:ext uri="{FF2B5EF4-FFF2-40B4-BE49-F238E27FC236}">
                <a16:creationId xmlns:a16="http://schemas.microsoft.com/office/drawing/2014/main" id="{5E27AFF8-26B2-464B-A9B1-58616F88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113" y="5023815"/>
            <a:ext cx="2281452" cy="15613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3BEC04-AAD0-414F-9DE1-6D5076F750DE}"/>
              </a:ext>
            </a:extLst>
          </p:cNvPr>
          <p:cNvGrpSpPr/>
          <p:nvPr/>
        </p:nvGrpSpPr>
        <p:grpSpPr>
          <a:xfrm>
            <a:off x="2559563" y="2063047"/>
            <a:ext cx="2091447" cy="2093070"/>
            <a:chOff x="2626467" y="2247089"/>
            <a:chExt cx="2091447" cy="209307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76C9440-4B62-42BE-A9BB-3A5F9F263732}"/>
                </a:ext>
              </a:extLst>
            </p:cNvPr>
            <p:cNvCxnSpPr/>
            <p:nvPr/>
          </p:nvCxnSpPr>
          <p:spPr>
            <a:xfrm flipV="1">
              <a:off x="2626467" y="2247089"/>
              <a:ext cx="0" cy="2091447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EA497A7-2650-4790-BBB6-11096460CFF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672191" y="3294435"/>
              <a:ext cx="0" cy="2091447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28A0E152-D42D-4B6B-A216-8F925DD77168}"/>
              </a:ext>
            </a:extLst>
          </p:cNvPr>
          <p:cNvSpPr/>
          <p:nvPr/>
        </p:nvSpPr>
        <p:spPr>
          <a:xfrm>
            <a:off x="2688391" y="3479084"/>
            <a:ext cx="328883" cy="3288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943F70-95F4-4263-92EB-34D9970771A9}"/>
              </a:ext>
            </a:extLst>
          </p:cNvPr>
          <p:cNvSpPr/>
          <p:nvPr/>
        </p:nvSpPr>
        <p:spPr>
          <a:xfrm>
            <a:off x="3601288" y="3014251"/>
            <a:ext cx="328883" cy="3288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8C6D49-38B6-4810-9547-8D048F0C3A5C}"/>
              </a:ext>
            </a:extLst>
          </p:cNvPr>
          <p:cNvSpPr/>
          <p:nvPr/>
        </p:nvSpPr>
        <p:spPr>
          <a:xfrm>
            <a:off x="3626423" y="3619240"/>
            <a:ext cx="328883" cy="3288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015F44-E2B2-4F39-9174-F2CDA74CC166}"/>
              </a:ext>
            </a:extLst>
          </p:cNvPr>
          <p:cNvGrpSpPr/>
          <p:nvPr/>
        </p:nvGrpSpPr>
        <p:grpSpPr>
          <a:xfrm>
            <a:off x="5222222" y="2167842"/>
            <a:ext cx="3809125" cy="1569660"/>
            <a:chOff x="5008213" y="1677538"/>
            <a:chExt cx="3809125" cy="1569660"/>
          </a:xfrm>
        </p:grpSpPr>
        <p:pic>
          <p:nvPicPr>
            <p:cNvPr id="15" name="Picture 18" descr="https://farm4.staticflickr.com/3460/4001068327_f314e9c8e3_z.jpg">
              <a:extLst>
                <a:ext uri="{FF2B5EF4-FFF2-40B4-BE49-F238E27FC236}">
                  <a16:creationId xmlns:a16="http://schemas.microsoft.com/office/drawing/2014/main" id="{6CFF5A39-4D43-4B48-9910-0F7C9BD1E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213" y="1677538"/>
              <a:ext cx="1171026" cy="156136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D8C477-2F98-4D1D-A0B8-688399B04F4B}"/>
                </a:ext>
              </a:extLst>
            </p:cNvPr>
            <p:cNvSpPr txBox="1"/>
            <p:nvPr/>
          </p:nvSpPr>
          <p:spPr>
            <a:xfrm>
              <a:off x="6322979" y="1677538"/>
              <a:ext cx="24943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“Giraffe sitting &amp; relaxing”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CFBB690-ED54-4147-84FE-FD7B07E0B985}"/>
              </a:ext>
            </a:extLst>
          </p:cNvPr>
          <p:cNvSpPr txBox="1"/>
          <p:nvPr/>
        </p:nvSpPr>
        <p:spPr>
          <a:xfrm>
            <a:off x="115178" y="5112001"/>
            <a:ext cx="2097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Training </a:t>
            </a:r>
          </a:p>
          <a:p>
            <a:pPr algn="ctr"/>
            <a:r>
              <a:rPr lang="en-US" sz="2800" u="sng" dirty="0"/>
              <a:t>images </a:t>
            </a:r>
          </a:p>
          <a:p>
            <a:pPr algn="ctr"/>
            <a:r>
              <a:rPr lang="en-US" sz="2800" u="sng" dirty="0"/>
              <a:t>+ captions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884BD2-B7E4-4E5C-921D-20608C212BEA}"/>
              </a:ext>
            </a:extLst>
          </p:cNvPr>
          <p:cNvSpPr txBox="1"/>
          <p:nvPr/>
        </p:nvSpPr>
        <p:spPr>
          <a:xfrm>
            <a:off x="3601288" y="5023815"/>
            <a:ext cx="1866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“Giraffe that’s out standing in its field”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4AFA23-1A65-4846-BEA7-0AC446B29797}"/>
              </a:ext>
            </a:extLst>
          </p:cNvPr>
          <p:cNvSpPr txBox="1"/>
          <p:nvPr/>
        </p:nvSpPr>
        <p:spPr>
          <a:xfrm>
            <a:off x="7695605" y="5023814"/>
            <a:ext cx="1448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“Giraffe sitting &amp; relaxing”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53C50F3B-3BED-4F60-9907-C5F9B5356CB0}"/>
              </a:ext>
            </a:extLst>
          </p:cNvPr>
          <p:cNvCxnSpPr>
            <a:cxnSpLocks/>
            <a:stCxn id="9" idx="0"/>
            <a:endCxn id="17" idx="4"/>
          </p:cNvCxnSpPr>
          <p:nvPr/>
        </p:nvCxnSpPr>
        <p:spPr>
          <a:xfrm rot="16200000" flipV="1">
            <a:off x="2358706" y="4302094"/>
            <a:ext cx="1215848" cy="227593"/>
          </a:xfrm>
          <a:prstGeom prst="curvedConnector3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0C95F40-BEBE-463D-9D41-8A5A3ACBB71A}"/>
              </a:ext>
            </a:extLst>
          </p:cNvPr>
          <p:cNvSpPr txBox="1"/>
          <p:nvPr/>
        </p:nvSpPr>
        <p:spPr>
          <a:xfrm>
            <a:off x="2559563" y="1479522"/>
            <a:ext cx="167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  <a:r>
              <a:rPr lang="en-US" sz="3200" baseline="30000" dirty="0"/>
              <a:t>4096</a:t>
            </a:r>
          </a:p>
        </p:txBody>
      </p: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8BF8B96B-70A6-4FFA-A91C-E209E246886C}"/>
              </a:ext>
            </a:extLst>
          </p:cNvPr>
          <p:cNvCxnSpPr>
            <a:cxnSpLocks/>
            <a:stCxn id="11" idx="0"/>
            <a:endCxn id="19" idx="5"/>
          </p:cNvCxnSpPr>
          <p:nvPr/>
        </p:nvCxnSpPr>
        <p:spPr>
          <a:xfrm rot="16200000" flipV="1">
            <a:off x="4637563" y="3169538"/>
            <a:ext cx="1123856" cy="2584697"/>
          </a:xfrm>
          <a:prstGeom prst="curvedConnector3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A52D3B38-B3B5-45E0-90FD-DBCAE6981B06}"/>
              </a:ext>
            </a:extLst>
          </p:cNvPr>
          <p:cNvCxnSpPr>
            <a:cxnSpLocks/>
            <a:stCxn id="15" idx="1"/>
            <a:endCxn id="18" idx="6"/>
          </p:cNvCxnSpPr>
          <p:nvPr/>
        </p:nvCxnSpPr>
        <p:spPr>
          <a:xfrm rot="10800000" flipV="1">
            <a:off x="3930172" y="2948525"/>
            <a:ext cx="1292051" cy="230167"/>
          </a:xfrm>
          <a:prstGeom prst="curvedConnector3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DDD895E-8A78-44DE-827D-F3EAAFDCEB49}"/>
              </a:ext>
            </a:extLst>
          </p:cNvPr>
          <p:cNvCxnSpPr>
            <a:cxnSpLocks/>
          </p:cNvCxnSpPr>
          <p:nvPr/>
        </p:nvCxnSpPr>
        <p:spPr>
          <a:xfrm flipV="1">
            <a:off x="3080425" y="3206163"/>
            <a:ext cx="444127" cy="296800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7EB0134-0370-4E7E-948C-A1EBBB0E6FF6}"/>
              </a:ext>
            </a:extLst>
          </p:cNvPr>
          <p:cNvCxnSpPr>
            <a:cxnSpLocks/>
            <a:stCxn id="19" idx="0"/>
            <a:endCxn id="18" idx="4"/>
          </p:cNvCxnSpPr>
          <p:nvPr/>
        </p:nvCxnSpPr>
        <p:spPr>
          <a:xfrm flipH="1" flipV="1">
            <a:off x="3765730" y="3343134"/>
            <a:ext cx="25135" cy="276106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726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2FDA-FA83-4D14-8AFC-F1F8C17C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63595-3C88-4150-883B-B503E20C1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27" y="1223698"/>
            <a:ext cx="6935145" cy="50065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92EE3D-F9DC-46DF-B014-B169C72AA823}"/>
              </a:ext>
            </a:extLst>
          </p:cNvPr>
          <p:cNvSpPr/>
          <p:nvPr/>
        </p:nvSpPr>
        <p:spPr>
          <a:xfrm>
            <a:off x="151116" y="6492874"/>
            <a:ext cx="8166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+mj-lt"/>
              </a:rPr>
              <a:t>Exploring Nearest Neighbor Approaches for Image Captioning.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Devlin et al. 2015</a:t>
            </a:r>
            <a:endParaRPr lang="en-US" sz="1400" i="1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5788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57623-4457-4E20-9597-6459CE0E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E65D7-A740-42ED-AD09-19C9BA76A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74" y="1294429"/>
            <a:ext cx="6793450" cy="48333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FA4D00-6C8A-46F1-A867-D70FEEA2FC02}"/>
              </a:ext>
            </a:extLst>
          </p:cNvPr>
          <p:cNvSpPr/>
          <p:nvPr/>
        </p:nvSpPr>
        <p:spPr>
          <a:xfrm>
            <a:off x="151116" y="6492874"/>
            <a:ext cx="8166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+mj-lt"/>
              </a:rPr>
              <a:t>Exploring Nearest Neighbor Approaches for Image Captioning.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Devlin et al. 2015</a:t>
            </a:r>
            <a:endParaRPr lang="en-US" sz="1400" i="1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1278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E41C-824A-4991-AD6B-911947ED3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D5D0A-20C0-4553-B099-A5735CD49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practice: humans don’t like retrieved captions as much</a:t>
            </a:r>
          </a:p>
          <a:p>
            <a:r>
              <a:rPr lang="en-US" dirty="0"/>
              <a:t>Can’t generate anything new!</a:t>
            </a:r>
          </a:p>
          <a:p>
            <a:r>
              <a:rPr lang="en-US" dirty="0"/>
              <a:t>Works well, but </a:t>
            </a:r>
            <a:r>
              <a:rPr lang="en-US" b="1" dirty="0"/>
              <a:t>nowhere near </a:t>
            </a:r>
            <a:r>
              <a:rPr lang="en-US" dirty="0"/>
              <a:t>as well as good systems</a:t>
            </a:r>
          </a:p>
        </p:txBody>
      </p:sp>
    </p:spTree>
    <p:extLst>
      <p:ext uri="{BB962C8B-B14F-4D97-AF65-F5344CB8AC3E}">
        <p14:creationId xmlns:p14="http://schemas.microsoft.com/office/powerpoint/2010/main" val="6326210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C312-A899-4E48-B1EB-E0130420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in This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879A7-602C-4778-BD65-5A18E8AA1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Very</a:t>
            </a:r>
            <a:r>
              <a:rPr lang="en-US" dirty="0"/>
              <a:t> </a:t>
            </a:r>
            <a:r>
              <a:rPr lang="en-US"/>
              <a:t>Quick summary</a:t>
            </a:r>
            <a:endParaRPr lang="en-US" dirty="0"/>
          </a:p>
          <a:p>
            <a:r>
              <a:rPr lang="en-US" dirty="0"/>
              <a:t>Great resources include</a:t>
            </a:r>
          </a:p>
          <a:p>
            <a:pPr lvl="1"/>
            <a:r>
              <a:rPr lang="en-US" dirty="0"/>
              <a:t>EECS 487 (Lu Wang)</a:t>
            </a:r>
          </a:p>
          <a:p>
            <a:pPr lvl="1"/>
            <a:r>
              <a:rPr lang="en-US" dirty="0"/>
              <a:t>EECS 498 (Justin Johnson)</a:t>
            </a:r>
          </a:p>
          <a:p>
            <a:pPr lvl="1"/>
            <a:r>
              <a:rPr lang="en-US" dirty="0"/>
              <a:t>Transformers from scratch http://peterbloem.nl/blog/transformers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822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BDA9-4202-4467-9BF0-96258570E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5500DB-4EC2-47B2-A77F-A2CBF60D854C}"/>
              </a:ext>
            </a:extLst>
          </p:cNvPr>
          <p:cNvGrpSpPr/>
          <p:nvPr/>
        </p:nvGrpSpPr>
        <p:grpSpPr>
          <a:xfrm>
            <a:off x="3287660" y="2542567"/>
            <a:ext cx="1411852" cy="1585751"/>
            <a:chOff x="3287660" y="2542567"/>
            <a:chExt cx="1411852" cy="1585751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9AE0CA8-08A8-41EE-8FAC-2D1FE3390AA2}"/>
                </a:ext>
              </a:extLst>
            </p:cNvPr>
            <p:cNvCxnSpPr/>
            <p:nvPr/>
          </p:nvCxnSpPr>
          <p:spPr>
            <a:xfrm flipV="1">
              <a:off x="3968775" y="3797422"/>
              <a:ext cx="0" cy="33089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7802FC7-10CA-433A-A640-2AC6EA3BFC62}"/>
                </a:ext>
              </a:extLst>
            </p:cNvPr>
            <p:cNvSpPr/>
            <p:nvPr/>
          </p:nvSpPr>
          <p:spPr>
            <a:xfrm>
              <a:off x="3763661" y="3105455"/>
              <a:ext cx="449860" cy="59664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y</a:t>
              </a:r>
              <a:r>
                <a:rPr lang="en-US" sz="2000" baseline="-25000" dirty="0"/>
                <a:t>1</a:t>
              </a:r>
              <a:endParaRPr lang="en-US" sz="20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F43ABD-B997-4BEC-9F0E-1721EB7F189E}"/>
                </a:ext>
              </a:extLst>
            </p:cNvPr>
            <p:cNvSpPr txBox="1"/>
            <p:nvPr/>
          </p:nvSpPr>
          <p:spPr>
            <a:xfrm>
              <a:off x="3287660" y="2542567"/>
              <a:ext cx="1411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Quand</a:t>
              </a:r>
              <a:endParaRPr lang="en-US" sz="2800" dirty="0"/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4DA140F3-4CB9-4534-B389-79BCE5FF3CC9}"/>
              </a:ext>
            </a:extLst>
          </p:cNvPr>
          <p:cNvSpPr/>
          <p:nvPr/>
        </p:nvSpPr>
        <p:spPr>
          <a:xfrm>
            <a:off x="3239908" y="3706880"/>
            <a:ext cx="1571493" cy="1571493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5D9CF9A-46AE-40CB-B891-F703B317AB38}"/>
              </a:ext>
            </a:extLst>
          </p:cNvPr>
          <p:cNvSpPr txBox="1"/>
          <p:nvPr/>
        </p:nvSpPr>
        <p:spPr>
          <a:xfrm>
            <a:off x="5159140" y="2358603"/>
            <a:ext cx="38807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Suppose you’re in charge of the hidden state. What’s the problem?</a:t>
            </a:r>
          </a:p>
          <a:p>
            <a:endParaRPr lang="en-US" sz="2800" b="1" dirty="0"/>
          </a:p>
          <a:p>
            <a:r>
              <a:rPr lang="en-US" sz="2800" dirty="0"/>
              <a:t>Have to keep track of everything! Very tedious if the sequence is long.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37A28A44-9D68-4FBF-8B7E-2E83C3C64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Example: English to French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0F00AB8-D854-49C8-B4D2-F0D3A750A850}"/>
              </a:ext>
            </a:extLst>
          </p:cNvPr>
          <p:cNvSpPr/>
          <p:nvPr/>
        </p:nvSpPr>
        <p:spPr>
          <a:xfrm>
            <a:off x="151116" y="6492874"/>
            <a:ext cx="8166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Diagram is remake of one from J. Johnson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F6EEE12-95F5-43EA-A9EE-579C73614927}"/>
              </a:ext>
            </a:extLst>
          </p:cNvPr>
          <p:cNvSpPr/>
          <p:nvPr/>
        </p:nvSpPr>
        <p:spPr>
          <a:xfrm>
            <a:off x="104105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260AB-EF5A-4EB0-9A8C-F824F5F089F8}"/>
              </a:ext>
            </a:extLst>
          </p:cNvPr>
          <p:cNvGrpSpPr/>
          <p:nvPr/>
        </p:nvGrpSpPr>
        <p:grpSpPr>
          <a:xfrm>
            <a:off x="368659" y="4241762"/>
            <a:ext cx="1166820" cy="2215433"/>
            <a:chOff x="368659" y="4241762"/>
            <a:chExt cx="1166820" cy="2215433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27DB704-C8F7-4647-A750-C417322D9F1D}"/>
                </a:ext>
              </a:extLst>
            </p:cNvPr>
            <p:cNvCxnSpPr/>
            <p:nvPr/>
          </p:nvCxnSpPr>
          <p:spPr>
            <a:xfrm>
              <a:off x="553965" y="4540075"/>
              <a:ext cx="173174" cy="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ED72CC5-BC8C-45D9-B5F2-5BD905224BE3}"/>
                </a:ext>
              </a:extLst>
            </p:cNvPr>
            <p:cNvSpPr/>
            <p:nvPr/>
          </p:nvSpPr>
          <p:spPr>
            <a:xfrm>
              <a:off x="742166" y="5229385"/>
              <a:ext cx="449860" cy="59664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x</a:t>
              </a:r>
              <a:r>
                <a:rPr lang="en-US" sz="2000" baseline="-25000" dirty="0"/>
                <a:t>1</a:t>
              </a:r>
              <a:endParaRPr lang="en-US" sz="2000" dirty="0"/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5BFF063-114F-4C3E-91A9-334761382104}"/>
                </a:ext>
              </a:extLst>
            </p:cNvPr>
            <p:cNvCxnSpPr/>
            <p:nvPr/>
          </p:nvCxnSpPr>
          <p:spPr>
            <a:xfrm flipV="1">
              <a:off x="967096" y="4874077"/>
              <a:ext cx="0" cy="3008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6A52BBB-71D9-454E-B7C5-4DFECF55FCE8}"/>
                </a:ext>
              </a:extLst>
            </p:cNvPr>
            <p:cNvSpPr/>
            <p:nvPr/>
          </p:nvSpPr>
          <p:spPr>
            <a:xfrm>
              <a:off x="742166" y="4241762"/>
              <a:ext cx="449860" cy="59664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</a:t>
              </a:r>
              <a:r>
                <a:rPr lang="en-US" sz="2000" baseline="-25000" dirty="0"/>
                <a:t>1</a:t>
              </a:r>
              <a:endParaRPr lang="en-US" sz="2000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B586110-0E99-4D3A-8063-A9305AC088B7}"/>
                </a:ext>
              </a:extLst>
            </p:cNvPr>
            <p:cNvSpPr txBox="1"/>
            <p:nvPr/>
          </p:nvSpPr>
          <p:spPr>
            <a:xfrm>
              <a:off x="368659" y="5933975"/>
              <a:ext cx="1166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When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5CFD80E-978B-4358-8249-0E345F57B90A}"/>
              </a:ext>
            </a:extLst>
          </p:cNvPr>
          <p:cNvGrpSpPr/>
          <p:nvPr/>
        </p:nvGrpSpPr>
        <p:grpSpPr>
          <a:xfrm>
            <a:off x="1282980" y="4241762"/>
            <a:ext cx="813744" cy="2215433"/>
            <a:chOff x="1282980" y="4241762"/>
            <a:chExt cx="813744" cy="2215433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4D0F6A2-DA2B-454F-B236-D4763569ABA8}"/>
                </a:ext>
              </a:extLst>
            </p:cNvPr>
            <p:cNvSpPr/>
            <p:nvPr/>
          </p:nvSpPr>
          <p:spPr>
            <a:xfrm>
              <a:off x="1509542" y="5229385"/>
              <a:ext cx="449860" cy="59664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x</a:t>
              </a:r>
              <a:r>
                <a:rPr lang="en-US" sz="2000" baseline="-25000" dirty="0"/>
                <a:t>2</a:t>
              </a:r>
              <a:endParaRPr lang="en-US" sz="2000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D5E85B-61FA-459B-B581-BE919A12AD17}"/>
                </a:ext>
              </a:extLst>
            </p:cNvPr>
            <p:cNvSpPr/>
            <p:nvPr/>
          </p:nvSpPr>
          <p:spPr>
            <a:xfrm>
              <a:off x="1509542" y="4241762"/>
              <a:ext cx="449860" cy="59664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</a:t>
              </a:r>
              <a:r>
                <a:rPr lang="en-US" sz="2000" baseline="-25000" dirty="0"/>
                <a:t>2</a:t>
              </a:r>
              <a:endParaRPr lang="en-US" sz="2000" dirty="0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5453005-2AE9-40D5-9985-A3C251ED28BF}"/>
                </a:ext>
              </a:extLst>
            </p:cNvPr>
            <p:cNvCxnSpPr/>
            <p:nvPr/>
          </p:nvCxnSpPr>
          <p:spPr>
            <a:xfrm flipV="1">
              <a:off x="1724090" y="4874077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D78C655-0D79-416F-87DC-4115FB07D152}"/>
                </a:ext>
              </a:extLst>
            </p:cNvPr>
            <p:cNvCxnSpPr/>
            <p:nvPr/>
          </p:nvCxnSpPr>
          <p:spPr>
            <a:xfrm>
              <a:off x="1282980" y="4540075"/>
              <a:ext cx="173174" cy="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5427BD9-43B1-4086-9EDF-51A5F4B0CCCE}"/>
                </a:ext>
              </a:extLst>
            </p:cNvPr>
            <p:cNvSpPr txBox="1"/>
            <p:nvPr/>
          </p:nvSpPr>
          <p:spPr>
            <a:xfrm>
              <a:off x="1372220" y="5933975"/>
              <a:ext cx="724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 do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6E5F41C-70CB-4981-BAC3-5C3D91C75430}"/>
              </a:ext>
            </a:extLst>
          </p:cNvPr>
          <p:cNvGrpSpPr/>
          <p:nvPr/>
        </p:nvGrpSpPr>
        <p:grpSpPr>
          <a:xfrm>
            <a:off x="2012132" y="4241762"/>
            <a:ext cx="748266" cy="2215433"/>
            <a:chOff x="2012132" y="4241762"/>
            <a:chExt cx="748266" cy="2215433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94EA783-06BD-494E-BA51-069507178522}"/>
                </a:ext>
              </a:extLst>
            </p:cNvPr>
            <p:cNvSpPr/>
            <p:nvPr/>
          </p:nvSpPr>
          <p:spPr>
            <a:xfrm>
              <a:off x="2229557" y="5229385"/>
              <a:ext cx="449860" cy="59664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x</a:t>
              </a:r>
              <a:r>
                <a:rPr lang="en-US" sz="2000" baseline="-25000" dirty="0"/>
                <a:t>3</a:t>
              </a:r>
              <a:endParaRPr lang="en-US" sz="2000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26D8B9-3CC9-4D76-9669-F85E8A261BB6}"/>
                </a:ext>
              </a:extLst>
            </p:cNvPr>
            <p:cNvSpPr/>
            <p:nvPr/>
          </p:nvSpPr>
          <p:spPr>
            <a:xfrm>
              <a:off x="2229557" y="4241762"/>
              <a:ext cx="449860" cy="59664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</a:t>
              </a:r>
              <a:r>
                <a:rPr lang="en-US" sz="2000" baseline="-25000" dirty="0"/>
                <a:t>3</a:t>
              </a:r>
              <a:endParaRPr lang="en-US" sz="2000" dirty="0"/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01C198B9-3E63-4876-BB9B-93B71B786540}"/>
                </a:ext>
              </a:extLst>
            </p:cNvPr>
            <p:cNvCxnSpPr/>
            <p:nvPr/>
          </p:nvCxnSpPr>
          <p:spPr>
            <a:xfrm flipV="1">
              <a:off x="2454487" y="4874077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5B3E7018-A7CB-4AF6-A9B7-D08EF67D85BD}"/>
                </a:ext>
              </a:extLst>
            </p:cNvPr>
            <p:cNvCxnSpPr/>
            <p:nvPr/>
          </p:nvCxnSpPr>
          <p:spPr>
            <a:xfrm>
              <a:off x="2012132" y="4540075"/>
              <a:ext cx="173174" cy="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558544F-7F3F-4B77-AF72-FBE1EB21F7C8}"/>
                </a:ext>
              </a:extLst>
            </p:cNvPr>
            <p:cNvSpPr txBox="1"/>
            <p:nvPr/>
          </p:nvSpPr>
          <p:spPr>
            <a:xfrm>
              <a:off x="2035894" y="5933975"/>
              <a:ext cx="724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7F7FD6C-AE37-421F-8A98-0E84E3143545}"/>
              </a:ext>
            </a:extLst>
          </p:cNvPr>
          <p:cNvGrpSpPr/>
          <p:nvPr/>
        </p:nvGrpSpPr>
        <p:grpSpPr>
          <a:xfrm>
            <a:off x="2760398" y="4241762"/>
            <a:ext cx="823393" cy="2215433"/>
            <a:chOff x="2760398" y="4241762"/>
            <a:chExt cx="823393" cy="2215433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D3CF9E3-1B6A-4BA4-9302-D5964C45A6B9}"/>
                </a:ext>
              </a:extLst>
            </p:cNvPr>
            <p:cNvSpPr/>
            <p:nvPr/>
          </p:nvSpPr>
          <p:spPr>
            <a:xfrm>
              <a:off x="2996609" y="5229385"/>
              <a:ext cx="449860" cy="59664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x</a:t>
              </a:r>
              <a:r>
                <a:rPr lang="en-US" sz="2000" baseline="-25000" dirty="0"/>
                <a:t>4</a:t>
              </a:r>
              <a:endParaRPr lang="en-US" sz="2000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34FFF46-0030-4BA4-897F-C21BA2086941}"/>
                </a:ext>
              </a:extLst>
            </p:cNvPr>
            <p:cNvSpPr/>
            <p:nvPr/>
          </p:nvSpPr>
          <p:spPr>
            <a:xfrm>
              <a:off x="2996609" y="4241762"/>
              <a:ext cx="449860" cy="59664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</a:t>
              </a:r>
              <a:r>
                <a:rPr lang="en-US" sz="2000" baseline="-25000" dirty="0"/>
                <a:t>4</a:t>
              </a:r>
              <a:endParaRPr lang="en-US" sz="2000" dirty="0"/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E5BF577C-E30A-466E-9F97-8BD345D64E1D}"/>
                </a:ext>
              </a:extLst>
            </p:cNvPr>
            <p:cNvCxnSpPr/>
            <p:nvPr/>
          </p:nvCxnSpPr>
          <p:spPr>
            <a:xfrm flipV="1">
              <a:off x="3221539" y="4874077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D0C656B-8D25-4628-B1EA-2DFEB7537A9C}"/>
                </a:ext>
              </a:extLst>
            </p:cNvPr>
            <p:cNvCxnSpPr/>
            <p:nvPr/>
          </p:nvCxnSpPr>
          <p:spPr>
            <a:xfrm>
              <a:off x="2760398" y="4540075"/>
              <a:ext cx="173174" cy="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1F15CAB-5810-48E3-8F51-49E01D9CDAAB}"/>
                </a:ext>
              </a:extLst>
            </p:cNvPr>
            <p:cNvSpPr txBox="1"/>
            <p:nvPr/>
          </p:nvSpPr>
          <p:spPr>
            <a:xfrm>
              <a:off x="2859287" y="5933975"/>
              <a:ext cx="724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B5DC6F-B6BF-44BA-BCE2-471BE5543946}"/>
              </a:ext>
            </a:extLst>
          </p:cNvPr>
          <p:cNvGrpSpPr/>
          <p:nvPr/>
        </p:nvGrpSpPr>
        <p:grpSpPr>
          <a:xfrm>
            <a:off x="3383904" y="4241752"/>
            <a:ext cx="1283502" cy="2144413"/>
            <a:chOff x="3383904" y="4241752"/>
            <a:chExt cx="1283502" cy="214441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A82DA7C-9D9E-4BFD-99BA-03CCD28A80CE}"/>
                </a:ext>
              </a:extLst>
            </p:cNvPr>
            <p:cNvSpPr/>
            <p:nvPr/>
          </p:nvSpPr>
          <p:spPr>
            <a:xfrm>
              <a:off x="3763661" y="5229385"/>
              <a:ext cx="449860" cy="59664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x</a:t>
              </a:r>
              <a:r>
                <a:rPr lang="en-US" sz="2000" baseline="-25000" dirty="0"/>
                <a:t>5</a:t>
              </a:r>
              <a:endParaRPr lang="en-US" sz="20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E970D5A-E205-49B2-AC18-A84D55CA1F69}"/>
                </a:ext>
              </a:extLst>
            </p:cNvPr>
            <p:cNvSpPr txBox="1"/>
            <p:nvPr/>
          </p:nvSpPr>
          <p:spPr>
            <a:xfrm>
              <a:off x="3383904" y="6078388"/>
              <a:ext cx="1283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&lt;START&gt;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3AA3B92-A262-4D02-862E-169A28F4D628}"/>
                </a:ext>
              </a:extLst>
            </p:cNvPr>
            <p:cNvSpPr/>
            <p:nvPr/>
          </p:nvSpPr>
          <p:spPr>
            <a:xfrm>
              <a:off x="3763661" y="4241752"/>
              <a:ext cx="449860" cy="59664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</a:t>
              </a:r>
              <a:r>
                <a:rPr lang="en-US" sz="2000" baseline="-25000" dirty="0"/>
                <a:t>5</a:t>
              </a:r>
              <a:endParaRPr lang="en-US" sz="2000" dirty="0"/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E92DC7A6-E99A-4F46-B9A3-DAA135148EF1}"/>
                </a:ext>
              </a:extLst>
            </p:cNvPr>
            <p:cNvCxnSpPr/>
            <p:nvPr/>
          </p:nvCxnSpPr>
          <p:spPr>
            <a:xfrm>
              <a:off x="3527450" y="4540065"/>
              <a:ext cx="173174" cy="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881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9819A-A466-4556-9598-E1FA68C8C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 on EECS 442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F5C2DD-06D5-4B0F-9E6C-2F2251293966}"/>
              </a:ext>
            </a:extLst>
          </p:cNvPr>
          <p:cNvGrpSpPr/>
          <p:nvPr/>
        </p:nvGrpSpPr>
        <p:grpSpPr>
          <a:xfrm>
            <a:off x="1425602" y="2221124"/>
            <a:ext cx="864068" cy="1609552"/>
            <a:chOff x="6635639" y="2927112"/>
            <a:chExt cx="864068" cy="16095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8F9482-747E-47C8-8516-D34BC0DF7A4A}"/>
                </a:ext>
              </a:extLst>
            </p:cNvPr>
            <p:cNvSpPr/>
            <p:nvPr/>
          </p:nvSpPr>
          <p:spPr>
            <a:xfrm>
              <a:off x="6635639" y="2927112"/>
              <a:ext cx="864068" cy="5365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-0.9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302189-B26E-4BDF-8668-B5989825A2A8}"/>
                </a:ext>
              </a:extLst>
            </p:cNvPr>
            <p:cNvSpPr/>
            <p:nvPr/>
          </p:nvSpPr>
          <p:spPr>
            <a:xfrm>
              <a:off x="6635639" y="3463629"/>
              <a:ext cx="864068" cy="5365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0.6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8915AC-0CE8-4C0B-BAB0-0FDE6C5C5C0D}"/>
                </a:ext>
              </a:extLst>
            </p:cNvPr>
            <p:cNvSpPr/>
            <p:nvPr/>
          </p:nvSpPr>
          <p:spPr>
            <a:xfrm>
              <a:off x="6635639" y="4000147"/>
              <a:ext cx="864068" cy="536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E340C23-3149-4503-BAAA-26EC5E618DA2}"/>
              </a:ext>
            </a:extLst>
          </p:cNvPr>
          <p:cNvSpPr txBox="1"/>
          <p:nvPr/>
        </p:nvSpPr>
        <p:spPr>
          <a:xfrm>
            <a:off x="-146102" y="2304716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score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B7FA37-C100-444B-A53F-79A9FEAA3CBA}"/>
              </a:ext>
            </a:extLst>
          </p:cNvPr>
          <p:cNvSpPr txBox="1"/>
          <p:nvPr/>
        </p:nvSpPr>
        <p:spPr>
          <a:xfrm>
            <a:off x="-146102" y="2841233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score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DC38FE-2990-4F2E-8794-6B337AD123EE}"/>
              </a:ext>
            </a:extLst>
          </p:cNvPr>
          <p:cNvSpPr txBox="1"/>
          <p:nvPr/>
        </p:nvSpPr>
        <p:spPr>
          <a:xfrm>
            <a:off x="-146102" y="3377750"/>
            <a:ext cx="157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Hat score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F116D7-2786-4A6F-9308-C3CD558613E6}"/>
              </a:ext>
            </a:extLst>
          </p:cNvPr>
          <p:cNvGrpSpPr/>
          <p:nvPr/>
        </p:nvGrpSpPr>
        <p:grpSpPr>
          <a:xfrm>
            <a:off x="2365695" y="2221124"/>
            <a:ext cx="2225841" cy="1609552"/>
            <a:chOff x="2365695" y="2221124"/>
            <a:chExt cx="2225841" cy="160955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9B3965D-EDF3-4AC1-AA90-4A547E511D92}"/>
                </a:ext>
              </a:extLst>
            </p:cNvPr>
            <p:cNvCxnSpPr>
              <a:cxnSpLocks/>
            </p:cNvCxnSpPr>
            <p:nvPr/>
          </p:nvCxnSpPr>
          <p:spPr>
            <a:xfrm>
              <a:off x="2365695" y="3025899"/>
              <a:ext cx="132546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459278-9A7B-432A-8291-9EB947C6E89D}"/>
                </a:ext>
              </a:extLst>
            </p:cNvPr>
            <p:cNvSpPr txBox="1"/>
            <p:nvPr/>
          </p:nvSpPr>
          <p:spPr>
            <a:xfrm>
              <a:off x="2439763" y="2792974"/>
              <a:ext cx="103722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exp(x)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1366CE0-E221-450B-AE1B-F272B6B06B44}"/>
                </a:ext>
              </a:extLst>
            </p:cNvPr>
            <p:cNvGrpSpPr/>
            <p:nvPr/>
          </p:nvGrpSpPr>
          <p:grpSpPr>
            <a:xfrm>
              <a:off x="3727468" y="2221124"/>
              <a:ext cx="864068" cy="1609552"/>
              <a:chOff x="6635639" y="2927112"/>
              <a:chExt cx="864068" cy="160955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F544695-C26A-4319-B26D-BFA0FDFB020E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-0.9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B8E3780-F876-44E4-B803-A31648054FA3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0.6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E2A0864-557A-4E69-825D-F41713D9DBFB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ysClr val="windowText" lastClr="000000"/>
                    </a:solidFill>
                  </a:rPr>
                  <a:t>0.4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6DB571-6B61-43F2-990A-7659D33628AA}"/>
              </a:ext>
            </a:extLst>
          </p:cNvPr>
          <p:cNvGrpSpPr/>
          <p:nvPr/>
        </p:nvGrpSpPr>
        <p:grpSpPr>
          <a:xfrm>
            <a:off x="4332657" y="2221123"/>
            <a:ext cx="1683825" cy="2150528"/>
            <a:chOff x="4332657" y="2221123"/>
            <a:chExt cx="1683825" cy="21505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9C2DC98-76DC-4A44-9970-DBAE385BEC62}"/>
                </a:ext>
              </a:extLst>
            </p:cNvPr>
            <p:cNvGrpSpPr/>
            <p:nvPr/>
          </p:nvGrpSpPr>
          <p:grpSpPr>
            <a:xfrm>
              <a:off x="4742535" y="2221123"/>
              <a:ext cx="864068" cy="1609552"/>
              <a:chOff x="6635639" y="2927112"/>
              <a:chExt cx="864068" cy="160955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42BD76-2A13-49AD-847C-FBC540BB3B40}"/>
                  </a:ext>
                </a:extLst>
              </p:cNvPr>
              <p:cNvSpPr/>
              <p:nvPr/>
            </p:nvSpPr>
            <p:spPr>
              <a:xfrm>
                <a:off x="6635639" y="2927112"/>
                <a:ext cx="864068" cy="53651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0.41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E8A1AC2-E10F-4D72-8A1D-C5D8802216E2}"/>
                  </a:ext>
                </a:extLst>
              </p:cNvPr>
              <p:cNvSpPr/>
              <p:nvPr/>
            </p:nvSpPr>
            <p:spPr>
              <a:xfrm>
                <a:off x="6635639" y="3463629"/>
                <a:ext cx="864068" cy="53651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1.82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6120E01-0DD8-40D2-AEA9-4F8FA0FCAD3E}"/>
                  </a:ext>
                </a:extLst>
              </p:cNvPr>
              <p:cNvSpPr/>
              <p:nvPr/>
            </p:nvSpPr>
            <p:spPr>
              <a:xfrm>
                <a:off x="6635639" y="4000147"/>
                <a:ext cx="864068" cy="5365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1.49</a:t>
                </a:r>
                <a:endParaRPr lang="en-US" sz="2400" baseline="30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7D4D6B-38E1-414D-9E00-E14CFFF5B849}"/>
                </a:ext>
              </a:extLst>
            </p:cNvPr>
            <p:cNvSpPr txBox="1"/>
            <p:nvPr/>
          </p:nvSpPr>
          <p:spPr>
            <a:xfrm>
              <a:off x="4332657" y="3848431"/>
              <a:ext cx="1683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∑=3.72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80F969-917A-4B1D-8A11-A44A8A7372E1}"/>
              </a:ext>
            </a:extLst>
          </p:cNvPr>
          <p:cNvGrpSpPr/>
          <p:nvPr/>
        </p:nvGrpSpPr>
        <p:grpSpPr>
          <a:xfrm>
            <a:off x="5696123" y="2221123"/>
            <a:ext cx="3782205" cy="1609552"/>
            <a:chOff x="5696123" y="2221123"/>
            <a:chExt cx="3782205" cy="160955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0C63171-A35B-459A-A4D7-F237767DBE3A}"/>
                </a:ext>
              </a:extLst>
            </p:cNvPr>
            <p:cNvGrpSpPr/>
            <p:nvPr/>
          </p:nvGrpSpPr>
          <p:grpSpPr>
            <a:xfrm>
              <a:off x="5696123" y="2221123"/>
              <a:ext cx="2210501" cy="1609552"/>
              <a:chOff x="5696123" y="2221123"/>
              <a:chExt cx="2210501" cy="1609552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14257DA-ECBA-4582-AEB9-D23F302860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6123" y="3023807"/>
                <a:ext cx="124996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1843EA1-D2FD-4FD7-B6A4-7FB7C5507765}"/>
                  </a:ext>
                </a:extLst>
              </p:cNvPr>
              <p:cNvSpPr txBox="1"/>
              <p:nvPr/>
            </p:nvSpPr>
            <p:spPr>
              <a:xfrm>
                <a:off x="5759152" y="2787955"/>
                <a:ext cx="965417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Norm</a:t>
                </a: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574AE5D-8319-46EC-91D4-5C95D2DB92B0}"/>
                  </a:ext>
                </a:extLst>
              </p:cNvPr>
              <p:cNvGrpSpPr/>
              <p:nvPr/>
            </p:nvGrpSpPr>
            <p:grpSpPr>
              <a:xfrm>
                <a:off x="7042556" y="2221123"/>
                <a:ext cx="864068" cy="1609552"/>
                <a:chOff x="6635639" y="2927112"/>
                <a:chExt cx="864068" cy="1609552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C900C3A-9745-4CAC-914F-D8BB103D1094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0.11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B396F6C-798D-4AEA-B561-B865C1802E2E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0.49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6D22572-D876-4C81-BE0F-7F573525B062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0.40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C337FA-62DD-4ECF-8317-04C2BA7CAA50}"/>
                </a:ext>
              </a:extLst>
            </p:cNvPr>
            <p:cNvSpPr txBox="1"/>
            <p:nvPr/>
          </p:nvSpPr>
          <p:spPr>
            <a:xfrm>
              <a:off x="7906624" y="2304716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P(cat)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049F4D-31AD-4465-82B4-0F7D2B2CFDEF}"/>
                </a:ext>
              </a:extLst>
            </p:cNvPr>
            <p:cNvSpPr txBox="1"/>
            <p:nvPr/>
          </p:nvSpPr>
          <p:spPr>
            <a:xfrm>
              <a:off x="7906624" y="2841233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P(dog)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43CC55-1F48-4558-B558-A374CB1BD104}"/>
                </a:ext>
              </a:extLst>
            </p:cNvPr>
            <p:cNvSpPr txBox="1"/>
            <p:nvPr/>
          </p:nvSpPr>
          <p:spPr>
            <a:xfrm>
              <a:off x="7906624" y="3377750"/>
              <a:ext cx="1571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P(hat)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470A6A3-387B-4413-9515-5AE42C80515D}"/>
              </a:ext>
            </a:extLst>
          </p:cNvPr>
          <p:cNvSpPr txBox="1"/>
          <p:nvPr/>
        </p:nvSpPr>
        <p:spPr>
          <a:xfrm>
            <a:off x="352338" y="1494741"/>
            <a:ext cx="848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Converting Scores to “Probability Distribution”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673A5E-8D63-419C-B641-5D08224999F8}"/>
              </a:ext>
            </a:extLst>
          </p:cNvPr>
          <p:cNvGrpSpPr/>
          <p:nvPr/>
        </p:nvGrpSpPr>
        <p:grpSpPr>
          <a:xfrm>
            <a:off x="1467771" y="4777515"/>
            <a:ext cx="6208459" cy="1079398"/>
            <a:chOff x="1089132" y="4777515"/>
            <a:chExt cx="6208459" cy="1079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014B4DD-AF9B-453E-B076-CA04E9F526DD}"/>
                    </a:ext>
                  </a:extLst>
                </p:cNvPr>
                <p:cNvSpPr txBox="1"/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𝑊𝑥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</m:fName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3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676C705-61AA-4C0A-938D-F4D58D140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560" y="4777515"/>
                  <a:ext cx="2878031" cy="107939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7D6178A-D68E-4230-B801-7D06A1DF09B3}"/>
                </a:ext>
              </a:extLst>
            </p:cNvPr>
            <p:cNvSpPr txBox="1"/>
            <p:nvPr/>
          </p:nvSpPr>
          <p:spPr>
            <a:xfrm>
              <a:off x="1089132" y="5041035"/>
              <a:ext cx="3583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Generally P(class j):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46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79A26-179C-44F9-AD5F-7093876E4C6B}"/>
              </a:ext>
            </a:extLst>
          </p:cNvPr>
          <p:cNvSpPr/>
          <p:nvPr/>
        </p:nvSpPr>
        <p:spPr>
          <a:xfrm>
            <a:off x="104105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55E714-667F-4A5A-B328-F50C44662FD9}"/>
              </a:ext>
            </a:extLst>
          </p:cNvPr>
          <p:cNvCxnSpPr/>
          <p:nvPr/>
        </p:nvCxnSpPr>
        <p:spPr>
          <a:xfrm>
            <a:off x="553965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B581EE9-F11D-4F0B-8977-F4228BF01FF8}"/>
              </a:ext>
            </a:extLst>
          </p:cNvPr>
          <p:cNvSpPr/>
          <p:nvPr/>
        </p:nvSpPr>
        <p:spPr>
          <a:xfrm>
            <a:off x="1509542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681B48-5DEB-459D-B7D1-EBED4FD5A99E}"/>
              </a:ext>
            </a:extLst>
          </p:cNvPr>
          <p:cNvSpPr/>
          <p:nvPr/>
        </p:nvSpPr>
        <p:spPr>
          <a:xfrm>
            <a:off x="1509542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6F63EE-B847-4CB5-98F0-F8C365C8AFDB}"/>
              </a:ext>
            </a:extLst>
          </p:cNvPr>
          <p:cNvCxnSpPr/>
          <p:nvPr/>
        </p:nvCxnSpPr>
        <p:spPr>
          <a:xfrm flipV="1">
            <a:off x="1724090" y="487407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07C426-072D-4023-AD72-B60571829B39}"/>
              </a:ext>
            </a:extLst>
          </p:cNvPr>
          <p:cNvCxnSpPr/>
          <p:nvPr/>
        </p:nvCxnSpPr>
        <p:spPr>
          <a:xfrm>
            <a:off x="1282980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5BC44DE-0096-4936-AEAC-B953B5F7536B}"/>
              </a:ext>
            </a:extLst>
          </p:cNvPr>
          <p:cNvSpPr/>
          <p:nvPr/>
        </p:nvSpPr>
        <p:spPr>
          <a:xfrm>
            <a:off x="2229557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569677-7421-47AA-8E35-35C6B97CB8C0}"/>
              </a:ext>
            </a:extLst>
          </p:cNvPr>
          <p:cNvSpPr/>
          <p:nvPr/>
        </p:nvSpPr>
        <p:spPr>
          <a:xfrm>
            <a:off x="2229557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890DE7-6B93-4CE0-8275-93A16D76A76E}"/>
              </a:ext>
            </a:extLst>
          </p:cNvPr>
          <p:cNvCxnSpPr/>
          <p:nvPr/>
        </p:nvCxnSpPr>
        <p:spPr>
          <a:xfrm flipV="1">
            <a:off x="2454487" y="487407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003BB6F-9C70-4100-8F01-581C5F059138}"/>
              </a:ext>
            </a:extLst>
          </p:cNvPr>
          <p:cNvSpPr/>
          <p:nvPr/>
        </p:nvSpPr>
        <p:spPr>
          <a:xfrm>
            <a:off x="2996609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4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8ECD44-0C5B-44AF-A949-32ABA96EAF4E}"/>
              </a:ext>
            </a:extLst>
          </p:cNvPr>
          <p:cNvSpPr/>
          <p:nvPr/>
        </p:nvSpPr>
        <p:spPr>
          <a:xfrm>
            <a:off x="2996609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4</a:t>
            </a:r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B95959-79DF-4F88-B1D2-CB5C60F0C795}"/>
              </a:ext>
            </a:extLst>
          </p:cNvPr>
          <p:cNvCxnSpPr/>
          <p:nvPr/>
        </p:nvCxnSpPr>
        <p:spPr>
          <a:xfrm flipV="1">
            <a:off x="3221539" y="487407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081E407-0D86-4C61-92A6-45A697CC6BAB}"/>
              </a:ext>
            </a:extLst>
          </p:cNvPr>
          <p:cNvSpPr/>
          <p:nvPr/>
        </p:nvSpPr>
        <p:spPr>
          <a:xfrm>
            <a:off x="742166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D7E1C4-28AE-4C24-AEA9-CDBA9A177697}"/>
              </a:ext>
            </a:extLst>
          </p:cNvPr>
          <p:cNvCxnSpPr/>
          <p:nvPr/>
        </p:nvCxnSpPr>
        <p:spPr>
          <a:xfrm flipV="1">
            <a:off x="967096" y="4874077"/>
            <a:ext cx="0" cy="3008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990064C-D13F-44CB-A864-B7D48E732385}"/>
              </a:ext>
            </a:extLst>
          </p:cNvPr>
          <p:cNvSpPr/>
          <p:nvPr/>
        </p:nvSpPr>
        <p:spPr>
          <a:xfrm>
            <a:off x="742166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A88151C-D56C-4149-85D4-99D2129F2E88}"/>
              </a:ext>
            </a:extLst>
          </p:cNvPr>
          <p:cNvCxnSpPr/>
          <p:nvPr/>
        </p:nvCxnSpPr>
        <p:spPr>
          <a:xfrm>
            <a:off x="2012132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4F63835-E23C-481F-95AD-2C48DA22FAFC}"/>
              </a:ext>
            </a:extLst>
          </p:cNvPr>
          <p:cNvCxnSpPr/>
          <p:nvPr/>
        </p:nvCxnSpPr>
        <p:spPr>
          <a:xfrm>
            <a:off x="2760398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06FD7E1-6233-467E-802B-8796530C5537}"/>
              </a:ext>
            </a:extLst>
          </p:cNvPr>
          <p:cNvSpPr txBox="1"/>
          <p:nvPr/>
        </p:nvSpPr>
        <p:spPr>
          <a:xfrm>
            <a:off x="368659" y="5933975"/>
            <a:ext cx="1166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13E3ED9-9F69-40DA-907C-91EAE9121046}"/>
              </a:ext>
            </a:extLst>
          </p:cNvPr>
          <p:cNvSpPr txBox="1"/>
          <p:nvPr/>
        </p:nvSpPr>
        <p:spPr>
          <a:xfrm>
            <a:off x="1372220" y="5933975"/>
            <a:ext cx="7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do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9347B8-550D-41A8-B0D3-F6F5CBB9CA2F}"/>
              </a:ext>
            </a:extLst>
          </p:cNvPr>
          <p:cNvSpPr txBox="1"/>
          <p:nvPr/>
        </p:nvSpPr>
        <p:spPr>
          <a:xfrm>
            <a:off x="2035894" y="5933975"/>
            <a:ext cx="7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892CE0-2B00-4E22-AB94-9BDB3C2E775F}"/>
              </a:ext>
            </a:extLst>
          </p:cNvPr>
          <p:cNvSpPr txBox="1"/>
          <p:nvPr/>
        </p:nvSpPr>
        <p:spPr>
          <a:xfrm>
            <a:off x="2859287" y="5933975"/>
            <a:ext cx="7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eat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5675B3D-A3D7-4B36-8006-7B803E49EF93}"/>
              </a:ext>
            </a:extLst>
          </p:cNvPr>
          <p:cNvCxnSpPr/>
          <p:nvPr/>
        </p:nvCxnSpPr>
        <p:spPr>
          <a:xfrm>
            <a:off x="3527450" y="454006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36374F7-0DF4-42E9-AE7A-5C258592301E}"/>
              </a:ext>
            </a:extLst>
          </p:cNvPr>
          <p:cNvGrpSpPr/>
          <p:nvPr/>
        </p:nvGrpSpPr>
        <p:grpSpPr>
          <a:xfrm>
            <a:off x="742166" y="2368897"/>
            <a:ext cx="8231726" cy="881485"/>
            <a:chOff x="742166" y="2368897"/>
            <a:chExt cx="8231726" cy="88148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2A33681-2DEE-44E3-91C4-8EBBF7CB8CE2}"/>
                </a:ext>
              </a:extLst>
            </p:cNvPr>
            <p:cNvSpPr/>
            <p:nvPr/>
          </p:nvSpPr>
          <p:spPr>
            <a:xfrm>
              <a:off x="1509542" y="2368897"/>
              <a:ext cx="449860" cy="59664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a</a:t>
              </a:r>
              <a:r>
                <a:rPr lang="en-US" sz="2000" baseline="-25000" dirty="0">
                  <a:solidFill>
                    <a:sysClr val="windowText" lastClr="000000"/>
                  </a:solidFill>
                </a:rPr>
                <a:t>2</a:t>
              </a:r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2A6E8A8-85DE-47DD-97DB-B0BC6540E944}"/>
                </a:ext>
              </a:extLst>
            </p:cNvPr>
            <p:cNvSpPr/>
            <p:nvPr/>
          </p:nvSpPr>
          <p:spPr>
            <a:xfrm>
              <a:off x="2229557" y="2368897"/>
              <a:ext cx="449860" cy="59664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a</a:t>
              </a:r>
              <a:r>
                <a:rPr lang="en-US" sz="2000" baseline="-25000" dirty="0">
                  <a:solidFill>
                    <a:sysClr val="windowText" lastClr="000000"/>
                  </a:solidFill>
                </a:rPr>
                <a:t>3</a:t>
              </a:r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762D898-06E2-4E6B-B796-4776B21FCC50}"/>
                </a:ext>
              </a:extLst>
            </p:cNvPr>
            <p:cNvSpPr/>
            <p:nvPr/>
          </p:nvSpPr>
          <p:spPr>
            <a:xfrm>
              <a:off x="2996609" y="2368897"/>
              <a:ext cx="449860" cy="59664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a</a:t>
              </a:r>
              <a:r>
                <a:rPr lang="en-US" sz="2000" baseline="-25000" dirty="0">
                  <a:solidFill>
                    <a:sysClr val="windowText" lastClr="000000"/>
                  </a:solidFill>
                </a:rPr>
                <a:t>4</a:t>
              </a:r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376D378-1461-4643-9EB0-734ABFBAB074}"/>
                </a:ext>
              </a:extLst>
            </p:cNvPr>
            <p:cNvSpPr/>
            <p:nvPr/>
          </p:nvSpPr>
          <p:spPr>
            <a:xfrm>
              <a:off x="742166" y="2368897"/>
              <a:ext cx="449860" cy="59664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a</a:t>
              </a:r>
              <a:r>
                <a:rPr lang="en-US" sz="2000" baseline="-25000" dirty="0">
                  <a:solidFill>
                    <a:sysClr val="windowText" lastClr="000000"/>
                  </a:solidFill>
                </a:rPr>
                <a:t>1</a:t>
              </a:r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90EA8F5E-6DDD-4D4C-A54E-60BF1B2CE5A1}"/>
                </a:ext>
              </a:extLst>
            </p:cNvPr>
            <p:cNvCxnSpPr/>
            <p:nvPr/>
          </p:nvCxnSpPr>
          <p:spPr>
            <a:xfrm flipV="1">
              <a:off x="1724049" y="2949567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767FDC7-3872-4EBB-92A8-F262B8EB5046}"/>
                </a:ext>
              </a:extLst>
            </p:cNvPr>
            <p:cNvCxnSpPr/>
            <p:nvPr/>
          </p:nvCxnSpPr>
          <p:spPr>
            <a:xfrm flipV="1">
              <a:off x="2454446" y="2949567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A662D1B-E7B9-4C79-9C17-BB4D05F4B3D2}"/>
                </a:ext>
              </a:extLst>
            </p:cNvPr>
            <p:cNvCxnSpPr/>
            <p:nvPr/>
          </p:nvCxnSpPr>
          <p:spPr>
            <a:xfrm flipV="1">
              <a:off x="3221498" y="2949567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300D5F28-64D1-4C6D-A65E-025C6DABFC3D}"/>
                </a:ext>
              </a:extLst>
            </p:cNvPr>
            <p:cNvCxnSpPr/>
            <p:nvPr/>
          </p:nvCxnSpPr>
          <p:spPr>
            <a:xfrm flipV="1">
              <a:off x="967055" y="2949567"/>
              <a:ext cx="0" cy="3008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7DE1F102-70FE-4E08-8D3D-B588765B1A58}"/>
                    </a:ext>
                  </a:extLst>
                </p:cNvPr>
                <p:cNvSpPr txBox="1"/>
                <p:nvPr/>
              </p:nvSpPr>
              <p:spPr>
                <a:xfrm>
                  <a:off x="4347256" y="2405610"/>
                  <a:ext cx="462663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Attention: </a:t>
                  </a:r>
                  <a:r>
                    <a:rPr lang="en-US" sz="2800" dirty="0" err="1"/>
                    <a:t>softmax</a:t>
                  </a:r>
                  <a:r>
                    <a:rPr lang="en-US" sz="2800" dirty="0"/>
                    <a:t> over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7DE1F102-70FE-4E08-8D3D-B588765B1A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7256" y="2405610"/>
                  <a:ext cx="4626636" cy="523220"/>
                </a:xfrm>
                <a:prstGeom prst="rect">
                  <a:avLst/>
                </a:prstGeom>
                <a:blipFill>
                  <a:blip r:embed="rId2"/>
                  <a:stretch>
                    <a:fillRect l="-2635"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3ED9B40-C841-41C6-B854-DC9A7CE207F2}"/>
              </a:ext>
            </a:extLst>
          </p:cNvPr>
          <p:cNvGrpSpPr/>
          <p:nvPr/>
        </p:nvGrpSpPr>
        <p:grpSpPr>
          <a:xfrm>
            <a:off x="848388" y="1538435"/>
            <a:ext cx="8125504" cy="3001650"/>
            <a:chOff x="848388" y="1538435"/>
            <a:chExt cx="8125504" cy="3001650"/>
          </a:xfrm>
        </p:grpSpPr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1BEB792D-4479-4BA9-97EF-7A7C818040D9}"/>
                </a:ext>
              </a:extLst>
            </p:cNvPr>
            <p:cNvCxnSpPr>
              <a:cxnSpLocks/>
              <a:stCxn id="84" idx="6"/>
            </p:cNvCxnSpPr>
            <p:nvPr/>
          </p:nvCxnSpPr>
          <p:spPr>
            <a:xfrm flipV="1">
              <a:off x="1064957" y="1794777"/>
              <a:ext cx="3148564" cy="16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F41AD76-9324-459D-9EBF-2CAFF6EEA419}"/>
                    </a:ext>
                  </a:extLst>
                </p:cNvPr>
                <p:cNvSpPr txBox="1"/>
                <p:nvPr/>
              </p:nvSpPr>
              <p:spPr>
                <a:xfrm>
                  <a:off x="4347256" y="1538435"/>
                  <a:ext cx="462663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Output: </a:t>
                  </a:r>
                  <a14:m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F41AD76-9324-459D-9EBF-2CAFF6EEA4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7256" y="1538435"/>
                  <a:ext cx="4626636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2635" t="-12791" b="-302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87D6672-211F-4848-8FC9-3B9963566C90}"/>
                </a:ext>
              </a:extLst>
            </p:cNvPr>
            <p:cNvSpPr/>
            <p:nvPr/>
          </p:nvSpPr>
          <p:spPr>
            <a:xfrm>
              <a:off x="848388" y="1688110"/>
              <a:ext cx="216569" cy="2165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0968620-8030-4EA6-B312-C0FA382E00DC}"/>
                </a:ext>
              </a:extLst>
            </p:cNvPr>
            <p:cNvSpPr/>
            <p:nvPr/>
          </p:nvSpPr>
          <p:spPr>
            <a:xfrm>
              <a:off x="1626187" y="1686494"/>
              <a:ext cx="216569" cy="2165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4B2EE9C-4630-4065-87AA-B84A993E7971}"/>
                </a:ext>
              </a:extLst>
            </p:cNvPr>
            <p:cNvSpPr/>
            <p:nvPr/>
          </p:nvSpPr>
          <p:spPr>
            <a:xfrm>
              <a:off x="2335779" y="1686493"/>
              <a:ext cx="216569" cy="2165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30548DE-6AD0-4A40-9B38-9EB6C770AA38}"/>
                </a:ext>
              </a:extLst>
            </p:cNvPr>
            <p:cNvSpPr/>
            <p:nvPr/>
          </p:nvSpPr>
          <p:spPr>
            <a:xfrm>
              <a:off x="3113578" y="1688029"/>
              <a:ext cx="216569" cy="2165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Connector: Curved 100">
              <a:extLst>
                <a:ext uri="{FF2B5EF4-FFF2-40B4-BE49-F238E27FC236}">
                  <a16:creationId xmlns:a16="http://schemas.microsoft.com/office/drawing/2014/main" id="{E72D0C7C-77BD-475F-A33B-3EEE533F32C4}"/>
                </a:ext>
              </a:extLst>
            </p:cNvPr>
            <p:cNvCxnSpPr>
              <a:cxnSpLocks/>
              <a:stCxn id="20" idx="3"/>
              <a:endCxn id="84" idx="6"/>
            </p:cNvCxnSpPr>
            <p:nvPr/>
          </p:nvCxnSpPr>
          <p:spPr>
            <a:xfrm flipH="1" flipV="1">
              <a:off x="1064957" y="1796395"/>
              <a:ext cx="127069" cy="2743690"/>
            </a:xfrm>
            <a:prstGeom prst="curvedConnector3">
              <a:avLst>
                <a:gd name="adj1" fmla="val -179902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8CE788B-BEF1-445C-BA45-D613C7B84D3C}"/>
                </a:ext>
              </a:extLst>
            </p:cNvPr>
            <p:cNvGrpSpPr/>
            <p:nvPr/>
          </p:nvGrpSpPr>
          <p:grpSpPr>
            <a:xfrm>
              <a:off x="956673" y="1922314"/>
              <a:ext cx="2254443" cy="371725"/>
              <a:chOff x="956673" y="1922314"/>
              <a:chExt cx="2254443" cy="300815"/>
            </a:xfrm>
          </p:grpSpPr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D83B51D4-B801-4717-8D38-C0EE823E0995}"/>
                  </a:ext>
                </a:extLst>
              </p:cNvPr>
              <p:cNvCxnSpPr/>
              <p:nvPr/>
            </p:nvCxnSpPr>
            <p:spPr>
              <a:xfrm flipV="1">
                <a:off x="1713667" y="1922314"/>
                <a:ext cx="0" cy="3008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DCE4016F-612A-48D7-AE73-A4AD3E6A86F7}"/>
                  </a:ext>
                </a:extLst>
              </p:cNvPr>
              <p:cNvCxnSpPr/>
              <p:nvPr/>
            </p:nvCxnSpPr>
            <p:spPr>
              <a:xfrm flipV="1">
                <a:off x="2444064" y="1922314"/>
                <a:ext cx="0" cy="3008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1D996F39-BBB1-4FE8-BA99-06206D502AB3}"/>
                  </a:ext>
                </a:extLst>
              </p:cNvPr>
              <p:cNvCxnSpPr/>
              <p:nvPr/>
            </p:nvCxnSpPr>
            <p:spPr>
              <a:xfrm flipV="1">
                <a:off x="3211116" y="1922314"/>
                <a:ext cx="0" cy="3008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F3ACE3B0-C9D3-4DC4-A7CD-94FA773F3309}"/>
                  </a:ext>
                </a:extLst>
              </p:cNvPr>
              <p:cNvCxnSpPr/>
              <p:nvPr/>
            </p:nvCxnSpPr>
            <p:spPr>
              <a:xfrm flipV="1">
                <a:off x="956673" y="1922314"/>
                <a:ext cx="0" cy="30081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1" name="Connector: Curved 110">
              <a:extLst>
                <a:ext uri="{FF2B5EF4-FFF2-40B4-BE49-F238E27FC236}">
                  <a16:creationId xmlns:a16="http://schemas.microsoft.com/office/drawing/2014/main" id="{32C023FF-0868-4E65-8626-209D689CF1BF}"/>
                </a:ext>
              </a:extLst>
            </p:cNvPr>
            <p:cNvCxnSpPr>
              <a:cxnSpLocks/>
              <a:stCxn id="8" idx="3"/>
              <a:endCxn id="85" idx="6"/>
            </p:cNvCxnSpPr>
            <p:nvPr/>
          </p:nvCxnSpPr>
          <p:spPr>
            <a:xfrm flipH="1" flipV="1">
              <a:off x="1842756" y="1794779"/>
              <a:ext cx="116646" cy="2745306"/>
            </a:xfrm>
            <a:prstGeom prst="curvedConnector3">
              <a:avLst>
                <a:gd name="adj1" fmla="val -195978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or: Curved 114">
              <a:extLst>
                <a:ext uri="{FF2B5EF4-FFF2-40B4-BE49-F238E27FC236}">
                  <a16:creationId xmlns:a16="http://schemas.microsoft.com/office/drawing/2014/main" id="{6373025A-4833-41FF-8BC9-D34104BDF71B}"/>
                </a:ext>
              </a:extLst>
            </p:cNvPr>
            <p:cNvCxnSpPr>
              <a:cxnSpLocks/>
              <a:stCxn id="12" idx="3"/>
              <a:endCxn id="86" idx="6"/>
            </p:cNvCxnSpPr>
            <p:nvPr/>
          </p:nvCxnSpPr>
          <p:spPr>
            <a:xfrm flipH="1" flipV="1">
              <a:off x="2552348" y="1794778"/>
              <a:ext cx="127069" cy="2745307"/>
            </a:xfrm>
            <a:prstGeom prst="curvedConnector3">
              <a:avLst>
                <a:gd name="adj1" fmla="val -179902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or: Curved 118">
              <a:extLst>
                <a:ext uri="{FF2B5EF4-FFF2-40B4-BE49-F238E27FC236}">
                  <a16:creationId xmlns:a16="http://schemas.microsoft.com/office/drawing/2014/main" id="{01453B27-F4C4-4A41-A04A-AF5E8B3D9ED5}"/>
                </a:ext>
              </a:extLst>
            </p:cNvPr>
            <p:cNvCxnSpPr>
              <a:cxnSpLocks/>
              <a:stCxn id="15" idx="3"/>
              <a:endCxn id="87" idx="6"/>
            </p:cNvCxnSpPr>
            <p:nvPr/>
          </p:nvCxnSpPr>
          <p:spPr>
            <a:xfrm flipH="1" flipV="1">
              <a:off x="3330147" y="1796314"/>
              <a:ext cx="116322" cy="2743771"/>
            </a:xfrm>
            <a:prstGeom prst="curvedConnector3">
              <a:avLst>
                <a:gd name="adj1" fmla="val -196523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itle 1">
            <a:extLst>
              <a:ext uri="{FF2B5EF4-FFF2-40B4-BE49-F238E27FC236}">
                <a16:creationId xmlns:a16="http://schemas.microsoft.com/office/drawing/2014/main" id="{9561AF26-EC1D-4DE8-A2B6-C929CC40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Self-Attention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8A4DE1E-B6AC-4692-9960-0024359FDFC9}"/>
              </a:ext>
            </a:extLst>
          </p:cNvPr>
          <p:cNvGrpSpPr/>
          <p:nvPr/>
        </p:nvGrpSpPr>
        <p:grpSpPr>
          <a:xfrm>
            <a:off x="731743" y="3272785"/>
            <a:ext cx="8294150" cy="1565613"/>
            <a:chOff x="731743" y="3272785"/>
            <a:chExt cx="8294150" cy="1565613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B4C5C58-611C-41DA-BAEE-D08785DBC5B5}"/>
                </a:ext>
              </a:extLst>
            </p:cNvPr>
            <p:cNvSpPr/>
            <p:nvPr/>
          </p:nvSpPr>
          <p:spPr>
            <a:xfrm>
              <a:off x="3763661" y="4241752"/>
              <a:ext cx="449860" cy="59664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</a:t>
              </a:r>
              <a:r>
                <a:rPr lang="en-US" sz="2000" baseline="-25000" dirty="0"/>
                <a:t>0</a:t>
              </a:r>
              <a:endParaRPr lang="en-US" sz="2000" dirty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42CAEE3-5EFD-42CE-8A55-D94B119C313E}"/>
                </a:ext>
              </a:extLst>
            </p:cNvPr>
            <p:cNvSpPr/>
            <p:nvPr/>
          </p:nvSpPr>
          <p:spPr>
            <a:xfrm>
              <a:off x="1499119" y="3272785"/>
              <a:ext cx="449860" cy="5966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e</a:t>
              </a:r>
              <a:r>
                <a:rPr lang="en-US" sz="2000" baseline="-25000" dirty="0">
                  <a:solidFill>
                    <a:sysClr val="windowText" lastClr="000000"/>
                  </a:solidFill>
                </a:rPr>
                <a:t>2</a:t>
              </a:r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5CC6E936-6E7F-4060-8A16-9CA535BD558B}"/>
                </a:ext>
              </a:extLst>
            </p:cNvPr>
            <p:cNvSpPr/>
            <p:nvPr/>
          </p:nvSpPr>
          <p:spPr>
            <a:xfrm>
              <a:off x="2219134" y="3272785"/>
              <a:ext cx="449860" cy="5966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e</a:t>
              </a:r>
              <a:r>
                <a:rPr lang="en-US" sz="2000" baseline="-25000" dirty="0">
                  <a:solidFill>
                    <a:sysClr val="windowText" lastClr="000000"/>
                  </a:solidFill>
                </a:rPr>
                <a:t>3</a:t>
              </a:r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9D5B802-0D3D-49D1-B966-2953AC21B4AC}"/>
                </a:ext>
              </a:extLst>
            </p:cNvPr>
            <p:cNvSpPr/>
            <p:nvPr/>
          </p:nvSpPr>
          <p:spPr>
            <a:xfrm>
              <a:off x="2986186" y="3272785"/>
              <a:ext cx="449860" cy="5966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e</a:t>
              </a:r>
              <a:r>
                <a:rPr lang="en-US" sz="2000" baseline="-25000" dirty="0">
                  <a:solidFill>
                    <a:sysClr val="windowText" lastClr="000000"/>
                  </a:solidFill>
                </a:rPr>
                <a:t>4</a:t>
              </a:r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FBA3E6C-BDE2-45D0-A5C8-2E3A5B38FEE4}"/>
                </a:ext>
              </a:extLst>
            </p:cNvPr>
            <p:cNvSpPr/>
            <p:nvPr/>
          </p:nvSpPr>
          <p:spPr>
            <a:xfrm>
              <a:off x="731743" y="3272785"/>
              <a:ext cx="449860" cy="5966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</a:rPr>
                <a:t>e</a:t>
              </a:r>
              <a:r>
                <a:rPr lang="en-US" sz="2000" baseline="-25000" dirty="0">
                  <a:solidFill>
                    <a:sysClr val="windowText" lastClr="000000"/>
                  </a:solidFill>
                </a:rPr>
                <a:t>1</a:t>
              </a:r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34" name="Connector: Curved 133">
              <a:extLst>
                <a:ext uri="{FF2B5EF4-FFF2-40B4-BE49-F238E27FC236}">
                  <a16:creationId xmlns:a16="http://schemas.microsoft.com/office/drawing/2014/main" id="{42A6BAAA-67DC-4A2F-90A1-A3EE7613176A}"/>
                </a:ext>
              </a:extLst>
            </p:cNvPr>
            <p:cNvCxnSpPr>
              <a:stCxn id="129" idx="0"/>
              <a:endCxn id="132" idx="2"/>
            </p:cNvCxnSpPr>
            <p:nvPr/>
          </p:nvCxnSpPr>
          <p:spPr>
            <a:xfrm rot="16200000" flipV="1">
              <a:off x="3413694" y="3666854"/>
              <a:ext cx="372321" cy="777475"/>
            </a:xfrm>
            <a:prstGeom prst="curved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or: Curved 134">
              <a:extLst>
                <a:ext uri="{FF2B5EF4-FFF2-40B4-BE49-F238E27FC236}">
                  <a16:creationId xmlns:a16="http://schemas.microsoft.com/office/drawing/2014/main" id="{56CFA272-2B57-4A29-B15E-96134C258E6C}"/>
                </a:ext>
              </a:extLst>
            </p:cNvPr>
            <p:cNvCxnSpPr>
              <a:cxnSpLocks/>
              <a:stCxn id="129" idx="0"/>
              <a:endCxn id="131" idx="2"/>
            </p:cNvCxnSpPr>
            <p:nvPr/>
          </p:nvCxnSpPr>
          <p:spPr>
            <a:xfrm rot="16200000" flipV="1">
              <a:off x="3030168" y="3283328"/>
              <a:ext cx="372321" cy="1544527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or: Curved 135">
              <a:extLst>
                <a:ext uri="{FF2B5EF4-FFF2-40B4-BE49-F238E27FC236}">
                  <a16:creationId xmlns:a16="http://schemas.microsoft.com/office/drawing/2014/main" id="{81E4845B-D182-4469-9CF5-B4B0D55A68A8}"/>
                </a:ext>
              </a:extLst>
            </p:cNvPr>
            <p:cNvCxnSpPr>
              <a:cxnSpLocks/>
              <a:stCxn id="129" idx="0"/>
              <a:endCxn id="130" idx="2"/>
            </p:cNvCxnSpPr>
            <p:nvPr/>
          </p:nvCxnSpPr>
          <p:spPr>
            <a:xfrm rot="16200000" flipV="1">
              <a:off x="2670160" y="2923321"/>
              <a:ext cx="372321" cy="2264542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or: Curved 136">
              <a:extLst>
                <a:ext uri="{FF2B5EF4-FFF2-40B4-BE49-F238E27FC236}">
                  <a16:creationId xmlns:a16="http://schemas.microsoft.com/office/drawing/2014/main" id="{97CD79E2-E907-4A99-88C7-CECB7240AF8B}"/>
                </a:ext>
              </a:extLst>
            </p:cNvPr>
            <p:cNvCxnSpPr>
              <a:cxnSpLocks/>
              <a:stCxn id="129" idx="0"/>
              <a:endCxn id="133" idx="2"/>
            </p:cNvCxnSpPr>
            <p:nvPr/>
          </p:nvCxnSpPr>
          <p:spPr>
            <a:xfrm rot="16200000" flipV="1">
              <a:off x="2286472" y="2539633"/>
              <a:ext cx="372321" cy="3031918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85E5809-8D17-4578-A2E0-7851F05C4352}"/>
                </a:ext>
              </a:extLst>
            </p:cNvPr>
            <p:cNvCxnSpPr/>
            <p:nvPr/>
          </p:nvCxnSpPr>
          <p:spPr>
            <a:xfrm flipV="1">
              <a:off x="1724090" y="3887270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AE068983-C969-4E94-A5F0-AB23E90C131E}"/>
                </a:ext>
              </a:extLst>
            </p:cNvPr>
            <p:cNvCxnSpPr/>
            <p:nvPr/>
          </p:nvCxnSpPr>
          <p:spPr>
            <a:xfrm flipV="1">
              <a:off x="2454487" y="3887270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19BD67CD-9917-4C3B-AE61-91C84DD55E79}"/>
                </a:ext>
              </a:extLst>
            </p:cNvPr>
            <p:cNvCxnSpPr/>
            <p:nvPr/>
          </p:nvCxnSpPr>
          <p:spPr>
            <a:xfrm flipV="1">
              <a:off x="3221539" y="3887270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7D3ADE5E-5E25-491D-8086-0290610DCA70}"/>
                </a:ext>
              </a:extLst>
            </p:cNvPr>
            <p:cNvCxnSpPr/>
            <p:nvPr/>
          </p:nvCxnSpPr>
          <p:spPr>
            <a:xfrm flipV="1">
              <a:off x="967096" y="3887270"/>
              <a:ext cx="0" cy="3008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85EEF0D8-CE6F-4303-B0BC-F444ACB1CBE0}"/>
                    </a:ext>
                  </a:extLst>
                </p:cNvPr>
                <p:cNvSpPr txBox="1"/>
                <p:nvPr/>
              </p:nvSpPr>
              <p:spPr>
                <a:xfrm>
                  <a:off x="7419236" y="3431407"/>
                  <a:ext cx="1606657" cy="4544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85EEF0D8-CE6F-4303-B0BC-F444ACB1CB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9236" y="3431407"/>
                  <a:ext cx="1606657" cy="4544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C0B4970C-E471-49AF-9AD1-77B5B7C71712}"/>
                </a:ext>
              </a:extLst>
            </p:cNvPr>
            <p:cNvSpPr txBox="1"/>
            <p:nvPr/>
          </p:nvSpPr>
          <p:spPr>
            <a:xfrm>
              <a:off x="4305785" y="3389601"/>
              <a:ext cx="3071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Alignment Score: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F73DC243-BAC8-49A1-A2E2-73B68C5B158B}"/>
              </a:ext>
            </a:extLst>
          </p:cNvPr>
          <p:cNvSpPr/>
          <p:nvPr/>
        </p:nvSpPr>
        <p:spPr>
          <a:xfrm>
            <a:off x="151116" y="6492874"/>
            <a:ext cx="8166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Diagram is remake of one from J. Johnson</a:t>
            </a:r>
          </a:p>
        </p:txBody>
      </p:sp>
    </p:spTree>
    <p:extLst>
      <p:ext uri="{BB962C8B-B14F-4D97-AF65-F5344CB8AC3E}">
        <p14:creationId xmlns:p14="http://schemas.microsoft.com/office/powerpoint/2010/main" val="6180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79A26-179C-44F9-AD5F-7093876E4C6B}"/>
              </a:ext>
            </a:extLst>
          </p:cNvPr>
          <p:cNvSpPr/>
          <p:nvPr/>
        </p:nvSpPr>
        <p:spPr>
          <a:xfrm>
            <a:off x="104105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55E714-667F-4A5A-B328-F50C44662FD9}"/>
              </a:ext>
            </a:extLst>
          </p:cNvPr>
          <p:cNvCxnSpPr/>
          <p:nvPr/>
        </p:nvCxnSpPr>
        <p:spPr>
          <a:xfrm>
            <a:off x="553965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B581EE9-F11D-4F0B-8977-F4228BF01FF8}"/>
              </a:ext>
            </a:extLst>
          </p:cNvPr>
          <p:cNvSpPr/>
          <p:nvPr/>
        </p:nvSpPr>
        <p:spPr>
          <a:xfrm>
            <a:off x="1509542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681B48-5DEB-459D-B7D1-EBED4FD5A99E}"/>
              </a:ext>
            </a:extLst>
          </p:cNvPr>
          <p:cNvSpPr/>
          <p:nvPr/>
        </p:nvSpPr>
        <p:spPr>
          <a:xfrm>
            <a:off x="1509542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6F63EE-B847-4CB5-98F0-F8C365C8AFDB}"/>
              </a:ext>
            </a:extLst>
          </p:cNvPr>
          <p:cNvCxnSpPr/>
          <p:nvPr/>
        </p:nvCxnSpPr>
        <p:spPr>
          <a:xfrm flipV="1">
            <a:off x="1724090" y="487407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07C426-072D-4023-AD72-B60571829B39}"/>
              </a:ext>
            </a:extLst>
          </p:cNvPr>
          <p:cNvCxnSpPr/>
          <p:nvPr/>
        </p:nvCxnSpPr>
        <p:spPr>
          <a:xfrm>
            <a:off x="1282980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5BC44DE-0096-4936-AEAC-B953B5F7536B}"/>
              </a:ext>
            </a:extLst>
          </p:cNvPr>
          <p:cNvSpPr/>
          <p:nvPr/>
        </p:nvSpPr>
        <p:spPr>
          <a:xfrm>
            <a:off x="2229557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569677-7421-47AA-8E35-35C6B97CB8C0}"/>
              </a:ext>
            </a:extLst>
          </p:cNvPr>
          <p:cNvSpPr/>
          <p:nvPr/>
        </p:nvSpPr>
        <p:spPr>
          <a:xfrm>
            <a:off x="2229557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890DE7-6B93-4CE0-8275-93A16D76A76E}"/>
              </a:ext>
            </a:extLst>
          </p:cNvPr>
          <p:cNvCxnSpPr/>
          <p:nvPr/>
        </p:nvCxnSpPr>
        <p:spPr>
          <a:xfrm flipV="1">
            <a:off x="2454487" y="487407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003BB6F-9C70-4100-8F01-581C5F059138}"/>
              </a:ext>
            </a:extLst>
          </p:cNvPr>
          <p:cNvSpPr/>
          <p:nvPr/>
        </p:nvSpPr>
        <p:spPr>
          <a:xfrm>
            <a:off x="2996609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4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8ECD44-0C5B-44AF-A949-32ABA96EAF4E}"/>
              </a:ext>
            </a:extLst>
          </p:cNvPr>
          <p:cNvSpPr/>
          <p:nvPr/>
        </p:nvSpPr>
        <p:spPr>
          <a:xfrm>
            <a:off x="2996609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4</a:t>
            </a:r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B95959-79DF-4F88-B1D2-CB5C60F0C795}"/>
              </a:ext>
            </a:extLst>
          </p:cNvPr>
          <p:cNvCxnSpPr/>
          <p:nvPr/>
        </p:nvCxnSpPr>
        <p:spPr>
          <a:xfrm flipV="1">
            <a:off x="3221539" y="487407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081E407-0D86-4C61-92A6-45A697CC6BAB}"/>
              </a:ext>
            </a:extLst>
          </p:cNvPr>
          <p:cNvSpPr/>
          <p:nvPr/>
        </p:nvSpPr>
        <p:spPr>
          <a:xfrm>
            <a:off x="742166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D7E1C4-28AE-4C24-AEA9-CDBA9A177697}"/>
              </a:ext>
            </a:extLst>
          </p:cNvPr>
          <p:cNvCxnSpPr/>
          <p:nvPr/>
        </p:nvCxnSpPr>
        <p:spPr>
          <a:xfrm flipV="1">
            <a:off x="967096" y="4874077"/>
            <a:ext cx="0" cy="3008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990064C-D13F-44CB-A864-B7D48E732385}"/>
              </a:ext>
            </a:extLst>
          </p:cNvPr>
          <p:cNvSpPr/>
          <p:nvPr/>
        </p:nvSpPr>
        <p:spPr>
          <a:xfrm>
            <a:off x="742166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A88151C-D56C-4149-85D4-99D2129F2E88}"/>
              </a:ext>
            </a:extLst>
          </p:cNvPr>
          <p:cNvCxnSpPr/>
          <p:nvPr/>
        </p:nvCxnSpPr>
        <p:spPr>
          <a:xfrm>
            <a:off x="2012132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4F63835-E23C-481F-95AD-2C48DA22FAFC}"/>
              </a:ext>
            </a:extLst>
          </p:cNvPr>
          <p:cNvCxnSpPr/>
          <p:nvPr/>
        </p:nvCxnSpPr>
        <p:spPr>
          <a:xfrm>
            <a:off x="2760398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06FD7E1-6233-467E-802B-8796530C5537}"/>
              </a:ext>
            </a:extLst>
          </p:cNvPr>
          <p:cNvSpPr txBox="1"/>
          <p:nvPr/>
        </p:nvSpPr>
        <p:spPr>
          <a:xfrm>
            <a:off x="368659" y="5933975"/>
            <a:ext cx="1166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13E3ED9-9F69-40DA-907C-91EAE9121046}"/>
              </a:ext>
            </a:extLst>
          </p:cNvPr>
          <p:cNvSpPr txBox="1"/>
          <p:nvPr/>
        </p:nvSpPr>
        <p:spPr>
          <a:xfrm>
            <a:off x="1372220" y="5933975"/>
            <a:ext cx="7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do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9347B8-550D-41A8-B0D3-F6F5CBB9CA2F}"/>
              </a:ext>
            </a:extLst>
          </p:cNvPr>
          <p:cNvSpPr txBox="1"/>
          <p:nvPr/>
        </p:nvSpPr>
        <p:spPr>
          <a:xfrm>
            <a:off x="2035894" y="5933975"/>
            <a:ext cx="7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892CE0-2B00-4E22-AB94-9BDB3C2E775F}"/>
              </a:ext>
            </a:extLst>
          </p:cNvPr>
          <p:cNvSpPr txBox="1"/>
          <p:nvPr/>
        </p:nvSpPr>
        <p:spPr>
          <a:xfrm>
            <a:off x="2859287" y="5933975"/>
            <a:ext cx="7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eat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5675B3D-A3D7-4B36-8006-7B803E49EF93}"/>
              </a:ext>
            </a:extLst>
          </p:cNvPr>
          <p:cNvCxnSpPr/>
          <p:nvPr/>
        </p:nvCxnSpPr>
        <p:spPr>
          <a:xfrm>
            <a:off x="3527450" y="454006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F2A33681-2DEE-44E3-91C4-8EBBF7CB8CE2}"/>
              </a:ext>
            </a:extLst>
          </p:cNvPr>
          <p:cNvSpPr/>
          <p:nvPr/>
        </p:nvSpPr>
        <p:spPr>
          <a:xfrm>
            <a:off x="1509542" y="2368897"/>
            <a:ext cx="449860" cy="596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2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2A6E8A8-85DE-47DD-97DB-B0BC6540E944}"/>
              </a:ext>
            </a:extLst>
          </p:cNvPr>
          <p:cNvSpPr/>
          <p:nvPr/>
        </p:nvSpPr>
        <p:spPr>
          <a:xfrm>
            <a:off x="2229557" y="2368897"/>
            <a:ext cx="449860" cy="596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3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762D898-06E2-4E6B-B796-4776B21FCC50}"/>
              </a:ext>
            </a:extLst>
          </p:cNvPr>
          <p:cNvSpPr/>
          <p:nvPr/>
        </p:nvSpPr>
        <p:spPr>
          <a:xfrm>
            <a:off x="2996609" y="2368897"/>
            <a:ext cx="449860" cy="596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4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76D378-1461-4643-9EB0-734ABFBAB074}"/>
              </a:ext>
            </a:extLst>
          </p:cNvPr>
          <p:cNvSpPr/>
          <p:nvPr/>
        </p:nvSpPr>
        <p:spPr>
          <a:xfrm>
            <a:off x="742166" y="2368897"/>
            <a:ext cx="449860" cy="596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1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0EA8F5E-6DDD-4D4C-A54E-60BF1B2CE5A1}"/>
              </a:ext>
            </a:extLst>
          </p:cNvPr>
          <p:cNvCxnSpPr/>
          <p:nvPr/>
        </p:nvCxnSpPr>
        <p:spPr>
          <a:xfrm flipV="1">
            <a:off x="1724049" y="294956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767FDC7-3872-4EBB-92A8-F262B8EB5046}"/>
              </a:ext>
            </a:extLst>
          </p:cNvPr>
          <p:cNvCxnSpPr/>
          <p:nvPr/>
        </p:nvCxnSpPr>
        <p:spPr>
          <a:xfrm flipV="1">
            <a:off x="2454446" y="294956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A662D1B-E7B9-4C79-9C17-BB4D05F4B3D2}"/>
              </a:ext>
            </a:extLst>
          </p:cNvPr>
          <p:cNvCxnSpPr/>
          <p:nvPr/>
        </p:nvCxnSpPr>
        <p:spPr>
          <a:xfrm flipV="1">
            <a:off x="3221498" y="294956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00D5F28-64D1-4C6D-A65E-025C6DABFC3D}"/>
              </a:ext>
            </a:extLst>
          </p:cNvPr>
          <p:cNvCxnSpPr/>
          <p:nvPr/>
        </p:nvCxnSpPr>
        <p:spPr>
          <a:xfrm flipV="1">
            <a:off x="967055" y="2949567"/>
            <a:ext cx="0" cy="3008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itle 1">
            <a:extLst>
              <a:ext uri="{FF2B5EF4-FFF2-40B4-BE49-F238E27FC236}">
                <a16:creationId xmlns:a16="http://schemas.microsoft.com/office/drawing/2014/main" id="{9561AF26-EC1D-4DE8-A2B6-C929CC40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Self-Attention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B4C5C58-611C-41DA-BAEE-D08785DBC5B5}"/>
              </a:ext>
            </a:extLst>
          </p:cNvPr>
          <p:cNvSpPr/>
          <p:nvPr/>
        </p:nvSpPr>
        <p:spPr>
          <a:xfrm>
            <a:off x="3763661" y="424175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42CAEE3-5EFD-42CE-8A55-D94B119C313E}"/>
              </a:ext>
            </a:extLst>
          </p:cNvPr>
          <p:cNvSpPr/>
          <p:nvPr/>
        </p:nvSpPr>
        <p:spPr>
          <a:xfrm>
            <a:off x="1499119" y="3272785"/>
            <a:ext cx="449860" cy="59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2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CC6E936-6E7F-4060-8A16-9CA535BD558B}"/>
              </a:ext>
            </a:extLst>
          </p:cNvPr>
          <p:cNvSpPr/>
          <p:nvPr/>
        </p:nvSpPr>
        <p:spPr>
          <a:xfrm>
            <a:off x="2219134" y="3272785"/>
            <a:ext cx="449860" cy="59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3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29D5B802-0D3D-49D1-B966-2953AC21B4AC}"/>
              </a:ext>
            </a:extLst>
          </p:cNvPr>
          <p:cNvSpPr/>
          <p:nvPr/>
        </p:nvSpPr>
        <p:spPr>
          <a:xfrm>
            <a:off x="2986186" y="3272785"/>
            <a:ext cx="449860" cy="59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4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FBA3E6C-BDE2-45D0-A5C8-2E3A5B38FEE4}"/>
              </a:ext>
            </a:extLst>
          </p:cNvPr>
          <p:cNvSpPr/>
          <p:nvPr/>
        </p:nvSpPr>
        <p:spPr>
          <a:xfrm>
            <a:off x="731743" y="3272785"/>
            <a:ext cx="449860" cy="59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1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cxnSp>
        <p:nvCxnSpPr>
          <p:cNvPr id="134" name="Connector: Curved 133">
            <a:extLst>
              <a:ext uri="{FF2B5EF4-FFF2-40B4-BE49-F238E27FC236}">
                <a16:creationId xmlns:a16="http://schemas.microsoft.com/office/drawing/2014/main" id="{42A6BAAA-67DC-4A2F-90A1-A3EE7613176A}"/>
              </a:ext>
            </a:extLst>
          </p:cNvPr>
          <p:cNvCxnSpPr>
            <a:stCxn id="129" idx="0"/>
            <a:endCxn id="132" idx="2"/>
          </p:cNvCxnSpPr>
          <p:nvPr/>
        </p:nvCxnSpPr>
        <p:spPr>
          <a:xfrm rot="16200000" flipV="1">
            <a:off x="3413694" y="3666854"/>
            <a:ext cx="372321" cy="777475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or: Curved 134">
            <a:extLst>
              <a:ext uri="{FF2B5EF4-FFF2-40B4-BE49-F238E27FC236}">
                <a16:creationId xmlns:a16="http://schemas.microsoft.com/office/drawing/2014/main" id="{56CFA272-2B57-4A29-B15E-96134C258E6C}"/>
              </a:ext>
            </a:extLst>
          </p:cNvPr>
          <p:cNvCxnSpPr>
            <a:cxnSpLocks/>
            <a:stCxn id="129" idx="0"/>
            <a:endCxn id="131" idx="2"/>
          </p:cNvCxnSpPr>
          <p:nvPr/>
        </p:nvCxnSpPr>
        <p:spPr>
          <a:xfrm rot="16200000" flipV="1">
            <a:off x="3030168" y="3283328"/>
            <a:ext cx="372321" cy="1544527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81E4845B-D182-4469-9CF5-B4B0D55A68A8}"/>
              </a:ext>
            </a:extLst>
          </p:cNvPr>
          <p:cNvCxnSpPr>
            <a:cxnSpLocks/>
            <a:stCxn id="129" idx="0"/>
            <a:endCxn id="130" idx="2"/>
          </p:cNvCxnSpPr>
          <p:nvPr/>
        </p:nvCxnSpPr>
        <p:spPr>
          <a:xfrm rot="16200000" flipV="1">
            <a:off x="2670160" y="2923321"/>
            <a:ext cx="372321" cy="226454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or: Curved 136">
            <a:extLst>
              <a:ext uri="{FF2B5EF4-FFF2-40B4-BE49-F238E27FC236}">
                <a16:creationId xmlns:a16="http://schemas.microsoft.com/office/drawing/2014/main" id="{97CD79E2-E907-4A99-88C7-CECB7240AF8B}"/>
              </a:ext>
            </a:extLst>
          </p:cNvPr>
          <p:cNvCxnSpPr>
            <a:cxnSpLocks/>
            <a:stCxn id="129" idx="0"/>
            <a:endCxn id="133" idx="2"/>
          </p:cNvCxnSpPr>
          <p:nvPr/>
        </p:nvCxnSpPr>
        <p:spPr>
          <a:xfrm rot="16200000" flipV="1">
            <a:off x="2286472" y="2539633"/>
            <a:ext cx="372321" cy="303191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885E5809-8D17-4578-A2E0-7851F05C4352}"/>
              </a:ext>
            </a:extLst>
          </p:cNvPr>
          <p:cNvCxnSpPr/>
          <p:nvPr/>
        </p:nvCxnSpPr>
        <p:spPr>
          <a:xfrm flipV="1">
            <a:off x="1724090" y="3887270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AE068983-C969-4E94-A5F0-AB23E90C131E}"/>
              </a:ext>
            </a:extLst>
          </p:cNvPr>
          <p:cNvCxnSpPr/>
          <p:nvPr/>
        </p:nvCxnSpPr>
        <p:spPr>
          <a:xfrm flipV="1">
            <a:off x="2454487" y="3887270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19BD67CD-9917-4C3B-AE61-91C84DD55E79}"/>
              </a:ext>
            </a:extLst>
          </p:cNvPr>
          <p:cNvCxnSpPr/>
          <p:nvPr/>
        </p:nvCxnSpPr>
        <p:spPr>
          <a:xfrm flipV="1">
            <a:off x="3221539" y="3887270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D3ADE5E-5E25-491D-8086-0290610DCA70}"/>
              </a:ext>
            </a:extLst>
          </p:cNvPr>
          <p:cNvCxnSpPr/>
          <p:nvPr/>
        </p:nvCxnSpPr>
        <p:spPr>
          <a:xfrm flipV="1">
            <a:off x="967096" y="3887270"/>
            <a:ext cx="0" cy="3008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2564B7C9-073C-4CB9-9666-6E7AAAA264AD}"/>
              </a:ext>
            </a:extLst>
          </p:cNvPr>
          <p:cNvSpPr/>
          <p:nvPr/>
        </p:nvSpPr>
        <p:spPr>
          <a:xfrm>
            <a:off x="4856357" y="3290624"/>
            <a:ext cx="449860" cy="59664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13A0A62-DC44-4E31-9B59-C7021E780840}"/>
              </a:ext>
            </a:extLst>
          </p:cNvPr>
          <p:cNvSpPr txBox="1"/>
          <p:nvPr/>
        </p:nvSpPr>
        <p:spPr>
          <a:xfrm>
            <a:off x="4375361" y="2681314"/>
            <a:ext cx="141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Quand</a:t>
            </a:r>
            <a:endParaRPr lang="en-US" sz="28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EBC1479-21EF-4885-8AFB-E802DBB272BC}"/>
              </a:ext>
            </a:extLst>
          </p:cNvPr>
          <p:cNvSpPr txBox="1"/>
          <p:nvPr/>
        </p:nvSpPr>
        <p:spPr>
          <a:xfrm>
            <a:off x="4439536" y="6078388"/>
            <a:ext cx="1283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&lt;START&gt;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0DCF7DA-E23F-4194-97B2-D4CF7D77D9D5}"/>
              </a:ext>
            </a:extLst>
          </p:cNvPr>
          <p:cNvSpPr/>
          <p:nvPr/>
        </p:nvSpPr>
        <p:spPr>
          <a:xfrm>
            <a:off x="4856357" y="4277431"/>
            <a:ext cx="449860" cy="596646"/>
          </a:xfrm>
          <a:prstGeom prst="rect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</a:t>
            </a:r>
          </a:p>
        </p:txBody>
      </p:sp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id="{4D73D323-02D2-4F18-8220-4F7F9E66BF31}"/>
              </a:ext>
            </a:extLst>
          </p:cNvPr>
          <p:cNvCxnSpPr>
            <a:cxnSpLocks/>
            <a:endCxn id="81" idx="1"/>
          </p:cNvCxnSpPr>
          <p:nvPr/>
        </p:nvCxnSpPr>
        <p:spPr>
          <a:xfrm rot="16200000" flipH="1">
            <a:off x="3135005" y="2854401"/>
            <a:ext cx="2799869" cy="642836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8216C047-3DB2-450D-B72F-3423D0ACD7D3}"/>
              </a:ext>
            </a:extLst>
          </p:cNvPr>
          <p:cNvSpPr/>
          <p:nvPr/>
        </p:nvSpPr>
        <p:spPr>
          <a:xfrm>
            <a:off x="4856357" y="5235401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E0CC64D-2B96-44FA-A5DF-0758E1A0EDB0}"/>
              </a:ext>
            </a:extLst>
          </p:cNvPr>
          <p:cNvCxnSpPr/>
          <p:nvPr/>
        </p:nvCxnSpPr>
        <p:spPr>
          <a:xfrm flipV="1">
            <a:off x="5081287" y="491116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50D78D7-1016-480A-8B69-F1934EEF78EF}"/>
              </a:ext>
            </a:extLst>
          </p:cNvPr>
          <p:cNvCxnSpPr/>
          <p:nvPr/>
        </p:nvCxnSpPr>
        <p:spPr>
          <a:xfrm flipV="1">
            <a:off x="5044277" y="394093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88C3E629-9083-4A73-BE64-8BDF9BE1AE5D}"/>
              </a:ext>
            </a:extLst>
          </p:cNvPr>
          <p:cNvSpPr txBox="1"/>
          <p:nvPr/>
        </p:nvSpPr>
        <p:spPr>
          <a:xfrm>
            <a:off x="6060251" y="3760860"/>
            <a:ext cx="29151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Output given to decoder that handles making predictions.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EF477AB-005A-4E72-8DD4-5B0F30F5BFEB}"/>
              </a:ext>
            </a:extLst>
          </p:cNvPr>
          <p:cNvSpPr/>
          <p:nvPr/>
        </p:nvSpPr>
        <p:spPr>
          <a:xfrm>
            <a:off x="151116" y="6492874"/>
            <a:ext cx="8166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Diagram is remake of one from J. Johnson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8C6F893-4D5E-4B12-B0B8-BF7159DFC41D}"/>
              </a:ext>
            </a:extLst>
          </p:cNvPr>
          <p:cNvCxnSpPr>
            <a:cxnSpLocks/>
            <a:stCxn id="83" idx="6"/>
          </p:cNvCxnSpPr>
          <p:nvPr/>
        </p:nvCxnSpPr>
        <p:spPr>
          <a:xfrm flipV="1">
            <a:off x="1064957" y="1794777"/>
            <a:ext cx="3148564" cy="161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7AD3C0A5-CD25-4DC1-B91A-34B23078C9C4}"/>
              </a:ext>
            </a:extLst>
          </p:cNvPr>
          <p:cNvSpPr/>
          <p:nvPr/>
        </p:nvSpPr>
        <p:spPr>
          <a:xfrm>
            <a:off x="848388" y="1688110"/>
            <a:ext cx="216569" cy="2165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5F8D7FB-5B8E-4C8E-8E72-7A57A1962F0E}"/>
              </a:ext>
            </a:extLst>
          </p:cNvPr>
          <p:cNvSpPr/>
          <p:nvPr/>
        </p:nvSpPr>
        <p:spPr>
          <a:xfrm>
            <a:off x="1626187" y="1686494"/>
            <a:ext cx="216569" cy="2165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0839F66-8253-448B-B302-C0FF83FDAD71}"/>
              </a:ext>
            </a:extLst>
          </p:cNvPr>
          <p:cNvSpPr/>
          <p:nvPr/>
        </p:nvSpPr>
        <p:spPr>
          <a:xfrm>
            <a:off x="2335779" y="1686493"/>
            <a:ext cx="216569" cy="2165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9C0480A-C27C-4C24-A849-D353B35E0F79}"/>
              </a:ext>
            </a:extLst>
          </p:cNvPr>
          <p:cNvSpPr/>
          <p:nvPr/>
        </p:nvSpPr>
        <p:spPr>
          <a:xfrm>
            <a:off x="3113578" y="1688029"/>
            <a:ext cx="216569" cy="2165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Connector: Curved 95">
            <a:extLst>
              <a:ext uri="{FF2B5EF4-FFF2-40B4-BE49-F238E27FC236}">
                <a16:creationId xmlns:a16="http://schemas.microsoft.com/office/drawing/2014/main" id="{C44A9BA0-53A4-4995-88F6-A53A398DF8C7}"/>
              </a:ext>
            </a:extLst>
          </p:cNvPr>
          <p:cNvCxnSpPr>
            <a:cxnSpLocks/>
            <a:endCxn id="83" idx="6"/>
          </p:cNvCxnSpPr>
          <p:nvPr/>
        </p:nvCxnSpPr>
        <p:spPr>
          <a:xfrm flipH="1" flipV="1">
            <a:off x="1064957" y="1796395"/>
            <a:ext cx="127069" cy="2743690"/>
          </a:xfrm>
          <a:prstGeom prst="curvedConnector3">
            <a:avLst>
              <a:gd name="adj1" fmla="val -17990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B1C43F4-5059-4B9C-AA72-BF9EC6743726}"/>
              </a:ext>
            </a:extLst>
          </p:cNvPr>
          <p:cNvGrpSpPr/>
          <p:nvPr/>
        </p:nvGrpSpPr>
        <p:grpSpPr>
          <a:xfrm>
            <a:off x="956673" y="1922314"/>
            <a:ext cx="2254443" cy="371725"/>
            <a:chOff x="956673" y="1922314"/>
            <a:chExt cx="2254443" cy="300815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8CFF7529-03DA-40FC-8990-BF5AED142553}"/>
                </a:ext>
              </a:extLst>
            </p:cNvPr>
            <p:cNvCxnSpPr/>
            <p:nvPr/>
          </p:nvCxnSpPr>
          <p:spPr>
            <a:xfrm flipV="1">
              <a:off x="1713667" y="1922314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AB0C9135-DB8A-413F-B272-D96437941DE4}"/>
                </a:ext>
              </a:extLst>
            </p:cNvPr>
            <p:cNvCxnSpPr/>
            <p:nvPr/>
          </p:nvCxnSpPr>
          <p:spPr>
            <a:xfrm flipV="1">
              <a:off x="2444064" y="1922314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E7EBB9C7-A01B-4554-9A92-2ADDD56BA9B1}"/>
                </a:ext>
              </a:extLst>
            </p:cNvPr>
            <p:cNvCxnSpPr/>
            <p:nvPr/>
          </p:nvCxnSpPr>
          <p:spPr>
            <a:xfrm flipV="1">
              <a:off x="3211116" y="1922314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081D352-52B1-46B0-A01C-08973C47C1F3}"/>
                </a:ext>
              </a:extLst>
            </p:cNvPr>
            <p:cNvCxnSpPr/>
            <p:nvPr/>
          </p:nvCxnSpPr>
          <p:spPr>
            <a:xfrm flipV="1">
              <a:off x="956673" y="1922314"/>
              <a:ext cx="0" cy="3008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Connector: Curved 97">
            <a:extLst>
              <a:ext uri="{FF2B5EF4-FFF2-40B4-BE49-F238E27FC236}">
                <a16:creationId xmlns:a16="http://schemas.microsoft.com/office/drawing/2014/main" id="{8E58A431-80C2-4F8D-A79D-D165074EFD2E}"/>
              </a:ext>
            </a:extLst>
          </p:cNvPr>
          <p:cNvCxnSpPr>
            <a:cxnSpLocks/>
            <a:endCxn id="93" idx="6"/>
          </p:cNvCxnSpPr>
          <p:nvPr/>
        </p:nvCxnSpPr>
        <p:spPr>
          <a:xfrm flipH="1" flipV="1">
            <a:off x="1842756" y="1794779"/>
            <a:ext cx="116646" cy="2745306"/>
          </a:xfrm>
          <a:prstGeom prst="curvedConnector3">
            <a:avLst>
              <a:gd name="adj1" fmla="val -19597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Curved 98">
            <a:extLst>
              <a:ext uri="{FF2B5EF4-FFF2-40B4-BE49-F238E27FC236}">
                <a16:creationId xmlns:a16="http://schemas.microsoft.com/office/drawing/2014/main" id="{7F07FBCE-2570-4806-9E81-2F56D60900A7}"/>
              </a:ext>
            </a:extLst>
          </p:cNvPr>
          <p:cNvCxnSpPr>
            <a:cxnSpLocks/>
            <a:endCxn id="94" idx="6"/>
          </p:cNvCxnSpPr>
          <p:nvPr/>
        </p:nvCxnSpPr>
        <p:spPr>
          <a:xfrm flipH="1" flipV="1">
            <a:off x="2552348" y="1794778"/>
            <a:ext cx="127069" cy="2745307"/>
          </a:xfrm>
          <a:prstGeom prst="curvedConnector3">
            <a:avLst>
              <a:gd name="adj1" fmla="val -17990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Curved 99">
            <a:extLst>
              <a:ext uri="{FF2B5EF4-FFF2-40B4-BE49-F238E27FC236}">
                <a16:creationId xmlns:a16="http://schemas.microsoft.com/office/drawing/2014/main" id="{4AD9959C-FD2B-4108-80F0-80122972896D}"/>
              </a:ext>
            </a:extLst>
          </p:cNvPr>
          <p:cNvCxnSpPr>
            <a:cxnSpLocks/>
            <a:endCxn id="95" idx="6"/>
          </p:cNvCxnSpPr>
          <p:nvPr/>
        </p:nvCxnSpPr>
        <p:spPr>
          <a:xfrm flipH="1" flipV="1">
            <a:off x="3330147" y="1796314"/>
            <a:ext cx="116322" cy="2743771"/>
          </a:xfrm>
          <a:prstGeom prst="curvedConnector3">
            <a:avLst>
              <a:gd name="adj1" fmla="val -19652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153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79A26-179C-44F9-AD5F-7093876E4C6B}"/>
              </a:ext>
            </a:extLst>
          </p:cNvPr>
          <p:cNvSpPr/>
          <p:nvPr/>
        </p:nvSpPr>
        <p:spPr>
          <a:xfrm>
            <a:off x="104105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55E714-667F-4A5A-B328-F50C44662FD9}"/>
              </a:ext>
            </a:extLst>
          </p:cNvPr>
          <p:cNvCxnSpPr/>
          <p:nvPr/>
        </p:nvCxnSpPr>
        <p:spPr>
          <a:xfrm>
            <a:off x="553965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B581EE9-F11D-4F0B-8977-F4228BF01FF8}"/>
              </a:ext>
            </a:extLst>
          </p:cNvPr>
          <p:cNvSpPr/>
          <p:nvPr/>
        </p:nvSpPr>
        <p:spPr>
          <a:xfrm>
            <a:off x="1509542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681B48-5DEB-459D-B7D1-EBED4FD5A99E}"/>
              </a:ext>
            </a:extLst>
          </p:cNvPr>
          <p:cNvSpPr/>
          <p:nvPr/>
        </p:nvSpPr>
        <p:spPr>
          <a:xfrm>
            <a:off x="1509542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6F63EE-B847-4CB5-98F0-F8C365C8AFDB}"/>
              </a:ext>
            </a:extLst>
          </p:cNvPr>
          <p:cNvCxnSpPr/>
          <p:nvPr/>
        </p:nvCxnSpPr>
        <p:spPr>
          <a:xfrm flipV="1">
            <a:off x="1724090" y="487407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07C426-072D-4023-AD72-B60571829B39}"/>
              </a:ext>
            </a:extLst>
          </p:cNvPr>
          <p:cNvCxnSpPr/>
          <p:nvPr/>
        </p:nvCxnSpPr>
        <p:spPr>
          <a:xfrm>
            <a:off x="1282980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5BC44DE-0096-4936-AEAC-B953B5F7536B}"/>
              </a:ext>
            </a:extLst>
          </p:cNvPr>
          <p:cNvSpPr/>
          <p:nvPr/>
        </p:nvSpPr>
        <p:spPr>
          <a:xfrm>
            <a:off x="2229557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569677-7421-47AA-8E35-35C6B97CB8C0}"/>
              </a:ext>
            </a:extLst>
          </p:cNvPr>
          <p:cNvSpPr/>
          <p:nvPr/>
        </p:nvSpPr>
        <p:spPr>
          <a:xfrm>
            <a:off x="2229557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890DE7-6B93-4CE0-8275-93A16D76A76E}"/>
              </a:ext>
            </a:extLst>
          </p:cNvPr>
          <p:cNvCxnSpPr/>
          <p:nvPr/>
        </p:nvCxnSpPr>
        <p:spPr>
          <a:xfrm flipV="1">
            <a:off x="2454487" y="487407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003BB6F-9C70-4100-8F01-581C5F059138}"/>
              </a:ext>
            </a:extLst>
          </p:cNvPr>
          <p:cNvSpPr/>
          <p:nvPr/>
        </p:nvSpPr>
        <p:spPr>
          <a:xfrm>
            <a:off x="2996609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4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8ECD44-0C5B-44AF-A949-32ABA96EAF4E}"/>
              </a:ext>
            </a:extLst>
          </p:cNvPr>
          <p:cNvSpPr/>
          <p:nvPr/>
        </p:nvSpPr>
        <p:spPr>
          <a:xfrm>
            <a:off x="2996609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4</a:t>
            </a:r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B95959-79DF-4F88-B1D2-CB5C60F0C795}"/>
              </a:ext>
            </a:extLst>
          </p:cNvPr>
          <p:cNvCxnSpPr/>
          <p:nvPr/>
        </p:nvCxnSpPr>
        <p:spPr>
          <a:xfrm flipV="1">
            <a:off x="3221539" y="487407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081E407-0D86-4C61-92A6-45A697CC6BAB}"/>
              </a:ext>
            </a:extLst>
          </p:cNvPr>
          <p:cNvSpPr/>
          <p:nvPr/>
        </p:nvSpPr>
        <p:spPr>
          <a:xfrm>
            <a:off x="742166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D7E1C4-28AE-4C24-AEA9-CDBA9A177697}"/>
              </a:ext>
            </a:extLst>
          </p:cNvPr>
          <p:cNvCxnSpPr/>
          <p:nvPr/>
        </p:nvCxnSpPr>
        <p:spPr>
          <a:xfrm flipV="1">
            <a:off x="967096" y="4874077"/>
            <a:ext cx="0" cy="3008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990064C-D13F-44CB-A864-B7D48E732385}"/>
              </a:ext>
            </a:extLst>
          </p:cNvPr>
          <p:cNvSpPr/>
          <p:nvPr/>
        </p:nvSpPr>
        <p:spPr>
          <a:xfrm>
            <a:off x="742166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A88151C-D56C-4149-85D4-99D2129F2E88}"/>
              </a:ext>
            </a:extLst>
          </p:cNvPr>
          <p:cNvCxnSpPr/>
          <p:nvPr/>
        </p:nvCxnSpPr>
        <p:spPr>
          <a:xfrm>
            <a:off x="2012132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4F63835-E23C-481F-95AD-2C48DA22FAFC}"/>
              </a:ext>
            </a:extLst>
          </p:cNvPr>
          <p:cNvCxnSpPr/>
          <p:nvPr/>
        </p:nvCxnSpPr>
        <p:spPr>
          <a:xfrm>
            <a:off x="2760398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06FD7E1-6233-467E-802B-8796530C5537}"/>
              </a:ext>
            </a:extLst>
          </p:cNvPr>
          <p:cNvSpPr txBox="1"/>
          <p:nvPr/>
        </p:nvSpPr>
        <p:spPr>
          <a:xfrm>
            <a:off x="368659" y="5933975"/>
            <a:ext cx="1166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13E3ED9-9F69-40DA-907C-91EAE9121046}"/>
              </a:ext>
            </a:extLst>
          </p:cNvPr>
          <p:cNvSpPr txBox="1"/>
          <p:nvPr/>
        </p:nvSpPr>
        <p:spPr>
          <a:xfrm>
            <a:off x="1372220" y="5933975"/>
            <a:ext cx="7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do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9347B8-550D-41A8-B0D3-F6F5CBB9CA2F}"/>
              </a:ext>
            </a:extLst>
          </p:cNvPr>
          <p:cNvSpPr txBox="1"/>
          <p:nvPr/>
        </p:nvSpPr>
        <p:spPr>
          <a:xfrm>
            <a:off x="2035894" y="5933975"/>
            <a:ext cx="7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892CE0-2B00-4E22-AB94-9BDB3C2E775F}"/>
              </a:ext>
            </a:extLst>
          </p:cNvPr>
          <p:cNvSpPr txBox="1"/>
          <p:nvPr/>
        </p:nvSpPr>
        <p:spPr>
          <a:xfrm>
            <a:off x="2859287" y="5933975"/>
            <a:ext cx="7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eat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5675B3D-A3D7-4B36-8006-7B803E49EF93}"/>
              </a:ext>
            </a:extLst>
          </p:cNvPr>
          <p:cNvCxnSpPr/>
          <p:nvPr/>
        </p:nvCxnSpPr>
        <p:spPr>
          <a:xfrm>
            <a:off x="3527450" y="454006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F2A33681-2DEE-44E3-91C4-8EBBF7CB8CE2}"/>
              </a:ext>
            </a:extLst>
          </p:cNvPr>
          <p:cNvSpPr/>
          <p:nvPr/>
        </p:nvSpPr>
        <p:spPr>
          <a:xfrm>
            <a:off x="1509542" y="2368897"/>
            <a:ext cx="449860" cy="596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2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2A6E8A8-85DE-47DD-97DB-B0BC6540E944}"/>
              </a:ext>
            </a:extLst>
          </p:cNvPr>
          <p:cNvSpPr/>
          <p:nvPr/>
        </p:nvSpPr>
        <p:spPr>
          <a:xfrm>
            <a:off x="2229557" y="2368897"/>
            <a:ext cx="449860" cy="596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3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762D898-06E2-4E6B-B796-4776B21FCC50}"/>
              </a:ext>
            </a:extLst>
          </p:cNvPr>
          <p:cNvSpPr/>
          <p:nvPr/>
        </p:nvSpPr>
        <p:spPr>
          <a:xfrm>
            <a:off x="2996609" y="2368897"/>
            <a:ext cx="449860" cy="596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4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76D378-1461-4643-9EB0-734ABFBAB074}"/>
              </a:ext>
            </a:extLst>
          </p:cNvPr>
          <p:cNvSpPr/>
          <p:nvPr/>
        </p:nvSpPr>
        <p:spPr>
          <a:xfrm>
            <a:off x="742166" y="2368897"/>
            <a:ext cx="449860" cy="596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1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0EA8F5E-6DDD-4D4C-A54E-60BF1B2CE5A1}"/>
              </a:ext>
            </a:extLst>
          </p:cNvPr>
          <p:cNvCxnSpPr/>
          <p:nvPr/>
        </p:nvCxnSpPr>
        <p:spPr>
          <a:xfrm flipV="1">
            <a:off x="1724049" y="294956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767FDC7-3872-4EBB-92A8-F262B8EB5046}"/>
              </a:ext>
            </a:extLst>
          </p:cNvPr>
          <p:cNvCxnSpPr/>
          <p:nvPr/>
        </p:nvCxnSpPr>
        <p:spPr>
          <a:xfrm flipV="1">
            <a:off x="2454446" y="294956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A662D1B-E7B9-4C79-9C17-BB4D05F4B3D2}"/>
              </a:ext>
            </a:extLst>
          </p:cNvPr>
          <p:cNvCxnSpPr/>
          <p:nvPr/>
        </p:nvCxnSpPr>
        <p:spPr>
          <a:xfrm flipV="1">
            <a:off x="3221498" y="294956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00D5F28-64D1-4C6D-A65E-025C6DABFC3D}"/>
              </a:ext>
            </a:extLst>
          </p:cNvPr>
          <p:cNvCxnSpPr/>
          <p:nvPr/>
        </p:nvCxnSpPr>
        <p:spPr>
          <a:xfrm flipV="1">
            <a:off x="967055" y="2949567"/>
            <a:ext cx="0" cy="3008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DE1F102-70FE-4E08-8D3D-B588765B1A58}"/>
                  </a:ext>
                </a:extLst>
              </p:cNvPr>
              <p:cNvSpPr txBox="1"/>
              <p:nvPr/>
            </p:nvSpPr>
            <p:spPr>
              <a:xfrm>
                <a:off x="4347256" y="3255533"/>
                <a:ext cx="4626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Attention: </a:t>
                </a:r>
                <a:r>
                  <a:rPr lang="en-US" sz="2800" dirty="0" err="1"/>
                  <a:t>softmax</a:t>
                </a:r>
                <a:r>
                  <a:rPr lang="en-US" sz="2800" dirty="0"/>
                  <a:t>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DE1F102-70FE-4E08-8D3D-B588765B1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256" y="3255533"/>
                <a:ext cx="4626636" cy="523220"/>
              </a:xfrm>
              <a:prstGeom prst="rect">
                <a:avLst/>
              </a:prstGeom>
              <a:blipFill>
                <a:blip r:embed="rId2"/>
                <a:stretch>
                  <a:fillRect l="-2635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1BEB792D-4479-4BA9-97EF-7A7C818040D9}"/>
              </a:ext>
            </a:extLst>
          </p:cNvPr>
          <p:cNvCxnSpPr>
            <a:cxnSpLocks/>
            <a:stCxn id="84" idx="6"/>
          </p:cNvCxnSpPr>
          <p:nvPr/>
        </p:nvCxnSpPr>
        <p:spPr>
          <a:xfrm flipV="1">
            <a:off x="1064957" y="1794777"/>
            <a:ext cx="3148564" cy="16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F41AD76-9324-459D-9EBF-2CAFF6EEA419}"/>
                  </a:ext>
                </a:extLst>
              </p:cNvPr>
              <p:cNvSpPr txBox="1"/>
              <p:nvPr/>
            </p:nvSpPr>
            <p:spPr>
              <a:xfrm>
                <a:off x="4347256" y="1538435"/>
                <a:ext cx="46266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Old Output: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F41AD76-9324-459D-9EBF-2CAFF6EEA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256" y="1538435"/>
                <a:ext cx="4626636" cy="523220"/>
              </a:xfrm>
              <a:prstGeom prst="rect">
                <a:avLst/>
              </a:prstGeom>
              <a:blipFill>
                <a:blip r:embed="rId3"/>
                <a:stretch>
                  <a:fillRect l="-2635"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Oval 83">
            <a:extLst>
              <a:ext uri="{FF2B5EF4-FFF2-40B4-BE49-F238E27FC236}">
                <a16:creationId xmlns:a16="http://schemas.microsoft.com/office/drawing/2014/main" id="{987D6672-211F-4848-8FC9-3B9963566C90}"/>
              </a:ext>
            </a:extLst>
          </p:cNvPr>
          <p:cNvSpPr/>
          <p:nvPr/>
        </p:nvSpPr>
        <p:spPr>
          <a:xfrm>
            <a:off x="848388" y="1688110"/>
            <a:ext cx="216569" cy="2165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0968620-8030-4EA6-B312-C0FA382E00DC}"/>
              </a:ext>
            </a:extLst>
          </p:cNvPr>
          <p:cNvSpPr/>
          <p:nvPr/>
        </p:nvSpPr>
        <p:spPr>
          <a:xfrm>
            <a:off x="1626187" y="1686494"/>
            <a:ext cx="216569" cy="2165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4B2EE9C-4630-4065-87AA-B84A993E7971}"/>
              </a:ext>
            </a:extLst>
          </p:cNvPr>
          <p:cNvSpPr/>
          <p:nvPr/>
        </p:nvSpPr>
        <p:spPr>
          <a:xfrm>
            <a:off x="2335779" y="1686493"/>
            <a:ext cx="216569" cy="2165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30548DE-6AD0-4A40-9B38-9EB6C770AA38}"/>
              </a:ext>
            </a:extLst>
          </p:cNvPr>
          <p:cNvSpPr/>
          <p:nvPr/>
        </p:nvSpPr>
        <p:spPr>
          <a:xfrm>
            <a:off x="3113578" y="1688029"/>
            <a:ext cx="216569" cy="2165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Connector: Curved 100">
            <a:extLst>
              <a:ext uri="{FF2B5EF4-FFF2-40B4-BE49-F238E27FC236}">
                <a16:creationId xmlns:a16="http://schemas.microsoft.com/office/drawing/2014/main" id="{E72D0C7C-77BD-475F-A33B-3EEE533F32C4}"/>
              </a:ext>
            </a:extLst>
          </p:cNvPr>
          <p:cNvCxnSpPr>
            <a:cxnSpLocks/>
            <a:stCxn id="20" idx="3"/>
            <a:endCxn id="84" idx="6"/>
          </p:cNvCxnSpPr>
          <p:nvPr/>
        </p:nvCxnSpPr>
        <p:spPr>
          <a:xfrm flipH="1" flipV="1">
            <a:off x="1064957" y="1796395"/>
            <a:ext cx="127069" cy="2743690"/>
          </a:xfrm>
          <a:prstGeom prst="curvedConnector3">
            <a:avLst>
              <a:gd name="adj1" fmla="val -17990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CE788B-BEF1-445C-BA45-D613C7B84D3C}"/>
              </a:ext>
            </a:extLst>
          </p:cNvPr>
          <p:cNvGrpSpPr/>
          <p:nvPr/>
        </p:nvGrpSpPr>
        <p:grpSpPr>
          <a:xfrm>
            <a:off x="956673" y="1922314"/>
            <a:ext cx="2254443" cy="371725"/>
            <a:chOff x="956673" y="1922314"/>
            <a:chExt cx="2254443" cy="300815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D83B51D4-B801-4717-8D38-C0EE823E0995}"/>
                </a:ext>
              </a:extLst>
            </p:cNvPr>
            <p:cNvCxnSpPr/>
            <p:nvPr/>
          </p:nvCxnSpPr>
          <p:spPr>
            <a:xfrm flipV="1">
              <a:off x="1713667" y="1922314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CE4016F-612A-48D7-AE73-A4AD3E6A86F7}"/>
                </a:ext>
              </a:extLst>
            </p:cNvPr>
            <p:cNvCxnSpPr/>
            <p:nvPr/>
          </p:nvCxnSpPr>
          <p:spPr>
            <a:xfrm flipV="1">
              <a:off x="2444064" y="1922314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1D996F39-BBB1-4FE8-BA99-06206D502AB3}"/>
                </a:ext>
              </a:extLst>
            </p:cNvPr>
            <p:cNvCxnSpPr/>
            <p:nvPr/>
          </p:nvCxnSpPr>
          <p:spPr>
            <a:xfrm flipV="1">
              <a:off x="3211116" y="1922314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F3ACE3B0-C9D3-4DC4-A7CD-94FA773F3309}"/>
                </a:ext>
              </a:extLst>
            </p:cNvPr>
            <p:cNvCxnSpPr/>
            <p:nvPr/>
          </p:nvCxnSpPr>
          <p:spPr>
            <a:xfrm flipV="1">
              <a:off x="956673" y="1922314"/>
              <a:ext cx="0" cy="3008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Connector: Curved 110">
            <a:extLst>
              <a:ext uri="{FF2B5EF4-FFF2-40B4-BE49-F238E27FC236}">
                <a16:creationId xmlns:a16="http://schemas.microsoft.com/office/drawing/2014/main" id="{32C023FF-0868-4E65-8626-209D689CF1BF}"/>
              </a:ext>
            </a:extLst>
          </p:cNvPr>
          <p:cNvCxnSpPr>
            <a:cxnSpLocks/>
            <a:stCxn id="8" idx="3"/>
            <a:endCxn id="85" idx="6"/>
          </p:cNvCxnSpPr>
          <p:nvPr/>
        </p:nvCxnSpPr>
        <p:spPr>
          <a:xfrm flipH="1" flipV="1">
            <a:off x="1842756" y="1794779"/>
            <a:ext cx="116646" cy="2745306"/>
          </a:xfrm>
          <a:prstGeom prst="curvedConnector3">
            <a:avLst>
              <a:gd name="adj1" fmla="val -19597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Curved 114">
            <a:extLst>
              <a:ext uri="{FF2B5EF4-FFF2-40B4-BE49-F238E27FC236}">
                <a16:creationId xmlns:a16="http://schemas.microsoft.com/office/drawing/2014/main" id="{6373025A-4833-41FF-8BC9-D34104BDF71B}"/>
              </a:ext>
            </a:extLst>
          </p:cNvPr>
          <p:cNvCxnSpPr>
            <a:cxnSpLocks/>
            <a:stCxn id="12" idx="3"/>
            <a:endCxn id="86" idx="6"/>
          </p:cNvCxnSpPr>
          <p:nvPr/>
        </p:nvCxnSpPr>
        <p:spPr>
          <a:xfrm flipH="1" flipV="1">
            <a:off x="2552348" y="1794778"/>
            <a:ext cx="127069" cy="2745307"/>
          </a:xfrm>
          <a:prstGeom prst="curvedConnector3">
            <a:avLst>
              <a:gd name="adj1" fmla="val -17990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or: Curved 118">
            <a:extLst>
              <a:ext uri="{FF2B5EF4-FFF2-40B4-BE49-F238E27FC236}">
                <a16:creationId xmlns:a16="http://schemas.microsoft.com/office/drawing/2014/main" id="{01453B27-F4C4-4A41-A04A-AF5E8B3D9ED5}"/>
              </a:ext>
            </a:extLst>
          </p:cNvPr>
          <p:cNvCxnSpPr>
            <a:cxnSpLocks/>
            <a:stCxn id="15" idx="3"/>
            <a:endCxn id="87" idx="6"/>
          </p:cNvCxnSpPr>
          <p:nvPr/>
        </p:nvCxnSpPr>
        <p:spPr>
          <a:xfrm flipH="1" flipV="1">
            <a:off x="3330147" y="1796314"/>
            <a:ext cx="116322" cy="2743771"/>
          </a:xfrm>
          <a:prstGeom prst="curvedConnector3">
            <a:avLst>
              <a:gd name="adj1" fmla="val -19652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itle 1">
            <a:extLst>
              <a:ext uri="{FF2B5EF4-FFF2-40B4-BE49-F238E27FC236}">
                <a16:creationId xmlns:a16="http://schemas.microsoft.com/office/drawing/2014/main" id="{9561AF26-EC1D-4DE8-A2B6-C929CC40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Transformers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B4C5C58-611C-41DA-BAEE-D08785DBC5B5}"/>
              </a:ext>
            </a:extLst>
          </p:cNvPr>
          <p:cNvSpPr/>
          <p:nvPr/>
        </p:nvSpPr>
        <p:spPr>
          <a:xfrm>
            <a:off x="3763661" y="424175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42CAEE3-5EFD-42CE-8A55-D94B119C313E}"/>
              </a:ext>
            </a:extLst>
          </p:cNvPr>
          <p:cNvSpPr/>
          <p:nvPr/>
        </p:nvSpPr>
        <p:spPr>
          <a:xfrm>
            <a:off x="1499119" y="3272785"/>
            <a:ext cx="449860" cy="59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2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CC6E936-6E7F-4060-8A16-9CA535BD558B}"/>
              </a:ext>
            </a:extLst>
          </p:cNvPr>
          <p:cNvSpPr/>
          <p:nvPr/>
        </p:nvSpPr>
        <p:spPr>
          <a:xfrm>
            <a:off x="2219134" y="3272785"/>
            <a:ext cx="449860" cy="59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3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29D5B802-0D3D-49D1-B966-2953AC21B4AC}"/>
              </a:ext>
            </a:extLst>
          </p:cNvPr>
          <p:cNvSpPr/>
          <p:nvPr/>
        </p:nvSpPr>
        <p:spPr>
          <a:xfrm>
            <a:off x="2986186" y="3272785"/>
            <a:ext cx="449860" cy="59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4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FBA3E6C-BDE2-45D0-A5C8-2E3A5B38FEE4}"/>
              </a:ext>
            </a:extLst>
          </p:cNvPr>
          <p:cNvSpPr/>
          <p:nvPr/>
        </p:nvSpPr>
        <p:spPr>
          <a:xfrm>
            <a:off x="731743" y="3272785"/>
            <a:ext cx="449860" cy="59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1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cxnSp>
        <p:nvCxnSpPr>
          <p:cNvPr id="134" name="Connector: Curved 133">
            <a:extLst>
              <a:ext uri="{FF2B5EF4-FFF2-40B4-BE49-F238E27FC236}">
                <a16:creationId xmlns:a16="http://schemas.microsoft.com/office/drawing/2014/main" id="{42A6BAAA-67DC-4A2F-90A1-A3EE7613176A}"/>
              </a:ext>
            </a:extLst>
          </p:cNvPr>
          <p:cNvCxnSpPr>
            <a:stCxn id="129" idx="0"/>
            <a:endCxn id="132" idx="2"/>
          </p:cNvCxnSpPr>
          <p:nvPr/>
        </p:nvCxnSpPr>
        <p:spPr>
          <a:xfrm rot="16200000" flipV="1">
            <a:off x="3413694" y="3666854"/>
            <a:ext cx="372321" cy="777475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or: Curved 134">
            <a:extLst>
              <a:ext uri="{FF2B5EF4-FFF2-40B4-BE49-F238E27FC236}">
                <a16:creationId xmlns:a16="http://schemas.microsoft.com/office/drawing/2014/main" id="{56CFA272-2B57-4A29-B15E-96134C258E6C}"/>
              </a:ext>
            </a:extLst>
          </p:cNvPr>
          <p:cNvCxnSpPr>
            <a:cxnSpLocks/>
            <a:stCxn id="129" idx="0"/>
            <a:endCxn id="131" idx="2"/>
          </p:cNvCxnSpPr>
          <p:nvPr/>
        </p:nvCxnSpPr>
        <p:spPr>
          <a:xfrm rot="16200000" flipV="1">
            <a:off x="3030168" y="3283328"/>
            <a:ext cx="372321" cy="1544527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81E4845B-D182-4469-9CF5-B4B0D55A68A8}"/>
              </a:ext>
            </a:extLst>
          </p:cNvPr>
          <p:cNvCxnSpPr>
            <a:cxnSpLocks/>
            <a:stCxn id="129" idx="0"/>
            <a:endCxn id="130" idx="2"/>
          </p:cNvCxnSpPr>
          <p:nvPr/>
        </p:nvCxnSpPr>
        <p:spPr>
          <a:xfrm rot="16200000" flipV="1">
            <a:off x="2670160" y="2923321"/>
            <a:ext cx="372321" cy="226454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or: Curved 136">
            <a:extLst>
              <a:ext uri="{FF2B5EF4-FFF2-40B4-BE49-F238E27FC236}">
                <a16:creationId xmlns:a16="http://schemas.microsoft.com/office/drawing/2014/main" id="{97CD79E2-E907-4A99-88C7-CECB7240AF8B}"/>
              </a:ext>
            </a:extLst>
          </p:cNvPr>
          <p:cNvCxnSpPr>
            <a:cxnSpLocks/>
            <a:stCxn id="129" idx="0"/>
            <a:endCxn id="133" idx="2"/>
          </p:cNvCxnSpPr>
          <p:nvPr/>
        </p:nvCxnSpPr>
        <p:spPr>
          <a:xfrm rot="16200000" flipV="1">
            <a:off x="2286472" y="2539633"/>
            <a:ext cx="372321" cy="303191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885E5809-8D17-4578-A2E0-7851F05C4352}"/>
              </a:ext>
            </a:extLst>
          </p:cNvPr>
          <p:cNvCxnSpPr/>
          <p:nvPr/>
        </p:nvCxnSpPr>
        <p:spPr>
          <a:xfrm flipV="1">
            <a:off x="1724090" y="3887270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AE068983-C969-4E94-A5F0-AB23E90C131E}"/>
              </a:ext>
            </a:extLst>
          </p:cNvPr>
          <p:cNvCxnSpPr/>
          <p:nvPr/>
        </p:nvCxnSpPr>
        <p:spPr>
          <a:xfrm flipV="1">
            <a:off x="2454487" y="3887270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19BD67CD-9917-4C3B-AE61-91C84DD55E79}"/>
              </a:ext>
            </a:extLst>
          </p:cNvPr>
          <p:cNvCxnSpPr/>
          <p:nvPr/>
        </p:nvCxnSpPr>
        <p:spPr>
          <a:xfrm flipV="1">
            <a:off x="3221539" y="3887270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D3ADE5E-5E25-491D-8086-0290610DCA70}"/>
              </a:ext>
            </a:extLst>
          </p:cNvPr>
          <p:cNvCxnSpPr/>
          <p:nvPr/>
        </p:nvCxnSpPr>
        <p:spPr>
          <a:xfrm flipV="1">
            <a:off x="967096" y="3887270"/>
            <a:ext cx="0" cy="3008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F73DC243-BAC8-49A1-A2E2-73B68C5B158B}"/>
              </a:ext>
            </a:extLst>
          </p:cNvPr>
          <p:cNvSpPr/>
          <p:nvPr/>
        </p:nvSpPr>
        <p:spPr>
          <a:xfrm>
            <a:off x="151116" y="6492874"/>
            <a:ext cx="8166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Diagram is remake of one from J. Johnson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0B4970C-E471-49AF-9AD1-77B5B7C71712}"/>
              </a:ext>
            </a:extLst>
          </p:cNvPr>
          <p:cNvSpPr txBox="1"/>
          <p:nvPr/>
        </p:nvSpPr>
        <p:spPr>
          <a:xfrm>
            <a:off x="4423891" y="3929171"/>
            <a:ext cx="3549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Old Alignment: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F279C01-58B8-4B2F-B0ED-36E31EEF56FD}"/>
                  </a:ext>
                </a:extLst>
              </p:cNvPr>
              <p:cNvSpPr txBox="1"/>
              <p:nvPr/>
            </p:nvSpPr>
            <p:spPr>
              <a:xfrm>
                <a:off x="4423891" y="4389696"/>
                <a:ext cx="4703461" cy="2302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solidFill>
                      <a:schemeClr val="accent1"/>
                    </a:solidFill>
                  </a:rPr>
                  <a:t>New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: 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 with projection of vectors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sz="2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 Vector doesn’t do it all</a:t>
                </a:r>
              </a:p>
              <a:p>
                <a:r>
                  <a:rPr lang="en-US" sz="2800" i="1" dirty="0">
                    <a:solidFill>
                      <a:schemeClr val="accent1"/>
                    </a:solidFill>
                  </a:rPr>
                  <a:t>New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: scale dot product between F-D vectors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F279C01-58B8-4B2F-B0ED-36E31EEF5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891" y="4389696"/>
                <a:ext cx="4703461" cy="2302425"/>
              </a:xfrm>
              <a:prstGeom prst="rect">
                <a:avLst/>
              </a:prstGeom>
              <a:blipFill>
                <a:blip r:embed="rId4"/>
                <a:stretch>
                  <a:fillRect l="-2724" t="-2646" b="-6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0C18D66-7C2B-438A-A16A-6EA9E97A1740}"/>
                  </a:ext>
                </a:extLst>
              </p:cNvPr>
              <p:cNvSpPr txBox="1"/>
              <p:nvPr/>
            </p:nvSpPr>
            <p:spPr>
              <a:xfrm>
                <a:off x="7537343" y="3950390"/>
                <a:ext cx="1606657" cy="4544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0C18D66-7C2B-438A-A16A-6EA9E97A1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343" y="3950390"/>
                <a:ext cx="1606657" cy="4544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FE3B990-10E3-4179-B11F-A654F15A251A}"/>
                  </a:ext>
                </a:extLst>
              </p:cNvPr>
              <p:cNvSpPr txBox="1"/>
              <p:nvPr/>
            </p:nvSpPr>
            <p:spPr>
              <a:xfrm>
                <a:off x="4347256" y="2132925"/>
                <a:ext cx="4626636" cy="954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/>
                    </a:solidFill>
                  </a:rPr>
                  <a:t>New Output: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US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𝑽𝒉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 Vector doesn’t do it all</a:t>
                </a:r>
                <a:endParaRPr lang="en-US" sz="2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FE3B990-10E3-4179-B11F-A654F15A2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256" y="2132925"/>
                <a:ext cx="4626636" cy="954428"/>
              </a:xfrm>
              <a:prstGeom prst="rect">
                <a:avLst/>
              </a:prstGeom>
              <a:blipFill>
                <a:blip r:embed="rId6"/>
                <a:stretch>
                  <a:fillRect l="-2635" t="-7692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96577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79A26-179C-44F9-AD5F-7093876E4C6B}"/>
              </a:ext>
            </a:extLst>
          </p:cNvPr>
          <p:cNvSpPr/>
          <p:nvPr/>
        </p:nvSpPr>
        <p:spPr>
          <a:xfrm>
            <a:off x="104105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55E714-667F-4A5A-B328-F50C44662FD9}"/>
              </a:ext>
            </a:extLst>
          </p:cNvPr>
          <p:cNvCxnSpPr/>
          <p:nvPr/>
        </p:nvCxnSpPr>
        <p:spPr>
          <a:xfrm>
            <a:off x="553965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B581EE9-F11D-4F0B-8977-F4228BF01FF8}"/>
              </a:ext>
            </a:extLst>
          </p:cNvPr>
          <p:cNvSpPr/>
          <p:nvPr/>
        </p:nvSpPr>
        <p:spPr>
          <a:xfrm>
            <a:off x="1509542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681B48-5DEB-459D-B7D1-EBED4FD5A99E}"/>
              </a:ext>
            </a:extLst>
          </p:cNvPr>
          <p:cNvSpPr/>
          <p:nvPr/>
        </p:nvSpPr>
        <p:spPr>
          <a:xfrm>
            <a:off x="1509542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6F63EE-B847-4CB5-98F0-F8C365C8AFDB}"/>
              </a:ext>
            </a:extLst>
          </p:cNvPr>
          <p:cNvCxnSpPr/>
          <p:nvPr/>
        </p:nvCxnSpPr>
        <p:spPr>
          <a:xfrm flipV="1">
            <a:off x="1724090" y="487407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07C426-072D-4023-AD72-B60571829B39}"/>
              </a:ext>
            </a:extLst>
          </p:cNvPr>
          <p:cNvCxnSpPr/>
          <p:nvPr/>
        </p:nvCxnSpPr>
        <p:spPr>
          <a:xfrm>
            <a:off x="1282980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5BC44DE-0096-4936-AEAC-B953B5F7536B}"/>
              </a:ext>
            </a:extLst>
          </p:cNvPr>
          <p:cNvSpPr/>
          <p:nvPr/>
        </p:nvSpPr>
        <p:spPr>
          <a:xfrm>
            <a:off x="2229557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569677-7421-47AA-8E35-35C6B97CB8C0}"/>
              </a:ext>
            </a:extLst>
          </p:cNvPr>
          <p:cNvSpPr/>
          <p:nvPr/>
        </p:nvSpPr>
        <p:spPr>
          <a:xfrm>
            <a:off x="2229557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890DE7-6B93-4CE0-8275-93A16D76A76E}"/>
              </a:ext>
            </a:extLst>
          </p:cNvPr>
          <p:cNvCxnSpPr/>
          <p:nvPr/>
        </p:nvCxnSpPr>
        <p:spPr>
          <a:xfrm flipV="1">
            <a:off x="2454487" y="487407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003BB6F-9C70-4100-8F01-581C5F059138}"/>
              </a:ext>
            </a:extLst>
          </p:cNvPr>
          <p:cNvSpPr/>
          <p:nvPr/>
        </p:nvSpPr>
        <p:spPr>
          <a:xfrm>
            <a:off x="2996609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4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8ECD44-0C5B-44AF-A949-32ABA96EAF4E}"/>
              </a:ext>
            </a:extLst>
          </p:cNvPr>
          <p:cNvSpPr/>
          <p:nvPr/>
        </p:nvSpPr>
        <p:spPr>
          <a:xfrm>
            <a:off x="2996609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4</a:t>
            </a:r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B95959-79DF-4F88-B1D2-CB5C60F0C795}"/>
              </a:ext>
            </a:extLst>
          </p:cNvPr>
          <p:cNvCxnSpPr/>
          <p:nvPr/>
        </p:nvCxnSpPr>
        <p:spPr>
          <a:xfrm flipV="1">
            <a:off x="3221539" y="487407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081E407-0D86-4C61-92A6-45A697CC6BAB}"/>
              </a:ext>
            </a:extLst>
          </p:cNvPr>
          <p:cNvSpPr/>
          <p:nvPr/>
        </p:nvSpPr>
        <p:spPr>
          <a:xfrm>
            <a:off x="742166" y="5229385"/>
            <a:ext cx="449860" cy="5966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D7E1C4-28AE-4C24-AEA9-CDBA9A177697}"/>
              </a:ext>
            </a:extLst>
          </p:cNvPr>
          <p:cNvCxnSpPr/>
          <p:nvPr/>
        </p:nvCxnSpPr>
        <p:spPr>
          <a:xfrm flipV="1">
            <a:off x="967096" y="4874077"/>
            <a:ext cx="0" cy="3008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990064C-D13F-44CB-A864-B7D48E732385}"/>
              </a:ext>
            </a:extLst>
          </p:cNvPr>
          <p:cNvSpPr/>
          <p:nvPr/>
        </p:nvSpPr>
        <p:spPr>
          <a:xfrm>
            <a:off x="742166" y="424176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A88151C-D56C-4149-85D4-99D2129F2E88}"/>
              </a:ext>
            </a:extLst>
          </p:cNvPr>
          <p:cNvCxnSpPr/>
          <p:nvPr/>
        </p:nvCxnSpPr>
        <p:spPr>
          <a:xfrm>
            <a:off x="2012132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4F63835-E23C-481F-95AD-2C48DA22FAFC}"/>
              </a:ext>
            </a:extLst>
          </p:cNvPr>
          <p:cNvCxnSpPr/>
          <p:nvPr/>
        </p:nvCxnSpPr>
        <p:spPr>
          <a:xfrm>
            <a:off x="2760398" y="454007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06FD7E1-6233-467E-802B-8796530C5537}"/>
              </a:ext>
            </a:extLst>
          </p:cNvPr>
          <p:cNvSpPr txBox="1"/>
          <p:nvPr/>
        </p:nvSpPr>
        <p:spPr>
          <a:xfrm>
            <a:off x="368659" y="5933975"/>
            <a:ext cx="1166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13E3ED9-9F69-40DA-907C-91EAE9121046}"/>
              </a:ext>
            </a:extLst>
          </p:cNvPr>
          <p:cNvSpPr txBox="1"/>
          <p:nvPr/>
        </p:nvSpPr>
        <p:spPr>
          <a:xfrm>
            <a:off x="1372220" y="5933975"/>
            <a:ext cx="7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do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9347B8-550D-41A8-B0D3-F6F5CBB9CA2F}"/>
              </a:ext>
            </a:extLst>
          </p:cNvPr>
          <p:cNvSpPr txBox="1"/>
          <p:nvPr/>
        </p:nvSpPr>
        <p:spPr>
          <a:xfrm>
            <a:off x="2035894" y="5933975"/>
            <a:ext cx="7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892CE0-2B00-4E22-AB94-9BDB3C2E775F}"/>
              </a:ext>
            </a:extLst>
          </p:cNvPr>
          <p:cNvSpPr txBox="1"/>
          <p:nvPr/>
        </p:nvSpPr>
        <p:spPr>
          <a:xfrm>
            <a:off x="2859287" y="5933975"/>
            <a:ext cx="7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eat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5675B3D-A3D7-4B36-8006-7B803E49EF93}"/>
              </a:ext>
            </a:extLst>
          </p:cNvPr>
          <p:cNvCxnSpPr/>
          <p:nvPr/>
        </p:nvCxnSpPr>
        <p:spPr>
          <a:xfrm>
            <a:off x="3527450" y="4540065"/>
            <a:ext cx="173174" cy="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F2A33681-2DEE-44E3-91C4-8EBBF7CB8CE2}"/>
              </a:ext>
            </a:extLst>
          </p:cNvPr>
          <p:cNvSpPr/>
          <p:nvPr/>
        </p:nvSpPr>
        <p:spPr>
          <a:xfrm>
            <a:off x="1509542" y="2368897"/>
            <a:ext cx="449860" cy="596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2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2A6E8A8-85DE-47DD-97DB-B0BC6540E944}"/>
              </a:ext>
            </a:extLst>
          </p:cNvPr>
          <p:cNvSpPr/>
          <p:nvPr/>
        </p:nvSpPr>
        <p:spPr>
          <a:xfrm>
            <a:off x="2229557" y="2368897"/>
            <a:ext cx="449860" cy="596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3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762D898-06E2-4E6B-B796-4776B21FCC50}"/>
              </a:ext>
            </a:extLst>
          </p:cNvPr>
          <p:cNvSpPr/>
          <p:nvPr/>
        </p:nvSpPr>
        <p:spPr>
          <a:xfrm>
            <a:off x="2996609" y="2368897"/>
            <a:ext cx="449860" cy="596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4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76D378-1461-4643-9EB0-734ABFBAB074}"/>
              </a:ext>
            </a:extLst>
          </p:cNvPr>
          <p:cNvSpPr/>
          <p:nvPr/>
        </p:nvSpPr>
        <p:spPr>
          <a:xfrm>
            <a:off x="742166" y="2368897"/>
            <a:ext cx="449860" cy="596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1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0EA8F5E-6DDD-4D4C-A54E-60BF1B2CE5A1}"/>
              </a:ext>
            </a:extLst>
          </p:cNvPr>
          <p:cNvCxnSpPr/>
          <p:nvPr/>
        </p:nvCxnSpPr>
        <p:spPr>
          <a:xfrm flipV="1">
            <a:off x="1724049" y="294956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767FDC7-3872-4EBB-92A8-F262B8EB5046}"/>
              </a:ext>
            </a:extLst>
          </p:cNvPr>
          <p:cNvCxnSpPr/>
          <p:nvPr/>
        </p:nvCxnSpPr>
        <p:spPr>
          <a:xfrm flipV="1">
            <a:off x="2454446" y="294956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A662D1B-E7B9-4C79-9C17-BB4D05F4B3D2}"/>
              </a:ext>
            </a:extLst>
          </p:cNvPr>
          <p:cNvCxnSpPr/>
          <p:nvPr/>
        </p:nvCxnSpPr>
        <p:spPr>
          <a:xfrm flipV="1">
            <a:off x="3221498" y="2949567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00D5F28-64D1-4C6D-A65E-025C6DABFC3D}"/>
              </a:ext>
            </a:extLst>
          </p:cNvPr>
          <p:cNvCxnSpPr/>
          <p:nvPr/>
        </p:nvCxnSpPr>
        <p:spPr>
          <a:xfrm flipV="1">
            <a:off x="967055" y="2949567"/>
            <a:ext cx="0" cy="3008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1BEB792D-4479-4BA9-97EF-7A7C818040D9}"/>
              </a:ext>
            </a:extLst>
          </p:cNvPr>
          <p:cNvCxnSpPr>
            <a:cxnSpLocks/>
            <a:stCxn id="84" idx="6"/>
          </p:cNvCxnSpPr>
          <p:nvPr/>
        </p:nvCxnSpPr>
        <p:spPr>
          <a:xfrm flipV="1">
            <a:off x="1064957" y="1794777"/>
            <a:ext cx="3148564" cy="16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987D6672-211F-4848-8FC9-3B9963566C90}"/>
              </a:ext>
            </a:extLst>
          </p:cNvPr>
          <p:cNvSpPr/>
          <p:nvPr/>
        </p:nvSpPr>
        <p:spPr>
          <a:xfrm>
            <a:off x="848388" y="1688110"/>
            <a:ext cx="216569" cy="2165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0968620-8030-4EA6-B312-C0FA382E00DC}"/>
              </a:ext>
            </a:extLst>
          </p:cNvPr>
          <p:cNvSpPr/>
          <p:nvPr/>
        </p:nvSpPr>
        <p:spPr>
          <a:xfrm>
            <a:off x="1626187" y="1686494"/>
            <a:ext cx="216569" cy="2165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4B2EE9C-4630-4065-87AA-B84A993E7971}"/>
              </a:ext>
            </a:extLst>
          </p:cNvPr>
          <p:cNvSpPr/>
          <p:nvPr/>
        </p:nvSpPr>
        <p:spPr>
          <a:xfrm>
            <a:off x="2335779" y="1686493"/>
            <a:ext cx="216569" cy="2165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30548DE-6AD0-4A40-9B38-9EB6C770AA38}"/>
              </a:ext>
            </a:extLst>
          </p:cNvPr>
          <p:cNvSpPr/>
          <p:nvPr/>
        </p:nvSpPr>
        <p:spPr>
          <a:xfrm>
            <a:off x="3113578" y="1688029"/>
            <a:ext cx="216569" cy="2165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Connector: Curved 100">
            <a:extLst>
              <a:ext uri="{FF2B5EF4-FFF2-40B4-BE49-F238E27FC236}">
                <a16:creationId xmlns:a16="http://schemas.microsoft.com/office/drawing/2014/main" id="{E72D0C7C-77BD-475F-A33B-3EEE533F32C4}"/>
              </a:ext>
            </a:extLst>
          </p:cNvPr>
          <p:cNvCxnSpPr>
            <a:cxnSpLocks/>
            <a:stCxn id="20" idx="3"/>
            <a:endCxn id="84" idx="6"/>
          </p:cNvCxnSpPr>
          <p:nvPr/>
        </p:nvCxnSpPr>
        <p:spPr>
          <a:xfrm flipH="1" flipV="1">
            <a:off x="1064957" y="1796395"/>
            <a:ext cx="127069" cy="2743690"/>
          </a:xfrm>
          <a:prstGeom prst="curvedConnector3">
            <a:avLst>
              <a:gd name="adj1" fmla="val -17990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CE788B-BEF1-445C-BA45-D613C7B84D3C}"/>
              </a:ext>
            </a:extLst>
          </p:cNvPr>
          <p:cNvGrpSpPr/>
          <p:nvPr/>
        </p:nvGrpSpPr>
        <p:grpSpPr>
          <a:xfrm>
            <a:off x="956673" y="1922314"/>
            <a:ext cx="2254443" cy="371725"/>
            <a:chOff x="956673" y="1922314"/>
            <a:chExt cx="2254443" cy="300815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D83B51D4-B801-4717-8D38-C0EE823E0995}"/>
                </a:ext>
              </a:extLst>
            </p:cNvPr>
            <p:cNvCxnSpPr/>
            <p:nvPr/>
          </p:nvCxnSpPr>
          <p:spPr>
            <a:xfrm flipV="1">
              <a:off x="1713667" y="1922314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CE4016F-612A-48D7-AE73-A4AD3E6A86F7}"/>
                </a:ext>
              </a:extLst>
            </p:cNvPr>
            <p:cNvCxnSpPr/>
            <p:nvPr/>
          </p:nvCxnSpPr>
          <p:spPr>
            <a:xfrm flipV="1">
              <a:off x="2444064" y="1922314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1D996F39-BBB1-4FE8-BA99-06206D502AB3}"/>
                </a:ext>
              </a:extLst>
            </p:cNvPr>
            <p:cNvCxnSpPr/>
            <p:nvPr/>
          </p:nvCxnSpPr>
          <p:spPr>
            <a:xfrm flipV="1">
              <a:off x="3211116" y="1922314"/>
              <a:ext cx="0" cy="3008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F3ACE3B0-C9D3-4DC4-A7CD-94FA773F3309}"/>
                </a:ext>
              </a:extLst>
            </p:cNvPr>
            <p:cNvCxnSpPr/>
            <p:nvPr/>
          </p:nvCxnSpPr>
          <p:spPr>
            <a:xfrm flipV="1">
              <a:off x="956673" y="1922314"/>
              <a:ext cx="0" cy="3008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Connector: Curved 110">
            <a:extLst>
              <a:ext uri="{FF2B5EF4-FFF2-40B4-BE49-F238E27FC236}">
                <a16:creationId xmlns:a16="http://schemas.microsoft.com/office/drawing/2014/main" id="{32C023FF-0868-4E65-8626-209D689CF1BF}"/>
              </a:ext>
            </a:extLst>
          </p:cNvPr>
          <p:cNvCxnSpPr>
            <a:cxnSpLocks/>
            <a:stCxn id="8" idx="3"/>
            <a:endCxn id="85" idx="6"/>
          </p:cNvCxnSpPr>
          <p:nvPr/>
        </p:nvCxnSpPr>
        <p:spPr>
          <a:xfrm flipH="1" flipV="1">
            <a:off x="1842756" y="1794779"/>
            <a:ext cx="116646" cy="2745306"/>
          </a:xfrm>
          <a:prstGeom prst="curvedConnector3">
            <a:avLst>
              <a:gd name="adj1" fmla="val -19597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Curved 114">
            <a:extLst>
              <a:ext uri="{FF2B5EF4-FFF2-40B4-BE49-F238E27FC236}">
                <a16:creationId xmlns:a16="http://schemas.microsoft.com/office/drawing/2014/main" id="{6373025A-4833-41FF-8BC9-D34104BDF71B}"/>
              </a:ext>
            </a:extLst>
          </p:cNvPr>
          <p:cNvCxnSpPr>
            <a:cxnSpLocks/>
            <a:stCxn id="12" idx="3"/>
            <a:endCxn id="86" idx="6"/>
          </p:cNvCxnSpPr>
          <p:nvPr/>
        </p:nvCxnSpPr>
        <p:spPr>
          <a:xfrm flipH="1" flipV="1">
            <a:off x="2552348" y="1794778"/>
            <a:ext cx="127069" cy="2745307"/>
          </a:xfrm>
          <a:prstGeom prst="curvedConnector3">
            <a:avLst>
              <a:gd name="adj1" fmla="val -17990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or: Curved 118">
            <a:extLst>
              <a:ext uri="{FF2B5EF4-FFF2-40B4-BE49-F238E27FC236}">
                <a16:creationId xmlns:a16="http://schemas.microsoft.com/office/drawing/2014/main" id="{01453B27-F4C4-4A41-A04A-AF5E8B3D9ED5}"/>
              </a:ext>
            </a:extLst>
          </p:cNvPr>
          <p:cNvCxnSpPr>
            <a:cxnSpLocks/>
            <a:stCxn id="15" idx="3"/>
            <a:endCxn id="87" idx="6"/>
          </p:cNvCxnSpPr>
          <p:nvPr/>
        </p:nvCxnSpPr>
        <p:spPr>
          <a:xfrm flipH="1" flipV="1">
            <a:off x="3330147" y="1796314"/>
            <a:ext cx="116322" cy="2743771"/>
          </a:xfrm>
          <a:prstGeom prst="curvedConnector3">
            <a:avLst>
              <a:gd name="adj1" fmla="val -19652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itle 1">
            <a:extLst>
              <a:ext uri="{FF2B5EF4-FFF2-40B4-BE49-F238E27FC236}">
                <a16:creationId xmlns:a16="http://schemas.microsoft.com/office/drawing/2014/main" id="{9561AF26-EC1D-4DE8-A2B6-C929CC40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Transformers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B4C5C58-611C-41DA-BAEE-D08785DBC5B5}"/>
              </a:ext>
            </a:extLst>
          </p:cNvPr>
          <p:cNvSpPr/>
          <p:nvPr/>
        </p:nvSpPr>
        <p:spPr>
          <a:xfrm>
            <a:off x="3763661" y="4241752"/>
            <a:ext cx="449860" cy="59664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42CAEE3-5EFD-42CE-8A55-D94B119C313E}"/>
              </a:ext>
            </a:extLst>
          </p:cNvPr>
          <p:cNvSpPr/>
          <p:nvPr/>
        </p:nvSpPr>
        <p:spPr>
          <a:xfrm>
            <a:off x="1499119" y="3272785"/>
            <a:ext cx="449860" cy="59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2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CC6E936-6E7F-4060-8A16-9CA535BD558B}"/>
              </a:ext>
            </a:extLst>
          </p:cNvPr>
          <p:cNvSpPr/>
          <p:nvPr/>
        </p:nvSpPr>
        <p:spPr>
          <a:xfrm>
            <a:off x="2219134" y="3272785"/>
            <a:ext cx="449860" cy="59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3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29D5B802-0D3D-49D1-B966-2953AC21B4AC}"/>
              </a:ext>
            </a:extLst>
          </p:cNvPr>
          <p:cNvSpPr/>
          <p:nvPr/>
        </p:nvSpPr>
        <p:spPr>
          <a:xfrm>
            <a:off x="2986186" y="3272785"/>
            <a:ext cx="449860" cy="59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4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FBA3E6C-BDE2-45D0-A5C8-2E3A5B38FEE4}"/>
              </a:ext>
            </a:extLst>
          </p:cNvPr>
          <p:cNvSpPr/>
          <p:nvPr/>
        </p:nvSpPr>
        <p:spPr>
          <a:xfrm>
            <a:off x="731743" y="3272785"/>
            <a:ext cx="449860" cy="59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e</a:t>
            </a:r>
            <a:r>
              <a:rPr lang="en-US" sz="2000" baseline="-25000" dirty="0">
                <a:solidFill>
                  <a:sysClr val="windowText" lastClr="000000"/>
                </a:solidFill>
              </a:rPr>
              <a:t>1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cxnSp>
        <p:nvCxnSpPr>
          <p:cNvPr id="134" name="Connector: Curved 133">
            <a:extLst>
              <a:ext uri="{FF2B5EF4-FFF2-40B4-BE49-F238E27FC236}">
                <a16:creationId xmlns:a16="http://schemas.microsoft.com/office/drawing/2014/main" id="{42A6BAAA-67DC-4A2F-90A1-A3EE7613176A}"/>
              </a:ext>
            </a:extLst>
          </p:cNvPr>
          <p:cNvCxnSpPr>
            <a:cxnSpLocks/>
            <a:stCxn id="129" idx="0"/>
            <a:endCxn id="132" idx="2"/>
          </p:cNvCxnSpPr>
          <p:nvPr/>
        </p:nvCxnSpPr>
        <p:spPr>
          <a:xfrm rot="16200000" flipV="1">
            <a:off x="3413694" y="3666854"/>
            <a:ext cx="372321" cy="777475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or: Curved 134">
            <a:extLst>
              <a:ext uri="{FF2B5EF4-FFF2-40B4-BE49-F238E27FC236}">
                <a16:creationId xmlns:a16="http://schemas.microsoft.com/office/drawing/2014/main" id="{56CFA272-2B57-4A29-B15E-96134C258E6C}"/>
              </a:ext>
            </a:extLst>
          </p:cNvPr>
          <p:cNvCxnSpPr>
            <a:cxnSpLocks/>
            <a:stCxn id="129" idx="0"/>
            <a:endCxn id="131" idx="2"/>
          </p:cNvCxnSpPr>
          <p:nvPr/>
        </p:nvCxnSpPr>
        <p:spPr>
          <a:xfrm rot="16200000" flipV="1">
            <a:off x="3030168" y="3283328"/>
            <a:ext cx="372321" cy="1544527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81E4845B-D182-4469-9CF5-B4B0D55A68A8}"/>
              </a:ext>
            </a:extLst>
          </p:cNvPr>
          <p:cNvCxnSpPr>
            <a:cxnSpLocks/>
            <a:stCxn id="129" idx="0"/>
            <a:endCxn id="130" idx="2"/>
          </p:cNvCxnSpPr>
          <p:nvPr/>
        </p:nvCxnSpPr>
        <p:spPr>
          <a:xfrm rot="16200000" flipV="1">
            <a:off x="2670160" y="2923321"/>
            <a:ext cx="372321" cy="226454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or: Curved 136">
            <a:extLst>
              <a:ext uri="{FF2B5EF4-FFF2-40B4-BE49-F238E27FC236}">
                <a16:creationId xmlns:a16="http://schemas.microsoft.com/office/drawing/2014/main" id="{97CD79E2-E907-4A99-88C7-CECB7240AF8B}"/>
              </a:ext>
            </a:extLst>
          </p:cNvPr>
          <p:cNvCxnSpPr>
            <a:cxnSpLocks/>
            <a:stCxn id="129" idx="0"/>
            <a:endCxn id="133" idx="2"/>
          </p:cNvCxnSpPr>
          <p:nvPr/>
        </p:nvCxnSpPr>
        <p:spPr>
          <a:xfrm rot="16200000" flipV="1">
            <a:off x="2286472" y="2539633"/>
            <a:ext cx="372321" cy="303191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885E5809-8D17-4578-A2E0-7851F05C4352}"/>
              </a:ext>
            </a:extLst>
          </p:cNvPr>
          <p:cNvCxnSpPr/>
          <p:nvPr/>
        </p:nvCxnSpPr>
        <p:spPr>
          <a:xfrm flipV="1">
            <a:off x="1724090" y="3887270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AE068983-C969-4E94-A5F0-AB23E90C131E}"/>
              </a:ext>
            </a:extLst>
          </p:cNvPr>
          <p:cNvCxnSpPr/>
          <p:nvPr/>
        </p:nvCxnSpPr>
        <p:spPr>
          <a:xfrm flipV="1">
            <a:off x="2454487" y="3887270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19BD67CD-9917-4C3B-AE61-91C84DD55E79}"/>
              </a:ext>
            </a:extLst>
          </p:cNvPr>
          <p:cNvCxnSpPr/>
          <p:nvPr/>
        </p:nvCxnSpPr>
        <p:spPr>
          <a:xfrm flipV="1">
            <a:off x="3221539" y="3887270"/>
            <a:ext cx="0" cy="3008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D3ADE5E-5E25-491D-8086-0290610DCA70}"/>
              </a:ext>
            </a:extLst>
          </p:cNvPr>
          <p:cNvCxnSpPr/>
          <p:nvPr/>
        </p:nvCxnSpPr>
        <p:spPr>
          <a:xfrm flipV="1">
            <a:off x="967096" y="3887270"/>
            <a:ext cx="0" cy="3008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F73DC243-BAC8-49A1-A2E2-73B68C5B158B}"/>
              </a:ext>
            </a:extLst>
          </p:cNvPr>
          <p:cNvSpPr/>
          <p:nvPr/>
        </p:nvSpPr>
        <p:spPr>
          <a:xfrm>
            <a:off x="151116" y="6492874"/>
            <a:ext cx="81660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Diagram is remake of one from J. Johnson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D0B3B57-79F0-4699-A8A0-CC63843EF7B6}"/>
                  </a:ext>
                </a:extLst>
              </p:cNvPr>
              <p:cNvSpPr txBox="1"/>
              <p:nvPr/>
            </p:nvSpPr>
            <p:spPr>
              <a:xfrm>
                <a:off x="7419236" y="3348757"/>
                <a:ext cx="1606657" cy="4544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D0B3B57-79F0-4699-A8A0-CC63843EF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236" y="3348757"/>
                <a:ext cx="1606657" cy="4544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E472FAB6-E21C-46C4-9E2F-F135F1EF4065}"/>
              </a:ext>
            </a:extLst>
          </p:cNvPr>
          <p:cNvSpPr txBox="1"/>
          <p:nvPr/>
        </p:nvSpPr>
        <p:spPr>
          <a:xfrm>
            <a:off x="4305785" y="3306951"/>
            <a:ext cx="3071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Alignment Score: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EF57BBA-A117-40FB-9762-79B8E7ED2C2F}"/>
              </a:ext>
            </a:extLst>
          </p:cNvPr>
          <p:cNvSpPr txBox="1"/>
          <p:nvPr/>
        </p:nvSpPr>
        <p:spPr>
          <a:xfrm>
            <a:off x="4305785" y="2294038"/>
            <a:ext cx="4720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Does the alignment score know about position?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A6C50C9-7CC4-456D-9A67-EEBFB91A8A6D}"/>
              </a:ext>
            </a:extLst>
          </p:cNvPr>
          <p:cNvSpPr txBox="1"/>
          <p:nvPr/>
        </p:nvSpPr>
        <p:spPr>
          <a:xfrm>
            <a:off x="4333151" y="3981311"/>
            <a:ext cx="4720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Solution</a:t>
            </a:r>
            <a:r>
              <a:rPr lang="en-US" sz="2800" dirty="0"/>
              <a:t>: add vectors that are function of location</a:t>
            </a:r>
          </a:p>
        </p:txBody>
      </p:sp>
    </p:spTree>
    <p:extLst>
      <p:ext uri="{BB962C8B-B14F-4D97-AF65-F5344CB8AC3E}">
        <p14:creationId xmlns:p14="http://schemas.microsoft.com/office/powerpoint/2010/main" val="30329868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F68AA-ED4B-47A5-BA79-0A9E1A12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80832"/>
            <a:ext cx="7886700" cy="1325563"/>
          </a:xfrm>
        </p:spPr>
        <p:txBody>
          <a:bodyPr/>
          <a:lstStyle/>
          <a:p>
            <a:r>
              <a:rPr lang="en-US" dirty="0"/>
              <a:t>Positional Encodings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B29D37-67A3-4DDA-ABDC-E15781C3850A}"/>
              </a:ext>
            </a:extLst>
          </p:cNvPr>
          <p:cNvSpPr/>
          <p:nvPr/>
        </p:nvSpPr>
        <p:spPr>
          <a:xfrm>
            <a:off x="151116" y="6281539"/>
            <a:ext cx="8914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Diagram: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Amirhoseein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+mj-lt"/>
              </a:rPr>
              <a:t>Kazemjejad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, https://kazemnejad.com/blog/transformer_architecture_positional_encoding/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A77981E-0C85-4B39-B015-C1A5DACB0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"/>
          <a:stretch/>
        </p:blipFill>
        <p:spPr bwMode="auto">
          <a:xfrm>
            <a:off x="752521" y="2507675"/>
            <a:ext cx="8312727" cy="383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0C86B2-5B91-481A-8FBF-0F98F3BA0C05}"/>
              </a:ext>
            </a:extLst>
          </p:cNvPr>
          <p:cNvCxnSpPr/>
          <p:nvPr/>
        </p:nvCxnSpPr>
        <p:spPr>
          <a:xfrm>
            <a:off x="961215" y="2820202"/>
            <a:ext cx="0" cy="33640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B4C11F6-95D8-4B8C-8254-69CFE7192448}"/>
              </a:ext>
            </a:extLst>
          </p:cNvPr>
          <p:cNvCxnSpPr>
            <a:cxnSpLocks/>
          </p:cNvCxnSpPr>
          <p:nvPr/>
        </p:nvCxnSpPr>
        <p:spPr>
          <a:xfrm>
            <a:off x="1140740" y="2705766"/>
            <a:ext cx="70070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120A99-8111-4605-B26C-4FC5D0A46463}"/>
              </a:ext>
            </a:extLst>
          </p:cNvPr>
          <p:cNvSpPr txBox="1"/>
          <p:nvPr/>
        </p:nvSpPr>
        <p:spPr>
          <a:xfrm>
            <a:off x="3946430" y="2444156"/>
            <a:ext cx="139566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index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46E7B8-6FD2-406D-87A1-8DE160296350}"/>
              </a:ext>
            </a:extLst>
          </p:cNvPr>
          <p:cNvSpPr txBox="1"/>
          <p:nvPr/>
        </p:nvSpPr>
        <p:spPr>
          <a:xfrm>
            <a:off x="735020" y="4240607"/>
            <a:ext cx="45238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F4700A-549F-46BF-B3C0-9690E1D30075}"/>
                  </a:ext>
                </a:extLst>
              </p:cNvPr>
              <p:cNvSpPr txBox="1"/>
              <p:nvPr/>
            </p:nvSpPr>
            <p:spPr>
              <a:xfrm>
                <a:off x="752521" y="1943750"/>
                <a:ext cx="3571554" cy="6531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10000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F4700A-549F-46BF-B3C0-9690E1D30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21" y="1943750"/>
                <a:ext cx="3571554" cy="6531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8A81A5-A06A-4AEF-93AC-3815A9009C28}"/>
                  </a:ext>
                </a:extLst>
              </p:cNvPr>
              <p:cNvSpPr txBox="1"/>
              <p:nvPr/>
            </p:nvSpPr>
            <p:spPr>
              <a:xfrm>
                <a:off x="4469477" y="1944207"/>
                <a:ext cx="4150816" cy="6531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10000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8A81A5-A06A-4AEF-93AC-3815A9009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477" y="1944207"/>
                <a:ext cx="4150816" cy="6531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20BE173-60E8-4402-A840-592F5162E72C}"/>
              </a:ext>
            </a:extLst>
          </p:cNvPr>
          <p:cNvSpPr txBox="1"/>
          <p:nvPr/>
        </p:nvSpPr>
        <p:spPr>
          <a:xfrm>
            <a:off x="678581" y="877981"/>
            <a:ext cx="8142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of sinusoids of different frequencies. Really effective trick for encoding locations for networks</a:t>
            </a:r>
          </a:p>
        </p:txBody>
      </p:sp>
    </p:spTree>
    <p:extLst>
      <p:ext uri="{BB962C8B-B14F-4D97-AF65-F5344CB8AC3E}">
        <p14:creationId xmlns:p14="http://schemas.microsoft.com/office/powerpoint/2010/main" val="21762443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144E8-9942-47FC-B79B-459BE3CF9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9DB1E-2596-4394-8022-A6F03D66D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train these models at huge scale</a:t>
            </a:r>
          </a:p>
          <a:p>
            <a:r>
              <a:rPr lang="en-US" dirty="0"/>
              <a:t>GPT-3: </a:t>
            </a:r>
          </a:p>
          <a:p>
            <a:pPr lvl="1"/>
            <a:r>
              <a:rPr lang="en-US" dirty="0"/>
              <a:t>410 billion tokens of training data</a:t>
            </a:r>
          </a:p>
          <a:p>
            <a:pPr lvl="1"/>
            <a:r>
              <a:rPr lang="en-US" dirty="0"/>
              <a:t>17 billion parameters</a:t>
            </a:r>
          </a:p>
          <a:p>
            <a:r>
              <a:rPr lang="en-US" dirty="0"/>
              <a:t>Worth reading: “On the Dangers of Stochastic Parrots: Can Language Models Be Too Big? 🦜” Bender et al.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7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on_none_gauss_v1">
            <a:hlinkClick r:id="" action="ppaction://media"/>
            <a:extLst>
              <a:ext uri="{FF2B5EF4-FFF2-40B4-BE49-F238E27FC236}">
                <a16:creationId xmlns:a16="http://schemas.microsoft.com/office/drawing/2014/main" id="{4CBF4CC1-F3DC-4115-960B-16C7A4C6EA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" y="3537671"/>
            <a:ext cx="8968740" cy="26822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FECC1BC-9A00-42F5-8B5E-320865A07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Encodings Elsewhere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7D3B4-9AFF-4EA2-98E6-92B5DD80D0EF}"/>
              </a:ext>
            </a:extLst>
          </p:cNvPr>
          <p:cNvSpPr txBox="1"/>
          <p:nvPr/>
        </p:nvSpPr>
        <p:spPr>
          <a:xfrm>
            <a:off x="495300" y="1690689"/>
            <a:ext cx="814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Learn network mapping from (</a:t>
            </a:r>
            <a:r>
              <a:rPr lang="en-US" sz="2800" dirty="0" err="1"/>
              <a:t>x,y</a:t>
            </a:r>
            <a:r>
              <a:rPr lang="en-US" sz="2800" dirty="0"/>
              <a:t>) -&gt; (</a:t>
            </a:r>
            <a:r>
              <a:rPr lang="en-US" sz="2800" dirty="0" err="1"/>
              <a:t>r,g,b</a:t>
            </a:r>
            <a:r>
              <a:rPr lang="en-US" sz="2800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A34A7B-F632-4B4C-BBBD-053D7832121A}"/>
              </a:ext>
            </a:extLst>
          </p:cNvPr>
          <p:cNvSpPr/>
          <p:nvPr/>
        </p:nvSpPr>
        <p:spPr>
          <a:xfrm>
            <a:off x="151116" y="6219911"/>
            <a:ext cx="8914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Fourier Features Let Networks Learn High Frequency Functions in Low Dimensional Domains,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j-lt"/>
              </a:rPr>
              <a:t>Tancik</a:t>
            </a:r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 et al.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j-lt"/>
              </a:rPr>
              <a:t>NeurIPS</a:t>
            </a:r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 2020. See also Implicit Neural Representations with Periodic Activation Functions,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j-lt"/>
              </a:rPr>
              <a:t>Sitzmann</a:t>
            </a:r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 et al.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+mj-lt"/>
              </a:rPr>
              <a:t>NeurIPS</a:t>
            </a:r>
            <a:r>
              <a:rPr lang="en-US" sz="1200" dirty="0">
                <a:solidFill>
                  <a:srgbClr val="000000"/>
                </a:solidFill>
                <a:effectLst/>
                <a:latin typeface="+mj-lt"/>
              </a:rPr>
              <a:t> 2020.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7BDD0-A92A-46A4-9F31-026482EC80DC}"/>
              </a:ext>
            </a:extLst>
          </p:cNvPr>
          <p:cNvSpPr txBox="1"/>
          <p:nvPr/>
        </p:nvSpPr>
        <p:spPr>
          <a:xfrm>
            <a:off x="151116" y="2583564"/>
            <a:ext cx="2572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Learned on (</a:t>
            </a:r>
            <a:r>
              <a:rPr lang="en-US" sz="2800" dirty="0" err="1"/>
              <a:t>x,y</a:t>
            </a:r>
            <a:r>
              <a:rPr lang="en-US" sz="28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BF3E0-CF6C-44AF-A1D0-8C3CA1C74BF9}"/>
              </a:ext>
            </a:extLst>
          </p:cNvPr>
          <p:cNvSpPr txBox="1"/>
          <p:nvPr/>
        </p:nvSpPr>
        <p:spPr>
          <a:xfrm>
            <a:off x="2859023" y="2598952"/>
            <a:ext cx="2572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w/positional encodings)</a:t>
            </a:r>
          </a:p>
        </p:txBody>
      </p:sp>
    </p:spTree>
    <p:extLst>
      <p:ext uri="{BB962C8B-B14F-4D97-AF65-F5344CB8AC3E}">
        <p14:creationId xmlns:p14="http://schemas.microsoft.com/office/powerpoint/2010/main" val="324424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56AD3-B961-4F36-92C8-6E5A2D6A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Might We Use a Transformer?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BD1DC8-7BD8-4BD5-82BC-22988A08C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134726" y="2561358"/>
            <a:ext cx="3022810" cy="30228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664532D-8C21-4319-9A82-4FAE502B8DD7}"/>
              </a:ext>
            </a:extLst>
          </p:cNvPr>
          <p:cNvGrpSpPr/>
          <p:nvPr/>
        </p:nvGrpSpPr>
        <p:grpSpPr>
          <a:xfrm>
            <a:off x="4641774" y="2402661"/>
            <a:ext cx="3367501" cy="3303811"/>
            <a:chOff x="4371519" y="2402661"/>
            <a:chExt cx="3367501" cy="33038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4021F4-3023-493B-9D04-327BCDEA7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50000" b="50000"/>
            <a:stretch/>
          </p:blipFill>
          <p:spPr>
            <a:xfrm>
              <a:off x="4371520" y="2402661"/>
              <a:ext cx="1511403" cy="151140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B7A530-ADC4-4D2C-BE6E-6EC741731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50000" r="50000"/>
            <a:stretch/>
          </p:blipFill>
          <p:spPr>
            <a:xfrm>
              <a:off x="4371519" y="4195067"/>
              <a:ext cx="1511403" cy="151140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51A0F0-FFF9-4D8F-93C1-DDDAD16B6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12500" b="50000"/>
            <a:stretch/>
          </p:blipFill>
          <p:spPr>
            <a:xfrm>
              <a:off x="6227614" y="2402661"/>
              <a:ext cx="1511405" cy="151140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09E009-C778-4830-953B-36C657760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0000" r="12500"/>
            <a:stretch/>
          </p:blipFill>
          <p:spPr>
            <a:xfrm>
              <a:off x="6227615" y="4195067"/>
              <a:ext cx="1511405" cy="151140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45320BA-7222-46F7-BAF9-A2DC86572895}"/>
              </a:ext>
            </a:extLst>
          </p:cNvPr>
          <p:cNvSpPr txBox="1"/>
          <p:nvPr/>
        </p:nvSpPr>
        <p:spPr>
          <a:xfrm>
            <a:off x="500514" y="1690689"/>
            <a:ext cx="814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Let’s plug an image into a transformer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5A8B0B-4DE0-40F9-B8AF-D84BBDE1EDFA}"/>
              </a:ext>
            </a:extLst>
          </p:cNvPr>
          <p:cNvSpPr txBox="1"/>
          <p:nvPr/>
        </p:nvSpPr>
        <p:spPr>
          <a:xfrm>
            <a:off x="500514" y="5987473"/>
            <a:ext cx="814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Break into patches, treat like words</a:t>
            </a:r>
          </a:p>
        </p:txBody>
      </p:sp>
    </p:spTree>
    <p:extLst>
      <p:ext uri="{BB962C8B-B14F-4D97-AF65-F5344CB8AC3E}">
        <p14:creationId xmlns:p14="http://schemas.microsoft.com/office/powerpoint/2010/main" val="73262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70BA-94D5-4EA7-AEDA-C99008E6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Transformer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A16B1-4FAF-44E9-BE84-E266CCBF6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1916000"/>
            <a:ext cx="8312728" cy="44819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B46805-55A7-492C-BDAB-D0954A5246A4}"/>
              </a:ext>
            </a:extLst>
          </p:cNvPr>
          <p:cNvSpPr/>
          <p:nvPr/>
        </p:nvSpPr>
        <p:spPr>
          <a:xfrm>
            <a:off x="151116" y="6397978"/>
            <a:ext cx="89141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An Image is Worth 16x16 Words: Transformers for Image Recognition at Scale. </a:t>
            </a:r>
            <a:r>
              <a:rPr lang="en-US" sz="1200" dirty="0" err="1"/>
              <a:t>Dosovitskiy</a:t>
            </a:r>
            <a:r>
              <a:rPr lang="en-US" sz="1200" dirty="0"/>
              <a:t> et al. ICLR 2021.</a:t>
            </a:r>
            <a:endParaRPr lang="en-US" sz="120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E9401-66C5-42EB-8565-9FA68E756CCA}"/>
              </a:ext>
            </a:extLst>
          </p:cNvPr>
          <p:cNvSpPr txBox="1"/>
          <p:nvPr/>
        </p:nvSpPr>
        <p:spPr>
          <a:xfrm>
            <a:off x="495300" y="1429079"/>
            <a:ext cx="814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idea: put in sequence of image tokens</a:t>
            </a:r>
          </a:p>
        </p:txBody>
      </p:sp>
    </p:spTree>
    <p:extLst>
      <p:ext uri="{BB962C8B-B14F-4D97-AF65-F5344CB8AC3E}">
        <p14:creationId xmlns:p14="http://schemas.microsoft.com/office/powerpoint/2010/main" val="14732389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0041-D47E-4627-A5A9-F106DF54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9300E-17ED-40E6-9E4E-15234E6A8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102"/>
          <a:stretch/>
        </p:blipFill>
        <p:spPr>
          <a:xfrm>
            <a:off x="500062" y="1288782"/>
            <a:ext cx="8143875" cy="448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A86855-2DBB-4B59-A80C-1C7D52A91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345" y="4885824"/>
            <a:ext cx="6143625" cy="1190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E9285A-A6CF-4823-A2F6-5E27424F94D0}"/>
              </a:ext>
            </a:extLst>
          </p:cNvPr>
          <p:cNvSpPr txBox="1"/>
          <p:nvPr/>
        </p:nvSpPr>
        <p:spPr>
          <a:xfrm>
            <a:off x="175098" y="649287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From Recognition to Cognition: Visual Commonsense Reasoning. Zellers et al. CVPR 2019</a:t>
            </a:r>
          </a:p>
        </p:txBody>
      </p:sp>
    </p:spTree>
    <p:extLst>
      <p:ext uri="{BB962C8B-B14F-4D97-AF65-F5344CB8AC3E}">
        <p14:creationId xmlns:p14="http://schemas.microsoft.com/office/powerpoint/2010/main" val="1506780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D10EC-6EFA-426A-85DE-170B1EA2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What’s a Big Issue?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CA2A6-BFDB-4422-8B5E-5004D91E4F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26942"/>
          <a:stretch/>
        </p:blipFill>
        <p:spPr>
          <a:xfrm>
            <a:off x="2760989" y="1690689"/>
            <a:ext cx="3622023" cy="36220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492E2B-D1B0-4588-968A-CE2C59FFE1F0}"/>
              </a:ext>
            </a:extLst>
          </p:cNvPr>
          <p:cNvSpPr txBox="1"/>
          <p:nvPr/>
        </p:nvSpPr>
        <p:spPr>
          <a:xfrm>
            <a:off x="628650" y="5418306"/>
            <a:ext cx="778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Is it a dog? Is it a hat? </a:t>
            </a:r>
          </a:p>
        </p:txBody>
      </p:sp>
    </p:spTree>
    <p:extLst>
      <p:ext uri="{BB962C8B-B14F-4D97-AF65-F5344CB8AC3E}">
        <p14:creationId xmlns:p14="http://schemas.microsoft.com/office/powerpoint/2010/main" val="13952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E2803FF-8783-481A-ACE4-0946085257CC}"/>
              </a:ext>
            </a:extLst>
          </p:cNvPr>
          <p:cNvSpPr txBox="1"/>
          <p:nvPr/>
        </p:nvSpPr>
        <p:spPr>
          <a:xfrm>
            <a:off x="175098" y="649287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From Recognition to Cognition: Visual Commonsense Reasoning. Zellers et al. CVPR 2019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30041-D47E-4627-A5A9-F106DF54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9300E-17ED-40E6-9E4E-15234E6A8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102"/>
          <a:stretch/>
        </p:blipFill>
        <p:spPr>
          <a:xfrm>
            <a:off x="261408" y="2187728"/>
            <a:ext cx="6118614" cy="3367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A86855-2DBB-4B59-A80C-1C7D52A91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345" y="1507357"/>
            <a:ext cx="6143625" cy="1190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72436D-5BA7-4F22-BA10-90759BA5D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595" y="4174703"/>
            <a:ext cx="60483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662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73D8E-193C-451E-84AC-EE835E722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RedCaps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2AAEB-028E-4E08-B07B-CED633D64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415"/>
            <a:ext cx="9144000" cy="2847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7094E6-45B5-4BD5-90A0-F5027EB40C6F}"/>
              </a:ext>
            </a:extLst>
          </p:cNvPr>
          <p:cNvSpPr txBox="1"/>
          <p:nvPr/>
        </p:nvSpPr>
        <p:spPr>
          <a:xfrm>
            <a:off x="175098" y="649287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212529"/>
                </a:solidFill>
                <a:effectLst/>
                <a:latin typeface="+mj-lt"/>
              </a:rPr>
              <a:t>RedCaps</a:t>
            </a:r>
            <a:r>
              <a:rPr lang="en-US" sz="1400" dirty="0">
                <a:solidFill>
                  <a:srgbClr val="212529"/>
                </a:solidFill>
                <a:effectLst/>
                <a:latin typeface="+mj-lt"/>
              </a:rPr>
              <a:t>: web-curated image-text data created by the people, for the people. Desai et al. </a:t>
            </a:r>
            <a:r>
              <a:rPr lang="en-US" sz="1400" dirty="0" err="1">
                <a:solidFill>
                  <a:srgbClr val="212529"/>
                </a:solidFill>
                <a:effectLst/>
                <a:latin typeface="+mj-lt"/>
              </a:rPr>
              <a:t>NeurIPS</a:t>
            </a:r>
            <a:r>
              <a:rPr lang="en-US" sz="1400" dirty="0">
                <a:solidFill>
                  <a:srgbClr val="212529"/>
                </a:solidFill>
                <a:effectLst/>
                <a:latin typeface="+mj-lt"/>
              </a:rPr>
              <a:t> 2021.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D869E-9BD4-45AD-9889-FC3B1E67F326}"/>
              </a:ext>
            </a:extLst>
          </p:cNvPr>
          <p:cNvSpPr txBox="1"/>
          <p:nvPr/>
        </p:nvSpPr>
        <p:spPr>
          <a:xfrm>
            <a:off x="1885586" y="5004167"/>
            <a:ext cx="516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212529"/>
                </a:solidFill>
                <a:effectLst/>
                <a:latin typeface="+mj-lt"/>
              </a:rPr>
              <a:t>redcaps.xyz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3149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3DEAE-F7D4-4009-8B1D-543938E9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Concluding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A849-9AE6-4846-BF5C-8C26B9E04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Getting this right is really hard!</a:t>
            </a:r>
          </a:p>
          <a:p>
            <a:r>
              <a:rPr lang="en-US" dirty="0"/>
              <a:t>Deep learning is trying to do solve any problem  you pose with as little effort as possible. </a:t>
            </a:r>
          </a:p>
          <a:p>
            <a:r>
              <a:rPr lang="en-US" dirty="0"/>
              <a:t>A lot of this has to do with data and people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53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B5AE-32BB-4412-95A2-2174C9C82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C7226-2730-4D76-98D3-CA0B938BD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627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BEEA5-92E1-4431-82BD-7260E7C42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89E5C-7D4C-4CF9-97F4-F763760C4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272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461-2C95-47ED-9AB6-538ABA794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Captions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7B126-BEBE-4CD6-AE46-D3B8D17C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942" y="1390117"/>
            <a:ext cx="6462115" cy="48948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ACC45D-CAF4-4F42-8C74-90B1503E59AF}"/>
              </a:ext>
            </a:extLst>
          </p:cNvPr>
          <p:cNvSpPr/>
          <p:nvPr/>
        </p:nvSpPr>
        <p:spPr>
          <a:xfrm>
            <a:off x="141389" y="6285008"/>
            <a:ext cx="8166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Deep Compositional Captioning: Describing Novel Object Categories without Paired Training Data. 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+mj-lt"/>
              </a:rPr>
              <a:t>L. Hendricks et al. CVPR 2016</a:t>
            </a:r>
          </a:p>
        </p:txBody>
      </p:sp>
    </p:spTree>
    <p:extLst>
      <p:ext uri="{BB962C8B-B14F-4D97-AF65-F5344CB8AC3E}">
        <p14:creationId xmlns:p14="http://schemas.microsoft.com/office/powerpoint/2010/main" val="42375373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/>
          </a:bodyPr>
          <a:lstStyle/>
          <a:p>
            <a:r>
              <a:rPr lang="en-US" dirty="0"/>
              <a:t>Simple Baseline for VQA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4084637"/>
                <a:ext cx="8915400" cy="23161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Construct a vocabulary of 5000 most frequent answers</a:t>
                </a:r>
              </a:p>
              <a:p>
                <a:r>
                  <a:rPr lang="en-US" sz="2400" dirty="0"/>
                  <a:t>Extract all the information from the image,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𝐼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Construct an image representation using a CNN</a:t>
                </a:r>
              </a:p>
              <a:p>
                <a:r>
                  <a:rPr lang="en-US" sz="2400" dirty="0"/>
                  <a:t>Represent the question,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𝑄</m:t>
                    </m:r>
                  </m:oMath>
                </a14:m>
                <a:r>
                  <a:rPr lang="en-US" sz="2400" dirty="0"/>
                  <a:t> with </a:t>
                </a:r>
                <a:r>
                  <a:rPr lang="en-US" sz="2400" dirty="0" err="1"/>
                  <a:t>BoW</a:t>
                </a:r>
                <a:endParaRPr lang="en-US" sz="2400" dirty="0"/>
              </a:p>
              <a:p>
                <a:r>
                  <a:rPr lang="en-US" sz="2400" dirty="0"/>
                  <a:t>Compute distribution of answers,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𝐴</m:t>
                    </m:r>
                    <m:r>
                      <a:rPr lang="en-US" sz="2400" b="0" i="1" smtClean="0">
                        <a:latin typeface="Cambria Math" charset="0"/>
                      </a:rPr>
                      <m:t>|</m:t>
                    </m:r>
                    <m:r>
                      <a:rPr lang="en-US" sz="2400" b="0" i="1" smtClean="0">
                        <a:latin typeface="Cambria Math" charset="0"/>
                      </a:rPr>
                      <m:t>𝑄</m:t>
                    </m:r>
                    <m:r>
                      <a:rPr lang="en-US" sz="2400" b="0" i="1" smtClean="0">
                        <a:latin typeface="Cambria Math" charset="0"/>
                      </a:rPr>
                      <m:t>,</m:t>
                    </m:r>
                    <m:r>
                      <a:rPr lang="en-US" sz="2400" b="0" i="1" smtClean="0">
                        <a:latin typeface="Cambria Math" charset="0"/>
                      </a:rPr>
                      <m:t>𝐼</m:t>
                    </m:r>
                    <m:r>
                      <a:rPr lang="en-US" sz="24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084637"/>
                <a:ext cx="8915400" cy="2316163"/>
              </a:xfrm>
              <a:blipFill rotWithShape="0">
                <a:blip r:embed="rId2"/>
                <a:stretch>
                  <a:fillRect l="-889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52500"/>
            <a:ext cx="5909898" cy="3016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621" y="6246911"/>
            <a:ext cx="8989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Zhou,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Bolei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et al. "Simple baseline for visual question answering." 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arXiv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preprint arXiv:1512.02167 (2015).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79C803-EB75-45FC-B8B6-8BB6D993BCEF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T. Gupta</a:t>
            </a:r>
          </a:p>
        </p:txBody>
      </p:sp>
    </p:spTree>
    <p:extLst>
      <p:ext uri="{BB962C8B-B14F-4D97-AF65-F5344CB8AC3E}">
        <p14:creationId xmlns:p14="http://schemas.microsoft.com/office/powerpoint/2010/main" val="115403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0240"/>
            <a:ext cx="3252477" cy="2294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39" y="1289689"/>
            <a:ext cx="5508153" cy="1878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39" y="3543076"/>
            <a:ext cx="5378602" cy="1644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370733-67EF-4054-BF4A-D0B74EB78F1A}"/>
              </a:ext>
            </a:extLst>
          </p:cNvPr>
          <p:cNvSpPr txBox="1"/>
          <p:nvPr/>
        </p:nvSpPr>
        <p:spPr>
          <a:xfrm>
            <a:off x="382621" y="6246911"/>
            <a:ext cx="8989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Zhou,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Bolei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et al. "Simple baseline for visual question answering." 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arXiv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preprint arXiv:1512.02167 (2015).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BD046A-3584-4704-97C8-865493CABC67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T.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Gupta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43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11238"/>
            <a:ext cx="3252477" cy="2432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24100"/>
            <a:ext cx="5024120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4924739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+mn-lt"/>
              </a:rPr>
              <a:t>Language prior prunes the answer space significantly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35828-3656-42A6-8891-494C362A273E}"/>
              </a:ext>
            </a:extLst>
          </p:cNvPr>
          <p:cNvSpPr txBox="1"/>
          <p:nvPr/>
        </p:nvSpPr>
        <p:spPr>
          <a:xfrm>
            <a:off x="382621" y="6246911"/>
            <a:ext cx="8989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Zhou, 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Bolei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, et al. "Simple baseline for visual question answering." </a:t>
            </a:r>
            <a:r>
              <a:rPr lang="en-US" sz="1400" i="1" u="sng" dirty="0" err="1">
                <a:solidFill>
                  <a:schemeClr val="tx2"/>
                </a:solidFill>
                <a:latin typeface="+mn-lt"/>
              </a:rPr>
              <a:t>arXiv</a:t>
            </a:r>
            <a:r>
              <a:rPr lang="en-US" sz="1400" i="1" u="sng" dirty="0">
                <a:solidFill>
                  <a:schemeClr val="tx2"/>
                </a:solidFill>
                <a:latin typeface="+mn-lt"/>
              </a:rPr>
              <a:t> preprint arXiv:1512.02167 (2015).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71AFB-94A9-45B0-9F9B-FECAD71A025A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T.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Gupta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24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Evaluation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50562"/>
            <a:ext cx="8229600" cy="2815638"/>
          </a:xfrm>
        </p:spPr>
      </p:pic>
      <p:sp>
        <p:nvSpPr>
          <p:cNvPr id="5" name="TextBox 4"/>
          <p:cNvSpPr txBox="1"/>
          <p:nvPr/>
        </p:nvSpPr>
        <p:spPr>
          <a:xfrm>
            <a:off x="380999" y="5010090"/>
            <a:ext cx="8383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Evaluated on the VQA dataset – although now results are quite a bit higher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18D9C-5884-4E3A-AB5E-5D41EAC7D712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T.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Gupta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71516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926B-6A92-4611-861F-C2A742B49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76E19-1451-4ADF-B108-3C3915035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26942"/>
          <a:stretch/>
        </p:blipFill>
        <p:spPr>
          <a:xfrm>
            <a:off x="3684961" y="1423614"/>
            <a:ext cx="1341287" cy="13412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BAD17B7-D440-49F5-BA65-3B959EB28446}"/>
              </a:ext>
            </a:extLst>
          </p:cNvPr>
          <p:cNvGrpSpPr/>
          <p:nvPr/>
        </p:nvGrpSpPr>
        <p:grpSpPr>
          <a:xfrm>
            <a:off x="2315780" y="2927364"/>
            <a:ext cx="2682585" cy="1609552"/>
            <a:chOff x="1980107" y="3026809"/>
            <a:chExt cx="3245928" cy="19475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9B0F94-F6B5-4F16-ABDA-00B15BD3FC83}"/>
                </a:ext>
              </a:extLst>
            </p:cNvPr>
            <p:cNvSpPr/>
            <p:nvPr/>
          </p:nvSpPr>
          <p:spPr>
            <a:xfrm>
              <a:off x="1980107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41F645-43F9-40D2-A66E-7BDB88C991AA}"/>
                </a:ext>
              </a:extLst>
            </p:cNvPr>
            <p:cNvSpPr/>
            <p:nvPr/>
          </p:nvSpPr>
          <p:spPr>
            <a:xfrm>
              <a:off x="2629293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-0.5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733CDA-0DFF-4A9D-86E7-1714AEE072F8}"/>
                </a:ext>
              </a:extLst>
            </p:cNvPr>
            <p:cNvSpPr/>
            <p:nvPr/>
          </p:nvSpPr>
          <p:spPr>
            <a:xfrm>
              <a:off x="3278478" y="3026809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4BBEA1-4282-4F5D-9A8D-A78B8619210F}"/>
                </a:ext>
              </a:extLst>
            </p:cNvPr>
            <p:cNvSpPr/>
            <p:nvPr/>
          </p:nvSpPr>
          <p:spPr>
            <a:xfrm>
              <a:off x="3927664" y="3026810"/>
              <a:ext cx="649186" cy="6491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E3F251-0D74-42C5-8215-2871EC75E26D}"/>
                </a:ext>
              </a:extLst>
            </p:cNvPr>
            <p:cNvSpPr/>
            <p:nvPr/>
          </p:nvSpPr>
          <p:spPr>
            <a:xfrm>
              <a:off x="1980107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1.5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714D13-A447-49DC-A12F-617EDAC22812}"/>
                </a:ext>
              </a:extLst>
            </p:cNvPr>
            <p:cNvSpPr/>
            <p:nvPr/>
          </p:nvSpPr>
          <p:spPr>
            <a:xfrm>
              <a:off x="2629293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1.3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E7A2DF-ABDA-4171-BD64-BE30C333F29D}"/>
                </a:ext>
              </a:extLst>
            </p:cNvPr>
            <p:cNvSpPr/>
            <p:nvPr/>
          </p:nvSpPr>
          <p:spPr>
            <a:xfrm>
              <a:off x="3278478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2.1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2D6E01-9FEF-4F9F-B165-CA56CF28349C}"/>
                </a:ext>
              </a:extLst>
            </p:cNvPr>
            <p:cNvSpPr/>
            <p:nvPr/>
          </p:nvSpPr>
          <p:spPr>
            <a:xfrm>
              <a:off x="3927664" y="3675995"/>
              <a:ext cx="649186" cy="6491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ADA4D7-A6F5-409C-9AE7-A4763C54D6D5}"/>
                </a:ext>
              </a:extLst>
            </p:cNvPr>
            <p:cNvSpPr/>
            <p:nvPr/>
          </p:nvSpPr>
          <p:spPr>
            <a:xfrm>
              <a:off x="1980107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111E8E-30E0-4127-B9FC-BCB521F74E15}"/>
                </a:ext>
              </a:extLst>
            </p:cNvPr>
            <p:cNvSpPr/>
            <p:nvPr/>
          </p:nvSpPr>
          <p:spPr>
            <a:xfrm>
              <a:off x="2629293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77D216-43A5-478B-98A1-614989C57406}"/>
                </a:ext>
              </a:extLst>
            </p:cNvPr>
            <p:cNvSpPr/>
            <p:nvPr/>
          </p:nvSpPr>
          <p:spPr>
            <a:xfrm>
              <a:off x="3278478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0.2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C31671-29FC-44C6-B4F5-2CC5DA087926}"/>
                </a:ext>
              </a:extLst>
            </p:cNvPr>
            <p:cNvSpPr/>
            <p:nvPr/>
          </p:nvSpPr>
          <p:spPr>
            <a:xfrm>
              <a:off x="3927664" y="4325181"/>
              <a:ext cx="649186" cy="6491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-0.3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0D0FBAF-9793-4D53-8A45-FD112EFF9BC5}"/>
                </a:ext>
              </a:extLst>
            </p:cNvPr>
            <p:cNvGrpSpPr/>
            <p:nvPr/>
          </p:nvGrpSpPr>
          <p:grpSpPr>
            <a:xfrm>
              <a:off x="4576849" y="3026809"/>
              <a:ext cx="649186" cy="1947558"/>
              <a:chOff x="4576849" y="3026809"/>
              <a:chExt cx="649186" cy="194755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6EA35BF-035C-4BAB-ACD1-4A0EAA9ADF45}"/>
                  </a:ext>
                </a:extLst>
              </p:cNvPr>
              <p:cNvSpPr/>
              <p:nvPr/>
            </p:nvSpPr>
            <p:spPr>
              <a:xfrm>
                <a:off x="4576849" y="3026809"/>
                <a:ext cx="649186" cy="64918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1.1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203C169-87E5-4B81-A81A-CFD694442A32}"/>
                  </a:ext>
                </a:extLst>
              </p:cNvPr>
              <p:cNvSpPr/>
              <p:nvPr/>
            </p:nvSpPr>
            <p:spPr>
              <a:xfrm>
                <a:off x="4576849" y="3675995"/>
                <a:ext cx="649186" cy="6491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3.2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345A74C-695F-45E8-A485-C002F7A0D343}"/>
                  </a:ext>
                </a:extLst>
              </p:cNvPr>
              <p:cNvSpPr/>
              <p:nvPr/>
            </p:nvSpPr>
            <p:spPr>
              <a:xfrm>
                <a:off x="4576849" y="4325181"/>
                <a:ext cx="649186" cy="6491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-1.2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2A4ED8-AAB8-462C-A8A1-D2667C623F9A}"/>
                  </a:ext>
                </a:extLst>
              </p:cNvPr>
              <p:cNvSpPr txBox="1"/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2A4ED8-AAB8-462C-A8A1-D2667C623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814" y="4862662"/>
                <a:ext cx="517769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9D777940-5061-488B-B31A-DEF6200C0060}"/>
              </a:ext>
            </a:extLst>
          </p:cNvPr>
          <p:cNvSpPr/>
          <p:nvPr/>
        </p:nvSpPr>
        <p:spPr>
          <a:xfrm>
            <a:off x="3669804" y="1406481"/>
            <a:ext cx="1371600" cy="1371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4D7E90-4283-4CDB-8B2E-C58B63BCD66E}"/>
              </a:ext>
            </a:extLst>
          </p:cNvPr>
          <p:cNvCxnSpPr>
            <a:stCxn id="23" idx="0"/>
            <a:endCxn id="23" idx="2"/>
          </p:cNvCxnSpPr>
          <p:nvPr/>
        </p:nvCxnSpPr>
        <p:spPr>
          <a:xfrm>
            <a:off x="4355604" y="1406481"/>
            <a:ext cx="0" cy="1371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E001AE-A29A-4E47-BA83-A412D935E5B1}"/>
              </a:ext>
            </a:extLst>
          </p:cNvPr>
          <p:cNvCxnSpPr>
            <a:cxnSpLocks/>
            <a:endCxn id="23" idx="1"/>
          </p:cNvCxnSpPr>
          <p:nvPr/>
        </p:nvCxnSpPr>
        <p:spPr>
          <a:xfrm flipH="1">
            <a:off x="3669804" y="2092281"/>
            <a:ext cx="1371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8964C7-79E8-415B-8AAB-B554967D9238}"/>
              </a:ext>
            </a:extLst>
          </p:cNvPr>
          <p:cNvGrpSpPr/>
          <p:nvPr/>
        </p:nvGrpSpPr>
        <p:grpSpPr>
          <a:xfrm>
            <a:off x="5127481" y="2927364"/>
            <a:ext cx="536517" cy="2682083"/>
            <a:chOff x="5540930" y="3026809"/>
            <a:chExt cx="649186" cy="324532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91B3EE0-518A-4A88-A18A-0F7E012C2240}"/>
                </a:ext>
              </a:extLst>
            </p:cNvPr>
            <p:cNvSpPr/>
            <p:nvPr/>
          </p:nvSpPr>
          <p:spPr>
            <a:xfrm>
              <a:off x="5540930" y="3026809"/>
              <a:ext cx="649186" cy="6491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56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568095-DA27-4B8F-B423-89E736159E3D}"/>
                </a:ext>
              </a:extLst>
            </p:cNvPr>
            <p:cNvSpPr/>
            <p:nvPr/>
          </p:nvSpPr>
          <p:spPr>
            <a:xfrm>
              <a:off x="5540930" y="3675995"/>
              <a:ext cx="649186" cy="6491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231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6A5E493-1BDE-4DA1-A7FC-1EE633B127AF}"/>
                </a:ext>
              </a:extLst>
            </p:cNvPr>
            <p:cNvSpPr/>
            <p:nvPr/>
          </p:nvSpPr>
          <p:spPr>
            <a:xfrm>
              <a:off x="5540930" y="4325181"/>
              <a:ext cx="649186" cy="6491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6EDF44-6279-42F5-9D32-DDF3334C5910}"/>
                </a:ext>
              </a:extLst>
            </p:cNvPr>
            <p:cNvSpPr/>
            <p:nvPr/>
          </p:nvSpPr>
          <p:spPr>
            <a:xfrm>
              <a:off x="5540930" y="4974062"/>
              <a:ext cx="649186" cy="6491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3E8F47A-1A12-42D1-94EA-431C62213167}"/>
                </a:ext>
              </a:extLst>
            </p:cNvPr>
            <p:cNvSpPr/>
            <p:nvPr/>
          </p:nvSpPr>
          <p:spPr>
            <a:xfrm>
              <a:off x="5540930" y="5622943"/>
              <a:ext cx="649186" cy="649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1EEE75F3-E03C-4076-89C2-9CBC2FAB9A56}"/>
              </a:ext>
            </a:extLst>
          </p:cNvPr>
          <p:cNvCxnSpPr>
            <a:stCxn id="23" idx="3"/>
            <a:endCxn id="27" idx="0"/>
          </p:cNvCxnSpPr>
          <p:nvPr/>
        </p:nvCxnSpPr>
        <p:spPr>
          <a:xfrm>
            <a:off x="5041404" y="2092281"/>
            <a:ext cx="354336" cy="835083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106EB4C-F769-4FBE-A614-4F163516CC88}"/>
                  </a:ext>
                </a:extLst>
              </p:cNvPr>
              <p:cNvSpPr txBox="1"/>
              <p:nvPr/>
            </p:nvSpPr>
            <p:spPr>
              <a:xfrm>
                <a:off x="5156378" y="5731983"/>
                <a:ext cx="47872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106EB4C-F769-4FBE-A614-4F163516C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6378" y="5731983"/>
                <a:ext cx="478721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C816DBD9-865A-4AF0-B5C5-7C35E4FBBE9C}"/>
              </a:ext>
            </a:extLst>
          </p:cNvPr>
          <p:cNvSpPr txBox="1"/>
          <p:nvPr/>
        </p:nvSpPr>
        <p:spPr>
          <a:xfrm>
            <a:off x="-176169" y="3010704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weight vector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FD2F42-D1A9-46D2-9C7D-E1A9E60E6520}"/>
              </a:ext>
            </a:extLst>
          </p:cNvPr>
          <p:cNvSpPr txBox="1"/>
          <p:nvPr/>
        </p:nvSpPr>
        <p:spPr>
          <a:xfrm>
            <a:off x="-176169" y="3547221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weight vector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8649B1-A729-4E91-8DA4-F6C07DBD8D0A}"/>
              </a:ext>
            </a:extLst>
          </p:cNvPr>
          <p:cNvSpPr txBox="1"/>
          <p:nvPr/>
        </p:nvSpPr>
        <p:spPr>
          <a:xfrm>
            <a:off x="-173870" y="4083739"/>
            <a:ext cx="235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Hat weight vector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995E12-FA44-4F4E-B4B9-87AC91244F47}"/>
              </a:ext>
            </a:extLst>
          </p:cNvPr>
          <p:cNvGrpSpPr/>
          <p:nvPr/>
        </p:nvGrpSpPr>
        <p:grpSpPr>
          <a:xfrm>
            <a:off x="5771626" y="2927112"/>
            <a:ext cx="3137482" cy="2321696"/>
            <a:chOff x="5771626" y="2927112"/>
            <a:chExt cx="3137482" cy="23216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70D2A5E-8B8E-49BA-90CC-BDAAFC09F98B}"/>
                    </a:ext>
                  </a:extLst>
                </p:cNvPr>
                <p:cNvSpPr txBox="1"/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998555F-C093-44D8-8F7B-F0A08340C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543" y="4756365"/>
                  <a:ext cx="1007716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A826D0-E71B-4852-9E8A-D9D5A532F8B4}"/>
                </a:ext>
              </a:extLst>
            </p:cNvPr>
            <p:cNvGrpSpPr/>
            <p:nvPr/>
          </p:nvGrpSpPr>
          <p:grpSpPr>
            <a:xfrm>
              <a:off x="5771626" y="2927112"/>
              <a:ext cx="3137482" cy="1609552"/>
              <a:chOff x="5771626" y="2927112"/>
              <a:chExt cx="3137482" cy="1609552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03CB409-768E-40D4-940B-C8EA72E223DB}"/>
                  </a:ext>
                </a:extLst>
              </p:cNvPr>
              <p:cNvGrpSpPr/>
              <p:nvPr/>
            </p:nvGrpSpPr>
            <p:grpSpPr>
              <a:xfrm>
                <a:off x="6443367" y="2927112"/>
                <a:ext cx="864068" cy="1609552"/>
                <a:chOff x="6635639" y="2927112"/>
                <a:chExt cx="864068" cy="1609552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DAE4B41-30D0-4AE3-B1B5-FCDBFD17D0B9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-96.8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ADD22BD-F7BF-482C-800B-042D571D60C2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437.9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F8CDFCDB-7F83-4290-8E83-B848F5086FCB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ysClr val="windowText" lastClr="000000"/>
                      </a:solidFill>
                    </a:rPr>
                    <a:t>61.95</a:t>
                  </a: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99A940C-F4A7-4455-BC0B-12AA7FD0398C}"/>
                  </a:ext>
                </a:extLst>
              </p:cNvPr>
              <p:cNvSpPr txBox="1"/>
              <p:nvPr/>
            </p:nvSpPr>
            <p:spPr>
              <a:xfrm>
                <a:off x="7337404" y="3010704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Cat score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975AC1F-AE41-44C4-8ABF-231F4936F2E3}"/>
                  </a:ext>
                </a:extLst>
              </p:cNvPr>
              <p:cNvSpPr txBox="1"/>
              <p:nvPr/>
            </p:nvSpPr>
            <p:spPr>
              <a:xfrm>
                <a:off x="7337404" y="3547221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Dog score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DA4B539-11FC-4DE7-ABEC-398158F40750}"/>
                  </a:ext>
                </a:extLst>
              </p:cNvPr>
              <p:cNvSpPr txBox="1"/>
              <p:nvPr/>
            </p:nvSpPr>
            <p:spPr>
              <a:xfrm>
                <a:off x="7337404" y="4083738"/>
                <a:ext cx="1571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Hat score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2F3E93D-8E8E-4770-A4AD-2D67C739A19A}"/>
                  </a:ext>
                </a:extLst>
              </p:cNvPr>
              <p:cNvCxnSpPr/>
              <p:nvPr/>
            </p:nvCxnSpPr>
            <p:spPr>
              <a:xfrm>
                <a:off x="5771626" y="3741490"/>
                <a:ext cx="52441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2E9A572-4966-4548-8F4B-C536FBE33C0A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by: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Karpathy</a:t>
            </a:r>
            <a:r>
              <a:rPr lang="en-US" sz="1200" kern="0" dirty="0">
                <a:solidFill>
                  <a:sysClr val="windowText" lastClr="000000"/>
                </a:solidFill>
              </a:rPr>
              <a:t>, Fei-Fei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2E36DE-2709-4B30-B9E7-2A650784A01C}"/>
              </a:ext>
            </a:extLst>
          </p:cNvPr>
          <p:cNvSpPr txBox="1"/>
          <p:nvPr/>
        </p:nvSpPr>
        <p:spPr>
          <a:xfrm>
            <a:off x="228600" y="5442289"/>
            <a:ext cx="378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 matrix a collection of scoring functions, one per class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389FCA-E0F8-4A1A-8CA1-2E3ABBB87668}"/>
              </a:ext>
            </a:extLst>
          </p:cNvPr>
          <p:cNvSpPr txBox="1"/>
          <p:nvPr/>
        </p:nvSpPr>
        <p:spPr>
          <a:xfrm>
            <a:off x="6296042" y="5341215"/>
            <a:ext cx="253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is vector where </a:t>
            </a:r>
            <a:r>
              <a:rPr lang="en-US" dirty="0" err="1"/>
              <a:t>jth</a:t>
            </a:r>
            <a:r>
              <a:rPr lang="en-US" dirty="0"/>
              <a:t> component is “score” for </a:t>
            </a:r>
            <a:r>
              <a:rPr lang="en-US" dirty="0" err="1"/>
              <a:t>jth</a:t>
            </a:r>
            <a:r>
              <a:rPr lang="en-US" dirty="0"/>
              <a:t> class.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0CE229-E6A0-4415-A0E7-93125A167A7E}"/>
              </a:ext>
            </a:extLst>
          </p:cNvPr>
          <p:cNvSpPr txBox="1"/>
          <p:nvPr/>
        </p:nvSpPr>
        <p:spPr>
          <a:xfrm>
            <a:off x="5310230" y="1553672"/>
            <a:ext cx="3279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Feature vector </a:t>
            </a:r>
          </a:p>
          <a:p>
            <a:r>
              <a:rPr lang="en-US" sz="3200" dirty="0"/>
              <a:t>from image</a:t>
            </a:r>
          </a:p>
        </p:txBody>
      </p:sp>
    </p:spTree>
    <p:extLst>
      <p:ext uri="{BB962C8B-B14F-4D97-AF65-F5344CB8AC3E}">
        <p14:creationId xmlns:p14="http://schemas.microsoft.com/office/powerpoint/2010/main" val="19148820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the model learn to localize?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52581"/>
            <a:ext cx="86612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Class Activation Mapping applied to VQA Baseline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0" y="2303473"/>
            <a:ext cx="8033197" cy="4189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CB03CB-6654-466D-937D-9CE42FE4A7DA}"/>
              </a:ext>
            </a:extLst>
          </p:cNvPr>
          <p:cNvSpPr txBox="1"/>
          <p:nvPr/>
        </p:nvSpPr>
        <p:spPr>
          <a:xfrm>
            <a:off x="228599" y="6492874"/>
            <a:ext cx="508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T.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Gupta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3796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1ADB2-1722-4F63-AA72-F6DA93A2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Developments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8FB3D-3DD8-400F-99D5-0AD02AFA3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2140920"/>
            <a:ext cx="7557025" cy="4351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5C6E1B-6CC4-4975-89D6-DFEFCDBE834E}"/>
              </a:ext>
            </a:extLst>
          </p:cNvPr>
          <p:cNvSpPr txBox="1"/>
          <p:nvPr/>
        </p:nvSpPr>
        <p:spPr>
          <a:xfrm>
            <a:off x="141052" y="1546200"/>
            <a:ext cx="886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balance data to make things difficult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9F45FB-75B6-48E0-AA25-949920E46534}"/>
              </a:ext>
            </a:extLst>
          </p:cNvPr>
          <p:cNvSpPr txBox="1"/>
          <p:nvPr/>
        </p:nvSpPr>
        <p:spPr>
          <a:xfrm>
            <a:off x="228599" y="6492874"/>
            <a:ext cx="8594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200" i="1" dirty="0"/>
              <a:t>Making the V in VQA Matter: Elevating the Role of Image Understanding in Visual Question Answering</a:t>
            </a:r>
            <a:r>
              <a:rPr lang="en-US" sz="1200" dirty="0"/>
              <a:t>. Goyal et al. 2017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9143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511A3-577A-4D0B-A23A-8EB83F0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951085-83A9-4447-B84D-8B5318672310}"/>
              </a:ext>
            </a:extLst>
          </p:cNvPr>
          <p:cNvGrpSpPr/>
          <p:nvPr/>
        </p:nvGrpSpPr>
        <p:grpSpPr>
          <a:xfrm>
            <a:off x="3222197" y="2221124"/>
            <a:ext cx="864068" cy="1609552"/>
            <a:chOff x="6635639" y="2927112"/>
            <a:chExt cx="864068" cy="16095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22FA9C-8ED8-46B4-810E-975F7BC413AA}"/>
                </a:ext>
              </a:extLst>
            </p:cNvPr>
            <p:cNvSpPr/>
            <p:nvPr/>
          </p:nvSpPr>
          <p:spPr>
            <a:xfrm>
              <a:off x="6635639" y="2927112"/>
              <a:ext cx="864068" cy="5365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-1.9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28C9BB-1F9D-4331-B4C4-78489C7160B8}"/>
                </a:ext>
              </a:extLst>
            </p:cNvPr>
            <p:cNvSpPr/>
            <p:nvPr/>
          </p:nvSpPr>
          <p:spPr>
            <a:xfrm>
              <a:off x="6635639" y="3463629"/>
              <a:ext cx="864068" cy="53651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1.2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190DF9-C431-4C72-A2CA-D63134D8B112}"/>
                </a:ext>
              </a:extLst>
            </p:cNvPr>
            <p:cNvSpPr/>
            <p:nvPr/>
          </p:nvSpPr>
          <p:spPr>
            <a:xfrm>
              <a:off x="6635639" y="4000147"/>
              <a:ext cx="864068" cy="536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0.9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7D044D-8ECD-4404-B9B8-02098AD69F2B}"/>
              </a:ext>
            </a:extLst>
          </p:cNvPr>
          <p:cNvSpPr txBox="1"/>
          <p:nvPr/>
        </p:nvSpPr>
        <p:spPr>
          <a:xfrm>
            <a:off x="2002123" y="2304716"/>
            <a:ext cx="122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Cat score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46D41-A580-4761-8257-32515CCF9BC2}"/>
              </a:ext>
            </a:extLst>
          </p:cNvPr>
          <p:cNvSpPr txBox="1"/>
          <p:nvPr/>
        </p:nvSpPr>
        <p:spPr>
          <a:xfrm>
            <a:off x="1829141" y="2841233"/>
            <a:ext cx="139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Dog score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511B8-C631-4688-A8B6-3304FD4BBE90}"/>
              </a:ext>
            </a:extLst>
          </p:cNvPr>
          <p:cNvSpPr txBox="1"/>
          <p:nvPr/>
        </p:nvSpPr>
        <p:spPr>
          <a:xfrm>
            <a:off x="2002121" y="3377750"/>
            <a:ext cx="122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Hat score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F49394-C6E0-40D9-A3DA-B305AAAA369F}"/>
              </a:ext>
            </a:extLst>
          </p:cNvPr>
          <p:cNvGrpSpPr/>
          <p:nvPr/>
        </p:nvGrpSpPr>
        <p:grpSpPr>
          <a:xfrm>
            <a:off x="4162290" y="2221124"/>
            <a:ext cx="3152570" cy="1609552"/>
            <a:chOff x="4162290" y="2221124"/>
            <a:chExt cx="3152570" cy="16095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3A300B9-F31B-49F7-B748-54C5BA9D7C46}"/>
                </a:ext>
              </a:extLst>
            </p:cNvPr>
            <p:cNvGrpSpPr/>
            <p:nvPr/>
          </p:nvGrpSpPr>
          <p:grpSpPr>
            <a:xfrm>
              <a:off x="4162290" y="2221124"/>
              <a:ext cx="2225841" cy="1609552"/>
              <a:chOff x="2365695" y="2221124"/>
              <a:chExt cx="2225841" cy="1609552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ECC57AFC-6218-49E4-8243-C4CAB2A32D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5695" y="3025899"/>
                <a:ext cx="132546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48E35D-952A-4684-8643-BADFBA291919}"/>
                  </a:ext>
                </a:extLst>
              </p:cNvPr>
              <p:cNvSpPr txBox="1"/>
              <p:nvPr/>
            </p:nvSpPr>
            <p:spPr>
              <a:xfrm>
                <a:off x="2387902" y="2792974"/>
                <a:ext cx="1140951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/>
                  <a:t>sgm</a:t>
                </a:r>
                <a:r>
                  <a:rPr lang="en-US" sz="2400" dirty="0"/>
                  <a:t>(x)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0D95E3A-3881-44C0-AEEC-BE464B3A01F2}"/>
                  </a:ext>
                </a:extLst>
              </p:cNvPr>
              <p:cNvGrpSpPr/>
              <p:nvPr/>
            </p:nvGrpSpPr>
            <p:grpSpPr>
              <a:xfrm>
                <a:off x="3727468" y="2221124"/>
                <a:ext cx="864068" cy="1609552"/>
                <a:chOff x="6635639" y="2927112"/>
                <a:chExt cx="864068" cy="1609552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B191778-A8EF-4ADB-B949-CF08028C580D}"/>
                    </a:ext>
                  </a:extLst>
                </p:cNvPr>
                <p:cNvSpPr/>
                <p:nvPr/>
              </p:nvSpPr>
              <p:spPr>
                <a:xfrm>
                  <a:off x="6635639" y="2927112"/>
                  <a:ext cx="864068" cy="53651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0.13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446DC09-8655-40AF-B1DD-E1FA55B4892D}"/>
                    </a:ext>
                  </a:extLst>
                </p:cNvPr>
                <p:cNvSpPr/>
                <p:nvPr/>
              </p:nvSpPr>
              <p:spPr>
                <a:xfrm>
                  <a:off x="6635639" y="3463629"/>
                  <a:ext cx="864068" cy="536517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0.77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637A5FB-4E0A-454E-8F7F-8CE4CC2C0585}"/>
                    </a:ext>
                  </a:extLst>
                </p:cNvPr>
                <p:cNvSpPr/>
                <p:nvPr/>
              </p:nvSpPr>
              <p:spPr>
                <a:xfrm>
                  <a:off x="6635639" y="4000147"/>
                  <a:ext cx="864068" cy="53651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ysClr val="windowText" lastClr="000000"/>
                      </a:solidFill>
                    </a:rPr>
                    <a:t>0.71</a:t>
                  </a:r>
                  <a:endParaRPr lang="en-US" sz="2400" baseline="3000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C4412F-DAE7-4C32-95BA-BA00C276D5D3}"/>
                </a:ext>
              </a:extLst>
            </p:cNvPr>
            <p:cNvSpPr txBox="1"/>
            <p:nvPr/>
          </p:nvSpPr>
          <p:spPr>
            <a:xfrm>
              <a:off x="6368595" y="2304716"/>
              <a:ext cx="946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P(cat)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66D3AD-7E84-4E5C-B3CF-6A6917FC4815}"/>
                </a:ext>
              </a:extLst>
            </p:cNvPr>
            <p:cNvSpPr txBox="1"/>
            <p:nvPr/>
          </p:nvSpPr>
          <p:spPr>
            <a:xfrm>
              <a:off x="6368595" y="2841233"/>
              <a:ext cx="946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P(dog)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C6F23C-4C17-4DCE-9B59-344A116A7376}"/>
                </a:ext>
              </a:extLst>
            </p:cNvPr>
            <p:cNvSpPr txBox="1"/>
            <p:nvPr/>
          </p:nvSpPr>
          <p:spPr>
            <a:xfrm>
              <a:off x="6368595" y="3377750"/>
              <a:ext cx="864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P(hat)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C098E01-5E31-4797-B8A3-6C78A70BC07B}"/>
              </a:ext>
            </a:extLst>
          </p:cNvPr>
          <p:cNvSpPr txBox="1"/>
          <p:nvPr/>
        </p:nvSpPr>
        <p:spPr>
          <a:xfrm>
            <a:off x="352338" y="1494741"/>
            <a:ext cx="848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Converting Scores to “Probability Distribution”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A7A817D-E34D-4BAF-94EB-CA0E805F7219}"/>
              </a:ext>
            </a:extLst>
          </p:cNvPr>
          <p:cNvGrpSpPr/>
          <p:nvPr/>
        </p:nvGrpSpPr>
        <p:grpSpPr>
          <a:xfrm>
            <a:off x="1918466" y="4238763"/>
            <a:ext cx="5307069" cy="2248991"/>
            <a:chOff x="1270804" y="4238763"/>
            <a:chExt cx="5307069" cy="224899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4538D10-61E0-405F-9AC7-EF8626C22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8" r="26942"/>
            <a:stretch/>
          </p:blipFill>
          <p:spPr>
            <a:xfrm>
              <a:off x="1270804" y="4238763"/>
              <a:ext cx="2248991" cy="22489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DA2815-D579-4AA6-98F1-83558D3EA042}"/>
                </a:ext>
              </a:extLst>
            </p:cNvPr>
            <p:cNvSpPr txBox="1"/>
            <p:nvPr/>
          </p:nvSpPr>
          <p:spPr>
            <a:xfrm>
              <a:off x="3519795" y="4238763"/>
              <a:ext cx="30580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77% dog</a:t>
              </a:r>
            </a:p>
            <a:p>
              <a:r>
                <a:rPr lang="en-US" sz="3200" dirty="0"/>
                <a:t>71% hat</a:t>
              </a:r>
            </a:p>
            <a:p>
              <a:r>
                <a:rPr lang="en-US" sz="3200" dirty="0"/>
                <a:t>13% cat?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52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E899-4B19-4A96-90AE-FBD4C5E3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3EAB63-3BE2-400B-B619-AC78759CFC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We’d like to say: “dog with a hat” or “husky wearing a hat” or something else.</a:t>
                </a:r>
              </a:p>
              <a:p>
                <a:r>
                  <a:rPr lang="en-US" dirty="0"/>
                  <a:t>Naïve approach (given N words to choose from and up to C words). </a:t>
                </a:r>
                <a:r>
                  <a:rPr lang="en-US" b="1" dirty="0"/>
                  <a:t>How many?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/>
                  <a:t> classes to choose from (~N</a:t>
                </a:r>
                <a:r>
                  <a:rPr lang="en-US" baseline="30000" dirty="0"/>
                  <a:t>i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N=10k, C=5 -&gt; 100 billion </a:t>
                </a:r>
                <a:r>
                  <a:rPr lang="en-US" dirty="0" err="1"/>
                  <a:t>billion</a:t>
                </a:r>
                <a:endParaRPr lang="en-US" dirty="0"/>
              </a:p>
              <a:p>
                <a:r>
                  <a:rPr lang="en-US" dirty="0"/>
                  <a:t>Can’t train 100 billion </a:t>
                </a:r>
                <a:r>
                  <a:rPr lang="en-US" dirty="0" err="1"/>
                  <a:t>billion</a:t>
                </a:r>
                <a:r>
                  <a:rPr lang="en-US" dirty="0"/>
                  <a:t> classifiers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3EAB63-3BE2-400B-B619-AC78759CFC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381" r="-2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60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4663</TotalTime>
  <Words>3056</Words>
  <Application>Microsoft Office PowerPoint</Application>
  <PresentationFormat>On-screen Show (4:3)</PresentationFormat>
  <Paragraphs>737</Paragraphs>
  <Slides>71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Calibri</vt:lpstr>
      <vt:lpstr>Cambria Math</vt:lpstr>
      <vt:lpstr>Courier New</vt:lpstr>
      <vt:lpstr>My New Default Theme</vt:lpstr>
      <vt:lpstr>Language, Vision and Sequences</vt:lpstr>
      <vt:lpstr>Administrivia</vt:lpstr>
      <vt:lpstr>Quick – what’s this?</vt:lpstr>
      <vt:lpstr>Previously on EECS 442</vt:lpstr>
      <vt:lpstr>Previously on EECS 442</vt:lpstr>
      <vt:lpstr>What’s a Big Issue?</vt:lpstr>
      <vt:lpstr>Take 2</vt:lpstr>
      <vt:lpstr>Take 2</vt:lpstr>
      <vt:lpstr>Hmm…</vt:lpstr>
      <vt:lpstr>Hmm…</vt:lpstr>
      <vt:lpstr>VizWiz</vt:lpstr>
      <vt:lpstr>VizWiz</vt:lpstr>
      <vt:lpstr>Option 1 – Sequence Modeling</vt:lpstr>
      <vt:lpstr>Option 1 – Sequence Modeling</vt:lpstr>
      <vt:lpstr>Option 1 – Sequence Modeling</vt:lpstr>
      <vt:lpstr>Captioning</vt:lpstr>
      <vt:lpstr>Captioning</vt:lpstr>
      <vt:lpstr>Results</vt:lpstr>
      <vt:lpstr>Results</vt:lpstr>
      <vt:lpstr>Captioning – Looking at Each Step</vt:lpstr>
      <vt:lpstr>What Goes On Inside?</vt:lpstr>
      <vt:lpstr>Sample Trained on Linux Code</vt:lpstr>
      <vt:lpstr>Sample Trained on Names</vt:lpstr>
      <vt:lpstr>What Goes on Inside</vt:lpstr>
      <vt:lpstr>What Goes on Inside</vt:lpstr>
      <vt:lpstr>What Goes on Inside</vt:lpstr>
      <vt:lpstr>Nagging Detail #1 – Depth</vt:lpstr>
      <vt:lpstr>Nagging Detail #1 – Depth</vt:lpstr>
      <vt:lpstr>Nagging Detail #2</vt:lpstr>
      <vt:lpstr>Nagging Detail #2 – Sampling</vt:lpstr>
      <vt:lpstr>Effect of Temperature</vt:lpstr>
      <vt:lpstr>Nagging Detail #2 – Sampling </vt:lpstr>
      <vt:lpstr>Nagging Detail #2 – Sampling </vt:lpstr>
      <vt:lpstr>Nagging Detail #3 – Evaluation </vt:lpstr>
      <vt:lpstr>More General Sequence Models</vt:lpstr>
      <vt:lpstr>More General Sequence Models</vt:lpstr>
      <vt:lpstr>More General Models</vt:lpstr>
      <vt:lpstr>Visual Question-Answering</vt:lpstr>
      <vt:lpstr>Top-Performing Methods</vt:lpstr>
      <vt:lpstr>Top-Performing Methods</vt:lpstr>
      <vt:lpstr>Let’s Revisit A Number</vt:lpstr>
      <vt:lpstr>What do Giraffes Do All Day?</vt:lpstr>
      <vt:lpstr>Alternate Idea – Retrieval</vt:lpstr>
      <vt:lpstr>Alternate Idea – Retrieval</vt:lpstr>
      <vt:lpstr>Retrieval Results</vt:lpstr>
      <vt:lpstr>Retrieval Results</vt:lpstr>
      <vt:lpstr>Retrieval Results</vt:lpstr>
      <vt:lpstr>Latest in This Space</vt:lpstr>
      <vt:lpstr>Other Models</vt:lpstr>
      <vt:lpstr>Self-Attention</vt:lpstr>
      <vt:lpstr>Self-Attention</vt:lpstr>
      <vt:lpstr>Transformers</vt:lpstr>
      <vt:lpstr>Transformers</vt:lpstr>
      <vt:lpstr>Positional Encodings</vt:lpstr>
      <vt:lpstr>Large-scale Language Models</vt:lpstr>
      <vt:lpstr>Positional Encodings Elsewhere</vt:lpstr>
      <vt:lpstr>How Might We Use a Transformer?</vt:lpstr>
      <vt:lpstr>Vision Transformer</vt:lpstr>
      <vt:lpstr>VCR</vt:lpstr>
      <vt:lpstr>VCR</vt:lpstr>
      <vt:lpstr>RedCaps</vt:lpstr>
      <vt:lpstr>Some Concluding Thoughts</vt:lpstr>
      <vt:lpstr>PowerPoint Presentation</vt:lpstr>
      <vt:lpstr>PowerPoint Presentation</vt:lpstr>
      <vt:lpstr>Novel Captions</vt:lpstr>
      <vt:lpstr>Simple Baseline for VQA</vt:lpstr>
      <vt:lpstr>Qualitative Results</vt:lpstr>
      <vt:lpstr>Qualitative Results</vt:lpstr>
      <vt:lpstr>Quantitative Evaluation </vt:lpstr>
      <vt:lpstr>Does the model learn to localize?</vt:lpstr>
      <vt:lpstr>Recent Developments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439</cp:revision>
  <dcterms:created xsi:type="dcterms:W3CDTF">2018-12-05T18:14:01Z</dcterms:created>
  <dcterms:modified xsi:type="dcterms:W3CDTF">2023-03-20T15:56:38Z</dcterms:modified>
</cp:coreProperties>
</file>