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5"/>
  </p:notesMasterIdLst>
  <p:sldIdLst>
    <p:sldId id="256" r:id="rId2"/>
    <p:sldId id="974" r:id="rId3"/>
    <p:sldId id="257" r:id="rId4"/>
    <p:sldId id="259" r:id="rId5"/>
    <p:sldId id="258" r:id="rId6"/>
    <p:sldId id="958" r:id="rId7"/>
    <p:sldId id="959" r:id="rId8"/>
    <p:sldId id="971" r:id="rId9"/>
    <p:sldId id="902" r:id="rId10"/>
    <p:sldId id="972" r:id="rId11"/>
    <p:sldId id="973" r:id="rId12"/>
    <p:sldId id="967" r:id="rId13"/>
    <p:sldId id="968" r:id="rId14"/>
    <p:sldId id="953" r:id="rId15"/>
    <p:sldId id="969" r:id="rId16"/>
    <p:sldId id="970" r:id="rId17"/>
    <p:sldId id="927" r:id="rId18"/>
    <p:sldId id="911" r:id="rId19"/>
    <p:sldId id="912" r:id="rId20"/>
    <p:sldId id="913" r:id="rId21"/>
    <p:sldId id="914" r:id="rId22"/>
    <p:sldId id="915" r:id="rId23"/>
    <p:sldId id="916" r:id="rId24"/>
    <p:sldId id="917" r:id="rId25"/>
    <p:sldId id="918" r:id="rId26"/>
    <p:sldId id="919" r:id="rId27"/>
    <p:sldId id="925" r:id="rId28"/>
    <p:sldId id="920" r:id="rId29"/>
    <p:sldId id="926" r:id="rId30"/>
    <p:sldId id="921" r:id="rId31"/>
    <p:sldId id="922" r:id="rId32"/>
    <p:sldId id="923" r:id="rId33"/>
    <p:sldId id="924" r:id="rId34"/>
    <p:sldId id="260" r:id="rId35"/>
    <p:sldId id="865" r:id="rId36"/>
    <p:sldId id="262" r:id="rId37"/>
    <p:sldId id="881" r:id="rId38"/>
    <p:sldId id="882" r:id="rId39"/>
    <p:sldId id="928" r:id="rId40"/>
    <p:sldId id="929" r:id="rId41"/>
    <p:sldId id="931" r:id="rId42"/>
    <p:sldId id="935" r:id="rId43"/>
    <p:sldId id="964" r:id="rId44"/>
    <p:sldId id="965" r:id="rId45"/>
    <p:sldId id="966" r:id="rId46"/>
    <p:sldId id="938" r:id="rId47"/>
    <p:sldId id="937" r:id="rId48"/>
    <p:sldId id="784" r:id="rId49"/>
    <p:sldId id="785" r:id="rId50"/>
    <p:sldId id="789" r:id="rId51"/>
    <p:sldId id="858" r:id="rId52"/>
    <p:sldId id="955" r:id="rId53"/>
    <p:sldId id="956" r:id="rId54"/>
    <p:sldId id="954" r:id="rId55"/>
    <p:sldId id="957" r:id="rId56"/>
    <p:sldId id="790" r:id="rId57"/>
    <p:sldId id="811" r:id="rId58"/>
    <p:sldId id="812" r:id="rId59"/>
    <p:sldId id="870" r:id="rId60"/>
    <p:sldId id="871" r:id="rId61"/>
    <p:sldId id="875" r:id="rId62"/>
    <p:sldId id="939" r:id="rId63"/>
    <p:sldId id="940" r:id="rId64"/>
    <p:sldId id="941" r:id="rId65"/>
    <p:sldId id="942" r:id="rId66"/>
    <p:sldId id="944" r:id="rId67"/>
    <p:sldId id="877" r:id="rId68"/>
    <p:sldId id="945" r:id="rId69"/>
    <p:sldId id="878" r:id="rId70"/>
    <p:sldId id="946" r:id="rId71"/>
    <p:sldId id="947" r:id="rId72"/>
    <p:sldId id="948" r:id="rId73"/>
    <p:sldId id="879" r:id="rId74"/>
    <p:sldId id="874" r:id="rId75"/>
    <p:sldId id="873" r:id="rId76"/>
    <p:sldId id="883" r:id="rId77"/>
    <p:sldId id="885" r:id="rId78"/>
    <p:sldId id="884" r:id="rId79"/>
    <p:sldId id="886" r:id="rId80"/>
    <p:sldId id="792" r:id="rId81"/>
    <p:sldId id="796" r:id="rId82"/>
    <p:sldId id="788" r:id="rId83"/>
    <p:sldId id="949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6433" autoAdjust="0"/>
  </p:normalViewPr>
  <p:slideViewPr>
    <p:cSldViewPr snapToGrid="0">
      <p:cViewPr varScale="1">
        <p:scale>
          <a:sx n="100" d="100"/>
          <a:sy n="100" d="100"/>
        </p:scale>
        <p:origin x="19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EFC11-4B9B-48CA-AEBE-0F1C0C232B19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3595E3-4768-469B-85A6-837FB2635AD4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2C9FA-FC19-4E88-8FFB-CB05EFD15053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997B65-D076-441D-8C47-794EDC6212C7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1DB8B-7C23-48FA-98B8-2D7BFC9853C7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EFC11-4B9B-48CA-AEBE-0F1C0C232B19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1168E-9206-488A-BE7E-006F3F2737DE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C06CDC-41DA-40F4-BCF7-293E9FB63083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ED005D-BF42-4A1E-A299-C10B49C71AD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+ 1/4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9E745-5063-419E-B6E6-C86CC9053B4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3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588C60-43A5-4D25-B574-487187B258E8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8D1D6-2162-400A-89FD-865EAD3E0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5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0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hyperlink" Target="https://en.wikipedia.org/wiki/Aliasing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hyperlink" Target="https://en.wikipedia.org/wiki/Aliasing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0.png"/><Relationship Id="rId10" Type="http://schemas.openxmlformats.org/officeDocument/2006/relationships/image" Target="../media/image310.png"/><Relationship Id="rId9" Type="http://schemas.openxmlformats.org/officeDocument/2006/relationships/image" Target="../media/image3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52.png"/><Relationship Id="rId4" Type="http://schemas.openxmlformats.org/officeDocument/2006/relationships/image" Target="../media/image460.png"/><Relationship Id="rId9" Type="http://schemas.openxmlformats.org/officeDocument/2006/relationships/image" Target="../media/image5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da.kth.se/cvap/abstracts/cvap198.html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52.png"/><Relationship Id="rId4" Type="http://schemas.openxmlformats.org/officeDocument/2006/relationships/image" Target="../media/image460.png"/><Relationship Id="rId9" Type="http://schemas.openxmlformats.org/officeDocument/2006/relationships/image" Target="../media/image5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52.png"/><Relationship Id="rId4" Type="http://schemas.openxmlformats.org/officeDocument/2006/relationships/image" Target="../media/image460.png"/><Relationship Id="rId9" Type="http://schemas.openxmlformats.org/officeDocument/2006/relationships/image" Target="../media/image52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8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.ubc.ca/~lowe/papers/ijcv04.pdf" TargetMode="Externa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www.cs.ubc.ca/~lowe/papers/ijcv0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0.png"/><Relationship Id="rId3" Type="http://schemas.openxmlformats.org/officeDocument/2006/relationships/image" Target="../media/image83.jpeg"/><Relationship Id="rId7" Type="http://schemas.openxmlformats.org/officeDocument/2006/relationships/image" Target="../media/image86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5" Type="http://schemas.openxmlformats.org/officeDocument/2006/relationships/image" Target="../media/image840.png"/><Relationship Id="rId4" Type="http://schemas.openxmlformats.org/officeDocument/2006/relationships/image" Target="../media/image8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79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11" Type="http://schemas.openxmlformats.org/officeDocument/2006/relationships/image" Target="../media/image910.png"/><Relationship Id="rId5" Type="http://schemas.openxmlformats.org/officeDocument/2006/relationships/image" Target="../media/image770.png"/><Relationship Id="rId10" Type="http://schemas.openxmlformats.org/officeDocument/2006/relationships/image" Target="../media/image900.png"/><Relationship Id="rId4" Type="http://schemas.openxmlformats.org/officeDocument/2006/relationships/image" Target="../media/image920.png"/><Relationship Id="rId9" Type="http://schemas.openxmlformats.org/officeDocument/2006/relationships/image" Target="../media/image89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6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Descriptors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3197BE9-3986-4964-9865-813D80150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" y="3602038"/>
            <a:ext cx="9127998" cy="1655762"/>
          </a:xfrm>
        </p:spPr>
        <p:txBody>
          <a:bodyPr>
            <a:normAutofit/>
          </a:bodyPr>
          <a:lstStyle/>
          <a:p>
            <a:r>
              <a:rPr lang="en-US" sz="3200" dirty="0"/>
              <a:t>EECS 442 – David Fouhey</a:t>
            </a:r>
          </a:p>
          <a:p>
            <a:r>
              <a:rPr lang="en-US" sz="3200" dirty="0"/>
              <a:t>Winter 2023, University of Michigan</a:t>
            </a:r>
          </a:p>
          <a:p>
            <a:r>
              <a:rPr lang="en-US" sz="1800" dirty="0"/>
              <a:t>https://web.eecs.umich.edu/~fouhey/teaching/EECS442_W23/</a:t>
            </a:r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A2F7-3698-433B-B54C-A14A9DABF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/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𝑴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blipFill>
                <a:blip r:embed="rId2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FBC4B40-E197-42A2-A811-23F677C8F901}"/>
              </a:ext>
            </a:extLst>
          </p:cNvPr>
          <p:cNvSpPr txBox="1"/>
          <p:nvPr/>
        </p:nvSpPr>
        <p:spPr>
          <a:xfrm>
            <a:off x="464820" y="1579675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By linearizing image, we can approximate E(</a:t>
            </a:r>
            <a:r>
              <a:rPr lang="en-US" sz="2800" dirty="0" err="1"/>
              <a:t>u,v</a:t>
            </a:r>
            <a:r>
              <a:rPr lang="en-US" sz="2800" dirty="0"/>
              <a:t>) with quadratic function of u and 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CE701-4E7A-49B4-A66D-1058FE1E3050}"/>
                  </a:ext>
                </a:extLst>
              </p:cNvPr>
              <p:cNvSpPr txBox="1"/>
              <p:nvPr/>
            </p:nvSpPr>
            <p:spPr>
              <a:xfrm>
                <a:off x="2634771" y="3942082"/>
                <a:ext cx="3874458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CE701-4E7A-49B4-A66D-1058FE1E3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771" y="3942082"/>
                <a:ext cx="3874458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E824D66F-93EF-778B-B742-B8766CDA9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16991"/>
            <a:ext cx="8353425" cy="2609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4591C-CAA1-F70F-501D-57EC0DBE7361}"/>
              </a:ext>
            </a:extLst>
          </p:cNvPr>
          <p:cNvSpPr txBox="1"/>
          <p:nvPr/>
        </p:nvSpPr>
        <p:spPr>
          <a:xfrm>
            <a:off x="717739" y="279449"/>
            <a:ext cx="301557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Iy</a:t>
            </a:r>
            <a:r>
              <a:rPr lang="en-US" sz="2800" dirty="0"/>
              <a:t> = y derivative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19B514-330A-4B59-2076-E612D6BEA7E5}"/>
              </a:ext>
            </a:extLst>
          </p:cNvPr>
          <p:cNvSpPr/>
          <p:nvPr/>
        </p:nvSpPr>
        <p:spPr>
          <a:xfrm>
            <a:off x="6070060" y="4097751"/>
            <a:ext cx="306420" cy="47150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630BC5-82E5-45D1-F2B5-E113E956B7AD}"/>
              </a:ext>
            </a:extLst>
          </p:cNvPr>
          <p:cNvSpPr/>
          <p:nvPr/>
        </p:nvSpPr>
        <p:spPr>
          <a:xfrm>
            <a:off x="4516070" y="5081486"/>
            <a:ext cx="306420" cy="47150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59F770-409F-F5DC-17A9-F6699A5B17F8}"/>
              </a:ext>
            </a:extLst>
          </p:cNvPr>
          <p:cNvSpPr/>
          <p:nvPr/>
        </p:nvSpPr>
        <p:spPr>
          <a:xfrm>
            <a:off x="5916850" y="5087420"/>
            <a:ext cx="306420" cy="47150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01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A2F7-3698-433B-B54C-A14A9DABF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/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𝑴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blipFill>
                <a:blip r:embed="rId2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FBC4B40-E197-42A2-A811-23F677C8F901}"/>
              </a:ext>
            </a:extLst>
          </p:cNvPr>
          <p:cNvSpPr txBox="1"/>
          <p:nvPr/>
        </p:nvSpPr>
        <p:spPr>
          <a:xfrm>
            <a:off x="464820" y="1579675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By linearizing image, we can approximate E(</a:t>
            </a:r>
            <a:r>
              <a:rPr lang="en-US" sz="2800" dirty="0" err="1"/>
              <a:t>u,v</a:t>
            </a:r>
            <a:r>
              <a:rPr lang="en-US" sz="2800" dirty="0"/>
              <a:t>) with quadratic function of u and 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CE701-4E7A-49B4-A66D-1058FE1E3050}"/>
                  </a:ext>
                </a:extLst>
              </p:cNvPr>
              <p:cNvSpPr txBox="1"/>
              <p:nvPr/>
            </p:nvSpPr>
            <p:spPr>
              <a:xfrm>
                <a:off x="2634771" y="3942082"/>
                <a:ext cx="3874458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CE701-4E7A-49B4-A66D-1058FE1E3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771" y="3942082"/>
                <a:ext cx="3874458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028F5108-0970-DA8D-0999-50DAEE92C37D}"/>
              </a:ext>
            </a:extLst>
          </p:cNvPr>
          <p:cNvSpPr/>
          <p:nvPr/>
        </p:nvSpPr>
        <p:spPr>
          <a:xfrm>
            <a:off x="3455756" y="4906032"/>
            <a:ext cx="843870" cy="106362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4D7A10-D69F-3887-62A0-0633F31F4DAE}"/>
              </a:ext>
            </a:extLst>
          </p:cNvPr>
          <p:cNvGrpSpPr/>
          <p:nvPr/>
        </p:nvGrpSpPr>
        <p:grpSpPr>
          <a:xfrm>
            <a:off x="238328" y="787940"/>
            <a:ext cx="8667345" cy="2752928"/>
            <a:chOff x="238328" y="787940"/>
            <a:chExt cx="8667345" cy="27529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BF4D13-DCBD-1E8E-F376-350BD3FF70EA}"/>
                </a:ext>
              </a:extLst>
            </p:cNvPr>
            <p:cNvSpPr/>
            <p:nvPr/>
          </p:nvSpPr>
          <p:spPr>
            <a:xfrm>
              <a:off x="238328" y="787940"/>
              <a:ext cx="8667345" cy="2752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259F24C-8AF7-5DBF-A6B5-1F83C27F4722}"/>
                    </a:ext>
                  </a:extLst>
                </p:cNvPr>
                <p:cNvSpPr txBox="1"/>
                <p:nvPr/>
              </p:nvSpPr>
              <p:spPr>
                <a:xfrm>
                  <a:off x="238328" y="988018"/>
                  <a:ext cx="8667345" cy="2132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Sum goes over all the pixels in window W: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])</m:t>
                                    </m:r>
                                  </m:e>
                                </m:nary>
                              </m:e>
                            </m:nary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  <a:p>
                  <a:r>
                    <a:rPr lang="en-US" sz="2800" dirty="0"/>
                    <a:t>i.e., sum of squares of x gradients in window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259F24C-8AF7-5DBF-A6B5-1F83C27F47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328" y="988018"/>
                  <a:ext cx="8667345" cy="2132828"/>
                </a:xfrm>
                <a:prstGeom prst="rect">
                  <a:avLst/>
                </a:prstGeom>
                <a:blipFill>
                  <a:blip r:embed="rId4"/>
                  <a:stretch>
                    <a:fillRect l="-1406" t="-2857" b="-6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0198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31437"/>
            <a:ext cx="7886700" cy="1325563"/>
          </a:xfrm>
        </p:spPr>
        <p:txBody>
          <a:bodyPr/>
          <a:lstStyle/>
          <a:p>
            <a:r>
              <a:rPr lang="en-US" dirty="0"/>
              <a:t>Intuitively what is 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/>
              <p:nvPr/>
            </p:nvSpPr>
            <p:spPr>
              <a:xfrm>
                <a:off x="1958496" y="1502834"/>
                <a:ext cx="5232266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1502834"/>
                <a:ext cx="5232266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587210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Pretend gradients are </a:t>
            </a:r>
            <a:r>
              <a:rPr lang="en-US" sz="2800" i="1" dirty="0"/>
              <a:t>either</a:t>
            </a:r>
            <a:r>
              <a:rPr lang="en-US" sz="2800" dirty="0"/>
              <a:t> vertical or horizontal at a pixel (so </a:t>
            </a:r>
            <a:r>
              <a:rPr lang="en-US" sz="2800" dirty="0" err="1"/>
              <a:t>Ix</a:t>
            </a:r>
            <a:r>
              <a:rPr lang="en-US" sz="2800" dirty="0"/>
              <a:t> </a:t>
            </a:r>
            <a:r>
              <a:rPr lang="en-US" sz="2800" dirty="0" err="1"/>
              <a:t>Iy</a:t>
            </a:r>
            <a:r>
              <a:rPr lang="en-US" sz="2800" dirty="0"/>
              <a:t> = 0)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D3E090-0689-4164-B075-C36F365B64F2}"/>
              </a:ext>
            </a:extLst>
          </p:cNvPr>
          <p:cNvGrpSpPr/>
          <p:nvPr/>
        </p:nvGrpSpPr>
        <p:grpSpPr>
          <a:xfrm>
            <a:off x="70537" y="3509837"/>
            <a:ext cx="7825973" cy="859210"/>
            <a:chOff x="70537" y="3509837"/>
            <a:chExt cx="7825973" cy="85921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FD7C269-5A0F-41AE-928B-6B169C72564D}"/>
                </a:ext>
              </a:extLst>
            </p:cNvPr>
            <p:cNvGrpSpPr/>
            <p:nvPr/>
          </p:nvGrpSpPr>
          <p:grpSpPr>
            <a:xfrm>
              <a:off x="70537" y="3509837"/>
              <a:ext cx="7825973" cy="859210"/>
              <a:chOff x="70537" y="3509837"/>
              <a:chExt cx="7825973" cy="85921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BC56B70-9688-4168-B327-11B1CD5E7EC7}"/>
                  </a:ext>
                </a:extLst>
              </p:cNvPr>
              <p:cNvSpPr txBox="1"/>
              <p:nvPr/>
            </p:nvSpPr>
            <p:spPr>
              <a:xfrm>
                <a:off x="70537" y="3673137"/>
                <a:ext cx="45014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a,b</a:t>
                </a:r>
                <a:r>
                  <a:rPr lang="en-US" sz="2800" dirty="0"/>
                  <a:t> both small: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A0C6DED-AE4D-4094-885B-9ACBC3118CF0}"/>
                      </a:ext>
                    </a:extLst>
                  </p:cNvPr>
                  <p:cNvSpPr txBox="1"/>
                  <p:nvPr/>
                </p:nvSpPr>
                <p:spPr>
                  <a:xfrm>
                    <a:off x="6260657" y="3509837"/>
                    <a:ext cx="1635853" cy="8592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.1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0.1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4A0C6DED-AE4D-4094-885B-9ACBC3118C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60657" y="3509837"/>
                    <a:ext cx="1635853" cy="8592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5990FB0-9FBC-4E5D-84F2-9F91DDD5C548}"/>
                </a:ext>
              </a:extLst>
            </p:cNvPr>
            <p:cNvGrpSpPr/>
            <p:nvPr/>
          </p:nvGrpSpPr>
          <p:grpSpPr>
            <a:xfrm>
              <a:off x="4268550" y="3643458"/>
              <a:ext cx="582578" cy="582578"/>
              <a:chOff x="7281921" y="4237158"/>
              <a:chExt cx="582578" cy="582578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B0E2B90-DC94-46A5-96DF-434E7FED0039}"/>
                  </a:ext>
                </a:extLst>
              </p:cNvPr>
              <p:cNvSpPr/>
              <p:nvPr/>
            </p:nvSpPr>
            <p:spPr>
              <a:xfrm>
                <a:off x="7281921" y="4237158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3AAC68B-7280-453F-924F-1DAB95B227A2}"/>
                  </a:ext>
                </a:extLst>
              </p:cNvPr>
              <p:cNvSpPr/>
              <p:nvPr/>
            </p:nvSpPr>
            <p:spPr>
              <a:xfrm>
                <a:off x="7422437" y="4374894"/>
                <a:ext cx="301544" cy="30154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D834B0F-A889-4C41-8A48-1216E2DF4390}"/>
                </a:ext>
              </a:extLst>
            </p:cNvPr>
            <p:cNvSpPr txBox="1"/>
            <p:nvPr/>
          </p:nvSpPr>
          <p:spPr>
            <a:xfrm>
              <a:off x="2863747" y="3673137"/>
              <a:ext cx="1228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flat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192D6D1-F601-4E27-A425-55967A98453A}"/>
              </a:ext>
            </a:extLst>
          </p:cNvPr>
          <p:cNvGrpSpPr/>
          <p:nvPr/>
        </p:nvGrpSpPr>
        <p:grpSpPr>
          <a:xfrm>
            <a:off x="70538" y="4500867"/>
            <a:ext cx="8930524" cy="954107"/>
            <a:chOff x="70538" y="4500867"/>
            <a:chExt cx="8930524" cy="954107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103149D-68FD-4F67-A5C6-F008E200BDEA}"/>
                </a:ext>
              </a:extLst>
            </p:cNvPr>
            <p:cNvGrpSpPr/>
            <p:nvPr/>
          </p:nvGrpSpPr>
          <p:grpSpPr>
            <a:xfrm>
              <a:off x="70538" y="4500867"/>
              <a:ext cx="8930524" cy="954107"/>
              <a:chOff x="70538" y="4500867"/>
              <a:chExt cx="8930524" cy="95410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1B9D7E8-7FA7-488E-BBFC-7FF7B67558D1}"/>
                  </a:ext>
                </a:extLst>
              </p:cNvPr>
              <p:cNvSpPr txBox="1"/>
              <p:nvPr/>
            </p:nvSpPr>
            <p:spPr>
              <a:xfrm>
                <a:off x="70538" y="4500867"/>
                <a:ext cx="450146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One big, </a:t>
                </a:r>
              </a:p>
              <a:p>
                <a:r>
                  <a:rPr lang="en-US" sz="2800" dirty="0"/>
                  <a:t>other small: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90C3168A-1EE4-4896-AB7C-2D3D18F25A91}"/>
                      </a:ext>
                    </a:extLst>
                  </p:cNvPr>
                  <p:cNvSpPr txBox="1"/>
                  <p:nvPr/>
                </p:nvSpPr>
                <p:spPr>
                  <a:xfrm>
                    <a:off x="5168681" y="4548316"/>
                    <a:ext cx="1635853" cy="8592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0.1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90C3168A-1EE4-4896-AB7C-2D3D18F25A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8681" y="4548316"/>
                    <a:ext cx="1635853" cy="8592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7A77DC47-D29D-4525-B323-97D0470F857C}"/>
                      </a:ext>
                    </a:extLst>
                  </p:cNvPr>
                  <p:cNvSpPr txBox="1"/>
                  <p:nvPr/>
                </p:nvSpPr>
                <p:spPr>
                  <a:xfrm>
                    <a:off x="7365209" y="4548316"/>
                    <a:ext cx="1635853" cy="8592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0.1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50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7A77DC47-D29D-4525-B323-97D0470F85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65209" y="4548316"/>
                    <a:ext cx="1635853" cy="8592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11098F3-E69B-48D8-A4C5-CCE9D187AC30}"/>
                  </a:ext>
                </a:extLst>
              </p:cNvPr>
              <p:cNvSpPr txBox="1"/>
              <p:nvPr/>
            </p:nvSpPr>
            <p:spPr>
              <a:xfrm>
                <a:off x="6798247" y="4716311"/>
                <a:ext cx="5732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or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E010E1D-3417-4878-885A-6AEC2DD48853}"/>
                </a:ext>
              </a:extLst>
            </p:cNvPr>
            <p:cNvSpPr/>
            <p:nvPr/>
          </p:nvSpPr>
          <p:spPr>
            <a:xfrm>
              <a:off x="4267635" y="4689413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AE2C11-6B0D-4A63-98FF-E92D4B20D370}"/>
                </a:ext>
              </a:extLst>
            </p:cNvPr>
            <p:cNvSpPr/>
            <p:nvPr/>
          </p:nvSpPr>
          <p:spPr>
            <a:xfrm>
              <a:off x="4528599" y="4689413"/>
              <a:ext cx="321611" cy="5825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CB2D3D1-AD34-4CEB-8BEC-763DF2D777B2}"/>
                </a:ext>
              </a:extLst>
            </p:cNvPr>
            <p:cNvSpPr/>
            <p:nvPr/>
          </p:nvSpPr>
          <p:spPr>
            <a:xfrm>
              <a:off x="4408151" y="4827149"/>
              <a:ext cx="301544" cy="30154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3FBDE27-B48D-4AD4-BF4C-4FA7BEAB9706}"/>
                </a:ext>
              </a:extLst>
            </p:cNvPr>
            <p:cNvSpPr txBox="1"/>
            <p:nvPr/>
          </p:nvSpPr>
          <p:spPr>
            <a:xfrm>
              <a:off x="2863747" y="4719092"/>
              <a:ext cx="1228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edge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5AC0701-CE9C-4D5A-B12C-FD1BC8C16C47}"/>
              </a:ext>
            </a:extLst>
          </p:cNvPr>
          <p:cNvGrpSpPr/>
          <p:nvPr/>
        </p:nvGrpSpPr>
        <p:grpSpPr>
          <a:xfrm>
            <a:off x="70538" y="5586795"/>
            <a:ext cx="7825972" cy="859210"/>
            <a:chOff x="70538" y="5586795"/>
            <a:chExt cx="7825972" cy="85921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7DFDC60-0E9A-4A30-B069-7E6A9E2BADC2}"/>
                </a:ext>
              </a:extLst>
            </p:cNvPr>
            <p:cNvSpPr/>
            <p:nvPr/>
          </p:nvSpPr>
          <p:spPr>
            <a:xfrm>
              <a:off x="4267635" y="5738391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209A34A-E753-41AD-ADF0-A5A303A92C5F}"/>
                </a:ext>
              </a:extLst>
            </p:cNvPr>
            <p:cNvSpPr/>
            <p:nvPr/>
          </p:nvSpPr>
          <p:spPr>
            <a:xfrm>
              <a:off x="4548665" y="6016400"/>
              <a:ext cx="301544" cy="30154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E364D07-94B1-4E0A-81B2-1AE80E39C8D9}"/>
                </a:ext>
              </a:extLst>
            </p:cNvPr>
            <p:cNvSpPr/>
            <p:nvPr/>
          </p:nvSpPr>
          <p:spPr>
            <a:xfrm>
              <a:off x="4408151" y="5876127"/>
              <a:ext cx="301544" cy="30154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72C148C-21E1-48A7-9A7F-BEBA92002925}"/>
                </a:ext>
              </a:extLst>
            </p:cNvPr>
            <p:cNvSpPr txBox="1"/>
            <p:nvPr/>
          </p:nvSpPr>
          <p:spPr>
            <a:xfrm>
              <a:off x="2863747" y="5767517"/>
              <a:ext cx="1228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corner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85526C0-1ADE-4387-A9F6-795134AB653E}"/>
                </a:ext>
              </a:extLst>
            </p:cNvPr>
            <p:cNvGrpSpPr/>
            <p:nvPr/>
          </p:nvGrpSpPr>
          <p:grpSpPr>
            <a:xfrm>
              <a:off x="70538" y="5586795"/>
              <a:ext cx="7825972" cy="859210"/>
              <a:chOff x="70538" y="5586795"/>
              <a:chExt cx="7825972" cy="859210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12350B4-1E4C-4F80-BF5E-6664D6E7CAF8}"/>
                  </a:ext>
                </a:extLst>
              </p:cNvPr>
              <p:cNvSpPr txBox="1"/>
              <p:nvPr/>
            </p:nvSpPr>
            <p:spPr>
              <a:xfrm>
                <a:off x="70538" y="5768623"/>
                <a:ext cx="45014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a,b</a:t>
                </a:r>
                <a:r>
                  <a:rPr lang="en-US" sz="2800" dirty="0"/>
                  <a:t> both big: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0B671617-6E29-49BF-AD2A-6511D6F85993}"/>
                      </a:ext>
                    </a:extLst>
                  </p:cNvPr>
                  <p:cNvSpPr txBox="1"/>
                  <p:nvPr/>
                </p:nvSpPr>
                <p:spPr>
                  <a:xfrm>
                    <a:off x="6260657" y="5586795"/>
                    <a:ext cx="1635853" cy="8592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50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0B671617-6E29-49BF-AD2A-6511D6F859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60657" y="5586795"/>
                    <a:ext cx="1635853" cy="8592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C7DF9B7-BB11-46F2-BBB0-F0436A692C96}"/>
              </a:ext>
            </a:extLst>
          </p:cNvPr>
          <p:cNvGrpSpPr/>
          <p:nvPr/>
        </p:nvGrpSpPr>
        <p:grpSpPr>
          <a:xfrm>
            <a:off x="0" y="934546"/>
            <a:ext cx="2715550" cy="1077218"/>
            <a:chOff x="0" y="2351782"/>
            <a:chExt cx="2715550" cy="107721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1223BE3-56E1-4EDB-B599-F77A6D892247}"/>
                </a:ext>
              </a:extLst>
            </p:cNvPr>
            <p:cNvSpPr txBox="1"/>
            <p:nvPr/>
          </p:nvSpPr>
          <p:spPr>
            <a:xfrm>
              <a:off x="0" y="2351782"/>
              <a:ext cx="22146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Obviously Wrong!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D5F6123-DA13-4919-90B3-023C7E32AA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2282" y="2425754"/>
              <a:ext cx="603268" cy="50892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51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31437"/>
            <a:ext cx="7886700" cy="1325563"/>
          </a:xfrm>
        </p:spPr>
        <p:txBody>
          <a:bodyPr/>
          <a:lstStyle/>
          <a:p>
            <a:r>
              <a:rPr lang="en-US" dirty="0"/>
              <a:t>Intuitively what is 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/>
              <p:nvPr/>
            </p:nvSpPr>
            <p:spPr>
              <a:xfrm>
                <a:off x="1958496" y="1502834"/>
                <a:ext cx="5327932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≈?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1502834"/>
                <a:ext cx="5327932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587210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Pretend gradients are </a:t>
            </a:r>
            <a:r>
              <a:rPr lang="en-US" sz="2800" i="1" dirty="0"/>
              <a:t>either</a:t>
            </a:r>
            <a:r>
              <a:rPr lang="en-US" sz="2800" dirty="0"/>
              <a:t> vertical or horizontal at a pixel (so </a:t>
            </a:r>
            <a:r>
              <a:rPr lang="en-US" sz="2800" dirty="0" err="1"/>
              <a:t>Ix</a:t>
            </a:r>
            <a:r>
              <a:rPr lang="en-US" sz="2800" dirty="0"/>
              <a:t> </a:t>
            </a:r>
            <a:r>
              <a:rPr lang="en-US" sz="2800" dirty="0" err="1"/>
              <a:t>Iy</a:t>
            </a:r>
            <a:r>
              <a:rPr lang="en-US" sz="2800" dirty="0"/>
              <a:t> = 0)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C56B70-9688-4168-B327-11B1CD5E7EC7}"/>
              </a:ext>
            </a:extLst>
          </p:cNvPr>
          <p:cNvSpPr txBox="1"/>
          <p:nvPr/>
        </p:nvSpPr>
        <p:spPr>
          <a:xfrm>
            <a:off x="70537" y="3673137"/>
            <a:ext cx="450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a,b</a:t>
            </a:r>
            <a:r>
              <a:rPr lang="en-US" sz="2800" dirty="0"/>
              <a:t> both small: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B9D7E8-7FA7-488E-BBFC-7FF7B67558D1}"/>
              </a:ext>
            </a:extLst>
          </p:cNvPr>
          <p:cNvSpPr txBox="1"/>
          <p:nvPr/>
        </p:nvSpPr>
        <p:spPr>
          <a:xfrm>
            <a:off x="70538" y="4500867"/>
            <a:ext cx="4501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One big, </a:t>
            </a:r>
          </a:p>
          <a:p>
            <a:r>
              <a:rPr lang="en-US" sz="2800" dirty="0"/>
              <a:t>other small: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2350B4-1E4C-4F80-BF5E-6664D6E7CAF8}"/>
              </a:ext>
            </a:extLst>
          </p:cNvPr>
          <p:cNvSpPr txBox="1"/>
          <p:nvPr/>
        </p:nvSpPr>
        <p:spPr>
          <a:xfrm>
            <a:off x="70538" y="5768623"/>
            <a:ext cx="450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a,b</a:t>
            </a:r>
            <a:r>
              <a:rPr lang="en-US" sz="2800" dirty="0"/>
              <a:t> both big: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834B0F-A889-4C41-8A48-1216E2DF4390}"/>
              </a:ext>
            </a:extLst>
          </p:cNvPr>
          <p:cNvSpPr txBox="1"/>
          <p:nvPr/>
        </p:nvSpPr>
        <p:spPr>
          <a:xfrm>
            <a:off x="2863747" y="3673137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flat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FBDE27-B48D-4AD4-BF4C-4FA7BEAB9706}"/>
              </a:ext>
            </a:extLst>
          </p:cNvPr>
          <p:cNvSpPr txBox="1"/>
          <p:nvPr/>
        </p:nvSpPr>
        <p:spPr>
          <a:xfrm>
            <a:off x="2863747" y="4719092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edge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2C148C-21E1-48A7-9A7F-BEBA92002925}"/>
              </a:ext>
            </a:extLst>
          </p:cNvPr>
          <p:cNvSpPr txBox="1"/>
          <p:nvPr/>
        </p:nvSpPr>
        <p:spPr>
          <a:xfrm>
            <a:off x="2863747" y="5767517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corner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88605B-7954-4DCC-AE36-212D9F872D21}"/>
              </a:ext>
            </a:extLst>
          </p:cNvPr>
          <p:cNvSpPr txBox="1"/>
          <p:nvPr/>
        </p:nvSpPr>
        <p:spPr>
          <a:xfrm>
            <a:off x="5234888" y="3429000"/>
            <a:ext cx="3595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Image might be rotated by rotation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11375A-951C-487E-B506-A82281E15171}"/>
              </a:ext>
            </a:extLst>
          </p:cNvPr>
          <p:cNvSpPr/>
          <p:nvPr/>
        </p:nvSpPr>
        <p:spPr>
          <a:xfrm rot="18900000">
            <a:off x="4280710" y="3633760"/>
            <a:ext cx="582578" cy="5825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B82D64-D937-4507-9DBF-A42A45670CAF}"/>
              </a:ext>
            </a:extLst>
          </p:cNvPr>
          <p:cNvSpPr/>
          <p:nvPr/>
        </p:nvSpPr>
        <p:spPr>
          <a:xfrm>
            <a:off x="4421226" y="3771496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C21DBD-4DD2-4524-BC0A-A4B08C3ED383}"/>
              </a:ext>
            </a:extLst>
          </p:cNvPr>
          <p:cNvGrpSpPr/>
          <p:nvPr/>
        </p:nvGrpSpPr>
        <p:grpSpPr>
          <a:xfrm rot="18900000">
            <a:off x="4279796" y="4714550"/>
            <a:ext cx="582578" cy="582578"/>
            <a:chOff x="4890143" y="5061547"/>
            <a:chExt cx="582578" cy="58257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04D35B5-3AFD-441F-8CB5-77EA0143F5E4}"/>
                </a:ext>
              </a:extLst>
            </p:cNvPr>
            <p:cNvSpPr/>
            <p:nvPr/>
          </p:nvSpPr>
          <p:spPr>
            <a:xfrm>
              <a:off x="4890143" y="5061547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63A28E-8D28-421E-8D5F-691420B7F85E}"/>
                </a:ext>
              </a:extLst>
            </p:cNvPr>
            <p:cNvSpPr/>
            <p:nvPr/>
          </p:nvSpPr>
          <p:spPr>
            <a:xfrm>
              <a:off x="5151107" y="5061547"/>
              <a:ext cx="321611" cy="5825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3C7A31E-39C9-405D-8137-8A9E396B4C18}"/>
              </a:ext>
            </a:extLst>
          </p:cNvPr>
          <p:cNvSpPr/>
          <p:nvPr/>
        </p:nvSpPr>
        <p:spPr>
          <a:xfrm>
            <a:off x="4420312" y="4852286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A996F87-254F-428C-B8D5-0FCEB3B38BAE}"/>
              </a:ext>
            </a:extLst>
          </p:cNvPr>
          <p:cNvGrpSpPr/>
          <p:nvPr/>
        </p:nvGrpSpPr>
        <p:grpSpPr>
          <a:xfrm rot="18900000">
            <a:off x="4279796" y="5773242"/>
            <a:ext cx="582578" cy="582578"/>
            <a:chOff x="4890143" y="5885936"/>
            <a:chExt cx="582578" cy="58257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F79074-A458-4FCA-AAC6-81E412468566}"/>
                </a:ext>
              </a:extLst>
            </p:cNvPr>
            <p:cNvSpPr/>
            <p:nvPr/>
          </p:nvSpPr>
          <p:spPr>
            <a:xfrm>
              <a:off x="4890143" y="5885936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4586D73-676F-4B33-B16C-6E0A046B2443}"/>
                </a:ext>
              </a:extLst>
            </p:cNvPr>
            <p:cNvSpPr/>
            <p:nvPr/>
          </p:nvSpPr>
          <p:spPr>
            <a:xfrm>
              <a:off x="5171173" y="6163945"/>
              <a:ext cx="301544" cy="30154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7DBC085-485D-400D-A466-8E4B8B30BFD2}"/>
              </a:ext>
            </a:extLst>
          </p:cNvPr>
          <p:cNvSpPr/>
          <p:nvPr/>
        </p:nvSpPr>
        <p:spPr>
          <a:xfrm>
            <a:off x="4420312" y="5910978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48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31437"/>
            <a:ext cx="7886700" cy="1325563"/>
          </a:xfrm>
        </p:spPr>
        <p:txBody>
          <a:bodyPr/>
          <a:lstStyle/>
          <a:p>
            <a:r>
              <a:rPr lang="en-US" dirty="0"/>
              <a:t>Intuitively what is 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/>
              <p:nvPr/>
            </p:nvSpPr>
            <p:spPr>
              <a:xfrm>
                <a:off x="1958496" y="1502834"/>
                <a:ext cx="6197209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1502834"/>
                <a:ext cx="6197209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587210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Pretend gradients are </a:t>
            </a:r>
            <a:r>
              <a:rPr lang="en-US" sz="2800" i="1" dirty="0"/>
              <a:t>either</a:t>
            </a:r>
            <a:r>
              <a:rPr lang="en-US" sz="2800" dirty="0"/>
              <a:t> vertical or horizontal at a pixel (so </a:t>
            </a:r>
            <a:r>
              <a:rPr lang="en-US" sz="2800" dirty="0" err="1"/>
              <a:t>Ix</a:t>
            </a:r>
            <a:r>
              <a:rPr lang="en-US" sz="2800" dirty="0"/>
              <a:t> </a:t>
            </a:r>
            <a:r>
              <a:rPr lang="en-US" sz="2800" dirty="0" err="1"/>
              <a:t>Iy</a:t>
            </a:r>
            <a:r>
              <a:rPr lang="en-US" sz="2800" dirty="0"/>
              <a:t> = 0)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C56B70-9688-4168-B327-11B1CD5E7EC7}"/>
              </a:ext>
            </a:extLst>
          </p:cNvPr>
          <p:cNvSpPr txBox="1"/>
          <p:nvPr/>
        </p:nvSpPr>
        <p:spPr>
          <a:xfrm>
            <a:off x="70537" y="3673137"/>
            <a:ext cx="450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a,b</a:t>
            </a:r>
            <a:r>
              <a:rPr lang="en-US" sz="2800" dirty="0"/>
              <a:t> both small: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B9D7E8-7FA7-488E-BBFC-7FF7B67558D1}"/>
              </a:ext>
            </a:extLst>
          </p:cNvPr>
          <p:cNvSpPr txBox="1"/>
          <p:nvPr/>
        </p:nvSpPr>
        <p:spPr>
          <a:xfrm>
            <a:off x="70538" y="4500867"/>
            <a:ext cx="4501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One big, </a:t>
            </a:r>
          </a:p>
          <a:p>
            <a:r>
              <a:rPr lang="en-US" sz="2800" dirty="0"/>
              <a:t>other small: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2350B4-1E4C-4F80-BF5E-6664D6E7CAF8}"/>
              </a:ext>
            </a:extLst>
          </p:cNvPr>
          <p:cNvSpPr txBox="1"/>
          <p:nvPr/>
        </p:nvSpPr>
        <p:spPr>
          <a:xfrm>
            <a:off x="70538" y="5768623"/>
            <a:ext cx="450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a,b</a:t>
            </a:r>
            <a:r>
              <a:rPr lang="en-US" sz="2800" dirty="0"/>
              <a:t> both big: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834B0F-A889-4C41-8A48-1216E2DF4390}"/>
              </a:ext>
            </a:extLst>
          </p:cNvPr>
          <p:cNvSpPr txBox="1"/>
          <p:nvPr/>
        </p:nvSpPr>
        <p:spPr>
          <a:xfrm>
            <a:off x="2863747" y="3673137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flat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FBDE27-B48D-4AD4-BF4C-4FA7BEAB9706}"/>
              </a:ext>
            </a:extLst>
          </p:cNvPr>
          <p:cNvSpPr txBox="1"/>
          <p:nvPr/>
        </p:nvSpPr>
        <p:spPr>
          <a:xfrm>
            <a:off x="2863747" y="4719092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edge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2C148C-21E1-48A7-9A7F-BEBA92002925}"/>
              </a:ext>
            </a:extLst>
          </p:cNvPr>
          <p:cNvSpPr txBox="1"/>
          <p:nvPr/>
        </p:nvSpPr>
        <p:spPr>
          <a:xfrm>
            <a:off x="2863747" y="5767517"/>
            <a:ext cx="122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corner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E88605B-7954-4DCC-AE36-212D9F872D21}"/>
                  </a:ext>
                </a:extLst>
              </p:cNvPr>
              <p:cNvSpPr txBox="1"/>
              <p:nvPr/>
            </p:nvSpPr>
            <p:spPr>
              <a:xfrm>
                <a:off x="5234888" y="3610889"/>
                <a:ext cx="3595371" cy="2582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+mj-lt"/>
                  </a:rPr>
                  <a:t>If image rotated by rotation </a:t>
                </a:r>
                <a:r>
                  <a:rPr lang="el-G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2800" dirty="0">
                    <a:latin typeface="+mj-lt"/>
                  </a:rPr>
                  <a:t> / matrix </a:t>
                </a:r>
                <a:r>
                  <a:rPr lang="en-US" sz="2800" b="1" dirty="0">
                    <a:latin typeface="+mj-lt"/>
                  </a:rPr>
                  <a:t>V</a:t>
                </a:r>
              </a:p>
              <a:p>
                <a:pPr algn="ctr"/>
                <a:r>
                  <a:rPr lang="en-US" sz="2800" dirty="0">
                    <a:latin typeface="+mj-lt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2800" b="1" dirty="0">
                    <a:latin typeface="+mj-lt"/>
                    <a:cs typeface="Times New Roman" panose="02020603050405020304" pitchFamily="18" charset="0"/>
                  </a:rPr>
                  <a:t>M </a:t>
                </a:r>
                <a:r>
                  <a:rPr lang="en-US" sz="2800" dirty="0">
                    <a:latin typeface="+mj-lt"/>
                    <a:cs typeface="Times New Roman" panose="02020603050405020304" pitchFamily="18" charset="0"/>
                  </a:rPr>
                  <a:t>will look like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8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E88605B-7954-4DCC-AE36-212D9F872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888" y="3610889"/>
                <a:ext cx="3595371" cy="2582758"/>
              </a:xfrm>
              <a:prstGeom prst="rect">
                <a:avLst/>
              </a:prstGeom>
              <a:blipFill>
                <a:blip r:embed="rId3"/>
                <a:stretch>
                  <a:fillRect t="-2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FDD1C809-01C1-4C0D-A317-13F5ED05BD42}"/>
              </a:ext>
            </a:extLst>
          </p:cNvPr>
          <p:cNvSpPr/>
          <p:nvPr/>
        </p:nvSpPr>
        <p:spPr>
          <a:xfrm rot="18900000">
            <a:off x="4280710" y="3633760"/>
            <a:ext cx="582578" cy="5825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C241F96-7C25-420D-B0FF-608F6FA88B1E}"/>
              </a:ext>
            </a:extLst>
          </p:cNvPr>
          <p:cNvSpPr/>
          <p:nvPr/>
        </p:nvSpPr>
        <p:spPr>
          <a:xfrm>
            <a:off x="4421226" y="3771496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8E3E5E-8360-4799-A5C1-E95E93011742}"/>
              </a:ext>
            </a:extLst>
          </p:cNvPr>
          <p:cNvGrpSpPr/>
          <p:nvPr/>
        </p:nvGrpSpPr>
        <p:grpSpPr>
          <a:xfrm rot="18900000">
            <a:off x="4279796" y="4714550"/>
            <a:ext cx="582578" cy="582578"/>
            <a:chOff x="4890143" y="5061547"/>
            <a:chExt cx="582578" cy="58257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6D5BEB6-BBDA-4C87-A774-ABB2DEBAB56C}"/>
                </a:ext>
              </a:extLst>
            </p:cNvPr>
            <p:cNvSpPr/>
            <p:nvPr/>
          </p:nvSpPr>
          <p:spPr>
            <a:xfrm>
              <a:off x="4890143" y="5061547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C973C47-043B-47AF-89B6-E2234408E028}"/>
                </a:ext>
              </a:extLst>
            </p:cNvPr>
            <p:cNvSpPr/>
            <p:nvPr/>
          </p:nvSpPr>
          <p:spPr>
            <a:xfrm>
              <a:off x="5151107" y="5061547"/>
              <a:ext cx="321611" cy="58257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2808C0D1-845F-4C6D-B006-F26F536110B5}"/>
              </a:ext>
            </a:extLst>
          </p:cNvPr>
          <p:cNvSpPr/>
          <p:nvPr/>
        </p:nvSpPr>
        <p:spPr>
          <a:xfrm>
            <a:off x="4420312" y="4852286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4F2311-9969-4A40-9008-E8C392A908D4}"/>
              </a:ext>
            </a:extLst>
          </p:cNvPr>
          <p:cNvGrpSpPr/>
          <p:nvPr/>
        </p:nvGrpSpPr>
        <p:grpSpPr>
          <a:xfrm rot="18900000">
            <a:off x="4279796" y="5773242"/>
            <a:ext cx="582578" cy="582578"/>
            <a:chOff x="4890143" y="5885936"/>
            <a:chExt cx="582578" cy="582578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C042B09-097E-4C57-BE4B-800516BF32D6}"/>
                </a:ext>
              </a:extLst>
            </p:cNvPr>
            <p:cNvSpPr/>
            <p:nvPr/>
          </p:nvSpPr>
          <p:spPr>
            <a:xfrm>
              <a:off x="4890143" y="5885936"/>
              <a:ext cx="582578" cy="582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D36C1D6-B596-4BE9-AED0-2B76B707F22A}"/>
                </a:ext>
              </a:extLst>
            </p:cNvPr>
            <p:cNvSpPr/>
            <p:nvPr/>
          </p:nvSpPr>
          <p:spPr>
            <a:xfrm>
              <a:off x="5171173" y="6163945"/>
              <a:ext cx="301544" cy="30154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D20862C-25A2-487A-AAB0-FFC076494933}"/>
              </a:ext>
            </a:extLst>
          </p:cNvPr>
          <p:cNvSpPr/>
          <p:nvPr/>
        </p:nvSpPr>
        <p:spPr>
          <a:xfrm>
            <a:off x="4420312" y="5910978"/>
            <a:ext cx="301544" cy="3015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9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31437"/>
            <a:ext cx="7886700" cy="1325563"/>
          </a:xfrm>
        </p:spPr>
        <p:txBody>
          <a:bodyPr/>
          <a:lstStyle/>
          <a:p>
            <a:r>
              <a:rPr lang="en-US" dirty="0"/>
              <a:t>So What Now?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587210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calculate M at pixel, by summing nearby gradients, but need access to a and b.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AE643D-4AF7-4753-B390-23D933089931}"/>
                  </a:ext>
                </a:extLst>
              </p:cNvPr>
              <p:cNvSpPr txBox="1"/>
              <p:nvPr/>
            </p:nvSpPr>
            <p:spPr>
              <a:xfrm>
                <a:off x="54102" y="3429000"/>
                <a:ext cx="9035796" cy="1338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Given </a:t>
                </a:r>
                <a:r>
                  <a:rPr lang="en-US" sz="2800" b="1" dirty="0"/>
                  <a:t>M</a:t>
                </a:r>
                <a:r>
                  <a:rPr lang="en-US" sz="2800" dirty="0"/>
                  <a:t>, can decompose it into eigenvectors </a:t>
                </a:r>
                <a:r>
                  <a:rPr lang="en-US" sz="2800" b="1" dirty="0"/>
                  <a:t>V</a:t>
                </a:r>
                <a:r>
                  <a:rPr lang="en-US" sz="2800" dirty="0"/>
                  <a:t> and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 with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𝐌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2800" b="1" dirty="0"/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AE643D-4AF7-4753-B390-23D933089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" y="3429000"/>
                <a:ext cx="9035796" cy="1338636"/>
              </a:xfrm>
              <a:prstGeom prst="rect">
                <a:avLst/>
              </a:prstGeom>
              <a:blipFill>
                <a:blip r:embed="rId2"/>
                <a:stretch>
                  <a:fillRect t="-5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122DDE-574A-49B3-BB29-CC0DB8E001BF}"/>
                  </a:ext>
                </a:extLst>
              </p:cNvPr>
              <p:cNvSpPr txBox="1"/>
              <p:nvPr/>
            </p:nvSpPr>
            <p:spPr>
              <a:xfrm>
                <a:off x="1958496" y="1502834"/>
                <a:ext cx="5984139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122DDE-574A-49B3-BB29-CC0DB8E0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1502834"/>
                <a:ext cx="5984139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3566ADB3-1788-44F6-942F-5D00506427DB}"/>
              </a:ext>
            </a:extLst>
          </p:cNvPr>
          <p:cNvSpPr txBox="1"/>
          <p:nvPr/>
        </p:nvSpPr>
        <p:spPr>
          <a:xfrm>
            <a:off x="2286000" y="523462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Really slow. Why?</a:t>
            </a:r>
          </a:p>
        </p:txBody>
      </p:sp>
    </p:spTree>
    <p:extLst>
      <p:ext uri="{BB962C8B-B14F-4D97-AF65-F5344CB8AC3E}">
        <p14:creationId xmlns:p14="http://schemas.microsoft.com/office/powerpoint/2010/main" val="35558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31437"/>
            <a:ext cx="7886700" cy="1325563"/>
          </a:xfrm>
        </p:spPr>
        <p:txBody>
          <a:bodyPr/>
          <a:lstStyle/>
          <a:p>
            <a:r>
              <a:rPr lang="en-US" dirty="0"/>
              <a:t>So What Now?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587210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calculate M at pixel, by summing nearby gradients, but need access to a and b.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122DDE-574A-49B3-BB29-CC0DB8E001BF}"/>
                  </a:ext>
                </a:extLst>
              </p:cNvPr>
              <p:cNvSpPr txBox="1"/>
              <p:nvPr/>
            </p:nvSpPr>
            <p:spPr>
              <a:xfrm>
                <a:off x="1958496" y="1502834"/>
                <a:ext cx="5984139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122DDE-574A-49B3-BB29-CC0DB8E0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1502834"/>
                <a:ext cx="5984139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EEF9554-F4C1-46CC-A4D0-C226286B9BF8}"/>
              </a:ext>
            </a:extLst>
          </p:cNvPr>
          <p:cNvSpPr txBox="1"/>
          <p:nvPr/>
        </p:nvSpPr>
        <p:spPr>
          <a:xfrm>
            <a:off x="54102" y="3352544"/>
            <a:ext cx="9035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Instead: compute quantity R from </a:t>
            </a:r>
            <a:r>
              <a:rPr lang="en-US" sz="2800" b="1" dirty="0"/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D4F169-538F-4FA5-89DA-A93DAA08959C}"/>
                  </a:ext>
                </a:extLst>
              </p:cNvPr>
              <p:cNvSpPr txBox="1"/>
              <p:nvPr/>
            </p:nvSpPr>
            <p:spPr>
              <a:xfrm>
                <a:off x="662436" y="3933321"/>
                <a:ext cx="78191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trace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D4F169-538F-4FA5-89DA-A93DAA08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36" y="3933321"/>
                <a:ext cx="781912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34E5160B-FF4C-4C05-9AE5-29BB9233EE8E}"/>
              </a:ext>
            </a:extLst>
          </p:cNvPr>
          <p:cNvGrpSpPr/>
          <p:nvPr/>
        </p:nvGrpSpPr>
        <p:grpSpPr>
          <a:xfrm>
            <a:off x="3212983" y="4341716"/>
            <a:ext cx="3322041" cy="1929074"/>
            <a:chOff x="3212983" y="4341716"/>
            <a:chExt cx="3322041" cy="192907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53B277-13F7-411E-A1A6-8D5156947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2983" y="4341716"/>
              <a:ext cx="0" cy="1790637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250F56-E086-439C-B616-5BD8F3EF1903}"/>
                </a:ext>
              </a:extLst>
            </p:cNvPr>
            <p:cNvSpPr txBox="1"/>
            <p:nvPr/>
          </p:nvSpPr>
          <p:spPr>
            <a:xfrm>
              <a:off x="3212984" y="5316683"/>
              <a:ext cx="3322040" cy="9541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Empirical value, </a:t>
              </a:r>
            </a:p>
            <a:p>
              <a:r>
                <a:rPr lang="en-US" sz="2800" dirty="0"/>
                <a:t>usually 0.04-0.06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BEAF87-5470-494B-8631-2800354501F4}"/>
              </a:ext>
            </a:extLst>
          </p:cNvPr>
          <p:cNvGrpSpPr/>
          <p:nvPr/>
        </p:nvGrpSpPr>
        <p:grpSpPr>
          <a:xfrm>
            <a:off x="3502540" y="4286775"/>
            <a:ext cx="4856955" cy="892035"/>
            <a:chOff x="3502540" y="4286775"/>
            <a:chExt cx="4856955" cy="89203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A63CD92-3B9E-4C98-A810-80F3294FA8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7934" y="4286775"/>
              <a:ext cx="922789" cy="38105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321012-2D92-4001-89B0-7F1100D6192F}"/>
                </a:ext>
              </a:extLst>
            </p:cNvPr>
            <p:cNvSpPr txBox="1"/>
            <p:nvPr/>
          </p:nvSpPr>
          <p:spPr>
            <a:xfrm>
              <a:off x="3502540" y="4655590"/>
              <a:ext cx="4856955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Fast – sum the diagonal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2AA99E-06FE-4AA2-A0BF-43151123590D}"/>
              </a:ext>
            </a:extLst>
          </p:cNvPr>
          <p:cNvGrpSpPr/>
          <p:nvPr/>
        </p:nvGrpSpPr>
        <p:grpSpPr>
          <a:xfrm>
            <a:off x="90250" y="4341716"/>
            <a:ext cx="3020036" cy="1267981"/>
            <a:chOff x="90250" y="4341716"/>
            <a:chExt cx="3020036" cy="126798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29DEE0-CF0B-4EBE-A6A4-05C07F41CF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0411" y="4341716"/>
              <a:ext cx="255866" cy="313874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F89231-1B64-46CD-BAE3-2274ED1725A0}"/>
                </a:ext>
              </a:extLst>
            </p:cNvPr>
            <p:cNvSpPr txBox="1"/>
            <p:nvPr/>
          </p:nvSpPr>
          <p:spPr>
            <a:xfrm>
              <a:off x="90250" y="4655590"/>
              <a:ext cx="3020036" cy="9541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Easy fast formula</a:t>
              </a:r>
            </a:p>
            <a:p>
              <a:r>
                <a:rPr lang="en-US" sz="2800" dirty="0"/>
                <a:t>for 2x2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69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03BFE-2423-404D-B12A-049150C5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tl;dr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CBF87-4B8B-4C90-ACD6-95F68D438868}"/>
              </a:ext>
            </a:extLst>
          </p:cNvPr>
          <p:cNvSpPr txBox="1"/>
          <p:nvPr/>
        </p:nvSpPr>
        <p:spPr>
          <a:xfrm>
            <a:off x="161530" y="1587159"/>
            <a:ext cx="8820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TL;DR: Taylor expansion for error E(</a:t>
            </a:r>
            <a:r>
              <a:rPr lang="en-US" sz="2800" dirty="0" err="1"/>
              <a:t>u,v</a:t>
            </a:r>
            <a:r>
              <a:rPr lang="en-US" sz="2800" dirty="0"/>
              <a:t>). All terms in equation are sums of image gradients and in </a:t>
            </a:r>
            <a:r>
              <a:rPr lang="en-US" sz="2800" b="1" dirty="0"/>
              <a:t>M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6F179B-793E-47BB-BD77-962DC176F8D9}"/>
              </a:ext>
            </a:extLst>
          </p:cNvPr>
          <p:cNvGrpSpPr/>
          <p:nvPr/>
        </p:nvGrpSpPr>
        <p:grpSpPr>
          <a:xfrm>
            <a:off x="1006087" y="2541266"/>
            <a:ext cx="4210900" cy="4161092"/>
            <a:chOff x="1006087" y="2541266"/>
            <a:chExt cx="4210900" cy="41610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D232F9F-3ABD-4A0D-AC43-5B134D0039DF}"/>
                </a:ext>
              </a:extLst>
            </p:cNvPr>
            <p:cNvSpPr/>
            <p:nvPr/>
          </p:nvSpPr>
          <p:spPr>
            <a:xfrm>
              <a:off x="1006088" y="2541266"/>
              <a:ext cx="4210899" cy="41610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E23E235-8C0A-4DDC-AF33-75F0F01AE1E2}"/>
                    </a:ext>
                  </a:extLst>
                </p:cNvPr>
                <p:cNvSpPr txBox="1"/>
                <p:nvPr/>
              </p:nvSpPr>
              <p:spPr>
                <a:xfrm>
                  <a:off x="1006088" y="4208899"/>
                  <a:ext cx="4189159" cy="19279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mr>
                              <m:m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mr>
                            </m:m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E23E235-8C0A-4DDC-AF33-75F0F01AE1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088" y="4208899"/>
                  <a:ext cx="4189159" cy="192790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1B87014-BCA6-46E5-A6E8-1B4DF571C54A}"/>
                </a:ext>
              </a:extLst>
            </p:cNvPr>
            <p:cNvGrpSpPr/>
            <p:nvPr/>
          </p:nvGrpSpPr>
          <p:grpSpPr>
            <a:xfrm>
              <a:off x="1715549" y="3037361"/>
              <a:ext cx="3359792" cy="1188739"/>
              <a:chOff x="1715549" y="2809488"/>
              <a:chExt cx="3359792" cy="1188739"/>
            </a:xfrm>
          </p:grpSpPr>
          <p:sp>
            <p:nvSpPr>
              <p:cNvPr id="6" name="Left Brace 5">
                <a:extLst>
                  <a:ext uri="{FF2B5EF4-FFF2-40B4-BE49-F238E27FC236}">
                    <a16:creationId xmlns:a16="http://schemas.microsoft.com/office/drawing/2014/main" id="{898190F9-DC58-4C4F-BCD7-ADC4D3F6D817}"/>
                  </a:ext>
                </a:extLst>
              </p:cNvPr>
              <p:cNvSpPr/>
              <p:nvPr/>
            </p:nvSpPr>
            <p:spPr>
              <a:xfrm rot="5400000" flipV="1">
                <a:off x="3282194" y="2431582"/>
                <a:ext cx="226503" cy="2906787"/>
              </a:xfrm>
              <a:prstGeom prst="leftBrace">
                <a:avLst>
                  <a:gd name="adj1" fmla="val 167592"/>
                  <a:gd name="adj2" fmla="val 5000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8D27A5-A5A3-4363-9B48-5BC78254636C}"/>
                  </a:ext>
                </a:extLst>
              </p:cNvPr>
              <p:cNvSpPr txBox="1"/>
              <p:nvPr/>
            </p:nvSpPr>
            <p:spPr>
              <a:xfrm>
                <a:off x="1715549" y="2809488"/>
                <a:ext cx="335979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Can compute at each pixel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8A871E-A799-40CF-8169-FC69E61F804B}"/>
                </a:ext>
              </a:extLst>
            </p:cNvPr>
            <p:cNvSpPr txBox="1"/>
            <p:nvPr/>
          </p:nvSpPr>
          <p:spPr>
            <a:xfrm>
              <a:off x="1006087" y="6259126"/>
              <a:ext cx="4210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Ix</a:t>
              </a:r>
              <a:r>
                <a:rPr lang="en-US" dirty="0"/>
                <a:t> = Ix at point (</a:t>
              </a:r>
              <a:r>
                <a:rPr lang="en-US" dirty="0" err="1"/>
                <a:t>x,y</a:t>
              </a:r>
              <a:r>
                <a:rPr lang="en-US" dirty="0"/>
                <a:t>), </a:t>
              </a:r>
              <a:r>
                <a:rPr lang="en-US" dirty="0" err="1"/>
                <a:t>Iy</a:t>
              </a:r>
              <a:r>
                <a:rPr lang="en-US" dirty="0"/>
                <a:t> = </a:t>
              </a:r>
              <a:r>
                <a:rPr lang="en-US" dirty="0" err="1"/>
                <a:t>Iy</a:t>
              </a:r>
              <a:r>
                <a:rPr lang="en-US" dirty="0"/>
                <a:t> at point 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75D624-3303-4A34-966B-AF0E5762A7F7}"/>
                </a:ext>
              </a:extLst>
            </p:cNvPr>
            <p:cNvSpPr txBox="1"/>
            <p:nvPr/>
          </p:nvSpPr>
          <p:spPr>
            <a:xfrm>
              <a:off x="1529682" y="2555397"/>
              <a:ext cx="316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/>
                <a:t>Should know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BC09D9-AD8D-4320-A5D5-0A93C2A2C6FD}"/>
              </a:ext>
            </a:extLst>
          </p:cNvPr>
          <p:cNvGrpSpPr/>
          <p:nvPr/>
        </p:nvGrpSpPr>
        <p:grpSpPr>
          <a:xfrm>
            <a:off x="5207058" y="2541266"/>
            <a:ext cx="2930854" cy="4161092"/>
            <a:chOff x="5207058" y="2541266"/>
            <a:chExt cx="2930854" cy="41610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6E4AA1A-5F88-417C-968A-DAC883B91C0B}"/>
                </a:ext>
              </a:extLst>
            </p:cNvPr>
            <p:cNvGrpSpPr/>
            <p:nvPr/>
          </p:nvGrpSpPr>
          <p:grpSpPr>
            <a:xfrm>
              <a:off x="5207058" y="2541266"/>
              <a:ext cx="2930854" cy="4161092"/>
              <a:chOff x="5207058" y="2541266"/>
              <a:chExt cx="2930854" cy="416109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C9DE654-2187-4722-83A4-F6F4678F596A}"/>
                  </a:ext>
                </a:extLst>
              </p:cNvPr>
              <p:cNvSpPr/>
              <p:nvPr/>
            </p:nvSpPr>
            <p:spPr>
              <a:xfrm>
                <a:off x="5216987" y="2541266"/>
                <a:ext cx="2920925" cy="41610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B2F3CF5-6A0B-4E40-B7A3-F2FEC5E3BC90}"/>
                  </a:ext>
                </a:extLst>
              </p:cNvPr>
              <p:cNvGrpSpPr/>
              <p:nvPr/>
            </p:nvGrpSpPr>
            <p:grpSpPr>
              <a:xfrm>
                <a:off x="5485652" y="3104847"/>
                <a:ext cx="2576168" cy="1827105"/>
                <a:chOff x="5485652" y="2876974"/>
                <a:chExt cx="2576168" cy="1827105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22D0BA9-F05F-4606-A059-5C0703095255}"/>
                    </a:ext>
                  </a:extLst>
                </p:cNvPr>
                <p:cNvSpPr txBox="1"/>
                <p:nvPr/>
              </p:nvSpPr>
              <p:spPr>
                <a:xfrm>
                  <a:off x="5485652" y="2876974"/>
                  <a:ext cx="257616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/>
                    <a:t>Directions</a:t>
                  </a:r>
                </a:p>
              </p:txBody>
            </p: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B25E7311-1A20-4C37-8272-558387CCEADB}"/>
                    </a:ext>
                  </a:extLst>
                </p:cNvPr>
                <p:cNvCxnSpPr>
                  <a:cxnSpLocks/>
                  <a:stCxn id="9" idx="2"/>
                </p:cNvCxnSpPr>
                <p:nvPr/>
              </p:nvCxnSpPr>
              <p:spPr>
                <a:xfrm>
                  <a:off x="6773736" y="3400194"/>
                  <a:ext cx="765200" cy="1303885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A6F5B42-2BE4-4162-BA41-A83F449BFE08}"/>
                  </a:ext>
                </a:extLst>
              </p:cNvPr>
              <p:cNvGrpSpPr/>
              <p:nvPr/>
            </p:nvGrpSpPr>
            <p:grpSpPr>
              <a:xfrm>
                <a:off x="5207058" y="3982529"/>
                <a:ext cx="2086166" cy="1209102"/>
                <a:chOff x="5372428" y="3754656"/>
                <a:chExt cx="2086166" cy="1209102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74515E0-E28B-4DB1-A056-2A553442B371}"/>
                    </a:ext>
                  </a:extLst>
                </p:cNvPr>
                <p:cNvSpPr txBox="1"/>
                <p:nvPr/>
              </p:nvSpPr>
              <p:spPr>
                <a:xfrm>
                  <a:off x="5372428" y="3754656"/>
                  <a:ext cx="208616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/>
                    <a:t>Amounts </a:t>
                  </a: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2B8344F7-AD3A-4249-A4A4-F9D1E31207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5511" y="4277877"/>
                  <a:ext cx="666225" cy="685881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88DDC4D5-AD10-41EB-98BD-DA3DF9D8C0A1}"/>
                    </a:ext>
                  </a:extLst>
                </p:cNvPr>
                <p:cNvCxnSpPr>
                  <a:cxnSpLocks/>
                  <a:stCxn id="12" idx="2"/>
                </p:cNvCxnSpPr>
                <p:nvPr/>
              </p:nvCxnSpPr>
              <p:spPr>
                <a:xfrm>
                  <a:off x="6415511" y="4277876"/>
                  <a:ext cx="155447" cy="426203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FFFCF3-8FFF-420F-BBB4-9DAA856C5E4C}"/>
                  </a:ext>
                </a:extLst>
              </p:cNvPr>
              <p:cNvSpPr txBox="1"/>
              <p:nvPr/>
            </p:nvSpPr>
            <p:spPr>
              <a:xfrm>
                <a:off x="5444740" y="2555397"/>
                <a:ext cx="23769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u="sng" dirty="0"/>
                  <a:t>Optional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73F83C9-8FCB-4BFF-B164-BB24148AA4BE}"/>
                    </a:ext>
                  </a:extLst>
                </p:cNvPr>
                <p:cNvSpPr txBox="1"/>
                <p:nvPr/>
              </p:nvSpPr>
              <p:spPr>
                <a:xfrm>
                  <a:off x="5226916" y="4795914"/>
                  <a:ext cx="2910996" cy="7914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func>
                                        <m:func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fName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func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73F83C9-8FCB-4BFF-B164-BB24148AA4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6916" y="4795914"/>
                  <a:ext cx="2910996" cy="79143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7055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D27C-E5C4-4AD6-BEA1-E14C7408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B2B8D7-3011-48D5-AD8B-2E4AB3902E4C}"/>
              </a:ext>
            </a:extLst>
          </p:cNvPr>
          <p:cNvGrpSpPr/>
          <p:nvPr/>
        </p:nvGrpSpPr>
        <p:grpSpPr>
          <a:xfrm>
            <a:off x="5279208" y="2421907"/>
            <a:ext cx="3428997" cy="3429000"/>
            <a:chOff x="5279208" y="2306354"/>
            <a:chExt cx="3428997" cy="3429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4FCF4F8-B612-4711-A65F-FF773FC5B92C}"/>
                </a:ext>
              </a:extLst>
            </p:cNvPr>
            <p:cNvSpPr/>
            <p:nvPr/>
          </p:nvSpPr>
          <p:spPr>
            <a:xfrm>
              <a:off x="5279208" y="2306354"/>
              <a:ext cx="3428997" cy="3429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342DA6B-C73B-46AA-A1F5-628C52769A52}"/>
                </a:ext>
              </a:extLst>
            </p:cNvPr>
            <p:cNvSpPr txBox="1"/>
            <p:nvPr/>
          </p:nvSpPr>
          <p:spPr>
            <a:xfrm>
              <a:off x="7108008" y="2599755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 &gt;&gt; 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A7BDCAB-AF42-40AA-B3E9-9804CDA64924}"/>
              </a:ext>
            </a:extLst>
          </p:cNvPr>
          <p:cNvGrpSpPr/>
          <p:nvPr/>
        </p:nvGrpSpPr>
        <p:grpSpPr>
          <a:xfrm>
            <a:off x="5279210" y="2186172"/>
            <a:ext cx="3657600" cy="3657600"/>
            <a:chOff x="3120705" y="3850547"/>
            <a:chExt cx="2286000" cy="228600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B3500B4-1B9B-4675-B0F4-0F62382E218E}"/>
                </a:ext>
              </a:extLst>
            </p:cNvPr>
            <p:cNvCxnSpPr/>
            <p:nvPr/>
          </p:nvCxnSpPr>
          <p:spPr>
            <a:xfrm flipV="1">
              <a:off x="3120705" y="3850547"/>
              <a:ext cx="0" cy="2286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B05ADD4-ABBC-481B-BB07-D75CDEEB3D44}"/>
                </a:ext>
              </a:extLst>
            </p:cNvPr>
            <p:cNvCxnSpPr>
              <a:cxnSpLocks/>
            </p:cNvCxnSpPr>
            <p:nvPr/>
          </p:nvCxnSpPr>
          <p:spPr>
            <a:xfrm>
              <a:off x="3120705" y="6136547"/>
              <a:ext cx="228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08EE265-C7A2-4740-9BAB-4479F81943CA}"/>
                  </a:ext>
                </a:extLst>
              </p:cNvPr>
              <p:cNvSpPr txBox="1"/>
              <p:nvPr/>
            </p:nvSpPr>
            <p:spPr>
              <a:xfrm>
                <a:off x="4758291" y="3775885"/>
                <a:ext cx="50770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08EE265-C7A2-4740-9BAB-4479F8194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291" y="3775885"/>
                <a:ext cx="507703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F7E162A-ECE2-43FE-83CE-B2E1952BA7DC}"/>
                  </a:ext>
                </a:extLst>
              </p:cNvPr>
              <p:cNvSpPr txBox="1"/>
              <p:nvPr/>
            </p:nvSpPr>
            <p:spPr>
              <a:xfrm>
                <a:off x="6849412" y="6000431"/>
                <a:ext cx="51719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F7E162A-ECE2-43FE-83CE-B2E1952BA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412" y="6000431"/>
                <a:ext cx="517193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EAA92774-C11D-4857-A9DE-0BBAAFB726B4}"/>
              </a:ext>
            </a:extLst>
          </p:cNvPr>
          <p:cNvGrpSpPr/>
          <p:nvPr/>
        </p:nvGrpSpPr>
        <p:grpSpPr>
          <a:xfrm>
            <a:off x="5252780" y="2421907"/>
            <a:ext cx="3455425" cy="3429000"/>
            <a:chOff x="5252780" y="2306354"/>
            <a:chExt cx="3455425" cy="3429000"/>
          </a:xfrm>
        </p:grpSpPr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DF6C9CA3-1CDB-4D16-AD18-9D53A9057A42}"/>
                </a:ext>
              </a:extLst>
            </p:cNvPr>
            <p:cNvSpPr/>
            <p:nvPr/>
          </p:nvSpPr>
          <p:spPr>
            <a:xfrm flipV="1">
              <a:off x="5279210" y="2306354"/>
              <a:ext cx="1371600" cy="3401568"/>
            </a:xfrm>
            <a:prstGeom prst="rtTriangl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id="{652A968D-8452-4C34-9556-0B2D860B8611}"/>
                </a:ext>
              </a:extLst>
            </p:cNvPr>
            <p:cNvSpPr/>
            <p:nvPr/>
          </p:nvSpPr>
          <p:spPr>
            <a:xfrm rot="5400000" flipH="1" flipV="1">
              <a:off x="6321621" y="3348770"/>
              <a:ext cx="1371600" cy="3401568"/>
            </a:xfrm>
            <a:prstGeom prst="rtTriangl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731B212-2346-440F-AEF7-F1F91AA49A19}"/>
                </a:ext>
              </a:extLst>
            </p:cNvPr>
            <p:cNvSpPr txBox="1"/>
            <p:nvPr/>
          </p:nvSpPr>
          <p:spPr>
            <a:xfrm>
              <a:off x="5252780" y="2385452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 &lt;&lt; 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8A61321-2251-4AC3-BF89-3754CADBD9E7}"/>
                </a:ext>
              </a:extLst>
            </p:cNvPr>
            <p:cNvSpPr txBox="1"/>
            <p:nvPr/>
          </p:nvSpPr>
          <p:spPr>
            <a:xfrm>
              <a:off x="7222306" y="5001167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 &lt;&lt; 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A41DCC9-4EDC-4A1E-89C7-1BA3038F90B6}"/>
              </a:ext>
            </a:extLst>
          </p:cNvPr>
          <p:cNvGrpSpPr/>
          <p:nvPr/>
        </p:nvGrpSpPr>
        <p:grpSpPr>
          <a:xfrm>
            <a:off x="5279208" y="4022107"/>
            <a:ext cx="1828800" cy="1828800"/>
            <a:chOff x="5279208" y="3906554"/>
            <a:chExt cx="1828800" cy="1828800"/>
          </a:xfrm>
        </p:grpSpPr>
        <p:sp>
          <p:nvSpPr>
            <p:cNvPr id="58" name="Right Triangle 57">
              <a:extLst>
                <a:ext uri="{FF2B5EF4-FFF2-40B4-BE49-F238E27FC236}">
                  <a16:creationId xmlns:a16="http://schemas.microsoft.com/office/drawing/2014/main" id="{CF312CF7-B94E-4584-99C6-3D1FC417B6B1}"/>
                </a:ext>
              </a:extLst>
            </p:cNvPr>
            <p:cNvSpPr/>
            <p:nvPr/>
          </p:nvSpPr>
          <p:spPr>
            <a:xfrm>
              <a:off x="5279208" y="3906554"/>
              <a:ext cx="1828800" cy="1828800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B95E903-A857-4728-B925-904684AD8445}"/>
                </a:ext>
              </a:extLst>
            </p:cNvPr>
            <p:cNvSpPr txBox="1"/>
            <p:nvPr/>
          </p:nvSpPr>
          <p:spPr>
            <a:xfrm>
              <a:off x="5324935" y="5062799"/>
              <a:ext cx="1227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|R|≈0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0DFA54-DF56-4D4A-9DD7-7D913ADB9AE1}"/>
              </a:ext>
            </a:extLst>
          </p:cNvPr>
          <p:cNvGrpSpPr/>
          <p:nvPr/>
        </p:nvGrpSpPr>
        <p:grpSpPr>
          <a:xfrm>
            <a:off x="299975" y="3305839"/>
            <a:ext cx="4185501" cy="2499595"/>
            <a:chOff x="299975" y="2772308"/>
            <a:chExt cx="4185501" cy="249959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E68E982-449C-4ACD-B982-95B91E8EDA1F}"/>
                </a:ext>
              </a:extLst>
            </p:cNvPr>
            <p:cNvGrpSpPr/>
            <p:nvPr/>
          </p:nvGrpSpPr>
          <p:grpSpPr>
            <a:xfrm>
              <a:off x="299975" y="4689325"/>
              <a:ext cx="4042063" cy="582578"/>
              <a:chOff x="299975" y="4573772"/>
              <a:chExt cx="4042063" cy="58257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7E89E39-78CA-4B16-95B4-E329871D2217}"/>
                  </a:ext>
                </a:extLst>
              </p:cNvPr>
              <p:cNvSpPr/>
              <p:nvPr/>
            </p:nvSpPr>
            <p:spPr>
              <a:xfrm>
                <a:off x="1703863" y="4573772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FE1294D-DC48-46F3-85DF-208176A38F34}"/>
                  </a:ext>
                </a:extLst>
              </p:cNvPr>
              <p:cNvSpPr/>
              <p:nvPr/>
            </p:nvSpPr>
            <p:spPr>
              <a:xfrm>
                <a:off x="1984893" y="4851781"/>
                <a:ext cx="301544" cy="30154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2AB0FA5-8CF4-49DD-8E35-8403B683592C}"/>
                  </a:ext>
                </a:extLst>
              </p:cNvPr>
              <p:cNvSpPr/>
              <p:nvPr/>
            </p:nvSpPr>
            <p:spPr>
              <a:xfrm>
                <a:off x="1844379" y="4711508"/>
                <a:ext cx="301544" cy="30154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2667B78-9CE8-4725-A65C-2571982D4AAC}"/>
                  </a:ext>
                </a:extLst>
              </p:cNvPr>
              <p:cNvSpPr txBox="1"/>
              <p:nvPr/>
            </p:nvSpPr>
            <p:spPr>
              <a:xfrm>
                <a:off x="299975" y="4602898"/>
                <a:ext cx="1228358" cy="52322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corner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3DEED95-A5EF-4F71-8264-FB1DDB686747}"/>
                      </a:ext>
                    </a:extLst>
                  </p:cNvPr>
                  <p:cNvSpPr txBox="1"/>
                  <p:nvPr/>
                </p:nvSpPr>
                <p:spPr>
                  <a:xfrm>
                    <a:off x="2274589" y="4599844"/>
                    <a:ext cx="2067449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≈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≫0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FB503236-7B6D-408F-AF69-96A6C73A5C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4589" y="4599844"/>
                    <a:ext cx="2067449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CF9570-AE36-45E5-AF24-38559BDA25A5}"/>
                </a:ext>
              </a:extLst>
            </p:cNvPr>
            <p:cNvGrpSpPr/>
            <p:nvPr/>
          </p:nvGrpSpPr>
          <p:grpSpPr>
            <a:xfrm>
              <a:off x="299975" y="3532517"/>
              <a:ext cx="4185501" cy="954107"/>
              <a:chOff x="299975" y="3416964"/>
              <a:chExt cx="4185501" cy="954107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1D48F4F-0836-46CC-A504-9DFA44866C6F}"/>
                  </a:ext>
                </a:extLst>
              </p:cNvPr>
              <p:cNvSpPr/>
              <p:nvPr/>
            </p:nvSpPr>
            <p:spPr>
              <a:xfrm>
                <a:off x="1703863" y="3591096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250BFDE-8003-4188-A6A6-073E2C28649F}"/>
                  </a:ext>
                </a:extLst>
              </p:cNvPr>
              <p:cNvSpPr/>
              <p:nvPr/>
            </p:nvSpPr>
            <p:spPr>
              <a:xfrm>
                <a:off x="1964827" y="3591096"/>
                <a:ext cx="321611" cy="58257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CD62F51-94F5-4DE7-BCFB-655E441FBA29}"/>
                  </a:ext>
                </a:extLst>
              </p:cNvPr>
              <p:cNvSpPr/>
              <p:nvPr/>
            </p:nvSpPr>
            <p:spPr>
              <a:xfrm>
                <a:off x="1844379" y="3728832"/>
                <a:ext cx="301544" cy="30154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8EDA540-9912-450B-84D0-E744575EA27E}"/>
                  </a:ext>
                </a:extLst>
              </p:cNvPr>
              <p:cNvSpPr txBox="1"/>
              <p:nvPr/>
            </p:nvSpPr>
            <p:spPr>
              <a:xfrm>
                <a:off x="299975" y="3620775"/>
                <a:ext cx="1228358" cy="52322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edge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47D278F7-EAF4-41A3-855F-2B0F8C1FC682}"/>
                      </a:ext>
                    </a:extLst>
                  </p:cNvPr>
                  <p:cNvSpPr txBox="1"/>
                  <p:nvPr/>
                </p:nvSpPr>
                <p:spPr>
                  <a:xfrm>
                    <a:off x="2274589" y="3416964"/>
                    <a:ext cx="2210887" cy="95410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≫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≫0</m:t>
                          </m:r>
                        </m:oMath>
                      </m:oMathPara>
                    </a14:m>
                    <a:endParaRPr lang="en-US" sz="28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≫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≫0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589CEC49-BB8F-42A3-83E4-09E1D4CEDA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4589" y="3416964"/>
                    <a:ext cx="2210887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62DFA0A-83AA-4BD4-83DA-52B10A2C6DF3}"/>
                </a:ext>
              </a:extLst>
            </p:cNvPr>
            <p:cNvGrpSpPr/>
            <p:nvPr/>
          </p:nvGrpSpPr>
          <p:grpSpPr>
            <a:xfrm>
              <a:off x="299975" y="2772308"/>
              <a:ext cx="4042063" cy="582578"/>
              <a:chOff x="299975" y="2656755"/>
              <a:chExt cx="4042063" cy="58257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6AD3CE2-DCFF-4BEE-A908-6CAF73E49BC0}"/>
                  </a:ext>
                </a:extLst>
              </p:cNvPr>
              <p:cNvSpPr/>
              <p:nvPr/>
            </p:nvSpPr>
            <p:spPr>
              <a:xfrm>
                <a:off x="1704778" y="2656755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72A7C1E-390D-4199-B3DD-E0EEFFBAC19C}"/>
                  </a:ext>
                </a:extLst>
              </p:cNvPr>
              <p:cNvSpPr/>
              <p:nvPr/>
            </p:nvSpPr>
            <p:spPr>
              <a:xfrm>
                <a:off x="1845294" y="2794491"/>
                <a:ext cx="301544" cy="301544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4B54293-086B-4236-AD2C-1642DDD39A67}"/>
                  </a:ext>
                </a:extLst>
              </p:cNvPr>
              <p:cNvSpPr txBox="1"/>
              <p:nvPr/>
            </p:nvSpPr>
            <p:spPr>
              <a:xfrm>
                <a:off x="299975" y="2686434"/>
                <a:ext cx="1228358" cy="52322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flat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0EF7A519-0427-401A-B466-D33E9765D5B3}"/>
                      </a:ext>
                    </a:extLst>
                  </p:cNvPr>
                  <p:cNvSpPr txBox="1"/>
                  <p:nvPr/>
                </p:nvSpPr>
                <p:spPr>
                  <a:xfrm>
                    <a:off x="2274589" y="2684745"/>
                    <a:ext cx="2067449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≈0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7B10C99-B2E7-4629-A9EE-905A2F98C7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4589" y="2684745"/>
                    <a:ext cx="2067449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74EDD3B-207F-4BEE-918C-3E0E12AF85B8}"/>
              </a:ext>
            </a:extLst>
          </p:cNvPr>
          <p:cNvSpPr txBox="1"/>
          <p:nvPr/>
        </p:nvSpPr>
        <p:spPr>
          <a:xfrm>
            <a:off x="228600" y="6492874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Remake of standard diagram from S.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Lazebnik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from original Harris paper.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58F8D4F-97A0-4B8C-9E83-22B7DC0D6E19}"/>
                  </a:ext>
                </a:extLst>
              </p:cNvPr>
              <p:cNvSpPr txBox="1"/>
              <p:nvPr/>
            </p:nvSpPr>
            <p:spPr>
              <a:xfrm>
                <a:off x="662436" y="1387256"/>
                <a:ext cx="78191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trace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58F8D4F-97A0-4B8C-9E83-22B7DC0D6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36" y="1387256"/>
                <a:ext cx="781912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9A42C29D-5C9C-4059-908C-348B9C505BFF}"/>
              </a:ext>
            </a:extLst>
          </p:cNvPr>
          <p:cNvSpPr txBox="1"/>
          <p:nvPr/>
        </p:nvSpPr>
        <p:spPr>
          <a:xfrm>
            <a:off x="304996" y="2403515"/>
            <a:ext cx="459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det, trace are </a:t>
            </a:r>
            <a:r>
              <a:rPr lang="en-US" sz="2800" i="1" dirty="0"/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1792766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72CAFE-C003-4EB9-8FDA-2924915DB24F}"/>
                  </a:ext>
                </a:extLst>
              </p:cNvPr>
              <p:cNvSpPr txBox="1"/>
              <p:nvPr/>
            </p:nvSpPr>
            <p:spPr>
              <a:xfrm>
                <a:off x="1526206" y="3429000"/>
                <a:ext cx="5787546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72CAFE-C003-4EB9-8FDA-2924915DB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206" y="3429000"/>
                <a:ext cx="5787546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44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0A19A-981E-9640-522F-6FDB2CF97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7A87E-F13B-C234-B507-455001D6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 OH on zoom on Tuesday. Post HW topics you think are challenging; will try to cover top-voted questions.</a:t>
            </a:r>
          </a:p>
          <a:p>
            <a:r>
              <a:rPr lang="en-US" dirty="0"/>
              <a:t>What we want in a proof: rigor (everything logically follows) not fancy words</a:t>
            </a:r>
          </a:p>
          <a:p>
            <a:r>
              <a:rPr lang="en-US" dirty="0"/>
              <a:t>Problem 2: make sigma bigger if you want a bigger effect</a:t>
            </a:r>
          </a:p>
          <a:p>
            <a:r>
              <a:rPr lang="en-US" dirty="0"/>
              <a:t>Will mark all follow-ups from HW1 resolved so we can see new ones better; private post if it’s not resolved, we’ll take a look.</a:t>
            </a:r>
          </a:p>
        </p:txBody>
      </p:sp>
    </p:spTree>
    <p:extLst>
      <p:ext uri="{BB962C8B-B14F-4D97-AF65-F5344CB8AC3E}">
        <p14:creationId xmlns:p14="http://schemas.microsoft.com/office/powerpoint/2010/main" val="361851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C9B396-9385-4660-BB90-B657EC199B09}"/>
                  </a:ext>
                </a:extLst>
              </p:cNvPr>
              <p:cNvSpPr txBox="1"/>
              <p:nvPr/>
            </p:nvSpPr>
            <p:spPr>
              <a:xfrm>
                <a:off x="2514065" y="4001294"/>
                <a:ext cx="428303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C9B396-9385-4660-BB90-B657EC199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65" y="4001294"/>
                <a:ext cx="4283031" cy="8617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200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pic>
        <p:nvPicPr>
          <p:cNvPr id="4" name="Picture 3" descr="cows_step0">
            <a:extLst>
              <a:ext uri="{FF2B5EF4-FFF2-40B4-BE49-F238E27FC236}">
                <a16:creationId xmlns:a16="http://schemas.microsoft.com/office/drawing/2014/main" id="{1997E832-48C5-4ECB-B8DE-AB81DCD3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535041"/>
            <a:ext cx="7412182" cy="479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263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ows_step1_corner_response">
            <a:extLst>
              <a:ext uri="{FF2B5EF4-FFF2-40B4-BE49-F238E27FC236}">
                <a16:creationId xmlns:a16="http://schemas.microsoft.com/office/drawing/2014/main" id="{8CEE1709-079D-4000-B2FA-E4D9BECB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0177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3981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Thresholded</a:t>
            </a:r>
            <a:r>
              <a:rPr lang="en-US" dirty="0"/>
              <a:t> 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4" descr="cows_step2_thresh">
            <a:extLst>
              <a:ext uri="{FF2B5EF4-FFF2-40B4-BE49-F238E27FC236}">
                <a16:creationId xmlns:a16="http://schemas.microsoft.com/office/drawing/2014/main" id="{B2BC7657-34D5-4CF6-BA3A-7B5A1E95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6183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only local maxima (called non-maxima suppression)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6765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Thresholded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4" descr="cows_step2_thresh">
            <a:extLst>
              <a:ext uri="{FF2B5EF4-FFF2-40B4-BE49-F238E27FC236}">
                <a16:creationId xmlns:a16="http://schemas.microsoft.com/office/drawing/2014/main" id="{B2BC7657-34D5-4CF6-BA3A-7B5A1E95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319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ows_step4_harris">
            <a:extLst>
              <a:ext uri="{FF2B5EF4-FFF2-40B4-BE49-F238E27FC236}">
                <a16:creationId xmlns:a16="http://schemas.microsoft.com/office/drawing/2014/main" id="{ED8F30A4-120F-4271-8D06-0E6762F2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535329"/>
            <a:ext cx="7412182" cy="479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3497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2621B-F5E0-40E1-AC59-1B63843F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27CE1-7AA5-4636-9326-33F3E5C04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our detectors are repeatable, they should be:</a:t>
            </a:r>
          </a:p>
          <a:p>
            <a:r>
              <a:rPr lang="en-US" b="1" dirty="0"/>
              <a:t>Invariant</a:t>
            </a:r>
            <a:r>
              <a:rPr lang="en-US" dirty="0"/>
              <a:t> to some things: image is transformed and corners remain the same</a:t>
            </a:r>
          </a:p>
          <a:p>
            <a:r>
              <a:rPr lang="en-US" b="1" dirty="0"/>
              <a:t>Covariant/equivariant</a:t>
            </a:r>
            <a:r>
              <a:rPr lang="en-US" dirty="0"/>
              <a:t> with some things: image is transformed and corners transform with it.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2AC74-3520-418E-AC4F-D3D5BD0ED12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9179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4D54-7568-44E3-A06D-DC80E1102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Motivating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F42DFD-FA5F-4BD1-A223-473A8DAA0043}"/>
              </a:ext>
            </a:extLst>
          </p:cNvPr>
          <p:cNvGrpSpPr/>
          <p:nvPr/>
        </p:nvGrpSpPr>
        <p:grpSpPr>
          <a:xfrm>
            <a:off x="933570" y="2321709"/>
            <a:ext cx="7276861" cy="4258277"/>
            <a:chOff x="1264336" y="1864838"/>
            <a:chExt cx="6615328" cy="3871161"/>
          </a:xfrm>
        </p:grpSpPr>
        <p:pic>
          <p:nvPicPr>
            <p:cNvPr id="22532" name="Picture 4" descr="https://c1.staticflickr.com/3/2211/2045736290_5806382c7a_b.jpg">
              <a:extLst>
                <a:ext uri="{FF2B5EF4-FFF2-40B4-BE49-F238E27FC236}">
                  <a16:creationId xmlns:a16="http://schemas.microsoft.com/office/drawing/2014/main" id="{8BC8A49C-2AFA-4720-BDA0-08BE5800C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336" y="1864838"/>
              <a:ext cx="3871161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4" name="Picture 6" descr="https://cm-web-news-files.s3.amazonaws.com/uploads/2017/04/lurie-tower-intext.jpg">
              <a:extLst>
                <a:ext uri="{FF2B5EF4-FFF2-40B4-BE49-F238E27FC236}">
                  <a16:creationId xmlns:a16="http://schemas.microsoft.com/office/drawing/2014/main" id="{5CF7494D-957B-4342-B581-FE6371897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8889" y="1864838"/>
              <a:ext cx="2580775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BD4EC9-2B6E-4974-BDD1-B0058CE1AEC0}"/>
              </a:ext>
            </a:extLst>
          </p:cNvPr>
          <p:cNvSpPr txBox="1"/>
          <p:nvPr/>
        </p:nvSpPr>
        <p:spPr>
          <a:xfrm>
            <a:off x="464820" y="1690689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Images may be different in lighting and geometry</a:t>
            </a:r>
          </a:p>
        </p:txBody>
      </p:sp>
    </p:spTree>
    <p:extLst>
      <p:ext uri="{BB962C8B-B14F-4D97-AF65-F5344CB8AC3E}">
        <p14:creationId xmlns:p14="http://schemas.microsoft.com/office/powerpoint/2010/main" val="1621786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EA4A93-DD47-4596-A41C-A7EF0627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Motivation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29E30A-208A-4980-A3A0-F3940E39D916}"/>
              </a:ext>
            </a:extLst>
          </p:cNvPr>
          <p:cNvGrpSpPr/>
          <p:nvPr/>
        </p:nvGrpSpPr>
        <p:grpSpPr>
          <a:xfrm>
            <a:off x="838200" y="2036611"/>
            <a:ext cx="7485063" cy="3359274"/>
            <a:chOff x="838200" y="2380560"/>
            <a:chExt cx="7485063" cy="3359274"/>
          </a:xfrm>
        </p:grpSpPr>
        <p:pic>
          <p:nvPicPr>
            <p:cNvPr id="8" name="Picture 7" descr="SIFT1">
              <a:extLst>
                <a:ext uri="{FF2B5EF4-FFF2-40B4-BE49-F238E27FC236}">
                  <a16:creationId xmlns:a16="http://schemas.microsoft.com/office/drawing/2014/main" id="{163B51BB-DD87-43E3-AA46-B023F0B1B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380560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SIFT2">
              <a:extLst>
                <a:ext uri="{FF2B5EF4-FFF2-40B4-BE49-F238E27FC236}">
                  <a16:creationId xmlns:a16="http://schemas.microsoft.com/office/drawing/2014/main" id="{E6183188-D931-4A62-B6CC-890EB627EAE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380560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41116F69-9ABA-4AE0-83F3-570DABC94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216614"/>
              <a:ext cx="7485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1: find </a:t>
              </a:r>
              <a:r>
                <a:rPr lang="en-US" sz="2800" dirty="0" err="1"/>
                <a:t>corners+features</a:t>
              </a:r>
              <a:endParaRPr lang="en-US" sz="28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AE86166-D002-4B2E-B58D-B748180C10A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</a:t>
            </a:r>
            <a:r>
              <a:rPr lang="en-US" sz="1200" kern="0" dirty="0">
                <a:solidFill>
                  <a:sysClr val="windowText" lastClr="000000"/>
                </a:solidFill>
              </a:rPr>
              <a:t>M. Brown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16401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8B347-F668-444D-B1AF-7EB1CCE0F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Intensity Change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DBC118-6F43-4D9C-8474-496B95450212}"/>
              </a:ext>
            </a:extLst>
          </p:cNvPr>
          <p:cNvSpPr txBox="1"/>
          <p:nvPr/>
        </p:nvSpPr>
        <p:spPr>
          <a:xfrm>
            <a:off x="464820" y="5863733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Partially invariant to affine intensity changes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0002AE-E781-426E-9390-DE67FFF02CD0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219D12-0F0F-4C3C-B2A5-5C8C2C2AD178}"/>
                  </a:ext>
                </a:extLst>
              </p:cNvPr>
              <p:cNvSpPr txBox="1"/>
              <p:nvPr/>
            </p:nvSpPr>
            <p:spPr>
              <a:xfrm>
                <a:off x="2998724" y="1428432"/>
                <a:ext cx="29941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219D12-0F0F-4C3C-B2A5-5C8C2C2AD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724" y="1428432"/>
                <a:ext cx="2994153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D6D435C8-A26C-4089-A452-59F0C0A9CD6C}"/>
              </a:ext>
            </a:extLst>
          </p:cNvPr>
          <p:cNvSpPr txBox="1"/>
          <p:nvPr/>
        </p:nvSpPr>
        <p:spPr>
          <a:xfrm>
            <a:off x="464820" y="2045836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</a:t>
            </a:r>
            <a:r>
              <a:rPr lang="en-US" sz="2800" dirty="0"/>
              <a:t> only depends on derivatives, so </a:t>
            </a:r>
            <a:r>
              <a:rPr lang="en-US" sz="2800" i="1" dirty="0"/>
              <a:t>b</a:t>
            </a:r>
            <a:r>
              <a:rPr lang="en-US" sz="2800" dirty="0"/>
              <a:t> is irrelevant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E111F8-6BD3-468D-973F-4C2CF2CCD97B}"/>
              </a:ext>
            </a:extLst>
          </p:cNvPr>
          <p:cNvGrpSpPr/>
          <p:nvPr/>
        </p:nvGrpSpPr>
        <p:grpSpPr>
          <a:xfrm>
            <a:off x="264517" y="2683577"/>
            <a:ext cx="8468321" cy="3103159"/>
            <a:chOff x="264517" y="2683577"/>
            <a:chExt cx="8468321" cy="310315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03092CE-3006-42CC-98EF-83FED0566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0" y="3937297"/>
              <a:ext cx="2514600" cy="1193800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9212CD0-A6ED-41E4-A457-D4C70A989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0" y="3149897"/>
              <a:ext cx="2514600" cy="1955800"/>
            </a:xfrm>
            <a:custGeom>
              <a:avLst/>
              <a:gdLst>
                <a:gd name="T0" fmla="*/ 0 w 1584"/>
                <a:gd name="T1" fmla="*/ 14537 h 752"/>
                <a:gd name="T2" fmla="*/ 144 w 1584"/>
                <a:gd name="T3" fmla="*/ 4332 h 752"/>
                <a:gd name="T4" fmla="*/ 384 w 1584"/>
                <a:gd name="T5" fmla="*/ 8047 h 752"/>
                <a:gd name="T6" fmla="*/ 528 w 1584"/>
                <a:gd name="T7" fmla="*/ 613 h 752"/>
                <a:gd name="T8" fmla="*/ 768 w 1584"/>
                <a:gd name="T9" fmla="*/ 11758 h 752"/>
                <a:gd name="T10" fmla="*/ 912 w 1584"/>
                <a:gd name="T11" fmla="*/ 8970 h 752"/>
                <a:gd name="T12" fmla="*/ 1104 w 1584"/>
                <a:gd name="T13" fmla="*/ 12685 h 752"/>
                <a:gd name="T14" fmla="*/ 1248 w 1584"/>
                <a:gd name="T15" fmla="*/ 5269 h 752"/>
                <a:gd name="T16" fmla="*/ 1584 w 1584"/>
                <a:gd name="T17" fmla="*/ 12685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41B6454-959E-4B85-A732-12F80AEFEF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863" y="3759498"/>
              <a:ext cx="3665538" cy="2027238"/>
              <a:chOff x="571" y="2880"/>
              <a:chExt cx="2309" cy="1277"/>
            </a:xfrm>
          </p:grpSpPr>
          <p:grpSp>
            <p:nvGrpSpPr>
              <p:cNvPr id="25" name="Group 10">
                <a:extLst>
                  <a:ext uri="{FF2B5EF4-FFF2-40B4-BE49-F238E27FC236}">
                    <a16:creationId xmlns:a16="http://schemas.microsoft.com/office/drawing/2014/main" id="{45A35A3D-D316-487E-B72F-E3CABD4722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1" y="2880"/>
                <a:ext cx="2309" cy="1277"/>
                <a:chOff x="571" y="2880"/>
                <a:chExt cx="2309" cy="1277"/>
              </a:xfrm>
            </p:grpSpPr>
            <p:sp>
              <p:nvSpPr>
                <p:cNvPr id="27" name="Line 11">
                  <a:extLst>
                    <a:ext uri="{FF2B5EF4-FFF2-40B4-BE49-F238E27FC236}">
                      <a16:creationId xmlns:a16="http://schemas.microsoft.com/office/drawing/2014/main" id="{4A93A9D5-655C-47B6-AE48-4BF07FEF75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28" name="Line 12">
                  <a:extLst>
                    <a:ext uri="{FF2B5EF4-FFF2-40B4-BE49-F238E27FC236}">
                      <a16:creationId xmlns:a16="http://schemas.microsoft.com/office/drawing/2014/main" id="{4DB20BC9-24BA-4C29-9CB3-0092BE6566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29" name="Text Box 13">
                  <a:extLst>
                    <a:ext uri="{FF2B5EF4-FFF2-40B4-BE49-F238E27FC236}">
                      <a16:creationId xmlns:a16="http://schemas.microsoft.com/office/drawing/2014/main" id="{35869228-7D38-4360-A18E-72965A9C242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1" y="2880"/>
                  <a:ext cx="257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US" sz="2400" i="1">
                      <a:latin typeface="+mj-lt"/>
                      <a:cs typeface="Times New Roman" pitchFamily="18" charset="0"/>
                    </a:rPr>
                    <a:t>R</a:t>
                  </a:r>
                  <a:endParaRPr lang="ru-RU" sz="2400" i="1"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30" name="Text Box 14">
                  <a:extLst>
                    <a:ext uri="{FF2B5EF4-FFF2-40B4-BE49-F238E27FC236}">
                      <a16:creationId xmlns:a16="http://schemas.microsoft.com/office/drawing/2014/main" id="{EF7F4168-B3D5-4F43-9977-B857E3F367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7" y="3866"/>
                  <a:ext cx="161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US" sz="2400" i="1">
                      <a:latin typeface="+mj-lt"/>
                      <a:cs typeface="Times New Roman" pitchFamily="18" charset="0"/>
                    </a:rPr>
                    <a:t>x</a:t>
                  </a:r>
                  <a:r>
                    <a:rPr lang="en-US" sz="2400">
                      <a:latin typeface="+mj-lt"/>
                      <a:cs typeface="Times New Roman" pitchFamily="18" charset="0"/>
                    </a:rPr>
                    <a:t> </a:t>
                  </a:r>
                  <a:r>
                    <a:rPr lang="en-US" sz="2000">
                      <a:latin typeface="+mj-lt"/>
                      <a:cs typeface="Times New Roman" pitchFamily="18" charset="0"/>
                    </a:rPr>
                    <a:t>(image coordinate)</a:t>
                  </a:r>
                  <a:endParaRPr lang="ru-RU" sz="2000">
                    <a:latin typeface="+mj-lt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6" name="Rectangle 15">
                <a:extLst>
                  <a:ext uri="{FF2B5EF4-FFF2-40B4-BE49-F238E27FC236}">
                    <a16:creationId xmlns:a16="http://schemas.microsoft.com/office/drawing/2014/main" id="{197C6EEB-AD8B-4EB2-B5D7-8BB60A6D5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0" name="Text Box 16">
              <a:extLst>
                <a:ext uri="{FF2B5EF4-FFF2-40B4-BE49-F238E27FC236}">
                  <a16:creationId xmlns:a16="http://schemas.microsoft.com/office/drawing/2014/main" id="{CEF520C9-FDF4-492E-A302-7CF3F8D3A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517" y="4277022"/>
              <a:ext cx="123944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dirty="0">
                  <a:latin typeface="+mj-lt"/>
                  <a:cs typeface="Times New Roman" pitchFamily="18" charset="0"/>
                </a:rPr>
                <a:t>threshold</a:t>
              </a:r>
              <a:endParaRPr lang="ru-RU" sz="2000" dirty="0">
                <a:latin typeface="+mj-lt"/>
                <a:cs typeface="Times New Roman" pitchFamily="18" charset="0"/>
              </a:endParaRPr>
            </a:p>
          </p:txBody>
        </p:sp>
        <p:grpSp>
          <p:nvGrpSpPr>
            <p:cNvPr id="11" name="Group 17">
              <a:extLst>
                <a:ext uri="{FF2B5EF4-FFF2-40B4-BE49-F238E27FC236}">
                  <a16:creationId xmlns:a16="http://schemas.microsoft.com/office/drawing/2014/main" id="{A64661F2-7FA9-4B08-AF02-7FBA758369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7300" y="3759498"/>
              <a:ext cx="3665538" cy="2027238"/>
              <a:chOff x="571" y="2880"/>
              <a:chExt cx="2309" cy="127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F5B687B-4A87-43B2-9ED7-21872ED0AF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1" y="2880"/>
                <a:ext cx="2309" cy="1277"/>
                <a:chOff x="571" y="2880"/>
                <a:chExt cx="2309" cy="1277"/>
              </a:xfrm>
            </p:grpSpPr>
            <p:sp>
              <p:nvSpPr>
                <p:cNvPr id="21" name="Line 19">
                  <a:extLst>
                    <a:ext uri="{FF2B5EF4-FFF2-40B4-BE49-F238E27FC236}">
                      <a16:creationId xmlns:a16="http://schemas.microsoft.com/office/drawing/2014/main" id="{F63FDF66-2402-4E09-B893-E55678327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22" name="Line 20">
                  <a:extLst>
                    <a:ext uri="{FF2B5EF4-FFF2-40B4-BE49-F238E27FC236}">
                      <a16:creationId xmlns:a16="http://schemas.microsoft.com/office/drawing/2014/main" id="{23DFAE9C-BAA1-4E02-9B0E-6222659B11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23" name="Text Box 21">
                  <a:extLst>
                    <a:ext uri="{FF2B5EF4-FFF2-40B4-BE49-F238E27FC236}">
                      <a16:creationId xmlns:a16="http://schemas.microsoft.com/office/drawing/2014/main" id="{11768784-238B-4CB7-B97F-5A1F61BF93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1" y="2880"/>
                  <a:ext cx="257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US" sz="2400" i="1">
                      <a:latin typeface="+mj-lt"/>
                      <a:cs typeface="Times New Roman" pitchFamily="18" charset="0"/>
                    </a:rPr>
                    <a:t>R</a:t>
                  </a:r>
                  <a:endParaRPr lang="ru-RU" sz="2400" i="1"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24" name="Text Box 22">
                  <a:extLst>
                    <a:ext uri="{FF2B5EF4-FFF2-40B4-BE49-F238E27FC236}">
                      <a16:creationId xmlns:a16="http://schemas.microsoft.com/office/drawing/2014/main" id="{5EBF191B-C288-4502-9D9B-BCA7358BE4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7" y="3866"/>
                  <a:ext cx="161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US" sz="2400" i="1">
                      <a:latin typeface="+mj-lt"/>
                      <a:cs typeface="Times New Roman" pitchFamily="18" charset="0"/>
                    </a:rPr>
                    <a:t>x</a:t>
                  </a:r>
                  <a:r>
                    <a:rPr lang="en-US" sz="2400">
                      <a:latin typeface="+mj-lt"/>
                      <a:cs typeface="Times New Roman" pitchFamily="18" charset="0"/>
                    </a:rPr>
                    <a:t> </a:t>
                  </a:r>
                  <a:r>
                    <a:rPr lang="en-US" sz="2000">
                      <a:latin typeface="+mj-lt"/>
                      <a:cs typeface="Times New Roman" pitchFamily="18" charset="0"/>
                    </a:rPr>
                    <a:t>(image coordinate)</a:t>
                  </a:r>
                  <a:endParaRPr lang="ru-RU" sz="2000">
                    <a:latin typeface="+mj-lt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0" name="Rectangle 23">
                <a:extLst>
                  <a:ext uri="{FF2B5EF4-FFF2-40B4-BE49-F238E27FC236}">
                    <a16:creationId xmlns:a16="http://schemas.microsoft.com/office/drawing/2014/main" id="{57892E98-E631-46C3-BFAB-E81C2216B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2" name="Oval 24">
              <a:extLst>
                <a:ext uri="{FF2B5EF4-FFF2-40B4-BE49-F238E27FC236}">
                  <a16:creationId xmlns:a16="http://schemas.microsoft.com/office/drawing/2014/main" id="{9D36174D-2255-40B1-ACAA-6F322238D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513" y="4230985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3" name="Oval 25">
              <a:extLst>
                <a:ext uri="{FF2B5EF4-FFF2-40B4-BE49-F238E27FC236}">
                  <a16:creationId xmlns:a16="http://schemas.microsoft.com/office/drawing/2014/main" id="{90E7E419-CFF8-4C6C-9189-2EE0411DD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488" y="3940472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4" name="Oval 26">
              <a:extLst>
                <a:ext uri="{FF2B5EF4-FFF2-40B4-BE49-F238E27FC236}">
                  <a16:creationId xmlns:a16="http://schemas.microsoft.com/office/drawing/2014/main" id="{EE547416-76D9-4F9D-8F7D-913C5BBC2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238" y="4332585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Oval 27">
              <a:extLst>
                <a:ext uri="{FF2B5EF4-FFF2-40B4-BE49-F238E27FC236}">
                  <a16:creationId xmlns:a16="http://schemas.microsoft.com/office/drawing/2014/main" id="{578C550B-D072-4935-A2E8-ECB16C3AE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4700" y="3680122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6" name="Oval 28">
              <a:extLst>
                <a:ext uri="{FF2B5EF4-FFF2-40B4-BE49-F238E27FC236}">
                  <a16:creationId xmlns:a16="http://schemas.microsoft.com/office/drawing/2014/main" id="{1B4E3C79-2CDD-481D-ACA7-0353694C9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200697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Oval 29">
              <a:extLst>
                <a:ext uri="{FF2B5EF4-FFF2-40B4-BE49-F238E27FC236}">
                  <a16:creationId xmlns:a16="http://schemas.microsoft.com/office/drawing/2014/main" id="{8573E67C-1518-4D99-BEB5-B2B14BA0A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0" y="4292897"/>
              <a:ext cx="90488" cy="74613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8" name="Oval 30">
              <a:extLst>
                <a:ext uri="{FF2B5EF4-FFF2-40B4-BE49-F238E27FC236}">
                  <a16:creationId xmlns:a16="http://schemas.microsoft.com/office/drawing/2014/main" id="{89E596D7-47D9-441A-B9F7-11BAE97B4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613" y="3853160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DD9BBA-F98D-4465-A393-FC698064D8CD}"/>
                </a:ext>
              </a:extLst>
            </p:cNvPr>
            <p:cNvSpPr txBox="1"/>
            <p:nvPr/>
          </p:nvSpPr>
          <p:spPr>
            <a:xfrm>
              <a:off x="388620" y="2683577"/>
              <a:ext cx="8214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But </a:t>
              </a:r>
              <a:r>
                <a:rPr lang="en-US" sz="2800" i="1" dirty="0"/>
                <a:t>a</a:t>
              </a:r>
              <a:r>
                <a:rPr lang="en-US" sz="2800" dirty="0"/>
                <a:t> scales derivatives and there’s a threshold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56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495-9751-4DF8-9B25-792B6E1BE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Translation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A9DCD2D-FA8E-4CEC-B8FC-5C05E401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06398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07FC5A0-21F7-48AB-9102-152C1DCF8ADF}"/>
              </a:ext>
            </a:extLst>
          </p:cNvPr>
          <p:cNvSpPr>
            <a:spLocks/>
          </p:cNvSpPr>
          <p:nvPr/>
        </p:nvSpPr>
        <p:spPr bwMode="auto">
          <a:xfrm>
            <a:off x="1756112" y="2290224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B4B1E-38FB-4948-BE38-922CD35A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329" y="1906398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0DD19E3-012A-4CB6-A3B5-E9FF0066F647}"/>
              </a:ext>
            </a:extLst>
          </p:cNvPr>
          <p:cNvSpPr>
            <a:spLocks/>
          </p:cNvSpPr>
          <p:nvPr/>
        </p:nvSpPr>
        <p:spPr bwMode="auto">
          <a:xfrm>
            <a:off x="6553200" y="3010194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29E09-B950-46F4-9ACB-5B24C8D31C0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73853-2B95-4FAE-90FC-1442C2DDDA54}"/>
              </a:ext>
            </a:extLst>
          </p:cNvPr>
          <p:cNvSpPr txBox="1"/>
          <p:nvPr/>
        </p:nvSpPr>
        <p:spPr>
          <a:xfrm>
            <a:off x="464820" y="4386394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done with convolution. Convolution is translation equivariant.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3E1C5B-73B2-49AC-84A6-93A9A626DB2D}"/>
              </a:ext>
            </a:extLst>
          </p:cNvPr>
          <p:cNvSpPr txBox="1"/>
          <p:nvPr/>
        </p:nvSpPr>
        <p:spPr>
          <a:xfrm>
            <a:off x="464820" y="5416551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Equivariant with translation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3D6BBF9-B7F4-426C-88A1-2E8CE291F64A}"/>
              </a:ext>
            </a:extLst>
          </p:cNvPr>
          <p:cNvSpPr/>
          <p:nvPr/>
        </p:nvSpPr>
        <p:spPr>
          <a:xfrm>
            <a:off x="3949697" y="2677922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74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0D30-7DCF-4B10-A806-CE572A40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FD08941-70B7-4CE3-A487-29E5A8D095B9}"/>
              </a:ext>
            </a:extLst>
          </p:cNvPr>
          <p:cNvGrpSpPr>
            <a:grpSpLocks/>
          </p:cNvGrpSpPr>
          <p:nvPr/>
        </p:nvGrpSpPr>
        <p:grpSpPr bwMode="auto">
          <a:xfrm>
            <a:off x="1615975" y="1531487"/>
            <a:ext cx="1765475" cy="1785781"/>
            <a:chOff x="1248" y="1584"/>
            <a:chExt cx="1536" cy="1248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5ED16233-611B-4217-BD6F-237CAD295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584"/>
              <a:ext cx="1536" cy="1248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79A7C9A-F769-44C6-9BC5-19FD4053A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016"/>
              <a:ext cx="1104" cy="816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3C013725-2743-414F-89FD-0984A1C2CF31}"/>
              </a:ext>
            </a:extLst>
          </p:cNvPr>
          <p:cNvGrpSpPr>
            <a:grpSpLocks/>
          </p:cNvGrpSpPr>
          <p:nvPr/>
        </p:nvGrpSpPr>
        <p:grpSpPr bwMode="auto">
          <a:xfrm>
            <a:off x="5469964" y="1531486"/>
            <a:ext cx="1751344" cy="1808395"/>
            <a:chOff x="2928" y="1776"/>
            <a:chExt cx="432" cy="441"/>
          </a:xfrm>
        </p:grpSpPr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223F4F8D-C418-4B74-8221-C1CF37A0B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76"/>
              <a:ext cx="432" cy="43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D54A422-1EA2-40F7-9378-01137B66CFDA}"/>
                </a:ext>
              </a:extLst>
            </p:cNvPr>
            <p:cNvSpPr>
              <a:spLocks/>
            </p:cNvSpPr>
            <p:nvPr/>
          </p:nvSpPr>
          <p:spPr bwMode="auto">
            <a:xfrm rot="3029958">
              <a:off x="2987" y="1873"/>
              <a:ext cx="364" cy="323"/>
            </a:xfrm>
            <a:custGeom>
              <a:avLst/>
              <a:gdLst>
                <a:gd name="T0" fmla="*/ 0 w 720"/>
                <a:gd name="T1" fmla="*/ 28 h 528"/>
                <a:gd name="T2" fmla="*/ 1 w 720"/>
                <a:gd name="T3" fmla="*/ 0 h 528"/>
                <a:gd name="T4" fmla="*/ 12 w 720"/>
                <a:gd name="T5" fmla="*/ 18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0F676466-B369-4225-8CF2-6D6039CB2DEC}"/>
              </a:ext>
            </a:extLst>
          </p:cNvPr>
          <p:cNvGrpSpPr>
            <a:grpSpLocks/>
          </p:cNvGrpSpPr>
          <p:nvPr/>
        </p:nvGrpSpPr>
        <p:grpSpPr bwMode="auto">
          <a:xfrm rot="20330809">
            <a:off x="1828800" y="3524451"/>
            <a:ext cx="1481928" cy="590349"/>
            <a:chOff x="1536" y="2496"/>
            <a:chExt cx="1152" cy="384"/>
          </a:xfrm>
        </p:grpSpPr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56E99167-2E29-4DEA-A111-45B46CB24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C9CD1025-153D-41BE-8AEF-BEF6B14D5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C8EBB3EF-B39E-48B7-A034-3A5C4D106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7">
            <a:extLst>
              <a:ext uri="{FF2B5EF4-FFF2-40B4-BE49-F238E27FC236}">
                <a16:creationId xmlns:a16="http://schemas.microsoft.com/office/drawing/2014/main" id="{77019177-E309-4B21-929F-06217E58B037}"/>
              </a:ext>
            </a:extLst>
          </p:cNvPr>
          <p:cNvGrpSpPr>
            <a:grpSpLocks/>
          </p:cNvGrpSpPr>
          <p:nvPr/>
        </p:nvGrpSpPr>
        <p:grpSpPr bwMode="auto">
          <a:xfrm rot="1035916">
            <a:off x="5604672" y="3524451"/>
            <a:ext cx="1481928" cy="590349"/>
            <a:chOff x="1536" y="2496"/>
            <a:chExt cx="1152" cy="384"/>
          </a:xfrm>
        </p:grpSpPr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56BA286A-0F12-4F95-9549-FCFB67E46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9">
              <a:extLst>
                <a:ext uri="{FF2B5EF4-FFF2-40B4-BE49-F238E27FC236}">
                  <a16:creationId xmlns:a16="http://schemas.microsoft.com/office/drawing/2014/main" id="{5863583E-C5C8-4A5C-9FF0-9F378B7D17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E871FE02-B9E2-4CDF-A96C-92D19BF61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A91DCA8-ABB3-43A7-8165-2FE103F9017C}"/>
              </a:ext>
            </a:extLst>
          </p:cNvPr>
          <p:cNvSpPr/>
          <p:nvPr/>
        </p:nvSpPr>
        <p:spPr>
          <a:xfrm>
            <a:off x="3949697" y="1963024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AD36FB-A698-44DA-9D5C-C97E0CDA8B36}"/>
              </a:ext>
            </a:extLst>
          </p:cNvPr>
          <p:cNvGrpSpPr/>
          <p:nvPr/>
        </p:nvGrpSpPr>
        <p:grpSpPr>
          <a:xfrm>
            <a:off x="464820" y="4711158"/>
            <a:ext cx="8214360" cy="1659150"/>
            <a:chOff x="464820" y="4711158"/>
            <a:chExt cx="8214360" cy="165915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50EF92-637E-4D79-B163-3D09B818621B}"/>
                </a:ext>
              </a:extLst>
            </p:cNvPr>
            <p:cNvSpPr txBox="1"/>
            <p:nvPr/>
          </p:nvSpPr>
          <p:spPr>
            <a:xfrm>
              <a:off x="464820" y="4711158"/>
              <a:ext cx="82143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Rotations just cause the corner rotation matrix to change. Eigenvalues remain the same.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FDD56A-9307-4A16-B2CB-A4B7ED5E1C6D}"/>
                </a:ext>
              </a:extLst>
            </p:cNvPr>
            <p:cNvSpPr txBox="1"/>
            <p:nvPr/>
          </p:nvSpPr>
          <p:spPr>
            <a:xfrm>
              <a:off x="464820" y="5847088"/>
              <a:ext cx="8214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Equivariant with rotation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55B08C8-60F0-4850-961C-FBFB3D7307D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54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178B-55A4-4A11-9FFE-25A9049D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Scaling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CF0E7A-0763-4233-B28B-7CB7B53B9BDB}"/>
              </a:ext>
            </a:extLst>
          </p:cNvPr>
          <p:cNvGrpSpPr/>
          <p:nvPr/>
        </p:nvGrpSpPr>
        <p:grpSpPr>
          <a:xfrm>
            <a:off x="1219200" y="1828800"/>
            <a:ext cx="7086600" cy="2195513"/>
            <a:chOff x="1219200" y="1828800"/>
            <a:chExt cx="7086600" cy="2195513"/>
          </a:xfrm>
        </p:grpSpPr>
        <p:grpSp>
          <p:nvGrpSpPr>
            <p:cNvPr id="4" name="Group 17">
              <a:extLst>
                <a:ext uri="{FF2B5EF4-FFF2-40B4-BE49-F238E27FC236}">
                  <a16:creationId xmlns:a16="http://schemas.microsoft.com/office/drawing/2014/main" id="{E0EF4E88-6B54-472A-90BB-C46606749E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0688" y="2751138"/>
              <a:ext cx="442912" cy="434975"/>
              <a:chOff x="4329" y="1733"/>
              <a:chExt cx="279" cy="27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EB66C0D3-768D-48DE-A7D2-C79E09D4F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1799"/>
                <a:ext cx="240" cy="208"/>
              </a:xfrm>
              <a:custGeom>
                <a:avLst/>
                <a:gdLst>
                  <a:gd name="T0" fmla="*/ 0 w 1728"/>
                  <a:gd name="T1" fmla="*/ 0 h 1264"/>
                  <a:gd name="T2" fmla="*/ 0 w 1728"/>
                  <a:gd name="T3" fmla="*/ 0 h 1264"/>
                  <a:gd name="T4" fmla="*/ 0 w 1728"/>
                  <a:gd name="T5" fmla="*/ 0 h 1264"/>
                  <a:gd name="T6" fmla="*/ 0 w 1728"/>
                  <a:gd name="T7" fmla="*/ 0 h 1264"/>
                  <a:gd name="T8" fmla="*/ 0 w 1728"/>
                  <a:gd name="T9" fmla="*/ 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3DAE457-1DBD-4108-95AB-43B180D15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9" y="1733"/>
                <a:ext cx="240" cy="240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Text Box 12">
              <a:extLst>
                <a:ext uri="{FF2B5EF4-FFF2-40B4-BE49-F238E27FC236}">
                  <a16:creationId xmlns:a16="http://schemas.microsoft.com/office/drawing/2014/main" id="{0F850968-FDCE-4A24-9438-697DA1384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3505200"/>
              <a:ext cx="16002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>
                  <a:cs typeface="Times New Roman" pitchFamily="18" charset="0"/>
                </a:rPr>
                <a:t>Corner</a:t>
              </a:r>
              <a:endParaRPr lang="ru-RU">
                <a:cs typeface="Times New Roman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9B9EB7-B3AA-48A1-86A6-F877A34FB7E6}"/>
                </a:ext>
              </a:extLst>
            </p:cNvPr>
            <p:cNvGrpSpPr/>
            <p:nvPr/>
          </p:nvGrpSpPr>
          <p:grpSpPr>
            <a:xfrm>
              <a:off x="3719461" y="1828800"/>
              <a:ext cx="4586339" cy="2159000"/>
              <a:chOff x="3719461" y="1828800"/>
              <a:chExt cx="4586339" cy="215900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A84B1107-3281-49A7-A219-A27DAF82C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600" y="1981200"/>
                <a:ext cx="2743200" cy="2006600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22">
                <a:extLst>
                  <a:ext uri="{FF2B5EF4-FFF2-40B4-BE49-F238E27FC236}">
                    <a16:creationId xmlns:a16="http://schemas.microsoft.com/office/drawing/2014/main" id="{4F8EAB8A-80D9-46FE-B439-19E2A8557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5600" y="1828800"/>
                <a:ext cx="381000" cy="381000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23">
                <a:extLst>
                  <a:ext uri="{FF2B5EF4-FFF2-40B4-BE49-F238E27FC236}">
                    <a16:creationId xmlns:a16="http://schemas.microsoft.com/office/drawing/2014/main" id="{250165E3-F985-490A-941A-9F833B697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2057400"/>
                <a:ext cx="381000" cy="381000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24">
                <a:extLst>
                  <a:ext uri="{FF2B5EF4-FFF2-40B4-BE49-F238E27FC236}">
                    <a16:creationId xmlns:a16="http://schemas.microsoft.com/office/drawing/2014/main" id="{7A4EFD84-EC10-4A42-AC3E-FE499CC71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2895600"/>
                <a:ext cx="381000" cy="381000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9AE6B5AF-31E6-4F17-A856-A5539031A6B1}"/>
                  </a:ext>
                </a:extLst>
              </p:cNvPr>
              <p:cNvSpPr/>
              <p:nvPr/>
            </p:nvSpPr>
            <p:spPr>
              <a:xfrm>
                <a:off x="3719461" y="2644324"/>
                <a:ext cx="852539" cy="562062"/>
              </a:xfrm>
              <a:prstGeom prst="rightArrow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7D8CB82-F299-4701-AD72-6DC68EE3E139}"/>
              </a:ext>
            </a:extLst>
          </p:cNvPr>
          <p:cNvSpPr txBox="1"/>
          <p:nvPr/>
        </p:nvSpPr>
        <p:spPr>
          <a:xfrm>
            <a:off x="464820" y="4386394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pixel can become many pixels and </a:t>
            </a:r>
          </a:p>
          <a:p>
            <a:pPr algn="ctr"/>
            <a:r>
              <a:rPr lang="en-US" sz="2800" dirty="0"/>
              <a:t>vice-versa.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88F4F6-4C86-4483-8F91-ADE97BD95919}"/>
              </a:ext>
            </a:extLst>
          </p:cNvPr>
          <p:cNvGrpSpPr/>
          <p:nvPr/>
        </p:nvGrpSpPr>
        <p:grpSpPr>
          <a:xfrm>
            <a:off x="464820" y="5416551"/>
            <a:ext cx="8214360" cy="988487"/>
            <a:chOff x="464820" y="5416551"/>
            <a:chExt cx="8214360" cy="9884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19EB45-B771-4742-A5A5-B53EA06DE6F9}"/>
                </a:ext>
              </a:extLst>
            </p:cNvPr>
            <p:cNvSpPr txBox="1"/>
            <p:nvPr/>
          </p:nvSpPr>
          <p:spPr>
            <a:xfrm>
              <a:off x="464820" y="5416551"/>
              <a:ext cx="8214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Not equivariant with scaling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517024-E29A-4986-B8B3-4A7F7303F7B3}"/>
                </a:ext>
              </a:extLst>
            </p:cNvPr>
            <p:cNvSpPr txBox="1"/>
            <p:nvPr/>
          </p:nvSpPr>
          <p:spPr>
            <a:xfrm>
              <a:off x="464820" y="5881818"/>
              <a:ext cx="8214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How do we fix this?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A7AA87-5DB6-4AE8-83EB-B6676A2FFDD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795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EA4A93-DD47-4596-A41C-A7EF0627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Motivation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29E30A-208A-4980-A3A0-F3940E39D916}"/>
              </a:ext>
            </a:extLst>
          </p:cNvPr>
          <p:cNvGrpSpPr/>
          <p:nvPr/>
        </p:nvGrpSpPr>
        <p:grpSpPr>
          <a:xfrm>
            <a:off x="838200" y="2036611"/>
            <a:ext cx="7485063" cy="3359274"/>
            <a:chOff x="838200" y="2380560"/>
            <a:chExt cx="7485063" cy="3359274"/>
          </a:xfrm>
        </p:grpSpPr>
        <p:pic>
          <p:nvPicPr>
            <p:cNvPr id="8" name="Picture 7" descr="SIFT1">
              <a:extLst>
                <a:ext uri="{FF2B5EF4-FFF2-40B4-BE49-F238E27FC236}">
                  <a16:creationId xmlns:a16="http://schemas.microsoft.com/office/drawing/2014/main" id="{163B51BB-DD87-43E3-AA46-B023F0B1B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380560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SIFT2">
              <a:extLst>
                <a:ext uri="{FF2B5EF4-FFF2-40B4-BE49-F238E27FC236}">
                  <a16:creationId xmlns:a16="http://schemas.microsoft.com/office/drawing/2014/main" id="{E6183188-D931-4A62-B6CC-890EB627EAE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380560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41116F69-9ABA-4AE0-83F3-570DABC94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216614"/>
              <a:ext cx="7485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1: find </a:t>
              </a:r>
              <a:r>
                <a:rPr lang="en-US" sz="2800" dirty="0" err="1"/>
                <a:t>corners+features</a:t>
              </a:r>
              <a:endParaRPr lang="en-US" sz="2800" dirty="0"/>
            </a:p>
          </p:txBody>
        </p: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id="{8544BD24-9BF6-4394-AA75-375070B4ECC4}"/>
              </a:ext>
            </a:extLst>
          </p:cNvPr>
          <p:cNvGrpSpPr>
            <a:grpSpLocks/>
          </p:cNvGrpSpPr>
          <p:nvPr/>
        </p:nvGrpSpPr>
        <p:grpSpPr bwMode="auto">
          <a:xfrm>
            <a:off x="3268662" y="2974913"/>
            <a:ext cx="2759075" cy="1514475"/>
            <a:chOff x="2072" y="1924"/>
            <a:chExt cx="1738" cy="954"/>
          </a:xfrm>
        </p:grpSpPr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345BF35B-8BF1-4A72-A04A-D4D17F6E22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BF897BBD-61B0-4E13-8328-CBBCA69708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A0716C57-A93B-484A-A3FF-DF03EE0E9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F2685AD-19E3-4AD3-90C9-C4EAC984F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2">
              <a:extLst>
                <a:ext uri="{FF2B5EF4-FFF2-40B4-BE49-F238E27FC236}">
                  <a16:creationId xmlns:a16="http://schemas.microsoft.com/office/drawing/2014/main" id="{3B0E82B1-BEDB-4A05-A6B8-D156D17563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4AB0B60-1EAA-48CF-B03F-B62E641BD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15">
            <a:extLst>
              <a:ext uri="{FF2B5EF4-FFF2-40B4-BE49-F238E27FC236}">
                <a16:creationId xmlns:a16="http://schemas.microsoft.com/office/drawing/2014/main" id="{97874CAC-74CF-47DC-AD80-4A72FB71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5367440"/>
            <a:ext cx="7677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2: match based on local image data</a:t>
            </a: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48A7DFCC-DEAA-437C-8EDC-9042F280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5883426"/>
            <a:ext cx="7677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How?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18911A-A7D1-46B5-ADED-52F8197D15CE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</a:t>
            </a:r>
            <a:r>
              <a:rPr lang="en-US" sz="1200" kern="0" dirty="0">
                <a:solidFill>
                  <a:sysClr val="windowText" lastClr="000000"/>
                </a:solidFill>
              </a:rPr>
              <a:t>M. Brown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4992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4AE7A-2CE3-4FEB-A56D-894B9C67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088B1-232F-440B-A947-3CC19BBBA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Fixing scaling by making detectors in both location</a:t>
            </a:r>
            <a:r>
              <a:rPr lang="en-US" b="1" dirty="0"/>
              <a:t> and scale</a:t>
            </a:r>
          </a:p>
          <a:p>
            <a:r>
              <a:rPr lang="en-US" dirty="0"/>
              <a:t>Enabling matching between features by </a:t>
            </a:r>
            <a:r>
              <a:rPr lang="en-US" b="1" dirty="0"/>
              <a:t>describing regions</a:t>
            </a:r>
          </a:p>
        </p:txBody>
      </p:sp>
    </p:spTree>
    <p:extLst>
      <p:ext uri="{BB962C8B-B14F-4D97-AF65-F5344CB8AC3E}">
        <p14:creationId xmlns:p14="http://schemas.microsoft.com/office/powerpoint/2010/main" val="315939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57CA-9DCC-42ED-BB55-155081E1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Scale Space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144573-193D-4221-8944-D8B2F3A48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3411949"/>
            <a:ext cx="2115579" cy="1371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30300C8-931C-4D51-81E8-FF595E8D0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4933820"/>
            <a:ext cx="2115578" cy="1371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C0D48A-A1B8-4846-A5C0-9B4F321992EC}"/>
              </a:ext>
            </a:extLst>
          </p:cNvPr>
          <p:cNvGrpSpPr/>
          <p:nvPr/>
        </p:nvGrpSpPr>
        <p:grpSpPr>
          <a:xfrm>
            <a:off x="1656323" y="2776331"/>
            <a:ext cx="2922542" cy="3529089"/>
            <a:chOff x="1656323" y="2776331"/>
            <a:chExt cx="2922542" cy="35290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87DF68-0784-4434-91A0-C80CF1046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441" y="3756778"/>
              <a:ext cx="1055076" cy="6858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307DB5F-3988-4514-B54F-9518A41CA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287" y="4933820"/>
              <a:ext cx="2115578" cy="1371600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5F1D38-8BF7-4CB2-9E73-58D97CEE07B2}"/>
                </a:ext>
              </a:extLst>
            </p:cNvPr>
            <p:cNvGrpSpPr/>
            <p:nvPr/>
          </p:nvGrpSpPr>
          <p:grpSpPr>
            <a:xfrm>
              <a:off x="1656323" y="2776331"/>
              <a:ext cx="1456088" cy="523220"/>
              <a:chOff x="1617412" y="2866857"/>
              <a:chExt cx="1456088" cy="523220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3FCAB4A9-948D-4028-BBC6-B9E3436457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7412" y="3129094"/>
                <a:ext cx="1456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B8600CC-FE81-4DEA-A197-4851180F24A8}"/>
                  </a:ext>
                </a:extLst>
              </p:cNvPr>
              <p:cNvSpPr txBox="1"/>
              <p:nvPr/>
            </p:nvSpPr>
            <p:spPr>
              <a:xfrm>
                <a:off x="1972146" y="2866857"/>
                <a:ext cx="74661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1/2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49BE5FD-194E-4993-A53C-F344D4D55DBE}"/>
              </a:ext>
            </a:extLst>
          </p:cNvPr>
          <p:cNvGrpSpPr/>
          <p:nvPr/>
        </p:nvGrpSpPr>
        <p:grpSpPr>
          <a:xfrm>
            <a:off x="3895063" y="2776331"/>
            <a:ext cx="2887863" cy="3529089"/>
            <a:chOff x="3895063" y="2776331"/>
            <a:chExt cx="2887863" cy="352908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5DFDE4E-0B69-4B6B-881F-4A7B1A18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215" y="3921519"/>
              <a:ext cx="531844" cy="34747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72783D0-A64C-4565-B710-BDA8C66BA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348" y="4933820"/>
              <a:ext cx="2115578" cy="1371600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A8AE6F8-311B-4816-AEF4-FB1A2B00543C}"/>
                </a:ext>
              </a:extLst>
            </p:cNvPr>
            <p:cNvGrpSpPr/>
            <p:nvPr/>
          </p:nvGrpSpPr>
          <p:grpSpPr>
            <a:xfrm>
              <a:off x="3895063" y="2776331"/>
              <a:ext cx="1456088" cy="523220"/>
              <a:chOff x="1617412" y="2866857"/>
              <a:chExt cx="1456088" cy="52322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E1218517-D391-4B08-B004-82C42CE5E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7412" y="3129094"/>
                <a:ext cx="1456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35BAC44-30E2-49E7-9E7F-AD178FE4FBF2}"/>
                  </a:ext>
                </a:extLst>
              </p:cNvPr>
              <p:cNvSpPr txBox="1"/>
              <p:nvPr/>
            </p:nvSpPr>
            <p:spPr>
              <a:xfrm>
                <a:off x="1972146" y="2866857"/>
                <a:ext cx="74661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1/2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BA88BD-BC8A-48D5-9493-9A3A06AC1065}"/>
              </a:ext>
            </a:extLst>
          </p:cNvPr>
          <p:cNvGrpSpPr/>
          <p:nvPr/>
        </p:nvGrpSpPr>
        <p:grpSpPr>
          <a:xfrm>
            <a:off x="6082695" y="2776331"/>
            <a:ext cx="2871435" cy="3529089"/>
            <a:chOff x="6082695" y="2776331"/>
            <a:chExt cx="2871435" cy="352908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6C2569-3BDE-4F7D-BE6E-0EFB6B423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380" y="4008387"/>
              <a:ext cx="265922" cy="17373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6298CB6-EA58-4A7A-99D3-F42DC361A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552" y="4933820"/>
              <a:ext cx="2115578" cy="1371600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988BE09-B5CC-431C-A885-21FCD8694465}"/>
                </a:ext>
              </a:extLst>
            </p:cNvPr>
            <p:cNvGrpSpPr/>
            <p:nvPr/>
          </p:nvGrpSpPr>
          <p:grpSpPr>
            <a:xfrm>
              <a:off x="6082695" y="2776331"/>
              <a:ext cx="1456088" cy="523220"/>
              <a:chOff x="1617412" y="2866857"/>
              <a:chExt cx="1456088" cy="523220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FE501DBA-17E1-46F2-A5E0-141696ABA8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7412" y="3129094"/>
                <a:ext cx="1456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C9B1DB8-1E97-4D16-9D2B-80628C73912F}"/>
                  </a:ext>
                </a:extLst>
              </p:cNvPr>
              <p:cNvSpPr txBox="1"/>
              <p:nvPr/>
            </p:nvSpPr>
            <p:spPr>
              <a:xfrm>
                <a:off x="1972146" y="2866857"/>
                <a:ext cx="74661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1/2</a:t>
                </a: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3410935-F097-4264-9B17-39A99F587BFE}"/>
              </a:ext>
            </a:extLst>
          </p:cNvPr>
          <p:cNvSpPr txBox="1"/>
          <p:nvPr/>
        </p:nvSpPr>
        <p:spPr>
          <a:xfrm>
            <a:off x="189870" y="6392411"/>
            <a:ext cx="876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I’m also slightly blurring to prevent aliasing (</a:t>
            </a:r>
            <a:r>
              <a:rPr lang="en-US" sz="1200" dirty="0">
                <a:hlinkClick r:id="rId10"/>
              </a:rPr>
              <a:t>https://en.wikipedia.org/wiki/Aliasing</a:t>
            </a:r>
            <a:r>
              <a:rPr lang="en-US" sz="1200" dirty="0"/>
              <a:t>) 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AF0A5B7-0A42-4892-9A0C-02C7567F4DC0}"/>
              </a:ext>
            </a:extLst>
          </p:cNvPr>
          <p:cNvSpPr txBox="1"/>
          <p:nvPr/>
        </p:nvSpPr>
        <p:spPr>
          <a:xfrm>
            <a:off x="838200" y="129796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Left to right: each image is half-sized</a:t>
            </a:r>
          </a:p>
          <a:p>
            <a:pPr algn="ctr"/>
            <a:r>
              <a:rPr lang="en-US" sz="2800" dirty="0" err="1"/>
              <a:t>Upsampled</a:t>
            </a:r>
            <a:r>
              <a:rPr lang="en-US" sz="2800" dirty="0"/>
              <a:t> with big pixels below</a:t>
            </a:r>
          </a:p>
        </p:txBody>
      </p:sp>
    </p:spTree>
    <p:extLst>
      <p:ext uri="{BB962C8B-B14F-4D97-AF65-F5344CB8AC3E}">
        <p14:creationId xmlns:p14="http://schemas.microsoft.com/office/powerpoint/2010/main" val="41999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57CA-9DCC-42ED-BB55-155081E1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Scale Space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144573-193D-4221-8944-D8B2F3A48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3411949"/>
            <a:ext cx="2115579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87DF68-0784-4434-91A0-C80CF1046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41" y="3756778"/>
            <a:ext cx="1055076" cy="685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DFDE4E-0B69-4B6B-881F-4A7B1A188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15" y="3921519"/>
            <a:ext cx="531844" cy="3474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6C2569-3BDE-4F7D-BE6E-0EFB6B423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80" y="4008387"/>
            <a:ext cx="265922" cy="1737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6298CB6-EA58-4A7A-99D3-F42DC361A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52" y="4933820"/>
            <a:ext cx="2115578" cy="1371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30300C8-931C-4D51-81E8-FF595E8D05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4933820"/>
            <a:ext cx="2115578" cy="1371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07DB5F-3988-4514-B54F-9518A41CA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7" y="4933820"/>
            <a:ext cx="2115578" cy="1371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72783D0-A64C-4565-B710-BDA8C66BA2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48" y="4933820"/>
            <a:ext cx="2115578" cy="13716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15F1D38-8BF7-4CB2-9E73-58D97CEE07B2}"/>
              </a:ext>
            </a:extLst>
          </p:cNvPr>
          <p:cNvGrpSpPr/>
          <p:nvPr/>
        </p:nvGrpSpPr>
        <p:grpSpPr>
          <a:xfrm>
            <a:off x="1656323" y="2776331"/>
            <a:ext cx="1456088" cy="523220"/>
            <a:chOff x="1617412" y="2866857"/>
            <a:chExt cx="1456088" cy="52322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FCAB4A9-948D-4028-BBC6-B9E3436457A5}"/>
                </a:ext>
              </a:extLst>
            </p:cNvPr>
            <p:cNvCxnSpPr>
              <a:cxnSpLocks/>
            </p:cNvCxnSpPr>
            <p:nvPr/>
          </p:nvCxnSpPr>
          <p:spPr>
            <a:xfrm>
              <a:off x="1617412" y="3129094"/>
              <a:ext cx="1456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8600CC-FE81-4DEA-A197-4851180F24A8}"/>
                </a:ext>
              </a:extLst>
            </p:cNvPr>
            <p:cNvSpPr txBox="1"/>
            <p:nvPr/>
          </p:nvSpPr>
          <p:spPr>
            <a:xfrm>
              <a:off x="1972146" y="2866857"/>
              <a:ext cx="74661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1/2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A8AE6F8-311B-4816-AEF4-FB1A2B00543C}"/>
              </a:ext>
            </a:extLst>
          </p:cNvPr>
          <p:cNvGrpSpPr/>
          <p:nvPr/>
        </p:nvGrpSpPr>
        <p:grpSpPr>
          <a:xfrm>
            <a:off x="3895063" y="2776331"/>
            <a:ext cx="1456088" cy="523220"/>
            <a:chOff x="1617412" y="2866857"/>
            <a:chExt cx="1456088" cy="523220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1218517-D391-4B08-B004-82C42CE5E89C}"/>
                </a:ext>
              </a:extLst>
            </p:cNvPr>
            <p:cNvCxnSpPr>
              <a:cxnSpLocks/>
            </p:cNvCxnSpPr>
            <p:nvPr/>
          </p:nvCxnSpPr>
          <p:spPr>
            <a:xfrm>
              <a:off x="1617412" y="3129094"/>
              <a:ext cx="1456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5BAC44-30E2-49E7-9E7F-AD178FE4FBF2}"/>
                </a:ext>
              </a:extLst>
            </p:cNvPr>
            <p:cNvSpPr txBox="1"/>
            <p:nvPr/>
          </p:nvSpPr>
          <p:spPr>
            <a:xfrm>
              <a:off x="1972146" y="2866857"/>
              <a:ext cx="74661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1/2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988BE09-B5CC-431C-A885-21FCD8694465}"/>
              </a:ext>
            </a:extLst>
          </p:cNvPr>
          <p:cNvGrpSpPr/>
          <p:nvPr/>
        </p:nvGrpSpPr>
        <p:grpSpPr>
          <a:xfrm>
            <a:off x="6082695" y="2776331"/>
            <a:ext cx="1456088" cy="523220"/>
            <a:chOff x="1617412" y="2866857"/>
            <a:chExt cx="1456088" cy="523220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E501DBA-17E1-46F2-A5E0-141696ABA87C}"/>
                </a:ext>
              </a:extLst>
            </p:cNvPr>
            <p:cNvCxnSpPr>
              <a:cxnSpLocks/>
            </p:cNvCxnSpPr>
            <p:nvPr/>
          </p:nvCxnSpPr>
          <p:spPr>
            <a:xfrm>
              <a:off x="1617412" y="3129094"/>
              <a:ext cx="1456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C9B1DB8-1E97-4D16-9D2B-80628C73912F}"/>
                </a:ext>
              </a:extLst>
            </p:cNvPr>
            <p:cNvSpPr txBox="1"/>
            <p:nvPr/>
          </p:nvSpPr>
          <p:spPr>
            <a:xfrm>
              <a:off x="1972146" y="2866857"/>
              <a:ext cx="74661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1/2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3410935-F097-4264-9B17-39A99F587BFE}"/>
              </a:ext>
            </a:extLst>
          </p:cNvPr>
          <p:cNvSpPr txBox="1"/>
          <p:nvPr/>
        </p:nvSpPr>
        <p:spPr>
          <a:xfrm>
            <a:off x="189870" y="6392411"/>
            <a:ext cx="876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I’m also slightly blurring to prevent aliasing (</a:t>
            </a:r>
            <a:r>
              <a:rPr lang="en-US" sz="1200" dirty="0">
                <a:hlinkClick r:id="rId10"/>
              </a:rPr>
              <a:t>https://en.wikipedia.org/wiki/Aliasing</a:t>
            </a:r>
            <a:r>
              <a:rPr lang="en-US" sz="1200" dirty="0"/>
              <a:t>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0F678-5F31-404F-90BB-995568DE42BC}"/>
              </a:ext>
            </a:extLst>
          </p:cNvPr>
          <p:cNvSpPr txBox="1"/>
          <p:nvPr/>
        </p:nvSpPr>
        <p:spPr>
          <a:xfrm>
            <a:off x="838200" y="129796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Left to right: each image is half-sized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6588F-A03A-48C6-8A49-D95C01DEA21B}"/>
              </a:ext>
            </a:extLst>
          </p:cNvPr>
          <p:cNvSpPr txBox="1"/>
          <p:nvPr/>
        </p:nvSpPr>
        <p:spPr>
          <a:xfrm>
            <a:off x="838200" y="178675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If I apply a </a:t>
            </a:r>
            <a:r>
              <a:rPr lang="en-US" sz="2800" b="1" dirty="0" err="1"/>
              <a:t>KxK</a:t>
            </a:r>
            <a:r>
              <a:rPr lang="en-US" sz="2800" b="1" dirty="0"/>
              <a:t> filter, how much of the original image does it see in each image?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450C7C-6F0F-4F44-984D-8C4FF430AD1B}"/>
              </a:ext>
            </a:extLst>
          </p:cNvPr>
          <p:cNvSpPr txBox="1"/>
          <p:nvPr/>
        </p:nvSpPr>
        <p:spPr>
          <a:xfrm>
            <a:off x="2463287" y="5720645"/>
            <a:ext cx="428017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F32620-168B-4209-8D93-39547B4A6C12}"/>
              </a:ext>
            </a:extLst>
          </p:cNvPr>
          <p:cNvSpPr txBox="1"/>
          <p:nvPr/>
        </p:nvSpPr>
        <p:spPr>
          <a:xfrm>
            <a:off x="4667348" y="5720645"/>
            <a:ext cx="428017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BB4908-EED1-4ECC-B404-60E788667699}"/>
              </a:ext>
            </a:extLst>
          </p:cNvPr>
          <p:cNvSpPr txBox="1"/>
          <p:nvPr/>
        </p:nvSpPr>
        <p:spPr>
          <a:xfrm>
            <a:off x="6838552" y="5720645"/>
            <a:ext cx="428017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53948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57CA-9DCC-42ED-BB55-155081E1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Scales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0F678-5F31-404F-90BB-995568DE42BC}"/>
              </a:ext>
            </a:extLst>
          </p:cNvPr>
          <p:cNvSpPr txBox="1"/>
          <p:nvPr/>
        </p:nvSpPr>
        <p:spPr>
          <a:xfrm>
            <a:off x="464820" y="1572593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Try them all!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144573-193D-4221-8944-D8B2F3A48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3411949"/>
            <a:ext cx="2115579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87DF68-0784-4434-91A0-C80CF1046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41" y="3756778"/>
            <a:ext cx="1055076" cy="685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DFDE4E-0B69-4B6B-881F-4A7B1A188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15" y="3921519"/>
            <a:ext cx="531844" cy="3474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6C2569-3BDE-4F7D-BE6E-0EFB6B423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80" y="4008387"/>
            <a:ext cx="265922" cy="1737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6298CB6-EA58-4A7A-99D3-F42DC361A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52" y="4933820"/>
            <a:ext cx="2115578" cy="1371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30300C8-931C-4D51-81E8-FF595E8D05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4933820"/>
            <a:ext cx="2115578" cy="1371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07DB5F-3988-4514-B54F-9518A41CA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7" y="4933820"/>
            <a:ext cx="2115578" cy="1371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72783D0-A64C-4565-B710-BDA8C66BA2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48" y="4933820"/>
            <a:ext cx="2115578" cy="13716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3410935-F097-4264-9B17-39A99F587BFE}"/>
              </a:ext>
            </a:extLst>
          </p:cNvPr>
          <p:cNvSpPr txBox="1"/>
          <p:nvPr/>
        </p:nvSpPr>
        <p:spPr>
          <a:xfrm>
            <a:off x="189870" y="6392411"/>
            <a:ext cx="876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See: Multi-Image Matching using Multi-Scale Oriented Patches, Brown et al. CVPR 2005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891E5D-EF19-453F-80C8-24C0ED1A3A9E}"/>
              </a:ext>
            </a:extLst>
          </p:cNvPr>
          <p:cNvGrpSpPr/>
          <p:nvPr/>
        </p:nvGrpSpPr>
        <p:grpSpPr>
          <a:xfrm>
            <a:off x="189862" y="2451569"/>
            <a:ext cx="2115579" cy="845305"/>
            <a:chOff x="189862" y="2451569"/>
            <a:chExt cx="2115579" cy="84530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BC28B73-F8C9-442A-9EE9-4CB827CF3006}"/>
                </a:ext>
              </a:extLst>
            </p:cNvPr>
            <p:cNvCxnSpPr/>
            <p:nvPr/>
          </p:nvCxnSpPr>
          <p:spPr>
            <a:xfrm flipV="1">
              <a:off x="1224793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708330-4C04-4D6B-BB5A-27187FB26AD7}"/>
                </a:ext>
              </a:extLst>
            </p:cNvPr>
            <p:cNvSpPr txBox="1"/>
            <p:nvPr/>
          </p:nvSpPr>
          <p:spPr>
            <a:xfrm>
              <a:off x="189862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5E5243-316F-401B-A9DC-C7165B600E27}"/>
              </a:ext>
            </a:extLst>
          </p:cNvPr>
          <p:cNvGrpSpPr/>
          <p:nvPr/>
        </p:nvGrpSpPr>
        <p:grpSpPr>
          <a:xfrm>
            <a:off x="2463287" y="2451569"/>
            <a:ext cx="2115579" cy="845305"/>
            <a:chOff x="2463287" y="2451569"/>
            <a:chExt cx="2115579" cy="84530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5E73947-1EDD-408D-B507-CCB310397C5E}"/>
                </a:ext>
              </a:extLst>
            </p:cNvPr>
            <p:cNvCxnSpPr/>
            <p:nvPr/>
          </p:nvCxnSpPr>
          <p:spPr>
            <a:xfrm flipV="1">
              <a:off x="3498218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87B7165-5A62-47D1-A975-FCF9953A59FB}"/>
                </a:ext>
              </a:extLst>
            </p:cNvPr>
            <p:cNvSpPr txBox="1"/>
            <p:nvPr/>
          </p:nvSpPr>
          <p:spPr>
            <a:xfrm>
              <a:off x="2463287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B094C8B-C791-45FC-97C1-F8F7ECA706BF}"/>
              </a:ext>
            </a:extLst>
          </p:cNvPr>
          <p:cNvGrpSpPr/>
          <p:nvPr/>
        </p:nvGrpSpPr>
        <p:grpSpPr>
          <a:xfrm>
            <a:off x="4667347" y="2451569"/>
            <a:ext cx="2115579" cy="845305"/>
            <a:chOff x="4667347" y="2451569"/>
            <a:chExt cx="2115579" cy="845305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CDB58C1-EAD7-4627-8FA5-0ADD240A50DB}"/>
                </a:ext>
              </a:extLst>
            </p:cNvPr>
            <p:cNvCxnSpPr/>
            <p:nvPr/>
          </p:nvCxnSpPr>
          <p:spPr>
            <a:xfrm flipV="1">
              <a:off x="5702278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1CBE85-8E44-48CF-92F7-640C30980D31}"/>
                </a:ext>
              </a:extLst>
            </p:cNvPr>
            <p:cNvSpPr txBox="1"/>
            <p:nvPr/>
          </p:nvSpPr>
          <p:spPr>
            <a:xfrm>
              <a:off x="4667347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D04FDD-9C8F-4709-8743-4B8DCC0A0600}"/>
              </a:ext>
            </a:extLst>
          </p:cNvPr>
          <p:cNvGrpSpPr/>
          <p:nvPr/>
        </p:nvGrpSpPr>
        <p:grpSpPr>
          <a:xfrm>
            <a:off x="6838552" y="2451569"/>
            <a:ext cx="2115579" cy="845305"/>
            <a:chOff x="6838552" y="2451569"/>
            <a:chExt cx="2115579" cy="84530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990ADF1-70CC-4810-B6FB-62DE6B2853BF}"/>
                </a:ext>
              </a:extLst>
            </p:cNvPr>
            <p:cNvCxnSpPr/>
            <p:nvPr/>
          </p:nvCxnSpPr>
          <p:spPr>
            <a:xfrm flipV="1">
              <a:off x="7873483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1B901A-4C83-48C4-9C9C-E44758E07B0B}"/>
                </a:ext>
              </a:extLst>
            </p:cNvPr>
            <p:cNvSpPr txBox="1"/>
            <p:nvPr/>
          </p:nvSpPr>
          <p:spPr>
            <a:xfrm>
              <a:off x="6838552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81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1C56B-7AC9-4D58-A10B-90B32079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56752-92BA-4B87-A1F0-81F4D30395F7}"/>
              </a:ext>
            </a:extLst>
          </p:cNvPr>
          <p:cNvSpPr txBox="1"/>
          <p:nvPr/>
        </p:nvSpPr>
        <p:spPr>
          <a:xfrm>
            <a:off x="1" y="1556102"/>
            <a:ext cx="914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Another detector (has some nice properties)</a:t>
            </a:r>
          </a:p>
        </p:txBody>
      </p:sp>
      <p:pic>
        <p:nvPicPr>
          <p:cNvPr id="4" name="Picture 2" descr="C:\snavely\work\teaching\09Fa-CS6610\lectures\lec03\butterfly_bw.png">
            <a:extLst>
              <a:ext uri="{FF2B5EF4-FFF2-40B4-BE49-F238E27FC236}">
                <a16:creationId xmlns:a16="http://schemas.microsoft.com/office/drawing/2014/main" id="{F6150115-872C-419B-A8EC-20E0D0DAD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4" y="2266609"/>
            <a:ext cx="3581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snavely\work\teaching\09Fa-CS6610\lectures\lec03\b_l.png">
            <a:extLst>
              <a:ext uri="{FF2B5EF4-FFF2-40B4-BE49-F238E27FC236}">
                <a16:creationId xmlns:a16="http://schemas.microsoft.com/office/drawing/2014/main" id="{6978E237-3B25-4925-88E3-C7163AEB7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66" y="2266609"/>
            <a:ext cx="3581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BE9DCF-F901-4710-BBD3-DBD1EFCA8BF1}"/>
              </a:ext>
            </a:extLst>
          </p:cNvPr>
          <p:cNvGrpSpPr/>
          <p:nvPr/>
        </p:nvGrpSpPr>
        <p:grpSpPr>
          <a:xfrm>
            <a:off x="3725434" y="3137592"/>
            <a:ext cx="1609912" cy="749681"/>
            <a:chOff x="3725434" y="3137592"/>
            <a:chExt cx="1609912" cy="749681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1A9E696-42E1-4DD7-B437-5AF09C113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381828"/>
              <a:ext cx="3603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E260AB4-31B5-4AFC-9A38-D4DD66CD4568}"/>
                    </a:ext>
                  </a:extLst>
                </p:cNvPr>
                <p:cNvSpPr txBox="1"/>
                <p:nvPr/>
              </p:nvSpPr>
              <p:spPr>
                <a:xfrm>
                  <a:off x="3725434" y="3137592"/>
                  <a:ext cx="631583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E260AB4-31B5-4AFC-9A38-D4DD66CD4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5434" y="3137592"/>
                  <a:ext cx="631583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4C66BE1-36A2-40CC-8540-0D24063D7E80}"/>
                    </a:ext>
                  </a:extLst>
                </p:cNvPr>
                <p:cNvSpPr txBox="1"/>
                <p:nvPr/>
              </p:nvSpPr>
              <p:spPr>
                <a:xfrm>
                  <a:off x="4703763" y="3148609"/>
                  <a:ext cx="631583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4C66BE1-36A2-40CC-8540-0D24063D7E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3763" y="3148609"/>
                  <a:ext cx="631583" cy="7386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B8EC8A1-A7B1-49EA-9342-CB5E97BCD364}"/>
              </a:ext>
            </a:extLst>
          </p:cNvPr>
          <p:cNvSpPr txBox="1"/>
          <p:nvPr/>
        </p:nvSpPr>
        <p:spPr>
          <a:xfrm>
            <a:off x="144034" y="5023692"/>
            <a:ext cx="8855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 maxima </a:t>
            </a:r>
            <a:r>
              <a:rPr lang="en-US" sz="2800" b="1" i="1" dirty="0"/>
              <a:t>and minima </a:t>
            </a:r>
            <a:r>
              <a:rPr lang="en-US" sz="2800" dirty="0"/>
              <a:t>of blob filter response in scale </a:t>
            </a:r>
            <a:r>
              <a:rPr lang="en-US" sz="2800" b="1" i="1" dirty="0"/>
              <a:t>and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BE2A88-E974-43E0-A6F1-B535C699CEC4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7CE6B-B270-4B07-804B-196D91633DAC}"/>
              </a:ext>
            </a:extLst>
          </p:cNvPr>
          <p:cNvGrpSpPr/>
          <p:nvPr/>
        </p:nvGrpSpPr>
        <p:grpSpPr>
          <a:xfrm>
            <a:off x="6313675" y="2334118"/>
            <a:ext cx="1754906" cy="936180"/>
            <a:chOff x="6313675" y="2334118"/>
            <a:chExt cx="1754906" cy="93618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16F077-1C07-4954-A23F-567D7CAE7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3675" y="2610998"/>
              <a:ext cx="895591" cy="65930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9EADD9-C9E6-49C4-948E-4BC2B8CC127A}"/>
                </a:ext>
              </a:extLst>
            </p:cNvPr>
            <p:cNvCxnSpPr>
              <a:cxnSpLocks/>
            </p:cNvCxnSpPr>
            <p:nvPr/>
          </p:nvCxnSpPr>
          <p:spPr>
            <a:xfrm>
              <a:off x="7209265" y="2595728"/>
              <a:ext cx="796189" cy="573731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A20588-5243-4EA9-8089-E22B3121CAE6}"/>
                </a:ext>
              </a:extLst>
            </p:cNvPr>
            <p:cNvSpPr txBox="1"/>
            <p:nvPr/>
          </p:nvSpPr>
          <p:spPr>
            <a:xfrm>
              <a:off x="6349950" y="2334118"/>
              <a:ext cx="1718631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Minima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1545BB-5E9F-4FC9-9649-8B6E5120E228}"/>
              </a:ext>
            </a:extLst>
          </p:cNvPr>
          <p:cNvGrpSpPr/>
          <p:nvPr/>
        </p:nvGrpSpPr>
        <p:grpSpPr>
          <a:xfrm>
            <a:off x="6799342" y="3414903"/>
            <a:ext cx="2108567" cy="1080785"/>
            <a:chOff x="6799342" y="3414903"/>
            <a:chExt cx="2108567" cy="108078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5104CBF-128E-4905-8748-ACE700AB52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9342" y="3633364"/>
              <a:ext cx="1249251" cy="800692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EFE7F6-F886-479C-86AD-B66138E332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7359" y="3742191"/>
              <a:ext cx="461222" cy="753497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6B7C1C-D41C-47C7-8FB8-F7F884630CA6}"/>
                </a:ext>
              </a:extLst>
            </p:cNvPr>
            <p:cNvSpPr txBox="1"/>
            <p:nvPr/>
          </p:nvSpPr>
          <p:spPr>
            <a:xfrm>
              <a:off x="7189278" y="3414903"/>
              <a:ext cx="1718631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Maxima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3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77A-D9DF-4CE6-AE36-72C7366B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 – Gradients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9EEDB-5CC2-4F69-AE98-7AEA05FD94E6}"/>
              </a:ext>
            </a:extLst>
          </p:cNvPr>
          <p:cNvGrpSpPr/>
          <p:nvPr/>
        </p:nvGrpSpPr>
        <p:grpSpPr>
          <a:xfrm>
            <a:off x="260100" y="2757058"/>
            <a:ext cx="2361416" cy="3208479"/>
            <a:chOff x="449102" y="3043583"/>
            <a:chExt cx="2361416" cy="32084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17F7168-B66C-4A32-8F41-444F2521FFA5}"/>
                    </a:ext>
                  </a:extLst>
                </p:cNvPr>
                <p:cNvSpPr txBox="1"/>
                <p:nvPr/>
              </p:nvSpPr>
              <p:spPr>
                <a:xfrm>
                  <a:off x="449102" y="5156185"/>
                  <a:ext cx="2361416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0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C58A84-0AAD-4111-8774-E2BDFCDFB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102" y="5156185"/>
                  <a:ext cx="2361416" cy="10958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9A3CC7F5-61A5-41B3-B471-1B1346996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029" y="3043583"/>
              <a:ext cx="1967562" cy="1967562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4CA910CA-749F-4387-AD0F-DC91128EF1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3960" y="4027364"/>
              <a:ext cx="11477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E3EE2C-A447-4383-8B74-60712E77F724}"/>
                </a:ext>
              </a:extLst>
            </p:cNvPr>
            <p:cNvSpPr/>
            <p:nvPr/>
          </p:nvSpPr>
          <p:spPr>
            <a:xfrm>
              <a:off x="843786" y="3897190"/>
              <a:ext cx="260349" cy="2603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B8C3E5-FC47-4AA0-8988-F97A88382C6A}"/>
              </a:ext>
            </a:extLst>
          </p:cNvPr>
          <p:cNvGrpSpPr/>
          <p:nvPr/>
        </p:nvGrpSpPr>
        <p:grpSpPr>
          <a:xfrm>
            <a:off x="3342468" y="2757058"/>
            <a:ext cx="2293000" cy="3208479"/>
            <a:chOff x="3342468" y="3043583"/>
            <a:chExt cx="2293000" cy="32084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2351CBA-39B2-46E9-8061-A0DE435D7B23}"/>
                    </a:ext>
                  </a:extLst>
                </p:cNvPr>
                <p:cNvSpPr txBox="1"/>
                <p:nvPr/>
              </p:nvSpPr>
              <p:spPr>
                <a:xfrm>
                  <a:off x="3342468" y="5156185"/>
                  <a:ext cx="2293000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DD1F0C4-2DA0-49E1-ABD4-A52E45FB06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468" y="5156185"/>
                  <a:ext cx="2293000" cy="10958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B880B62B-0890-4830-9DE4-45F0ECF8B2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92519" y="3043583"/>
              <a:ext cx="1967562" cy="1967562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802D3468-449B-4438-9B98-71B6DDB1C7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3915096" y="4050953"/>
              <a:ext cx="11477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2A8475-B88F-473C-B445-AC4DEF41F9F0}"/>
                </a:ext>
              </a:extLst>
            </p:cNvPr>
            <p:cNvSpPr/>
            <p:nvPr/>
          </p:nvSpPr>
          <p:spPr>
            <a:xfrm rot="16200000">
              <a:off x="4358794" y="4494652"/>
              <a:ext cx="260349" cy="2603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869780-D98D-4DB4-B071-EB7BE1B53FCD}"/>
              </a:ext>
            </a:extLst>
          </p:cNvPr>
          <p:cNvGrpSpPr/>
          <p:nvPr/>
        </p:nvGrpSpPr>
        <p:grpSpPr>
          <a:xfrm>
            <a:off x="6489079" y="2757058"/>
            <a:ext cx="2599493" cy="3208479"/>
            <a:chOff x="6489079" y="3043583"/>
            <a:chExt cx="2599493" cy="32084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29354D-3A29-425E-A0DF-8628345D8164}"/>
                </a:ext>
              </a:extLst>
            </p:cNvPr>
            <p:cNvGrpSpPr/>
            <p:nvPr/>
          </p:nvGrpSpPr>
          <p:grpSpPr>
            <a:xfrm>
              <a:off x="6805045" y="3043583"/>
              <a:ext cx="1967562" cy="1967562"/>
              <a:chOff x="6805045" y="3043583"/>
              <a:chExt cx="1967562" cy="1967562"/>
            </a:xfrm>
          </p:grpSpPr>
          <p:sp>
            <p:nvSpPr>
              <p:cNvPr id="17" name="Rectangle 18">
                <a:extLst>
                  <a:ext uri="{FF2B5EF4-FFF2-40B4-BE49-F238E27FC236}">
                    <a16:creationId xmlns:a16="http://schemas.microsoft.com/office/drawing/2014/main" id="{2C61E0BB-906B-4488-8955-5B6448D13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805045" y="3043583"/>
                <a:ext cx="1967562" cy="1967562"/>
              </a:xfrm>
              <a:prstGeom prst="rect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Line 13">
                <a:extLst>
                  <a:ext uri="{FF2B5EF4-FFF2-40B4-BE49-F238E27FC236}">
                    <a16:creationId xmlns:a16="http://schemas.microsoft.com/office/drawing/2014/main" id="{F1BB6430-E3AC-4A90-8A5C-868E5CFA67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829300">
                <a:off x="7023069" y="4202562"/>
                <a:ext cx="1147745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DAE462-ECB6-4DFA-837A-EFE0D99965F9}"/>
                  </a:ext>
                </a:extLst>
              </p:cNvPr>
              <p:cNvSpPr/>
              <p:nvPr/>
            </p:nvSpPr>
            <p:spPr>
              <a:xfrm rot="18829300">
                <a:off x="7069409" y="4473419"/>
                <a:ext cx="260349" cy="286383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BD915D4-84E7-441F-B829-44B0E55030AA}"/>
                    </a:ext>
                  </a:extLst>
                </p:cNvPr>
                <p:cNvSpPr txBox="1"/>
                <p:nvPr/>
              </p:nvSpPr>
              <p:spPr>
                <a:xfrm>
                  <a:off x="6489079" y="5156185"/>
                  <a:ext cx="2599493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109889-3188-4113-BEC1-22668F77C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9079" y="5156185"/>
                  <a:ext cx="2599493" cy="10958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679296E-529B-427E-99F9-5AA22A1EE979}"/>
              </a:ext>
            </a:extLst>
          </p:cNvPr>
          <p:cNvSpPr txBox="1"/>
          <p:nvPr/>
        </p:nvSpPr>
        <p:spPr>
          <a:xfrm>
            <a:off x="838200" y="140096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gradients – treat image like function of </a:t>
            </a:r>
            <a:r>
              <a:rPr lang="en-US" sz="2800" dirty="0" err="1"/>
              <a:t>x,y</a:t>
            </a:r>
            <a:r>
              <a:rPr lang="en-US" sz="2800" dirty="0"/>
              <a:t> – gives edges, corners, etc.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329A07-B4A7-4FFC-8127-202CF19CDAC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</a:rPr>
              <a:t>Seitz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70639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91BC-1CAE-49D2-88B4-895FAD1B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Derivatives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FCDC3-4682-4A2C-8209-7E940C6EC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69" y="246546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72ED93-31CB-41D3-8591-48E3C1261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69" y="4664074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97921B-3BAB-4A95-AAF5-B15F78514173}"/>
                  </a:ext>
                </a:extLst>
              </p:cNvPr>
              <p:cNvSpPr txBox="1"/>
              <p:nvPr/>
            </p:nvSpPr>
            <p:spPr>
              <a:xfrm>
                <a:off x="3188676" y="2881396"/>
                <a:ext cx="791883" cy="8928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97921B-3BAB-4A95-AAF5-B15F78514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676" y="2881396"/>
                <a:ext cx="791883" cy="8928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3A97F5-0C84-4E6B-98C4-6B63D194CCB1}"/>
                  </a:ext>
                </a:extLst>
              </p:cNvPr>
              <p:cNvSpPr txBox="1"/>
              <p:nvPr/>
            </p:nvSpPr>
            <p:spPr>
              <a:xfrm>
                <a:off x="3188676" y="5110974"/>
                <a:ext cx="787010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3A97F5-0C84-4E6B-98C4-6B63D194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676" y="5110974"/>
                <a:ext cx="787010" cy="819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1217D95-EA14-4E57-96BC-14FBAD64B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8" y="3300669"/>
            <a:ext cx="1987196" cy="1987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C5DB03-06D3-4C21-B2CD-C6F9B9A1B48E}"/>
              </a:ext>
            </a:extLst>
          </p:cNvPr>
          <p:cNvSpPr txBox="1"/>
          <p:nvPr/>
        </p:nvSpPr>
        <p:spPr>
          <a:xfrm>
            <a:off x="366278" y="2730509"/>
            <a:ext cx="198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Gaussian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84B179-CD18-4F87-8CA9-1654FB02DD35}"/>
              </a:ext>
            </a:extLst>
          </p:cNvPr>
          <p:cNvSpPr txBox="1"/>
          <p:nvPr/>
        </p:nvSpPr>
        <p:spPr>
          <a:xfrm>
            <a:off x="3918771" y="2009795"/>
            <a:ext cx="198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</a:t>
            </a:r>
            <a:r>
              <a:rPr lang="en-US" sz="2400" dirty="0" err="1"/>
              <a:t>Deriv</a:t>
            </a: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460916-B8C1-4EE1-A511-72217FF0F821}"/>
              </a:ext>
            </a:extLst>
          </p:cNvPr>
          <p:cNvGrpSpPr/>
          <p:nvPr/>
        </p:nvGrpSpPr>
        <p:grpSpPr>
          <a:xfrm>
            <a:off x="5955325" y="1972831"/>
            <a:ext cx="2878264" cy="4520043"/>
            <a:chOff x="5955325" y="1972831"/>
            <a:chExt cx="2878264" cy="45200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B5AC99-E526-4077-8D62-9CF1CA3E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591" y="4664074"/>
              <a:ext cx="1828800" cy="182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397A13-D015-452A-A51C-23EF18C2163D}"/>
                    </a:ext>
                  </a:extLst>
                </p:cNvPr>
                <p:cNvSpPr txBox="1"/>
                <p:nvPr/>
              </p:nvSpPr>
              <p:spPr>
                <a:xfrm>
                  <a:off x="5955325" y="2881395"/>
                  <a:ext cx="975139" cy="9382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397A13-D015-452A-A51C-23EF18C216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5325" y="2881395"/>
                  <a:ext cx="975139" cy="938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BC8B3-7A57-4D05-835F-9BAEE5368AAB}"/>
                    </a:ext>
                  </a:extLst>
                </p:cNvPr>
                <p:cNvSpPr txBox="1"/>
                <p:nvPr/>
              </p:nvSpPr>
              <p:spPr>
                <a:xfrm>
                  <a:off x="5955325" y="5042333"/>
                  <a:ext cx="970266" cy="8645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BC8B3-7A57-4D05-835F-9BAEE5368A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5325" y="5042333"/>
                  <a:ext cx="970266" cy="86459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C0F5843-16F9-49FF-9A06-7213F2EB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591" y="2434496"/>
              <a:ext cx="1828800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11D5C5-CFDA-4536-A152-8C9D592A891F}"/>
                </a:ext>
              </a:extLst>
            </p:cNvPr>
            <p:cNvSpPr txBox="1"/>
            <p:nvPr/>
          </p:nvSpPr>
          <p:spPr>
            <a:xfrm>
              <a:off x="6846393" y="1972831"/>
              <a:ext cx="1987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</a:t>
              </a:r>
              <a:r>
                <a:rPr lang="en-US" sz="2400" baseline="30000" dirty="0"/>
                <a:t>nd</a:t>
              </a:r>
              <a:r>
                <a:rPr lang="en-US" sz="2400" dirty="0"/>
                <a:t> </a:t>
              </a:r>
              <a:r>
                <a:rPr lang="en-US" sz="2400" dirty="0" err="1"/>
                <a:t>Deriv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444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A6A03-A156-4F58-A53E-6FD1ED2A0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of Gaussian (</a:t>
            </a:r>
            <a:r>
              <a:rPr lang="en-US" dirty="0" err="1"/>
              <a:t>LoG</a:t>
            </a:r>
            <a:r>
              <a:rPr lang="en-US" dirty="0"/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3A58BB-456F-4B54-B001-75E21E09602C}"/>
              </a:ext>
            </a:extLst>
          </p:cNvPr>
          <p:cNvGrpSpPr/>
          <p:nvPr/>
        </p:nvGrpSpPr>
        <p:grpSpPr>
          <a:xfrm>
            <a:off x="722313" y="2020085"/>
            <a:ext cx="2799066" cy="4058378"/>
            <a:chOff x="722313" y="2020085"/>
            <a:chExt cx="2799066" cy="40583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5DE8DA-D7D5-4E35-BC9E-92A51C82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579" y="2020085"/>
              <a:ext cx="1828800" cy="1828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DAFE47-C713-4675-B5B5-93CEB0268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579" y="4249663"/>
              <a:ext cx="1828800" cy="182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E0C9064-362C-4EFC-A131-D1B2E79648AD}"/>
                    </a:ext>
                  </a:extLst>
                </p:cNvPr>
                <p:cNvSpPr txBox="1"/>
                <p:nvPr/>
              </p:nvSpPr>
              <p:spPr>
                <a:xfrm>
                  <a:off x="722313" y="2466984"/>
                  <a:ext cx="975139" cy="9382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E0C9064-362C-4EFC-A131-D1B2E796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13" y="2466984"/>
                  <a:ext cx="975139" cy="93820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654C9BC-012D-4F7D-BAF3-AAB91EF3C653}"/>
                    </a:ext>
                  </a:extLst>
                </p:cNvPr>
                <p:cNvSpPr txBox="1"/>
                <p:nvPr/>
              </p:nvSpPr>
              <p:spPr>
                <a:xfrm>
                  <a:off x="722313" y="4627922"/>
                  <a:ext cx="970266" cy="8645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654C9BC-012D-4F7D-BAF3-AAB91EF3C6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13" y="4627922"/>
                  <a:ext cx="970266" cy="8645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3D169-B86D-4F23-821C-87989BE30B8A}"/>
              </a:ext>
            </a:extLst>
          </p:cNvPr>
          <p:cNvGrpSpPr/>
          <p:nvPr/>
        </p:nvGrpSpPr>
        <p:grpSpPr>
          <a:xfrm>
            <a:off x="3521379" y="1690689"/>
            <a:ext cx="4384898" cy="3728408"/>
            <a:chOff x="3521379" y="1690689"/>
            <a:chExt cx="4384898" cy="3728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BC9278-7F10-4433-86E2-6B9C8983B2E5}"/>
                    </a:ext>
                  </a:extLst>
                </p:cNvPr>
                <p:cNvSpPr txBox="1"/>
                <p:nvPr/>
              </p:nvSpPr>
              <p:spPr>
                <a:xfrm>
                  <a:off x="5310566" y="1690689"/>
                  <a:ext cx="2595711" cy="10722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BC9278-7F10-4433-86E2-6B9C8983B2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0566" y="1690689"/>
                  <a:ext cx="2595711" cy="107228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9B3E76-BD59-4BDF-9725-A5F2CD1D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168" y="3014589"/>
              <a:ext cx="2404508" cy="2404508"/>
            </a:xfrm>
            <a:prstGeom prst="rect">
              <a:avLst/>
            </a:prstGeom>
          </p:spPr>
        </p:pic>
        <p:cxnSp>
          <p:nvCxnSpPr>
            <p:cNvPr id="13" name="Connector: Curved 12">
              <a:extLst>
                <a:ext uri="{FF2B5EF4-FFF2-40B4-BE49-F238E27FC236}">
                  <a16:creationId xmlns:a16="http://schemas.microsoft.com/office/drawing/2014/main" id="{26A3EA02-9B59-452F-8E36-6837E01523A6}"/>
                </a:ext>
              </a:extLst>
            </p:cNvPr>
            <p:cNvCxnSpPr>
              <a:stCxn id="5" idx="3"/>
              <a:endCxn id="11" idx="1"/>
            </p:cNvCxnSpPr>
            <p:nvPr/>
          </p:nvCxnSpPr>
          <p:spPr>
            <a:xfrm>
              <a:off x="3521379" y="2934485"/>
              <a:ext cx="1884789" cy="1282358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4087A2A3-05F4-49C7-82E9-86604F0A1E3E}"/>
                </a:ext>
              </a:extLst>
            </p:cNvPr>
            <p:cNvCxnSpPr>
              <a:cxnSpLocks/>
              <a:stCxn id="6" idx="3"/>
              <a:endCxn id="11" idx="1"/>
            </p:cNvCxnSpPr>
            <p:nvPr/>
          </p:nvCxnSpPr>
          <p:spPr>
            <a:xfrm flipV="1">
              <a:off x="3521379" y="4216843"/>
              <a:ext cx="1884789" cy="947220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5282DF-0C37-4DD9-9562-72EFAE8B44CC}"/>
                </a:ext>
              </a:extLst>
            </p:cNvPr>
            <p:cNvSpPr txBox="1"/>
            <p:nvPr/>
          </p:nvSpPr>
          <p:spPr>
            <a:xfrm>
              <a:off x="4327691" y="3848885"/>
              <a:ext cx="79188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AB6CB8-D19A-433E-968F-D78154A5DA77}"/>
              </a:ext>
            </a:extLst>
          </p:cNvPr>
          <p:cNvGrpSpPr/>
          <p:nvPr/>
        </p:nvGrpSpPr>
        <p:grpSpPr>
          <a:xfrm>
            <a:off x="189870" y="6132425"/>
            <a:ext cx="7851379" cy="627992"/>
            <a:chOff x="189870" y="6132425"/>
            <a:chExt cx="7851379" cy="62799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9B194-8889-4533-A89B-7D1FB51FA45A}"/>
                </a:ext>
              </a:extLst>
            </p:cNvPr>
            <p:cNvSpPr txBox="1"/>
            <p:nvPr/>
          </p:nvSpPr>
          <p:spPr>
            <a:xfrm>
              <a:off x="189870" y="6215875"/>
              <a:ext cx="4771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Slight detail: for technical reasons, you need to scale the Laplacian of Gaussian if you want to compare across </a:t>
              </a:r>
              <a:r>
                <a:rPr lang="en-US" sz="1200" dirty="0" err="1"/>
                <a:t>sigmas</a:t>
              </a:r>
              <a:r>
                <a:rPr lang="en-US" sz="1200" dirty="0"/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A0DDA2-0F18-4A0E-8AE6-5C057D17345F}"/>
                    </a:ext>
                  </a:extLst>
                </p:cNvPr>
                <p:cNvSpPr txBox="1"/>
                <p:nvPr/>
              </p:nvSpPr>
              <p:spPr>
                <a:xfrm>
                  <a:off x="5175593" y="6132425"/>
                  <a:ext cx="2865656" cy="6279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𝑛𝑜𝑟𝑚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A0DDA2-0F18-4A0E-8AE6-5C057D1734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5593" y="6132425"/>
                  <a:ext cx="2865656" cy="62799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5709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A7B6F-0DFC-4DE3-AA38-AFBC2403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 with </a:t>
            </a:r>
            <a:r>
              <a:rPr lang="en-US" dirty="0" err="1"/>
              <a:t>LoG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7C5AED-F849-483B-9124-C2C799D2089A}"/>
              </a:ext>
            </a:extLst>
          </p:cNvPr>
          <p:cNvGrpSpPr/>
          <p:nvPr/>
        </p:nvGrpSpPr>
        <p:grpSpPr>
          <a:xfrm>
            <a:off x="815928" y="1877439"/>
            <a:ext cx="7617718" cy="1543372"/>
            <a:chOff x="815928" y="1877439"/>
            <a:chExt cx="7617718" cy="1543372"/>
          </a:xfrm>
        </p:grpSpPr>
        <p:pic>
          <p:nvPicPr>
            <p:cNvPr id="27" name="Picture 26" descr="Chart, line chart&#10;&#10;Description automatically generated">
              <a:extLst>
                <a:ext uri="{FF2B5EF4-FFF2-40B4-BE49-F238E27FC236}">
                  <a16:creationId xmlns:a16="http://schemas.microsoft.com/office/drawing/2014/main" id="{C50FC872-6DAD-41D0-83F4-04B1490A2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2" b="63598"/>
            <a:stretch/>
          </p:blipFill>
          <p:spPr>
            <a:xfrm>
              <a:off x="1738116" y="1877439"/>
              <a:ext cx="5667768" cy="15433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0A4F99E-DAA4-4E87-97C3-D7A0D86F0197}"/>
                    </a:ext>
                  </a:extLst>
                </p:cNvPr>
                <p:cNvSpPr txBox="1"/>
                <p:nvPr/>
              </p:nvSpPr>
              <p:spPr>
                <a:xfrm>
                  <a:off x="815928" y="2433682"/>
                  <a:ext cx="30707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0A4F99E-DAA4-4E87-97C3-D7A0D86F01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928" y="2433682"/>
                  <a:ext cx="307071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 Box 9">
              <a:extLst>
                <a:ext uri="{FF2B5EF4-FFF2-40B4-BE49-F238E27FC236}">
                  <a16:creationId xmlns:a16="http://schemas.microsoft.com/office/drawing/2014/main" id="{3D98BE94-ABC3-4AA5-978D-990E31F2DF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9231" y="2418293"/>
              <a:ext cx="90441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Edge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96D39A-6C0D-4FD5-8DE0-9ACB7E4142D3}"/>
              </a:ext>
            </a:extLst>
          </p:cNvPr>
          <p:cNvGrpSpPr/>
          <p:nvPr/>
        </p:nvGrpSpPr>
        <p:grpSpPr>
          <a:xfrm>
            <a:off x="438068" y="3429000"/>
            <a:ext cx="8490905" cy="1522379"/>
            <a:chOff x="438068" y="3429000"/>
            <a:chExt cx="8490905" cy="1522379"/>
          </a:xfrm>
        </p:grpSpPr>
        <p:pic>
          <p:nvPicPr>
            <p:cNvPr id="28" name="Picture 27" descr="Chart, line chart&#10;&#10;Description automatically generated">
              <a:extLst>
                <a:ext uri="{FF2B5EF4-FFF2-40B4-BE49-F238E27FC236}">
                  <a16:creationId xmlns:a16="http://schemas.microsoft.com/office/drawing/2014/main" id="{090C3568-9830-4A6E-ABC6-045657D16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47" b="36593"/>
            <a:stretch/>
          </p:blipFill>
          <p:spPr>
            <a:xfrm>
              <a:off x="1738116" y="3429000"/>
              <a:ext cx="5667768" cy="15223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E80D0A-11B2-49CB-A011-57FF3C318122}"/>
                    </a:ext>
                  </a:extLst>
                </p:cNvPr>
                <p:cNvSpPr txBox="1"/>
                <p:nvPr/>
              </p:nvSpPr>
              <p:spPr>
                <a:xfrm>
                  <a:off x="438068" y="3757891"/>
                  <a:ext cx="970266" cy="8645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E80D0A-11B2-49CB-A011-57FF3C318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068" y="3757891"/>
                  <a:ext cx="970266" cy="86459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1839AA9B-E296-4CA2-899E-214A17E60B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3903" y="3590025"/>
              <a:ext cx="189507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Laplacian </a:t>
              </a:r>
            </a:p>
            <a:p>
              <a:pPr algn="ctr"/>
              <a:r>
                <a:rPr lang="en-US" sz="2400" dirty="0"/>
                <a:t>Of Gaussian</a:t>
              </a:r>
            </a:p>
            <a:p>
              <a:pPr algn="ctr"/>
              <a:r>
                <a:rPr lang="en-US" sz="2400" dirty="0"/>
                <a:t>(</a:t>
              </a:r>
              <a:r>
                <a:rPr lang="en-US" sz="2400" dirty="0" err="1"/>
                <a:t>LoG</a:t>
              </a:r>
              <a:r>
                <a:rPr lang="en-US" sz="2400" dirty="0"/>
                <a:t>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2EAD73-B365-48FC-963F-6275CAEF2AA5}"/>
              </a:ext>
            </a:extLst>
          </p:cNvPr>
          <p:cNvGrpSpPr/>
          <p:nvPr/>
        </p:nvGrpSpPr>
        <p:grpSpPr>
          <a:xfrm>
            <a:off x="128464" y="4951379"/>
            <a:ext cx="8887072" cy="1643974"/>
            <a:chOff x="128464" y="4951379"/>
            <a:chExt cx="8887072" cy="1643974"/>
          </a:xfrm>
        </p:grpSpPr>
        <p:pic>
          <p:nvPicPr>
            <p:cNvPr id="29" name="Picture 28" descr="Chart, line chart&#10;&#10;Description automatically generated">
              <a:extLst>
                <a:ext uri="{FF2B5EF4-FFF2-40B4-BE49-F238E27FC236}">
                  <a16:creationId xmlns:a16="http://schemas.microsoft.com/office/drawing/2014/main" id="{35A6091A-0DEB-4E75-9197-99649DF85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08" b="7587"/>
            <a:stretch/>
          </p:blipFill>
          <p:spPr>
            <a:xfrm>
              <a:off x="1738116" y="4951379"/>
              <a:ext cx="5667768" cy="16439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8399777-8B4F-439A-80DC-CCFEBF387ABC}"/>
                    </a:ext>
                  </a:extLst>
                </p:cNvPr>
                <p:cNvSpPr txBox="1"/>
                <p:nvPr/>
              </p:nvSpPr>
              <p:spPr>
                <a:xfrm>
                  <a:off x="128464" y="5341068"/>
                  <a:ext cx="1510605" cy="8645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8399777-8B4F-439A-80DC-CCFEBF387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464" y="5341068"/>
                  <a:ext cx="1510605" cy="8645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 Box 11">
              <a:extLst>
                <a:ext uri="{FF2B5EF4-FFF2-40B4-BE49-F238E27FC236}">
                  <a16:creationId xmlns:a16="http://schemas.microsoft.com/office/drawing/2014/main" id="{87FBA2C2-AC4E-4DB3-9D06-65692381D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7341" y="5357868"/>
              <a:ext cx="206819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Edge = </a:t>
              </a:r>
            </a:p>
            <a:p>
              <a:pPr algn="ctr"/>
              <a:r>
                <a:rPr lang="en-US" sz="2400" dirty="0"/>
                <a:t>Zero-crossing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1E39ACA-0E8C-48AC-B0FE-1886B2569433}"/>
              </a:ext>
            </a:extLst>
          </p:cNvPr>
          <p:cNvSpPr txBox="1"/>
          <p:nvPr/>
        </p:nvSpPr>
        <p:spPr>
          <a:xfrm>
            <a:off x="357404" y="6517810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Modern remake of classic S. Seitz slide </a:t>
            </a:r>
          </a:p>
        </p:txBody>
      </p:sp>
    </p:spTree>
    <p:extLst>
      <p:ext uri="{BB962C8B-B14F-4D97-AF65-F5344CB8AC3E}">
        <p14:creationId xmlns:p14="http://schemas.microsoft.com/office/powerpoint/2010/main" val="328490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73E6ED76-0BE1-4E15-993E-072EC5EBB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32" y="1127002"/>
            <a:ext cx="5667768" cy="5667768"/>
          </a:xfrm>
          <a:prstGeom prst="rect">
            <a:avLst/>
          </a:prstGeom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BFBDCB8F-74BE-40D4-BECF-193D9C788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263" y="2595765"/>
            <a:ext cx="12041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Edges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B284CCF0-7764-49B1-A5B3-DF322E20F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788" y="4537904"/>
            <a:ext cx="256512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Edges * </a:t>
            </a:r>
          </a:p>
          <a:p>
            <a:pPr algn="ctr"/>
            <a:r>
              <a:rPr lang="en-US" sz="2800" dirty="0" err="1"/>
              <a:t>LoG</a:t>
            </a:r>
            <a:r>
              <a:rPr lang="en-US" sz="2800" dirty="0"/>
              <a:t> = </a:t>
            </a:r>
          </a:p>
          <a:p>
            <a:pPr algn="ctr"/>
            <a:r>
              <a:rPr lang="en-US" sz="2800" dirty="0"/>
              <a:t>Zero-crossings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/>
              <p:nvPr/>
            </p:nvSpPr>
            <p:spPr>
              <a:xfrm>
                <a:off x="859614" y="2641931"/>
                <a:ext cx="3070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14" y="2641931"/>
                <a:ext cx="30707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/>
              <p:nvPr/>
            </p:nvSpPr>
            <p:spPr>
              <a:xfrm>
                <a:off x="128464" y="4798104"/>
                <a:ext cx="1510605" cy="864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4" y="4798104"/>
                <a:ext cx="1510605" cy="8645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CC439F2-1EEC-4417-8174-6293D8A3119D}"/>
              </a:ext>
            </a:extLst>
          </p:cNvPr>
          <p:cNvSpPr txBox="1"/>
          <p:nvPr/>
        </p:nvSpPr>
        <p:spPr>
          <a:xfrm>
            <a:off x="357404" y="6517810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Modern remake of classic S. Seitz slide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3625C50-0AD8-4BBB-9616-F6CDA2F82F9F}"/>
              </a:ext>
            </a:extLst>
          </p:cNvPr>
          <p:cNvGrpSpPr/>
          <p:nvPr/>
        </p:nvGrpSpPr>
        <p:grpSpPr>
          <a:xfrm>
            <a:off x="3657600" y="2641931"/>
            <a:ext cx="1387813" cy="0"/>
            <a:chOff x="3657600" y="2641931"/>
            <a:chExt cx="1387813" cy="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974B893-F591-4C9F-86CF-82C9370D551A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2641931"/>
              <a:ext cx="564204" cy="0"/>
            </a:xfrm>
            <a:prstGeom prst="straightConnector1">
              <a:avLst/>
            </a:prstGeom>
            <a:ln w="1270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8721EA6-3C2F-44CD-9EDC-F46C6D98D2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1209" y="2641931"/>
              <a:ext cx="564204" cy="0"/>
            </a:xfrm>
            <a:prstGeom prst="straightConnector1">
              <a:avLst/>
            </a:prstGeom>
            <a:ln w="1270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0FF4EA-1807-42B7-B02C-AD9B39C8E095}"/>
              </a:ext>
            </a:extLst>
          </p:cNvPr>
          <p:cNvGrpSpPr/>
          <p:nvPr/>
        </p:nvGrpSpPr>
        <p:grpSpPr>
          <a:xfrm>
            <a:off x="628650" y="260991"/>
            <a:ext cx="8169547" cy="1533832"/>
            <a:chOff x="628650" y="260991"/>
            <a:chExt cx="8169547" cy="1533832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3D1212B7-9A23-40C9-B648-0066B2ECE564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365126"/>
              <a:ext cx="6384283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/>
                <a:t>Edge Detection with LoG</a:t>
              </a:r>
              <a:endParaRPr lang="en-US" dirty="0"/>
            </a:p>
          </p:txBody>
        </p:sp>
        <p:pic>
          <p:nvPicPr>
            <p:cNvPr id="35" name="Picture 34" descr="Chart, line chart&#10;&#10;Description automatically generated">
              <a:extLst>
                <a:ext uri="{FF2B5EF4-FFF2-40B4-BE49-F238E27FC236}">
                  <a16:creationId xmlns:a16="http://schemas.microsoft.com/office/drawing/2014/main" id="{2A29B683-3978-4465-BDA3-3DBF3751A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1" t="13635" r="11757" b="22553"/>
            <a:stretch/>
          </p:blipFill>
          <p:spPr>
            <a:xfrm>
              <a:off x="7012933" y="260991"/>
              <a:ext cx="1785264" cy="1533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9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DE4E634C-D8D7-4F0B-8B27-6CCCE17CE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32" y="1127002"/>
            <a:ext cx="5667768" cy="5667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/>
              <p:nvPr/>
            </p:nvSpPr>
            <p:spPr>
              <a:xfrm>
                <a:off x="859614" y="2641931"/>
                <a:ext cx="3070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14" y="2641931"/>
                <a:ext cx="30707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/>
              <p:nvPr/>
            </p:nvSpPr>
            <p:spPr>
              <a:xfrm>
                <a:off x="128464" y="4798104"/>
                <a:ext cx="1510605" cy="864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4" y="4798104"/>
                <a:ext cx="1510605" cy="8645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CC439F2-1EEC-4417-8174-6293D8A3119D}"/>
              </a:ext>
            </a:extLst>
          </p:cNvPr>
          <p:cNvSpPr txBox="1"/>
          <p:nvPr/>
        </p:nvSpPr>
        <p:spPr>
          <a:xfrm>
            <a:off x="357404" y="6517810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Modern remake of classic S. Seitz slide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AC82B2-9CD9-479B-80A0-3ED49359C557}"/>
              </a:ext>
            </a:extLst>
          </p:cNvPr>
          <p:cNvGrpSpPr/>
          <p:nvPr/>
        </p:nvGrpSpPr>
        <p:grpSpPr>
          <a:xfrm>
            <a:off x="628650" y="260991"/>
            <a:ext cx="8169547" cy="1533832"/>
            <a:chOff x="628650" y="260991"/>
            <a:chExt cx="8169547" cy="1533832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A64DF698-1418-44AE-B167-60FAFC95F781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365126"/>
              <a:ext cx="6384283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/>
                <a:t>Edge Detection with LoG</a:t>
              </a:r>
              <a:endParaRPr lang="en-US" dirty="0"/>
            </a:p>
          </p:txBody>
        </p:sp>
        <p:pic>
          <p:nvPicPr>
            <p:cNvPr id="22" name="Picture 21" descr="Chart, line chart&#10;&#10;Description automatically generated">
              <a:extLst>
                <a:ext uri="{FF2B5EF4-FFF2-40B4-BE49-F238E27FC236}">
                  <a16:creationId xmlns:a16="http://schemas.microsoft.com/office/drawing/2014/main" id="{1A978F19-FCA2-4E27-8FA2-2CBB5B2D4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1" t="13635" r="11757" b="22553"/>
            <a:stretch/>
          </p:blipFill>
          <p:spPr>
            <a:xfrm>
              <a:off x="7012933" y="260991"/>
              <a:ext cx="1785264" cy="153383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457C14B-534F-4E96-946A-3D4F790947F7}"/>
              </a:ext>
            </a:extLst>
          </p:cNvPr>
          <p:cNvSpPr txBox="1"/>
          <p:nvPr/>
        </p:nvSpPr>
        <p:spPr>
          <a:xfrm>
            <a:off x="118736" y="3118985"/>
            <a:ext cx="3522122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What happens if we make input 1 unit wide? 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AE5A49B7-4891-491F-8318-C94B92EE1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263" y="2595765"/>
            <a:ext cx="12041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Edges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0547FA29-DA90-4ED0-A292-9D2F6631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788" y="4537904"/>
            <a:ext cx="256512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Edges * </a:t>
            </a:r>
          </a:p>
          <a:p>
            <a:pPr algn="ctr"/>
            <a:r>
              <a:rPr lang="en-US" sz="2800" dirty="0" err="1"/>
              <a:t>LoG</a:t>
            </a:r>
            <a:r>
              <a:rPr lang="en-US" sz="2800" dirty="0"/>
              <a:t> = </a:t>
            </a:r>
          </a:p>
          <a:p>
            <a:pPr algn="ctr"/>
            <a:r>
              <a:rPr lang="en-US" sz="2800" dirty="0"/>
              <a:t>Zero-crossings</a:t>
            </a:r>
          </a:p>
        </p:txBody>
      </p:sp>
    </p:spTree>
    <p:extLst>
      <p:ext uri="{BB962C8B-B14F-4D97-AF65-F5344CB8AC3E}">
        <p14:creationId xmlns:p14="http://schemas.microsoft.com/office/powerpoint/2010/main" val="32389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3FEAC31D-0F92-4A16-B457-BEDEE75A9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32" y="1127002"/>
            <a:ext cx="5667768" cy="5667768"/>
          </a:xfrm>
          <a:prstGeom prst="rect">
            <a:avLst/>
          </a:prstGeom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BFBDCB8F-74BE-40D4-BECF-193D9C788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032" y="2595765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Edge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B284CCF0-7764-49B1-A5B3-DF322E20F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557" y="4537904"/>
            <a:ext cx="23855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Edge * </a:t>
            </a:r>
          </a:p>
          <a:p>
            <a:pPr algn="ctr"/>
            <a:r>
              <a:rPr lang="en-US" sz="2800" dirty="0" err="1"/>
              <a:t>LoG</a:t>
            </a:r>
            <a:r>
              <a:rPr lang="en-US" sz="2800" dirty="0"/>
              <a:t> = </a:t>
            </a:r>
          </a:p>
          <a:p>
            <a:pPr algn="ctr"/>
            <a:r>
              <a:rPr lang="en-US" sz="2800" dirty="0"/>
              <a:t>Zero-crossing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/>
              <p:nvPr/>
            </p:nvSpPr>
            <p:spPr>
              <a:xfrm>
                <a:off x="859614" y="2641931"/>
                <a:ext cx="3070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80F62B-E736-4932-B168-BB1B7CF31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14" y="2641931"/>
                <a:ext cx="30707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/>
              <p:nvPr/>
            </p:nvSpPr>
            <p:spPr>
              <a:xfrm>
                <a:off x="128464" y="4798104"/>
                <a:ext cx="1510605" cy="864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F5D528-E85A-4384-BA90-F46762512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4" y="4798104"/>
                <a:ext cx="1510605" cy="8645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CC439F2-1EEC-4417-8174-6293D8A3119D}"/>
              </a:ext>
            </a:extLst>
          </p:cNvPr>
          <p:cNvSpPr txBox="1"/>
          <p:nvPr/>
        </p:nvSpPr>
        <p:spPr>
          <a:xfrm>
            <a:off x="357404" y="6517810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Modern remake of classic S. Seitz slide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DB2878-2C41-400C-90FE-19188D9D601E}"/>
              </a:ext>
            </a:extLst>
          </p:cNvPr>
          <p:cNvGrpSpPr/>
          <p:nvPr/>
        </p:nvGrpSpPr>
        <p:grpSpPr>
          <a:xfrm>
            <a:off x="628650" y="260991"/>
            <a:ext cx="8169547" cy="1533832"/>
            <a:chOff x="628650" y="260991"/>
            <a:chExt cx="8169547" cy="1533832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9419A031-0B57-4498-8AA2-4A1DA4F68519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365126"/>
              <a:ext cx="6384283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/>
                <a:t>Edge Detection with LoG</a:t>
              </a:r>
              <a:endParaRPr lang="en-US" dirty="0"/>
            </a:p>
          </p:txBody>
        </p:sp>
        <p:pic>
          <p:nvPicPr>
            <p:cNvPr id="17" name="Picture 16" descr="Chart, line chart&#10;&#10;Description automatically generated">
              <a:extLst>
                <a:ext uri="{FF2B5EF4-FFF2-40B4-BE49-F238E27FC236}">
                  <a16:creationId xmlns:a16="http://schemas.microsoft.com/office/drawing/2014/main" id="{30060DF6-23CE-4AA7-92F5-66AFA8021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1" t="13635" r="11757" b="22553"/>
            <a:stretch/>
          </p:blipFill>
          <p:spPr>
            <a:xfrm>
              <a:off x="7012933" y="260991"/>
              <a:ext cx="1785264" cy="1533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5939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0D41-A2A3-4206-B3EE-9499B51D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486C5-1B79-4C04-BF1A-D5192825F36F}"/>
              </a:ext>
            </a:extLst>
          </p:cNvPr>
          <p:cNvSpPr txBox="1"/>
          <p:nvPr/>
        </p:nvSpPr>
        <p:spPr>
          <a:xfrm>
            <a:off x="1" y="1742345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binary circle and Laplacian filter of scale </a:t>
            </a:r>
            <a:r>
              <a:rPr lang="el-GR" sz="2800" dirty="0"/>
              <a:t>σ</a:t>
            </a:r>
            <a:r>
              <a:rPr lang="en-US" sz="2800" dirty="0"/>
              <a:t>, we can compute the response as a function of the scale.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E1E7BE-01FD-46A9-AED0-647437CBC94C}"/>
              </a:ext>
            </a:extLst>
          </p:cNvPr>
          <p:cNvCxnSpPr>
            <a:cxnSpLocks/>
          </p:cNvCxnSpPr>
          <p:nvPr/>
        </p:nvCxnSpPr>
        <p:spPr>
          <a:xfrm>
            <a:off x="2330244" y="6013498"/>
            <a:ext cx="6312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F40DE5F-114E-400A-BA18-853727224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842878"/>
            <a:ext cx="18288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FBBBF8-4E8B-45E2-840F-D446817E34E7}"/>
              </a:ext>
            </a:extLst>
          </p:cNvPr>
          <p:cNvGrpSpPr/>
          <p:nvPr/>
        </p:nvGrpSpPr>
        <p:grpSpPr>
          <a:xfrm>
            <a:off x="2330244" y="2887892"/>
            <a:ext cx="1828800" cy="2783787"/>
            <a:chOff x="2330244" y="2887892"/>
            <a:chExt cx="1828800" cy="27837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47BF32-0446-49A8-A89E-7AA69866F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44" y="3842879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/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565304-0D83-4E5D-ADE6-89F063D10D1C}"/>
                </a:ext>
              </a:extLst>
            </p:cNvPr>
            <p:cNvSpPr txBox="1"/>
            <p:nvPr/>
          </p:nvSpPr>
          <p:spPr>
            <a:xfrm>
              <a:off x="262243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0.02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D333F-C18C-4B1F-B31D-7E3DAE0C2D71}"/>
              </a:ext>
            </a:extLst>
          </p:cNvPr>
          <p:cNvGrpSpPr/>
          <p:nvPr/>
        </p:nvGrpSpPr>
        <p:grpSpPr>
          <a:xfrm>
            <a:off x="4571999" y="2887892"/>
            <a:ext cx="1828800" cy="2783786"/>
            <a:chOff x="4571999" y="2887892"/>
            <a:chExt cx="1828800" cy="27837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498473-902B-4993-8BBB-4A151125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842878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/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ABE765-3B0A-4100-A240-5F3CAFFADEE3}"/>
                </a:ext>
              </a:extLst>
            </p:cNvPr>
            <p:cNvSpPr txBox="1"/>
            <p:nvPr/>
          </p:nvSpPr>
          <p:spPr>
            <a:xfrm>
              <a:off x="4972172" y="3383752"/>
              <a:ext cx="102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2.9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8AABFEB-E25E-4744-8CE5-0C37AA26DF5F}"/>
              </a:ext>
            </a:extLst>
          </p:cNvPr>
          <p:cNvGrpSpPr/>
          <p:nvPr/>
        </p:nvGrpSpPr>
        <p:grpSpPr>
          <a:xfrm>
            <a:off x="6813754" y="2887892"/>
            <a:ext cx="1828800" cy="2750678"/>
            <a:chOff x="6813754" y="2887892"/>
            <a:chExt cx="1828800" cy="275067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54E88A-99B3-44AC-AF11-63C32919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54" y="3809770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/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775068-389C-48B2-80B8-151AE663CD5B}"/>
                </a:ext>
              </a:extLst>
            </p:cNvPr>
            <p:cNvSpPr txBox="1"/>
            <p:nvPr/>
          </p:nvSpPr>
          <p:spPr>
            <a:xfrm>
              <a:off x="710594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1.8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1A576E-9BB5-4ECD-BAE3-1ACF86F8B83B}"/>
              </a:ext>
            </a:extLst>
          </p:cNvPr>
          <p:cNvSpPr txBox="1"/>
          <p:nvPr/>
        </p:nvSpPr>
        <p:spPr>
          <a:xfrm>
            <a:off x="263897" y="338375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Radius: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/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Image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08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D37CE-B46F-43F6-B9BE-33F3CD60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 Scale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B300E-C625-4A47-9944-A68540246437}"/>
              </a:ext>
            </a:extLst>
          </p:cNvPr>
          <p:cNvSpPr txBox="1"/>
          <p:nvPr/>
        </p:nvSpPr>
        <p:spPr>
          <a:xfrm>
            <a:off x="1" y="1497538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Characteristic scale of a blob is the scale</a:t>
            </a:r>
          </a:p>
          <a:p>
            <a:pPr algn="ctr"/>
            <a:r>
              <a:rPr lang="en-US" sz="2800" dirty="0"/>
              <a:t> that produces the maximum response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463E27-2DAA-4646-9250-2AF76D90753D}"/>
              </a:ext>
            </a:extLst>
          </p:cNvPr>
          <p:cNvGrpSpPr/>
          <p:nvPr/>
        </p:nvGrpSpPr>
        <p:grpSpPr>
          <a:xfrm>
            <a:off x="1905000" y="2592268"/>
            <a:ext cx="5486401" cy="3198387"/>
            <a:chOff x="1905000" y="2592268"/>
            <a:chExt cx="5486401" cy="3198387"/>
          </a:xfrm>
        </p:grpSpPr>
        <p:pic>
          <p:nvPicPr>
            <p:cNvPr id="4" name="Picture 15" descr="scale_selection">
              <a:extLst>
                <a:ext uri="{FF2B5EF4-FFF2-40B4-BE49-F238E27FC236}">
                  <a16:creationId xmlns:a16="http://schemas.microsoft.com/office/drawing/2014/main" id="{1E100015-3F95-42CD-B1AC-E8F82DDD2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3022056"/>
              <a:ext cx="5486401" cy="2768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8">
              <a:extLst>
                <a:ext uri="{FF2B5EF4-FFF2-40B4-BE49-F238E27FC236}">
                  <a16:creationId xmlns:a16="http://schemas.microsoft.com/office/drawing/2014/main" id="{9E0EB65E-5BCA-4728-ADE6-97DF0F3DF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5042" y="3856816"/>
              <a:ext cx="867697" cy="84213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A87426-A2C2-4005-BF33-ADEC87DE465F}"/>
                </a:ext>
              </a:extLst>
            </p:cNvPr>
            <p:cNvSpPr txBox="1"/>
            <p:nvPr/>
          </p:nvSpPr>
          <p:spPr>
            <a:xfrm>
              <a:off x="1926380" y="2592268"/>
              <a:ext cx="2521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Image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01FF1-94A3-46DC-A80A-3B66189295F1}"/>
                </a:ext>
              </a:extLst>
            </p:cNvPr>
            <p:cNvSpPr txBox="1"/>
            <p:nvPr/>
          </p:nvSpPr>
          <p:spPr>
            <a:xfrm>
              <a:off x="4696133" y="2592268"/>
              <a:ext cx="2695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Abs. Response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9BD0EEC-9BB1-47C9-956A-B16D483DB40C}"/>
              </a:ext>
            </a:extLst>
          </p:cNvPr>
          <p:cNvSpPr txBox="1"/>
          <p:nvPr/>
        </p:nvSpPr>
        <p:spPr>
          <a:xfrm>
            <a:off x="357404" y="6361066"/>
            <a:ext cx="842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. For more, see: T. </a:t>
            </a:r>
            <a:r>
              <a:rPr lang="en-US" sz="1200" dirty="0" err="1"/>
              <a:t>Lindeberg</a:t>
            </a:r>
            <a:r>
              <a:rPr lang="en-US" sz="1200" dirty="0"/>
              <a:t> (1998). </a:t>
            </a:r>
            <a:r>
              <a:rPr lang="en-US" sz="1200" dirty="0">
                <a:hlinkClick r:id="rId3" tooltip="http://www.nada.kth.se/cvap/abstracts/cvap198.html"/>
              </a:rPr>
              <a:t>"Feature detection with automatic scale selection."</a:t>
            </a:r>
            <a:r>
              <a:rPr lang="en-US" sz="1200" dirty="0"/>
              <a:t> </a:t>
            </a:r>
            <a:r>
              <a:rPr lang="en-US" sz="1200" i="1" dirty="0"/>
              <a:t>International Journal of Computer Vision</a:t>
            </a:r>
            <a:r>
              <a:rPr lang="en-US" sz="1200" dirty="0"/>
              <a:t> </a:t>
            </a:r>
            <a:r>
              <a:rPr lang="en-US" sz="1200" b="1" dirty="0"/>
              <a:t>30</a:t>
            </a:r>
            <a:r>
              <a:rPr lang="en-US" sz="1200" dirty="0"/>
              <a:t> (2): pp 77--116. </a:t>
            </a:r>
          </a:p>
        </p:txBody>
      </p:sp>
    </p:spTree>
    <p:extLst>
      <p:ext uri="{BB962C8B-B14F-4D97-AF65-F5344CB8AC3E}">
        <p14:creationId xmlns:p14="http://schemas.microsoft.com/office/powerpoint/2010/main" val="2541397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/>
              <a:t>Convolve image with scale-normalized </a:t>
            </a:r>
            <a:r>
              <a:rPr lang="en-US" dirty="0" err="1"/>
              <a:t>Laplacian</a:t>
            </a:r>
            <a:r>
              <a:rPr lang="en-US" dirty="0"/>
              <a:t> at several scales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645AE-A296-47A4-8217-7051AC52194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Scale-space blob detector: Example</a:t>
            </a:r>
          </a:p>
        </p:txBody>
      </p:sp>
      <p:pic>
        <p:nvPicPr>
          <p:cNvPr id="56323" name="Picture 4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752600"/>
            <a:ext cx="51816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D0A8BE-24F3-44CF-8BC7-6F5F4026B1A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96AB6-F762-4B1B-A0AE-9BD2FB715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 – Corner Detection</a:t>
            </a:r>
          </a:p>
        </p:txBody>
      </p:sp>
      <p:grpSp>
        <p:nvGrpSpPr>
          <p:cNvPr id="3" name="Group 29">
            <a:extLst>
              <a:ext uri="{FF2B5EF4-FFF2-40B4-BE49-F238E27FC236}">
                <a16:creationId xmlns:a16="http://schemas.microsoft.com/office/drawing/2014/main" id="{7C96243E-6F79-4CA7-AF6F-F2B587DB7F68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2534873"/>
            <a:ext cx="2438400" cy="3870325"/>
            <a:chOff x="2160" y="1824"/>
            <a:chExt cx="1536" cy="2438"/>
          </a:xfrm>
        </p:grpSpPr>
        <p:pic>
          <p:nvPicPr>
            <p:cNvPr id="4" name="Picture 8" descr="corner">
              <a:extLst>
                <a:ext uri="{FF2B5EF4-FFF2-40B4-BE49-F238E27FC236}">
                  <a16:creationId xmlns:a16="http://schemas.microsoft.com/office/drawing/2014/main" id="{5AF21E01-4E98-44A2-8722-073D8C8EA8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453973AA-EC3B-4A8B-8EEE-1C6BDDA2A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A53C402B-C95E-4457-8F10-B20896135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6">
              <a:extLst>
                <a:ext uri="{FF2B5EF4-FFF2-40B4-BE49-F238E27FC236}">
                  <a16:creationId xmlns:a16="http://schemas.microsoft.com/office/drawing/2014/main" id="{BFFDBE3A-225E-4E64-BCB7-11B348BBF0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0">
            <a:extLst>
              <a:ext uri="{FF2B5EF4-FFF2-40B4-BE49-F238E27FC236}">
                <a16:creationId xmlns:a16="http://schemas.microsoft.com/office/drawing/2014/main" id="{BE7BCDB4-594D-416F-B29B-19492DABF8DF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534873"/>
            <a:ext cx="2438400" cy="3870325"/>
            <a:chOff x="3792" y="1824"/>
            <a:chExt cx="1536" cy="2438"/>
          </a:xfrm>
        </p:grpSpPr>
        <p:pic>
          <p:nvPicPr>
            <p:cNvPr id="9" name="Picture 9" descr="corner">
              <a:extLst>
                <a:ext uri="{FF2B5EF4-FFF2-40B4-BE49-F238E27FC236}">
                  <a16:creationId xmlns:a16="http://schemas.microsoft.com/office/drawing/2014/main" id="{B2BAE011-2F5E-44F5-9BDA-7764A6DDD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F3D97C88-7C3C-464E-8B60-722A285210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120A3704-D7A6-4E29-BA3D-E4B08A2B6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9F663CCF-E301-4C9B-9D68-034994AD0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A44A4973-17B0-4242-8AD0-F1A4F6BE4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DE3BD427-D5C3-4250-9602-2AA4E9833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2">
              <a:extLst>
                <a:ext uri="{FF2B5EF4-FFF2-40B4-BE49-F238E27FC236}">
                  <a16:creationId xmlns:a16="http://schemas.microsoft.com/office/drawing/2014/main" id="{D9F97B52-B781-4AC8-A295-5A4F3C408E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28">
            <a:extLst>
              <a:ext uri="{FF2B5EF4-FFF2-40B4-BE49-F238E27FC236}">
                <a16:creationId xmlns:a16="http://schemas.microsoft.com/office/drawing/2014/main" id="{704C80DB-EEB3-4358-831A-9C9B15F9DBED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534873"/>
            <a:ext cx="2362200" cy="3505200"/>
            <a:chOff x="480" y="1824"/>
            <a:chExt cx="1488" cy="2208"/>
          </a:xfrm>
        </p:grpSpPr>
        <p:pic>
          <p:nvPicPr>
            <p:cNvPr id="17" name="Picture 7" descr="corner">
              <a:extLst>
                <a:ext uri="{FF2B5EF4-FFF2-40B4-BE49-F238E27FC236}">
                  <a16:creationId xmlns:a16="http://schemas.microsoft.com/office/drawing/2014/main" id="{038558C0-E93B-4063-9299-913184BF3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716758AB-74E1-4C3C-B32E-749190B15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BA6BE3A7-99AB-46DC-A08A-985C582E3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92C19377-6418-404D-9315-DB880A7F4E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id="{087594F3-2BF9-43B5-B7C5-A2E1A83A65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id="{E6F17B5B-388E-4312-8E07-047781023F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E638DA9F-FCEE-4CC8-BC88-50C36A6540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9180A2-1144-4AE1-A746-5C6A58B76F3D}"/>
              </a:ext>
            </a:extLst>
          </p:cNvPr>
          <p:cNvSpPr txBox="1"/>
          <p:nvPr/>
        </p:nvSpPr>
        <p:spPr>
          <a:xfrm>
            <a:off x="838200" y="140096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localize the location, or any shift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/>
              <a:t> </a:t>
            </a:r>
          </a:p>
          <a:p>
            <a:r>
              <a:rPr lang="en-US" sz="2800" dirty="0"/>
              <a:t>big intensity change.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6BEFE4-3A74-41C8-AFAF-E4BDDEDF523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77225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Scale-space blob detector: Example</a:t>
            </a:r>
          </a:p>
        </p:txBody>
      </p:sp>
      <p:pic>
        <p:nvPicPr>
          <p:cNvPr id="1262596" name="Picture 4" descr="pyramid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7" name="Picture 5" descr="pyramid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8" name="Picture 6" descr="pyramid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9" name="Picture 7" descr="pyramid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0" name="Picture 8" descr="pyramid_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1" name="Picture 9" descr="pyramid_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2" name="Picture 10" descr="pyramid_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3" name="Picture 11" descr="pyramid_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4" name="Picture 12" descr="pyramid_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5" name="Picture 13" descr="pyramid_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484EFD-2864-41F4-AEF1-504A82FBEEF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Convolve image with scale-normalized Laplacian at several scales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Find maxima of squared Laplacian response in scale-space</a:t>
            </a:r>
          </a:p>
        </p:txBody>
      </p:sp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702049"/>
            <a:ext cx="28575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EA68AE-EC25-41F9-AEBB-54CC9048E1B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6C24A-B326-4D56-A154-69AB8BF4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Maxima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15F45-1C44-4994-9194-5B54FD27E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Point </a:t>
            </a:r>
            <a:r>
              <a:rPr lang="en-US" dirty="0" err="1"/>
              <a:t>i,j</a:t>
            </a:r>
            <a:r>
              <a:rPr lang="en-US" dirty="0"/>
              <a:t> is maxima (minima if you flip sign) in image I if it’s bigger than all neighbors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y=range(i-1,i+1+1):</a:t>
            </a:r>
          </a:p>
          <a:p>
            <a:pPr marL="0" indent="0">
              <a:buNone/>
            </a:pPr>
            <a:r>
              <a:rPr lang="en-US" dirty="0"/>
              <a:t>	for x in range(j-1,j+1+1):</a:t>
            </a:r>
          </a:p>
          <a:p>
            <a:pPr marL="0" indent="0">
              <a:buNone/>
            </a:pPr>
            <a:r>
              <a:rPr lang="en-US" dirty="0"/>
              <a:t>		if y == </a:t>
            </a:r>
            <a:r>
              <a:rPr lang="en-US" dirty="0" err="1"/>
              <a:t>i</a:t>
            </a:r>
            <a:r>
              <a:rPr lang="en-US" dirty="0"/>
              <a:t> and x== j: continue</a:t>
            </a:r>
          </a:p>
          <a:p>
            <a:pPr marL="0" indent="0">
              <a:buNone/>
            </a:pPr>
            <a:r>
              <a:rPr lang="en-US" dirty="0"/>
              <a:t>		#below has to be true</a:t>
            </a:r>
          </a:p>
          <a:p>
            <a:pPr marL="0" indent="0">
              <a:buNone/>
            </a:pPr>
            <a:r>
              <a:rPr lang="en-US" dirty="0"/>
              <a:t>		I[</a:t>
            </a:r>
            <a:r>
              <a:rPr lang="en-US" dirty="0" err="1"/>
              <a:t>y,x</a:t>
            </a:r>
            <a:r>
              <a:rPr lang="en-US" dirty="0"/>
              <a:t>] &lt; I[</a:t>
            </a:r>
            <a:r>
              <a:rPr lang="en-US" dirty="0" err="1"/>
              <a:t>i,j</a:t>
            </a:r>
            <a:r>
              <a:rPr lang="en-US" dirty="0"/>
              <a:t>]   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443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0D41-A2A3-4206-B3EE-9499B51D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486C5-1B79-4C04-BF1A-D5192825F36F}"/>
              </a:ext>
            </a:extLst>
          </p:cNvPr>
          <p:cNvSpPr txBox="1"/>
          <p:nvPr/>
        </p:nvSpPr>
        <p:spPr>
          <a:xfrm>
            <a:off x="1" y="1742345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Blue lines are image-space neighbors (should be just one pixel over but that’s impossible to draw)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E1E7BE-01FD-46A9-AED0-647437CBC94C}"/>
              </a:ext>
            </a:extLst>
          </p:cNvPr>
          <p:cNvCxnSpPr>
            <a:cxnSpLocks/>
          </p:cNvCxnSpPr>
          <p:nvPr/>
        </p:nvCxnSpPr>
        <p:spPr>
          <a:xfrm>
            <a:off x="2330244" y="6013498"/>
            <a:ext cx="6312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F40DE5F-114E-400A-BA18-853727224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842878"/>
            <a:ext cx="18288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FBBBF8-4E8B-45E2-840F-D446817E34E7}"/>
              </a:ext>
            </a:extLst>
          </p:cNvPr>
          <p:cNvGrpSpPr/>
          <p:nvPr/>
        </p:nvGrpSpPr>
        <p:grpSpPr>
          <a:xfrm>
            <a:off x="2330244" y="2887892"/>
            <a:ext cx="1828800" cy="2783787"/>
            <a:chOff x="2330244" y="2887892"/>
            <a:chExt cx="1828800" cy="27837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47BF32-0446-49A8-A89E-7AA69866F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44" y="3842879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/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565304-0D83-4E5D-ADE6-89F063D10D1C}"/>
                </a:ext>
              </a:extLst>
            </p:cNvPr>
            <p:cNvSpPr txBox="1"/>
            <p:nvPr/>
          </p:nvSpPr>
          <p:spPr>
            <a:xfrm>
              <a:off x="262243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0.02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D333F-C18C-4B1F-B31D-7E3DAE0C2D71}"/>
              </a:ext>
            </a:extLst>
          </p:cNvPr>
          <p:cNvGrpSpPr/>
          <p:nvPr/>
        </p:nvGrpSpPr>
        <p:grpSpPr>
          <a:xfrm>
            <a:off x="4571999" y="2887892"/>
            <a:ext cx="1828800" cy="2783786"/>
            <a:chOff x="4571999" y="2887892"/>
            <a:chExt cx="1828800" cy="27837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498473-902B-4993-8BBB-4A151125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842878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/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ABE765-3B0A-4100-A240-5F3CAFFADEE3}"/>
                </a:ext>
              </a:extLst>
            </p:cNvPr>
            <p:cNvSpPr txBox="1"/>
            <p:nvPr/>
          </p:nvSpPr>
          <p:spPr>
            <a:xfrm>
              <a:off x="4972172" y="3383752"/>
              <a:ext cx="102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2.9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8AABFEB-E25E-4744-8CE5-0C37AA26DF5F}"/>
              </a:ext>
            </a:extLst>
          </p:cNvPr>
          <p:cNvGrpSpPr/>
          <p:nvPr/>
        </p:nvGrpSpPr>
        <p:grpSpPr>
          <a:xfrm>
            <a:off x="6813754" y="2887892"/>
            <a:ext cx="1828800" cy="2750678"/>
            <a:chOff x="6813754" y="2887892"/>
            <a:chExt cx="1828800" cy="275067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54E88A-99B3-44AC-AF11-63C32919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54" y="3809770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/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775068-389C-48B2-80B8-151AE663CD5B}"/>
                </a:ext>
              </a:extLst>
            </p:cNvPr>
            <p:cNvSpPr txBox="1"/>
            <p:nvPr/>
          </p:nvSpPr>
          <p:spPr>
            <a:xfrm>
              <a:off x="710594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1.8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1A576E-9BB5-4ECD-BAE3-1ACF86F8B83B}"/>
              </a:ext>
            </a:extLst>
          </p:cNvPr>
          <p:cNvSpPr txBox="1"/>
          <p:nvPr/>
        </p:nvSpPr>
        <p:spPr>
          <a:xfrm>
            <a:off x="263897" y="338375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Radius: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/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Image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07774AC-5866-452E-8746-74487CC60159}"/>
              </a:ext>
            </a:extLst>
          </p:cNvPr>
          <p:cNvGrpSpPr/>
          <p:nvPr/>
        </p:nvGrpSpPr>
        <p:grpSpPr>
          <a:xfrm>
            <a:off x="5111015" y="4754881"/>
            <a:ext cx="664143" cy="0"/>
            <a:chOff x="5111015" y="4754881"/>
            <a:chExt cx="664143" cy="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6E3642-406E-48E1-8F52-31E0E496D9BB}"/>
                </a:ext>
              </a:extLst>
            </p:cNvPr>
            <p:cNvCxnSpPr>
              <a:cxnSpLocks/>
            </p:cNvCxnSpPr>
            <p:nvPr/>
          </p:nvCxnSpPr>
          <p:spPr>
            <a:xfrm>
              <a:off x="5111015" y="4754881"/>
              <a:ext cx="356134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B5F1B6D-3464-407A-8E8D-51E9BF378B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7149" y="4754881"/>
              <a:ext cx="308009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C84273-8A18-4A94-8495-5C1737342463}"/>
              </a:ext>
            </a:extLst>
          </p:cNvPr>
          <p:cNvGrpSpPr/>
          <p:nvPr/>
        </p:nvGrpSpPr>
        <p:grpSpPr>
          <a:xfrm rot="5400000">
            <a:off x="5135077" y="4754881"/>
            <a:ext cx="664143" cy="0"/>
            <a:chOff x="5111015" y="4754881"/>
            <a:chExt cx="664143" cy="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F7793FF-E859-4DF6-85A2-0DCE4FF83521}"/>
                </a:ext>
              </a:extLst>
            </p:cNvPr>
            <p:cNvCxnSpPr>
              <a:cxnSpLocks/>
            </p:cNvCxnSpPr>
            <p:nvPr/>
          </p:nvCxnSpPr>
          <p:spPr>
            <a:xfrm>
              <a:off x="5111015" y="4754881"/>
              <a:ext cx="356134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25C2CC0-36CE-4832-941A-0F6FFB01C2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7149" y="4754881"/>
              <a:ext cx="308009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23546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0D41-A2A3-4206-B3EE-9499B51D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486C5-1B79-4C04-BF1A-D5192825F36F}"/>
              </a:ext>
            </a:extLst>
          </p:cNvPr>
          <p:cNvSpPr txBox="1"/>
          <p:nvPr/>
        </p:nvSpPr>
        <p:spPr>
          <a:xfrm>
            <a:off x="1" y="1742345"/>
            <a:ext cx="914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Red lines are the scale-space neighbors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E1E7BE-01FD-46A9-AED0-647437CBC94C}"/>
              </a:ext>
            </a:extLst>
          </p:cNvPr>
          <p:cNvCxnSpPr>
            <a:cxnSpLocks/>
          </p:cNvCxnSpPr>
          <p:nvPr/>
        </p:nvCxnSpPr>
        <p:spPr>
          <a:xfrm>
            <a:off x="2330244" y="6013498"/>
            <a:ext cx="6312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F40DE5F-114E-400A-BA18-853727224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842878"/>
            <a:ext cx="18288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FBBBF8-4E8B-45E2-840F-D446817E34E7}"/>
              </a:ext>
            </a:extLst>
          </p:cNvPr>
          <p:cNvGrpSpPr/>
          <p:nvPr/>
        </p:nvGrpSpPr>
        <p:grpSpPr>
          <a:xfrm>
            <a:off x="2330244" y="2887892"/>
            <a:ext cx="1828800" cy="2783787"/>
            <a:chOff x="2330244" y="2887892"/>
            <a:chExt cx="1828800" cy="27837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47BF32-0446-49A8-A89E-7AA69866F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44" y="3842879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/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565304-0D83-4E5D-ADE6-89F063D10D1C}"/>
                </a:ext>
              </a:extLst>
            </p:cNvPr>
            <p:cNvSpPr txBox="1"/>
            <p:nvPr/>
          </p:nvSpPr>
          <p:spPr>
            <a:xfrm>
              <a:off x="262243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0.02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D333F-C18C-4B1F-B31D-7E3DAE0C2D71}"/>
              </a:ext>
            </a:extLst>
          </p:cNvPr>
          <p:cNvGrpSpPr/>
          <p:nvPr/>
        </p:nvGrpSpPr>
        <p:grpSpPr>
          <a:xfrm>
            <a:off x="4571999" y="2887892"/>
            <a:ext cx="1828800" cy="2783786"/>
            <a:chOff x="4571999" y="2887892"/>
            <a:chExt cx="1828800" cy="27837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498473-902B-4993-8BBB-4A151125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842878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/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ABE765-3B0A-4100-A240-5F3CAFFADEE3}"/>
                </a:ext>
              </a:extLst>
            </p:cNvPr>
            <p:cNvSpPr txBox="1"/>
            <p:nvPr/>
          </p:nvSpPr>
          <p:spPr>
            <a:xfrm>
              <a:off x="4972172" y="3383752"/>
              <a:ext cx="102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2.9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8AABFEB-E25E-4744-8CE5-0C37AA26DF5F}"/>
              </a:ext>
            </a:extLst>
          </p:cNvPr>
          <p:cNvGrpSpPr/>
          <p:nvPr/>
        </p:nvGrpSpPr>
        <p:grpSpPr>
          <a:xfrm>
            <a:off x="6813754" y="2887892"/>
            <a:ext cx="1828800" cy="2750678"/>
            <a:chOff x="6813754" y="2887892"/>
            <a:chExt cx="1828800" cy="275067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54E88A-99B3-44AC-AF11-63C32919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54" y="3809770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/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775068-389C-48B2-80B8-151AE663CD5B}"/>
                </a:ext>
              </a:extLst>
            </p:cNvPr>
            <p:cNvSpPr txBox="1"/>
            <p:nvPr/>
          </p:nvSpPr>
          <p:spPr>
            <a:xfrm>
              <a:off x="710594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1.8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1A576E-9BB5-4ECD-BAE3-1ACF86F8B83B}"/>
              </a:ext>
            </a:extLst>
          </p:cNvPr>
          <p:cNvSpPr txBox="1"/>
          <p:nvPr/>
        </p:nvSpPr>
        <p:spPr>
          <a:xfrm>
            <a:off x="263897" y="338375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Radius: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/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Image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6E3642-406E-48E1-8F52-31E0E496D9BB}"/>
              </a:ext>
            </a:extLst>
          </p:cNvPr>
          <p:cNvCxnSpPr/>
          <p:nvPr/>
        </p:nvCxnSpPr>
        <p:spPr>
          <a:xfrm>
            <a:off x="3214837" y="4754881"/>
            <a:ext cx="2252312" cy="0"/>
          </a:xfrm>
          <a:prstGeom prst="straightConnector1">
            <a:avLst/>
          </a:prstGeom>
          <a:ln w="762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F1B6D-3464-407A-8E8D-51E9BF378B88}"/>
              </a:ext>
            </a:extLst>
          </p:cNvPr>
          <p:cNvCxnSpPr>
            <a:cxnSpLocks/>
          </p:cNvCxnSpPr>
          <p:nvPr/>
        </p:nvCxnSpPr>
        <p:spPr>
          <a:xfrm flipH="1">
            <a:off x="5467149" y="4754881"/>
            <a:ext cx="2252312" cy="0"/>
          </a:xfrm>
          <a:prstGeom prst="straightConnector1">
            <a:avLst/>
          </a:prstGeom>
          <a:ln w="762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E89AB98-F413-4EEA-875B-779B5F2F9239}"/>
              </a:ext>
            </a:extLst>
          </p:cNvPr>
          <p:cNvSpPr/>
          <p:nvPr/>
        </p:nvSpPr>
        <p:spPr>
          <a:xfrm>
            <a:off x="5313144" y="4581626"/>
            <a:ext cx="346510" cy="3465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73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FF368-D09B-4EDA-8D1C-712329FF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Maxima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71F19-E600-44FF-9E97-6A233505B664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Suppose I[:,:,k] is image at scale k. Point </a:t>
            </a:r>
            <a:r>
              <a:rPr lang="en-US" dirty="0" err="1"/>
              <a:t>i,j,k</a:t>
            </a:r>
            <a:r>
              <a:rPr lang="en-US" dirty="0"/>
              <a:t> is maxima (minima if you flip sign) in image I if: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for y=range(i-1,i+1+1):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for x in range(j-1,j+1+1):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	for c in range(k-1,k+1+1):</a:t>
            </a:r>
          </a:p>
          <a:p>
            <a:pPr marL="0" indent="0">
              <a:buNone/>
            </a:pPr>
            <a:r>
              <a:rPr lang="en-US" dirty="0"/>
              <a:t>			if y == </a:t>
            </a:r>
            <a:r>
              <a:rPr lang="en-US" dirty="0" err="1"/>
              <a:t>i</a:t>
            </a:r>
            <a:r>
              <a:rPr lang="en-US" dirty="0"/>
              <a:t> and x== j and c==k: 					continue</a:t>
            </a:r>
          </a:p>
          <a:p>
            <a:pPr marL="0" indent="0">
              <a:buNone/>
            </a:pPr>
            <a:r>
              <a:rPr lang="en-US" dirty="0"/>
              <a:t>		#below has to be true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	I[</a:t>
            </a:r>
            <a:r>
              <a:rPr lang="en-US" dirty="0" err="1"/>
              <a:t>y,x,c</a:t>
            </a:r>
            <a:r>
              <a:rPr lang="en-US" dirty="0"/>
              <a:t>] &lt; I[</a:t>
            </a:r>
            <a:r>
              <a:rPr lang="en-US" dirty="0" err="1"/>
              <a:t>i,j,k</a:t>
            </a:r>
            <a:r>
              <a:rPr lang="en-US" dirty="0"/>
              <a:t>]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902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detector: Example</a:t>
            </a:r>
          </a:p>
        </p:txBody>
      </p:sp>
      <p:pic>
        <p:nvPicPr>
          <p:cNvPr id="58371" name="Picture 4" descr="butterfly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738" y="1771650"/>
            <a:ext cx="51482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26305-39BF-4F5E-933E-2FBB4B51445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Approximating the </a:t>
            </a:r>
            <a:r>
              <a:rPr lang="en-US" dirty="0" err="1"/>
              <a:t>Laplacian</a:t>
            </a:r>
            <a:r>
              <a:rPr lang="en-US" dirty="0"/>
              <a:t> with a difference of Gaussians:</a:t>
            </a:r>
          </a:p>
        </p:txBody>
      </p:sp>
      <p:graphicFrame>
        <p:nvGraphicFramePr>
          <p:cNvPr id="225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79820"/>
              </p:ext>
            </p:extLst>
          </p:nvPr>
        </p:nvGraphicFramePr>
        <p:xfrm>
          <a:off x="457200" y="2927684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20760" imgH="279360" progId="">
                  <p:embed/>
                </p:oleObj>
              </mc:Choice>
              <mc:Fallback>
                <p:oleObj name="Equation" r:id="rId3" imgW="2120760" imgH="279360" progId="">
                  <p:embed/>
                  <p:pic>
                    <p:nvPicPr>
                      <p:cNvPr id="2253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927684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670824"/>
              </p:ext>
            </p:extLst>
          </p:nvPr>
        </p:nvGraphicFramePr>
        <p:xfrm>
          <a:off x="457200" y="4131009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17360" imgH="203040" progId="">
                  <p:embed/>
                </p:oleObj>
              </mc:Choice>
              <mc:Fallback>
                <p:oleObj name="Equation" r:id="rId5" imgW="1917360" imgH="203040" progId="">
                  <p:embed/>
                  <p:pic>
                    <p:nvPicPr>
                      <p:cNvPr id="2253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31009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2622884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12"/>
          <p:cNvSpPr txBox="1">
            <a:spLocks noChangeArrowheads="1"/>
          </p:cNvSpPr>
          <p:nvPr/>
        </p:nvSpPr>
        <p:spPr bwMode="auto">
          <a:xfrm>
            <a:off x="609600" y="3461084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Text Box 13"/>
          <p:cNvSpPr txBox="1">
            <a:spLocks noChangeArrowheads="1"/>
          </p:cNvSpPr>
          <p:nvPr/>
        </p:nvSpPr>
        <p:spPr bwMode="auto">
          <a:xfrm>
            <a:off x="549275" y="4512009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Efficient implementation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0A956E-2E46-4EC2-BFBA-CCDF59AEF844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52600" y="1143000"/>
          <a:ext cx="5784850" cy="425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032176" imgH="5906012" progId="PBrush">
                  <p:embed/>
                </p:oleObj>
              </mc:Choice>
              <mc:Fallback>
                <p:oleObj name="Bitmap Image" r:id="rId3" imgW="8032176" imgH="5906012" progId="PBrush">
                  <p:embed/>
                  <p:pic>
                    <p:nvPicPr>
                      <p:cNvPr id="235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143000"/>
                        <a:ext cx="5784850" cy="4252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Efficient implementation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28600" y="5791200"/>
            <a:ext cx="868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dirty="0"/>
              <a:t>David G. Lowe. </a:t>
            </a:r>
            <a:r>
              <a:rPr lang="en-US" sz="2000" b="1" dirty="0">
                <a:hlinkClick r:id="rId5"/>
              </a:rPr>
              <a:t>"Distinctive image features from scale-invariant keypoints.”</a:t>
            </a:r>
            <a:r>
              <a:rPr lang="en-US" sz="2000" b="1" dirty="0"/>
              <a:t> </a:t>
            </a:r>
            <a:r>
              <a:rPr lang="en-US" sz="2000" i="1" dirty="0"/>
              <a:t>IJCV</a:t>
            </a:r>
            <a:r>
              <a:rPr lang="en-US" sz="2000" dirty="0"/>
              <a:t> 60 (2), pp. 91-110, 2004.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E0489-0DE8-4964-B69D-50B2FEE72465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8A48-B5F5-4817-97AD-A3C7AA6E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1 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64ED7-65D1-4C04-BB3D-9F4921DE1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deal with scales: try them all</a:t>
            </a:r>
          </a:p>
          <a:p>
            <a:r>
              <a:rPr lang="en-US" b="1" dirty="0"/>
              <a:t>Why is this efficient?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E1C86A-9582-48CC-A6EF-71302C689DF0}"/>
              </a:ext>
            </a:extLst>
          </p:cNvPr>
          <p:cNvGrpSpPr/>
          <p:nvPr/>
        </p:nvGrpSpPr>
        <p:grpSpPr>
          <a:xfrm>
            <a:off x="4" y="3478074"/>
            <a:ext cx="9143996" cy="2405693"/>
            <a:chOff x="4" y="3478074"/>
            <a:chExt cx="9143996" cy="2405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F3EDA4E-B253-4E38-9DDE-A87057DC3E66}"/>
                    </a:ext>
                  </a:extLst>
                </p:cNvPr>
                <p:cNvSpPr txBox="1"/>
                <p:nvPr/>
              </p:nvSpPr>
              <p:spPr>
                <a:xfrm>
                  <a:off x="802218" y="4495182"/>
                  <a:ext cx="7539564" cy="13885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1+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64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sup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…=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F3EDA4E-B253-4E38-9DDE-A87057DC3E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218" y="4495182"/>
                  <a:ext cx="7539564" cy="13885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75144B-061C-457A-8DC6-D303A15C10A2}"/>
                </a:ext>
              </a:extLst>
            </p:cNvPr>
            <p:cNvSpPr txBox="1"/>
            <p:nvPr/>
          </p:nvSpPr>
          <p:spPr>
            <a:xfrm>
              <a:off x="4" y="3478074"/>
              <a:ext cx="9143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Vast majority of effort is in the first and second scales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33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0289-5316-4D1E-A697-ECACAD18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 – Corner Detection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1BFD94-1F06-41BA-ADC7-BEFED6D00BA4}"/>
              </a:ext>
            </a:extLst>
          </p:cNvPr>
          <p:cNvGrpSpPr/>
          <p:nvPr/>
        </p:nvGrpSpPr>
        <p:grpSpPr>
          <a:xfrm>
            <a:off x="3715651" y="4386031"/>
            <a:ext cx="3620144" cy="1371600"/>
            <a:chOff x="3715651" y="4386031"/>
            <a:chExt cx="3620144" cy="1371600"/>
          </a:xfrm>
        </p:grpSpPr>
        <p:pic>
          <p:nvPicPr>
            <p:cNvPr id="27654" name="Picture 6">
              <a:extLst>
                <a:ext uri="{FF2B5EF4-FFF2-40B4-BE49-F238E27FC236}">
                  <a16:creationId xmlns:a16="http://schemas.microsoft.com/office/drawing/2014/main" id="{B15A4C4A-C8CE-411A-B724-4A3F7768F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651" y="4386031"/>
              <a:ext cx="1371600" cy="137160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CF16F2-B296-492F-8EE6-B9A13624B0CC}"/>
                </a:ext>
              </a:extLst>
            </p:cNvPr>
            <p:cNvSpPr txBox="1"/>
            <p:nvPr/>
          </p:nvSpPr>
          <p:spPr>
            <a:xfrm>
              <a:off x="5189838" y="4533222"/>
              <a:ext cx="21459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</a:rPr>
                <a:t>“Window”</a:t>
              </a:r>
            </a:p>
            <a:p>
              <a:r>
                <a:rPr lang="en-US" sz="3200" b="1" dirty="0">
                  <a:solidFill>
                    <a:schemeClr val="accent1"/>
                  </a:solidFill>
                </a:rPr>
                <a:t>At x, 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6636D2-A903-47D5-BC39-0A03572AFE8D}"/>
              </a:ext>
            </a:extLst>
          </p:cNvPr>
          <p:cNvGrpSpPr/>
          <p:nvPr/>
        </p:nvGrpSpPr>
        <p:grpSpPr>
          <a:xfrm>
            <a:off x="3686818" y="2427661"/>
            <a:ext cx="4932020" cy="1569660"/>
            <a:chOff x="3686818" y="2427661"/>
            <a:chExt cx="4932020" cy="1569660"/>
          </a:xfrm>
        </p:grpSpPr>
        <p:pic>
          <p:nvPicPr>
            <p:cNvPr id="27656" name="Picture 8">
              <a:extLst>
                <a:ext uri="{FF2B5EF4-FFF2-40B4-BE49-F238E27FC236}">
                  <a16:creationId xmlns:a16="http://schemas.microsoft.com/office/drawing/2014/main" id="{5CD900EF-1F4B-4985-A9FE-40C398B4C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818" y="2526691"/>
              <a:ext cx="1371600" cy="13716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D04711-0F42-4464-AC66-0B804E3582B9}"/>
                </a:ext>
              </a:extLst>
            </p:cNvPr>
            <p:cNvSpPr txBox="1"/>
            <p:nvPr/>
          </p:nvSpPr>
          <p:spPr>
            <a:xfrm>
              <a:off x="5189838" y="2427661"/>
              <a:ext cx="3429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/>
                  </a:solidFill>
                </a:rPr>
                <a:t>“Window” </a:t>
              </a:r>
            </a:p>
            <a:p>
              <a:r>
                <a:rPr lang="en-US" sz="3200" b="1" dirty="0">
                  <a:solidFill>
                    <a:schemeClr val="accent2"/>
                  </a:solidFill>
                </a:rPr>
                <a:t>At </a:t>
              </a:r>
              <a:r>
                <a:rPr lang="en-US" sz="3200" b="1" dirty="0" err="1">
                  <a:solidFill>
                    <a:schemeClr val="accent2"/>
                  </a:solidFill>
                </a:rPr>
                <a:t>x+u</a:t>
              </a:r>
              <a:r>
                <a:rPr lang="en-US" sz="3200" b="1" dirty="0">
                  <a:solidFill>
                    <a:schemeClr val="accent2"/>
                  </a:solidFill>
                </a:rPr>
                <a:t>, </a:t>
              </a:r>
              <a:r>
                <a:rPr lang="en-US" sz="3200" b="1" dirty="0" err="1">
                  <a:solidFill>
                    <a:schemeClr val="accent2"/>
                  </a:solidFill>
                </a:rPr>
                <a:t>y+v</a:t>
              </a:r>
              <a:endParaRPr lang="en-US" sz="3200" b="1" dirty="0">
                <a:solidFill>
                  <a:schemeClr val="accent2"/>
                </a:solidFill>
              </a:endParaRPr>
            </a:p>
            <a:p>
              <a:r>
                <a:rPr lang="en-US" sz="3200" b="1" dirty="0">
                  <a:solidFill>
                    <a:schemeClr val="accent2"/>
                  </a:solidFill>
                </a:rPr>
                <a:t>Here: u=-2,v=-3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AD3603C1-C4DE-4792-8290-1876E429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" y="242766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A60FEE-0766-428D-B010-33C47DE7ECFC}"/>
              </a:ext>
            </a:extLst>
          </p:cNvPr>
          <p:cNvSpPr txBox="1"/>
          <p:nvPr/>
        </p:nvSpPr>
        <p:spPr>
          <a:xfrm>
            <a:off x="3686818" y="1761124"/>
            <a:ext cx="527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Window with and w/o Offset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0915D-CBBA-4322-9918-EE725F380291}"/>
              </a:ext>
            </a:extLst>
          </p:cNvPr>
          <p:cNvSpPr txBox="1"/>
          <p:nvPr/>
        </p:nvSpPr>
        <p:spPr>
          <a:xfrm>
            <a:off x="230907" y="1761124"/>
            <a:ext cx="311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Zoom-In at </a:t>
            </a:r>
            <a:r>
              <a:rPr lang="en-US" sz="2800" dirty="0" err="1"/>
              <a:t>x,y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74070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3A5C-0177-4C6F-A064-1F2F7737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 – Describing Features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771A18-3F35-4E14-964B-863207E6DB43}"/>
              </a:ext>
            </a:extLst>
          </p:cNvPr>
          <p:cNvSpPr txBox="1"/>
          <p:nvPr/>
        </p:nvSpPr>
        <p:spPr>
          <a:xfrm>
            <a:off x="2439105" y="1488700"/>
            <a:ext cx="352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Image – 40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CC87B8-6761-4FB5-BA56-520FFE978E5D}"/>
              </a:ext>
            </a:extLst>
          </p:cNvPr>
          <p:cNvSpPr txBox="1"/>
          <p:nvPr/>
        </p:nvSpPr>
        <p:spPr>
          <a:xfrm>
            <a:off x="276837" y="2951946"/>
            <a:ext cx="1283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Full</a:t>
            </a:r>
          </a:p>
          <a:p>
            <a:pPr algn="ctr"/>
            <a:r>
              <a:rPr lang="en-US" sz="2800" dirty="0"/>
              <a:t>Image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BEB94E7-DD78-4E78-942D-A10FF1777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05" y="2375479"/>
            <a:ext cx="3525964" cy="2286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8D7E70-EFB4-4837-8242-7FEE9785A360}"/>
              </a:ext>
            </a:extLst>
          </p:cNvPr>
          <p:cNvGrpSpPr/>
          <p:nvPr/>
        </p:nvGrpSpPr>
        <p:grpSpPr>
          <a:xfrm>
            <a:off x="5965069" y="1432919"/>
            <a:ext cx="3178931" cy="2567581"/>
            <a:chOff x="5965069" y="1432919"/>
            <a:chExt cx="3178931" cy="256758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983F4A-E6A0-4B07-84AD-68D3B90FFAE8}"/>
                </a:ext>
              </a:extLst>
            </p:cNvPr>
            <p:cNvSpPr txBox="1"/>
            <p:nvPr/>
          </p:nvSpPr>
          <p:spPr>
            <a:xfrm>
              <a:off x="5965069" y="1432919"/>
              <a:ext cx="31789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1/2 size, rot. 45°</a:t>
              </a:r>
            </a:p>
            <a:p>
              <a:pPr algn="ctr"/>
              <a:r>
                <a:rPr lang="en-US" sz="2400" dirty="0"/>
                <a:t>Lightened+40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E446CDC-FD08-49AC-A45F-0704EC23A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760" y="2857500"/>
              <a:ext cx="1767526" cy="1143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E8927C2-75AB-4422-9FD9-1385A3722FB4}"/>
              </a:ext>
            </a:extLst>
          </p:cNvPr>
          <p:cNvGrpSpPr/>
          <p:nvPr/>
        </p:nvGrpSpPr>
        <p:grpSpPr>
          <a:xfrm>
            <a:off x="0" y="5149606"/>
            <a:ext cx="8349872" cy="1371600"/>
            <a:chOff x="0" y="5149606"/>
            <a:chExt cx="8349872" cy="137160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DA9637-3E26-4F8B-996C-516298D70291}"/>
                </a:ext>
              </a:extLst>
            </p:cNvPr>
            <p:cNvSpPr txBox="1"/>
            <p:nvPr/>
          </p:nvSpPr>
          <p:spPr>
            <a:xfrm>
              <a:off x="0" y="5358352"/>
              <a:ext cx="24391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100x100 crop at Glasses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EE8D416-C35D-458C-BF17-E12AF7A87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081" y="5149606"/>
              <a:ext cx="1371600" cy="13716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090F2E5-8356-40B2-9A53-D73A2660E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8272" y="5149606"/>
              <a:ext cx="137160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81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913B-8676-4BB8-8F87-7AF59B1C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 – Describing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22CC4-8346-4878-84D3-81DF6B72B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Once we’ve found a corner/blobs, we can’t just use the image nearby. What about: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Scale?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Rotation?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Additive light?</a:t>
            </a:r>
          </a:p>
        </p:txBody>
      </p:sp>
    </p:spTree>
    <p:extLst>
      <p:ext uri="{BB962C8B-B14F-4D97-AF65-F5344CB8AC3E}">
        <p14:creationId xmlns:p14="http://schemas.microsoft.com/office/powerpoint/2010/main" val="1116017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4D75B-C78F-4D92-8A78-0ACBDAF2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Scale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945D67-E483-4B52-929E-6B70BF4AB5A3}"/>
              </a:ext>
            </a:extLst>
          </p:cNvPr>
          <p:cNvGrpSpPr/>
          <p:nvPr/>
        </p:nvGrpSpPr>
        <p:grpSpPr>
          <a:xfrm>
            <a:off x="496945" y="3429000"/>
            <a:ext cx="8150111" cy="2284835"/>
            <a:chOff x="365239" y="2918518"/>
            <a:chExt cx="4892561" cy="13716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C7CC41-A3E8-441D-AFF4-1379C098E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b="51050"/>
            <a:stretch>
              <a:fillRect/>
            </a:stretch>
          </p:blipFill>
          <p:spPr bwMode="auto">
            <a:xfrm>
              <a:off x="365239" y="2918518"/>
              <a:ext cx="4892561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9EE61B-0BCD-45A0-AA67-BB310910F540}"/>
                </a:ext>
              </a:extLst>
            </p:cNvPr>
            <p:cNvSpPr/>
            <p:nvPr/>
          </p:nvSpPr>
          <p:spPr bwMode="auto">
            <a:xfrm>
              <a:off x="1054332" y="2918518"/>
              <a:ext cx="1378187" cy="1347866"/>
            </a:xfrm>
            <a:prstGeom prst="ellipse">
              <a:avLst/>
            </a:prstGeom>
            <a:noFill/>
            <a:ln w="152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6ED8DD0-BC33-4EB6-A9A8-3723353BA828}"/>
                </a:ext>
              </a:extLst>
            </p:cNvPr>
            <p:cNvSpPr/>
            <p:nvPr/>
          </p:nvSpPr>
          <p:spPr bwMode="auto">
            <a:xfrm>
              <a:off x="4155251" y="3527676"/>
              <a:ext cx="413456" cy="404360"/>
            </a:xfrm>
            <a:prstGeom prst="ellipse">
              <a:avLst/>
            </a:prstGeom>
            <a:noFill/>
            <a:ln w="152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F7EDF9-B33A-4716-8F89-C574BB258344}"/>
              </a:ext>
            </a:extLst>
          </p:cNvPr>
          <p:cNvSpPr txBox="1"/>
          <p:nvPr/>
        </p:nvSpPr>
        <p:spPr>
          <a:xfrm>
            <a:off x="415638" y="1690689"/>
            <a:ext cx="8312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characteristic scale (maximum Laplacian response), we can just rescale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B20410-524A-48FE-ACF1-A7C21BB4E61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2673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8E5B5-BFB1-4151-99CA-6116EFFD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Rotation</a:t>
            </a:r>
          </a:p>
        </p:txBody>
      </p:sp>
      <p:pic>
        <p:nvPicPr>
          <p:cNvPr id="4" name="Picture 55" descr="descrip">
            <a:extLst>
              <a:ext uri="{FF2B5EF4-FFF2-40B4-BE49-F238E27FC236}">
                <a16:creationId xmlns:a16="http://schemas.microsoft.com/office/drawing/2014/main" id="{A28F54FC-1335-4354-923E-9F358218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6557" b="8105"/>
          <a:stretch>
            <a:fillRect/>
          </a:stretch>
        </p:blipFill>
        <p:spPr bwMode="auto">
          <a:xfrm>
            <a:off x="628650" y="2755726"/>
            <a:ext cx="3401247" cy="342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58">
            <a:extLst>
              <a:ext uri="{FF2B5EF4-FFF2-40B4-BE49-F238E27FC236}">
                <a16:creationId xmlns:a16="http://schemas.microsoft.com/office/drawing/2014/main" id="{6317653F-4516-4570-A594-05693D16F65B}"/>
              </a:ext>
            </a:extLst>
          </p:cNvPr>
          <p:cNvGrpSpPr>
            <a:grpSpLocks/>
          </p:cNvGrpSpPr>
          <p:nvPr/>
        </p:nvGrpSpPr>
        <p:grpSpPr bwMode="auto">
          <a:xfrm>
            <a:off x="3944938" y="3613716"/>
            <a:ext cx="3827462" cy="2212975"/>
            <a:chOff x="2725" y="2782"/>
            <a:chExt cx="2411" cy="1394"/>
          </a:xfrm>
        </p:grpSpPr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CA5276B4-D64C-4F6F-89EE-BCE3F2B37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5" y="2782"/>
              <a:ext cx="1681" cy="1394"/>
              <a:chOff x="4080" y="3573"/>
              <a:chExt cx="1066" cy="699"/>
            </a:xfrm>
          </p:grpSpPr>
          <p:sp>
            <p:nvSpPr>
              <p:cNvPr id="8" name="Freeform 11">
                <a:extLst>
                  <a:ext uri="{FF2B5EF4-FFF2-40B4-BE49-F238E27FC236}">
                    <a16:creationId xmlns:a16="http://schemas.microsoft.com/office/drawing/2014/main" id="{32761179-3DE5-4B6E-99E5-CB91A6758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573"/>
                <a:ext cx="958" cy="11"/>
              </a:xfrm>
              <a:custGeom>
                <a:avLst/>
                <a:gdLst>
                  <a:gd name="T0" fmla="*/ 0 w 8621"/>
                  <a:gd name="T1" fmla="*/ 0 h 101"/>
                  <a:gd name="T2" fmla="*/ 0 w 8621"/>
                  <a:gd name="T3" fmla="*/ 0 h 101"/>
                  <a:gd name="T4" fmla="*/ 0 w 8621"/>
                  <a:gd name="T5" fmla="*/ 0 h 101"/>
                  <a:gd name="T6" fmla="*/ 0 w 8621"/>
                  <a:gd name="T7" fmla="*/ 0 h 101"/>
                  <a:gd name="T8" fmla="*/ 0 w 8621"/>
                  <a:gd name="T9" fmla="*/ 0 h 101"/>
                  <a:gd name="T10" fmla="*/ 0 w 8621"/>
                  <a:gd name="T11" fmla="*/ 0 h 101"/>
                  <a:gd name="T12" fmla="*/ 0 w 8621"/>
                  <a:gd name="T13" fmla="*/ 0 h 101"/>
                  <a:gd name="T14" fmla="*/ 0 w 8621"/>
                  <a:gd name="T15" fmla="*/ 0 h 101"/>
                  <a:gd name="T16" fmla="*/ 0 w 8621"/>
                  <a:gd name="T17" fmla="*/ 0 h 101"/>
                  <a:gd name="T18" fmla="*/ 0 w 8621"/>
                  <a:gd name="T19" fmla="*/ 0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21"/>
                  <a:gd name="T31" fmla="*/ 0 h 101"/>
                  <a:gd name="T32" fmla="*/ 8621 w 8621"/>
                  <a:gd name="T33" fmla="*/ 101 h 1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21" h="101">
                    <a:moveTo>
                      <a:pt x="8621" y="51"/>
                    </a:moveTo>
                    <a:lnTo>
                      <a:pt x="8576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8576" y="101"/>
                    </a:lnTo>
                    <a:lnTo>
                      <a:pt x="8530" y="51"/>
                    </a:lnTo>
                    <a:lnTo>
                      <a:pt x="8621" y="51"/>
                    </a:lnTo>
                    <a:lnTo>
                      <a:pt x="8621" y="0"/>
                    </a:lnTo>
                    <a:lnTo>
                      <a:pt x="8576" y="0"/>
                    </a:lnTo>
                    <a:lnTo>
                      <a:pt x="8621" y="5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12">
                <a:extLst>
                  <a:ext uri="{FF2B5EF4-FFF2-40B4-BE49-F238E27FC236}">
                    <a16:creationId xmlns:a16="http://schemas.microsoft.com/office/drawing/2014/main" id="{67776DE9-EA33-4099-BFCB-F2B638A6B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" y="3579"/>
                <a:ext cx="11" cy="545"/>
              </a:xfrm>
              <a:custGeom>
                <a:avLst/>
                <a:gdLst>
                  <a:gd name="T0" fmla="*/ 0 w 91"/>
                  <a:gd name="T1" fmla="*/ 0 h 5457"/>
                  <a:gd name="T2" fmla="*/ 0 w 91"/>
                  <a:gd name="T3" fmla="*/ 0 h 5457"/>
                  <a:gd name="T4" fmla="*/ 0 w 91"/>
                  <a:gd name="T5" fmla="*/ 0 h 5457"/>
                  <a:gd name="T6" fmla="*/ 0 w 91"/>
                  <a:gd name="T7" fmla="*/ 0 h 5457"/>
                  <a:gd name="T8" fmla="*/ 0 w 91"/>
                  <a:gd name="T9" fmla="*/ 0 h 5457"/>
                  <a:gd name="T10" fmla="*/ 0 w 91"/>
                  <a:gd name="T11" fmla="*/ 0 h 5457"/>
                  <a:gd name="T12" fmla="*/ 0 w 91"/>
                  <a:gd name="T13" fmla="*/ 0 h 5457"/>
                  <a:gd name="T14" fmla="*/ 0 w 91"/>
                  <a:gd name="T15" fmla="*/ 0 h 5457"/>
                  <a:gd name="T16" fmla="*/ 0 w 91"/>
                  <a:gd name="T17" fmla="*/ 0 h 5457"/>
                  <a:gd name="T18" fmla="*/ 0 w 91"/>
                  <a:gd name="T19" fmla="*/ 0 h 54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457"/>
                  <a:gd name="T32" fmla="*/ 91 w 91"/>
                  <a:gd name="T33" fmla="*/ 5457 h 54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457">
                    <a:moveTo>
                      <a:pt x="46" y="5457"/>
                    </a:moveTo>
                    <a:lnTo>
                      <a:pt x="91" y="5407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5407"/>
                    </a:lnTo>
                    <a:lnTo>
                      <a:pt x="46" y="5357"/>
                    </a:lnTo>
                    <a:lnTo>
                      <a:pt x="46" y="5457"/>
                    </a:lnTo>
                    <a:lnTo>
                      <a:pt x="91" y="5457"/>
                    </a:lnTo>
                    <a:lnTo>
                      <a:pt x="91" y="5407"/>
                    </a:lnTo>
                    <a:lnTo>
                      <a:pt x="46" y="545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237D050E-9818-43A5-9649-8F1C2C1A0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4114"/>
                <a:ext cx="958" cy="10"/>
              </a:xfrm>
              <a:custGeom>
                <a:avLst/>
                <a:gdLst>
                  <a:gd name="T0" fmla="*/ 0 w 8622"/>
                  <a:gd name="T1" fmla="*/ 0 h 100"/>
                  <a:gd name="T2" fmla="*/ 0 w 8622"/>
                  <a:gd name="T3" fmla="*/ 0 h 100"/>
                  <a:gd name="T4" fmla="*/ 0 w 8622"/>
                  <a:gd name="T5" fmla="*/ 0 h 100"/>
                  <a:gd name="T6" fmla="*/ 0 w 8622"/>
                  <a:gd name="T7" fmla="*/ 0 h 100"/>
                  <a:gd name="T8" fmla="*/ 0 w 8622"/>
                  <a:gd name="T9" fmla="*/ 0 h 100"/>
                  <a:gd name="T10" fmla="*/ 0 w 8622"/>
                  <a:gd name="T11" fmla="*/ 0 h 100"/>
                  <a:gd name="T12" fmla="*/ 0 w 8622"/>
                  <a:gd name="T13" fmla="*/ 0 h 100"/>
                  <a:gd name="T14" fmla="*/ 0 w 8622"/>
                  <a:gd name="T15" fmla="*/ 0 h 100"/>
                  <a:gd name="T16" fmla="*/ 0 w 8622"/>
                  <a:gd name="T17" fmla="*/ 0 h 100"/>
                  <a:gd name="T18" fmla="*/ 0 w 8622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22"/>
                  <a:gd name="T31" fmla="*/ 0 h 100"/>
                  <a:gd name="T32" fmla="*/ 8622 w 8622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22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8622" y="100"/>
                    </a:lnTo>
                    <a:lnTo>
                      <a:pt x="8622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14F5B7E6-3BB1-4F97-AD1E-138BB8C7D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573"/>
                <a:ext cx="10" cy="546"/>
              </a:xfrm>
              <a:custGeom>
                <a:avLst/>
                <a:gdLst>
                  <a:gd name="T0" fmla="*/ 0 w 91"/>
                  <a:gd name="T1" fmla="*/ 0 h 5458"/>
                  <a:gd name="T2" fmla="*/ 0 w 91"/>
                  <a:gd name="T3" fmla="*/ 0 h 5458"/>
                  <a:gd name="T4" fmla="*/ 0 w 91"/>
                  <a:gd name="T5" fmla="*/ 0 h 5458"/>
                  <a:gd name="T6" fmla="*/ 0 w 91"/>
                  <a:gd name="T7" fmla="*/ 0 h 5458"/>
                  <a:gd name="T8" fmla="*/ 0 w 91"/>
                  <a:gd name="T9" fmla="*/ 0 h 5458"/>
                  <a:gd name="T10" fmla="*/ 0 w 91"/>
                  <a:gd name="T11" fmla="*/ 0 h 5458"/>
                  <a:gd name="T12" fmla="*/ 0 w 91"/>
                  <a:gd name="T13" fmla="*/ 0 h 5458"/>
                  <a:gd name="T14" fmla="*/ 0 w 91"/>
                  <a:gd name="T15" fmla="*/ 0 h 5458"/>
                  <a:gd name="T16" fmla="*/ 0 w 91"/>
                  <a:gd name="T17" fmla="*/ 0 h 5458"/>
                  <a:gd name="T18" fmla="*/ 0 w 91"/>
                  <a:gd name="T19" fmla="*/ 0 h 54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458"/>
                  <a:gd name="T32" fmla="*/ 91 w 91"/>
                  <a:gd name="T33" fmla="*/ 5458 h 545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458">
                    <a:moveTo>
                      <a:pt x="46" y="0"/>
                    </a:moveTo>
                    <a:lnTo>
                      <a:pt x="0" y="51"/>
                    </a:lnTo>
                    <a:lnTo>
                      <a:pt x="0" y="5458"/>
                    </a:lnTo>
                    <a:lnTo>
                      <a:pt x="91" y="5458"/>
                    </a:lnTo>
                    <a:lnTo>
                      <a:pt x="91" y="51"/>
                    </a:lnTo>
                    <a:lnTo>
                      <a:pt x="46" y="101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15">
                <a:extLst>
                  <a:ext uri="{FF2B5EF4-FFF2-40B4-BE49-F238E27FC236}">
                    <a16:creationId xmlns:a16="http://schemas.microsoft.com/office/drawing/2014/main" id="{40380761-93B0-408A-B07D-58B156D6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9" y="3984"/>
                <a:ext cx="136" cy="13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F0B51666-47EA-42A5-B2DF-C026250F1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979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B1886FF7-2542-446E-9557-77475BF39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3984"/>
                <a:ext cx="10" cy="140"/>
              </a:xfrm>
              <a:custGeom>
                <a:avLst/>
                <a:gdLst>
                  <a:gd name="T0" fmla="*/ 0 w 90"/>
                  <a:gd name="T1" fmla="*/ 0 h 1402"/>
                  <a:gd name="T2" fmla="*/ 0 w 90"/>
                  <a:gd name="T3" fmla="*/ 0 h 1402"/>
                  <a:gd name="T4" fmla="*/ 0 w 90"/>
                  <a:gd name="T5" fmla="*/ 0 h 1402"/>
                  <a:gd name="T6" fmla="*/ 0 w 90"/>
                  <a:gd name="T7" fmla="*/ 0 h 1402"/>
                  <a:gd name="T8" fmla="*/ 0 w 90"/>
                  <a:gd name="T9" fmla="*/ 0 h 1402"/>
                  <a:gd name="T10" fmla="*/ 0 w 90"/>
                  <a:gd name="T11" fmla="*/ 0 h 1402"/>
                  <a:gd name="T12" fmla="*/ 0 w 90"/>
                  <a:gd name="T13" fmla="*/ 0 h 1402"/>
                  <a:gd name="T14" fmla="*/ 0 w 90"/>
                  <a:gd name="T15" fmla="*/ 0 h 1402"/>
                  <a:gd name="T16" fmla="*/ 0 w 90"/>
                  <a:gd name="T17" fmla="*/ 0 h 1402"/>
                  <a:gd name="T18" fmla="*/ 0 w 90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1402"/>
                  <a:gd name="T32" fmla="*/ 90 w 90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1402">
                    <a:moveTo>
                      <a:pt x="45" y="1402"/>
                    </a:moveTo>
                    <a:lnTo>
                      <a:pt x="90" y="1352"/>
                    </a:lnTo>
                    <a:lnTo>
                      <a:pt x="90" y="0"/>
                    </a:lnTo>
                    <a:lnTo>
                      <a:pt x="0" y="0"/>
                    </a:lnTo>
                    <a:lnTo>
                      <a:pt x="0" y="1352"/>
                    </a:lnTo>
                    <a:lnTo>
                      <a:pt x="45" y="1302"/>
                    </a:lnTo>
                    <a:lnTo>
                      <a:pt x="45" y="1402"/>
                    </a:lnTo>
                    <a:lnTo>
                      <a:pt x="90" y="1402"/>
                    </a:lnTo>
                    <a:lnTo>
                      <a:pt x="90" y="1352"/>
                    </a:lnTo>
                    <a:lnTo>
                      <a:pt x="45" y="140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8">
                <a:extLst>
                  <a:ext uri="{FF2B5EF4-FFF2-40B4-BE49-F238E27FC236}">
                    <a16:creationId xmlns:a16="http://schemas.microsoft.com/office/drawing/2014/main" id="{FD7BB6EC-170A-45DE-9C79-3C8C5E0C8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9">
                <a:extLst>
                  <a:ext uri="{FF2B5EF4-FFF2-40B4-BE49-F238E27FC236}">
                    <a16:creationId xmlns:a16="http://schemas.microsoft.com/office/drawing/2014/main" id="{279930DC-4162-44CE-A34F-9D8B5687F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979"/>
                <a:ext cx="10" cy="140"/>
              </a:xfrm>
              <a:custGeom>
                <a:avLst/>
                <a:gdLst>
                  <a:gd name="T0" fmla="*/ 0 w 91"/>
                  <a:gd name="T1" fmla="*/ 0 h 1402"/>
                  <a:gd name="T2" fmla="*/ 0 w 91"/>
                  <a:gd name="T3" fmla="*/ 0 h 1402"/>
                  <a:gd name="T4" fmla="*/ 0 w 91"/>
                  <a:gd name="T5" fmla="*/ 0 h 1402"/>
                  <a:gd name="T6" fmla="*/ 0 w 91"/>
                  <a:gd name="T7" fmla="*/ 0 h 1402"/>
                  <a:gd name="T8" fmla="*/ 0 w 91"/>
                  <a:gd name="T9" fmla="*/ 0 h 1402"/>
                  <a:gd name="T10" fmla="*/ 0 w 91"/>
                  <a:gd name="T11" fmla="*/ 0 h 1402"/>
                  <a:gd name="T12" fmla="*/ 0 w 91"/>
                  <a:gd name="T13" fmla="*/ 0 h 1402"/>
                  <a:gd name="T14" fmla="*/ 0 w 91"/>
                  <a:gd name="T15" fmla="*/ 0 h 1402"/>
                  <a:gd name="T16" fmla="*/ 0 w 91"/>
                  <a:gd name="T17" fmla="*/ 0 h 1402"/>
                  <a:gd name="T18" fmla="*/ 0 w 91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1402"/>
                  <a:gd name="T32" fmla="*/ 91 w 91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1402">
                    <a:moveTo>
                      <a:pt x="46" y="0"/>
                    </a:moveTo>
                    <a:lnTo>
                      <a:pt x="0" y="50"/>
                    </a:lnTo>
                    <a:lnTo>
                      <a:pt x="0" y="1402"/>
                    </a:lnTo>
                    <a:lnTo>
                      <a:pt x="91" y="140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0">
                <a:extLst>
                  <a:ext uri="{FF2B5EF4-FFF2-40B4-BE49-F238E27FC236}">
                    <a16:creationId xmlns:a16="http://schemas.microsoft.com/office/drawing/2014/main" id="{95D5D7FA-1530-47D4-95F5-103823A84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3714"/>
                <a:ext cx="136" cy="40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6D5DB5AA-CDA8-4D88-B91C-AD98A52B0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5" y="370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271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79" y="50"/>
                    </a:lnTo>
                    <a:lnTo>
                      <a:pt x="1271" y="50"/>
                    </a:lnTo>
                    <a:lnTo>
                      <a:pt x="1271" y="0"/>
                    </a:lnTo>
                    <a:lnTo>
                      <a:pt x="1225" y="0"/>
                    </a:lnTo>
                    <a:lnTo>
                      <a:pt x="127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22">
                <a:extLst>
                  <a:ext uri="{FF2B5EF4-FFF2-40B4-BE49-F238E27FC236}">
                    <a16:creationId xmlns:a16="http://schemas.microsoft.com/office/drawing/2014/main" id="{93DEE554-7612-4ECF-8487-74373299D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714"/>
                <a:ext cx="10" cy="410"/>
              </a:xfrm>
              <a:custGeom>
                <a:avLst/>
                <a:gdLst>
                  <a:gd name="T0" fmla="*/ 0 w 92"/>
                  <a:gd name="T1" fmla="*/ 0 h 4106"/>
                  <a:gd name="T2" fmla="*/ 0 w 92"/>
                  <a:gd name="T3" fmla="*/ 0 h 4106"/>
                  <a:gd name="T4" fmla="*/ 0 w 92"/>
                  <a:gd name="T5" fmla="*/ 0 h 4106"/>
                  <a:gd name="T6" fmla="*/ 0 w 92"/>
                  <a:gd name="T7" fmla="*/ 0 h 4106"/>
                  <a:gd name="T8" fmla="*/ 0 w 92"/>
                  <a:gd name="T9" fmla="*/ 0 h 4106"/>
                  <a:gd name="T10" fmla="*/ 0 w 92"/>
                  <a:gd name="T11" fmla="*/ 0 h 4106"/>
                  <a:gd name="T12" fmla="*/ 0 w 92"/>
                  <a:gd name="T13" fmla="*/ 0 h 4106"/>
                  <a:gd name="T14" fmla="*/ 0 w 92"/>
                  <a:gd name="T15" fmla="*/ 0 h 4106"/>
                  <a:gd name="T16" fmla="*/ 0 w 92"/>
                  <a:gd name="T17" fmla="*/ 0 h 4106"/>
                  <a:gd name="T18" fmla="*/ 0 w 92"/>
                  <a:gd name="T19" fmla="*/ 0 h 4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4106"/>
                  <a:gd name="T32" fmla="*/ 92 w 92"/>
                  <a:gd name="T33" fmla="*/ 4106 h 4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4106">
                    <a:moveTo>
                      <a:pt x="46" y="4106"/>
                    </a:moveTo>
                    <a:lnTo>
                      <a:pt x="92" y="4056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4056"/>
                    </a:lnTo>
                    <a:lnTo>
                      <a:pt x="46" y="4006"/>
                    </a:lnTo>
                    <a:lnTo>
                      <a:pt x="46" y="4106"/>
                    </a:lnTo>
                    <a:lnTo>
                      <a:pt x="92" y="4106"/>
                    </a:lnTo>
                    <a:lnTo>
                      <a:pt x="92" y="4056"/>
                    </a:lnTo>
                    <a:lnTo>
                      <a:pt x="46" y="410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DB043010-CF30-4F22-8F05-AC50CD8DB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0" y="50"/>
                    </a:moveTo>
                    <a:lnTo>
                      <a:pt x="45" y="100"/>
                    </a:lnTo>
                    <a:lnTo>
                      <a:pt x="1270" y="100"/>
                    </a:lnTo>
                    <a:lnTo>
                      <a:pt x="1270" y="0"/>
                    </a:lnTo>
                    <a:lnTo>
                      <a:pt x="45" y="0"/>
                    </a:lnTo>
                    <a:lnTo>
                      <a:pt x="90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5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127A70B7-2C45-4BFE-9A1F-5FFF5A708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3709"/>
                <a:ext cx="10" cy="410"/>
              </a:xfrm>
              <a:custGeom>
                <a:avLst/>
                <a:gdLst>
                  <a:gd name="T0" fmla="*/ 0 w 90"/>
                  <a:gd name="T1" fmla="*/ 0 h 4106"/>
                  <a:gd name="T2" fmla="*/ 0 w 90"/>
                  <a:gd name="T3" fmla="*/ 0 h 4106"/>
                  <a:gd name="T4" fmla="*/ 0 w 90"/>
                  <a:gd name="T5" fmla="*/ 0 h 4106"/>
                  <a:gd name="T6" fmla="*/ 0 w 90"/>
                  <a:gd name="T7" fmla="*/ 0 h 4106"/>
                  <a:gd name="T8" fmla="*/ 0 w 90"/>
                  <a:gd name="T9" fmla="*/ 0 h 4106"/>
                  <a:gd name="T10" fmla="*/ 0 w 90"/>
                  <a:gd name="T11" fmla="*/ 0 h 4106"/>
                  <a:gd name="T12" fmla="*/ 0 w 90"/>
                  <a:gd name="T13" fmla="*/ 0 h 4106"/>
                  <a:gd name="T14" fmla="*/ 0 w 90"/>
                  <a:gd name="T15" fmla="*/ 0 h 4106"/>
                  <a:gd name="T16" fmla="*/ 0 w 90"/>
                  <a:gd name="T17" fmla="*/ 0 h 4106"/>
                  <a:gd name="T18" fmla="*/ 0 w 90"/>
                  <a:gd name="T19" fmla="*/ 0 h 4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4106"/>
                  <a:gd name="T32" fmla="*/ 90 w 90"/>
                  <a:gd name="T33" fmla="*/ 4106 h 4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4106">
                    <a:moveTo>
                      <a:pt x="45" y="0"/>
                    </a:moveTo>
                    <a:lnTo>
                      <a:pt x="0" y="50"/>
                    </a:lnTo>
                    <a:lnTo>
                      <a:pt x="0" y="4106"/>
                    </a:lnTo>
                    <a:lnTo>
                      <a:pt x="90" y="4106"/>
                    </a:lnTo>
                    <a:lnTo>
                      <a:pt x="90" y="50"/>
                    </a:lnTo>
                    <a:lnTo>
                      <a:pt x="45" y="10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25">
                <a:extLst>
                  <a:ext uri="{FF2B5EF4-FFF2-40B4-BE49-F238E27FC236}">
                    <a16:creationId xmlns:a16="http://schemas.microsoft.com/office/drawing/2014/main" id="{8D32A1CF-55D4-42E3-8C3A-4EF902CA5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1" y="3849"/>
                <a:ext cx="136" cy="27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ADDCC39B-5B7D-4493-B723-131612B99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84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92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0" y="5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92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30C0AAEA-F888-4741-920D-A4F2CA190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849"/>
                <a:ext cx="10" cy="275"/>
              </a:xfrm>
              <a:custGeom>
                <a:avLst/>
                <a:gdLst>
                  <a:gd name="T0" fmla="*/ 0 w 92"/>
                  <a:gd name="T1" fmla="*/ 0 h 2754"/>
                  <a:gd name="T2" fmla="*/ 0 w 92"/>
                  <a:gd name="T3" fmla="*/ 0 h 2754"/>
                  <a:gd name="T4" fmla="*/ 0 w 92"/>
                  <a:gd name="T5" fmla="*/ 0 h 2754"/>
                  <a:gd name="T6" fmla="*/ 0 w 92"/>
                  <a:gd name="T7" fmla="*/ 0 h 2754"/>
                  <a:gd name="T8" fmla="*/ 0 w 92"/>
                  <a:gd name="T9" fmla="*/ 0 h 2754"/>
                  <a:gd name="T10" fmla="*/ 0 w 92"/>
                  <a:gd name="T11" fmla="*/ 0 h 2754"/>
                  <a:gd name="T12" fmla="*/ 0 w 92"/>
                  <a:gd name="T13" fmla="*/ 0 h 2754"/>
                  <a:gd name="T14" fmla="*/ 0 w 92"/>
                  <a:gd name="T15" fmla="*/ 0 h 2754"/>
                  <a:gd name="T16" fmla="*/ 0 w 92"/>
                  <a:gd name="T17" fmla="*/ 0 h 2754"/>
                  <a:gd name="T18" fmla="*/ 0 w 92"/>
                  <a:gd name="T19" fmla="*/ 0 h 27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2754"/>
                  <a:gd name="T32" fmla="*/ 92 w 92"/>
                  <a:gd name="T33" fmla="*/ 2754 h 27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2754">
                    <a:moveTo>
                      <a:pt x="46" y="2654"/>
                    </a:moveTo>
                    <a:lnTo>
                      <a:pt x="92" y="2704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2704"/>
                    </a:lnTo>
                    <a:lnTo>
                      <a:pt x="46" y="2754"/>
                    </a:lnTo>
                    <a:lnTo>
                      <a:pt x="0" y="2704"/>
                    </a:lnTo>
                    <a:lnTo>
                      <a:pt x="0" y="2754"/>
                    </a:lnTo>
                    <a:lnTo>
                      <a:pt x="46" y="2754"/>
                    </a:lnTo>
                    <a:lnTo>
                      <a:pt x="46" y="265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8">
                <a:extLst>
                  <a:ext uri="{FF2B5EF4-FFF2-40B4-BE49-F238E27FC236}">
                    <a16:creationId xmlns:a16="http://schemas.microsoft.com/office/drawing/2014/main" id="{184AFB27-F05C-4BF8-852B-29DF308D8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1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179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270" y="50"/>
                    </a:lnTo>
                    <a:lnTo>
                      <a:pt x="1225" y="100"/>
                    </a:lnTo>
                    <a:lnTo>
                      <a:pt x="1270" y="100"/>
                    </a:lnTo>
                    <a:lnTo>
                      <a:pt x="1270" y="50"/>
                    </a:lnTo>
                    <a:lnTo>
                      <a:pt x="1179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9">
                <a:extLst>
                  <a:ext uri="{FF2B5EF4-FFF2-40B4-BE49-F238E27FC236}">
                    <a16:creationId xmlns:a16="http://schemas.microsoft.com/office/drawing/2014/main" id="{21BF111F-4EE7-4B2A-BDE1-9D8CF842E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844"/>
                <a:ext cx="10" cy="275"/>
              </a:xfrm>
              <a:custGeom>
                <a:avLst/>
                <a:gdLst>
                  <a:gd name="T0" fmla="*/ 0 w 91"/>
                  <a:gd name="T1" fmla="*/ 0 h 2754"/>
                  <a:gd name="T2" fmla="*/ 0 w 91"/>
                  <a:gd name="T3" fmla="*/ 0 h 2754"/>
                  <a:gd name="T4" fmla="*/ 0 w 91"/>
                  <a:gd name="T5" fmla="*/ 0 h 2754"/>
                  <a:gd name="T6" fmla="*/ 0 w 91"/>
                  <a:gd name="T7" fmla="*/ 0 h 2754"/>
                  <a:gd name="T8" fmla="*/ 0 w 91"/>
                  <a:gd name="T9" fmla="*/ 0 h 2754"/>
                  <a:gd name="T10" fmla="*/ 0 w 91"/>
                  <a:gd name="T11" fmla="*/ 0 h 2754"/>
                  <a:gd name="T12" fmla="*/ 0 w 91"/>
                  <a:gd name="T13" fmla="*/ 0 h 2754"/>
                  <a:gd name="T14" fmla="*/ 0 w 91"/>
                  <a:gd name="T15" fmla="*/ 0 h 2754"/>
                  <a:gd name="T16" fmla="*/ 0 w 91"/>
                  <a:gd name="T17" fmla="*/ 0 h 2754"/>
                  <a:gd name="T18" fmla="*/ 0 w 91"/>
                  <a:gd name="T19" fmla="*/ 0 h 27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2754"/>
                  <a:gd name="T32" fmla="*/ 91 w 91"/>
                  <a:gd name="T33" fmla="*/ 2754 h 27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2754">
                    <a:moveTo>
                      <a:pt x="46" y="100"/>
                    </a:moveTo>
                    <a:lnTo>
                      <a:pt x="0" y="50"/>
                    </a:lnTo>
                    <a:lnTo>
                      <a:pt x="0" y="2754"/>
                    </a:lnTo>
                    <a:lnTo>
                      <a:pt x="91" y="2754"/>
                    </a:lnTo>
                    <a:lnTo>
                      <a:pt x="91" y="5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91" y="0"/>
                    </a:lnTo>
                    <a:lnTo>
                      <a:pt x="46" y="0"/>
                    </a:lnTo>
                    <a:lnTo>
                      <a:pt x="46" y="10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30">
                <a:extLst>
                  <a:ext uri="{FF2B5EF4-FFF2-40B4-BE49-F238E27FC236}">
                    <a16:creationId xmlns:a16="http://schemas.microsoft.com/office/drawing/2014/main" id="{1C3DBD63-945E-4D8D-A041-12D8C266B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4029"/>
                <a:ext cx="136" cy="9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45BBDF6D-86E9-44F8-A3EA-AA675768E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402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D7178F4E-ACF5-4180-A0F8-44A0CF134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4029"/>
                <a:ext cx="10" cy="95"/>
              </a:xfrm>
              <a:custGeom>
                <a:avLst/>
                <a:gdLst>
                  <a:gd name="T0" fmla="*/ 0 w 90"/>
                  <a:gd name="T1" fmla="*/ 0 h 952"/>
                  <a:gd name="T2" fmla="*/ 0 w 90"/>
                  <a:gd name="T3" fmla="*/ 0 h 952"/>
                  <a:gd name="T4" fmla="*/ 0 w 90"/>
                  <a:gd name="T5" fmla="*/ 0 h 952"/>
                  <a:gd name="T6" fmla="*/ 0 w 90"/>
                  <a:gd name="T7" fmla="*/ 0 h 952"/>
                  <a:gd name="T8" fmla="*/ 0 w 90"/>
                  <a:gd name="T9" fmla="*/ 0 h 952"/>
                  <a:gd name="T10" fmla="*/ 0 w 90"/>
                  <a:gd name="T11" fmla="*/ 0 h 952"/>
                  <a:gd name="T12" fmla="*/ 0 w 90"/>
                  <a:gd name="T13" fmla="*/ 0 h 952"/>
                  <a:gd name="T14" fmla="*/ 0 w 90"/>
                  <a:gd name="T15" fmla="*/ 0 h 952"/>
                  <a:gd name="T16" fmla="*/ 0 w 90"/>
                  <a:gd name="T17" fmla="*/ 0 h 952"/>
                  <a:gd name="T18" fmla="*/ 0 w 90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52"/>
                  <a:gd name="T32" fmla="*/ 90 w 90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52">
                    <a:moveTo>
                      <a:pt x="45" y="952"/>
                    </a:moveTo>
                    <a:lnTo>
                      <a:pt x="90" y="902"/>
                    </a:lnTo>
                    <a:lnTo>
                      <a:pt x="90" y="0"/>
                    </a:lnTo>
                    <a:lnTo>
                      <a:pt x="0" y="0"/>
                    </a:lnTo>
                    <a:lnTo>
                      <a:pt x="0" y="902"/>
                    </a:lnTo>
                    <a:lnTo>
                      <a:pt x="45" y="852"/>
                    </a:lnTo>
                    <a:lnTo>
                      <a:pt x="45" y="952"/>
                    </a:lnTo>
                    <a:lnTo>
                      <a:pt x="90" y="952"/>
                    </a:lnTo>
                    <a:lnTo>
                      <a:pt x="90" y="902"/>
                    </a:lnTo>
                    <a:lnTo>
                      <a:pt x="45" y="95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id="{B0DDF0D2-CB47-4F95-895F-180504DFE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4">
                <a:extLst>
                  <a:ext uri="{FF2B5EF4-FFF2-40B4-BE49-F238E27FC236}">
                    <a16:creationId xmlns:a16="http://schemas.microsoft.com/office/drawing/2014/main" id="{C732A2F1-5F9B-48F5-BAF0-49D213189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4024"/>
                <a:ext cx="10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0"/>
                    </a:moveTo>
                    <a:lnTo>
                      <a:pt x="0" y="50"/>
                    </a:lnTo>
                    <a:lnTo>
                      <a:pt x="0" y="952"/>
                    </a:lnTo>
                    <a:lnTo>
                      <a:pt x="91" y="95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 35">
                <a:extLst>
                  <a:ext uri="{FF2B5EF4-FFF2-40B4-BE49-F238E27FC236}">
                    <a16:creationId xmlns:a16="http://schemas.microsoft.com/office/drawing/2014/main" id="{1C1EF449-14BC-413F-A4C4-532E85C47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3" y="3984"/>
                <a:ext cx="136" cy="13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A1889AEB-51AF-481C-BB53-AAD69D1B58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3" y="397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271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1" y="50"/>
                    </a:lnTo>
                    <a:lnTo>
                      <a:pt x="1271" y="0"/>
                    </a:lnTo>
                    <a:lnTo>
                      <a:pt x="1225" y="0"/>
                    </a:lnTo>
                    <a:lnTo>
                      <a:pt x="127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7">
                <a:extLst>
                  <a:ext uri="{FF2B5EF4-FFF2-40B4-BE49-F238E27FC236}">
                    <a16:creationId xmlns:a16="http://schemas.microsoft.com/office/drawing/2014/main" id="{3A8EF783-45E9-4774-8F33-F80C81948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3984"/>
                <a:ext cx="10" cy="140"/>
              </a:xfrm>
              <a:custGeom>
                <a:avLst/>
                <a:gdLst>
                  <a:gd name="T0" fmla="*/ 0 w 91"/>
                  <a:gd name="T1" fmla="*/ 0 h 1402"/>
                  <a:gd name="T2" fmla="*/ 0 w 91"/>
                  <a:gd name="T3" fmla="*/ 0 h 1402"/>
                  <a:gd name="T4" fmla="*/ 0 w 91"/>
                  <a:gd name="T5" fmla="*/ 0 h 1402"/>
                  <a:gd name="T6" fmla="*/ 0 w 91"/>
                  <a:gd name="T7" fmla="*/ 0 h 1402"/>
                  <a:gd name="T8" fmla="*/ 0 w 91"/>
                  <a:gd name="T9" fmla="*/ 0 h 1402"/>
                  <a:gd name="T10" fmla="*/ 0 w 91"/>
                  <a:gd name="T11" fmla="*/ 0 h 1402"/>
                  <a:gd name="T12" fmla="*/ 0 w 91"/>
                  <a:gd name="T13" fmla="*/ 0 h 1402"/>
                  <a:gd name="T14" fmla="*/ 0 w 91"/>
                  <a:gd name="T15" fmla="*/ 0 h 1402"/>
                  <a:gd name="T16" fmla="*/ 0 w 91"/>
                  <a:gd name="T17" fmla="*/ 0 h 1402"/>
                  <a:gd name="T18" fmla="*/ 0 w 91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1402"/>
                  <a:gd name="T32" fmla="*/ 91 w 91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1402">
                    <a:moveTo>
                      <a:pt x="45" y="1402"/>
                    </a:moveTo>
                    <a:lnTo>
                      <a:pt x="91" y="1352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1352"/>
                    </a:lnTo>
                    <a:lnTo>
                      <a:pt x="45" y="1302"/>
                    </a:lnTo>
                    <a:lnTo>
                      <a:pt x="45" y="1402"/>
                    </a:lnTo>
                    <a:lnTo>
                      <a:pt x="91" y="1402"/>
                    </a:lnTo>
                    <a:lnTo>
                      <a:pt x="91" y="1352"/>
                    </a:lnTo>
                    <a:lnTo>
                      <a:pt x="45" y="140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8">
                <a:extLst>
                  <a:ext uri="{FF2B5EF4-FFF2-40B4-BE49-F238E27FC236}">
                    <a16:creationId xmlns:a16="http://schemas.microsoft.com/office/drawing/2014/main" id="{47E59F8F-A1B3-4D07-8531-15990D56C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0" y="50"/>
                    </a:moveTo>
                    <a:lnTo>
                      <a:pt x="45" y="100"/>
                    </a:lnTo>
                    <a:lnTo>
                      <a:pt x="1270" y="100"/>
                    </a:lnTo>
                    <a:lnTo>
                      <a:pt x="1270" y="0"/>
                    </a:lnTo>
                    <a:lnTo>
                      <a:pt x="45" y="0"/>
                    </a:lnTo>
                    <a:lnTo>
                      <a:pt x="90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5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39">
                <a:extLst>
                  <a:ext uri="{FF2B5EF4-FFF2-40B4-BE49-F238E27FC236}">
                    <a16:creationId xmlns:a16="http://schemas.microsoft.com/office/drawing/2014/main" id="{31A1ADEC-608C-41AE-9257-0089F950D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3979"/>
                <a:ext cx="10" cy="140"/>
              </a:xfrm>
              <a:custGeom>
                <a:avLst/>
                <a:gdLst>
                  <a:gd name="T0" fmla="*/ 0 w 90"/>
                  <a:gd name="T1" fmla="*/ 0 h 1402"/>
                  <a:gd name="T2" fmla="*/ 0 w 90"/>
                  <a:gd name="T3" fmla="*/ 0 h 1402"/>
                  <a:gd name="T4" fmla="*/ 0 w 90"/>
                  <a:gd name="T5" fmla="*/ 0 h 1402"/>
                  <a:gd name="T6" fmla="*/ 0 w 90"/>
                  <a:gd name="T7" fmla="*/ 0 h 1402"/>
                  <a:gd name="T8" fmla="*/ 0 w 90"/>
                  <a:gd name="T9" fmla="*/ 0 h 1402"/>
                  <a:gd name="T10" fmla="*/ 0 w 90"/>
                  <a:gd name="T11" fmla="*/ 0 h 1402"/>
                  <a:gd name="T12" fmla="*/ 0 w 90"/>
                  <a:gd name="T13" fmla="*/ 0 h 1402"/>
                  <a:gd name="T14" fmla="*/ 0 w 90"/>
                  <a:gd name="T15" fmla="*/ 0 h 1402"/>
                  <a:gd name="T16" fmla="*/ 0 w 90"/>
                  <a:gd name="T17" fmla="*/ 0 h 1402"/>
                  <a:gd name="T18" fmla="*/ 0 w 90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1402"/>
                  <a:gd name="T32" fmla="*/ 90 w 90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1402">
                    <a:moveTo>
                      <a:pt x="45" y="0"/>
                    </a:moveTo>
                    <a:lnTo>
                      <a:pt x="0" y="50"/>
                    </a:lnTo>
                    <a:lnTo>
                      <a:pt x="0" y="1402"/>
                    </a:lnTo>
                    <a:lnTo>
                      <a:pt x="90" y="1402"/>
                    </a:lnTo>
                    <a:lnTo>
                      <a:pt x="90" y="50"/>
                    </a:lnTo>
                    <a:lnTo>
                      <a:pt x="45" y="10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40">
                <a:extLst>
                  <a:ext uri="{FF2B5EF4-FFF2-40B4-BE49-F238E27FC236}">
                    <a16:creationId xmlns:a16="http://schemas.microsoft.com/office/drawing/2014/main" id="{BA646894-A9D4-48E5-ACFD-6B14313FB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9" y="4074"/>
                <a:ext cx="136" cy="4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41">
                <a:extLst>
                  <a:ext uri="{FF2B5EF4-FFF2-40B4-BE49-F238E27FC236}">
                    <a16:creationId xmlns:a16="http://schemas.microsoft.com/office/drawing/2014/main" id="{569D7169-BD2D-4ABE-9B30-0F71DC220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406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91" y="50"/>
                    </a:moveTo>
                    <a:lnTo>
                      <a:pt x="45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5" y="0"/>
                    </a:lnTo>
                    <a:lnTo>
                      <a:pt x="0" y="5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9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2">
                <a:extLst>
                  <a:ext uri="{FF2B5EF4-FFF2-40B4-BE49-F238E27FC236}">
                    <a16:creationId xmlns:a16="http://schemas.microsoft.com/office/drawing/2014/main" id="{BFF35317-7337-4303-97AC-99FBA11A0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4074"/>
                <a:ext cx="10" cy="50"/>
              </a:xfrm>
              <a:custGeom>
                <a:avLst/>
                <a:gdLst>
                  <a:gd name="T0" fmla="*/ 0 w 91"/>
                  <a:gd name="T1" fmla="*/ 0 h 501"/>
                  <a:gd name="T2" fmla="*/ 0 w 91"/>
                  <a:gd name="T3" fmla="*/ 0 h 501"/>
                  <a:gd name="T4" fmla="*/ 0 w 91"/>
                  <a:gd name="T5" fmla="*/ 0 h 501"/>
                  <a:gd name="T6" fmla="*/ 0 w 91"/>
                  <a:gd name="T7" fmla="*/ 0 h 501"/>
                  <a:gd name="T8" fmla="*/ 0 w 91"/>
                  <a:gd name="T9" fmla="*/ 0 h 501"/>
                  <a:gd name="T10" fmla="*/ 0 w 91"/>
                  <a:gd name="T11" fmla="*/ 0 h 501"/>
                  <a:gd name="T12" fmla="*/ 0 w 91"/>
                  <a:gd name="T13" fmla="*/ 0 h 501"/>
                  <a:gd name="T14" fmla="*/ 0 w 91"/>
                  <a:gd name="T15" fmla="*/ 0 h 501"/>
                  <a:gd name="T16" fmla="*/ 0 w 91"/>
                  <a:gd name="T17" fmla="*/ 0 h 501"/>
                  <a:gd name="T18" fmla="*/ 0 w 91"/>
                  <a:gd name="T19" fmla="*/ 0 h 5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01"/>
                  <a:gd name="T32" fmla="*/ 91 w 91"/>
                  <a:gd name="T33" fmla="*/ 501 h 5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01">
                    <a:moveTo>
                      <a:pt x="45" y="401"/>
                    </a:moveTo>
                    <a:lnTo>
                      <a:pt x="91" y="451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451"/>
                    </a:lnTo>
                    <a:lnTo>
                      <a:pt x="45" y="501"/>
                    </a:lnTo>
                    <a:lnTo>
                      <a:pt x="0" y="451"/>
                    </a:lnTo>
                    <a:lnTo>
                      <a:pt x="0" y="501"/>
                    </a:lnTo>
                    <a:lnTo>
                      <a:pt x="45" y="501"/>
                    </a:lnTo>
                    <a:lnTo>
                      <a:pt x="45" y="40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43">
                <a:extLst>
                  <a:ext uri="{FF2B5EF4-FFF2-40B4-BE49-F238E27FC236}">
                    <a16:creationId xmlns:a16="http://schemas.microsoft.com/office/drawing/2014/main" id="{8BD2E577-8922-4968-8C00-6DA08EA79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9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180" y="50"/>
                    </a:moveTo>
                    <a:lnTo>
                      <a:pt x="1226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6" y="100"/>
                    </a:lnTo>
                    <a:lnTo>
                      <a:pt x="1271" y="50"/>
                    </a:lnTo>
                    <a:lnTo>
                      <a:pt x="1226" y="100"/>
                    </a:lnTo>
                    <a:lnTo>
                      <a:pt x="1271" y="100"/>
                    </a:lnTo>
                    <a:lnTo>
                      <a:pt x="1271" y="50"/>
                    </a:lnTo>
                    <a:lnTo>
                      <a:pt x="118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4">
                <a:extLst>
                  <a:ext uri="{FF2B5EF4-FFF2-40B4-BE49-F238E27FC236}">
                    <a16:creationId xmlns:a16="http://schemas.microsoft.com/office/drawing/2014/main" id="{4D1E4F78-AABB-4687-8C4B-1CF3DE52A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069"/>
                <a:ext cx="10" cy="50"/>
              </a:xfrm>
              <a:custGeom>
                <a:avLst/>
                <a:gdLst>
                  <a:gd name="T0" fmla="*/ 0 w 91"/>
                  <a:gd name="T1" fmla="*/ 0 h 501"/>
                  <a:gd name="T2" fmla="*/ 0 w 91"/>
                  <a:gd name="T3" fmla="*/ 0 h 501"/>
                  <a:gd name="T4" fmla="*/ 0 w 91"/>
                  <a:gd name="T5" fmla="*/ 0 h 501"/>
                  <a:gd name="T6" fmla="*/ 0 w 91"/>
                  <a:gd name="T7" fmla="*/ 0 h 501"/>
                  <a:gd name="T8" fmla="*/ 0 w 91"/>
                  <a:gd name="T9" fmla="*/ 0 h 501"/>
                  <a:gd name="T10" fmla="*/ 0 w 91"/>
                  <a:gd name="T11" fmla="*/ 0 h 501"/>
                  <a:gd name="T12" fmla="*/ 0 w 91"/>
                  <a:gd name="T13" fmla="*/ 0 h 501"/>
                  <a:gd name="T14" fmla="*/ 0 w 91"/>
                  <a:gd name="T15" fmla="*/ 0 h 501"/>
                  <a:gd name="T16" fmla="*/ 0 w 91"/>
                  <a:gd name="T17" fmla="*/ 0 h 501"/>
                  <a:gd name="T18" fmla="*/ 0 w 91"/>
                  <a:gd name="T19" fmla="*/ 0 h 5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01"/>
                  <a:gd name="T32" fmla="*/ 91 w 91"/>
                  <a:gd name="T33" fmla="*/ 501 h 5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01">
                    <a:moveTo>
                      <a:pt x="46" y="100"/>
                    </a:moveTo>
                    <a:lnTo>
                      <a:pt x="0" y="50"/>
                    </a:lnTo>
                    <a:lnTo>
                      <a:pt x="0" y="501"/>
                    </a:lnTo>
                    <a:lnTo>
                      <a:pt x="91" y="501"/>
                    </a:lnTo>
                    <a:lnTo>
                      <a:pt x="91" y="5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91" y="0"/>
                    </a:lnTo>
                    <a:lnTo>
                      <a:pt x="46" y="0"/>
                    </a:lnTo>
                    <a:lnTo>
                      <a:pt x="46" y="10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Rectangle 45">
                <a:extLst>
                  <a:ext uri="{FF2B5EF4-FFF2-40B4-BE49-F238E27FC236}">
                    <a16:creationId xmlns:a16="http://schemas.microsoft.com/office/drawing/2014/main" id="{B83A9F72-7AE8-4848-AFB2-121AD2AAA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5" y="4029"/>
                <a:ext cx="137" cy="9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6">
                <a:extLst>
                  <a:ext uri="{FF2B5EF4-FFF2-40B4-BE49-F238E27FC236}">
                    <a16:creationId xmlns:a16="http://schemas.microsoft.com/office/drawing/2014/main" id="{23B1AE8D-3B84-4D2A-B123-9CC5BAFC1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4024"/>
                <a:ext cx="142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79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47">
                <a:extLst>
                  <a:ext uri="{FF2B5EF4-FFF2-40B4-BE49-F238E27FC236}">
                    <a16:creationId xmlns:a16="http://schemas.microsoft.com/office/drawing/2014/main" id="{A3304D6D-BCB9-443D-A169-E368934E4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" y="4029"/>
                <a:ext cx="11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952"/>
                    </a:moveTo>
                    <a:lnTo>
                      <a:pt x="91" y="902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902"/>
                    </a:lnTo>
                    <a:lnTo>
                      <a:pt x="46" y="852"/>
                    </a:lnTo>
                    <a:lnTo>
                      <a:pt x="46" y="952"/>
                    </a:lnTo>
                    <a:lnTo>
                      <a:pt x="91" y="952"/>
                    </a:lnTo>
                    <a:lnTo>
                      <a:pt x="91" y="902"/>
                    </a:lnTo>
                    <a:lnTo>
                      <a:pt x="46" y="95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8">
                <a:extLst>
                  <a:ext uri="{FF2B5EF4-FFF2-40B4-BE49-F238E27FC236}">
                    <a16:creationId xmlns:a16="http://schemas.microsoft.com/office/drawing/2014/main" id="{DDDCF9BA-64C7-43F1-BAA3-F143F10DE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114"/>
                <a:ext cx="142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49">
                <a:extLst>
                  <a:ext uri="{FF2B5EF4-FFF2-40B4-BE49-F238E27FC236}">
                    <a16:creationId xmlns:a16="http://schemas.microsoft.com/office/drawing/2014/main" id="{CD74D8E0-481D-4E26-B122-DAE435924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024"/>
                <a:ext cx="10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0"/>
                    </a:moveTo>
                    <a:lnTo>
                      <a:pt x="0" y="50"/>
                    </a:lnTo>
                    <a:lnTo>
                      <a:pt x="0" y="952"/>
                    </a:lnTo>
                    <a:lnTo>
                      <a:pt x="91" y="95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Rectangle 50">
                <a:extLst>
                  <a:ext uri="{FF2B5EF4-FFF2-40B4-BE49-F238E27FC236}">
                    <a16:creationId xmlns:a16="http://schemas.microsoft.com/office/drawing/2014/main" id="{168B0C2B-5C75-4748-8659-4842F712F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4160"/>
                <a:ext cx="42" cy="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AvantGarde Bk BT" charset="0"/>
                  </a:rPr>
                  <a:t>0</a:t>
                </a:r>
                <a:endParaRPr lang="en-US"/>
              </a:p>
            </p:txBody>
          </p:sp>
          <p:sp>
            <p:nvSpPr>
              <p:cNvPr id="48" name="Rectangle 51">
                <a:extLst>
                  <a:ext uri="{FF2B5EF4-FFF2-40B4-BE49-F238E27FC236}">
                    <a16:creationId xmlns:a16="http://schemas.microsoft.com/office/drawing/2014/main" id="{D7FC7CED-FDF0-4D5B-922E-0412519EA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6" y="4145"/>
                <a:ext cx="43" cy="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AvantGarde Bk BT" charset="0"/>
                  </a:rPr>
                  <a:t>2</a:t>
                </a:r>
                <a:endParaRPr lang="en-US"/>
              </a:p>
            </p:txBody>
          </p:sp>
          <p:sp>
            <p:nvSpPr>
              <p:cNvPr id="49" name="Rectangle 52">
                <a:extLst>
                  <a:ext uri="{FF2B5EF4-FFF2-40B4-BE49-F238E27FC236}">
                    <a16:creationId xmlns:a16="http://schemas.microsoft.com/office/drawing/2014/main" id="{E04BA70C-6F0E-476F-8988-0884314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4" y="4133"/>
                <a:ext cx="42" cy="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 dirty="0">
                    <a:solidFill>
                      <a:srgbClr val="000000"/>
                    </a:solidFill>
                    <a:latin typeface="Symbol" pitchFamily="18" charset="2"/>
                  </a:rPr>
                  <a:t>p</a:t>
                </a:r>
                <a:endParaRPr lang="en-US" dirty="0"/>
              </a:p>
            </p:txBody>
          </p:sp>
          <p:sp>
            <p:nvSpPr>
              <p:cNvPr id="50" name="Freeform 53">
                <a:extLst>
                  <a:ext uri="{FF2B5EF4-FFF2-40B4-BE49-F238E27FC236}">
                    <a16:creationId xmlns:a16="http://schemas.microsoft.com/office/drawing/2014/main" id="{1F9D6C3D-4614-4762-A891-9C507BAC0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4153"/>
                <a:ext cx="53" cy="47"/>
              </a:xfrm>
              <a:custGeom>
                <a:avLst/>
                <a:gdLst>
                  <a:gd name="T0" fmla="*/ 0 w 474"/>
                  <a:gd name="T1" fmla="*/ 0 h 476"/>
                  <a:gd name="T2" fmla="*/ 0 w 474"/>
                  <a:gd name="T3" fmla="*/ 0 h 476"/>
                  <a:gd name="T4" fmla="*/ 0 w 474"/>
                  <a:gd name="T5" fmla="*/ 0 h 476"/>
                  <a:gd name="T6" fmla="*/ 0 w 474"/>
                  <a:gd name="T7" fmla="*/ 0 h 476"/>
                  <a:gd name="T8" fmla="*/ 0 w 474"/>
                  <a:gd name="T9" fmla="*/ 0 h 476"/>
                  <a:gd name="T10" fmla="*/ 0 w 474"/>
                  <a:gd name="T11" fmla="*/ 0 h 4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4"/>
                  <a:gd name="T19" fmla="*/ 0 h 476"/>
                  <a:gd name="T20" fmla="*/ 474 w 474"/>
                  <a:gd name="T21" fmla="*/ 476 h 4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4" h="476">
                    <a:moveTo>
                      <a:pt x="474" y="476"/>
                    </a:moveTo>
                    <a:lnTo>
                      <a:pt x="238" y="0"/>
                    </a:lnTo>
                    <a:lnTo>
                      <a:pt x="0" y="476"/>
                    </a:lnTo>
                    <a:lnTo>
                      <a:pt x="474" y="476"/>
                    </a:lnTo>
                    <a:lnTo>
                      <a:pt x="238" y="0"/>
                    </a:lnTo>
                    <a:lnTo>
                      <a:pt x="474" y="47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54">
                <a:extLst>
                  <a:ext uri="{FF2B5EF4-FFF2-40B4-BE49-F238E27FC236}">
                    <a16:creationId xmlns:a16="http://schemas.microsoft.com/office/drawing/2014/main" id="{95F469D6-C96E-4651-AAF3-B6349A5EB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0" y="4196"/>
                <a:ext cx="11" cy="76"/>
              </a:xfrm>
              <a:custGeom>
                <a:avLst/>
                <a:gdLst>
                  <a:gd name="T0" fmla="*/ 0 w 91"/>
                  <a:gd name="T1" fmla="*/ 0 h 760"/>
                  <a:gd name="T2" fmla="*/ 0 w 91"/>
                  <a:gd name="T3" fmla="*/ 0 h 760"/>
                  <a:gd name="T4" fmla="*/ 0 w 91"/>
                  <a:gd name="T5" fmla="*/ 0 h 760"/>
                  <a:gd name="T6" fmla="*/ 0 w 91"/>
                  <a:gd name="T7" fmla="*/ 0 h 760"/>
                  <a:gd name="T8" fmla="*/ 0 w 91"/>
                  <a:gd name="T9" fmla="*/ 0 h 760"/>
                  <a:gd name="T10" fmla="*/ 0 w 91"/>
                  <a:gd name="T11" fmla="*/ 0 h 7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760"/>
                  <a:gd name="T20" fmla="*/ 91 w 91"/>
                  <a:gd name="T21" fmla="*/ 760 h 7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760">
                    <a:moveTo>
                      <a:pt x="46" y="760"/>
                    </a:moveTo>
                    <a:lnTo>
                      <a:pt x="91" y="760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760"/>
                    </a:lnTo>
                    <a:lnTo>
                      <a:pt x="46" y="76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57">
              <a:extLst>
                <a:ext uri="{FF2B5EF4-FFF2-40B4-BE49-F238E27FC236}">
                  <a16:creationId xmlns:a16="http://schemas.microsoft.com/office/drawing/2014/main" id="{810A5395-6E0A-461E-88BE-BF4E98560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3063"/>
              <a:ext cx="539" cy="54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F96C84F-0670-472F-AFDE-969A2D1406C5}"/>
              </a:ext>
            </a:extLst>
          </p:cNvPr>
          <p:cNvSpPr txBox="1"/>
          <p:nvPr/>
        </p:nvSpPr>
        <p:spPr>
          <a:xfrm>
            <a:off x="415638" y="1690689"/>
            <a:ext cx="8312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window, can compute “dominant orientation” and then rotate image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417469-81A2-49A4-8F09-82836B2B9660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0EE79BD-8401-487F-AF93-5534B7174F17}"/>
              </a:ext>
            </a:extLst>
          </p:cNvPr>
          <p:cNvGrpSpPr/>
          <p:nvPr/>
        </p:nvGrpSpPr>
        <p:grpSpPr>
          <a:xfrm>
            <a:off x="2182595" y="3031958"/>
            <a:ext cx="2406867" cy="3298500"/>
            <a:chOff x="2182595" y="3031958"/>
            <a:chExt cx="2406867" cy="3298500"/>
          </a:xfrm>
        </p:grpSpPr>
        <p:sp>
          <p:nvSpPr>
            <p:cNvPr id="54" name="Line 56">
              <a:extLst>
                <a:ext uri="{FF2B5EF4-FFF2-40B4-BE49-F238E27FC236}">
                  <a16:creationId xmlns:a16="http://schemas.microsoft.com/office/drawing/2014/main" id="{9F60EC46-6F66-4227-9071-9220C74122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5113" y="3276600"/>
              <a:ext cx="1538687" cy="132427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6">
              <a:extLst>
                <a:ext uri="{FF2B5EF4-FFF2-40B4-BE49-F238E27FC236}">
                  <a16:creationId xmlns:a16="http://schemas.microsoft.com/office/drawing/2014/main" id="{1E806D2A-DCAE-4540-B681-819A433782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2595" y="4564929"/>
              <a:ext cx="1320921" cy="132427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E6C3D2-3535-40DD-B617-7C889FB385F9}"/>
                </a:ext>
              </a:extLst>
            </p:cNvPr>
            <p:cNvSpPr txBox="1"/>
            <p:nvPr/>
          </p:nvSpPr>
          <p:spPr>
            <a:xfrm>
              <a:off x="3733800" y="3031958"/>
              <a:ext cx="855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“y”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DACD198-EFE9-4603-A86D-AC93849E3BF1}"/>
                </a:ext>
              </a:extLst>
            </p:cNvPr>
            <p:cNvSpPr txBox="1"/>
            <p:nvPr/>
          </p:nvSpPr>
          <p:spPr>
            <a:xfrm>
              <a:off x="3480652" y="5745683"/>
              <a:ext cx="855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“x”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858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F22D-48C5-4BBF-AD48-A7903F6D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and Rotation</a:t>
            </a:r>
          </a:p>
        </p:txBody>
      </p:sp>
      <p:pic>
        <p:nvPicPr>
          <p:cNvPr id="4" name="Picture 3" descr="SIFT_fade">
            <a:extLst>
              <a:ext uri="{FF2B5EF4-FFF2-40B4-BE49-F238E27FC236}">
                <a16:creationId xmlns:a16="http://schemas.microsoft.com/office/drawing/2014/main" id="{AC2C7AA6-38C5-4D59-8A17-AE4945A6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02" y="2429704"/>
            <a:ext cx="4866463" cy="365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3E46F-6D22-4237-ACAE-B6E609598F7E}"/>
              </a:ext>
            </a:extLst>
          </p:cNvPr>
          <p:cNvSpPr txBox="1"/>
          <p:nvPr/>
        </p:nvSpPr>
        <p:spPr>
          <a:xfrm>
            <a:off x="415638" y="1352486"/>
            <a:ext cx="8312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SIFT features at characteristic scales and dominant orientations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50BBBA-EDB6-4C2B-B033-4D39979D15A9}"/>
              </a:ext>
            </a:extLst>
          </p:cNvPr>
          <p:cNvSpPr txBox="1"/>
          <p:nvPr/>
        </p:nvSpPr>
        <p:spPr>
          <a:xfrm>
            <a:off x="357404" y="6262041"/>
            <a:ext cx="83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Picture credit: S. </a:t>
            </a:r>
            <a:r>
              <a:rPr lang="en-US" sz="1200" dirty="0" err="1"/>
              <a:t>Lazebnik</a:t>
            </a:r>
            <a:r>
              <a:rPr lang="en-US" sz="1200" dirty="0"/>
              <a:t>. Paper: David G. Lowe. </a:t>
            </a:r>
            <a:r>
              <a:rPr lang="en-US" sz="1200" b="1" dirty="0">
                <a:hlinkClick r:id="rId3"/>
              </a:rPr>
              <a:t>"Distinctive image features from scale-invariant </a:t>
            </a:r>
            <a:r>
              <a:rPr lang="en-US" sz="1200" b="1" dirty="0" err="1">
                <a:hlinkClick r:id="rId3"/>
              </a:rPr>
              <a:t>keypoints</a:t>
            </a:r>
            <a:r>
              <a:rPr lang="en-US" sz="1200" b="1" dirty="0">
                <a:hlinkClick r:id="rId3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</p:spTree>
    <p:extLst>
      <p:ext uri="{BB962C8B-B14F-4D97-AF65-F5344CB8AC3E}">
        <p14:creationId xmlns:p14="http://schemas.microsoft.com/office/powerpoint/2010/main" val="12286912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F22D-48C5-4BBF-AD48-A7903F6D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and Rotation</a:t>
            </a:r>
          </a:p>
        </p:txBody>
      </p:sp>
      <p:pic>
        <p:nvPicPr>
          <p:cNvPr id="4" name="Picture 3" descr="SIFT_fade">
            <a:extLst>
              <a:ext uri="{FF2B5EF4-FFF2-40B4-BE49-F238E27FC236}">
                <a16:creationId xmlns:a16="http://schemas.microsoft.com/office/drawing/2014/main" id="{AC2C7AA6-38C5-4D59-8A17-AE4945A6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02" y="2429704"/>
            <a:ext cx="4866463" cy="365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9168D0-B0E4-47B2-8EEB-E9D878C386E1}"/>
              </a:ext>
            </a:extLst>
          </p:cNvPr>
          <p:cNvSpPr txBox="1"/>
          <p:nvPr/>
        </p:nvSpPr>
        <p:spPr>
          <a:xfrm>
            <a:off x="357404" y="6262041"/>
            <a:ext cx="83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Picture credit: S. </a:t>
            </a:r>
            <a:r>
              <a:rPr lang="en-US" sz="1200" dirty="0" err="1"/>
              <a:t>Lazebnik</a:t>
            </a:r>
            <a:r>
              <a:rPr lang="en-US" sz="1200" dirty="0"/>
              <a:t>. Paper: David G. Lowe. </a:t>
            </a:r>
            <a:r>
              <a:rPr lang="en-US" sz="1200" b="1" dirty="0">
                <a:hlinkClick r:id="rId3"/>
              </a:rPr>
              <a:t>"Distinctive image features from scale-invariant </a:t>
            </a:r>
            <a:r>
              <a:rPr lang="en-US" sz="1200" b="1" dirty="0" err="1">
                <a:hlinkClick r:id="rId3"/>
              </a:rPr>
              <a:t>keypoints</a:t>
            </a:r>
            <a:r>
              <a:rPr lang="en-US" sz="1200" b="1" dirty="0">
                <a:hlinkClick r:id="rId3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0124E0-6796-4CC4-9BF6-7AC129889DCE}"/>
              </a:ext>
            </a:extLst>
          </p:cNvPr>
          <p:cNvGrpSpPr/>
          <p:nvPr/>
        </p:nvGrpSpPr>
        <p:grpSpPr>
          <a:xfrm>
            <a:off x="137474" y="2491079"/>
            <a:ext cx="4000762" cy="2711182"/>
            <a:chOff x="137474" y="2491079"/>
            <a:chExt cx="4000762" cy="271118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FA0C6D9-08DE-426A-B0EE-5D6722455B2C}"/>
                </a:ext>
              </a:extLst>
            </p:cNvPr>
            <p:cNvGrpSpPr/>
            <p:nvPr/>
          </p:nvGrpSpPr>
          <p:grpSpPr>
            <a:xfrm>
              <a:off x="180472" y="2504265"/>
              <a:ext cx="1720771" cy="1822577"/>
              <a:chOff x="-209" y="2312894"/>
              <a:chExt cx="1721433" cy="1823278"/>
            </a:xfrm>
          </p:grpSpPr>
          <p:pic>
            <p:nvPicPr>
              <p:cNvPr id="9" name="Picture 8" descr="SIFT_fade">
                <a:extLst>
                  <a:ext uri="{FF2B5EF4-FFF2-40B4-BE49-F238E27FC236}">
                    <a16:creationId xmlns:a16="http://schemas.microsoft.com/office/drawing/2014/main" id="{E903B47B-201D-400C-AE7B-115D0F2D50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0" t="45156" r="75040" b="29211"/>
              <a:stretch/>
            </p:blipFill>
            <p:spPr bwMode="auto">
              <a:xfrm rot="569431">
                <a:off x="177553" y="2508812"/>
                <a:ext cx="1365909" cy="1369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9035A08-BA2E-4308-9417-77AEF552E4EA}"/>
                  </a:ext>
                </a:extLst>
              </p:cNvPr>
              <p:cNvSpPr/>
              <p:nvPr/>
            </p:nvSpPr>
            <p:spPr>
              <a:xfrm>
                <a:off x="1472453" y="2312894"/>
                <a:ext cx="248771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B286469-74E0-4D31-965B-013E8E57FF16}"/>
                  </a:ext>
                </a:extLst>
              </p:cNvPr>
              <p:cNvSpPr/>
              <p:nvPr/>
            </p:nvSpPr>
            <p:spPr>
              <a:xfrm>
                <a:off x="-209" y="2525806"/>
                <a:ext cx="248771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F1B5C5-9787-4D3A-A78C-F6D71DFE47D8}"/>
                  </a:ext>
                </a:extLst>
              </p:cNvPr>
              <p:cNvSpPr/>
              <p:nvPr/>
            </p:nvSpPr>
            <p:spPr>
              <a:xfrm>
                <a:off x="123189" y="2312894"/>
                <a:ext cx="1494866" cy="286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EA99A05-2EF1-4503-971C-151724D69134}"/>
                  </a:ext>
                </a:extLst>
              </p:cNvPr>
              <p:cNvSpPr/>
              <p:nvPr/>
            </p:nvSpPr>
            <p:spPr>
              <a:xfrm>
                <a:off x="226358" y="3809143"/>
                <a:ext cx="1494866" cy="286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43A2FD9-A421-4C33-93F9-23E0AA8AC43D}"/>
                </a:ext>
              </a:extLst>
            </p:cNvPr>
            <p:cNvSpPr/>
            <p:nvPr/>
          </p:nvSpPr>
          <p:spPr>
            <a:xfrm>
              <a:off x="2102665" y="3962185"/>
              <a:ext cx="1240076" cy="1240076"/>
            </a:xfrm>
            <a:prstGeom prst="ellips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1C29ECE-09EB-40E7-9FE7-1230500706DC}"/>
                </a:ext>
              </a:extLst>
            </p:cNvPr>
            <p:cNvSpPr/>
            <p:nvPr/>
          </p:nvSpPr>
          <p:spPr>
            <a:xfrm>
              <a:off x="137474" y="2491079"/>
              <a:ext cx="1757163" cy="1757163"/>
            </a:xfrm>
            <a:prstGeom prst="ellips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A4D1166-08A9-451D-BA60-91DB320F297F}"/>
                </a:ext>
              </a:extLst>
            </p:cNvPr>
            <p:cNvCxnSpPr>
              <a:stCxn id="3" idx="0"/>
              <a:endCxn id="22" idx="7"/>
            </p:cNvCxnSpPr>
            <p:nvPr/>
          </p:nvCxnSpPr>
          <p:spPr>
            <a:xfrm flipH="1" flipV="1">
              <a:off x="1637306" y="2748410"/>
              <a:ext cx="1085397" cy="1213775"/>
            </a:xfrm>
            <a:prstGeom prst="straightConnector1">
              <a:avLst/>
            </a:prstGeom>
            <a:ln w="762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548B717-F5A1-4731-B477-93D5687CFE3C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 flipH="1" flipV="1">
              <a:off x="510416" y="4102220"/>
              <a:ext cx="1773854" cy="918436"/>
            </a:xfrm>
            <a:prstGeom prst="straightConnector1">
              <a:avLst/>
            </a:prstGeom>
            <a:ln w="762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CEF200-A1F0-4864-A02B-FF891CE0FEBD}"/>
                </a:ext>
              </a:extLst>
            </p:cNvPr>
            <p:cNvSpPr txBox="1"/>
            <p:nvPr/>
          </p:nvSpPr>
          <p:spPr>
            <a:xfrm>
              <a:off x="2179410" y="2811455"/>
              <a:ext cx="1958826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Rotate and set to common scale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E4BC25-576A-4556-A886-2F5C4A4CF59C}"/>
              </a:ext>
            </a:extLst>
          </p:cNvPr>
          <p:cNvGrpSpPr/>
          <p:nvPr/>
        </p:nvGrpSpPr>
        <p:grpSpPr>
          <a:xfrm>
            <a:off x="5025655" y="2137854"/>
            <a:ext cx="4118345" cy="3005427"/>
            <a:chOff x="5025655" y="2137854"/>
            <a:chExt cx="4118345" cy="300542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168153B-4AE3-4250-8BCB-ABE353BB193F}"/>
                </a:ext>
              </a:extLst>
            </p:cNvPr>
            <p:cNvGrpSpPr/>
            <p:nvPr/>
          </p:nvGrpSpPr>
          <p:grpSpPr>
            <a:xfrm>
              <a:off x="6852279" y="2137854"/>
              <a:ext cx="2291721" cy="2272781"/>
              <a:chOff x="7090239" y="2110960"/>
              <a:chExt cx="1827403" cy="1812300"/>
            </a:xfrm>
          </p:grpSpPr>
          <p:pic>
            <p:nvPicPr>
              <p:cNvPr id="10" name="Picture 9" descr="SIFT_fade">
                <a:extLst>
                  <a:ext uri="{FF2B5EF4-FFF2-40B4-BE49-F238E27FC236}">
                    <a16:creationId xmlns:a16="http://schemas.microsoft.com/office/drawing/2014/main" id="{61A9ADA0-2368-42F8-B475-D887B5481B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44" t="47988" r="22147" b="33443"/>
              <a:stretch/>
            </p:blipFill>
            <p:spPr bwMode="auto">
              <a:xfrm rot="20182491">
                <a:off x="7447100" y="2376887"/>
                <a:ext cx="1218996" cy="1203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0D444F-68C5-4D81-926D-78377A577D01}"/>
                  </a:ext>
                </a:extLst>
              </p:cNvPr>
              <p:cNvSpPr/>
              <p:nvPr/>
            </p:nvSpPr>
            <p:spPr>
              <a:xfrm>
                <a:off x="7187581" y="2235926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E39EDEB-910F-4E6B-A674-2E1DB8CED352}"/>
                  </a:ext>
                </a:extLst>
              </p:cNvPr>
              <p:cNvSpPr/>
              <p:nvPr/>
            </p:nvSpPr>
            <p:spPr>
              <a:xfrm>
                <a:off x="8525358" y="2312894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5ACF00-4951-4D6B-BFDA-5F5F494156C0}"/>
                  </a:ext>
                </a:extLst>
              </p:cNvPr>
              <p:cNvSpPr/>
              <p:nvPr/>
            </p:nvSpPr>
            <p:spPr>
              <a:xfrm>
                <a:off x="7090239" y="2110960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5E034F2-2693-4340-91AD-820136F2B8D9}"/>
                  </a:ext>
                </a:extLst>
              </p:cNvPr>
              <p:cNvSpPr/>
              <p:nvPr/>
            </p:nvSpPr>
            <p:spPr>
              <a:xfrm>
                <a:off x="7422776" y="3450171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j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197F0D1-9253-4637-889F-19058D1E0913}"/>
                </a:ext>
              </a:extLst>
            </p:cNvPr>
            <p:cNvSpPr/>
            <p:nvPr/>
          </p:nvSpPr>
          <p:spPr>
            <a:xfrm>
              <a:off x="5025655" y="4122659"/>
              <a:ext cx="846988" cy="846988"/>
            </a:xfrm>
            <a:prstGeom prst="ellipse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56A294E-D207-4ECB-BDF3-913794721817}"/>
                </a:ext>
              </a:extLst>
            </p:cNvPr>
            <p:cNvSpPr/>
            <p:nvPr/>
          </p:nvSpPr>
          <p:spPr>
            <a:xfrm>
              <a:off x="7172775" y="2429703"/>
              <a:ext cx="1676269" cy="1676269"/>
            </a:xfrm>
            <a:prstGeom prst="ellipse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A6B9377-0B31-4786-B8A5-58AAF7D7D716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5251076" y="2675187"/>
              <a:ext cx="2167183" cy="1497080"/>
            </a:xfrm>
            <a:prstGeom prst="straightConnector1">
              <a:avLst/>
            </a:prstGeom>
            <a:ln w="762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870B651-E1FA-4AE9-AF09-1A22464FA206}"/>
                </a:ext>
              </a:extLst>
            </p:cNvPr>
            <p:cNvCxnSpPr>
              <a:cxnSpLocks/>
              <a:stCxn id="21" idx="5"/>
            </p:cNvCxnSpPr>
            <p:nvPr/>
          </p:nvCxnSpPr>
          <p:spPr>
            <a:xfrm flipV="1">
              <a:off x="5748604" y="4102220"/>
              <a:ext cx="2458050" cy="743388"/>
            </a:xfrm>
            <a:prstGeom prst="straightConnector1">
              <a:avLst/>
            </a:prstGeom>
            <a:ln w="762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7B9E140-1EA8-48EF-8E1D-7F9C610B3788}"/>
                </a:ext>
              </a:extLst>
            </p:cNvPr>
            <p:cNvSpPr txBox="1"/>
            <p:nvPr/>
          </p:nvSpPr>
          <p:spPr>
            <a:xfrm>
              <a:off x="6693216" y="4496950"/>
              <a:ext cx="1958826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Rotate and set to common scale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5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F22D-48C5-4BBF-AD48-A7903F6D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Descriptors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9168D0-B0E4-47B2-8EEB-E9D878C386E1}"/>
              </a:ext>
            </a:extLst>
          </p:cNvPr>
          <p:cNvSpPr txBox="1"/>
          <p:nvPr/>
        </p:nvSpPr>
        <p:spPr>
          <a:xfrm>
            <a:off x="357404" y="6262041"/>
            <a:ext cx="83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from David G. Lowe. </a:t>
            </a:r>
            <a:r>
              <a:rPr lang="en-US" sz="1200" b="1" dirty="0">
                <a:hlinkClick r:id="rId2"/>
              </a:rPr>
              <a:t>"Distinctive image features from scale-invariant </a:t>
            </a:r>
            <a:r>
              <a:rPr lang="en-US" sz="1200" b="1" dirty="0" err="1">
                <a:hlinkClick r:id="rId2"/>
              </a:rPr>
              <a:t>keypoints</a:t>
            </a:r>
            <a:r>
              <a:rPr lang="en-US" sz="1200" b="1" dirty="0">
                <a:hlinkClick r:id="rId2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4CA3B2-1BC3-46DB-A77B-2E525DFEDE47}"/>
              </a:ext>
            </a:extLst>
          </p:cNvPr>
          <p:cNvGrpSpPr/>
          <p:nvPr/>
        </p:nvGrpSpPr>
        <p:grpSpPr>
          <a:xfrm>
            <a:off x="3420067" y="1353568"/>
            <a:ext cx="3241741" cy="2578301"/>
            <a:chOff x="3420067" y="1353568"/>
            <a:chExt cx="3241741" cy="25783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5EDBC49-50FE-4C25-AA0D-252FDB928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781" b="7949"/>
            <a:stretch/>
          </p:blipFill>
          <p:spPr>
            <a:xfrm flipH="1">
              <a:off x="3420067" y="1353568"/>
              <a:ext cx="2456185" cy="2578301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59B0E5E-9E57-4592-9330-88A9A172A4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6722" y="2642718"/>
              <a:ext cx="59508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129B35-5550-4D4D-8B92-087C8660B0FE}"/>
              </a:ext>
            </a:extLst>
          </p:cNvPr>
          <p:cNvGrpSpPr/>
          <p:nvPr/>
        </p:nvGrpSpPr>
        <p:grpSpPr>
          <a:xfrm>
            <a:off x="6852279" y="1581992"/>
            <a:ext cx="2291721" cy="2272781"/>
            <a:chOff x="6852279" y="2137854"/>
            <a:chExt cx="2291721" cy="22727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46C450-7A52-49E6-ADDB-3AA1DDC0B430}"/>
                </a:ext>
              </a:extLst>
            </p:cNvPr>
            <p:cNvGrpSpPr/>
            <p:nvPr/>
          </p:nvGrpSpPr>
          <p:grpSpPr>
            <a:xfrm>
              <a:off x="6852279" y="2137854"/>
              <a:ext cx="2291721" cy="2272781"/>
              <a:chOff x="7090239" y="2110960"/>
              <a:chExt cx="1827403" cy="1812300"/>
            </a:xfrm>
          </p:grpSpPr>
          <p:pic>
            <p:nvPicPr>
              <p:cNvPr id="34" name="Picture 33" descr="SIFT_fade">
                <a:extLst>
                  <a:ext uri="{FF2B5EF4-FFF2-40B4-BE49-F238E27FC236}">
                    <a16:creationId xmlns:a16="http://schemas.microsoft.com/office/drawing/2014/main" id="{333D95F9-316F-4178-9640-B39497B0F1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44" t="47988" r="22147" b="33443"/>
              <a:stretch/>
            </p:blipFill>
            <p:spPr bwMode="auto">
              <a:xfrm rot="20182491">
                <a:off x="7447100" y="2376887"/>
                <a:ext cx="1218996" cy="1203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6B39302-6E24-4BB6-8099-825482D6108A}"/>
                  </a:ext>
                </a:extLst>
              </p:cNvPr>
              <p:cNvSpPr/>
              <p:nvPr/>
            </p:nvSpPr>
            <p:spPr>
              <a:xfrm>
                <a:off x="7187581" y="2235926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3C5BF9F-9F6C-4F09-A0E1-A2D4444FFB80}"/>
                  </a:ext>
                </a:extLst>
              </p:cNvPr>
              <p:cNvSpPr/>
              <p:nvPr/>
            </p:nvSpPr>
            <p:spPr>
              <a:xfrm>
                <a:off x="8525358" y="2312894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1B0C34A-1B90-4DAD-96D3-C61117ABF391}"/>
                  </a:ext>
                </a:extLst>
              </p:cNvPr>
              <p:cNvSpPr/>
              <p:nvPr/>
            </p:nvSpPr>
            <p:spPr>
              <a:xfrm>
                <a:off x="7090239" y="2110960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E4C39F0-ADFF-4A2B-9730-9DD0268F41CC}"/>
                  </a:ext>
                </a:extLst>
              </p:cNvPr>
              <p:cNvSpPr/>
              <p:nvPr/>
            </p:nvSpPr>
            <p:spPr>
              <a:xfrm>
                <a:off x="7422776" y="3450171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j</a:t>
                </a:r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50D957C-1C1C-42A7-B3DA-A95AE8698E92}"/>
                </a:ext>
              </a:extLst>
            </p:cNvPr>
            <p:cNvSpPr/>
            <p:nvPr/>
          </p:nvSpPr>
          <p:spPr>
            <a:xfrm>
              <a:off x="7172775" y="2429703"/>
              <a:ext cx="1676269" cy="1676269"/>
            </a:xfrm>
            <a:prstGeom prst="ellipse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7E2595A-53BB-4234-AA90-89F34308D48B}"/>
              </a:ext>
            </a:extLst>
          </p:cNvPr>
          <p:cNvSpPr txBox="1"/>
          <p:nvPr/>
        </p:nvSpPr>
        <p:spPr>
          <a:xfrm>
            <a:off x="560304" y="4335992"/>
            <a:ext cx="802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Compute gradients</a:t>
            </a:r>
          </a:p>
          <a:p>
            <a:pPr marL="514350" indent="-514350">
              <a:buAutoNum type="arabicPeriod"/>
            </a:pPr>
            <a:r>
              <a:rPr lang="en-US" sz="2800" dirty="0"/>
              <a:t>Build histogram (2x2 here, 4x4 in practice)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AF1D48-A234-40CF-ACE1-03AF00D2148B}"/>
              </a:ext>
            </a:extLst>
          </p:cNvPr>
          <p:cNvGrpSpPr/>
          <p:nvPr/>
        </p:nvGrpSpPr>
        <p:grpSpPr>
          <a:xfrm>
            <a:off x="138637" y="1353568"/>
            <a:ext cx="3090960" cy="2578301"/>
            <a:chOff x="138637" y="1353568"/>
            <a:chExt cx="3090960" cy="257830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8A396F-B2C3-40B3-8EE6-598DE8EDB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312" b="7949"/>
            <a:stretch/>
          </p:blipFill>
          <p:spPr>
            <a:xfrm flipH="1">
              <a:off x="138637" y="1353568"/>
              <a:ext cx="2305404" cy="2578301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A2FB117-ECE1-4D53-8CB0-7F6010CDBE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4511" y="2642718"/>
              <a:ext cx="59508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E76A12F-338B-4B64-BADF-F925B8EF8F2B}"/>
              </a:ext>
            </a:extLst>
          </p:cNvPr>
          <p:cNvSpPr txBox="1"/>
          <p:nvPr/>
        </p:nvSpPr>
        <p:spPr>
          <a:xfrm>
            <a:off x="560304" y="5288022"/>
            <a:ext cx="802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Gradients ignore global illumination changes</a:t>
            </a:r>
          </a:p>
        </p:txBody>
      </p:sp>
    </p:spTree>
    <p:extLst>
      <p:ext uri="{BB962C8B-B14F-4D97-AF65-F5344CB8AC3E}">
        <p14:creationId xmlns:p14="http://schemas.microsoft.com/office/powerpoint/2010/main" val="16871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E9E50-875B-4CD5-AD89-B073F701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Descriptors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E3D3-246D-4408-BB26-90F8A2E8F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principle: build a histogram of the gradients</a:t>
            </a:r>
          </a:p>
          <a:p>
            <a:r>
              <a:rPr lang="en-US" dirty="0"/>
              <a:t>In reality: quite complicated</a:t>
            </a:r>
          </a:p>
          <a:p>
            <a:pPr lvl="1"/>
            <a:r>
              <a:rPr lang="en-US" dirty="0"/>
              <a:t>Gaussian weighting: smooth response</a:t>
            </a:r>
          </a:p>
          <a:p>
            <a:pPr lvl="1"/>
            <a:r>
              <a:rPr lang="en-US" dirty="0"/>
              <a:t>Normalization: reduces illumination effects</a:t>
            </a:r>
          </a:p>
          <a:p>
            <a:pPr lvl="1"/>
            <a:r>
              <a:rPr lang="en-US" dirty="0"/>
              <a:t>Clamping</a:t>
            </a:r>
          </a:p>
          <a:p>
            <a:pPr lvl="1"/>
            <a:r>
              <a:rPr lang="en-US" dirty="0"/>
              <a:t>Tons of more stuff</a:t>
            </a:r>
          </a:p>
        </p:txBody>
      </p:sp>
    </p:spTree>
    <p:extLst>
      <p:ext uri="{BB962C8B-B14F-4D97-AF65-F5344CB8AC3E}">
        <p14:creationId xmlns:p14="http://schemas.microsoft.com/office/powerpoint/2010/main" val="138666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2C90E-B7BB-42F5-868D-6E583828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SIFT</a:t>
            </a:r>
          </a:p>
        </p:txBody>
      </p:sp>
      <p:pic>
        <p:nvPicPr>
          <p:cNvPr id="4" name="Picture 1" descr="C:\snavely\work\papers\2010\singbing\fig\TreviMatch1.png">
            <a:extLst>
              <a:ext uri="{FF2B5EF4-FFF2-40B4-BE49-F238E27FC236}">
                <a16:creationId xmlns:a16="http://schemas.microsoft.com/office/drawing/2014/main" id="{54709DEF-4B24-464D-BEC3-96FA2B16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84046"/>
            <a:ext cx="43703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snavely\work\papers\2010\singbing\fig\TreviMatch2.png">
            <a:extLst>
              <a:ext uri="{FF2B5EF4-FFF2-40B4-BE49-F238E27FC236}">
                <a16:creationId xmlns:a16="http://schemas.microsoft.com/office/drawing/2014/main" id="{AF4DF088-868F-427F-BF0D-226610E4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984046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18A7B-4E47-4D19-85EA-9B5308D101E3}"/>
              </a:ext>
            </a:extLst>
          </p:cNvPr>
          <p:cNvSpPr txBox="1"/>
          <p:nvPr/>
        </p:nvSpPr>
        <p:spPr>
          <a:xfrm>
            <a:off x="152400" y="1480457"/>
            <a:ext cx="8897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handle: up to ~60 degree out-of-plane rotation, changes of illumination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Fast, efficient, code available (but was patented)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BBFD5-519A-4A2A-87E8-1EE79A82E2D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</p:spTree>
    <p:extLst>
      <p:ext uri="{BB962C8B-B14F-4D97-AF65-F5344CB8AC3E}">
        <p14:creationId xmlns:p14="http://schemas.microsoft.com/office/powerpoint/2010/main" val="37310000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65A21-EFBA-46F9-849F-717C54DF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Descriptors</a:t>
            </a:r>
          </a:p>
        </p:txBody>
      </p:sp>
      <p:pic>
        <p:nvPicPr>
          <p:cNvPr id="4" name="Picture 2" descr="C:\snavely\work\papers\2010\singbing\fig\TreviMatch2.png">
            <a:extLst>
              <a:ext uri="{FF2B5EF4-FFF2-40B4-BE49-F238E27FC236}">
                <a16:creationId xmlns:a16="http://schemas.microsoft.com/office/drawing/2014/main" id="{F1D53EDB-32A7-4DA6-8EA5-1406F3EC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05" y="2499016"/>
            <a:ext cx="5325144" cy="399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35B55B2-1541-441C-B860-B691E23F053F}"/>
              </a:ext>
            </a:extLst>
          </p:cNvPr>
          <p:cNvCxnSpPr/>
          <p:nvPr/>
        </p:nvCxnSpPr>
        <p:spPr>
          <a:xfrm flipV="1">
            <a:off x="4916747" y="3439282"/>
            <a:ext cx="1098958" cy="9647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1F97260-BCFC-40E3-BF27-A3C3369FB090}"/>
              </a:ext>
            </a:extLst>
          </p:cNvPr>
          <p:cNvSpPr txBox="1"/>
          <p:nvPr/>
        </p:nvSpPr>
        <p:spPr>
          <a:xfrm>
            <a:off x="6183485" y="2900673"/>
            <a:ext cx="198118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128D vector </a:t>
            </a:r>
            <a:r>
              <a:rPr lang="en-US" sz="3200" b="1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31DAA-2AA3-4C33-8DAA-677C7350E7EB}"/>
              </a:ext>
            </a:extLst>
          </p:cNvPr>
          <p:cNvSpPr txBox="1"/>
          <p:nvPr/>
        </p:nvSpPr>
        <p:spPr>
          <a:xfrm>
            <a:off x="152400" y="1480457"/>
            <a:ext cx="8897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Think of feature as some non-linear filter that maps pixels to 128D feature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9D520B-2D88-437D-B3CB-038C842A84E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N. Snavely</a:t>
            </a:r>
          </a:p>
        </p:txBody>
      </p:sp>
    </p:spTree>
    <p:extLst>
      <p:ext uri="{BB962C8B-B14F-4D97-AF65-F5344CB8AC3E}">
        <p14:creationId xmlns:p14="http://schemas.microsoft.com/office/powerpoint/2010/main" val="102694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0289-5316-4D1E-A697-ECACAD18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 – Corner Detection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D3603C1-C4DE-4792-8290-1876E429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" y="242766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D0915D-CBBA-4322-9918-EE725F380291}"/>
              </a:ext>
            </a:extLst>
          </p:cNvPr>
          <p:cNvSpPr txBox="1"/>
          <p:nvPr/>
        </p:nvSpPr>
        <p:spPr>
          <a:xfrm>
            <a:off x="230907" y="1761124"/>
            <a:ext cx="3117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Zoom-In at </a:t>
            </a:r>
            <a:r>
              <a:rPr lang="en-US" sz="2800" dirty="0" err="1"/>
              <a:t>x,y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ACFE4D-3B02-4861-BC45-EE8A8C5CCDAF}"/>
              </a:ext>
            </a:extLst>
          </p:cNvPr>
          <p:cNvSpPr txBox="1"/>
          <p:nvPr/>
        </p:nvSpPr>
        <p:spPr>
          <a:xfrm>
            <a:off x="3686818" y="1761124"/>
            <a:ext cx="527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Error (Sum </a:t>
            </a:r>
            <a:r>
              <a:rPr lang="en-US" sz="2800" dirty="0" err="1"/>
              <a:t>Sqs</a:t>
            </a:r>
            <a:r>
              <a:rPr lang="en-US" sz="2800" dirty="0"/>
              <a:t>) for </a:t>
            </a:r>
            <a:r>
              <a:rPr lang="en-US" sz="2800" dirty="0" err="1"/>
              <a:t>u,v</a:t>
            </a:r>
            <a:r>
              <a:rPr lang="en-US" sz="2800" dirty="0"/>
              <a:t> offset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BF2F76-DAC3-451D-9A6D-EA81CC60CAB2}"/>
                  </a:ext>
                </a:extLst>
              </p:cNvPr>
              <p:cNvSpPr txBox="1"/>
              <p:nvPr/>
            </p:nvSpPr>
            <p:spPr>
              <a:xfrm>
                <a:off x="3732665" y="2400376"/>
                <a:ext cx="5180136" cy="15265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BF2F76-DAC3-451D-9A6D-EA81CC60C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665" y="2400376"/>
                <a:ext cx="5180136" cy="15265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7518CBBC-AECE-493A-959A-4836952186B4}"/>
              </a:ext>
            </a:extLst>
          </p:cNvPr>
          <p:cNvGrpSpPr/>
          <p:nvPr/>
        </p:nvGrpSpPr>
        <p:grpSpPr>
          <a:xfrm>
            <a:off x="4397975" y="3894721"/>
            <a:ext cx="4426292" cy="1527892"/>
            <a:chOff x="4546256" y="3841175"/>
            <a:chExt cx="4426292" cy="1527892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7E1C81B2-68E3-4629-8C65-C58270A92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96" y="4212801"/>
              <a:ext cx="1030504" cy="103050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1572D460-813B-4CF5-8B07-C8E52CA20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714" y="4212801"/>
              <a:ext cx="1030504" cy="103050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A36389-3656-40B3-852B-2EDD85808DE6}"/>
                </a:ext>
              </a:extLst>
            </p:cNvPr>
            <p:cNvSpPr txBox="1"/>
            <p:nvPr/>
          </p:nvSpPr>
          <p:spPr>
            <a:xfrm>
              <a:off x="6068647" y="4454086"/>
              <a:ext cx="58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-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DB9FB6-C92B-4957-9A59-C283717F7B0E}"/>
                </a:ext>
              </a:extLst>
            </p:cNvPr>
            <p:cNvSpPr txBox="1"/>
            <p:nvPr/>
          </p:nvSpPr>
          <p:spPr>
            <a:xfrm>
              <a:off x="4546256" y="3860962"/>
              <a:ext cx="58874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200" dirty="0"/>
                <a:t>(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5D2323-89C2-45A5-91A6-212284D9CFF3}"/>
                </a:ext>
              </a:extLst>
            </p:cNvPr>
            <p:cNvSpPr txBox="1"/>
            <p:nvPr/>
          </p:nvSpPr>
          <p:spPr>
            <a:xfrm>
              <a:off x="7511339" y="3841175"/>
              <a:ext cx="1461209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200" dirty="0"/>
                <a:t>)</a:t>
              </a:r>
              <a:r>
                <a:rPr lang="en-US" sz="9200" baseline="300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262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59D8-1DF6-4B11-B2F6-24463C24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Matching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9DCE8-ACD9-4C69-A8D5-10528F888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B3A85-D1A6-40A2-8634-41EA33427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2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2AAFF9-BDC8-4910-9532-3AC7781B3177}"/>
              </a:ext>
            </a:extLst>
          </p:cNvPr>
          <p:cNvSpPr/>
          <p:nvPr/>
        </p:nvSpPr>
        <p:spPr>
          <a:xfrm>
            <a:off x="2333980" y="3927551"/>
            <a:ext cx="304800" cy="3048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053C86-AE1C-4A82-898D-A3EB204A88A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J. Hays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15C654-CB7A-4B02-BA12-7618B40DF4A8}"/>
                  </a:ext>
                </a:extLst>
              </p:cNvPr>
              <p:cNvSpPr txBox="1"/>
              <p:nvPr/>
            </p:nvSpPr>
            <p:spPr>
              <a:xfrm>
                <a:off x="1705800" y="3213455"/>
                <a:ext cx="531748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15C654-CB7A-4B02-BA12-7618B40DF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800" y="3213455"/>
                <a:ext cx="531748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AD8F24E-63C4-41E2-B805-D1A3801FE7D6}"/>
              </a:ext>
            </a:extLst>
          </p:cNvPr>
          <p:cNvGrpSpPr/>
          <p:nvPr/>
        </p:nvGrpSpPr>
        <p:grpSpPr>
          <a:xfrm>
            <a:off x="2638780" y="4079951"/>
            <a:ext cx="4289459" cy="972978"/>
            <a:chOff x="2638780" y="4079951"/>
            <a:chExt cx="4289459" cy="9729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76D6902-6FAE-4929-B54E-B69CA391E7A3}"/>
                </a:ext>
              </a:extLst>
            </p:cNvPr>
            <p:cNvGrpSpPr/>
            <p:nvPr/>
          </p:nvGrpSpPr>
          <p:grpSpPr>
            <a:xfrm>
              <a:off x="2638780" y="4079951"/>
              <a:ext cx="4188332" cy="313346"/>
              <a:chOff x="2638780" y="4079951"/>
              <a:chExt cx="4188332" cy="31334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4F2A544-6F35-4AAE-B177-BD3C072AEE92}"/>
                  </a:ext>
                </a:extLst>
              </p:cNvPr>
              <p:cNvSpPr/>
              <p:nvPr/>
            </p:nvSpPr>
            <p:spPr>
              <a:xfrm>
                <a:off x="6522312" y="4088497"/>
                <a:ext cx="304800" cy="304800"/>
              </a:xfrm>
              <a:prstGeom prst="rect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4D13D5E-1576-48B0-98D1-CE32E7540977}"/>
                  </a:ext>
                </a:extLst>
              </p:cNvPr>
              <p:cNvCxnSpPr>
                <a:stCxn id="7" idx="3"/>
                <a:endCxn id="8" idx="1"/>
              </p:cNvCxnSpPr>
              <p:nvPr/>
            </p:nvCxnSpPr>
            <p:spPr>
              <a:xfrm>
                <a:off x="2638780" y="4079951"/>
                <a:ext cx="3883532" cy="160946"/>
              </a:xfrm>
              <a:prstGeom prst="straightConnector1">
                <a:avLst/>
              </a:prstGeom>
              <a:ln w="762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80E0B4D-8F5E-4160-A220-BCE93A0A1F4E}"/>
                    </a:ext>
                  </a:extLst>
                </p:cNvPr>
                <p:cNvSpPr txBox="1"/>
                <p:nvPr/>
              </p:nvSpPr>
              <p:spPr>
                <a:xfrm>
                  <a:off x="6387001" y="4560486"/>
                  <a:ext cx="541238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80E0B4D-8F5E-4160-A220-BCE93A0A1F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7001" y="4560486"/>
                  <a:ext cx="541238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9229BE-9197-4359-A5F3-6B2D102DD267}"/>
                  </a:ext>
                </a:extLst>
              </p:cNvPr>
              <p:cNvSpPr txBox="1"/>
              <p:nvPr/>
            </p:nvSpPr>
            <p:spPr>
              <a:xfrm>
                <a:off x="5022208" y="5231450"/>
                <a:ext cx="3305007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=0.61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9229BE-9197-4359-A5F3-6B2D102DD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208" y="5231450"/>
                <a:ext cx="3305007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CCE25BC3-0884-4B05-AF7F-807AAAAB32FF}"/>
              </a:ext>
            </a:extLst>
          </p:cNvPr>
          <p:cNvGrpSpPr/>
          <p:nvPr/>
        </p:nvGrpSpPr>
        <p:grpSpPr>
          <a:xfrm>
            <a:off x="2638780" y="3278936"/>
            <a:ext cx="5197274" cy="953415"/>
            <a:chOff x="2638780" y="3278936"/>
            <a:chExt cx="5197274" cy="9534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402DED-A5DA-4804-B634-079956505045}"/>
                </a:ext>
              </a:extLst>
            </p:cNvPr>
            <p:cNvSpPr/>
            <p:nvPr/>
          </p:nvSpPr>
          <p:spPr>
            <a:xfrm>
              <a:off x="7294816" y="3927551"/>
              <a:ext cx="304800" cy="304800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EE56FCE-BF83-4688-8F89-B2F28523CCEC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2638780" y="4079951"/>
              <a:ext cx="4656036" cy="0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A5A1844-7704-4445-9839-3E12395A24C3}"/>
                    </a:ext>
                  </a:extLst>
                </p:cNvPr>
                <p:cNvSpPr txBox="1"/>
                <p:nvPr/>
              </p:nvSpPr>
              <p:spPr>
                <a:xfrm>
                  <a:off x="7294816" y="3278936"/>
                  <a:ext cx="541238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A5A1844-7704-4445-9839-3E12395A24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4816" y="3278936"/>
                  <a:ext cx="541238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58D200-A804-4ECE-B2F2-2A54247E9897}"/>
                  </a:ext>
                </a:extLst>
              </p:cNvPr>
              <p:cNvSpPr txBox="1"/>
              <p:nvPr/>
            </p:nvSpPr>
            <p:spPr>
              <a:xfrm>
                <a:off x="5022208" y="2690776"/>
                <a:ext cx="3305007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=1.22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58D200-A804-4ECE-B2F2-2A54247E9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208" y="2690776"/>
                <a:ext cx="330500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8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59D8-1DF6-4B11-B2F6-24463C24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Matching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9DCE8-ACD9-4C69-A8D5-10528F888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B3A85-D1A6-40A2-8634-41EA33427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2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2AAFF9-BDC8-4910-9532-3AC7781B3177}"/>
              </a:ext>
            </a:extLst>
          </p:cNvPr>
          <p:cNvSpPr/>
          <p:nvPr/>
        </p:nvSpPr>
        <p:spPr>
          <a:xfrm>
            <a:off x="1401000" y="4498392"/>
            <a:ext cx="304800" cy="30480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053C86-AE1C-4A82-898D-A3EB204A88A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J. Hays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E25BC3-8E99-42F1-85E8-0188700A2049}"/>
              </a:ext>
            </a:extLst>
          </p:cNvPr>
          <p:cNvGrpSpPr/>
          <p:nvPr/>
        </p:nvGrpSpPr>
        <p:grpSpPr>
          <a:xfrm>
            <a:off x="1705800" y="4650792"/>
            <a:ext cx="4144108" cy="472761"/>
            <a:chOff x="1705800" y="4650792"/>
            <a:chExt cx="4144108" cy="4727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F2A544-6F35-4AAE-B177-BD3C072AEE92}"/>
                </a:ext>
              </a:extLst>
            </p:cNvPr>
            <p:cNvSpPr/>
            <p:nvPr/>
          </p:nvSpPr>
          <p:spPr>
            <a:xfrm>
              <a:off x="5545108" y="4818753"/>
              <a:ext cx="304800" cy="304800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4D13D5E-1576-48B0-98D1-CE32E7540977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>
              <a:off x="1705800" y="4650792"/>
              <a:ext cx="3839308" cy="32036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1FEBC4-55E7-4B2A-8CCC-0CA1893F6DBB}"/>
              </a:ext>
            </a:extLst>
          </p:cNvPr>
          <p:cNvGrpSpPr/>
          <p:nvPr/>
        </p:nvGrpSpPr>
        <p:grpSpPr>
          <a:xfrm>
            <a:off x="1705800" y="4650792"/>
            <a:ext cx="5290356" cy="450836"/>
            <a:chOff x="1705800" y="4650792"/>
            <a:chExt cx="5290356" cy="450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402DED-A5DA-4804-B634-079956505045}"/>
                </a:ext>
              </a:extLst>
            </p:cNvPr>
            <p:cNvSpPr/>
            <p:nvPr/>
          </p:nvSpPr>
          <p:spPr>
            <a:xfrm>
              <a:off x="6691356" y="4796828"/>
              <a:ext cx="304800" cy="304800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EE56FCE-BF83-4688-8F89-B2F28523CCEC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1705800" y="4650792"/>
              <a:ext cx="4985556" cy="29843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15C654-CB7A-4B02-BA12-7618B40DF4A8}"/>
                  </a:ext>
                </a:extLst>
              </p:cNvPr>
              <p:cNvSpPr txBox="1"/>
              <p:nvPr/>
            </p:nvSpPr>
            <p:spPr>
              <a:xfrm>
                <a:off x="1282781" y="3835928"/>
                <a:ext cx="541238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15C654-CB7A-4B02-BA12-7618B40DF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81" y="3835928"/>
                <a:ext cx="541238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E746D4EC-6457-433D-8399-1509C7FEF422}"/>
              </a:ext>
            </a:extLst>
          </p:cNvPr>
          <p:cNvGrpSpPr/>
          <p:nvPr/>
        </p:nvGrpSpPr>
        <p:grpSpPr>
          <a:xfrm>
            <a:off x="1705800" y="4650792"/>
            <a:ext cx="6197747" cy="472761"/>
            <a:chOff x="1705800" y="4650792"/>
            <a:chExt cx="6197747" cy="47276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C9AA68-D475-4D50-9B1C-5D65D46A6559}"/>
                </a:ext>
              </a:extLst>
            </p:cNvPr>
            <p:cNvSpPr/>
            <p:nvPr/>
          </p:nvSpPr>
          <p:spPr>
            <a:xfrm>
              <a:off x="7598747" y="4818753"/>
              <a:ext cx="304800" cy="304800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FA256A5-57C6-42AB-B997-8C36DE0CAB2C}"/>
                </a:ext>
              </a:extLst>
            </p:cNvPr>
            <p:cNvCxnSpPr>
              <a:cxnSpLocks/>
              <a:stCxn id="7" idx="3"/>
              <a:endCxn id="22" idx="1"/>
            </p:cNvCxnSpPr>
            <p:nvPr/>
          </p:nvCxnSpPr>
          <p:spPr>
            <a:xfrm>
              <a:off x="1705800" y="4650792"/>
              <a:ext cx="5892947" cy="32036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877DA-5A2D-4E93-87FE-64C71EA462B5}"/>
              </a:ext>
            </a:extLst>
          </p:cNvPr>
          <p:cNvGrpSpPr/>
          <p:nvPr/>
        </p:nvGrpSpPr>
        <p:grpSpPr>
          <a:xfrm>
            <a:off x="5426889" y="5225427"/>
            <a:ext cx="2586976" cy="492444"/>
            <a:chOff x="5426889" y="5225427"/>
            <a:chExt cx="2586976" cy="492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323C4A5-09EC-4087-BF00-EBE491E2B5BB}"/>
                    </a:ext>
                  </a:extLst>
                </p:cNvPr>
                <p:cNvSpPr txBox="1"/>
                <p:nvPr/>
              </p:nvSpPr>
              <p:spPr>
                <a:xfrm>
                  <a:off x="5426889" y="5225428"/>
                  <a:ext cx="541237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323C4A5-09EC-4087-BF00-EBE491E2B5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6889" y="5225428"/>
                  <a:ext cx="541237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E1C8E1A-A9D6-40B4-BF1A-A58A1B5AC57D}"/>
                    </a:ext>
                  </a:extLst>
                </p:cNvPr>
                <p:cNvSpPr txBox="1"/>
                <p:nvPr/>
              </p:nvSpPr>
              <p:spPr>
                <a:xfrm>
                  <a:off x="6573137" y="5225427"/>
                  <a:ext cx="541237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E1C8E1A-A9D6-40B4-BF1A-A58A1B5AC5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3137" y="5225427"/>
                  <a:ext cx="54123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E88A4CA-87A0-4C48-AC4C-A2D1D3B0455B}"/>
                    </a:ext>
                  </a:extLst>
                </p:cNvPr>
                <p:cNvSpPr txBox="1"/>
                <p:nvPr/>
              </p:nvSpPr>
              <p:spPr>
                <a:xfrm>
                  <a:off x="7472628" y="5225427"/>
                  <a:ext cx="541237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E88A4CA-87A0-4C48-AC4C-A2D1D3B04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2628" y="5225427"/>
                  <a:ext cx="541237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05C71D-516B-486B-8F36-BC41D1F941A9}"/>
              </a:ext>
            </a:extLst>
          </p:cNvPr>
          <p:cNvGrpSpPr/>
          <p:nvPr/>
        </p:nvGrpSpPr>
        <p:grpSpPr>
          <a:xfrm>
            <a:off x="5061029" y="1868147"/>
            <a:ext cx="3193182" cy="1883765"/>
            <a:chOff x="5061029" y="1868147"/>
            <a:chExt cx="3193182" cy="18837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79229BE-9197-4359-A5F3-6B2D102DD267}"/>
                    </a:ext>
                  </a:extLst>
                </p:cNvPr>
                <p:cNvSpPr txBox="1"/>
                <p:nvPr/>
              </p:nvSpPr>
              <p:spPr>
                <a:xfrm>
                  <a:off x="5061029" y="1868147"/>
                  <a:ext cx="319318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‖"/>
                            <m:endChr m:val="‖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=0.34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79229BE-9197-4359-A5F3-6B2D102DD2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029" y="1868147"/>
                  <a:ext cx="3193182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8F81F9-12B1-4A7E-B092-A5DE685834F4}"/>
                    </a:ext>
                  </a:extLst>
                </p:cNvPr>
                <p:cNvSpPr txBox="1"/>
                <p:nvPr/>
              </p:nvSpPr>
              <p:spPr>
                <a:xfrm>
                  <a:off x="5061029" y="2576578"/>
                  <a:ext cx="319318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‖"/>
                            <m:endChr m:val="‖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=0.30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8F81F9-12B1-4A7E-B092-A5DE685834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029" y="2576578"/>
                  <a:ext cx="319318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1378CAF-48F7-4B2C-A826-0685B9B7EE16}"/>
                    </a:ext>
                  </a:extLst>
                </p:cNvPr>
                <p:cNvSpPr txBox="1"/>
                <p:nvPr/>
              </p:nvSpPr>
              <p:spPr>
                <a:xfrm>
                  <a:off x="5061029" y="3259469"/>
                  <a:ext cx="319318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‖"/>
                            <m:endChr m:val="‖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=0.40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1378CAF-48F7-4B2C-A826-0685B9B7EE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029" y="3259469"/>
                  <a:ext cx="3193182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9874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370F5-14E4-45F3-88FB-86F16FF9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Nearest Neighbor Trick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96BA1-8ADB-4239-B7AE-BE2749A6C117}"/>
              </a:ext>
            </a:extLst>
          </p:cNvPr>
          <p:cNvSpPr txBox="1"/>
          <p:nvPr/>
        </p:nvSpPr>
        <p:spPr>
          <a:xfrm>
            <a:off x="123031" y="1480457"/>
            <a:ext cx="8897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feature </a:t>
            </a:r>
            <a:r>
              <a:rPr lang="en-US" sz="2800" dirty="0" err="1"/>
              <a:t>x</a:t>
            </a:r>
            <a:r>
              <a:rPr lang="en-US" sz="2800" baseline="-25000" dirty="0" err="1"/>
              <a:t>q</a:t>
            </a:r>
            <a:r>
              <a:rPr lang="en-US" sz="2800" dirty="0"/>
              <a:t>, nearest neighbor to x is a good match, but distances can’t be </a:t>
            </a:r>
            <a:r>
              <a:rPr lang="en-US" sz="2800" dirty="0" err="1"/>
              <a:t>thresholded</a:t>
            </a:r>
            <a:r>
              <a:rPr lang="en-US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Instead, find nearest neighbor (x</a:t>
            </a:r>
            <a:r>
              <a:rPr lang="en-US" sz="2800" baseline="-25000" dirty="0"/>
              <a:t>1NN</a:t>
            </a:r>
            <a:r>
              <a:rPr lang="en-US" sz="2800" dirty="0"/>
              <a:t>) and second nearest neighbor (x</a:t>
            </a:r>
            <a:r>
              <a:rPr lang="en-US" sz="2800" baseline="-25000" dirty="0"/>
              <a:t>2NN</a:t>
            </a:r>
            <a:r>
              <a:rPr lang="en-US" sz="2800" dirty="0"/>
              <a:t>). This ratio is a good test for matches: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6424D4-2C92-407E-AAFE-7A957E05469A}"/>
                  </a:ext>
                </a:extLst>
              </p:cNvPr>
              <p:cNvSpPr txBox="1"/>
              <p:nvPr/>
            </p:nvSpPr>
            <p:spPr>
              <a:xfrm>
                <a:off x="3157670" y="3875521"/>
                <a:ext cx="3104440" cy="1202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𝑁𝑁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𝑁𝑁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6424D4-2C92-407E-AAFE-7A957E054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670" y="3875521"/>
                <a:ext cx="3104440" cy="12021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9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8B17-6145-40FC-A70F-EBF15895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Far; What’s Next?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4A46E5-E0CA-44D9-B5BE-C48B714509B6}"/>
              </a:ext>
            </a:extLst>
          </p:cNvPr>
          <p:cNvGrpSpPr/>
          <p:nvPr/>
        </p:nvGrpSpPr>
        <p:grpSpPr>
          <a:xfrm>
            <a:off x="838200" y="2036611"/>
            <a:ext cx="7485063" cy="3359274"/>
            <a:chOff x="838200" y="2380560"/>
            <a:chExt cx="7485063" cy="3359274"/>
          </a:xfrm>
        </p:grpSpPr>
        <p:pic>
          <p:nvPicPr>
            <p:cNvPr id="5" name="Picture 4" descr="SIFT1">
              <a:extLst>
                <a:ext uri="{FF2B5EF4-FFF2-40B4-BE49-F238E27FC236}">
                  <a16:creationId xmlns:a16="http://schemas.microsoft.com/office/drawing/2014/main" id="{8B3936A8-B0B7-4AB8-9645-687C5663D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380560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SIFT2">
              <a:extLst>
                <a:ext uri="{FF2B5EF4-FFF2-40B4-BE49-F238E27FC236}">
                  <a16:creationId xmlns:a16="http://schemas.microsoft.com/office/drawing/2014/main" id="{CF5EB7F3-DB35-4AE3-BE17-692FBB41293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380560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EAC66969-13DD-4C49-A345-77D8149C2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216614"/>
              <a:ext cx="7485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1: find </a:t>
              </a:r>
              <a:r>
                <a:rPr lang="en-US" sz="2800" dirty="0" err="1"/>
                <a:t>corners+features</a:t>
              </a:r>
              <a:endParaRPr lang="en-US" sz="2800" dirty="0"/>
            </a:p>
          </p:txBody>
        </p:sp>
      </p:grpSp>
      <p:grpSp>
        <p:nvGrpSpPr>
          <p:cNvPr id="8" name="Group 18">
            <a:extLst>
              <a:ext uri="{FF2B5EF4-FFF2-40B4-BE49-F238E27FC236}">
                <a16:creationId xmlns:a16="http://schemas.microsoft.com/office/drawing/2014/main" id="{2D087F7C-0319-4B48-91B1-EB1832E8A0BD}"/>
              </a:ext>
            </a:extLst>
          </p:cNvPr>
          <p:cNvGrpSpPr>
            <a:grpSpLocks/>
          </p:cNvGrpSpPr>
          <p:nvPr/>
        </p:nvGrpSpPr>
        <p:grpSpPr bwMode="auto">
          <a:xfrm>
            <a:off x="3268662" y="2974913"/>
            <a:ext cx="2759075" cy="1514475"/>
            <a:chOff x="2072" y="1924"/>
            <a:chExt cx="1738" cy="954"/>
          </a:xfrm>
        </p:grpSpPr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7AF8B327-1C05-494C-B68B-7FF279C3C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0FCE1748-A52F-49E9-B167-E46B39EFC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F030F7DA-1D8A-4C19-B732-13CB5D7469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CD56C8E-BA86-465E-B950-96E6907BB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939C90D2-1B08-4808-85BE-ECD44F68B8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6A92980-8ED3-4ED3-ABE9-69E156E29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 Box 15">
            <a:extLst>
              <a:ext uri="{FF2B5EF4-FFF2-40B4-BE49-F238E27FC236}">
                <a16:creationId xmlns:a16="http://schemas.microsoft.com/office/drawing/2014/main" id="{09974B93-4374-4F0F-82B0-172552A78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5367440"/>
            <a:ext cx="7677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2: match based on local image data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6CBE73DD-3490-4F85-BECE-DC5931F6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5862215"/>
            <a:ext cx="7677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3: </a:t>
            </a:r>
            <a:r>
              <a:rPr lang="en-US" sz="2800"/>
              <a:t>next time: compute </a:t>
            </a:r>
            <a:r>
              <a:rPr lang="en-US" sz="2800" dirty="0"/>
              <a:t>offsets from matches</a:t>
            </a:r>
          </a:p>
        </p:txBody>
      </p:sp>
    </p:spTree>
    <p:extLst>
      <p:ext uri="{BB962C8B-B14F-4D97-AF65-F5344CB8AC3E}">
        <p14:creationId xmlns:p14="http://schemas.microsoft.com/office/powerpoint/2010/main" val="36590128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9CADB-F224-435A-A942-E87638476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8AB5-6FA7-4EB6-B3FF-0D19861B8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18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CA8B0-32B8-4F40-AA49-8ADCB022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Reading for the Curious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CB615-7232-4033-837A-9D86169D4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145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86E3-3BE8-4755-823E-941E24BE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Trick is Common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DA999-D98F-441A-AD12-F3EF37C74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637937" y="2901046"/>
            <a:ext cx="3536612" cy="35366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FA298E-BCF9-4A67-81AB-A76AABA6232D}"/>
              </a:ext>
            </a:extLst>
          </p:cNvPr>
          <p:cNvSpPr txBox="1"/>
          <p:nvPr/>
        </p:nvSpPr>
        <p:spPr>
          <a:xfrm>
            <a:off x="1" y="155610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a 50x16 person detector, how do I detect:</a:t>
            </a:r>
          </a:p>
          <a:p>
            <a:pPr algn="ctr"/>
            <a:r>
              <a:rPr lang="en-US" sz="2800" dirty="0"/>
              <a:t>(a) 250x80 (b) 150x48 (c) 100x32 (d) 25x8 people?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5CDCDE-ADB5-4CE8-B1F5-3D3EAEAF8702}"/>
              </a:ext>
            </a:extLst>
          </p:cNvPr>
          <p:cNvSpPr txBox="1"/>
          <p:nvPr/>
        </p:nvSpPr>
        <p:spPr>
          <a:xfrm>
            <a:off x="4571999" y="290578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5998ABE-39D5-486A-AF74-447B1E2A1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51719" r="78529" b="21505"/>
          <a:stretch/>
        </p:blipFill>
        <p:spPr>
          <a:xfrm>
            <a:off x="4571999" y="3660720"/>
            <a:ext cx="990766" cy="2776938"/>
          </a:xfrm>
          <a:prstGeom prst="rect">
            <a:avLst/>
          </a:prstGeom>
          <a:ln w="28575"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99D9813-243B-4E2C-A287-7D82BB9D0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1158" r="64657" b="37943"/>
          <a:stretch/>
        </p:blipFill>
        <p:spPr>
          <a:xfrm>
            <a:off x="7394932" y="4484033"/>
            <a:ext cx="404678" cy="1130309"/>
          </a:xfrm>
          <a:prstGeom prst="rect">
            <a:avLst/>
          </a:prstGeom>
          <a:ln w="57150"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3ADA4E8-BEFD-47EB-82CA-FCB6F9801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51977" r="44257" b="42698"/>
          <a:stretch/>
        </p:blipFill>
        <p:spPr>
          <a:xfrm>
            <a:off x="8398393" y="4773054"/>
            <a:ext cx="241694" cy="552276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EFCEBBD-71FC-47D8-8D7D-8FF649B5D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4" t="52489" r="8196" b="33920"/>
          <a:stretch/>
        </p:blipFill>
        <p:spPr>
          <a:xfrm>
            <a:off x="6161547" y="4344491"/>
            <a:ext cx="634603" cy="14094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2514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86E3-3BE8-4755-823E-941E24BE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Trick is Common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DA999-D98F-441A-AD12-F3EF37C74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637937" y="2901046"/>
            <a:ext cx="3536612" cy="35366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FA298E-BCF9-4A67-81AB-A76AABA6232D}"/>
              </a:ext>
            </a:extLst>
          </p:cNvPr>
          <p:cNvSpPr txBox="1"/>
          <p:nvPr/>
        </p:nvSpPr>
        <p:spPr>
          <a:xfrm>
            <a:off x="1" y="155610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Detecting all the people</a:t>
            </a:r>
          </a:p>
          <a:p>
            <a:pPr algn="ctr"/>
            <a:r>
              <a:rPr lang="en-US" sz="2800" dirty="0"/>
              <a:t>The red box is a fixed size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5CDCDE-ADB5-4CE8-B1F5-3D3EAEAF8702}"/>
              </a:ext>
            </a:extLst>
          </p:cNvPr>
          <p:cNvSpPr txBox="1"/>
          <p:nvPr/>
        </p:nvSpPr>
        <p:spPr>
          <a:xfrm>
            <a:off x="4571999" y="290578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90026-CC51-4180-ABFE-88C035DEC1AA}"/>
              </a:ext>
            </a:extLst>
          </p:cNvPr>
          <p:cNvSpPr/>
          <p:nvPr/>
        </p:nvSpPr>
        <p:spPr>
          <a:xfrm>
            <a:off x="1717991" y="4722473"/>
            <a:ext cx="189068" cy="5126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F4405F-1952-457F-B4D9-5166B4FC14E9}"/>
              </a:ext>
            </a:extLst>
          </p:cNvPr>
          <p:cNvGrpSpPr/>
          <p:nvPr/>
        </p:nvGrpSpPr>
        <p:grpSpPr>
          <a:xfrm>
            <a:off x="4571999" y="3660720"/>
            <a:ext cx="4068088" cy="2776938"/>
            <a:chOff x="4571999" y="3660720"/>
            <a:chExt cx="4068088" cy="27769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C37CF5-E0E6-442E-8CF1-92E31D529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3" t="51719" r="78529" b="21505"/>
            <a:stretch/>
          </p:blipFill>
          <p:spPr>
            <a:xfrm>
              <a:off x="4571999" y="3660720"/>
              <a:ext cx="990766" cy="2776938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8BC486-B218-47AB-8BE1-5658F01EE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51158" r="64657" b="37943"/>
            <a:stretch/>
          </p:blipFill>
          <p:spPr>
            <a:xfrm>
              <a:off x="7394932" y="4484033"/>
              <a:ext cx="404678" cy="1130309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86CF63-C72F-4861-9367-7B37166EF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5" t="51977" r="44257" b="42698"/>
            <a:stretch/>
          </p:blipFill>
          <p:spPr>
            <a:xfrm>
              <a:off x="8398393" y="4773054"/>
              <a:ext cx="241694" cy="5522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B3CC44-2EFC-4DA0-9D32-EA726990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4" t="52489" r="8196" b="33920"/>
            <a:stretch/>
          </p:blipFill>
          <p:spPr>
            <a:xfrm>
              <a:off x="6161547" y="4344491"/>
              <a:ext cx="634603" cy="1409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26463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86E3-3BE8-4755-823E-941E24BE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Trick is Common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DA999-D98F-441A-AD12-F3EF37C74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077689" y="3340798"/>
            <a:ext cx="2657109" cy="2657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C37CF5-E0E6-442E-8CF1-92E31D529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51719" r="78529" b="21505"/>
          <a:stretch/>
        </p:blipFill>
        <p:spPr>
          <a:xfrm>
            <a:off x="4571999" y="3660720"/>
            <a:ext cx="990766" cy="2776938"/>
          </a:xfrm>
          <a:prstGeom prst="rect">
            <a:avLst/>
          </a:prstGeom>
          <a:ln w="2857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BC486-B218-47AB-8BE1-5658F01EE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1158" r="64657" b="37943"/>
          <a:stretch/>
        </p:blipFill>
        <p:spPr>
          <a:xfrm>
            <a:off x="7394932" y="4484033"/>
            <a:ext cx="404678" cy="1130309"/>
          </a:xfrm>
          <a:prstGeom prst="rect">
            <a:avLst/>
          </a:prstGeom>
          <a:ln w="5715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00A10-542F-4B1D-AC62-785C1E4B7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4" t="52489" r="8196" b="33920"/>
          <a:stretch/>
        </p:blipFill>
        <p:spPr>
          <a:xfrm>
            <a:off x="6161547" y="4344491"/>
            <a:ext cx="634603" cy="14094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86CF63-C72F-4861-9367-7B37166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51977" r="44257" b="42698"/>
          <a:stretch/>
        </p:blipFill>
        <p:spPr>
          <a:xfrm>
            <a:off x="8398393" y="4773054"/>
            <a:ext cx="241694" cy="5522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F5CDCDE-ADB5-4CE8-B1F5-3D3EAEAF8702}"/>
              </a:ext>
            </a:extLst>
          </p:cNvPr>
          <p:cNvSpPr txBox="1"/>
          <p:nvPr/>
        </p:nvSpPr>
        <p:spPr>
          <a:xfrm>
            <a:off x="4571999" y="290578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90026-CC51-4180-ABFE-88C035DEC1AA}"/>
              </a:ext>
            </a:extLst>
          </p:cNvPr>
          <p:cNvSpPr/>
          <p:nvPr/>
        </p:nvSpPr>
        <p:spPr>
          <a:xfrm>
            <a:off x="3307640" y="4722473"/>
            <a:ext cx="189068" cy="5126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408A1-77B6-49F3-8CB9-3F627421D0AB}"/>
              </a:ext>
            </a:extLst>
          </p:cNvPr>
          <p:cNvSpPr txBox="1"/>
          <p:nvPr/>
        </p:nvSpPr>
        <p:spPr>
          <a:xfrm>
            <a:off x="1" y="155610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Detecting all the people</a:t>
            </a:r>
          </a:p>
          <a:p>
            <a:pPr algn="ctr"/>
            <a:r>
              <a:rPr lang="en-US" sz="2800" dirty="0"/>
              <a:t>The red box is a fixed size</a:t>
            </a:r>
          </a:p>
        </p:txBody>
      </p:sp>
    </p:spTree>
    <p:extLst>
      <p:ext uri="{BB962C8B-B14F-4D97-AF65-F5344CB8AC3E}">
        <p14:creationId xmlns:p14="http://schemas.microsoft.com/office/powerpoint/2010/main" val="36699881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86E3-3BE8-4755-823E-941E24BE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Trick is Common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DA999-D98F-441A-AD12-F3EF37C74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443069" y="4023120"/>
            <a:ext cx="1499868" cy="1499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C37CF5-E0E6-442E-8CF1-92E31D529D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51719" r="78529" b="21505"/>
          <a:stretch/>
        </p:blipFill>
        <p:spPr>
          <a:xfrm>
            <a:off x="4571999" y="3660720"/>
            <a:ext cx="990766" cy="277693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BC486-B218-47AB-8BE1-5658F01E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1158" r="64657" b="37943"/>
          <a:stretch/>
        </p:blipFill>
        <p:spPr>
          <a:xfrm>
            <a:off x="7394932" y="4484033"/>
            <a:ext cx="404678" cy="1130309"/>
          </a:xfrm>
          <a:prstGeom prst="rect">
            <a:avLst/>
          </a:prstGeom>
          <a:ln w="5715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00A10-542F-4B1D-AC62-785C1E4B7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4" t="52489" r="8196" b="33920"/>
          <a:stretch/>
        </p:blipFill>
        <p:spPr>
          <a:xfrm>
            <a:off x="6161547" y="4344491"/>
            <a:ext cx="634603" cy="1409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86CF63-C72F-4861-9367-7B37166EF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51977" r="44257" b="42698"/>
          <a:stretch/>
        </p:blipFill>
        <p:spPr>
          <a:xfrm>
            <a:off x="8398393" y="4773054"/>
            <a:ext cx="241694" cy="5522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F5CDCDE-ADB5-4CE8-B1F5-3D3EAEAF8702}"/>
              </a:ext>
            </a:extLst>
          </p:cNvPr>
          <p:cNvSpPr txBox="1"/>
          <p:nvPr/>
        </p:nvSpPr>
        <p:spPr>
          <a:xfrm>
            <a:off x="4571999" y="290578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90026-CC51-4180-ABFE-88C035DEC1AA}"/>
              </a:ext>
            </a:extLst>
          </p:cNvPr>
          <p:cNvSpPr/>
          <p:nvPr/>
        </p:nvSpPr>
        <p:spPr>
          <a:xfrm>
            <a:off x="1577314" y="4812657"/>
            <a:ext cx="189068" cy="5126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0EE657-1D5C-46A9-88C2-C83173FEB290}"/>
              </a:ext>
            </a:extLst>
          </p:cNvPr>
          <p:cNvSpPr txBox="1"/>
          <p:nvPr/>
        </p:nvSpPr>
        <p:spPr>
          <a:xfrm>
            <a:off x="1" y="155610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Detecting all the people</a:t>
            </a:r>
          </a:p>
          <a:p>
            <a:pPr algn="ctr"/>
            <a:r>
              <a:rPr lang="en-US" sz="2800" dirty="0"/>
              <a:t>The red box is a fixed size</a:t>
            </a:r>
          </a:p>
        </p:txBody>
      </p:sp>
    </p:spTree>
    <p:extLst>
      <p:ext uri="{BB962C8B-B14F-4D97-AF65-F5344CB8AC3E}">
        <p14:creationId xmlns:p14="http://schemas.microsoft.com/office/powerpoint/2010/main" val="610212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A2F7-3698-433B-B54C-A14A9DABF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/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𝑴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blipFill>
                <a:blip r:embed="rId2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FBC4B40-E197-42A2-A811-23F677C8F901}"/>
              </a:ext>
            </a:extLst>
          </p:cNvPr>
          <p:cNvSpPr txBox="1"/>
          <p:nvPr/>
        </p:nvSpPr>
        <p:spPr>
          <a:xfrm>
            <a:off x="464820" y="1579675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By linearizing image, we can approximate E(</a:t>
            </a:r>
            <a:r>
              <a:rPr lang="en-US" sz="2800" dirty="0" err="1"/>
              <a:t>u,v</a:t>
            </a:r>
            <a:r>
              <a:rPr lang="en-US" sz="2800" dirty="0"/>
              <a:t>) with quadratic function of u and 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CE701-4E7A-49B4-A66D-1058FE1E3050}"/>
                  </a:ext>
                </a:extLst>
              </p:cNvPr>
              <p:cNvSpPr txBox="1"/>
              <p:nvPr/>
            </p:nvSpPr>
            <p:spPr>
              <a:xfrm>
                <a:off x="2634771" y="3942082"/>
                <a:ext cx="3874458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CE701-4E7A-49B4-A66D-1058FE1E3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771" y="3942082"/>
                <a:ext cx="3874458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55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adaptation</a:t>
            </a:r>
          </a:p>
        </p:txBody>
      </p:sp>
      <p:graphicFrame>
        <p:nvGraphicFramePr>
          <p:cNvPr id="24578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1219200" y="1720850"/>
          <a:ext cx="640080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400" imgH="507960" progId="Equation.3">
                  <p:embed/>
                </p:oleObj>
              </mc:Choice>
              <mc:Fallback>
                <p:oleObj name="Equation" r:id="rId3" imgW="2768400" imgH="507960" progId="Equation.3">
                  <p:embed/>
                  <p:pic>
                    <p:nvPicPr>
                      <p:cNvPr id="24578" name="Object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720850"/>
                        <a:ext cx="6400800" cy="1174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29050" y="3124200"/>
            <a:ext cx="4968875" cy="2743200"/>
            <a:chOff x="2254" y="2300"/>
            <a:chExt cx="3378" cy="1865"/>
          </a:xfrm>
        </p:grpSpPr>
        <p:sp>
          <p:nvSpPr>
            <p:cNvPr id="24585" name="Text Box 13"/>
            <p:cNvSpPr txBox="1">
              <a:spLocks noChangeArrowheads="1"/>
            </p:cNvSpPr>
            <p:nvPr/>
          </p:nvSpPr>
          <p:spPr bwMode="auto">
            <a:xfrm>
              <a:off x="4624" y="276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24586" name="Text Box 14"/>
            <p:cNvSpPr txBox="1">
              <a:spLocks noChangeArrowheads="1"/>
            </p:cNvSpPr>
            <p:nvPr/>
          </p:nvSpPr>
          <p:spPr bwMode="auto">
            <a:xfrm>
              <a:off x="2656" y="2300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24587" name="Oval 15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8" name="Line 16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17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AutoShape 18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1" name="AutoShape 19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2" name="Rectangle 20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4593" name="Rectangle 21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24582" name="Text Box 22"/>
          <p:cNvSpPr txBox="1">
            <a:spLocks noChangeArrowheads="1"/>
          </p:cNvSpPr>
          <p:nvPr/>
        </p:nvSpPr>
        <p:spPr bwMode="auto">
          <a:xfrm>
            <a:off x="685800" y="914400"/>
            <a:ext cx="7772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Consider the second moment matrix of the window containing the blob:</a:t>
            </a:r>
            <a:endParaRPr lang="en-US" sz="2400" i="1" dirty="0"/>
          </a:p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  <p:graphicFrame>
        <p:nvGraphicFramePr>
          <p:cNvPr id="21507" name="Object 23"/>
          <p:cNvGraphicFramePr>
            <a:graphicFrameLocks noChangeAspect="1"/>
          </p:cNvGraphicFramePr>
          <p:nvPr/>
        </p:nvGraphicFramePr>
        <p:xfrm>
          <a:off x="914400" y="4264025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58640" imgH="457200" progId="Equation.3">
                  <p:embed/>
                </p:oleObj>
              </mc:Choice>
              <mc:Fallback>
                <p:oleObj name="Equation" r:id="rId5" imgW="1358640" imgH="457200" progId="Equation.3">
                  <p:embed/>
                  <p:pic>
                    <p:nvPicPr>
                      <p:cNvPr id="2150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264025"/>
                        <a:ext cx="2743200" cy="92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 Box 24"/>
          <p:cNvSpPr txBox="1">
            <a:spLocks noChangeArrowheads="1"/>
          </p:cNvSpPr>
          <p:nvPr/>
        </p:nvSpPr>
        <p:spPr bwMode="auto">
          <a:xfrm>
            <a:off x="838200" y="3657600"/>
            <a:ext cx="1127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Recall: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685800" y="5989638"/>
            <a:ext cx="7772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This ellipse visualizes the “characteristic shape” of the window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43800" y="6544876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  <p:bldP spid="1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butterfly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9738" y="1524000"/>
            <a:ext cx="575786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adaptation example</a:t>
            </a: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2459038" y="5830888"/>
            <a:ext cx="4306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Scale-invariant regions (blobs)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3800" y="6544876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adaptation example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4" name="Picture 4" descr="butterfly_ellips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9738" y="1524000"/>
            <a:ext cx="575786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3124200" y="5830888"/>
            <a:ext cx="2982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Affine-adapted blobs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0" y="6544876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51F0F-4514-40EC-8830-1B0073A53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Nearest Neighbor Trick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7FD5945-9E0B-4D7F-8AED-BFF7150EF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412" y="1690689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E2B90-D5AA-46EE-A1F3-D45ABFAD92C0}"/>
              </a:ext>
            </a:extLst>
          </p:cNvPr>
          <p:cNvSpPr txBox="1"/>
          <p:nvPr/>
        </p:nvSpPr>
        <p:spPr>
          <a:xfrm>
            <a:off x="357404" y="6262041"/>
            <a:ext cx="83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from David G. Lowe. </a:t>
            </a:r>
            <a:r>
              <a:rPr lang="en-US" sz="1200" b="1" dirty="0">
                <a:hlinkClick r:id="rId3"/>
              </a:rPr>
              <a:t>"Distinctive image features from scale-invariant </a:t>
            </a:r>
            <a:r>
              <a:rPr lang="en-US" sz="1200" b="1" dirty="0" err="1">
                <a:hlinkClick r:id="rId3"/>
              </a:rPr>
              <a:t>keypoints</a:t>
            </a:r>
            <a:r>
              <a:rPr lang="en-US" sz="1200" b="1" dirty="0">
                <a:hlinkClick r:id="rId3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</p:spTree>
    <p:extLst>
      <p:ext uri="{BB962C8B-B14F-4D97-AF65-F5344CB8AC3E}">
        <p14:creationId xmlns:p14="http://schemas.microsoft.com/office/powerpoint/2010/main" val="11479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A2F7-3698-433B-B54C-A14A9DABF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/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𝑴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blipFill>
                <a:blip r:embed="rId2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FBC4B40-E197-42A2-A811-23F677C8F901}"/>
              </a:ext>
            </a:extLst>
          </p:cNvPr>
          <p:cNvSpPr txBox="1"/>
          <p:nvPr/>
        </p:nvSpPr>
        <p:spPr>
          <a:xfrm>
            <a:off x="464820" y="1579675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By linearizing image, we can approximate E(</a:t>
            </a:r>
            <a:r>
              <a:rPr lang="en-US" sz="2800" dirty="0" err="1"/>
              <a:t>u,v</a:t>
            </a:r>
            <a:r>
              <a:rPr lang="en-US" sz="2800" dirty="0"/>
              <a:t>) with quadratic function of u and 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CE701-4E7A-49B4-A66D-1058FE1E3050}"/>
                  </a:ext>
                </a:extLst>
              </p:cNvPr>
              <p:cNvSpPr txBox="1"/>
              <p:nvPr/>
            </p:nvSpPr>
            <p:spPr>
              <a:xfrm>
                <a:off x="2634771" y="3942082"/>
                <a:ext cx="3874458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CE701-4E7A-49B4-A66D-1058FE1E3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771" y="3942082"/>
                <a:ext cx="3874458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>
            <a:extLst>
              <a:ext uri="{FF2B5EF4-FFF2-40B4-BE49-F238E27FC236}">
                <a16:creationId xmlns:a16="http://schemas.microsoft.com/office/drawing/2014/main" id="{F9D31734-4296-6E52-8A14-6C7C441DD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716991"/>
            <a:ext cx="8353425" cy="2609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4397EA-D062-58FB-8620-CBD493F78025}"/>
              </a:ext>
            </a:extLst>
          </p:cNvPr>
          <p:cNvSpPr txBox="1"/>
          <p:nvPr/>
        </p:nvSpPr>
        <p:spPr>
          <a:xfrm>
            <a:off x="717739" y="279449"/>
            <a:ext cx="301557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Ix</a:t>
            </a:r>
            <a:r>
              <a:rPr lang="en-US" sz="2800" dirty="0"/>
              <a:t> = x derivative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9D5B0B-F25A-B7D5-8B63-E2637B3287F1}"/>
              </a:ext>
            </a:extLst>
          </p:cNvPr>
          <p:cNvSpPr/>
          <p:nvPr/>
        </p:nvSpPr>
        <p:spPr>
          <a:xfrm>
            <a:off x="4320699" y="4125528"/>
            <a:ext cx="306420" cy="47150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D6281B-E919-EC1B-F6C9-0DC26A9B597A}"/>
              </a:ext>
            </a:extLst>
          </p:cNvPr>
          <p:cNvSpPr/>
          <p:nvPr/>
        </p:nvSpPr>
        <p:spPr>
          <a:xfrm>
            <a:off x="4225857" y="5127955"/>
            <a:ext cx="306420" cy="47150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E2A0F6-C6CF-97A9-B4DF-91C3EF214E56}"/>
              </a:ext>
            </a:extLst>
          </p:cNvPr>
          <p:cNvSpPr/>
          <p:nvPr/>
        </p:nvSpPr>
        <p:spPr>
          <a:xfrm>
            <a:off x="5774987" y="4109714"/>
            <a:ext cx="306420" cy="47150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2664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3256</TotalTime>
  <Words>2984</Words>
  <Application>Microsoft Office PowerPoint</Application>
  <PresentationFormat>On-screen Show (4:3)</PresentationFormat>
  <Paragraphs>514</Paragraphs>
  <Slides>83</Slides>
  <Notes>11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Arial</vt:lpstr>
      <vt:lpstr>Arial Unicode MS</vt:lpstr>
      <vt:lpstr>AvantGarde Bk BT</vt:lpstr>
      <vt:lpstr>Calibri</vt:lpstr>
      <vt:lpstr>Cambria Math</vt:lpstr>
      <vt:lpstr>Symbol</vt:lpstr>
      <vt:lpstr>Times New Roman</vt:lpstr>
      <vt:lpstr>My New Default Theme</vt:lpstr>
      <vt:lpstr>Equation</vt:lpstr>
      <vt:lpstr>Bitmap Image</vt:lpstr>
      <vt:lpstr>Descriptors</vt:lpstr>
      <vt:lpstr>Administrivia</vt:lpstr>
      <vt:lpstr>Recap: Motivation</vt:lpstr>
      <vt:lpstr>Last Time – Gradients</vt:lpstr>
      <vt:lpstr>Last Time – Corner Detection</vt:lpstr>
      <vt:lpstr>Last Time – Corner Detection</vt:lpstr>
      <vt:lpstr>Last Time – Corner Detection</vt:lpstr>
      <vt:lpstr>Formalizing Corner Detection</vt:lpstr>
      <vt:lpstr>Formalizing Corner Detection</vt:lpstr>
      <vt:lpstr>Formalizing Corner Detection</vt:lpstr>
      <vt:lpstr>Formalizing Corner Detection</vt:lpstr>
      <vt:lpstr>Intuitively what is M?</vt:lpstr>
      <vt:lpstr>Intuitively what is M?</vt:lpstr>
      <vt:lpstr>Intuitively what is M?</vt:lpstr>
      <vt:lpstr>So What Now? </vt:lpstr>
      <vt:lpstr>So What Now? </vt:lpstr>
      <vt:lpstr>The tl;dr</vt:lpstr>
      <vt:lpstr>Putting It Together</vt:lpstr>
      <vt:lpstr>In Practice</vt:lpstr>
      <vt:lpstr>In Practice</vt:lpstr>
      <vt:lpstr>Computing R</vt:lpstr>
      <vt:lpstr>Computing R</vt:lpstr>
      <vt:lpstr>In Practice</vt:lpstr>
      <vt:lpstr>Thresholded R</vt:lpstr>
      <vt:lpstr>In Practice</vt:lpstr>
      <vt:lpstr>Thresholded</vt:lpstr>
      <vt:lpstr>Final Results</vt:lpstr>
      <vt:lpstr>Desirable Properties</vt:lpstr>
      <vt:lpstr>Recall Motivating Problem</vt:lpstr>
      <vt:lpstr>Affine Intensity Change</vt:lpstr>
      <vt:lpstr>Image Translation</vt:lpstr>
      <vt:lpstr>Image Rotation</vt:lpstr>
      <vt:lpstr>Image Scaling</vt:lpstr>
      <vt:lpstr>Recap: Motivation</vt:lpstr>
      <vt:lpstr>Today</vt:lpstr>
      <vt:lpstr>Key Idea: Scale Space</vt:lpstr>
      <vt:lpstr>Key Idea: Scale Space</vt:lpstr>
      <vt:lpstr>Solution to Scales</vt:lpstr>
      <vt:lpstr>Blob Detection</vt:lpstr>
      <vt:lpstr>Gaussian Derivatives</vt:lpstr>
      <vt:lpstr>Laplacian of Gaussian (LoG)</vt:lpstr>
      <vt:lpstr>Edge Detection with LoG</vt:lpstr>
      <vt:lpstr>PowerPoint Presentation</vt:lpstr>
      <vt:lpstr>PowerPoint Presentation</vt:lpstr>
      <vt:lpstr>PowerPoint Presentation</vt:lpstr>
      <vt:lpstr>Scale Selection</vt:lpstr>
      <vt:lpstr>Characteristic Scale</vt:lpstr>
      <vt:lpstr>Scale-space blob detector</vt:lpstr>
      <vt:lpstr>Scale-space blob detector: Example</vt:lpstr>
      <vt:lpstr>Scale-space blob detector: Example</vt:lpstr>
      <vt:lpstr>Scale-space blob detector</vt:lpstr>
      <vt:lpstr>Finding Maxima</vt:lpstr>
      <vt:lpstr>Scale Space</vt:lpstr>
      <vt:lpstr>Scale Space</vt:lpstr>
      <vt:lpstr>Finding Maxima</vt:lpstr>
      <vt:lpstr>Scale-space blob detector: Example</vt:lpstr>
      <vt:lpstr>Efficient implementation</vt:lpstr>
      <vt:lpstr>Efficient implementation</vt:lpstr>
      <vt:lpstr>Problem 1 Solved</vt:lpstr>
      <vt:lpstr>Problem 2 – Describing Features</vt:lpstr>
      <vt:lpstr>Problem 2 – Describing Features</vt:lpstr>
      <vt:lpstr>Handling Scale</vt:lpstr>
      <vt:lpstr>Handling Rotation</vt:lpstr>
      <vt:lpstr>Scale and Rotation</vt:lpstr>
      <vt:lpstr>Scale and Rotation</vt:lpstr>
      <vt:lpstr>SIFT Descriptors</vt:lpstr>
      <vt:lpstr>SIFT Descriptors</vt:lpstr>
      <vt:lpstr>Properties of SIFT</vt:lpstr>
      <vt:lpstr>Feature Descriptors</vt:lpstr>
      <vt:lpstr>Instance Matching</vt:lpstr>
      <vt:lpstr>Instance Matching</vt:lpstr>
      <vt:lpstr>2nd Nearest Neighbor Trick </vt:lpstr>
      <vt:lpstr>So Far; What’s Next?</vt:lpstr>
      <vt:lpstr>PowerPoint Presentation</vt:lpstr>
      <vt:lpstr>Extra Reading for the Curious</vt:lpstr>
      <vt:lpstr>Aside: This Trick is Common</vt:lpstr>
      <vt:lpstr>Aside: This Trick is Common</vt:lpstr>
      <vt:lpstr>Aside: This Trick is Common</vt:lpstr>
      <vt:lpstr>Aside: This Trick is Common</vt:lpstr>
      <vt:lpstr>Affine adaptation</vt:lpstr>
      <vt:lpstr>Affine adaptation example</vt:lpstr>
      <vt:lpstr>Affine adaptation example</vt:lpstr>
      <vt:lpstr>2nd Nearest Neighbor Trick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361</cp:revision>
  <dcterms:created xsi:type="dcterms:W3CDTF">2018-12-05T18:14:01Z</dcterms:created>
  <dcterms:modified xsi:type="dcterms:W3CDTF">2023-01-30T18:06:32Z</dcterms:modified>
</cp:coreProperties>
</file>