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x="21336000" cy="1333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During training, each layer will have three outputs:</a:t>
            </a:r>
          </a:p>
          <a:p>
            <a:pPr>
              <a:buSzPct val="100000"/>
              <a:buChar char="-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forward pass. To compute the operating point for each layer and training example </a:t>
            </a:r>
          </a:p>
          <a:p>
            <a:pPr>
              <a:buSzPct val="100000"/>
              <a:buChar char="-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 backwards pass to propagate the energy derivative with respect to the input of the layer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- and the derivative of the energy with respect to the weights.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hape 3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Things to notice: dC/dW is the derivative of a scalar by a matrix. So it is well defined. 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If there is a single training example, then E = C.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1" name="Shape 3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Things to notice: dC/dW is the derivative of a scalar by a matrix. So it is well defined. 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If there is a single training example, then E = C.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9" name="Shape 4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Things to notice: dC/dW is the derivative of a scalar by a matrix. So it is well defined. 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If there is a single training example, then E = 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/>
          <p:nvPr>
            <p:ph type="title"/>
          </p:nvPr>
        </p:nvSpPr>
        <p:spPr>
          <a:xfrm>
            <a:off x="2667000" y="0"/>
            <a:ext cx="16002001" cy="3290535"/>
          </a:xfrm>
          <a:prstGeom prst="rect">
            <a:avLst/>
          </a:prstGeom>
        </p:spPr>
        <p:txBody>
          <a:bodyPr lIns="98777" tIns="98777" rIns="98777" bIns="98777"/>
          <a:lstStyle>
            <a:lvl1pPr indent="39687" defTabSz="1778000"/>
          </a:lstStyle>
          <a:p>
            <a:pPr/>
            <a:r>
              <a:t>Title Text</a:t>
            </a:r>
          </a:p>
        </p:txBody>
      </p:sp>
      <p:sp>
        <p:nvSpPr>
          <p:cNvPr id="28" name="Body Level One…"/>
          <p:cNvSpPr/>
          <p:nvPr>
            <p:ph type="body" idx="1"/>
          </p:nvPr>
        </p:nvSpPr>
        <p:spPr>
          <a:xfrm>
            <a:off x="2667000" y="3111500"/>
            <a:ext cx="16002001" cy="10223500"/>
          </a:xfrm>
          <a:prstGeom prst="rect">
            <a:avLst/>
          </a:prstGeom>
        </p:spPr>
        <p:txBody>
          <a:bodyPr lIns="98777" tIns="98777" rIns="98777" bIns="98777"/>
          <a:lstStyle>
            <a:lvl1pPr marL="704056" defTabSz="1778000">
              <a:spcBef>
                <a:spcPts val="1500"/>
              </a:spcBef>
              <a:buClr>
                <a:srgbClr val="000000"/>
              </a:buClr>
            </a:lvl1pPr>
            <a:lvl2pPr marL="1078820" defTabSz="1778000">
              <a:spcBef>
                <a:spcPts val="1500"/>
              </a:spcBef>
              <a:buClr>
                <a:srgbClr val="000000"/>
              </a:buClr>
            </a:lvl2pPr>
            <a:lvl3pPr marL="1493837" defTabSz="1778000">
              <a:spcBef>
                <a:spcPts val="1500"/>
              </a:spcBef>
              <a:buClr>
                <a:srgbClr val="000000"/>
              </a:buClr>
            </a:lvl3pPr>
            <a:lvl4pPr marL="2069147" indent="-708659" defTabSz="1778000">
              <a:spcBef>
                <a:spcPts val="1500"/>
              </a:spcBef>
              <a:buClr>
                <a:srgbClr val="000000"/>
              </a:buClr>
            </a:lvl4pPr>
            <a:lvl5pPr marL="2526348" defTabSz="1778000">
              <a:spcBef>
                <a:spcPts val="1500"/>
              </a:spcBef>
              <a:buClr>
                <a:srgbClr val="000000"/>
              </a:buCl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/>
          <p:nvPr>
            <p:ph type="sldNum" sz="quarter" idx="2"/>
          </p:nvPr>
        </p:nvSpPr>
        <p:spPr>
          <a:xfrm>
            <a:off x="16351353" y="12460551"/>
            <a:ext cx="483544" cy="508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/>
          <p:nvPr>
            <p:ph type="title"/>
          </p:nvPr>
        </p:nvSpPr>
        <p:spPr>
          <a:xfrm>
            <a:off x="2667000" y="534018"/>
            <a:ext cx="16002001" cy="22225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7" name="Body Level One…"/>
          <p:cNvSpPr/>
          <p:nvPr>
            <p:ph type="body" idx="1"/>
          </p:nvPr>
        </p:nvSpPr>
        <p:spPr>
          <a:xfrm>
            <a:off x="2667000" y="3111500"/>
            <a:ext cx="16002001" cy="880048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2667000" y="0"/>
            <a:ext cx="16002001" cy="1734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2667000" y="2102115"/>
            <a:ext cx="16002001" cy="9809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18185457" y="12460551"/>
            <a:ext cx="483543" cy="508001"/>
          </a:xfrm>
          <a:prstGeom prst="rect">
            <a:avLst/>
          </a:prstGeom>
          <a:ln w="12700">
            <a:miter lim="400000"/>
          </a:ln>
        </p:spPr>
        <p:txBody>
          <a:bodyPr wrap="none" lIns="88900" tIns="88900" rIns="88900" bIns="88900" anchor="ctr">
            <a:spAutoFit/>
          </a:bodyPr>
          <a:lstStyle>
            <a:lvl1pPr algn="r" defTabSz="889000">
              <a:defRPr sz="2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0" algn="ct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664368" marR="0" indent="-664368" algn="l" defTabSz="8890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6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089932" marR="0" indent="-632732" algn="l" defTabSz="8890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Helvetica"/>
        <a:buChar char="–"/>
        <a:tabLst/>
        <a:defRPr b="0" baseline="0" cap="none" i="0" spc="0" strike="noStrike" sz="6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4950" marR="0" indent="-590550" algn="l" defTabSz="8890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6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80260" marR="0" indent="-708660" algn="l" defTabSz="8890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Helvetica"/>
        <a:buChar char="–"/>
        <a:tabLst/>
        <a:defRPr b="0" baseline="0" cap="none" i="0" spc="0" strike="noStrike" sz="6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37460" marR="0" indent="-708660" algn="l" defTabSz="8890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Helvetica"/>
        <a:buChar char="»"/>
        <a:tabLst/>
        <a:defRPr b="0" baseline="0" cap="none" i="0" spc="0" strike="noStrike" sz="6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94660" marR="0" indent="-708660" algn="l" defTabSz="8890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6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51859" marR="0" indent="-708659" algn="l" defTabSz="8890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6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09059" marR="0" indent="-708659" algn="l" defTabSz="8890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6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66259" marR="0" indent="-708659" algn="l" defTabSz="889000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6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889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Relationship Id="rId3" Type="http://schemas.openxmlformats.org/officeDocument/2006/relationships/image" Target="../media/image45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2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63.png"/><Relationship Id="rId7" Type="http://schemas.openxmlformats.org/officeDocument/2006/relationships/image" Target="../media/image56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69.png"/><Relationship Id="rId6" Type="http://schemas.openxmlformats.org/officeDocument/2006/relationships/image" Target="../media/image60.png"/><Relationship Id="rId7" Type="http://schemas.openxmlformats.org/officeDocument/2006/relationships/image" Target="../media/image67.png"/><Relationship Id="rId8" Type="http://schemas.openxmlformats.org/officeDocument/2006/relationships/image" Target="../media/image70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75.png"/><Relationship Id="rId6" Type="http://schemas.openxmlformats.org/officeDocument/2006/relationships/image" Target="../media/image71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55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7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3" Type="http://schemas.openxmlformats.org/officeDocument/2006/relationships/image" Target="../media/image17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pn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pn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5.pn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pn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Neural Networks…"/>
          <p:cNvSpPr/>
          <p:nvPr/>
        </p:nvSpPr>
        <p:spPr>
          <a:xfrm>
            <a:off x="7105040" y="3886199"/>
            <a:ext cx="7125920" cy="556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200"/>
            </a:pPr>
            <a:r>
              <a:t>Neural Networks</a:t>
            </a:r>
          </a:p>
          <a:p>
            <a:pPr>
              <a:defRPr sz="7200"/>
            </a:pPr>
          </a:p>
          <a:p>
            <a:pPr>
              <a:defRPr sz="7200"/>
            </a:pPr>
            <a:r>
              <a:t>Lecture 6</a:t>
            </a:r>
          </a:p>
          <a:p>
            <a:pPr>
              <a:defRPr sz="7200"/>
            </a:pPr>
          </a:p>
          <a:p>
            <a:pPr>
              <a:defRPr sz="7200"/>
            </a:pPr>
            <a:r>
              <a:t>Rob Fergus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g_0010.pdf" descr="pg_0010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g_0011.pdf" descr="pg_0011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g_0012.pdf" descr="pg_0012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g_0013.pdf" descr="pg_0013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g_0014.pdf" descr="pg_0014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g_0015.pdf" descr="pg_0015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/>
          <p:nvPr>
            <p:ph type="sldNum" sz="quarter" idx="4294967295"/>
          </p:nvPr>
        </p:nvSpPr>
        <p:spPr>
          <a:xfrm>
            <a:off x="18325673" y="12152779"/>
            <a:ext cx="351732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</a:tabLst>
              <a:defRPr sz="2400">
                <a:solidFill>
                  <a:srgbClr val="000000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8" name="TOY EXAMPLE:  SYNTHETIC DATA"/>
          <p:cNvSpPr/>
          <p:nvPr/>
        </p:nvSpPr>
        <p:spPr>
          <a:xfrm>
            <a:off x="1890992" y="86845"/>
            <a:ext cx="17346707" cy="139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411" tIns="79411" rIns="79411" bIns="79411">
            <a:spAutoFit/>
          </a:bodyPr>
          <a:lstStyle>
            <a:lvl1pPr defTabSz="1613647">
              <a:lnSpc>
                <a:spcPct val="116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7000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TOY EXAMPLE:  SYNTHETIC DATA</a:t>
            </a:r>
          </a:p>
        </p:txBody>
      </p:sp>
      <p:pic>
        <p:nvPicPr>
          <p:cNvPr id="7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6426" y="1613647"/>
            <a:ext cx="15772280" cy="116989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" name="Group"/>
          <p:cNvGrpSpPr/>
          <p:nvPr/>
        </p:nvGrpSpPr>
        <p:grpSpPr>
          <a:xfrm>
            <a:off x="3734360" y="1700492"/>
            <a:ext cx="6519023" cy="1061758"/>
            <a:chOff x="0" y="0"/>
            <a:chExt cx="6519022" cy="1061757"/>
          </a:xfrm>
        </p:grpSpPr>
        <p:sp>
          <p:nvSpPr>
            <p:cNvPr id="80" name="Rectangle"/>
            <p:cNvSpPr/>
            <p:nvPr/>
          </p:nvSpPr>
          <p:spPr>
            <a:xfrm>
              <a:off x="0" y="0"/>
              <a:ext cx="6519023" cy="106175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0682" tIns="80682" rIns="80682" bIns="80682" numCol="1" anchor="t">
              <a:noAutofit/>
            </a:bodyPr>
            <a:lstStyle/>
            <a:p>
              <a:pPr algn="l" defTabSz="1613647">
                <a:lnSpc>
                  <a:spcPct val="93000"/>
                </a:lnSpc>
                <a:tabLst>
                  <a:tab pos="1270000" algn="l"/>
                  <a:tab pos="2552700" algn="l"/>
                  <a:tab pos="3822700" algn="l"/>
                  <a:tab pos="5105400" algn="l"/>
                  <a:tab pos="6375400" algn="l"/>
                </a:tabLst>
                <a:defRPr b="1" sz="3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" name="1 input &amp; 1 output…"/>
            <p:cNvSpPr/>
            <p:nvPr/>
          </p:nvSpPr>
          <p:spPr>
            <a:xfrm>
              <a:off x="0" y="0"/>
              <a:ext cx="6519023" cy="1041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9411" tIns="79411" rIns="79411" bIns="79411" numCol="1" anchor="t">
              <a:spAutoFit/>
            </a:bodyPr>
            <a:lstStyle/>
            <a:p>
              <a:pPr algn="l" defTabSz="1613647">
                <a:lnSpc>
                  <a:spcPct val="93000"/>
                </a:lnSpc>
                <a:tabLst>
                  <a:tab pos="1270000" algn="l"/>
                  <a:tab pos="2552700" algn="l"/>
                  <a:tab pos="3822700" algn="l"/>
                  <a:tab pos="5105400" algn="l"/>
                  <a:tab pos="6375400" algn="l"/>
                </a:tabLst>
                <a:defRPr b="1"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1 input &amp; 1 output</a:t>
              </a:r>
            </a:p>
            <a:p>
              <a:pPr algn="l" defTabSz="1613647">
                <a:lnSpc>
                  <a:spcPct val="93000"/>
                </a:lnSpc>
                <a:tabLst>
                  <a:tab pos="1270000" algn="l"/>
                  <a:tab pos="2552700" algn="l"/>
                  <a:tab pos="3822700" algn="l"/>
                  <a:tab pos="5105400" algn="l"/>
                  <a:tab pos="6375400" algn="l"/>
                </a:tabLst>
                <a:defRPr b="1"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100 hidden units in each layer</a:t>
              </a:r>
            </a:p>
          </p:txBody>
        </p:sp>
      </p:grpSp>
      <p:grpSp>
        <p:nvGrpSpPr>
          <p:cNvPr id="85" name="Group"/>
          <p:cNvGrpSpPr/>
          <p:nvPr/>
        </p:nvGrpSpPr>
        <p:grpSpPr>
          <a:xfrm>
            <a:off x="16918080" y="12491757"/>
            <a:ext cx="2588560" cy="755725"/>
            <a:chOff x="0" y="0"/>
            <a:chExt cx="2588558" cy="755723"/>
          </a:xfrm>
        </p:grpSpPr>
        <p:sp>
          <p:nvSpPr>
            <p:cNvPr id="83" name="Ranzato"/>
            <p:cNvSpPr/>
            <p:nvPr/>
          </p:nvSpPr>
          <p:spPr>
            <a:xfrm>
              <a:off x="0" y="0"/>
              <a:ext cx="2014258" cy="755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9411" tIns="79411" rIns="79411" bIns="79411" numCol="1" anchor="t">
              <a:spAutoFit/>
            </a:bodyPr>
            <a:lstStyle>
              <a:lvl1pPr algn="l" defTabSz="1613647">
                <a:lnSpc>
                  <a:spcPct val="116000"/>
                </a:lnSpc>
                <a:tabLst>
                  <a:tab pos="1270000" algn="l"/>
                </a:tabLst>
                <a:defRPr sz="34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Ranzato</a:t>
              </a:r>
            </a:p>
          </p:txBody>
        </p:sp>
        <p:pic>
          <p:nvPicPr>
            <p:cNvPr id="84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17058" y="151279"/>
              <a:ext cx="571501" cy="571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/>
          <p:nvPr>
            <p:ph type="sldNum" sz="quarter" idx="4294967295"/>
          </p:nvPr>
        </p:nvSpPr>
        <p:spPr>
          <a:xfrm>
            <a:off x="18325673" y="12152779"/>
            <a:ext cx="351732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</a:tabLst>
              <a:defRPr sz="2400">
                <a:solidFill>
                  <a:srgbClr val="000000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6426" y="1613647"/>
            <a:ext cx="15772280" cy="116989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1" name="Group"/>
          <p:cNvGrpSpPr/>
          <p:nvPr/>
        </p:nvGrpSpPr>
        <p:grpSpPr>
          <a:xfrm>
            <a:off x="13962529" y="1700492"/>
            <a:ext cx="3798795" cy="1061758"/>
            <a:chOff x="0" y="0"/>
            <a:chExt cx="3798794" cy="1061757"/>
          </a:xfrm>
        </p:grpSpPr>
        <p:sp>
          <p:nvSpPr>
            <p:cNvPr id="89" name="Rectangle"/>
            <p:cNvSpPr/>
            <p:nvPr/>
          </p:nvSpPr>
          <p:spPr>
            <a:xfrm>
              <a:off x="0" y="0"/>
              <a:ext cx="3798795" cy="106175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0682" tIns="80682" rIns="80682" bIns="80682" numCol="1" anchor="t">
              <a:noAutofit/>
            </a:bodyPr>
            <a:lstStyle/>
            <a:p>
              <a:pPr algn="l" defTabSz="1613647">
                <a:lnSpc>
                  <a:spcPct val="93000"/>
                </a:lnSpc>
                <a:tabLst>
                  <a:tab pos="1270000" algn="l"/>
                  <a:tab pos="2552700" algn="l"/>
                </a:tabLst>
                <a:defRPr b="1" sz="3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0" name="1 input &amp; 1 output…"/>
            <p:cNvSpPr/>
            <p:nvPr/>
          </p:nvSpPr>
          <p:spPr>
            <a:xfrm>
              <a:off x="0" y="0"/>
              <a:ext cx="3798795" cy="1041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9411" tIns="79411" rIns="79411" bIns="79411" numCol="1" anchor="t">
              <a:spAutoFit/>
            </a:bodyPr>
            <a:lstStyle/>
            <a:p>
              <a:pPr algn="l" defTabSz="1613647">
                <a:lnSpc>
                  <a:spcPct val="93000"/>
                </a:lnSpc>
                <a:tabLst>
                  <a:tab pos="1270000" algn="l"/>
                  <a:tab pos="2552700" algn="l"/>
                </a:tabLst>
                <a:defRPr b="1"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1 input &amp; 1 output</a:t>
              </a:r>
            </a:p>
            <a:p>
              <a:pPr algn="l" defTabSz="1613647">
                <a:lnSpc>
                  <a:spcPct val="93000"/>
                </a:lnSpc>
                <a:tabLst>
                  <a:tab pos="1270000" algn="l"/>
                  <a:tab pos="2552700" algn="l"/>
                </a:tabLst>
                <a:defRPr b="1"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3 hidden layers</a:t>
              </a:r>
            </a:p>
          </p:txBody>
        </p:sp>
      </p:grpSp>
      <p:grpSp>
        <p:nvGrpSpPr>
          <p:cNvPr id="94" name="Group"/>
          <p:cNvGrpSpPr/>
          <p:nvPr/>
        </p:nvGrpSpPr>
        <p:grpSpPr>
          <a:xfrm>
            <a:off x="16918080" y="12491757"/>
            <a:ext cx="2588560" cy="755725"/>
            <a:chOff x="0" y="0"/>
            <a:chExt cx="2588558" cy="755723"/>
          </a:xfrm>
        </p:grpSpPr>
        <p:sp>
          <p:nvSpPr>
            <p:cNvPr id="92" name="Ranzato"/>
            <p:cNvSpPr/>
            <p:nvPr/>
          </p:nvSpPr>
          <p:spPr>
            <a:xfrm>
              <a:off x="0" y="0"/>
              <a:ext cx="2014258" cy="755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9411" tIns="79411" rIns="79411" bIns="79411" numCol="1" anchor="t">
              <a:spAutoFit/>
            </a:bodyPr>
            <a:lstStyle>
              <a:lvl1pPr algn="l" defTabSz="1613647">
                <a:lnSpc>
                  <a:spcPct val="116000"/>
                </a:lnSpc>
                <a:tabLst>
                  <a:tab pos="1270000" algn="l"/>
                </a:tabLst>
                <a:defRPr sz="34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Ranzato</a:t>
              </a:r>
            </a:p>
          </p:txBody>
        </p:sp>
        <p:pic>
          <p:nvPicPr>
            <p:cNvPr id="93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17058" y="151279"/>
              <a:ext cx="571501" cy="571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" name="TOY EXAMPLE:  SYNTHETIC DATA"/>
          <p:cNvSpPr/>
          <p:nvPr/>
        </p:nvSpPr>
        <p:spPr>
          <a:xfrm>
            <a:off x="1890992" y="86845"/>
            <a:ext cx="17346707" cy="139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411" tIns="79411" rIns="79411" bIns="79411">
            <a:spAutoFit/>
          </a:bodyPr>
          <a:lstStyle>
            <a:lvl1pPr defTabSz="1613647">
              <a:lnSpc>
                <a:spcPct val="116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7000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TOY EXAMPLE:  SYNTHETIC DATA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g_0018.pdf" descr="pg_0018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g_0020.pdf" descr="pg_0020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g_0002.pdf" descr="pg_0002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g_0021.pdf" descr="pg_0021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g_0022.pdf" descr="pg_0022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568721"/>
            <a:ext cx="17343438" cy="13007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723900"/>
            <a:ext cx="15234984" cy="1142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7878" y="1234529"/>
            <a:ext cx="16492681" cy="12369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7800" y="495300"/>
            <a:ext cx="16459200" cy="1234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0" y="800100"/>
            <a:ext cx="16193913" cy="12145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mputing gradient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gradients</a:t>
            </a:r>
          </a:p>
        </p:txBody>
      </p:sp>
      <p:sp>
        <p:nvSpPr>
          <p:cNvPr id="116" name="The energy E is the sum of the costs associated to each training example xm, ym…"/>
          <p:cNvSpPr/>
          <p:nvPr>
            <p:ph type="body" idx="1"/>
          </p:nvPr>
        </p:nvSpPr>
        <p:spPr>
          <a:xfrm>
            <a:off x="2461227" y="2076390"/>
            <a:ext cx="16002001" cy="9809869"/>
          </a:xfrm>
          <a:prstGeom prst="rect">
            <a:avLst/>
          </a:prstGeom>
        </p:spPr>
        <p:txBody>
          <a:bodyPr/>
          <a:lstStyle/>
          <a:p>
            <a:pPr marL="666750" indent="-666750">
              <a:buSzTx/>
              <a:buNone/>
            </a:pPr>
            <a:r>
              <a:t>The energy E is the sum of the costs associated to each training example x</a:t>
            </a:r>
            <a:r>
              <a:rPr baseline="30967"/>
              <a:t>m</a:t>
            </a:r>
            <a:r>
              <a:t>, y</a:t>
            </a:r>
            <a:r>
              <a:rPr baseline="30967"/>
              <a:t>m</a:t>
            </a:r>
            <a:endParaRPr baseline="30967"/>
          </a:p>
          <a:p>
            <a:pPr marL="666750" indent="-666750">
              <a:buSzTx/>
              <a:buNone/>
            </a:pPr>
            <a:endParaRPr baseline="30967"/>
          </a:p>
          <a:p>
            <a:pPr marL="666750" indent="-666750">
              <a:buSzTx/>
              <a:buNone/>
            </a:pPr>
            <a:endParaRPr baseline="30967"/>
          </a:p>
          <a:p>
            <a:pPr marL="666750" indent="-666750">
              <a:buSzTx/>
              <a:buNone/>
            </a:pPr>
            <a:r>
              <a:t>Its gradient with respect to the networks parameters is:</a:t>
            </a:r>
          </a:p>
        </p:txBody>
      </p:sp>
      <p:sp>
        <p:nvSpPr>
          <p:cNvPr id="117" name="Slide Number"/>
          <p:cNvSpPr/>
          <p:nvPr>
            <p:ph type="sldNum" sz="quarter" idx="4294967295"/>
          </p:nvPr>
        </p:nvSpPr>
        <p:spPr>
          <a:xfrm>
            <a:off x="18185457" y="12460551"/>
            <a:ext cx="483544" cy="5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8" name="image18.pdf" descr="image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3366" y="4687639"/>
            <a:ext cx="5543903" cy="1765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19.pdf" descr="image19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0326" y="9186333"/>
            <a:ext cx="5290786" cy="186751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is how much E varies when the parameter θi is varied."/>
          <p:cNvSpPr/>
          <p:nvPr/>
        </p:nvSpPr>
        <p:spPr>
          <a:xfrm>
            <a:off x="5047074" y="11232736"/>
            <a:ext cx="14134628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 how much E varies when the parameter θ</a:t>
            </a:r>
            <a:r>
              <a:rPr baseline="-15913"/>
              <a:t>i</a:t>
            </a:r>
            <a:r>
              <a:t> is varied.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omputing gradient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gradients</a:t>
            </a:r>
          </a:p>
        </p:txBody>
      </p:sp>
      <p:sp>
        <p:nvSpPr>
          <p:cNvPr id="123" name="Slide Number"/>
          <p:cNvSpPr/>
          <p:nvPr>
            <p:ph type="sldNum" sz="quarter" idx="4294967295"/>
          </p:nvPr>
        </p:nvSpPr>
        <p:spPr>
          <a:xfrm>
            <a:off x="18185457" y="12460551"/>
            <a:ext cx="483544" cy="5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4" name="image20.pdf" descr="image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3255" y="3657886"/>
            <a:ext cx="7309557" cy="105877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We could write the cost function to get the gradients:"/>
          <p:cNvSpPr/>
          <p:nvPr/>
        </p:nvSpPr>
        <p:spPr>
          <a:xfrm>
            <a:off x="2718740" y="2304816"/>
            <a:ext cx="1255454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We could write the cost function to get the gradients:</a:t>
            </a:r>
          </a:p>
        </p:txBody>
      </p:sp>
      <p:sp>
        <p:nvSpPr>
          <p:cNvPr id="126" name="If we compute the gradient with respect to the parameters of  the last layer (output layer) wn, using the chain rule:"/>
          <p:cNvSpPr/>
          <p:nvPr/>
        </p:nvSpPr>
        <p:spPr>
          <a:xfrm>
            <a:off x="2910483" y="6317144"/>
            <a:ext cx="14416684" cy="165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we compute the gradient with respect to the parameters of </a:t>
            </a:r>
            <a:br/>
            <a:r>
              <a:t>the last layer (output layer) </a:t>
            </a:r>
            <a:r>
              <a:rPr i="1"/>
              <a:t>w</a:t>
            </a:r>
            <a:r>
              <a:rPr baseline="-15913" i="1"/>
              <a:t>n</a:t>
            </a:r>
            <a:r>
              <a:t>, using the chain rule:</a:t>
            </a:r>
          </a:p>
        </p:txBody>
      </p:sp>
      <p:pic>
        <p:nvPicPr>
          <p:cNvPr id="127" name="image21.pdf" descr="image2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2254" y="4936829"/>
            <a:ext cx="4488217" cy="95691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with"/>
          <p:cNvSpPr/>
          <p:nvPr/>
        </p:nvSpPr>
        <p:spPr>
          <a:xfrm>
            <a:off x="4072572" y="4875498"/>
            <a:ext cx="122911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with</a:t>
            </a:r>
          </a:p>
        </p:txBody>
      </p:sp>
      <p:pic>
        <p:nvPicPr>
          <p:cNvPr id="129" name="image22.pdf" descr="image2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85794" y="8247201"/>
            <a:ext cx="9649354" cy="187369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(how much the cost changes when we change wn: is the product between how much the cost changes when we change the output of the last layer and how much the output changes when we change the layer parameters.)"/>
          <p:cNvSpPr/>
          <p:nvPr/>
        </p:nvSpPr>
        <p:spPr>
          <a:xfrm>
            <a:off x="2821824" y="10871684"/>
            <a:ext cx="15814830" cy="1626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/>
          <a:p>
            <a:pPr algn="l" defTabSz="1778000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(how much the cost changes when we change </a:t>
            </a:r>
            <a:r>
              <a:rPr i="1"/>
              <a:t>w</a:t>
            </a:r>
            <a:r>
              <a:rPr baseline="-16133" i="1"/>
              <a:t>n</a:t>
            </a:r>
            <a:r>
              <a:t>: is the product between how much the cost changes when we change the output of the last layer and how much the output changes when we change the layer parameters.)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2"/>
      <p:bldP build="whole" bldLvl="1" animBg="1" rev="0" advAuto="0" spid="126" grpId="1"/>
      <p:bldP build="whole" bldLvl="1" animBg="1" rev="0" advAuto="0" spid="130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omputing gradients: cost layer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gradients: cost layer</a:t>
            </a:r>
          </a:p>
        </p:txBody>
      </p:sp>
      <p:sp>
        <p:nvSpPr>
          <p:cNvPr id="133" name="Slide Number"/>
          <p:cNvSpPr/>
          <p:nvPr>
            <p:ph type="sldNum" sz="quarter" idx="4294967295"/>
          </p:nvPr>
        </p:nvSpPr>
        <p:spPr>
          <a:xfrm>
            <a:off x="18185457" y="12460551"/>
            <a:ext cx="483544" cy="5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4" name="If we compute the gradient with respect to the parameters of  the last layer (output layer) wn, using the chain rule:"/>
          <p:cNvSpPr/>
          <p:nvPr/>
        </p:nvSpPr>
        <p:spPr>
          <a:xfrm>
            <a:off x="3114156" y="2090682"/>
            <a:ext cx="14416684" cy="1658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we compute the gradient with respect to the parameters of </a:t>
            </a:r>
            <a:br/>
            <a:r>
              <a:t>the last layer (output layer) </a:t>
            </a:r>
            <a:r>
              <a:rPr i="1"/>
              <a:t>w</a:t>
            </a:r>
            <a:r>
              <a:rPr baseline="-15913" i="1"/>
              <a:t>n</a:t>
            </a:r>
            <a:r>
              <a:t>, using the chain rule:</a:t>
            </a:r>
          </a:p>
        </p:txBody>
      </p:sp>
      <p:pic>
        <p:nvPicPr>
          <p:cNvPr id="135" name="image22.pdf" descr="image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4157" y="3893435"/>
            <a:ext cx="9649355" cy="1873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23.pdf" descr="image2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41691" y="7714515"/>
            <a:ext cx="5519209" cy="1497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" name="Group"/>
          <p:cNvGrpSpPr/>
          <p:nvPr/>
        </p:nvGrpSpPr>
        <p:grpSpPr>
          <a:xfrm>
            <a:off x="3305545" y="5677719"/>
            <a:ext cx="8496810" cy="1983807"/>
            <a:chOff x="0" y="0"/>
            <a:chExt cx="8496808" cy="1983805"/>
          </a:xfrm>
        </p:grpSpPr>
        <p:sp>
          <p:nvSpPr>
            <p:cNvPr id="137" name="Line"/>
            <p:cNvSpPr/>
            <p:nvPr/>
          </p:nvSpPr>
          <p:spPr>
            <a:xfrm flipV="1">
              <a:off x="6873957" y="-1"/>
              <a:ext cx="254593" cy="585596"/>
            </a:xfrm>
            <a:prstGeom prst="line">
              <a:avLst/>
            </a:prstGeom>
            <a:noFill/>
            <a:ln w="38100" cap="flat">
              <a:solidFill>
                <a:srgbClr val="4F81BD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88900" tIns="88900" rIns="88900" bIns="88900" numCol="1" anchor="t">
              <a:noAutofit/>
            </a:bodyPr>
            <a:lstStyle/>
            <a:p>
              <a:pPr algn="l" defTabSz="889000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8" name="For example, for an Euclidean loss:"/>
            <p:cNvSpPr/>
            <p:nvPr/>
          </p:nvSpPr>
          <p:spPr>
            <a:xfrm>
              <a:off x="0" y="1094805"/>
              <a:ext cx="8496809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>
              <a:lvl1pPr algn="l" defTabSz="1778000">
                <a:defRPr sz="4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For example, for an Euclidean loss:</a:t>
              </a:r>
            </a:p>
          </p:txBody>
        </p:sp>
      </p:grpSp>
      <p:grpSp>
        <p:nvGrpSpPr>
          <p:cNvPr id="142" name="Group"/>
          <p:cNvGrpSpPr/>
          <p:nvPr/>
        </p:nvGrpSpPr>
        <p:grpSpPr>
          <a:xfrm>
            <a:off x="3341588" y="9385775"/>
            <a:ext cx="5820670" cy="2728995"/>
            <a:chOff x="0" y="0"/>
            <a:chExt cx="5820669" cy="2728994"/>
          </a:xfrm>
        </p:grpSpPr>
        <p:pic>
          <p:nvPicPr>
            <p:cNvPr id="140" name="image24.pdf" descr="image24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443703" y="1068293"/>
              <a:ext cx="3376967" cy="1660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The gradient is:"/>
            <p:cNvSpPr/>
            <p:nvPr/>
          </p:nvSpPr>
          <p:spPr>
            <a:xfrm>
              <a:off x="0" y="0"/>
              <a:ext cx="3856869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>
              <a:lvl1pPr algn="l" defTabSz="1778000">
                <a:defRPr sz="4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The gradient is: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13912814" y="5592145"/>
            <a:ext cx="4909902" cy="2891630"/>
            <a:chOff x="0" y="0"/>
            <a:chExt cx="4909900" cy="2891629"/>
          </a:xfrm>
        </p:grpSpPr>
        <p:sp>
          <p:nvSpPr>
            <p:cNvPr id="143" name="Line"/>
            <p:cNvSpPr/>
            <p:nvPr/>
          </p:nvSpPr>
          <p:spPr>
            <a:xfrm flipH="1" flipV="1">
              <a:off x="-1" y="0"/>
              <a:ext cx="569278" cy="569326"/>
            </a:xfrm>
            <a:prstGeom prst="line">
              <a:avLst/>
            </a:prstGeom>
            <a:noFill/>
            <a:ln w="38100" cap="flat">
              <a:solidFill>
                <a:srgbClr val="4F81BD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88900" tIns="88900" rIns="88900" bIns="88900" numCol="1" anchor="t">
              <a:noAutofit/>
            </a:bodyPr>
            <a:lstStyle/>
            <a:p>
              <a:pPr algn="l" defTabSz="889000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4" name="Will depend on the  layer structure and non-linearity."/>
            <p:cNvSpPr/>
            <p:nvPr/>
          </p:nvSpPr>
          <p:spPr>
            <a:xfrm>
              <a:off x="135085" y="580229"/>
              <a:ext cx="4774816" cy="231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/>
            <a:p>
              <a:pPr algn="l" defTabSz="1778000">
                <a:defRPr sz="4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Will depend on the </a:t>
              </a:r>
              <a:br/>
              <a:r>
                <a:t>layer structure and</a:t>
              </a:r>
              <a:br/>
              <a:r>
                <a:t>non-linearity.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3"/>
      <p:bldP build="whole" bldLvl="1" animBg="1" rev="0" advAuto="0" spid="142" grpId="4"/>
      <p:bldP build="whole" bldLvl="1" animBg="1" rev="0" advAuto="0" spid="145" grpId="1"/>
      <p:bldP build="whole" bldLvl="1" animBg="1" rev="0" advAuto="0" spid="13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g_0003.pdf" descr="pg_0003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omputing gradients: layer i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Computing gradients: layer i</a:t>
            </a:r>
          </a:p>
        </p:txBody>
      </p:sp>
      <p:sp>
        <p:nvSpPr>
          <p:cNvPr id="148" name="Slide Number"/>
          <p:cNvSpPr/>
          <p:nvPr>
            <p:ph type="sldNum" sz="quarter" idx="4294967295"/>
          </p:nvPr>
        </p:nvSpPr>
        <p:spPr>
          <a:xfrm>
            <a:off x="18185457" y="12460551"/>
            <a:ext cx="483544" cy="5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9" name="image25.pdf" descr="image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3751" y="3049727"/>
            <a:ext cx="13109666" cy="1463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We could write the full cost function to get the gradients:"/>
          <p:cNvSpPr/>
          <p:nvPr/>
        </p:nvSpPr>
        <p:spPr>
          <a:xfrm>
            <a:off x="2718739" y="1948368"/>
            <a:ext cx="1351185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We could write the full cost function to get the gradients:</a:t>
            </a:r>
          </a:p>
        </p:txBody>
      </p:sp>
      <p:sp>
        <p:nvSpPr>
          <p:cNvPr id="151" name="If we compute the gradient with respect to wi, using the chain rule:"/>
          <p:cNvSpPr/>
          <p:nvPr/>
        </p:nvSpPr>
        <p:spPr>
          <a:xfrm>
            <a:off x="2707623" y="4704647"/>
            <a:ext cx="15759184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we compute the gradient with respect to </a:t>
            </a:r>
            <a:r>
              <a:rPr i="1"/>
              <a:t>w</a:t>
            </a:r>
            <a:r>
              <a:rPr baseline="-15913" i="1"/>
              <a:t>i</a:t>
            </a:r>
            <a:r>
              <a:t>, using the chain rule:</a:t>
            </a:r>
          </a:p>
        </p:txBody>
      </p:sp>
      <p:pic>
        <p:nvPicPr>
          <p:cNvPr id="152" name="image26.pdf" descr="image2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5242" y="6009289"/>
            <a:ext cx="9970383" cy="16607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roup"/>
          <p:cNvGrpSpPr/>
          <p:nvPr/>
        </p:nvGrpSpPr>
        <p:grpSpPr>
          <a:xfrm>
            <a:off x="5367732" y="7778241"/>
            <a:ext cx="7065016" cy="2554852"/>
            <a:chOff x="-1" y="0"/>
            <a:chExt cx="7065014" cy="2554851"/>
          </a:xfrm>
        </p:grpSpPr>
        <p:sp>
          <p:nvSpPr>
            <p:cNvPr id="153" name="Line"/>
            <p:cNvSpPr/>
            <p:nvPr/>
          </p:nvSpPr>
          <p:spPr>
            <a:xfrm rot="5400000">
              <a:off x="3188806" y="-3188807"/>
              <a:ext cx="687401" cy="706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78"/>
                    <a:pt x="10800" y="175"/>
                  </a:cubicBezTo>
                  <a:lnTo>
                    <a:pt x="10800" y="10625"/>
                  </a:lnTo>
                  <a:cubicBezTo>
                    <a:pt x="10800" y="10722"/>
                    <a:pt x="15635" y="10800"/>
                    <a:pt x="21600" y="10800"/>
                  </a:cubicBezTo>
                  <a:cubicBezTo>
                    <a:pt x="15635" y="10800"/>
                    <a:pt x="10800" y="10878"/>
                    <a:pt x="10800" y="10975"/>
                  </a:cubicBezTo>
                  <a:lnTo>
                    <a:pt x="10800" y="21425"/>
                  </a:lnTo>
                  <a:cubicBezTo>
                    <a:pt x="10800" y="21522"/>
                    <a:pt x="5965" y="21600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88900" tIns="88900" rIns="88900" bIns="88900" numCol="1" anchor="ctr">
              <a:noAutofit/>
            </a:bodyPr>
            <a:lstStyle/>
            <a:p>
              <a:pPr defTabSz="1778000">
                <a:defRPr sz="4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54" name="image28.pdf" descr="image28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74344" y="894150"/>
              <a:ext cx="1018647" cy="1660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6" name="And this can be computed iteratively!"/>
          <p:cNvSpPr/>
          <p:nvPr/>
        </p:nvSpPr>
        <p:spPr>
          <a:xfrm>
            <a:off x="6564312" y="10413394"/>
            <a:ext cx="5202983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 this can be</a:t>
            </a:r>
            <a:br/>
            <a:r>
              <a:t>computed iteratively!</a:t>
            </a:r>
          </a:p>
        </p:txBody>
      </p:sp>
      <p:grpSp>
        <p:nvGrpSpPr>
          <p:cNvPr id="160" name="Group"/>
          <p:cNvGrpSpPr/>
          <p:nvPr/>
        </p:nvGrpSpPr>
        <p:grpSpPr>
          <a:xfrm>
            <a:off x="13489187" y="7765489"/>
            <a:ext cx="3353352" cy="3578633"/>
            <a:chOff x="0" y="0"/>
            <a:chExt cx="3353350" cy="3578632"/>
          </a:xfrm>
        </p:grpSpPr>
        <p:sp>
          <p:nvSpPr>
            <p:cNvPr id="157" name="Line"/>
            <p:cNvSpPr/>
            <p:nvPr/>
          </p:nvSpPr>
          <p:spPr>
            <a:xfrm flipH="1" flipV="1">
              <a:off x="0" y="-1"/>
              <a:ext cx="407346" cy="942044"/>
            </a:xfrm>
            <a:prstGeom prst="line">
              <a:avLst/>
            </a:prstGeom>
            <a:noFill/>
            <a:ln w="38100" cap="flat">
              <a:solidFill>
                <a:srgbClr val="4F81BD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88900" tIns="88900" rIns="88900" bIns="88900" numCol="1" anchor="t">
              <a:noAutofit/>
            </a:bodyPr>
            <a:lstStyle/>
            <a:p>
              <a:pPr algn="l" defTabSz="889000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58" name="image27.pdf" descr="image27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1898" y="838357"/>
              <a:ext cx="3160890" cy="18736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9" name="This is easy."/>
            <p:cNvSpPr/>
            <p:nvPr/>
          </p:nvSpPr>
          <p:spPr>
            <a:xfrm>
              <a:off x="296334" y="2689632"/>
              <a:ext cx="3057017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>
              <a:lvl1pPr algn="l" defTabSz="1778000">
                <a:defRPr sz="4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This is easy.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5"/>
      <p:bldP build="whole" bldLvl="1" animBg="1" rev="0" advAuto="0" spid="160" grpId="3"/>
      <p:bldP build="whole" bldLvl="1" animBg="1" rev="0" advAuto="0" spid="151" grpId="1"/>
      <p:bldP build="whole" bldLvl="1" animBg="1" rev="0" advAuto="0" spid="155" grpId="4"/>
      <p:bldP build="whole" bldLvl="1" animBg="1" rev="0" advAuto="0" spid="152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Backpropaga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Backpropagation</a:t>
            </a:r>
          </a:p>
        </p:txBody>
      </p:sp>
      <p:pic>
        <p:nvPicPr>
          <p:cNvPr id="163" name="image26.pdf" descr="image2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7795" y="1961050"/>
            <a:ext cx="9970384" cy="166070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Line"/>
          <p:cNvSpPr/>
          <p:nvPr/>
        </p:nvSpPr>
        <p:spPr>
          <a:xfrm rot="5400000">
            <a:off x="7589093" y="541194"/>
            <a:ext cx="687401" cy="7065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78"/>
                  <a:pt x="10800" y="175"/>
                </a:cubicBezTo>
                <a:lnTo>
                  <a:pt x="10800" y="10625"/>
                </a:lnTo>
                <a:cubicBezTo>
                  <a:pt x="10800" y="10722"/>
                  <a:pt x="15635" y="10800"/>
                  <a:pt x="21600" y="10800"/>
                </a:cubicBezTo>
                <a:cubicBezTo>
                  <a:pt x="15635" y="10800"/>
                  <a:pt x="10800" y="10878"/>
                  <a:pt x="10800" y="10975"/>
                </a:cubicBezTo>
                <a:lnTo>
                  <a:pt x="10800" y="21425"/>
                </a:lnTo>
                <a:cubicBezTo>
                  <a:pt x="10800" y="21522"/>
                  <a:pt x="5965" y="21600"/>
                  <a:pt x="0" y="21600"/>
                </a:cubicBezTo>
              </a:path>
            </a:pathLst>
          </a:custGeom>
          <a:ln w="38100">
            <a:solidFill>
              <a:srgbClr val="FF0000"/>
            </a:solidFill>
          </a:ln>
        </p:spPr>
        <p:txBody>
          <a:bodyPr lIns="88900" tIns="88900" rIns="88900" bIns="88900" anchor="ctr"/>
          <a:lstStyle/>
          <a:p>
            <a:pPr defTabSz="1778000">
              <a:defRPr sz="4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65" name="image28.pdf" descr="image28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4632" y="4624151"/>
            <a:ext cx="1018646" cy="16607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Group"/>
          <p:cNvGrpSpPr/>
          <p:nvPr/>
        </p:nvGrpSpPr>
        <p:grpSpPr>
          <a:xfrm>
            <a:off x="12521740" y="3717249"/>
            <a:ext cx="3212788" cy="2712051"/>
            <a:chOff x="0" y="0"/>
            <a:chExt cx="3212787" cy="2712049"/>
          </a:xfrm>
        </p:grpSpPr>
        <p:sp>
          <p:nvSpPr>
            <p:cNvPr id="166" name="Line"/>
            <p:cNvSpPr/>
            <p:nvPr/>
          </p:nvSpPr>
          <p:spPr>
            <a:xfrm flipH="1" flipV="1">
              <a:off x="-1" y="0"/>
              <a:ext cx="407346" cy="942044"/>
            </a:xfrm>
            <a:prstGeom prst="line">
              <a:avLst/>
            </a:prstGeom>
            <a:noFill/>
            <a:ln w="38100" cap="flat">
              <a:solidFill>
                <a:srgbClr val="4F81BD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88900" tIns="88900" rIns="88900" bIns="88900" numCol="1" anchor="t">
              <a:noAutofit/>
            </a:bodyPr>
            <a:lstStyle/>
            <a:p>
              <a:pPr algn="l" defTabSz="889000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67" name="image27.pdf" descr="image27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1897" y="838359"/>
              <a:ext cx="3160890" cy="18736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9" name="image29.pdf" descr="image29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8555" y="8585194"/>
            <a:ext cx="4503649" cy="16607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" name="Group"/>
          <p:cNvGrpSpPr/>
          <p:nvPr/>
        </p:nvGrpSpPr>
        <p:grpSpPr>
          <a:xfrm>
            <a:off x="2669069" y="6397084"/>
            <a:ext cx="15454722" cy="1771957"/>
            <a:chOff x="0" y="0"/>
            <a:chExt cx="15454721" cy="1771956"/>
          </a:xfrm>
        </p:grpSpPr>
        <p:sp>
          <p:nvSpPr>
            <p:cNvPr id="170" name="If we have the value of           we can compute the gradient at the  layer bellow as:"/>
            <p:cNvSpPr/>
            <p:nvPr/>
          </p:nvSpPr>
          <p:spPr>
            <a:xfrm>
              <a:off x="0" y="171756"/>
              <a:ext cx="15454722" cy="160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/>
            <a:p>
              <a:pPr algn="l" defTabSz="1778000">
                <a:defRPr sz="4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If we have the value of           we can compute the gradient at the </a:t>
              </a:r>
              <a:br/>
              <a:r>
                <a:t>layer bellow as: </a:t>
              </a:r>
            </a:p>
          </p:txBody>
        </p:sp>
        <p:pic>
          <p:nvPicPr>
            <p:cNvPr id="171" name="image28.pdf" descr="image28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20007" y="0"/>
              <a:ext cx="1018647" cy="1660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5" name="Group"/>
          <p:cNvGrpSpPr/>
          <p:nvPr/>
        </p:nvGrpSpPr>
        <p:grpSpPr>
          <a:xfrm>
            <a:off x="11265069" y="10317423"/>
            <a:ext cx="3365544" cy="2686590"/>
            <a:chOff x="0" y="0"/>
            <a:chExt cx="3365542" cy="2686589"/>
          </a:xfrm>
        </p:grpSpPr>
        <p:sp>
          <p:nvSpPr>
            <p:cNvPr id="173" name="Line"/>
            <p:cNvSpPr/>
            <p:nvPr/>
          </p:nvSpPr>
          <p:spPr>
            <a:xfrm flipH="1" flipV="1">
              <a:off x="-1" y="0"/>
              <a:ext cx="407346" cy="942044"/>
            </a:xfrm>
            <a:prstGeom prst="line">
              <a:avLst/>
            </a:prstGeom>
            <a:noFill/>
            <a:ln w="38100" cap="flat">
              <a:solidFill>
                <a:srgbClr val="4F81BD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88900" tIns="88900" rIns="88900" bIns="88900" numCol="1" anchor="t">
              <a:noAutofit/>
            </a:bodyPr>
            <a:lstStyle/>
            <a:p>
              <a:pPr algn="l" defTabSz="889000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74" name="image30.pdf" descr="image30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4652" y="812898"/>
              <a:ext cx="3160890" cy="18736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8" name="Group"/>
          <p:cNvGrpSpPr/>
          <p:nvPr/>
        </p:nvGrpSpPr>
        <p:grpSpPr>
          <a:xfrm>
            <a:off x="7735429" y="10235170"/>
            <a:ext cx="2380395" cy="2491322"/>
            <a:chOff x="0" y="0"/>
            <a:chExt cx="2380394" cy="2491321"/>
          </a:xfrm>
        </p:grpSpPr>
        <p:sp>
          <p:nvSpPr>
            <p:cNvPr id="176" name="Line"/>
            <p:cNvSpPr/>
            <p:nvPr/>
          </p:nvSpPr>
          <p:spPr>
            <a:xfrm flipV="1">
              <a:off x="1145658" y="0"/>
              <a:ext cx="330971" cy="687437"/>
            </a:xfrm>
            <a:prstGeom prst="line">
              <a:avLst/>
            </a:prstGeom>
            <a:noFill/>
            <a:ln w="38100" cap="flat">
              <a:solidFill>
                <a:srgbClr val="4F81BD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88900" tIns="88900" rIns="88900" bIns="88900" numCol="1" anchor="t">
              <a:noAutofit/>
            </a:bodyPr>
            <a:lstStyle/>
            <a:p>
              <a:pPr algn="l" defTabSz="889000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7" name="Gradient  layer i"/>
            <p:cNvSpPr/>
            <p:nvPr/>
          </p:nvSpPr>
          <p:spPr>
            <a:xfrm>
              <a:off x="0" y="891121"/>
              <a:ext cx="2380395" cy="160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/>
            <a:p>
              <a:pPr algn="l" defTabSz="1778000">
                <a:defRPr sz="4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Gradient </a:t>
              </a:r>
              <a:br/>
              <a:r>
                <a:t>layer i</a:t>
              </a:r>
            </a:p>
          </p:txBody>
        </p:sp>
      </p:grpSp>
      <p:grpSp>
        <p:nvGrpSpPr>
          <p:cNvPr id="181" name="Group"/>
          <p:cNvGrpSpPr/>
          <p:nvPr/>
        </p:nvGrpSpPr>
        <p:grpSpPr>
          <a:xfrm>
            <a:off x="4467489" y="10158787"/>
            <a:ext cx="2555087" cy="2405746"/>
            <a:chOff x="0" y="0"/>
            <a:chExt cx="2555086" cy="2405745"/>
          </a:xfrm>
        </p:grpSpPr>
        <p:sp>
          <p:nvSpPr>
            <p:cNvPr id="179" name="Gradient  layer i-1"/>
            <p:cNvSpPr/>
            <p:nvPr/>
          </p:nvSpPr>
          <p:spPr>
            <a:xfrm>
              <a:off x="0" y="805545"/>
              <a:ext cx="2380395" cy="160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/>
            <a:p>
              <a:pPr algn="l" defTabSz="1778000">
                <a:defRPr sz="4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Gradient </a:t>
              </a:r>
              <a:br/>
              <a:r>
                <a:t>layer i-1</a:t>
              </a:r>
            </a:p>
          </p:txBody>
        </p:sp>
        <p:sp>
          <p:nvSpPr>
            <p:cNvPr id="180" name="Line"/>
            <p:cNvSpPr/>
            <p:nvPr/>
          </p:nvSpPr>
          <p:spPr>
            <a:xfrm flipV="1">
              <a:off x="1756678" y="-1"/>
              <a:ext cx="798409" cy="907394"/>
            </a:xfrm>
            <a:prstGeom prst="line">
              <a:avLst/>
            </a:prstGeom>
            <a:noFill/>
            <a:ln w="38100" cap="flat">
              <a:solidFill>
                <a:srgbClr val="4F81BD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88900" tIns="88900" rIns="88900" bIns="88900" numCol="1" anchor="t">
              <a:noAutofit/>
            </a:bodyPr>
            <a:lstStyle/>
            <a:p>
              <a:pPr algn="l" defTabSz="889000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  <p:bldP build="whole" bldLvl="1" animBg="1" rev="0" advAuto="0" spid="178" grpId="4"/>
      <p:bldP build="whole" bldLvl="1" animBg="1" rev="0" advAuto="0" spid="175" grpId="5"/>
      <p:bldP build="whole" bldLvl="1" animBg="1" rev="0" advAuto="0" spid="169" grpId="2"/>
      <p:bldP build="whole" bldLvl="1" animBg="1" rev="0" advAuto="0" spid="181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Hidden layer i"/>
          <p:cNvSpPr/>
          <p:nvPr/>
        </p:nvSpPr>
        <p:spPr>
          <a:xfrm>
            <a:off x="1911025" y="5370763"/>
            <a:ext cx="266048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defTabSz="177800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Hidden layer i</a:t>
            </a:r>
          </a:p>
        </p:txBody>
      </p:sp>
      <p:sp>
        <p:nvSpPr>
          <p:cNvPr id="184" name="Rectangle"/>
          <p:cNvSpPr/>
          <p:nvPr/>
        </p:nvSpPr>
        <p:spPr>
          <a:xfrm>
            <a:off x="4771732" y="5311780"/>
            <a:ext cx="4244278" cy="984701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</a:ln>
        </p:spPr>
        <p:txBody>
          <a:bodyPr lIns="88900" tIns="88900" rIns="88900" bIns="88900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85" name="Fi(xi-1, Wi)"/>
          <p:cNvSpPr/>
          <p:nvPr/>
        </p:nvSpPr>
        <p:spPr>
          <a:xfrm>
            <a:off x="5436046" y="5348260"/>
            <a:ext cx="2824916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</a:t>
            </a:r>
            <a:r>
              <a:rPr baseline="-15913"/>
              <a:t>i</a:t>
            </a:r>
            <a:r>
              <a:t>(x</a:t>
            </a:r>
            <a:r>
              <a:rPr baseline="-15913"/>
              <a:t>i-1</a:t>
            </a:r>
            <a:r>
              <a:t>, W</a:t>
            </a:r>
            <a:r>
              <a:rPr baseline="-15913"/>
              <a:t>i</a:t>
            </a:r>
            <a:r>
              <a:t>) </a:t>
            </a:r>
          </a:p>
        </p:txBody>
      </p:sp>
      <p:sp>
        <p:nvSpPr>
          <p:cNvPr id="186" name="Rectangle"/>
          <p:cNvSpPr/>
          <p:nvPr/>
        </p:nvSpPr>
        <p:spPr>
          <a:xfrm>
            <a:off x="4682243" y="2649782"/>
            <a:ext cx="4244278" cy="9847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88900" tIns="88900" rIns="88900" bIns="88900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87" name="Fi+1"/>
          <p:cNvSpPr/>
          <p:nvPr/>
        </p:nvSpPr>
        <p:spPr>
          <a:xfrm>
            <a:off x="5346556" y="2686261"/>
            <a:ext cx="1184041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</a:t>
            </a:r>
            <a:r>
              <a:rPr baseline="-15913"/>
              <a:t>i+1</a:t>
            </a:r>
            <a:r>
              <a:t> </a:t>
            </a:r>
          </a:p>
        </p:txBody>
      </p:sp>
      <p:sp>
        <p:nvSpPr>
          <p:cNvPr id="188" name="Rectangle"/>
          <p:cNvSpPr/>
          <p:nvPr/>
        </p:nvSpPr>
        <p:spPr>
          <a:xfrm>
            <a:off x="4733685" y="8051954"/>
            <a:ext cx="4244278" cy="9847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lIns="88900" tIns="88900" rIns="88900" bIns="88900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89" name="Fi-1"/>
          <p:cNvSpPr/>
          <p:nvPr/>
        </p:nvSpPr>
        <p:spPr>
          <a:xfrm>
            <a:off x="5397999" y="8088433"/>
            <a:ext cx="1094090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</a:t>
            </a:r>
            <a:r>
              <a:rPr baseline="-15913"/>
              <a:t>i-1</a:t>
            </a:r>
            <a:r>
              <a:t> </a:t>
            </a:r>
          </a:p>
        </p:txBody>
      </p:sp>
      <p:grpSp>
        <p:nvGrpSpPr>
          <p:cNvPr id="193" name="Group"/>
          <p:cNvGrpSpPr/>
          <p:nvPr/>
        </p:nvGrpSpPr>
        <p:grpSpPr>
          <a:xfrm>
            <a:off x="9517573" y="3441489"/>
            <a:ext cx="8927828" cy="2484471"/>
            <a:chOff x="0" y="0"/>
            <a:chExt cx="8927827" cy="2484469"/>
          </a:xfrm>
        </p:grpSpPr>
        <p:pic>
          <p:nvPicPr>
            <p:cNvPr id="190" name="image33.pdf" descr="image33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81454" y="1070712"/>
              <a:ext cx="2673175" cy="14044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image34.pdf" descr="image34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77581" y="1076885"/>
              <a:ext cx="2673175" cy="140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2" name="For layer i, we need the derivatives:"/>
            <p:cNvSpPr/>
            <p:nvPr/>
          </p:nvSpPr>
          <p:spPr>
            <a:xfrm>
              <a:off x="0" y="0"/>
              <a:ext cx="8927828" cy="889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>
              <a:lvl1pPr algn="l" defTabSz="1778000">
                <a:buClr>
                  <a:srgbClr val="3366FF"/>
                </a:buClr>
                <a:buSzPct val="100000"/>
                <a:buFont typeface="Helvetica"/>
                <a:buChar char="•"/>
                <a:defRPr sz="4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 For layer i, we need the derivatives:</a:t>
              </a:r>
            </a:p>
          </p:txBody>
        </p:sp>
      </p:grpSp>
      <p:sp>
        <p:nvSpPr>
          <p:cNvPr id="194" name="We compute the outputs"/>
          <p:cNvSpPr/>
          <p:nvPr/>
        </p:nvSpPr>
        <p:spPr>
          <a:xfrm>
            <a:off x="9629371" y="5833269"/>
            <a:ext cx="617883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1778000">
              <a:buClr>
                <a:srgbClr val="3366FF"/>
              </a:buClr>
              <a:buSzPct val="100000"/>
              <a:buFont typeface="Helvetica"/>
              <a:buChar char="•"/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We compute the outputs</a:t>
            </a:r>
          </a:p>
        </p:txBody>
      </p:sp>
      <p:grpSp>
        <p:nvGrpSpPr>
          <p:cNvPr id="199" name="Group"/>
          <p:cNvGrpSpPr/>
          <p:nvPr/>
        </p:nvGrpSpPr>
        <p:grpSpPr>
          <a:xfrm>
            <a:off x="5718297" y="3628712"/>
            <a:ext cx="9146936" cy="3835357"/>
            <a:chOff x="0" y="0"/>
            <a:chExt cx="9146934" cy="3835356"/>
          </a:xfrm>
        </p:grpSpPr>
        <p:grpSp>
          <p:nvGrpSpPr>
            <p:cNvPr id="197" name="Group"/>
            <p:cNvGrpSpPr/>
            <p:nvPr/>
          </p:nvGrpSpPr>
          <p:grpSpPr>
            <a:xfrm>
              <a:off x="0" y="-1"/>
              <a:ext cx="612690" cy="1691103"/>
              <a:chOff x="0" y="0"/>
              <a:chExt cx="612688" cy="1691101"/>
            </a:xfrm>
          </p:grpSpPr>
          <p:sp>
            <p:nvSpPr>
              <p:cNvPr id="195" name="Line"/>
              <p:cNvSpPr/>
              <p:nvPr/>
            </p:nvSpPr>
            <p:spPr>
              <a:xfrm flipV="1">
                <a:off x="0" y="-1"/>
                <a:ext cx="3088" cy="1667048"/>
              </a:xfrm>
              <a:prstGeom prst="line">
                <a:avLst/>
              </a:prstGeom>
              <a:noFill/>
              <a:ln w="50800" cap="flat">
                <a:solidFill>
                  <a:srgbClr val="008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88900" tIns="88900" rIns="88900" bIns="88900" numCol="1" anchor="t">
                <a:noAutofit/>
              </a:bodyPr>
              <a:lstStyle/>
              <a:p>
                <a:pPr algn="l" defTabSz="889000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6" name="xi"/>
              <p:cNvSpPr/>
              <p:nvPr/>
            </p:nvSpPr>
            <p:spPr>
              <a:xfrm>
                <a:off x="21882" y="744189"/>
                <a:ext cx="590808" cy="9469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88900" tIns="88900" rIns="88900" bIns="88900" numCol="1" anchor="t">
                <a:spAutoFit/>
              </a:bodyPr>
              <a:lstStyle/>
              <a:p>
                <a:pPr algn="l" defTabSz="1778000">
                  <a:defRPr sz="46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x</a:t>
                </a:r>
                <a:r>
                  <a:rPr baseline="-15913"/>
                  <a:t>i</a:t>
                </a:r>
              </a:p>
            </p:txBody>
          </p:sp>
        </p:grpSp>
        <p:pic>
          <p:nvPicPr>
            <p:cNvPr id="198" name="image35.pdf" descr="image35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94664" y="3199474"/>
              <a:ext cx="3352272" cy="635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4" name="Group"/>
          <p:cNvGrpSpPr/>
          <p:nvPr/>
        </p:nvGrpSpPr>
        <p:grpSpPr>
          <a:xfrm>
            <a:off x="7993668" y="6317436"/>
            <a:ext cx="8568101" cy="2833281"/>
            <a:chOff x="0" y="0"/>
            <a:chExt cx="8568100" cy="2833280"/>
          </a:xfrm>
        </p:grpSpPr>
        <p:grpSp>
          <p:nvGrpSpPr>
            <p:cNvPr id="202" name="Group"/>
            <p:cNvGrpSpPr/>
            <p:nvPr/>
          </p:nvGrpSpPr>
          <p:grpSpPr>
            <a:xfrm>
              <a:off x="-1" y="0"/>
              <a:ext cx="1243044" cy="1749274"/>
              <a:chOff x="0" y="0"/>
              <a:chExt cx="1243043" cy="1749272"/>
            </a:xfrm>
          </p:grpSpPr>
          <p:sp>
            <p:nvSpPr>
              <p:cNvPr id="200" name="Line"/>
              <p:cNvSpPr/>
              <p:nvPr/>
            </p:nvSpPr>
            <p:spPr>
              <a:xfrm flipH="1">
                <a:off x="-1" y="0"/>
                <a:ext cx="3088" cy="1749274"/>
              </a:xfrm>
              <a:prstGeom prst="line">
                <a:avLst/>
              </a:prstGeom>
              <a:noFill/>
              <a:ln w="50800" cap="flat">
                <a:solidFill>
                  <a:srgbClr val="FF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88900" tIns="88900" rIns="88900" bIns="88900" numCol="1" anchor="t">
                <a:noAutofit/>
              </a:bodyPr>
              <a:lstStyle/>
              <a:p>
                <a:pPr algn="l" defTabSz="889000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201" name="image32.pdf" descr="image32.pd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63882" y="211160"/>
                <a:ext cx="1179161" cy="14075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03" name="image36.pdf" descr="image36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61879" y="1425697"/>
              <a:ext cx="5306221" cy="140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7" name="Group"/>
          <p:cNvGrpSpPr/>
          <p:nvPr/>
        </p:nvGrpSpPr>
        <p:grpSpPr>
          <a:xfrm>
            <a:off x="9739840" y="9263261"/>
            <a:ext cx="7734040" cy="2436197"/>
            <a:chOff x="0" y="0"/>
            <a:chExt cx="7734039" cy="2436196"/>
          </a:xfrm>
        </p:grpSpPr>
        <p:sp>
          <p:nvSpPr>
            <p:cNvPr id="205" name="The weight update equation is:"/>
            <p:cNvSpPr/>
            <p:nvPr/>
          </p:nvSpPr>
          <p:spPr>
            <a:xfrm>
              <a:off x="0" y="0"/>
              <a:ext cx="7734040" cy="889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>
              <a:lvl1pPr algn="l" defTabSz="1778000">
                <a:buClr>
                  <a:srgbClr val="3366FF"/>
                </a:buClr>
                <a:buSzPct val="100000"/>
                <a:buFont typeface="Helvetica"/>
                <a:buChar char="•"/>
                <a:defRPr sz="46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 The weight update equation is:</a:t>
              </a:r>
            </a:p>
          </p:txBody>
        </p:sp>
        <p:pic>
          <p:nvPicPr>
            <p:cNvPr id="206" name="image37.pdf" descr="image37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69573" y="1028612"/>
              <a:ext cx="5124098" cy="1407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8" name="Backpropagation: layer i"/>
          <p:cNvSpPr/>
          <p:nvPr>
            <p:ph type="title"/>
          </p:nvPr>
        </p:nvSpPr>
        <p:spPr>
          <a:xfrm>
            <a:off x="2667000" y="0"/>
            <a:ext cx="16002001" cy="992964"/>
          </a:xfrm>
          <a:prstGeom prst="rect">
            <a:avLst/>
          </a:prstGeom>
        </p:spPr>
        <p:txBody>
          <a:bodyPr/>
          <a:lstStyle>
            <a:lvl1pPr defTabSz="586740">
              <a:defRPr sz="5544"/>
            </a:lvl1pPr>
          </a:lstStyle>
          <a:p>
            <a:pPr/>
            <a:r>
              <a:t>Backpropagation: layer i</a:t>
            </a:r>
          </a:p>
        </p:txBody>
      </p:sp>
      <p:grpSp>
        <p:nvGrpSpPr>
          <p:cNvPr id="211" name="Group"/>
          <p:cNvGrpSpPr/>
          <p:nvPr/>
        </p:nvGrpSpPr>
        <p:grpSpPr>
          <a:xfrm>
            <a:off x="11168062" y="11776075"/>
            <a:ext cx="6981989" cy="1407584"/>
            <a:chOff x="0" y="0"/>
            <a:chExt cx="6981987" cy="1407583"/>
          </a:xfrm>
        </p:grpSpPr>
        <p:pic>
          <p:nvPicPr>
            <p:cNvPr id="209" name="image38.pdf" descr="image38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4213491" cy="1407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(sum over all  training examples to get E)"/>
            <p:cNvSpPr/>
            <p:nvPr/>
          </p:nvSpPr>
          <p:spPr>
            <a:xfrm>
              <a:off x="4727638" y="63112"/>
              <a:ext cx="2254350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/>
            <a:p>
              <a:pPr algn="l" defTabSz="1778000"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(sum over all</a:t>
              </a:r>
              <a:br/>
              <a:r>
                <a:t> training examples</a:t>
              </a:r>
              <a:br/>
              <a:r>
                <a:t>to get E)</a:t>
              </a: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4483261" y="9105708"/>
            <a:ext cx="4977392" cy="1609394"/>
            <a:chOff x="20340" y="0"/>
            <a:chExt cx="4977390" cy="1609393"/>
          </a:xfrm>
        </p:grpSpPr>
        <p:sp>
          <p:nvSpPr>
            <p:cNvPr id="212" name="Forward pass"/>
            <p:cNvSpPr/>
            <p:nvPr/>
          </p:nvSpPr>
          <p:spPr>
            <a:xfrm>
              <a:off x="20340" y="9193"/>
              <a:ext cx="2169878" cy="160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/>
            <a:p>
              <a:pPr defTabSz="1778000">
                <a:defRPr sz="4600">
                  <a:solidFill>
                    <a:srgbClr val="008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Forward</a:t>
              </a:r>
              <a:br/>
              <a:r>
                <a:t>pass</a:t>
              </a:r>
            </a:p>
          </p:txBody>
        </p:sp>
        <p:sp>
          <p:nvSpPr>
            <p:cNvPr id="213" name="Backward pass"/>
            <p:cNvSpPr/>
            <p:nvPr/>
          </p:nvSpPr>
          <p:spPr>
            <a:xfrm>
              <a:off x="2439053" y="0"/>
              <a:ext cx="2558679" cy="1600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/>
            <a:p>
              <a:pPr defTabSz="1778000">
                <a:defRPr sz="4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Backward</a:t>
              </a:r>
              <a:br/>
              <a:r>
                <a:t>pass</a:t>
              </a:r>
            </a:p>
          </p:txBody>
        </p:sp>
      </p:grpSp>
      <p:sp>
        <p:nvSpPr>
          <p:cNvPr id="215" name="Layer i has two inputs (during training)"/>
          <p:cNvSpPr/>
          <p:nvPr/>
        </p:nvSpPr>
        <p:spPr>
          <a:xfrm>
            <a:off x="9453155" y="1419390"/>
            <a:ext cx="975649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1778000">
              <a:buClr>
                <a:srgbClr val="3366FF"/>
              </a:buClr>
              <a:buSzPct val="100000"/>
              <a:buFont typeface="Helvetica"/>
              <a:buChar char="•"/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Layer i has two inputs (during training)</a:t>
            </a:r>
          </a:p>
        </p:txBody>
      </p:sp>
      <p:grpSp>
        <p:nvGrpSpPr>
          <p:cNvPr id="220" name="Group"/>
          <p:cNvGrpSpPr/>
          <p:nvPr/>
        </p:nvGrpSpPr>
        <p:grpSpPr>
          <a:xfrm>
            <a:off x="8031713" y="2278603"/>
            <a:ext cx="6402954" cy="3073659"/>
            <a:chOff x="0" y="0"/>
            <a:chExt cx="6402953" cy="3073658"/>
          </a:xfrm>
        </p:grpSpPr>
        <p:grpSp>
          <p:nvGrpSpPr>
            <p:cNvPr id="218" name="Group"/>
            <p:cNvGrpSpPr/>
            <p:nvPr/>
          </p:nvGrpSpPr>
          <p:grpSpPr>
            <a:xfrm>
              <a:off x="-1" y="1324385"/>
              <a:ext cx="901796" cy="1749274"/>
              <a:chOff x="0" y="0"/>
              <a:chExt cx="901795" cy="1749272"/>
            </a:xfrm>
          </p:grpSpPr>
          <p:sp>
            <p:nvSpPr>
              <p:cNvPr id="216" name="Line"/>
              <p:cNvSpPr/>
              <p:nvPr/>
            </p:nvSpPr>
            <p:spPr>
              <a:xfrm flipH="1">
                <a:off x="-1" y="0"/>
                <a:ext cx="3088" cy="1749274"/>
              </a:xfrm>
              <a:prstGeom prst="line">
                <a:avLst/>
              </a:prstGeom>
              <a:noFill/>
              <a:ln w="50800" cap="flat">
                <a:solidFill>
                  <a:srgbClr val="FF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88900" tIns="88900" rIns="88900" bIns="88900" numCol="1" anchor="t">
                <a:noAutofit/>
              </a:bodyPr>
              <a:lstStyle/>
              <a:p>
                <a:pPr algn="l" defTabSz="889000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217" name="image31.pdf" descr="image31.pdf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40234" y="237906"/>
                <a:ext cx="861561" cy="14057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19" name="image31.pdf" descr="image31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541392" y="-1"/>
              <a:ext cx="861561" cy="1405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5" name="Group"/>
          <p:cNvGrpSpPr/>
          <p:nvPr/>
        </p:nvGrpSpPr>
        <p:grpSpPr>
          <a:xfrm>
            <a:off x="5745594" y="2233699"/>
            <a:ext cx="6889163" cy="5793923"/>
            <a:chOff x="0" y="0"/>
            <a:chExt cx="6889162" cy="5793921"/>
          </a:xfrm>
        </p:grpSpPr>
        <p:grpSp>
          <p:nvGrpSpPr>
            <p:cNvPr id="223" name="Group"/>
            <p:cNvGrpSpPr/>
            <p:nvPr/>
          </p:nvGrpSpPr>
          <p:grpSpPr>
            <a:xfrm>
              <a:off x="-1" y="3828286"/>
              <a:ext cx="929744" cy="1965636"/>
              <a:chOff x="0" y="0"/>
              <a:chExt cx="929742" cy="1965634"/>
            </a:xfrm>
          </p:grpSpPr>
          <p:sp>
            <p:nvSpPr>
              <p:cNvPr id="221" name="Line"/>
              <p:cNvSpPr/>
              <p:nvPr/>
            </p:nvSpPr>
            <p:spPr>
              <a:xfrm flipV="1">
                <a:off x="-1" y="237580"/>
                <a:ext cx="3087" cy="1728055"/>
              </a:xfrm>
              <a:prstGeom prst="line">
                <a:avLst/>
              </a:prstGeom>
              <a:noFill/>
              <a:ln w="50800" cap="flat">
                <a:solidFill>
                  <a:srgbClr val="008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88900" tIns="88900" rIns="88900" bIns="88900" numCol="1" anchor="t">
                <a:noAutofit/>
              </a:bodyPr>
              <a:lstStyle/>
              <a:p>
                <a:pPr algn="l" defTabSz="889000">
                  <a:defRPr sz="3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2" name="xi-1"/>
              <p:cNvSpPr/>
              <p:nvPr/>
            </p:nvSpPr>
            <p:spPr>
              <a:xfrm>
                <a:off x="14507" y="0"/>
                <a:ext cx="915236" cy="9469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88900" tIns="88900" rIns="88900" bIns="88900" numCol="1" anchor="t">
                <a:spAutoFit/>
              </a:bodyPr>
              <a:lstStyle/>
              <a:p>
                <a:pPr algn="l" defTabSz="1778000">
                  <a:defRPr sz="46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x</a:t>
                </a:r>
                <a:r>
                  <a:rPr baseline="-15913"/>
                  <a:t>i-1</a:t>
                </a:r>
              </a:p>
            </p:txBody>
          </p:sp>
        </p:grpSp>
        <p:sp>
          <p:nvSpPr>
            <p:cNvPr id="224" name="xi-1"/>
            <p:cNvSpPr/>
            <p:nvPr/>
          </p:nvSpPr>
          <p:spPr>
            <a:xfrm>
              <a:off x="5973927" y="0"/>
              <a:ext cx="915236" cy="946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/>
            <a:p>
              <a:pPr algn="l" defTabSz="1778000">
                <a:defRPr sz="4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x</a:t>
              </a:r>
              <a:r>
                <a:rPr baseline="-15913"/>
                <a:t>i-1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3"/>
      <p:bldP build="whole" bldLvl="1" animBg="1" rev="0" advAuto="0" spid="193" grpId="4"/>
      <p:bldP build="whole" bldLvl="1" animBg="1" rev="0" advAuto="0" spid="215" grpId="1"/>
      <p:bldP build="whole" bldLvl="1" animBg="1" rev="0" advAuto="0" spid="199" grpId="6"/>
      <p:bldP build="whole" bldLvl="1" animBg="1" rev="0" advAuto="0" spid="214" grpId="8"/>
      <p:bldP build="whole" bldLvl="1" animBg="1" rev="0" advAuto="0" spid="211" grpId="10"/>
      <p:bldP build="whole" bldLvl="1" animBg="1" rev="0" advAuto="0" spid="204" grpId="7"/>
      <p:bldP build="whole" bldLvl="1" animBg="1" rev="0" advAuto="0" spid="225" grpId="2"/>
      <p:bldP build="whole" bldLvl="1" animBg="1" rev="0" advAuto="0" spid="194" grpId="5"/>
      <p:bldP build="whole" bldLvl="1" animBg="1" rev="0" advAuto="0" spid="207" grpId="9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"/>
          <p:cNvSpPr/>
          <p:nvPr/>
        </p:nvSpPr>
        <p:spPr>
          <a:xfrm>
            <a:off x="11424581" y="10702032"/>
            <a:ext cx="4244278" cy="984701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</a:ln>
        </p:spPr>
        <p:txBody>
          <a:bodyPr lIns="88900" tIns="88900" rIns="88900" bIns="88900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30" name="F1(x0, W1)"/>
          <p:cNvSpPr/>
          <p:nvPr/>
        </p:nvSpPr>
        <p:spPr>
          <a:xfrm>
            <a:off x="12088895" y="10738513"/>
            <a:ext cx="2760068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</a:t>
            </a:r>
            <a:r>
              <a:rPr baseline="-15913"/>
              <a:t>1</a:t>
            </a:r>
            <a:r>
              <a:t>(x</a:t>
            </a:r>
            <a:r>
              <a:rPr baseline="-15913"/>
              <a:t>0</a:t>
            </a:r>
            <a:r>
              <a:t>, W</a:t>
            </a:r>
            <a:r>
              <a:rPr baseline="-15913"/>
              <a:t>1</a:t>
            </a:r>
            <a:r>
              <a:t>) </a:t>
            </a:r>
          </a:p>
        </p:txBody>
      </p:sp>
      <p:sp>
        <p:nvSpPr>
          <p:cNvPr id="231" name="Rectangle"/>
          <p:cNvSpPr/>
          <p:nvPr/>
        </p:nvSpPr>
        <p:spPr>
          <a:xfrm>
            <a:off x="11430379" y="8819247"/>
            <a:ext cx="4244278" cy="984701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</a:ln>
        </p:spPr>
        <p:txBody>
          <a:bodyPr lIns="88900" tIns="88900" rIns="88900" bIns="88900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32" name="F2(x1, W2)"/>
          <p:cNvSpPr/>
          <p:nvPr/>
        </p:nvSpPr>
        <p:spPr>
          <a:xfrm>
            <a:off x="12094693" y="8855726"/>
            <a:ext cx="2760068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</a:t>
            </a:r>
            <a:r>
              <a:rPr baseline="-15913"/>
              <a:t>2</a:t>
            </a:r>
            <a:r>
              <a:t>(x</a:t>
            </a:r>
            <a:r>
              <a:rPr baseline="-15913"/>
              <a:t>1</a:t>
            </a:r>
            <a:r>
              <a:t>, W</a:t>
            </a:r>
            <a:r>
              <a:rPr baseline="-15913"/>
              <a:t>2</a:t>
            </a:r>
            <a:r>
              <a:t>) </a:t>
            </a:r>
          </a:p>
        </p:txBody>
      </p:sp>
      <p:sp>
        <p:nvSpPr>
          <p:cNvPr id="233" name="Rectangle"/>
          <p:cNvSpPr/>
          <p:nvPr/>
        </p:nvSpPr>
        <p:spPr>
          <a:xfrm>
            <a:off x="11406168" y="6252730"/>
            <a:ext cx="4244278" cy="984701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</a:ln>
        </p:spPr>
        <p:txBody>
          <a:bodyPr lIns="88900" tIns="88900" rIns="88900" bIns="88900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34" name="Fi(xi-1, Wi)"/>
          <p:cNvSpPr/>
          <p:nvPr/>
        </p:nvSpPr>
        <p:spPr>
          <a:xfrm>
            <a:off x="12070481" y="6289210"/>
            <a:ext cx="2824915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</a:t>
            </a:r>
            <a:r>
              <a:rPr baseline="-15913"/>
              <a:t>i</a:t>
            </a:r>
            <a:r>
              <a:t>(x</a:t>
            </a:r>
            <a:r>
              <a:rPr baseline="-15913"/>
              <a:t>i-1</a:t>
            </a:r>
            <a:r>
              <a:t>, W</a:t>
            </a:r>
            <a:r>
              <a:rPr baseline="-15913"/>
              <a:t>i</a:t>
            </a:r>
            <a:r>
              <a:t>) </a:t>
            </a:r>
          </a:p>
        </p:txBody>
      </p:sp>
      <p:sp>
        <p:nvSpPr>
          <p:cNvPr id="235" name="Rectangle"/>
          <p:cNvSpPr/>
          <p:nvPr/>
        </p:nvSpPr>
        <p:spPr>
          <a:xfrm>
            <a:off x="11381954" y="3661999"/>
            <a:ext cx="4244278" cy="98470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lIns="88900" tIns="88900" rIns="88900" bIns="88900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36" name="Fn(xn-1, Wn)"/>
          <p:cNvSpPr/>
          <p:nvPr/>
        </p:nvSpPr>
        <p:spPr>
          <a:xfrm>
            <a:off x="12046269" y="3698479"/>
            <a:ext cx="3084497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</a:t>
            </a:r>
            <a:r>
              <a:rPr baseline="-15913"/>
              <a:t>n</a:t>
            </a:r>
            <a:r>
              <a:t>(x</a:t>
            </a:r>
            <a:r>
              <a:rPr baseline="-15913"/>
              <a:t>n-1</a:t>
            </a:r>
            <a:r>
              <a:t>, W</a:t>
            </a:r>
            <a:r>
              <a:rPr baseline="-15913"/>
              <a:t>n</a:t>
            </a:r>
            <a:r>
              <a:t>) </a:t>
            </a:r>
          </a:p>
        </p:txBody>
      </p:sp>
      <p:sp>
        <p:nvSpPr>
          <p:cNvPr id="237" name="Line"/>
          <p:cNvSpPr/>
          <p:nvPr/>
        </p:nvSpPr>
        <p:spPr>
          <a:xfrm flipV="1">
            <a:off x="12113547" y="11664064"/>
            <a:ext cx="3089" cy="944288"/>
          </a:xfrm>
          <a:prstGeom prst="line">
            <a:avLst/>
          </a:prstGeom>
          <a:ln w="381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8" name="x0"/>
          <p:cNvSpPr/>
          <p:nvPr/>
        </p:nvSpPr>
        <p:spPr>
          <a:xfrm>
            <a:off x="11763379" y="12360745"/>
            <a:ext cx="677334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0</a:t>
            </a:r>
          </a:p>
        </p:txBody>
      </p:sp>
      <p:sp>
        <p:nvSpPr>
          <p:cNvPr id="239" name="Line"/>
          <p:cNvSpPr/>
          <p:nvPr/>
        </p:nvSpPr>
        <p:spPr>
          <a:xfrm flipV="1">
            <a:off x="12095136" y="9781278"/>
            <a:ext cx="3089" cy="944287"/>
          </a:xfrm>
          <a:prstGeom prst="line">
            <a:avLst/>
          </a:prstGeom>
          <a:ln w="381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0" name="Line"/>
          <p:cNvSpPr/>
          <p:nvPr/>
        </p:nvSpPr>
        <p:spPr>
          <a:xfrm flipV="1">
            <a:off x="12026763" y="8274323"/>
            <a:ext cx="3089" cy="521577"/>
          </a:xfrm>
          <a:prstGeom prst="line">
            <a:avLst/>
          </a:prstGeom>
          <a:ln w="381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1" name="Line"/>
          <p:cNvSpPr/>
          <p:nvPr/>
        </p:nvSpPr>
        <p:spPr>
          <a:xfrm flipV="1">
            <a:off x="12032564" y="7238971"/>
            <a:ext cx="3088" cy="521577"/>
          </a:xfrm>
          <a:prstGeom prst="line">
            <a:avLst/>
          </a:prstGeom>
          <a:ln w="381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2" name="Line"/>
          <p:cNvSpPr/>
          <p:nvPr/>
        </p:nvSpPr>
        <p:spPr>
          <a:xfrm flipV="1">
            <a:off x="12008355" y="5713587"/>
            <a:ext cx="3089" cy="521577"/>
          </a:xfrm>
          <a:prstGeom prst="line">
            <a:avLst/>
          </a:prstGeom>
          <a:ln w="381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3" name="Line"/>
          <p:cNvSpPr/>
          <p:nvPr/>
        </p:nvSpPr>
        <p:spPr>
          <a:xfrm flipV="1">
            <a:off x="11989945" y="4654022"/>
            <a:ext cx="3089" cy="521577"/>
          </a:xfrm>
          <a:prstGeom prst="line">
            <a:avLst/>
          </a:prstGeom>
          <a:ln w="381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4" name="x1"/>
          <p:cNvSpPr/>
          <p:nvPr/>
        </p:nvSpPr>
        <p:spPr>
          <a:xfrm>
            <a:off x="12116387" y="9703162"/>
            <a:ext cx="677334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1</a:t>
            </a:r>
          </a:p>
        </p:txBody>
      </p:sp>
      <p:sp>
        <p:nvSpPr>
          <p:cNvPr id="245" name="x2"/>
          <p:cNvSpPr/>
          <p:nvPr/>
        </p:nvSpPr>
        <p:spPr>
          <a:xfrm>
            <a:off x="12041304" y="7917225"/>
            <a:ext cx="677334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2</a:t>
            </a:r>
          </a:p>
        </p:txBody>
      </p:sp>
      <p:sp>
        <p:nvSpPr>
          <p:cNvPr id="246" name="xi-1"/>
          <p:cNvSpPr/>
          <p:nvPr/>
        </p:nvSpPr>
        <p:spPr>
          <a:xfrm>
            <a:off x="12101714" y="7002936"/>
            <a:ext cx="915236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i-1</a:t>
            </a:r>
          </a:p>
        </p:txBody>
      </p:sp>
      <p:sp>
        <p:nvSpPr>
          <p:cNvPr id="247" name="xi"/>
          <p:cNvSpPr/>
          <p:nvPr/>
        </p:nvSpPr>
        <p:spPr>
          <a:xfrm>
            <a:off x="12028695" y="5313851"/>
            <a:ext cx="590807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i</a:t>
            </a:r>
          </a:p>
        </p:txBody>
      </p:sp>
      <p:sp>
        <p:nvSpPr>
          <p:cNvPr id="248" name="Line"/>
          <p:cNvSpPr/>
          <p:nvPr/>
        </p:nvSpPr>
        <p:spPr>
          <a:xfrm flipV="1">
            <a:off x="11969994" y="2537416"/>
            <a:ext cx="3088" cy="1120129"/>
          </a:xfrm>
          <a:prstGeom prst="line">
            <a:avLst/>
          </a:prstGeom>
          <a:ln w="381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9" name="xn-1"/>
          <p:cNvSpPr/>
          <p:nvPr/>
        </p:nvSpPr>
        <p:spPr>
          <a:xfrm>
            <a:off x="12010287" y="4375351"/>
            <a:ext cx="1001763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n-1</a:t>
            </a:r>
          </a:p>
        </p:txBody>
      </p:sp>
      <p:sp>
        <p:nvSpPr>
          <p:cNvPr id="250" name="…"/>
          <p:cNvSpPr/>
          <p:nvPr/>
        </p:nvSpPr>
        <p:spPr>
          <a:xfrm rot="5400000">
            <a:off x="11847369" y="4949035"/>
            <a:ext cx="6731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1778000"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251" name="…"/>
          <p:cNvSpPr/>
          <p:nvPr/>
        </p:nvSpPr>
        <p:spPr>
          <a:xfrm rot="5400000">
            <a:off x="11877375" y="7545548"/>
            <a:ext cx="6731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1778000"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…</a:t>
            </a:r>
          </a:p>
        </p:txBody>
      </p:sp>
      <p:sp>
        <p:nvSpPr>
          <p:cNvPr id="252" name="xn"/>
          <p:cNvSpPr/>
          <p:nvPr/>
        </p:nvSpPr>
        <p:spPr>
          <a:xfrm>
            <a:off x="12016086" y="2675666"/>
            <a:ext cx="677335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n</a:t>
            </a:r>
          </a:p>
        </p:txBody>
      </p:sp>
      <p:sp>
        <p:nvSpPr>
          <p:cNvPr id="253" name="(output)"/>
          <p:cNvSpPr/>
          <p:nvPr/>
        </p:nvSpPr>
        <p:spPr>
          <a:xfrm>
            <a:off x="10097247" y="2664497"/>
            <a:ext cx="174528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1778000"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(output)</a:t>
            </a:r>
          </a:p>
        </p:txBody>
      </p:sp>
      <p:sp>
        <p:nvSpPr>
          <p:cNvPr id="254" name="(input)"/>
          <p:cNvSpPr/>
          <p:nvPr/>
        </p:nvSpPr>
        <p:spPr>
          <a:xfrm>
            <a:off x="10084921" y="12427488"/>
            <a:ext cx="150398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1778000"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(input)</a:t>
            </a:r>
          </a:p>
        </p:txBody>
      </p:sp>
      <p:sp>
        <p:nvSpPr>
          <p:cNvPr id="255" name="Rectangle"/>
          <p:cNvSpPr/>
          <p:nvPr/>
        </p:nvSpPr>
        <p:spPr>
          <a:xfrm>
            <a:off x="11518573" y="1743260"/>
            <a:ext cx="6863725" cy="823192"/>
          </a:xfrm>
          <a:prstGeom prst="rect">
            <a:avLst/>
          </a:prstGeom>
          <a:solidFill>
            <a:srgbClr val="70C56E"/>
          </a:solidFill>
          <a:ln w="12700">
            <a:solidFill>
              <a:srgbClr val="000000"/>
            </a:solidFill>
          </a:ln>
        </p:spPr>
        <p:txBody>
          <a:bodyPr lIns="88900" tIns="88900" rIns="88900" bIns="88900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56" name="Line"/>
          <p:cNvSpPr/>
          <p:nvPr/>
        </p:nvSpPr>
        <p:spPr>
          <a:xfrm flipV="1">
            <a:off x="15662322" y="1225458"/>
            <a:ext cx="3089" cy="49032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7" name="E"/>
          <p:cNvSpPr/>
          <p:nvPr/>
        </p:nvSpPr>
        <p:spPr>
          <a:xfrm>
            <a:off x="15285009" y="466380"/>
            <a:ext cx="54735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258" name="C(Xn,Y)"/>
          <p:cNvSpPr/>
          <p:nvPr/>
        </p:nvSpPr>
        <p:spPr>
          <a:xfrm>
            <a:off x="14461921" y="1661232"/>
            <a:ext cx="2153809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C(X</a:t>
            </a:r>
            <a:r>
              <a:rPr baseline="-15913"/>
              <a:t>n</a:t>
            </a:r>
            <a:r>
              <a:t>,Y)</a:t>
            </a:r>
          </a:p>
        </p:txBody>
      </p:sp>
      <p:sp>
        <p:nvSpPr>
          <p:cNvPr id="259" name="Line"/>
          <p:cNvSpPr/>
          <p:nvPr/>
        </p:nvSpPr>
        <p:spPr>
          <a:xfrm flipV="1">
            <a:off x="17917258" y="2563142"/>
            <a:ext cx="35821" cy="996531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0" name="y"/>
          <p:cNvSpPr/>
          <p:nvPr/>
        </p:nvSpPr>
        <p:spPr>
          <a:xfrm>
            <a:off x="17575640" y="12322655"/>
            <a:ext cx="4826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261" name="Backpropagation: summary"/>
          <p:cNvSpPr/>
          <p:nvPr>
            <p:ph type="title"/>
          </p:nvPr>
        </p:nvSpPr>
        <p:spPr>
          <a:xfrm>
            <a:off x="1458426" y="2"/>
            <a:ext cx="14664397" cy="1400335"/>
          </a:xfrm>
          <a:prstGeom prst="rect">
            <a:avLst/>
          </a:prstGeom>
        </p:spPr>
        <p:txBody>
          <a:bodyPr/>
          <a:lstStyle>
            <a:lvl1pPr indent="38894" defTabSz="1742439">
              <a:defRPr sz="8232"/>
            </a:lvl1pPr>
          </a:lstStyle>
          <a:p>
            <a:pPr/>
            <a:r>
              <a:t>Backpropagation: summary</a:t>
            </a:r>
          </a:p>
        </p:txBody>
      </p:sp>
      <p:sp>
        <p:nvSpPr>
          <p:cNvPr id="262" name="Forward pass: for each training example. Compute the outputs for all layers…"/>
          <p:cNvSpPr/>
          <p:nvPr>
            <p:ph type="body" sz="half" idx="1"/>
          </p:nvPr>
        </p:nvSpPr>
        <p:spPr>
          <a:xfrm>
            <a:off x="2883834" y="926992"/>
            <a:ext cx="7945311" cy="11730982"/>
          </a:xfrm>
          <a:prstGeom prst="rect">
            <a:avLst/>
          </a:prstGeom>
        </p:spPr>
        <p:txBody>
          <a:bodyPr/>
          <a:lstStyle/>
          <a:p>
            <a:pPr marL="696912" indent="-657225">
              <a:defRPr sz="4600"/>
            </a:pPr>
            <a:r>
              <a:t>Forward pass: for each training example. Compute the outputs for all layers</a:t>
            </a:r>
          </a:p>
          <a:p>
            <a:pPr marL="696912" indent="-657225">
              <a:defRPr sz="4600"/>
            </a:pPr>
          </a:p>
          <a:p>
            <a:pPr marL="696912" indent="-657225">
              <a:defRPr sz="4600"/>
            </a:pPr>
            <a:r>
              <a:t>Backwards pass: compute cost derivatives iteratively from top to bottom:</a:t>
            </a:r>
          </a:p>
          <a:p>
            <a:pPr marL="696912" indent="-657225">
              <a:defRPr sz="4600"/>
            </a:pPr>
          </a:p>
          <a:p>
            <a:pPr marL="696912" indent="-657225">
              <a:defRPr sz="4600"/>
            </a:pPr>
          </a:p>
          <a:p>
            <a:pPr marL="696912" indent="-657225">
              <a:defRPr sz="4600"/>
            </a:pPr>
          </a:p>
          <a:p>
            <a:pPr marL="696912" indent="-657225">
              <a:defRPr sz="4600"/>
            </a:pPr>
            <a:r>
              <a:t>Compute gradients and update weights. </a:t>
            </a:r>
          </a:p>
        </p:txBody>
      </p:sp>
      <p:pic>
        <p:nvPicPr>
          <p:cNvPr id="263" name="image35.pdf" descr="image3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9972" y="4129360"/>
            <a:ext cx="3352272" cy="635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36.pdf" descr="image3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3379" y="7743133"/>
            <a:ext cx="5306221" cy="1407584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Line"/>
          <p:cNvSpPr/>
          <p:nvPr/>
        </p:nvSpPr>
        <p:spPr>
          <a:xfrm flipH="1">
            <a:off x="14571226" y="2549673"/>
            <a:ext cx="3088" cy="1129585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6" name="Line"/>
          <p:cNvSpPr/>
          <p:nvPr/>
        </p:nvSpPr>
        <p:spPr>
          <a:xfrm flipH="1">
            <a:off x="14563595" y="4655253"/>
            <a:ext cx="3088" cy="667566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7" name="Line"/>
          <p:cNvSpPr/>
          <p:nvPr/>
        </p:nvSpPr>
        <p:spPr>
          <a:xfrm flipH="1">
            <a:off x="14554420" y="5664486"/>
            <a:ext cx="3089" cy="667566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8" name="Line"/>
          <p:cNvSpPr/>
          <p:nvPr/>
        </p:nvSpPr>
        <p:spPr>
          <a:xfrm flipH="1">
            <a:off x="14528961" y="7243045"/>
            <a:ext cx="3089" cy="667565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9" name="Line"/>
          <p:cNvSpPr/>
          <p:nvPr/>
        </p:nvSpPr>
        <p:spPr>
          <a:xfrm flipH="1">
            <a:off x="14503502" y="8236009"/>
            <a:ext cx="3089" cy="667565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0" name="Line"/>
          <p:cNvSpPr/>
          <p:nvPr/>
        </p:nvSpPr>
        <p:spPr>
          <a:xfrm flipH="1">
            <a:off x="14476500" y="9752967"/>
            <a:ext cx="3089" cy="1036236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1" name="image31.pdf" descr="image3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40396" y="5392385"/>
            <a:ext cx="503631" cy="821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39.pdf" descr="image39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649978" y="2668681"/>
            <a:ext cx="621346" cy="913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40.pdf" descr="image40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619110" y="8004854"/>
            <a:ext cx="530932" cy="821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41.pdf" descr="image4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572809" y="9853083"/>
            <a:ext cx="503150" cy="821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42.pdf" descr="image42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582069" y="7179909"/>
            <a:ext cx="691446" cy="821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50.png" descr="image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54606" y="2748207"/>
            <a:ext cx="5827889" cy="360539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Linear Modu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Module</a:t>
            </a:r>
          </a:p>
        </p:txBody>
      </p:sp>
      <p:sp>
        <p:nvSpPr>
          <p:cNvPr id="279" name="Slide Number"/>
          <p:cNvSpPr/>
          <p:nvPr>
            <p:ph type="sldNum" sz="quarter" idx="4294967295"/>
          </p:nvPr>
        </p:nvSpPr>
        <p:spPr>
          <a:xfrm>
            <a:off x="18185457" y="12460551"/>
            <a:ext cx="483544" cy="5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0" name="Rectangle"/>
          <p:cNvSpPr/>
          <p:nvPr/>
        </p:nvSpPr>
        <p:spPr>
          <a:xfrm>
            <a:off x="1877804" y="1926505"/>
            <a:ext cx="4244278" cy="984700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</a:ln>
        </p:spPr>
        <p:txBody>
          <a:bodyPr lIns="88900" tIns="88900" rIns="88900" bIns="88900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81" name="F(xin, W)"/>
          <p:cNvSpPr/>
          <p:nvPr/>
        </p:nvSpPr>
        <p:spPr>
          <a:xfrm>
            <a:off x="2542118" y="1962984"/>
            <a:ext cx="2478807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F(x</a:t>
            </a:r>
            <a:r>
              <a:rPr baseline="-15913"/>
              <a:t>in</a:t>
            </a:r>
            <a:r>
              <a:t>, W) </a:t>
            </a:r>
          </a:p>
        </p:txBody>
      </p:sp>
      <p:sp>
        <p:nvSpPr>
          <p:cNvPr id="282" name="Line"/>
          <p:cNvSpPr/>
          <p:nvPr/>
        </p:nvSpPr>
        <p:spPr>
          <a:xfrm flipV="1">
            <a:off x="2824369" y="243436"/>
            <a:ext cx="3089" cy="1667047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3" name="Line"/>
          <p:cNvSpPr/>
          <p:nvPr/>
        </p:nvSpPr>
        <p:spPr>
          <a:xfrm flipH="1">
            <a:off x="5137785" y="217712"/>
            <a:ext cx="3088" cy="1749274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4" name="Line"/>
          <p:cNvSpPr/>
          <p:nvPr/>
        </p:nvSpPr>
        <p:spPr>
          <a:xfrm flipV="1">
            <a:off x="2851665" y="2914290"/>
            <a:ext cx="3089" cy="1728056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5" name="Line"/>
          <p:cNvSpPr/>
          <p:nvPr/>
        </p:nvSpPr>
        <p:spPr>
          <a:xfrm flipH="1">
            <a:off x="5099740" y="2932161"/>
            <a:ext cx="3088" cy="1749273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6" name="xout"/>
          <p:cNvSpPr/>
          <p:nvPr/>
        </p:nvSpPr>
        <p:spPr>
          <a:xfrm>
            <a:off x="2846252" y="987626"/>
            <a:ext cx="980274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out</a:t>
            </a:r>
          </a:p>
        </p:txBody>
      </p:sp>
      <p:pic>
        <p:nvPicPr>
          <p:cNvPr id="287" name="image43.pdf" descr="image4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9246" y="454710"/>
            <a:ext cx="1179161" cy="1407584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xin"/>
          <p:cNvSpPr/>
          <p:nvPr/>
        </p:nvSpPr>
        <p:spPr>
          <a:xfrm>
            <a:off x="2866173" y="2676710"/>
            <a:ext cx="785541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in</a:t>
            </a:r>
          </a:p>
        </p:txBody>
      </p:sp>
      <p:pic>
        <p:nvPicPr>
          <p:cNvPr id="289" name="image44.pdf" descr="image44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30543" y="3143318"/>
            <a:ext cx="1043342" cy="1407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45.pdf" descr="image45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18340" y="1910482"/>
            <a:ext cx="5031494" cy="63588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With W being a  matrix of size  |xout|×|xin|"/>
          <p:cNvSpPr/>
          <p:nvPr/>
        </p:nvSpPr>
        <p:spPr>
          <a:xfrm>
            <a:off x="16382494" y="4162173"/>
            <a:ext cx="3249787" cy="1745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With W being a </a:t>
            </a:r>
            <a:br/>
            <a:r>
              <a:t>matrix of size </a:t>
            </a:r>
            <a:br/>
            <a:r>
              <a:t>|x</a:t>
            </a:r>
            <a:r>
              <a:rPr baseline="-16058"/>
              <a:t>out</a:t>
            </a:r>
            <a:r>
              <a:t>|×|x</a:t>
            </a:r>
            <a:r>
              <a:rPr baseline="-16058"/>
              <a:t>in</a:t>
            </a:r>
            <a:r>
              <a:t>|</a:t>
            </a:r>
          </a:p>
        </p:txBody>
      </p:sp>
      <p:pic>
        <p:nvPicPr>
          <p:cNvPr id="292" name="image46.pdf" descr="image46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81639" y="8989718"/>
            <a:ext cx="2540443" cy="1629834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Forward propagation:"/>
          <p:cNvSpPr/>
          <p:nvPr/>
        </p:nvSpPr>
        <p:spPr>
          <a:xfrm>
            <a:off x="6998629" y="1690107"/>
            <a:ext cx="640846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889000">
              <a:buClr>
                <a:srgbClr val="3366FF"/>
              </a:buClr>
              <a:buSzPct val="100000"/>
              <a:buFont typeface="Helvetica"/>
              <a:buChar char="•"/>
              <a:defRPr sz="4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 Forward propagation: </a:t>
            </a:r>
          </a:p>
        </p:txBody>
      </p:sp>
      <p:sp>
        <p:nvSpPr>
          <p:cNvPr id="294" name="Backprop to input:"/>
          <p:cNvSpPr/>
          <p:nvPr/>
        </p:nvSpPr>
        <p:spPr>
          <a:xfrm>
            <a:off x="2517007" y="5223133"/>
            <a:ext cx="563371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889000">
              <a:buClr>
                <a:srgbClr val="3366FF"/>
              </a:buClr>
              <a:buSzPct val="100000"/>
              <a:buFont typeface="Helvetica"/>
              <a:buChar char="•"/>
              <a:defRPr sz="4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 Backprop to input: </a:t>
            </a:r>
          </a:p>
        </p:txBody>
      </p:sp>
      <p:sp>
        <p:nvSpPr>
          <p:cNvPr id="295" name="If we look at the j component of output xout, with respect to the i component of the input, xin:"/>
          <p:cNvSpPr/>
          <p:nvPr/>
        </p:nvSpPr>
        <p:spPr>
          <a:xfrm>
            <a:off x="2087866" y="8016175"/>
            <a:ext cx="17470133" cy="1280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If we look at the j component of output x</a:t>
            </a:r>
            <a:r>
              <a:rPr baseline="-16058"/>
              <a:t>out</a:t>
            </a:r>
            <a:r>
              <a:t>, with respect to the i component of the input, x</a:t>
            </a:r>
            <a:r>
              <a:rPr baseline="-16058"/>
              <a:t>in</a:t>
            </a:r>
            <a:r>
              <a:t>:</a:t>
            </a:r>
          </a:p>
        </p:txBody>
      </p:sp>
      <p:pic>
        <p:nvPicPr>
          <p:cNvPr id="296" name="image47.pdf" descr="image47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21007" y="6245942"/>
            <a:ext cx="8297334" cy="14075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9" name="Group"/>
          <p:cNvGrpSpPr/>
          <p:nvPr/>
        </p:nvGrpSpPr>
        <p:grpSpPr>
          <a:xfrm>
            <a:off x="7260945" y="9211968"/>
            <a:ext cx="4987173" cy="1407584"/>
            <a:chOff x="0" y="0"/>
            <a:chExt cx="4987171" cy="1407583"/>
          </a:xfrm>
        </p:grpSpPr>
        <p:pic>
          <p:nvPicPr>
            <p:cNvPr id="297" name="image48.pdf" descr="image48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03389" y="0"/>
              <a:ext cx="3583783" cy="1407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8" name="Line"/>
            <p:cNvSpPr/>
            <p:nvPr/>
          </p:nvSpPr>
          <p:spPr>
            <a:xfrm>
              <a:off x="-1" y="592666"/>
              <a:ext cx="855409" cy="3089"/>
            </a:xfrm>
            <a:prstGeom prst="line">
              <a:avLst/>
            </a:prstGeom>
            <a:noFill/>
            <a:ln w="38100" cap="flat">
              <a:solidFill>
                <a:srgbClr val="4F81BD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88900" tIns="88900" rIns="88900" bIns="88900" numCol="1" anchor="t">
              <a:noAutofit/>
            </a:bodyPr>
            <a:lstStyle/>
            <a:p>
              <a:pPr algn="l" defTabSz="889000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04" name="Group"/>
          <p:cNvGrpSpPr/>
          <p:nvPr/>
        </p:nvGrpSpPr>
        <p:grpSpPr>
          <a:xfrm>
            <a:off x="2884134" y="10619552"/>
            <a:ext cx="4376813" cy="2312700"/>
            <a:chOff x="0" y="0"/>
            <a:chExt cx="4376812" cy="2312698"/>
          </a:xfrm>
        </p:grpSpPr>
        <p:sp>
          <p:nvSpPr>
            <p:cNvPr id="300" name="Therefore:"/>
            <p:cNvSpPr/>
            <p:nvPr/>
          </p:nvSpPr>
          <p:spPr>
            <a:xfrm>
              <a:off x="-1" y="-1"/>
              <a:ext cx="2269171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>
              <a:lvl1pPr algn="l" defTabSz="889000">
                <a:defRPr sz="3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Therefore:</a:t>
              </a:r>
            </a:p>
          </p:txBody>
        </p:sp>
        <p:grpSp>
          <p:nvGrpSpPr>
            <p:cNvPr id="303" name="Group"/>
            <p:cNvGrpSpPr/>
            <p:nvPr/>
          </p:nvGrpSpPr>
          <p:grpSpPr>
            <a:xfrm>
              <a:off x="885633" y="905115"/>
              <a:ext cx="3491180" cy="1407584"/>
              <a:chOff x="0" y="0"/>
              <a:chExt cx="3491178" cy="1407583"/>
            </a:xfrm>
          </p:grpSpPr>
          <p:pic>
            <p:nvPicPr>
              <p:cNvPr id="301" name="image49.pdf" descr="image49.pdf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0"/>
                <a:ext cx="3491178" cy="140758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02" name="Rectangle"/>
              <p:cNvSpPr/>
              <p:nvPr/>
            </p:nvSpPr>
            <p:spPr>
              <a:xfrm>
                <a:off x="-1" y="0"/>
                <a:ext cx="3491179" cy="1407584"/>
              </a:xfrm>
              <a:prstGeom prst="rect">
                <a:avLst/>
              </a:prstGeom>
              <a:noFill/>
              <a:ln w="12700" cap="flat">
                <a:solidFill>
                  <a:srgbClr val="FF0000"/>
                </a:solidFill>
                <a:prstDash val="solid"/>
                <a:round/>
              </a:ln>
              <a:effectLst>
                <a:outerShdw sx="100000" sy="100000" kx="0" ky="0" algn="b" rotWithShape="0" blurRad="63500" dist="381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88900" tIns="88900" rIns="88900" bIns="88900" numCol="1" anchor="ctr">
                <a:noAutofit/>
              </a:bodyPr>
              <a:lstStyle/>
              <a:p>
                <a:pPr defTabSz="889000">
                  <a:defRPr sz="3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pic>
        <p:nvPicPr>
          <p:cNvPr id="305" name="image51.png" descr="image5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083135" y="10750662"/>
            <a:ext cx="9670411" cy="2595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" grpId="7"/>
      <p:bldP build="whole" bldLvl="1" animBg="1" rev="0" advAuto="0" spid="305" grpId="10"/>
      <p:bldP build="whole" bldLvl="1" animBg="1" rev="0" advAuto="0" spid="290" grpId="1"/>
      <p:bldP build="whole" bldLvl="1" animBg="1" rev="0" advAuto="0" spid="295" grpId="6"/>
      <p:bldP build="whole" bldLvl="1" animBg="1" rev="0" advAuto="0" spid="296" grpId="5"/>
      <p:bldP build="whole" bldLvl="1" animBg="1" rev="0" advAuto="0" spid="304" grpId="9"/>
      <p:bldP build="whole" bldLvl="1" animBg="1" rev="0" advAuto="0" spid="294" grpId="4"/>
      <p:bldP build="whole" bldLvl="1" animBg="1" rev="0" advAuto="0" spid="299" grpId="8"/>
      <p:bldP build="whole" bldLvl="1" animBg="1" rev="0" advAuto="0" spid="291" grpId="3"/>
      <p:bldP build="whole" bldLvl="1" animBg="1" rev="0" advAuto="0" spid="277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Linear Modu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Module</a:t>
            </a:r>
          </a:p>
        </p:txBody>
      </p:sp>
      <p:sp>
        <p:nvSpPr>
          <p:cNvPr id="308" name="Slide Number"/>
          <p:cNvSpPr/>
          <p:nvPr>
            <p:ph type="sldNum" sz="quarter" idx="4294967295"/>
          </p:nvPr>
        </p:nvSpPr>
        <p:spPr>
          <a:xfrm>
            <a:off x="18185457" y="12460551"/>
            <a:ext cx="483544" cy="508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9" name="Backprop to weights:"/>
          <p:cNvSpPr/>
          <p:nvPr/>
        </p:nvSpPr>
        <p:spPr>
          <a:xfrm>
            <a:off x="6993915" y="2860666"/>
            <a:ext cx="627211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889000">
              <a:buClr>
                <a:srgbClr val="3366FF"/>
              </a:buClr>
              <a:buSzPct val="100000"/>
              <a:buFont typeface="Helvetica"/>
              <a:buChar char="•"/>
              <a:defRPr sz="4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 Backprop to weights: </a:t>
            </a:r>
          </a:p>
        </p:txBody>
      </p:sp>
      <p:pic>
        <p:nvPicPr>
          <p:cNvPr id="310" name="image52.pdf" descr="image5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8360" y="3759729"/>
            <a:ext cx="8297334" cy="1407584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Rectangle"/>
          <p:cNvSpPr/>
          <p:nvPr/>
        </p:nvSpPr>
        <p:spPr>
          <a:xfrm>
            <a:off x="1877804" y="1926505"/>
            <a:ext cx="4244278" cy="984700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</a:ln>
        </p:spPr>
        <p:txBody>
          <a:bodyPr lIns="88900" tIns="88900" rIns="88900" bIns="88900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12" name="F(xin, W)"/>
          <p:cNvSpPr/>
          <p:nvPr/>
        </p:nvSpPr>
        <p:spPr>
          <a:xfrm>
            <a:off x="2542118" y="1962984"/>
            <a:ext cx="2478807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F(x</a:t>
            </a:r>
            <a:r>
              <a:rPr baseline="-15913"/>
              <a:t>in</a:t>
            </a:r>
            <a:r>
              <a:t>, W) </a:t>
            </a:r>
          </a:p>
        </p:txBody>
      </p:sp>
      <p:sp>
        <p:nvSpPr>
          <p:cNvPr id="313" name="Line"/>
          <p:cNvSpPr/>
          <p:nvPr/>
        </p:nvSpPr>
        <p:spPr>
          <a:xfrm flipV="1">
            <a:off x="2824369" y="243436"/>
            <a:ext cx="3089" cy="1667047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4" name="Line"/>
          <p:cNvSpPr/>
          <p:nvPr/>
        </p:nvSpPr>
        <p:spPr>
          <a:xfrm flipH="1">
            <a:off x="5137785" y="217712"/>
            <a:ext cx="3088" cy="1749274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5" name="Line"/>
          <p:cNvSpPr/>
          <p:nvPr/>
        </p:nvSpPr>
        <p:spPr>
          <a:xfrm flipV="1">
            <a:off x="2851665" y="2914290"/>
            <a:ext cx="3089" cy="1728056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6" name="Line"/>
          <p:cNvSpPr/>
          <p:nvPr/>
        </p:nvSpPr>
        <p:spPr>
          <a:xfrm flipH="1">
            <a:off x="5099740" y="2932161"/>
            <a:ext cx="3088" cy="1749273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7" name="xout"/>
          <p:cNvSpPr/>
          <p:nvPr/>
        </p:nvSpPr>
        <p:spPr>
          <a:xfrm>
            <a:off x="2846252" y="987626"/>
            <a:ext cx="980274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out</a:t>
            </a:r>
          </a:p>
        </p:txBody>
      </p:sp>
      <p:pic>
        <p:nvPicPr>
          <p:cNvPr id="318" name="image43.pdf" descr="image4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49246" y="454710"/>
            <a:ext cx="1179161" cy="1407584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xin"/>
          <p:cNvSpPr/>
          <p:nvPr/>
        </p:nvSpPr>
        <p:spPr>
          <a:xfrm>
            <a:off x="2866173" y="2676710"/>
            <a:ext cx="785541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in</a:t>
            </a:r>
          </a:p>
        </p:txBody>
      </p:sp>
      <p:pic>
        <p:nvPicPr>
          <p:cNvPr id="320" name="image44.pdf" descr="image4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30543" y="3143318"/>
            <a:ext cx="1043342" cy="1407585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If we look at how the parameter Wij changes the cost, only the i component of the output will change, therefore:"/>
          <p:cNvSpPr/>
          <p:nvPr/>
        </p:nvSpPr>
        <p:spPr>
          <a:xfrm>
            <a:off x="2087868" y="5431644"/>
            <a:ext cx="17470133" cy="1745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  <a:r>
              <a:t>If we look at how the parameter W</a:t>
            </a:r>
            <a:r>
              <a:rPr baseline="-16058"/>
              <a:t>ij</a:t>
            </a:r>
            <a:r>
              <a:t> changes the cost, only the i component of the output</a:t>
            </a:r>
            <a:br/>
            <a:r>
              <a:t>will change, therefore:</a:t>
            </a:r>
          </a:p>
        </p:txBody>
      </p:sp>
      <p:pic>
        <p:nvPicPr>
          <p:cNvPr id="322" name="image54.pdf" descr="image54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44312" y="6688399"/>
            <a:ext cx="4262881" cy="1589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45.pdf" descr="image45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918340" y="1910482"/>
            <a:ext cx="5031494" cy="635883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Forward propagation:"/>
          <p:cNvSpPr/>
          <p:nvPr/>
        </p:nvSpPr>
        <p:spPr>
          <a:xfrm>
            <a:off x="6998629" y="1690107"/>
            <a:ext cx="640846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889000">
              <a:buClr>
                <a:srgbClr val="3366FF"/>
              </a:buClr>
              <a:buSzPct val="100000"/>
              <a:buFont typeface="Helvetica"/>
              <a:buChar char="•"/>
              <a:defRPr sz="4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 Forward propagation: </a:t>
            </a:r>
          </a:p>
        </p:txBody>
      </p:sp>
      <p:pic>
        <p:nvPicPr>
          <p:cNvPr id="325" name="image55.pdf" descr="image55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45675" y="6734702"/>
            <a:ext cx="2812082" cy="1497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8" name="Group"/>
          <p:cNvGrpSpPr/>
          <p:nvPr/>
        </p:nvGrpSpPr>
        <p:grpSpPr>
          <a:xfrm>
            <a:off x="8126644" y="7483253"/>
            <a:ext cx="2275726" cy="2102211"/>
            <a:chOff x="0" y="1"/>
            <a:chExt cx="2275725" cy="2102209"/>
          </a:xfrm>
        </p:grpSpPr>
        <p:pic>
          <p:nvPicPr>
            <p:cNvPr id="326" name="image53.pdf" descr="image53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729296"/>
              <a:ext cx="2275726" cy="13729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7" name="Line"/>
            <p:cNvSpPr/>
            <p:nvPr/>
          </p:nvSpPr>
          <p:spPr>
            <a:xfrm flipV="1">
              <a:off x="1034478" y="1"/>
              <a:ext cx="3089" cy="974445"/>
            </a:xfrm>
            <a:prstGeom prst="line">
              <a:avLst/>
            </a:prstGeom>
            <a:noFill/>
            <a:ln w="38100" cap="flat">
              <a:solidFill>
                <a:srgbClr val="4F81BD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38100" dir="5400000">
                <a:srgbClr val="000000">
                  <a:alpha val="38000"/>
                </a:srgbClr>
              </a:outerShdw>
            </a:effectLst>
          </p:spPr>
          <p:txBody>
            <a:bodyPr wrap="square" lIns="88900" tIns="88900" rIns="88900" bIns="88900" numCol="1" anchor="t">
              <a:noAutofit/>
            </a:bodyPr>
            <a:lstStyle/>
            <a:p>
              <a:pPr algn="l" defTabSz="889000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31" name="Group"/>
          <p:cNvGrpSpPr/>
          <p:nvPr/>
        </p:nvGrpSpPr>
        <p:grpSpPr>
          <a:xfrm>
            <a:off x="7047290" y="11725064"/>
            <a:ext cx="7227957" cy="1497102"/>
            <a:chOff x="0" y="0"/>
            <a:chExt cx="7227956" cy="1497101"/>
          </a:xfrm>
        </p:grpSpPr>
        <p:pic>
          <p:nvPicPr>
            <p:cNvPr id="329" name="image56.pdf" descr="image56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4710466" cy="14971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0" name="(sum over all  training examples to get E)"/>
            <p:cNvSpPr/>
            <p:nvPr/>
          </p:nvSpPr>
          <p:spPr>
            <a:xfrm>
              <a:off x="4973606" y="106328"/>
              <a:ext cx="2254351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/>
            <a:p>
              <a:pPr algn="l" defTabSz="1778000"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(sum over all</a:t>
              </a:r>
              <a:br/>
              <a:r>
                <a:t> training examples</a:t>
              </a:r>
              <a:br/>
              <a:r>
                <a:t>to get E)</a:t>
              </a:r>
            </a:p>
          </p:txBody>
        </p:sp>
      </p:grpSp>
      <p:sp>
        <p:nvSpPr>
          <p:cNvPr id="332" name="And now we can update the weights (by summing over all the training examples):"/>
          <p:cNvSpPr/>
          <p:nvPr/>
        </p:nvSpPr>
        <p:spPr>
          <a:xfrm>
            <a:off x="2582519" y="11006918"/>
            <a:ext cx="1602647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And now we can update the weights (by summing over all the training examples):</a:t>
            </a:r>
          </a:p>
        </p:txBody>
      </p:sp>
      <p:grpSp>
        <p:nvGrpSpPr>
          <p:cNvPr id="335" name="Group"/>
          <p:cNvGrpSpPr/>
          <p:nvPr/>
        </p:nvGrpSpPr>
        <p:grpSpPr>
          <a:xfrm>
            <a:off x="12365987" y="6688399"/>
            <a:ext cx="3537480" cy="1407584"/>
            <a:chOff x="0" y="0"/>
            <a:chExt cx="3537479" cy="1407583"/>
          </a:xfrm>
        </p:grpSpPr>
        <p:pic>
          <p:nvPicPr>
            <p:cNvPr id="333" name="image57.pdf" descr="image57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537480" cy="1407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4" name="Rectangle"/>
            <p:cNvSpPr/>
            <p:nvPr/>
          </p:nvSpPr>
          <p:spPr>
            <a:xfrm>
              <a:off x="-1" y="0"/>
              <a:ext cx="3491179" cy="1407584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635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88900" tIns="88900" rIns="88900" bIns="88900" numCol="1" anchor="ctr">
              <a:noAutofit/>
            </a:bodyPr>
            <a:lstStyle/>
            <a:p>
              <a:pPr defTabSz="889000">
                <a:defRPr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336" name="image58.png" descr="image58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1803917" y="8411538"/>
            <a:ext cx="4937521" cy="2499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5" grpId="7"/>
      <p:bldP build="whole" bldLvl="1" animBg="1" rev="0" advAuto="0" spid="325" grpId="6"/>
      <p:bldP build="whole" bldLvl="1" animBg="1" rev="0" advAuto="0" spid="309" grpId="1"/>
      <p:bldP build="whole" bldLvl="1" animBg="1" rev="0" advAuto="0" spid="310" grpId="2"/>
      <p:bldP build="whole" bldLvl="1" animBg="1" rev="0" advAuto="0" spid="321" grpId="3"/>
      <p:bldP build="whole" bldLvl="1" animBg="1" rev="0" advAuto="0" spid="322" grpId="4"/>
      <p:bldP build="whole" bldLvl="1" animBg="1" rev="0" advAuto="0" spid="328" grpId="5"/>
      <p:bldP build="whole" bldLvl="1" animBg="1" rev="0" advAuto="0" spid="336" grpId="8"/>
      <p:bldP build="whole" bldLvl="1" animBg="1" rev="0" advAuto="0" spid="331" grpId="10"/>
      <p:bldP build="whole" bldLvl="1" animBg="1" rev="0" advAuto="0" spid="332" grpId="9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"/>
          <p:cNvSpPr/>
          <p:nvPr/>
        </p:nvSpPr>
        <p:spPr>
          <a:xfrm>
            <a:off x="2379927" y="5210782"/>
            <a:ext cx="10522334" cy="3167592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</a:ln>
        </p:spPr>
        <p:txBody>
          <a:bodyPr lIns="88900" tIns="88900" rIns="88900" bIns="88900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41" name="Linear Modu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Module</a:t>
            </a:r>
          </a:p>
        </p:txBody>
      </p:sp>
      <p:sp>
        <p:nvSpPr>
          <p:cNvPr id="342" name="Line"/>
          <p:cNvSpPr/>
          <p:nvPr/>
        </p:nvSpPr>
        <p:spPr>
          <a:xfrm flipV="1">
            <a:off x="4412259" y="4615716"/>
            <a:ext cx="3089" cy="1667047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3" name="Line"/>
          <p:cNvSpPr/>
          <p:nvPr/>
        </p:nvSpPr>
        <p:spPr>
          <a:xfrm flipH="1">
            <a:off x="10190305" y="4269993"/>
            <a:ext cx="3088" cy="1749274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4" name="Line"/>
          <p:cNvSpPr/>
          <p:nvPr/>
        </p:nvSpPr>
        <p:spPr>
          <a:xfrm flipV="1">
            <a:off x="4439555" y="7471214"/>
            <a:ext cx="3089" cy="1728056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5" name="Line"/>
          <p:cNvSpPr/>
          <p:nvPr/>
        </p:nvSpPr>
        <p:spPr>
          <a:xfrm flipH="1">
            <a:off x="10187217" y="7668028"/>
            <a:ext cx="3089" cy="1749274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6" name="xout"/>
          <p:cNvSpPr/>
          <p:nvPr/>
        </p:nvSpPr>
        <p:spPr>
          <a:xfrm>
            <a:off x="4439555" y="4102058"/>
            <a:ext cx="980274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out</a:t>
            </a:r>
          </a:p>
        </p:txBody>
      </p:sp>
      <p:pic>
        <p:nvPicPr>
          <p:cNvPr id="347" name="image43.pdf" descr="image4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0305" y="3803199"/>
            <a:ext cx="1179160" cy="1407584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xin"/>
          <p:cNvSpPr/>
          <p:nvPr/>
        </p:nvSpPr>
        <p:spPr>
          <a:xfrm>
            <a:off x="4412259" y="8565783"/>
            <a:ext cx="785541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in</a:t>
            </a:r>
          </a:p>
        </p:txBody>
      </p:sp>
      <p:pic>
        <p:nvPicPr>
          <p:cNvPr id="349" name="image44.pdf" descr="image44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26123" y="8565783"/>
            <a:ext cx="1043342" cy="1407584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Rectangle"/>
          <p:cNvSpPr/>
          <p:nvPr/>
        </p:nvSpPr>
        <p:spPr>
          <a:xfrm>
            <a:off x="2633814" y="6282762"/>
            <a:ext cx="3809467" cy="1188453"/>
          </a:xfrm>
          <a:prstGeom prst="rect">
            <a:avLst/>
          </a:prstGeom>
          <a:solidFill>
            <a:srgbClr val="FFFFFF"/>
          </a:solidFill>
          <a:ln w="12700">
            <a:solidFill>
              <a:srgbClr val="008000"/>
            </a:solidFill>
          </a:ln>
        </p:spPr>
        <p:txBody>
          <a:bodyPr lIns="88900" tIns="88900" rIns="88900" bIns="88900" anchor="ctr"/>
          <a:lstStyle/>
          <a:p>
            <a:pPr defTabSz="889000"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51" name="image59.pdf" descr="image59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13388" y="6562328"/>
            <a:ext cx="2658509" cy="703021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Rectangle"/>
          <p:cNvSpPr/>
          <p:nvPr/>
        </p:nvSpPr>
        <p:spPr>
          <a:xfrm>
            <a:off x="8212063" y="6047196"/>
            <a:ext cx="3809467" cy="1608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lIns="88900" tIns="88900" rIns="88900" bIns="88900" anchor="ctr"/>
          <a:lstStyle/>
          <a:p>
            <a:pPr defTabSz="889000"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53" name="image49.pdf" descr="image49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73627" y="6207854"/>
            <a:ext cx="3491179" cy="14075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6" name="Group"/>
          <p:cNvGrpSpPr/>
          <p:nvPr/>
        </p:nvGrpSpPr>
        <p:grpSpPr>
          <a:xfrm>
            <a:off x="14134726" y="6063631"/>
            <a:ext cx="3537480" cy="1407584"/>
            <a:chOff x="0" y="0"/>
            <a:chExt cx="3537479" cy="1407583"/>
          </a:xfrm>
        </p:grpSpPr>
        <p:pic>
          <p:nvPicPr>
            <p:cNvPr id="354" name="image57.pdf" descr="image57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537480" cy="1407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5" name="Rectangle"/>
            <p:cNvSpPr/>
            <p:nvPr/>
          </p:nvSpPr>
          <p:spPr>
            <a:xfrm>
              <a:off x="-1" y="0"/>
              <a:ext cx="3491179" cy="1407584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</a:ln>
            <a:effectLst>
              <a:outerShdw sx="100000" sy="100000" kx="0" ky="0" algn="b" rotWithShape="0" blurRad="635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88900" tIns="88900" rIns="88900" bIns="88900" numCol="1" anchor="ctr">
              <a:noAutofit/>
            </a:bodyPr>
            <a:lstStyle/>
            <a:p>
              <a:pPr defTabSz="889000">
                <a:defRPr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57" name="Line"/>
          <p:cNvSpPr/>
          <p:nvPr/>
        </p:nvSpPr>
        <p:spPr>
          <a:xfrm>
            <a:off x="12902260" y="6677732"/>
            <a:ext cx="1232467" cy="3089"/>
          </a:xfrm>
          <a:prstGeom prst="line">
            <a:avLst/>
          </a:prstGeom>
          <a:ln w="38100">
            <a:solidFill>
              <a:srgbClr val="4F81BD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38000"/>
              </a:srgbClr>
            </a:outerShdw>
          </a:effectLst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8" name="Weight updates"/>
          <p:cNvSpPr/>
          <p:nvPr/>
        </p:nvSpPr>
        <p:spPr>
          <a:xfrm>
            <a:off x="14376156" y="7401276"/>
            <a:ext cx="317662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Weight updates</a:t>
            </a:r>
          </a:p>
        </p:txBody>
      </p:sp>
      <p:pic>
        <p:nvPicPr>
          <p:cNvPr id="359" name="image60.pdf" descr="image60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409083" y="8081257"/>
            <a:ext cx="5121013" cy="1497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ointwise func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Pointwise function</a:t>
            </a:r>
          </a:p>
        </p:txBody>
      </p:sp>
      <p:sp>
        <p:nvSpPr>
          <p:cNvPr id="364" name="Rectangle"/>
          <p:cNvSpPr/>
          <p:nvPr/>
        </p:nvSpPr>
        <p:spPr>
          <a:xfrm>
            <a:off x="1877804" y="1926505"/>
            <a:ext cx="4244278" cy="984700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</a:ln>
        </p:spPr>
        <p:txBody>
          <a:bodyPr lIns="88900" tIns="88900" rIns="88900" bIns="88900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65" name="F(xin, W)"/>
          <p:cNvSpPr/>
          <p:nvPr/>
        </p:nvSpPr>
        <p:spPr>
          <a:xfrm>
            <a:off x="2542118" y="1962984"/>
            <a:ext cx="2478807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F(x</a:t>
            </a:r>
            <a:r>
              <a:rPr baseline="-15913"/>
              <a:t>in</a:t>
            </a:r>
            <a:r>
              <a:t>, W) </a:t>
            </a:r>
          </a:p>
        </p:txBody>
      </p:sp>
      <p:sp>
        <p:nvSpPr>
          <p:cNvPr id="366" name="Line"/>
          <p:cNvSpPr/>
          <p:nvPr/>
        </p:nvSpPr>
        <p:spPr>
          <a:xfrm flipV="1">
            <a:off x="2824369" y="243436"/>
            <a:ext cx="3089" cy="1667047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7" name="Line"/>
          <p:cNvSpPr/>
          <p:nvPr/>
        </p:nvSpPr>
        <p:spPr>
          <a:xfrm flipH="1">
            <a:off x="5137785" y="217712"/>
            <a:ext cx="3088" cy="1749274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8" name="Line"/>
          <p:cNvSpPr/>
          <p:nvPr/>
        </p:nvSpPr>
        <p:spPr>
          <a:xfrm flipV="1">
            <a:off x="2851665" y="2914290"/>
            <a:ext cx="3089" cy="1728056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9" name="Line"/>
          <p:cNvSpPr/>
          <p:nvPr/>
        </p:nvSpPr>
        <p:spPr>
          <a:xfrm flipH="1">
            <a:off x="5099740" y="2932161"/>
            <a:ext cx="3088" cy="1749273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0" name="xout"/>
          <p:cNvSpPr/>
          <p:nvPr/>
        </p:nvSpPr>
        <p:spPr>
          <a:xfrm>
            <a:off x="2846252" y="987626"/>
            <a:ext cx="980274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out</a:t>
            </a:r>
          </a:p>
        </p:txBody>
      </p:sp>
      <p:pic>
        <p:nvPicPr>
          <p:cNvPr id="371" name="image43.pdf" descr="image4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9246" y="454710"/>
            <a:ext cx="1179161" cy="1407584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xin"/>
          <p:cNvSpPr/>
          <p:nvPr/>
        </p:nvSpPr>
        <p:spPr>
          <a:xfrm>
            <a:off x="2866173" y="2676710"/>
            <a:ext cx="785541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in</a:t>
            </a:r>
          </a:p>
        </p:txBody>
      </p:sp>
      <p:pic>
        <p:nvPicPr>
          <p:cNvPr id="373" name="image44.pdf" descr="image4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0543" y="3143318"/>
            <a:ext cx="1043342" cy="1407585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Forward propagation:"/>
          <p:cNvSpPr/>
          <p:nvPr/>
        </p:nvSpPr>
        <p:spPr>
          <a:xfrm>
            <a:off x="6998629" y="1690107"/>
            <a:ext cx="640846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889000">
              <a:buClr>
                <a:srgbClr val="3366FF"/>
              </a:buClr>
              <a:buSzPct val="100000"/>
              <a:buFont typeface="Helvetica"/>
              <a:buChar char="•"/>
              <a:defRPr sz="4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 Forward propagation: </a:t>
            </a:r>
          </a:p>
        </p:txBody>
      </p:sp>
      <p:grpSp>
        <p:nvGrpSpPr>
          <p:cNvPr id="377" name="Group"/>
          <p:cNvGrpSpPr/>
          <p:nvPr/>
        </p:nvGrpSpPr>
        <p:grpSpPr>
          <a:xfrm>
            <a:off x="9207941" y="2781212"/>
            <a:ext cx="8461608" cy="1454634"/>
            <a:chOff x="0" y="0"/>
            <a:chExt cx="8461606" cy="1454632"/>
          </a:xfrm>
        </p:grpSpPr>
        <p:pic>
          <p:nvPicPr>
            <p:cNvPr id="375" name="image61.pdf" descr="image61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98635" cy="725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6" name="h = an arbitrary function, bi is a bias term."/>
            <p:cNvSpPr/>
            <p:nvPr/>
          </p:nvSpPr>
          <p:spPr>
            <a:xfrm>
              <a:off x="0" y="725398"/>
              <a:ext cx="8461607" cy="729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/>
            <a:p>
              <a:pPr algn="l" defTabSz="889000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h = an arbitrary function, b</a:t>
              </a:r>
              <a:r>
                <a:rPr baseline="-16058"/>
                <a:t>i</a:t>
              </a:r>
              <a:r>
                <a:t> is a bias term.</a:t>
              </a:r>
            </a:p>
          </p:txBody>
        </p:sp>
      </p:grpSp>
      <p:sp>
        <p:nvSpPr>
          <p:cNvPr id="378" name="Backprop to input:"/>
          <p:cNvSpPr/>
          <p:nvPr/>
        </p:nvSpPr>
        <p:spPr>
          <a:xfrm>
            <a:off x="2517007" y="5223133"/>
            <a:ext cx="563371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889000">
              <a:buClr>
                <a:srgbClr val="3366FF"/>
              </a:buClr>
              <a:buSzPct val="100000"/>
              <a:buFont typeface="Helvetica"/>
              <a:buChar char="•"/>
              <a:defRPr sz="4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 Backprop to input: </a:t>
            </a:r>
          </a:p>
        </p:txBody>
      </p:sp>
      <p:pic>
        <p:nvPicPr>
          <p:cNvPr id="379" name="image62.pdf" descr="image62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4800" y="5068783"/>
            <a:ext cx="8886915" cy="1589707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Backprop to bias:"/>
          <p:cNvSpPr/>
          <p:nvPr/>
        </p:nvSpPr>
        <p:spPr>
          <a:xfrm>
            <a:off x="2517007" y="7362483"/>
            <a:ext cx="5307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889000">
              <a:buClr>
                <a:srgbClr val="3366FF"/>
              </a:buClr>
              <a:buSzPct val="100000"/>
              <a:buFont typeface="Helvetica"/>
              <a:buChar char="•"/>
              <a:defRPr sz="4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 Backprop to bias: </a:t>
            </a:r>
          </a:p>
        </p:txBody>
      </p:sp>
      <p:pic>
        <p:nvPicPr>
          <p:cNvPr id="381" name="image63.pdf" descr="image63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53414" y="7184314"/>
            <a:ext cx="8568973" cy="1589706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We use this last expression to update the bias."/>
          <p:cNvSpPr/>
          <p:nvPr/>
        </p:nvSpPr>
        <p:spPr>
          <a:xfrm>
            <a:off x="10531564" y="8791859"/>
            <a:ext cx="922245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We use this last expression to update the bias.</a:t>
            </a:r>
          </a:p>
        </p:txBody>
      </p:sp>
      <p:grpSp>
        <p:nvGrpSpPr>
          <p:cNvPr id="387" name="Group"/>
          <p:cNvGrpSpPr/>
          <p:nvPr/>
        </p:nvGrpSpPr>
        <p:grpSpPr>
          <a:xfrm>
            <a:off x="2874563" y="10077048"/>
            <a:ext cx="10871818" cy="2495424"/>
            <a:chOff x="0" y="0"/>
            <a:chExt cx="10871816" cy="2495422"/>
          </a:xfrm>
        </p:grpSpPr>
        <p:pic>
          <p:nvPicPr>
            <p:cNvPr id="383" name="image64.pdf" descr="image64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979228" y="795143"/>
              <a:ext cx="4892589" cy="6821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4" name="For hyperbolic tangent:"/>
            <p:cNvSpPr/>
            <p:nvPr/>
          </p:nvSpPr>
          <p:spPr>
            <a:xfrm>
              <a:off x="1455978" y="795143"/>
              <a:ext cx="4758136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>
              <a:lvl1pPr algn="l" defTabSz="889000">
                <a:defRPr sz="3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For hyperbolic tangent:</a:t>
              </a:r>
            </a:p>
          </p:txBody>
        </p:sp>
        <p:sp>
          <p:nvSpPr>
            <p:cNvPr id="385" name="For ReLU:  h(x)  = max(0,x)    h’(x) = 1 [x&gt;0]"/>
            <p:cNvSpPr/>
            <p:nvPr/>
          </p:nvSpPr>
          <p:spPr>
            <a:xfrm>
              <a:off x="1455979" y="1809622"/>
              <a:ext cx="8717286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>
              <a:lvl1pPr algn="l" defTabSz="889000">
                <a:defRPr sz="3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For ReLU:  h(x)  = max(0,x)    h’(x) = 1 [x&gt;0]</a:t>
              </a:r>
            </a:p>
          </p:txBody>
        </p:sp>
        <p:sp>
          <p:nvSpPr>
            <p:cNvPr id="386" name="Some useful derivatives:"/>
            <p:cNvSpPr/>
            <p:nvPr/>
          </p:nvSpPr>
          <p:spPr>
            <a:xfrm>
              <a:off x="0" y="0"/>
              <a:ext cx="4933132" cy="685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88900" tIns="88900" rIns="88900" bIns="88900" numCol="1" anchor="t">
              <a:spAutoFit/>
            </a:bodyPr>
            <a:lstStyle>
              <a:lvl1pPr algn="l" defTabSz="889000">
                <a:defRPr sz="3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Some useful derivatives: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6"/>
      <p:bldP build="whole" bldLvl="1" animBg="1" rev="0" advAuto="0" spid="380" grpId="4"/>
      <p:bldP build="whole" bldLvl="1" animBg="1" rev="0" advAuto="0" spid="381" grpId="5"/>
      <p:bldP build="whole" bldLvl="1" animBg="1" rev="0" advAuto="0" spid="377" grpId="1"/>
      <p:bldP build="whole" bldLvl="1" animBg="1" rev="0" advAuto="0" spid="387" grpId="7"/>
      <p:bldP build="whole" bldLvl="1" animBg="1" rev="0" advAuto="0" spid="378" grpId="2"/>
      <p:bldP build="whole" bldLvl="1" animBg="1" rev="0" advAuto="0" spid="379" grpId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Rectangle"/>
          <p:cNvSpPr/>
          <p:nvPr/>
        </p:nvSpPr>
        <p:spPr>
          <a:xfrm>
            <a:off x="2379927" y="5210782"/>
            <a:ext cx="10522334" cy="3167592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</a:ln>
        </p:spPr>
        <p:txBody>
          <a:bodyPr lIns="88900" tIns="88900" rIns="88900" bIns="88900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90" name="Pointwise func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Pointwise function</a:t>
            </a:r>
          </a:p>
        </p:txBody>
      </p:sp>
      <p:sp>
        <p:nvSpPr>
          <p:cNvPr id="391" name="Line"/>
          <p:cNvSpPr/>
          <p:nvPr/>
        </p:nvSpPr>
        <p:spPr>
          <a:xfrm flipV="1">
            <a:off x="4412259" y="4615716"/>
            <a:ext cx="3089" cy="1667047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2" name="Line"/>
          <p:cNvSpPr/>
          <p:nvPr/>
        </p:nvSpPr>
        <p:spPr>
          <a:xfrm flipH="1">
            <a:off x="10190305" y="4269993"/>
            <a:ext cx="3088" cy="1749274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3" name="Line"/>
          <p:cNvSpPr/>
          <p:nvPr/>
        </p:nvSpPr>
        <p:spPr>
          <a:xfrm flipV="1">
            <a:off x="4439555" y="7471214"/>
            <a:ext cx="3089" cy="1728056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4" name="Line"/>
          <p:cNvSpPr/>
          <p:nvPr/>
        </p:nvSpPr>
        <p:spPr>
          <a:xfrm flipH="1">
            <a:off x="10187217" y="7668028"/>
            <a:ext cx="3089" cy="1749274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5" name="xout"/>
          <p:cNvSpPr/>
          <p:nvPr/>
        </p:nvSpPr>
        <p:spPr>
          <a:xfrm>
            <a:off x="4439555" y="4102058"/>
            <a:ext cx="980274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out</a:t>
            </a:r>
          </a:p>
        </p:txBody>
      </p:sp>
      <p:pic>
        <p:nvPicPr>
          <p:cNvPr id="396" name="image43.pdf" descr="image4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0305" y="3803199"/>
            <a:ext cx="1179160" cy="1407584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xin"/>
          <p:cNvSpPr/>
          <p:nvPr/>
        </p:nvSpPr>
        <p:spPr>
          <a:xfrm>
            <a:off x="4412259" y="8565783"/>
            <a:ext cx="785541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in</a:t>
            </a:r>
          </a:p>
        </p:txBody>
      </p:sp>
      <p:pic>
        <p:nvPicPr>
          <p:cNvPr id="398" name="image44.pdf" descr="image44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26123" y="8565783"/>
            <a:ext cx="1043342" cy="1407584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Rectangle"/>
          <p:cNvSpPr/>
          <p:nvPr/>
        </p:nvSpPr>
        <p:spPr>
          <a:xfrm>
            <a:off x="2589712" y="6282762"/>
            <a:ext cx="4215527" cy="1188453"/>
          </a:xfrm>
          <a:prstGeom prst="rect">
            <a:avLst/>
          </a:prstGeom>
          <a:solidFill>
            <a:srgbClr val="FFFFFF"/>
          </a:solidFill>
          <a:ln w="12700">
            <a:solidFill>
              <a:srgbClr val="008000"/>
            </a:solidFill>
          </a:ln>
        </p:spPr>
        <p:txBody>
          <a:bodyPr lIns="88900" tIns="88900" rIns="88900" bIns="88900" anchor="ctr"/>
          <a:lstStyle/>
          <a:p>
            <a:pPr defTabSz="889000"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0" name="Rectangle"/>
          <p:cNvSpPr/>
          <p:nvPr/>
        </p:nvSpPr>
        <p:spPr>
          <a:xfrm>
            <a:off x="7234885" y="6047196"/>
            <a:ext cx="5347268" cy="1608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lIns="88900" tIns="88900" rIns="88900" bIns="88900" anchor="ctr"/>
          <a:lstStyle/>
          <a:p>
            <a:pPr defTabSz="889000"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1" name="Rectangle"/>
          <p:cNvSpPr/>
          <p:nvPr/>
        </p:nvSpPr>
        <p:spPr>
          <a:xfrm>
            <a:off x="14134726" y="5822745"/>
            <a:ext cx="4885822" cy="1622630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outerShdw sx="100000" sy="100000" kx="0" ky="0" algn="b" rotWithShape="0" blurRad="63500" dist="38100" dir="5400000">
              <a:srgbClr val="000000">
                <a:alpha val="35000"/>
              </a:srgbClr>
            </a:outerShdw>
          </a:effectLst>
        </p:spPr>
        <p:txBody>
          <a:bodyPr lIns="88900" tIns="88900" rIns="88900" bIns="88900" anchor="ctr"/>
          <a:lstStyle/>
          <a:p>
            <a:pPr defTabSz="889000"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2" name="Line"/>
          <p:cNvSpPr/>
          <p:nvPr/>
        </p:nvSpPr>
        <p:spPr>
          <a:xfrm>
            <a:off x="12902260" y="6677732"/>
            <a:ext cx="1232467" cy="3089"/>
          </a:xfrm>
          <a:prstGeom prst="line">
            <a:avLst/>
          </a:prstGeom>
          <a:ln w="38100">
            <a:solidFill>
              <a:srgbClr val="4F81BD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38000"/>
              </a:srgbClr>
            </a:outerShdw>
          </a:effectLst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3" name="Weight updates"/>
          <p:cNvSpPr/>
          <p:nvPr/>
        </p:nvSpPr>
        <p:spPr>
          <a:xfrm>
            <a:off x="14574606" y="7401276"/>
            <a:ext cx="317662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Weight updates</a:t>
            </a:r>
          </a:p>
        </p:txBody>
      </p:sp>
      <p:pic>
        <p:nvPicPr>
          <p:cNvPr id="404" name="image65.pdf" descr="image65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574606" y="8119422"/>
            <a:ext cx="3852334" cy="1407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61.pdf" descr="image6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89050" y="6609728"/>
            <a:ext cx="3898635" cy="725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age66.pdf" descr="image6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36362" y="6216612"/>
            <a:ext cx="4928409" cy="1304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image67.pdf" descr="image67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376156" y="6051455"/>
            <a:ext cx="4417221" cy="1248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6" grpId="1"/>
      <p:bldP build="whole" bldLvl="1" animBg="1" rev="0" advAuto="0" spid="407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Euclidean cost modu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Euclidean cost module</a:t>
            </a:r>
          </a:p>
        </p:txBody>
      </p:sp>
      <p:sp>
        <p:nvSpPr>
          <p:cNvPr id="412" name="Rectangle"/>
          <p:cNvSpPr/>
          <p:nvPr/>
        </p:nvSpPr>
        <p:spPr>
          <a:xfrm>
            <a:off x="4926049" y="5210782"/>
            <a:ext cx="10522333" cy="3167592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</a:ln>
        </p:spPr>
        <p:txBody>
          <a:bodyPr lIns="88900" tIns="88900" rIns="88900" bIns="88900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13" name="Line"/>
          <p:cNvSpPr/>
          <p:nvPr/>
        </p:nvSpPr>
        <p:spPr>
          <a:xfrm flipV="1">
            <a:off x="6958381" y="4615716"/>
            <a:ext cx="3088" cy="1667047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4" name="Line"/>
          <p:cNvSpPr/>
          <p:nvPr/>
        </p:nvSpPr>
        <p:spPr>
          <a:xfrm flipH="1">
            <a:off x="12736427" y="4269993"/>
            <a:ext cx="3088" cy="1749274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5" name="Line"/>
          <p:cNvSpPr/>
          <p:nvPr/>
        </p:nvSpPr>
        <p:spPr>
          <a:xfrm flipV="1">
            <a:off x="6985677" y="7471214"/>
            <a:ext cx="3088" cy="1728056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6" name="Line"/>
          <p:cNvSpPr/>
          <p:nvPr/>
        </p:nvSpPr>
        <p:spPr>
          <a:xfrm flipH="1">
            <a:off x="12733338" y="7668028"/>
            <a:ext cx="3089" cy="1749274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7" name="C"/>
          <p:cNvSpPr/>
          <p:nvPr/>
        </p:nvSpPr>
        <p:spPr>
          <a:xfrm>
            <a:off x="6985677" y="4102058"/>
            <a:ext cx="58015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</a:t>
            </a:r>
          </a:p>
        </p:txBody>
      </p:sp>
      <p:pic>
        <p:nvPicPr>
          <p:cNvPr id="418" name="image68.pdf" descr="image6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72245" y="3727976"/>
            <a:ext cx="1543404" cy="1271765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xin"/>
          <p:cNvSpPr/>
          <p:nvPr/>
        </p:nvSpPr>
        <p:spPr>
          <a:xfrm>
            <a:off x="6958380" y="8565783"/>
            <a:ext cx="785541" cy="94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913"/>
              <a:t>in</a:t>
            </a:r>
          </a:p>
        </p:txBody>
      </p:sp>
      <p:pic>
        <p:nvPicPr>
          <p:cNvPr id="420" name="image44.pdf" descr="image4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72245" y="8565783"/>
            <a:ext cx="1043341" cy="1407584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Rectangle"/>
          <p:cNvSpPr/>
          <p:nvPr/>
        </p:nvSpPr>
        <p:spPr>
          <a:xfrm>
            <a:off x="5135834" y="6282762"/>
            <a:ext cx="4215527" cy="1188453"/>
          </a:xfrm>
          <a:prstGeom prst="rect">
            <a:avLst/>
          </a:prstGeom>
          <a:solidFill>
            <a:srgbClr val="FFFFFF"/>
          </a:solidFill>
          <a:ln w="12700">
            <a:solidFill>
              <a:srgbClr val="008000"/>
            </a:solidFill>
          </a:ln>
        </p:spPr>
        <p:txBody>
          <a:bodyPr lIns="88900" tIns="88900" rIns="88900" bIns="88900" anchor="ctr"/>
          <a:lstStyle/>
          <a:p>
            <a:pPr defTabSz="889000"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2" name="Rectangle"/>
          <p:cNvSpPr/>
          <p:nvPr/>
        </p:nvSpPr>
        <p:spPr>
          <a:xfrm>
            <a:off x="9781006" y="6047196"/>
            <a:ext cx="5347268" cy="16086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lIns="88900" tIns="88900" rIns="88900" bIns="88900" anchor="ctr"/>
          <a:lstStyle/>
          <a:p>
            <a:pPr defTabSz="889000"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23" name="image69.pdf" descr="image69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09834" y="6282762"/>
            <a:ext cx="3097961" cy="1155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70.pdf" descr="image70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24355" y="6256956"/>
            <a:ext cx="2642306" cy="1225461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y"/>
          <p:cNvSpPr/>
          <p:nvPr/>
        </p:nvSpPr>
        <p:spPr>
          <a:xfrm>
            <a:off x="8333876" y="10738565"/>
            <a:ext cx="4826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426" name="Line"/>
          <p:cNvSpPr/>
          <p:nvPr/>
        </p:nvSpPr>
        <p:spPr>
          <a:xfrm flipV="1">
            <a:off x="8610247" y="7438173"/>
            <a:ext cx="3089" cy="3520894"/>
          </a:xfrm>
          <a:prstGeom prst="line">
            <a:avLst/>
          </a:prstGeom>
          <a:ln w="50800">
            <a:solidFill>
              <a:srgbClr val="008000"/>
            </a:solidFill>
            <a:tailEnd type="triangle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8" grpId="1"/>
      <p:bldP build="whole" bldLvl="1" animBg="1" rev="0" advAuto="0" spid="420" grpId="2"/>
      <p:bldP build="whole" bldLvl="1" animBg="1" rev="0" advAuto="0" spid="424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g_0004.pdf" descr="pg_0004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Back propagation example"/>
          <p:cNvSpPr/>
          <p:nvPr>
            <p:ph type="title"/>
          </p:nvPr>
        </p:nvSpPr>
        <p:spPr>
          <a:xfrm>
            <a:off x="2667000" y="-833438"/>
            <a:ext cx="16002001" cy="2932466"/>
          </a:xfrm>
          <a:prstGeom prst="rect">
            <a:avLst/>
          </a:prstGeom>
        </p:spPr>
        <p:txBody>
          <a:bodyPr/>
          <a:lstStyle/>
          <a:p>
            <a:pPr/>
            <a:r>
              <a:t>Back propagation example</a:t>
            </a:r>
          </a:p>
        </p:txBody>
      </p:sp>
      <p:sp>
        <p:nvSpPr>
          <p:cNvPr id="429" name="Circle"/>
          <p:cNvSpPr/>
          <p:nvPr/>
        </p:nvSpPr>
        <p:spPr>
          <a:xfrm>
            <a:off x="5012972" y="2274976"/>
            <a:ext cx="666751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30" name="Circle"/>
          <p:cNvSpPr/>
          <p:nvPr/>
        </p:nvSpPr>
        <p:spPr>
          <a:xfrm>
            <a:off x="5012972" y="5880365"/>
            <a:ext cx="666751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31" name="Circle"/>
          <p:cNvSpPr/>
          <p:nvPr/>
        </p:nvSpPr>
        <p:spPr>
          <a:xfrm>
            <a:off x="9246299" y="2269687"/>
            <a:ext cx="666751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32" name="Circle"/>
          <p:cNvSpPr/>
          <p:nvPr/>
        </p:nvSpPr>
        <p:spPr>
          <a:xfrm>
            <a:off x="9334500" y="5830977"/>
            <a:ext cx="666750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33" name="Circle"/>
          <p:cNvSpPr/>
          <p:nvPr/>
        </p:nvSpPr>
        <p:spPr>
          <a:xfrm>
            <a:off x="12618860" y="3806032"/>
            <a:ext cx="666751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34" name="node 1"/>
          <p:cNvSpPr/>
          <p:nvPr/>
        </p:nvSpPr>
        <p:spPr>
          <a:xfrm>
            <a:off x="4741333" y="1657615"/>
            <a:ext cx="1139453" cy="6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1</a:t>
            </a:r>
          </a:p>
        </p:txBody>
      </p:sp>
      <p:sp>
        <p:nvSpPr>
          <p:cNvPr id="435" name="node 2"/>
          <p:cNvSpPr/>
          <p:nvPr/>
        </p:nvSpPr>
        <p:spPr>
          <a:xfrm>
            <a:off x="4741333" y="5337087"/>
            <a:ext cx="1139453" cy="6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2</a:t>
            </a:r>
          </a:p>
        </p:txBody>
      </p:sp>
      <p:sp>
        <p:nvSpPr>
          <p:cNvPr id="436" name="node 3"/>
          <p:cNvSpPr/>
          <p:nvPr/>
        </p:nvSpPr>
        <p:spPr>
          <a:xfrm>
            <a:off x="9062860" y="1657615"/>
            <a:ext cx="1139453" cy="6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3</a:t>
            </a:r>
          </a:p>
        </p:txBody>
      </p:sp>
      <p:sp>
        <p:nvSpPr>
          <p:cNvPr id="437" name="node 4"/>
          <p:cNvSpPr/>
          <p:nvPr/>
        </p:nvSpPr>
        <p:spPr>
          <a:xfrm>
            <a:off x="9062860" y="5337087"/>
            <a:ext cx="1139453" cy="6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4</a:t>
            </a:r>
          </a:p>
        </p:txBody>
      </p:sp>
      <p:sp>
        <p:nvSpPr>
          <p:cNvPr id="438" name="node 5"/>
          <p:cNvSpPr/>
          <p:nvPr/>
        </p:nvSpPr>
        <p:spPr>
          <a:xfrm>
            <a:off x="12347222" y="3188671"/>
            <a:ext cx="1139453" cy="60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5</a:t>
            </a:r>
          </a:p>
        </p:txBody>
      </p:sp>
      <p:sp>
        <p:nvSpPr>
          <p:cNvPr id="439" name="Line"/>
          <p:cNvSpPr/>
          <p:nvPr/>
        </p:nvSpPr>
        <p:spPr>
          <a:xfrm flipH="1">
            <a:off x="5627249" y="2552789"/>
            <a:ext cx="3583779" cy="18521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0" name="Line"/>
          <p:cNvSpPr/>
          <p:nvPr/>
        </p:nvSpPr>
        <p:spPr>
          <a:xfrm flipH="1">
            <a:off x="5729111" y="6201393"/>
            <a:ext cx="3580695" cy="15436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1" name="Line"/>
          <p:cNvSpPr/>
          <p:nvPr/>
        </p:nvSpPr>
        <p:spPr>
          <a:xfrm flipH="1" flipV="1">
            <a:off x="9988903" y="2771953"/>
            <a:ext cx="2654653" cy="1355108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2" name="Line"/>
          <p:cNvSpPr/>
          <p:nvPr/>
        </p:nvSpPr>
        <p:spPr>
          <a:xfrm flipH="1">
            <a:off x="10032118" y="4377092"/>
            <a:ext cx="2614526" cy="1694656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3" name="Line"/>
          <p:cNvSpPr/>
          <p:nvPr/>
        </p:nvSpPr>
        <p:spPr>
          <a:xfrm flipH="1" flipV="1">
            <a:off x="5679722" y="2938640"/>
            <a:ext cx="3599216" cy="2957161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4" name="Line"/>
          <p:cNvSpPr/>
          <p:nvPr/>
        </p:nvSpPr>
        <p:spPr>
          <a:xfrm flipH="1">
            <a:off x="5655028" y="2917032"/>
            <a:ext cx="3725776" cy="3151630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5" name="w13=1"/>
          <p:cNvSpPr/>
          <p:nvPr/>
        </p:nvSpPr>
        <p:spPr>
          <a:xfrm>
            <a:off x="6099527" y="1805782"/>
            <a:ext cx="1475681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/>
          <a:p>
            <a:pPr indent="39687" algn="l" defTabSz="1778000">
              <a:defRPr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</a:t>
            </a:r>
            <a:r>
              <a:rPr baseline="-5999"/>
              <a:t>13=1</a:t>
            </a:r>
          </a:p>
        </p:txBody>
      </p:sp>
      <p:sp>
        <p:nvSpPr>
          <p:cNvPr id="446" name="0.2"/>
          <p:cNvSpPr/>
          <p:nvPr/>
        </p:nvSpPr>
        <p:spPr>
          <a:xfrm>
            <a:off x="6124222" y="2867643"/>
            <a:ext cx="736778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0.2</a:t>
            </a:r>
          </a:p>
        </p:txBody>
      </p:sp>
      <p:sp>
        <p:nvSpPr>
          <p:cNvPr id="447" name="-3"/>
          <p:cNvSpPr/>
          <p:nvPr/>
        </p:nvSpPr>
        <p:spPr>
          <a:xfrm>
            <a:off x="6173611" y="4423393"/>
            <a:ext cx="574373" cy="90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-3</a:t>
            </a:r>
          </a:p>
        </p:txBody>
      </p:sp>
      <p:sp>
        <p:nvSpPr>
          <p:cNvPr id="448" name="1"/>
          <p:cNvSpPr/>
          <p:nvPr/>
        </p:nvSpPr>
        <p:spPr>
          <a:xfrm>
            <a:off x="6642805" y="5979143"/>
            <a:ext cx="444678" cy="90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49" name="1"/>
          <p:cNvSpPr/>
          <p:nvPr/>
        </p:nvSpPr>
        <p:spPr>
          <a:xfrm>
            <a:off x="10618610" y="2200893"/>
            <a:ext cx="444678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50" name="-1"/>
          <p:cNvSpPr/>
          <p:nvPr/>
        </p:nvSpPr>
        <p:spPr>
          <a:xfrm>
            <a:off x="10544527" y="5460560"/>
            <a:ext cx="574374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-1</a:t>
            </a:r>
          </a:p>
        </p:txBody>
      </p:sp>
      <p:sp>
        <p:nvSpPr>
          <p:cNvPr id="451" name="Training data:"/>
          <p:cNvSpPr/>
          <p:nvPr/>
        </p:nvSpPr>
        <p:spPr>
          <a:xfrm>
            <a:off x="3580498" y="9391143"/>
            <a:ext cx="3522662" cy="90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Training data:</a:t>
            </a:r>
          </a:p>
        </p:txBody>
      </p:sp>
      <p:sp>
        <p:nvSpPr>
          <p:cNvPr id="452" name="input"/>
          <p:cNvSpPr/>
          <p:nvPr/>
        </p:nvSpPr>
        <p:spPr>
          <a:xfrm>
            <a:off x="2667000" y="3731948"/>
            <a:ext cx="1450863" cy="90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453" name="desired output"/>
          <p:cNvSpPr/>
          <p:nvPr/>
        </p:nvSpPr>
        <p:spPr>
          <a:xfrm>
            <a:off x="11584782" y="9469162"/>
            <a:ext cx="3576005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desired output</a:t>
            </a:r>
          </a:p>
        </p:txBody>
      </p:sp>
      <p:sp>
        <p:nvSpPr>
          <p:cNvPr id="454" name="1.0     0.1                           0.5"/>
          <p:cNvSpPr/>
          <p:nvPr/>
        </p:nvSpPr>
        <p:spPr>
          <a:xfrm>
            <a:off x="7189171" y="10728579"/>
            <a:ext cx="7114294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1.0     0.1                           0.5</a:t>
            </a:r>
          </a:p>
        </p:txBody>
      </p:sp>
      <p:sp>
        <p:nvSpPr>
          <p:cNvPr id="455" name="node 1"/>
          <p:cNvSpPr/>
          <p:nvPr/>
        </p:nvSpPr>
        <p:spPr>
          <a:xfrm>
            <a:off x="7139782" y="10259384"/>
            <a:ext cx="1139453" cy="6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1</a:t>
            </a:r>
          </a:p>
        </p:txBody>
      </p:sp>
      <p:sp>
        <p:nvSpPr>
          <p:cNvPr id="456" name="node 2"/>
          <p:cNvSpPr/>
          <p:nvPr/>
        </p:nvSpPr>
        <p:spPr>
          <a:xfrm>
            <a:off x="8769615" y="10259384"/>
            <a:ext cx="1139453" cy="6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2</a:t>
            </a:r>
          </a:p>
        </p:txBody>
      </p:sp>
      <p:sp>
        <p:nvSpPr>
          <p:cNvPr id="457" name="node 5"/>
          <p:cNvSpPr/>
          <p:nvPr/>
        </p:nvSpPr>
        <p:spPr>
          <a:xfrm>
            <a:off x="13214615" y="10209996"/>
            <a:ext cx="1139453" cy="60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5</a:t>
            </a:r>
          </a:p>
        </p:txBody>
      </p:sp>
      <p:sp>
        <p:nvSpPr>
          <p:cNvPr id="458" name="input"/>
          <p:cNvSpPr/>
          <p:nvPr/>
        </p:nvSpPr>
        <p:spPr>
          <a:xfrm>
            <a:off x="7930004" y="9469162"/>
            <a:ext cx="1450863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459" name="output"/>
          <p:cNvSpPr/>
          <p:nvPr/>
        </p:nvSpPr>
        <p:spPr>
          <a:xfrm>
            <a:off x="14474032" y="3633171"/>
            <a:ext cx="1742964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output</a:t>
            </a:r>
          </a:p>
        </p:txBody>
      </p:sp>
      <p:sp>
        <p:nvSpPr>
          <p:cNvPr id="460" name="Line"/>
          <p:cNvSpPr/>
          <p:nvPr/>
        </p:nvSpPr>
        <p:spPr>
          <a:xfrm flipV="1">
            <a:off x="13285610" y="4127060"/>
            <a:ext cx="617362" cy="12348"/>
          </a:xfrm>
          <a:prstGeom prst="line">
            <a:avLst/>
          </a:prstGeom>
          <a:ln w="38100">
            <a:solidFill>
              <a:srgbClr val="4F81BD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38000"/>
              </a:srgbClr>
            </a:outerShdw>
          </a:effectLst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1" name="tanh"/>
          <p:cNvSpPr/>
          <p:nvPr/>
        </p:nvSpPr>
        <p:spPr>
          <a:xfrm>
            <a:off x="9309805" y="2681431"/>
            <a:ext cx="135819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tanh</a:t>
            </a:r>
          </a:p>
        </p:txBody>
      </p:sp>
      <p:sp>
        <p:nvSpPr>
          <p:cNvPr id="462" name="tanh"/>
          <p:cNvSpPr/>
          <p:nvPr/>
        </p:nvSpPr>
        <p:spPr>
          <a:xfrm>
            <a:off x="9278937" y="6216828"/>
            <a:ext cx="135819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tanh</a:t>
            </a:r>
          </a:p>
        </p:txBody>
      </p:sp>
      <p:sp>
        <p:nvSpPr>
          <p:cNvPr id="463" name="linear"/>
          <p:cNvSpPr/>
          <p:nvPr/>
        </p:nvSpPr>
        <p:spPr>
          <a:xfrm>
            <a:off x="12544775" y="4212487"/>
            <a:ext cx="164835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linear</a:t>
            </a:r>
          </a:p>
        </p:txBody>
      </p:sp>
      <p:sp>
        <p:nvSpPr>
          <p:cNvPr id="464" name="Learning rate = -0.2 (because we used positive increments)"/>
          <p:cNvSpPr/>
          <p:nvPr/>
        </p:nvSpPr>
        <p:spPr>
          <a:xfrm>
            <a:off x="3646647" y="7408946"/>
            <a:ext cx="1411709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l" defTabSz="889000">
              <a:defRPr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Learning rate = -0.2 (because we used positive increments)</a:t>
            </a:r>
          </a:p>
        </p:txBody>
      </p:sp>
      <p:sp>
        <p:nvSpPr>
          <p:cNvPr id="465" name="Euclidean loss"/>
          <p:cNvSpPr/>
          <p:nvPr/>
        </p:nvSpPr>
        <p:spPr>
          <a:xfrm>
            <a:off x="3607578" y="8423265"/>
            <a:ext cx="321829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889000">
              <a:defRPr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Euclidean loss</a:t>
            </a:r>
          </a:p>
        </p:txBody>
      </p:sp>
      <p:sp>
        <p:nvSpPr>
          <p:cNvPr id="466" name="Exercise: run one iteration of back propagation"/>
          <p:cNvSpPr/>
          <p:nvPr/>
        </p:nvSpPr>
        <p:spPr>
          <a:xfrm>
            <a:off x="5627247" y="11958167"/>
            <a:ext cx="10452089" cy="749301"/>
          </a:xfrm>
          <a:prstGeom prst="rect">
            <a:avLst/>
          </a:prstGeom>
          <a:ln w="127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889000">
              <a:defRPr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Exercise: run one iteration of back propagation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Back propagation example"/>
          <p:cNvSpPr/>
          <p:nvPr>
            <p:ph type="title"/>
          </p:nvPr>
        </p:nvSpPr>
        <p:spPr>
          <a:xfrm>
            <a:off x="2667000" y="-833438"/>
            <a:ext cx="16002001" cy="2932466"/>
          </a:xfrm>
          <a:prstGeom prst="rect">
            <a:avLst/>
          </a:prstGeom>
        </p:spPr>
        <p:txBody>
          <a:bodyPr/>
          <a:lstStyle/>
          <a:p>
            <a:pPr/>
            <a:r>
              <a:t>Back propagation example</a:t>
            </a:r>
          </a:p>
        </p:txBody>
      </p:sp>
      <p:sp>
        <p:nvSpPr>
          <p:cNvPr id="469" name="Circle"/>
          <p:cNvSpPr/>
          <p:nvPr/>
        </p:nvSpPr>
        <p:spPr>
          <a:xfrm>
            <a:off x="6037791" y="8102865"/>
            <a:ext cx="666751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70" name="Circle"/>
          <p:cNvSpPr/>
          <p:nvPr/>
        </p:nvSpPr>
        <p:spPr>
          <a:xfrm>
            <a:off x="6037791" y="11708254"/>
            <a:ext cx="666751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71" name="Circle"/>
          <p:cNvSpPr/>
          <p:nvPr/>
        </p:nvSpPr>
        <p:spPr>
          <a:xfrm>
            <a:off x="10271119" y="8097576"/>
            <a:ext cx="666751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72" name="Circle"/>
          <p:cNvSpPr/>
          <p:nvPr/>
        </p:nvSpPr>
        <p:spPr>
          <a:xfrm>
            <a:off x="10359319" y="11658865"/>
            <a:ext cx="666751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73" name="Circle"/>
          <p:cNvSpPr/>
          <p:nvPr/>
        </p:nvSpPr>
        <p:spPr>
          <a:xfrm>
            <a:off x="13643680" y="9633920"/>
            <a:ext cx="666751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74" name="node 1"/>
          <p:cNvSpPr/>
          <p:nvPr/>
        </p:nvSpPr>
        <p:spPr>
          <a:xfrm>
            <a:off x="5766152" y="7485504"/>
            <a:ext cx="1139453" cy="60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1</a:t>
            </a:r>
          </a:p>
        </p:txBody>
      </p:sp>
      <p:sp>
        <p:nvSpPr>
          <p:cNvPr id="475" name="node 2"/>
          <p:cNvSpPr/>
          <p:nvPr/>
        </p:nvSpPr>
        <p:spPr>
          <a:xfrm>
            <a:off x="5766152" y="11164976"/>
            <a:ext cx="1139453" cy="6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2</a:t>
            </a:r>
          </a:p>
        </p:txBody>
      </p:sp>
      <p:sp>
        <p:nvSpPr>
          <p:cNvPr id="476" name="node 3"/>
          <p:cNvSpPr/>
          <p:nvPr/>
        </p:nvSpPr>
        <p:spPr>
          <a:xfrm>
            <a:off x="10087680" y="7485504"/>
            <a:ext cx="1139453" cy="60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3</a:t>
            </a:r>
          </a:p>
        </p:txBody>
      </p:sp>
      <p:sp>
        <p:nvSpPr>
          <p:cNvPr id="477" name="node 4"/>
          <p:cNvSpPr/>
          <p:nvPr/>
        </p:nvSpPr>
        <p:spPr>
          <a:xfrm>
            <a:off x="10087680" y="11164976"/>
            <a:ext cx="1139453" cy="6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4</a:t>
            </a:r>
          </a:p>
        </p:txBody>
      </p:sp>
      <p:sp>
        <p:nvSpPr>
          <p:cNvPr id="478" name="node 5"/>
          <p:cNvSpPr/>
          <p:nvPr/>
        </p:nvSpPr>
        <p:spPr>
          <a:xfrm>
            <a:off x="13372041" y="9016559"/>
            <a:ext cx="1139453" cy="6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5</a:t>
            </a:r>
          </a:p>
        </p:txBody>
      </p:sp>
      <p:sp>
        <p:nvSpPr>
          <p:cNvPr id="479" name="Line"/>
          <p:cNvSpPr/>
          <p:nvPr/>
        </p:nvSpPr>
        <p:spPr>
          <a:xfrm flipH="1">
            <a:off x="6652069" y="8380677"/>
            <a:ext cx="3583779" cy="18522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0" name="Line"/>
          <p:cNvSpPr/>
          <p:nvPr/>
        </p:nvSpPr>
        <p:spPr>
          <a:xfrm flipH="1">
            <a:off x="6753930" y="12029281"/>
            <a:ext cx="3580696" cy="15436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1" name="Line"/>
          <p:cNvSpPr/>
          <p:nvPr/>
        </p:nvSpPr>
        <p:spPr>
          <a:xfrm flipH="1" flipV="1">
            <a:off x="10937869" y="8463101"/>
            <a:ext cx="2730506" cy="1491849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2" name="Line"/>
          <p:cNvSpPr/>
          <p:nvPr/>
        </p:nvSpPr>
        <p:spPr>
          <a:xfrm flipH="1">
            <a:off x="11056938" y="10204981"/>
            <a:ext cx="2614526" cy="1694656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3" name="Line"/>
          <p:cNvSpPr/>
          <p:nvPr/>
        </p:nvSpPr>
        <p:spPr>
          <a:xfrm flipH="1" flipV="1">
            <a:off x="6652068" y="8695532"/>
            <a:ext cx="3651689" cy="3028158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4" name="Line"/>
          <p:cNvSpPr/>
          <p:nvPr/>
        </p:nvSpPr>
        <p:spPr>
          <a:xfrm flipH="1">
            <a:off x="6679847" y="8744921"/>
            <a:ext cx="3725776" cy="3151630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5" name="w13=1.02"/>
          <p:cNvSpPr/>
          <p:nvPr/>
        </p:nvSpPr>
        <p:spPr>
          <a:xfrm>
            <a:off x="7102297" y="7545471"/>
            <a:ext cx="1962514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/>
          <a:p>
            <a:pPr indent="39687" algn="l" defTabSz="1778000">
              <a:defRPr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</a:t>
            </a:r>
            <a:r>
              <a:rPr baseline="-5999"/>
              <a:t>13=1.02</a:t>
            </a:r>
          </a:p>
        </p:txBody>
      </p:sp>
      <p:sp>
        <p:nvSpPr>
          <p:cNvPr id="486" name="0.17"/>
          <p:cNvSpPr/>
          <p:nvPr/>
        </p:nvSpPr>
        <p:spPr>
          <a:xfrm>
            <a:off x="7149041" y="8695532"/>
            <a:ext cx="931512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0.17</a:t>
            </a:r>
          </a:p>
        </p:txBody>
      </p:sp>
      <p:sp>
        <p:nvSpPr>
          <p:cNvPr id="487" name="-3"/>
          <p:cNvSpPr/>
          <p:nvPr/>
        </p:nvSpPr>
        <p:spPr>
          <a:xfrm>
            <a:off x="7198430" y="10251282"/>
            <a:ext cx="574373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-3</a:t>
            </a:r>
          </a:p>
        </p:txBody>
      </p:sp>
      <p:sp>
        <p:nvSpPr>
          <p:cNvPr id="488" name="1"/>
          <p:cNvSpPr/>
          <p:nvPr/>
        </p:nvSpPr>
        <p:spPr>
          <a:xfrm>
            <a:off x="7667625" y="11807032"/>
            <a:ext cx="444677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89" name="1.02"/>
          <p:cNvSpPr/>
          <p:nvPr/>
        </p:nvSpPr>
        <p:spPr>
          <a:xfrm>
            <a:off x="11643430" y="8028782"/>
            <a:ext cx="931511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1.02</a:t>
            </a:r>
          </a:p>
        </p:txBody>
      </p:sp>
      <p:sp>
        <p:nvSpPr>
          <p:cNvPr id="490" name="-0.99"/>
          <p:cNvSpPr/>
          <p:nvPr/>
        </p:nvSpPr>
        <p:spPr>
          <a:xfrm>
            <a:off x="11569347" y="11288448"/>
            <a:ext cx="1061206" cy="90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-0.99</a:t>
            </a:r>
          </a:p>
        </p:txBody>
      </p:sp>
      <p:sp>
        <p:nvSpPr>
          <p:cNvPr id="491" name="input"/>
          <p:cNvSpPr/>
          <p:nvPr/>
        </p:nvSpPr>
        <p:spPr>
          <a:xfrm>
            <a:off x="3691819" y="9559837"/>
            <a:ext cx="1450864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492" name="output"/>
          <p:cNvSpPr/>
          <p:nvPr/>
        </p:nvSpPr>
        <p:spPr>
          <a:xfrm>
            <a:off x="15498852" y="9461059"/>
            <a:ext cx="1742963" cy="90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output</a:t>
            </a:r>
          </a:p>
        </p:txBody>
      </p:sp>
      <p:sp>
        <p:nvSpPr>
          <p:cNvPr id="493" name="Line"/>
          <p:cNvSpPr/>
          <p:nvPr/>
        </p:nvSpPr>
        <p:spPr>
          <a:xfrm flipV="1">
            <a:off x="14310430" y="9954948"/>
            <a:ext cx="617362" cy="12348"/>
          </a:xfrm>
          <a:prstGeom prst="line">
            <a:avLst/>
          </a:prstGeom>
          <a:ln w="38100">
            <a:solidFill>
              <a:srgbClr val="4F81BD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38000"/>
              </a:srgbClr>
            </a:outerShdw>
          </a:effectLst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4" name="tanh"/>
          <p:cNvSpPr/>
          <p:nvPr/>
        </p:nvSpPr>
        <p:spPr>
          <a:xfrm>
            <a:off x="10334625" y="8509320"/>
            <a:ext cx="135819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tanh</a:t>
            </a:r>
          </a:p>
        </p:txBody>
      </p:sp>
      <p:sp>
        <p:nvSpPr>
          <p:cNvPr id="495" name="tanh"/>
          <p:cNvSpPr/>
          <p:nvPr/>
        </p:nvSpPr>
        <p:spPr>
          <a:xfrm>
            <a:off x="10303757" y="12044717"/>
            <a:ext cx="135819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tanh</a:t>
            </a:r>
          </a:p>
        </p:txBody>
      </p:sp>
      <p:sp>
        <p:nvSpPr>
          <p:cNvPr id="496" name="linear"/>
          <p:cNvSpPr/>
          <p:nvPr/>
        </p:nvSpPr>
        <p:spPr>
          <a:xfrm>
            <a:off x="13569594" y="10040376"/>
            <a:ext cx="164835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linear</a:t>
            </a:r>
          </a:p>
        </p:txBody>
      </p:sp>
      <p:sp>
        <p:nvSpPr>
          <p:cNvPr id="497" name="Circle"/>
          <p:cNvSpPr/>
          <p:nvPr/>
        </p:nvSpPr>
        <p:spPr>
          <a:xfrm>
            <a:off x="6037791" y="2151039"/>
            <a:ext cx="666751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98" name="Circle"/>
          <p:cNvSpPr/>
          <p:nvPr/>
        </p:nvSpPr>
        <p:spPr>
          <a:xfrm>
            <a:off x="6037791" y="5756428"/>
            <a:ext cx="666751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99" name="Circle"/>
          <p:cNvSpPr/>
          <p:nvPr/>
        </p:nvSpPr>
        <p:spPr>
          <a:xfrm>
            <a:off x="10271119" y="2145750"/>
            <a:ext cx="666751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00" name="Circle"/>
          <p:cNvSpPr/>
          <p:nvPr/>
        </p:nvSpPr>
        <p:spPr>
          <a:xfrm>
            <a:off x="10359319" y="5707039"/>
            <a:ext cx="666751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01" name="Circle"/>
          <p:cNvSpPr/>
          <p:nvPr/>
        </p:nvSpPr>
        <p:spPr>
          <a:xfrm>
            <a:off x="13643680" y="3682095"/>
            <a:ext cx="666751" cy="666751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88900" tIns="88900" rIns="88900" bIns="88900" anchor="ctr"/>
          <a:lstStyle/>
          <a:p>
            <a:pPr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02" name="node 1"/>
          <p:cNvSpPr/>
          <p:nvPr/>
        </p:nvSpPr>
        <p:spPr>
          <a:xfrm>
            <a:off x="5766152" y="1533678"/>
            <a:ext cx="1139453" cy="6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1</a:t>
            </a:r>
          </a:p>
        </p:txBody>
      </p:sp>
      <p:sp>
        <p:nvSpPr>
          <p:cNvPr id="503" name="node 2"/>
          <p:cNvSpPr/>
          <p:nvPr/>
        </p:nvSpPr>
        <p:spPr>
          <a:xfrm>
            <a:off x="5766152" y="5213150"/>
            <a:ext cx="1139453" cy="6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2</a:t>
            </a:r>
          </a:p>
        </p:txBody>
      </p:sp>
      <p:sp>
        <p:nvSpPr>
          <p:cNvPr id="504" name="node 3"/>
          <p:cNvSpPr/>
          <p:nvPr/>
        </p:nvSpPr>
        <p:spPr>
          <a:xfrm>
            <a:off x="10087680" y="1533678"/>
            <a:ext cx="1139453" cy="6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3</a:t>
            </a:r>
          </a:p>
        </p:txBody>
      </p:sp>
      <p:sp>
        <p:nvSpPr>
          <p:cNvPr id="505" name="node 4"/>
          <p:cNvSpPr/>
          <p:nvPr/>
        </p:nvSpPr>
        <p:spPr>
          <a:xfrm>
            <a:off x="10087680" y="5213150"/>
            <a:ext cx="1139453" cy="6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4</a:t>
            </a:r>
          </a:p>
        </p:txBody>
      </p:sp>
      <p:sp>
        <p:nvSpPr>
          <p:cNvPr id="506" name="node 5"/>
          <p:cNvSpPr/>
          <p:nvPr/>
        </p:nvSpPr>
        <p:spPr>
          <a:xfrm>
            <a:off x="13372041" y="3064734"/>
            <a:ext cx="1139453" cy="60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node 5</a:t>
            </a:r>
          </a:p>
        </p:txBody>
      </p:sp>
      <p:sp>
        <p:nvSpPr>
          <p:cNvPr id="507" name="Line"/>
          <p:cNvSpPr/>
          <p:nvPr/>
        </p:nvSpPr>
        <p:spPr>
          <a:xfrm flipH="1">
            <a:off x="6652069" y="2428852"/>
            <a:ext cx="3583779" cy="18522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8" name="Line"/>
          <p:cNvSpPr/>
          <p:nvPr/>
        </p:nvSpPr>
        <p:spPr>
          <a:xfrm flipH="1">
            <a:off x="6753930" y="6077456"/>
            <a:ext cx="3580696" cy="15436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9" name="Line"/>
          <p:cNvSpPr/>
          <p:nvPr/>
        </p:nvSpPr>
        <p:spPr>
          <a:xfrm flipH="1" flipV="1">
            <a:off x="10937868" y="2521456"/>
            <a:ext cx="2730507" cy="1481668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0" name="Line"/>
          <p:cNvSpPr/>
          <p:nvPr/>
        </p:nvSpPr>
        <p:spPr>
          <a:xfrm flipH="1">
            <a:off x="11056938" y="4253155"/>
            <a:ext cx="2614526" cy="1694656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1" name="Line"/>
          <p:cNvSpPr/>
          <p:nvPr/>
        </p:nvSpPr>
        <p:spPr>
          <a:xfrm flipH="1" flipV="1">
            <a:off x="6652068" y="2743706"/>
            <a:ext cx="3651689" cy="3028158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2" name="Line"/>
          <p:cNvSpPr/>
          <p:nvPr/>
        </p:nvSpPr>
        <p:spPr>
          <a:xfrm flipH="1">
            <a:off x="6679847" y="2793095"/>
            <a:ext cx="3725776" cy="3151630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3" name="w13=1"/>
          <p:cNvSpPr/>
          <p:nvPr/>
        </p:nvSpPr>
        <p:spPr>
          <a:xfrm>
            <a:off x="7124347" y="1681845"/>
            <a:ext cx="1475680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/>
          <a:p>
            <a:pPr indent="39687" algn="l" defTabSz="1778000">
              <a:defRPr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</a:t>
            </a:r>
            <a:r>
              <a:rPr baseline="-5999"/>
              <a:t>13=1</a:t>
            </a:r>
          </a:p>
        </p:txBody>
      </p:sp>
      <p:sp>
        <p:nvSpPr>
          <p:cNvPr id="514" name="0.2"/>
          <p:cNvSpPr/>
          <p:nvPr/>
        </p:nvSpPr>
        <p:spPr>
          <a:xfrm>
            <a:off x="7149041" y="2743706"/>
            <a:ext cx="736778" cy="90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0.2</a:t>
            </a:r>
          </a:p>
        </p:txBody>
      </p:sp>
      <p:sp>
        <p:nvSpPr>
          <p:cNvPr id="515" name="-3"/>
          <p:cNvSpPr/>
          <p:nvPr/>
        </p:nvSpPr>
        <p:spPr>
          <a:xfrm>
            <a:off x="7198430" y="4299456"/>
            <a:ext cx="574373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-3</a:t>
            </a:r>
          </a:p>
        </p:txBody>
      </p:sp>
      <p:sp>
        <p:nvSpPr>
          <p:cNvPr id="516" name="1"/>
          <p:cNvSpPr/>
          <p:nvPr/>
        </p:nvSpPr>
        <p:spPr>
          <a:xfrm>
            <a:off x="7667625" y="5855206"/>
            <a:ext cx="444677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17" name="1"/>
          <p:cNvSpPr/>
          <p:nvPr/>
        </p:nvSpPr>
        <p:spPr>
          <a:xfrm>
            <a:off x="11643430" y="2076956"/>
            <a:ext cx="444678" cy="90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18" name="-1"/>
          <p:cNvSpPr/>
          <p:nvPr/>
        </p:nvSpPr>
        <p:spPr>
          <a:xfrm>
            <a:off x="11569347" y="5336623"/>
            <a:ext cx="574373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baseline="-5999" sz="4600">
                <a:solidFill>
                  <a:srgbClr val="0042A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-1</a:t>
            </a:r>
          </a:p>
        </p:txBody>
      </p:sp>
      <p:sp>
        <p:nvSpPr>
          <p:cNvPr id="519" name="input"/>
          <p:cNvSpPr/>
          <p:nvPr/>
        </p:nvSpPr>
        <p:spPr>
          <a:xfrm>
            <a:off x="3691819" y="3608011"/>
            <a:ext cx="1450864" cy="90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input</a:t>
            </a:r>
          </a:p>
        </p:txBody>
      </p:sp>
      <p:sp>
        <p:nvSpPr>
          <p:cNvPr id="520" name="output"/>
          <p:cNvSpPr/>
          <p:nvPr/>
        </p:nvSpPr>
        <p:spPr>
          <a:xfrm>
            <a:off x="15498852" y="3509234"/>
            <a:ext cx="1742963" cy="90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8777" tIns="98777" rIns="98777" bIns="98777">
            <a:spAutoFit/>
          </a:bodyPr>
          <a:lstStyle>
            <a:lvl1pPr indent="39687" algn="l" defTabSz="1778000"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output</a:t>
            </a:r>
          </a:p>
        </p:txBody>
      </p:sp>
      <p:sp>
        <p:nvSpPr>
          <p:cNvPr id="521" name="Line"/>
          <p:cNvSpPr/>
          <p:nvPr/>
        </p:nvSpPr>
        <p:spPr>
          <a:xfrm flipV="1">
            <a:off x="14310430" y="4003123"/>
            <a:ext cx="617362" cy="12348"/>
          </a:xfrm>
          <a:prstGeom prst="line">
            <a:avLst/>
          </a:prstGeom>
          <a:ln w="38100">
            <a:solidFill>
              <a:srgbClr val="4F81BD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38000"/>
              </a:srgbClr>
            </a:outerShdw>
          </a:effectLst>
        </p:spPr>
        <p:txBody>
          <a:bodyPr lIns="88900" tIns="88900" rIns="88900" bIns="88900"/>
          <a:lstStyle/>
          <a:p>
            <a: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2" name="tanh"/>
          <p:cNvSpPr/>
          <p:nvPr/>
        </p:nvSpPr>
        <p:spPr>
          <a:xfrm>
            <a:off x="10334625" y="2557494"/>
            <a:ext cx="135819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tanh</a:t>
            </a:r>
          </a:p>
        </p:txBody>
      </p:sp>
      <p:sp>
        <p:nvSpPr>
          <p:cNvPr id="523" name="tanh"/>
          <p:cNvSpPr/>
          <p:nvPr/>
        </p:nvSpPr>
        <p:spPr>
          <a:xfrm>
            <a:off x="10303757" y="6092891"/>
            <a:ext cx="135819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tanh</a:t>
            </a:r>
          </a:p>
        </p:txBody>
      </p:sp>
      <p:sp>
        <p:nvSpPr>
          <p:cNvPr id="524" name="linear"/>
          <p:cNvSpPr/>
          <p:nvPr/>
        </p:nvSpPr>
        <p:spPr>
          <a:xfrm>
            <a:off x="13569594" y="4088550"/>
            <a:ext cx="164835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linear</a:t>
            </a:r>
          </a:p>
        </p:txBody>
      </p:sp>
      <p:sp>
        <p:nvSpPr>
          <p:cNvPr id="525" name="After one iteration (rounding to two digits):"/>
          <p:cNvSpPr/>
          <p:nvPr/>
        </p:nvSpPr>
        <p:spPr>
          <a:xfrm>
            <a:off x="2410457" y="6694817"/>
            <a:ext cx="868966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88900" tIns="88900" rIns="88900" bIns="88900">
            <a:spAutoFit/>
          </a:bodyPr>
          <a:lstStyle>
            <a:lvl1pPr algn="l" defTabSz="889000">
              <a:defRPr sz="3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After one iteration (rounding to two digits):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lide Number"/>
          <p:cNvSpPr/>
          <p:nvPr>
            <p:ph type="sldNum" sz="quarter" idx="4294967295"/>
          </p:nvPr>
        </p:nvSpPr>
        <p:spPr>
          <a:xfrm>
            <a:off x="18325673" y="12152779"/>
            <a:ext cx="351732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</a:tabLst>
              <a:defRPr sz="2400">
                <a:solidFill>
                  <a:srgbClr val="000000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28" name="Toy Code: Neural Net Trainer in MATLAB"/>
          <p:cNvSpPr/>
          <p:nvPr/>
        </p:nvSpPr>
        <p:spPr>
          <a:xfrm>
            <a:off x="1890992" y="86845"/>
            <a:ext cx="17346707" cy="2819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411" tIns="79411" rIns="79411" bIns="79411">
            <a:spAutoFit/>
          </a:bodyPr>
          <a:lstStyle>
            <a:lvl1pPr defTabSz="1613647">
              <a:lnSpc>
                <a:spcPct val="116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7000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Toy Code: Neural Net Trainer in MATLAB</a:t>
            </a:r>
          </a:p>
        </p:txBody>
      </p:sp>
      <p:sp>
        <p:nvSpPr>
          <p:cNvPr id="529" name="% F-PROP…"/>
          <p:cNvSpPr/>
          <p:nvPr/>
        </p:nvSpPr>
        <p:spPr>
          <a:xfrm>
            <a:off x="2277595" y="1536700"/>
            <a:ext cx="16850847" cy="11333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411" tIns="79411" rIns="79411" bIns="79411">
            <a:spAutoFit/>
          </a:bodyPr>
          <a:lstStyle/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solidFill>
                  <a:srgbClr val="FF630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% F-PROP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</a:t>
            </a:r>
            <a:r>
              <a:rPr>
                <a:solidFill>
                  <a:srgbClr val="000000"/>
                </a:solidFill>
              </a:rPr>
              <a:t> i = 1 : nr_layers - 1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  [h{i}  jac{i}]  =  logistic(W{i} * h{i-1} +  b{i});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end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h{nr_layers-1}  =  W{nr_layers-1} * h{nr_layers-2}  +   b{nr_layers-1};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prediction  =  softmax(h{l-1});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solidFill>
                  <a:srgbClr val="FF630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% CROSS ENTROPY LOSS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loss  =  -  sum(sum(log(prediction)  .*  target));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solidFill>
                  <a:srgbClr val="FF630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% B-PROP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dh{l-1}  =  prediction  -  target;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</a:t>
            </a:r>
            <a:r>
              <a:rPr>
                <a:solidFill>
                  <a:srgbClr val="000000"/>
                </a:solidFill>
              </a:rPr>
              <a:t> i = nr_layers – 1 : -1 : 1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  Wgrad{i}  =  dh{i} * h{i-1}';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  bgrad{i}  =  sum(dh{i}, 2);        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  dh{i-1}  =  (W{i}' * dh{i})  .*  jac{i-1};        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end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solidFill>
                  <a:srgbClr val="FF630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% UPDATE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</a:t>
            </a:r>
            <a:r>
              <a:rPr>
                <a:solidFill>
                  <a:srgbClr val="000000"/>
                </a:solidFill>
              </a:rPr>
              <a:t> i = 1 : nr_layers - 1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  W{i}  =  W{i}  –  (lr / batch_size)  *  Wgrad{i}; 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latin typeface="Arial"/>
                <a:ea typeface="Arial"/>
                <a:cs typeface="Arial"/>
                <a:sym typeface="Arial"/>
              </a:defRPr>
            </a:pPr>
            <a:r>
              <a:t>  b{i}  =  b{i}  –  (lr / batch_size)  *  bgrad{i}; </a:t>
            </a:r>
          </a:p>
          <a:p>
            <a:pPr algn="l"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3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end</a:t>
            </a:r>
          </a:p>
        </p:txBody>
      </p:sp>
      <p:grpSp>
        <p:nvGrpSpPr>
          <p:cNvPr id="532" name="Group"/>
          <p:cNvGrpSpPr/>
          <p:nvPr/>
        </p:nvGrpSpPr>
        <p:grpSpPr>
          <a:xfrm>
            <a:off x="16918080" y="12491757"/>
            <a:ext cx="2588560" cy="755725"/>
            <a:chOff x="0" y="0"/>
            <a:chExt cx="2588558" cy="755723"/>
          </a:xfrm>
        </p:grpSpPr>
        <p:sp>
          <p:nvSpPr>
            <p:cNvPr id="530" name="Ranzato"/>
            <p:cNvSpPr/>
            <p:nvPr/>
          </p:nvSpPr>
          <p:spPr>
            <a:xfrm>
              <a:off x="0" y="0"/>
              <a:ext cx="2014258" cy="755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9411" tIns="79411" rIns="79411" bIns="79411" numCol="1" anchor="t">
              <a:spAutoFit/>
            </a:bodyPr>
            <a:lstStyle>
              <a:lvl1pPr algn="l" defTabSz="1613647">
                <a:lnSpc>
                  <a:spcPct val="116000"/>
                </a:lnSpc>
                <a:tabLst>
                  <a:tab pos="1270000" algn="l"/>
                </a:tabLst>
                <a:defRPr sz="34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Ranzato</a:t>
              </a:r>
            </a:p>
          </p:txBody>
        </p:sp>
        <p:pic>
          <p:nvPicPr>
            <p:cNvPr id="531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17058" y="151279"/>
              <a:ext cx="571501" cy="571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animation.gif" descr="animation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1910" y="1386552"/>
            <a:ext cx="17772530" cy="13329399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Slide Number"/>
          <p:cNvSpPr/>
          <p:nvPr>
            <p:ph type="sldNum" sz="quarter" idx="4294967295"/>
          </p:nvPr>
        </p:nvSpPr>
        <p:spPr>
          <a:xfrm>
            <a:off x="18325673" y="12152779"/>
            <a:ext cx="351732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</a:tabLst>
              <a:defRPr sz="2400">
                <a:solidFill>
                  <a:srgbClr val="000000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538" name="Group"/>
          <p:cNvGrpSpPr/>
          <p:nvPr/>
        </p:nvGrpSpPr>
        <p:grpSpPr>
          <a:xfrm>
            <a:off x="2185147" y="2017058"/>
            <a:ext cx="6051177" cy="1515597"/>
            <a:chOff x="0" y="0"/>
            <a:chExt cx="6051176" cy="1515595"/>
          </a:xfrm>
        </p:grpSpPr>
        <p:sp>
          <p:nvSpPr>
            <p:cNvPr id="536" name="Rectangle"/>
            <p:cNvSpPr/>
            <p:nvPr/>
          </p:nvSpPr>
          <p:spPr>
            <a:xfrm>
              <a:off x="0" y="0"/>
              <a:ext cx="6051177" cy="151559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0682" tIns="80682" rIns="80682" bIns="80682" numCol="1" anchor="t">
              <a:noAutofit/>
            </a:bodyPr>
            <a:lstStyle/>
            <a:p>
              <a:pPr algn="l" defTabSz="1613647">
                <a:lnSpc>
                  <a:spcPct val="93000"/>
                </a:lnSpc>
                <a:tabLst>
                  <a:tab pos="1270000" algn="l"/>
                  <a:tab pos="2552700" algn="l"/>
                  <a:tab pos="3822700" algn="l"/>
                  <a:tab pos="5105400" algn="l"/>
                </a:tabLst>
                <a:defRPr b="1" sz="3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7" name="1 input &amp; 1 output…"/>
            <p:cNvSpPr/>
            <p:nvPr/>
          </p:nvSpPr>
          <p:spPr>
            <a:xfrm>
              <a:off x="0" y="0"/>
              <a:ext cx="6051177" cy="1466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9411" tIns="79411" rIns="79411" bIns="79411" numCol="1" anchor="t">
              <a:spAutoFit/>
            </a:bodyPr>
            <a:lstStyle/>
            <a:p>
              <a:pPr algn="l" defTabSz="1613647">
                <a:lnSpc>
                  <a:spcPct val="93000"/>
                </a:lnSpc>
                <a:tabLst>
                  <a:tab pos="1270000" algn="l"/>
                  <a:tab pos="2552700" algn="l"/>
                  <a:tab pos="3822700" algn="l"/>
                  <a:tab pos="5105400" algn="l"/>
                </a:tabLst>
                <a:defRPr b="1"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1 input &amp; 1 output</a:t>
              </a:r>
            </a:p>
            <a:p>
              <a:pPr algn="l" defTabSz="1613647">
                <a:lnSpc>
                  <a:spcPct val="93000"/>
                </a:lnSpc>
                <a:tabLst>
                  <a:tab pos="1270000" algn="l"/>
                  <a:tab pos="2552700" algn="l"/>
                  <a:tab pos="3822700" algn="l"/>
                  <a:tab pos="5105400" algn="l"/>
                </a:tabLst>
                <a:defRPr b="1"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3 hidden layers, 1000 hiddens </a:t>
              </a:r>
            </a:p>
            <a:p>
              <a:pPr algn="l" defTabSz="1613647">
                <a:lnSpc>
                  <a:spcPct val="93000"/>
                </a:lnSpc>
                <a:tabLst>
                  <a:tab pos="1270000" algn="l"/>
                  <a:tab pos="2552700" algn="l"/>
                  <a:tab pos="3822700" algn="l"/>
                  <a:tab pos="5105400" algn="l"/>
                </a:tabLst>
                <a:defRPr b="1"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Regression of cosine</a:t>
              </a:r>
            </a:p>
          </p:txBody>
        </p:sp>
      </p:grpSp>
      <p:grpSp>
        <p:nvGrpSpPr>
          <p:cNvPr id="541" name="Group"/>
          <p:cNvGrpSpPr/>
          <p:nvPr/>
        </p:nvGrpSpPr>
        <p:grpSpPr>
          <a:xfrm>
            <a:off x="16918080" y="12491757"/>
            <a:ext cx="2588560" cy="755725"/>
            <a:chOff x="0" y="0"/>
            <a:chExt cx="2588558" cy="755723"/>
          </a:xfrm>
        </p:grpSpPr>
        <p:sp>
          <p:nvSpPr>
            <p:cNvPr id="539" name="Ranzato"/>
            <p:cNvSpPr/>
            <p:nvPr/>
          </p:nvSpPr>
          <p:spPr>
            <a:xfrm>
              <a:off x="0" y="0"/>
              <a:ext cx="2014258" cy="755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9411" tIns="79411" rIns="79411" bIns="79411" numCol="1" anchor="t">
              <a:spAutoFit/>
            </a:bodyPr>
            <a:lstStyle>
              <a:lvl1pPr algn="l" defTabSz="1613647">
                <a:lnSpc>
                  <a:spcPct val="116000"/>
                </a:lnSpc>
                <a:tabLst>
                  <a:tab pos="1270000" algn="l"/>
                </a:tabLst>
                <a:defRPr sz="34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Ranzato</a:t>
              </a:r>
            </a:p>
          </p:txBody>
        </p:sp>
        <p:pic>
          <p:nvPicPr>
            <p:cNvPr id="540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17058" y="151279"/>
              <a:ext cx="571501" cy="571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2" name="TOY EXAMPLE:  SYNTHETIC DATA"/>
          <p:cNvSpPr/>
          <p:nvPr/>
        </p:nvSpPr>
        <p:spPr>
          <a:xfrm>
            <a:off x="1890992" y="86845"/>
            <a:ext cx="17346707" cy="139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411" tIns="79411" rIns="79411" bIns="79411">
            <a:spAutoFit/>
          </a:bodyPr>
          <a:lstStyle>
            <a:lvl1pPr defTabSz="1613647">
              <a:lnSpc>
                <a:spcPct val="116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7000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TOY EXAMPLE:  SYNTHETIC DATA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lide Number"/>
          <p:cNvSpPr/>
          <p:nvPr>
            <p:ph type="sldNum" sz="quarter" idx="4294967295"/>
          </p:nvPr>
        </p:nvSpPr>
        <p:spPr>
          <a:xfrm>
            <a:off x="18325673" y="12152779"/>
            <a:ext cx="351732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1613647">
              <a:lnSpc>
                <a:spcPct val="93000"/>
              </a:lnSpc>
              <a:tabLst>
                <a:tab pos="1270000" algn="l"/>
                <a:tab pos="2552700" algn="l"/>
                <a:tab pos="3822700" algn="l"/>
              </a:tabLst>
              <a:defRPr sz="2400">
                <a:solidFill>
                  <a:srgbClr val="000000"/>
                </a:solidFill>
                <a:latin typeface="Tinos"/>
                <a:ea typeface="Tinos"/>
                <a:cs typeface="Tinos"/>
                <a:sym typeface="Tino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6426" y="1613647"/>
            <a:ext cx="15772280" cy="116989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8" name="Group"/>
          <p:cNvGrpSpPr/>
          <p:nvPr/>
        </p:nvGrpSpPr>
        <p:grpSpPr>
          <a:xfrm>
            <a:off x="13077265" y="10488706"/>
            <a:ext cx="6051177" cy="1515596"/>
            <a:chOff x="0" y="0"/>
            <a:chExt cx="6051176" cy="1515595"/>
          </a:xfrm>
        </p:grpSpPr>
        <p:sp>
          <p:nvSpPr>
            <p:cNvPr id="546" name="Rectangle"/>
            <p:cNvSpPr/>
            <p:nvPr/>
          </p:nvSpPr>
          <p:spPr>
            <a:xfrm>
              <a:off x="0" y="0"/>
              <a:ext cx="6051177" cy="151559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80682" tIns="80682" rIns="80682" bIns="80682" numCol="1" anchor="t">
              <a:noAutofit/>
            </a:bodyPr>
            <a:lstStyle/>
            <a:p>
              <a:pPr algn="l" defTabSz="1613647">
                <a:lnSpc>
                  <a:spcPct val="93000"/>
                </a:lnSpc>
                <a:tabLst>
                  <a:tab pos="1270000" algn="l"/>
                  <a:tab pos="2552700" algn="l"/>
                  <a:tab pos="3822700" algn="l"/>
                  <a:tab pos="5105400" algn="l"/>
                </a:tabLst>
                <a:defRPr b="1" sz="3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7" name="1 input &amp; 1 output…"/>
            <p:cNvSpPr/>
            <p:nvPr/>
          </p:nvSpPr>
          <p:spPr>
            <a:xfrm>
              <a:off x="0" y="0"/>
              <a:ext cx="6051177" cy="14664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9411" tIns="79411" rIns="79411" bIns="79411" numCol="1" anchor="t">
              <a:spAutoFit/>
            </a:bodyPr>
            <a:lstStyle/>
            <a:p>
              <a:pPr algn="l" defTabSz="1613647">
                <a:lnSpc>
                  <a:spcPct val="93000"/>
                </a:lnSpc>
                <a:tabLst>
                  <a:tab pos="1270000" algn="l"/>
                  <a:tab pos="2552700" algn="l"/>
                  <a:tab pos="3822700" algn="l"/>
                  <a:tab pos="5105400" algn="l"/>
                </a:tabLst>
                <a:defRPr b="1"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1 input &amp; 1 output</a:t>
              </a:r>
            </a:p>
            <a:p>
              <a:pPr algn="l" defTabSz="1613647">
                <a:lnSpc>
                  <a:spcPct val="93000"/>
                </a:lnSpc>
                <a:tabLst>
                  <a:tab pos="1270000" algn="l"/>
                  <a:tab pos="2552700" algn="l"/>
                  <a:tab pos="3822700" algn="l"/>
                  <a:tab pos="5105400" algn="l"/>
                </a:tabLst>
                <a:defRPr b="1"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3 hidden layers, 1000 hiddens </a:t>
              </a:r>
            </a:p>
            <a:p>
              <a:pPr algn="l" defTabSz="1613647">
                <a:lnSpc>
                  <a:spcPct val="93000"/>
                </a:lnSpc>
                <a:tabLst>
                  <a:tab pos="1270000" algn="l"/>
                  <a:tab pos="2552700" algn="l"/>
                  <a:tab pos="3822700" algn="l"/>
                  <a:tab pos="5105400" algn="l"/>
                </a:tabLst>
                <a:defRPr b="1" sz="3000">
                  <a:latin typeface="Arial"/>
                  <a:ea typeface="Arial"/>
                  <a:cs typeface="Arial"/>
                  <a:sym typeface="Arial"/>
                </a:defRPr>
              </a:pPr>
              <a:r>
                <a:t>Regression of cosine</a:t>
              </a:r>
            </a:p>
          </p:txBody>
        </p:sp>
      </p:grpSp>
      <p:grpSp>
        <p:nvGrpSpPr>
          <p:cNvPr id="551" name="Group"/>
          <p:cNvGrpSpPr/>
          <p:nvPr/>
        </p:nvGrpSpPr>
        <p:grpSpPr>
          <a:xfrm>
            <a:off x="16918080" y="12491757"/>
            <a:ext cx="2588560" cy="755725"/>
            <a:chOff x="0" y="0"/>
            <a:chExt cx="2588558" cy="755723"/>
          </a:xfrm>
        </p:grpSpPr>
        <p:sp>
          <p:nvSpPr>
            <p:cNvPr id="549" name="Ranzato"/>
            <p:cNvSpPr/>
            <p:nvPr/>
          </p:nvSpPr>
          <p:spPr>
            <a:xfrm>
              <a:off x="0" y="0"/>
              <a:ext cx="2014258" cy="755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9411" tIns="79411" rIns="79411" bIns="79411" numCol="1" anchor="t">
              <a:spAutoFit/>
            </a:bodyPr>
            <a:lstStyle>
              <a:lvl1pPr algn="l" defTabSz="1613647">
                <a:lnSpc>
                  <a:spcPct val="116000"/>
                </a:lnSpc>
                <a:tabLst>
                  <a:tab pos="1270000" algn="l"/>
                </a:tabLst>
                <a:defRPr sz="34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Ranzato</a:t>
              </a:r>
            </a:p>
          </p:txBody>
        </p:sp>
        <p:pic>
          <p:nvPicPr>
            <p:cNvPr id="550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17058" y="151279"/>
              <a:ext cx="571501" cy="571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2" name="TOY EXAMPLE:  SYNTHETIC DATA"/>
          <p:cNvSpPr/>
          <p:nvPr/>
        </p:nvSpPr>
        <p:spPr>
          <a:xfrm>
            <a:off x="1890992" y="86845"/>
            <a:ext cx="17346707" cy="139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9411" tIns="79411" rIns="79411" bIns="79411">
            <a:spAutoFit/>
          </a:bodyPr>
          <a:lstStyle>
            <a:lvl1pPr defTabSz="1613647">
              <a:lnSpc>
                <a:spcPct val="116000"/>
              </a:lnSpc>
              <a:tabLst>
                <a:tab pos="1270000" algn="l"/>
                <a:tab pos="2552700" algn="l"/>
                <a:tab pos="3822700" algn="l"/>
                <a:tab pos="5105400" algn="l"/>
                <a:tab pos="6375400" algn="l"/>
                <a:tab pos="7658100" algn="l"/>
                <a:tab pos="8940800" algn="l"/>
                <a:tab pos="10210800" algn="l"/>
                <a:tab pos="11493500" algn="l"/>
                <a:tab pos="12763500" algn="l"/>
                <a:tab pos="14046200" algn="l"/>
                <a:tab pos="15328900" algn="l"/>
                <a:tab pos="16598900" algn="l"/>
              </a:tabLst>
              <a:defRPr b="1" sz="7000">
                <a:solidFill>
                  <a:srgbClr val="00008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TOY EXAMPLE:  SYNTHETIC DATA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pg_0030.pdf" descr="pg_0030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g_0031.pdf" descr="pg_0031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pg_0032.pdf" descr="pg_0032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pg_0033.pdf" descr="pg_0033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pg_0034.pdf" descr="pg_0034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g_0005.pdf" descr="pg_0005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pg_0035.pdf" descr="pg_0035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pg_0036.pdf" descr="pg_0036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pg_0037.pdf" descr="pg_0037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g_0038.pdf" descr="pg_0038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pg_0039.pdf" descr="pg_0039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pg_0040.pdf" descr="pg_0040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pg_0041.pdf" descr="pg_0041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pg_0042.pdf" descr="pg_0042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pg_0043.pdf" descr="pg_0043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pg_0044.pdf" descr="pg_0044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g_0006.pdf" descr="pg_0006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pg_0045.pdf" descr="pg_0045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pg_0046.pdf" descr="pg_0046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g_0007.pdf" descr="pg_0007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g_0008.pdf" descr="pg_0008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g_0009.pdf" descr="pg_0009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7991" y="0"/>
            <a:ext cx="17780017" cy="133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