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70"/>
  </p:notesMasterIdLst>
  <p:sldIdLst>
    <p:sldId id="257" r:id="rId8"/>
    <p:sldId id="320" r:id="rId9"/>
    <p:sldId id="311" r:id="rId10"/>
    <p:sldId id="323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4" r:id="rId19"/>
    <p:sldId id="259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309" r:id="rId48"/>
    <p:sldId id="310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0" y="-22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7E758-48E7-4174-9A92-DF58F8597CFE}" type="datetimeFigureOut">
              <a:rPr lang="en-US" smtClean="0"/>
              <a:t>2/1/2012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A4796-B2B6-4C46-847F-070A49BBD3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12B4-1952-4072-BD09-73A0174C97B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CF3C57-5EA3-4568-BB48-45576054F818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79727" cy="341237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65DDAB-8CDF-4931-8CFB-DED36833B894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371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70C2B7B-8A0B-4F3D-A2A2-DCC0022A9389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47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smtClean="0">
                <a:sym typeface="Symbol" pitchFamily="64" charset="2"/>
              </a:rPr>
              <a:t>  </a:t>
            </a:r>
            <a:r>
              <a:rPr 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64" charset="2"/>
              </a:rPr>
              <a:t>At least 3 spectral bands required (e.g. R,G,B)</a:t>
            </a:r>
            <a:r>
              <a:rPr lang="en-US" smtClean="0">
                <a:sym typeface="Symbol" pitchFamily="64" charset="2"/>
              </a:rPr>
              <a:t>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65D755-2392-442E-8E96-2A2A6498235A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68916E-DD71-4A2F-83A4-68DC9078207E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67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2C3B2F-571B-4B7F-88A8-4788E1292052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781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6E8431-0E14-42D0-AF95-3D5FF12AB957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883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969468-2ECF-4EA8-B0AB-0A69BB48CD98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A6E95C-691A-446B-A5BD-C89B355B84F9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088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49775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41D5FA-859E-42B8-BD4B-19C20789AD8E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190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3F6E4-09A9-4A71-B54A-B2CD72768929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49775" cy="341312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2091A9-B129-474E-81C6-3F84FA540B3E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293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9A140B-2FC1-4CA4-AB34-AA02BD6E2CA2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395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98FAB3-0819-42C9-AAD3-EA2B09DE6718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497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DB79C1-C63E-4A18-B212-991AE6768CA8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0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943667-B0A7-44E3-81AD-562ED73EF0DE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702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F71B3C-E3F9-4926-9CCA-229830D00495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805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FA1B34-4A86-4F9D-BA46-41AB9807EE1C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907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8B20A7-FDEC-40E7-B12E-28477083DF02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00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8949E6-1B3D-40FD-AD04-E117DDFC78D2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112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7AC9C3-7C4A-4C18-99C6-774C5626FC58}" type="slidenum">
              <a:rPr lang="en-US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pitchFamily="34" charset="0"/>
                <a:cs typeface="Arial" pitchFamily="34" charset="0"/>
              </a:rPr>
              <a:t>Linear matching: suppose A = u1 P1 + u2 P2 + u3 P3 and B = v1 P1 + v2 P2 + v3 P3. Then A+B = (u1+v1)P1 + (u2+v2)P2 + (u3+v3)P3.</a:t>
            </a:r>
          </a:p>
          <a:p>
            <a:pPr>
              <a:spcBef>
                <a:spcPct val="0"/>
              </a:spcBef>
            </a:pPr>
            <a:r>
              <a:rPr lang="en-US" smtClean="0">
                <a:latin typeface="Arial" pitchFamily="34" charset="0"/>
                <a:cs typeface="Arial" pitchFamily="34" charset="0"/>
              </a:rPr>
              <a:t>Also, suppose A = u1 P1 + u2 P2 + u3 P3. Then kA = (k u1) P1 + (k u2) P2 + (k u3) P3.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12B4-1952-4072-BD09-73A0174C97BB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B8599-7E64-48C3-94CB-BD4D34DD75C4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C53B8-AC4F-4731-92DD-5C1E0B4C1D28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295245-6199-4614-8EFB-563C28892180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419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74E864-0F29-472F-B0F3-A64D6F82B401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521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959686-2B70-4F0C-83E5-FA9EB633B24F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624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8B8A25-9948-4C32-887E-AC6696B67545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726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62343E-6FB1-4A51-90AF-848FC92799A9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82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B785F9-D639-477D-996E-85217F7D638A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F22D28-1E6A-4363-BFCD-C60CE75408BC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03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B0A22F-A94A-40C5-9CB8-AB3193471346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13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033BB-2408-4C8C-9DFC-2F110FF266E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49775" cy="341312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4B64AB-42AF-4579-A8F9-E8C83B5CDA5B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E31641-2D54-4F30-8608-FCA3536D6B65}" type="slidenum">
              <a:rPr lang="en-US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341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BCD7EC-0691-4FE1-B7B8-050EC34E13D2}" type="slidenum">
              <a:rPr lang="en-US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443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B78776-DF2F-4D3B-B0B1-143892514B24}" type="slidenum">
              <a:rPr lang="en-US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545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63AAF-500D-4D59-A1A4-91512A2B5D3C}" type="slidenum">
              <a:rPr lang="en-US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648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61A506-1637-464B-8784-B11A4EF1B043}" type="slidenum">
              <a:rPr lang="en-US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750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57058A-D421-4026-A513-DE797DAAB846}" type="slidenum">
              <a:rPr lang="en-US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853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6AC8A9-972C-4B81-B3D5-712715844FAA}" type="slidenum">
              <a:rPr lang="en-US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955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5C5549-CA0E-4F41-974F-166298984FD6}" type="slidenum">
              <a:rPr lang="en-US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057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EB8B18-2335-4541-8C37-8F8D99E7F665}" type="slidenum">
              <a:rPr lang="en-US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160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B2E4E-03E6-4E83-B07E-E9CFF1096458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main</a:t>
            </a:r>
            <a:r>
              <a:rPr lang="en-US" baseline="0" dirty="0" smtClean="0"/>
              <a:t> purpose of the BRDF is to enable us to compute the radiance leaving the surface in a particular direction (e.g., towards the camera), given the distribution of the radiances received by that surface point over the incoming hemisphere. These kinds of computations are done in graphics by </a:t>
            </a:r>
            <a:r>
              <a:rPr lang="en-US" baseline="0" dirty="0" err="1" smtClean="0"/>
              <a:t>raytracing</a:t>
            </a:r>
            <a:r>
              <a:rPr lang="en-US" baseline="0" dirty="0" smtClean="0"/>
              <a:t> and global illumination algorithms.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3A93A-FFBF-4829-82EB-B04D4716AED7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984E1C-846E-4889-8689-998BD3C1773F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49775" cy="341312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3F309A-2491-4AF4-916F-8D4C0E8E9599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79727" cy="341237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82365A-D41F-4C10-844D-901C0E7F8538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6721B-FC34-4877-A58E-F28F750DA4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FD8A-4BFB-4BB9-BD8C-73A61FE0AF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141FA-865E-4A86-A9C3-FD50AA2845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B62B6-29B5-41DE-9248-191483943F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A9BDC-BDE9-40C5-8A00-E4B5A5379A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F1C23-A008-4F2B-B4B0-BE267AD2E3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DD7574-5457-43D4-AD99-80CB20A0C3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EE7F15-3138-47A2-87B6-B0C957A90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0EB79F-9184-4A75-BF0D-9BBC1D80D8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62D8EC-3C38-462C-B2BB-7D8354117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CF37FE-45DA-4E9B-B862-0105CC8229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C29719-3838-4567-B41C-47F2022B52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0351C7-D5C3-4F45-B35F-E649AFFF56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EF6E77-30B6-4BF1-8FE5-3565A583F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E91FC-81CA-4A87-920C-688478CA8B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BEAD-DAE6-49B7-98DB-77FF92520E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3EF547-54B9-469B-BE9B-ED1FB72F0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188872-9210-4916-A09F-C0D4EE475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9B5349-60B2-4DEF-8003-2D863004B6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2DAA3-785A-4696-B6EE-282CB0E93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E26A6-B458-47D5-8C7B-53150D010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43615-320C-45B0-A8BB-80CFA2120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24DC0-6A60-42C6-9510-8189BD482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558A0-0609-466D-9435-59853AE4F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A103B-9349-4E94-8F2F-6B77156C4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AD820-3083-46D2-A109-CCBAEC6C0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B1CA3-E424-45D0-AC73-62C733B663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ACEA-257B-4431-96C3-C5ACF4FCC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104D3-CEE2-41DA-B1B6-45016B8E5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79125-00E9-45E6-8324-CDFEDABEF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985B6-CDF4-4765-8419-A2235A2AA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344EC-36B5-4E88-8189-62F4EC001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415AB-A16C-46C4-B072-18F72F957666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D2950-E11B-492F-B085-29405D083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AB4EB-A5D9-4050-96C3-7EE7DF083DD8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E3136-8077-4AEF-939E-C4E9CA74B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8A872-4FAE-4DE6-9C79-A53414126713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EEA5B-12EF-4ADE-8FFE-6314714BC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0EE4A-B3EF-430F-9B6D-9793BA24CE33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2E6C6-7806-455C-AC53-F89DA59BA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48B34-9F7D-46B0-9350-3D534DBE4241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755D-7638-460E-B0F6-9D1CDB826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1A36-5434-45DF-9F2F-4F6EFAA3F408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C462D-AFA0-4A26-8DC1-C09813D22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F6ECF-BD1B-45A2-B310-42C87C1023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97205-5630-4C4D-9D3B-F5F4A9F52F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EFC55-9E84-4BD8-839C-36CAF6408738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5C21-0150-445A-A9BC-83D0885F8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4666F-2EA0-4348-AC62-32CF7C4AF6B5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81C60-231A-45AA-8D16-62E8C5CCF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4B1B4-A1BB-4A89-8064-DE42077CA4ED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5DE81-E216-4F3B-A433-442A85096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CB32C-211B-42E3-B4DA-7B9568456B67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55392-06C1-4F63-8673-2CA398968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D77E7-3C68-47A8-B997-AB7630D2187A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2C1A2-8B1E-420D-9174-6517B22E1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DFA92-92D2-4B56-8B7F-955101DB4F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7CBC9-3157-4585-B2A3-D923205603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704E-E755-40E5-8090-9DA5FEFA72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CC5B5-0A3A-48C0-9ACE-B9716EC58B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A820E-5275-41B7-B00E-84B5F97497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2FC3E-D5EE-4E28-BC32-34834C6DF3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6FBC3-7071-481C-882E-D734454482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B2511-330C-439D-B10C-AAF7C7285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8FDC4-E146-46F6-8621-1C8C0B3D0C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CC6B6-6996-4A9E-9440-AD6293963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A5ECC-5AB9-4736-89D9-2B7541877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E9775-6DC4-4039-81E2-F10636EC6A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6D218-4C2E-416C-A6D4-811A5EB81B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2FDC5D-2004-4D35-AE63-FD426F00B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8FC13B-429A-422C-AEB1-8C04552B5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528C52-4A78-41C4-9CD9-71ECA9C4A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8565CC-E548-490B-9BB0-A5E7796D6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30DAA-44B6-46B3-A3A9-32475986D7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307F5-3028-4DCA-8404-EE55AF8EDB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F221DD-7D09-4484-9F9F-824F46974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675F15-181B-4F33-A23E-0E8EED4BE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01EBB5-B8F4-43EE-9CE8-0A1CC65F3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728F1A-97BC-4220-B6A4-78DDD3B14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DE24BB-BEFA-495D-8BEB-2B3647E60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FFF635-3DFF-4A4C-9CEC-D75060282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D90F9D-C287-4B76-B976-6E2657668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285487-6C57-4369-8CA4-4477EEDA5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DE634A-B73F-40F2-B007-58AB5CE1B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62BA89-EA35-446A-8B6B-B17325D9C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7C508-34B9-4876-A232-E6BDE1E99D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8A766-4347-45F2-A82F-C6BB0C332A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EE5300-D590-4524-B665-6446707CD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A2516E-0B1A-4DC5-8283-CF39063EA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DCA3E9-8865-4536-B315-8D32635E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6F15C1-5905-4B57-A634-4D1F0B33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039410-84F0-470F-9E6F-211386FF6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D80D48-DB95-4FF4-B8FD-38593C188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275B7C-CD83-4B2E-8E54-A0311DA8A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C9FC9C-65BB-4239-B83E-D681F77DC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FA2B-2D88-461B-A6E4-38CA4D55C9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B26A0-9257-4D30-A8F3-F3F5208B49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A4ABF-A144-4FF5-9F24-BA082D6B7A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D727B-BBDA-476E-BF19-EBA05D14B2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030BB3-3925-4555-B846-C0CAF37B00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DE3D95-2699-4037-A1D8-D4B20D4902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lbertus Extra Bold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lbertus Extra Bol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lbertus Extra Bol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lbertus Extra Bol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lbertus Extra Bol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lbertus Extra Bol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lbertus Extra Bol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lbertus Extra Bol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lbertus Extra Bol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dobe Caslon Pro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dobe Caslon Pro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dobe Caslon Pro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dobe Caslon Pro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dobe Caslon Pro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B3F9D2-70A4-401F-896E-137EC8528B4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 pitchFamily="6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 pitchFamily="6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 pitchFamily="64" charset="0"/>
                <a:cs typeface="+mn-cs"/>
              </a:defRPr>
            </a:lvl1pPr>
          </a:lstStyle>
          <a:p>
            <a:pPr>
              <a:defRPr/>
            </a:pPr>
            <a:fld id="{8B948310-8634-415A-BF9A-3E1FC494C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E121CF-3845-4D20-B5CB-C807466A0363}" type="datetimeFigureOut">
              <a:rPr lang="en-US"/>
              <a:pPr>
                <a:defRPr/>
              </a:pPr>
              <a:t>1/31/2012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19CE9E-10D7-4607-A99E-593BFC8EA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CF6F44-2150-42BF-926A-8799F8C48B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3E36D6-4B69-4380-AF2B-BCF85708C4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8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8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72B5F9-DB97-4F60-8F3A-2117020343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w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2.jpeg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://www.olafureliasson.net/works/room_for_one_colour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b.mit.edu/persci/people/adelson/checkershadow_illusion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b.mit.edu/persci/people/adelson/checkershadow_illusion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0.vml"/><Relationship Id="rId6" Type="http://schemas.openxmlformats.org/officeDocument/2006/relationships/hyperlink" Target="http://en.wikipedia.org/wiki/CIE_1931_color_space" TargetMode="Externa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incolour.com/tutorials/white-balance.ht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6.bin"/><Relationship Id="rId4" Type="http://schemas.openxmlformats.org/officeDocument/2006/relationships/hyperlink" Target="http://www.cambridgeincolour.com/tutorials/white-balance.htm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://www.inf.ed.ac.uk/teaching/courses/av/LECTURE_NOTES/swainballard91.pdf" TargetMode="External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.gatech.edu/~rehg/Papers/SkinDetect-IJCV.pdf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5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luthuli.cs.uiuc.edu/~daf/papers/ko5.pdf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7.xml"/><Relationship Id="rId5" Type="http://schemas.openxmlformats.org/officeDocument/2006/relationships/hyperlink" Target="http://www.cs.utexas.edu/users/AustinVilla/?p=research/auto_vis" TargetMode="External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7.xml"/><Relationship Id="rId5" Type="http://schemas.openxmlformats.org/officeDocument/2006/relationships/hyperlink" Target="http://www.ics.uci.edu/~dramanan/papers/trackingpeople/index.html" TargetMode="External"/><Relationship Id="rId4" Type="http://schemas.openxmlformats.org/officeDocument/2006/relationships/image" Target="../media/image8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4: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Prof. Rob Fergus</a:t>
            </a:r>
          </a:p>
        </p:txBody>
      </p:sp>
      <p:sp>
        <p:nvSpPr>
          <p:cNvPr id="138244" name="Text Box 14"/>
          <p:cNvSpPr txBox="1">
            <a:spLocks noChangeArrowheads="1"/>
          </p:cNvSpPr>
          <p:nvPr/>
        </p:nvSpPr>
        <p:spPr bwMode="auto">
          <a:xfrm>
            <a:off x="234950" y="6519863"/>
            <a:ext cx="8909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cs typeface="Arial" pitchFamily="34" charset="0"/>
              </a:rPr>
              <a:t>Slides: S. Lazebnik, S. Seitz, W. Freeman, F. Durand, D. Forsyth, D. Lowe, B. Wandell, S.Palmer, K. Grauman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2130425"/>
            <a:ext cx="7772400" cy="25177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chemeClr val="bg1"/>
                </a:solidFill>
                <a:latin typeface="Albertus Extra Bold" pitchFamily="34" charset="0"/>
                <a:ea typeface="+mj-ea"/>
                <a:cs typeface="+mj-cs"/>
              </a:rPr>
              <a:t>Light &amp;</a:t>
            </a:r>
            <a:endParaRPr lang="en-US" sz="7200" dirty="0">
              <a:solidFill>
                <a:schemeClr val="bg1"/>
              </a:solidFill>
              <a:latin typeface="Albertus Extra Bold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bertus Extra Bold" pitchFamily="34" charset="0"/>
                <a:ea typeface="+mj-ea"/>
                <a:cs typeface="+mj-cs"/>
              </a:rPr>
              <a:t>C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lbertus Extra Bold" pitchFamily="34" charset="0"/>
                <a:ea typeface="+mj-ea"/>
                <a:cs typeface="+mj-cs"/>
              </a:rPr>
              <a:t>o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Albertus Extra Bold" pitchFamily="34" charset="0"/>
                <a:ea typeface="+mj-ea"/>
                <a:cs typeface="+mj-cs"/>
              </a:rPr>
              <a:t>l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bertus Extra Bold" pitchFamily="34" charset="0"/>
                <a:ea typeface="+mj-ea"/>
                <a:cs typeface="+mj-cs"/>
              </a:rPr>
              <a:t>o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lbertus Extra Bold" pitchFamily="34" charset="0"/>
                <a:ea typeface="+mj-ea"/>
                <a:cs typeface="+mj-cs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Specular reflection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5715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Radiation arriving along a source direction leaves along the </a:t>
            </a:r>
            <a:r>
              <a:rPr lang="en-US" sz="2800" dirty="0" err="1" smtClean="0"/>
              <a:t>specular</a:t>
            </a:r>
            <a:r>
              <a:rPr lang="en-US" sz="2800" dirty="0" smtClean="0"/>
              <a:t> direction (source direction reflected about normal)</a:t>
            </a:r>
          </a:p>
          <a:p>
            <a:pPr>
              <a:buFontTx/>
              <a:buChar char="•"/>
            </a:pPr>
            <a:r>
              <a:rPr lang="en-US" sz="2800" dirty="0" smtClean="0"/>
              <a:t>Some fraction is absorbed, some reflected</a:t>
            </a:r>
          </a:p>
          <a:p>
            <a:pPr>
              <a:buFontTx/>
              <a:buChar char="•"/>
            </a:pPr>
            <a:r>
              <a:rPr lang="en-US" sz="2800" dirty="0" smtClean="0"/>
              <a:t>On real surfaces, energy usually goes into a lobe of directions</a:t>
            </a:r>
          </a:p>
          <a:p>
            <a:pPr>
              <a:buFontTx/>
              <a:buChar char="•"/>
            </a:pPr>
            <a:r>
              <a:rPr lang="en-US" sz="2800" dirty="0" err="1" smtClean="0"/>
              <a:t>Phong</a:t>
            </a:r>
            <a:r>
              <a:rPr lang="en-US" sz="2800" dirty="0" smtClean="0"/>
              <a:t> model: reflected energy falls of with</a:t>
            </a:r>
          </a:p>
          <a:p>
            <a:pPr>
              <a:buFontTx/>
              <a:buChar char="•"/>
            </a:pPr>
            <a:r>
              <a:rPr lang="en-US" sz="2800" dirty="0" err="1" smtClean="0"/>
              <a:t>Lambertian</a:t>
            </a:r>
            <a:r>
              <a:rPr lang="en-US" sz="2800" dirty="0" smtClean="0"/>
              <a:t> + </a:t>
            </a:r>
            <a:r>
              <a:rPr lang="en-US" sz="2800" dirty="0" err="1" smtClean="0"/>
              <a:t>specular</a:t>
            </a:r>
            <a:r>
              <a:rPr lang="en-US" sz="2800" dirty="0" smtClean="0"/>
              <a:t> model: sum of diffuse and </a:t>
            </a:r>
            <a:r>
              <a:rPr lang="en-US" sz="2800" dirty="0" err="1" smtClean="0"/>
              <a:t>specular</a:t>
            </a:r>
            <a:r>
              <a:rPr lang="en-US" sz="2800" dirty="0" smtClean="0"/>
              <a:t> term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2163" y="1066800"/>
            <a:ext cx="2967037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627313"/>
            <a:ext cx="32766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6"/>
          <p:cNvGraphicFramePr>
            <a:graphicFrameLocks noChangeAspect="1"/>
          </p:cNvGraphicFramePr>
          <p:nvPr>
            <p:ph sz="half" idx="4294967295"/>
          </p:nvPr>
        </p:nvGraphicFramePr>
        <p:xfrm>
          <a:off x="1828800" y="4953000"/>
          <a:ext cx="1371600" cy="549275"/>
        </p:xfrm>
        <a:graphic>
          <a:graphicData uri="http://schemas.openxmlformats.org/presentationml/2006/ole">
            <p:oleObj spid="_x0000_s18434" name="Equation" r:id="rId6" imgW="571320" imgH="228600" progId="Equation.3">
              <p:embed/>
            </p:oleObj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019800" y="4648200"/>
            <a:ext cx="2514600" cy="2105025"/>
            <a:chOff x="3312" y="2640"/>
            <a:chExt cx="1728" cy="1518"/>
          </a:xfrm>
        </p:grpSpPr>
        <p:pic>
          <p:nvPicPr>
            <p:cNvPr id="11272" name="Picture 8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3312" y="2640"/>
              <a:ext cx="1728" cy="1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3" name="Rectangle 9"/>
            <p:cNvSpPr>
              <a:spLocks noChangeArrowheads="1"/>
            </p:cNvSpPr>
            <p:nvPr/>
          </p:nvSpPr>
          <p:spPr bwMode="auto">
            <a:xfrm>
              <a:off x="4080" y="3744"/>
              <a:ext cx="432" cy="144"/>
            </a:xfrm>
            <a:prstGeom prst="rect">
              <a:avLst/>
            </a:prstGeom>
            <a:solidFill>
              <a:srgbClr val="000064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Specular reflection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1524000"/>
            <a:ext cx="7772400" cy="4195763"/>
            <a:chOff x="0" y="1344"/>
            <a:chExt cx="5424" cy="2928"/>
          </a:xfrm>
        </p:grpSpPr>
        <p:sp>
          <p:nvSpPr>
            <p:cNvPr id="23557" name="Rectangle 5"/>
            <p:cNvSpPr>
              <a:spLocks noChangeArrowheads="1"/>
            </p:cNvSpPr>
            <p:nvPr/>
          </p:nvSpPr>
          <p:spPr bwMode="auto">
            <a:xfrm>
              <a:off x="4" y="2465"/>
              <a:ext cx="5088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0962" tIns="39688" rIns="80962" bIns="39688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3200"/>
                <a:t>Moving the light source</a:t>
              </a:r>
            </a:p>
          </p:txBody>
        </p:sp>
        <p:sp>
          <p:nvSpPr>
            <p:cNvPr id="23558" name="Rectangle 6"/>
            <p:cNvSpPr>
              <a:spLocks noChangeArrowheads="1"/>
            </p:cNvSpPr>
            <p:nvPr/>
          </p:nvSpPr>
          <p:spPr bwMode="auto">
            <a:xfrm>
              <a:off x="320" y="3268"/>
              <a:ext cx="5104" cy="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559" name="Picture 7" descr="spec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" y="1344"/>
              <a:ext cx="444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0" y="2880"/>
              <a:ext cx="5088" cy="1392"/>
              <a:chOff x="336" y="2208"/>
              <a:chExt cx="5088" cy="1392"/>
            </a:xfrm>
          </p:grpSpPr>
          <p:pic>
            <p:nvPicPr>
              <p:cNvPr id="23561" name="Picture 9" descr="spec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64" y="2208"/>
                <a:ext cx="4440" cy="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62" name="Rectangle 10"/>
              <p:cNvSpPr>
                <a:spLocks noChangeArrowheads="1"/>
              </p:cNvSpPr>
              <p:nvPr/>
            </p:nvSpPr>
            <p:spPr bwMode="auto">
              <a:xfrm>
                <a:off x="336" y="3329"/>
                <a:ext cx="5088" cy="27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80962" tIns="39688" rIns="80962" bIns="39688"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sz="3200"/>
                  <a:t>Changing the exponent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2438400"/>
            <a:ext cx="411683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500" dirty="0">
                <a:solidFill>
                  <a:srgbClr val="FF0000"/>
                </a:solidFill>
                <a:latin typeface="Albertus Extra Bold" pitchFamily="34" charset="0"/>
              </a:rPr>
              <a:t>C</a:t>
            </a:r>
            <a:r>
              <a:rPr lang="en-US" sz="11500" dirty="0">
                <a:solidFill>
                  <a:srgbClr val="66FF66"/>
                </a:solidFill>
                <a:latin typeface="Albertus Extra Bold" pitchFamily="34" charset="0"/>
              </a:rPr>
              <a:t>o</a:t>
            </a:r>
            <a:r>
              <a:rPr lang="en-US" sz="11500" dirty="0">
                <a:solidFill>
                  <a:schemeClr val="hlink"/>
                </a:solidFill>
                <a:latin typeface="Albertus Extra Bold" pitchFamily="34" charset="0"/>
              </a:rPr>
              <a:t>l</a:t>
            </a:r>
            <a:r>
              <a:rPr lang="en-US" sz="11500" dirty="0">
                <a:solidFill>
                  <a:srgbClr val="FFFF00"/>
                </a:solidFill>
                <a:latin typeface="Albertus Extra Bold" pitchFamily="34" charset="0"/>
              </a:rPr>
              <a:t>o</a:t>
            </a:r>
            <a:r>
              <a:rPr lang="en-US" sz="11500" dirty="0">
                <a:solidFill>
                  <a:srgbClr val="FF00FF"/>
                </a:solidFill>
                <a:latin typeface="Albertus Extra Bold" pitchFamily="34" charset="0"/>
              </a:rPr>
              <a:t>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color?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91000"/>
          </a:xfrm>
        </p:spPr>
        <p:txBody>
          <a:bodyPr/>
          <a:lstStyle/>
          <a:p>
            <a:r>
              <a:rPr lang="en-US" sz="2400" smtClean="0"/>
              <a:t>Color is a psychological property of our visual experiences when we look at objects and lights, </a:t>
            </a:r>
            <a:br>
              <a:rPr lang="en-US" sz="2400" smtClean="0"/>
            </a:br>
            <a:r>
              <a:rPr lang="en-US" sz="2400" i="1" smtClean="0"/>
              <a:t>not</a:t>
            </a:r>
            <a:r>
              <a:rPr lang="en-US" sz="2400" smtClean="0"/>
              <a:t> a physical property of those objects or lights </a:t>
            </a:r>
            <a:br>
              <a:rPr lang="en-US" sz="2400" smtClean="0"/>
            </a:br>
            <a:r>
              <a:rPr lang="en-US" sz="2400" smtClean="0"/>
              <a:t>(S. Palmer, </a:t>
            </a:r>
            <a:r>
              <a:rPr lang="en-US" sz="2400" i="1" smtClean="0"/>
              <a:t>Vision Science: Photons to Phenomenology</a:t>
            </a:r>
            <a:r>
              <a:rPr lang="en-US" sz="2400" smtClean="0"/>
              <a:t>)</a:t>
            </a:r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r>
              <a:rPr lang="en-US" sz="2400" smtClean="0"/>
              <a:t>Color is the result of interaction between physical light in the environment and our visual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 of Color</a:t>
            </a:r>
          </a:p>
        </p:txBody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Physics of color</a:t>
            </a:r>
          </a:p>
          <a:p>
            <a:r>
              <a:rPr lang="en-US" smtClean="0"/>
              <a:t>Human encoding of color</a:t>
            </a:r>
          </a:p>
          <a:p>
            <a:r>
              <a:rPr lang="en-US" smtClean="0"/>
              <a:t>Color spaces</a:t>
            </a:r>
          </a:p>
          <a:p>
            <a:r>
              <a:rPr lang="en-US" smtClean="0"/>
              <a:t>White balancing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Electromagnetic Spectrum</a:t>
            </a:r>
          </a:p>
        </p:txBody>
      </p:sp>
      <p:pic>
        <p:nvPicPr>
          <p:cNvPr id="143363" name="Picture 3" descr="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4" descr="equilumina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586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5954713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4F81BD"/>
                </a:solidFill>
                <a:cs typeface="Arial" pitchFamily="34" charset="0"/>
                <a:sym typeface="Symbol" pitchFamily="18" charset="2"/>
              </a:rPr>
              <a:t>http://www.yorku.ca/eye/photopik.htm</a:t>
            </a:r>
          </a:p>
        </p:txBody>
      </p:sp>
      <p:sp>
        <p:nvSpPr>
          <p:cNvPr id="143366" name="Rectangle 6"/>
          <p:cNvSpPr>
            <a:spLocks noChangeArrowheads="1"/>
          </p:cNvSpPr>
          <p:nvPr/>
        </p:nvSpPr>
        <p:spPr bwMode="auto">
          <a:xfrm>
            <a:off x="457200" y="6019800"/>
            <a:ext cx="603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dobe Caslon Pro" pitchFamily="18" charset="0"/>
                <a:cs typeface="Arial" pitchFamily="34" charset="0"/>
              </a:rPr>
              <a:t>Human Luminance Sensitivity Function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4157663"/>
            <a:ext cx="6778625" cy="1509712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endParaRPr lang="ru-RU" smtClean="0"/>
          </a:p>
        </p:txBody>
      </p:sp>
      <p:sp>
        <p:nvSpPr>
          <p:cNvPr id="402436" name="Rectangle 4"/>
          <p:cNvSpPr>
            <a:spLocks noChangeArrowheads="1"/>
          </p:cNvSpPr>
          <p:nvPr/>
        </p:nvSpPr>
        <p:spPr bwMode="auto">
          <a:xfrm>
            <a:off x="381000" y="1676400"/>
            <a:ext cx="8458200" cy="4800600"/>
          </a:xfrm>
          <a:prstGeom prst="rect">
            <a:avLst/>
          </a:prstGeom>
          <a:gradFill rotWithShape="0">
            <a:gsLst>
              <a:gs pos="0">
                <a:srgbClr val="287850">
                  <a:gamma/>
                  <a:shade val="46275"/>
                  <a:invGamma/>
                </a:srgbClr>
              </a:gs>
              <a:gs pos="100000">
                <a:srgbClr val="28785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altLang="en-US">
              <a:solidFill>
                <a:prstClr val="black"/>
              </a:solidFill>
              <a:latin typeface="Times" pitchFamily="64" charset="0"/>
              <a:cs typeface="Arial" pitchFamily="34" charset="0"/>
            </a:endParaRPr>
          </a:p>
        </p:txBody>
      </p:sp>
      <p:sp>
        <p:nvSpPr>
          <p:cNvPr id="144389" name="Text Box 12"/>
          <p:cNvSpPr txBox="1">
            <a:spLocks noChangeArrowheads="1"/>
          </p:cNvSpPr>
          <p:nvPr/>
        </p:nvSpPr>
        <p:spPr bwMode="auto">
          <a:xfrm>
            <a:off x="1524000" y="1951038"/>
            <a:ext cx="7013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F00"/>
                </a:solidFill>
                <a:latin typeface="Helvetica" pitchFamily="34" charset="0"/>
                <a:cs typeface="Arial" pitchFamily="34" charset="0"/>
              </a:rPr>
              <a:t>Why do we see light of these wavelengths?</a:t>
            </a:r>
          </a:p>
        </p:txBody>
      </p:sp>
      <p:sp>
        <p:nvSpPr>
          <p:cNvPr id="144390" name="Rectangle 13"/>
          <p:cNvSpPr>
            <a:spLocks noChangeArrowheads="1"/>
          </p:cNvSpPr>
          <p:nvPr/>
        </p:nvSpPr>
        <p:spPr bwMode="auto">
          <a:xfrm>
            <a:off x="6934200" y="6156325"/>
            <a:ext cx="1808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prstClr val="white"/>
                </a:solidFill>
                <a:latin typeface="EngraversGothic BT Regular"/>
                <a:cs typeface="Arial" pitchFamily="34" charset="0"/>
              </a:rPr>
              <a:t>© Stephen E. Palmer, 2002</a:t>
            </a:r>
          </a:p>
        </p:txBody>
      </p:sp>
      <p:pic>
        <p:nvPicPr>
          <p:cNvPr id="144391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559050"/>
            <a:ext cx="4416425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47" name="Text Box 15"/>
          <p:cNvSpPr txBox="1">
            <a:spLocks noChangeArrowheads="1"/>
          </p:cNvSpPr>
          <p:nvPr/>
        </p:nvSpPr>
        <p:spPr bwMode="auto">
          <a:xfrm>
            <a:off x="4191000" y="3048000"/>
            <a:ext cx="45005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F00"/>
                </a:solidFill>
                <a:latin typeface="Helvetica" pitchFamily="34" charset="0"/>
                <a:cs typeface="Arial" pitchFamily="34" charset="0"/>
              </a:rPr>
              <a:t>…because that’s where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F00"/>
                </a:solidFill>
                <a:latin typeface="Helvetica" pitchFamily="34" charset="0"/>
                <a:cs typeface="Arial" pitchFamily="34" charset="0"/>
              </a:rPr>
              <a:t>Sun radiates EM energy</a:t>
            </a:r>
          </a:p>
        </p:txBody>
      </p:sp>
      <p:sp>
        <p:nvSpPr>
          <p:cNvPr id="144393" name="Rectangle 16"/>
          <p:cNvSpPr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>
                <a:solidFill>
                  <a:prstClr val="black"/>
                </a:solidFill>
                <a:latin typeface="Albertus Extra Bold" pitchFamily="34" charset="0"/>
                <a:cs typeface="Arial" pitchFamily="34" charset="0"/>
              </a:rPr>
              <a:t>Visible Light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381000" y="914400"/>
            <a:ext cx="6553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dobe Caslon Pro" pitchFamily="18" charset="0"/>
                <a:cs typeface="Arial" pitchFamily="34" charset="0"/>
              </a:rPr>
              <a:t>Plank’s law for Blackbody radiation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dobe Caslon Pro" pitchFamily="18" charset="0"/>
                <a:cs typeface="Arial" pitchFamily="34" charset="0"/>
              </a:rPr>
              <a:t>Surface of the sun: ~5800K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2730500" y="182563"/>
            <a:ext cx="4149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66FF"/>
                </a:solidFill>
                <a:latin typeface="Arial" pitchFamily="34" charset="0"/>
              </a:rPr>
              <a:t>The Physics of Light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1066800" y="1349375"/>
            <a:ext cx="81486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Helvetica" pitchFamily="34" charset="0"/>
              </a:rPr>
              <a:t>Any source of light can be completely described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Helvetica" pitchFamily="34" charset="0"/>
              </a:rPr>
              <a:t>physically by its spectrum: the amount of energy emitted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Helvetica" pitchFamily="34" charset="0"/>
              </a:rPr>
              <a:t>(per time unit) at each wavelength 400 - 700 nm.</a:t>
            </a:r>
          </a:p>
        </p:txBody>
      </p:sp>
      <p:sp>
        <p:nvSpPr>
          <p:cNvPr id="145413" name="Line 5"/>
          <p:cNvSpPr>
            <a:spLocks noChangeShapeType="1"/>
          </p:cNvSpPr>
          <p:nvPr/>
        </p:nvSpPr>
        <p:spPr bwMode="auto">
          <a:xfrm flipV="1">
            <a:off x="7031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14" name="Line 6"/>
          <p:cNvSpPr>
            <a:spLocks noChangeShapeType="1"/>
          </p:cNvSpPr>
          <p:nvPr/>
        </p:nvSpPr>
        <p:spPr bwMode="auto">
          <a:xfrm flipV="1">
            <a:off x="6858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15" name="Line 7"/>
          <p:cNvSpPr>
            <a:spLocks noChangeShapeType="1"/>
          </p:cNvSpPr>
          <p:nvPr/>
        </p:nvSpPr>
        <p:spPr bwMode="auto">
          <a:xfrm flipV="1">
            <a:off x="6684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 flipV="1">
            <a:off x="6511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H="1" flipV="1">
            <a:off x="6334125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18" name="Line 10"/>
          <p:cNvSpPr>
            <a:spLocks noChangeShapeType="1"/>
          </p:cNvSpPr>
          <p:nvPr/>
        </p:nvSpPr>
        <p:spPr bwMode="auto">
          <a:xfrm flipV="1">
            <a:off x="6165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19" name="Line 11"/>
          <p:cNvSpPr>
            <a:spLocks noChangeShapeType="1"/>
          </p:cNvSpPr>
          <p:nvPr/>
        </p:nvSpPr>
        <p:spPr bwMode="auto">
          <a:xfrm flipV="1">
            <a:off x="5992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20" name="Line 12"/>
          <p:cNvSpPr>
            <a:spLocks noChangeShapeType="1"/>
          </p:cNvSpPr>
          <p:nvPr/>
        </p:nvSpPr>
        <p:spPr bwMode="auto">
          <a:xfrm flipV="1">
            <a:off x="5819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21" name="Line 13"/>
          <p:cNvSpPr>
            <a:spLocks noChangeShapeType="1"/>
          </p:cNvSpPr>
          <p:nvPr/>
        </p:nvSpPr>
        <p:spPr bwMode="auto">
          <a:xfrm flipV="1">
            <a:off x="5646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22" name="Line 14"/>
          <p:cNvSpPr>
            <a:spLocks noChangeShapeType="1"/>
          </p:cNvSpPr>
          <p:nvPr/>
        </p:nvSpPr>
        <p:spPr bwMode="auto">
          <a:xfrm flipV="1">
            <a:off x="5473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23" name="Line 15"/>
          <p:cNvSpPr>
            <a:spLocks noChangeShapeType="1"/>
          </p:cNvSpPr>
          <p:nvPr/>
        </p:nvSpPr>
        <p:spPr bwMode="auto">
          <a:xfrm flipV="1">
            <a:off x="5300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24" name="Line 16"/>
          <p:cNvSpPr>
            <a:spLocks noChangeShapeType="1"/>
          </p:cNvSpPr>
          <p:nvPr/>
        </p:nvSpPr>
        <p:spPr bwMode="auto">
          <a:xfrm flipV="1">
            <a:off x="5127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25" name="Line 17"/>
          <p:cNvSpPr>
            <a:spLocks noChangeShapeType="1"/>
          </p:cNvSpPr>
          <p:nvPr/>
        </p:nvSpPr>
        <p:spPr bwMode="auto">
          <a:xfrm flipV="1">
            <a:off x="4954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26" name="Line 18"/>
          <p:cNvSpPr>
            <a:spLocks noChangeShapeType="1"/>
          </p:cNvSpPr>
          <p:nvPr/>
        </p:nvSpPr>
        <p:spPr bwMode="auto">
          <a:xfrm flipV="1">
            <a:off x="4781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27" name="Line 19"/>
          <p:cNvSpPr>
            <a:spLocks noChangeShapeType="1"/>
          </p:cNvSpPr>
          <p:nvPr/>
        </p:nvSpPr>
        <p:spPr bwMode="auto">
          <a:xfrm flipV="1">
            <a:off x="4608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28" name="Line 20"/>
          <p:cNvSpPr>
            <a:spLocks noChangeShapeType="1"/>
          </p:cNvSpPr>
          <p:nvPr/>
        </p:nvSpPr>
        <p:spPr bwMode="auto">
          <a:xfrm flipV="1">
            <a:off x="4435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29" name="Line 21"/>
          <p:cNvSpPr>
            <a:spLocks noChangeShapeType="1"/>
          </p:cNvSpPr>
          <p:nvPr/>
        </p:nvSpPr>
        <p:spPr bwMode="auto">
          <a:xfrm flipV="1">
            <a:off x="4262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30" name="Line 22"/>
          <p:cNvSpPr>
            <a:spLocks noChangeShapeType="1"/>
          </p:cNvSpPr>
          <p:nvPr/>
        </p:nvSpPr>
        <p:spPr bwMode="auto">
          <a:xfrm flipV="1">
            <a:off x="4089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5431" name="Rectangle 24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643063" y="2833688"/>
            <a:ext cx="5824537" cy="3632200"/>
            <a:chOff x="1056" y="1785"/>
            <a:chExt cx="3669" cy="2288"/>
          </a:xfrm>
        </p:grpSpPr>
        <p:pic>
          <p:nvPicPr>
            <p:cNvPr id="145433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93" y="1785"/>
              <a:ext cx="3532" cy="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434" name="Rectangle 25"/>
            <p:cNvSpPr>
              <a:spLocks noChangeArrowheads="1"/>
            </p:cNvSpPr>
            <p:nvPr/>
          </p:nvSpPr>
          <p:spPr bwMode="auto">
            <a:xfrm>
              <a:off x="1056" y="1920"/>
              <a:ext cx="1344" cy="100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FF"/>
                  </a:solidFill>
                  <a:latin typeface="Arial" pitchFamily="34" charset="0"/>
                </a:rPr>
                <a:t>Relative</a:t>
              </a:r>
              <a:br>
                <a:rPr lang="en-US" sz="2800">
                  <a:solidFill>
                    <a:srgbClr val="FFFFFF"/>
                  </a:solidFill>
                  <a:latin typeface="Arial" pitchFamily="34" charset="0"/>
                </a:rPr>
              </a:br>
              <a:r>
                <a:rPr lang="en-US" sz="2800">
                  <a:solidFill>
                    <a:srgbClr val="FFFFFF"/>
                  </a:solidFill>
                  <a:latin typeface="Arial" pitchFamily="34" charset="0"/>
                </a:rPr>
                <a:t>spectral</a:t>
              </a:r>
              <a:br>
                <a:rPr lang="en-US" sz="2800">
                  <a:solidFill>
                    <a:srgbClr val="FFFFFF"/>
                  </a:solidFill>
                  <a:latin typeface="Arial" pitchFamily="34" charset="0"/>
                </a:rPr>
              </a:br>
              <a:r>
                <a:rPr lang="en-US" sz="2800">
                  <a:solidFill>
                    <a:srgbClr val="FFFFFF"/>
                  </a:solidFill>
                  <a:latin typeface="Arial" pitchFamily="34" charset="0"/>
                </a:rPr>
                <a:t>power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2730500" y="182563"/>
            <a:ext cx="4149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66FF"/>
                </a:solidFill>
                <a:latin typeface="Helvetica" pitchFamily="34" charset="0"/>
              </a:rPr>
              <a:t>The Physics of Light</a:t>
            </a:r>
          </a:p>
        </p:txBody>
      </p:sp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828800"/>
            <a:ext cx="58674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1812925" y="1425575"/>
            <a:ext cx="643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latin typeface="Helvetica" pitchFamily="34" charset="0"/>
              </a:rPr>
              <a:t>Some examples of the spectra of light sources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</a:p>
        </p:txBody>
      </p:sp>
      <p:sp>
        <p:nvSpPr>
          <p:cNvPr id="146439" name="Text Box 12"/>
          <p:cNvSpPr txBox="1">
            <a:spLocks noChangeArrowheads="1"/>
          </p:cNvSpPr>
          <p:nvPr/>
        </p:nvSpPr>
        <p:spPr bwMode="auto">
          <a:xfrm rot="-5400000">
            <a:off x="1801018" y="2770982"/>
            <a:ext cx="1154113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pitchFamily="34" charset="0"/>
              </a:rPr>
              <a:t>Rel. power</a:t>
            </a:r>
          </a:p>
        </p:txBody>
      </p:sp>
      <p:sp>
        <p:nvSpPr>
          <p:cNvPr id="146440" name="Text Box 13"/>
          <p:cNvSpPr txBox="1">
            <a:spLocks noChangeArrowheads="1"/>
          </p:cNvSpPr>
          <p:nvPr/>
        </p:nvSpPr>
        <p:spPr bwMode="auto">
          <a:xfrm rot="-5400000">
            <a:off x="1769269" y="5426869"/>
            <a:ext cx="1154112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pitchFamily="34" charset="0"/>
              </a:rPr>
              <a:t>Rel. power</a:t>
            </a:r>
          </a:p>
        </p:txBody>
      </p:sp>
      <p:sp>
        <p:nvSpPr>
          <p:cNvPr id="146441" name="Text Box 14"/>
          <p:cNvSpPr txBox="1">
            <a:spLocks noChangeArrowheads="1"/>
          </p:cNvSpPr>
          <p:nvPr/>
        </p:nvSpPr>
        <p:spPr bwMode="auto">
          <a:xfrm rot="-5400000">
            <a:off x="4696619" y="2759869"/>
            <a:ext cx="1154112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pitchFamily="34" charset="0"/>
              </a:rPr>
              <a:t>Rel. power</a:t>
            </a:r>
          </a:p>
        </p:txBody>
      </p:sp>
      <p:sp>
        <p:nvSpPr>
          <p:cNvPr id="146442" name="Text Box 15"/>
          <p:cNvSpPr txBox="1">
            <a:spLocks noChangeArrowheads="1"/>
          </p:cNvSpPr>
          <p:nvPr/>
        </p:nvSpPr>
        <p:spPr bwMode="auto">
          <a:xfrm rot="-5400000">
            <a:off x="4696618" y="5361782"/>
            <a:ext cx="1154113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pitchFamily="34" charset="0"/>
              </a:rPr>
              <a:t>Rel. 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730500" y="182563"/>
            <a:ext cx="4149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66FF"/>
                </a:solidFill>
                <a:latin typeface="Helvetica" pitchFamily="34" charset="0"/>
              </a:rPr>
              <a:t>The Physics of Light</a:t>
            </a: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1309688" y="1425575"/>
            <a:ext cx="745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Helvetica" pitchFamily="34" charset="0"/>
              </a:rPr>
              <a:t>Some examples of the </a:t>
            </a:r>
            <a:r>
              <a:rPr lang="en-US" sz="2400" u="sng">
                <a:solidFill>
                  <a:srgbClr val="FFFF00"/>
                </a:solidFill>
                <a:latin typeface="Helvetica" pitchFamily="34" charset="0"/>
              </a:rPr>
              <a:t>reflectance</a:t>
            </a:r>
            <a:r>
              <a:rPr lang="en-US" sz="2400">
                <a:solidFill>
                  <a:srgbClr val="FFFF00"/>
                </a:solidFill>
                <a:latin typeface="Helvetica" pitchFamily="34" charset="0"/>
              </a:rPr>
              <a:t> spectra of </a:t>
            </a:r>
            <a:r>
              <a:rPr lang="en-US" sz="2400" u="sng">
                <a:solidFill>
                  <a:srgbClr val="FFFF00"/>
                </a:solidFill>
                <a:latin typeface="Helvetica" pitchFamily="34" charset="0"/>
              </a:rPr>
              <a:t>surfaces</a:t>
            </a:r>
            <a:endParaRPr lang="en-US" sz="240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3810000" y="6324600"/>
            <a:ext cx="2506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" pitchFamily="34" charset="0"/>
              </a:rPr>
              <a:t>Wavelength (nm)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 rot="-5400000">
            <a:off x="-144463" y="4414838"/>
            <a:ext cx="257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" pitchFamily="34" charset="0"/>
              </a:rPr>
              <a:t>% Light Reflected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95400" y="3265488"/>
            <a:ext cx="2044700" cy="3046412"/>
            <a:chOff x="816" y="2057"/>
            <a:chExt cx="1288" cy="1919"/>
          </a:xfrm>
        </p:grpSpPr>
        <p:pic>
          <p:nvPicPr>
            <p:cNvPr id="14748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86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7487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0000"/>
                  </a:solidFill>
                  <a:latin typeface="Helvetica" pitchFamily="34" charset="0"/>
                </a:rPr>
                <a:t>Red</a:t>
              </a:r>
            </a:p>
          </p:txBody>
        </p:sp>
        <p:sp>
          <p:nvSpPr>
            <p:cNvPr id="147488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latin typeface="Helvetica" pitchFamily="34" charset="0"/>
                </a:rPr>
                <a:t>400          700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52788" y="3265488"/>
            <a:ext cx="2044700" cy="3046412"/>
            <a:chOff x="2049" y="2057"/>
            <a:chExt cx="1288" cy="1919"/>
          </a:xfrm>
        </p:grpSpPr>
        <p:pic>
          <p:nvPicPr>
            <p:cNvPr id="147481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82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7483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00"/>
                  </a:solidFill>
                  <a:latin typeface="Helvetica" pitchFamily="34" charset="0"/>
                </a:rPr>
                <a:t>Yellow</a:t>
              </a:r>
            </a:p>
          </p:txBody>
        </p:sp>
        <p:sp>
          <p:nvSpPr>
            <p:cNvPr id="147484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latin typeface="Helvetica" pitchFamily="34" charset="0"/>
                </a:rPr>
                <a:t>400          700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208588" y="3265488"/>
            <a:ext cx="2044700" cy="3046412"/>
            <a:chOff x="3281" y="2057"/>
            <a:chExt cx="1288" cy="1919"/>
          </a:xfrm>
        </p:grpSpPr>
        <p:pic>
          <p:nvPicPr>
            <p:cNvPr id="147477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78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7479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FFFF"/>
                  </a:solidFill>
                  <a:latin typeface="Helvetica" pitchFamily="34" charset="0"/>
                </a:rPr>
                <a:t>Blue</a:t>
              </a:r>
            </a:p>
          </p:txBody>
        </p:sp>
        <p:sp>
          <p:nvSpPr>
            <p:cNvPr id="147480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latin typeface="Helvetica" pitchFamily="34" charset="0"/>
                </a:rPr>
                <a:t>400          700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7165975" y="3263900"/>
            <a:ext cx="2044700" cy="3048000"/>
            <a:chOff x="4514" y="2056"/>
            <a:chExt cx="1288" cy="1920"/>
          </a:xfrm>
        </p:grpSpPr>
        <p:pic>
          <p:nvPicPr>
            <p:cNvPr id="147473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74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9966FF"/>
                  </a:solidFill>
                  <a:latin typeface="Helvetica" pitchFamily="34" charset="0"/>
                </a:rPr>
                <a:t>Purple</a:t>
              </a:r>
            </a:p>
          </p:txBody>
        </p:sp>
        <p:sp>
          <p:nvSpPr>
            <p:cNvPr id="147475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latin typeface="Helvetica" pitchFamily="34" charset="0"/>
                </a:rPr>
                <a:t>400          700</a:t>
              </a:r>
            </a:p>
          </p:txBody>
        </p:sp>
        <p:sp>
          <p:nvSpPr>
            <p:cNvPr id="147476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47467" name="Rectangle 27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676400" y="2020888"/>
            <a:ext cx="7010400" cy="1068387"/>
            <a:chOff x="1056" y="1273"/>
            <a:chExt cx="4416" cy="673"/>
          </a:xfrm>
        </p:grpSpPr>
        <p:pic>
          <p:nvPicPr>
            <p:cNvPr id="147469" name="Picture 2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470" name="Picture 3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471" name="Picture 3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472" name="Picture 3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formation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98650"/>
            <a:ext cx="70866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Interaction of light and surfaces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219200"/>
            <a:ext cx="4267200" cy="3086100"/>
          </a:xfrm>
        </p:spPr>
        <p:txBody>
          <a:bodyPr/>
          <a:lstStyle/>
          <a:p>
            <a:r>
              <a:rPr lang="en-US" sz="2400" smtClean="0"/>
              <a:t>Reflected color is the result of interaction of light source spectrum with surface reflectance</a:t>
            </a:r>
          </a:p>
          <a:p>
            <a:r>
              <a:rPr lang="en-US" sz="2400" smtClean="0"/>
              <a:t>Spectral radiometry</a:t>
            </a:r>
          </a:p>
          <a:p>
            <a:pPr lvl="1"/>
            <a:r>
              <a:rPr lang="en-US" sz="1800" smtClean="0"/>
              <a:t>All definitions and units are now “per unit wavelength”</a:t>
            </a:r>
          </a:p>
          <a:p>
            <a:pPr lvl="1"/>
            <a:r>
              <a:rPr lang="en-US" sz="1800" smtClean="0"/>
              <a:t>All terms are now “spectral”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ph sz="half" idx="4294967295"/>
          </p:nvPr>
        </p:nvGraphicFramePr>
        <p:xfrm>
          <a:off x="381000" y="4495800"/>
          <a:ext cx="8305800" cy="2117725"/>
        </p:xfrm>
        <a:graphic>
          <a:graphicData uri="http://schemas.openxmlformats.org/presentationml/2006/ole">
            <p:oleObj spid="_x0000_s7170" name="Image" r:id="rId4" imgW="15784127" imgH="4025397" progId="Photoshop.Image.10">
              <p:embed/>
            </p:oleObj>
          </a:graphicData>
        </a:graphic>
      </p:graphicFrame>
      <p:pic>
        <p:nvPicPr>
          <p:cNvPr id="1029" name="Picture 7" descr="strawber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2192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3352800" y="4800600"/>
            <a:ext cx="3048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136525" y="6477000"/>
            <a:ext cx="737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pitchFamily="34" charset="0"/>
              </a:rPr>
              <a:t>From Foundation of Vision by Brian Wandell, Sinauer Associates,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Interaction of light and surfaces</a:t>
            </a:r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/>
          <a:lstStyle/>
          <a:p>
            <a:r>
              <a:rPr lang="en-US" smtClean="0"/>
              <a:t>What is the observed color of any surface under monochromatic light?</a:t>
            </a: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61658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33600" y="6172200"/>
            <a:ext cx="5062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  <a:hlinkClick r:id="rId4"/>
              </a:rPr>
              <a:t>Olafur Eliasson, </a:t>
            </a:r>
            <a:r>
              <a:rPr lang="en-US" sz="2400" i="1">
                <a:solidFill>
                  <a:srgbClr val="000000"/>
                </a:solidFill>
                <a:cs typeface="Arial" pitchFamily="34" charset="0"/>
                <a:hlinkClick r:id="rId4"/>
              </a:rPr>
              <a:t>Room for one color</a:t>
            </a:r>
            <a:endParaRPr lang="en-US" sz="2400" i="1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8325" y="1981200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7" name="Text Box 6"/>
          <p:cNvSpPr txBox="1">
            <a:spLocks noChangeArrowheads="1"/>
          </p:cNvSpPr>
          <p:nvPr/>
        </p:nvSpPr>
        <p:spPr bwMode="auto">
          <a:xfrm>
            <a:off x="7759700" y="6583363"/>
            <a:ext cx="1384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Slide by S.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 of Color</a:t>
            </a:r>
          </a:p>
        </p:txBody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Physics of color</a:t>
            </a:r>
          </a:p>
          <a:p>
            <a:r>
              <a:rPr lang="en-US" smtClean="0">
                <a:solidFill>
                  <a:srgbClr val="FF0000"/>
                </a:solidFill>
              </a:rPr>
              <a:t>Human encoding of color</a:t>
            </a:r>
          </a:p>
          <a:p>
            <a:r>
              <a:rPr lang="en-US" smtClean="0"/>
              <a:t>Color spaces</a:t>
            </a:r>
          </a:p>
          <a:p>
            <a:r>
              <a:rPr lang="en-US" smtClean="0"/>
              <a:t>White balancing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The human eye is a camera!</a:t>
            </a:r>
          </a:p>
          <a:p>
            <a:pPr lvl="1"/>
            <a:r>
              <a:rPr lang="en-US" b="1" smtClean="0"/>
              <a:t>Iris</a:t>
            </a:r>
            <a:r>
              <a:rPr lang="en-US" smtClean="0"/>
              <a:t> - </a:t>
            </a:r>
            <a:r>
              <a:rPr lang="en-US" sz="1800" smtClean="0"/>
              <a:t>colored annulus with radial muscles</a:t>
            </a:r>
          </a:p>
          <a:p>
            <a:pPr lvl="1"/>
            <a:r>
              <a:rPr lang="en-US" b="1" smtClean="0"/>
              <a:t>Pupil</a:t>
            </a:r>
            <a:r>
              <a:rPr lang="en-US" smtClean="0"/>
              <a:t> - </a:t>
            </a:r>
            <a:r>
              <a:rPr lang="en-US" sz="1800" smtClean="0"/>
              <a:t>the hole (aperture) whose size is controlled by the iris</a:t>
            </a:r>
          </a:p>
          <a:p>
            <a:pPr lvl="1"/>
            <a:r>
              <a:rPr lang="en-US" sz="1800" smtClean="0"/>
              <a:t>What’s the “film”?</a:t>
            </a:r>
          </a:p>
        </p:txBody>
      </p:sp>
      <p:pic>
        <p:nvPicPr>
          <p:cNvPr id="150532" name="Picture 4" descr="humane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85800" y="6096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  <a:cs typeface="Arial" pitchFamily="34" charset="0"/>
              </a:rPr>
              <a:t>photoreceptor cells (rods and cones) in the </a:t>
            </a:r>
            <a:r>
              <a:rPr lang="en-US" sz="1600" b="1">
                <a:solidFill>
                  <a:srgbClr val="000000"/>
                </a:solidFill>
                <a:cs typeface="Arial" pitchFamily="34" charset="0"/>
              </a:rPr>
              <a:t>retina</a:t>
            </a: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Retina</a:t>
            </a:r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705600" cy="50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Retina up-close</a:t>
            </a:r>
          </a:p>
        </p:txBody>
      </p:sp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 cstate="print"/>
          <a:srcRect t="4222" b="15567"/>
          <a:stretch>
            <a:fillRect/>
          </a:stretch>
        </p:blipFill>
        <p:spPr bwMode="auto">
          <a:xfrm>
            <a:off x="1371600" y="1066800"/>
            <a:ext cx="6172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38600" y="5181600"/>
            <a:ext cx="957263" cy="914400"/>
            <a:chOff x="2544" y="3264"/>
            <a:chExt cx="603" cy="576"/>
          </a:xfrm>
        </p:grpSpPr>
        <p:sp>
          <p:nvSpPr>
            <p:cNvPr id="152581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cs typeface="Arial" pitchFamily="34" charset="0"/>
                </a:rPr>
                <a:t>Light</a:t>
              </a:r>
            </a:p>
          </p:txBody>
        </p:sp>
        <p:sp>
          <p:nvSpPr>
            <p:cNvPr id="152582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2583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2584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latin typeface="EngraversGothic BT Regular"/>
                <a:cs typeface="Arial" pitchFamily="34" charset="0"/>
              </a:rPr>
              <a:t>© Stephen E. Palmer, 2002</a:t>
            </a:r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762000" y="1143000"/>
            <a:ext cx="31003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C</a:t>
            </a:r>
            <a:r>
              <a:rPr lang="en-US" altLang="en-US" b="1">
                <a:solidFill>
                  <a:srgbClr val="00FF00"/>
                </a:solidFill>
                <a:latin typeface="Helvetica" pitchFamily="34" charset="0"/>
                <a:cs typeface="Arial" pitchFamily="34" charset="0"/>
              </a:rPr>
              <a:t>on</a:t>
            </a:r>
            <a:r>
              <a:rPr lang="en-US" altLang="en-US" b="1">
                <a:solidFill>
                  <a:srgbClr val="0000FF"/>
                </a:solidFill>
                <a:latin typeface="Helvetica" pitchFamily="34" charset="0"/>
                <a:cs typeface="Arial" pitchFamily="34" charset="0"/>
              </a:rPr>
              <a:t>es</a:t>
            </a:r>
            <a:endParaRPr lang="en-US" altLang="en-US">
              <a:solidFill>
                <a:srgbClr val="0000FF"/>
              </a:solidFill>
              <a:latin typeface="Helvetica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   cone-shaped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   less sensitive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   operate in high 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   color vision</a:t>
            </a:r>
            <a:endParaRPr lang="en-US" altLang="en-US" b="1">
              <a:solidFill>
                <a:srgbClr val="000000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533400" y="182563"/>
            <a:ext cx="68595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Two types of light-sensitive receptors</a:t>
            </a:r>
          </a:p>
        </p:txBody>
      </p:sp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143000"/>
            <a:ext cx="166052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838200" y="3352800"/>
            <a:ext cx="270986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Rods</a:t>
            </a:r>
            <a:r>
              <a:rPr lang="en-US" altLang="en-US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   rod-shaped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   highly sensitive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   operate at night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   gray-scale vision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Rod / Cone sensitivity</a:t>
            </a:r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67056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1508125" y="6211888"/>
            <a:ext cx="533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famous sock-matching problem…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 cstate="print"/>
          <a:srcRect r="13429"/>
          <a:stretch>
            <a:fillRect/>
          </a:stretch>
        </p:blipFill>
        <p:spPr bwMode="auto">
          <a:xfrm>
            <a:off x="990600" y="1595438"/>
            <a:ext cx="495300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1600200" y="1371600"/>
            <a:ext cx="3589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00"/>
                </a:solidFill>
                <a:latin typeface="Helvetica" pitchFamily="34" charset="0"/>
              </a:rPr>
              <a:t>Three kinds of cones:</a:t>
            </a:r>
          </a:p>
        </p:txBody>
      </p:sp>
      <p:sp>
        <p:nvSpPr>
          <p:cNvPr id="155654" name="Text Box 7"/>
          <p:cNvSpPr txBox="1">
            <a:spLocks noChangeArrowheads="1"/>
          </p:cNvSpPr>
          <p:nvPr/>
        </p:nvSpPr>
        <p:spPr bwMode="auto">
          <a:xfrm>
            <a:off x="2163763" y="228600"/>
            <a:ext cx="5346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FF99"/>
                </a:solidFill>
                <a:latin typeface="Helvetica" pitchFamily="34" charset="0"/>
              </a:rPr>
              <a:t>Physiology of Color Vision</a:t>
            </a:r>
            <a:endParaRPr lang="en-US">
              <a:solidFill>
                <a:srgbClr val="00FF99"/>
              </a:solidFill>
            </a:endParaRPr>
          </a:p>
        </p:txBody>
      </p:sp>
      <p:pic>
        <p:nvPicPr>
          <p:cNvPr id="15565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828800"/>
            <a:ext cx="32607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6" name="Text Box 10"/>
          <p:cNvSpPr txBox="1">
            <a:spLocks noChangeArrowheads="1"/>
          </p:cNvSpPr>
          <p:nvPr/>
        </p:nvSpPr>
        <p:spPr bwMode="auto">
          <a:xfrm>
            <a:off x="2957513" y="5943600"/>
            <a:ext cx="49672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Why are M and L cones so close?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Are are there 3?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perception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8153400" cy="19050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Rods and cones act as filters on the spectrum</a:t>
            </a:r>
          </a:p>
          <a:p>
            <a:pPr lvl="1"/>
            <a:r>
              <a:rPr lang="en-US" smtClean="0"/>
              <a:t>To get the output of a filter, multiply its response curve by the spectrum, integrate over all wavelengths</a:t>
            </a:r>
          </a:p>
          <a:p>
            <a:pPr lvl="2"/>
            <a:r>
              <a:rPr lang="en-US" sz="1800" smtClean="0"/>
              <a:t>Each cone yields one number</a:t>
            </a:r>
          </a:p>
        </p:txBody>
      </p:sp>
      <p:sp>
        <p:nvSpPr>
          <p:cNvPr id="156676" name="Line 4"/>
          <p:cNvSpPr>
            <a:spLocks noChangeShapeType="1"/>
          </p:cNvSpPr>
          <p:nvPr/>
        </p:nvSpPr>
        <p:spPr bwMode="auto">
          <a:xfrm>
            <a:off x="1828800" y="1770063"/>
            <a:ext cx="1588" cy="1446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6677" name="Line 5"/>
          <p:cNvSpPr>
            <a:spLocks noChangeShapeType="1"/>
          </p:cNvSpPr>
          <p:nvPr/>
        </p:nvSpPr>
        <p:spPr bwMode="auto">
          <a:xfrm>
            <a:off x="1828800" y="3216275"/>
            <a:ext cx="4572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6678" name="Freeform 6"/>
          <p:cNvSpPr>
            <a:spLocks/>
          </p:cNvSpPr>
          <p:nvPr/>
        </p:nvSpPr>
        <p:spPr bwMode="auto">
          <a:xfrm>
            <a:off x="1841500" y="1979613"/>
            <a:ext cx="4572000" cy="1216025"/>
          </a:xfrm>
          <a:custGeom>
            <a:avLst/>
            <a:gdLst>
              <a:gd name="T0" fmla="*/ 2147483647 w 2880"/>
              <a:gd name="T1" fmla="*/ 2147483647 h 766"/>
              <a:gd name="T2" fmla="*/ 2147483647 w 2880"/>
              <a:gd name="T3" fmla="*/ 2147483647 h 766"/>
              <a:gd name="T4" fmla="*/ 2147483647 w 2880"/>
              <a:gd name="T5" fmla="*/ 2147483647 h 766"/>
              <a:gd name="T6" fmla="*/ 2147483647 w 2880"/>
              <a:gd name="T7" fmla="*/ 2147483647 h 766"/>
              <a:gd name="T8" fmla="*/ 2147483647 w 2880"/>
              <a:gd name="T9" fmla="*/ 2147483647 h 766"/>
              <a:gd name="T10" fmla="*/ 2147483647 w 2880"/>
              <a:gd name="T11" fmla="*/ 2147483647 h 766"/>
              <a:gd name="T12" fmla="*/ 2147483647 w 2880"/>
              <a:gd name="T13" fmla="*/ 2147483647 h 766"/>
              <a:gd name="T14" fmla="*/ 2147483647 w 2880"/>
              <a:gd name="T15" fmla="*/ 2147483647 h 766"/>
              <a:gd name="T16" fmla="*/ 2147483647 w 2880"/>
              <a:gd name="T17" fmla="*/ 2147483647 h 766"/>
              <a:gd name="T18" fmla="*/ 2147483647 w 2880"/>
              <a:gd name="T19" fmla="*/ 2147483647 h 766"/>
              <a:gd name="T20" fmla="*/ 2147483647 w 2880"/>
              <a:gd name="T21" fmla="*/ 2147483647 h 766"/>
              <a:gd name="T22" fmla="*/ 2147483647 w 2880"/>
              <a:gd name="T23" fmla="*/ 2147483647 h 766"/>
              <a:gd name="T24" fmla="*/ 2147483647 w 2880"/>
              <a:gd name="T25" fmla="*/ 2147483647 h 766"/>
              <a:gd name="T26" fmla="*/ 2147483647 w 2880"/>
              <a:gd name="T27" fmla="*/ 2147483647 h 766"/>
              <a:gd name="T28" fmla="*/ 2147483647 w 2880"/>
              <a:gd name="T29" fmla="*/ 2147483647 h 766"/>
              <a:gd name="T30" fmla="*/ 2147483647 w 2880"/>
              <a:gd name="T31" fmla="*/ 2147483647 h 766"/>
              <a:gd name="T32" fmla="*/ 2147483647 w 2880"/>
              <a:gd name="T33" fmla="*/ 2147483647 h 766"/>
              <a:gd name="T34" fmla="*/ 2147483647 w 2880"/>
              <a:gd name="T35" fmla="*/ 2147483647 h 766"/>
              <a:gd name="T36" fmla="*/ 2147483647 w 2880"/>
              <a:gd name="T37" fmla="*/ 2147483647 h 766"/>
              <a:gd name="T38" fmla="*/ 2147483647 w 2880"/>
              <a:gd name="T39" fmla="*/ 2147483647 h 766"/>
              <a:gd name="T40" fmla="*/ 2147483647 w 2880"/>
              <a:gd name="T41" fmla="*/ 2147483647 h 766"/>
              <a:gd name="T42" fmla="*/ 2147483647 w 2880"/>
              <a:gd name="T43" fmla="*/ 2147483647 h 766"/>
              <a:gd name="T44" fmla="*/ 2147483647 w 2880"/>
              <a:gd name="T45" fmla="*/ 2147483647 h 766"/>
              <a:gd name="T46" fmla="*/ 2147483647 w 2880"/>
              <a:gd name="T47" fmla="*/ 2147483647 h 766"/>
              <a:gd name="T48" fmla="*/ 2147483647 w 2880"/>
              <a:gd name="T49" fmla="*/ 2147483647 h 766"/>
              <a:gd name="T50" fmla="*/ 2147483647 w 2880"/>
              <a:gd name="T51" fmla="*/ 2147483647 h 766"/>
              <a:gd name="T52" fmla="*/ 2147483647 w 2880"/>
              <a:gd name="T53" fmla="*/ 2147483647 h 766"/>
              <a:gd name="T54" fmla="*/ 2147483647 w 2880"/>
              <a:gd name="T55" fmla="*/ 2147483647 h 766"/>
              <a:gd name="T56" fmla="*/ 2147483647 w 2880"/>
              <a:gd name="T57" fmla="*/ 2147483647 h 766"/>
              <a:gd name="T58" fmla="*/ 2147483647 w 2880"/>
              <a:gd name="T59" fmla="*/ 2147483647 h 766"/>
              <a:gd name="T60" fmla="*/ 2147483647 w 2880"/>
              <a:gd name="T61" fmla="*/ 2147483647 h 766"/>
              <a:gd name="T62" fmla="*/ 2147483647 w 2880"/>
              <a:gd name="T63" fmla="*/ 2147483647 h 766"/>
              <a:gd name="T64" fmla="*/ 2147483647 w 2880"/>
              <a:gd name="T65" fmla="*/ 2147483647 h 766"/>
              <a:gd name="T66" fmla="*/ 2147483647 w 2880"/>
              <a:gd name="T67" fmla="*/ 2147483647 h 766"/>
              <a:gd name="T68" fmla="*/ 2147483647 w 2880"/>
              <a:gd name="T69" fmla="*/ 2147483647 h 766"/>
              <a:gd name="T70" fmla="*/ 2147483647 w 2880"/>
              <a:gd name="T71" fmla="*/ 2147483647 h 766"/>
              <a:gd name="T72" fmla="*/ 2147483647 w 2880"/>
              <a:gd name="T73" fmla="*/ 2147483647 h 766"/>
              <a:gd name="T74" fmla="*/ 2147483647 w 2880"/>
              <a:gd name="T75" fmla="*/ 2147483647 h 766"/>
              <a:gd name="T76" fmla="*/ 2147483647 w 2880"/>
              <a:gd name="T77" fmla="*/ 2147483647 h 766"/>
              <a:gd name="T78" fmla="*/ 2147483647 w 2880"/>
              <a:gd name="T79" fmla="*/ 2147483647 h 766"/>
              <a:gd name="T80" fmla="*/ 2147483647 w 2880"/>
              <a:gd name="T81" fmla="*/ 2147483647 h 766"/>
              <a:gd name="T82" fmla="*/ 2147483647 w 2880"/>
              <a:gd name="T83" fmla="*/ 2147483647 h 766"/>
              <a:gd name="T84" fmla="*/ 2147483647 w 2880"/>
              <a:gd name="T85" fmla="*/ 2147483647 h 766"/>
              <a:gd name="T86" fmla="*/ 2147483647 w 2880"/>
              <a:gd name="T87" fmla="*/ 2147483647 h 766"/>
              <a:gd name="T88" fmla="*/ 2147483647 w 2880"/>
              <a:gd name="T89" fmla="*/ 2147483647 h 766"/>
              <a:gd name="T90" fmla="*/ 2147483647 w 2880"/>
              <a:gd name="T91" fmla="*/ 2147483647 h 766"/>
              <a:gd name="T92" fmla="*/ 2147483647 w 2880"/>
              <a:gd name="T93" fmla="*/ 2147483647 h 766"/>
              <a:gd name="T94" fmla="*/ 2147483647 w 2880"/>
              <a:gd name="T95" fmla="*/ 2147483647 h 766"/>
              <a:gd name="T96" fmla="*/ 2147483647 w 2880"/>
              <a:gd name="T97" fmla="*/ 2147483647 h 76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80"/>
              <a:gd name="T148" fmla="*/ 0 h 766"/>
              <a:gd name="T149" fmla="*/ 2880 w 2880"/>
              <a:gd name="T150" fmla="*/ 766 h 76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80" h="766">
                <a:moveTo>
                  <a:pt x="0" y="700"/>
                </a:moveTo>
                <a:lnTo>
                  <a:pt x="32" y="707"/>
                </a:lnTo>
                <a:lnTo>
                  <a:pt x="56" y="707"/>
                </a:lnTo>
                <a:lnTo>
                  <a:pt x="80" y="693"/>
                </a:lnTo>
                <a:lnTo>
                  <a:pt x="104" y="687"/>
                </a:lnTo>
                <a:lnTo>
                  <a:pt x="128" y="667"/>
                </a:lnTo>
                <a:lnTo>
                  <a:pt x="152" y="647"/>
                </a:lnTo>
                <a:lnTo>
                  <a:pt x="159" y="641"/>
                </a:lnTo>
                <a:lnTo>
                  <a:pt x="175" y="627"/>
                </a:lnTo>
                <a:lnTo>
                  <a:pt x="183" y="614"/>
                </a:lnTo>
                <a:lnTo>
                  <a:pt x="191" y="601"/>
                </a:lnTo>
                <a:lnTo>
                  <a:pt x="199" y="588"/>
                </a:lnTo>
                <a:lnTo>
                  <a:pt x="207" y="575"/>
                </a:lnTo>
                <a:lnTo>
                  <a:pt x="223" y="561"/>
                </a:lnTo>
                <a:lnTo>
                  <a:pt x="231" y="548"/>
                </a:lnTo>
                <a:lnTo>
                  <a:pt x="239" y="535"/>
                </a:lnTo>
                <a:lnTo>
                  <a:pt x="247" y="522"/>
                </a:lnTo>
                <a:lnTo>
                  <a:pt x="255" y="508"/>
                </a:lnTo>
                <a:lnTo>
                  <a:pt x="263" y="495"/>
                </a:lnTo>
                <a:lnTo>
                  <a:pt x="279" y="469"/>
                </a:lnTo>
                <a:lnTo>
                  <a:pt x="295" y="442"/>
                </a:lnTo>
                <a:lnTo>
                  <a:pt x="311" y="423"/>
                </a:lnTo>
                <a:lnTo>
                  <a:pt x="327" y="409"/>
                </a:lnTo>
                <a:lnTo>
                  <a:pt x="335" y="390"/>
                </a:lnTo>
                <a:lnTo>
                  <a:pt x="351" y="383"/>
                </a:lnTo>
                <a:lnTo>
                  <a:pt x="367" y="383"/>
                </a:lnTo>
                <a:lnTo>
                  <a:pt x="383" y="383"/>
                </a:lnTo>
                <a:lnTo>
                  <a:pt x="399" y="396"/>
                </a:lnTo>
                <a:lnTo>
                  <a:pt x="407" y="403"/>
                </a:lnTo>
                <a:lnTo>
                  <a:pt x="415" y="409"/>
                </a:lnTo>
                <a:lnTo>
                  <a:pt x="423" y="423"/>
                </a:lnTo>
                <a:lnTo>
                  <a:pt x="431" y="436"/>
                </a:lnTo>
                <a:lnTo>
                  <a:pt x="439" y="449"/>
                </a:lnTo>
                <a:lnTo>
                  <a:pt x="447" y="469"/>
                </a:lnTo>
                <a:lnTo>
                  <a:pt x="471" y="469"/>
                </a:lnTo>
                <a:lnTo>
                  <a:pt x="487" y="482"/>
                </a:lnTo>
                <a:lnTo>
                  <a:pt x="495" y="495"/>
                </a:lnTo>
                <a:lnTo>
                  <a:pt x="511" y="508"/>
                </a:lnTo>
                <a:lnTo>
                  <a:pt x="519" y="528"/>
                </a:lnTo>
                <a:lnTo>
                  <a:pt x="526" y="542"/>
                </a:lnTo>
                <a:lnTo>
                  <a:pt x="542" y="555"/>
                </a:lnTo>
                <a:lnTo>
                  <a:pt x="550" y="568"/>
                </a:lnTo>
                <a:lnTo>
                  <a:pt x="566" y="575"/>
                </a:lnTo>
                <a:lnTo>
                  <a:pt x="582" y="575"/>
                </a:lnTo>
                <a:lnTo>
                  <a:pt x="598" y="575"/>
                </a:lnTo>
                <a:lnTo>
                  <a:pt x="622" y="555"/>
                </a:lnTo>
                <a:lnTo>
                  <a:pt x="630" y="548"/>
                </a:lnTo>
                <a:lnTo>
                  <a:pt x="638" y="535"/>
                </a:lnTo>
                <a:lnTo>
                  <a:pt x="654" y="522"/>
                </a:lnTo>
                <a:lnTo>
                  <a:pt x="662" y="508"/>
                </a:lnTo>
                <a:lnTo>
                  <a:pt x="670" y="495"/>
                </a:lnTo>
                <a:lnTo>
                  <a:pt x="678" y="475"/>
                </a:lnTo>
                <a:lnTo>
                  <a:pt x="694" y="462"/>
                </a:lnTo>
                <a:lnTo>
                  <a:pt x="702" y="442"/>
                </a:lnTo>
                <a:lnTo>
                  <a:pt x="710" y="423"/>
                </a:lnTo>
                <a:lnTo>
                  <a:pt x="718" y="409"/>
                </a:lnTo>
                <a:lnTo>
                  <a:pt x="734" y="390"/>
                </a:lnTo>
                <a:lnTo>
                  <a:pt x="742" y="376"/>
                </a:lnTo>
                <a:lnTo>
                  <a:pt x="750" y="357"/>
                </a:lnTo>
                <a:lnTo>
                  <a:pt x="766" y="343"/>
                </a:lnTo>
                <a:lnTo>
                  <a:pt x="774" y="330"/>
                </a:lnTo>
                <a:lnTo>
                  <a:pt x="782" y="317"/>
                </a:lnTo>
                <a:lnTo>
                  <a:pt x="798" y="310"/>
                </a:lnTo>
                <a:lnTo>
                  <a:pt x="806" y="304"/>
                </a:lnTo>
                <a:lnTo>
                  <a:pt x="814" y="297"/>
                </a:lnTo>
                <a:lnTo>
                  <a:pt x="830" y="297"/>
                </a:lnTo>
                <a:lnTo>
                  <a:pt x="838" y="304"/>
                </a:lnTo>
                <a:lnTo>
                  <a:pt x="846" y="310"/>
                </a:lnTo>
                <a:lnTo>
                  <a:pt x="862" y="317"/>
                </a:lnTo>
                <a:lnTo>
                  <a:pt x="870" y="337"/>
                </a:lnTo>
                <a:lnTo>
                  <a:pt x="989" y="291"/>
                </a:lnTo>
                <a:lnTo>
                  <a:pt x="997" y="277"/>
                </a:lnTo>
                <a:lnTo>
                  <a:pt x="997" y="264"/>
                </a:lnTo>
                <a:lnTo>
                  <a:pt x="1005" y="251"/>
                </a:lnTo>
                <a:lnTo>
                  <a:pt x="1013" y="231"/>
                </a:lnTo>
                <a:lnTo>
                  <a:pt x="1021" y="218"/>
                </a:lnTo>
                <a:lnTo>
                  <a:pt x="1037" y="198"/>
                </a:lnTo>
                <a:lnTo>
                  <a:pt x="1045" y="185"/>
                </a:lnTo>
                <a:lnTo>
                  <a:pt x="1053" y="165"/>
                </a:lnTo>
                <a:lnTo>
                  <a:pt x="1069" y="152"/>
                </a:lnTo>
                <a:lnTo>
                  <a:pt x="1077" y="139"/>
                </a:lnTo>
                <a:lnTo>
                  <a:pt x="1093" y="119"/>
                </a:lnTo>
                <a:lnTo>
                  <a:pt x="1109" y="106"/>
                </a:lnTo>
                <a:lnTo>
                  <a:pt x="1117" y="93"/>
                </a:lnTo>
                <a:lnTo>
                  <a:pt x="1133" y="79"/>
                </a:lnTo>
                <a:lnTo>
                  <a:pt x="1149" y="66"/>
                </a:lnTo>
                <a:lnTo>
                  <a:pt x="1165" y="53"/>
                </a:lnTo>
                <a:lnTo>
                  <a:pt x="1181" y="40"/>
                </a:lnTo>
                <a:lnTo>
                  <a:pt x="1197" y="33"/>
                </a:lnTo>
                <a:lnTo>
                  <a:pt x="1213" y="20"/>
                </a:lnTo>
                <a:lnTo>
                  <a:pt x="1229" y="13"/>
                </a:lnTo>
                <a:lnTo>
                  <a:pt x="1245" y="7"/>
                </a:lnTo>
                <a:lnTo>
                  <a:pt x="1260" y="0"/>
                </a:lnTo>
                <a:lnTo>
                  <a:pt x="1276" y="0"/>
                </a:lnTo>
                <a:lnTo>
                  <a:pt x="1292" y="0"/>
                </a:lnTo>
                <a:lnTo>
                  <a:pt x="1316" y="20"/>
                </a:lnTo>
                <a:lnTo>
                  <a:pt x="1348" y="46"/>
                </a:lnTo>
                <a:lnTo>
                  <a:pt x="1372" y="73"/>
                </a:lnTo>
                <a:lnTo>
                  <a:pt x="1404" y="99"/>
                </a:lnTo>
                <a:lnTo>
                  <a:pt x="1428" y="126"/>
                </a:lnTo>
                <a:lnTo>
                  <a:pt x="1460" y="152"/>
                </a:lnTo>
                <a:lnTo>
                  <a:pt x="1476" y="165"/>
                </a:lnTo>
                <a:lnTo>
                  <a:pt x="1492" y="172"/>
                </a:lnTo>
                <a:lnTo>
                  <a:pt x="1508" y="185"/>
                </a:lnTo>
                <a:lnTo>
                  <a:pt x="1524" y="198"/>
                </a:lnTo>
                <a:lnTo>
                  <a:pt x="1540" y="205"/>
                </a:lnTo>
                <a:lnTo>
                  <a:pt x="1556" y="211"/>
                </a:lnTo>
                <a:lnTo>
                  <a:pt x="1580" y="218"/>
                </a:lnTo>
                <a:lnTo>
                  <a:pt x="1596" y="225"/>
                </a:lnTo>
                <a:lnTo>
                  <a:pt x="1612" y="231"/>
                </a:lnTo>
                <a:lnTo>
                  <a:pt x="1627" y="231"/>
                </a:lnTo>
                <a:lnTo>
                  <a:pt x="1651" y="231"/>
                </a:lnTo>
                <a:lnTo>
                  <a:pt x="1667" y="231"/>
                </a:lnTo>
                <a:lnTo>
                  <a:pt x="1675" y="218"/>
                </a:lnTo>
                <a:lnTo>
                  <a:pt x="1683" y="205"/>
                </a:lnTo>
                <a:lnTo>
                  <a:pt x="1691" y="198"/>
                </a:lnTo>
                <a:lnTo>
                  <a:pt x="1699" y="192"/>
                </a:lnTo>
                <a:lnTo>
                  <a:pt x="1707" y="185"/>
                </a:lnTo>
                <a:lnTo>
                  <a:pt x="1715" y="185"/>
                </a:lnTo>
                <a:lnTo>
                  <a:pt x="1731" y="178"/>
                </a:lnTo>
                <a:lnTo>
                  <a:pt x="1739" y="178"/>
                </a:lnTo>
                <a:lnTo>
                  <a:pt x="1755" y="185"/>
                </a:lnTo>
                <a:lnTo>
                  <a:pt x="1771" y="198"/>
                </a:lnTo>
                <a:lnTo>
                  <a:pt x="1779" y="211"/>
                </a:lnTo>
                <a:lnTo>
                  <a:pt x="1795" y="225"/>
                </a:lnTo>
                <a:lnTo>
                  <a:pt x="1803" y="238"/>
                </a:lnTo>
                <a:lnTo>
                  <a:pt x="1819" y="258"/>
                </a:lnTo>
                <a:lnTo>
                  <a:pt x="1827" y="271"/>
                </a:lnTo>
                <a:lnTo>
                  <a:pt x="1835" y="297"/>
                </a:lnTo>
                <a:lnTo>
                  <a:pt x="1851" y="330"/>
                </a:lnTo>
                <a:lnTo>
                  <a:pt x="1875" y="350"/>
                </a:lnTo>
                <a:lnTo>
                  <a:pt x="1883" y="363"/>
                </a:lnTo>
                <a:lnTo>
                  <a:pt x="1899" y="370"/>
                </a:lnTo>
                <a:lnTo>
                  <a:pt x="1915" y="370"/>
                </a:lnTo>
                <a:lnTo>
                  <a:pt x="1931" y="370"/>
                </a:lnTo>
                <a:lnTo>
                  <a:pt x="1955" y="370"/>
                </a:lnTo>
                <a:lnTo>
                  <a:pt x="1971" y="357"/>
                </a:lnTo>
                <a:lnTo>
                  <a:pt x="2154" y="304"/>
                </a:lnTo>
                <a:lnTo>
                  <a:pt x="2170" y="317"/>
                </a:lnTo>
                <a:lnTo>
                  <a:pt x="2186" y="337"/>
                </a:lnTo>
                <a:lnTo>
                  <a:pt x="2202" y="357"/>
                </a:lnTo>
                <a:lnTo>
                  <a:pt x="2210" y="383"/>
                </a:lnTo>
                <a:lnTo>
                  <a:pt x="2226" y="409"/>
                </a:lnTo>
                <a:lnTo>
                  <a:pt x="2242" y="436"/>
                </a:lnTo>
                <a:lnTo>
                  <a:pt x="2258" y="462"/>
                </a:lnTo>
                <a:lnTo>
                  <a:pt x="2274" y="482"/>
                </a:lnTo>
                <a:lnTo>
                  <a:pt x="2290" y="489"/>
                </a:lnTo>
                <a:lnTo>
                  <a:pt x="2306" y="495"/>
                </a:lnTo>
                <a:lnTo>
                  <a:pt x="2330" y="495"/>
                </a:lnTo>
                <a:lnTo>
                  <a:pt x="2353" y="475"/>
                </a:lnTo>
                <a:lnTo>
                  <a:pt x="2361" y="469"/>
                </a:lnTo>
                <a:lnTo>
                  <a:pt x="2377" y="442"/>
                </a:lnTo>
                <a:lnTo>
                  <a:pt x="2385" y="423"/>
                </a:lnTo>
                <a:lnTo>
                  <a:pt x="2393" y="396"/>
                </a:lnTo>
                <a:lnTo>
                  <a:pt x="2401" y="370"/>
                </a:lnTo>
                <a:lnTo>
                  <a:pt x="2417" y="343"/>
                </a:lnTo>
                <a:lnTo>
                  <a:pt x="2425" y="317"/>
                </a:lnTo>
                <a:lnTo>
                  <a:pt x="2441" y="297"/>
                </a:lnTo>
                <a:lnTo>
                  <a:pt x="2449" y="291"/>
                </a:lnTo>
                <a:lnTo>
                  <a:pt x="2465" y="284"/>
                </a:lnTo>
                <a:lnTo>
                  <a:pt x="2481" y="284"/>
                </a:lnTo>
                <a:lnTo>
                  <a:pt x="2497" y="310"/>
                </a:lnTo>
                <a:lnTo>
                  <a:pt x="2505" y="317"/>
                </a:lnTo>
                <a:lnTo>
                  <a:pt x="2513" y="337"/>
                </a:lnTo>
                <a:lnTo>
                  <a:pt x="2537" y="363"/>
                </a:lnTo>
                <a:lnTo>
                  <a:pt x="2553" y="383"/>
                </a:lnTo>
                <a:lnTo>
                  <a:pt x="2569" y="409"/>
                </a:lnTo>
                <a:lnTo>
                  <a:pt x="2593" y="436"/>
                </a:lnTo>
                <a:lnTo>
                  <a:pt x="2609" y="456"/>
                </a:lnTo>
                <a:lnTo>
                  <a:pt x="2633" y="469"/>
                </a:lnTo>
                <a:lnTo>
                  <a:pt x="2649" y="469"/>
                </a:lnTo>
                <a:lnTo>
                  <a:pt x="2657" y="469"/>
                </a:lnTo>
                <a:lnTo>
                  <a:pt x="2665" y="462"/>
                </a:lnTo>
                <a:lnTo>
                  <a:pt x="2665" y="456"/>
                </a:lnTo>
                <a:lnTo>
                  <a:pt x="2673" y="442"/>
                </a:lnTo>
                <a:lnTo>
                  <a:pt x="2673" y="423"/>
                </a:lnTo>
                <a:lnTo>
                  <a:pt x="2689" y="403"/>
                </a:lnTo>
                <a:lnTo>
                  <a:pt x="2705" y="403"/>
                </a:lnTo>
                <a:lnTo>
                  <a:pt x="2728" y="423"/>
                </a:lnTo>
                <a:lnTo>
                  <a:pt x="2736" y="436"/>
                </a:lnTo>
                <a:lnTo>
                  <a:pt x="2744" y="449"/>
                </a:lnTo>
                <a:lnTo>
                  <a:pt x="2760" y="469"/>
                </a:lnTo>
                <a:lnTo>
                  <a:pt x="2768" y="482"/>
                </a:lnTo>
                <a:lnTo>
                  <a:pt x="2776" y="502"/>
                </a:lnTo>
                <a:lnTo>
                  <a:pt x="2792" y="528"/>
                </a:lnTo>
                <a:lnTo>
                  <a:pt x="2800" y="548"/>
                </a:lnTo>
                <a:lnTo>
                  <a:pt x="2808" y="568"/>
                </a:lnTo>
                <a:lnTo>
                  <a:pt x="2816" y="594"/>
                </a:lnTo>
                <a:lnTo>
                  <a:pt x="2824" y="614"/>
                </a:lnTo>
                <a:lnTo>
                  <a:pt x="2832" y="641"/>
                </a:lnTo>
                <a:lnTo>
                  <a:pt x="2840" y="660"/>
                </a:lnTo>
                <a:lnTo>
                  <a:pt x="2848" y="680"/>
                </a:lnTo>
                <a:lnTo>
                  <a:pt x="2856" y="700"/>
                </a:lnTo>
                <a:lnTo>
                  <a:pt x="2864" y="720"/>
                </a:lnTo>
                <a:lnTo>
                  <a:pt x="2872" y="740"/>
                </a:lnTo>
                <a:lnTo>
                  <a:pt x="2880" y="753"/>
                </a:lnTo>
                <a:lnTo>
                  <a:pt x="2880" y="766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28800" y="1941513"/>
            <a:ext cx="2595563" cy="1274762"/>
            <a:chOff x="1444" y="3060"/>
            <a:chExt cx="1635" cy="803"/>
          </a:xfrm>
        </p:grpSpPr>
        <p:sp>
          <p:nvSpPr>
            <p:cNvPr id="156690" name="Freeform 8"/>
            <p:cNvSpPr>
              <a:spLocks/>
            </p:cNvSpPr>
            <p:nvPr/>
          </p:nvSpPr>
          <p:spPr bwMode="auto">
            <a:xfrm>
              <a:off x="1444" y="3361"/>
              <a:ext cx="1635" cy="502"/>
            </a:xfrm>
            <a:custGeom>
              <a:avLst/>
              <a:gdLst>
                <a:gd name="T0" fmla="*/ 24 w 1635"/>
                <a:gd name="T1" fmla="*/ 496 h 502"/>
                <a:gd name="T2" fmla="*/ 56 w 1635"/>
                <a:gd name="T3" fmla="*/ 482 h 502"/>
                <a:gd name="T4" fmla="*/ 96 w 1635"/>
                <a:gd name="T5" fmla="*/ 469 h 502"/>
                <a:gd name="T6" fmla="*/ 128 w 1635"/>
                <a:gd name="T7" fmla="*/ 443 h 502"/>
                <a:gd name="T8" fmla="*/ 167 w 1635"/>
                <a:gd name="T9" fmla="*/ 423 h 502"/>
                <a:gd name="T10" fmla="*/ 199 w 1635"/>
                <a:gd name="T11" fmla="*/ 390 h 502"/>
                <a:gd name="T12" fmla="*/ 223 w 1635"/>
                <a:gd name="T13" fmla="*/ 364 h 502"/>
                <a:gd name="T14" fmla="*/ 255 w 1635"/>
                <a:gd name="T15" fmla="*/ 324 h 502"/>
                <a:gd name="T16" fmla="*/ 287 w 1635"/>
                <a:gd name="T17" fmla="*/ 291 h 502"/>
                <a:gd name="T18" fmla="*/ 311 w 1635"/>
                <a:gd name="T19" fmla="*/ 258 h 502"/>
                <a:gd name="T20" fmla="*/ 335 w 1635"/>
                <a:gd name="T21" fmla="*/ 218 h 502"/>
                <a:gd name="T22" fmla="*/ 367 w 1635"/>
                <a:gd name="T23" fmla="*/ 185 h 502"/>
                <a:gd name="T24" fmla="*/ 391 w 1635"/>
                <a:gd name="T25" fmla="*/ 152 h 502"/>
                <a:gd name="T26" fmla="*/ 415 w 1635"/>
                <a:gd name="T27" fmla="*/ 119 h 502"/>
                <a:gd name="T28" fmla="*/ 447 w 1635"/>
                <a:gd name="T29" fmla="*/ 86 h 502"/>
                <a:gd name="T30" fmla="*/ 487 w 1635"/>
                <a:gd name="T31" fmla="*/ 47 h 502"/>
                <a:gd name="T32" fmla="*/ 534 w 1635"/>
                <a:gd name="T33" fmla="*/ 14 h 502"/>
                <a:gd name="T34" fmla="*/ 598 w 1635"/>
                <a:gd name="T35" fmla="*/ 0 h 502"/>
                <a:gd name="T36" fmla="*/ 638 w 1635"/>
                <a:gd name="T37" fmla="*/ 14 h 502"/>
                <a:gd name="T38" fmla="*/ 678 w 1635"/>
                <a:gd name="T39" fmla="*/ 33 h 502"/>
                <a:gd name="T40" fmla="*/ 710 w 1635"/>
                <a:gd name="T41" fmla="*/ 53 h 502"/>
                <a:gd name="T42" fmla="*/ 750 w 1635"/>
                <a:gd name="T43" fmla="*/ 99 h 502"/>
                <a:gd name="T44" fmla="*/ 806 w 1635"/>
                <a:gd name="T45" fmla="*/ 146 h 502"/>
                <a:gd name="T46" fmla="*/ 854 w 1635"/>
                <a:gd name="T47" fmla="*/ 198 h 502"/>
                <a:gd name="T48" fmla="*/ 901 w 1635"/>
                <a:gd name="T49" fmla="*/ 238 h 502"/>
                <a:gd name="T50" fmla="*/ 949 w 1635"/>
                <a:gd name="T51" fmla="*/ 278 h 502"/>
                <a:gd name="T52" fmla="*/ 997 w 1635"/>
                <a:gd name="T53" fmla="*/ 317 h 502"/>
                <a:gd name="T54" fmla="*/ 1053 w 1635"/>
                <a:gd name="T55" fmla="*/ 357 h 502"/>
                <a:gd name="T56" fmla="*/ 1101 w 1635"/>
                <a:gd name="T57" fmla="*/ 383 h 502"/>
                <a:gd name="T58" fmla="*/ 1157 w 1635"/>
                <a:gd name="T59" fmla="*/ 410 h 502"/>
                <a:gd name="T60" fmla="*/ 1205 w 1635"/>
                <a:gd name="T61" fmla="*/ 430 h 502"/>
                <a:gd name="T62" fmla="*/ 1237 w 1635"/>
                <a:gd name="T63" fmla="*/ 436 h 502"/>
                <a:gd name="T64" fmla="*/ 1268 w 1635"/>
                <a:gd name="T65" fmla="*/ 449 h 502"/>
                <a:gd name="T66" fmla="*/ 1300 w 1635"/>
                <a:gd name="T67" fmla="*/ 456 h 502"/>
                <a:gd name="T68" fmla="*/ 1340 w 1635"/>
                <a:gd name="T69" fmla="*/ 463 h 502"/>
                <a:gd name="T70" fmla="*/ 1380 w 1635"/>
                <a:gd name="T71" fmla="*/ 469 h 502"/>
                <a:gd name="T72" fmla="*/ 1420 w 1635"/>
                <a:gd name="T73" fmla="*/ 469 h 502"/>
                <a:gd name="T74" fmla="*/ 1452 w 1635"/>
                <a:gd name="T75" fmla="*/ 469 h 502"/>
                <a:gd name="T76" fmla="*/ 1492 w 1635"/>
                <a:gd name="T77" fmla="*/ 476 h 502"/>
                <a:gd name="T78" fmla="*/ 1532 w 1635"/>
                <a:gd name="T79" fmla="*/ 489 h 502"/>
                <a:gd name="T80" fmla="*/ 1572 w 1635"/>
                <a:gd name="T81" fmla="*/ 496 h 502"/>
                <a:gd name="T82" fmla="*/ 1612 w 1635"/>
                <a:gd name="T83" fmla="*/ 502 h 5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35"/>
                <a:gd name="T127" fmla="*/ 0 h 502"/>
                <a:gd name="T128" fmla="*/ 1635 w 1635"/>
                <a:gd name="T129" fmla="*/ 502 h 50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35" h="502">
                  <a:moveTo>
                    <a:pt x="0" y="496"/>
                  </a:moveTo>
                  <a:lnTo>
                    <a:pt x="24" y="496"/>
                  </a:lnTo>
                  <a:lnTo>
                    <a:pt x="40" y="489"/>
                  </a:lnTo>
                  <a:lnTo>
                    <a:pt x="56" y="482"/>
                  </a:lnTo>
                  <a:lnTo>
                    <a:pt x="80" y="476"/>
                  </a:lnTo>
                  <a:lnTo>
                    <a:pt x="96" y="469"/>
                  </a:lnTo>
                  <a:lnTo>
                    <a:pt x="112" y="456"/>
                  </a:lnTo>
                  <a:lnTo>
                    <a:pt x="128" y="443"/>
                  </a:lnTo>
                  <a:lnTo>
                    <a:pt x="152" y="436"/>
                  </a:lnTo>
                  <a:lnTo>
                    <a:pt x="167" y="423"/>
                  </a:lnTo>
                  <a:lnTo>
                    <a:pt x="183" y="410"/>
                  </a:lnTo>
                  <a:lnTo>
                    <a:pt x="199" y="390"/>
                  </a:lnTo>
                  <a:lnTo>
                    <a:pt x="207" y="377"/>
                  </a:lnTo>
                  <a:lnTo>
                    <a:pt x="223" y="364"/>
                  </a:lnTo>
                  <a:lnTo>
                    <a:pt x="239" y="344"/>
                  </a:lnTo>
                  <a:lnTo>
                    <a:pt x="255" y="324"/>
                  </a:lnTo>
                  <a:lnTo>
                    <a:pt x="271" y="311"/>
                  </a:lnTo>
                  <a:lnTo>
                    <a:pt x="287" y="291"/>
                  </a:lnTo>
                  <a:lnTo>
                    <a:pt x="295" y="271"/>
                  </a:lnTo>
                  <a:lnTo>
                    <a:pt x="311" y="258"/>
                  </a:lnTo>
                  <a:lnTo>
                    <a:pt x="327" y="238"/>
                  </a:lnTo>
                  <a:lnTo>
                    <a:pt x="335" y="218"/>
                  </a:lnTo>
                  <a:lnTo>
                    <a:pt x="351" y="198"/>
                  </a:lnTo>
                  <a:lnTo>
                    <a:pt x="367" y="185"/>
                  </a:lnTo>
                  <a:lnTo>
                    <a:pt x="375" y="165"/>
                  </a:lnTo>
                  <a:lnTo>
                    <a:pt x="391" y="152"/>
                  </a:lnTo>
                  <a:lnTo>
                    <a:pt x="407" y="132"/>
                  </a:lnTo>
                  <a:lnTo>
                    <a:pt x="415" y="119"/>
                  </a:lnTo>
                  <a:lnTo>
                    <a:pt x="431" y="99"/>
                  </a:lnTo>
                  <a:lnTo>
                    <a:pt x="447" y="86"/>
                  </a:lnTo>
                  <a:lnTo>
                    <a:pt x="455" y="73"/>
                  </a:lnTo>
                  <a:lnTo>
                    <a:pt x="487" y="47"/>
                  </a:lnTo>
                  <a:lnTo>
                    <a:pt x="511" y="27"/>
                  </a:lnTo>
                  <a:lnTo>
                    <a:pt x="534" y="14"/>
                  </a:lnTo>
                  <a:lnTo>
                    <a:pt x="566" y="7"/>
                  </a:lnTo>
                  <a:lnTo>
                    <a:pt x="598" y="0"/>
                  </a:lnTo>
                  <a:lnTo>
                    <a:pt x="630" y="7"/>
                  </a:lnTo>
                  <a:lnTo>
                    <a:pt x="638" y="14"/>
                  </a:lnTo>
                  <a:lnTo>
                    <a:pt x="654" y="20"/>
                  </a:lnTo>
                  <a:lnTo>
                    <a:pt x="678" y="33"/>
                  </a:lnTo>
                  <a:lnTo>
                    <a:pt x="694" y="40"/>
                  </a:lnTo>
                  <a:lnTo>
                    <a:pt x="710" y="53"/>
                  </a:lnTo>
                  <a:lnTo>
                    <a:pt x="726" y="73"/>
                  </a:lnTo>
                  <a:lnTo>
                    <a:pt x="750" y="99"/>
                  </a:lnTo>
                  <a:lnTo>
                    <a:pt x="774" y="126"/>
                  </a:lnTo>
                  <a:lnTo>
                    <a:pt x="806" y="146"/>
                  </a:lnTo>
                  <a:lnTo>
                    <a:pt x="830" y="172"/>
                  </a:lnTo>
                  <a:lnTo>
                    <a:pt x="854" y="198"/>
                  </a:lnTo>
                  <a:lnTo>
                    <a:pt x="878" y="218"/>
                  </a:lnTo>
                  <a:lnTo>
                    <a:pt x="901" y="238"/>
                  </a:lnTo>
                  <a:lnTo>
                    <a:pt x="925" y="258"/>
                  </a:lnTo>
                  <a:lnTo>
                    <a:pt x="949" y="278"/>
                  </a:lnTo>
                  <a:lnTo>
                    <a:pt x="973" y="298"/>
                  </a:lnTo>
                  <a:lnTo>
                    <a:pt x="997" y="317"/>
                  </a:lnTo>
                  <a:lnTo>
                    <a:pt x="1021" y="337"/>
                  </a:lnTo>
                  <a:lnTo>
                    <a:pt x="1053" y="357"/>
                  </a:lnTo>
                  <a:lnTo>
                    <a:pt x="1077" y="370"/>
                  </a:lnTo>
                  <a:lnTo>
                    <a:pt x="1101" y="383"/>
                  </a:lnTo>
                  <a:lnTo>
                    <a:pt x="1133" y="397"/>
                  </a:lnTo>
                  <a:lnTo>
                    <a:pt x="1157" y="410"/>
                  </a:lnTo>
                  <a:lnTo>
                    <a:pt x="1189" y="423"/>
                  </a:lnTo>
                  <a:lnTo>
                    <a:pt x="1205" y="430"/>
                  </a:lnTo>
                  <a:lnTo>
                    <a:pt x="1221" y="436"/>
                  </a:lnTo>
                  <a:lnTo>
                    <a:pt x="1237" y="436"/>
                  </a:lnTo>
                  <a:lnTo>
                    <a:pt x="1253" y="443"/>
                  </a:lnTo>
                  <a:lnTo>
                    <a:pt x="1268" y="449"/>
                  </a:lnTo>
                  <a:lnTo>
                    <a:pt x="1284" y="449"/>
                  </a:lnTo>
                  <a:lnTo>
                    <a:pt x="1300" y="456"/>
                  </a:lnTo>
                  <a:lnTo>
                    <a:pt x="1324" y="456"/>
                  </a:lnTo>
                  <a:lnTo>
                    <a:pt x="1340" y="463"/>
                  </a:lnTo>
                  <a:lnTo>
                    <a:pt x="1356" y="463"/>
                  </a:lnTo>
                  <a:lnTo>
                    <a:pt x="1380" y="469"/>
                  </a:lnTo>
                  <a:lnTo>
                    <a:pt x="1396" y="469"/>
                  </a:lnTo>
                  <a:lnTo>
                    <a:pt x="1420" y="469"/>
                  </a:lnTo>
                  <a:lnTo>
                    <a:pt x="1436" y="469"/>
                  </a:lnTo>
                  <a:lnTo>
                    <a:pt x="1452" y="469"/>
                  </a:lnTo>
                  <a:lnTo>
                    <a:pt x="1476" y="476"/>
                  </a:lnTo>
                  <a:lnTo>
                    <a:pt x="1492" y="476"/>
                  </a:lnTo>
                  <a:lnTo>
                    <a:pt x="1516" y="482"/>
                  </a:lnTo>
                  <a:lnTo>
                    <a:pt x="1532" y="489"/>
                  </a:lnTo>
                  <a:lnTo>
                    <a:pt x="1556" y="496"/>
                  </a:lnTo>
                  <a:lnTo>
                    <a:pt x="1572" y="496"/>
                  </a:lnTo>
                  <a:lnTo>
                    <a:pt x="1596" y="502"/>
                  </a:lnTo>
                  <a:lnTo>
                    <a:pt x="1612" y="502"/>
                  </a:lnTo>
                  <a:lnTo>
                    <a:pt x="1635" y="502"/>
                  </a:lnTo>
                </a:path>
              </a:pathLst>
            </a:custGeom>
            <a:noFill/>
            <a:ln w="5080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6691" name="Rectangle 9"/>
            <p:cNvSpPr>
              <a:spLocks noChangeArrowheads="1"/>
            </p:cNvSpPr>
            <p:nvPr/>
          </p:nvSpPr>
          <p:spPr bwMode="auto">
            <a:xfrm>
              <a:off x="1956" y="3060"/>
              <a:ext cx="176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CC"/>
                  </a:solidFill>
                  <a:cs typeface="Arial" pitchFamily="34" charset="0"/>
                </a:rPr>
                <a:t>S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892300" y="990600"/>
            <a:ext cx="3479800" cy="2219325"/>
            <a:chOff x="1192" y="624"/>
            <a:chExt cx="2192" cy="1398"/>
          </a:xfrm>
        </p:grpSpPr>
        <p:sp>
          <p:nvSpPr>
            <p:cNvPr id="156688" name="Freeform 11"/>
            <p:cNvSpPr>
              <a:spLocks/>
            </p:cNvSpPr>
            <p:nvPr/>
          </p:nvSpPr>
          <p:spPr bwMode="auto">
            <a:xfrm>
              <a:off x="1192" y="884"/>
              <a:ext cx="2192" cy="1138"/>
            </a:xfrm>
            <a:custGeom>
              <a:avLst/>
              <a:gdLst>
                <a:gd name="T0" fmla="*/ 40 w 2192"/>
                <a:gd name="T1" fmla="*/ 1136 h 1138"/>
                <a:gd name="T2" fmla="*/ 104 w 2192"/>
                <a:gd name="T3" fmla="*/ 1129 h 1138"/>
                <a:gd name="T4" fmla="*/ 159 w 2192"/>
                <a:gd name="T5" fmla="*/ 1122 h 1138"/>
                <a:gd name="T6" fmla="*/ 223 w 2192"/>
                <a:gd name="T7" fmla="*/ 1109 h 1138"/>
                <a:gd name="T8" fmla="*/ 287 w 2192"/>
                <a:gd name="T9" fmla="*/ 1103 h 1138"/>
                <a:gd name="T10" fmla="*/ 343 w 2192"/>
                <a:gd name="T11" fmla="*/ 1083 h 1138"/>
                <a:gd name="T12" fmla="*/ 407 w 2192"/>
                <a:gd name="T13" fmla="*/ 1070 h 1138"/>
                <a:gd name="T14" fmla="*/ 463 w 2192"/>
                <a:gd name="T15" fmla="*/ 1050 h 1138"/>
                <a:gd name="T16" fmla="*/ 518 w 2192"/>
                <a:gd name="T17" fmla="*/ 1030 h 1138"/>
                <a:gd name="T18" fmla="*/ 574 w 2192"/>
                <a:gd name="T19" fmla="*/ 1004 h 1138"/>
                <a:gd name="T20" fmla="*/ 630 w 2192"/>
                <a:gd name="T21" fmla="*/ 977 h 1138"/>
                <a:gd name="T22" fmla="*/ 686 w 2192"/>
                <a:gd name="T23" fmla="*/ 951 h 1138"/>
                <a:gd name="T24" fmla="*/ 734 w 2192"/>
                <a:gd name="T25" fmla="*/ 918 h 1138"/>
                <a:gd name="T26" fmla="*/ 782 w 2192"/>
                <a:gd name="T27" fmla="*/ 885 h 1138"/>
                <a:gd name="T28" fmla="*/ 822 w 2192"/>
                <a:gd name="T29" fmla="*/ 852 h 1138"/>
                <a:gd name="T30" fmla="*/ 861 w 2192"/>
                <a:gd name="T31" fmla="*/ 812 h 1138"/>
                <a:gd name="T32" fmla="*/ 901 w 2192"/>
                <a:gd name="T33" fmla="*/ 772 h 1138"/>
                <a:gd name="T34" fmla="*/ 941 w 2192"/>
                <a:gd name="T35" fmla="*/ 720 h 1138"/>
                <a:gd name="T36" fmla="*/ 973 w 2192"/>
                <a:gd name="T37" fmla="*/ 654 h 1138"/>
                <a:gd name="T38" fmla="*/ 1013 w 2192"/>
                <a:gd name="T39" fmla="*/ 588 h 1138"/>
                <a:gd name="T40" fmla="*/ 1053 w 2192"/>
                <a:gd name="T41" fmla="*/ 508 h 1138"/>
                <a:gd name="T42" fmla="*/ 1093 w 2192"/>
                <a:gd name="T43" fmla="*/ 436 h 1138"/>
                <a:gd name="T44" fmla="*/ 1133 w 2192"/>
                <a:gd name="T45" fmla="*/ 357 h 1138"/>
                <a:gd name="T46" fmla="*/ 1165 w 2192"/>
                <a:gd name="T47" fmla="*/ 284 h 1138"/>
                <a:gd name="T48" fmla="*/ 1205 w 2192"/>
                <a:gd name="T49" fmla="*/ 211 h 1138"/>
                <a:gd name="T50" fmla="*/ 1236 w 2192"/>
                <a:gd name="T51" fmla="*/ 145 h 1138"/>
                <a:gd name="T52" fmla="*/ 1268 w 2192"/>
                <a:gd name="T53" fmla="*/ 92 h 1138"/>
                <a:gd name="T54" fmla="*/ 1300 w 2192"/>
                <a:gd name="T55" fmla="*/ 46 h 1138"/>
                <a:gd name="T56" fmla="*/ 1348 w 2192"/>
                <a:gd name="T57" fmla="*/ 0 h 1138"/>
                <a:gd name="T58" fmla="*/ 1388 w 2192"/>
                <a:gd name="T59" fmla="*/ 7 h 1138"/>
                <a:gd name="T60" fmla="*/ 1404 w 2192"/>
                <a:gd name="T61" fmla="*/ 33 h 1138"/>
                <a:gd name="T62" fmla="*/ 1428 w 2192"/>
                <a:gd name="T63" fmla="*/ 79 h 1138"/>
                <a:gd name="T64" fmla="*/ 1444 w 2192"/>
                <a:gd name="T65" fmla="*/ 132 h 1138"/>
                <a:gd name="T66" fmla="*/ 1460 w 2192"/>
                <a:gd name="T67" fmla="*/ 185 h 1138"/>
                <a:gd name="T68" fmla="*/ 1468 w 2192"/>
                <a:gd name="T69" fmla="*/ 238 h 1138"/>
                <a:gd name="T70" fmla="*/ 1484 w 2192"/>
                <a:gd name="T71" fmla="*/ 291 h 1138"/>
                <a:gd name="T72" fmla="*/ 1492 w 2192"/>
                <a:gd name="T73" fmla="*/ 337 h 1138"/>
                <a:gd name="T74" fmla="*/ 1500 w 2192"/>
                <a:gd name="T75" fmla="*/ 390 h 1138"/>
                <a:gd name="T76" fmla="*/ 1516 w 2192"/>
                <a:gd name="T77" fmla="*/ 436 h 1138"/>
                <a:gd name="T78" fmla="*/ 1524 w 2192"/>
                <a:gd name="T79" fmla="*/ 489 h 1138"/>
                <a:gd name="T80" fmla="*/ 1540 w 2192"/>
                <a:gd name="T81" fmla="*/ 535 h 1138"/>
                <a:gd name="T82" fmla="*/ 1556 w 2192"/>
                <a:gd name="T83" fmla="*/ 581 h 1138"/>
                <a:gd name="T84" fmla="*/ 1572 w 2192"/>
                <a:gd name="T85" fmla="*/ 634 h 1138"/>
                <a:gd name="T86" fmla="*/ 1595 w 2192"/>
                <a:gd name="T87" fmla="*/ 680 h 1138"/>
                <a:gd name="T88" fmla="*/ 1627 w 2192"/>
                <a:gd name="T89" fmla="*/ 726 h 1138"/>
                <a:gd name="T90" fmla="*/ 1659 w 2192"/>
                <a:gd name="T91" fmla="*/ 772 h 1138"/>
                <a:gd name="T92" fmla="*/ 1699 w 2192"/>
                <a:gd name="T93" fmla="*/ 819 h 1138"/>
                <a:gd name="T94" fmla="*/ 1755 w 2192"/>
                <a:gd name="T95" fmla="*/ 871 h 1138"/>
                <a:gd name="T96" fmla="*/ 1811 w 2192"/>
                <a:gd name="T97" fmla="*/ 924 h 1138"/>
                <a:gd name="T98" fmla="*/ 1859 w 2192"/>
                <a:gd name="T99" fmla="*/ 977 h 1138"/>
                <a:gd name="T100" fmla="*/ 1915 w 2192"/>
                <a:gd name="T101" fmla="*/ 1023 h 1138"/>
                <a:gd name="T102" fmla="*/ 1978 w 2192"/>
                <a:gd name="T103" fmla="*/ 1070 h 1138"/>
                <a:gd name="T104" fmla="*/ 2093 w 2192"/>
                <a:gd name="T105" fmla="*/ 1126 h 113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92"/>
                <a:gd name="T160" fmla="*/ 0 h 1138"/>
                <a:gd name="T161" fmla="*/ 2192 w 2192"/>
                <a:gd name="T162" fmla="*/ 1138 h 113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92" h="1138">
                  <a:moveTo>
                    <a:pt x="0" y="1136"/>
                  </a:moveTo>
                  <a:lnTo>
                    <a:pt x="24" y="1136"/>
                  </a:lnTo>
                  <a:lnTo>
                    <a:pt x="40" y="1136"/>
                  </a:lnTo>
                  <a:lnTo>
                    <a:pt x="64" y="1129"/>
                  </a:lnTo>
                  <a:lnTo>
                    <a:pt x="80" y="1129"/>
                  </a:lnTo>
                  <a:lnTo>
                    <a:pt x="104" y="1129"/>
                  </a:lnTo>
                  <a:lnTo>
                    <a:pt x="120" y="1129"/>
                  </a:lnTo>
                  <a:lnTo>
                    <a:pt x="143" y="1122"/>
                  </a:lnTo>
                  <a:lnTo>
                    <a:pt x="159" y="1122"/>
                  </a:lnTo>
                  <a:lnTo>
                    <a:pt x="183" y="1116"/>
                  </a:lnTo>
                  <a:lnTo>
                    <a:pt x="199" y="1116"/>
                  </a:lnTo>
                  <a:lnTo>
                    <a:pt x="223" y="1109"/>
                  </a:lnTo>
                  <a:lnTo>
                    <a:pt x="247" y="1109"/>
                  </a:lnTo>
                  <a:lnTo>
                    <a:pt x="263" y="1103"/>
                  </a:lnTo>
                  <a:lnTo>
                    <a:pt x="287" y="1103"/>
                  </a:lnTo>
                  <a:lnTo>
                    <a:pt x="303" y="1096"/>
                  </a:lnTo>
                  <a:lnTo>
                    <a:pt x="327" y="1089"/>
                  </a:lnTo>
                  <a:lnTo>
                    <a:pt x="343" y="1083"/>
                  </a:lnTo>
                  <a:lnTo>
                    <a:pt x="367" y="1083"/>
                  </a:lnTo>
                  <a:lnTo>
                    <a:pt x="383" y="1076"/>
                  </a:lnTo>
                  <a:lnTo>
                    <a:pt x="407" y="1070"/>
                  </a:lnTo>
                  <a:lnTo>
                    <a:pt x="423" y="1063"/>
                  </a:lnTo>
                  <a:lnTo>
                    <a:pt x="447" y="1056"/>
                  </a:lnTo>
                  <a:lnTo>
                    <a:pt x="463" y="1050"/>
                  </a:lnTo>
                  <a:lnTo>
                    <a:pt x="487" y="1043"/>
                  </a:lnTo>
                  <a:lnTo>
                    <a:pt x="502" y="1037"/>
                  </a:lnTo>
                  <a:lnTo>
                    <a:pt x="518" y="1030"/>
                  </a:lnTo>
                  <a:lnTo>
                    <a:pt x="542" y="1023"/>
                  </a:lnTo>
                  <a:lnTo>
                    <a:pt x="558" y="1017"/>
                  </a:lnTo>
                  <a:lnTo>
                    <a:pt x="574" y="1004"/>
                  </a:lnTo>
                  <a:lnTo>
                    <a:pt x="598" y="997"/>
                  </a:lnTo>
                  <a:lnTo>
                    <a:pt x="614" y="990"/>
                  </a:lnTo>
                  <a:lnTo>
                    <a:pt x="630" y="977"/>
                  </a:lnTo>
                  <a:lnTo>
                    <a:pt x="646" y="971"/>
                  </a:lnTo>
                  <a:lnTo>
                    <a:pt x="670" y="964"/>
                  </a:lnTo>
                  <a:lnTo>
                    <a:pt x="686" y="951"/>
                  </a:lnTo>
                  <a:lnTo>
                    <a:pt x="702" y="944"/>
                  </a:lnTo>
                  <a:lnTo>
                    <a:pt x="718" y="931"/>
                  </a:lnTo>
                  <a:lnTo>
                    <a:pt x="734" y="918"/>
                  </a:lnTo>
                  <a:lnTo>
                    <a:pt x="750" y="911"/>
                  </a:lnTo>
                  <a:lnTo>
                    <a:pt x="766" y="898"/>
                  </a:lnTo>
                  <a:lnTo>
                    <a:pt x="782" y="885"/>
                  </a:lnTo>
                  <a:lnTo>
                    <a:pt x="798" y="878"/>
                  </a:lnTo>
                  <a:lnTo>
                    <a:pt x="814" y="865"/>
                  </a:lnTo>
                  <a:lnTo>
                    <a:pt x="822" y="852"/>
                  </a:lnTo>
                  <a:lnTo>
                    <a:pt x="838" y="838"/>
                  </a:lnTo>
                  <a:lnTo>
                    <a:pt x="854" y="825"/>
                  </a:lnTo>
                  <a:lnTo>
                    <a:pt x="861" y="812"/>
                  </a:lnTo>
                  <a:lnTo>
                    <a:pt x="877" y="799"/>
                  </a:lnTo>
                  <a:lnTo>
                    <a:pt x="885" y="786"/>
                  </a:lnTo>
                  <a:lnTo>
                    <a:pt x="901" y="772"/>
                  </a:lnTo>
                  <a:lnTo>
                    <a:pt x="917" y="753"/>
                  </a:lnTo>
                  <a:lnTo>
                    <a:pt x="925" y="739"/>
                  </a:lnTo>
                  <a:lnTo>
                    <a:pt x="941" y="720"/>
                  </a:lnTo>
                  <a:lnTo>
                    <a:pt x="949" y="700"/>
                  </a:lnTo>
                  <a:lnTo>
                    <a:pt x="965" y="680"/>
                  </a:lnTo>
                  <a:lnTo>
                    <a:pt x="973" y="654"/>
                  </a:lnTo>
                  <a:lnTo>
                    <a:pt x="989" y="634"/>
                  </a:lnTo>
                  <a:lnTo>
                    <a:pt x="1005" y="607"/>
                  </a:lnTo>
                  <a:lnTo>
                    <a:pt x="1013" y="588"/>
                  </a:lnTo>
                  <a:lnTo>
                    <a:pt x="1029" y="561"/>
                  </a:lnTo>
                  <a:lnTo>
                    <a:pt x="1037" y="535"/>
                  </a:lnTo>
                  <a:lnTo>
                    <a:pt x="1053" y="508"/>
                  </a:lnTo>
                  <a:lnTo>
                    <a:pt x="1069" y="489"/>
                  </a:lnTo>
                  <a:lnTo>
                    <a:pt x="1077" y="462"/>
                  </a:lnTo>
                  <a:lnTo>
                    <a:pt x="1093" y="436"/>
                  </a:lnTo>
                  <a:lnTo>
                    <a:pt x="1101" y="409"/>
                  </a:lnTo>
                  <a:lnTo>
                    <a:pt x="1117" y="383"/>
                  </a:lnTo>
                  <a:lnTo>
                    <a:pt x="1133" y="357"/>
                  </a:lnTo>
                  <a:lnTo>
                    <a:pt x="1141" y="330"/>
                  </a:lnTo>
                  <a:lnTo>
                    <a:pt x="1157" y="304"/>
                  </a:lnTo>
                  <a:lnTo>
                    <a:pt x="1165" y="284"/>
                  </a:lnTo>
                  <a:lnTo>
                    <a:pt x="1181" y="257"/>
                  </a:lnTo>
                  <a:lnTo>
                    <a:pt x="1189" y="231"/>
                  </a:lnTo>
                  <a:lnTo>
                    <a:pt x="1205" y="211"/>
                  </a:lnTo>
                  <a:lnTo>
                    <a:pt x="1213" y="191"/>
                  </a:lnTo>
                  <a:lnTo>
                    <a:pt x="1228" y="165"/>
                  </a:lnTo>
                  <a:lnTo>
                    <a:pt x="1236" y="145"/>
                  </a:lnTo>
                  <a:lnTo>
                    <a:pt x="1252" y="125"/>
                  </a:lnTo>
                  <a:lnTo>
                    <a:pt x="1260" y="106"/>
                  </a:lnTo>
                  <a:lnTo>
                    <a:pt x="1268" y="92"/>
                  </a:lnTo>
                  <a:lnTo>
                    <a:pt x="1284" y="73"/>
                  </a:lnTo>
                  <a:lnTo>
                    <a:pt x="1292" y="59"/>
                  </a:lnTo>
                  <a:lnTo>
                    <a:pt x="1300" y="46"/>
                  </a:lnTo>
                  <a:lnTo>
                    <a:pt x="1316" y="33"/>
                  </a:lnTo>
                  <a:lnTo>
                    <a:pt x="1332" y="13"/>
                  </a:lnTo>
                  <a:lnTo>
                    <a:pt x="1348" y="0"/>
                  </a:lnTo>
                  <a:lnTo>
                    <a:pt x="1364" y="0"/>
                  </a:lnTo>
                  <a:lnTo>
                    <a:pt x="1380" y="0"/>
                  </a:lnTo>
                  <a:lnTo>
                    <a:pt x="1388" y="7"/>
                  </a:lnTo>
                  <a:lnTo>
                    <a:pt x="1388" y="13"/>
                  </a:lnTo>
                  <a:lnTo>
                    <a:pt x="1396" y="20"/>
                  </a:lnTo>
                  <a:lnTo>
                    <a:pt x="1404" y="33"/>
                  </a:lnTo>
                  <a:lnTo>
                    <a:pt x="1412" y="46"/>
                  </a:lnTo>
                  <a:lnTo>
                    <a:pt x="1420" y="66"/>
                  </a:lnTo>
                  <a:lnTo>
                    <a:pt x="1428" y="79"/>
                  </a:lnTo>
                  <a:lnTo>
                    <a:pt x="1436" y="99"/>
                  </a:lnTo>
                  <a:lnTo>
                    <a:pt x="1436" y="119"/>
                  </a:lnTo>
                  <a:lnTo>
                    <a:pt x="1444" y="132"/>
                  </a:lnTo>
                  <a:lnTo>
                    <a:pt x="1452" y="152"/>
                  </a:lnTo>
                  <a:lnTo>
                    <a:pt x="1452" y="172"/>
                  </a:lnTo>
                  <a:lnTo>
                    <a:pt x="1460" y="185"/>
                  </a:lnTo>
                  <a:lnTo>
                    <a:pt x="1460" y="205"/>
                  </a:lnTo>
                  <a:lnTo>
                    <a:pt x="1468" y="218"/>
                  </a:lnTo>
                  <a:lnTo>
                    <a:pt x="1468" y="238"/>
                  </a:lnTo>
                  <a:lnTo>
                    <a:pt x="1476" y="251"/>
                  </a:lnTo>
                  <a:lnTo>
                    <a:pt x="1476" y="271"/>
                  </a:lnTo>
                  <a:lnTo>
                    <a:pt x="1484" y="291"/>
                  </a:lnTo>
                  <a:lnTo>
                    <a:pt x="1484" y="304"/>
                  </a:lnTo>
                  <a:lnTo>
                    <a:pt x="1492" y="324"/>
                  </a:lnTo>
                  <a:lnTo>
                    <a:pt x="1492" y="337"/>
                  </a:lnTo>
                  <a:lnTo>
                    <a:pt x="1492" y="357"/>
                  </a:lnTo>
                  <a:lnTo>
                    <a:pt x="1500" y="370"/>
                  </a:lnTo>
                  <a:lnTo>
                    <a:pt x="1500" y="390"/>
                  </a:lnTo>
                  <a:lnTo>
                    <a:pt x="1508" y="403"/>
                  </a:lnTo>
                  <a:lnTo>
                    <a:pt x="1508" y="423"/>
                  </a:lnTo>
                  <a:lnTo>
                    <a:pt x="1516" y="436"/>
                  </a:lnTo>
                  <a:lnTo>
                    <a:pt x="1516" y="456"/>
                  </a:lnTo>
                  <a:lnTo>
                    <a:pt x="1516" y="469"/>
                  </a:lnTo>
                  <a:lnTo>
                    <a:pt x="1524" y="489"/>
                  </a:lnTo>
                  <a:lnTo>
                    <a:pt x="1524" y="502"/>
                  </a:lnTo>
                  <a:lnTo>
                    <a:pt x="1532" y="522"/>
                  </a:lnTo>
                  <a:lnTo>
                    <a:pt x="1540" y="535"/>
                  </a:lnTo>
                  <a:lnTo>
                    <a:pt x="1540" y="548"/>
                  </a:lnTo>
                  <a:lnTo>
                    <a:pt x="1548" y="568"/>
                  </a:lnTo>
                  <a:lnTo>
                    <a:pt x="1556" y="581"/>
                  </a:lnTo>
                  <a:lnTo>
                    <a:pt x="1556" y="601"/>
                  </a:lnTo>
                  <a:lnTo>
                    <a:pt x="1564" y="614"/>
                  </a:lnTo>
                  <a:lnTo>
                    <a:pt x="1572" y="634"/>
                  </a:lnTo>
                  <a:lnTo>
                    <a:pt x="1580" y="647"/>
                  </a:lnTo>
                  <a:lnTo>
                    <a:pt x="1587" y="660"/>
                  </a:lnTo>
                  <a:lnTo>
                    <a:pt x="1595" y="680"/>
                  </a:lnTo>
                  <a:lnTo>
                    <a:pt x="1603" y="693"/>
                  </a:lnTo>
                  <a:lnTo>
                    <a:pt x="1611" y="706"/>
                  </a:lnTo>
                  <a:lnTo>
                    <a:pt x="1627" y="726"/>
                  </a:lnTo>
                  <a:lnTo>
                    <a:pt x="1635" y="739"/>
                  </a:lnTo>
                  <a:lnTo>
                    <a:pt x="1643" y="753"/>
                  </a:lnTo>
                  <a:lnTo>
                    <a:pt x="1659" y="772"/>
                  </a:lnTo>
                  <a:lnTo>
                    <a:pt x="1675" y="786"/>
                  </a:lnTo>
                  <a:lnTo>
                    <a:pt x="1683" y="799"/>
                  </a:lnTo>
                  <a:lnTo>
                    <a:pt x="1699" y="819"/>
                  </a:lnTo>
                  <a:lnTo>
                    <a:pt x="1715" y="832"/>
                  </a:lnTo>
                  <a:lnTo>
                    <a:pt x="1731" y="852"/>
                  </a:lnTo>
                  <a:lnTo>
                    <a:pt x="1755" y="871"/>
                  </a:lnTo>
                  <a:lnTo>
                    <a:pt x="1771" y="885"/>
                  </a:lnTo>
                  <a:lnTo>
                    <a:pt x="1787" y="905"/>
                  </a:lnTo>
                  <a:lnTo>
                    <a:pt x="1811" y="924"/>
                  </a:lnTo>
                  <a:lnTo>
                    <a:pt x="1827" y="938"/>
                  </a:lnTo>
                  <a:lnTo>
                    <a:pt x="1843" y="957"/>
                  </a:lnTo>
                  <a:lnTo>
                    <a:pt x="1859" y="977"/>
                  </a:lnTo>
                  <a:lnTo>
                    <a:pt x="1883" y="990"/>
                  </a:lnTo>
                  <a:lnTo>
                    <a:pt x="1899" y="1010"/>
                  </a:lnTo>
                  <a:lnTo>
                    <a:pt x="1915" y="1023"/>
                  </a:lnTo>
                  <a:lnTo>
                    <a:pt x="1939" y="1037"/>
                  </a:lnTo>
                  <a:lnTo>
                    <a:pt x="1954" y="1056"/>
                  </a:lnTo>
                  <a:lnTo>
                    <a:pt x="1978" y="1070"/>
                  </a:lnTo>
                  <a:lnTo>
                    <a:pt x="1994" y="1083"/>
                  </a:lnTo>
                  <a:lnTo>
                    <a:pt x="2018" y="1096"/>
                  </a:lnTo>
                  <a:lnTo>
                    <a:pt x="2093" y="1126"/>
                  </a:lnTo>
                  <a:lnTo>
                    <a:pt x="2192" y="1138"/>
                  </a:lnTo>
                </a:path>
              </a:pathLst>
            </a:custGeom>
            <a:noFill/>
            <a:ln w="50800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6689" name="Rectangle 12"/>
            <p:cNvSpPr>
              <a:spLocks noChangeArrowheads="1"/>
            </p:cNvSpPr>
            <p:nvPr/>
          </p:nvSpPr>
          <p:spPr bwMode="auto">
            <a:xfrm>
              <a:off x="2492" y="624"/>
              <a:ext cx="200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CC00"/>
                  </a:solidFill>
                  <a:cs typeface="Arial" pitchFamily="34" charset="0"/>
                </a:rPr>
                <a:t>M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259013" y="990600"/>
            <a:ext cx="3951287" cy="2227263"/>
            <a:chOff x="1423" y="624"/>
            <a:chExt cx="2489" cy="1403"/>
          </a:xfrm>
        </p:grpSpPr>
        <p:sp>
          <p:nvSpPr>
            <p:cNvPr id="156686" name="Freeform 14"/>
            <p:cNvSpPr>
              <a:spLocks/>
            </p:cNvSpPr>
            <p:nvPr/>
          </p:nvSpPr>
          <p:spPr bwMode="auto">
            <a:xfrm>
              <a:off x="1423" y="947"/>
              <a:ext cx="2489" cy="1080"/>
            </a:xfrm>
            <a:custGeom>
              <a:avLst/>
              <a:gdLst>
                <a:gd name="T0" fmla="*/ 48 w 2489"/>
                <a:gd name="T1" fmla="*/ 1080 h 1080"/>
                <a:gd name="T2" fmla="*/ 112 w 2489"/>
                <a:gd name="T3" fmla="*/ 1080 h 1080"/>
                <a:gd name="T4" fmla="*/ 176 w 2489"/>
                <a:gd name="T5" fmla="*/ 1080 h 1080"/>
                <a:gd name="T6" fmla="*/ 240 w 2489"/>
                <a:gd name="T7" fmla="*/ 1075 h 1080"/>
                <a:gd name="T8" fmla="*/ 303 w 2489"/>
                <a:gd name="T9" fmla="*/ 1068 h 1080"/>
                <a:gd name="T10" fmla="*/ 367 w 2489"/>
                <a:gd name="T11" fmla="*/ 1062 h 1080"/>
                <a:gd name="T12" fmla="*/ 431 w 2489"/>
                <a:gd name="T13" fmla="*/ 1050 h 1080"/>
                <a:gd name="T14" fmla="*/ 487 w 2489"/>
                <a:gd name="T15" fmla="*/ 1031 h 1080"/>
                <a:gd name="T16" fmla="*/ 551 w 2489"/>
                <a:gd name="T17" fmla="*/ 1019 h 1080"/>
                <a:gd name="T18" fmla="*/ 607 w 2489"/>
                <a:gd name="T19" fmla="*/ 995 h 1080"/>
                <a:gd name="T20" fmla="*/ 662 w 2489"/>
                <a:gd name="T21" fmla="*/ 976 h 1080"/>
                <a:gd name="T22" fmla="*/ 718 w 2489"/>
                <a:gd name="T23" fmla="*/ 952 h 1080"/>
                <a:gd name="T24" fmla="*/ 774 w 2489"/>
                <a:gd name="T25" fmla="*/ 927 h 1080"/>
                <a:gd name="T26" fmla="*/ 830 w 2489"/>
                <a:gd name="T27" fmla="*/ 903 h 1080"/>
                <a:gd name="T28" fmla="*/ 886 w 2489"/>
                <a:gd name="T29" fmla="*/ 872 h 1080"/>
                <a:gd name="T30" fmla="*/ 942 w 2489"/>
                <a:gd name="T31" fmla="*/ 841 h 1080"/>
                <a:gd name="T32" fmla="*/ 997 w 2489"/>
                <a:gd name="T33" fmla="*/ 804 h 1080"/>
                <a:gd name="T34" fmla="*/ 1045 w 2489"/>
                <a:gd name="T35" fmla="*/ 749 h 1080"/>
                <a:gd name="T36" fmla="*/ 1101 w 2489"/>
                <a:gd name="T37" fmla="*/ 688 h 1080"/>
                <a:gd name="T38" fmla="*/ 1133 w 2489"/>
                <a:gd name="T39" fmla="*/ 639 h 1080"/>
                <a:gd name="T40" fmla="*/ 1157 w 2489"/>
                <a:gd name="T41" fmla="*/ 602 h 1080"/>
                <a:gd name="T42" fmla="*/ 1181 w 2489"/>
                <a:gd name="T43" fmla="*/ 565 h 1080"/>
                <a:gd name="T44" fmla="*/ 1197 w 2489"/>
                <a:gd name="T45" fmla="*/ 522 h 1080"/>
                <a:gd name="T46" fmla="*/ 1221 w 2489"/>
                <a:gd name="T47" fmla="*/ 479 h 1080"/>
                <a:gd name="T48" fmla="*/ 1245 w 2489"/>
                <a:gd name="T49" fmla="*/ 443 h 1080"/>
                <a:gd name="T50" fmla="*/ 1261 w 2489"/>
                <a:gd name="T51" fmla="*/ 399 h 1080"/>
                <a:gd name="T52" fmla="*/ 1285 w 2489"/>
                <a:gd name="T53" fmla="*/ 356 h 1080"/>
                <a:gd name="T54" fmla="*/ 1301 w 2489"/>
                <a:gd name="T55" fmla="*/ 320 h 1080"/>
                <a:gd name="T56" fmla="*/ 1317 w 2489"/>
                <a:gd name="T57" fmla="*/ 276 h 1080"/>
                <a:gd name="T58" fmla="*/ 1333 w 2489"/>
                <a:gd name="T59" fmla="*/ 240 h 1080"/>
                <a:gd name="T60" fmla="*/ 1356 w 2489"/>
                <a:gd name="T61" fmla="*/ 203 h 1080"/>
                <a:gd name="T62" fmla="*/ 1380 w 2489"/>
                <a:gd name="T63" fmla="*/ 148 h 1080"/>
                <a:gd name="T64" fmla="*/ 1412 w 2489"/>
                <a:gd name="T65" fmla="*/ 92 h 1080"/>
                <a:gd name="T66" fmla="*/ 1444 w 2489"/>
                <a:gd name="T67" fmla="*/ 43 h 1080"/>
                <a:gd name="T68" fmla="*/ 1500 w 2489"/>
                <a:gd name="T69" fmla="*/ 0 h 1080"/>
                <a:gd name="T70" fmla="*/ 1532 w 2489"/>
                <a:gd name="T71" fmla="*/ 12 h 1080"/>
                <a:gd name="T72" fmla="*/ 1564 w 2489"/>
                <a:gd name="T73" fmla="*/ 43 h 1080"/>
                <a:gd name="T74" fmla="*/ 1596 w 2489"/>
                <a:gd name="T75" fmla="*/ 104 h 1080"/>
                <a:gd name="T76" fmla="*/ 1620 w 2489"/>
                <a:gd name="T77" fmla="*/ 172 h 1080"/>
                <a:gd name="T78" fmla="*/ 1652 w 2489"/>
                <a:gd name="T79" fmla="*/ 240 h 1080"/>
                <a:gd name="T80" fmla="*/ 1676 w 2489"/>
                <a:gd name="T81" fmla="*/ 313 h 1080"/>
                <a:gd name="T82" fmla="*/ 1700 w 2489"/>
                <a:gd name="T83" fmla="*/ 387 h 1080"/>
                <a:gd name="T84" fmla="*/ 1723 w 2489"/>
                <a:gd name="T85" fmla="*/ 460 h 1080"/>
                <a:gd name="T86" fmla="*/ 1747 w 2489"/>
                <a:gd name="T87" fmla="*/ 535 h 1080"/>
                <a:gd name="T88" fmla="*/ 1771 w 2489"/>
                <a:gd name="T89" fmla="*/ 608 h 1080"/>
                <a:gd name="T90" fmla="*/ 1803 w 2489"/>
                <a:gd name="T91" fmla="*/ 675 h 1080"/>
                <a:gd name="T92" fmla="*/ 1835 w 2489"/>
                <a:gd name="T93" fmla="*/ 743 h 1080"/>
                <a:gd name="T94" fmla="*/ 1875 w 2489"/>
                <a:gd name="T95" fmla="*/ 804 h 1080"/>
                <a:gd name="T96" fmla="*/ 1915 w 2489"/>
                <a:gd name="T97" fmla="*/ 866 h 1080"/>
                <a:gd name="T98" fmla="*/ 1963 w 2489"/>
                <a:gd name="T99" fmla="*/ 921 h 1080"/>
                <a:gd name="T100" fmla="*/ 2019 w 2489"/>
                <a:gd name="T101" fmla="*/ 970 h 1080"/>
                <a:gd name="T102" fmla="*/ 2090 w 2489"/>
                <a:gd name="T103" fmla="*/ 1013 h 1080"/>
                <a:gd name="T104" fmla="*/ 2162 w 2489"/>
                <a:gd name="T105" fmla="*/ 1050 h 1080"/>
                <a:gd name="T106" fmla="*/ 2242 w 2489"/>
                <a:gd name="T107" fmla="*/ 1080 h 1080"/>
                <a:gd name="T108" fmla="*/ 2338 w 2489"/>
                <a:gd name="T109" fmla="*/ 1080 h 1080"/>
                <a:gd name="T110" fmla="*/ 2426 w 2489"/>
                <a:gd name="T111" fmla="*/ 1080 h 10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89"/>
                <a:gd name="T169" fmla="*/ 0 h 1080"/>
                <a:gd name="T170" fmla="*/ 2489 w 2489"/>
                <a:gd name="T171" fmla="*/ 1080 h 10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89" h="1080">
                  <a:moveTo>
                    <a:pt x="0" y="1080"/>
                  </a:moveTo>
                  <a:lnTo>
                    <a:pt x="24" y="1080"/>
                  </a:lnTo>
                  <a:lnTo>
                    <a:pt x="48" y="1080"/>
                  </a:lnTo>
                  <a:lnTo>
                    <a:pt x="72" y="1080"/>
                  </a:lnTo>
                  <a:lnTo>
                    <a:pt x="88" y="1080"/>
                  </a:lnTo>
                  <a:lnTo>
                    <a:pt x="112" y="1080"/>
                  </a:lnTo>
                  <a:lnTo>
                    <a:pt x="136" y="1080"/>
                  </a:lnTo>
                  <a:lnTo>
                    <a:pt x="160" y="1080"/>
                  </a:lnTo>
                  <a:lnTo>
                    <a:pt x="176" y="1080"/>
                  </a:lnTo>
                  <a:lnTo>
                    <a:pt x="200" y="1080"/>
                  </a:lnTo>
                  <a:lnTo>
                    <a:pt x="224" y="1080"/>
                  </a:lnTo>
                  <a:lnTo>
                    <a:pt x="240" y="1075"/>
                  </a:lnTo>
                  <a:lnTo>
                    <a:pt x="263" y="1075"/>
                  </a:lnTo>
                  <a:lnTo>
                    <a:pt x="287" y="1075"/>
                  </a:lnTo>
                  <a:lnTo>
                    <a:pt x="303" y="1068"/>
                  </a:lnTo>
                  <a:lnTo>
                    <a:pt x="327" y="1068"/>
                  </a:lnTo>
                  <a:lnTo>
                    <a:pt x="351" y="1062"/>
                  </a:lnTo>
                  <a:lnTo>
                    <a:pt x="367" y="1062"/>
                  </a:lnTo>
                  <a:lnTo>
                    <a:pt x="391" y="1056"/>
                  </a:lnTo>
                  <a:lnTo>
                    <a:pt x="407" y="1050"/>
                  </a:lnTo>
                  <a:lnTo>
                    <a:pt x="431" y="1050"/>
                  </a:lnTo>
                  <a:lnTo>
                    <a:pt x="447" y="1044"/>
                  </a:lnTo>
                  <a:lnTo>
                    <a:pt x="471" y="1038"/>
                  </a:lnTo>
                  <a:lnTo>
                    <a:pt x="487" y="1031"/>
                  </a:lnTo>
                  <a:lnTo>
                    <a:pt x="511" y="1026"/>
                  </a:lnTo>
                  <a:lnTo>
                    <a:pt x="527" y="1019"/>
                  </a:lnTo>
                  <a:lnTo>
                    <a:pt x="551" y="1019"/>
                  </a:lnTo>
                  <a:lnTo>
                    <a:pt x="567" y="1013"/>
                  </a:lnTo>
                  <a:lnTo>
                    <a:pt x="591" y="1007"/>
                  </a:lnTo>
                  <a:lnTo>
                    <a:pt x="607" y="995"/>
                  </a:lnTo>
                  <a:lnTo>
                    <a:pt x="623" y="988"/>
                  </a:lnTo>
                  <a:lnTo>
                    <a:pt x="646" y="983"/>
                  </a:lnTo>
                  <a:lnTo>
                    <a:pt x="662" y="976"/>
                  </a:lnTo>
                  <a:lnTo>
                    <a:pt x="686" y="970"/>
                  </a:lnTo>
                  <a:lnTo>
                    <a:pt x="702" y="964"/>
                  </a:lnTo>
                  <a:lnTo>
                    <a:pt x="718" y="952"/>
                  </a:lnTo>
                  <a:lnTo>
                    <a:pt x="742" y="946"/>
                  </a:lnTo>
                  <a:lnTo>
                    <a:pt x="758" y="939"/>
                  </a:lnTo>
                  <a:lnTo>
                    <a:pt x="774" y="927"/>
                  </a:lnTo>
                  <a:lnTo>
                    <a:pt x="798" y="921"/>
                  </a:lnTo>
                  <a:lnTo>
                    <a:pt x="814" y="908"/>
                  </a:lnTo>
                  <a:lnTo>
                    <a:pt x="830" y="903"/>
                  </a:lnTo>
                  <a:lnTo>
                    <a:pt x="846" y="891"/>
                  </a:lnTo>
                  <a:lnTo>
                    <a:pt x="870" y="884"/>
                  </a:lnTo>
                  <a:lnTo>
                    <a:pt x="886" y="872"/>
                  </a:lnTo>
                  <a:lnTo>
                    <a:pt x="902" y="860"/>
                  </a:lnTo>
                  <a:lnTo>
                    <a:pt x="918" y="854"/>
                  </a:lnTo>
                  <a:lnTo>
                    <a:pt x="942" y="841"/>
                  </a:lnTo>
                  <a:lnTo>
                    <a:pt x="958" y="828"/>
                  </a:lnTo>
                  <a:lnTo>
                    <a:pt x="974" y="816"/>
                  </a:lnTo>
                  <a:lnTo>
                    <a:pt x="997" y="804"/>
                  </a:lnTo>
                  <a:lnTo>
                    <a:pt x="1013" y="786"/>
                  </a:lnTo>
                  <a:lnTo>
                    <a:pt x="1029" y="767"/>
                  </a:lnTo>
                  <a:lnTo>
                    <a:pt x="1045" y="749"/>
                  </a:lnTo>
                  <a:lnTo>
                    <a:pt x="1069" y="731"/>
                  </a:lnTo>
                  <a:lnTo>
                    <a:pt x="1085" y="706"/>
                  </a:lnTo>
                  <a:lnTo>
                    <a:pt x="1101" y="688"/>
                  </a:lnTo>
                  <a:lnTo>
                    <a:pt x="1117" y="663"/>
                  </a:lnTo>
                  <a:lnTo>
                    <a:pt x="1125" y="651"/>
                  </a:lnTo>
                  <a:lnTo>
                    <a:pt x="1133" y="639"/>
                  </a:lnTo>
                  <a:lnTo>
                    <a:pt x="1141" y="627"/>
                  </a:lnTo>
                  <a:lnTo>
                    <a:pt x="1149" y="614"/>
                  </a:lnTo>
                  <a:lnTo>
                    <a:pt x="1157" y="602"/>
                  </a:lnTo>
                  <a:lnTo>
                    <a:pt x="1165" y="589"/>
                  </a:lnTo>
                  <a:lnTo>
                    <a:pt x="1173" y="577"/>
                  </a:lnTo>
                  <a:lnTo>
                    <a:pt x="1181" y="565"/>
                  </a:lnTo>
                  <a:lnTo>
                    <a:pt x="1189" y="547"/>
                  </a:lnTo>
                  <a:lnTo>
                    <a:pt x="1189" y="535"/>
                  </a:lnTo>
                  <a:lnTo>
                    <a:pt x="1197" y="522"/>
                  </a:lnTo>
                  <a:lnTo>
                    <a:pt x="1205" y="510"/>
                  </a:lnTo>
                  <a:lnTo>
                    <a:pt x="1213" y="497"/>
                  </a:lnTo>
                  <a:lnTo>
                    <a:pt x="1221" y="479"/>
                  </a:lnTo>
                  <a:lnTo>
                    <a:pt x="1229" y="467"/>
                  </a:lnTo>
                  <a:lnTo>
                    <a:pt x="1237" y="455"/>
                  </a:lnTo>
                  <a:lnTo>
                    <a:pt x="1245" y="443"/>
                  </a:lnTo>
                  <a:lnTo>
                    <a:pt x="1245" y="430"/>
                  </a:lnTo>
                  <a:lnTo>
                    <a:pt x="1253" y="412"/>
                  </a:lnTo>
                  <a:lnTo>
                    <a:pt x="1261" y="399"/>
                  </a:lnTo>
                  <a:lnTo>
                    <a:pt x="1269" y="387"/>
                  </a:lnTo>
                  <a:lnTo>
                    <a:pt x="1277" y="375"/>
                  </a:lnTo>
                  <a:lnTo>
                    <a:pt x="1285" y="356"/>
                  </a:lnTo>
                  <a:lnTo>
                    <a:pt x="1285" y="344"/>
                  </a:lnTo>
                  <a:lnTo>
                    <a:pt x="1293" y="332"/>
                  </a:lnTo>
                  <a:lnTo>
                    <a:pt x="1301" y="320"/>
                  </a:lnTo>
                  <a:lnTo>
                    <a:pt x="1309" y="307"/>
                  </a:lnTo>
                  <a:lnTo>
                    <a:pt x="1309" y="295"/>
                  </a:lnTo>
                  <a:lnTo>
                    <a:pt x="1317" y="276"/>
                  </a:lnTo>
                  <a:lnTo>
                    <a:pt x="1325" y="264"/>
                  </a:lnTo>
                  <a:lnTo>
                    <a:pt x="1333" y="252"/>
                  </a:lnTo>
                  <a:lnTo>
                    <a:pt x="1333" y="240"/>
                  </a:lnTo>
                  <a:lnTo>
                    <a:pt x="1341" y="227"/>
                  </a:lnTo>
                  <a:lnTo>
                    <a:pt x="1349" y="215"/>
                  </a:lnTo>
                  <a:lnTo>
                    <a:pt x="1356" y="203"/>
                  </a:lnTo>
                  <a:lnTo>
                    <a:pt x="1356" y="191"/>
                  </a:lnTo>
                  <a:lnTo>
                    <a:pt x="1372" y="172"/>
                  </a:lnTo>
                  <a:lnTo>
                    <a:pt x="1380" y="148"/>
                  </a:lnTo>
                  <a:lnTo>
                    <a:pt x="1396" y="129"/>
                  </a:lnTo>
                  <a:lnTo>
                    <a:pt x="1404" y="104"/>
                  </a:lnTo>
                  <a:lnTo>
                    <a:pt x="1412" y="92"/>
                  </a:lnTo>
                  <a:lnTo>
                    <a:pt x="1428" y="73"/>
                  </a:lnTo>
                  <a:lnTo>
                    <a:pt x="1436" y="56"/>
                  </a:lnTo>
                  <a:lnTo>
                    <a:pt x="1444" y="43"/>
                  </a:lnTo>
                  <a:lnTo>
                    <a:pt x="1460" y="31"/>
                  </a:lnTo>
                  <a:lnTo>
                    <a:pt x="1476" y="12"/>
                  </a:lnTo>
                  <a:lnTo>
                    <a:pt x="1500" y="0"/>
                  </a:lnTo>
                  <a:lnTo>
                    <a:pt x="1516" y="7"/>
                  </a:lnTo>
                  <a:lnTo>
                    <a:pt x="1524" y="7"/>
                  </a:lnTo>
                  <a:lnTo>
                    <a:pt x="1532" y="12"/>
                  </a:lnTo>
                  <a:lnTo>
                    <a:pt x="1540" y="19"/>
                  </a:lnTo>
                  <a:lnTo>
                    <a:pt x="1556" y="31"/>
                  </a:lnTo>
                  <a:lnTo>
                    <a:pt x="1564" y="43"/>
                  </a:lnTo>
                  <a:lnTo>
                    <a:pt x="1572" y="61"/>
                  </a:lnTo>
                  <a:lnTo>
                    <a:pt x="1580" y="80"/>
                  </a:lnTo>
                  <a:lnTo>
                    <a:pt x="1596" y="104"/>
                  </a:lnTo>
                  <a:lnTo>
                    <a:pt x="1604" y="129"/>
                  </a:lnTo>
                  <a:lnTo>
                    <a:pt x="1612" y="148"/>
                  </a:lnTo>
                  <a:lnTo>
                    <a:pt x="1620" y="172"/>
                  </a:lnTo>
                  <a:lnTo>
                    <a:pt x="1628" y="196"/>
                  </a:lnTo>
                  <a:lnTo>
                    <a:pt x="1636" y="221"/>
                  </a:lnTo>
                  <a:lnTo>
                    <a:pt x="1652" y="240"/>
                  </a:lnTo>
                  <a:lnTo>
                    <a:pt x="1660" y="264"/>
                  </a:lnTo>
                  <a:lnTo>
                    <a:pt x="1668" y="289"/>
                  </a:lnTo>
                  <a:lnTo>
                    <a:pt x="1676" y="313"/>
                  </a:lnTo>
                  <a:lnTo>
                    <a:pt x="1684" y="338"/>
                  </a:lnTo>
                  <a:lnTo>
                    <a:pt x="1692" y="363"/>
                  </a:lnTo>
                  <a:lnTo>
                    <a:pt x="1700" y="387"/>
                  </a:lnTo>
                  <a:lnTo>
                    <a:pt x="1708" y="412"/>
                  </a:lnTo>
                  <a:lnTo>
                    <a:pt x="1715" y="436"/>
                  </a:lnTo>
                  <a:lnTo>
                    <a:pt x="1723" y="460"/>
                  </a:lnTo>
                  <a:lnTo>
                    <a:pt x="1731" y="485"/>
                  </a:lnTo>
                  <a:lnTo>
                    <a:pt x="1739" y="510"/>
                  </a:lnTo>
                  <a:lnTo>
                    <a:pt x="1747" y="535"/>
                  </a:lnTo>
                  <a:lnTo>
                    <a:pt x="1755" y="559"/>
                  </a:lnTo>
                  <a:lnTo>
                    <a:pt x="1763" y="583"/>
                  </a:lnTo>
                  <a:lnTo>
                    <a:pt x="1771" y="608"/>
                  </a:lnTo>
                  <a:lnTo>
                    <a:pt x="1779" y="627"/>
                  </a:lnTo>
                  <a:lnTo>
                    <a:pt x="1795" y="651"/>
                  </a:lnTo>
                  <a:lnTo>
                    <a:pt x="1803" y="675"/>
                  </a:lnTo>
                  <a:lnTo>
                    <a:pt x="1811" y="700"/>
                  </a:lnTo>
                  <a:lnTo>
                    <a:pt x="1827" y="719"/>
                  </a:lnTo>
                  <a:lnTo>
                    <a:pt x="1835" y="743"/>
                  </a:lnTo>
                  <a:lnTo>
                    <a:pt x="1851" y="761"/>
                  </a:lnTo>
                  <a:lnTo>
                    <a:pt x="1859" y="786"/>
                  </a:lnTo>
                  <a:lnTo>
                    <a:pt x="1875" y="804"/>
                  </a:lnTo>
                  <a:lnTo>
                    <a:pt x="1891" y="828"/>
                  </a:lnTo>
                  <a:lnTo>
                    <a:pt x="1899" y="847"/>
                  </a:lnTo>
                  <a:lnTo>
                    <a:pt x="1915" y="866"/>
                  </a:lnTo>
                  <a:lnTo>
                    <a:pt x="1931" y="884"/>
                  </a:lnTo>
                  <a:lnTo>
                    <a:pt x="1947" y="903"/>
                  </a:lnTo>
                  <a:lnTo>
                    <a:pt x="1963" y="921"/>
                  </a:lnTo>
                  <a:lnTo>
                    <a:pt x="1987" y="939"/>
                  </a:lnTo>
                  <a:lnTo>
                    <a:pt x="2003" y="958"/>
                  </a:lnTo>
                  <a:lnTo>
                    <a:pt x="2019" y="970"/>
                  </a:lnTo>
                  <a:lnTo>
                    <a:pt x="2043" y="988"/>
                  </a:lnTo>
                  <a:lnTo>
                    <a:pt x="2067" y="1000"/>
                  </a:lnTo>
                  <a:lnTo>
                    <a:pt x="2090" y="1013"/>
                  </a:lnTo>
                  <a:lnTo>
                    <a:pt x="2106" y="1026"/>
                  </a:lnTo>
                  <a:lnTo>
                    <a:pt x="2130" y="1044"/>
                  </a:lnTo>
                  <a:lnTo>
                    <a:pt x="2162" y="1050"/>
                  </a:lnTo>
                  <a:lnTo>
                    <a:pt x="2186" y="1062"/>
                  </a:lnTo>
                  <a:lnTo>
                    <a:pt x="2218" y="1075"/>
                  </a:lnTo>
                  <a:lnTo>
                    <a:pt x="2242" y="1080"/>
                  </a:lnTo>
                  <a:lnTo>
                    <a:pt x="2274" y="1080"/>
                  </a:lnTo>
                  <a:lnTo>
                    <a:pt x="2306" y="1080"/>
                  </a:lnTo>
                  <a:lnTo>
                    <a:pt x="2338" y="1080"/>
                  </a:lnTo>
                  <a:lnTo>
                    <a:pt x="2370" y="1080"/>
                  </a:lnTo>
                  <a:lnTo>
                    <a:pt x="2394" y="1080"/>
                  </a:lnTo>
                  <a:lnTo>
                    <a:pt x="2426" y="1080"/>
                  </a:lnTo>
                  <a:lnTo>
                    <a:pt x="2457" y="1080"/>
                  </a:lnTo>
                  <a:lnTo>
                    <a:pt x="2489" y="108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6687" name="Rectangle 15"/>
            <p:cNvSpPr>
              <a:spLocks noChangeArrowheads="1"/>
            </p:cNvSpPr>
            <p:nvPr/>
          </p:nvSpPr>
          <p:spPr bwMode="auto">
            <a:xfrm>
              <a:off x="2860" y="624"/>
              <a:ext cx="168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0000"/>
                  </a:solidFill>
                  <a:cs typeface="Arial" pitchFamily="34" charset="0"/>
                </a:rPr>
                <a:t>L</a:t>
              </a:r>
            </a:p>
          </p:txBody>
        </p:sp>
      </p:grpSp>
      <p:sp>
        <p:nvSpPr>
          <p:cNvPr id="156682" name="Rectangle 16"/>
          <p:cNvSpPr>
            <a:spLocks noChangeArrowheads="1"/>
          </p:cNvSpPr>
          <p:nvPr/>
        </p:nvSpPr>
        <p:spPr bwMode="auto">
          <a:xfrm>
            <a:off x="6584950" y="3103563"/>
            <a:ext cx="1409700" cy="284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cs typeface="Arial" pitchFamily="34" charset="0"/>
              </a:rPr>
              <a:t>Wavelength</a:t>
            </a:r>
          </a:p>
        </p:txBody>
      </p:sp>
      <p:sp>
        <p:nvSpPr>
          <p:cNvPr id="156683" name="Rectangle 17"/>
          <p:cNvSpPr>
            <a:spLocks noChangeArrowheads="1"/>
          </p:cNvSpPr>
          <p:nvPr/>
        </p:nvSpPr>
        <p:spPr bwMode="auto">
          <a:xfrm>
            <a:off x="1835150" y="1433513"/>
            <a:ext cx="1320800" cy="284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cs typeface="Arial" pitchFamily="34" charset="0"/>
              </a:rPr>
              <a:t>Power        </a:t>
            </a:r>
          </a:p>
        </p:txBody>
      </p:sp>
      <p:sp>
        <p:nvSpPr>
          <p:cNvPr id="564242" name="Rectangle 18"/>
          <p:cNvSpPr>
            <a:spLocks noChangeArrowheads="1"/>
          </p:cNvSpPr>
          <p:nvPr/>
        </p:nvSpPr>
        <p:spPr bwMode="auto">
          <a:xfrm>
            <a:off x="685800" y="52578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Q:  How can we represent an entire spectrum with 3 numbers?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  <a:cs typeface="Arial" pitchFamily="34" charset="0"/>
              </a:rPr>
              <a:t>A:  We can’t!  Most of the information is lost.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As a result, two different spectra may appear indistinguishable</a:t>
            </a:r>
          </a:p>
          <a:p>
            <a:pPr marL="1600200" lvl="3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1600">
                <a:solidFill>
                  <a:srgbClr val="000000"/>
                </a:solidFill>
                <a:cs typeface="Arial" pitchFamily="34" charset="0"/>
              </a:rPr>
              <a:t>such spectra are known as </a:t>
            </a:r>
            <a:r>
              <a:rPr lang="en-US" sz="1600" b="1">
                <a:solidFill>
                  <a:srgbClr val="000000"/>
                </a:solidFill>
                <a:cs typeface="Arial" pitchFamily="34" charset="0"/>
              </a:rPr>
              <a:t>metamers</a:t>
            </a:r>
          </a:p>
        </p:txBody>
      </p:sp>
      <p:sp>
        <p:nvSpPr>
          <p:cNvPr id="156685" name="Text Box 19"/>
          <p:cNvSpPr txBox="1">
            <a:spLocks noChangeArrowheads="1"/>
          </p:cNvSpPr>
          <p:nvPr/>
        </p:nvSpPr>
        <p:spPr bwMode="auto">
          <a:xfrm>
            <a:off x="73152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cs typeface="Arial" pitchFamily="34" charset="0"/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42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light rays to pixel values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7772400" cy="213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smtClean="0"/>
              <a:t>Camera response function: the mapping </a:t>
            </a:r>
            <a:r>
              <a:rPr lang="en-US" sz="2400" i="1" smtClean="0">
                <a:latin typeface="Times New Roman" pitchFamily="18" charset="0"/>
              </a:rPr>
              <a:t>f</a:t>
            </a:r>
            <a:r>
              <a:rPr lang="en-US" sz="2400" smtClean="0"/>
              <a:t>  from irradiance to pixel values</a:t>
            </a:r>
          </a:p>
          <a:p>
            <a:pPr lvl="1"/>
            <a:r>
              <a:rPr lang="en-US" sz="1800" smtClean="0"/>
              <a:t>Useful if we want to estimate material properties</a:t>
            </a:r>
          </a:p>
          <a:p>
            <a:pPr lvl="1"/>
            <a:r>
              <a:rPr lang="en-US" sz="1800" smtClean="0"/>
              <a:t>Enables us to create high dynamic range images</a:t>
            </a:r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6705600" y="6583363"/>
            <a:ext cx="2157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S. Seitz, P. Debevec </a:t>
            </a:r>
          </a:p>
        </p:txBody>
      </p:sp>
      <p:graphicFrame>
        <p:nvGraphicFramePr>
          <p:cNvPr id="6146" name="Object 16"/>
          <p:cNvGraphicFramePr>
            <a:graphicFrameLocks noChangeAspect="1"/>
          </p:cNvGraphicFramePr>
          <p:nvPr>
            <p:ph sz="half" idx="4294967295"/>
          </p:nvPr>
        </p:nvGraphicFramePr>
        <p:xfrm>
          <a:off x="76200" y="1903413"/>
          <a:ext cx="8915400" cy="1419225"/>
        </p:xfrm>
        <a:graphic>
          <a:graphicData uri="http://schemas.openxmlformats.org/presentationml/2006/ole">
            <p:oleObj spid="_x0000_s13314" name="Image" r:id="rId4" imgW="12050794" imgH="1917460" progId="">
              <p:embed/>
            </p:oleObj>
          </a:graphicData>
        </a:graphic>
      </p:graphicFrame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981200" y="1189038"/>
            <a:ext cx="1828800" cy="990600"/>
            <a:chOff x="1248" y="749"/>
            <a:chExt cx="1152" cy="624"/>
          </a:xfrm>
        </p:grpSpPr>
        <p:graphicFrame>
          <p:nvGraphicFramePr>
            <p:cNvPr id="6148" name="Object 20"/>
            <p:cNvGraphicFramePr>
              <a:graphicFrameLocks noChangeAspect="1"/>
            </p:cNvGraphicFramePr>
            <p:nvPr/>
          </p:nvGraphicFramePr>
          <p:xfrm>
            <a:off x="1248" y="749"/>
            <a:ext cx="1152" cy="310"/>
          </p:xfrm>
          <a:graphic>
            <a:graphicData uri="http://schemas.openxmlformats.org/presentationml/2006/ole">
              <p:oleObj spid="_x0000_s13316" name="Equation" r:id="rId5" imgW="660240" imgH="177480" progId="Equation.3">
                <p:embed/>
              </p:oleObj>
            </a:graphicData>
          </a:graphic>
        </p:graphicFrame>
        <p:sp>
          <p:nvSpPr>
            <p:cNvPr id="6157" name="Freeform 24"/>
            <p:cNvSpPr>
              <a:spLocks/>
            </p:cNvSpPr>
            <p:nvPr/>
          </p:nvSpPr>
          <p:spPr bwMode="auto">
            <a:xfrm>
              <a:off x="1824" y="1065"/>
              <a:ext cx="1" cy="308"/>
            </a:xfrm>
            <a:custGeom>
              <a:avLst/>
              <a:gdLst>
                <a:gd name="T0" fmla="*/ 0 w 1"/>
                <a:gd name="T1" fmla="*/ 0 h 308"/>
                <a:gd name="T2" fmla="*/ 1 w 1"/>
                <a:gd name="T3" fmla="*/ 308 h 308"/>
                <a:gd name="T4" fmla="*/ 0 60000 65536"/>
                <a:gd name="T5" fmla="*/ 0 60000 65536"/>
                <a:gd name="T6" fmla="*/ 0 w 1"/>
                <a:gd name="T7" fmla="*/ 0 h 308"/>
                <a:gd name="T8" fmla="*/ 1 w 1"/>
                <a:gd name="T9" fmla="*/ 308 h 3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08">
                  <a:moveTo>
                    <a:pt x="0" y="0"/>
                  </a:moveTo>
                  <a:lnTo>
                    <a:pt x="1" y="30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400800" y="2643188"/>
            <a:ext cx="2324100" cy="1365250"/>
            <a:chOff x="4032" y="1665"/>
            <a:chExt cx="1464" cy="860"/>
          </a:xfrm>
        </p:grpSpPr>
        <p:graphicFrame>
          <p:nvGraphicFramePr>
            <p:cNvPr id="6147" name="Object 19"/>
            <p:cNvGraphicFramePr>
              <a:graphicFrameLocks noChangeAspect="1"/>
            </p:cNvGraphicFramePr>
            <p:nvPr/>
          </p:nvGraphicFramePr>
          <p:xfrm>
            <a:off x="4032" y="2178"/>
            <a:ext cx="1329" cy="347"/>
          </p:xfrm>
          <a:graphic>
            <a:graphicData uri="http://schemas.openxmlformats.org/presentationml/2006/ole">
              <p:oleObj spid="_x0000_s13315" name="Equation" r:id="rId6" imgW="825480" imgH="215640" progId="Equation.3">
                <p:embed/>
              </p:oleObj>
            </a:graphicData>
          </a:graphic>
        </p:graphicFrame>
        <p:sp>
          <p:nvSpPr>
            <p:cNvPr id="6156" name="Freeform 25"/>
            <p:cNvSpPr>
              <a:spLocks/>
            </p:cNvSpPr>
            <p:nvPr/>
          </p:nvSpPr>
          <p:spPr bwMode="auto">
            <a:xfrm>
              <a:off x="4688" y="1665"/>
              <a:ext cx="808" cy="504"/>
            </a:xfrm>
            <a:custGeom>
              <a:avLst/>
              <a:gdLst>
                <a:gd name="T0" fmla="*/ 0 w 808"/>
                <a:gd name="T1" fmla="*/ 504 h 504"/>
                <a:gd name="T2" fmla="*/ 808 w 808"/>
                <a:gd name="T3" fmla="*/ 0 h 504"/>
                <a:gd name="T4" fmla="*/ 0 60000 65536"/>
                <a:gd name="T5" fmla="*/ 0 60000 65536"/>
                <a:gd name="T6" fmla="*/ 0 w 808"/>
                <a:gd name="T7" fmla="*/ 0 h 504"/>
                <a:gd name="T8" fmla="*/ 808 w 808"/>
                <a:gd name="T9" fmla="*/ 504 h 5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8" h="504">
                  <a:moveTo>
                    <a:pt x="0" y="504"/>
                  </a:moveTo>
                  <a:lnTo>
                    <a:pt x="808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Spectra of some real-world surfaces</a:t>
            </a:r>
          </a:p>
        </p:txBody>
      </p:sp>
      <p:pic>
        <p:nvPicPr>
          <p:cNvPr id="157699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1812925" y="2209800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2819400" y="2667000"/>
            <a:ext cx="2971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2514600" y="26670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Standardizing color experience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We would like to understand which spectra produce the same color sensation in people under similar viewing conditions</a:t>
            </a:r>
          </a:p>
          <a:p>
            <a:r>
              <a:rPr lang="en-US" smtClean="0"/>
              <a:t>Color matching experiments</a:t>
            </a:r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4013"/>
            <a:ext cx="7543800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4030663" y="6553200"/>
            <a:ext cx="5113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Foundations of Vision, by Brian Wandell, Sinauer Assoc.,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matching experiment 1</a:t>
            </a:r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748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749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750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751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752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753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754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7324725" y="6553200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W.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matching experiment 1</a:t>
            </a:r>
          </a:p>
        </p:txBody>
      </p:sp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72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73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74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75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76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77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78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79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0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1" name="Rectangle 13"/>
          <p:cNvSpPr>
            <a:spLocks noChangeArrowheads="1"/>
          </p:cNvSpPr>
          <p:nvPr/>
        </p:nvSpPr>
        <p:spPr bwMode="auto">
          <a:xfrm>
            <a:off x="7086600" y="5791200"/>
            <a:ext cx="3810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2" name="Rectangle 14"/>
          <p:cNvSpPr>
            <a:spLocks noChangeArrowheads="1"/>
          </p:cNvSpPr>
          <p:nvPr/>
        </p:nvSpPr>
        <p:spPr bwMode="auto">
          <a:xfrm>
            <a:off x="7620000" y="5334000"/>
            <a:ext cx="381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3" name="Rectangle 15"/>
          <p:cNvSpPr>
            <a:spLocks noChangeArrowheads="1"/>
          </p:cNvSpPr>
          <p:nvPr/>
        </p:nvSpPr>
        <p:spPr bwMode="auto">
          <a:xfrm>
            <a:off x="8153400" y="4800600"/>
            <a:ext cx="381000" cy="1219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60785" name="Line 17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6" name="Line 18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7" name="Line 19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8" name="Line 20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9" name="Line 21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0" name="Line 22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1" name="Line 23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2" name="Line 24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3" name="Line 25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4" name="Rectangle 26"/>
          <p:cNvSpPr>
            <a:spLocks noChangeArrowheads="1"/>
          </p:cNvSpPr>
          <p:nvPr/>
        </p:nvSpPr>
        <p:spPr bwMode="auto">
          <a:xfrm>
            <a:off x="7324725" y="6553200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W.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matching experiment 1</a:t>
            </a:r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796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797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798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799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00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01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02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03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04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05" name="Rectangle 13"/>
          <p:cNvSpPr>
            <a:spLocks noChangeArrowheads="1"/>
          </p:cNvSpPr>
          <p:nvPr/>
        </p:nvSpPr>
        <p:spPr bwMode="auto">
          <a:xfrm>
            <a:off x="7086600" y="5791200"/>
            <a:ext cx="3810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06" name="Rectangle 14"/>
          <p:cNvSpPr>
            <a:spLocks noChangeArrowheads="1"/>
          </p:cNvSpPr>
          <p:nvPr/>
        </p:nvSpPr>
        <p:spPr bwMode="auto">
          <a:xfrm>
            <a:off x="7620000" y="5029200"/>
            <a:ext cx="381000" cy="990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07" name="Rectangle 15"/>
          <p:cNvSpPr>
            <a:spLocks noChangeArrowheads="1"/>
          </p:cNvSpPr>
          <p:nvPr/>
        </p:nvSpPr>
        <p:spPr bwMode="auto">
          <a:xfrm>
            <a:off x="8153400" y="4800600"/>
            <a:ext cx="381000" cy="1219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08" name="Text Box 16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61809" name="Line 17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10" name="Line 18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11" name="Line 19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12" name="Line 20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13" name="Line 21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14" name="Line 22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15" name="Line 23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16" name="Line 24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17" name="Line 25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1818" name="Rectangle 26"/>
          <p:cNvSpPr>
            <a:spLocks noChangeArrowheads="1"/>
          </p:cNvSpPr>
          <p:nvPr/>
        </p:nvSpPr>
        <p:spPr bwMode="auto">
          <a:xfrm>
            <a:off x="7324725" y="6553200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W.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matching experiment 1</a:t>
            </a: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20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21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22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23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24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25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26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27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28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29" name="Rectangle 13"/>
          <p:cNvSpPr>
            <a:spLocks noChangeArrowheads="1"/>
          </p:cNvSpPr>
          <p:nvPr/>
        </p:nvSpPr>
        <p:spPr bwMode="auto">
          <a:xfrm>
            <a:off x="7086600" y="5791200"/>
            <a:ext cx="3810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30" name="Rectangle 14"/>
          <p:cNvSpPr>
            <a:spLocks noChangeArrowheads="1"/>
          </p:cNvSpPr>
          <p:nvPr/>
        </p:nvSpPr>
        <p:spPr bwMode="auto">
          <a:xfrm>
            <a:off x="7620000" y="4724400"/>
            <a:ext cx="381000" cy="1295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31" name="Rectangle 15"/>
          <p:cNvSpPr>
            <a:spLocks noChangeArrowheads="1"/>
          </p:cNvSpPr>
          <p:nvPr/>
        </p:nvSpPr>
        <p:spPr bwMode="auto">
          <a:xfrm>
            <a:off x="8153400" y="4800600"/>
            <a:ext cx="381000" cy="1219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32" name="Text Box 16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62833" name="Line 17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34" name="Line 18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35" name="Line 19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36" name="Line 20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37" name="Line 21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38" name="Line 22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39" name="Line 23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40" name="Line 24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41" name="Line 25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629400" y="2362200"/>
            <a:ext cx="2513013" cy="1752600"/>
            <a:chOff x="4176" y="1488"/>
            <a:chExt cx="1583" cy="1104"/>
          </a:xfrm>
        </p:grpSpPr>
        <p:sp>
          <p:nvSpPr>
            <p:cNvPr id="162844" name="Text Box 27"/>
            <p:cNvSpPr txBox="1">
              <a:spLocks noChangeArrowheads="1"/>
            </p:cNvSpPr>
            <p:nvPr/>
          </p:nvSpPr>
          <p:spPr bwMode="auto">
            <a:xfrm>
              <a:off x="4176" y="1488"/>
              <a:ext cx="1583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  <a:latin typeface="Times New Roman" pitchFamily="18" charset="0"/>
                  <a:cs typeface="Arial" pitchFamily="34" charset="0"/>
                </a:rPr>
                <a:t>The primary color amounts needed for a match</a:t>
              </a:r>
            </a:p>
          </p:txBody>
        </p:sp>
        <p:sp>
          <p:nvSpPr>
            <p:cNvPr id="162845" name="Line 28"/>
            <p:cNvSpPr>
              <a:spLocks noChangeShapeType="1"/>
            </p:cNvSpPr>
            <p:nvPr/>
          </p:nvSpPr>
          <p:spPr bwMode="auto">
            <a:xfrm>
              <a:off x="4896" y="2208"/>
              <a:ext cx="0" cy="38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62843" name="Rectangle 29"/>
          <p:cNvSpPr>
            <a:spLocks noChangeArrowheads="1"/>
          </p:cNvSpPr>
          <p:nvPr/>
        </p:nvSpPr>
        <p:spPr bwMode="auto">
          <a:xfrm>
            <a:off x="7324725" y="6553200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W.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matching experiment 2</a:t>
            </a: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844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845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846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847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848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849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850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851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852" name="Rectangle 12"/>
          <p:cNvSpPr>
            <a:spLocks noChangeArrowheads="1"/>
          </p:cNvSpPr>
          <p:nvPr/>
        </p:nvSpPr>
        <p:spPr bwMode="auto">
          <a:xfrm>
            <a:off x="7324725" y="6553200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W.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matching experiment 2</a:t>
            </a: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68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69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0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1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2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3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4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5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6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7" name="Rectangle 13"/>
          <p:cNvSpPr>
            <a:spLocks noChangeArrowheads="1"/>
          </p:cNvSpPr>
          <p:nvPr/>
        </p:nvSpPr>
        <p:spPr bwMode="auto">
          <a:xfrm>
            <a:off x="7086600" y="5181600"/>
            <a:ext cx="3810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8" name="Rectangle 14"/>
          <p:cNvSpPr>
            <a:spLocks noChangeArrowheads="1"/>
          </p:cNvSpPr>
          <p:nvPr/>
        </p:nvSpPr>
        <p:spPr bwMode="auto">
          <a:xfrm>
            <a:off x="7620000" y="5943600"/>
            <a:ext cx="381000" cy="76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9" name="Rectangle 15"/>
          <p:cNvSpPr>
            <a:spLocks noChangeArrowheads="1"/>
          </p:cNvSpPr>
          <p:nvPr/>
        </p:nvSpPr>
        <p:spPr bwMode="auto">
          <a:xfrm>
            <a:off x="8153400" y="5486400"/>
            <a:ext cx="381000" cy="533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80" name="Text Box 16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64881" name="Line 17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82" name="Line 18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83" name="Line 19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84" name="Line 20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85" name="Line 21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86" name="Line 22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87" name="Line 23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88" name="Line 24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89" name="Line 25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90" name="Rectangle 26"/>
          <p:cNvSpPr>
            <a:spLocks noChangeArrowheads="1"/>
          </p:cNvSpPr>
          <p:nvPr/>
        </p:nvSpPr>
        <p:spPr bwMode="auto">
          <a:xfrm>
            <a:off x="7324725" y="6553200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W.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matching experiment 2</a:t>
            </a: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892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893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894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895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897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898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899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00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01" name="Rectangle 13"/>
          <p:cNvSpPr>
            <a:spLocks noChangeArrowheads="1"/>
          </p:cNvSpPr>
          <p:nvPr/>
        </p:nvSpPr>
        <p:spPr bwMode="auto">
          <a:xfrm>
            <a:off x="7086600" y="5181600"/>
            <a:ext cx="3810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02" name="Rectangle 14"/>
          <p:cNvSpPr>
            <a:spLocks noChangeArrowheads="1"/>
          </p:cNvSpPr>
          <p:nvPr/>
        </p:nvSpPr>
        <p:spPr bwMode="auto">
          <a:xfrm>
            <a:off x="8153400" y="5334000"/>
            <a:ext cx="381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03" name="Text Box 15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65904" name="Line 16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05" name="Line 17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06" name="Line 18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07" name="Line 19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08" name="Line 20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09" name="Line 21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10" name="Line 22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11" name="Line 23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12" name="Line 24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5913" name="Rectangle 25"/>
          <p:cNvSpPr>
            <a:spLocks noChangeArrowheads="1"/>
          </p:cNvSpPr>
          <p:nvPr/>
        </p:nvSpPr>
        <p:spPr bwMode="auto">
          <a:xfrm>
            <a:off x="7324725" y="6553200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W.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matching experiment 2</a:t>
            </a:r>
          </a:p>
        </p:txBody>
      </p:sp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2362200" y="2133600"/>
            <a:ext cx="1676400" cy="26670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16" name="Freeform 4"/>
          <p:cNvSpPr>
            <a:spLocks/>
          </p:cNvSpPr>
          <p:nvPr/>
        </p:nvSpPr>
        <p:spPr bwMode="auto">
          <a:xfrm flipV="1">
            <a:off x="6215063" y="5467350"/>
            <a:ext cx="795337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17" name="Freeform 5"/>
          <p:cNvSpPr>
            <a:spLocks/>
          </p:cNvSpPr>
          <p:nvPr/>
        </p:nvSpPr>
        <p:spPr bwMode="auto">
          <a:xfrm flipV="1">
            <a:off x="5724525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18" name="Freeform 6"/>
          <p:cNvSpPr>
            <a:spLocks/>
          </p:cNvSpPr>
          <p:nvPr/>
        </p:nvSpPr>
        <p:spPr bwMode="auto">
          <a:xfrm flipV="1">
            <a:off x="5343525" y="548640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19" name="Freeform 7"/>
          <p:cNvSpPr>
            <a:spLocks/>
          </p:cNvSpPr>
          <p:nvPr/>
        </p:nvSpPr>
        <p:spPr bwMode="auto">
          <a:xfrm flipH="1" flipV="1">
            <a:off x="1524000" y="5619750"/>
            <a:ext cx="795338" cy="1074738"/>
          </a:xfrm>
          <a:custGeom>
            <a:avLst/>
            <a:gdLst>
              <a:gd name="T0" fmla="*/ 2147483647 w 501"/>
              <a:gd name="T1" fmla="*/ 2147483647 h 677"/>
              <a:gd name="T2" fmla="*/ 2147483647 w 501"/>
              <a:gd name="T3" fmla="*/ 2147483647 h 677"/>
              <a:gd name="T4" fmla="*/ 2147483647 w 501"/>
              <a:gd name="T5" fmla="*/ 2147483647 h 677"/>
              <a:gd name="T6" fmla="*/ 2147483647 w 501"/>
              <a:gd name="T7" fmla="*/ 2147483647 h 677"/>
              <a:gd name="T8" fmla="*/ 2147483647 w 501"/>
              <a:gd name="T9" fmla="*/ 2147483647 h 677"/>
              <a:gd name="T10" fmla="*/ 2147483647 w 501"/>
              <a:gd name="T11" fmla="*/ 2147483647 h 677"/>
              <a:gd name="T12" fmla="*/ 2147483647 w 501"/>
              <a:gd name="T13" fmla="*/ 2147483647 h 677"/>
              <a:gd name="T14" fmla="*/ 2147483647 w 501"/>
              <a:gd name="T15" fmla="*/ 2147483647 h 677"/>
              <a:gd name="T16" fmla="*/ 2147483647 w 501"/>
              <a:gd name="T17" fmla="*/ 2147483647 h 677"/>
              <a:gd name="T18" fmla="*/ 2147483647 w 501"/>
              <a:gd name="T19" fmla="*/ 2147483647 h 677"/>
              <a:gd name="T20" fmla="*/ 2147483647 w 501"/>
              <a:gd name="T21" fmla="*/ 2147483647 h 677"/>
              <a:gd name="T22" fmla="*/ 2147483647 w 501"/>
              <a:gd name="T23" fmla="*/ 2147483647 h 677"/>
              <a:gd name="T24" fmla="*/ 2147483647 w 501"/>
              <a:gd name="T25" fmla="*/ 2147483647 h 677"/>
              <a:gd name="T26" fmla="*/ 2147483647 w 501"/>
              <a:gd name="T27" fmla="*/ 2147483647 h 677"/>
              <a:gd name="T28" fmla="*/ 2147483647 w 501"/>
              <a:gd name="T29" fmla="*/ 2147483647 h 677"/>
              <a:gd name="T30" fmla="*/ 2147483647 w 501"/>
              <a:gd name="T31" fmla="*/ 2147483647 h 677"/>
              <a:gd name="T32" fmla="*/ 2147483647 w 501"/>
              <a:gd name="T33" fmla="*/ 2147483647 h 677"/>
              <a:gd name="T34" fmla="*/ 2147483647 w 501"/>
              <a:gd name="T35" fmla="*/ 2147483647 h 677"/>
              <a:gd name="T36" fmla="*/ 2147483647 w 501"/>
              <a:gd name="T37" fmla="*/ 2147483647 h 677"/>
              <a:gd name="T38" fmla="*/ 2147483647 w 501"/>
              <a:gd name="T39" fmla="*/ 2147483647 h 677"/>
              <a:gd name="T40" fmla="*/ 2147483647 w 501"/>
              <a:gd name="T41" fmla="*/ 2147483647 h 677"/>
              <a:gd name="T42" fmla="*/ 2147483647 w 501"/>
              <a:gd name="T43" fmla="*/ 2147483647 h 677"/>
              <a:gd name="T44" fmla="*/ 2147483647 w 501"/>
              <a:gd name="T45" fmla="*/ 2147483647 h 6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1"/>
              <a:gd name="T70" fmla="*/ 0 h 677"/>
              <a:gd name="T71" fmla="*/ 501 w 501"/>
              <a:gd name="T72" fmla="*/ 677 h 6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1" h="677">
                <a:moveTo>
                  <a:pt x="209" y="20"/>
                </a:moveTo>
                <a:cubicBezTo>
                  <a:pt x="290" y="0"/>
                  <a:pt x="360" y="32"/>
                  <a:pt x="436" y="53"/>
                </a:cubicBezTo>
                <a:cubicBezTo>
                  <a:pt x="472" y="77"/>
                  <a:pt x="484" y="102"/>
                  <a:pt x="501" y="142"/>
                </a:cubicBezTo>
                <a:cubicBezTo>
                  <a:pt x="478" y="211"/>
                  <a:pt x="439" y="276"/>
                  <a:pt x="403" y="337"/>
                </a:cubicBezTo>
                <a:cubicBezTo>
                  <a:pt x="378" y="379"/>
                  <a:pt x="372" y="410"/>
                  <a:pt x="338" y="442"/>
                </a:cubicBezTo>
                <a:cubicBezTo>
                  <a:pt x="329" y="469"/>
                  <a:pt x="314" y="483"/>
                  <a:pt x="298" y="507"/>
                </a:cubicBezTo>
                <a:cubicBezTo>
                  <a:pt x="254" y="493"/>
                  <a:pt x="216" y="465"/>
                  <a:pt x="176" y="442"/>
                </a:cubicBezTo>
                <a:cubicBezTo>
                  <a:pt x="166" y="436"/>
                  <a:pt x="155" y="430"/>
                  <a:pt x="144" y="426"/>
                </a:cubicBezTo>
                <a:cubicBezTo>
                  <a:pt x="128" y="420"/>
                  <a:pt x="95" y="410"/>
                  <a:pt x="95" y="410"/>
                </a:cubicBezTo>
                <a:cubicBezTo>
                  <a:pt x="65" y="420"/>
                  <a:pt x="40" y="424"/>
                  <a:pt x="14" y="442"/>
                </a:cubicBezTo>
                <a:cubicBezTo>
                  <a:pt x="0" y="500"/>
                  <a:pt x="31" y="500"/>
                  <a:pt x="79" y="531"/>
                </a:cubicBezTo>
                <a:cubicBezTo>
                  <a:pt x="152" y="579"/>
                  <a:pt x="212" y="650"/>
                  <a:pt x="298" y="677"/>
                </a:cubicBezTo>
                <a:cubicBezTo>
                  <a:pt x="290" y="637"/>
                  <a:pt x="298" y="593"/>
                  <a:pt x="282" y="556"/>
                </a:cubicBezTo>
                <a:cubicBezTo>
                  <a:pt x="244" y="465"/>
                  <a:pt x="112" y="380"/>
                  <a:pt x="22" y="345"/>
                </a:cubicBezTo>
                <a:cubicBezTo>
                  <a:pt x="12" y="394"/>
                  <a:pt x="18" y="393"/>
                  <a:pt x="38" y="434"/>
                </a:cubicBezTo>
                <a:cubicBezTo>
                  <a:pt x="58" y="475"/>
                  <a:pt x="31" y="444"/>
                  <a:pt x="63" y="474"/>
                </a:cubicBezTo>
                <a:cubicBezTo>
                  <a:pt x="106" y="584"/>
                  <a:pt x="189" y="580"/>
                  <a:pt x="290" y="596"/>
                </a:cubicBezTo>
                <a:cubicBezTo>
                  <a:pt x="284" y="579"/>
                  <a:pt x="275" y="538"/>
                  <a:pt x="257" y="523"/>
                </a:cubicBezTo>
                <a:cubicBezTo>
                  <a:pt x="199" y="473"/>
                  <a:pt x="128" y="448"/>
                  <a:pt x="54" y="434"/>
                </a:cubicBezTo>
                <a:cubicBezTo>
                  <a:pt x="67" y="399"/>
                  <a:pt x="85" y="374"/>
                  <a:pt x="95" y="337"/>
                </a:cubicBezTo>
                <a:cubicBezTo>
                  <a:pt x="112" y="276"/>
                  <a:pt x="123" y="221"/>
                  <a:pt x="168" y="174"/>
                </a:cubicBezTo>
                <a:cubicBezTo>
                  <a:pt x="170" y="165"/>
                  <a:pt x="179" y="127"/>
                  <a:pt x="184" y="117"/>
                </a:cubicBezTo>
                <a:cubicBezTo>
                  <a:pt x="188" y="108"/>
                  <a:pt x="200" y="93"/>
                  <a:pt x="200" y="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20" name="Line 8"/>
          <p:cNvSpPr>
            <a:spLocks noChangeShapeType="1"/>
          </p:cNvSpPr>
          <p:nvPr/>
        </p:nvSpPr>
        <p:spPr bwMode="auto">
          <a:xfrm flipV="1">
            <a:off x="1981200" y="5181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21" name="Line 9"/>
          <p:cNvSpPr>
            <a:spLocks noChangeShapeType="1"/>
          </p:cNvSpPr>
          <p:nvPr/>
        </p:nvSpPr>
        <p:spPr bwMode="auto">
          <a:xfrm flipV="1">
            <a:off x="2286000" y="563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22" name="Line 10"/>
          <p:cNvSpPr>
            <a:spLocks noChangeShapeType="1"/>
          </p:cNvSpPr>
          <p:nvPr/>
        </p:nvSpPr>
        <p:spPr bwMode="auto">
          <a:xfrm flipV="1">
            <a:off x="2133600" y="5410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23" name="Rectangle 11"/>
          <p:cNvSpPr>
            <a:spLocks noChangeArrowheads="1"/>
          </p:cNvSpPr>
          <p:nvPr/>
        </p:nvSpPr>
        <p:spPr bwMode="auto">
          <a:xfrm>
            <a:off x="4038600" y="2133600"/>
            <a:ext cx="1676400" cy="26670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24" name="Line 12"/>
          <p:cNvSpPr>
            <a:spLocks noChangeShapeType="1"/>
          </p:cNvSpPr>
          <p:nvPr/>
        </p:nvSpPr>
        <p:spPr bwMode="auto">
          <a:xfrm>
            <a:off x="7086600" y="601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25" name="Rectangle 13"/>
          <p:cNvSpPr>
            <a:spLocks noChangeArrowheads="1"/>
          </p:cNvSpPr>
          <p:nvPr/>
        </p:nvSpPr>
        <p:spPr bwMode="auto">
          <a:xfrm>
            <a:off x="7086600" y="5181600"/>
            <a:ext cx="3810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26" name="Rectangle 14"/>
          <p:cNvSpPr>
            <a:spLocks noChangeArrowheads="1"/>
          </p:cNvSpPr>
          <p:nvPr/>
        </p:nvSpPr>
        <p:spPr bwMode="auto">
          <a:xfrm>
            <a:off x="8153400" y="5334000"/>
            <a:ext cx="3810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27" name="Text Box 15"/>
          <p:cNvSpPr txBox="1">
            <a:spLocks noChangeArrowheads="1"/>
          </p:cNvSpPr>
          <p:nvPr/>
        </p:nvSpPr>
        <p:spPr bwMode="auto">
          <a:xfrm>
            <a:off x="7070725" y="6061075"/>
            <a:ext cx="163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66928" name="Line 16"/>
          <p:cNvSpPr>
            <a:spLocks noChangeShapeType="1"/>
          </p:cNvSpPr>
          <p:nvPr/>
        </p:nvSpPr>
        <p:spPr bwMode="auto">
          <a:xfrm flipH="1" flipV="1">
            <a:off x="48006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29" name="Line 17"/>
          <p:cNvSpPr>
            <a:spLocks noChangeShapeType="1"/>
          </p:cNvSpPr>
          <p:nvPr/>
        </p:nvSpPr>
        <p:spPr bwMode="auto">
          <a:xfrm flipH="1" flipV="1">
            <a:off x="5257800" y="548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30" name="Line 18"/>
          <p:cNvSpPr>
            <a:spLocks noChangeShapeType="1"/>
          </p:cNvSpPr>
          <p:nvPr/>
        </p:nvSpPr>
        <p:spPr bwMode="auto">
          <a:xfrm flipH="1" flipV="1">
            <a:off x="5715000" y="5334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31" name="Line 19"/>
          <p:cNvSpPr>
            <a:spLocks noChangeShapeType="1"/>
          </p:cNvSpPr>
          <p:nvPr/>
        </p:nvSpPr>
        <p:spPr bwMode="auto">
          <a:xfrm flipH="1" flipV="1">
            <a:off x="5638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32" name="Line 20"/>
          <p:cNvSpPr>
            <a:spLocks noChangeShapeType="1"/>
          </p:cNvSpPr>
          <p:nvPr/>
        </p:nvSpPr>
        <p:spPr bwMode="auto">
          <a:xfrm flipH="1" flipV="1">
            <a:off x="6019800" y="52578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33" name="Line 21"/>
          <p:cNvSpPr>
            <a:spLocks noChangeShapeType="1"/>
          </p:cNvSpPr>
          <p:nvPr/>
        </p:nvSpPr>
        <p:spPr bwMode="auto">
          <a:xfrm flipH="1" flipV="1">
            <a:off x="6553200" y="5181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34" name="Line 22"/>
          <p:cNvSpPr>
            <a:spLocks noChangeShapeType="1"/>
          </p:cNvSpPr>
          <p:nvPr/>
        </p:nvSpPr>
        <p:spPr bwMode="auto">
          <a:xfrm flipH="1" flipV="1">
            <a:off x="63246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35" name="Line 23"/>
          <p:cNvSpPr>
            <a:spLocks noChangeShapeType="1"/>
          </p:cNvSpPr>
          <p:nvPr/>
        </p:nvSpPr>
        <p:spPr bwMode="auto">
          <a:xfrm flipH="1" flipV="1">
            <a:off x="5867400" y="5486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36" name="Line 24"/>
          <p:cNvSpPr>
            <a:spLocks noChangeShapeType="1"/>
          </p:cNvSpPr>
          <p:nvPr/>
        </p:nvSpPr>
        <p:spPr bwMode="auto">
          <a:xfrm flipH="1" flipV="1">
            <a:off x="5410200" y="53340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37" name="Line 25"/>
          <p:cNvSpPr>
            <a:spLocks noChangeShapeType="1"/>
          </p:cNvSpPr>
          <p:nvPr/>
        </p:nvSpPr>
        <p:spPr bwMode="auto">
          <a:xfrm>
            <a:off x="136525" y="6054725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38" name="Rectangle 26"/>
          <p:cNvSpPr>
            <a:spLocks noChangeArrowheads="1"/>
          </p:cNvSpPr>
          <p:nvPr/>
        </p:nvSpPr>
        <p:spPr bwMode="auto">
          <a:xfrm>
            <a:off x="669925" y="5826125"/>
            <a:ext cx="3810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6939" name="Text Box 27"/>
          <p:cNvSpPr txBox="1">
            <a:spLocks noChangeArrowheads="1"/>
          </p:cNvSpPr>
          <p:nvPr/>
        </p:nvSpPr>
        <p:spPr bwMode="auto">
          <a:xfrm>
            <a:off x="120650" y="6096000"/>
            <a:ext cx="163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 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 flipH="1">
            <a:off x="1219200" y="4876800"/>
            <a:ext cx="1295400" cy="1360488"/>
            <a:chOff x="4416" y="1296"/>
            <a:chExt cx="816" cy="857"/>
          </a:xfrm>
        </p:grpSpPr>
        <p:sp>
          <p:nvSpPr>
            <p:cNvPr id="166950" name="Freeform 29"/>
            <p:cNvSpPr>
              <a:spLocks/>
            </p:cNvSpPr>
            <p:nvPr/>
          </p:nvSpPr>
          <p:spPr bwMode="auto">
            <a:xfrm flipV="1">
              <a:off x="4731" y="1476"/>
              <a:ext cx="501" cy="677"/>
            </a:xfrm>
            <a:custGeom>
              <a:avLst/>
              <a:gdLst>
                <a:gd name="T0" fmla="*/ 209 w 501"/>
                <a:gd name="T1" fmla="*/ 20 h 677"/>
                <a:gd name="T2" fmla="*/ 436 w 501"/>
                <a:gd name="T3" fmla="*/ 53 h 677"/>
                <a:gd name="T4" fmla="*/ 501 w 501"/>
                <a:gd name="T5" fmla="*/ 142 h 677"/>
                <a:gd name="T6" fmla="*/ 403 w 501"/>
                <a:gd name="T7" fmla="*/ 337 h 677"/>
                <a:gd name="T8" fmla="*/ 338 w 501"/>
                <a:gd name="T9" fmla="*/ 442 h 677"/>
                <a:gd name="T10" fmla="*/ 298 w 501"/>
                <a:gd name="T11" fmla="*/ 507 h 677"/>
                <a:gd name="T12" fmla="*/ 176 w 501"/>
                <a:gd name="T13" fmla="*/ 442 h 677"/>
                <a:gd name="T14" fmla="*/ 144 w 501"/>
                <a:gd name="T15" fmla="*/ 426 h 677"/>
                <a:gd name="T16" fmla="*/ 95 w 501"/>
                <a:gd name="T17" fmla="*/ 410 h 677"/>
                <a:gd name="T18" fmla="*/ 14 w 501"/>
                <a:gd name="T19" fmla="*/ 442 h 677"/>
                <a:gd name="T20" fmla="*/ 79 w 501"/>
                <a:gd name="T21" fmla="*/ 531 h 677"/>
                <a:gd name="T22" fmla="*/ 298 w 501"/>
                <a:gd name="T23" fmla="*/ 677 h 677"/>
                <a:gd name="T24" fmla="*/ 282 w 501"/>
                <a:gd name="T25" fmla="*/ 556 h 677"/>
                <a:gd name="T26" fmla="*/ 22 w 501"/>
                <a:gd name="T27" fmla="*/ 345 h 677"/>
                <a:gd name="T28" fmla="*/ 38 w 501"/>
                <a:gd name="T29" fmla="*/ 434 h 677"/>
                <a:gd name="T30" fmla="*/ 63 w 501"/>
                <a:gd name="T31" fmla="*/ 474 h 677"/>
                <a:gd name="T32" fmla="*/ 290 w 501"/>
                <a:gd name="T33" fmla="*/ 596 h 677"/>
                <a:gd name="T34" fmla="*/ 257 w 501"/>
                <a:gd name="T35" fmla="*/ 523 h 677"/>
                <a:gd name="T36" fmla="*/ 54 w 501"/>
                <a:gd name="T37" fmla="*/ 434 h 677"/>
                <a:gd name="T38" fmla="*/ 95 w 501"/>
                <a:gd name="T39" fmla="*/ 337 h 677"/>
                <a:gd name="T40" fmla="*/ 168 w 501"/>
                <a:gd name="T41" fmla="*/ 174 h 677"/>
                <a:gd name="T42" fmla="*/ 184 w 501"/>
                <a:gd name="T43" fmla="*/ 117 h 677"/>
                <a:gd name="T44" fmla="*/ 200 w 501"/>
                <a:gd name="T45" fmla="*/ 93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6951" name="Line 30"/>
            <p:cNvSpPr>
              <a:spLocks noChangeShapeType="1"/>
            </p:cNvSpPr>
            <p:nvPr/>
          </p:nvSpPr>
          <p:spPr bwMode="auto">
            <a:xfrm flipH="1" flipV="1">
              <a:off x="4416" y="1392"/>
              <a:ext cx="33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6952" name="Line 31"/>
            <p:cNvSpPr>
              <a:spLocks noChangeShapeType="1"/>
            </p:cNvSpPr>
            <p:nvPr/>
          </p:nvSpPr>
          <p:spPr bwMode="auto">
            <a:xfrm flipH="1" flipV="1">
              <a:off x="4944" y="1296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6953" name="Line 32"/>
            <p:cNvSpPr>
              <a:spLocks noChangeShapeType="1"/>
            </p:cNvSpPr>
            <p:nvPr/>
          </p:nvSpPr>
          <p:spPr bwMode="auto">
            <a:xfrm flipH="1" flipV="1">
              <a:off x="4800" y="1392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66941" name="Text Box 33"/>
          <p:cNvSpPr txBox="1">
            <a:spLocks noChangeArrowheads="1"/>
          </p:cNvSpPr>
          <p:nvPr/>
        </p:nvSpPr>
        <p:spPr bwMode="auto">
          <a:xfrm>
            <a:off x="152400" y="1600200"/>
            <a:ext cx="22098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  <a:latin typeface="Times New Roman" pitchFamily="18" charset="0"/>
                <a:cs typeface="Arial" pitchFamily="34" charset="0"/>
              </a:rPr>
              <a:t>We say a “negative” amount of p</a:t>
            </a:r>
            <a:r>
              <a:rPr lang="en-US" baseline="-25000">
                <a:solidFill>
                  <a:srgbClr val="3333CC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n-US">
                <a:solidFill>
                  <a:srgbClr val="3333CC"/>
                </a:solidFill>
                <a:latin typeface="Times New Roman" pitchFamily="18" charset="0"/>
                <a:cs typeface="Arial" pitchFamily="34" charset="0"/>
              </a:rPr>
              <a:t> was needed to make the match, because we added it to the test color’s side.</a:t>
            </a:r>
          </a:p>
        </p:txBody>
      </p:sp>
      <p:sp>
        <p:nvSpPr>
          <p:cNvPr id="757794" name="Text Box 34"/>
          <p:cNvSpPr txBox="1">
            <a:spLocks noChangeArrowheads="1"/>
          </p:cNvSpPr>
          <p:nvPr/>
        </p:nvSpPr>
        <p:spPr bwMode="auto">
          <a:xfrm>
            <a:off x="6553200" y="1327150"/>
            <a:ext cx="25130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  <a:latin typeface="Times New Roman" pitchFamily="18" charset="0"/>
                <a:cs typeface="Arial" pitchFamily="34" charset="0"/>
              </a:rPr>
              <a:t>The primary color amounts needed for a match: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054850" y="2625725"/>
            <a:ext cx="1631950" cy="1336675"/>
            <a:chOff x="4444" y="1654"/>
            <a:chExt cx="1028" cy="842"/>
          </a:xfrm>
        </p:grpSpPr>
        <p:sp>
          <p:nvSpPr>
            <p:cNvPr id="166945" name="Line 36"/>
            <p:cNvSpPr>
              <a:spLocks noChangeShapeType="1"/>
            </p:cNvSpPr>
            <p:nvPr/>
          </p:nvSpPr>
          <p:spPr bwMode="auto">
            <a:xfrm>
              <a:off x="4454" y="218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6946" name="Rectangle 37"/>
            <p:cNvSpPr>
              <a:spLocks noChangeArrowheads="1"/>
            </p:cNvSpPr>
            <p:nvPr/>
          </p:nvSpPr>
          <p:spPr bwMode="auto">
            <a:xfrm>
              <a:off x="4454" y="1654"/>
              <a:ext cx="240" cy="52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6947" name="Rectangle 38"/>
            <p:cNvSpPr>
              <a:spLocks noChangeArrowheads="1"/>
            </p:cNvSpPr>
            <p:nvPr/>
          </p:nvSpPr>
          <p:spPr bwMode="auto">
            <a:xfrm>
              <a:off x="5126" y="1750"/>
              <a:ext cx="240" cy="4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6948" name="Text Box 39"/>
            <p:cNvSpPr txBox="1">
              <a:spLocks noChangeArrowheads="1"/>
            </p:cNvSpPr>
            <p:nvPr/>
          </p:nvSpPr>
          <p:spPr bwMode="auto">
            <a:xfrm>
              <a:off x="4444" y="2208"/>
              <a:ext cx="10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p</a:t>
              </a:r>
              <a:r>
                <a:rPr lang="en-US" baseline="-250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1   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p</a:t>
              </a:r>
              <a:r>
                <a:rPr lang="en-US" baseline="-250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2    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p</a:t>
              </a:r>
              <a:r>
                <a:rPr lang="en-US" baseline="-250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3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166949" name="Rectangle 40"/>
            <p:cNvSpPr>
              <a:spLocks noChangeArrowheads="1"/>
            </p:cNvSpPr>
            <p:nvPr/>
          </p:nvSpPr>
          <p:spPr bwMode="auto">
            <a:xfrm>
              <a:off x="4790" y="2182"/>
              <a:ext cx="240" cy="1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66944" name="Rectangle 42"/>
          <p:cNvSpPr>
            <a:spLocks noChangeArrowheads="1"/>
          </p:cNvSpPr>
          <p:nvPr/>
        </p:nvSpPr>
        <p:spPr bwMode="auto">
          <a:xfrm>
            <a:off x="7324725" y="6553200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W. Freeman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formation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98650"/>
            <a:ext cx="70866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Trichromacy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 color matching experiments, most people can match any given light with three primaries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Primaries must be </a:t>
            </a:r>
            <a:r>
              <a:rPr lang="en-US" i="1" dirty="0" smtClean="0"/>
              <a:t>independent</a:t>
            </a:r>
            <a:r>
              <a:rPr lang="en-US" dirty="0" smtClean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For the same light and same primaries, most people select the same weights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Exception: color blindness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Trichromatic</a:t>
            </a:r>
            <a:r>
              <a:rPr lang="en-US" dirty="0" smtClean="0"/>
              <a:t> color theory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Three numbers seem to be sufficient for encoding color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Dates back to 18</a:t>
            </a:r>
            <a:r>
              <a:rPr lang="en-US" baseline="30000" dirty="0" smtClean="0"/>
              <a:t>th</a:t>
            </a:r>
            <a:r>
              <a:rPr lang="en-US" dirty="0" smtClean="0"/>
              <a:t> century (Thomas Young)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Lightness constancy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mtClean="0"/>
          </a:p>
        </p:txBody>
      </p: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990600"/>
            <a:ext cx="5143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7"/>
          <p:cNvSpPr>
            <a:spLocks noChangeArrowheads="1"/>
          </p:cNvSpPr>
          <p:nvPr/>
        </p:nvSpPr>
        <p:spPr bwMode="auto">
          <a:xfrm>
            <a:off x="984250" y="6338888"/>
            <a:ext cx="724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hlinkClick r:id="rId4"/>
              </a:rPr>
              <a:t>http://web.mit.edu/persci/people/adelson/checkershadow_illusion.html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Lightness constancy</a:t>
            </a:r>
          </a:p>
        </p:txBody>
      </p:sp>
      <p:sp>
        <p:nvSpPr>
          <p:cNvPr id="591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7772400" cy="1676400"/>
          </a:xfrm>
        </p:spPr>
        <p:txBody>
          <a:bodyPr/>
          <a:lstStyle/>
          <a:p>
            <a:r>
              <a:rPr lang="en-US" smtClean="0"/>
              <a:t>Possible explanations</a:t>
            </a:r>
          </a:p>
          <a:p>
            <a:pPr lvl="1"/>
            <a:r>
              <a:rPr lang="en-US" smtClean="0"/>
              <a:t>Simultaneous contrast</a:t>
            </a:r>
          </a:p>
          <a:p>
            <a:pPr lvl="1"/>
            <a:r>
              <a:rPr lang="en-US" smtClean="0"/>
              <a:t>Reflectance edges vs. illumination edges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990600"/>
            <a:ext cx="5143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984250" y="6338888"/>
            <a:ext cx="724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hlinkClick r:id="rId4"/>
              </a:rPr>
              <a:t>http://web.mit.edu/persci/people/adelson/checkershadow_illusion.html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 of Color</a:t>
            </a:r>
          </a:p>
        </p:txBody>
      </p:sp>
      <p:sp>
        <p:nvSpPr>
          <p:cNvPr id="1699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Physics of color</a:t>
            </a:r>
          </a:p>
          <a:p>
            <a:r>
              <a:rPr lang="en-US" smtClean="0"/>
              <a:t>Human encoding of color</a:t>
            </a:r>
          </a:p>
          <a:p>
            <a:r>
              <a:rPr lang="en-US" smtClean="0">
                <a:solidFill>
                  <a:srgbClr val="FF0000"/>
                </a:solidFill>
              </a:rPr>
              <a:t>Color spaces</a:t>
            </a:r>
          </a:p>
          <a:p>
            <a:r>
              <a:rPr lang="en-US" smtClean="0"/>
              <a:t>White balancing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color spaces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Defined by a choice of three </a:t>
            </a:r>
            <a:r>
              <a:rPr lang="en-US" i="1" smtClean="0"/>
              <a:t>primaries </a:t>
            </a:r>
          </a:p>
          <a:p>
            <a:r>
              <a:rPr lang="en-US" smtClean="0"/>
              <a:t>The coordinates of a color are given by the weights of the primaries used to match it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728788" y="3200400"/>
            <a:ext cx="1414462" cy="1220788"/>
            <a:chOff x="912" y="2256"/>
            <a:chExt cx="1296" cy="1104"/>
          </a:xfrm>
        </p:grpSpPr>
        <p:sp>
          <p:nvSpPr>
            <p:cNvPr id="171022" name="Line 6"/>
            <p:cNvSpPr>
              <a:spLocks noChangeShapeType="1"/>
            </p:cNvSpPr>
            <p:nvPr/>
          </p:nvSpPr>
          <p:spPr bwMode="auto">
            <a:xfrm flipV="1">
              <a:off x="960" y="2352"/>
              <a:ext cx="1152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023" name="Oval 4"/>
            <p:cNvSpPr>
              <a:spLocks noChangeArrowheads="1"/>
            </p:cNvSpPr>
            <p:nvPr/>
          </p:nvSpPr>
          <p:spPr bwMode="auto">
            <a:xfrm>
              <a:off x="912" y="3216"/>
              <a:ext cx="144" cy="1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1024" name="Oval 5"/>
            <p:cNvSpPr>
              <a:spLocks noChangeArrowheads="1"/>
            </p:cNvSpPr>
            <p:nvPr/>
          </p:nvSpPr>
          <p:spPr bwMode="auto">
            <a:xfrm>
              <a:off x="2064" y="225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538788" y="3276600"/>
            <a:ext cx="1676400" cy="1752600"/>
            <a:chOff x="3312" y="2304"/>
            <a:chExt cx="1536" cy="1584"/>
          </a:xfrm>
        </p:grpSpPr>
        <p:sp>
          <p:nvSpPr>
            <p:cNvPr id="171016" name="Line 7"/>
            <p:cNvSpPr>
              <a:spLocks noChangeShapeType="1"/>
            </p:cNvSpPr>
            <p:nvPr/>
          </p:nvSpPr>
          <p:spPr bwMode="auto">
            <a:xfrm flipV="1">
              <a:off x="3360" y="2400"/>
              <a:ext cx="1152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017" name="Line 11"/>
            <p:cNvSpPr>
              <a:spLocks noChangeShapeType="1"/>
            </p:cNvSpPr>
            <p:nvPr/>
          </p:nvSpPr>
          <p:spPr bwMode="auto">
            <a:xfrm>
              <a:off x="3360" y="3360"/>
              <a:ext cx="144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018" name="Line 12"/>
            <p:cNvSpPr>
              <a:spLocks noChangeShapeType="1"/>
            </p:cNvSpPr>
            <p:nvPr/>
          </p:nvSpPr>
          <p:spPr bwMode="auto">
            <a:xfrm>
              <a:off x="4560" y="2352"/>
              <a:ext cx="24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019" name="Oval 8"/>
            <p:cNvSpPr>
              <a:spLocks noChangeArrowheads="1"/>
            </p:cNvSpPr>
            <p:nvPr/>
          </p:nvSpPr>
          <p:spPr bwMode="auto">
            <a:xfrm>
              <a:off x="3312" y="3264"/>
              <a:ext cx="144" cy="1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1020" name="Oval 9"/>
            <p:cNvSpPr>
              <a:spLocks noChangeArrowheads="1"/>
            </p:cNvSpPr>
            <p:nvPr/>
          </p:nvSpPr>
          <p:spPr bwMode="auto">
            <a:xfrm>
              <a:off x="4464" y="230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71021" name="Oval 10"/>
            <p:cNvSpPr>
              <a:spLocks noChangeArrowheads="1"/>
            </p:cNvSpPr>
            <p:nvPr/>
          </p:nvSpPr>
          <p:spPr bwMode="auto">
            <a:xfrm>
              <a:off x="4704" y="3744"/>
              <a:ext cx="144" cy="14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71014" name="Text Box 13"/>
          <p:cNvSpPr txBox="1">
            <a:spLocks noChangeArrowheads="1"/>
          </p:cNvSpPr>
          <p:nvPr/>
        </p:nvSpPr>
        <p:spPr bwMode="auto">
          <a:xfrm>
            <a:off x="1036638" y="5181600"/>
            <a:ext cx="3206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mixing two lights produces</a:t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r>
              <a:rPr lang="en-US">
                <a:solidFill>
                  <a:srgbClr val="000000"/>
                </a:solidFill>
                <a:cs typeface="Arial" pitchFamily="34" charset="0"/>
              </a:rPr>
              <a:t>colors that lie along a straight</a:t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r>
              <a:rPr lang="en-US">
                <a:solidFill>
                  <a:srgbClr val="000000"/>
                </a:solidFill>
                <a:cs typeface="Arial" pitchFamily="34" charset="0"/>
              </a:rPr>
              <a:t>line in color space</a:t>
            </a:r>
          </a:p>
        </p:txBody>
      </p:sp>
      <p:sp>
        <p:nvSpPr>
          <p:cNvPr id="171015" name="Text Box 14"/>
          <p:cNvSpPr txBox="1">
            <a:spLocks noChangeArrowheads="1"/>
          </p:cNvSpPr>
          <p:nvPr/>
        </p:nvSpPr>
        <p:spPr bwMode="auto">
          <a:xfrm>
            <a:off x="5175250" y="5181600"/>
            <a:ext cx="3435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mixing three lights produces </a:t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r>
              <a:rPr lang="en-US">
                <a:solidFill>
                  <a:srgbClr val="000000"/>
                </a:solidFill>
                <a:cs typeface="Arial" pitchFamily="34" charset="0"/>
              </a:rPr>
              <a:t>colors that lie within the triangle </a:t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r>
              <a:rPr lang="en-US">
                <a:solidFill>
                  <a:srgbClr val="000000"/>
                </a:solidFill>
                <a:cs typeface="Arial" pitchFamily="34" charset="0"/>
              </a:rPr>
              <a:t>they define in color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15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How to compute the weights of the primaries </a:t>
            </a:r>
            <a:br>
              <a:rPr lang="en-US" sz="3200" smtClean="0"/>
            </a:br>
            <a:r>
              <a:rPr lang="en-US" sz="3200" smtClean="0"/>
              <a:t>to match any spectral signal</a:t>
            </a:r>
          </a:p>
        </p:txBody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4038600"/>
            <a:ext cx="8610600" cy="27432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b="1" smtClean="0">
                <a:latin typeface="Arial" pitchFamily="34" charset="0"/>
                <a:cs typeface="Arial" pitchFamily="34" charset="0"/>
              </a:rPr>
              <a:t>Matching functions: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the amount of each primary needed to match a monochromatic light source at each wavelength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257800" y="1828800"/>
            <a:ext cx="1447800" cy="1090613"/>
            <a:chOff x="3984" y="513"/>
            <a:chExt cx="912" cy="687"/>
          </a:xfrm>
        </p:grpSpPr>
        <p:sp>
          <p:nvSpPr>
            <p:cNvPr id="2078" name="Freeform 13"/>
            <p:cNvSpPr>
              <a:spLocks/>
            </p:cNvSpPr>
            <p:nvPr/>
          </p:nvSpPr>
          <p:spPr bwMode="auto">
            <a:xfrm flipV="1">
              <a:off x="4568" y="694"/>
              <a:ext cx="328" cy="443"/>
            </a:xfrm>
            <a:custGeom>
              <a:avLst/>
              <a:gdLst>
                <a:gd name="T0" fmla="*/ 17 w 501"/>
                <a:gd name="T1" fmla="*/ 2 h 677"/>
                <a:gd name="T2" fmla="*/ 34 w 501"/>
                <a:gd name="T3" fmla="*/ 5 h 677"/>
                <a:gd name="T4" fmla="*/ 39 w 501"/>
                <a:gd name="T5" fmla="*/ 11 h 677"/>
                <a:gd name="T6" fmla="*/ 31 w 501"/>
                <a:gd name="T7" fmla="*/ 27 h 677"/>
                <a:gd name="T8" fmla="*/ 27 w 501"/>
                <a:gd name="T9" fmla="*/ 35 h 677"/>
                <a:gd name="T10" fmla="*/ 24 w 501"/>
                <a:gd name="T11" fmla="*/ 40 h 677"/>
                <a:gd name="T12" fmla="*/ 14 w 501"/>
                <a:gd name="T13" fmla="*/ 35 h 677"/>
                <a:gd name="T14" fmla="*/ 12 w 501"/>
                <a:gd name="T15" fmla="*/ 34 h 677"/>
                <a:gd name="T16" fmla="*/ 8 w 501"/>
                <a:gd name="T17" fmla="*/ 32 h 677"/>
                <a:gd name="T18" fmla="*/ 1 w 501"/>
                <a:gd name="T19" fmla="*/ 35 h 677"/>
                <a:gd name="T20" fmla="*/ 6 w 501"/>
                <a:gd name="T21" fmla="*/ 41 h 677"/>
                <a:gd name="T22" fmla="*/ 24 w 501"/>
                <a:gd name="T23" fmla="*/ 53 h 677"/>
                <a:gd name="T24" fmla="*/ 22 w 501"/>
                <a:gd name="T25" fmla="*/ 44 h 677"/>
                <a:gd name="T26" fmla="*/ 2 w 501"/>
                <a:gd name="T27" fmla="*/ 27 h 677"/>
                <a:gd name="T28" fmla="*/ 3 w 501"/>
                <a:gd name="T29" fmla="*/ 34 h 677"/>
                <a:gd name="T30" fmla="*/ 5 w 501"/>
                <a:gd name="T31" fmla="*/ 37 h 677"/>
                <a:gd name="T32" fmla="*/ 23 w 501"/>
                <a:gd name="T33" fmla="*/ 46 h 677"/>
                <a:gd name="T34" fmla="*/ 20 w 501"/>
                <a:gd name="T35" fmla="*/ 41 h 677"/>
                <a:gd name="T36" fmla="*/ 5 w 501"/>
                <a:gd name="T37" fmla="*/ 34 h 677"/>
                <a:gd name="T38" fmla="*/ 8 w 501"/>
                <a:gd name="T39" fmla="*/ 27 h 677"/>
                <a:gd name="T40" fmla="*/ 13 w 501"/>
                <a:gd name="T41" fmla="*/ 14 h 677"/>
                <a:gd name="T42" fmla="*/ 14 w 501"/>
                <a:gd name="T43" fmla="*/ 9 h 677"/>
                <a:gd name="T44" fmla="*/ 16 w 501"/>
                <a:gd name="T45" fmla="*/ 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9" name="Freeform 14"/>
            <p:cNvSpPr>
              <a:spLocks/>
            </p:cNvSpPr>
            <p:nvPr/>
          </p:nvSpPr>
          <p:spPr bwMode="auto">
            <a:xfrm flipV="1">
              <a:off x="4365" y="757"/>
              <a:ext cx="329" cy="443"/>
            </a:xfrm>
            <a:custGeom>
              <a:avLst/>
              <a:gdLst>
                <a:gd name="T0" fmla="*/ 17 w 501"/>
                <a:gd name="T1" fmla="*/ 2 h 677"/>
                <a:gd name="T2" fmla="*/ 35 w 501"/>
                <a:gd name="T3" fmla="*/ 5 h 677"/>
                <a:gd name="T4" fmla="*/ 40 w 501"/>
                <a:gd name="T5" fmla="*/ 11 h 677"/>
                <a:gd name="T6" fmla="*/ 32 w 501"/>
                <a:gd name="T7" fmla="*/ 27 h 677"/>
                <a:gd name="T8" fmla="*/ 27 w 501"/>
                <a:gd name="T9" fmla="*/ 35 h 677"/>
                <a:gd name="T10" fmla="*/ 24 w 501"/>
                <a:gd name="T11" fmla="*/ 40 h 677"/>
                <a:gd name="T12" fmla="*/ 14 w 501"/>
                <a:gd name="T13" fmla="*/ 35 h 677"/>
                <a:gd name="T14" fmla="*/ 12 w 501"/>
                <a:gd name="T15" fmla="*/ 34 h 677"/>
                <a:gd name="T16" fmla="*/ 8 w 501"/>
                <a:gd name="T17" fmla="*/ 32 h 677"/>
                <a:gd name="T18" fmla="*/ 1 w 501"/>
                <a:gd name="T19" fmla="*/ 35 h 677"/>
                <a:gd name="T20" fmla="*/ 6 w 501"/>
                <a:gd name="T21" fmla="*/ 41 h 677"/>
                <a:gd name="T22" fmla="*/ 24 w 501"/>
                <a:gd name="T23" fmla="*/ 53 h 677"/>
                <a:gd name="T24" fmla="*/ 22 w 501"/>
                <a:gd name="T25" fmla="*/ 44 h 677"/>
                <a:gd name="T26" fmla="*/ 2 w 501"/>
                <a:gd name="T27" fmla="*/ 27 h 677"/>
                <a:gd name="T28" fmla="*/ 3 w 501"/>
                <a:gd name="T29" fmla="*/ 34 h 677"/>
                <a:gd name="T30" fmla="*/ 5 w 501"/>
                <a:gd name="T31" fmla="*/ 37 h 677"/>
                <a:gd name="T32" fmla="*/ 23 w 501"/>
                <a:gd name="T33" fmla="*/ 46 h 677"/>
                <a:gd name="T34" fmla="*/ 21 w 501"/>
                <a:gd name="T35" fmla="*/ 41 h 677"/>
                <a:gd name="T36" fmla="*/ 5 w 501"/>
                <a:gd name="T37" fmla="*/ 34 h 677"/>
                <a:gd name="T38" fmla="*/ 8 w 501"/>
                <a:gd name="T39" fmla="*/ 27 h 677"/>
                <a:gd name="T40" fmla="*/ 13 w 501"/>
                <a:gd name="T41" fmla="*/ 14 h 677"/>
                <a:gd name="T42" fmla="*/ 14 w 501"/>
                <a:gd name="T43" fmla="*/ 9 h 677"/>
                <a:gd name="T44" fmla="*/ 16 w 501"/>
                <a:gd name="T45" fmla="*/ 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0" name="Freeform 15"/>
            <p:cNvSpPr>
              <a:spLocks/>
            </p:cNvSpPr>
            <p:nvPr/>
          </p:nvSpPr>
          <p:spPr bwMode="auto">
            <a:xfrm flipV="1">
              <a:off x="4208" y="702"/>
              <a:ext cx="328" cy="443"/>
            </a:xfrm>
            <a:custGeom>
              <a:avLst/>
              <a:gdLst>
                <a:gd name="T0" fmla="*/ 17 w 501"/>
                <a:gd name="T1" fmla="*/ 2 h 677"/>
                <a:gd name="T2" fmla="*/ 34 w 501"/>
                <a:gd name="T3" fmla="*/ 5 h 677"/>
                <a:gd name="T4" fmla="*/ 39 w 501"/>
                <a:gd name="T5" fmla="*/ 11 h 677"/>
                <a:gd name="T6" fmla="*/ 31 w 501"/>
                <a:gd name="T7" fmla="*/ 27 h 677"/>
                <a:gd name="T8" fmla="*/ 27 w 501"/>
                <a:gd name="T9" fmla="*/ 35 h 677"/>
                <a:gd name="T10" fmla="*/ 24 w 501"/>
                <a:gd name="T11" fmla="*/ 40 h 677"/>
                <a:gd name="T12" fmla="*/ 14 w 501"/>
                <a:gd name="T13" fmla="*/ 35 h 677"/>
                <a:gd name="T14" fmla="*/ 12 w 501"/>
                <a:gd name="T15" fmla="*/ 34 h 677"/>
                <a:gd name="T16" fmla="*/ 8 w 501"/>
                <a:gd name="T17" fmla="*/ 32 h 677"/>
                <a:gd name="T18" fmla="*/ 1 w 501"/>
                <a:gd name="T19" fmla="*/ 35 h 677"/>
                <a:gd name="T20" fmla="*/ 6 w 501"/>
                <a:gd name="T21" fmla="*/ 41 h 677"/>
                <a:gd name="T22" fmla="*/ 24 w 501"/>
                <a:gd name="T23" fmla="*/ 53 h 677"/>
                <a:gd name="T24" fmla="*/ 22 w 501"/>
                <a:gd name="T25" fmla="*/ 44 h 677"/>
                <a:gd name="T26" fmla="*/ 2 w 501"/>
                <a:gd name="T27" fmla="*/ 27 h 677"/>
                <a:gd name="T28" fmla="*/ 3 w 501"/>
                <a:gd name="T29" fmla="*/ 34 h 677"/>
                <a:gd name="T30" fmla="*/ 5 w 501"/>
                <a:gd name="T31" fmla="*/ 37 h 677"/>
                <a:gd name="T32" fmla="*/ 23 w 501"/>
                <a:gd name="T33" fmla="*/ 46 h 677"/>
                <a:gd name="T34" fmla="*/ 20 w 501"/>
                <a:gd name="T35" fmla="*/ 41 h 677"/>
                <a:gd name="T36" fmla="*/ 5 w 501"/>
                <a:gd name="T37" fmla="*/ 34 h 677"/>
                <a:gd name="T38" fmla="*/ 8 w 501"/>
                <a:gd name="T39" fmla="*/ 27 h 677"/>
                <a:gd name="T40" fmla="*/ 13 w 501"/>
                <a:gd name="T41" fmla="*/ 14 h 677"/>
                <a:gd name="T42" fmla="*/ 14 w 501"/>
                <a:gd name="T43" fmla="*/ 9 h 677"/>
                <a:gd name="T44" fmla="*/ 16 w 501"/>
                <a:gd name="T45" fmla="*/ 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1" name="Line 16"/>
            <p:cNvSpPr>
              <a:spLocks noChangeShapeType="1"/>
            </p:cNvSpPr>
            <p:nvPr/>
          </p:nvSpPr>
          <p:spPr bwMode="auto">
            <a:xfrm flipH="1" flipV="1">
              <a:off x="3984" y="639"/>
              <a:ext cx="220" cy="1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2" name="Line 17"/>
            <p:cNvSpPr>
              <a:spLocks noChangeShapeType="1"/>
            </p:cNvSpPr>
            <p:nvPr/>
          </p:nvSpPr>
          <p:spPr bwMode="auto">
            <a:xfrm flipH="1" flipV="1">
              <a:off x="4330" y="513"/>
              <a:ext cx="63" cy="2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4361" y="576"/>
              <a:ext cx="409" cy="251"/>
              <a:chOff x="4361" y="576"/>
              <a:chExt cx="409" cy="251"/>
            </a:xfrm>
          </p:grpSpPr>
          <p:sp>
            <p:nvSpPr>
              <p:cNvPr id="2092" name="Line 19"/>
              <p:cNvSpPr>
                <a:spLocks noChangeShapeType="1"/>
              </p:cNvSpPr>
              <p:nvPr/>
            </p:nvSpPr>
            <p:spPr bwMode="auto">
              <a:xfrm flipH="1" flipV="1">
                <a:off x="4361" y="639"/>
                <a:ext cx="221" cy="188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3" name="Line 20"/>
              <p:cNvSpPr>
                <a:spLocks noChangeShapeType="1"/>
              </p:cNvSpPr>
              <p:nvPr/>
            </p:nvSpPr>
            <p:spPr bwMode="auto">
              <a:xfrm flipH="1" flipV="1">
                <a:off x="4707" y="576"/>
                <a:ext cx="63" cy="220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4" name="Line 21"/>
              <p:cNvSpPr>
                <a:spLocks noChangeShapeType="1"/>
              </p:cNvSpPr>
              <p:nvPr/>
            </p:nvSpPr>
            <p:spPr bwMode="auto">
              <a:xfrm flipH="1" flipV="1">
                <a:off x="4613" y="639"/>
                <a:ext cx="63" cy="125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4176" y="607"/>
              <a:ext cx="374" cy="283"/>
              <a:chOff x="4176" y="607"/>
              <a:chExt cx="374" cy="283"/>
            </a:xfrm>
          </p:grpSpPr>
          <p:sp>
            <p:nvSpPr>
              <p:cNvPr id="2089" name="Line 23"/>
              <p:cNvSpPr>
                <a:spLocks noChangeShapeType="1"/>
              </p:cNvSpPr>
              <p:nvPr/>
            </p:nvSpPr>
            <p:spPr bwMode="auto">
              <a:xfrm flipH="1" flipV="1">
                <a:off x="4176" y="705"/>
                <a:ext cx="217" cy="185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0" name="Line 24"/>
              <p:cNvSpPr>
                <a:spLocks noChangeShapeType="1"/>
              </p:cNvSpPr>
              <p:nvPr/>
            </p:nvSpPr>
            <p:spPr bwMode="auto">
              <a:xfrm flipH="1" flipV="1">
                <a:off x="4487" y="607"/>
                <a:ext cx="63" cy="22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1" name="Line 25"/>
              <p:cNvSpPr>
                <a:spLocks noChangeShapeType="1"/>
              </p:cNvSpPr>
              <p:nvPr/>
            </p:nvSpPr>
            <p:spPr bwMode="auto">
              <a:xfrm flipH="1" flipV="1">
                <a:off x="4424" y="702"/>
                <a:ext cx="63" cy="125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85" name="Line 26"/>
            <p:cNvSpPr>
              <a:spLocks noChangeShapeType="1"/>
            </p:cNvSpPr>
            <p:nvPr/>
          </p:nvSpPr>
          <p:spPr bwMode="auto">
            <a:xfrm flipH="1" flipV="1">
              <a:off x="4236" y="639"/>
              <a:ext cx="62" cy="125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6" name="Oval 27"/>
            <p:cNvSpPr>
              <a:spLocks noChangeArrowheads="1"/>
            </p:cNvSpPr>
            <p:nvPr/>
          </p:nvSpPr>
          <p:spPr bwMode="auto">
            <a:xfrm rot="-1693360">
              <a:off x="4176" y="768"/>
              <a:ext cx="240" cy="9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7" name="Oval 28"/>
            <p:cNvSpPr>
              <a:spLocks noChangeArrowheads="1"/>
            </p:cNvSpPr>
            <p:nvPr/>
          </p:nvSpPr>
          <p:spPr bwMode="auto">
            <a:xfrm rot="-1693360">
              <a:off x="4368" y="816"/>
              <a:ext cx="240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8" name="Oval 29"/>
            <p:cNvSpPr>
              <a:spLocks noChangeArrowheads="1"/>
            </p:cNvSpPr>
            <p:nvPr/>
          </p:nvSpPr>
          <p:spPr bwMode="auto">
            <a:xfrm rot="-1693360">
              <a:off x="4560" y="768"/>
              <a:ext cx="240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54" name="Line 30"/>
          <p:cNvSpPr>
            <a:spLocks noChangeShapeType="1"/>
          </p:cNvSpPr>
          <p:nvPr/>
        </p:nvSpPr>
        <p:spPr bwMode="auto">
          <a:xfrm>
            <a:off x="4114800" y="24384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477000" y="2622550"/>
            <a:ext cx="1012825" cy="882650"/>
            <a:chOff x="4454" y="1508"/>
            <a:chExt cx="638" cy="556"/>
          </a:xfrm>
        </p:grpSpPr>
        <p:grpSp>
          <p:nvGrpSpPr>
            <p:cNvPr id="6" name="Group 33"/>
            <p:cNvGrpSpPr>
              <a:grpSpLocks/>
            </p:cNvGrpSpPr>
            <p:nvPr/>
          </p:nvGrpSpPr>
          <p:grpSpPr bwMode="auto">
            <a:xfrm>
              <a:off x="4464" y="1508"/>
              <a:ext cx="576" cy="364"/>
              <a:chOff x="4464" y="1296"/>
              <a:chExt cx="912" cy="576"/>
            </a:xfrm>
          </p:grpSpPr>
          <p:sp>
            <p:nvSpPr>
              <p:cNvPr id="2074" name="Line 34"/>
              <p:cNvSpPr>
                <a:spLocks noChangeShapeType="1"/>
              </p:cNvSpPr>
              <p:nvPr/>
            </p:nvSpPr>
            <p:spPr bwMode="auto">
              <a:xfrm>
                <a:off x="4464" y="1872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5" name="Rectangle 35"/>
              <p:cNvSpPr>
                <a:spLocks noChangeArrowheads="1"/>
              </p:cNvSpPr>
              <p:nvPr/>
            </p:nvSpPr>
            <p:spPr bwMode="auto">
              <a:xfrm>
                <a:off x="4464" y="1728"/>
                <a:ext cx="240" cy="14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6" name="Rectangle 36"/>
              <p:cNvSpPr>
                <a:spLocks noChangeArrowheads="1"/>
              </p:cNvSpPr>
              <p:nvPr/>
            </p:nvSpPr>
            <p:spPr bwMode="auto">
              <a:xfrm>
                <a:off x="4800" y="1296"/>
                <a:ext cx="240" cy="57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7" name="Rectangle 37"/>
              <p:cNvSpPr>
                <a:spLocks noChangeArrowheads="1"/>
              </p:cNvSpPr>
              <p:nvPr/>
            </p:nvSpPr>
            <p:spPr bwMode="auto">
              <a:xfrm>
                <a:off x="5136" y="1488"/>
                <a:ext cx="240" cy="38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73" name="Text Box 38"/>
            <p:cNvSpPr txBox="1">
              <a:spLocks noChangeArrowheads="1"/>
            </p:cNvSpPr>
            <p:nvPr/>
          </p:nvSpPr>
          <p:spPr bwMode="auto">
            <a:xfrm>
              <a:off x="4454" y="1872"/>
              <a:ext cx="6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p</a:t>
              </a:r>
              <a:r>
                <a:rPr lang="en-US" sz="1400" baseline="-25000">
                  <a:solidFill>
                    <a:srgbClr val="000000"/>
                  </a:solidFill>
                  <a:cs typeface="Arial" pitchFamily="34" charset="0"/>
                </a:rPr>
                <a:t>1    </a:t>
              </a:r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 p</a:t>
              </a:r>
              <a:r>
                <a:rPr lang="en-US" sz="1400" baseline="-25000">
                  <a:solidFill>
                    <a:srgbClr val="000000"/>
                  </a:solidFill>
                  <a:cs typeface="Arial" pitchFamily="34" charset="0"/>
                </a:rPr>
                <a:t>2     </a:t>
              </a:r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 p</a:t>
              </a:r>
              <a:r>
                <a:rPr lang="en-US" sz="1400" baseline="-25000">
                  <a:solidFill>
                    <a:srgbClr val="000000"/>
                  </a:solidFill>
                  <a:cs typeface="Arial" pitchFamily="34" charset="0"/>
                </a:rPr>
                <a:t>3</a:t>
              </a:r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 </a:t>
              </a:r>
            </a:p>
          </p:txBody>
        </p:sp>
      </p:grpSp>
      <p:sp>
        <p:nvSpPr>
          <p:cNvPr id="2056" name="Rectangle 39"/>
          <p:cNvSpPr>
            <a:spLocks noChangeArrowheads="1"/>
          </p:cNvSpPr>
          <p:nvPr/>
        </p:nvSpPr>
        <p:spPr bwMode="auto">
          <a:xfrm>
            <a:off x="7324725" y="6553200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Source: W. Freeman</a:t>
            </a: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-71438" y="1752600"/>
            <a:ext cx="3729038" cy="4343400"/>
            <a:chOff x="-71976" y="1752600"/>
            <a:chExt cx="3729576" cy="4343400"/>
          </a:xfrm>
        </p:grpSpPr>
        <p:graphicFrame>
          <p:nvGraphicFramePr>
            <p:cNvPr id="2050" name="Object 31"/>
            <p:cNvGraphicFramePr>
              <a:graphicFrameLocks noChangeAspect="1"/>
            </p:cNvGraphicFramePr>
            <p:nvPr/>
          </p:nvGraphicFramePr>
          <p:xfrm>
            <a:off x="1981200" y="1752600"/>
            <a:ext cx="1676400" cy="1538287"/>
          </p:xfrm>
          <a:graphic>
            <a:graphicData uri="http://schemas.openxmlformats.org/presentationml/2006/ole">
              <p:oleObj spid="_x0000_s8194" name="Image" r:id="rId4" imgW="1541899" imgH="1414155" progId="Photoshop.Image.6">
                <p:embed/>
              </p:oleObj>
            </a:graphicData>
          </a:graphic>
        </p:graphicFrame>
        <p:grpSp>
          <p:nvGrpSpPr>
            <p:cNvPr id="8" name="Group 32"/>
            <p:cNvGrpSpPr>
              <a:grpSpLocks/>
            </p:cNvGrpSpPr>
            <p:nvPr/>
          </p:nvGrpSpPr>
          <p:grpSpPr bwMode="auto">
            <a:xfrm>
              <a:off x="-71976" y="5334000"/>
              <a:ext cx="576" cy="762000"/>
              <a:chOff x="4224" y="3456"/>
              <a:chExt cx="576" cy="480"/>
            </a:xfrm>
          </p:grpSpPr>
          <p:sp>
            <p:nvSpPr>
              <p:cNvPr id="2059" name="Line 33"/>
              <p:cNvSpPr>
                <a:spLocks noChangeShapeType="1"/>
              </p:cNvSpPr>
              <p:nvPr/>
            </p:nvSpPr>
            <p:spPr bwMode="auto">
              <a:xfrm flipV="1">
                <a:off x="4224" y="38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0" name="Line 34"/>
              <p:cNvSpPr>
                <a:spLocks noChangeShapeType="1"/>
              </p:cNvSpPr>
              <p:nvPr/>
            </p:nvSpPr>
            <p:spPr bwMode="auto">
              <a:xfrm flipV="1">
                <a:off x="4272" y="379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1" name="Line 35"/>
              <p:cNvSpPr>
                <a:spLocks noChangeShapeType="1"/>
              </p:cNvSpPr>
              <p:nvPr/>
            </p:nvSpPr>
            <p:spPr bwMode="auto">
              <a:xfrm flipV="1">
                <a:off x="4320" y="36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2" name="Line 36"/>
              <p:cNvSpPr>
                <a:spLocks noChangeShapeType="1"/>
              </p:cNvSpPr>
              <p:nvPr/>
            </p:nvSpPr>
            <p:spPr bwMode="auto">
              <a:xfrm flipV="1">
                <a:off x="4368" y="374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3" name="Line 37"/>
              <p:cNvSpPr>
                <a:spLocks noChangeShapeType="1"/>
              </p:cNvSpPr>
              <p:nvPr/>
            </p:nvSpPr>
            <p:spPr bwMode="auto">
              <a:xfrm flipV="1">
                <a:off x="4416" y="379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4" name="Line 38"/>
              <p:cNvSpPr>
                <a:spLocks noChangeShapeType="1"/>
              </p:cNvSpPr>
              <p:nvPr/>
            </p:nvSpPr>
            <p:spPr bwMode="auto">
              <a:xfrm flipV="1">
                <a:off x="4464" y="379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5" name="Line 39"/>
              <p:cNvSpPr>
                <a:spLocks noChangeShapeType="1"/>
              </p:cNvSpPr>
              <p:nvPr/>
            </p:nvSpPr>
            <p:spPr bwMode="auto">
              <a:xfrm flipV="1">
                <a:off x="4512" y="379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6" name="Line 40"/>
              <p:cNvSpPr>
                <a:spLocks noChangeShapeType="1"/>
              </p:cNvSpPr>
              <p:nvPr/>
            </p:nvSpPr>
            <p:spPr bwMode="auto">
              <a:xfrm flipV="1">
                <a:off x="4560" y="374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7" name="Line 41"/>
              <p:cNvSpPr>
                <a:spLocks noChangeShapeType="1"/>
              </p:cNvSpPr>
              <p:nvPr/>
            </p:nvSpPr>
            <p:spPr bwMode="auto">
              <a:xfrm flipV="1">
                <a:off x="4608" y="374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8" name="Line 42"/>
              <p:cNvSpPr>
                <a:spLocks noChangeShapeType="1"/>
              </p:cNvSpPr>
              <p:nvPr/>
            </p:nvSpPr>
            <p:spPr bwMode="auto">
              <a:xfrm flipV="1">
                <a:off x="4656" y="360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9" name="Line 43"/>
              <p:cNvSpPr>
                <a:spLocks noChangeShapeType="1"/>
              </p:cNvSpPr>
              <p:nvPr/>
            </p:nvSpPr>
            <p:spPr bwMode="auto">
              <a:xfrm flipV="1">
                <a:off x="4704" y="355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0" name="Line 44"/>
              <p:cNvSpPr>
                <a:spLocks noChangeShapeType="1"/>
              </p:cNvSpPr>
              <p:nvPr/>
            </p:nvSpPr>
            <p:spPr bwMode="auto">
              <a:xfrm flipV="1">
                <a:off x="4752" y="355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1" name="Line 45"/>
              <p:cNvSpPr>
                <a:spLocks noChangeShapeType="1"/>
              </p:cNvSpPr>
              <p:nvPr/>
            </p:nvSpPr>
            <p:spPr bwMode="auto">
              <a:xfrm flipV="1">
                <a:off x="4800" y="3456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3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RGB space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2209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Primaries are monochromatic lights (for monitors, they correspond to the three types of phosphors)</a:t>
            </a:r>
          </a:p>
          <a:p>
            <a:pPr>
              <a:lnSpc>
                <a:spcPct val="90000"/>
              </a:lnSpc>
            </a:pPr>
            <a:r>
              <a:rPr lang="en-US" i="1" smtClean="0"/>
              <a:t>Subtractive matching</a:t>
            </a:r>
            <a:r>
              <a:rPr lang="en-US" smtClean="0"/>
              <a:t> required for some wavelengths</a:t>
            </a:r>
          </a:p>
          <a:p>
            <a:pPr>
              <a:lnSpc>
                <a:spcPct val="90000"/>
              </a:lnSpc>
            </a:pPr>
            <a:endParaRPr lang="en-US" sz="2400" smtClean="0"/>
          </a:p>
        </p:txBody>
      </p: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257550"/>
            <a:ext cx="40386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1219200" y="5240338"/>
          <a:ext cx="1828800" cy="1085850"/>
        </p:xfrm>
        <a:graphic>
          <a:graphicData uri="http://schemas.openxmlformats.org/presentationml/2006/ole">
            <p:oleObj spid="_x0000_s9218" name="Image" r:id="rId5" imgW="3022222" imgH="1790476" progId="Photoshop.Image.10">
              <p:embed/>
            </p:oleObj>
          </a:graphicData>
        </a:graphic>
      </p:graphicFrame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1425" y="3251200"/>
            <a:ext cx="1958975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4876800" y="2932113"/>
            <a:ext cx="264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RGB matching functions</a:t>
            </a:r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1371600" y="2895600"/>
            <a:ext cx="169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RGB primaries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How to compute the weights of the primaries </a:t>
            </a:r>
            <a:br>
              <a:rPr lang="en-US" sz="3200" smtClean="0"/>
            </a:br>
            <a:r>
              <a:rPr lang="en-US" sz="3200" smtClean="0"/>
              <a:t>to match any spectral signal</a:t>
            </a:r>
          </a:p>
        </p:txBody>
      </p:sp>
      <p:sp>
        <p:nvSpPr>
          <p:cNvPr id="4100" name="Content Placeholder 14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4724400"/>
          </a:xfrm>
        </p:spPr>
        <p:txBody>
          <a:bodyPr/>
          <a:lstStyle/>
          <a:p>
            <a:r>
              <a:rPr lang="en-US" sz="2800" smtClean="0"/>
              <a:t>Let </a:t>
            </a:r>
            <a:r>
              <a:rPr lang="en-US" sz="2800" i="1" smtClean="0"/>
              <a:t>c</a:t>
            </a:r>
            <a:r>
              <a:rPr lang="en-US" sz="2800" smtClean="0"/>
              <a:t>(</a:t>
            </a:r>
            <a:r>
              <a:rPr lang="el-GR" sz="2800" i="1" smtClean="0"/>
              <a:t>λ</a:t>
            </a:r>
            <a:r>
              <a:rPr lang="en-US" sz="2800" smtClean="0"/>
              <a:t>) be one of the matching functions, and let </a:t>
            </a:r>
            <a:r>
              <a:rPr lang="en-US" sz="2800" i="1" smtClean="0"/>
              <a:t>t</a:t>
            </a:r>
            <a:r>
              <a:rPr lang="en-US" sz="2800" smtClean="0"/>
              <a:t>(</a:t>
            </a:r>
            <a:r>
              <a:rPr lang="el-GR" sz="2800" i="1" smtClean="0"/>
              <a:t>λ</a:t>
            </a:r>
            <a:r>
              <a:rPr lang="en-US" sz="2800" smtClean="0"/>
              <a:t>) be the spectrum of the signal. Then the weight of the corresponding primary needed to match </a:t>
            </a:r>
            <a:r>
              <a:rPr lang="en-US" sz="2800" i="1" smtClean="0"/>
              <a:t>t</a:t>
            </a:r>
            <a:r>
              <a:rPr lang="en-US" sz="2800" smtClean="0"/>
              <a:t> is </a:t>
            </a:r>
          </a:p>
        </p:txBody>
      </p:sp>
      <p:graphicFrame>
        <p:nvGraphicFramePr>
          <p:cNvPr id="4098" name="Object 12"/>
          <p:cNvGraphicFramePr>
            <a:graphicFrameLocks noChangeAspect="1"/>
          </p:cNvGraphicFramePr>
          <p:nvPr/>
        </p:nvGraphicFramePr>
        <p:xfrm>
          <a:off x="3200400" y="2792413"/>
          <a:ext cx="2667000" cy="941387"/>
        </p:xfrm>
        <a:graphic>
          <a:graphicData uri="http://schemas.openxmlformats.org/presentationml/2006/ole">
            <p:oleObj spid="_x0000_s10242" name="Equation" r:id="rId4" imgW="1079280" imgH="380880" progId="Equation.3">
              <p:embed/>
            </p:oleObj>
          </a:graphicData>
        </a:graphic>
      </p:graphicFrame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1981200" y="4572000"/>
            <a:ext cx="7938" cy="19621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Freeform 6"/>
          <p:cNvSpPr>
            <a:spLocks/>
          </p:cNvSpPr>
          <p:nvPr/>
        </p:nvSpPr>
        <p:spPr bwMode="auto">
          <a:xfrm>
            <a:off x="2000250" y="5297488"/>
            <a:ext cx="4572000" cy="1216025"/>
          </a:xfrm>
          <a:custGeom>
            <a:avLst/>
            <a:gdLst>
              <a:gd name="T0" fmla="*/ 2147483647 w 2880"/>
              <a:gd name="T1" fmla="*/ 2147483647 h 766"/>
              <a:gd name="T2" fmla="*/ 2147483647 w 2880"/>
              <a:gd name="T3" fmla="*/ 2147483647 h 766"/>
              <a:gd name="T4" fmla="*/ 2147483647 w 2880"/>
              <a:gd name="T5" fmla="*/ 2147483647 h 766"/>
              <a:gd name="T6" fmla="*/ 2147483647 w 2880"/>
              <a:gd name="T7" fmla="*/ 2147483647 h 766"/>
              <a:gd name="T8" fmla="*/ 2147483647 w 2880"/>
              <a:gd name="T9" fmla="*/ 2147483647 h 766"/>
              <a:gd name="T10" fmla="*/ 2147483647 w 2880"/>
              <a:gd name="T11" fmla="*/ 2147483647 h 766"/>
              <a:gd name="T12" fmla="*/ 2147483647 w 2880"/>
              <a:gd name="T13" fmla="*/ 2147483647 h 766"/>
              <a:gd name="T14" fmla="*/ 2147483647 w 2880"/>
              <a:gd name="T15" fmla="*/ 2147483647 h 766"/>
              <a:gd name="T16" fmla="*/ 2147483647 w 2880"/>
              <a:gd name="T17" fmla="*/ 2147483647 h 766"/>
              <a:gd name="T18" fmla="*/ 2147483647 w 2880"/>
              <a:gd name="T19" fmla="*/ 2147483647 h 766"/>
              <a:gd name="T20" fmla="*/ 2147483647 w 2880"/>
              <a:gd name="T21" fmla="*/ 2147483647 h 766"/>
              <a:gd name="T22" fmla="*/ 2147483647 w 2880"/>
              <a:gd name="T23" fmla="*/ 2147483647 h 766"/>
              <a:gd name="T24" fmla="*/ 2147483647 w 2880"/>
              <a:gd name="T25" fmla="*/ 2147483647 h 766"/>
              <a:gd name="T26" fmla="*/ 2147483647 w 2880"/>
              <a:gd name="T27" fmla="*/ 2147483647 h 766"/>
              <a:gd name="T28" fmla="*/ 2147483647 w 2880"/>
              <a:gd name="T29" fmla="*/ 2147483647 h 766"/>
              <a:gd name="T30" fmla="*/ 2147483647 w 2880"/>
              <a:gd name="T31" fmla="*/ 2147483647 h 766"/>
              <a:gd name="T32" fmla="*/ 2147483647 w 2880"/>
              <a:gd name="T33" fmla="*/ 2147483647 h 766"/>
              <a:gd name="T34" fmla="*/ 2147483647 w 2880"/>
              <a:gd name="T35" fmla="*/ 2147483647 h 766"/>
              <a:gd name="T36" fmla="*/ 2147483647 w 2880"/>
              <a:gd name="T37" fmla="*/ 2147483647 h 766"/>
              <a:gd name="T38" fmla="*/ 2147483647 w 2880"/>
              <a:gd name="T39" fmla="*/ 2147483647 h 766"/>
              <a:gd name="T40" fmla="*/ 2147483647 w 2880"/>
              <a:gd name="T41" fmla="*/ 2147483647 h 766"/>
              <a:gd name="T42" fmla="*/ 2147483647 w 2880"/>
              <a:gd name="T43" fmla="*/ 2147483647 h 766"/>
              <a:gd name="T44" fmla="*/ 2147483647 w 2880"/>
              <a:gd name="T45" fmla="*/ 2147483647 h 766"/>
              <a:gd name="T46" fmla="*/ 2147483647 w 2880"/>
              <a:gd name="T47" fmla="*/ 2147483647 h 766"/>
              <a:gd name="T48" fmla="*/ 2147483647 w 2880"/>
              <a:gd name="T49" fmla="*/ 2147483647 h 766"/>
              <a:gd name="T50" fmla="*/ 2147483647 w 2880"/>
              <a:gd name="T51" fmla="*/ 2147483647 h 766"/>
              <a:gd name="T52" fmla="*/ 2147483647 w 2880"/>
              <a:gd name="T53" fmla="*/ 2147483647 h 766"/>
              <a:gd name="T54" fmla="*/ 2147483647 w 2880"/>
              <a:gd name="T55" fmla="*/ 2147483647 h 766"/>
              <a:gd name="T56" fmla="*/ 2147483647 w 2880"/>
              <a:gd name="T57" fmla="*/ 2147483647 h 766"/>
              <a:gd name="T58" fmla="*/ 2147483647 w 2880"/>
              <a:gd name="T59" fmla="*/ 2147483647 h 766"/>
              <a:gd name="T60" fmla="*/ 2147483647 w 2880"/>
              <a:gd name="T61" fmla="*/ 2147483647 h 766"/>
              <a:gd name="T62" fmla="*/ 2147483647 w 2880"/>
              <a:gd name="T63" fmla="*/ 2147483647 h 766"/>
              <a:gd name="T64" fmla="*/ 2147483647 w 2880"/>
              <a:gd name="T65" fmla="*/ 2147483647 h 766"/>
              <a:gd name="T66" fmla="*/ 2147483647 w 2880"/>
              <a:gd name="T67" fmla="*/ 2147483647 h 766"/>
              <a:gd name="T68" fmla="*/ 2147483647 w 2880"/>
              <a:gd name="T69" fmla="*/ 2147483647 h 766"/>
              <a:gd name="T70" fmla="*/ 2147483647 w 2880"/>
              <a:gd name="T71" fmla="*/ 2147483647 h 766"/>
              <a:gd name="T72" fmla="*/ 2147483647 w 2880"/>
              <a:gd name="T73" fmla="*/ 2147483647 h 766"/>
              <a:gd name="T74" fmla="*/ 2147483647 w 2880"/>
              <a:gd name="T75" fmla="*/ 2147483647 h 766"/>
              <a:gd name="T76" fmla="*/ 2147483647 w 2880"/>
              <a:gd name="T77" fmla="*/ 2147483647 h 766"/>
              <a:gd name="T78" fmla="*/ 2147483647 w 2880"/>
              <a:gd name="T79" fmla="*/ 2147483647 h 766"/>
              <a:gd name="T80" fmla="*/ 2147483647 w 2880"/>
              <a:gd name="T81" fmla="*/ 2147483647 h 766"/>
              <a:gd name="T82" fmla="*/ 2147483647 w 2880"/>
              <a:gd name="T83" fmla="*/ 2147483647 h 766"/>
              <a:gd name="T84" fmla="*/ 2147483647 w 2880"/>
              <a:gd name="T85" fmla="*/ 2147483647 h 766"/>
              <a:gd name="T86" fmla="*/ 2147483647 w 2880"/>
              <a:gd name="T87" fmla="*/ 2147483647 h 766"/>
              <a:gd name="T88" fmla="*/ 2147483647 w 2880"/>
              <a:gd name="T89" fmla="*/ 2147483647 h 766"/>
              <a:gd name="T90" fmla="*/ 2147483647 w 2880"/>
              <a:gd name="T91" fmla="*/ 2147483647 h 766"/>
              <a:gd name="T92" fmla="*/ 2147483647 w 2880"/>
              <a:gd name="T93" fmla="*/ 2147483647 h 766"/>
              <a:gd name="T94" fmla="*/ 2147483647 w 2880"/>
              <a:gd name="T95" fmla="*/ 2147483647 h 766"/>
              <a:gd name="T96" fmla="*/ 2147483647 w 2880"/>
              <a:gd name="T97" fmla="*/ 2147483647 h 76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80"/>
              <a:gd name="T148" fmla="*/ 0 h 766"/>
              <a:gd name="T149" fmla="*/ 2880 w 2880"/>
              <a:gd name="T150" fmla="*/ 766 h 76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80" h="766">
                <a:moveTo>
                  <a:pt x="0" y="700"/>
                </a:moveTo>
                <a:lnTo>
                  <a:pt x="32" y="707"/>
                </a:lnTo>
                <a:lnTo>
                  <a:pt x="56" y="707"/>
                </a:lnTo>
                <a:lnTo>
                  <a:pt x="80" y="693"/>
                </a:lnTo>
                <a:lnTo>
                  <a:pt x="104" y="687"/>
                </a:lnTo>
                <a:lnTo>
                  <a:pt x="128" y="667"/>
                </a:lnTo>
                <a:lnTo>
                  <a:pt x="152" y="647"/>
                </a:lnTo>
                <a:lnTo>
                  <a:pt x="159" y="641"/>
                </a:lnTo>
                <a:lnTo>
                  <a:pt x="175" y="627"/>
                </a:lnTo>
                <a:lnTo>
                  <a:pt x="183" y="614"/>
                </a:lnTo>
                <a:lnTo>
                  <a:pt x="191" y="601"/>
                </a:lnTo>
                <a:lnTo>
                  <a:pt x="199" y="588"/>
                </a:lnTo>
                <a:lnTo>
                  <a:pt x="207" y="575"/>
                </a:lnTo>
                <a:lnTo>
                  <a:pt x="223" y="561"/>
                </a:lnTo>
                <a:lnTo>
                  <a:pt x="231" y="548"/>
                </a:lnTo>
                <a:lnTo>
                  <a:pt x="239" y="535"/>
                </a:lnTo>
                <a:lnTo>
                  <a:pt x="247" y="522"/>
                </a:lnTo>
                <a:lnTo>
                  <a:pt x="255" y="508"/>
                </a:lnTo>
                <a:lnTo>
                  <a:pt x="263" y="495"/>
                </a:lnTo>
                <a:lnTo>
                  <a:pt x="279" y="469"/>
                </a:lnTo>
                <a:lnTo>
                  <a:pt x="295" y="442"/>
                </a:lnTo>
                <a:lnTo>
                  <a:pt x="311" y="423"/>
                </a:lnTo>
                <a:lnTo>
                  <a:pt x="327" y="409"/>
                </a:lnTo>
                <a:lnTo>
                  <a:pt x="335" y="390"/>
                </a:lnTo>
                <a:lnTo>
                  <a:pt x="351" y="383"/>
                </a:lnTo>
                <a:lnTo>
                  <a:pt x="367" y="383"/>
                </a:lnTo>
                <a:lnTo>
                  <a:pt x="383" y="383"/>
                </a:lnTo>
                <a:lnTo>
                  <a:pt x="399" y="396"/>
                </a:lnTo>
                <a:lnTo>
                  <a:pt x="407" y="403"/>
                </a:lnTo>
                <a:lnTo>
                  <a:pt x="415" y="409"/>
                </a:lnTo>
                <a:lnTo>
                  <a:pt x="423" y="423"/>
                </a:lnTo>
                <a:lnTo>
                  <a:pt x="431" y="436"/>
                </a:lnTo>
                <a:lnTo>
                  <a:pt x="439" y="449"/>
                </a:lnTo>
                <a:lnTo>
                  <a:pt x="447" y="469"/>
                </a:lnTo>
                <a:lnTo>
                  <a:pt x="471" y="469"/>
                </a:lnTo>
                <a:lnTo>
                  <a:pt x="487" y="482"/>
                </a:lnTo>
                <a:lnTo>
                  <a:pt x="495" y="495"/>
                </a:lnTo>
                <a:lnTo>
                  <a:pt x="511" y="508"/>
                </a:lnTo>
                <a:lnTo>
                  <a:pt x="519" y="528"/>
                </a:lnTo>
                <a:lnTo>
                  <a:pt x="526" y="542"/>
                </a:lnTo>
                <a:lnTo>
                  <a:pt x="542" y="555"/>
                </a:lnTo>
                <a:lnTo>
                  <a:pt x="550" y="568"/>
                </a:lnTo>
                <a:lnTo>
                  <a:pt x="566" y="575"/>
                </a:lnTo>
                <a:lnTo>
                  <a:pt x="582" y="575"/>
                </a:lnTo>
                <a:lnTo>
                  <a:pt x="598" y="575"/>
                </a:lnTo>
                <a:lnTo>
                  <a:pt x="622" y="555"/>
                </a:lnTo>
                <a:lnTo>
                  <a:pt x="630" y="548"/>
                </a:lnTo>
                <a:lnTo>
                  <a:pt x="638" y="535"/>
                </a:lnTo>
                <a:lnTo>
                  <a:pt x="654" y="522"/>
                </a:lnTo>
                <a:lnTo>
                  <a:pt x="662" y="508"/>
                </a:lnTo>
                <a:lnTo>
                  <a:pt x="670" y="495"/>
                </a:lnTo>
                <a:lnTo>
                  <a:pt x="678" y="475"/>
                </a:lnTo>
                <a:lnTo>
                  <a:pt x="694" y="462"/>
                </a:lnTo>
                <a:lnTo>
                  <a:pt x="702" y="442"/>
                </a:lnTo>
                <a:lnTo>
                  <a:pt x="710" y="423"/>
                </a:lnTo>
                <a:lnTo>
                  <a:pt x="718" y="409"/>
                </a:lnTo>
                <a:lnTo>
                  <a:pt x="734" y="390"/>
                </a:lnTo>
                <a:lnTo>
                  <a:pt x="742" y="376"/>
                </a:lnTo>
                <a:lnTo>
                  <a:pt x="750" y="357"/>
                </a:lnTo>
                <a:lnTo>
                  <a:pt x="766" y="343"/>
                </a:lnTo>
                <a:lnTo>
                  <a:pt x="774" y="330"/>
                </a:lnTo>
                <a:lnTo>
                  <a:pt x="782" y="317"/>
                </a:lnTo>
                <a:lnTo>
                  <a:pt x="798" y="310"/>
                </a:lnTo>
                <a:lnTo>
                  <a:pt x="806" y="304"/>
                </a:lnTo>
                <a:lnTo>
                  <a:pt x="814" y="297"/>
                </a:lnTo>
                <a:lnTo>
                  <a:pt x="830" y="297"/>
                </a:lnTo>
                <a:lnTo>
                  <a:pt x="838" y="304"/>
                </a:lnTo>
                <a:lnTo>
                  <a:pt x="846" y="310"/>
                </a:lnTo>
                <a:lnTo>
                  <a:pt x="862" y="317"/>
                </a:lnTo>
                <a:lnTo>
                  <a:pt x="870" y="337"/>
                </a:lnTo>
                <a:lnTo>
                  <a:pt x="989" y="291"/>
                </a:lnTo>
                <a:lnTo>
                  <a:pt x="997" y="277"/>
                </a:lnTo>
                <a:lnTo>
                  <a:pt x="997" y="264"/>
                </a:lnTo>
                <a:lnTo>
                  <a:pt x="1005" y="251"/>
                </a:lnTo>
                <a:lnTo>
                  <a:pt x="1013" y="231"/>
                </a:lnTo>
                <a:lnTo>
                  <a:pt x="1021" y="218"/>
                </a:lnTo>
                <a:lnTo>
                  <a:pt x="1037" y="198"/>
                </a:lnTo>
                <a:lnTo>
                  <a:pt x="1045" y="185"/>
                </a:lnTo>
                <a:lnTo>
                  <a:pt x="1053" y="165"/>
                </a:lnTo>
                <a:lnTo>
                  <a:pt x="1069" y="152"/>
                </a:lnTo>
                <a:lnTo>
                  <a:pt x="1077" y="139"/>
                </a:lnTo>
                <a:lnTo>
                  <a:pt x="1093" y="119"/>
                </a:lnTo>
                <a:lnTo>
                  <a:pt x="1109" y="106"/>
                </a:lnTo>
                <a:lnTo>
                  <a:pt x="1117" y="93"/>
                </a:lnTo>
                <a:lnTo>
                  <a:pt x="1133" y="79"/>
                </a:lnTo>
                <a:lnTo>
                  <a:pt x="1149" y="66"/>
                </a:lnTo>
                <a:lnTo>
                  <a:pt x="1165" y="53"/>
                </a:lnTo>
                <a:lnTo>
                  <a:pt x="1181" y="40"/>
                </a:lnTo>
                <a:lnTo>
                  <a:pt x="1197" y="33"/>
                </a:lnTo>
                <a:lnTo>
                  <a:pt x="1213" y="20"/>
                </a:lnTo>
                <a:lnTo>
                  <a:pt x="1229" y="13"/>
                </a:lnTo>
                <a:lnTo>
                  <a:pt x="1245" y="7"/>
                </a:lnTo>
                <a:lnTo>
                  <a:pt x="1260" y="0"/>
                </a:lnTo>
                <a:lnTo>
                  <a:pt x="1276" y="0"/>
                </a:lnTo>
                <a:lnTo>
                  <a:pt x="1292" y="0"/>
                </a:lnTo>
                <a:lnTo>
                  <a:pt x="1316" y="20"/>
                </a:lnTo>
                <a:lnTo>
                  <a:pt x="1348" y="46"/>
                </a:lnTo>
                <a:lnTo>
                  <a:pt x="1372" y="73"/>
                </a:lnTo>
                <a:lnTo>
                  <a:pt x="1404" y="99"/>
                </a:lnTo>
                <a:lnTo>
                  <a:pt x="1428" y="126"/>
                </a:lnTo>
                <a:lnTo>
                  <a:pt x="1460" y="152"/>
                </a:lnTo>
                <a:lnTo>
                  <a:pt x="1476" y="165"/>
                </a:lnTo>
                <a:lnTo>
                  <a:pt x="1492" y="172"/>
                </a:lnTo>
                <a:lnTo>
                  <a:pt x="1508" y="185"/>
                </a:lnTo>
                <a:lnTo>
                  <a:pt x="1524" y="198"/>
                </a:lnTo>
                <a:lnTo>
                  <a:pt x="1540" y="205"/>
                </a:lnTo>
                <a:lnTo>
                  <a:pt x="1556" y="211"/>
                </a:lnTo>
                <a:lnTo>
                  <a:pt x="1580" y="218"/>
                </a:lnTo>
                <a:lnTo>
                  <a:pt x="1596" y="225"/>
                </a:lnTo>
                <a:lnTo>
                  <a:pt x="1612" y="231"/>
                </a:lnTo>
                <a:lnTo>
                  <a:pt x="1627" y="231"/>
                </a:lnTo>
                <a:lnTo>
                  <a:pt x="1651" y="231"/>
                </a:lnTo>
                <a:lnTo>
                  <a:pt x="1667" y="231"/>
                </a:lnTo>
                <a:lnTo>
                  <a:pt x="1675" y="218"/>
                </a:lnTo>
                <a:lnTo>
                  <a:pt x="1683" y="205"/>
                </a:lnTo>
                <a:lnTo>
                  <a:pt x="1691" y="198"/>
                </a:lnTo>
                <a:lnTo>
                  <a:pt x="1699" y="192"/>
                </a:lnTo>
                <a:lnTo>
                  <a:pt x="1707" y="185"/>
                </a:lnTo>
                <a:lnTo>
                  <a:pt x="1715" y="185"/>
                </a:lnTo>
                <a:lnTo>
                  <a:pt x="1731" y="178"/>
                </a:lnTo>
                <a:lnTo>
                  <a:pt x="1739" y="178"/>
                </a:lnTo>
                <a:lnTo>
                  <a:pt x="1755" y="185"/>
                </a:lnTo>
                <a:lnTo>
                  <a:pt x="1771" y="198"/>
                </a:lnTo>
                <a:lnTo>
                  <a:pt x="1779" y="211"/>
                </a:lnTo>
                <a:lnTo>
                  <a:pt x="1795" y="225"/>
                </a:lnTo>
                <a:lnTo>
                  <a:pt x="1803" y="238"/>
                </a:lnTo>
                <a:lnTo>
                  <a:pt x="1819" y="258"/>
                </a:lnTo>
                <a:lnTo>
                  <a:pt x="1827" y="271"/>
                </a:lnTo>
                <a:lnTo>
                  <a:pt x="1835" y="297"/>
                </a:lnTo>
                <a:lnTo>
                  <a:pt x="1851" y="330"/>
                </a:lnTo>
                <a:lnTo>
                  <a:pt x="1875" y="350"/>
                </a:lnTo>
                <a:lnTo>
                  <a:pt x="1883" y="363"/>
                </a:lnTo>
                <a:lnTo>
                  <a:pt x="1899" y="370"/>
                </a:lnTo>
                <a:lnTo>
                  <a:pt x="1915" y="370"/>
                </a:lnTo>
                <a:lnTo>
                  <a:pt x="1931" y="370"/>
                </a:lnTo>
                <a:lnTo>
                  <a:pt x="1955" y="370"/>
                </a:lnTo>
                <a:lnTo>
                  <a:pt x="1971" y="357"/>
                </a:lnTo>
                <a:lnTo>
                  <a:pt x="2154" y="304"/>
                </a:lnTo>
                <a:lnTo>
                  <a:pt x="2170" y="317"/>
                </a:lnTo>
                <a:lnTo>
                  <a:pt x="2186" y="337"/>
                </a:lnTo>
                <a:lnTo>
                  <a:pt x="2202" y="357"/>
                </a:lnTo>
                <a:lnTo>
                  <a:pt x="2210" y="383"/>
                </a:lnTo>
                <a:lnTo>
                  <a:pt x="2226" y="409"/>
                </a:lnTo>
                <a:lnTo>
                  <a:pt x="2242" y="436"/>
                </a:lnTo>
                <a:lnTo>
                  <a:pt x="2258" y="462"/>
                </a:lnTo>
                <a:lnTo>
                  <a:pt x="2274" y="482"/>
                </a:lnTo>
                <a:lnTo>
                  <a:pt x="2290" y="489"/>
                </a:lnTo>
                <a:lnTo>
                  <a:pt x="2306" y="495"/>
                </a:lnTo>
                <a:lnTo>
                  <a:pt x="2330" y="495"/>
                </a:lnTo>
                <a:lnTo>
                  <a:pt x="2353" y="475"/>
                </a:lnTo>
                <a:lnTo>
                  <a:pt x="2361" y="469"/>
                </a:lnTo>
                <a:lnTo>
                  <a:pt x="2377" y="442"/>
                </a:lnTo>
                <a:lnTo>
                  <a:pt x="2385" y="423"/>
                </a:lnTo>
                <a:lnTo>
                  <a:pt x="2393" y="396"/>
                </a:lnTo>
                <a:lnTo>
                  <a:pt x="2401" y="370"/>
                </a:lnTo>
                <a:lnTo>
                  <a:pt x="2417" y="343"/>
                </a:lnTo>
                <a:lnTo>
                  <a:pt x="2425" y="317"/>
                </a:lnTo>
                <a:lnTo>
                  <a:pt x="2441" y="297"/>
                </a:lnTo>
                <a:lnTo>
                  <a:pt x="2449" y="291"/>
                </a:lnTo>
                <a:lnTo>
                  <a:pt x="2465" y="284"/>
                </a:lnTo>
                <a:lnTo>
                  <a:pt x="2481" y="284"/>
                </a:lnTo>
                <a:lnTo>
                  <a:pt x="2497" y="310"/>
                </a:lnTo>
                <a:lnTo>
                  <a:pt x="2505" y="317"/>
                </a:lnTo>
                <a:lnTo>
                  <a:pt x="2513" y="337"/>
                </a:lnTo>
                <a:lnTo>
                  <a:pt x="2537" y="363"/>
                </a:lnTo>
                <a:lnTo>
                  <a:pt x="2553" y="383"/>
                </a:lnTo>
                <a:lnTo>
                  <a:pt x="2569" y="409"/>
                </a:lnTo>
                <a:lnTo>
                  <a:pt x="2593" y="436"/>
                </a:lnTo>
                <a:lnTo>
                  <a:pt x="2609" y="456"/>
                </a:lnTo>
                <a:lnTo>
                  <a:pt x="2633" y="469"/>
                </a:lnTo>
                <a:lnTo>
                  <a:pt x="2649" y="469"/>
                </a:lnTo>
                <a:lnTo>
                  <a:pt x="2657" y="469"/>
                </a:lnTo>
                <a:lnTo>
                  <a:pt x="2665" y="462"/>
                </a:lnTo>
                <a:lnTo>
                  <a:pt x="2665" y="456"/>
                </a:lnTo>
                <a:lnTo>
                  <a:pt x="2673" y="442"/>
                </a:lnTo>
                <a:lnTo>
                  <a:pt x="2673" y="423"/>
                </a:lnTo>
                <a:lnTo>
                  <a:pt x="2689" y="403"/>
                </a:lnTo>
                <a:lnTo>
                  <a:pt x="2705" y="403"/>
                </a:lnTo>
                <a:lnTo>
                  <a:pt x="2728" y="423"/>
                </a:lnTo>
                <a:lnTo>
                  <a:pt x="2736" y="436"/>
                </a:lnTo>
                <a:lnTo>
                  <a:pt x="2744" y="449"/>
                </a:lnTo>
                <a:lnTo>
                  <a:pt x="2760" y="469"/>
                </a:lnTo>
                <a:lnTo>
                  <a:pt x="2768" y="482"/>
                </a:lnTo>
                <a:lnTo>
                  <a:pt x="2776" y="502"/>
                </a:lnTo>
                <a:lnTo>
                  <a:pt x="2792" y="528"/>
                </a:lnTo>
                <a:lnTo>
                  <a:pt x="2800" y="548"/>
                </a:lnTo>
                <a:lnTo>
                  <a:pt x="2808" y="568"/>
                </a:lnTo>
                <a:lnTo>
                  <a:pt x="2816" y="594"/>
                </a:lnTo>
                <a:lnTo>
                  <a:pt x="2824" y="614"/>
                </a:lnTo>
                <a:lnTo>
                  <a:pt x="2832" y="641"/>
                </a:lnTo>
                <a:lnTo>
                  <a:pt x="2840" y="660"/>
                </a:lnTo>
                <a:lnTo>
                  <a:pt x="2848" y="680"/>
                </a:lnTo>
                <a:lnTo>
                  <a:pt x="2856" y="700"/>
                </a:lnTo>
                <a:lnTo>
                  <a:pt x="2864" y="720"/>
                </a:lnTo>
                <a:lnTo>
                  <a:pt x="2872" y="740"/>
                </a:lnTo>
                <a:lnTo>
                  <a:pt x="2880" y="753"/>
                </a:lnTo>
                <a:lnTo>
                  <a:pt x="2880" y="766"/>
                </a:ln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3" name="Freeform 8"/>
          <p:cNvSpPr>
            <a:spLocks/>
          </p:cNvSpPr>
          <p:nvPr/>
        </p:nvSpPr>
        <p:spPr bwMode="auto">
          <a:xfrm>
            <a:off x="2171700" y="5257800"/>
            <a:ext cx="2595563" cy="1276350"/>
          </a:xfrm>
          <a:custGeom>
            <a:avLst/>
            <a:gdLst>
              <a:gd name="T0" fmla="*/ 2147483647 w 1635"/>
              <a:gd name="T1" fmla="*/ 2147483647 h 502"/>
              <a:gd name="T2" fmla="*/ 2147483647 w 1635"/>
              <a:gd name="T3" fmla="*/ 2147483647 h 502"/>
              <a:gd name="T4" fmla="*/ 2147483647 w 1635"/>
              <a:gd name="T5" fmla="*/ 2147483647 h 502"/>
              <a:gd name="T6" fmla="*/ 2147483647 w 1635"/>
              <a:gd name="T7" fmla="*/ 2147483647 h 502"/>
              <a:gd name="T8" fmla="*/ 2147483647 w 1635"/>
              <a:gd name="T9" fmla="*/ 2147483647 h 502"/>
              <a:gd name="T10" fmla="*/ 2147483647 w 1635"/>
              <a:gd name="T11" fmla="*/ 2147483647 h 502"/>
              <a:gd name="T12" fmla="*/ 2147483647 w 1635"/>
              <a:gd name="T13" fmla="*/ 2147483647 h 502"/>
              <a:gd name="T14" fmla="*/ 2147483647 w 1635"/>
              <a:gd name="T15" fmla="*/ 2147483647 h 502"/>
              <a:gd name="T16" fmla="*/ 2147483647 w 1635"/>
              <a:gd name="T17" fmla="*/ 2147483647 h 502"/>
              <a:gd name="T18" fmla="*/ 2147483647 w 1635"/>
              <a:gd name="T19" fmla="*/ 2147483647 h 502"/>
              <a:gd name="T20" fmla="*/ 2147483647 w 1635"/>
              <a:gd name="T21" fmla="*/ 2147483647 h 502"/>
              <a:gd name="T22" fmla="*/ 2147483647 w 1635"/>
              <a:gd name="T23" fmla="*/ 2147483647 h 502"/>
              <a:gd name="T24" fmla="*/ 2147483647 w 1635"/>
              <a:gd name="T25" fmla="*/ 2147483647 h 502"/>
              <a:gd name="T26" fmla="*/ 2147483647 w 1635"/>
              <a:gd name="T27" fmla="*/ 2147483647 h 502"/>
              <a:gd name="T28" fmla="*/ 2147483647 w 1635"/>
              <a:gd name="T29" fmla="*/ 2147483647 h 502"/>
              <a:gd name="T30" fmla="*/ 2147483647 w 1635"/>
              <a:gd name="T31" fmla="*/ 2147483647 h 502"/>
              <a:gd name="T32" fmla="*/ 2147483647 w 1635"/>
              <a:gd name="T33" fmla="*/ 2147483647 h 502"/>
              <a:gd name="T34" fmla="*/ 2147483647 w 1635"/>
              <a:gd name="T35" fmla="*/ 0 h 502"/>
              <a:gd name="T36" fmla="*/ 2147483647 w 1635"/>
              <a:gd name="T37" fmla="*/ 2147483647 h 502"/>
              <a:gd name="T38" fmla="*/ 2147483647 w 1635"/>
              <a:gd name="T39" fmla="*/ 2147483647 h 502"/>
              <a:gd name="T40" fmla="*/ 2147483647 w 1635"/>
              <a:gd name="T41" fmla="*/ 2147483647 h 502"/>
              <a:gd name="T42" fmla="*/ 2147483647 w 1635"/>
              <a:gd name="T43" fmla="*/ 2147483647 h 502"/>
              <a:gd name="T44" fmla="*/ 2147483647 w 1635"/>
              <a:gd name="T45" fmla="*/ 2147483647 h 502"/>
              <a:gd name="T46" fmla="*/ 2147483647 w 1635"/>
              <a:gd name="T47" fmla="*/ 2147483647 h 502"/>
              <a:gd name="T48" fmla="*/ 2147483647 w 1635"/>
              <a:gd name="T49" fmla="*/ 2147483647 h 502"/>
              <a:gd name="T50" fmla="*/ 2147483647 w 1635"/>
              <a:gd name="T51" fmla="*/ 2147483647 h 502"/>
              <a:gd name="T52" fmla="*/ 2147483647 w 1635"/>
              <a:gd name="T53" fmla="*/ 2147483647 h 502"/>
              <a:gd name="T54" fmla="*/ 2147483647 w 1635"/>
              <a:gd name="T55" fmla="*/ 2147483647 h 502"/>
              <a:gd name="T56" fmla="*/ 2147483647 w 1635"/>
              <a:gd name="T57" fmla="*/ 2147483647 h 502"/>
              <a:gd name="T58" fmla="*/ 2147483647 w 1635"/>
              <a:gd name="T59" fmla="*/ 2147483647 h 502"/>
              <a:gd name="T60" fmla="*/ 2147483647 w 1635"/>
              <a:gd name="T61" fmla="*/ 2147483647 h 502"/>
              <a:gd name="T62" fmla="*/ 2147483647 w 1635"/>
              <a:gd name="T63" fmla="*/ 2147483647 h 502"/>
              <a:gd name="T64" fmla="*/ 2147483647 w 1635"/>
              <a:gd name="T65" fmla="*/ 2147483647 h 502"/>
              <a:gd name="T66" fmla="*/ 2147483647 w 1635"/>
              <a:gd name="T67" fmla="*/ 2147483647 h 502"/>
              <a:gd name="T68" fmla="*/ 2147483647 w 1635"/>
              <a:gd name="T69" fmla="*/ 2147483647 h 502"/>
              <a:gd name="T70" fmla="*/ 2147483647 w 1635"/>
              <a:gd name="T71" fmla="*/ 2147483647 h 502"/>
              <a:gd name="T72" fmla="*/ 2147483647 w 1635"/>
              <a:gd name="T73" fmla="*/ 2147483647 h 502"/>
              <a:gd name="T74" fmla="*/ 2147483647 w 1635"/>
              <a:gd name="T75" fmla="*/ 2147483647 h 502"/>
              <a:gd name="T76" fmla="*/ 2147483647 w 1635"/>
              <a:gd name="T77" fmla="*/ 2147483647 h 502"/>
              <a:gd name="T78" fmla="*/ 2147483647 w 1635"/>
              <a:gd name="T79" fmla="*/ 2147483647 h 502"/>
              <a:gd name="T80" fmla="*/ 2147483647 w 1635"/>
              <a:gd name="T81" fmla="*/ 2147483647 h 502"/>
              <a:gd name="T82" fmla="*/ 2147483647 w 1635"/>
              <a:gd name="T83" fmla="*/ 2147483647 h 50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635"/>
              <a:gd name="T127" fmla="*/ 0 h 502"/>
              <a:gd name="T128" fmla="*/ 1635 w 1635"/>
              <a:gd name="T129" fmla="*/ 502 h 50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635" h="502">
                <a:moveTo>
                  <a:pt x="0" y="496"/>
                </a:moveTo>
                <a:lnTo>
                  <a:pt x="24" y="496"/>
                </a:lnTo>
                <a:lnTo>
                  <a:pt x="40" y="489"/>
                </a:lnTo>
                <a:lnTo>
                  <a:pt x="56" y="482"/>
                </a:lnTo>
                <a:lnTo>
                  <a:pt x="80" y="476"/>
                </a:lnTo>
                <a:lnTo>
                  <a:pt x="96" y="469"/>
                </a:lnTo>
                <a:lnTo>
                  <a:pt x="112" y="456"/>
                </a:lnTo>
                <a:lnTo>
                  <a:pt x="128" y="443"/>
                </a:lnTo>
                <a:lnTo>
                  <a:pt x="152" y="436"/>
                </a:lnTo>
                <a:lnTo>
                  <a:pt x="167" y="423"/>
                </a:lnTo>
                <a:lnTo>
                  <a:pt x="183" y="410"/>
                </a:lnTo>
                <a:lnTo>
                  <a:pt x="199" y="390"/>
                </a:lnTo>
                <a:lnTo>
                  <a:pt x="207" y="377"/>
                </a:lnTo>
                <a:lnTo>
                  <a:pt x="223" y="364"/>
                </a:lnTo>
                <a:lnTo>
                  <a:pt x="239" y="344"/>
                </a:lnTo>
                <a:lnTo>
                  <a:pt x="255" y="324"/>
                </a:lnTo>
                <a:lnTo>
                  <a:pt x="271" y="311"/>
                </a:lnTo>
                <a:lnTo>
                  <a:pt x="287" y="291"/>
                </a:lnTo>
                <a:lnTo>
                  <a:pt x="295" y="271"/>
                </a:lnTo>
                <a:lnTo>
                  <a:pt x="311" y="258"/>
                </a:lnTo>
                <a:lnTo>
                  <a:pt x="327" y="238"/>
                </a:lnTo>
                <a:lnTo>
                  <a:pt x="335" y="218"/>
                </a:lnTo>
                <a:lnTo>
                  <a:pt x="351" y="198"/>
                </a:lnTo>
                <a:lnTo>
                  <a:pt x="367" y="185"/>
                </a:lnTo>
                <a:lnTo>
                  <a:pt x="375" y="165"/>
                </a:lnTo>
                <a:lnTo>
                  <a:pt x="391" y="152"/>
                </a:lnTo>
                <a:lnTo>
                  <a:pt x="407" y="132"/>
                </a:lnTo>
                <a:lnTo>
                  <a:pt x="415" y="119"/>
                </a:lnTo>
                <a:lnTo>
                  <a:pt x="431" y="99"/>
                </a:lnTo>
                <a:lnTo>
                  <a:pt x="447" y="86"/>
                </a:lnTo>
                <a:lnTo>
                  <a:pt x="455" y="73"/>
                </a:lnTo>
                <a:lnTo>
                  <a:pt x="487" y="47"/>
                </a:lnTo>
                <a:lnTo>
                  <a:pt x="511" y="27"/>
                </a:lnTo>
                <a:lnTo>
                  <a:pt x="534" y="14"/>
                </a:lnTo>
                <a:lnTo>
                  <a:pt x="566" y="7"/>
                </a:lnTo>
                <a:lnTo>
                  <a:pt x="598" y="0"/>
                </a:lnTo>
                <a:lnTo>
                  <a:pt x="630" y="7"/>
                </a:lnTo>
                <a:lnTo>
                  <a:pt x="638" y="14"/>
                </a:lnTo>
                <a:lnTo>
                  <a:pt x="654" y="20"/>
                </a:lnTo>
                <a:lnTo>
                  <a:pt x="678" y="33"/>
                </a:lnTo>
                <a:lnTo>
                  <a:pt x="694" y="40"/>
                </a:lnTo>
                <a:lnTo>
                  <a:pt x="710" y="53"/>
                </a:lnTo>
                <a:lnTo>
                  <a:pt x="726" y="73"/>
                </a:lnTo>
                <a:lnTo>
                  <a:pt x="750" y="99"/>
                </a:lnTo>
                <a:lnTo>
                  <a:pt x="774" y="126"/>
                </a:lnTo>
                <a:lnTo>
                  <a:pt x="806" y="146"/>
                </a:lnTo>
                <a:lnTo>
                  <a:pt x="830" y="172"/>
                </a:lnTo>
                <a:lnTo>
                  <a:pt x="854" y="198"/>
                </a:lnTo>
                <a:lnTo>
                  <a:pt x="878" y="218"/>
                </a:lnTo>
                <a:lnTo>
                  <a:pt x="901" y="238"/>
                </a:lnTo>
                <a:lnTo>
                  <a:pt x="925" y="258"/>
                </a:lnTo>
                <a:lnTo>
                  <a:pt x="949" y="278"/>
                </a:lnTo>
                <a:lnTo>
                  <a:pt x="973" y="298"/>
                </a:lnTo>
                <a:lnTo>
                  <a:pt x="997" y="317"/>
                </a:lnTo>
                <a:lnTo>
                  <a:pt x="1021" y="337"/>
                </a:lnTo>
                <a:lnTo>
                  <a:pt x="1053" y="357"/>
                </a:lnTo>
                <a:lnTo>
                  <a:pt x="1077" y="370"/>
                </a:lnTo>
                <a:lnTo>
                  <a:pt x="1101" y="383"/>
                </a:lnTo>
                <a:lnTo>
                  <a:pt x="1133" y="397"/>
                </a:lnTo>
                <a:lnTo>
                  <a:pt x="1157" y="410"/>
                </a:lnTo>
                <a:lnTo>
                  <a:pt x="1189" y="423"/>
                </a:lnTo>
                <a:lnTo>
                  <a:pt x="1205" y="430"/>
                </a:lnTo>
                <a:lnTo>
                  <a:pt x="1221" y="436"/>
                </a:lnTo>
                <a:lnTo>
                  <a:pt x="1237" y="436"/>
                </a:lnTo>
                <a:lnTo>
                  <a:pt x="1253" y="443"/>
                </a:lnTo>
                <a:lnTo>
                  <a:pt x="1268" y="449"/>
                </a:lnTo>
                <a:lnTo>
                  <a:pt x="1284" y="449"/>
                </a:lnTo>
                <a:lnTo>
                  <a:pt x="1300" y="456"/>
                </a:lnTo>
                <a:lnTo>
                  <a:pt x="1324" y="456"/>
                </a:lnTo>
                <a:lnTo>
                  <a:pt x="1340" y="463"/>
                </a:lnTo>
                <a:lnTo>
                  <a:pt x="1356" y="463"/>
                </a:lnTo>
                <a:lnTo>
                  <a:pt x="1380" y="469"/>
                </a:lnTo>
                <a:lnTo>
                  <a:pt x="1396" y="469"/>
                </a:lnTo>
                <a:lnTo>
                  <a:pt x="1420" y="469"/>
                </a:lnTo>
                <a:lnTo>
                  <a:pt x="1436" y="469"/>
                </a:lnTo>
                <a:lnTo>
                  <a:pt x="1452" y="469"/>
                </a:lnTo>
                <a:lnTo>
                  <a:pt x="1476" y="476"/>
                </a:lnTo>
                <a:lnTo>
                  <a:pt x="1492" y="476"/>
                </a:lnTo>
                <a:lnTo>
                  <a:pt x="1516" y="482"/>
                </a:lnTo>
                <a:lnTo>
                  <a:pt x="1532" y="489"/>
                </a:lnTo>
                <a:lnTo>
                  <a:pt x="1556" y="496"/>
                </a:lnTo>
                <a:lnTo>
                  <a:pt x="1572" y="496"/>
                </a:lnTo>
                <a:lnTo>
                  <a:pt x="1596" y="502"/>
                </a:lnTo>
                <a:lnTo>
                  <a:pt x="1612" y="502"/>
                </a:lnTo>
                <a:lnTo>
                  <a:pt x="1635" y="502"/>
                </a:lnTo>
              </a:path>
            </a:pathLst>
          </a:custGeom>
          <a:noFill/>
          <a:ln w="50800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4" name="Freeform 11"/>
          <p:cNvSpPr>
            <a:spLocks/>
          </p:cNvSpPr>
          <p:nvPr/>
        </p:nvSpPr>
        <p:spPr bwMode="auto">
          <a:xfrm>
            <a:off x="2235200" y="4953000"/>
            <a:ext cx="3206750" cy="1574800"/>
          </a:xfrm>
          <a:custGeom>
            <a:avLst/>
            <a:gdLst>
              <a:gd name="T0" fmla="*/ 2147483647 w 2192"/>
              <a:gd name="T1" fmla="*/ 2147483647 h 1138"/>
              <a:gd name="T2" fmla="*/ 2147483647 w 2192"/>
              <a:gd name="T3" fmla="*/ 2147483647 h 1138"/>
              <a:gd name="T4" fmla="*/ 2147483647 w 2192"/>
              <a:gd name="T5" fmla="*/ 2147483647 h 1138"/>
              <a:gd name="T6" fmla="*/ 2147483647 w 2192"/>
              <a:gd name="T7" fmla="*/ 2147483647 h 1138"/>
              <a:gd name="T8" fmla="*/ 2147483647 w 2192"/>
              <a:gd name="T9" fmla="*/ 2147483647 h 1138"/>
              <a:gd name="T10" fmla="*/ 2147483647 w 2192"/>
              <a:gd name="T11" fmla="*/ 2147483647 h 1138"/>
              <a:gd name="T12" fmla="*/ 2147483647 w 2192"/>
              <a:gd name="T13" fmla="*/ 2147483647 h 1138"/>
              <a:gd name="T14" fmla="*/ 2147483647 w 2192"/>
              <a:gd name="T15" fmla="*/ 2147483647 h 1138"/>
              <a:gd name="T16" fmla="*/ 2147483647 w 2192"/>
              <a:gd name="T17" fmla="*/ 2147483647 h 1138"/>
              <a:gd name="T18" fmla="*/ 2147483647 w 2192"/>
              <a:gd name="T19" fmla="*/ 2147483647 h 1138"/>
              <a:gd name="T20" fmla="*/ 2147483647 w 2192"/>
              <a:gd name="T21" fmla="*/ 2147483647 h 1138"/>
              <a:gd name="T22" fmla="*/ 2147483647 w 2192"/>
              <a:gd name="T23" fmla="*/ 2147483647 h 1138"/>
              <a:gd name="T24" fmla="*/ 2147483647 w 2192"/>
              <a:gd name="T25" fmla="*/ 2147483647 h 1138"/>
              <a:gd name="T26" fmla="*/ 2147483647 w 2192"/>
              <a:gd name="T27" fmla="*/ 2147483647 h 1138"/>
              <a:gd name="T28" fmla="*/ 2147483647 w 2192"/>
              <a:gd name="T29" fmla="*/ 2147483647 h 1138"/>
              <a:gd name="T30" fmla="*/ 2147483647 w 2192"/>
              <a:gd name="T31" fmla="*/ 2147483647 h 1138"/>
              <a:gd name="T32" fmla="*/ 2147483647 w 2192"/>
              <a:gd name="T33" fmla="*/ 2147483647 h 1138"/>
              <a:gd name="T34" fmla="*/ 2147483647 w 2192"/>
              <a:gd name="T35" fmla="*/ 2147483647 h 1138"/>
              <a:gd name="T36" fmla="*/ 2147483647 w 2192"/>
              <a:gd name="T37" fmla="*/ 2147483647 h 1138"/>
              <a:gd name="T38" fmla="*/ 2147483647 w 2192"/>
              <a:gd name="T39" fmla="*/ 2147483647 h 1138"/>
              <a:gd name="T40" fmla="*/ 2147483647 w 2192"/>
              <a:gd name="T41" fmla="*/ 2147483647 h 1138"/>
              <a:gd name="T42" fmla="*/ 2147483647 w 2192"/>
              <a:gd name="T43" fmla="*/ 2147483647 h 1138"/>
              <a:gd name="T44" fmla="*/ 2147483647 w 2192"/>
              <a:gd name="T45" fmla="*/ 2147483647 h 1138"/>
              <a:gd name="T46" fmla="*/ 2147483647 w 2192"/>
              <a:gd name="T47" fmla="*/ 2147483647 h 1138"/>
              <a:gd name="T48" fmla="*/ 2147483647 w 2192"/>
              <a:gd name="T49" fmla="*/ 2147483647 h 1138"/>
              <a:gd name="T50" fmla="*/ 2147483647 w 2192"/>
              <a:gd name="T51" fmla="*/ 2147483647 h 1138"/>
              <a:gd name="T52" fmla="*/ 2147483647 w 2192"/>
              <a:gd name="T53" fmla="*/ 2147483647 h 1138"/>
              <a:gd name="T54" fmla="*/ 2147483647 w 2192"/>
              <a:gd name="T55" fmla="*/ 2147483647 h 1138"/>
              <a:gd name="T56" fmla="*/ 2147483647 w 2192"/>
              <a:gd name="T57" fmla="*/ 0 h 1138"/>
              <a:gd name="T58" fmla="*/ 2147483647 w 2192"/>
              <a:gd name="T59" fmla="*/ 2147483647 h 1138"/>
              <a:gd name="T60" fmla="*/ 2147483647 w 2192"/>
              <a:gd name="T61" fmla="*/ 2147483647 h 1138"/>
              <a:gd name="T62" fmla="*/ 2147483647 w 2192"/>
              <a:gd name="T63" fmla="*/ 2147483647 h 1138"/>
              <a:gd name="T64" fmla="*/ 2147483647 w 2192"/>
              <a:gd name="T65" fmla="*/ 2147483647 h 1138"/>
              <a:gd name="T66" fmla="*/ 2147483647 w 2192"/>
              <a:gd name="T67" fmla="*/ 2147483647 h 1138"/>
              <a:gd name="T68" fmla="*/ 2147483647 w 2192"/>
              <a:gd name="T69" fmla="*/ 2147483647 h 1138"/>
              <a:gd name="T70" fmla="*/ 2147483647 w 2192"/>
              <a:gd name="T71" fmla="*/ 2147483647 h 1138"/>
              <a:gd name="T72" fmla="*/ 2147483647 w 2192"/>
              <a:gd name="T73" fmla="*/ 2147483647 h 1138"/>
              <a:gd name="T74" fmla="*/ 2147483647 w 2192"/>
              <a:gd name="T75" fmla="*/ 2147483647 h 1138"/>
              <a:gd name="T76" fmla="*/ 2147483647 w 2192"/>
              <a:gd name="T77" fmla="*/ 2147483647 h 1138"/>
              <a:gd name="T78" fmla="*/ 2147483647 w 2192"/>
              <a:gd name="T79" fmla="*/ 2147483647 h 1138"/>
              <a:gd name="T80" fmla="*/ 2147483647 w 2192"/>
              <a:gd name="T81" fmla="*/ 2147483647 h 1138"/>
              <a:gd name="T82" fmla="*/ 2147483647 w 2192"/>
              <a:gd name="T83" fmla="*/ 2147483647 h 1138"/>
              <a:gd name="T84" fmla="*/ 2147483647 w 2192"/>
              <a:gd name="T85" fmla="*/ 2147483647 h 1138"/>
              <a:gd name="T86" fmla="*/ 2147483647 w 2192"/>
              <a:gd name="T87" fmla="*/ 2147483647 h 1138"/>
              <a:gd name="T88" fmla="*/ 2147483647 w 2192"/>
              <a:gd name="T89" fmla="*/ 2147483647 h 1138"/>
              <a:gd name="T90" fmla="*/ 2147483647 w 2192"/>
              <a:gd name="T91" fmla="*/ 2147483647 h 1138"/>
              <a:gd name="T92" fmla="*/ 2147483647 w 2192"/>
              <a:gd name="T93" fmla="*/ 2147483647 h 1138"/>
              <a:gd name="T94" fmla="*/ 2147483647 w 2192"/>
              <a:gd name="T95" fmla="*/ 2147483647 h 1138"/>
              <a:gd name="T96" fmla="*/ 2147483647 w 2192"/>
              <a:gd name="T97" fmla="*/ 2147483647 h 1138"/>
              <a:gd name="T98" fmla="*/ 2147483647 w 2192"/>
              <a:gd name="T99" fmla="*/ 2147483647 h 1138"/>
              <a:gd name="T100" fmla="*/ 2147483647 w 2192"/>
              <a:gd name="T101" fmla="*/ 2147483647 h 1138"/>
              <a:gd name="T102" fmla="*/ 2147483647 w 2192"/>
              <a:gd name="T103" fmla="*/ 2147483647 h 1138"/>
              <a:gd name="T104" fmla="*/ 2147483647 w 2192"/>
              <a:gd name="T105" fmla="*/ 2147483647 h 113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192"/>
              <a:gd name="T160" fmla="*/ 0 h 1138"/>
              <a:gd name="T161" fmla="*/ 2192 w 2192"/>
              <a:gd name="T162" fmla="*/ 1138 h 113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192" h="1138">
                <a:moveTo>
                  <a:pt x="0" y="1136"/>
                </a:moveTo>
                <a:lnTo>
                  <a:pt x="24" y="1136"/>
                </a:lnTo>
                <a:lnTo>
                  <a:pt x="40" y="1136"/>
                </a:lnTo>
                <a:lnTo>
                  <a:pt x="64" y="1129"/>
                </a:lnTo>
                <a:lnTo>
                  <a:pt x="80" y="1129"/>
                </a:lnTo>
                <a:lnTo>
                  <a:pt x="104" y="1129"/>
                </a:lnTo>
                <a:lnTo>
                  <a:pt x="120" y="1129"/>
                </a:lnTo>
                <a:lnTo>
                  <a:pt x="143" y="1122"/>
                </a:lnTo>
                <a:lnTo>
                  <a:pt x="159" y="1122"/>
                </a:lnTo>
                <a:lnTo>
                  <a:pt x="183" y="1116"/>
                </a:lnTo>
                <a:lnTo>
                  <a:pt x="199" y="1116"/>
                </a:lnTo>
                <a:lnTo>
                  <a:pt x="223" y="1109"/>
                </a:lnTo>
                <a:lnTo>
                  <a:pt x="247" y="1109"/>
                </a:lnTo>
                <a:lnTo>
                  <a:pt x="263" y="1103"/>
                </a:lnTo>
                <a:lnTo>
                  <a:pt x="287" y="1103"/>
                </a:lnTo>
                <a:lnTo>
                  <a:pt x="303" y="1096"/>
                </a:lnTo>
                <a:lnTo>
                  <a:pt x="327" y="1089"/>
                </a:lnTo>
                <a:lnTo>
                  <a:pt x="343" y="1083"/>
                </a:lnTo>
                <a:lnTo>
                  <a:pt x="367" y="1083"/>
                </a:lnTo>
                <a:lnTo>
                  <a:pt x="383" y="1076"/>
                </a:lnTo>
                <a:lnTo>
                  <a:pt x="407" y="1070"/>
                </a:lnTo>
                <a:lnTo>
                  <a:pt x="423" y="1063"/>
                </a:lnTo>
                <a:lnTo>
                  <a:pt x="447" y="1056"/>
                </a:lnTo>
                <a:lnTo>
                  <a:pt x="463" y="1050"/>
                </a:lnTo>
                <a:lnTo>
                  <a:pt x="487" y="1043"/>
                </a:lnTo>
                <a:lnTo>
                  <a:pt x="502" y="1037"/>
                </a:lnTo>
                <a:lnTo>
                  <a:pt x="518" y="1030"/>
                </a:lnTo>
                <a:lnTo>
                  <a:pt x="542" y="1023"/>
                </a:lnTo>
                <a:lnTo>
                  <a:pt x="558" y="1017"/>
                </a:lnTo>
                <a:lnTo>
                  <a:pt x="574" y="1004"/>
                </a:lnTo>
                <a:lnTo>
                  <a:pt x="598" y="997"/>
                </a:lnTo>
                <a:lnTo>
                  <a:pt x="614" y="990"/>
                </a:lnTo>
                <a:lnTo>
                  <a:pt x="630" y="977"/>
                </a:lnTo>
                <a:lnTo>
                  <a:pt x="646" y="971"/>
                </a:lnTo>
                <a:lnTo>
                  <a:pt x="670" y="964"/>
                </a:lnTo>
                <a:lnTo>
                  <a:pt x="686" y="951"/>
                </a:lnTo>
                <a:lnTo>
                  <a:pt x="702" y="944"/>
                </a:lnTo>
                <a:lnTo>
                  <a:pt x="718" y="931"/>
                </a:lnTo>
                <a:lnTo>
                  <a:pt x="734" y="918"/>
                </a:lnTo>
                <a:lnTo>
                  <a:pt x="750" y="911"/>
                </a:lnTo>
                <a:lnTo>
                  <a:pt x="766" y="898"/>
                </a:lnTo>
                <a:lnTo>
                  <a:pt x="782" y="885"/>
                </a:lnTo>
                <a:lnTo>
                  <a:pt x="798" y="878"/>
                </a:lnTo>
                <a:lnTo>
                  <a:pt x="814" y="865"/>
                </a:lnTo>
                <a:lnTo>
                  <a:pt x="822" y="852"/>
                </a:lnTo>
                <a:lnTo>
                  <a:pt x="838" y="838"/>
                </a:lnTo>
                <a:lnTo>
                  <a:pt x="854" y="825"/>
                </a:lnTo>
                <a:lnTo>
                  <a:pt x="861" y="812"/>
                </a:lnTo>
                <a:lnTo>
                  <a:pt x="877" y="799"/>
                </a:lnTo>
                <a:lnTo>
                  <a:pt x="885" y="786"/>
                </a:lnTo>
                <a:lnTo>
                  <a:pt x="901" y="772"/>
                </a:lnTo>
                <a:lnTo>
                  <a:pt x="917" y="753"/>
                </a:lnTo>
                <a:lnTo>
                  <a:pt x="925" y="739"/>
                </a:lnTo>
                <a:lnTo>
                  <a:pt x="941" y="720"/>
                </a:lnTo>
                <a:lnTo>
                  <a:pt x="949" y="700"/>
                </a:lnTo>
                <a:lnTo>
                  <a:pt x="965" y="680"/>
                </a:lnTo>
                <a:lnTo>
                  <a:pt x="973" y="654"/>
                </a:lnTo>
                <a:lnTo>
                  <a:pt x="989" y="634"/>
                </a:lnTo>
                <a:lnTo>
                  <a:pt x="1005" y="607"/>
                </a:lnTo>
                <a:lnTo>
                  <a:pt x="1013" y="588"/>
                </a:lnTo>
                <a:lnTo>
                  <a:pt x="1029" y="561"/>
                </a:lnTo>
                <a:lnTo>
                  <a:pt x="1037" y="535"/>
                </a:lnTo>
                <a:lnTo>
                  <a:pt x="1053" y="508"/>
                </a:lnTo>
                <a:lnTo>
                  <a:pt x="1069" y="489"/>
                </a:lnTo>
                <a:lnTo>
                  <a:pt x="1077" y="462"/>
                </a:lnTo>
                <a:lnTo>
                  <a:pt x="1093" y="436"/>
                </a:lnTo>
                <a:lnTo>
                  <a:pt x="1101" y="409"/>
                </a:lnTo>
                <a:lnTo>
                  <a:pt x="1117" y="383"/>
                </a:lnTo>
                <a:lnTo>
                  <a:pt x="1133" y="357"/>
                </a:lnTo>
                <a:lnTo>
                  <a:pt x="1141" y="330"/>
                </a:lnTo>
                <a:lnTo>
                  <a:pt x="1157" y="304"/>
                </a:lnTo>
                <a:lnTo>
                  <a:pt x="1165" y="284"/>
                </a:lnTo>
                <a:lnTo>
                  <a:pt x="1181" y="257"/>
                </a:lnTo>
                <a:lnTo>
                  <a:pt x="1189" y="231"/>
                </a:lnTo>
                <a:lnTo>
                  <a:pt x="1205" y="211"/>
                </a:lnTo>
                <a:lnTo>
                  <a:pt x="1213" y="191"/>
                </a:lnTo>
                <a:lnTo>
                  <a:pt x="1228" y="165"/>
                </a:lnTo>
                <a:lnTo>
                  <a:pt x="1236" y="145"/>
                </a:lnTo>
                <a:lnTo>
                  <a:pt x="1252" y="125"/>
                </a:lnTo>
                <a:lnTo>
                  <a:pt x="1260" y="106"/>
                </a:lnTo>
                <a:lnTo>
                  <a:pt x="1268" y="92"/>
                </a:lnTo>
                <a:lnTo>
                  <a:pt x="1284" y="73"/>
                </a:lnTo>
                <a:lnTo>
                  <a:pt x="1292" y="59"/>
                </a:lnTo>
                <a:lnTo>
                  <a:pt x="1300" y="46"/>
                </a:lnTo>
                <a:lnTo>
                  <a:pt x="1316" y="33"/>
                </a:lnTo>
                <a:lnTo>
                  <a:pt x="1332" y="13"/>
                </a:lnTo>
                <a:lnTo>
                  <a:pt x="1348" y="0"/>
                </a:lnTo>
                <a:lnTo>
                  <a:pt x="1364" y="0"/>
                </a:lnTo>
                <a:lnTo>
                  <a:pt x="1380" y="0"/>
                </a:lnTo>
                <a:lnTo>
                  <a:pt x="1388" y="7"/>
                </a:lnTo>
                <a:lnTo>
                  <a:pt x="1388" y="13"/>
                </a:lnTo>
                <a:lnTo>
                  <a:pt x="1396" y="20"/>
                </a:lnTo>
                <a:lnTo>
                  <a:pt x="1404" y="33"/>
                </a:lnTo>
                <a:lnTo>
                  <a:pt x="1412" y="46"/>
                </a:lnTo>
                <a:lnTo>
                  <a:pt x="1420" y="66"/>
                </a:lnTo>
                <a:lnTo>
                  <a:pt x="1428" y="79"/>
                </a:lnTo>
                <a:lnTo>
                  <a:pt x="1436" y="99"/>
                </a:lnTo>
                <a:lnTo>
                  <a:pt x="1436" y="119"/>
                </a:lnTo>
                <a:lnTo>
                  <a:pt x="1444" y="132"/>
                </a:lnTo>
                <a:lnTo>
                  <a:pt x="1452" y="152"/>
                </a:lnTo>
                <a:lnTo>
                  <a:pt x="1452" y="172"/>
                </a:lnTo>
                <a:lnTo>
                  <a:pt x="1460" y="185"/>
                </a:lnTo>
                <a:lnTo>
                  <a:pt x="1460" y="205"/>
                </a:lnTo>
                <a:lnTo>
                  <a:pt x="1468" y="218"/>
                </a:lnTo>
                <a:lnTo>
                  <a:pt x="1468" y="238"/>
                </a:lnTo>
                <a:lnTo>
                  <a:pt x="1476" y="251"/>
                </a:lnTo>
                <a:lnTo>
                  <a:pt x="1476" y="271"/>
                </a:lnTo>
                <a:lnTo>
                  <a:pt x="1484" y="291"/>
                </a:lnTo>
                <a:lnTo>
                  <a:pt x="1484" y="304"/>
                </a:lnTo>
                <a:lnTo>
                  <a:pt x="1492" y="324"/>
                </a:lnTo>
                <a:lnTo>
                  <a:pt x="1492" y="337"/>
                </a:lnTo>
                <a:lnTo>
                  <a:pt x="1492" y="357"/>
                </a:lnTo>
                <a:lnTo>
                  <a:pt x="1500" y="370"/>
                </a:lnTo>
                <a:lnTo>
                  <a:pt x="1500" y="390"/>
                </a:lnTo>
                <a:lnTo>
                  <a:pt x="1508" y="403"/>
                </a:lnTo>
                <a:lnTo>
                  <a:pt x="1508" y="423"/>
                </a:lnTo>
                <a:lnTo>
                  <a:pt x="1516" y="436"/>
                </a:lnTo>
                <a:lnTo>
                  <a:pt x="1516" y="456"/>
                </a:lnTo>
                <a:lnTo>
                  <a:pt x="1516" y="469"/>
                </a:lnTo>
                <a:lnTo>
                  <a:pt x="1524" y="489"/>
                </a:lnTo>
                <a:lnTo>
                  <a:pt x="1524" y="502"/>
                </a:lnTo>
                <a:lnTo>
                  <a:pt x="1532" y="522"/>
                </a:lnTo>
                <a:lnTo>
                  <a:pt x="1540" y="535"/>
                </a:lnTo>
                <a:lnTo>
                  <a:pt x="1540" y="548"/>
                </a:lnTo>
                <a:lnTo>
                  <a:pt x="1548" y="568"/>
                </a:lnTo>
                <a:lnTo>
                  <a:pt x="1556" y="581"/>
                </a:lnTo>
                <a:lnTo>
                  <a:pt x="1556" y="601"/>
                </a:lnTo>
                <a:lnTo>
                  <a:pt x="1564" y="614"/>
                </a:lnTo>
                <a:lnTo>
                  <a:pt x="1572" y="634"/>
                </a:lnTo>
                <a:lnTo>
                  <a:pt x="1580" y="647"/>
                </a:lnTo>
                <a:lnTo>
                  <a:pt x="1587" y="660"/>
                </a:lnTo>
                <a:lnTo>
                  <a:pt x="1595" y="680"/>
                </a:lnTo>
                <a:lnTo>
                  <a:pt x="1603" y="693"/>
                </a:lnTo>
                <a:lnTo>
                  <a:pt x="1611" y="706"/>
                </a:lnTo>
                <a:lnTo>
                  <a:pt x="1627" y="726"/>
                </a:lnTo>
                <a:lnTo>
                  <a:pt x="1635" y="739"/>
                </a:lnTo>
                <a:lnTo>
                  <a:pt x="1643" y="753"/>
                </a:lnTo>
                <a:lnTo>
                  <a:pt x="1659" y="772"/>
                </a:lnTo>
                <a:lnTo>
                  <a:pt x="1675" y="786"/>
                </a:lnTo>
                <a:lnTo>
                  <a:pt x="1683" y="799"/>
                </a:lnTo>
                <a:lnTo>
                  <a:pt x="1699" y="819"/>
                </a:lnTo>
                <a:lnTo>
                  <a:pt x="1715" y="832"/>
                </a:lnTo>
                <a:lnTo>
                  <a:pt x="1731" y="852"/>
                </a:lnTo>
                <a:lnTo>
                  <a:pt x="1755" y="871"/>
                </a:lnTo>
                <a:lnTo>
                  <a:pt x="1771" y="885"/>
                </a:lnTo>
                <a:lnTo>
                  <a:pt x="1787" y="905"/>
                </a:lnTo>
                <a:lnTo>
                  <a:pt x="1811" y="924"/>
                </a:lnTo>
                <a:lnTo>
                  <a:pt x="1827" y="938"/>
                </a:lnTo>
                <a:lnTo>
                  <a:pt x="1843" y="957"/>
                </a:lnTo>
                <a:lnTo>
                  <a:pt x="1859" y="977"/>
                </a:lnTo>
                <a:lnTo>
                  <a:pt x="1883" y="990"/>
                </a:lnTo>
                <a:lnTo>
                  <a:pt x="1899" y="1010"/>
                </a:lnTo>
                <a:lnTo>
                  <a:pt x="1915" y="1023"/>
                </a:lnTo>
                <a:lnTo>
                  <a:pt x="1939" y="1037"/>
                </a:lnTo>
                <a:lnTo>
                  <a:pt x="1954" y="1056"/>
                </a:lnTo>
                <a:lnTo>
                  <a:pt x="1978" y="1070"/>
                </a:lnTo>
                <a:lnTo>
                  <a:pt x="1994" y="1083"/>
                </a:lnTo>
                <a:lnTo>
                  <a:pt x="2018" y="1096"/>
                </a:lnTo>
                <a:lnTo>
                  <a:pt x="2093" y="1126"/>
                </a:lnTo>
                <a:lnTo>
                  <a:pt x="2192" y="1138"/>
                </a:lnTo>
              </a:path>
            </a:pathLst>
          </a:custGeom>
          <a:noFill/>
          <a:ln w="508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Freeform 14"/>
          <p:cNvSpPr>
            <a:spLocks/>
          </p:cNvSpPr>
          <p:nvPr/>
        </p:nvSpPr>
        <p:spPr bwMode="auto">
          <a:xfrm>
            <a:off x="2514600" y="4821238"/>
            <a:ext cx="3951288" cy="1714500"/>
          </a:xfrm>
          <a:custGeom>
            <a:avLst/>
            <a:gdLst>
              <a:gd name="T0" fmla="*/ 2147483647 w 2489"/>
              <a:gd name="T1" fmla="*/ 2147483647 h 1080"/>
              <a:gd name="T2" fmla="*/ 2147483647 w 2489"/>
              <a:gd name="T3" fmla="*/ 2147483647 h 1080"/>
              <a:gd name="T4" fmla="*/ 2147483647 w 2489"/>
              <a:gd name="T5" fmla="*/ 2147483647 h 1080"/>
              <a:gd name="T6" fmla="*/ 2147483647 w 2489"/>
              <a:gd name="T7" fmla="*/ 2147483647 h 1080"/>
              <a:gd name="T8" fmla="*/ 2147483647 w 2489"/>
              <a:gd name="T9" fmla="*/ 2147483647 h 1080"/>
              <a:gd name="T10" fmla="*/ 2147483647 w 2489"/>
              <a:gd name="T11" fmla="*/ 2147483647 h 1080"/>
              <a:gd name="T12" fmla="*/ 2147483647 w 2489"/>
              <a:gd name="T13" fmla="*/ 2147483647 h 1080"/>
              <a:gd name="T14" fmla="*/ 2147483647 w 2489"/>
              <a:gd name="T15" fmla="*/ 2147483647 h 1080"/>
              <a:gd name="T16" fmla="*/ 2147483647 w 2489"/>
              <a:gd name="T17" fmla="*/ 2147483647 h 1080"/>
              <a:gd name="T18" fmla="*/ 2147483647 w 2489"/>
              <a:gd name="T19" fmla="*/ 2147483647 h 1080"/>
              <a:gd name="T20" fmla="*/ 2147483647 w 2489"/>
              <a:gd name="T21" fmla="*/ 2147483647 h 1080"/>
              <a:gd name="T22" fmla="*/ 2147483647 w 2489"/>
              <a:gd name="T23" fmla="*/ 2147483647 h 1080"/>
              <a:gd name="T24" fmla="*/ 2147483647 w 2489"/>
              <a:gd name="T25" fmla="*/ 2147483647 h 1080"/>
              <a:gd name="T26" fmla="*/ 2147483647 w 2489"/>
              <a:gd name="T27" fmla="*/ 2147483647 h 1080"/>
              <a:gd name="T28" fmla="*/ 2147483647 w 2489"/>
              <a:gd name="T29" fmla="*/ 2147483647 h 1080"/>
              <a:gd name="T30" fmla="*/ 2147483647 w 2489"/>
              <a:gd name="T31" fmla="*/ 2147483647 h 1080"/>
              <a:gd name="T32" fmla="*/ 2147483647 w 2489"/>
              <a:gd name="T33" fmla="*/ 2147483647 h 1080"/>
              <a:gd name="T34" fmla="*/ 2147483647 w 2489"/>
              <a:gd name="T35" fmla="*/ 2147483647 h 1080"/>
              <a:gd name="T36" fmla="*/ 2147483647 w 2489"/>
              <a:gd name="T37" fmla="*/ 2147483647 h 1080"/>
              <a:gd name="T38" fmla="*/ 2147483647 w 2489"/>
              <a:gd name="T39" fmla="*/ 2147483647 h 1080"/>
              <a:gd name="T40" fmla="*/ 2147483647 w 2489"/>
              <a:gd name="T41" fmla="*/ 2147483647 h 1080"/>
              <a:gd name="T42" fmla="*/ 2147483647 w 2489"/>
              <a:gd name="T43" fmla="*/ 2147483647 h 1080"/>
              <a:gd name="T44" fmla="*/ 2147483647 w 2489"/>
              <a:gd name="T45" fmla="*/ 2147483647 h 1080"/>
              <a:gd name="T46" fmla="*/ 2147483647 w 2489"/>
              <a:gd name="T47" fmla="*/ 2147483647 h 1080"/>
              <a:gd name="T48" fmla="*/ 2147483647 w 2489"/>
              <a:gd name="T49" fmla="*/ 2147483647 h 1080"/>
              <a:gd name="T50" fmla="*/ 2147483647 w 2489"/>
              <a:gd name="T51" fmla="*/ 2147483647 h 1080"/>
              <a:gd name="T52" fmla="*/ 2147483647 w 2489"/>
              <a:gd name="T53" fmla="*/ 2147483647 h 1080"/>
              <a:gd name="T54" fmla="*/ 2147483647 w 2489"/>
              <a:gd name="T55" fmla="*/ 2147483647 h 1080"/>
              <a:gd name="T56" fmla="*/ 2147483647 w 2489"/>
              <a:gd name="T57" fmla="*/ 2147483647 h 1080"/>
              <a:gd name="T58" fmla="*/ 2147483647 w 2489"/>
              <a:gd name="T59" fmla="*/ 2147483647 h 1080"/>
              <a:gd name="T60" fmla="*/ 2147483647 w 2489"/>
              <a:gd name="T61" fmla="*/ 2147483647 h 1080"/>
              <a:gd name="T62" fmla="*/ 2147483647 w 2489"/>
              <a:gd name="T63" fmla="*/ 2147483647 h 1080"/>
              <a:gd name="T64" fmla="*/ 2147483647 w 2489"/>
              <a:gd name="T65" fmla="*/ 2147483647 h 1080"/>
              <a:gd name="T66" fmla="*/ 2147483647 w 2489"/>
              <a:gd name="T67" fmla="*/ 2147483647 h 1080"/>
              <a:gd name="T68" fmla="*/ 2147483647 w 2489"/>
              <a:gd name="T69" fmla="*/ 0 h 1080"/>
              <a:gd name="T70" fmla="*/ 2147483647 w 2489"/>
              <a:gd name="T71" fmla="*/ 2147483647 h 1080"/>
              <a:gd name="T72" fmla="*/ 2147483647 w 2489"/>
              <a:gd name="T73" fmla="*/ 2147483647 h 1080"/>
              <a:gd name="T74" fmla="*/ 2147483647 w 2489"/>
              <a:gd name="T75" fmla="*/ 2147483647 h 1080"/>
              <a:gd name="T76" fmla="*/ 2147483647 w 2489"/>
              <a:gd name="T77" fmla="*/ 2147483647 h 1080"/>
              <a:gd name="T78" fmla="*/ 2147483647 w 2489"/>
              <a:gd name="T79" fmla="*/ 2147483647 h 1080"/>
              <a:gd name="T80" fmla="*/ 2147483647 w 2489"/>
              <a:gd name="T81" fmla="*/ 2147483647 h 1080"/>
              <a:gd name="T82" fmla="*/ 2147483647 w 2489"/>
              <a:gd name="T83" fmla="*/ 2147483647 h 1080"/>
              <a:gd name="T84" fmla="*/ 2147483647 w 2489"/>
              <a:gd name="T85" fmla="*/ 2147483647 h 1080"/>
              <a:gd name="T86" fmla="*/ 2147483647 w 2489"/>
              <a:gd name="T87" fmla="*/ 2147483647 h 1080"/>
              <a:gd name="T88" fmla="*/ 2147483647 w 2489"/>
              <a:gd name="T89" fmla="*/ 2147483647 h 1080"/>
              <a:gd name="T90" fmla="*/ 2147483647 w 2489"/>
              <a:gd name="T91" fmla="*/ 2147483647 h 1080"/>
              <a:gd name="T92" fmla="*/ 2147483647 w 2489"/>
              <a:gd name="T93" fmla="*/ 2147483647 h 1080"/>
              <a:gd name="T94" fmla="*/ 2147483647 w 2489"/>
              <a:gd name="T95" fmla="*/ 2147483647 h 1080"/>
              <a:gd name="T96" fmla="*/ 2147483647 w 2489"/>
              <a:gd name="T97" fmla="*/ 2147483647 h 1080"/>
              <a:gd name="T98" fmla="*/ 2147483647 w 2489"/>
              <a:gd name="T99" fmla="*/ 2147483647 h 1080"/>
              <a:gd name="T100" fmla="*/ 2147483647 w 2489"/>
              <a:gd name="T101" fmla="*/ 2147483647 h 1080"/>
              <a:gd name="T102" fmla="*/ 2147483647 w 2489"/>
              <a:gd name="T103" fmla="*/ 2147483647 h 1080"/>
              <a:gd name="T104" fmla="*/ 2147483647 w 2489"/>
              <a:gd name="T105" fmla="*/ 2147483647 h 1080"/>
              <a:gd name="T106" fmla="*/ 2147483647 w 2489"/>
              <a:gd name="T107" fmla="*/ 2147483647 h 1080"/>
              <a:gd name="T108" fmla="*/ 2147483647 w 2489"/>
              <a:gd name="T109" fmla="*/ 2147483647 h 1080"/>
              <a:gd name="T110" fmla="*/ 2147483647 w 2489"/>
              <a:gd name="T111" fmla="*/ 2147483647 h 10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489"/>
              <a:gd name="T169" fmla="*/ 0 h 1080"/>
              <a:gd name="T170" fmla="*/ 2489 w 2489"/>
              <a:gd name="T171" fmla="*/ 1080 h 10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489" h="1080">
                <a:moveTo>
                  <a:pt x="0" y="1080"/>
                </a:moveTo>
                <a:lnTo>
                  <a:pt x="24" y="1080"/>
                </a:lnTo>
                <a:lnTo>
                  <a:pt x="48" y="1080"/>
                </a:lnTo>
                <a:lnTo>
                  <a:pt x="72" y="1080"/>
                </a:lnTo>
                <a:lnTo>
                  <a:pt x="88" y="1080"/>
                </a:lnTo>
                <a:lnTo>
                  <a:pt x="112" y="1080"/>
                </a:lnTo>
                <a:lnTo>
                  <a:pt x="136" y="1080"/>
                </a:lnTo>
                <a:lnTo>
                  <a:pt x="160" y="1080"/>
                </a:lnTo>
                <a:lnTo>
                  <a:pt x="176" y="1080"/>
                </a:lnTo>
                <a:lnTo>
                  <a:pt x="200" y="1080"/>
                </a:lnTo>
                <a:lnTo>
                  <a:pt x="224" y="1080"/>
                </a:lnTo>
                <a:lnTo>
                  <a:pt x="240" y="1075"/>
                </a:lnTo>
                <a:lnTo>
                  <a:pt x="263" y="1075"/>
                </a:lnTo>
                <a:lnTo>
                  <a:pt x="287" y="1075"/>
                </a:lnTo>
                <a:lnTo>
                  <a:pt x="303" y="1068"/>
                </a:lnTo>
                <a:lnTo>
                  <a:pt x="327" y="1068"/>
                </a:lnTo>
                <a:lnTo>
                  <a:pt x="351" y="1062"/>
                </a:lnTo>
                <a:lnTo>
                  <a:pt x="367" y="1062"/>
                </a:lnTo>
                <a:lnTo>
                  <a:pt x="391" y="1056"/>
                </a:lnTo>
                <a:lnTo>
                  <a:pt x="407" y="1050"/>
                </a:lnTo>
                <a:lnTo>
                  <a:pt x="431" y="1050"/>
                </a:lnTo>
                <a:lnTo>
                  <a:pt x="447" y="1044"/>
                </a:lnTo>
                <a:lnTo>
                  <a:pt x="471" y="1038"/>
                </a:lnTo>
                <a:lnTo>
                  <a:pt x="487" y="1031"/>
                </a:lnTo>
                <a:lnTo>
                  <a:pt x="511" y="1026"/>
                </a:lnTo>
                <a:lnTo>
                  <a:pt x="527" y="1019"/>
                </a:lnTo>
                <a:lnTo>
                  <a:pt x="551" y="1019"/>
                </a:lnTo>
                <a:lnTo>
                  <a:pt x="567" y="1013"/>
                </a:lnTo>
                <a:lnTo>
                  <a:pt x="591" y="1007"/>
                </a:lnTo>
                <a:lnTo>
                  <a:pt x="607" y="995"/>
                </a:lnTo>
                <a:lnTo>
                  <a:pt x="623" y="988"/>
                </a:lnTo>
                <a:lnTo>
                  <a:pt x="646" y="983"/>
                </a:lnTo>
                <a:lnTo>
                  <a:pt x="662" y="976"/>
                </a:lnTo>
                <a:lnTo>
                  <a:pt x="686" y="970"/>
                </a:lnTo>
                <a:lnTo>
                  <a:pt x="702" y="964"/>
                </a:lnTo>
                <a:lnTo>
                  <a:pt x="718" y="952"/>
                </a:lnTo>
                <a:lnTo>
                  <a:pt x="742" y="946"/>
                </a:lnTo>
                <a:lnTo>
                  <a:pt x="758" y="939"/>
                </a:lnTo>
                <a:lnTo>
                  <a:pt x="774" y="927"/>
                </a:lnTo>
                <a:lnTo>
                  <a:pt x="798" y="921"/>
                </a:lnTo>
                <a:lnTo>
                  <a:pt x="814" y="908"/>
                </a:lnTo>
                <a:lnTo>
                  <a:pt x="830" y="903"/>
                </a:lnTo>
                <a:lnTo>
                  <a:pt x="846" y="891"/>
                </a:lnTo>
                <a:lnTo>
                  <a:pt x="870" y="884"/>
                </a:lnTo>
                <a:lnTo>
                  <a:pt x="886" y="872"/>
                </a:lnTo>
                <a:lnTo>
                  <a:pt x="902" y="860"/>
                </a:lnTo>
                <a:lnTo>
                  <a:pt x="918" y="854"/>
                </a:lnTo>
                <a:lnTo>
                  <a:pt x="942" y="841"/>
                </a:lnTo>
                <a:lnTo>
                  <a:pt x="958" y="828"/>
                </a:lnTo>
                <a:lnTo>
                  <a:pt x="974" y="816"/>
                </a:lnTo>
                <a:lnTo>
                  <a:pt x="997" y="804"/>
                </a:lnTo>
                <a:lnTo>
                  <a:pt x="1013" y="786"/>
                </a:lnTo>
                <a:lnTo>
                  <a:pt x="1029" y="767"/>
                </a:lnTo>
                <a:lnTo>
                  <a:pt x="1045" y="749"/>
                </a:lnTo>
                <a:lnTo>
                  <a:pt x="1069" y="731"/>
                </a:lnTo>
                <a:lnTo>
                  <a:pt x="1085" y="706"/>
                </a:lnTo>
                <a:lnTo>
                  <a:pt x="1101" y="688"/>
                </a:lnTo>
                <a:lnTo>
                  <a:pt x="1117" y="663"/>
                </a:lnTo>
                <a:lnTo>
                  <a:pt x="1125" y="651"/>
                </a:lnTo>
                <a:lnTo>
                  <a:pt x="1133" y="639"/>
                </a:lnTo>
                <a:lnTo>
                  <a:pt x="1141" y="627"/>
                </a:lnTo>
                <a:lnTo>
                  <a:pt x="1149" y="614"/>
                </a:lnTo>
                <a:lnTo>
                  <a:pt x="1157" y="602"/>
                </a:lnTo>
                <a:lnTo>
                  <a:pt x="1165" y="589"/>
                </a:lnTo>
                <a:lnTo>
                  <a:pt x="1173" y="577"/>
                </a:lnTo>
                <a:lnTo>
                  <a:pt x="1181" y="565"/>
                </a:lnTo>
                <a:lnTo>
                  <a:pt x="1189" y="547"/>
                </a:lnTo>
                <a:lnTo>
                  <a:pt x="1189" y="535"/>
                </a:lnTo>
                <a:lnTo>
                  <a:pt x="1197" y="522"/>
                </a:lnTo>
                <a:lnTo>
                  <a:pt x="1205" y="510"/>
                </a:lnTo>
                <a:lnTo>
                  <a:pt x="1213" y="497"/>
                </a:lnTo>
                <a:lnTo>
                  <a:pt x="1221" y="479"/>
                </a:lnTo>
                <a:lnTo>
                  <a:pt x="1229" y="467"/>
                </a:lnTo>
                <a:lnTo>
                  <a:pt x="1237" y="455"/>
                </a:lnTo>
                <a:lnTo>
                  <a:pt x="1245" y="443"/>
                </a:lnTo>
                <a:lnTo>
                  <a:pt x="1245" y="430"/>
                </a:lnTo>
                <a:lnTo>
                  <a:pt x="1253" y="412"/>
                </a:lnTo>
                <a:lnTo>
                  <a:pt x="1261" y="399"/>
                </a:lnTo>
                <a:lnTo>
                  <a:pt x="1269" y="387"/>
                </a:lnTo>
                <a:lnTo>
                  <a:pt x="1277" y="375"/>
                </a:lnTo>
                <a:lnTo>
                  <a:pt x="1285" y="356"/>
                </a:lnTo>
                <a:lnTo>
                  <a:pt x="1285" y="344"/>
                </a:lnTo>
                <a:lnTo>
                  <a:pt x="1293" y="332"/>
                </a:lnTo>
                <a:lnTo>
                  <a:pt x="1301" y="320"/>
                </a:lnTo>
                <a:lnTo>
                  <a:pt x="1309" y="307"/>
                </a:lnTo>
                <a:lnTo>
                  <a:pt x="1309" y="295"/>
                </a:lnTo>
                <a:lnTo>
                  <a:pt x="1317" y="276"/>
                </a:lnTo>
                <a:lnTo>
                  <a:pt x="1325" y="264"/>
                </a:lnTo>
                <a:lnTo>
                  <a:pt x="1333" y="252"/>
                </a:lnTo>
                <a:lnTo>
                  <a:pt x="1333" y="240"/>
                </a:lnTo>
                <a:lnTo>
                  <a:pt x="1341" y="227"/>
                </a:lnTo>
                <a:lnTo>
                  <a:pt x="1349" y="215"/>
                </a:lnTo>
                <a:lnTo>
                  <a:pt x="1356" y="203"/>
                </a:lnTo>
                <a:lnTo>
                  <a:pt x="1356" y="191"/>
                </a:lnTo>
                <a:lnTo>
                  <a:pt x="1372" y="172"/>
                </a:lnTo>
                <a:lnTo>
                  <a:pt x="1380" y="148"/>
                </a:lnTo>
                <a:lnTo>
                  <a:pt x="1396" y="129"/>
                </a:lnTo>
                <a:lnTo>
                  <a:pt x="1404" y="104"/>
                </a:lnTo>
                <a:lnTo>
                  <a:pt x="1412" y="92"/>
                </a:lnTo>
                <a:lnTo>
                  <a:pt x="1428" y="73"/>
                </a:lnTo>
                <a:lnTo>
                  <a:pt x="1436" y="56"/>
                </a:lnTo>
                <a:lnTo>
                  <a:pt x="1444" y="43"/>
                </a:lnTo>
                <a:lnTo>
                  <a:pt x="1460" y="31"/>
                </a:lnTo>
                <a:lnTo>
                  <a:pt x="1476" y="12"/>
                </a:lnTo>
                <a:lnTo>
                  <a:pt x="1500" y="0"/>
                </a:lnTo>
                <a:lnTo>
                  <a:pt x="1516" y="7"/>
                </a:lnTo>
                <a:lnTo>
                  <a:pt x="1524" y="7"/>
                </a:lnTo>
                <a:lnTo>
                  <a:pt x="1532" y="12"/>
                </a:lnTo>
                <a:lnTo>
                  <a:pt x="1540" y="19"/>
                </a:lnTo>
                <a:lnTo>
                  <a:pt x="1556" y="31"/>
                </a:lnTo>
                <a:lnTo>
                  <a:pt x="1564" y="43"/>
                </a:lnTo>
                <a:lnTo>
                  <a:pt x="1572" y="61"/>
                </a:lnTo>
                <a:lnTo>
                  <a:pt x="1580" y="80"/>
                </a:lnTo>
                <a:lnTo>
                  <a:pt x="1596" y="104"/>
                </a:lnTo>
                <a:lnTo>
                  <a:pt x="1604" y="129"/>
                </a:lnTo>
                <a:lnTo>
                  <a:pt x="1612" y="148"/>
                </a:lnTo>
                <a:lnTo>
                  <a:pt x="1620" y="172"/>
                </a:lnTo>
                <a:lnTo>
                  <a:pt x="1628" y="196"/>
                </a:lnTo>
                <a:lnTo>
                  <a:pt x="1636" y="221"/>
                </a:lnTo>
                <a:lnTo>
                  <a:pt x="1652" y="240"/>
                </a:lnTo>
                <a:lnTo>
                  <a:pt x="1660" y="264"/>
                </a:lnTo>
                <a:lnTo>
                  <a:pt x="1668" y="289"/>
                </a:lnTo>
                <a:lnTo>
                  <a:pt x="1676" y="313"/>
                </a:lnTo>
                <a:lnTo>
                  <a:pt x="1684" y="338"/>
                </a:lnTo>
                <a:lnTo>
                  <a:pt x="1692" y="363"/>
                </a:lnTo>
                <a:lnTo>
                  <a:pt x="1700" y="387"/>
                </a:lnTo>
                <a:lnTo>
                  <a:pt x="1708" y="412"/>
                </a:lnTo>
                <a:lnTo>
                  <a:pt x="1715" y="436"/>
                </a:lnTo>
                <a:lnTo>
                  <a:pt x="1723" y="460"/>
                </a:lnTo>
                <a:lnTo>
                  <a:pt x="1731" y="485"/>
                </a:lnTo>
                <a:lnTo>
                  <a:pt x="1739" y="510"/>
                </a:lnTo>
                <a:lnTo>
                  <a:pt x="1747" y="535"/>
                </a:lnTo>
                <a:lnTo>
                  <a:pt x="1755" y="559"/>
                </a:lnTo>
                <a:lnTo>
                  <a:pt x="1763" y="583"/>
                </a:lnTo>
                <a:lnTo>
                  <a:pt x="1771" y="608"/>
                </a:lnTo>
                <a:lnTo>
                  <a:pt x="1779" y="627"/>
                </a:lnTo>
                <a:lnTo>
                  <a:pt x="1795" y="651"/>
                </a:lnTo>
                <a:lnTo>
                  <a:pt x="1803" y="675"/>
                </a:lnTo>
                <a:lnTo>
                  <a:pt x="1811" y="700"/>
                </a:lnTo>
                <a:lnTo>
                  <a:pt x="1827" y="719"/>
                </a:lnTo>
                <a:lnTo>
                  <a:pt x="1835" y="743"/>
                </a:lnTo>
                <a:lnTo>
                  <a:pt x="1851" y="761"/>
                </a:lnTo>
                <a:lnTo>
                  <a:pt x="1859" y="786"/>
                </a:lnTo>
                <a:lnTo>
                  <a:pt x="1875" y="804"/>
                </a:lnTo>
                <a:lnTo>
                  <a:pt x="1891" y="828"/>
                </a:lnTo>
                <a:lnTo>
                  <a:pt x="1899" y="847"/>
                </a:lnTo>
                <a:lnTo>
                  <a:pt x="1915" y="866"/>
                </a:lnTo>
                <a:lnTo>
                  <a:pt x="1931" y="884"/>
                </a:lnTo>
                <a:lnTo>
                  <a:pt x="1947" y="903"/>
                </a:lnTo>
                <a:lnTo>
                  <a:pt x="1963" y="921"/>
                </a:lnTo>
                <a:lnTo>
                  <a:pt x="1987" y="939"/>
                </a:lnTo>
                <a:lnTo>
                  <a:pt x="2003" y="958"/>
                </a:lnTo>
                <a:lnTo>
                  <a:pt x="2019" y="970"/>
                </a:lnTo>
                <a:lnTo>
                  <a:pt x="2043" y="988"/>
                </a:lnTo>
                <a:lnTo>
                  <a:pt x="2067" y="1000"/>
                </a:lnTo>
                <a:lnTo>
                  <a:pt x="2090" y="1013"/>
                </a:lnTo>
                <a:lnTo>
                  <a:pt x="2106" y="1026"/>
                </a:lnTo>
                <a:lnTo>
                  <a:pt x="2130" y="1044"/>
                </a:lnTo>
                <a:lnTo>
                  <a:pt x="2162" y="1050"/>
                </a:lnTo>
                <a:lnTo>
                  <a:pt x="2186" y="1062"/>
                </a:lnTo>
                <a:lnTo>
                  <a:pt x="2218" y="1075"/>
                </a:lnTo>
                <a:lnTo>
                  <a:pt x="2242" y="1080"/>
                </a:lnTo>
                <a:lnTo>
                  <a:pt x="2274" y="1080"/>
                </a:lnTo>
                <a:lnTo>
                  <a:pt x="2306" y="1080"/>
                </a:lnTo>
                <a:lnTo>
                  <a:pt x="2338" y="1080"/>
                </a:lnTo>
                <a:lnTo>
                  <a:pt x="2370" y="1080"/>
                </a:lnTo>
                <a:lnTo>
                  <a:pt x="2394" y="1080"/>
                </a:lnTo>
                <a:lnTo>
                  <a:pt x="2426" y="1080"/>
                </a:lnTo>
                <a:lnTo>
                  <a:pt x="2457" y="1080"/>
                </a:lnTo>
                <a:lnTo>
                  <a:pt x="2489" y="1080"/>
                </a:ln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6" name="Rectangle 16"/>
          <p:cNvSpPr>
            <a:spLocks noChangeArrowheads="1"/>
          </p:cNvSpPr>
          <p:nvPr/>
        </p:nvSpPr>
        <p:spPr bwMode="auto">
          <a:xfrm>
            <a:off x="6934200" y="6400800"/>
            <a:ext cx="280988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4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λ</a:t>
            </a:r>
            <a:endParaRPr lang="en-US" sz="2400" i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7" name="Rectangle 17"/>
          <p:cNvSpPr>
            <a:spLocks noChangeArrowheads="1"/>
          </p:cNvSpPr>
          <p:nvPr/>
        </p:nvSpPr>
        <p:spPr bwMode="auto">
          <a:xfrm>
            <a:off x="1704975" y="3886200"/>
            <a:ext cx="2562225" cy="287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Matching functions, </a:t>
            </a:r>
            <a:r>
              <a:rPr lang="en-US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4108" name="Straight Arrow Connector 32"/>
          <p:cNvCxnSpPr>
            <a:cxnSpLocks noChangeShapeType="1"/>
          </p:cNvCxnSpPr>
          <p:nvPr/>
        </p:nvCxnSpPr>
        <p:spPr bwMode="auto">
          <a:xfrm rot="16200000" flipH="1">
            <a:off x="2362200" y="4572000"/>
            <a:ext cx="1066800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09" name="Straight Arrow Connector 33"/>
          <p:cNvCxnSpPr>
            <a:cxnSpLocks noChangeShapeType="1"/>
          </p:cNvCxnSpPr>
          <p:nvPr/>
        </p:nvCxnSpPr>
        <p:spPr bwMode="auto">
          <a:xfrm>
            <a:off x="2819400" y="4114800"/>
            <a:ext cx="1066800" cy="838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0" name="Straight Arrow Connector 37"/>
          <p:cNvCxnSpPr>
            <a:cxnSpLocks noChangeShapeType="1"/>
          </p:cNvCxnSpPr>
          <p:nvPr/>
        </p:nvCxnSpPr>
        <p:spPr bwMode="auto">
          <a:xfrm>
            <a:off x="2819400" y="4114800"/>
            <a:ext cx="2057400" cy="609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11" name="Rectangle 17"/>
          <p:cNvSpPr>
            <a:spLocks noChangeArrowheads="1"/>
          </p:cNvSpPr>
          <p:nvPr/>
        </p:nvSpPr>
        <p:spPr bwMode="auto">
          <a:xfrm>
            <a:off x="5475288" y="4419600"/>
            <a:ext cx="2754312" cy="287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Signal to be matched, </a:t>
            </a:r>
            <a:r>
              <a:rPr lang="en-US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4112" name="Straight Arrow Connector 55"/>
          <p:cNvCxnSpPr>
            <a:cxnSpLocks noChangeShapeType="1"/>
          </p:cNvCxnSpPr>
          <p:nvPr/>
        </p:nvCxnSpPr>
        <p:spPr bwMode="auto">
          <a:xfrm rot="5400000">
            <a:off x="5960269" y="5045869"/>
            <a:ext cx="1066800" cy="576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13" name="Line 5"/>
          <p:cNvSpPr>
            <a:spLocks noChangeShapeType="1"/>
          </p:cNvSpPr>
          <p:nvPr/>
        </p:nvSpPr>
        <p:spPr bwMode="auto">
          <a:xfrm>
            <a:off x="1987550" y="6534150"/>
            <a:ext cx="4870450" cy="190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color spaces: CIE XYZ</a:t>
            </a:r>
          </a:p>
        </p:txBody>
      </p:sp>
      <p:sp>
        <p:nvSpPr>
          <p:cNvPr id="5125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24800" cy="2743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Primaries are imaginary, but matching functions are everywhere positive</a:t>
            </a:r>
          </a:p>
          <a:p>
            <a:pPr>
              <a:lnSpc>
                <a:spcPct val="90000"/>
              </a:lnSpc>
            </a:pPr>
            <a:r>
              <a:rPr lang="en-US" smtClean="0"/>
              <a:t>The Y parameter corresponds to brightness or </a:t>
            </a:r>
            <a:r>
              <a:rPr lang="en-US" i="1" smtClean="0"/>
              <a:t>luminance</a:t>
            </a:r>
            <a:r>
              <a:rPr lang="en-US" smtClean="0"/>
              <a:t> of a color</a:t>
            </a:r>
          </a:p>
          <a:p>
            <a:pPr>
              <a:lnSpc>
                <a:spcPct val="90000"/>
              </a:lnSpc>
            </a:pPr>
            <a:r>
              <a:rPr lang="en-US" smtClean="0"/>
              <a:t>2D visualization: draw (</a:t>
            </a:r>
            <a:r>
              <a:rPr lang="en-US" i="1" smtClean="0"/>
              <a:t>x</a:t>
            </a:r>
            <a:r>
              <a:rPr lang="en-US" smtClean="0"/>
              <a:t>,</a:t>
            </a:r>
            <a:r>
              <a:rPr lang="en-US" i="1" smtClean="0"/>
              <a:t>y</a:t>
            </a:r>
            <a:r>
              <a:rPr lang="en-US" smtClean="0"/>
              <a:t>), where     </a:t>
            </a:r>
            <a:br>
              <a:rPr lang="en-US" smtClean="0"/>
            </a:br>
            <a:r>
              <a:rPr lang="en-US" i="1" smtClean="0"/>
              <a:t>x</a:t>
            </a:r>
            <a:r>
              <a:rPr lang="en-US" smtClean="0"/>
              <a:t> = </a:t>
            </a:r>
            <a:r>
              <a:rPr lang="en-US" i="1" smtClean="0"/>
              <a:t>X</a:t>
            </a:r>
            <a:r>
              <a:rPr lang="en-US" smtClean="0"/>
              <a:t>/(</a:t>
            </a:r>
            <a:r>
              <a:rPr lang="en-US" i="1" smtClean="0"/>
              <a:t>X</a:t>
            </a:r>
            <a:r>
              <a:rPr lang="en-US" smtClean="0"/>
              <a:t>+</a:t>
            </a:r>
            <a:r>
              <a:rPr lang="en-US" i="1" smtClean="0"/>
              <a:t>Y</a:t>
            </a:r>
            <a:r>
              <a:rPr lang="en-US" smtClean="0"/>
              <a:t>+</a:t>
            </a:r>
            <a:r>
              <a:rPr lang="en-US" i="1" smtClean="0"/>
              <a:t>Z</a:t>
            </a:r>
            <a:r>
              <a:rPr lang="en-US" smtClean="0"/>
              <a:t>), </a:t>
            </a:r>
            <a:r>
              <a:rPr lang="en-US" i="1" smtClean="0"/>
              <a:t>y </a:t>
            </a:r>
            <a:r>
              <a:rPr lang="en-US" smtClean="0"/>
              <a:t>= </a:t>
            </a:r>
            <a:r>
              <a:rPr lang="en-US" i="1" smtClean="0"/>
              <a:t>Y</a:t>
            </a:r>
            <a:r>
              <a:rPr lang="en-US" smtClean="0"/>
              <a:t>/(</a:t>
            </a:r>
            <a:r>
              <a:rPr lang="en-US" i="1" smtClean="0"/>
              <a:t>X</a:t>
            </a:r>
            <a:r>
              <a:rPr lang="en-US" smtClean="0"/>
              <a:t>+</a:t>
            </a:r>
            <a:r>
              <a:rPr lang="en-US" i="1" smtClean="0"/>
              <a:t>Y</a:t>
            </a:r>
            <a:r>
              <a:rPr lang="en-US" smtClean="0"/>
              <a:t>+</a:t>
            </a:r>
            <a:r>
              <a:rPr lang="en-US" i="1" smtClean="0"/>
              <a:t>Z</a:t>
            </a:r>
            <a:r>
              <a:rPr lang="en-US" smtClean="0"/>
              <a:t>) </a:t>
            </a:r>
          </a:p>
          <a:p>
            <a:pPr>
              <a:lnSpc>
                <a:spcPct val="90000"/>
              </a:lnSpc>
            </a:pPr>
            <a:endParaRPr lang="en-US" sz="2400" smtClean="0"/>
          </a:p>
        </p:txBody>
      </p:sp>
      <p:graphicFrame>
        <p:nvGraphicFramePr>
          <p:cNvPr id="5122" name="Object 8"/>
          <p:cNvGraphicFramePr>
            <a:graphicFrameLocks noChangeAspect="1"/>
          </p:cNvGraphicFramePr>
          <p:nvPr>
            <p:ph sz="quarter" idx="4294967295"/>
          </p:nvPr>
        </p:nvGraphicFramePr>
        <p:xfrm>
          <a:off x="4114800" y="3724275"/>
          <a:ext cx="3565525" cy="2676525"/>
        </p:xfrm>
        <a:graphic>
          <a:graphicData uri="http://schemas.openxmlformats.org/presentationml/2006/ole">
            <p:oleObj spid="_x0000_s11266" name="Image" r:id="rId4" imgW="4076190" imgH="3060317" progId="Photoshop.Image.10">
              <p:embed/>
            </p:oleObj>
          </a:graphicData>
        </a:graphic>
      </p:graphicFrame>
      <p:graphicFrame>
        <p:nvGraphicFramePr>
          <p:cNvPr id="5123" name="Object 10"/>
          <p:cNvGraphicFramePr>
            <a:graphicFrameLocks noChangeAspect="1"/>
          </p:cNvGraphicFramePr>
          <p:nvPr>
            <p:ph sz="quarter" idx="4294967295"/>
          </p:nvPr>
        </p:nvGraphicFramePr>
        <p:xfrm>
          <a:off x="1143000" y="3657600"/>
          <a:ext cx="2441575" cy="2743200"/>
        </p:xfrm>
        <a:graphic>
          <a:graphicData uri="http://schemas.openxmlformats.org/presentationml/2006/ole">
            <p:oleObj spid="_x0000_s11267" name="Image" r:id="rId5" imgW="4012698" imgH="4507937" progId="Photoshop.Image.10">
              <p:embed/>
            </p:oleObj>
          </a:graphicData>
        </a:graphic>
      </p:graphicFrame>
      <p:sp>
        <p:nvSpPr>
          <p:cNvPr id="5126" name="Text Box 15"/>
          <p:cNvSpPr txBox="1">
            <a:spLocks noChangeArrowheads="1"/>
          </p:cNvSpPr>
          <p:nvPr/>
        </p:nvSpPr>
        <p:spPr bwMode="auto">
          <a:xfrm>
            <a:off x="4876800" y="335280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Matching functions</a:t>
            </a: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304800" y="6396038"/>
            <a:ext cx="845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  <a:hlinkClick r:id="rId6"/>
              </a:rPr>
              <a:t>http://en.wikipedia.org/wiki/CIE_1931_color_space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Nonlinear color spaces: HSV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00600"/>
            <a:ext cx="7772400" cy="1905000"/>
          </a:xfrm>
        </p:spPr>
        <p:txBody>
          <a:bodyPr/>
          <a:lstStyle/>
          <a:p>
            <a:r>
              <a:rPr lang="en-US" smtClean="0"/>
              <a:t>Perceptually meaningful dimensions: </a:t>
            </a:r>
            <a:br>
              <a:rPr lang="en-US" smtClean="0"/>
            </a:br>
            <a:r>
              <a:rPr lang="en-US" smtClean="0"/>
              <a:t>Hue, Saturation, Value (Intensity)</a:t>
            </a:r>
          </a:p>
          <a:p>
            <a:r>
              <a:rPr lang="en-US" smtClean="0"/>
              <a:t>RGB cube on its vertex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22415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635125"/>
            <a:ext cx="27686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514475"/>
            <a:ext cx="31242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The interaction of light and surfaces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01000" cy="5257800"/>
          </a:xfrm>
        </p:spPr>
        <p:txBody>
          <a:bodyPr/>
          <a:lstStyle/>
          <a:p>
            <a:r>
              <a:rPr lang="en-US" sz="2400" dirty="0" smtClean="0"/>
              <a:t>What happens when a light ray hits a point on an object?</a:t>
            </a:r>
          </a:p>
          <a:p>
            <a:pPr lvl="1"/>
            <a:r>
              <a:rPr lang="en-US" sz="1800" dirty="0" smtClean="0"/>
              <a:t>Some of the light gets </a:t>
            </a:r>
            <a:r>
              <a:rPr lang="en-US" sz="1800" b="1" dirty="0" smtClean="0"/>
              <a:t>absorbed</a:t>
            </a:r>
          </a:p>
          <a:p>
            <a:pPr lvl="2"/>
            <a:r>
              <a:rPr lang="en-US" sz="1600" dirty="0" smtClean="0"/>
              <a:t>converted to other forms of energy (e.g., heat)</a:t>
            </a:r>
          </a:p>
          <a:p>
            <a:pPr lvl="1"/>
            <a:r>
              <a:rPr lang="en-US" sz="1800" dirty="0" smtClean="0"/>
              <a:t>Some gets </a:t>
            </a:r>
            <a:r>
              <a:rPr lang="en-US" sz="1800" b="1" dirty="0" smtClean="0"/>
              <a:t>transmitted</a:t>
            </a:r>
            <a:r>
              <a:rPr lang="en-US" sz="1800" dirty="0" smtClean="0"/>
              <a:t> through the object</a:t>
            </a:r>
          </a:p>
          <a:p>
            <a:pPr lvl="2"/>
            <a:r>
              <a:rPr lang="en-US" sz="1600" dirty="0" smtClean="0"/>
              <a:t>possibly bent, through “refraction”</a:t>
            </a:r>
          </a:p>
          <a:p>
            <a:pPr lvl="2"/>
            <a:r>
              <a:rPr lang="en-US" sz="1600" dirty="0" smtClean="0"/>
              <a:t>Or scattered inside the object (subsurface scattering)</a:t>
            </a:r>
          </a:p>
          <a:p>
            <a:pPr lvl="1"/>
            <a:r>
              <a:rPr lang="en-US" sz="1800" dirty="0" smtClean="0"/>
              <a:t>Some gets </a:t>
            </a:r>
            <a:r>
              <a:rPr lang="en-US" sz="1800" b="1" dirty="0" smtClean="0"/>
              <a:t>reflected</a:t>
            </a:r>
          </a:p>
          <a:p>
            <a:pPr lvl="2"/>
            <a:r>
              <a:rPr lang="en-US" sz="1600" dirty="0" smtClean="0"/>
              <a:t>possibly in multiple directions at once</a:t>
            </a:r>
          </a:p>
          <a:p>
            <a:pPr lvl="1"/>
            <a:r>
              <a:rPr lang="en-US" sz="1800" dirty="0" smtClean="0"/>
              <a:t>Really complicated things can happen</a:t>
            </a:r>
          </a:p>
          <a:p>
            <a:pPr lvl="2"/>
            <a:r>
              <a:rPr lang="en-US" sz="1600" dirty="0" smtClean="0"/>
              <a:t>fluorescence</a:t>
            </a:r>
          </a:p>
          <a:p>
            <a:pPr lvl="2"/>
            <a:endParaRPr lang="en-US" sz="1600" dirty="0" smtClean="0"/>
          </a:p>
          <a:p>
            <a:r>
              <a:rPr lang="en-US" sz="2400" dirty="0" smtClean="0"/>
              <a:t>Let’s consider the case of reflection in detail</a:t>
            </a:r>
          </a:p>
          <a:p>
            <a:pPr lvl="1"/>
            <a:r>
              <a:rPr lang="en-US" sz="1800" dirty="0" smtClean="0"/>
              <a:t>Light coming from a single direction could be reflected in all directions.  How can we describe the amount of light reflected in each direction?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11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Useful reference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Stephen E. Palmer, </a:t>
            </a:r>
            <a:r>
              <a:rPr lang="en-US" b="1" smtClean="0"/>
              <a:t>Vision Science:</a:t>
            </a:r>
            <a:r>
              <a:rPr lang="en-US" smtClean="0"/>
              <a:t> </a:t>
            </a:r>
            <a:r>
              <a:rPr lang="en-US" b="1" smtClean="0"/>
              <a:t>Photons to Phenomenology</a:t>
            </a:r>
            <a:r>
              <a:rPr lang="en-US" smtClean="0"/>
              <a:t>, MIT Press, 1999</a:t>
            </a: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133600"/>
            <a:ext cx="3352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 of Color</a:t>
            </a:r>
          </a:p>
        </p:txBody>
      </p:sp>
      <p:sp>
        <p:nvSpPr>
          <p:cNvPr id="1740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Physics of color</a:t>
            </a:r>
          </a:p>
          <a:p>
            <a:r>
              <a:rPr lang="en-US" smtClean="0"/>
              <a:t>Human encoding of color</a:t>
            </a:r>
          </a:p>
          <a:p>
            <a:r>
              <a:rPr lang="en-US" smtClean="0"/>
              <a:t>Color spaces</a:t>
            </a:r>
          </a:p>
          <a:p>
            <a:r>
              <a:rPr lang="en-US" smtClean="0">
                <a:solidFill>
                  <a:srgbClr val="FF0000"/>
                </a:solidFill>
              </a:rPr>
              <a:t>White balancing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White balance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458200" cy="2895600"/>
          </a:xfrm>
        </p:spPr>
        <p:txBody>
          <a:bodyPr/>
          <a:lstStyle/>
          <a:p>
            <a:r>
              <a:rPr lang="en-US" sz="2400" smtClean="0"/>
              <a:t>When looking at a picture on screen or print, we adapt to the illuminant of the room, not to that of the scene in the picture</a:t>
            </a:r>
          </a:p>
          <a:p>
            <a:r>
              <a:rPr lang="en-US" sz="2400" smtClean="0"/>
              <a:t>When the white balance is not correct, the picture will have an unnatural color “cast”</a:t>
            </a:r>
          </a:p>
        </p:txBody>
      </p:sp>
      <p:sp>
        <p:nvSpPr>
          <p:cNvPr id="175108" name="Rectangle 6"/>
          <p:cNvSpPr>
            <a:spLocks noChangeArrowheads="1"/>
          </p:cNvSpPr>
          <p:nvPr/>
        </p:nvSpPr>
        <p:spPr bwMode="auto">
          <a:xfrm>
            <a:off x="1238250" y="6400800"/>
            <a:ext cx="645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  <a:hlinkClick r:id="rId3"/>
              </a:rPr>
              <a:t>http://www.cambridgeincolour.com/tutorials/white-balance.htm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7510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6850" y="3429000"/>
            <a:ext cx="29702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750" y="3429000"/>
            <a:ext cx="29702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1695450" y="2986088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incorrect white balance</a:t>
            </a: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4667250" y="29718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correct white balance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White balance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Film cameras: </a:t>
            </a:r>
          </a:p>
          <a:p>
            <a:pPr lvl="1"/>
            <a:r>
              <a:rPr lang="en-US" smtClean="0"/>
              <a:t>Different types of film or different filters for different illumination conditions</a:t>
            </a:r>
            <a:br>
              <a:rPr lang="en-US" smtClean="0"/>
            </a:br>
            <a:endParaRPr lang="en-US" smtClean="0"/>
          </a:p>
          <a:p>
            <a:r>
              <a:rPr lang="en-US" smtClean="0"/>
              <a:t>Digital cameras: </a:t>
            </a:r>
          </a:p>
          <a:p>
            <a:pPr lvl="1"/>
            <a:r>
              <a:rPr lang="en-US" smtClean="0"/>
              <a:t>Automatic white balance</a:t>
            </a:r>
          </a:p>
          <a:p>
            <a:pPr lvl="1"/>
            <a:r>
              <a:rPr lang="en-US" smtClean="0"/>
              <a:t>White balance settings corresponding to </a:t>
            </a:r>
            <a:br>
              <a:rPr lang="en-US" smtClean="0"/>
            </a:br>
            <a:r>
              <a:rPr lang="en-US" smtClean="0"/>
              <a:t>several common illuminants</a:t>
            </a:r>
          </a:p>
          <a:p>
            <a:pPr lvl="1"/>
            <a:r>
              <a:rPr lang="en-US" smtClean="0"/>
              <a:t>Custom white balance using a reference </a:t>
            </a:r>
            <a:br>
              <a:rPr lang="en-US" smtClean="0"/>
            </a:br>
            <a:r>
              <a:rPr lang="en-US" smtClean="0"/>
              <a:t>object</a:t>
            </a: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304800" y="6400800"/>
            <a:ext cx="645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  <a:hlinkClick r:id="rId4"/>
              </a:rPr>
              <a:t>http://www.cambridgeincolour.com/tutorials/white-balance.htm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6146" name="Object 10"/>
          <p:cNvGraphicFramePr>
            <a:graphicFrameLocks noChangeAspect="1"/>
          </p:cNvGraphicFramePr>
          <p:nvPr>
            <p:ph sz="half" idx="4294967295"/>
          </p:nvPr>
        </p:nvGraphicFramePr>
        <p:xfrm>
          <a:off x="6858000" y="2590800"/>
          <a:ext cx="1527175" cy="2590800"/>
        </p:xfrm>
        <a:graphic>
          <a:graphicData uri="http://schemas.openxmlformats.org/presentationml/2006/ole">
            <p:oleObj spid="_x0000_s12290" name="Image" r:id="rId5" imgW="2209524" imgH="3746032" progId="Photoshop.Image.10">
              <p:embed/>
            </p:oleObj>
          </a:graphicData>
        </a:graphic>
      </p:graphicFrame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4572000" y="64881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Slide: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White balance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915400" cy="6019800"/>
          </a:xfrm>
        </p:spPr>
        <p:txBody>
          <a:bodyPr/>
          <a:lstStyle/>
          <a:p>
            <a:pPr marL="533400" indent="-533400"/>
            <a:r>
              <a:rPr lang="en-US" smtClean="0"/>
              <a:t>Von Kries adaptation</a:t>
            </a:r>
          </a:p>
          <a:p>
            <a:pPr marL="838200" lvl="1" indent="-381000"/>
            <a:r>
              <a:rPr lang="en-US" smtClean="0"/>
              <a:t>Multiply each channel by a gain factor</a:t>
            </a:r>
          </a:p>
          <a:p>
            <a:pPr marL="838200" lvl="1" indent="-381000"/>
            <a:r>
              <a:rPr lang="en-US" smtClean="0"/>
              <a:t>A more general transformation would correspond to an arbitrary 3x3 matrix</a:t>
            </a:r>
          </a:p>
        </p:txBody>
      </p:sp>
      <p:sp>
        <p:nvSpPr>
          <p:cNvPr id="176132" name="Rectangle 3"/>
          <p:cNvSpPr>
            <a:spLocks noChangeArrowheads="1"/>
          </p:cNvSpPr>
          <p:nvPr/>
        </p:nvSpPr>
        <p:spPr bwMode="auto">
          <a:xfrm>
            <a:off x="4572000" y="64881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Slide: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White balance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915400" cy="6019800"/>
          </a:xfrm>
        </p:spPr>
        <p:txBody>
          <a:bodyPr/>
          <a:lstStyle/>
          <a:p>
            <a:pPr marL="533400" indent="-533400"/>
            <a:r>
              <a:rPr lang="en-US" smtClean="0"/>
              <a:t>Von Kries adaptation</a:t>
            </a:r>
          </a:p>
          <a:p>
            <a:pPr marL="838200" lvl="1" indent="-381000"/>
            <a:r>
              <a:rPr lang="en-US" smtClean="0"/>
              <a:t>Multiply each channel by a gain factor</a:t>
            </a:r>
          </a:p>
          <a:p>
            <a:pPr marL="838200" lvl="1" indent="-381000"/>
            <a:r>
              <a:rPr lang="en-US" smtClean="0"/>
              <a:t>A more general transformation would correspond to an arbitrary 3x3 matrix</a:t>
            </a:r>
          </a:p>
          <a:p>
            <a:pPr marL="533400" indent="-533400"/>
            <a:r>
              <a:rPr lang="en-US" smtClean="0"/>
              <a:t>Best way: gray card</a:t>
            </a:r>
          </a:p>
          <a:p>
            <a:pPr marL="838200" lvl="1" indent="-381000"/>
            <a:r>
              <a:rPr lang="en-US" smtClean="0"/>
              <a:t>Take a picture of a neutral object  (white or gray)</a:t>
            </a:r>
          </a:p>
          <a:p>
            <a:pPr marL="838200" lvl="1" indent="-381000"/>
            <a:r>
              <a:rPr lang="en-US" smtClean="0"/>
              <a:t>Deduce the weight of each channel</a:t>
            </a:r>
          </a:p>
          <a:p>
            <a:pPr marL="1257300" lvl="2" indent="-342900"/>
            <a:r>
              <a:rPr lang="en-US" sz="1800" smtClean="0"/>
              <a:t>If the object is recoded as r</a:t>
            </a:r>
            <a:r>
              <a:rPr lang="en-US" sz="1800" baseline="-25000" smtClean="0"/>
              <a:t>w</a:t>
            </a:r>
            <a:r>
              <a:rPr lang="en-US" sz="1800" smtClean="0"/>
              <a:t>, g</a:t>
            </a:r>
            <a:r>
              <a:rPr lang="en-US" sz="1800" baseline="-25000" smtClean="0"/>
              <a:t>w</a:t>
            </a:r>
            <a:r>
              <a:rPr lang="en-US" sz="1800" smtClean="0"/>
              <a:t>, b</a:t>
            </a:r>
            <a:r>
              <a:rPr lang="en-US" sz="1800" baseline="-25000" smtClean="0"/>
              <a:t>w</a:t>
            </a:r>
            <a:r>
              <a:rPr lang="en-US" sz="1800" smtClean="0"/>
              <a:t> </a:t>
            </a:r>
            <a:br>
              <a:rPr lang="en-US" sz="1800" smtClean="0"/>
            </a:br>
            <a:r>
              <a:rPr lang="en-US" sz="1800" smtClean="0"/>
              <a:t>use weights 1/r</a:t>
            </a:r>
            <a:r>
              <a:rPr lang="en-US" sz="1800" baseline="-25000" smtClean="0"/>
              <a:t>w</a:t>
            </a:r>
            <a:r>
              <a:rPr lang="en-US" sz="1800" smtClean="0"/>
              <a:t>, 1/g</a:t>
            </a:r>
            <a:r>
              <a:rPr lang="en-US" sz="1800" baseline="-25000" smtClean="0"/>
              <a:t>w</a:t>
            </a:r>
            <a:r>
              <a:rPr lang="en-US" sz="1800" smtClean="0"/>
              <a:t>, 1/b</a:t>
            </a:r>
            <a:r>
              <a:rPr lang="en-US" sz="1800" baseline="-25000" smtClean="0"/>
              <a:t>w</a:t>
            </a:r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5720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7" name="Rectangle 4"/>
          <p:cNvSpPr>
            <a:spLocks noChangeArrowheads="1"/>
          </p:cNvSpPr>
          <p:nvPr/>
        </p:nvSpPr>
        <p:spPr bwMode="auto">
          <a:xfrm>
            <a:off x="4572000" y="64881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Slide: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White balance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Without gray cards: we need to “guess” which pixels correspond to white objects</a:t>
            </a:r>
          </a:p>
          <a:p>
            <a:pPr>
              <a:lnSpc>
                <a:spcPct val="90000"/>
              </a:lnSpc>
            </a:pPr>
            <a:r>
              <a:rPr lang="en-US" smtClean="0"/>
              <a:t>Gray world assumption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The image average r</a:t>
            </a:r>
            <a:r>
              <a:rPr lang="en-US" baseline="-25000" smtClean="0"/>
              <a:t>ave</a:t>
            </a:r>
            <a:r>
              <a:rPr lang="en-US" smtClean="0"/>
              <a:t>, g</a:t>
            </a:r>
            <a:r>
              <a:rPr lang="en-US" baseline="-25000" smtClean="0"/>
              <a:t>ave</a:t>
            </a:r>
            <a:r>
              <a:rPr lang="en-US" smtClean="0"/>
              <a:t>, b</a:t>
            </a:r>
            <a:r>
              <a:rPr lang="en-US" baseline="-25000" smtClean="0"/>
              <a:t>ave </a:t>
            </a:r>
            <a:r>
              <a:rPr lang="en-US" smtClean="0"/>
              <a:t>is gray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Use weights 1/r</a:t>
            </a:r>
            <a:r>
              <a:rPr lang="en-US" baseline="-25000" smtClean="0"/>
              <a:t>ave</a:t>
            </a:r>
            <a:r>
              <a:rPr lang="en-US" smtClean="0"/>
              <a:t>, 1/g</a:t>
            </a:r>
            <a:r>
              <a:rPr lang="en-US" baseline="-25000" smtClean="0"/>
              <a:t>ave</a:t>
            </a:r>
            <a:r>
              <a:rPr lang="en-US" smtClean="0"/>
              <a:t>, 1/b</a:t>
            </a:r>
            <a:r>
              <a:rPr lang="en-US" baseline="-25000" smtClean="0"/>
              <a:t>ave</a:t>
            </a: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Brightest pixel assumption (non-staurated)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Highlights usually have the color of the light source 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Use weights inversely proportional to the values of the brightest pixels</a:t>
            </a:r>
          </a:p>
          <a:p>
            <a:pPr>
              <a:lnSpc>
                <a:spcPct val="90000"/>
              </a:lnSpc>
            </a:pPr>
            <a:r>
              <a:rPr lang="en-US" smtClean="0"/>
              <a:t>Gamut mapping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Gamut: convex hull of all pixel colors in an image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Find the transformation that matches the gamut of the image to the gamut of a “typical” image under white light</a:t>
            </a:r>
          </a:p>
          <a:p>
            <a:pPr>
              <a:lnSpc>
                <a:spcPct val="90000"/>
              </a:lnSpc>
            </a:pPr>
            <a:r>
              <a:rPr lang="en-US" smtClean="0"/>
              <a:t>Use image statistics, learning techniques</a:t>
            </a:r>
          </a:p>
        </p:txBody>
      </p:sp>
      <p:sp>
        <p:nvSpPr>
          <p:cNvPr id="178180" name="Rectangle 3"/>
          <p:cNvSpPr>
            <a:spLocks noChangeArrowheads="1"/>
          </p:cNvSpPr>
          <p:nvPr/>
        </p:nvSpPr>
        <p:spPr bwMode="auto">
          <a:xfrm>
            <a:off x="4572000" y="64881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Slide: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Uses of color in computer vision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Color histograms for indexing and retrieval</a:t>
            </a:r>
          </a:p>
        </p:txBody>
      </p:sp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25" y="1600200"/>
            <a:ext cx="3813175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90800"/>
            <a:ext cx="239553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886200"/>
            <a:ext cx="23368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1343025" y="6324600"/>
            <a:ext cx="6457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Swain and Ballard, </a:t>
            </a:r>
            <a:r>
              <a:rPr lang="en-US" sz="2400">
                <a:solidFill>
                  <a:srgbClr val="000000"/>
                </a:solidFill>
                <a:cs typeface="Arial" pitchFamily="34" charset="0"/>
                <a:hlinkClick r:id="rId6"/>
              </a:rPr>
              <a:t>Color Indexing</a:t>
            </a: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, IJCV 1991.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Uses of color in computer vision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Skin detection</a:t>
            </a:r>
          </a:p>
        </p:txBody>
      </p:sp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914400" y="5959475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M. Jones and J. Rehg, </a:t>
            </a:r>
            <a:r>
              <a:rPr lang="en-US" sz="2400">
                <a:solidFill>
                  <a:srgbClr val="000000"/>
                </a:solidFill>
                <a:cs typeface="Arial" pitchFamily="34" charset="0"/>
                <a:hlinkClick r:id="rId3"/>
              </a:rPr>
              <a:t>Statistical Color Models with Application to Skin Detection</a:t>
            </a: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, IJCV 2002.</a:t>
            </a:r>
          </a:p>
        </p:txBody>
      </p:sp>
      <p:pic>
        <p:nvPicPr>
          <p:cNvPr id="1802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6788" y="1447800"/>
            <a:ext cx="4668837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0" name="Rectangle 7"/>
          <p:cNvSpPr>
            <a:spLocks noChangeArrowheads="1"/>
          </p:cNvSpPr>
          <p:nvPr/>
        </p:nvSpPr>
        <p:spPr bwMode="auto">
          <a:xfrm>
            <a:off x="7343775" y="6553200"/>
            <a:ext cx="1787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S.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Uses of color in computer vision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Nude people detection</a:t>
            </a:r>
          </a:p>
        </p:txBody>
      </p:sp>
      <p:sp>
        <p:nvSpPr>
          <p:cNvPr id="181252" name="Rectangle 5"/>
          <p:cNvSpPr>
            <a:spLocks noChangeArrowheads="1"/>
          </p:cNvSpPr>
          <p:nvPr/>
        </p:nvSpPr>
        <p:spPr bwMode="auto">
          <a:xfrm>
            <a:off x="152400" y="5713413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Forsyth, D.A. and Fleck, M. M., </a:t>
            </a:r>
            <a:r>
              <a:rPr lang="en-US" sz="2400">
                <a:solidFill>
                  <a:srgbClr val="000000"/>
                </a:solidFill>
                <a:cs typeface="Arial" pitchFamily="34" charset="0"/>
                <a:hlinkClick r:id="rId3"/>
              </a:rPr>
              <a:t>``Automatic Detection of Human Nudes,''</a:t>
            </a: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 </a:t>
            </a:r>
            <a:r>
              <a:rPr lang="en-US" sz="2400" i="1">
                <a:solidFill>
                  <a:srgbClr val="000000"/>
                </a:solidFill>
                <a:cs typeface="Arial" pitchFamily="34" charset="0"/>
              </a:rPr>
              <a:t>International Journal of Computer Vision </a:t>
            </a: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, </a:t>
            </a:r>
            <a:r>
              <a:rPr lang="en-US" sz="2400" b="1">
                <a:solidFill>
                  <a:srgbClr val="000000"/>
                </a:solidFill>
                <a:cs typeface="Arial" pitchFamily="34" charset="0"/>
              </a:rPr>
              <a:t>32 </a:t>
            </a: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, 1, 63-77, August, 1999   </a:t>
            </a:r>
            <a:endParaRPr lang="en-US" sz="22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812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" y="1771650"/>
            <a:ext cx="75819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3000" smtClean="0"/>
              <a:t>Bidirectional reflectance distribution function (BRDF)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077200" cy="5181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Model of local reflection that tells how bright a surface appears when viewed from one direction when light falls on it from </a:t>
            </a:r>
            <a:r>
              <a:rPr lang="en-US" sz="2800" dirty="0" smtClean="0"/>
              <a:t>another</a:t>
            </a:r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dirty="0" smtClean="0"/>
              <a:t>Definition: ratio of the </a:t>
            </a:r>
            <a:r>
              <a:rPr lang="en-US" sz="2800" b="1" dirty="0" smtClean="0"/>
              <a:t>radiance L</a:t>
            </a:r>
            <a:r>
              <a:rPr lang="en-US" sz="2800" dirty="0" smtClean="0"/>
              <a:t> </a:t>
            </a:r>
            <a:r>
              <a:rPr lang="en-US" sz="2800" dirty="0" smtClean="0"/>
              <a:t>in the </a:t>
            </a:r>
            <a:r>
              <a:rPr lang="en-US" sz="2800" b="1" dirty="0" smtClean="0"/>
              <a:t>emitted</a:t>
            </a:r>
            <a:r>
              <a:rPr lang="en-US" sz="2800" dirty="0" smtClean="0"/>
              <a:t> direction to </a:t>
            </a:r>
            <a:r>
              <a:rPr lang="en-US" sz="2800" b="1" dirty="0" smtClean="0"/>
              <a:t>irradiance E</a:t>
            </a:r>
            <a:r>
              <a:rPr lang="en-US" sz="2800" dirty="0" smtClean="0"/>
              <a:t> </a:t>
            </a:r>
            <a:r>
              <a:rPr lang="en-US" sz="2800" dirty="0" smtClean="0"/>
              <a:t>in the </a:t>
            </a:r>
            <a:r>
              <a:rPr lang="en-US" sz="2800" b="1" dirty="0" smtClean="0"/>
              <a:t>incident</a:t>
            </a:r>
            <a:r>
              <a:rPr lang="en-US" sz="2800" dirty="0" smtClean="0"/>
              <a:t> direction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429000" y="4419600"/>
          <a:ext cx="5181600" cy="779462"/>
        </p:xfrm>
        <a:graphic>
          <a:graphicData uri="http://schemas.openxmlformats.org/presentationml/2006/ole">
            <p:oleObj spid="_x0000_s15362" name="Equation" r:id="rId4" imgW="2869920" imgH="431640" progId="Equation.3">
              <p:embed/>
            </p:oleObj>
          </a:graphicData>
        </a:graphic>
      </p:graphicFrame>
      <p:graphicFrame>
        <p:nvGraphicFramePr>
          <p:cNvPr id="8196" name="Object 17"/>
          <p:cNvGraphicFramePr>
            <a:graphicFrameLocks noChangeAspect="1"/>
          </p:cNvGraphicFramePr>
          <p:nvPr/>
        </p:nvGraphicFramePr>
        <p:xfrm>
          <a:off x="304800" y="3798887"/>
          <a:ext cx="3048000" cy="1933575"/>
        </p:xfrm>
        <a:graphic>
          <a:graphicData uri="http://schemas.openxmlformats.org/presentationml/2006/ole">
            <p:oleObj spid="_x0000_s15364" name="Photo Editor Photo" r:id="rId5" imgW="6563641" imgH="437142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Uses of color in computer vision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Image segmentation and retrieval</a:t>
            </a:r>
          </a:p>
        </p:txBody>
      </p:sp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447800"/>
            <a:ext cx="4308475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152400" y="5713413"/>
            <a:ext cx="88392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  <a:cs typeface="Arial" pitchFamily="34" charset="0"/>
              </a:rPr>
              <a:t>C. Carson, S. Belongie, H. Greenspan, and Ji. Malik, Blobworld: Image segmentation using Expectation-Maximization and its application to image querying, ICVIS 1999.</a:t>
            </a:r>
          </a:p>
        </p:txBody>
      </p:sp>
      <p:sp>
        <p:nvSpPr>
          <p:cNvPr id="182278" name="Rectangle 7"/>
          <p:cNvSpPr>
            <a:spLocks noChangeArrowheads="1"/>
          </p:cNvSpPr>
          <p:nvPr/>
        </p:nvSpPr>
        <p:spPr bwMode="auto">
          <a:xfrm>
            <a:off x="7343775" y="6553200"/>
            <a:ext cx="1787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S.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Uses of color in computer vision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Robot soccer</a:t>
            </a:r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28800"/>
            <a:ext cx="27432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828800"/>
            <a:ext cx="27432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2" name="Rectangle 6"/>
          <p:cNvSpPr>
            <a:spLocks noChangeArrowheads="1"/>
          </p:cNvSpPr>
          <p:nvPr/>
        </p:nvSpPr>
        <p:spPr bwMode="auto">
          <a:xfrm>
            <a:off x="685800" y="4210050"/>
            <a:ext cx="7772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M. Sridharan and P. Stone, </a:t>
            </a:r>
            <a:r>
              <a:rPr lang="en-US" sz="2400">
                <a:solidFill>
                  <a:srgbClr val="000000"/>
                </a:solidFill>
                <a:cs typeface="Arial" pitchFamily="34" charset="0"/>
                <a:hlinkClick r:id="rId5"/>
              </a:rPr>
              <a:t>Towards Eliminating Manual Color Calibration at RoboCup</a:t>
            </a: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.</a:t>
            </a:r>
            <a:r>
              <a:rPr lang="en-US" sz="2400" b="1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RoboCup-2005: Robot Soccer World Cup IX, Springer Verlag, 2006</a:t>
            </a:r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7343775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Uses of color in computer vision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Building appearance models for tracking</a:t>
            </a:r>
          </a:p>
        </p:txBody>
      </p:sp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69342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857625"/>
            <a:ext cx="66294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6" name="Rectangle 8"/>
          <p:cNvSpPr>
            <a:spLocks noChangeArrowheads="1"/>
          </p:cNvSpPr>
          <p:nvPr/>
        </p:nvSpPr>
        <p:spPr bwMode="auto">
          <a:xfrm>
            <a:off x="0" y="612616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D. Ramanan, D. Forsyth, and A. Zisserman. </a:t>
            </a:r>
            <a:r>
              <a:rPr lang="en-US">
                <a:solidFill>
                  <a:srgbClr val="000000"/>
                </a:solidFill>
                <a:cs typeface="Arial" pitchFamily="34" charset="0"/>
                <a:hlinkClick r:id="rId5"/>
              </a:rPr>
              <a:t>Tracking People by Learning their Appearance</a:t>
            </a:r>
            <a:r>
              <a:rPr lang="en-US">
                <a:solidFill>
                  <a:srgbClr val="000000"/>
                </a:solidFill>
                <a:cs typeface="Arial" pitchFamily="34" charset="0"/>
              </a:rPr>
              <a:t>. PAMI 2007.</a:t>
            </a:r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7343775" y="6553200"/>
            <a:ext cx="1787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Source: S.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76200"/>
            <a:ext cx="9525000" cy="838200"/>
          </a:xfrm>
        </p:spPr>
        <p:txBody>
          <a:bodyPr/>
          <a:lstStyle/>
          <a:p>
            <a:r>
              <a:rPr lang="en-US" sz="3600" dirty="0" smtClean="0"/>
              <a:t>BRDFs can be incredibly complicated…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1133475"/>
            <a:ext cx="21399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975" y="1133475"/>
            <a:ext cx="26289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375" y="4714875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1" descr="shiny_he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3575" y="4410075"/>
            <a:ext cx="2133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glossy_leaves"/>
          <p:cNvPicPr>
            <a:picLocks noChangeAspect="1" noChangeArrowheads="1"/>
          </p:cNvPicPr>
          <p:nvPr/>
        </p:nvPicPr>
        <p:blipFill>
          <a:blip r:embed="rId7" cstate="print"/>
          <a:srcRect b="2527"/>
          <a:stretch>
            <a:fillRect/>
          </a:stretch>
        </p:blipFill>
        <p:spPr bwMode="auto">
          <a:xfrm>
            <a:off x="2971800" y="2987675"/>
            <a:ext cx="26670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40188" y="1133475"/>
            <a:ext cx="16271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3038475"/>
            <a:ext cx="1590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10" cstate="print"/>
          <a:srcRect l="41785"/>
          <a:stretch>
            <a:fillRect/>
          </a:stretch>
        </p:blipFill>
        <p:spPr bwMode="auto">
          <a:xfrm>
            <a:off x="1295400" y="4724400"/>
            <a:ext cx="2000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Diffuse reflection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200400"/>
            <a:ext cx="8229600" cy="3352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Light is reflected equally in all directions</a:t>
            </a:r>
            <a:endParaRPr lang="en-US" sz="2400" b="1" dirty="0" smtClean="0"/>
          </a:p>
          <a:p>
            <a:pPr lvl="1"/>
            <a:r>
              <a:rPr lang="en-US" dirty="0" smtClean="0"/>
              <a:t>Dull, matte surfaces like chalk or latex paint</a:t>
            </a:r>
          </a:p>
          <a:p>
            <a:pPr lvl="1"/>
            <a:r>
              <a:rPr lang="en-US" dirty="0" err="1" smtClean="0"/>
              <a:t>Microfacets</a:t>
            </a:r>
            <a:r>
              <a:rPr lang="en-US" dirty="0" smtClean="0"/>
              <a:t> scatter incoming light randomly</a:t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sz="2400" b="1" dirty="0" smtClean="0"/>
              <a:t>BRDF is constant</a:t>
            </a:r>
            <a:endParaRPr lang="en-US" sz="2400" i="1" dirty="0" smtClean="0"/>
          </a:p>
          <a:p>
            <a:pPr lvl="1"/>
            <a:r>
              <a:rPr lang="en-US" i="1" dirty="0" err="1" smtClean="0"/>
              <a:t>Albedo</a:t>
            </a:r>
            <a:r>
              <a:rPr lang="en-US" dirty="0" smtClean="0"/>
              <a:t>: fraction of incident irradiance reflected by the </a:t>
            </a:r>
            <a:r>
              <a:rPr lang="en-US" dirty="0" smtClean="0"/>
              <a:t>surface</a:t>
            </a:r>
            <a:endParaRPr lang="en-US" dirty="0" smtClean="0"/>
          </a:p>
        </p:txBody>
      </p:sp>
      <p:pic>
        <p:nvPicPr>
          <p:cNvPr id="9221" name="Picture 4" descr="diff_rou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1000" y="1371600"/>
            <a:ext cx="32258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8" name="Object 6"/>
          <p:cNvGraphicFramePr>
            <a:graphicFrameLocks noChangeAspect="1"/>
          </p:cNvGraphicFramePr>
          <p:nvPr>
            <p:ph sz="half" idx="4294967295"/>
          </p:nvPr>
        </p:nvGraphicFramePr>
        <p:xfrm>
          <a:off x="5461000" y="1066800"/>
          <a:ext cx="1598613" cy="1905000"/>
        </p:xfrm>
        <a:graphic>
          <a:graphicData uri="http://schemas.openxmlformats.org/presentationml/2006/ole">
            <p:oleObj spid="_x0000_s16386" name="Image" r:id="rId5" imgW="4050794" imgH="482539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762000" y="914400"/>
            <a:ext cx="8001000" cy="236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Viewed brightness does not depend on viewing direction, but it</a:t>
            </a:r>
            <a:r>
              <a:rPr lang="en-US" sz="2800" i="1"/>
              <a:t> does </a:t>
            </a:r>
            <a:r>
              <a:rPr lang="en-US" sz="2800"/>
              <a:t>depend on direction of illumination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Diffuse reflection: Lambert’s law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505200" y="2209800"/>
            <a:ext cx="4953000" cy="1219200"/>
            <a:chOff x="528" y="1440"/>
            <a:chExt cx="4608" cy="1290"/>
          </a:xfrm>
        </p:grpSpPr>
        <p:pic>
          <p:nvPicPr>
            <p:cNvPr id="10255" name="Picture 4" descr="Lamber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501"/>
              <a:ext cx="4608" cy="1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6" name="Rectangle 5"/>
            <p:cNvSpPr>
              <a:spLocks noChangeArrowheads="1"/>
            </p:cNvSpPr>
            <p:nvPr/>
          </p:nvSpPr>
          <p:spPr bwMode="auto">
            <a:xfrm>
              <a:off x="2688" y="1440"/>
              <a:ext cx="2160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0242" name="Object 20"/>
          <p:cNvGraphicFramePr>
            <a:graphicFrameLocks noChangeAspect="1"/>
          </p:cNvGraphicFramePr>
          <p:nvPr>
            <p:ph idx="1"/>
          </p:nvPr>
        </p:nvGraphicFramePr>
        <p:xfrm>
          <a:off x="3560763" y="3810000"/>
          <a:ext cx="4616450" cy="665163"/>
        </p:xfrm>
        <a:graphic>
          <a:graphicData uri="http://schemas.openxmlformats.org/presentationml/2006/ole">
            <p:oleObj spid="_x0000_s17410" name="Equation" r:id="rId5" imgW="1498320" imgH="215640" progId="Equation.3">
              <p:embed/>
            </p:oleObj>
          </a:graphicData>
        </a:graphic>
      </p:graphicFrame>
      <p:sp>
        <p:nvSpPr>
          <p:cNvPr id="10247" name="Oval 36"/>
          <p:cNvSpPr>
            <a:spLocks noChangeArrowheads="1"/>
          </p:cNvSpPr>
          <p:nvPr/>
        </p:nvSpPr>
        <p:spPr bwMode="auto">
          <a:xfrm>
            <a:off x="1219200" y="6024563"/>
            <a:ext cx="1082675" cy="279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Freeform 37"/>
          <p:cNvSpPr>
            <a:spLocks/>
          </p:cNvSpPr>
          <p:nvPr/>
        </p:nvSpPr>
        <p:spPr bwMode="auto">
          <a:xfrm>
            <a:off x="1727200" y="5259388"/>
            <a:ext cx="4763" cy="931862"/>
          </a:xfrm>
          <a:custGeom>
            <a:avLst/>
            <a:gdLst>
              <a:gd name="T0" fmla="*/ 7562057 w 3"/>
              <a:gd name="T1" fmla="*/ 1479329913 h 587"/>
              <a:gd name="T2" fmla="*/ 0 w 3"/>
              <a:gd name="T3" fmla="*/ 0 h 587"/>
              <a:gd name="T4" fmla="*/ 0 60000 65536"/>
              <a:gd name="T5" fmla="*/ 0 60000 65536"/>
              <a:gd name="T6" fmla="*/ 0 w 3"/>
              <a:gd name="T7" fmla="*/ 0 h 587"/>
              <a:gd name="T8" fmla="*/ 3 w 3"/>
              <a:gd name="T9" fmla="*/ 587 h 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587">
                <a:moveTo>
                  <a:pt x="3" y="587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9" name="Line 39"/>
          <p:cNvSpPr>
            <a:spLocks noChangeShapeType="1"/>
          </p:cNvSpPr>
          <p:nvPr/>
        </p:nvSpPr>
        <p:spPr bwMode="auto">
          <a:xfrm flipV="1">
            <a:off x="1731963" y="5070475"/>
            <a:ext cx="935037" cy="1120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43" name="Object 40"/>
          <p:cNvGraphicFramePr>
            <a:graphicFrameLocks noChangeAspect="1"/>
          </p:cNvGraphicFramePr>
          <p:nvPr>
            <p:ph sz="quarter" idx="4294967295"/>
          </p:nvPr>
        </p:nvGraphicFramePr>
        <p:xfrm>
          <a:off x="2613025" y="4648200"/>
          <a:ext cx="434975" cy="422275"/>
        </p:xfrm>
        <a:graphic>
          <a:graphicData uri="http://schemas.openxmlformats.org/presentationml/2006/ole">
            <p:oleObj spid="_x0000_s17411" name="Image" r:id="rId6" imgW="2539683" imgH="2514286" progId="">
              <p:embed/>
            </p:oleObj>
          </a:graphicData>
        </a:graphic>
      </p:graphicFrame>
      <p:sp>
        <p:nvSpPr>
          <p:cNvPr id="10250" name="Text Box 44"/>
          <p:cNvSpPr txBox="1">
            <a:spLocks noChangeArrowheads="1"/>
          </p:cNvSpPr>
          <p:nvPr/>
        </p:nvSpPr>
        <p:spPr bwMode="auto">
          <a:xfrm>
            <a:off x="1524000" y="47656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10251" name="Text Box 47"/>
          <p:cNvSpPr txBox="1">
            <a:spLocks noChangeArrowheads="1"/>
          </p:cNvSpPr>
          <p:nvPr/>
        </p:nvSpPr>
        <p:spPr bwMode="auto">
          <a:xfrm>
            <a:off x="2667000" y="507047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Times New Roman" pitchFamily="18" charset="0"/>
              </a:rPr>
              <a:t>S</a:t>
            </a:r>
          </a:p>
        </p:txBody>
      </p:sp>
      <p:sp>
        <p:nvSpPr>
          <p:cNvPr id="10252" name="Text Box 48"/>
          <p:cNvSpPr txBox="1">
            <a:spLocks noChangeArrowheads="1"/>
          </p:cNvSpPr>
          <p:nvPr/>
        </p:nvSpPr>
        <p:spPr bwMode="auto">
          <a:xfrm>
            <a:off x="3505200" y="4572000"/>
            <a:ext cx="53959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B</a:t>
            </a:r>
            <a:r>
              <a:rPr lang="en-US"/>
              <a:t>: radiosity</a:t>
            </a:r>
          </a:p>
          <a:p>
            <a:r>
              <a:rPr lang="el-GR" i="1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>
                <a:cs typeface="Times New Roman" pitchFamily="18" charset="0"/>
              </a:rPr>
              <a:t>albedo</a:t>
            </a:r>
            <a:endParaRPr lang="el-GR">
              <a:cs typeface="Times New Roman" pitchFamily="18" charset="0"/>
            </a:endParaRPr>
          </a:p>
          <a:p>
            <a:r>
              <a:rPr lang="en-US" i="1"/>
              <a:t>N</a:t>
            </a:r>
            <a:r>
              <a:rPr lang="en-US"/>
              <a:t>: unit normal</a:t>
            </a:r>
          </a:p>
          <a:p>
            <a:r>
              <a:rPr lang="en-US" i="1"/>
              <a:t>S</a:t>
            </a:r>
            <a:r>
              <a:rPr lang="en-US"/>
              <a:t>: source vector (magnitude proportional to intensity of the source)</a:t>
            </a:r>
          </a:p>
        </p:txBody>
      </p:sp>
      <p:pic>
        <p:nvPicPr>
          <p:cNvPr id="10253" name="Picture 50"/>
          <p:cNvPicPr>
            <a:picLocks noChangeAspect="1" noChangeArrowheads="1"/>
          </p:cNvPicPr>
          <p:nvPr/>
        </p:nvPicPr>
        <p:blipFill>
          <a:blip r:embed="rId7" cstate="print"/>
          <a:srcRect l="11998" r="11998"/>
          <a:stretch>
            <a:fillRect/>
          </a:stretch>
        </p:blipFill>
        <p:spPr bwMode="auto">
          <a:xfrm>
            <a:off x="1225550" y="2543175"/>
            <a:ext cx="16700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Text Box 51"/>
          <p:cNvSpPr txBox="1">
            <a:spLocks noChangeArrowheads="1"/>
          </p:cNvSpPr>
          <p:nvPr/>
        </p:nvSpPr>
        <p:spPr bwMode="auto">
          <a:xfrm>
            <a:off x="1585913" y="6213475"/>
            <a:ext cx="319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Arial"/>
      </a:majorFont>
      <a:minorFont>
        <a:latin typeface="Time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Arial"/>
      </a:majorFont>
      <a:minorFont>
        <a:latin typeface="Time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2084</Words>
  <Application>Microsoft Office PowerPoint</Application>
  <PresentationFormat>On-screen Show (4:3)</PresentationFormat>
  <Paragraphs>367</Paragraphs>
  <Slides>62</Slides>
  <Notes>49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1_Office Theme</vt:lpstr>
      <vt:lpstr>1_Blank Presentation</vt:lpstr>
      <vt:lpstr>2_Blank Presentation</vt:lpstr>
      <vt:lpstr>2_Office Theme</vt:lpstr>
      <vt:lpstr>3_Blank Presentation</vt:lpstr>
      <vt:lpstr>4_Blank Presentation</vt:lpstr>
      <vt:lpstr>Default Design</vt:lpstr>
      <vt:lpstr>Adobe Photoshop Image</vt:lpstr>
      <vt:lpstr>Microsoft Equation 3.0</vt:lpstr>
      <vt:lpstr>Image</vt:lpstr>
      <vt:lpstr>Equation</vt:lpstr>
      <vt:lpstr>Photo Editor Photo</vt:lpstr>
      <vt:lpstr>Lecture 4: </vt:lpstr>
      <vt:lpstr>Image formation</vt:lpstr>
      <vt:lpstr>From light rays to pixel values</vt:lpstr>
      <vt:lpstr>Image formation</vt:lpstr>
      <vt:lpstr>The interaction of light and surfaces</vt:lpstr>
      <vt:lpstr>Bidirectional reflectance distribution function (BRDF)</vt:lpstr>
      <vt:lpstr>BRDFs can be incredibly complicated…</vt:lpstr>
      <vt:lpstr>Diffuse reflection</vt:lpstr>
      <vt:lpstr>Diffuse reflection: Lambert’s law</vt:lpstr>
      <vt:lpstr>Specular reflection</vt:lpstr>
      <vt:lpstr>Specular reflection</vt:lpstr>
      <vt:lpstr>Slide 12</vt:lpstr>
      <vt:lpstr>What is color?</vt:lpstr>
      <vt:lpstr>Overview of Color</vt:lpstr>
      <vt:lpstr>Electromagnetic Spectrum</vt:lpstr>
      <vt:lpstr>Slide 16</vt:lpstr>
      <vt:lpstr>Slide 17</vt:lpstr>
      <vt:lpstr>Slide 18</vt:lpstr>
      <vt:lpstr>Slide 19</vt:lpstr>
      <vt:lpstr>Interaction of light and surfaces</vt:lpstr>
      <vt:lpstr>Interaction of light and surfaces</vt:lpstr>
      <vt:lpstr>Overview of Color</vt:lpstr>
      <vt:lpstr>The Eye</vt:lpstr>
      <vt:lpstr>The Retina</vt:lpstr>
      <vt:lpstr>Retina up-close</vt:lpstr>
      <vt:lpstr>Slide 26</vt:lpstr>
      <vt:lpstr>Rod / Cone sensitivity</vt:lpstr>
      <vt:lpstr>Slide 28</vt:lpstr>
      <vt:lpstr>Color perception</vt:lpstr>
      <vt:lpstr>Spectra of some real-world surfaces</vt:lpstr>
      <vt:lpstr>Standardizing color experience</vt:lpstr>
      <vt:lpstr>Color matching experiment 1</vt:lpstr>
      <vt:lpstr>Color matching experiment 1</vt:lpstr>
      <vt:lpstr>Color matching experiment 1</vt:lpstr>
      <vt:lpstr>Color matching experiment 1</vt:lpstr>
      <vt:lpstr>Color matching experiment 2</vt:lpstr>
      <vt:lpstr>Color matching experiment 2</vt:lpstr>
      <vt:lpstr>Color matching experiment 2</vt:lpstr>
      <vt:lpstr>Color matching experiment 2</vt:lpstr>
      <vt:lpstr>Trichromacy</vt:lpstr>
      <vt:lpstr>Lightness constancy</vt:lpstr>
      <vt:lpstr>Lightness constancy</vt:lpstr>
      <vt:lpstr>Overview of Color</vt:lpstr>
      <vt:lpstr>Linear color spaces</vt:lpstr>
      <vt:lpstr>How to compute the weights of the primaries  to match any spectral signal</vt:lpstr>
      <vt:lpstr>RGB space</vt:lpstr>
      <vt:lpstr>How to compute the weights of the primaries  to match any spectral signal</vt:lpstr>
      <vt:lpstr>Linear color spaces: CIE XYZ</vt:lpstr>
      <vt:lpstr>Nonlinear color spaces: HSV</vt:lpstr>
      <vt:lpstr>Useful reference</vt:lpstr>
      <vt:lpstr>Overview of Color</vt:lpstr>
      <vt:lpstr>White balance</vt:lpstr>
      <vt:lpstr>White balance</vt:lpstr>
      <vt:lpstr>White balance</vt:lpstr>
      <vt:lpstr>White balance</vt:lpstr>
      <vt:lpstr>White balance</vt:lpstr>
      <vt:lpstr>Uses of color in computer vision</vt:lpstr>
      <vt:lpstr>Uses of color in computer vision</vt:lpstr>
      <vt:lpstr>Uses of color in computer vision</vt:lpstr>
      <vt:lpstr>Uses of color in computer vision</vt:lpstr>
      <vt:lpstr>Uses of color in computer vision</vt:lpstr>
      <vt:lpstr>Uses of color in computer vision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4: </dc:title>
  <dc:creator>Rob</dc:creator>
  <cp:lastModifiedBy>Rob</cp:lastModifiedBy>
  <cp:revision>2</cp:revision>
  <dcterms:created xsi:type="dcterms:W3CDTF">2012-02-01T05:28:05Z</dcterms:created>
  <dcterms:modified xsi:type="dcterms:W3CDTF">2012-02-01T06:09:26Z</dcterms:modified>
</cp:coreProperties>
</file>