
<file path=[Content_Types].xml><?xml version="1.0" encoding="utf-8"?>
<Types xmlns="http://schemas.openxmlformats.org/package/2006/content-types">
  <Default Extension="xml" ContentType="application/xml"/>
  <Default Extension="wmf" ContentType="image/x-wmf"/>
  <Default Extension="bmp" ContentType="image/bmp"/>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embeddings/oleObject1.bin" ContentType="application/vnd.openxmlformats-officedocument.oleObject"/>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Microsoft_Equation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17.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notesSlides/notesSlide18.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notesSlides/notesSlide19.xml" ContentType="application/vnd.openxmlformats-officedocument.presentationml.notesSlide+xml"/>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43.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44.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45.bin" ContentType="application/vnd.openxmlformats-officedocument.oleObject"/>
  <Override PartName="/ppt/notesSlides/notesSlide33.xml" ContentType="application/vnd.openxmlformats-officedocument.presentationml.notesSlide+xml"/>
  <Override PartName="/ppt/embeddings/oleObject46.bin" ContentType="application/vnd.openxmlformats-officedocument.oleObject"/>
  <Override PartName="/ppt/notesSlides/notesSlide34.xml" ContentType="application/vnd.openxmlformats-officedocument.presentationml.notesSlide+xml"/>
  <Override PartName="/ppt/embeddings/oleObject47.bin" ContentType="application/vnd.openxmlformats-officedocument.oleObject"/>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39.xml" ContentType="application/vnd.openxmlformats-officedocument.presentationml.notesSlide+xml"/>
  <Override PartName="/ppt/embeddings/oleObject48.bin" ContentType="application/vnd.openxmlformats-officedocument.oleObject"/>
  <Override PartName="/ppt/embeddings/oleObject49.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50.bin" ContentType="application/vnd.openxmlformats-officedocument.oleObject"/>
  <Override PartName="/ppt/embeddings/Microsoft_Equation2.bin" ContentType="application/vnd.openxmlformats-officedocument.oleObject"/>
  <Override PartName="/ppt/notesSlides/notesSlide42.xml" ContentType="application/vnd.openxmlformats-officedocument.presentationml.notesSlide+xml"/>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Microsoft_Equation3.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79"/>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39" d="100"/>
          <a:sy n="39" d="100"/>
        </p:scale>
        <p:origin x="-224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notesMaster" Target="notesMasters/notesMaster1.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image" Target="../media/image29.png"/><Relationship Id="rId2" Type="http://schemas.openxmlformats.org/officeDocument/2006/relationships/image" Target="../media/image41.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image" Target="../media/image29.png"/><Relationship Id="rId2" Type="http://schemas.openxmlformats.org/officeDocument/2006/relationships/image" Target="../media/image42.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0.png"/><Relationship Id="rId5" Type="http://schemas.openxmlformats.org/officeDocument/2006/relationships/image" Target="../media/image48.png"/><Relationship Id="rId1" Type="http://schemas.openxmlformats.org/officeDocument/2006/relationships/image" Target="../media/image29.png"/><Relationship Id="rId2" Type="http://schemas.openxmlformats.org/officeDocument/2006/relationships/image" Target="../media/image4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5.wmf"/><Relationship Id="rId2"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3.wmf"/><Relationship Id="rId4" Type="http://schemas.openxmlformats.org/officeDocument/2006/relationships/image" Target="../media/image94.wmf"/><Relationship Id="rId1" Type="http://schemas.openxmlformats.org/officeDocument/2006/relationships/image" Target="../media/image91.wmf"/><Relationship Id="rId2" Type="http://schemas.openxmlformats.org/officeDocument/2006/relationships/image" Target="../media/image9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image" Target="../media/image29.png"/><Relationship Id="rId2"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image" Target="../media/image29.png"/><Relationship Id="rId2" Type="http://schemas.openxmlformats.org/officeDocument/2006/relationships/image" Target="../media/image30.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image" Target="../media/image29.png"/><Relationship Id="rId2" Type="http://schemas.openxmlformats.org/officeDocument/2006/relationships/image" Target="../media/image31.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image" Target="../media/image29.png"/><Relationship Id="rId2" Type="http://schemas.openxmlformats.org/officeDocument/2006/relationships/image" Target="../media/image3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image" Target="../media/image29.png"/><Relationship Id="rId2"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354317-EF63-5248-BEA5-89A06ED35603}" type="datetimeFigureOut">
              <a:rPr lang="en-US" smtClean="0"/>
              <a:t>1/30/12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6901BB-D429-9B49-A13B-CC2A89709CFF}" type="slidenum">
              <a:rPr lang="en-US" smtClean="0"/>
              <a:t>‹#›</a:t>
            </a:fld>
            <a:endParaRPr lang="en-US"/>
          </a:p>
        </p:txBody>
      </p:sp>
    </p:spTree>
    <p:extLst>
      <p:ext uri="{BB962C8B-B14F-4D97-AF65-F5344CB8AC3E}">
        <p14:creationId xmlns:p14="http://schemas.microsoft.com/office/powerpoint/2010/main" val="42030059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DA78173E-82D8-524B-B41A-5E56F85FC2E4}" type="slidenum">
              <a:rPr lang="en-US">
                <a:solidFill>
                  <a:prstClr val="black"/>
                </a:solidFill>
                <a:latin typeface="Arial" charset="0"/>
              </a:rPr>
              <a:pPr/>
              <a:t>4</a:t>
            </a:fld>
            <a:endParaRPr lang="en-US">
              <a:solidFill>
                <a:prstClr val="black"/>
              </a:solidFill>
              <a:latin typeface="Arial" charset="0"/>
            </a:endParaRPr>
          </a:p>
        </p:txBody>
      </p:sp>
      <p:sp>
        <p:nvSpPr>
          <p:cNvPr id="282627" name="Rectangle 2"/>
          <p:cNvSpPr>
            <a:spLocks noRot="1" noChangeArrowheads="1" noTextEdit="1"/>
          </p:cNvSpPr>
          <p:nvPr>
            <p:ph type="sldImg"/>
          </p:nvPr>
        </p:nvSpPr>
        <p:spPr bwMode="auto">
          <a:xfrm>
            <a:off x="-4156075" y="0"/>
            <a:ext cx="12192000" cy="9144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2628" name="Rectangle 3"/>
          <p:cNvSpPr>
            <a:spLocks noGrp="1" noChangeArrowheads="1"/>
          </p:cNvSpPr>
          <p:nvPr>
            <p:ph type="body" idx="1"/>
          </p:nvPr>
        </p:nvSpPr>
        <p:spPr bwMode="auto">
          <a:xfrm>
            <a:off x="4106863" y="954088"/>
            <a:ext cx="2533650" cy="6669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Arial" charset="0"/>
                <a:cs typeface="Arial" charset="0"/>
              </a:rPr>
              <a:t>Answer:  take lots of images, average them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6AB4F697-1504-234A-845A-E256E89674BA}" type="slidenum">
              <a:rPr lang="en-US">
                <a:solidFill>
                  <a:prstClr val="black"/>
                </a:solidFill>
                <a:latin typeface="Arial" charset="0"/>
              </a:rPr>
              <a:pPr/>
              <a:t>13</a:t>
            </a:fld>
            <a:endParaRPr lang="en-US">
              <a:solidFill>
                <a:prstClr val="black"/>
              </a:solidFill>
              <a:latin typeface="Arial" charset="0"/>
            </a:endParaRPr>
          </a:p>
        </p:txBody>
      </p:sp>
      <p:sp>
        <p:nvSpPr>
          <p:cNvPr id="29184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184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8E101DEC-1EC9-214E-97BF-1E13F250B976}" type="slidenum">
              <a:rPr lang="en-US">
                <a:solidFill>
                  <a:prstClr val="black"/>
                </a:solidFill>
                <a:latin typeface="Arial" charset="0"/>
              </a:rPr>
              <a:pPr/>
              <a:t>14</a:t>
            </a:fld>
            <a:endParaRPr lang="en-US">
              <a:solidFill>
                <a:prstClr val="black"/>
              </a:solidFill>
              <a:latin typeface="Arial" charset="0"/>
            </a:endParaRPr>
          </a:p>
        </p:txBody>
      </p:sp>
      <p:sp>
        <p:nvSpPr>
          <p:cNvPr id="29286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286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E4A69A14-E817-0A4A-B772-ED8A0EFD3181}" type="slidenum">
              <a:rPr lang="en-US">
                <a:solidFill>
                  <a:prstClr val="black"/>
                </a:solidFill>
                <a:latin typeface="Arial" charset="0"/>
              </a:rPr>
              <a:pPr/>
              <a:t>15</a:t>
            </a:fld>
            <a:endParaRPr lang="en-US">
              <a:solidFill>
                <a:prstClr val="black"/>
              </a:solidFill>
              <a:latin typeface="Arial" charset="0"/>
            </a:endParaRPr>
          </a:p>
        </p:txBody>
      </p:sp>
      <p:sp>
        <p:nvSpPr>
          <p:cNvPr id="29389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389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C8ABE3E9-D2EB-EE4F-80FA-7E4DE59DCEAF}" type="slidenum">
              <a:rPr lang="en-US">
                <a:solidFill>
                  <a:prstClr val="black"/>
                </a:solidFill>
                <a:latin typeface="Arial" charset="0"/>
              </a:rPr>
              <a:pPr/>
              <a:t>16</a:t>
            </a:fld>
            <a:endParaRPr lang="en-US">
              <a:solidFill>
                <a:prstClr val="black"/>
              </a:solidFill>
              <a:latin typeface="Arial" charset="0"/>
            </a:endParaRPr>
          </a:p>
        </p:txBody>
      </p:sp>
      <p:sp>
        <p:nvSpPr>
          <p:cNvPr id="29491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49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72B32D60-D409-8848-80BD-3776B4E70BC3}" type="slidenum">
              <a:rPr lang="en-US">
                <a:solidFill>
                  <a:prstClr val="black"/>
                </a:solidFill>
                <a:latin typeface="Arial" charset="0"/>
              </a:rPr>
              <a:pPr/>
              <a:t>17</a:t>
            </a:fld>
            <a:endParaRPr lang="en-US">
              <a:solidFill>
                <a:prstClr val="black"/>
              </a:solidFill>
              <a:latin typeface="Arial" charset="0"/>
            </a:endParaRPr>
          </a:p>
        </p:txBody>
      </p:sp>
      <p:sp>
        <p:nvSpPr>
          <p:cNvPr id="29593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594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E62F740C-15D3-4B42-8B4F-94E9A3C1643B}" type="slidenum">
              <a:rPr lang="en-US">
                <a:solidFill>
                  <a:prstClr val="black"/>
                </a:solidFill>
                <a:latin typeface="Arial" charset="0"/>
              </a:rPr>
              <a:pPr/>
              <a:t>18</a:t>
            </a:fld>
            <a:endParaRPr lang="en-US">
              <a:solidFill>
                <a:prstClr val="black"/>
              </a:solidFill>
              <a:latin typeface="Arial" charset="0"/>
            </a:endParaRPr>
          </a:p>
        </p:txBody>
      </p:sp>
      <p:sp>
        <p:nvSpPr>
          <p:cNvPr id="29696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04AB2E35-CB5B-3241-A96F-0B7484C701E6}" type="slidenum">
              <a:rPr lang="en-US">
                <a:solidFill>
                  <a:prstClr val="black"/>
                </a:solidFill>
                <a:latin typeface="Arial" charset="0"/>
              </a:rPr>
              <a:pPr/>
              <a:t>19</a:t>
            </a:fld>
            <a:endParaRPr lang="en-US">
              <a:solidFill>
                <a:prstClr val="black"/>
              </a:solidFill>
              <a:latin typeface="Arial" charset="0"/>
            </a:endParaRPr>
          </a:p>
        </p:txBody>
      </p:sp>
      <p:sp>
        <p:nvSpPr>
          <p:cNvPr id="29798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79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6EB91A7B-64FC-1741-8D9B-673B9A289685}" type="slidenum">
              <a:rPr lang="en-US">
                <a:solidFill>
                  <a:srgbClr val="000000"/>
                </a:solidFill>
              </a:rPr>
              <a:pPr/>
              <a:t>27</a:t>
            </a:fld>
            <a:endParaRPr lang="en-US">
              <a:solidFill>
                <a:srgbClr val="000000"/>
              </a:solidFill>
            </a:endParaRPr>
          </a:p>
        </p:txBody>
      </p:sp>
      <p:sp>
        <p:nvSpPr>
          <p:cNvPr id="299011" name="Rectangle 2"/>
          <p:cNvSpPr>
            <a:spLocks noRot="1" noChangeArrowheads="1" noTextEdit="1"/>
          </p:cNvSpPr>
          <p:nvPr>
            <p:ph type="sldImg"/>
          </p:nvPr>
        </p:nvSpPr>
        <p:spPr bwMode="auto">
          <a:xfrm>
            <a:off x="1147763"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9012" name="Rectangle 3"/>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33932C83-13AF-0548-89CC-414A81D595F3}" type="slidenum">
              <a:rPr lang="en-US">
                <a:solidFill>
                  <a:srgbClr val="000000"/>
                </a:solidFill>
              </a:rPr>
              <a:pPr/>
              <a:t>28</a:t>
            </a:fld>
            <a:endParaRPr lang="en-US">
              <a:solidFill>
                <a:srgbClr val="000000"/>
              </a:solidFill>
            </a:endParaRPr>
          </a:p>
        </p:txBody>
      </p:sp>
      <p:sp>
        <p:nvSpPr>
          <p:cNvPr id="300035" name="Rectangle 2"/>
          <p:cNvSpPr>
            <a:spLocks noRot="1" noChangeArrowheads="1" noTextEdit="1"/>
          </p:cNvSpPr>
          <p:nvPr>
            <p:ph type="sldImg"/>
          </p:nvPr>
        </p:nvSpPr>
        <p:spPr bwMode="auto">
          <a:xfrm>
            <a:off x="1147763"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0036" name="Rectangle 3"/>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B2623331-5AB2-EB4B-9298-A350A5E7801F}" type="slidenum">
              <a:rPr lang="en-US">
                <a:solidFill>
                  <a:srgbClr val="000000"/>
                </a:solidFill>
              </a:rPr>
              <a:pPr/>
              <a:t>29</a:t>
            </a:fld>
            <a:endParaRPr lang="en-US">
              <a:solidFill>
                <a:srgbClr val="000000"/>
              </a:solidFill>
            </a:endParaRPr>
          </a:p>
        </p:txBody>
      </p:sp>
      <p:sp>
        <p:nvSpPr>
          <p:cNvPr id="301059" name="Rectangle 2"/>
          <p:cNvSpPr>
            <a:spLocks noRot="1" noChangeArrowheads="1" noTextEdit="1"/>
          </p:cNvSpPr>
          <p:nvPr>
            <p:ph type="sldImg"/>
          </p:nvPr>
        </p:nvSpPr>
        <p:spPr bwMode="auto">
          <a:xfrm>
            <a:off x="1147763"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1060" name="Rectangle 3"/>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0054D64A-0D84-864C-A4BD-90ED3A00D4E0}" type="slidenum">
              <a:rPr lang="en-US">
                <a:solidFill>
                  <a:prstClr val="black"/>
                </a:solidFill>
                <a:latin typeface="Arial" charset="0"/>
              </a:rPr>
              <a:pPr/>
              <a:t>5</a:t>
            </a:fld>
            <a:endParaRPr lang="en-US">
              <a:solidFill>
                <a:prstClr val="black"/>
              </a:solidFill>
              <a:latin typeface="Arial" charset="0"/>
            </a:endParaRPr>
          </a:p>
        </p:txBody>
      </p:sp>
      <p:sp>
        <p:nvSpPr>
          <p:cNvPr id="28365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365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70967260-38E8-EA41-9F65-74497E5A1F9B}" type="slidenum">
              <a:rPr lang="en-US">
                <a:solidFill>
                  <a:srgbClr val="000000"/>
                </a:solidFill>
              </a:rPr>
              <a:pPr/>
              <a:t>31</a:t>
            </a:fld>
            <a:endParaRPr lang="en-US">
              <a:solidFill>
                <a:srgbClr val="000000"/>
              </a:solidFill>
            </a:endParaRPr>
          </a:p>
        </p:txBody>
      </p:sp>
      <p:sp>
        <p:nvSpPr>
          <p:cNvPr id="30208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208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Arial" charset="0"/>
                <a:cs typeface="Arial" charset="0"/>
              </a:rPr>
              <a:t>I always walk through the argument on the left rather carefully; it gives some insight into the</a:t>
            </a:r>
          </a:p>
          <a:p>
            <a:pPr>
              <a:spcBef>
                <a:spcPct val="0"/>
              </a:spcBef>
            </a:pPr>
            <a:r>
              <a:rPr lang="en-US">
                <a:latin typeface="Arial" charset="0"/>
                <a:cs typeface="Arial" charset="0"/>
              </a:rPr>
              <a:t>significance of impulse responses or point spread functions.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2833AC1-6298-934C-B804-BCDE15438E3D}" type="slidenum">
              <a:rPr lang="en-US">
                <a:solidFill>
                  <a:srgbClr val="000000"/>
                </a:solidFill>
              </a:rPr>
              <a:pPr/>
              <a:t>32</a:t>
            </a:fld>
            <a:endParaRPr lang="en-US">
              <a:solidFill>
                <a:srgbClr val="000000"/>
              </a:solidFill>
            </a:endParaRPr>
          </a:p>
        </p:txBody>
      </p:sp>
      <p:sp>
        <p:nvSpPr>
          <p:cNvPr id="30310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31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Arial" charset="0"/>
                <a:cs typeface="Arial" charset="0"/>
              </a:rPr>
              <a:t>I always walk through the argument on the left rather carefully; it gives some insight into the</a:t>
            </a:r>
          </a:p>
          <a:p>
            <a:pPr>
              <a:spcBef>
                <a:spcPct val="0"/>
              </a:spcBef>
            </a:pPr>
            <a:r>
              <a:rPr lang="en-US">
                <a:latin typeface="Arial" charset="0"/>
                <a:cs typeface="Arial" charset="0"/>
              </a:rPr>
              <a:t>significance of impulse responses or point spread functions.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BD519442-3F0F-6F46-9315-F3E33C56A144}" type="slidenum">
              <a:rPr lang="en-US">
                <a:solidFill>
                  <a:srgbClr val="000000"/>
                </a:solidFill>
              </a:rPr>
              <a:pPr/>
              <a:t>33</a:t>
            </a:fld>
            <a:endParaRPr lang="en-US">
              <a:solidFill>
                <a:srgbClr val="000000"/>
              </a:solidFill>
            </a:endParaRPr>
          </a:p>
        </p:txBody>
      </p:sp>
      <p:sp>
        <p:nvSpPr>
          <p:cNvPr id="3041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41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BB4C40A5-AE7D-884C-AB37-DC4ADCAE4390}" type="slidenum">
              <a:rPr lang="en-US">
                <a:solidFill>
                  <a:srgbClr val="000000"/>
                </a:solidFill>
              </a:rPr>
              <a:pPr/>
              <a:t>34</a:t>
            </a:fld>
            <a:endParaRPr lang="en-US">
              <a:solidFill>
                <a:srgbClr val="000000"/>
              </a:solidFill>
            </a:endParaRPr>
          </a:p>
        </p:txBody>
      </p:sp>
      <p:sp>
        <p:nvSpPr>
          <p:cNvPr id="30515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5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7003A128-3E4B-1949-BA80-96F6F0C0CDC4}" type="slidenum">
              <a:rPr lang="en-US">
                <a:solidFill>
                  <a:srgbClr val="000000"/>
                </a:solidFill>
              </a:rPr>
              <a:pPr/>
              <a:t>35</a:t>
            </a:fld>
            <a:endParaRPr lang="en-US">
              <a:solidFill>
                <a:srgbClr val="000000"/>
              </a:solidFill>
            </a:endParaRPr>
          </a:p>
        </p:txBody>
      </p:sp>
      <p:sp>
        <p:nvSpPr>
          <p:cNvPr id="30617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6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B785EB53-712D-D34D-94A6-EFCE4BBAC888}" type="slidenum">
              <a:rPr lang="en-US">
                <a:solidFill>
                  <a:srgbClr val="000000"/>
                </a:solidFill>
              </a:rPr>
              <a:pPr/>
              <a:t>36</a:t>
            </a:fld>
            <a:endParaRPr lang="en-US">
              <a:solidFill>
                <a:srgbClr val="000000"/>
              </a:solidFill>
            </a:endParaRPr>
          </a:p>
        </p:txBody>
      </p:sp>
      <p:sp>
        <p:nvSpPr>
          <p:cNvPr id="30720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0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6AA0F421-1BA3-994B-9866-BB1DE9FCBF12}" type="slidenum">
              <a:rPr lang="en-US">
                <a:solidFill>
                  <a:srgbClr val="000000"/>
                </a:solidFill>
              </a:rPr>
              <a:pPr/>
              <a:t>37</a:t>
            </a:fld>
            <a:endParaRPr lang="en-US">
              <a:solidFill>
                <a:srgbClr val="000000"/>
              </a:solidFill>
            </a:endParaRPr>
          </a:p>
        </p:txBody>
      </p:sp>
      <p:sp>
        <p:nvSpPr>
          <p:cNvPr id="30822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822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AC1B542C-FAD8-F847-B64A-FD6FA29CA82A}" type="slidenum">
              <a:rPr lang="en-US">
                <a:solidFill>
                  <a:srgbClr val="000000"/>
                </a:solidFill>
              </a:rPr>
              <a:pPr/>
              <a:t>38</a:t>
            </a:fld>
            <a:endParaRPr lang="en-US">
              <a:solidFill>
                <a:srgbClr val="000000"/>
              </a:solidFill>
            </a:endParaRPr>
          </a:p>
        </p:txBody>
      </p:sp>
      <p:sp>
        <p:nvSpPr>
          <p:cNvPr id="30925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9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Arial" charset="0"/>
                <a:cs typeface="Arial" charset="0"/>
              </a:rPr>
              <a:t>Linear vs. quadratic in mask size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7C661793-C6D3-A347-A483-443D5B8A9092}" type="slidenum">
              <a:rPr lang="en-US">
                <a:solidFill>
                  <a:srgbClr val="000000"/>
                </a:solidFill>
              </a:rPr>
              <a:pPr/>
              <a:t>39</a:t>
            </a:fld>
            <a:endParaRPr lang="en-US">
              <a:solidFill>
                <a:srgbClr val="000000"/>
              </a:solidFill>
            </a:endParaRPr>
          </a:p>
        </p:txBody>
      </p:sp>
      <p:sp>
        <p:nvSpPr>
          <p:cNvPr id="31027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027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E4B229-0E02-CE40-8C03-FCA5456EC7AF}" type="slidenum">
              <a:rPr lang="en-US">
                <a:solidFill>
                  <a:srgbClr val="000000"/>
                </a:solidFill>
              </a:rPr>
              <a:pPr/>
              <a:t>40</a:t>
            </a:fld>
            <a:endParaRPr lang="en-US">
              <a:solidFill>
                <a:srgbClr val="000000"/>
              </a:solidFill>
            </a:endParaRPr>
          </a:p>
        </p:txBody>
      </p:sp>
      <p:sp>
        <p:nvSpPr>
          <p:cNvPr id="31129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1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B95AF8E-0CCA-514F-A44F-DCB562E5B25B}" type="slidenum">
              <a:rPr lang="en-US">
                <a:solidFill>
                  <a:prstClr val="black"/>
                </a:solidFill>
                <a:latin typeface="Arial" charset="0"/>
              </a:rPr>
              <a:pPr/>
              <a:t>6</a:t>
            </a:fld>
            <a:endParaRPr lang="en-US">
              <a:solidFill>
                <a:prstClr val="black"/>
              </a:solidFill>
              <a:latin typeface="Arial" charset="0"/>
            </a:endParaRPr>
          </a:p>
        </p:txBody>
      </p:sp>
      <p:sp>
        <p:nvSpPr>
          <p:cNvPr id="28467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4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AF45EE56-AF1A-A642-ACD7-9B74ACDF2CA5}" type="slidenum">
              <a:rPr lang="en-US">
                <a:solidFill>
                  <a:prstClr val="black"/>
                </a:solidFill>
                <a:latin typeface="Arial" charset="0"/>
              </a:rPr>
              <a:pPr/>
              <a:t>42</a:t>
            </a:fld>
            <a:endParaRPr lang="en-US">
              <a:solidFill>
                <a:prstClr val="black"/>
              </a:solidFill>
              <a:latin typeface="Arial" charset="0"/>
            </a:endParaRPr>
          </a:p>
        </p:txBody>
      </p:sp>
      <p:sp>
        <p:nvSpPr>
          <p:cNvPr id="312323" name="Rectangle 2"/>
          <p:cNvSpPr>
            <a:spLocks noRot="1" noChangeArrowheads="1" noTextEdit="1"/>
          </p:cNvSpPr>
          <p:nvPr>
            <p:ph type="sldImg"/>
          </p:nvPr>
        </p:nvSpPr>
        <p:spPr bwMode="auto">
          <a:xfrm>
            <a:off x="1098550" y="673100"/>
            <a:ext cx="46037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2324"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81" tIns="44941" rIns="89881" bIns="44941" numCol="1" anchor="t" anchorCtr="0" compatLnSpc="1">
            <a:prstTxWarp prst="textNoShape">
              <a:avLst/>
            </a:prstTxWarp>
          </a:bodyPr>
          <a:lstStyle/>
          <a:p>
            <a:pPr>
              <a:spcBef>
                <a:spcPct val="0"/>
              </a:spcBef>
            </a:pPr>
            <a:r>
              <a:rPr lang="en-US">
                <a:latin typeface="Arial" charset="0"/>
                <a:cs typeface="Arial" charset="0"/>
              </a:rPr>
              <a:t>Linearity of median filter: try filter([0 0 0; 0 1 0; 0 0 0] + [1 1 1; 1 1 2; 2 2 2])</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710221D2-8A5D-574F-8C1D-0C33E0F5FB2F}" type="slidenum">
              <a:rPr lang="en-US">
                <a:solidFill>
                  <a:prstClr val="black"/>
                </a:solidFill>
              </a:rPr>
              <a:pPr/>
              <a:t>43</a:t>
            </a:fld>
            <a:endParaRPr lang="en-US">
              <a:solidFill>
                <a:prstClr val="black"/>
              </a:solidFill>
            </a:endParaRPr>
          </a:p>
        </p:txBody>
      </p:sp>
      <p:sp>
        <p:nvSpPr>
          <p:cNvPr id="313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3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E3C3C216-C208-3A40-84B7-208C4B9F5D95}" type="slidenum">
              <a:rPr lang="en-US">
                <a:solidFill>
                  <a:prstClr val="black"/>
                </a:solidFill>
                <a:latin typeface="Arial" charset="0"/>
              </a:rPr>
              <a:pPr/>
              <a:t>45</a:t>
            </a:fld>
            <a:endParaRPr lang="en-US">
              <a:solidFill>
                <a:prstClr val="black"/>
              </a:solidFill>
              <a:latin typeface="Arial" charset="0"/>
            </a:endParaRPr>
          </a:p>
        </p:txBody>
      </p:sp>
      <p:sp>
        <p:nvSpPr>
          <p:cNvPr id="314371" name="Rectangle 2"/>
          <p:cNvSpPr>
            <a:spLocks noRo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4372"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1B7FEA5-3171-B842-9F90-DF0F70A5815D}" type="slidenum">
              <a:rPr lang="en-US">
                <a:solidFill>
                  <a:srgbClr val="000000"/>
                </a:solidFill>
              </a:rPr>
              <a:pPr/>
              <a:t>47</a:t>
            </a:fld>
            <a:endParaRPr lang="en-US">
              <a:solidFill>
                <a:srgbClr val="000000"/>
              </a:solidFill>
            </a:endParaRPr>
          </a:p>
        </p:txBody>
      </p:sp>
      <p:sp>
        <p:nvSpPr>
          <p:cNvPr id="31539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5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BA5C3B7F-21A8-4149-937E-6A3B683C4B78}" type="slidenum">
              <a:rPr lang="en-US">
                <a:solidFill>
                  <a:srgbClr val="000000"/>
                </a:solidFill>
              </a:rPr>
              <a:pPr/>
              <a:t>48</a:t>
            </a:fld>
            <a:endParaRPr lang="en-US">
              <a:solidFill>
                <a:srgbClr val="000000"/>
              </a:solidFill>
            </a:endParaRPr>
          </a:p>
        </p:txBody>
      </p:sp>
      <p:sp>
        <p:nvSpPr>
          <p:cNvPr id="316419" name="Rectangle 2"/>
          <p:cNvSpPr>
            <a:spLocks noRo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6420"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1745DE3B-DCB9-B943-8842-332DE7B7A376}" type="slidenum">
              <a:rPr lang="en-US">
                <a:solidFill>
                  <a:srgbClr val="000000"/>
                </a:solidFill>
              </a:rPr>
              <a:pPr/>
              <a:t>50</a:t>
            </a:fld>
            <a:endParaRPr lang="en-US">
              <a:solidFill>
                <a:srgbClr val="000000"/>
              </a:solidFill>
            </a:endParaRPr>
          </a:p>
        </p:txBody>
      </p:sp>
      <p:sp>
        <p:nvSpPr>
          <p:cNvPr id="317443" name="Rectangle 2"/>
          <p:cNvSpPr>
            <a:spLocks noRo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44"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Arial" charset="0"/>
                <a:cs typeface="Arial" charset="0"/>
              </a:rPr>
              <a:t>give definition of partial derivative:  lim h-&gt;0 [f(x+h,y) – f(x,y)]/h</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DDAC95F1-5A3B-B444-9E96-6E940E75F5D8}" type="slidenum">
              <a:rPr lang="en-US">
                <a:solidFill>
                  <a:srgbClr val="000000"/>
                </a:solidFill>
              </a:rPr>
              <a:pPr/>
              <a:t>51</a:t>
            </a:fld>
            <a:endParaRPr lang="en-US">
              <a:solidFill>
                <a:srgbClr val="000000"/>
              </a:solidFill>
            </a:endParaRPr>
          </a:p>
        </p:txBody>
      </p:sp>
      <p:sp>
        <p:nvSpPr>
          <p:cNvPr id="31846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846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DCFF899B-5828-7042-8EEF-7F4561971D23}" type="slidenum">
              <a:rPr lang="en-US">
                <a:solidFill>
                  <a:srgbClr val="000000"/>
                </a:solidFill>
              </a:rPr>
              <a:pPr/>
              <a:t>52</a:t>
            </a:fld>
            <a:endParaRPr lang="en-US">
              <a:solidFill>
                <a:srgbClr val="000000"/>
              </a:solidFill>
            </a:endParaRPr>
          </a:p>
        </p:txBody>
      </p:sp>
      <p:sp>
        <p:nvSpPr>
          <p:cNvPr id="31949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9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CDEB6764-8832-3A4D-BCC3-A597ACA86583}" type="slidenum">
              <a:rPr lang="en-US">
                <a:solidFill>
                  <a:srgbClr val="000000"/>
                </a:solidFill>
              </a:rPr>
              <a:pPr/>
              <a:t>53</a:t>
            </a:fld>
            <a:endParaRPr lang="en-US">
              <a:solidFill>
                <a:srgbClr val="000000"/>
              </a:solidFill>
            </a:endParaRPr>
          </a:p>
        </p:txBody>
      </p:sp>
      <p:sp>
        <p:nvSpPr>
          <p:cNvPr id="32051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0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3A36D3BF-FAB1-6642-B0BC-C707776952EE}" type="slidenum">
              <a:rPr lang="en-US">
                <a:solidFill>
                  <a:srgbClr val="000000"/>
                </a:solidFill>
              </a:rPr>
              <a:pPr/>
              <a:t>54</a:t>
            </a:fld>
            <a:endParaRPr lang="en-US">
              <a:solidFill>
                <a:srgbClr val="000000"/>
              </a:solidFill>
            </a:endParaRPr>
          </a:p>
        </p:txBody>
      </p:sp>
      <p:sp>
        <p:nvSpPr>
          <p:cNvPr id="321539" name="Rectangle 2"/>
          <p:cNvSpPr>
            <a:spLocks noRo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1540"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Arial" charset="0"/>
                <a:cs typeface="Arial" charset="0"/>
              </a:rPr>
              <a:t>How to fix?</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65FD0007-CEA8-B747-8D07-4C2710450DF1}" type="slidenum">
              <a:rPr lang="en-US">
                <a:solidFill>
                  <a:prstClr val="black"/>
                </a:solidFill>
                <a:latin typeface="Arial" charset="0"/>
              </a:rPr>
              <a:pPr/>
              <a:t>7</a:t>
            </a:fld>
            <a:endParaRPr lang="en-US">
              <a:solidFill>
                <a:prstClr val="black"/>
              </a:solidFill>
              <a:latin typeface="Arial" charset="0"/>
            </a:endParaRPr>
          </a:p>
        </p:txBody>
      </p:sp>
      <p:sp>
        <p:nvSpPr>
          <p:cNvPr id="28569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570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ru-RU">
              <a:latin typeface="Arial" charset="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D61977ED-8EB1-D741-A9EE-5696C4EC9E6F}" type="slidenum">
              <a:rPr lang="en-US">
                <a:solidFill>
                  <a:srgbClr val="000000"/>
                </a:solidFill>
              </a:rPr>
              <a:pPr/>
              <a:t>55</a:t>
            </a:fld>
            <a:endParaRPr lang="en-US">
              <a:solidFill>
                <a:srgbClr val="000000"/>
              </a:solidFill>
            </a:endParaRPr>
          </a:p>
        </p:txBody>
      </p:sp>
      <p:sp>
        <p:nvSpPr>
          <p:cNvPr id="32256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25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E8D82E9D-931F-1E48-8EBE-D732E1B62D9D}" type="slidenum">
              <a:rPr lang="en-US">
                <a:solidFill>
                  <a:srgbClr val="000000"/>
                </a:solidFill>
              </a:rPr>
              <a:pPr/>
              <a:t>56</a:t>
            </a:fld>
            <a:endParaRPr lang="en-US">
              <a:solidFill>
                <a:srgbClr val="000000"/>
              </a:solidFill>
            </a:endParaRPr>
          </a:p>
        </p:txBody>
      </p:sp>
      <p:sp>
        <p:nvSpPr>
          <p:cNvPr id="323587" name="Rectangle 2"/>
          <p:cNvSpPr>
            <a:spLocks noRo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3588"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90321A8D-B7E4-4E4E-8FD6-7E764C145651}" type="slidenum">
              <a:rPr lang="en-US">
                <a:solidFill>
                  <a:srgbClr val="000000"/>
                </a:solidFill>
              </a:rPr>
              <a:pPr/>
              <a:t>57</a:t>
            </a:fld>
            <a:endParaRPr lang="en-US">
              <a:solidFill>
                <a:srgbClr val="000000"/>
              </a:solidFill>
            </a:endParaRPr>
          </a:p>
        </p:txBody>
      </p:sp>
      <p:sp>
        <p:nvSpPr>
          <p:cNvPr id="324611" name="Rectangle 2"/>
          <p:cNvSpPr>
            <a:spLocks noRo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4612"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C08E6D15-D4E5-734F-9FCF-A8F564854F78}" type="slidenum">
              <a:rPr lang="en-US">
                <a:solidFill>
                  <a:srgbClr val="000000"/>
                </a:solidFill>
              </a:rPr>
              <a:pPr/>
              <a:t>58</a:t>
            </a:fld>
            <a:endParaRPr lang="en-US">
              <a:solidFill>
                <a:srgbClr val="000000"/>
              </a:solidFill>
            </a:endParaRPr>
          </a:p>
        </p:txBody>
      </p:sp>
      <p:sp>
        <p:nvSpPr>
          <p:cNvPr id="32563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5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BE325D3D-E19B-834A-9139-FEDABC734403}" type="slidenum">
              <a:rPr lang="en-US">
                <a:solidFill>
                  <a:srgbClr val="000000"/>
                </a:solidFill>
              </a:rPr>
              <a:pPr/>
              <a:t>59</a:t>
            </a:fld>
            <a:endParaRPr lang="en-US">
              <a:solidFill>
                <a:srgbClr val="000000"/>
              </a:solidFill>
            </a:endParaRPr>
          </a:p>
        </p:txBody>
      </p:sp>
      <p:sp>
        <p:nvSpPr>
          <p:cNvPr id="32665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666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BC4C36FB-34EC-B648-AE46-EBAA6D01A83E}" type="slidenum">
              <a:rPr lang="en-US">
                <a:solidFill>
                  <a:srgbClr val="000000"/>
                </a:solidFill>
              </a:rPr>
              <a:pPr/>
              <a:t>60</a:t>
            </a:fld>
            <a:endParaRPr lang="en-US">
              <a:solidFill>
                <a:srgbClr val="000000"/>
              </a:solidFill>
            </a:endParaRPr>
          </a:p>
        </p:txBody>
      </p:sp>
      <p:sp>
        <p:nvSpPr>
          <p:cNvPr id="32768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68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Arial" charset="0"/>
                <a:cs typeface="Arial" charset="0"/>
              </a:rPr>
              <a:t>Figures show gradient magnitude of zebra at two different scales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B0207EBE-3855-F041-8019-3E48FB3830E0}" type="slidenum">
              <a:rPr lang="en-US">
                <a:solidFill>
                  <a:srgbClr val="000000"/>
                </a:solidFill>
              </a:rPr>
              <a:pPr/>
              <a:t>61</a:t>
            </a:fld>
            <a:endParaRPr lang="en-US">
              <a:solidFill>
                <a:srgbClr val="000000"/>
              </a:solidFill>
            </a:endParaRPr>
          </a:p>
        </p:txBody>
      </p:sp>
      <p:sp>
        <p:nvSpPr>
          <p:cNvPr id="32870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8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7783439-F37D-CB4B-AECF-AD101E14C917}" type="slidenum">
              <a:rPr lang="en-US">
                <a:solidFill>
                  <a:srgbClr val="000000"/>
                </a:solidFill>
              </a:rPr>
              <a:pPr/>
              <a:t>62</a:t>
            </a:fld>
            <a:endParaRPr lang="en-US">
              <a:solidFill>
                <a:srgbClr val="000000"/>
              </a:solidFill>
            </a:endParaRPr>
          </a:p>
        </p:txBody>
      </p:sp>
      <p:sp>
        <p:nvSpPr>
          <p:cNvPr id="3297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9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6C3FB4C2-1DEF-3844-9265-ED86AC89DCBD}" type="slidenum">
              <a:rPr lang="en-US">
                <a:solidFill>
                  <a:srgbClr val="000000"/>
                </a:solidFill>
              </a:rPr>
              <a:pPr/>
              <a:t>63</a:t>
            </a:fld>
            <a:endParaRPr lang="en-US">
              <a:solidFill>
                <a:srgbClr val="000000"/>
              </a:solidFill>
            </a:endParaRPr>
          </a:p>
        </p:txBody>
      </p:sp>
      <p:sp>
        <p:nvSpPr>
          <p:cNvPr id="33075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0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6C731FCA-1AB3-E045-9A59-879BDCAA7C71}" type="slidenum">
              <a:rPr lang="en-US">
                <a:solidFill>
                  <a:srgbClr val="000000"/>
                </a:solidFill>
              </a:rPr>
              <a:pPr/>
              <a:t>64</a:t>
            </a:fld>
            <a:endParaRPr lang="en-US">
              <a:solidFill>
                <a:srgbClr val="000000"/>
              </a:solidFill>
            </a:endParaRPr>
          </a:p>
        </p:txBody>
      </p:sp>
      <p:sp>
        <p:nvSpPr>
          <p:cNvPr id="33177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178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680B44B2-62B6-154A-9039-A1B65DA253F8}" type="slidenum">
              <a:rPr lang="en-US">
                <a:solidFill>
                  <a:prstClr val="black"/>
                </a:solidFill>
                <a:latin typeface="Arial" charset="0"/>
              </a:rPr>
              <a:pPr/>
              <a:t>8</a:t>
            </a:fld>
            <a:endParaRPr lang="en-US">
              <a:solidFill>
                <a:prstClr val="black"/>
              </a:solidFill>
              <a:latin typeface="Arial" charset="0"/>
            </a:endParaRPr>
          </a:p>
        </p:txBody>
      </p:sp>
      <p:sp>
        <p:nvSpPr>
          <p:cNvPr id="28672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2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ru-RU">
              <a:latin typeface="Arial" charset="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9A800476-D548-624C-9898-24C20251C4E8}" type="slidenum">
              <a:rPr lang="en-US">
                <a:solidFill>
                  <a:srgbClr val="000000"/>
                </a:solidFill>
              </a:rPr>
              <a:pPr/>
              <a:t>65</a:t>
            </a:fld>
            <a:endParaRPr lang="en-US">
              <a:solidFill>
                <a:srgbClr val="000000"/>
              </a:solidFill>
            </a:endParaRPr>
          </a:p>
        </p:txBody>
      </p:sp>
      <p:sp>
        <p:nvSpPr>
          <p:cNvPr id="332803" name="Rectangle 2"/>
          <p:cNvSpPr>
            <a:spLocks noRo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2804"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9DD84F54-F458-4B40-A437-8271A2C0B73A}" type="slidenum">
              <a:rPr lang="en-US">
                <a:solidFill>
                  <a:srgbClr val="000000"/>
                </a:solidFill>
              </a:rPr>
              <a:pPr/>
              <a:t>66</a:t>
            </a:fld>
            <a:endParaRPr lang="en-US">
              <a:solidFill>
                <a:srgbClr val="000000"/>
              </a:solidFill>
            </a:endParaRPr>
          </a:p>
        </p:txBody>
      </p:sp>
      <p:sp>
        <p:nvSpPr>
          <p:cNvPr id="333827" name="Rectangle 2"/>
          <p:cNvSpPr>
            <a:spLocks noRo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3828"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CA4650FD-8973-C74C-A434-97753F58F0F5}" type="slidenum">
              <a:rPr lang="en-US">
                <a:solidFill>
                  <a:srgbClr val="000000"/>
                </a:solidFill>
              </a:rPr>
              <a:pPr/>
              <a:t>67</a:t>
            </a:fld>
            <a:endParaRPr lang="en-US">
              <a:solidFill>
                <a:srgbClr val="000000"/>
              </a:solidFill>
            </a:endParaRPr>
          </a:p>
        </p:txBody>
      </p:sp>
      <p:sp>
        <p:nvSpPr>
          <p:cNvPr id="334851" name="Rectangle 2"/>
          <p:cNvSpPr>
            <a:spLocks noRo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4852"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D6F71640-108D-854B-8131-79CAC9624EA1}" type="slidenum">
              <a:rPr lang="en-US">
                <a:solidFill>
                  <a:srgbClr val="000000"/>
                </a:solidFill>
              </a:rPr>
              <a:pPr/>
              <a:t>68</a:t>
            </a:fld>
            <a:endParaRPr lang="en-US">
              <a:solidFill>
                <a:srgbClr val="000000"/>
              </a:solidFill>
            </a:endParaRPr>
          </a:p>
        </p:txBody>
      </p:sp>
      <p:sp>
        <p:nvSpPr>
          <p:cNvPr id="335875" name="Rectangle 2"/>
          <p:cNvSpPr>
            <a:spLocks noRo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5876"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1ED3FBA3-F7A9-D640-8F25-99F2E04A3BCF}" type="slidenum">
              <a:rPr lang="en-US">
                <a:solidFill>
                  <a:srgbClr val="000000"/>
                </a:solidFill>
              </a:rPr>
              <a:pPr/>
              <a:t>69</a:t>
            </a:fld>
            <a:endParaRPr lang="en-US">
              <a:solidFill>
                <a:srgbClr val="000000"/>
              </a:solidFill>
            </a:endParaRPr>
          </a:p>
        </p:txBody>
      </p:sp>
      <p:sp>
        <p:nvSpPr>
          <p:cNvPr id="33689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6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A6971FF7-3CE3-4043-B423-D7684EE7F276}" type="slidenum">
              <a:rPr lang="en-US">
                <a:solidFill>
                  <a:srgbClr val="000000"/>
                </a:solidFill>
              </a:rPr>
              <a:pPr/>
              <a:t>70</a:t>
            </a:fld>
            <a:endParaRPr lang="en-US">
              <a:solidFill>
                <a:srgbClr val="000000"/>
              </a:solidFill>
            </a:endParaRPr>
          </a:p>
        </p:txBody>
      </p:sp>
      <p:sp>
        <p:nvSpPr>
          <p:cNvPr id="33792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2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B9402600-289B-0D4D-954D-0FA1871EF753}" type="slidenum">
              <a:rPr lang="en-US">
                <a:solidFill>
                  <a:srgbClr val="000000"/>
                </a:solidFill>
              </a:rPr>
              <a:pPr/>
              <a:t>71</a:t>
            </a:fld>
            <a:endParaRPr lang="en-US">
              <a:solidFill>
                <a:srgbClr val="000000"/>
              </a:solidFill>
            </a:endParaRPr>
          </a:p>
        </p:txBody>
      </p:sp>
      <p:sp>
        <p:nvSpPr>
          <p:cNvPr id="33894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8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Ro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9971"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EDD13E6-0CB2-DE4A-AF94-965CD10FED1F}" type="slidenum">
              <a:rPr lang="en-US">
                <a:solidFill>
                  <a:srgbClr val="000000"/>
                </a:solidFill>
              </a:rPr>
              <a:pPr/>
              <a:t>73</a:t>
            </a:fld>
            <a:endParaRPr lang="en-US">
              <a:solidFill>
                <a:srgbClr val="000000"/>
              </a:solidFill>
            </a:endParaRPr>
          </a:p>
        </p:txBody>
      </p:sp>
      <p:sp>
        <p:nvSpPr>
          <p:cNvPr id="34099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0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85F46023-0B4B-2842-B85F-6337549B45BD}" type="slidenum">
              <a:rPr lang="en-US">
                <a:solidFill>
                  <a:srgbClr val="000000"/>
                </a:solidFill>
              </a:rPr>
              <a:pPr/>
              <a:t>74</a:t>
            </a:fld>
            <a:endParaRPr lang="en-US">
              <a:solidFill>
                <a:srgbClr val="000000"/>
              </a:solidFill>
            </a:endParaRPr>
          </a:p>
        </p:txBody>
      </p:sp>
      <p:sp>
        <p:nvSpPr>
          <p:cNvPr id="342019" name="Rectangle 2"/>
          <p:cNvSpPr>
            <a:spLocks noRo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2020"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3D75B8D5-B2DB-5E4E-A2A0-695AFD628AB5}" type="slidenum">
              <a:rPr lang="en-US">
                <a:solidFill>
                  <a:prstClr val="black"/>
                </a:solidFill>
                <a:latin typeface="Arial" charset="0"/>
              </a:rPr>
              <a:pPr/>
              <a:t>9</a:t>
            </a:fld>
            <a:endParaRPr lang="en-US">
              <a:solidFill>
                <a:prstClr val="black"/>
              </a:solidFill>
              <a:latin typeface="Arial" charset="0"/>
            </a:endParaRPr>
          </a:p>
        </p:txBody>
      </p:sp>
      <p:sp>
        <p:nvSpPr>
          <p:cNvPr id="28774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7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70A3E984-CDEB-AA4F-9F9C-0C95D5CEA1A9}" type="slidenum">
              <a:rPr lang="en-US">
                <a:solidFill>
                  <a:srgbClr val="000000"/>
                </a:solidFill>
              </a:rPr>
              <a:pPr/>
              <a:t>75</a:t>
            </a:fld>
            <a:endParaRPr lang="en-US">
              <a:solidFill>
                <a:srgbClr val="000000"/>
              </a:solidFill>
            </a:endParaRPr>
          </a:p>
        </p:txBody>
      </p:sp>
      <p:sp>
        <p:nvSpPr>
          <p:cNvPr id="34304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3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70448E29-856C-014B-9A2E-B1A0C771E003}" type="slidenum">
              <a:rPr lang="en-US">
                <a:solidFill>
                  <a:prstClr val="black"/>
                </a:solidFill>
                <a:latin typeface="Arial" charset="0"/>
              </a:rPr>
              <a:pPr/>
              <a:t>10</a:t>
            </a:fld>
            <a:endParaRPr lang="en-US">
              <a:solidFill>
                <a:prstClr val="black"/>
              </a:solidFill>
              <a:latin typeface="Arial" charset="0"/>
            </a:endParaRPr>
          </a:p>
        </p:txBody>
      </p:sp>
      <p:sp>
        <p:nvSpPr>
          <p:cNvPr id="28877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877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ru-RU">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DAD64EE7-8A63-D24A-82A9-93CCB12CF59A}" type="slidenum">
              <a:rPr lang="en-US">
                <a:solidFill>
                  <a:prstClr val="black"/>
                </a:solidFill>
                <a:latin typeface="Arial" charset="0"/>
              </a:rPr>
              <a:pPr/>
              <a:t>11</a:t>
            </a:fld>
            <a:endParaRPr lang="en-US">
              <a:solidFill>
                <a:prstClr val="black"/>
              </a:solidFill>
              <a:latin typeface="Arial" charset="0"/>
            </a:endParaRPr>
          </a:p>
        </p:txBody>
      </p:sp>
      <p:sp>
        <p:nvSpPr>
          <p:cNvPr id="28979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979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ru-RU">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8F815695-FC9F-C141-BD23-69B20FCDC25C}" type="slidenum">
              <a:rPr lang="en-US">
                <a:solidFill>
                  <a:prstClr val="black"/>
                </a:solidFill>
                <a:latin typeface="Arial" charset="0"/>
              </a:rPr>
              <a:pPr/>
              <a:t>12</a:t>
            </a:fld>
            <a:endParaRPr lang="en-US">
              <a:solidFill>
                <a:prstClr val="black"/>
              </a:solidFill>
              <a:latin typeface="Arial" charset="0"/>
            </a:endParaRPr>
          </a:p>
        </p:txBody>
      </p:sp>
      <p:sp>
        <p:nvSpPr>
          <p:cNvPr id="29081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082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5A99A6D-9E77-4845-8508-43E9AF21CDD2}" type="datetimeFigureOut">
              <a:rPr lang="en-US"/>
              <a:pPr/>
              <a:t>1/30/12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fld id="{98594FE9-BA15-6842-BC2B-6CD3C4AD9652}" type="slidenum">
              <a:rPr lang="en-US"/>
              <a:pPr/>
              <a:t>‹#›</a:t>
            </a:fld>
            <a:endParaRPr lang="en-US"/>
          </a:p>
        </p:txBody>
      </p:sp>
    </p:spTree>
    <p:extLst>
      <p:ext uri="{BB962C8B-B14F-4D97-AF65-F5344CB8AC3E}">
        <p14:creationId xmlns:p14="http://schemas.microsoft.com/office/powerpoint/2010/main" val="186673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C4C94BF-E3D1-784D-808D-3D1F50E6112C}" type="datetimeFigureOut">
              <a:rPr lang="en-US"/>
              <a:pPr/>
              <a:t>1/30/12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fld id="{7469039C-5DB1-5F46-BABB-F2819F01D42B}" type="slidenum">
              <a:rPr lang="en-US"/>
              <a:pPr/>
              <a:t>‹#›</a:t>
            </a:fld>
            <a:endParaRPr lang="en-US"/>
          </a:p>
        </p:txBody>
      </p:sp>
    </p:spTree>
    <p:extLst>
      <p:ext uri="{BB962C8B-B14F-4D97-AF65-F5344CB8AC3E}">
        <p14:creationId xmlns:p14="http://schemas.microsoft.com/office/powerpoint/2010/main" val="11761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AB4B66E-908E-8041-91AF-7332FA7BC143}" type="datetimeFigureOut">
              <a:rPr lang="en-US"/>
              <a:pPr/>
              <a:t>1/30/12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fld id="{99D6C493-FB55-D64C-B603-05EA2B665A88}" type="slidenum">
              <a:rPr lang="en-US"/>
              <a:pPr/>
              <a:t>‹#›</a:t>
            </a:fld>
            <a:endParaRPr lang="en-US"/>
          </a:p>
        </p:txBody>
      </p:sp>
    </p:spTree>
    <p:extLst>
      <p:ext uri="{BB962C8B-B14F-4D97-AF65-F5344CB8AC3E}">
        <p14:creationId xmlns:p14="http://schemas.microsoft.com/office/powerpoint/2010/main" val="3254620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AC4E73C7-1F24-5F49-946F-65A717AA2199}" type="slidenum">
              <a:rPr lang="en-US"/>
              <a:pPr/>
              <a:t>‹#›</a:t>
            </a:fld>
            <a:endParaRPr lang="en-US"/>
          </a:p>
        </p:txBody>
      </p:sp>
    </p:spTree>
    <p:extLst>
      <p:ext uri="{BB962C8B-B14F-4D97-AF65-F5344CB8AC3E}">
        <p14:creationId xmlns:p14="http://schemas.microsoft.com/office/powerpoint/2010/main" val="4221059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B3259661-DF26-3D4D-A946-B865100E5365}" type="slidenum">
              <a:rPr lang="en-US"/>
              <a:pPr/>
              <a:t>‹#›</a:t>
            </a:fld>
            <a:endParaRPr lang="en-US"/>
          </a:p>
        </p:txBody>
      </p:sp>
    </p:spTree>
    <p:extLst>
      <p:ext uri="{BB962C8B-B14F-4D97-AF65-F5344CB8AC3E}">
        <p14:creationId xmlns:p14="http://schemas.microsoft.com/office/powerpoint/2010/main" val="2888551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3B3C1F89-6F6D-764D-B8D9-31D985F3B1BE}" type="slidenum">
              <a:rPr lang="en-US"/>
              <a:pPr/>
              <a:t>‹#›</a:t>
            </a:fld>
            <a:endParaRPr lang="en-US"/>
          </a:p>
        </p:txBody>
      </p:sp>
    </p:spTree>
    <p:extLst>
      <p:ext uri="{BB962C8B-B14F-4D97-AF65-F5344CB8AC3E}">
        <p14:creationId xmlns:p14="http://schemas.microsoft.com/office/powerpoint/2010/main" val="2975679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6D017AA9-F9FA-6747-BBF7-7A945D1FCC40}" type="slidenum">
              <a:rPr lang="en-US"/>
              <a:pPr/>
              <a:t>‹#›</a:t>
            </a:fld>
            <a:endParaRPr lang="en-US"/>
          </a:p>
        </p:txBody>
      </p:sp>
    </p:spTree>
    <p:extLst>
      <p:ext uri="{BB962C8B-B14F-4D97-AF65-F5344CB8AC3E}">
        <p14:creationId xmlns:p14="http://schemas.microsoft.com/office/powerpoint/2010/main" val="3928110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fld id="{2D418B03-F396-6E42-9E60-411FC72826B6}" type="slidenum">
              <a:rPr lang="en-US"/>
              <a:pPr/>
              <a:t>‹#›</a:t>
            </a:fld>
            <a:endParaRPr lang="en-US"/>
          </a:p>
        </p:txBody>
      </p:sp>
    </p:spTree>
    <p:extLst>
      <p:ext uri="{BB962C8B-B14F-4D97-AF65-F5344CB8AC3E}">
        <p14:creationId xmlns:p14="http://schemas.microsoft.com/office/powerpoint/2010/main" val="2211210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2921F8DC-12FF-3047-B2D9-991D1C5D1DFD}" type="slidenum">
              <a:rPr lang="en-US"/>
              <a:pPr/>
              <a:t>‹#›</a:t>
            </a:fld>
            <a:endParaRPr lang="en-US"/>
          </a:p>
        </p:txBody>
      </p:sp>
    </p:spTree>
    <p:extLst>
      <p:ext uri="{BB962C8B-B14F-4D97-AF65-F5344CB8AC3E}">
        <p14:creationId xmlns:p14="http://schemas.microsoft.com/office/powerpoint/2010/main" val="3055880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fld id="{61D9FDB4-4AD5-224B-875F-BD7FFB610678}" type="slidenum">
              <a:rPr lang="en-US"/>
              <a:pPr/>
              <a:t>‹#›</a:t>
            </a:fld>
            <a:endParaRPr lang="en-US"/>
          </a:p>
        </p:txBody>
      </p:sp>
    </p:spTree>
    <p:extLst>
      <p:ext uri="{BB962C8B-B14F-4D97-AF65-F5344CB8AC3E}">
        <p14:creationId xmlns:p14="http://schemas.microsoft.com/office/powerpoint/2010/main" val="3462193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AC4C0B8F-3C7C-8E47-90A2-9ABD999C26C6}" type="slidenum">
              <a:rPr lang="en-US"/>
              <a:pPr/>
              <a:t>‹#›</a:t>
            </a:fld>
            <a:endParaRPr lang="en-US"/>
          </a:p>
        </p:txBody>
      </p:sp>
    </p:spTree>
    <p:extLst>
      <p:ext uri="{BB962C8B-B14F-4D97-AF65-F5344CB8AC3E}">
        <p14:creationId xmlns:p14="http://schemas.microsoft.com/office/powerpoint/2010/main" val="313107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371600"/>
            <a:ext cx="8229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C4B4F13-20CD-E743-91C7-BA73E13C7CC0}" type="datetimeFigureOut">
              <a:rPr lang="en-US"/>
              <a:pPr/>
              <a:t>1/30/12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fld id="{CA6C9924-EE1D-0447-9B30-D7CE1D70E878}" type="slidenum">
              <a:rPr lang="en-US"/>
              <a:pPr/>
              <a:t>‹#›</a:t>
            </a:fld>
            <a:endParaRPr lang="en-US"/>
          </a:p>
        </p:txBody>
      </p:sp>
    </p:spTree>
    <p:extLst>
      <p:ext uri="{BB962C8B-B14F-4D97-AF65-F5344CB8AC3E}">
        <p14:creationId xmlns:p14="http://schemas.microsoft.com/office/powerpoint/2010/main" val="248612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BB3F4B27-06E1-9246-ABCC-1C731D49B14F}" type="slidenum">
              <a:rPr lang="en-US"/>
              <a:pPr/>
              <a:t>‹#›</a:t>
            </a:fld>
            <a:endParaRPr lang="en-US"/>
          </a:p>
        </p:txBody>
      </p:sp>
    </p:spTree>
    <p:extLst>
      <p:ext uri="{BB962C8B-B14F-4D97-AF65-F5344CB8AC3E}">
        <p14:creationId xmlns:p14="http://schemas.microsoft.com/office/powerpoint/2010/main" val="172160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4C51D837-52F8-BB41-BCE0-486CA77C8155}" type="slidenum">
              <a:rPr lang="en-US"/>
              <a:pPr/>
              <a:t>‹#›</a:t>
            </a:fld>
            <a:endParaRPr lang="en-US"/>
          </a:p>
        </p:txBody>
      </p:sp>
    </p:spTree>
    <p:extLst>
      <p:ext uri="{BB962C8B-B14F-4D97-AF65-F5344CB8AC3E}">
        <p14:creationId xmlns:p14="http://schemas.microsoft.com/office/powerpoint/2010/main" val="3312447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F2C790C7-93BA-C84F-865D-D755024AC637}" type="slidenum">
              <a:rPr lang="en-US"/>
              <a:pPr/>
              <a:t>‹#›</a:t>
            </a:fld>
            <a:endParaRPr lang="en-US"/>
          </a:p>
        </p:txBody>
      </p:sp>
    </p:spTree>
    <p:extLst>
      <p:ext uri="{BB962C8B-B14F-4D97-AF65-F5344CB8AC3E}">
        <p14:creationId xmlns:p14="http://schemas.microsoft.com/office/powerpoint/2010/main" val="2104276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1350E672-F794-3B49-ADA5-07E5F487D8CA}" type="slidenum">
              <a:rPr lang="en-US"/>
              <a:pPr/>
              <a:t>‹#›</a:t>
            </a:fld>
            <a:endParaRPr lang="en-US"/>
          </a:p>
        </p:txBody>
      </p:sp>
    </p:spTree>
    <p:extLst>
      <p:ext uri="{BB962C8B-B14F-4D97-AF65-F5344CB8AC3E}">
        <p14:creationId xmlns:p14="http://schemas.microsoft.com/office/powerpoint/2010/main" val="1213039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3CB844D0-C140-AD47-AD27-637618B7F05D}" type="slidenum">
              <a:rPr lang="en-US"/>
              <a:pPr/>
              <a:t>‹#›</a:t>
            </a:fld>
            <a:endParaRPr lang="en-US"/>
          </a:p>
        </p:txBody>
      </p:sp>
    </p:spTree>
    <p:extLst>
      <p:ext uri="{BB962C8B-B14F-4D97-AF65-F5344CB8AC3E}">
        <p14:creationId xmlns:p14="http://schemas.microsoft.com/office/powerpoint/2010/main" val="3633961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B32108F6-4485-1744-AA8A-59D3A3AC0D5D}" type="slidenum">
              <a:rPr lang="en-US"/>
              <a:pPr/>
              <a:t>‹#›</a:t>
            </a:fld>
            <a:endParaRPr lang="en-US"/>
          </a:p>
        </p:txBody>
      </p:sp>
    </p:spTree>
    <p:extLst>
      <p:ext uri="{BB962C8B-B14F-4D97-AF65-F5344CB8AC3E}">
        <p14:creationId xmlns:p14="http://schemas.microsoft.com/office/powerpoint/2010/main" val="578633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68B762EF-772F-D64B-A4FA-AB3DA64B5B86}" type="slidenum">
              <a:rPr lang="en-US"/>
              <a:pPr/>
              <a:t>‹#›</a:t>
            </a:fld>
            <a:endParaRPr lang="en-US"/>
          </a:p>
        </p:txBody>
      </p:sp>
    </p:spTree>
    <p:extLst>
      <p:ext uri="{BB962C8B-B14F-4D97-AF65-F5344CB8AC3E}">
        <p14:creationId xmlns:p14="http://schemas.microsoft.com/office/powerpoint/2010/main" val="2500452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FE606B69-CFF6-C447-9003-8779EE65C4F0}" type="slidenum">
              <a:rPr lang="en-US"/>
              <a:pPr/>
              <a:t>‹#›</a:t>
            </a:fld>
            <a:endParaRPr lang="en-US"/>
          </a:p>
        </p:txBody>
      </p:sp>
    </p:spTree>
    <p:extLst>
      <p:ext uri="{BB962C8B-B14F-4D97-AF65-F5344CB8AC3E}">
        <p14:creationId xmlns:p14="http://schemas.microsoft.com/office/powerpoint/2010/main" val="1053110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AE08AD46-D4D0-FF40-B5FB-08A0260D6B95}" type="slidenum">
              <a:rPr lang="en-US"/>
              <a:pPr/>
              <a:t>‹#›</a:t>
            </a:fld>
            <a:endParaRPr lang="en-US"/>
          </a:p>
        </p:txBody>
      </p:sp>
    </p:spTree>
    <p:extLst>
      <p:ext uri="{BB962C8B-B14F-4D97-AF65-F5344CB8AC3E}">
        <p14:creationId xmlns:p14="http://schemas.microsoft.com/office/powerpoint/2010/main" val="1661076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66F05BE6-39C2-9A41-BD5E-85D2DD5E8DAF}" type="slidenum">
              <a:rPr lang="en-US"/>
              <a:pPr/>
              <a:t>‹#›</a:t>
            </a:fld>
            <a:endParaRPr lang="en-US"/>
          </a:p>
        </p:txBody>
      </p:sp>
    </p:spTree>
    <p:extLst>
      <p:ext uri="{BB962C8B-B14F-4D97-AF65-F5344CB8AC3E}">
        <p14:creationId xmlns:p14="http://schemas.microsoft.com/office/powerpoint/2010/main" val="3148116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BE79433-CAE2-CF40-8A6C-F7D5084A75AA}" type="datetimeFigureOut">
              <a:rPr lang="en-US"/>
              <a:pPr/>
              <a:t>1/30/12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fld id="{333A9F51-1CB5-6F44-ACCD-1DE4BB149F48}" type="slidenum">
              <a:rPr lang="en-US"/>
              <a:pPr/>
              <a:t>‹#›</a:t>
            </a:fld>
            <a:endParaRPr lang="en-US"/>
          </a:p>
        </p:txBody>
      </p:sp>
    </p:spTree>
    <p:extLst>
      <p:ext uri="{BB962C8B-B14F-4D97-AF65-F5344CB8AC3E}">
        <p14:creationId xmlns:p14="http://schemas.microsoft.com/office/powerpoint/2010/main" val="1932790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6A2B2783-AB65-2A4D-B265-96C1AF14B357}" type="slidenum">
              <a:rPr lang="en-US"/>
              <a:pPr/>
              <a:t>‹#›</a:t>
            </a:fld>
            <a:endParaRPr lang="en-US"/>
          </a:p>
        </p:txBody>
      </p:sp>
    </p:spTree>
    <p:extLst>
      <p:ext uri="{BB962C8B-B14F-4D97-AF65-F5344CB8AC3E}">
        <p14:creationId xmlns:p14="http://schemas.microsoft.com/office/powerpoint/2010/main" val="658737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B79DF9AD-D82C-8645-A0C9-81D57822ACAE}" type="slidenum">
              <a:rPr lang="en-US"/>
              <a:pPr/>
              <a:t>‹#›</a:t>
            </a:fld>
            <a:endParaRPr lang="en-US"/>
          </a:p>
        </p:txBody>
      </p:sp>
    </p:spTree>
    <p:extLst>
      <p:ext uri="{BB962C8B-B14F-4D97-AF65-F5344CB8AC3E}">
        <p14:creationId xmlns:p14="http://schemas.microsoft.com/office/powerpoint/2010/main" val="3600263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98A3DCE-72BA-E947-B9B9-F39DA6BDDDE9}" type="slidenum">
              <a:rPr lang="en-US"/>
              <a:pPr/>
              <a:t>‹#›</a:t>
            </a:fld>
            <a:endParaRPr lang="en-US"/>
          </a:p>
        </p:txBody>
      </p:sp>
    </p:spTree>
    <p:extLst>
      <p:ext uri="{BB962C8B-B14F-4D97-AF65-F5344CB8AC3E}">
        <p14:creationId xmlns:p14="http://schemas.microsoft.com/office/powerpoint/2010/main" val="789739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1CE90308-AFD0-D047-A11A-662049086323}" type="slidenum">
              <a:rPr lang="en-US"/>
              <a:pPr/>
              <a:t>‹#›</a:t>
            </a:fld>
            <a:endParaRPr lang="en-US"/>
          </a:p>
        </p:txBody>
      </p:sp>
    </p:spTree>
    <p:extLst>
      <p:ext uri="{BB962C8B-B14F-4D97-AF65-F5344CB8AC3E}">
        <p14:creationId xmlns:p14="http://schemas.microsoft.com/office/powerpoint/2010/main" val="2839515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914400"/>
            <a:ext cx="7772400" cy="5257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A10FCE25-BD5B-4B4F-8DF6-98E656929AE0}" type="slidenum">
              <a:rPr lang="en-US"/>
              <a:pPr/>
              <a:t>‹#›</a:t>
            </a:fld>
            <a:endParaRPr lang="en-US"/>
          </a:p>
        </p:txBody>
      </p:sp>
    </p:spTree>
    <p:extLst>
      <p:ext uri="{BB962C8B-B14F-4D97-AF65-F5344CB8AC3E}">
        <p14:creationId xmlns:p14="http://schemas.microsoft.com/office/powerpoint/2010/main" val="4059493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DB3F411C-B1B1-9D48-A7F9-2B54D25F5C43}" type="datetimeFigureOut">
              <a:rPr lang="en-US"/>
              <a:pPr/>
              <a:t>1/30/12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fld id="{ED6CBDC2-BAE8-6042-A570-647F6CAFC65A}" type="slidenum">
              <a:rPr lang="en-US"/>
              <a:pPr/>
              <a:t>‹#›</a:t>
            </a:fld>
            <a:endParaRPr lang="en-US"/>
          </a:p>
        </p:txBody>
      </p:sp>
    </p:spTree>
    <p:extLst>
      <p:ext uri="{BB962C8B-B14F-4D97-AF65-F5344CB8AC3E}">
        <p14:creationId xmlns:p14="http://schemas.microsoft.com/office/powerpoint/2010/main" val="45300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73AD37DD-DFF6-124B-AD74-FEAE302B3149}" type="datetimeFigureOut">
              <a:rPr lang="en-US"/>
              <a:pPr/>
              <a:t>1/30/12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9" name="Slide Number Placeholder 5"/>
          <p:cNvSpPr>
            <a:spLocks noGrp="1"/>
          </p:cNvSpPr>
          <p:nvPr>
            <p:ph type="sldNum" sz="quarter" idx="12"/>
          </p:nvPr>
        </p:nvSpPr>
        <p:spPr/>
        <p:txBody>
          <a:bodyPr/>
          <a:lstStyle>
            <a:lvl1pPr>
              <a:defRPr/>
            </a:lvl1pPr>
          </a:lstStyle>
          <a:p>
            <a:fld id="{EDA3F8E5-3BC4-5E42-BBC2-CD7A5BB62641}" type="slidenum">
              <a:rPr lang="en-US"/>
              <a:pPr/>
              <a:t>‹#›</a:t>
            </a:fld>
            <a:endParaRPr lang="en-US"/>
          </a:p>
        </p:txBody>
      </p:sp>
    </p:spTree>
    <p:extLst>
      <p:ext uri="{BB962C8B-B14F-4D97-AF65-F5344CB8AC3E}">
        <p14:creationId xmlns:p14="http://schemas.microsoft.com/office/powerpoint/2010/main" val="402456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FC201512-FB19-3F4B-8C00-BFA259E6B572}" type="datetimeFigureOut">
              <a:rPr lang="en-US"/>
              <a:pPr/>
              <a:t>1/30/12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5" name="Slide Number Placeholder 5"/>
          <p:cNvSpPr>
            <a:spLocks noGrp="1"/>
          </p:cNvSpPr>
          <p:nvPr>
            <p:ph type="sldNum" sz="quarter" idx="12"/>
          </p:nvPr>
        </p:nvSpPr>
        <p:spPr/>
        <p:txBody>
          <a:bodyPr/>
          <a:lstStyle>
            <a:lvl1pPr>
              <a:defRPr/>
            </a:lvl1pPr>
          </a:lstStyle>
          <a:p>
            <a:fld id="{E90B0251-B745-F543-9BAF-952B4D8DC8BD}" type="slidenum">
              <a:rPr lang="en-US"/>
              <a:pPr/>
              <a:t>‹#›</a:t>
            </a:fld>
            <a:endParaRPr lang="en-US"/>
          </a:p>
        </p:txBody>
      </p:sp>
    </p:spTree>
    <p:extLst>
      <p:ext uri="{BB962C8B-B14F-4D97-AF65-F5344CB8AC3E}">
        <p14:creationId xmlns:p14="http://schemas.microsoft.com/office/powerpoint/2010/main" val="3714499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510B686-D9FB-DC4A-A397-66FDE1D48666}" type="datetimeFigureOut">
              <a:rPr lang="en-US"/>
              <a:pPr/>
              <a:t>1/30/12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a:defRPr/>
            </a:lvl1pPr>
          </a:lstStyle>
          <a:p>
            <a:fld id="{D64CDA59-DF7E-8E40-A3CF-9BC698139B7B}" type="slidenum">
              <a:rPr lang="en-US"/>
              <a:pPr/>
              <a:t>‹#›</a:t>
            </a:fld>
            <a:endParaRPr lang="en-US"/>
          </a:p>
        </p:txBody>
      </p:sp>
    </p:spTree>
    <p:extLst>
      <p:ext uri="{BB962C8B-B14F-4D97-AF65-F5344CB8AC3E}">
        <p14:creationId xmlns:p14="http://schemas.microsoft.com/office/powerpoint/2010/main" val="2534385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A3ACFCE-AB55-D84D-AD92-E107EE40ED2F}" type="datetimeFigureOut">
              <a:rPr lang="en-US"/>
              <a:pPr/>
              <a:t>1/30/12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fld id="{66B47537-3B76-CF49-8062-8B4CEB3B7D71}" type="slidenum">
              <a:rPr lang="en-US"/>
              <a:pPr/>
              <a:t>‹#›</a:t>
            </a:fld>
            <a:endParaRPr lang="en-US"/>
          </a:p>
        </p:txBody>
      </p:sp>
    </p:spTree>
    <p:extLst>
      <p:ext uri="{BB962C8B-B14F-4D97-AF65-F5344CB8AC3E}">
        <p14:creationId xmlns:p14="http://schemas.microsoft.com/office/powerpoint/2010/main" val="2224024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A7682D3-B9C6-D941-9D34-1A8204570049}" type="datetimeFigureOut">
              <a:rPr lang="en-US"/>
              <a:pPr/>
              <a:t>1/30/12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fld id="{ED2C3F87-5DCB-1E4A-831C-51174B789326}" type="slidenum">
              <a:rPr lang="en-US"/>
              <a:pPr/>
              <a:t>‹#›</a:t>
            </a:fld>
            <a:endParaRPr lang="en-US"/>
          </a:p>
        </p:txBody>
      </p:sp>
    </p:spTree>
    <p:extLst>
      <p:ext uri="{BB962C8B-B14F-4D97-AF65-F5344CB8AC3E}">
        <p14:creationId xmlns:p14="http://schemas.microsoft.com/office/powerpoint/2010/main" val="14334322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543D7F54-A0A5-E141-8501-3C5F91B1BAFE}" type="datetimeFigureOut">
              <a:rPr lang="en-US">
                <a:ea typeface="ＭＳ Ｐゴシック" charset="0"/>
                <a:cs typeface="Arial" charset="0"/>
              </a:rPr>
              <a:pPr defTabSz="914400" fontAlgn="base">
                <a:spcBef>
                  <a:spcPct val="0"/>
                </a:spcBef>
                <a:spcAft>
                  <a:spcPct val="0"/>
                </a:spcAft>
              </a:pPr>
              <a:t>1/30/12</a:t>
            </a:fld>
            <a:endParaRPr lang="en-US">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prstClr val="black">
                    <a:tint val="75000"/>
                  </a:prstClr>
                </a:solidFill>
                <a:latin typeface="+mn-lt"/>
                <a:ea typeface="+mn-ea"/>
                <a:cs typeface="+mn-cs"/>
              </a:defRPr>
            </a:lvl1pPr>
          </a:lstStyle>
          <a:p>
            <a:pPr defTabSz="914400">
              <a:defRPr/>
            </a:pPr>
            <a:endParaRPr lang="en-US">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235B368E-365C-0B49-A8B9-BE9E6F60AFFE}" type="slidenum">
              <a:rPr lang="en-US">
                <a:ea typeface="ＭＳ Ｐゴシック" charset="0"/>
                <a:cs typeface="Arial" charset="0"/>
              </a:rPr>
              <a:pPr defTabSz="914400" fontAlgn="base">
                <a:spcBef>
                  <a:spcPct val="0"/>
                </a:spcBef>
                <a:spcAft>
                  <a:spcPct val="0"/>
                </a:spcAft>
              </a:pPr>
              <a:t>‹#›</a:t>
            </a:fld>
            <a:endParaRPr lang="en-US">
              <a:ea typeface="ＭＳ Ｐゴシック" charset="0"/>
              <a:cs typeface="Arial" charset="0"/>
            </a:endParaRPr>
          </a:p>
        </p:txBody>
      </p:sp>
    </p:spTree>
    <p:extLst>
      <p:ext uri="{BB962C8B-B14F-4D97-AF65-F5344CB8AC3E}">
        <p14:creationId xmlns:p14="http://schemas.microsoft.com/office/powerpoint/2010/main" val="2093327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000" kern="1200">
          <a:solidFill>
            <a:schemeClr val="tx1"/>
          </a:solidFill>
          <a:latin typeface="Albertus Extra Bold" pitchFamily="34" charset="0"/>
          <a:ea typeface="ＭＳ Ｐゴシック" charset="0"/>
          <a:cs typeface="+mj-cs"/>
        </a:defRPr>
      </a:lvl1pPr>
      <a:lvl2pPr algn="ctr" rtl="0" fontAlgn="base">
        <a:spcBef>
          <a:spcPct val="0"/>
        </a:spcBef>
        <a:spcAft>
          <a:spcPct val="0"/>
        </a:spcAft>
        <a:defRPr sz="4000">
          <a:solidFill>
            <a:schemeClr val="tx1"/>
          </a:solidFill>
          <a:latin typeface="Albertus Extra Bold" charset="0"/>
          <a:ea typeface="ＭＳ Ｐゴシック" charset="0"/>
        </a:defRPr>
      </a:lvl2pPr>
      <a:lvl3pPr algn="ctr" rtl="0" fontAlgn="base">
        <a:spcBef>
          <a:spcPct val="0"/>
        </a:spcBef>
        <a:spcAft>
          <a:spcPct val="0"/>
        </a:spcAft>
        <a:defRPr sz="4000">
          <a:solidFill>
            <a:schemeClr val="tx1"/>
          </a:solidFill>
          <a:latin typeface="Albertus Extra Bold" charset="0"/>
          <a:ea typeface="ＭＳ Ｐゴシック" charset="0"/>
        </a:defRPr>
      </a:lvl3pPr>
      <a:lvl4pPr algn="ctr" rtl="0" fontAlgn="base">
        <a:spcBef>
          <a:spcPct val="0"/>
        </a:spcBef>
        <a:spcAft>
          <a:spcPct val="0"/>
        </a:spcAft>
        <a:defRPr sz="4000">
          <a:solidFill>
            <a:schemeClr val="tx1"/>
          </a:solidFill>
          <a:latin typeface="Albertus Extra Bold" charset="0"/>
          <a:ea typeface="ＭＳ Ｐゴシック" charset="0"/>
        </a:defRPr>
      </a:lvl4pPr>
      <a:lvl5pPr algn="ctr" rtl="0" fontAlgn="base">
        <a:spcBef>
          <a:spcPct val="0"/>
        </a:spcBef>
        <a:spcAft>
          <a:spcPct val="0"/>
        </a:spcAft>
        <a:defRPr sz="4000">
          <a:solidFill>
            <a:schemeClr val="tx1"/>
          </a:solidFill>
          <a:latin typeface="Albertus Extra Bold" charset="0"/>
          <a:ea typeface="ＭＳ Ｐゴシック" charset="0"/>
        </a:defRPr>
      </a:lvl5pPr>
      <a:lvl6pPr marL="457200" algn="ctr" rtl="0" fontAlgn="base">
        <a:spcBef>
          <a:spcPct val="0"/>
        </a:spcBef>
        <a:spcAft>
          <a:spcPct val="0"/>
        </a:spcAft>
        <a:defRPr sz="4000">
          <a:solidFill>
            <a:schemeClr val="tx1"/>
          </a:solidFill>
          <a:latin typeface="Albertus Extra Bold" charset="0"/>
          <a:ea typeface="ＭＳ Ｐゴシック" charset="0"/>
        </a:defRPr>
      </a:lvl6pPr>
      <a:lvl7pPr marL="914400" algn="ctr" rtl="0" fontAlgn="base">
        <a:spcBef>
          <a:spcPct val="0"/>
        </a:spcBef>
        <a:spcAft>
          <a:spcPct val="0"/>
        </a:spcAft>
        <a:defRPr sz="4000">
          <a:solidFill>
            <a:schemeClr val="tx1"/>
          </a:solidFill>
          <a:latin typeface="Albertus Extra Bold" charset="0"/>
          <a:ea typeface="ＭＳ Ｐゴシック" charset="0"/>
        </a:defRPr>
      </a:lvl7pPr>
      <a:lvl8pPr marL="1371600" algn="ctr" rtl="0" fontAlgn="base">
        <a:spcBef>
          <a:spcPct val="0"/>
        </a:spcBef>
        <a:spcAft>
          <a:spcPct val="0"/>
        </a:spcAft>
        <a:defRPr sz="4000">
          <a:solidFill>
            <a:schemeClr val="tx1"/>
          </a:solidFill>
          <a:latin typeface="Albertus Extra Bold" charset="0"/>
          <a:ea typeface="ＭＳ Ｐゴシック" charset="0"/>
        </a:defRPr>
      </a:lvl8pPr>
      <a:lvl9pPr marL="1828800" algn="ctr" rtl="0" fontAlgn="base">
        <a:spcBef>
          <a:spcPct val="0"/>
        </a:spcBef>
        <a:spcAft>
          <a:spcPct val="0"/>
        </a:spcAft>
        <a:defRPr sz="4000">
          <a:solidFill>
            <a:schemeClr val="tx1"/>
          </a:solidFill>
          <a:latin typeface="Albertus Extra Bold"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Adobe Caslon Pro" pitchFamily="18" charset="0"/>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Adobe Caslon Pro" pitchFamily="18" charset="0"/>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Adobe Caslon Pro" pitchFamily="18" charset="0"/>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Adobe Caslon Pro" pitchFamily="18" charset="0"/>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Adobe Caslon Pro" pitchFamily="18"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solidFill>
                  <a:srgbClr val="000000"/>
                </a:solidFill>
                <a:latin typeface="+mn-lt"/>
                <a:ea typeface="+mn-ea"/>
                <a:cs typeface="+mn-cs"/>
              </a:defRPr>
            </a:lvl1pPr>
          </a:lstStyle>
          <a:p>
            <a:pPr defTabSz="914400">
              <a:defRPr/>
            </a:pPr>
            <a:endParaRPr lang="en-US">
              <a:latin typeface="Arial"/>
              <a:cs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rgbClr val="000000"/>
                </a:solidFill>
                <a:latin typeface="+mn-lt"/>
                <a:ea typeface="+mn-ea"/>
                <a:cs typeface="+mn-cs"/>
              </a:defRPr>
            </a:lvl1pPr>
          </a:lstStyle>
          <a:p>
            <a:pPr defTabSz="914400">
              <a:defRPr/>
            </a:pPr>
            <a:endParaRPr lang="en-US">
              <a:latin typeface="Arial"/>
              <a:cs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pPr>
            <a:fld id="{12306A00-1BD5-A045-91A5-F792D082F60C}" type="slidenum">
              <a:rPr lang="en-US">
                <a:latin typeface="Arial" charset="0"/>
                <a:ea typeface="ＭＳ Ｐゴシック" charset="0"/>
                <a:cs typeface="Arial" charset="0"/>
              </a:rPr>
              <a:pPr defTabSz="914400" fontAlgn="base">
                <a:spcBef>
                  <a:spcPct val="0"/>
                </a:spcBef>
                <a:spcAft>
                  <a:spcPct val="0"/>
                </a:spcAft>
              </a:pPr>
              <a:t>‹#›</a:t>
            </a:fld>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2283932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000">
          <a:solidFill>
            <a:schemeClr val="tx2"/>
          </a:solidFill>
          <a:latin typeface="+mj-lt"/>
          <a:ea typeface="ＭＳ Ｐゴシック" charset="0"/>
          <a:cs typeface="+mj-cs"/>
        </a:defRPr>
      </a:lvl1pPr>
      <a:lvl2pPr algn="ctr" rtl="0" eaLnBrk="0" fontAlgn="base" hangingPunct="0">
        <a:spcBef>
          <a:spcPct val="0"/>
        </a:spcBef>
        <a:spcAft>
          <a:spcPct val="0"/>
        </a:spcAft>
        <a:defRPr sz="40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0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0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0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000">
          <a:solidFill>
            <a:schemeClr val="tx2"/>
          </a:solidFill>
          <a:latin typeface="Arial" pitchFamily="34" charset="0"/>
          <a:cs typeface="Arial" pitchFamily="34" charset="0"/>
        </a:defRPr>
      </a:lvl6pPr>
      <a:lvl7pPr marL="914400" algn="ctr" rtl="0" fontAlgn="base">
        <a:spcBef>
          <a:spcPct val="0"/>
        </a:spcBef>
        <a:spcAft>
          <a:spcPct val="0"/>
        </a:spcAft>
        <a:defRPr sz="4000">
          <a:solidFill>
            <a:schemeClr val="tx2"/>
          </a:solidFill>
          <a:latin typeface="Arial" pitchFamily="34" charset="0"/>
          <a:cs typeface="Arial" pitchFamily="34" charset="0"/>
        </a:defRPr>
      </a:lvl7pPr>
      <a:lvl8pPr marL="1371600" algn="ctr" rtl="0" fontAlgn="base">
        <a:spcBef>
          <a:spcPct val="0"/>
        </a:spcBef>
        <a:spcAft>
          <a:spcPct val="0"/>
        </a:spcAft>
        <a:defRPr sz="4000">
          <a:solidFill>
            <a:schemeClr val="tx2"/>
          </a:solidFill>
          <a:latin typeface="Arial" pitchFamily="34" charset="0"/>
          <a:cs typeface="Arial" pitchFamily="34" charset="0"/>
        </a:defRPr>
      </a:lvl8pPr>
      <a:lvl9pPr marL="1828800" algn="ctr" rtl="0" fontAlgn="base">
        <a:spcBef>
          <a:spcPct val="0"/>
        </a:spcBef>
        <a:spcAft>
          <a:spcPct val="0"/>
        </a:spcAft>
        <a:defRPr sz="40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Arial" charset="0"/>
              </a:defRPr>
            </a:lvl1pPr>
          </a:lstStyle>
          <a:p>
            <a:pPr defTabSz="914400" fontAlgn="base">
              <a:spcBef>
                <a:spcPct val="0"/>
              </a:spcBef>
              <a:spcAft>
                <a:spcPct val="0"/>
              </a:spcAft>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Arial" charset="0"/>
              </a:defRPr>
            </a:lvl1pPr>
          </a:lstStyle>
          <a:p>
            <a:pPr defTabSz="914400" fontAlgn="base">
              <a:spcBef>
                <a:spcPct val="0"/>
              </a:spcBef>
              <a:spcAft>
                <a:spcPct val="0"/>
              </a:spcAft>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pPr>
            <a:fld id="{08DBCF1C-6ECB-1A41-AB60-AF9B0A6EF5E7}" type="slidenum">
              <a:rPr lang="en-US">
                <a:ea typeface="ＭＳ Ｐゴシック" charset="0"/>
                <a:cs typeface="Arial" charset="0"/>
              </a:rPr>
              <a:pPr defTabSz="914400" fontAlgn="base">
                <a:spcBef>
                  <a:spcPct val="0"/>
                </a:spcBef>
                <a:spcAft>
                  <a:spcPct val="0"/>
                </a:spcAft>
              </a:pPr>
              <a:t>‹#›</a:t>
            </a:fld>
            <a:endParaRPr lang="en-US">
              <a:ea typeface="ＭＳ Ｐゴシック" charset="0"/>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charset="0"/>
            </a:endParaRPr>
          </a:p>
        </p:txBody>
      </p:sp>
    </p:spTree>
    <p:extLst>
      <p:ext uri="{BB962C8B-B14F-4D97-AF65-F5344CB8AC3E}">
        <p14:creationId xmlns:p14="http://schemas.microsoft.com/office/powerpoint/2010/main" val="3746105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0" fontAlgn="base" hangingPunct="0">
        <a:spcBef>
          <a:spcPct val="0"/>
        </a:spcBef>
        <a:spcAft>
          <a:spcPct val="0"/>
        </a:spcAft>
        <a:defRPr sz="3400">
          <a:solidFill>
            <a:schemeClr val="tx2"/>
          </a:solidFill>
          <a:latin typeface="+mj-lt"/>
          <a:ea typeface="ＭＳ Ｐゴシック" charset="0"/>
          <a:cs typeface="+mj-cs"/>
        </a:defRPr>
      </a:lvl1pPr>
      <a:lvl2pPr algn="l" rtl="0" eaLnBrk="0" fontAlgn="base" hangingPunct="0">
        <a:spcBef>
          <a:spcPct val="0"/>
        </a:spcBef>
        <a:spcAft>
          <a:spcPct val="0"/>
        </a:spcAft>
        <a:defRPr sz="3400">
          <a:solidFill>
            <a:schemeClr val="tx2"/>
          </a:solidFill>
          <a:latin typeface="Arial" charset="0"/>
          <a:ea typeface="ＭＳ Ｐゴシック" charset="0"/>
        </a:defRPr>
      </a:lvl2pPr>
      <a:lvl3pPr algn="l" rtl="0" eaLnBrk="0" fontAlgn="base" hangingPunct="0">
        <a:spcBef>
          <a:spcPct val="0"/>
        </a:spcBef>
        <a:spcAft>
          <a:spcPct val="0"/>
        </a:spcAft>
        <a:defRPr sz="3400">
          <a:solidFill>
            <a:schemeClr val="tx2"/>
          </a:solidFill>
          <a:latin typeface="Arial" charset="0"/>
          <a:ea typeface="ＭＳ Ｐゴシック" charset="0"/>
        </a:defRPr>
      </a:lvl3pPr>
      <a:lvl4pPr algn="l" rtl="0" eaLnBrk="0" fontAlgn="base" hangingPunct="0">
        <a:spcBef>
          <a:spcPct val="0"/>
        </a:spcBef>
        <a:spcAft>
          <a:spcPct val="0"/>
        </a:spcAft>
        <a:defRPr sz="3400">
          <a:solidFill>
            <a:schemeClr val="tx2"/>
          </a:solidFill>
          <a:latin typeface="Arial" charset="0"/>
          <a:ea typeface="ＭＳ Ｐゴシック" charset="0"/>
        </a:defRPr>
      </a:lvl4pPr>
      <a:lvl5pPr algn="l" rtl="0" eaLnBrk="0" fontAlgn="base" hangingPunct="0">
        <a:spcBef>
          <a:spcPct val="0"/>
        </a:spcBef>
        <a:spcAft>
          <a:spcPct val="0"/>
        </a:spcAft>
        <a:defRPr sz="3400">
          <a:solidFill>
            <a:schemeClr val="tx2"/>
          </a:solidFill>
          <a:latin typeface="Arial" charset="0"/>
          <a:ea typeface="ＭＳ Ｐゴシック"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1" Type="http://schemas.openxmlformats.org/officeDocument/2006/relationships/image" Target="../media/image18.jpeg"/><Relationship Id="rId12" Type="http://schemas.openxmlformats.org/officeDocument/2006/relationships/image" Target="../media/image19.jpeg"/><Relationship Id="rId13" Type="http://schemas.openxmlformats.org/officeDocument/2006/relationships/image" Target="../media/image20.jpeg"/><Relationship Id="rId14" Type="http://schemas.openxmlformats.org/officeDocument/2006/relationships/image" Target="../media/image21.jpeg"/><Relationship Id="rId1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0"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3.png"/><Relationship Id="rId5" Type="http://schemas.openxmlformats.org/officeDocument/2006/relationships/image" Target="../media/image6.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jpe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3.png"/><Relationship Id="rId5" Type="http://schemas.openxmlformats.org/officeDocument/2006/relationships/image" Target="../media/image25.bmp"/><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3.png"/><Relationship Id="rId5" Type="http://schemas.openxmlformats.org/officeDocument/2006/relationships/image" Target="../media/image25.bmp"/><Relationship Id="rId6" Type="http://schemas.openxmlformats.org/officeDocument/2006/relationships/image" Target="../media/image26.pn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7.png"/><Relationship Id="rId5" Type="http://schemas.openxmlformats.org/officeDocument/2006/relationships/oleObject" Target="../embeddings/oleObject3.bin"/><Relationship Id="rId6" Type="http://schemas.openxmlformats.org/officeDocument/2006/relationships/image" Target="../media/image28.png"/><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9.png"/><Relationship Id="rId5" Type="http://schemas.openxmlformats.org/officeDocument/2006/relationships/oleObject" Target="../embeddings/oleObject5.bin"/><Relationship Id="rId6" Type="http://schemas.openxmlformats.org/officeDocument/2006/relationships/image" Target="../media/image30.png"/><Relationship Id="rId7" Type="http://schemas.openxmlformats.org/officeDocument/2006/relationships/oleObject" Target="../embeddings/oleObject6.bin"/><Relationship Id="rId8" Type="http://schemas.openxmlformats.org/officeDocument/2006/relationships/image" Target="../media/image31.png"/><Relationship Id="rId9" Type="http://schemas.openxmlformats.org/officeDocument/2006/relationships/oleObject" Target="../embeddings/oleObject7.bin"/><Relationship Id="rId10" Type="http://schemas.openxmlformats.org/officeDocument/2006/relationships/image" Target="../media/image32.png"/><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1" Type="http://schemas.openxmlformats.org/officeDocument/2006/relationships/oleObject" Target="../embeddings/oleObject12.bin"/><Relationship Id="rId12" Type="http://schemas.openxmlformats.org/officeDocument/2006/relationships/image" Target="../media/image34.png"/><Relationship Id="rId1" Type="http://schemas.openxmlformats.org/officeDocument/2006/relationships/vmlDrawing" Target="../drawings/vmlDrawing5.vml"/><Relationship Id="rId2" Type="http://schemas.openxmlformats.org/officeDocument/2006/relationships/slideLayout" Target="../slideLayouts/slideLayout13.xml"/><Relationship Id="rId3" Type="http://schemas.openxmlformats.org/officeDocument/2006/relationships/oleObject" Target="../embeddings/oleObject8.bin"/><Relationship Id="rId4" Type="http://schemas.openxmlformats.org/officeDocument/2006/relationships/image" Target="../media/image29.png"/><Relationship Id="rId5" Type="http://schemas.openxmlformats.org/officeDocument/2006/relationships/oleObject" Target="../embeddings/oleObject9.bin"/><Relationship Id="rId6" Type="http://schemas.openxmlformats.org/officeDocument/2006/relationships/image" Target="../media/image30.png"/><Relationship Id="rId7" Type="http://schemas.openxmlformats.org/officeDocument/2006/relationships/oleObject" Target="../embeddings/oleObject10.bin"/><Relationship Id="rId8" Type="http://schemas.openxmlformats.org/officeDocument/2006/relationships/image" Target="../media/image32.png"/><Relationship Id="rId9" Type="http://schemas.openxmlformats.org/officeDocument/2006/relationships/oleObject" Target="../embeddings/oleObject11.bin"/><Relationship Id="rId10" Type="http://schemas.openxmlformats.org/officeDocument/2006/relationships/image" Target="../media/image33.png"/></Relationships>
</file>

<file path=ppt/slides/_rels/slide23.xml.rels><?xml version="1.0" encoding="UTF-8" standalone="yes"?>
<Relationships xmlns="http://schemas.openxmlformats.org/package/2006/relationships"><Relationship Id="rId11" Type="http://schemas.openxmlformats.org/officeDocument/2006/relationships/oleObject" Target="../embeddings/oleObject17.bin"/><Relationship Id="rId12" Type="http://schemas.openxmlformats.org/officeDocument/2006/relationships/image" Target="../media/image36.png"/><Relationship Id="rId1" Type="http://schemas.openxmlformats.org/officeDocument/2006/relationships/vmlDrawing" Target="../drawings/vmlDrawing6.vml"/><Relationship Id="rId2" Type="http://schemas.openxmlformats.org/officeDocument/2006/relationships/slideLayout" Target="../slideLayouts/slideLayout13.xml"/><Relationship Id="rId3" Type="http://schemas.openxmlformats.org/officeDocument/2006/relationships/oleObject" Target="../embeddings/oleObject13.bin"/><Relationship Id="rId4" Type="http://schemas.openxmlformats.org/officeDocument/2006/relationships/image" Target="../media/image29.png"/><Relationship Id="rId5" Type="http://schemas.openxmlformats.org/officeDocument/2006/relationships/oleObject" Target="../embeddings/oleObject14.bin"/><Relationship Id="rId6" Type="http://schemas.openxmlformats.org/officeDocument/2006/relationships/image" Target="../media/image31.png"/><Relationship Id="rId7" Type="http://schemas.openxmlformats.org/officeDocument/2006/relationships/oleObject" Target="../embeddings/oleObject15.bin"/><Relationship Id="rId8" Type="http://schemas.openxmlformats.org/officeDocument/2006/relationships/image" Target="../media/image32.png"/><Relationship Id="rId9" Type="http://schemas.openxmlformats.org/officeDocument/2006/relationships/oleObject" Target="../embeddings/oleObject16.bin"/><Relationship Id="rId10" Type="http://schemas.openxmlformats.org/officeDocument/2006/relationships/image" Target="../media/image35.png"/></Relationships>
</file>

<file path=ppt/slides/_rels/slide24.xml.rels><?xml version="1.0" encoding="UTF-8" standalone="yes"?>
<Relationships xmlns="http://schemas.openxmlformats.org/package/2006/relationships"><Relationship Id="rId11" Type="http://schemas.openxmlformats.org/officeDocument/2006/relationships/oleObject" Target="../embeddings/oleObject22.bin"/><Relationship Id="rId12" Type="http://schemas.openxmlformats.org/officeDocument/2006/relationships/image" Target="../media/image38.png"/><Relationship Id="rId1" Type="http://schemas.openxmlformats.org/officeDocument/2006/relationships/vmlDrawing" Target="../drawings/vmlDrawing7.vml"/><Relationship Id="rId2" Type="http://schemas.openxmlformats.org/officeDocument/2006/relationships/slideLayout" Target="../slideLayouts/slideLayout13.xml"/><Relationship Id="rId3" Type="http://schemas.openxmlformats.org/officeDocument/2006/relationships/oleObject" Target="../embeddings/oleObject18.bin"/><Relationship Id="rId4" Type="http://schemas.openxmlformats.org/officeDocument/2006/relationships/image" Target="../media/image29.png"/><Relationship Id="rId5" Type="http://schemas.openxmlformats.org/officeDocument/2006/relationships/oleObject" Target="../embeddings/oleObject19.bin"/><Relationship Id="rId6" Type="http://schemas.openxmlformats.org/officeDocument/2006/relationships/image" Target="../media/image31.png"/><Relationship Id="rId7" Type="http://schemas.openxmlformats.org/officeDocument/2006/relationships/oleObject" Target="../embeddings/oleObject20.bin"/><Relationship Id="rId8" Type="http://schemas.openxmlformats.org/officeDocument/2006/relationships/image" Target="../media/image30.png"/><Relationship Id="rId9" Type="http://schemas.openxmlformats.org/officeDocument/2006/relationships/oleObject" Target="../embeddings/oleObject21.bin"/><Relationship Id="rId10"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39.png"/><Relationship Id="rId1" Type="http://schemas.openxmlformats.org/officeDocument/2006/relationships/vmlDrawing" Target="../drawings/vmlDrawing8.vml"/><Relationship Id="rId2"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29.png"/><Relationship Id="rId5" Type="http://schemas.openxmlformats.org/officeDocument/2006/relationships/oleObject" Target="../embeddings/oleObject25.bin"/><Relationship Id="rId6" Type="http://schemas.openxmlformats.org/officeDocument/2006/relationships/image" Target="../media/image40.png"/><Relationship Id="rId7" Type="http://schemas.openxmlformats.org/officeDocument/2006/relationships/oleObject" Target="../embeddings/oleObject26.bin"/><Relationship Id="rId8" Type="http://schemas.openxmlformats.org/officeDocument/2006/relationships/image" Target="../media/image41.png"/><Relationship Id="rId9" Type="http://schemas.openxmlformats.org/officeDocument/2006/relationships/oleObject" Target="../embeddings/oleObject27.bin"/><Relationship Id="rId10" Type="http://schemas.openxmlformats.org/officeDocument/2006/relationships/image" Target="../media/image42.png"/><Relationship Id="rId1" Type="http://schemas.openxmlformats.org/officeDocument/2006/relationships/vmlDrawing" Target="../drawings/vmlDrawing9.vml"/><Relationship Id="rId2"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oleObject" Target="../embeddings/oleObject32.bin"/><Relationship Id="rId13" Type="http://schemas.openxmlformats.org/officeDocument/2006/relationships/image" Target="../media/image44.png"/><Relationship Id="rId1" Type="http://schemas.openxmlformats.org/officeDocument/2006/relationships/vmlDrawing" Target="../drawings/vmlDrawing10.vml"/><Relationship Id="rId2" Type="http://schemas.openxmlformats.org/officeDocument/2006/relationships/slideLayout" Target="../slideLayouts/slideLayout13.xml"/><Relationship Id="rId3" Type="http://schemas.openxmlformats.org/officeDocument/2006/relationships/notesSlide" Target="../notesSlides/notesSlide17.xml"/><Relationship Id="rId4" Type="http://schemas.openxmlformats.org/officeDocument/2006/relationships/oleObject" Target="../embeddings/oleObject28.bin"/><Relationship Id="rId5" Type="http://schemas.openxmlformats.org/officeDocument/2006/relationships/image" Target="../media/image29.png"/><Relationship Id="rId6" Type="http://schemas.openxmlformats.org/officeDocument/2006/relationships/oleObject" Target="../embeddings/oleObject29.bin"/><Relationship Id="rId7" Type="http://schemas.openxmlformats.org/officeDocument/2006/relationships/image" Target="../media/image41.png"/><Relationship Id="rId8" Type="http://schemas.openxmlformats.org/officeDocument/2006/relationships/oleObject" Target="../embeddings/oleObject30.bin"/><Relationship Id="rId9" Type="http://schemas.openxmlformats.org/officeDocument/2006/relationships/image" Target="../media/image42.png"/><Relationship Id="rId10" Type="http://schemas.openxmlformats.org/officeDocument/2006/relationships/oleObject" Target="../embeddings/oleObject31.bin"/></Relationships>
</file>

<file path=ppt/slides/_rels/slide28.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oleObject" Target="../embeddings/oleObject37.bin"/><Relationship Id="rId13" Type="http://schemas.openxmlformats.org/officeDocument/2006/relationships/image" Target="../media/image46.png"/><Relationship Id="rId1" Type="http://schemas.openxmlformats.org/officeDocument/2006/relationships/vmlDrawing" Target="../drawings/vmlDrawing11.vml"/><Relationship Id="rId2" Type="http://schemas.openxmlformats.org/officeDocument/2006/relationships/slideLayout" Target="../slideLayouts/slideLayout13.xml"/><Relationship Id="rId3" Type="http://schemas.openxmlformats.org/officeDocument/2006/relationships/notesSlide" Target="../notesSlides/notesSlide18.xml"/><Relationship Id="rId4" Type="http://schemas.openxmlformats.org/officeDocument/2006/relationships/oleObject" Target="../embeddings/oleObject33.bin"/><Relationship Id="rId5" Type="http://schemas.openxmlformats.org/officeDocument/2006/relationships/image" Target="../media/image29.png"/><Relationship Id="rId6" Type="http://schemas.openxmlformats.org/officeDocument/2006/relationships/oleObject" Target="../embeddings/oleObject34.bin"/><Relationship Id="rId7" Type="http://schemas.openxmlformats.org/officeDocument/2006/relationships/image" Target="../media/image42.png"/><Relationship Id="rId8" Type="http://schemas.openxmlformats.org/officeDocument/2006/relationships/oleObject" Target="../embeddings/oleObject35.bin"/><Relationship Id="rId9" Type="http://schemas.openxmlformats.org/officeDocument/2006/relationships/image" Target="../media/image40.png"/><Relationship Id="rId10" Type="http://schemas.openxmlformats.org/officeDocument/2006/relationships/oleObject" Target="../embeddings/oleObject36.bin"/></Relationships>
</file>

<file path=ppt/slides/_rels/slide29.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oleObject" Target="../embeddings/oleObject42.bin"/><Relationship Id="rId13" Type="http://schemas.openxmlformats.org/officeDocument/2006/relationships/image" Target="../media/image48.png"/><Relationship Id="rId1" Type="http://schemas.openxmlformats.org/officeDocument/2006/relationships/vmlDrawing" Target="../drawings/vmlDrawing12.vml"/><Relationship Id="rId2" Type="http://schemas.openxmlformats.org/officeDocument/2006/relationships/slideLayout" Target="../slideLayouts/slideLayout13.xml"/><Relationship Id="rId3" Type="http://schemas.openxmlformats.org/officeDocument/2006/relationships/notesSlide" Target="../notesSlides/notesSlide19.xml"/><Relationship Id="rId4" Type="http://schemas.openxmlformats.org/officeDocument/2006/relationships/oleObject" Target="../embeddings/oleObject38.bin"/><Relationship Id="rId5" Type="http://schemas.openxmlformats.org/officeDocument/2006/relationships/image" Target="../media/image29.png"/><Relationship Id="rId6" Type="http://schemas.openxmlformats.org/officeDocument/2006/relationships/oleObject" Target="../embeddings/oleObject39.bin"/><Relationship Id="rId7" Type="http://schemas.openxmlformats.org/officeDocument/2006/relationships/image" Target="../media/image41.png"/><Relationship Id="rId8" Type="http://schemas.openxmlformats.org/officeDocument/2006/relationships/oleObject" Target="../embeddings/oleObject40.bin"/><Relationship Id="rId9" Type="http://schemas.openxmlformats.org/officeDocument/2006/relationships/image" Target="../media/image47.png"/><Relationship Id="rId10" Type="http://schemas.openxmlformats.org/officeDocument/2006/relationships/oleObject" Target="../embeddings/oleObject4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53.jpeg"/><Relationship Id="rId5" Type="http://schemas.openxmlformats.org/officeDocument/2006/relationships/image" Target="../media/image52.png"/><Relationship Id="rId6" Type="http://schemas.openxmlformats.org/officeDocument/2006/relationships/image" Target="../media/image54.png"/><Relationship Id="rId1" Type="http://schemas.openxmlformats.org/officeDocument/2006/relationships/tags" Target="../tags/tag11.xml"/><Relationship Id="rId2"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55.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56.wmf"/></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7.png"/><Relationship Id="rId5" Type="http://schemas.openxmlformats.org/officeDocument/2006/relationships/image" Target="../media/image52.png"/><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43.bin"/><Relationship Id="rId5" Type="http://schemas.openxmlformats.org/officeDocument/2006/relationships/image" Target="../media/image58.png"/><Relationship Id="rId1" Type="http://schemas.openxmlformats.org/officeDocument/2006/relationships/vmlDrawing" Target="../drawings/vmlDrawing13.vml"/><Relationship Id="rId2"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3"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tags" Target="../tags/tag1.xml"/><Relationship Id="rId3" Type="http://schemas.openxmlformats.org/officeDocument/2006/relationships/tags" Target="../tags/tag2.xml"/><Relationship Id="rId4" Type="http://schemas.openxmlformats.org/officeDocument/2006/relationships/tags" Target="../tags/tag3.xml"/><Relationship Id="rId5" Type="http://schemas.openxmlformats.org/officeDocument/2006/relationships/tags" Target="../tags/tag4.xml"/><Relationship Id="rId6" Type="http://schemas.openxmlformats.org/officeDocument/2006/relationships/tags" Target="../tags/tag5.xml"/><Relationship Id="rId7" Type="http://schemas.openxmlformats.org/officeDocument/2006/relationships/slideLayout" Target="../slideLayouts/slideLayout2.xml"/><Relationship Id="rId8" Type="http://schemas.openxmlformats.org/officeDocument/2006/relationships/notesSlide" Target="../notesSlides/notesSlide1.xml"/><Relationship Id="rId9" Type="http://schemas.openxmlformats.org/officeDocument/2006/relationships/oleObject" Target="../embeddings/oleObject1.bin"/><Relationship Id="rId10" Type="http://schemas.openxmlformats.org/officeDocument/2006/relationships/image" Target="../media/image2.wmf"/></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44.bin"/><Relationship Id="rId5" Type="http://schemas.openxmlformats.org/officeDocument/2006/relationships/image" Target="../media/image2.wmf"/><Relationship Id="rId6" Type="http://schemas.openxmlformats.org/officeDocument/2006/relationships/image" Target="../media/image63.png"/><Relationship Id="rId1" Type="http://schemas.openxmlformats.org/officeDocument/2006/relationships/vmlDrawing" Target="../drawings/vmlDrawing14.vml"/><Relationship Id="rId2"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4.png"/><Relationship Id="rId3"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45.bin"/><Relationship Id="rId5" Type="http://schemas.openxmlformats.org/officeDocument/2006/relationships/image" Target="../media/image2.wmf"/><Relationship Id="rId6" Type="http://schemas.openxmlformats.org/officeDocument/2006/relationships/image" Target="../media/image66.jpeg"/><Relationship Id="rId1" Type="http://schemas.openxmlformats.org/officeDocument/2006/relationships/vmlDrawing" Target="../drawings/vmlDrawing15.vml"/><Relationship Id="rId2"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46.bin"/><Relationship Id="rId5" Type="http://schemas.openxmlformats.org/officeDocument/2006/relationships/image" Target="../media/image68.png"/><Relationship Id="rId1" Type="http://schemas.openxmlformats.org/officeDocument/2006/relationships/vmlDrawing" Target="../drawings/vmlDrawing16.vml"/><Relationship Id="rId2"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47.bin"/><Relationship Id="rId5" Type="http://schemas.openxmlformats.org/officeDocument/2006/relationships/image" Target="../media/image69.png"/><Relationship Id="rId1" Type="http://schemas.openxmlformats.org/officeDocument/2006/relationships/vmlDrawing" Target="../drawings/vmlDrawing17.vml"/><Relationship Id="rId2"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6.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74.bmp"/><Relationship Id="rId14" Type="http://schemas.openxmlformats.org/officeDocument/2006/relationships/image" Target="../media/image75.png"/><Relationship Id="rId15" Type="http://schemas.openxmlformats.org/officeDocument/2006/relationships/image" Target="../media/image76.png"/><Relationship Id="rId1" Type="http://schemas.openxmlformats.org/officeDocument/2006/relationships/tags" Target="../tags/tag12.xml"/><Relationship Id="rId2" Type="http://schemas.openxmlformats.org/officeDocument/2006/relationships/tags" Target="../tags/tag13.xml"/><Relationship Id="rId3" Type="http://schemas.openxmlformats.org/officeDocument/2006/relationships/tags" Target="../tags/tag14.xml"/><Relationship Id="rId4" Type="http://schemas.openxmlformats.org/officeDocument/2006/relationships/tags" Target="../tags/tag15.xml"/><Relationship Id="rId5" Type="http://schemas.openxmlformats.org/officeDocument/2006/relationships/tags" Target="../tags/tag16.xml"/><Relationship Id="rId6" Type="http://schemas.openxmlformats.org/officeDocument/2006/relationships/tags" Target="../tags/tag17.xml"/><Relationship Id="rId7" Type="http://schemas.openxmlformats.org/officeDocument/2006/relationships/tags" Target="../tags/tag18.xml"/><Relationship Id="rId8" Type="http://schemas.openxmlformats.org/officeDocument/2006/relationships/slideLayout" Target="../slideLayouts/slideLayout24.xml"/><Relationship Id="rId9" Type="http://schemas.openxmlformats.org/officeDocument/2006/relationships/notesSlide" Target="../notesSlides/notesSlide35.xml"/><Relationship Id="rId10"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7.wmf"/><Relationship Id="rId4" Type="http://schemas.openxmlformats.org/officeDocument/2006/relationships/image" Target="../media/image78.wmf"/><Relationship Id="rId1" Type="http://schemas.openxmlformats.org/officeDocument/2006/relationships/slideLayout" Target="../slideLayouts/slideLayout26.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80.wmf"/></Relationships>
</file>

<file path=ppt/slides/_rels/slide54.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Layout" Target="../slideLayouts/slideLayout24.xml"/><Relationship Id="rId5" Type="http://schemas.openxmlformats.org/officeDocument/2006/relationships/notesSlide" Target="../notesSlides/notesSlide39.xml"/><Relationship Id="rId6" Type="http://schemas.openxmlformats.org/officeDocument/2006/relationships/oleObject" Target="../embeddings/oleObject48.bin"/><Relationship Id="rId7" Type="http://schemas.openxmlformats.org/officeDocument/2006/relationships/image" Target="../media/image81.png"/><Relationship Id="rId8" Type="http://schemas.openxmlformats.org/officeDocument/2006/relationships/image" Target="../media/image83.bmp"/><Relationship Id="rId9" Type="http://schemas.openxmlformats.org/officeDocument/2006/relationships/oleObject" Target="../embeddings/oleObject49.bin"/><Relationship Id="rId10" Type="http://schemas.openxmlformats.org/officeDocument/2006/relationships/image" Target="../media/image82.png"/><Relationship Id="rId11" Type="http://schemas.openxmlformats.org/officeDocument/2006/relationships/image" Target="../media/image84.png"/><Relationship Id="rId1" Type="http://schemas.openxmlformats.org/officeDocument/2006/relationships/vmlDrawing" Target="../drawings/vmlDrawing18.vml"/><Relationship Id="rId2" Type="http://schemas.openxmlformats.org/officeDocument/2006/relationships/tags" Target="../tags/tag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50.bin"/><Relationship Id="rId5" Type="http://schemas.openxmlformats.org/officeDocument/2006/relationships/image" Target="../media/image85.wmf"/><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oleObject" Target="../embeddings/Microsoft_Equation2.bin"/><Relationship Id="rId11" Type="http://schemas.openxmlformats.org/officeDocument/2006/relationships/image" Target="../media/image86.wmf"/><Relationship Id="rId1" Type="http://schemas.openxmlformats.org/officeDocument/2006/relationships/vmlDrawing" Target="../drawings/vmlDrawing19.vml"/><Relationship Id="rId2"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51.bin"/><Relationship Id="rId5" Type="http://schemas.openxmlformats.org/officeDocument/2006/relationships/image" Target="../media/image91.wmf"/><Relationship Id="rId6" Type="http://schemas.openxmlformats.org/officeDocument/2006/relationships/oleObject" Target="../embeddings/oleObject52.bin"/><Relationship Id="rId7" Type="http://schemas.openxmlformats.org/officeDocument/2006/relationships/image" Target="../media/image92.png"/><Relationship Id="rId8" Type="http://schemas.openxmlformats.org/officeDocument/2006/relationships/oleObject" Target="../embeddings/oleObject53.bin"/><Relationship Id="rId9" Type="http://schemas.openxmlformats.org/officeDocument/2006/relationships/image" Target="../media/image93.wmf"/><Relationship Id="rId10" Type="http://schemas.openxmlformats.org/officeDocument/2006/relationships/oleObject" Target="../embeddings/Microsoft_Equation3.bin"/><Relationship Id="rId11" Type="http://schemas.openxmlformats.org/officeDocument/2006/relationships/image" Target="../media/image94.wmf"/><Relationship Id="rId1" Type="http://schemas.openxmlformats.org/officeDocument/2006/relationships/vmlDrawing" Target="../drawings/vmlDrawing20.vml"/><Relationship Id="rId2"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1" Type="http://schemas.openxmlformats.org/officeDocument/2006/relationships/slideLayout" Target="../slideLayouts/slideLayout24.xml"/><Relationship Id="rId2" Type="http://schemas.openxmlformats.org/officeDocument/2006/relationships/notesSlide" Target="../notesSlides/notesSlide43.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24.xml"/><Relationship Id="rId2"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Equation1.bin"/><Relationship Id="rId5" Type="http://schemas.openxmlformats.org/officeDocument/2006/relationships/image" Target="../media/image7.wmf"/><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10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 Id="rId3" Type="http://schemas.openxmlformats.org/officeDocument/2006/relationships/image" Target="../media/image10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hyperlink" Target="http://ieeexplore.ieee.org/xpls/abs_all.jsp?isnumber=4767846&amp;arnumber=4767851&amp;count=16&amp;index=4"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24.xml"/><Relationship Id="rId2" Type="http://schemas.openxmlformats.org/officeDocument/2006/relationships/notesSlide" Target="../notesSlides/notesSlide4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10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1.xml"/><Relationship Id="rId3" Type="http://schemas.openxmlformats.org/officeDocument/2006/relationships/image" Target="../media/image10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image" Target="../media/image10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 Id="rId3" Type="http://schemas.openxmlformats.org/officeDocument/2006/relationships/image" Target="../media/image1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 Id="rId3" Type="http://schemas.openxmlformats.org/officeDocument/2006/relationships/image" Target="../media/image11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s>
</file>

<file path=ppt/slides/_rels/slide73.xml.rels><?xml version="1.0" encoding="UTF-8" standalone="yes"?>
<Relationships xmlns="http://schemas.openxmlformats.org/package/2006/relationships"><Relationship Id="rId3" Type="http://schemas.openxmlformats.org/officeDocument/2006/relationships/image" Target="../media/image112.wmf"/><Relationship Id="rId4" Type="http://schemas.openxmlformats.org/officeDocument/2006/relationships/image" Target="../media/image113.wmf"/><Relationship Id="rId5" Type="http://schemas.openxmlformats.org/officeDocument/2006/relationships/image" Target="../media/image114.wmf"/><Relationship Id="rId6" Type="http://schemas.openxmlformats.org/officeDocument/2006/relationships/image" Target="../media/image115.wmf"/><Relationship Id="rId1" Type="http://schemas.openxmlformats.org/officeDocument/2006/relationships/slideLayout" Target="../slideLayouts/slideLayout24.xml"/><Relationship Id="rId2" Type="http://schemas.openxmlformats.org/officeDocument/2006/relationships/notesSlide" Target="../notesSlides/notesSlide58.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notesSlide" Target="../notesSlides/notesSlide59.xml"/><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8" Type="http://schemas.openxmlformats.org/officeDocument/2006/relationships/image" Target="../media/image119.png"/><Relationship Id="rId9" Type="http://schemas.openxmlformats.org/officeDocument/2006/relationships/image" Target="../media/image120.bmp"/><Relationship Id="rId1" Type="http://schemas.openxmlformats.org/officeDocument/2006/relationships/tags" Target="../tags/tag21.xml"/><Relationship Id="rId2" Type="http://schemas.openxmlformats.org/officeDocument/2006/relationships/tags" Target="../tags/tag22.xml"/></Relationships>
</file>

<file path=ppt/slides/_rels/slide75.xml.rels><?xml version="1.0" encoding="UTF-8" standalone="yes"?>
<Relationships xmlns="http://schemas.openxmlformats.org/package/2006/relationships"><Relationship Id="rId3" Type="http://schemas.openxmlformats.org/officeDocument/2006/relationships/hyperlink" Target="http://www.eecs.berkeley.edu/Research/Projects/CS/vision/grouping/segbench/" TargetMode="External"/><Relationship Id="rId4" Type="http://schemas.openxmlformats.org/officeDocument/2006/relationships/image" Target="../media/image121.jpeg"/><Relationship Id="rId5" Type="http://schemas.openxmlformats.org/officeDocument/2006/relationships/image" Target="../media/image122.png"/><Relationship Id="rId6" Type="http://schemas.openxmlformats.org/officeDocument/2006/relationships/image" Target="../media/image123.jpeg"/><Relationship Id="rId7" Type="http://schemas.openxmlformats.org/officeDocument/2006/relationships/image" Target="../media/image124.jpeg"/><Relationship Id="rId8" Type="http://schemas.openxmlformats.org/officeDocument/2006/relationships/image" Target="../media/image125.png"/><Relationship Id="rId9" Type="http://schemas.openxmlformats.org/officeDocument/2006/relationships/image" Target="../media/image126.jpeg"/><Relationship Id="rId1" Type="http://schemas.openxmlformats.org/officeDocument/2006/relationships/slideLayout" Target="../slideLayouts/slideLayout24.xml"/><Relationship Id="rId2" Type="http://schemas.openxmlformats.org/officeDocument/2006/relationships/notesSlide" Target="../notesSlides/notesSlide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81000" y="762000"/>
            <a:ext cx="8229600" cy="1143000"/>
          </a:xfrm>
        </p:spPr>
        <p:txBody>
          <a:bodyPr/>
          <a:lstStyle/>
          <a:p>
            <a:r>
              <a:rPr lang="en-US">
                <a:latin typeface="Albertus Extra Bold" charset="0"/>
              </a:rPr>
              <a:t>Image Filtering</a:t>
            </a:r>
          </a:p>
        </p:txBody>
      </p:sp>
      <p:pic>
        <p:nvPicPr>
          <p:cNvPr id="186371" name="Picture 2" descr="http://www.allspammedup.com/wp-content/uploads/2010/12/contentfilte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350" y="2209800"/>
            <a:ext cx="42862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6701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a:latin typeface="Albertus Extra Bold" charset="0"/>
              </a:rPr>
              <a:t>Annoying details</a:t>
            </a:r>
          </a:p>
        </p:txBody>
      </p:sp>
      <p:sp>
        <p:nvSpPr>
          <p:cNvPr id="193539" name="Rectangle 3"/>
          <p:cNvSpPr>
            <a:spLocks noGrp="1" noChangeArrowheads="1"/>
          </p:cNvSpPr>
          <p:nvPr>
            <p:ph type="body" idx="1"/>
          </p:nvPr>
        </p:nvSpPr>
        <p:spPr/>
        <p:txBody>
          <a:bodyPr/>
          <a:lstStyle/>
          <a:p>
            <a:r>
              <a:rPr lang="en-US">
                <a:latin typeface="Adobe Caslon Pro" charset="0"/>
              </a:rPr>
              <a:t>What about near the edge?</a:t>
            </a:r>
          </a:p>
          <a:p>
            <a:pPr lvl="1"/>
            <a:r>
              <a:rPr lang="en-US">
                <a:latin typeface="Adobe Caslon Pro" charset="0"/>
              </a:rPr>
              <a:t>the filter window falls off the edge of the image</a:t>
            </a:r>
          </a:p>
          <a:p>
            <a:pPr lvl="1"/>
            <a:r>
              <a:rPr lang="en-US">
                <a:latin typeface="Adobe Caslon Pro" charset="0"/>
              </a:rPr>
              <a:t>need to extrapolate</a:t>
            </a:r>
          </a:p>
          <a:p>
            <a:pPr lvl="1"/>
            <a:r>
              <a:rPr lang="en-US">
                <a:latin typeface="Adobe Caslon Pro" charset="0"/>
              </a:rPr>
              <a:t>methods:</a:t>
            </a:r>
          </a:p>
          <a:p>
            <a:pPr lvl="2"/>
            <a:r>
              <a:rPr lang="en-US">
                <a:latin typeface="Adobe Caslon Pro" charset="0"/>
              </a:rPr>
              <a:t>clip filter (black)</a:t>
            </a:r>
          </a:p>
          <a:p>
            <a:pPr lvl="2"/>
            <a:r>
              <a:rPr lang="en-US">
                <a:latin typeface="Adobe Caslon Pro" charset="0"/>
              </a:rPr>
              <a:t>wrap around</a:t>
            </a:r>
          </a:p>
          <a:p>
            <a:pPr lvl="2"/>
            <a:r>
              <a:rPr lang="en-US">
                <a:latin typeface="Adobe Caslon Pro" charset="0"/>
              </a:rPr>
              <a:t>copy edge</a:t>
            </a:r>
          </a:p>
          <a:p>
            <a:pPr lvl="2"/>
            <a:r>
              <a:rPr lang="en-US">
                <a:latin typeface="Adobe Caslon Pro" charset="0"/>
              </a:rPr>
              <a:t>reflect across edge</a:t>
            </a:r>
          </a:p>
        </p:txBody>
      </p:sp>
      <p:pic>
        <p:nvPicPr>
          <p:cNvPr id="193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9"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50"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51"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52"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53" name="Text Box 17"/>
          <p:cNvSpPr txBox="1">
            <a:spLocks noChangeArrowheads="1"/>
          </p:cNvSpPr>
          <p:nvPr/>
        </p:nvSpPr>
        <p:spPr bwMode="auto">
          <a:xfrm>
            <a:off x="7162800" y="6553200"/>
            <a:ext cx="189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a:solidFill>
                  <a:prstClr val="black"/>
                </a:solidFill>
                <a:cs typeface="Arial" charset="0"/>
              </a:rPr>
              <a:t>Source: S. Marschner</a:t>
            </a:r>
          </a:p>
        </p:txBody>
      </p:sp>
    </p:spTree>
    <p:extLst>
      <p:ext uri="{BB962C8B-B14F-4D97-AF65-F5344CB8AC3E}">
        <p14:creationId xmlns:p14="http://schemas.microsoft.com/office/powerpoint/2010/main" val="2624889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407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407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407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407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14074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14074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14074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14074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14074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14075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11407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1140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latin typeface="Albertus Extra Bold" charset="0"/>
              </a:rPr>
              <a:t>Annoying details</a:t>
            </a:r>
          </a:p>
        </p:txBody>
      </p:sp>
      <p:sp>
        <p:nvSpPr>
          <p:cNvPr id="194563" name="Rectangle 3"/>
          <p:cNvSpPr>
            <a:spLocks noGrp="1" noChangeArrowheads="1"/>
          </p:cNvSpPr>
          <p:nvPr>
            <p:ph type="body" idx="1"/>
          </p:nvPr>
        </p:nvSpPr>
        <p:spPr/>
        <p:txBody>
          <a:bodyPr/>
          <a:lstStyle/>
          <a:p>
            <a:r>
              <a:rPr lang="en-US">
                <a:latin typeface="Adobe Caslon Pro" charset="0"/>
              </a:rPr>
              <a:t>What about near the edge?</a:t>
            </a:r>
          </a:p>
          <a:p>
            <a:pPr lvl="1"/>
            <a:r>
              <a:rPr lang="en-US">
                <a:latin typeface="Adobe Caslon Pro" charset="0"/>
              </a:rPr>
              <a:t>the filter window falls off the edge of the image</a:t>
            </a:r>
          </a:p>
          <a:p>
            <a:pPr lvl="1"/>
            <a:r>
              <a:rPr lang="en-US">
                <a:latin typeface="Adobe Caslon Pro" charset="0"/>
              </a:rPr>
              <a:t>need to extrapolate</a:t>
            </a:r>
          </a:p>
          <a:p>
            <a:pPr lvl="1"/>
            <a:r>
              <a:rPr lang="en-US">
                <a:latin typeface="Adobe Caslon Pro" charset="0"/>
              </a:rPr>
              <a:t>methods (MATLAB):</a:t>
            </a:r>
          </a:p>
          <a:p>
            <a:pPr lvl="2"/>
            <a:r>
              <a:rPr lang="en-US">
                <a:latin typeface="Adobe Caslon Pro" charset="0"/>
              </a:rPr>
              <a:t>clip filter (black): 	imfilter(f, g, 0)</a:t>
            </a:r>
          </a:p>
          <a:p>
            <a:pPr lvl="2"/>
            <a:r>
              <a:rPr lang="en-US">
                <a:latin typeface="Adobe Caslon Pro" charset="0"/>
              </a:rPr>
              <a:t>wrap around:	imfilter(f, g, </a:t>
            </a:r>
            <a:r>
              <a:rPr lang="ja-JP" altLang="en-US">
                <a:latin typeface="Adobe Caslon Pro" charset="0"/>
              </a:rPr>
              <a:t>‘</a:t>
            </a:r>
            <a:r>
              <a:rPr lang="en-US">
                <a:latin typeface="Adobe Caslon Pro" charset="0"/>
              </a:rPr>
              <a:t>circular</a:t>
            </a:r>
            <a:r>
              <a:rPr lang="ja-JP" altLang="en-US">
                <a:latin typeface="Adobe Caslon Pro" charset="0"/>
              </a:rPr>
              <a:t>’</a:t>
            </a:r>
            <a:r>
              <a:rPr lang="en-US">
                <a:latin typeface="Adobe Caslon Pro" charset="0"/>
              </a:rPr>
              <a:t>)</a:t>
            </a:r>
          </a:p>
          <a:p>
            <a:pPr lvl="2"/>
            <a:r>
              <a:rPr lang="en-US">
                <a:latin typeface="Adobe Caslon Pro" charset="0"/>
              </a:rPr>
              <a:t>copy edge: 		imfilter(f, g, </a:t>
            </a:r>
            <a:r>
              <a:rPr lang="ja-JP" altLang="en-US">
                <a:latin typeface="Adobe Caslon Pro" charset="0"/>
              </a:rPr>
              <a:t>‘</a:t>
            </a:r>
            <a:r>
              <a:rPr lang="en-US">
                <a:latin typeface="Adobe Caslon Pro" charset="0"/>
              </a:rPr>
              <a:t>replicate</a:t>
            </a:r>
            <a:r>
              <a:rPr lang="ja-JP" altLang="en-US">
                <a:latin typeface="Adobe Caslon Pro" charset="0"/>
              </a:rPr>
              <a:t>’</a:t>
            </a:r>
            <a:r>
              <a:rPr lang="en-US">
                <a:latin typeface="Adobe Caslon Pro" charset="0"/>
              </a:rPr>
              <a:t>)</a:t>
            </a:r>
          </a:p>
          <a:p>
            <a:pPr lvl="2"/>
            <a:r>
              <a:rPr lang="en-US">
                <a:latin typeface="Adobe Caslon Pro" charset="0"/>
              </a:rPr>
              <a:t>reflect across edge: 	imfilter(f, g, </a:t>
            </a:r>
            <a:r>
              <a:rPr lang="ja-JP" altLang="en-US">
                <a:latin typeface="Adobe Caslon Pro" charset="0"/>
              </a:rPr>
              <a:t>‘</a:t>
            </a:r>
            <a:r>
              <a:rPr lang="en-US">
                <a:latin typeface="Adobe Caslon Pro" charset="0"/>
              </a:rPr>
              <a:t>symmetric</a:t>
            </a:r>
            <a:r>
              <a:rPr lang="ja-JP" altLang="en-US">
                <a:latin typeface="Adobe Caslon Pro" charset="0"/>
              </a:rPr>
              <a:t>’</a:t>
            </a:r>
            <a:r>
              <a:rPr lang="en-US">
                <a:latin typeface="Adobe Caslon Pro" charset="0"/>
              </a:rPr>
              <a:t>)</a:t>
            </a:r>
          </a:p>
        </p:txBody>
      </p:sp>
      <p:sp>
        <p:nvSpPr>
          <p:cNvPr id="194564" name="Text Box 17"/>
          <p:cNvSpPr txBox="1">
            <a:spLocks noChangeArrowheads="1"/>
          </p:cNvSpPr>
          <p:nvPr/>
        </p:nvSpPr>
        <p:spPr bwMode="auto">
          <a:xfrm>
            <a:off x="7162800" y="6553200"/>
            <a:ext cx="189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a:solidFill>
                  <a:prstClr val="black"/>
                </a:solidFill>
                <a:cs typeface="Arial" charset="0"/>
              </a:rPr>
              <a:t>Source: S. Marschner</a:t>
            </a:r>
          </a:p>
        </p:txBody>
      </p:sp>
    </p:spTree>
    <p:extLst>
      <p:ext uri="{BB962C8B-B14F-4D97-AF65-F5344CB8AC3E}">
        <p14:creationId xmlns:p14="http://schemas.microsoft.com/office/powerpoint/2010/main" val="38514008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a:latin typeface="Albertus Extra Bold" charset="0"/>
              </a:rPr>
              <a:t>Practice with linear filters</a:t>
            </a:r>
          </a:p>
        </p:txBody>
      </p:sp>
      <p:grpSp>
        <p:nvGrpSpPr>
          <p:cNvPr id="195587" name="Group 3"/>
          <p:cNvGrpSpPr>
            <a:grpSpLocks/>
          </p:cNvGrpSpPr>
          <p:nvPr/>
        </p:nvGrpSpPr>
        <p:grpSpPr bwMode="auto">
          <a:xfrm>
            <a:off x="3886200" y="2971800"/>
            <a:ext cx="1225550" cy="1295400"/>
            <a:chOff x="144" y="144"/>
            <a:chExt cx="1152" cy="1136"/>
          </a:xfrm>
        </p:grpSpPr>
        <p:sp>
          <p:nvSpPr>
            <p:cNvPr id="195592"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5593"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5594"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5595"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5596"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95597"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5598"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5599"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5600"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5601"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5602"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5603"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5604"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5605"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5606"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5607"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5608"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sp>
        <p:nvSpPr>
          <p:cNvPr id="195588"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latin typeface="Times" charset="0"/>
                <a:cs typeface="Arial" charset="0"/>
              </a:rPr>
              <a:t>Original</a:t>
            </a:r>
          </a:p>
        </p:txBody>
      </p:sp>
      <p:sp>
        <p:nvSpPr>
          <p:cNvPr id="195589" name="Text Box 23"/>
          <p:cNvSpPr txBox="1">
            <a:spLocks noChangeArrowheads="1"/>
          </p:cNvSpPr>
          <p:nvPr/>
        </p:nvSpPr>
        <p:spPr bwMode="auto">
          <a:xfrm>
            <a:off x="6858000" y="29718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6000" b="1">
                <a:solidFill>
                  <a:prstClr val="black"/>
                </a:solidFill>
                <a:latin typeface="Times" charset="0"/>
                <a:cs typeface="Arial" charset="0"/>
              </a:rPr>
              <a:t>?</a:t>
            </a:r>
          </a:p>
        </p:txBody>
      </p:sp>
      <p:pic>
        <p:nvPicPr>
          <p:cNvPr id="19559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5591" name="Text Box 25"/>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a:solidFill>
                  <a:prstClr val="black"/>
                </a:solidFill>
                <a:cs typeface="Arial" charset="0"/>
              </a:rPr>
              <a:t>Source: D. Lowe</a:t>
            </a:r>
          </a:p>
        </p:txBody>
      </p:sp>
    </p:spTree>
    <p:extLst>
      <p:ext uri="{BB962C8B-B14F-4D97-AF65-F5344CB8AC3E}">
        <p14:creationId xmlns:p14="http://schemas.microsoft.com/office/powerpoint/2010/main" val="8906092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latin typeface="Albertus Extra Bold" charset="0"/>
              </a:rPr>
              <a:t>Practice with linear filters</a:t>
            </a:r>
          </a:p>
        </p:txBody>
      </p:sp>
      <p:grpSp>
        <p:nvGrpSpPr>
          <p:cNvPr id="196611" name="Group 3"/>
          <p:cNvGrpSpPr>
            <a:grpSpLocks/>
          </p:cNvGrpSpPr>
          <p:nvPr/>
        </p:nvGrpSpPr>
        <p:grpSpPr bwMode="auto">
          <a:xfrm>
            <a:off x="3886200" y="2971800"/>
            <a:ext cx="1225550" cy="1295400"/>
            <a:chOff x="144" y="144"/>
            <a:chExt cx="1152" cy="1136"/>
          </a:xfrm>
        </p:grpSpPr>
        <p:sp>
          <p:nvSpPr>
            <p:cNvPr id="196617"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6618"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6619"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6620"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6621"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96622"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6623"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6624"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6625"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6626"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6627"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6628"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6629"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6630"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6631"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6632"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6633"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pic>
        <p:nvPicPr>
          <p:cNvPr id="19661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6613" name="Text Box 23"/>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latin typeface="Times" charset="0"/>
                <a:cs typeface="Arial" charset="0"/>
              </a:rPr>
              <a:t>Original</a:t>
            </a:r>
          </a:p>
        </p:txBody>
      </p:sp>
      <p:sp>
        <p:nvSpPr>
          <p:cNvPr id="196614" name="Text Box 24"/>
          <p:cNvSpPr txBox="1">
            <a:spLocks noChangeArrowheads="1"/>
          </p:cNvSpPr>
          <p:nvPr/>
        </p:nvSpPr>
        <p:spPr bwMode="auto">
          <a:xfrm>
            <a:off x="6324600" y="4724400"/>
            <a:ext cx="213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latin typeface="Times" charset="0"/>
                <a:cs typeface="Arial" charset="0"/>
              </a:rPr>
              <a:t>Filtered </a:t>
            </a:r>
          </a:p>
          <a:p>
            <a:pPr defTabSz="914400" fontAlgn="base">
              <a:spcBef>
                <a:spcPct val="0"/>
              </a:spcBef>
              <a:spcAft>
                <a:spcPct val="0"/>
              </a:spcAft>
            </a:pPr>
            <a:r>
              <a:rPr lang="en-US">
                <a:solidFill>
                  <a:prstClr val="black"/>
                </a:solidFill>
                <a:latin typeface="Times" charset="0"/>
                <a:cs typeface="Arial" charset="0"/>
              </a:rPr>
              <a:t>(no change)</a:t>
            </a:r>
          </a:p>
        </p:txBody>
      </p:sp>
      <p:pic>
        <p:nvPicPr>
          <p:cNvPr id="19661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6616" name="Text Box 2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a:solidFill>
                  <a:prstClr val="black"/>
                </a:solidFill>
                <a:cs typeface="Arial" charset="0"/>
              </a:rPr>
              <a:t>Source: D. Lowe</a:t>
            </a:r>
          </a:p>
        </p:txBody>
      </p:sp>
    </p:spTree>
    <p:extLst>
      <p:ext uri="{BB962C8B-B14F-4D97-AF65-F5344CB8AC3E}">
        <p14:creationId xmlns:p14="http://schemas.microsoft.com/office/powerpoint/2010/main" val="19229140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latin typeface="Albertus Extra Bold" charset="0"/>
              </a:rPr>
              <a:t>Practice with linear filters</a:t>
            </a:r>
          </a:p>
        </p:txBody>
      </p:sp>
      <p:grpSp>
        <p:nvGrpSpPr>
          <p:cNvPr id="197635" name="Group 3"/>
          <p:cNvGrpSpPr>
            <a:grpSpLocks/>
          </p:cNvGrpSpPr>
          <p:nvPr/>
        </p:nvGrpSpPr>
        <p:grpSpPr bwMode="auto">
          <a:xfrm>
            <a:off x="3886200" y="2971800"/>
            <a:ext cx="1225550" cy="1295400"/>
            <a:chOff x="144" y="144"/>
            <a:chExt cx="1152" cy="1136"/>
          </a:xfrm>
        </p:grpSpPr>
        <p:sp>
          <p:nvSpPr>
            <p:cNvPr id="197640"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7641"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7642"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7643"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97644"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7645"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7646"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7647"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7648"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7649"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7650"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7651"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7652"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7653"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7654"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7655"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7656"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pic>
        <p:nvPicPr>
          <p:cNvPr id="197636"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7637"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latin typeface="Times" charset="0"/>
                <a:cs typeface="Arial" charset="0"/>
              </a:rPr>
              <a:t>Original</a:t>
            </a:r>
          </a:p>
        </p:txBody>
      </p:sp>
      <p:sp>
        <p:nvSpPr>
          <p:cNvPr id="197638" name="Text Box 23"/>
          <p:cNvSpPr txBox="1">
            <a:spLocks noChangeArrowheads="1"/>
          </p:cNvSpPr>
          <p:nvPr/>
        </p:nvSpPr>
        <p:spPr bwMode="auto">
          <a:xfrm>
            <a:off x="6858000" y="29718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6000" b="1">
                <a:solidFill>
                  <a:prstClr val="black"/>
                </a:solidFill>
                <a:latin typeface="Times" charset="0"/>
                <a:cs typeface="Arial" charset="0"/>
              </a:rPr>
              <a:t>?</a:t>
            </a:r>
          </a:p>
        </p:txBody>
      </p:sp>
      <p:sp>
        <p:nvSpPr>
          <p:cNvPr id="197639" name="Text Box 24"/>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a:solidFill>
                  <a:prstClr val="black"/>
                </a:solidFill>
                <a:cs typeface="Arial" charset="0"/>
              </a:rPr>
              <a:t>Source: D. Lowe</a:t>
            </a:r>
          </a:p>
        </p:txBody>
      </p:sp>
    </p:spTree>
    <p:extLst>
      <p:ext uri="{BB962C8B-B14F-4D97-AF65-F5344CB8AC3E}">
        <p14:creationId xmlns:p14="http://schemas.microsoft.com/office/powerpoint/2010/main" val="32213594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latin typeface="Albertus Extra Bold" charset="0"/>
              </a:rPr>
              <a:t>Practice with linear filters</a:t>
            </a:r>
          </a:p>
        </p:txBody>
      </p:sp>
      <p:grpSp>
        <p:nvGrpSpPr>
          <p:cNvPr id="198659" name="Group 3"/>
          <p:cNvGrpSpPr>
            <a:grpSpLocks/>
          </p:cNvGrpSpPr>
          <p:nvPr/>
        </p:nvGrpSpPr>
        <p:grpSpPr bwMode="auto">
          <a:xfrm>
            <a:off x="3886200" y="2971800"/>
            <a:ext cx="1225550" cy="1295400"/>
            <a:chOff x="144" y="144"/>
            <a:chExt cx="1152" cy="1136"/>
          </a:xfrm>
        </p:grpSpPr>
        <p:sp>
          <p:nvSpPr>
            <p:cNvPr id="198666"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8667"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8668"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8669"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98670"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8671"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8672"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8673"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8674"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198675"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8676"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8677"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8678"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8679"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8680"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8681"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8682"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pic>
        <p:nvPicPr>
          <p:cNvPr id="198660"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8661"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latin typeface="Times" charset="0"/>
                <a:cs typeface="Arial" charset="0"/>
              </a:rPr>
              <a:t>Original</a:t>
            </a:r>
          </a:p>
        </p:txBody>
      </p:sp>
      <p:pic>
        <p:nvPicPr>
          <p:cNvPr id="198662" name="Picture 23"/>
          <p:cNvPicPr>
            <a:picLocks noChangeAspect="1" noChangeArrowheads="1"/>
          </p:cNvPicPr>
          <p:nvPr/>
        </p:nvPicPr>
        <p:blipFill>
          <a:blip r:embed="rId3">
            <a:extLst>
              <a:ext uri="{28A0092B-C50C-407E-A947-70E740481C1C}">
                <a14:useLocalDpi xmlns:a14="http://schemas.microsoft.com/office/drawing/2010/main" val="0"/>
              </a:ext>
            </a:extLst>
          </a:blip>
          <a:srcRect l="8000"/>
          <a:stretch>
            <a:fillRect/>
          </a:stretch>
        </p:blipFill>
        <p:spPr bwMode="auto">
          <a:xfrm>
            <a:off x="6477000" y="2667000"/>
            <a:ext cx="18288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98663" name="Rectangle 24"/>
          <p:cNvSpPr>
            <a:spLocks noChangeArrowheads="1"/>
          </p:cNvSpPr>
          <p:nvPr/>
        </p:nvSpPr>
        <p:spPr bwMode="auto">
          <a:xfrm>
            <a:off x="6477000" y="2667000"/>
            <a:ext cx="1905000"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prstClr val="black"/>
              </a:solidFill>
              <a:latin typeface="Calibri" charset="0"/>
              <a:ea typeface="ＭＳ Ｐゴシック" charset="0"/>
              <a:cs typeface="Arial" charset="0"/>
            </a:endParaRPr>
          </a:p>
        </p:txBody>
      </p:sp>
      <p:sp>
        <p:nvSpPr>
          <p:cNvPr id="198664" name="Text Box 25"/>
          <p:cNvSpPr txBox="1">
            <a:spLocks noChangeArrowheads="1"/>
          </p:cNvSpPr>
          <p:nvPr/>
        </p:nvSpPr>
        <p:spPr bwMode="auto">
          <a:xfrm>
            <a:off x="6553200" y="4724400"/>
            <a:ext cx="15446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latin typeface="Times" charset="0"/>
                <a:cs typeface="Arial" charset="0"/>
              </a:rPr>
              <a:t>Shifted left</a:t>
            </a:r>
          </a:p>
          <a:p>
            <a:pPr defTabSz="914400" fontAlgn="base">
              <a:spcBef>
                <a:spcPct val="0"/>
              </a:spcBef>
              <a:spcAft>
                <a:spcPct val="0"/>
              </a:spcAft>
            </a:pPr>
            <a:r>
              <a:rPr lang="en-US">
                <a:solidFill>
                  <a:prstClr val="black"/>
                </a:solidFill>
                <a:latin typeface="Times" charset="0"/>
                <a:cs typeface="Arial" charset="0"/>
              </a:rPr>
              <a:t>By 1 pixel</a:t>
            </a:r>
          </a:p>
        </p:txBody>
      </p:sp>
      <p:sp>
        <p:nvSpPr>
          <p:cNvPr id="198665" name="Text Box 2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a:solidFill>
                  <a:prstClr val="black"/>
                </a:solidFill>
                <a:cs typeface="Arial" charset="0"/>
              </a:rPr>
              <a:t>Source: D. Lowe</a:t>
            </a:r>
          </a:p>
        </p:txBody>
      </p:sp>
    </p:spTree>
    <p:extLst>
      <p:ext uri="{BB962C8B-B14F-4D97-AF65-F5344CB8AC3E}">
        <p14:creationId xmlns:p14="http://schemas.microsoft.com/office/powerpoint/2010/main" val="42281485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a:latin typeface="Albertus Extra Bold" charset="0"/>
              </a:rPr>
              <a:t>Practice with linear filters</a:t>
            </a:r>
          </a:p>
        </p:txBody>
      </p:sp>
      <p:pic>
        <p:nvPicPr>
          <p:cNvPr id="199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9684" name="Text Box 4"/>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latin typeface="Times" charset="0"/>
                <a:cs typeface="Arial" charset="0"/>
              </a:rPr>
              <a:t>Original</a:t>
            </a:r>
          </a:p>
        </p:txBody>
      </p:sp>
      <p:sp>
        <p:nvSpPr>
          <p:cNvPr id="199685" name="Text Box 5"/>
          <p:cNvSpPr txBox="1">
            <a:spLocks noChangeArrowheads="1"/>
          </p:cNvSpPr>
          <p:nvPr/>
        </p:nvSpPr>
        <p:spPr bwMode="auto">
          <a:xfrm>
            <a:off x="6858000" y="29718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6000" b="1">
                <a:solidFill>
                  <a:prstClr val="black"/>
                </a:solidFill>
                <a:latin typeface="Times" charset="0"/>
                <a:cs typeface="Arial" charset="0"/>
              </a:rPr>
              <a:t>?</a:t>
            </a:r>
          </a:p>
        </p:txBody>
      </p:sp>
      <p:grpSp>
        <p:nvGrpSpPr>
          <p:cNvPr id="199686" name="Group 6"/>
          <p:cNvGrpSpPr>
            <a:grpSpLocks/>
          </p:cNvGrpSpPr>
          <p:nvPr/>
        </p:nvGrpSpPr>
        <p:grpSpPr bwMode="auto">
          <a:xfrm>
            <a:off x="3733800" y="3048000"/>
            <a:ext cx="1676400" cy="1295400"/>
            <a:chOff x="3799" y="2064"/>
            <a:chExt cx="1433" cy="1136"/>
          </a:xfrm>
        </p:grpSpPr>
        <p:grpSp>
          <p:nvGrpSpPr>
            <p:cNvPr id="199688" name="Group 7"/>
            <p:cNvGrpSpPr>
              <a:grpSpLocks/>
            </p:cNvGrpSpPr>
            <p:nvPr/>
          </p:nvGrpSpPr>
          <p:grpSpPr bwMode="auto">
            <a:xfrm>
              <a:off x="4080" y="2064"/>
              <a:ext cx="1152" cy="1136"/>
              <a:chOff x="144" y="144"/>
              <a:chExt cx="1152" cy="1136"/>
            </a:xfrm>
          </p:grpSpPr>
          <p:sp>
            <p:nvSpPr>
              <p:cNvPr id="199690" name="Rectangle 8"/>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99691" name="Rectangle 9"/>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99692" name="Rectangle 10"/>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99693" name="Rectangle 11"/>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99694" name="Rectangle 12"/>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99695" name="Rectangle 13"/>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99696" name="Rectangle 14"/>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99697" name="Rectangle 15"/>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99698" name="Rectangle 16"/>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99699" name="Line 17"/>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9700" name="Line 18"/>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9701" name="Line 19"/>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9702" name="Line 20"/>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9703" name="Line 21"/>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9704" name="Line 22"/>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9705" name="Line 23"/>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99706" name="Line 24"/>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pic>
          <p:nvPicPr>
            <p:cNvPr id="199689" name="Picture 25"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9687" name="Text Box 2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a:solidFill>
                  <a:prstClr val="black"/>
                </a:solidFill>
                <a:cs typeface="Arial" charset="0"/>
              </a:rPr>
              <a:t>Source: D. Lowe</a:t>
            </a:r>
          </a:p>
        </p:txBody>
      </p:sp>
    </p:spTree>
    <p:extLst>
      <p:ext uri="{BB962C8B-B14F-4D97-AF65-F5344CB8AC3E}">
        <p14:creationId xmlns:p14="http://schemas.microsoft.com/office/powerpoint/2010/main" val="4727028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latin typeface="Albertus Extra Bold" charset="0"/>
              </a:rPr>
              <a:t>Practice with linear filters</a:t>
            </a:r>
          </a:p>
        </p:txBody>
      </p:sp>
      <p:pic>
        <p:nvPicPr>
          <p:cNvPr id="200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0708" name="Text Box 4"/>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latin typeface="Times" charset="0"/>
                <a:cs typeface="Arial" charset="0"/>
              </a:rPr>
              <a:t>Original</a:t>
            </a:r>
          </a:p>
        </p:txBody>
      </p:sp>
      <p:grpSp>
        <p:nvGrpSpPr>
          <p:cNvPr id="200709" name="Group 5"/>
          <p:cNvGrpSpPr>
            <a:grpSpLocks/>
          </p:cNvGrpSpPr>
          <p:nvPr/>
        </p:nvGrpSpPr>
        <p:grpSpPr bwMode="auto">
          <a:xfrm>
            <a:off x="3733800" y="3048000"/>
            <a:ext cx="1676400" cy="1295400"/>
            <a:chOff x="3799" y="2064"/>
            <a:chExt cx="1433" cy="1136"/>
          </a:xfrm>
        </p:grpSpPr>
        <p:grpSp>
          <p:nvGrpSpPr>
            <p:cNvPr id="200713" name="Group 6"/>
            <p:cNvGrpSpPr>
              <a:grpSpLocks/>
            </p:cNvGrpSpPr>
            <p:nvPr/>
          </p:nvGrpSpPr>
          <p:grpSpPr bwMode="auto">
            <a:xfrm>
              <a:off x="4080" y="2064"/>
              <a:ext cx="1152" cy="1136"/>
              <a:chOff x="144" y="144"/>
              <a:chExt cx="1152" cy="1136"/>
            </a:xfrm>
          </p:grpSpPr>
          <p:sp>
            <p:nvSpPr>
              <p:cNvPr id="200715" name="Rectangle 7"/>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0716" name="Rectangle 8"/>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0717" name="Rectangle 9"/>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0718" name="Rectangle 10"/>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0719" name="Rectangle 11"/>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0720" name="Rectangle 12"/>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0721" name="Rectangle 13"/>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0722" name="Rectangle 14"/>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0723" name="Rectangle 15"/>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0724" name="Line 16"/>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0725" name="Line 17"/>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0726" name="Line 18"/>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0727" name="Line 19"/>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0728" name="Line 20"/>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0729" name="Line 21"/>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0730" name="Line 22"/>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0731" name="Line 23"/>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pic>
          <p:nvPicPr>
            <p:cNvPr id="200714" name="Picture 24"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0710"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667000"/>
            <a:ext cx="1857375" cy="18669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0711" name="Text Box 26"/>
          <p:cNvSpPr txBox="1">
            <a:spLocks noChangeArrowheads="1"/>
          </p:cNvSpPr>
          <p:nvPr/>
        </p:nvSpPr>
        <p:spPr bwMode="auto">
          <a:xfrm>
            <a:off x="6477000" y="4800600"/>
            <a:ext cx="16557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latin typeface="Times" charset="0"/>
                <a:cs typeface="Arial" charset="0"/>
              </a:rPr>
              <a:t>Blur (with a</a:t>
            </a:r>
          </a:p>
          <a:p>
            <a:pPr defTabSz="914400" fontAlgn="base">
              <a:spcBef>
                <a:spcPct val="0"/>
              </a:spcBef>
              <a:spcAft>
                <a:spcPct val="0"/>
              </a:spcAft>
            </a:pPr>
            <a:r>
              <a:rPr lang="en-US">
                <a:solidFill>
                  <a:prstClr val="black"/>
                </a:solidFill>
                <a:latin typeface="Times" charset="0"/>
                <a:cs typeface="Arial" charset="0"/>
              </a:rPr>
              <a:t>box filter)</a:t>
            </a:r>
          </a:p>
        </p:txBody>
      </p:sp>
      <p:sp>
        <p:nvSpPr>
          <p:cNvPr id="200712" name="Text Box 27"/>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a:solidFill>
                  <a:prstClr val="black"/>
                </a:solidFill>
                <a:cs typeface="Arial" charset="0"/>
              </a:rPr>
              <a:t>Source: D. Lowe</a:t>
            </a:r>
          </a:p>
        </p:txBody>
      </p:sp>
    </p:spTree>
    <p:extLst>
      <p:ext uri="{BB962C8B-B14F-4D97-AF65-F5344CB8AC3E}">
        <p14:creationId xmlns:p14="http://schemas.microsoft.com/office/powerpoint/2010/main" val="17649081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a:latin typeface="Albertus Extra Bold" charset="0"/>
              </a:rPr>
              <a:t>Practice with linear filters</a:t>
            </a:r>
          </a:p>
        </p:txBody>
      </p:sp>
      <p:pic>
        <p:nvPicPr>
          <p:cNvPr id="2017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1732" name="Text Box 4"/>
          <p:cNvSpPr txBox="1">
            <a:spLocks noChangeArrowheads="1"/>
          </p:cNvSpPr>
          <p:nvPr/>
        </p:nvSpPr>
        <p:spPr bwMode="auto">
          <a:xfrm>
            <a:off x="669925" y="46132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latin typeface="Times" charset="0"/>
                <a:cs typeface="Arial" charset="0"/>
              </a:rPr>
              <a:t>Original</a:t>
            </a:r>
          </a:p>
        </p:txBody>
      </p:sp>
      <p:grpSp>
        <p:nvGrpSpPr>
          <p:cNvPr id="201733" name="Group 5"/>
          <p:cNvGrpSpPr>
            <a:grpSpLocks/>
          </p:cNvGrpSpPr>
          <p:nvPr/>
        </p:nvGrpSpPr>
        <p:grpSpPr bwMode="auto">
          <a:xfrm>
            <a:off x="4953000" y="2895600"/>
            <a:ext cx="1371600" cy="1066800"/>
            <a:chOff x="3799" y="2064"/>
            <a:chExt cx="1433" cy="1136"/>
          </a:xfrm>
        </p:grpSpPr>
        <p:grpSp>
          <p:nvGrpSpPr>
            <p:cNvPr id="201756" name="Group 6"/>
            <p:cNvGrpSpPr>
              <a:grpSpLocks/>
            </p:cNvGrpSpPr>
            <p:nvPr/>
          </p:nvGrpSpPr>
          <p:grpSpPr bwMode="auto">
            <a:xfrm>
              <a:off x="4080" y="2064"/>
              <a:ext cx="1152" cy="1136"/>
              <a:chOff x="144" y="144"/>
              <a:chExt cx="1152" cy="1136"/>
            </a:xfrm>
          </p:grpSpPr>
          <p:sp>
            <p:nvSpPr>
              <p:cNvPr id="201758" name="Rectangle 7"/>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1759" name="Rectangle 8"/>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1760" name="Rectangle 9"/>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1761" name="Rectangle 10"/>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1762" name="Rectangle 11"/>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1763" name="Rectangle 12"/>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1764" name="Rectangle 13"/>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1765" name="Rectangle 14"/>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1766" name="Rectangle 15"/>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1767" name="Line 16"/>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68" name="Line 17"/>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69" name="Line 18"/>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70" name="Line 19"/>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71" name="Line 20"/>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72" name="Line 21"/>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73" name="Line 22"/>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74" name="Line 23"/>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pic>
          <p:nvPicPr>
            <p:cNvPr id="201757" name="Picture 24"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1734" name="Group 25"/>
          <p:cNvGrpSpPr>
            <a:grpSpLocks/>
          </p:cNvGrpSpPr>
          <p:nvPr/>
        </p:nvGrpSpPr>
        <p:grpSpPr bwMode="auto">
          <a:xfrm>
            <a:off x="2971800" y="2895600"/>
            <a:ext cx="1149350" cy="1066800"/>
            <a:chOff x="144" y="144"/>
            <a:chExt cx="1152" cy="1136"/>
          </a:xfrm>
        </p:grpSpPr>
        <p:sp>
          <p:nvSpPr>
            <p:cNvPr id="201739" name="Rectangle 2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1740" name="Rectangle 2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1741" name="Rectangle 2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1742" name="Rectangle 2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1743" name="Rectangle 3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2</a:t>
              </a:r>
            </a:p>
          </p:txBody>
        </p:sp>
        <p:sp>
          <p:nvSpPr>
            <p:cNvPr id="201744" name="Rectangle 3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1745" name="Rectangle 3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1746" name="Rectangle 3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1747" name="Rectangle 3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1748" name="Line 3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49" name="Line 3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50" name="Line 3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51" name="Line 3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52" name="Line 3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53" name="Line 4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54" name="Line 4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1755" name="Line 4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sp>
        <p:nvSpPr>
          <p:cNvPr id="201735" name="Text Box 43"/>
          <p:cNvSpPr txBox="1">
            <a:spLocks noChangeArrowheads="1"/>
          </p:cNvSpPr>
          <p:nvPr/>
        </p:nvSpPr>
        <p:spPr bwMode="auto">
          <a:xfrm>
            <a:off x="4343400" y="2819400"/>
            <a:ext cx="438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6000" b="1">
                <a:solidFill>
                  <a:prstClr val="black"/>
                </a:solidFill>
                <a:latin typeface="Times" charset="0"/>
                <a:cs typeface="Arial" charset="0"/>
              </a:rPr>
              <a:t>-</a:t>
            </a:r>
          </a:p>
        </p:txBody>
      </p:sp>
      <p:sp>
        <p:nvSpPr>
          <p:cNvPr id="201736" name="Text Box 44"/>
          <p:cNvSpPr txBox="1">
            <a:spLocks noChangeArrowheads="1"/>
          </p:cNvSpPr>
          <p:nvPr/>
        </p:nvSpPr>
        <p:spPr bwMode="auto">
          <a:xfrm>
            <a:off x="7467600" y="28956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6000" b="1">
                <a:solidFill>
                  <a:prstClr val="black"/>
                </a:solidFill>
                <a:latin typeface="Times" charset="0"/>
                <a:cs typeface="Arial" charset="0"/>
              </a:rPr>
              <a:t>?</a:t>
            </a:r>
          </a:p>
        </p:txBody>
      </p:sp>
      <p:sp>
        <p:nvSpPr>
          <p:cNvPr id="201737" name="Text Box 45"/>
          <p:cNvSpPr txBox="1">
            <a:spLocks noChangeArrowheads="1"/>
          </p:cNvSpPr>
          <p:nvPr/>
        </p:nvSpPr>
        <p:spPr bwMode="auto">
          <a:xfrm>
            <a:off x="2895600" y="43434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latin typeface="Times" charset="0"/>
                <a:cs typeface="Arial" charset="0"/>
              </a:rPr>
              <a:t>(Note that filter sums to 1)</a:t>
            </a:r>
          </a:p>
        </p:txBody>
      </p:sp>
      <p:sp>
        <p:nvSpPr>
          <p:cNvPr id="201738" name="Text Box 4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a:solidFill>
                  <a:prstClr val="black"/>
                </a:solidFill>
                <a:cs typeface="Arial" charset="0"/>
              </a:rPr>
              <a:t>Source: D. Lowe</a:t>
            </a:r>
          </a:p>
        </p:txBody>
      </p:sp>
    </p:spTree>
    <p:extLst>
      <p:ext uri="{BB962C8B-B14F-4D97-AF65-F5344CB8AC3E}">
        <p14:creationId xmlns:p14="http://schemas.microsoft.com/office/powerpoint/2010/main" val="21441038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latin typeface="Albertus Extra Bold" charset="0"/>
              </a:rPr>
              <a:t>Practice with linear filters</a:t>
            </a:r>
          </a:p>
        </p:txBody>
      </p:sp>
      <p:pic>
        <p:nvPicPr>
          <p:cNvPr id="2027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2756" name="Text Box 4"/>
          <p:cNvSpPr txBox="1">
            <a:spLocks noChangeArrowheads="1"/>
          </p:cNvSpPr>
          <p:nvPr/>
        </p:nvSpPr>
        <p:spPr bwMode="auto">
          <a:xfrm>
            <a:off x="669925" y="46132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latin typeface="Times" charset="0"/>
                <a:cs typeface="Arial" charset="0"/>
              </a:rPr>
              <a:t>Original</a:t>
            </a:r>
          </a:p>
        </p:txBody>
      </p:sp>
      <p:grpSp>
        <p:nvGrpSpPr>
          <p:cNvPr id="202757" name="Group 5"/>
          <p:cNvGrpSpPr>
            <a:grpSpLocks/>
          </p:cNvGrpSpPr>
          <p:nvPr/>
        </p:nvGrpSpPr>
        <p:grpSpPr bwMode="auto">
          <a:xfrm>
            <a:off x="4953000" y="2895600"/>
            <a:ext cx="1371600" cy="1066800"/>
            <a:chOff x="3799" y="2064"/>
            <a:chExt cx="1433" cy="1136"/>
          </a:xfrm>
        </p:grpSpPr>
        <p:grpSp>
          <p:nvGrpSpPr>
            <p:cNvPr id="202780" name="Group 6"/>
            <p:cNvGrpSpPr>
              <a:grpSpLocks/>
            </p:cNvGrpSpPr>
            <p:nvPr/>
          </p:nvGrpSpPr>
          <p:grpSpPr bwMode="auto">
            <a:xfrm>
              <a:off x="4080" y="2064"/>
              <a:ext cx="1152" cy="1136"/>
              <a:chOff x="144" y="144"/>
              <a:chExt cx="1152" cy="1136"/>
            </a:xfrm>
          </p:grpSpPr>
          <p:sp>
            <p:nvSpPr>
              <p:cNvPr id="202782" name="Rectangle 7"/>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2783" name="Rectangle 8"/>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2784" name="Rectangle 9"/>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2785" name="Rectangle 10"/>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2786" name="Rectangle 11"/>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2787" name="Rectangle 12"/>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2788" name="Rectangle 13"/>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2789" name="Rectangle 14"/>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2790" name="Rectangle 15"/>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202791" name="Line 16"/>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92" name="Line 17"/>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93" name="Line 18"/>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94" name="Line 19"/>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95" name="Line 20"/>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96" name="Line 21"/>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97" name="Line 22"/>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98" name="Line 23"/>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pic>
          <p:nvPicPr>
            <p:cNvPr id="202781" name="Picture 24"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2758" name="Group 25"/>
          <p:cNvGrpSpPr>
            <a:grpSpLocks/>
          </p:cNvGrpSpPr>
          <p:nvPr/>
        </p:nvGrpSpPr>
        <p:grpSpPr bwMode="auto">
          <a:xfrm>
            <a:off x="2971800" y="2895600"/>
            <a:ext cx="1149350" cy="1066800"/>
            <a:chOff x="144" y="144"/>
            <a:chExt cx="1152" cy="1136"/>
          </a:xfrm>
        </p:grpSpPr>
        <p:sp>
          <p:nvSpPr>
            <p:cNvPr id="202763" name="Rectangle 2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2764" name="Rectangle 2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2765" name="Rectangle 2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2766" name="Rectangle 2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2767" name="Rectangle 3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2</a:t>
              </a:r>
            </a:p>
          </p:txBody>
        </p:sp>
        <p:sp>
          <p:nvSpPr>
            <p:cNvPr id="202768" name="Rectangle 3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2769" name="Rectangle 3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2770" name="Rectangle 3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2771" name="Rectangle 3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0</a:t>
              </a:r>
            </a:p>
          </p:txBody>
        </p:sp>
        <p:sp>
          <p:nvSpPr>
            <p:cNvPr id="202772" name="Line 3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73" name="Line 3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74" name="Line 3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75" name="Line 3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76" name="Line 3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77" name="Line 4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78" name="Line 4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202779" name="Line 4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sp>
        <p:nvSpPr>
          <p:cNvPr id="202759" name="Text Box 43"/>
          <p:cNvSpPr txBox="1">
            <a:spLocks noChangeArrowheads="1"/>
          </p:cNvSpPr>
          <p:nvPr/>
        </p:nvSpPr>
        <p:spPr bwMode="auto">
          <a:xfrm>
            <a:off x="4343400" y="2819400"/>
            <a:ext cx="438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6000" b="1">
                <a:solidFill>
                  <a:prstClr val="black"/>
                </a:solidFill>
                <a:latin typeface="Times" charset="0"/>
                <a:cs typeface="Arial" charset="0"/>
              </a:rPr>
              <a:t>-</a:t>
            </a:r>
          </a:p>
        </p:txBody>
      </p:sp>
      <p:sp>
        <p:nvSpPr>
          <p:cNvPr id="202760" name="Text Box 44"/>
          <p:cNvSpPr txBox="1">
            <a:spLocks noChangeArrowheads="1"/>
          </p:cNvSpPr>
          <p:nvPr/>
        </p:nvSpPr>
        <p:spPr bwMode="auto">
          <a:xfrm>
            <a:off x="4419600" y="4724400"/>
            <a:ext cx="4419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b="1">
                <a:solidFill>
                  <a:prstClr val="black"/>
                </a:solidFill>
                <a:cs typeface="Arial" charset="0"/>
              </a:rPr>
              <a:t>Sharpening filter</a:t>
            </a:r>
          </a:p>
          <a:p>
            <a:pPr lvl="1" defTabSz="914400" fontAlgn="base">
              <a:spcBef>
                <a:spcPct val="0"/>
              </a:spcBef>
              <a:spcAft>
                <a:spcPct val="0"/>
              </a:spcAft>
              <a:buFontTx/>
              <a:buChar char="-"/>
            </a:pPr>
            <a:r>
              <a:rPr lang="en-US">
                <a:solidFill>
                  <a:prstClr val="black"/>
                </a:solidFill>
                <a:cs typeface="Arial" charset="0"/>
              </a:rPr>
              <a:t> Accentuates differences with local average</a:t>
            </a:r>
          </a:p>
        </p:txBody>
      </p:sp>
      <p:pic>
        <p:nvPicPr>
          <p:cNvPr id="202761"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514600"/>
            <a:ext cx="18764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2" name="Text Box 4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a:solidFill>
                  <a:prstClr val="black"/>
                </a:solidFill>
                <a:cs typeface="Arial" charset="0"/>
              </a:rPr>
              <a:t>Source: D. Lowe</a:t>
            </a:r>
          </a:p>
        </p:txBody>
      </p:sp>
    </p:spTree>
    <p:extLst>
      <p:ext uri="{BB962C8B-B14F-4D97-AF65-F5344CB8AC3E}">
        <p14:creationId xmlns:p14="http://schemas.microsoft.com/office/powerpoint/2010/main" val="14639603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p:cNvSpPr>
          <p:nvPr>
            <p:ph type="title"/>
          </p:nvPr>
        </p:nvSpPr>
        <p:spPr/>
        <p:txBody>
          <a:bodyPr/>
          <a:lstStyle/>
          <a:p>
            <a:r>
              <a:rPr lang="en-US">
                <a:latin typeface="Albertus Extra Bold" charset="0"/>
              </a:rPr>
              <a:t>Overview of Filtering</a:t>
            </a:r>
          </a:p>
        </p:txBody>
      </p:sp>
      <p:sp>
        <p:nvSpPr>
          <p:cNvPr id="187395" name="Rectangle 3"/>
          <p:cNvSpPr>
            <a:spLocks noGrp="1"/>
          </p:cNvSpPr>
          <p:nvPr>
            <p:ph type="body" idx="1"/>
          </p:nvPr>
        </p:nvSpPr>
        <p:spPr/>
        <p:txBody>
          <a:bodyPr/>
          <a:lstStyle/>
          <a:p>
            <a:r>
              <a:rPr lang="en-US">
                <a:latin typeface="Adobe Caslon Pro" charset="0"/>
              </a:rPr>
              <a:t>Convolution</a:t>
            </a:r>
          </a:p>
          <a:p>
            <a:r>
              <a:rPr lang="en-US">
                <a:latin typeface="Adobe Caslon Pro" charset="0"/>
              </a:rPr>
              <a:t>Gaussian filtering</a:t>
            </a:r>
          </a:p>
          <a:p>
            <a:r>
              <a:rPr lang="en-US">
                <a:latin typeface="Adobe Caslon Pro" charset="0"/>
              </a:rPr>
              <a:t>Median filtering</a:t>
            </a:r>
          </a:p>
        </p:txBody>
      </p:sp>
    </p:spTree>
    <p:extLst>
      <p:ext uri="{BB962C8B-B14F-4D97-AF65-F5344CB8AC3E}">
        <p14:creationId xmlns:p14="http://schemas.microsoft.com/office/powerpoint/2010/main" val="27334692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r>
              <a:rPr lang="en-US">
                <a:latin typeface="Arial" charset="0"/>
                <a:cs typeface="Arial" charset="0"/>
              </a:rPr>
              <a:t>Sharpening</a:t>
            </a:r>
          </a:p>
        </p:txBody>
      </p:sp>
      <p:graphicFrame>
        <p:nvGraphicFramePr>
          <p:cNvPr id="9218" name="Object 2"/>
          <p:cNvGraphicFramePr>
            <a:graphicFrameLocks noChangeAspect="1"/>
          </p:cNvGraphicFramePr>
          <p:nvPr/>
        </p:nvGraphicFramePr>
        <p:xfrm>
          <a:off x="838200" y="2057400"/>
          <a:ext cx="3252788" cy="3252788"/>
        </p:xfrm>
        <a:graphic>
          <a:graphicData uri="http://schemas.openxmlformats.org/presentationml/2006/ole">
            <mc:AlternateContent xmlns:mc="http://schemas.openxmlformats.org/markup-compatibility/2006">
              <mc:Choice xmlns:v="urn:schemas-microsoft-com:vml" Requires="v">
                <p:oleObj spid="_x0000_s199683" name="Image" r:id="rId3" imgW="3253089" imgH="3253089" progId="Photoshop.Image.4">
                  <p:embed/>
                </p:oleObj>
              </mc:Choice>
              <mc:Fallback>
                <p:oleObj name="Image" r:id="rId3" imgW="3253089" imgH="3253089" progId="Photoshop.Image.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57400"/>
                        <a:ext cx="3252788" cy="325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219" name="Object 3"/>
          <p:cNvGraphicFramePr>
            <a:graphicFrameLocks noChangeAspect="1"/>
          </p:cNvGraphicFramePr>
          <p:nvPr/>
        </p:nvGraphicFramePr>
        <p:xfrm>
          <a:off x="4495800" y="2057400"/>
          <a:ext cx="3252788" cy="3252788"/>
        </p:xfrm>
        <a:graphic>
          <a:graphicData uri="http://schemas.openxmlformats.org/presentationml/2006/ole">
            <mc:AlternateContent xmlns:mc="http://schemas.openxmlformats.org/markup-compatibility/2006">
              <mc:Choice xmlns:v="urn:schemas-microsoft-com:vml" Requires="v">
                <p:oleObj spid="_x0000_s199684" name="Image" r:id="rId5" imgW="3253089" imgH="3253089" progId="Photoshop.Image.4">
                  <p:embed/>
                </p:oleObj>
              </mc:Choice>
              <mc:Fallback>
                <p:oleObj name="Image" r:id="rId5" imgW="3253089" imgH="3253089" progId="Photoshop.Image.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057400"/>
                        <a:ext cx="3252788" cy="325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1" name="Rectangle 5"/>
          <p:cNvSpPr>
            <a:spLocks noChangeArrowheads="1"/>
          </p:cNvSpPr>
          <p:nvPr/>
        </p:nvSpPr>
        <p:spPr bwMode="auto">
          <a:xfrm>
            <a:off x="2362200" y="5462588"/>
            <a:ext cx="87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000" b="1">
                <a:solidFill>
                  <a:srgbClr val="000000"/>
                </a:solidFill>
                <a:latin typeface="Times New Roman" charset="0"/>
                <a:ea typeface="ＭＳ Ｐゴシック" charset="0"/>
                <a:cs typeface="Arial" charset="0"/>
              </a:rPr>
              <a:t>before</a:t>
            </a:r>
          </a:p>
        </p:txBody>
      </p:sp>
      <p:sp>
        <p:nvSpPr>
          <p:cNvPr id="9222" name="Rectangle 6"/>
          <p:cNvSpPr>
            <a:spLocks noChangeArrowheads="1"/>
          </p:cNvSpPr>
          <p:nvPr/>
        </p:nvSpPr>
        <p:spPr bwMode="auto">
          <a:xfrm>
            <a:off x="5486400" y="5462588"/>
            <a:ext cx="704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000" b="1">
                <a:solidFill>
                  <a:srgbClr val="000000"/>
                </a:solidFill>
                <a:latin typeface="Times New Roman" charset="0"/>
                <a:ea typeface="ＭＳ Ｐゴシック" charset="0"/>
                <a:cs typeface="Arial" charset="0"/>
              </a:rPr>
              <a:t>after</a:t>
            </a:r>
          </a:p>
        </p:txBody>
      </p:sp>
      <p:sp>
        <p:nvSpPr>
          <p:cNvPr id="9223" name="TextBox 6"/>
          <p:cNvSpPr txBox="1">
            <a:spLocks noChangeArrowheads="1"/>
          </p:cNvSpPr>
          <p:nvPr/>
        </p:nvSpPr>
        <p:spPr bwMode="auto">
          <a:xfrm>
            <a:off x="6681788" y="6519863"/>
            <a:ext cx="2462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600">
                <a:solidFill>
                  <a:srgbClr val="000000"/>
                </a:solidFill>
                <a:latin typeface="Arial" charset="0"/>
                <a:cs typeface="Arial" charset="0"/>
              </a:rPr>
              <a:t>Slide credit: Bill Freeman</a:t>
            </a:r>
          </a:p>
        </p:txBody>
      </p:sp>
    </p:spTree>
    <p:extLst>
      <p:ext uri="{BB962C8B-B14F-4D97-AF65-F5344CB8AC3E}">
        <p14:creationId xmlns:p14="http://schemas.microsoft.com/office/powerpoint/2010/main" val="4571165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2"/>
          <p:cNvSpPr>
            <a:spLocks noGrp="1" noChangeArrowheads="1"/>
          </p:cNvSpPr>
          <p:nvPr>
            <p:ph type="title"/>
          </p:nvPr>
        </p:nvSpPr>
        <p:spPr>
          <a:xfrm>
            <a:off x="685800" y="457200"/>
            <a:ext cx="7772400" cy="914400"/>
          </a:xfrm>
        </p:spPr>
        <p:txBody>
          <a:bodyPr/>
          <a:lstStyle/>
          <a:p>
            <a:pPr eaLnBrk="1" hangingPunct="1"/>
            <a:r>
              <a:rPr lang="en-US">
                <a:latin typeface="Arial" charset="0"/>
                <a:cs typeface="Arial" charset="0"/>
              </a:rPr>
              <a:t>Spatial resolution and color</a:t>
            </a:r>
          </a:p>
        </p:txBody>
      </p:sp>
      <p:graphicFrame>
        <p:nvGraphicFramePr>
          <p:cNvPr id="10242" name="Object 2"/>
          <p:cNvGraphicFramePr>
            <a:graphicFrameLocks noChangeAspect="1"/>
          </p:cNvGraphicFramePr>
          <p:nvPr/>
        </p:nvGraphicFramePr>
        <p:xfrm>
          <a:off x="2057400" y="2286000"/>
          <a:ext cx="2516188" cy="3367088"/>
        </p:xfrm>
        <a:graphic>
          <a:graphicData uri="http://schemas.openxmlformats.org/presentationml/2006/ole">
            <mc:AlternateContent xmlns:mc="http://schemas.openxmlformats.org/markup-compatibility/2006">
              <mc:Choice xmlns:v="urn:schemas-microsoft-com:vml" Requires="v">
                <p:oleObj spid="_x0000_s200709" name="Image" r:id="rId3" imgW="2516061" imgH="3367455" progId="Photoshop.Image.4">
                  <p:embed/>
                </p:oleObj>
              </mc:Choice>
              <mc:Fallback>
                <p:oleObj name="Image" r:id="rId3" imgW="2516061" imgH="3367455" progId="Photoshop.Image.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286000"/>
                        <a:ext cx="2516188" cy="336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47" name="Text Box 4"/>
          <p:cNvSpPr txBox="1">
            <a:spLocks noChangeArrowheads="1"/>
          </p:cNvSpPr>
          <p:nvPr/>
        </p:nvSpPr>
        <p:spPr bwMode="auto">
          <a:xfrm>
            <a:off x="7756525" y="21748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R</a:t>
            </a:r>
          </a:p>
        </p:txBody>
      </p:sp>
      <p:graphicFrame>
        <p:nvGraphicFramePr>
          <p:cNvPr id="10243" name="Object 3"/>
          <p:cNvGraphicFramePr>
            <a:graphicFrameLocks noChangeAspect="1"/>
          </p:cNvGraphicFramePr>
          <p:nvPr/>
        </p:nvGraphicFramePr>
        <p:xfrm>
          <a:off x="4953000" y="1371600"/>
          <a:ext cx="2503488" cy="1651000"/>
        </p:xfrm>
        <a:graphic>
          <a:graphicData uri="http://schemas.openxmlformats.org/presentationml/2006/ole">
            <mc:AlternateContent xmlns:mc="http://schemas.openxmlformats.org/markup-compatibility/2006">
              <mc:Choice xmlns:v="urn:schemas-microsoft-com:vml" Requires="v">
                <p:oleObj spid="_x0000_s200710" name="Image" r:id="rId5" imgW="2503353" imgH="1651959" progId="Photoshop.Image.4">
                  <p:embed/>
                </p:oleObj>
              </mc:Choice>
              <mc:Fallback>
                <p:oleObj name="Image" r:id="rId5" imgW="2503353" imgH="1651959" progId="Photoshop.Image.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371600"/>
                        <a:ext cx="2503488"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44" name="Object 4"/>
          <p:cNvGraphicFramePr>
            <a:graphicFrameLocks noChangeAspect="1"/>
          </p:cNvGraphicFramePr>
          <p:nvPr/>
        </p:nvGraphicFramePr>
        <p:xfrm>
          <a:off x="4953000" y="3048000"/>
          <a:ext cx="2503488" cy="1651000"/>
        </p:xfrm>
        <a:graphic>
          <a:graphicData uri="http://schemas.openxmlformats.org/presentationml/2006/ole">
            <mc:AlternateContent xmlns:mc="http://schemas.openxmlformats.org/markup-compatibility/2006">
              <mc:Choice xmlns:v="urn:schemas-microsoft-com:vml" Requires="v">
                <p:oleObj spid="_x0000_s200711" name="Image" r:id="rId7" imgW="2503353" imgH="1651959" progId="Photoshop.Image.4">
                  <p:embed/>
                </p:oleObj>
              </mc:Choice>
              <mc:Fallback>
                <p:oleObj name="Image" r:id="rId7" imgW="2503353" imgH="1651959" progId="Photoshop.Image.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3048000"/>
                        <a:ext cx="2503488"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48" name="Text Box 7"/>
          <p:cNvSpPr txBox="1">
            <a:spLocks noChangeArrowheads="1"/>
          </p:cNvSpPr>
          <p:nvPr/>
        </p:nvSpPr>
        <p:spPr bwMode="auto">
          <a:xfrm>
            <a:off x="7848600" y="36576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G</a:t>
            </a:r>
          </a:p>
        </p:txBody>
      </p:sp>
      <p:graphicFrame>
        <p:nvGraphicFramePr>
          <p:cNvPr id="10245" name="Object 5"/>
          <p:cNvGraphicFramePr>
            <a:graphicFrameLocks noChangeAspect="1"/>
          </p:cNvGraphicFramePr>
          <p:nvPr/>
        </p:nvGraphicFramePr>
        <p:xfrm>
          <a:off x="4953000" y="4724400"/>
          <a:ext cx="2503488" cy="1651000"/>
        </p:xfrm>
        <a:graphic>
          <a:graphicData uri="http://schemas.openxmlformats.org/presentationml/2006/ole">
            <mc:AlternateContent xmlns:mc="http://schemas.openxmlformats.org/markup-compatibility/2006">
              <mc:Choice xmlns:v="urn:schemas-microsoft-com:vml" Requires="v">
                <p:oleObj spid="_x0000_s200712" name="Image" r:id="rId9" imgW="2503353" imgH="1651959" progId="Photoshop.Image.4">
                  <p:embed/>
                </p:oleObj>
              </mc:Choice>
              <mc:Fallback>
                <p:oleObj name="Image" r:id="rId9" imgW="2503353" imgH="1651959" progId="Photoshop.Image.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4724400"/>
                        <a:ext cx="2503488"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49" name="Text Box 9"/>
          <p:cNvSpPr txBox="1">
            <a:spLocks noChangeArrowheads="1"/>
          </p:cNvSpPr>
          <p:nvPr/>
        </p:nvSpPr>
        <p:spPr bwMode="auto">
          <a:xfrm>
            <a:off x="7848600" y="53752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B</a:t>
            </a:r>
          </a:p>
        </p:txBody>
      </p:sp>
      <p:sp>
        <p:nvSpPr>
          <p:cNvPr id="10250" name="Text Box 10"/>
          <p:cNvSpPr txBox="1">
            <a:spLocks noChangeArrowheads="1"/>
          </p:cNvSpPr>
          <p:nvPr/>
        </p:nvSpPr>
        <p:spPr bwMode="auto">
          <a:xfrm>
            <a:off x="2679700" y="5791200"/>
            <a:ext cx="113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original</a:t>
            </a:r>
          </a:p>
        </p:txBody>
      </p:sp>
      <p:sp>
        <p:nvSpPr>
          <p:cNvPr id="10251" name="TextBox 10"/>
          <p:cNvSpPr txBox="1">
            <a:spLocks noChangeArrowheads="1"/>
          </p:cNvSpPr>
          <p:nvPr/>
        </p:nvSpPr>
        <p:spPr bwMode="auto">
          <a:xfrm>
            <a:off x="6681788" y="6519863"/>
            <a:ext cx="2462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600">
                <a:solidFill>
                  <a:srgbClr val="000000"/>
                </a:solidFill>
                <a:latin typeface="Arial" charset="0"/>
                <a:cs typeface="Arial" charset="0"/>
              </a:rPr>
              <a:t>Slide credit: Bill Freeman</a:t>
            </a:r>
          </a:p>
        </p:txBody>
      </p:sp>
    </p:spTree>
    <p:extLst>
      <p:ext uri="{BB962C8B-B14F-4D97-AF65-F5344CB8AC3E}">
        <p14:creationId xmlns:p14="http://schemas.microsoft.com/office/powerpoint/2010/main" val="17841464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2"/>
          <p:cNvSpPr>
            <a:spLocks noGrp="1" noChangeArrowheads="1"/>
          </p:cNvSpPr>
          <p:nvPr>
            <p:ph type="title"/>
          </p:nvPr>
        </p:nvSpPr>
        <p:spPr>
          <a:xfrm>
            <a:off x="457200" y="228600"/>
            <a:ext cx="7772400" cy="762000"/>
          </a:xfrm>
        </p:spPr>
        <p:txBody>
          <a:bodyPr/>
          <a:lstStyle/>
          <a:p>
            <a:pPr eaLnBrk="1" hangingPunct="1"/>
            <a:r>
              <a:rPr lang="en-US">
                <a:latin typeface="Arial" charset="0"/>
                <a:cs typeface="Arial" charset="0"/>
              </a:rPr>
              <a:t>Blurring the G component</a:t>
            </a:r>
          </a:p>
        </p:txBody>
      </p:sp>
      <p:graphicFrame>
        <p:nvGraphicFramePr>
          <p:cNvPr id="11266" name="Object 2"/>
          <p:cNvGraphicFramePr>
            <a:graphicFrameLocks noChangeAspect="1"/>
          </p:cNvGraphicFramePr>
          <p:nvPr/>
        </p:nvGraphicFramePr>
        <p:xfrm>
          <a:off x="446088" y="2092325"/>
          <a:ext cx="2516187" cy="3367088"/>
        </p:xfrm>
        <a:graphic>
          <a:graphicData uri="http://schemas.openxmlformats.org/presentationml/2006/ole">
            <mc:AlternateContent xmlns:mc="http://schemas.openxmlformats.org/markup-compatibility/2006">
              <mc:Choice xmlns:v="urn:schemas-microsoft-com:vml" Requires="v">
                <p:oleObj spid="_x0000_s201734" name="Image" r:id="rId3" imgW="2516061" imgH="3367455" progId="Photoshop.Image.4">
                  <p:embed/>
                </p:oleObj>
              </mc:Choice>
              <mc:Fallback>
                <p:oleObj name="Image" r:id="rId3" imgW="2516061" imgH="3367455" progId="Photoshop.Image.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88" y="2092325"/>
                        <a:ext cx="2516187" cy="336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1272" name="Group 4"/>
          <p:cNvGrpSpPr>
            <a:grpSpLocks/>
          </p:cNvGrpSpPr>
          <p:nvPr/>
        </p:nvGrpSpPr>
        <p:grpSpPr bwMode="auto">
          <a:xfrm>
            <a:off x="6248400" y="1101725"/>
            <a:ext cx="2913063" cy="5003800"/>
            <a:chOff x="2009" y="576"/>
            <a:chExt cx="1835" cy="3152"/>
          </a:xfrm>
        </p:grpSpPr>
        <p:sp>
          <p:nvSpPr>
            <p:cNvPr id="11276" name="Text Box 5"/>
            <p:cNvSpPr txBox="1">
              <a:spLocks noChangeArrowheads="1"/>
            </p:cNvSpPr>
            <p:nvPr/>
          </p:nvSpPr>
          <p:spPr bwMode="auto">
            <a:xfrm>
              <a:off x="3600" y="1082"/>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R</a:t>
              </a:r>
            </a:p>
          </p:txBody>
        </p:sp>
        <p:graphicFrame>
          <p:nvGraphicFramePr>
            <p:cNvPr id="11268" name="Object 4"/>
            <p:cNvGraphicFramePr>
              <a:graphicFrameLocks noChangeAspect="1"/>
            </p:cNvGraphicFramePr>
            <p:nvPr/>
          </p:nvGraphicFramePr>
          <p:xfrm>
            <a:off x="2009" y="576"/>
            <a:ext cx="1577" cy="1040"/>
          </p:xfrm>
          <a:graphic>
            <a:graphicData uri="http://schemas.openxmlformats.org/presentationml/2006/ole">
              <mc:AlternateContent xmlns:mc="http://schemas.openxmlformats.org/markup-compatibility/2006">
                <mc:Choice xmlns:v="urn:schemas-microsoft-com:vml" Requires="v">
                  <p:oleObj spid="_x0000_s201735" name="Image" r:id="rId5" imgW="2503353" imgH="1651959" progId="Photoshop.Image.4">
                    <p:embed/>
                  </p:oleObj>
                </mc:Choice>
                <mc:Fallback>
                  <p:oleObj name="Image" r:id="rId5" imgW="2503353" imgH="1651959" progId="Photoshop.Image.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9" y="576"/>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77" name="Text Box 7"/>
            <p:cNvSpPr txBox="1">
              <a:spLocks noChangeArrowheads="1"/>
            </p:cNvSpPr>
            <p:nvPr/>
          </p:nvSpPr>
          <p:spPr bwMode="auto">
            <a:xfrm>
              <a:off x="3585" y="2016"/>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G</a:t>
              </a:r>
            </a:p>
          </p:txBody>
        </p:sp>
        <p:graphicFrame>
          <p:nvGraphicFramePr>
            <p:cNvPr id="11269" name="Object 5"/>
            <p:cNvGraphicFramePr>
              <a:graphicFrameLocks noChangeAspect="1"/>
            </p:cNvGraphicFramePr>
            <p:nvPr/>
          </p:nvGraphicFramePr>
          <p:xfrm>
            <a:off x="2009" y="2688"/>
            <a:ext cx="1577" cy="1040"/>
          </p:xfrm>
          <a:graphic>
            <a:graphicData uri="http://schemas.openxmlformats.org/presentationml/2006/ole">
              <mc:AlternateContent xmlns:mc="http://schemas.openxmlformats.org/markup-compatibility/2006">
                <mc:Choice xmlns:v="urn:schemas-microsoft-com:vml" Requires="v">
                  <p:oleObj spid="_x0000_s201736" name="Image" r:id="rId7" imgW="2503353" imgH="1651959" progId="Photoshop.Image.4">
                    <p:embed/>
                  </p:oleObj>
                </mc:Choice>
                <mc:Fallback>
                  <p:oleObj name="Image" r:id="rId7" imgW="2503353" imgH="1651959" progId="Photoshop.Image.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9" y="2688"/>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78" name="Text Box 9"/>
            <p:cNvSpPr txBox="1">
              <a:spLocks noChangeArrowheads="1"/>
            </p:cNvSpPr>
            <p:nvPr/>
          </p:nvSpPr>
          <p:spPr bwMode="auto">
            <a:xfrm>
              <a:off x="3600" y="309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B</a:t>
              </a:r>
            </a:p>
          </p:txBody>
        </p:sp>
        <p:graphicFrame>
          <p:nvGraphicFramePr>
            <p:cNvPr id="11270" name="Object 6"/>
            <p:cNvGraphicFramePr>
              <a:graphicFrameLocks noChangeAspect="1"/>
            </p:cNvGraphicFramePr>
            <p:nvPr/>
          </p:nvGraphicFramePr>
          <p:xfrm>
            <a:off x="2016" y="1632"/>
            <a:ext cx="1577" cy="1040"/>
          </p:xfrm>
          <a:graphic>
            <a:graphicData uri="http://schemas.openxmlformats.org/presentationml/2006/ole">
              <mc:AlternateContent xmlns:mc="http://schemas.openxmlformats.org/markup-compatibility/2006">
                <mc:Choice xmlns:v="urn:schemas-microsoft-com:vml" Requires="v">
                  <p:oleObj spid="_x0000_s201737" name="Image" r:id="rId9" imgW="2503353" imgH="1651959" progId="Photoshop.Image.4">
                    <p:embed/>
                  </p:oleObj>
                </mc:Choice>
                <mc:Fallback>
                  <p:oleObj name="Image" r:id="rId9" imgW="2503353" imgH="1651959" progId="Photoshop.Image.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6" y="1632"/>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aphicFrame>
        <p:nvGraphicFramePr>
          <p:cNvPr id="326667" name="Object 3"/>
          <p:cNvGraphicFramePr>
            <a:graphicFrameLocks noChangeAspect="1"/>
          </p:cNvGraphicFramePr>
          <p:nvPr/>
        </p:nvGraphicFramePr>
        <p:xfrm>
          <a:off x="3352800" y="2092325"/>
          <a:ext cx="2516188" cy="3367088"/>
        </p:xfrm>
        <a:graphic>
          <a:graphicData uri="http://schemas.openxmlformats.org/presentationml/2006/ole">
            <mc:AlternateContent xmlns:mc="http://schemas.openxmlformats.org/markup-compatibility/2006">
              <mc:Choice xmlns:v="urn:schemas-microsoft-com:vml" Requires="v">
                <p:oleObj spid="_x0000_s201738" name="Image" r:id="rId11" imgW="2516061" imgH="3367455" progId="Photoshop.Image.4">
                  <p:embed/>
                </p:oleObj>
              </mc:Choice>
              <mc:Fallback>
                <p:oleObj name="Image" r:id="rId11" imgW="2516061" imgH="3367455" progId="Photoshop.Image.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2800" y="2092325"/>
                        <a:ext cx="2516188" cy="336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73" name="Text Box 12"/>
          <p:cNvSpPr txBox="1">
            <a:spLocks noChangeArrowheads="1"/>
          </p:cNvSpPr>
          <p:nvPr/>
        </p:nvSpPr>
        <p:spPr bwMode="auto">
          <a:xfrm>
            <a:off x="974725" y="5680075"/>
            <a:ext cx="113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original</a:t>
            </a:r>
          </a:p>
        </p:txBody>
      </p:sp>
      <p:sp>
        <p:nvSpPr>
          <p:cNvPr id="11274" name="Text Box 13"/>
          <p:cNvSpPr txBox="1">
            <a:spLocks noChangeArrowheads="1"/>
          </p:cNvSpPr>
          <p:nvPr/>
        </p:nvSpPr>
        <p:spPr bwMode="auto">
          <a:xfrm>
            <a:off x="3871913" y="5638800"/>
            <a:ext cx="1385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processed</a:t>
            </a:r>
          </a:p>
        </p:txBody>
      </p:sp>
      <p:sp>
        <p:nvSpPr>
          <p:cNvPr id="11275" name="TextBox 13"/>
          <p:cNvSpPr txBox="1">
            <a:spLocks noChangeArrowheads="1"/>
          </p:cNvSpPr>
          <p:nvPr/>
        </p:nvSpPr>
        <p:spPr bwMode="auto">
          <a:xfrm>
            <a:off x="6681788" y="6519863"/>
            <a:ext cx="2462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600">
                <a:solidFill>
                  <a:srgbClr val="000000"/>
                </a:solidFill>
                <a:latin typeface="Arial" charset="0"/>
                <a:cs typeface="Arial" charset="0"/>
              </a:rPr>
              <a:t>Slide credit: Bill Freeman</a:t>
            </a:r>
          </a:p>
        </p:txBody>
      </p:sp>
    </p:spTree>
    <p:extLst>
      <p:ext uri="{BB962C8B-B14F-4D97-AF65-F5344CB8AC3E}">
        <p14:creationId xmlns:p14="http://schemas.microsoft.com/office/powerpoint/2010/main" val="2048903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6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2"/>
          <p:cNvSpPr>
            <a:spLocks noGrp="1" noChangeArrowheads="1"/>
          </p:cNvSpPr>
          <p:nvPr>
            <p:ph type="title"/>
          </p:nvPr>
        </p:nvSpPr>
        <p:spPr>
          <a:xfrm>
            <a:off x="685800" y="457200"/>
            <a:ext cx="7772400" cy="914400"/>
          </a:xfrm>
        </p:spPr>
        <p:txBody>
          <a:bodyPr/>
          <a:lstStyle/>
          <a:p>
            <a:pPr eaLnBrk="1" hangingPunct="1"/>
            <a:r>
              <a:rPr lang="en-US">
                <a:latin typeface="Arial" charset="0"/>
                <a:cs typeface="Arial" charset="0"/>
              </a:rPr>
              <a:t>Blurring the R component</a:t>
            </a:r>
          </a:p>
        </p:txBody>
      </p:sp>
      <p:graphicFrame>
        <p:nvGraphicFramePr>
          <p:cNvPr id="12290" name="Object 2"/>
          <p:cNvGraphicFramePr>
            <a:graphicFrameLocks noChangeAspect="1"/>
          </p:cNvGraphicFramePr>
          <p:nvPr/>
        </p:nvGraphicFramePr>
        <p:xfrm>
          <a:off x="381000" y="2147888"/>
          <a:ext cx="2516188" cy="3367087"/>
        </p:xfrm>
        <a:graphic>
          <a:graphicData uri="http://schemas.openxmlformats.org/presentationml/2006/ole">
            <mc:AlternateContent xmlns:mc="http://schemas.openxmlformats.org/markup-compatibility/2006">
              <mc:Choice xmlns:v="urn:schemas-microsoft-com:vml" Requires="v">
                <p:oleObj spid="_x0000_s202758" name="Image" r:id="rId3" imgW="2516061" imgH="3367455" progId="Photoshop.Image.4">
                  <p:embed/>
                </p:oleObj>
              </mc:Choice>
              <mc:Fallback>
                <p:oleObj name="Image" r:id="rId3" imgW="2516061" imgH="3367455" progId="Photoshop.Image.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147888"/>
                        <a:ext cx="2516188" cy="336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6" name="Text Box 4"/>
          <p:cNvSpPr txBox="1">
            <a:spLocks noChangeArrowheads="1"/>
          </p:cNvSpPr>
          <p:nvPr/>
        </p:nvSpPr>
        <p:spPr bwMode="auto">
          <a:xfrm>
            <a:off x="974725" y="5541963"/>
            <a:ext cx="113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original</a:t>
            </a:r>
          </a:p>
        </p:txBody>
      </p:sp>
      <p:sp>
        <p:nvSpPr>
          <p:cNvPr id="12297" name="Text Box 5"/>
          <p:cNvSpPr txBox="1">
            <a:spLocks noChangeArrowheads="1"/>
          </p:cNvSpPr>
          <p:nvPr/>
        </p:nvSpPr>
        <p:spPr bwMode="auto">
          <a:xfrm>
            <a:off x="3871913" y="5500688"/>
            <a:ext cx="1385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processed</a:t>
            </a:r>
          </a:p>
        </p:txBody>
      </p:sp>
      <p:grpSp>
        <p:nvGrpSpPr>
          <p:cNvPr id="12298" name="Group 6"/>
          <p:cNvGrpSpPr>
            <a:grpSpLocks/>
          </p:cNvGrpSpPr>
          <p:nvPr/>
        </p:nvGrpSpPr>
        <p:grpSpPr bwMode="auto">
          <a:xfrm>
            <a:off x="6096000" y="1219200"/>
            <a:ext cx="2919413" cy="5003800"/>
            <a:chOff x="2064" y="864"/>
            <a:chExt cx="1839" cy="3152"/>
          </a:xfrm>
        </p:grpSpPr>
        <p:sp>
          <p:nvSpPr>
            <p:cNvPr id="12300" name="Text Box 7"/>
            <p:cNvSpPr txBox="1">
              <a:spLocks noChangeArrowheads="1"/>
            </p:cNvSpPr>
            <p:nvPr/>
          </p:nvSpPr>
          <p:spPr bwMode="auto">
            <a:xfrm>
              <a:off x="3648" y="1370"/>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R</a:t>
              </a:r>
            </a:p>
          </p:txBody>
        </p:sp>
        <p:graphicFrame>
          <p:nvGraphicFramePr>
            <p:cNvPr id="12292" name="Object 4"/>
            <p:cNvGraphicFramePr>
              <a:graphicFrameLocks noChangeAspect="1"/>
            </p:cNvGraphicFramePr>
            <p:nvPr/>
          </p:nvGraphicFramePr>
          <p:xfrm>
            <a:off x="2064" y="1920"/>
            <a:ext cx="1577" cy="1040"/>
          </p:xfrm>
          <a:graphic>
            <a:graphicData uri="http://schemas.openxmlformats.org/presentationml/2006/ole">
              <mc:AlternateContent xmlns:mc="http://schemas.openxmlformats.org/markup-compatibility/2006">
                <mc:Choice xmlns:v="urn:schemas-microsoft-com:vml" Requires="v">
                  <p:oleObj spid="_x0000_s202759" name="Image" r:id="rId5" imgW="2503353" imgH="1651959" progId="Photoshop.Image.4">
                    <p:embed/>
                  </p:oleObj>
                </mc:Choice>
                <mc:Fallback>
                  <p:oleObj name="Image" r:id="rId5" imgW="2503353" imgH="1651959" progId="Photoshop.Image.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1920"/>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301" name="Text Box 9"/>
            <p:cNvSpPr txBox="1">
              <a:spLocks noChangeArrowheads="1"/>
            </p:cNvSpPr>
            <p:nvPr/>
          </p:nvSpPr>
          <p:spPr bwMode="auto">
            <a:xfrm>
              <a:off x="3648" y="230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G</a:t>
              </a:r>
            </a:p>
          </p:txBody>
        </p:sp>
        <p:graphicFrame>
          <p:nvGraphicFramePr>
            <p:cNvPr id="12293" name="Object 5"/>
            <p:cNvGraphicFramePr>
              <a:graphicFrameLocks noChangeAspect="1"/>
            </p:cNvGraphicFramePr>
            <p:nvPr/>
          </p:nvGraphicFramePr>
          <p:xfrm>
            <a:off x="2064" y="2976"/>
            <a:ext cx="1577" cy="1040"/>
          </p:xfrm>
          <a:graphic>
            <a:graphicData uri="http://schemas.openxmlformats.org/presentationml/2006/ole">
              <mc:AlternateContent xmlns:mc="http://schemas.openxmlformats.org/markup-compatibility/2006">
                <mc:Choice xmlns:v="urn:schemas-microsoft-com:vml" Requires="v">
                  <p:oleObj spid="_x0000_s202760" name="Image" r:id="rId7" imgW="2503353" imgH="1651959" progId="Photoshop.Image.4">
                    <p:embed/>
                  </p:oleObj>
                </mc:Choice>
                <mc:Fallback>
                  <p:oleObj name="Image" r:id="rId7" imgW="2503353" imgH="1651959" progId="Photoshop.Image.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4" y="2976"/>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302" name="Text Box 11"/>
            <p:cNvSpPr txBox="1">
              <a:spLocks noChangeArrowheads="1"/>
            </p:cNvSpPr>
            <p:nvPr/>
          </p:nvSpPr>
          <p:spPr bwMode="auto">
            <a:xfrm>
              <a:off x="3648" y="3386"/>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B</a:t>
              </a:r>
            </a:p>
          </p:txBody>
        </p:sp>
        <p:graphicFrame>
          <p:nvGraphicFramePr>
            <p:cNvPr id="12294" name="Object 6"/>
            <p:cNvGraphicFramePr>
              <a:graphicFrameLocks noChangeAspect="1"/>
            </p:cNvGraphicFramePr>
            <p:nvPr/>
          </p:nvGraphicFramePr>
          <p:xfrm>
            <a:off x="2064" y="864"/>
            <a:ext cx="1577" cy="1040"/>
          </p:xfrm>
          <a:graphic>
            <a:graphicData uri="http://schemas.openxmlformats.org/presentationml/2006/ole">
              <mc:AlternateContent xmlns:mc="http://schemas.openxmlformats.org/markup-compatibility/2006">
                <mc:Choice xmlns:v="urn:schemas-microsoft-com:vml" Requires="v">
                  <p:oleObj spid="_x0000_s202761" name="Image" r:id="rId9" imgW="2503353" imgH="1651959" progId="Photoshop.Image.4">
                    <p:embed/>
                  </p:oleObj>
                </mc:Choice>
                <mc:Fallback>
                  <p:oleObj name="Image" r:id="rId9" imgW="2503353" imgH="1651959" progId="Photoshop.Image.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864"/>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aphicFrame>
        <p:nvGraphicFramePr>
          <p:cNvPr id="327693" name="Object 3"/>
          <p:cNvGraphicFramePr>
            <a:graphicFrameLocks noChangeAspect="1"/>
          </p:cNvGraphicFramePr>
          <p:nvPr/>
        </p:nvGraphicFramePr>
        <p:xfrm>
          <a:off x="3352800" y="2133600"/>
          <a:ext cx="2516188" cy="3367088"/>
        </p:xfrm>
        <a:graphic>
          <a:graphicData uri="http://schemas.openxmlformats.org/presentationml/2006/ole">
            <mc:AlternateContent xmlns:mc="http://schemas.openxmlformats.org/markup-compatibility/2006">
              <mc:Choice xmlns:v="urn:schemas-microsoft-com:vml" Requires="v">
                <p:oleObj spid="_x0000_s202762" name="Image" r:id="rId11" imgW="2516061" imgH="3367455" progId="Photoshop.Image.4">
                  <p:embed/>
                </p:oleObj>
              </mc:Choice>
              <mc:Fallback>
                <p:oleObj name="Image" r:id="rId11" imgW="2516061" imgH="3367455" progId="Photoshop.Image.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2800" y="2133600"/>
                        <a:ext cx="2516188" cy="336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9" name="TextBox 13"/>
          <p:cNvSpPr txBox="1">
            <a:spLocks noChangeArrowheads="1"/>
          </p:cNvSpPr>
          <p:nvPr/>
        </p:nvSpPr>
        <p:spPr bwMode="auto">
          <a:xfrm>
            <a:off x="6681788" y="6519863"/>
            <a:ext cx="2462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600">
                <a:solidFill>
                  <a:srgbClr val="000000"/>
                </a:solidFill>
                <a:latin typeface="Arial" charset="0"/>
                <a:cs typeface="Arial" charset="0"/>
              </a:rPr>
              <a:t>Slide credit: Bill Freeman</a:t>
            </a:r>
          </a:p>
        </p:txBody>
      </p:sp>
    </p:spTree>
    <p:extLst>
      <p:ext uri="{BB962C8B-B14F-4D97-AF65-F5344CB8AC3E}">
        <p14:creationId xmlns:p14="http://schemas.microsoft.com/office/powerpoint/2010/main" val="3240093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Rectangle 2"/>
          <p:cNvSpPr>
            <a:spLocks noGrp="1" noChangeArrowheads="1"/>
          </p:cNvSpPr>
          <p:nvPr>
            <p:ph type="title"/>
          </p:nvPr>
        </p:nvSpPr>
        <p:spPr>
          <a:xfrm>
            <a:off x="685800" y="457200"/>
            <a:ext cx="7772400" cy="914400"/>
          </a:xfrm>
        </p:spPr>
        <p:txBody>
          <a:bodyPr/>
          <a:lstStyle/>
          <a:p>
            <a:pPr eaLnBrk="1" hangingPunct="1"/>
            <a:r>
              <a:rPr lang="en-US">
                <a:latin typeface="Arial" charset="0"/>
                <a:cs typeface="Arial" charset="0"/>
              </a:rPr>
              <a:t>Blurring the B component</a:t>
            </a:r>
          </a:p>
        </p:txBody>
      </p:sp>
      <p:graphicFrame>
        <p:nvGraphicFramePr>
          <p:cNvPr id="13314" name="Object 2"/>
          <p:cNvGraphicFramePr>
            <a:graphicFrameLocks noChangeAspect="1"/>
          </p:cNvGraphicFramePr>
          <p:nvPr/>
        </p:nvGraphicFramePr>
        <p:xfrm>
          <a:off x="381000" y="2286000"/>
          <a:ext cx="2516188" cy="3367088"/>
        </p:xfrm>
        <a:graphic>
          <a:graphicData uri="http://schemas.openxmlformats.org/presentationml/2006/ole">
            <mc:AlternateContent xmlns:mc="http://schemas.openxmlformats.org/markup-compatibility/2006">
              <mc:Choice xmlns:v="urn:schemas-microsoft-com:vml" Requires="v">
                <p:oleObj spid="_x0000_s203782" name="Image" r:id="rId3" imgW="2516061" imgH="3367455" progId="Photoshop.Image.4">
                  <p:embed/>
                </p:oleObj>
              </mc:Choice>
              <mc:Fallback>
                <p:oleObj name="Image" r:id="rId3" imgW="2516061" imgH="3367455" progId="Photoshop.Image.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0"/>
                        <a:ext cx="2516188" cy="336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20" name="Text Box 4"/>
          <p:cNvSpPr txBox="1">
            <a:spLocks noChangeArrowheads="1"/>
          </p:cNvSpPr>
          <p:nvPr/>
        </p:nvSpPr>
        <p:spPr bwMode="auto">
          <a:xfrm>
            <a:off x="974725" y="5680075"/>
            <a:ext cx="113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original</a:t>
            </a:r>
          </a:p>
        </p:txBody>
      </p:sp>
      <p:grpSp>
        <p:nvGrpSpPr>
          <p:cNvPr id="13321" name="Group 5"/>
          <p:cNvGrpSpPr>
            <a:grpSpLocks/>
          </p:cNvGrpSpPr>
          <p:nvPr/>
        </p:nvGrpSpPr>
        <p:grpSpPr bwMode="auto">
          <a:xfrm>
            <a:off x="6072188" y="1295400"/>
            <a:ext cx="2919412" cy="5080000"/>
            <a:chOff x="2064" y="816"/>
            <a:chExt cx="1839" cy="3200"/>
          </a:xfrm>
        </p:grpSpPr>
        <p:sp>
          <p:nvSpPr>
            <p:cNvPr id="13325" name="Text Box 6"/>
            <p:cNvSpPr txBox="1">
              <a:spLocks noChangeArrowheads="1"/>
            </p:cNvSpPr>
            <p:nvPr/>
          </p:nvSpPr>
          <p:spPr bwMode="auto">
            <a:xfrm>
              <a:off x="3648" y="1370"/>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R</a:t>
              </a:r>
            </a:p>
          </p:txBody>
        </p:sp>
        <p:graphicFrame>
          <p:nvGraphicFramePr>
            <p:cNvPr id="13316" name="Object 4"/>
            <p:cNvGraphicFramePr>
              <a:graphicFrameLocks noChangeAspect="1"/>
            </p:cNvGraphicFramePr>
            <p:nvPr/>
          </p:nvGraphicFramePr>
          <p:xfrm>
            <a:off x="2064" y="1920"/>
            <a:ext cx="1577" cy="1040"/>
          </p:xfrm>
          <a:graphic>
            <a:graphicData uri="http://schemas.openxmlformats.org/presentationml/2006/ole">
              <mc:AlternateContent xmlns:mc="http://schemas.openxmlformats.org/markup-compatibility/2006">
                <mc:Choice xmlns:v="urn:schemas-microsoft-com:vml" Requires="v">
                  <p:oleObj spid="_x0000_s203783" name="Image" r:id="rId5" imgW="2503353" imgH="1651959" progId="Photoshop.Image.4">
                    <p:embed/>
                  </p:oleObj>
                </mc:Choice>
                <mc:Fallback>
                  <p:oleObj name="Image" r:id="rId5" imgW="2503353" imgH="1651959" progId="Photoshop.Image.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1920"/>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26" name="Text Box 8"/>
            <p:cNvSpPr txBox="1">
              <a:spLocks noChangeArrowheads="1"/>
            </p:cNvSpPr>
            <p:nvPr/>
          </p:nvSpPr>
          <p:spPr bwMode="auto">
            <a:xfrm>
              <a:off x="3648" y="230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G</a:t>
              </a:r>
            </a:p>
          </p:txBody>
        </p:sp>
        <p:sp>
          <p:nvSpPr>
            <p:cNvPr id="13327" name="Text Box 9"/>
            <p:cNvSpPr txBox="1">
              <a:spLocks noChangeArrowheads="1"/>
            </p:cNvSpPr>
            <p:nvPr/>
          </p:nvSpPr>
          <p:spPr bwMode="auto">
            <a:xfrm>
              <a:off x="3648" y="3386"/>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B</a:t>
              </a:r>
            </a:p>
          </p:txBody>
        </p:sp>
        <p:graphicFrame>
          <p:nvGraphicFramePr>
            <p:cNvPr id="13317" name="Object 5"/>
            <p:cNvGraphicFramePr>
              <a:graphicFrameLocks noChangeAspect="1"/>
            </p:cNvGraphicFramePr>
            <p:nvPr/>
          </p:nvGraphicFramePr>
          <p:xfrm>
            <a:off x="2064" y="816"/>
            <a:ext cx="1577" cy="1040"/>
          </p:xfrm>
          <a:graphic>
            <a:graphicData uri="http://schemas.openxmlformats.org/presentationml/2006/ole">
              <mc:AlternateContent xmlns:mc="http://schemas.openxmlformats.org/markup-compatibility/2006">
                <mc:Choice xmlns:v="urn:schemas-microsoft-com:vml" Requires="v">
                  <p:oleObj spid="_x0000_s203784" name="Image" r:id="rId7" imgW="2503353" imgH="1651959" progId="Photoshop.Image.4">
                    <p:embed/>
                  </p:oleObj>
                </mc:Choice>
                <mc:Fallback>
                  <p:oleObj name="Image" r:id="rId7" imgW="2503353" imgH="1651959" progId="Photoshop.Image.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4" y="816"/>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318" name="Object 6"/>
            <p:cNvGraphicFramePr>
              <a:graphicFrameLocks noChangeAspect="1"/>
            </p:cNvGraphicFramePr>
            <p:nvPr/>
          </p:nvGraphicFramePr>
          <p:xfrm>
            <a:off x="2064" y="2976"/>
            <a:ext cx="1577" cy="1040"/>
          </p:xfrm>
          <a:graphic>
            <a:graphicData uri="http://schemas.openxmlformats.org/presentationml/2006/ole">
              <mc:AlternateContent xmlns:mc="http://schemas.openxmlformats.org/markup-compatibility/2006">
                <mc:Choice xmlns:v="urn:schemas-microsoft-com:vml" Requires="v">
                  <p:oleObj spid="_x0000_s203785" name="Image" r:id="rId9" imgW="2503353" imgH="1651959" progId="Photoshop.Image.4">
                    <p:embed/>
                  </p:oleObj>
                </mc:Choice>
                <mc:Fallback>
                  <p:oleObj name="Image" r:id="rId9" imgW="2503353" imgH="1651959" progId="Photoshop.Image.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2976"/>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3" name="Group 12"/>
          <p:cNvGrpSpPr>
            <a:grpSpLocks/>
          </p:cNvGrpSpPr>
          <p:nvPr/>
        </p:nvGrpSpPr>
        <p:grpSpPr bwMode="auto">
          <a:xfrm>
            <a:off x="3198813" y="2320925"/>
            <a:ext cx="2516187" cy="3775075"/>
            <a:chOff x="3984" y="1392"/>
            <a:chExt cx="1585" cy="2378"/>
          </a:xfrm>
        </p:grpSpPr>
        <p:sp>
          <p:nvSpPr>
            <p:cNvPr id="13324" name="Text Box 13"/>
            <p:cNvSpPr txBox="1">
              <a:spLocks noChangeArrowheads="1"/>
            </p:cNvSpPr>
            <p:nvPr/>
          </p:nvSpPr>
          <p:spPr bwMode="auto">
            <a:xfrm>
              <a:off x="4320" y="3482"/>
              <a:ext cx="87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processed</a:t>
              </a:r>
            </a:p>
          </p:txBody>
        </p:sp>
        <p:graphicFrame>
          <p:nvGraphicFramePr>
            <p:cNvPr id="13315" name="Object 3"/>
            <p:cNvGraphicFramePr>
              <a:graphicFrameLocks noChangeAspect="1"/>
            </p:cNvGraphicFramePr>
            <p:nvPr/>
          </p:nvGraphicFramePr>
          <p:xfrm>
            <a:off x="3984" y="1392"/>
            <a:ext cx="1585" cy="2121"/>
          </p:xfrm>
          <a:graphic>
            <a:graphicData uri="http://schemas.openxmlformats.org/presentationml/2006/ole">
              <mc:AlternateContent xmlns:mc="http://schemas.openxmlformats.org/markup-compatibility/2006">
                <mc:Choice xmlns:v="urn:schemas-microsoft-com:vml" Requires="v">
                  <p:oleObj spid="_x0000_s203786" name="Image" r:id="rId11" imgW="2516061" imgH="3367455" progId="Photoshop.Image.4">
                    <p:embed/>
                  </p:oleObj>
                </mc:Choice>
                <mc:Fallback>
                  <p:oleObj name="Image" r:id="rId11" imgW="2516061" imgH="3367455" progId="Photoshop.Image.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4" y="1392"/>
                          <a:ext cx="1585" cy="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3323" name="TextBox 14"/>
          <p:cNvSpPr txBox="1">
            <a:spLocks noChangeArrowheads="1"/>
          </p:cNvSpPr>
          <p:nvPr/>
        </p:nvSpPr>
        <p:spPr bwMode="auto">
          <a:xfrm>
            <a:off x="6681788" y="6519863"/>
            <a:ext cx="2462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600">
                <a:solidFill>
                  <a:srgbClr val="000000"/>
                </a:solidFill>
                <a:latin typeface="Arial" charset="0"/>
                <a:cs typeface="Arial" charset="0"/>
              </a:rPr>
              <a:t>Slide credit: Bill Freeman</a:t>
            </a:r>
          </a:p>
        </p:txBody>
      </p:sp>
    </p:spTree>
    <p:extLst>
      <p:ext uri="{BB962C8B-B14F-4D97-AF65-F5344CB8AC3E}">
        <p14:creationId xmlns:p14="http://schemas.microsoft.com/office/powerpoint/2010/main" val="430009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endParaRPr lang="en-US">
              <a:latin typeface="Arial" charset="0"/>
              <a:cs typeface="Arial" charset="0"/>
            </a:endParaRPr>
          </a:p>
        </p:txBody>
      </p:sp>
      <p:sp>
        <p:nvSpPr>
          <p:cNvPr id="14340" name="Rectangle 3"/>
          <p:cNvSpPr>
            <a:spLocks noGrp="1" noChangeArrowheads="1"/>
          </p:cNvSpPr>
          <p:nvPr>
            <p:ph type="body" idx="1"/>
          </p:nvPr>
        </p:nvSpPr>
        <p:spPr>
          <a:xfrm>
            <a:off x="609600" y="2362200"/>
            <a:ext cx="1905000" cy="3810000"/>
          </a:xfrm>
        </p:spPr>
        <p:txBody>
          <a:bodyPr/>
          <a:lstStyle/>
          <a:p>
            <a:pPr eaLnBrk="1" hangingPunct="1">
              <a:buFontTx/>
              <a:buNone/>
            </a:pPr>
            <a:r>
              <a:rPr lang="en-US" sz="2000">
                <a:latin typeface="Arial" charset="0"/>
                <a:cs typeface="Arial" charset="0"/>
              </a:rPr>
              <a:t>From W. E. Glenn, in Digital Images and Human Vision, MIT Press, edited by Watson, 1993</a:t>
            </a:r>
          </a:p>
        </p:txBody>
      </p:sp>
      <p:graphicFrame>
        <p:nvGraphicFramePr>
          <p:cNvPr id="14338" name="Object 2"/>
          <p:cNvGraphicFramePr>
            <a:graphicFrameLocks noChangeAspect="1"/>
          </p:cNvGraphicFramePr>
          <p:nvPr/>
        </p:nvGraphicFramePr>
        <p:xfrm>
          <a:off x="3276600" y="304800"/>
          <a:ext cx="4857750" cy="6029325"/>
        </p:xfrm>
        <a:graphic>
          <a:graphicData uri="http://schemas.openxmlformats.org/presentationml/2006/ole">
            <mc:AlternateContent xmlns:mc="http://schemas.openxmlformats.org/markup-compatibility/2006">
              <mc:Choice xmlns:v="urn:schemas-microsoft-com:vml" Requires="v">
                <p:oleObj spid="_x0000_s204802" name="Image" r:id="rId3" imgW="6480762" imgH="8043770" progId="Photoshop.Image.4">
                  <p:embed/>
                </p:oleObj>
              </mc:Choice>
              <mc:Fallback>
                <p:oleObj name="Image" r:id="rId3" imgW="6480762" imgH="8043770" progId="Photoshop.Image.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04800"/>
                        <a:ext cx="485775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341" name="TextBox 4"/>
          <p:cNvSpPr txBox="1">
            <a:spLocks noChangeArrowheads="1"/>
          </p:cNvSpPr>
          <p:nvPr/>
        </p:nvSpPr>
        <p:spPr bwMode="auto">
          <a:xfrm>
            <a:off x="6681788" y="6519863"/>
            <a:ext cx="2462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600">
                <a:solidFill>
                  <a:srgbClr val="000000"/>
                </a:solidFill>
                <a:latin typeface="Arial" charset="0"/>
                <a:cs typeface="Arial" charset="0"/>
              </a:rPr>
              <a:t>Slide credit: Bill Freeman</a:t>
            </a:r>
          </a:p>
        </p:txBody>
      </p:sp>
    </p:spTree>
    <p:extLst>
      <p:ext uri="{BB962C8B-B14F-4D97-AF65-F5344CB8AC3E}">
        <p14:creationId xmlns:p14="http://schemas.microsoft.com/office/powerpoint/2010/main" val="30740451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a:xfrm>
            <a:off x="457200" y="228600"/>
            <a:ext cx="7772400" cy="1143000"/>
          </a:xfrm>
        </p:spPr>
        <p:txBody>
          <a:bodyPr/>
          <a:lstStyle/>
          <a:p>
            <a:pPr eaLnBrk="1" hangingPunct="1"/>
            <a:r>
              <a:rPr lang="en-US">
                <a:latin typeface="Arial" charset="0"/>
                <a:cs typeface="Arial" charset="0"/>
              </a:rPr>
              <a:t>Lab color components</a:t>
            </a:r>
          </a:p>
        </p:txBody>
      </p:sp>
      <p:sp>
        <p:nvSpPr>
          <p:cNvPr id="15367" name="Text Box 3"/>
          <p:cNvSpPr txBox="1">
            <a:spLocks noChangeArrowheads="1"/>
          </p:cNvSpPr>
          <p:nvPr/>
        </p:nvSpPr>
        <p:spPr bwMode="auto">
          <a:xfrm>
            <a:off x="5715000" y="1717675"/>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L</a:t>
            </a:r>
          </a:p>
        </p:txBody>
      </p:sp>
      <p:sp>
        <p:nvSpPr>
          <p:cNvPr id="15368" name="Text Box 4"/>
          <p:cNvSpPr txBox="1">
            <a:spLocks noChangeArrowheads="1"/>
          </p:cNvSpPr>
          <p:nvPr/>
        </p:nvSpPr>
        <p:spPr bwMode="auto">
          <a:xfrm>
            <a:off x="5691188" y="3200400"/>
            <a:ext cx="319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a</a:t>
            </a:r>
          </a:p>
        </p:txBody>
      </p:sp>
      <p:sp>
        <p:nvSpPr>
          <p:cNvPr id="15369" name="Text Box 5"/>
          <p:cNvSpPr txBox="1">
            <a:spLocks noChangeArrowheads="1"/>
          </p:cNvSpPr>
          <p:nvPr/>
        </p:nvSpPr>
        <p:spPr bwMode="auto">
          <a:xfrm>
            <a:off x="5715000" y="49180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b</a:t>
            </a:r>
          </a:p>
        </p:txBody>
      </p:sp>
      <p:graphicFrame>
        <p:nvGraphicFramePr>
          <p:cNvPr id="15362" name="Object 2"/>
          <p:cNvGraphicFramePr>
            <a:graphicFrameLocks noChangeAspect="1"/>
          </p:cNvGraphicFramePr>
          <p:nvPr/>
        </p:nvGraphicFramePr>
        <p:xfrm>
          <a:off x="446088" y="1905000"/>
          <a:ext cx="2516187" cy="3367088"/>
        </p:xfrm>
        <a:graphic>
          <a:graphicData uri="http://schemas.openxmlformats.org/presentationml/2006/ole">
            <mc:AlternateContent xmlns:mc="http://schemas.openxmlformats.org/markup-compatibility/2006">
              <mc:Choice xmlns:v="urn:schemas-microsoft-com:vml" Requires="v">
                <p:oleObj spid="_x0000_s205829" name="Image" r:id="rId3" imgW="2516061" imgH="3367455" progId="Photoshop.Image.4">
                  <p:embed/>
                </p:oleObj>
              </mc:Choice>
              <mc:Fallback>
                <p:oleObj name="Image" r:id="rId3" imgW="2516061" imgH="3367455" progId="Photoshop.Image.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88" y="1905000"/>
                        <a:ext cx="2516187" cy="336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363" name="Object 3"/>
          <p:cNvGraphicFramePr>
            <a:graphicFrameLocks noChangeAspect="1"/>
          </p:cNvGraphicFramePr>
          <p:nvPr/>
        </p:nvGraphicFramePr>
        <p:xfrm>
          <a:off x="3124200" y="1143000"/>
          <a:ext cx="2503488" cy="1651000"/>
        </p:xfrm>
        <a:graphic>
          <a:graphicData uri="http://schemas.openxmlformats.org/presentationml/2006/ole">
            <mc:AlternateContent xmlns:mc="http://schemas.openxmlformats.org/markup-compatibility/2006">
              <mc:Choice xmlns:v="urn:schemas-microsoft-com:vml" Requires="v">
                <p:oleObj spid="_x0000_s205830" name="Image" r:id="rId5" imgW="2503353" imgH="1651959" progId="Photoshop.Image.4">
                  <p:embed/>
                </p:oleObj>
              </mc:Choice>
              <mc:Fallback>
                <p:oleObj name="Image" r:id="rId5" imgW="2503353" imgH="1651959" progId="Photoshop.Image.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1143000"/>
                        <a:ext cx="2503488"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364" name="Object 4"/>
          <p:cNvGraphicFramePr>
            <a:graphicFrameLocks noChangeAspect="1"/>
          </p:cNvGraphicFramePr>
          <p:nvPr/>
        </p:nvGraphicFramePr>
        <p:xfrm>
          <a:off x="3124200" y="2819400"/>
          <a:ext cx="2503488" cy="1651000"/>
        </p:xfrm>
        <a:graphic>
          <a:graphicData uri="http://schemas.openxmlformats.org/presentationml/2006/ole">
            <mc:AlternateContent xmlns:mc="http://schemas.openxmlformats.org/markup-compatibility/2006">
              <mc:Choice xmlns:v="urn:schemas-microsoft-com:vml" Requires="v">
                <p:oleObj spid="_x0000_s205831" name="Image" r:id="rId7" imgW="2503353" imgH="1651959" progId="Photoshop.Image.4">
                  <p:embed/>
                </p:oleObj>
              </mc:Choice>
              <mc:Fallback>
                <p:oleObj name="Image" r:id="rId7" imgW="2503353" imgH="1651959" progId="Photoshop.Image.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2819400"/>
                        <a:ext cx="2503488"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365" name="Object 5"/>
          <p:cNvGraphicFramePr>
            <a:graphicFrameLocks noChangeAspect="1"/>
          </p:cNvGraphicFramePr>
          <p:nvPr/>
        </p:nvGraphicFramePr>
        <p:xfrm>
          <a:off x="3124200" y="4572000"/>
          <a:ext cx="2503488" cy="1651000"/>
        </p:xfrm>
        <a:graphic>
          <a:graphicData uri="http://schemas.openxmlformats.org/presentationml/2006/ole">
            <mc:AlternateContent xmlns:mc="http://schemas.openxmlformats.org/markup-compatibility/2006">
              <mc:Choice xmlns:v="urn:schemas-microsoft-com:vml" Requires="v">
                <p:oleObj spid="_x0000_s205832" name="Image" r:id="rId9" imgW="2503353" imgH="1651959" progId="Photoshop.Image.4">
                  <p:embed/>
                </p:oleObj>
              </mc:Choice>
              <mc:Fallback>
                <p:oleObj name="Image" r:id="rId9" imgW="2503353" imgH="1651959" progId="Photoshop.Image.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4572000"/>
                        <a:ext cx="2503488"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370" name="Text Box 10"/>
          <p:cNvSpPr txBox="1">
            <a:spLocks noChangeArrowheads="1"/>
          </p:cNvSpPr>
          <p:nvPr/>
        </p:nvSpPr>
        <p:spPr bwMode="auto">
          <a:xfrm>
            <a:off x="6553200" y="1717675"/>
            <a:ext cx="22256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2400">
                <a:solidFill>
                  <a:srgbClr val="000000"/>
                </a:solidFill>
                <a:latin typeface="Times New Roman" charset="0"/>
                <a:cs typeface="Arial" charset="0"/>
              </a:rPr>
              <a:t>A rotation of the color coordinates into directions that are more perceptually meaningful:  </a:t>
            </a:r>
          </a:p>
          <a:p>
            <a:pPr defTabSz="914400" fontAlgn="base">
              <a:spcBef>
                <a:spcPct val="0"/>
              </a:spcBef>
              <a:spcAft>
                <a:spcPct val="0"/>
              </a:spcAft>
            </a:pPr>
            <a:r>
              <a:rPr lang="en-US" sz="2400">
                <a:solidFill>
                  <a:srgbClr val="000000"/>
                </a:solidFill>
                <a:latin typeface="Times New Roman" charset="0"/>
                <a:cs typeface="Arial" charset="0"/>
              </a:rPr>
              <a:t>L: luminance, </a:t>
            </a:r>
          </a:p>
          <a:p>
            <a:pPr defTabSz="914400" fontAlgn="base">
              <a:spcBef>
                <a:spcPct val="0"/>
              </a:spcBef>
              <a:spcAft>
                <a:spcPct val="0"/>
              </a:spcAft>
            </a:pPr>
            <a:r>
              <a:rPr lang="en-US" sz="2400">
                <a:solidFill>
                  <a:srgbClr val="000000"/>
                </a:solidFill>
                <a:latin typeface="Times New Roman" charset="0"/>
                <a:cs typeface="Arial" charset="0"/>
              </a:rPr>
              <a:t>a: red-green, </a:t>
            </a:r>
          </a:p>
          <a:p>
            <a:pPr defTabSz="914400" fontAlgn="base">
              <a:spcBef>
                <a:spcPct val="0"/>
              </a:spcBef>
              <a:spcAft>
                <a:spcPct val="0"/>
              </a:spcAft>
            </a:pPr>
            <a:r>
              <a:rPr lang="en-US" sz="2400">
                <a:solidFill>
                  <a:srgbClr val="000000"/>
                </a:solidFill>
                <a:latin typeface="Times New Roman" charset="0"/>
                <a:cs typeface="Arial" charset="0"/>
              </a:rPr>
              <a:t>b: blue-yellow</a:t>
            </a:r>
          </a:p>
        </p:txBody>
      </p:sp>
      <p:sp>
        <p:nvSpPr>
          <p:cNvPr id="15371" name="TextBox 10"/>
          <p:cNvSpPr txBox="1">
            <a:spLocks noChangeArrowheads="1"/>
          </p:cNvSpPr>
          <p:nvPr/>
        </p:nvSpPr>
        <p:spPr bwMode="auto">
          <a:xfrm>
            <a:off x="6681788" y="6519863"/>
            <a:ext cx="2462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600">
                <a:solidFill>
                  <a:srgbClr val="000000"/>
                </a:solidFill>
                <a:latin typeface="Arial" charset="0"/>
                <a:cs typeface="Arial" charset="0"/>
              </a:rPr>
              <a:t>Slide credit: Bill Freeman</a:t>
            </a:r>
          </a:p>
        </p:txBody>
      </p:sp>
    </p:spTree>
    <p:extLst>
      <p:ext uri="{BB962C8B-B14F-4D97-AF65-F5344CB8AC3E}">
        <p14:creationId xmlns:p14="http://schemas.microsoft.com/office/powerpoint/2010/main" val="26678084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Rectangle 2"/>
          <p:cNvSpPr>
            <a:spLocks noGrp="1" noChangeArrowheads="1"/>
          </p:cNvSpPr>
          <p:nvPr>
            <p:ph type="title"/>
          </p:nvPr>
        </p:nvSpPr>
        <p:spPr>
          <a:xfrm>
            <a:off x="457200" y="228600"/>
            <a:ext cx="7772400" cy="1143000"/>
          </a:xfrm>
        </p:spPr>
        <p:txBody>
          <a:bodyPr/>
          <a:lstStyle/>
          <a:p>
            <a:pPr eaLnBrk="1" hangingPunct="1"/>
            <a:r>
              <a:rPr lang="en-US">
                <a:latin typeface="Arial" charset="0"/>
                <a:cs typeface="Arial" charset="0"/>
              </a:rPr>
              <a:t>Blurring the L Lab component</a:t>
            </a:r>
          </a:p>
        </p:txBody>
      </p:sp>
      <p:graphicFrame>
        <p:nvGraphicFramePr>
          <p:cNvPr id="16386" name="Object 2"/>
          <p:cNvGraphicFramePr>
            <a:graphicFrameLocks noChangeAspect="1"/>
          </p:cNvGraphicFramePr>
          <p:nvPr/>
        </p:nvGraphicFramePr>
        <p:xfrm>
          <a:off x="446088" y="1905000"/>
          <a:ext cx="2516187" cy="3367088"/>
        </p:xfrm>
        <a:graphic>
          <a:graphicData uri="http://schemas.openxmlformats.org/presentationml/2006/ole">
            <mc:AlternateContent xmlns:mc="http://schemas.openxmlformats.org/markup-compatibility/2006">
              <mc:Choice xmlns:v="urn:schemas-microsoft-com:vml" Requires="v">
                <p:oleObj spid="_x0000_s206854" name="Image" r:id="rId4" imgW="2516061" imgH="3367455" progId="Photoshop.Image.4">
                  <p:embed/>
                </p:oleObj>
              </mc:Choice>
              <mc:Fallback>
                <p:oleObj name="Image" r:id="rId4" imgW="2516061" imgH="3367455" progId="Photoshop.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8" y="1905000"/>
                        <a:ext cx="2516187" cy="336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6392" name="Group 4"/>
          <p:cNvGrpSpPr>
            <a:grpSpLocks/>
          </p:cNvGrpSpPr>
          <p:nvPr/>
        </p:nvGrpSpPr>
        <p:grpSpPr bwMode="auto">
          <a:xfrm>
            <a:off x="6172200" y="1168400"/>
            <a:ext cx="2960688" cy="5080000"/>
            <a:chOff x="1968" y="720"/>
            <a:chExt cx="1865" cy="3200"/>
          </a:xfrm>
        </p:grpSpPr>
        <p:sp>
          <p:nvSpPr>
            <p:cNvPr id="16397" name="Text Box 5"/>
            <p:cNvSpPr txBox="1">
              <a:spLocks noChangeArrowheads="1"/>
            </p:cNvSpPr>
            <p:nvPr/>
          </p:nvSpPr>
          <p:spPr bwMode="auto">
            <a:xfrm>
              <a:off x="3600" y="1082"/>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L</a:t>
              </a:r>
            </a:p>
          </p:txBody>
        </p:sp>
        <p:sp>
          <p:nvSpPr>
            <p:cNvPr id="16398" name="Text Box 6"/>
            <p:cNvSpPr txBox="1">
              <a:spLocks noChangeArrowheads="1"/>
            </p:cNvSpPr>
            <p:nvPr/>
          </p:nvSpPr>
          <p:spPr bwMode="auto">
            <a:xfrm>
              <a:off x="3585" y="2016"/>
              <a:ext cx="2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a</a:t>
              </a:r>
            </a:p>
          </p:txBody>
        </p:sp>
        <p:sp>
          <p:nvSpPr>
            <p:cNvPr id="16399" name="Text Box 7"/>
            <p:cNvSpPr txBox="1">
              <a:spLocks noChangeArrowheads="1"/>
            </p:cNvSpPr>
            <p:nvPr/>
          </p:nvSpPr>
          <p:spPr bwMode="auto">
            <a:xfrm>
              <a:off x="3600" y="3098"/>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b</a:t>
              </a:r>
            </a:p>
          </p:txBody>
        </p:sp>
        <p:graphicFrame>
          <p:nvGraphicFramePr>
            <p:cNvPr id="16388" name="Object 4"/>
            <p:cNvGraphicFramePr>
              <a:graphicFrameLocks noChangeAspect="1"/>
            </p:cNvGraphicFramePr>
            <p:nvPr/>
          </p:nvGraphicFramePr>
          <p:xfrm>
            <a:off x="1968" y="1776"/>
            <a:ext cx="1577" cy="1040"/>
          </p:xfrm>
          <a:graphic>
            <a:graphicData uri="http://schemas.openxmlformats.org/presentationml/2006/ole">
              <mc:AlternateContent xmlns:mc="http://schemas.openxmlformats.org/markup-compatibility/2006">
                <mc:Choice xmlns:v="urn:schemas-microsoft-com:vml" Requires="v">
                  <p:oleObj spid="_x0000_s206855" name="Image" r:id="rId6" imgW="2503353" imgH="1651959" progId="Photoshop.Image.4">
                    <p:embed/>
                  </p:oleObj>
                </mc:Choice>
                <mc:Fallback>
                  <p:oleObj name="Image" r:id="rId6" imgW="2503353" imgH="1651959" progId="Photoshop.Image.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 y="1776"/>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389" name="Object 5"/>
            <p:cNvGraphicFramePr>
              <a:graphicFrameLocks noChangeAspect="1"/>
            </p:cNvGraphicFramePr>
            <p:nvPr/>
          </p:nvGraphicFramePr>
          <p:xfrm>
            <a:off x="1968" y="2880"/>
            <a:ext cx="1577" cy="1040"/>
          </p:xfrm>
          <a:graphic>
            <a:graphicData uri="http://schemas.openxmlformats.org/presentationml/2006/ole">
              <mc:AlternateContent xmlns:mc="http://schemas.openxmlformats.org/markup-compatibility/2006">
                <mc:Choice xmlns:v="urn:schemas-microsoft-com:vml" Requires="v">
                  <p:oleObj spid="_x0000_s206856" name="Image" r:id="rId8" imgW="2503353" imgH="1651959" progId="Photoshop.Image.4">
                    <p:embed/>
                  </p:oleObj>
                </mc:Choice>
                <mc:Fallback>
                  <p:oleObj name="Image" r:id="rId8" imgW="2503353" imgH="1651959" progId="Photoshop.Image.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8" y="2880"/>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390" name="Object 6"/>
            <p:cNvGraphicFramePr>
              <a:graphicFrameLocks noChangeAspect="1"/>
            </p:cNvGraphicFramePr>
            <p:nvPr/>
          </p:nvGraphicFramePr>
          <p:xfrm>
            <a:off x="1968" y="720"/>
            <a:ext cx="1577" cy="1040"/>
          </p:xfrm>
          <a:graphic>
            <a:graphicData uri="http://schemas.openxmlformats.org/presentationml/2006/ole">
              <mc:AlternateContent xmlns:mc="http://schemas.openxmlformats.org/markup-compatibility/2006">
                <mc:Choice xmlns:v="urn:schemas-microsoft-com:vml" Requires="v">
                  <p:oleObj spid="_x0000_s206857" name="Image" r:id="rId10" imgW="2503353" imgH="1651959" progId="Photoshop.Image.4">
                    <p:embed/>
                  </p:oleObj>
                </mc:Choice>
                <mc:Fallback>
                  <p:oleObj name="Image" r:id="rId10" imgW="2503353" imgH="1651959" progId="Photoshop.Image.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8" y="720"/>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6393" name="Text Box 11"/>
          <p:cNvSpPr txBox="1">
            <a:spLocks noChangeArrowheads="1"/>
          </p:cNvSpPr>
          <p:nvPr/>
        </p:nvSpPr>
        <p:spPr bwMode="auto">
          <a:xfrm>
            <a:off x="1127125" y="5299075"/>
            <a:ext cx="113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original</a:t>
            </a:r>
          </a:p>
        </p:txBody>
      </p:sp>
      <p:grpSp>
        <p:nvGrpSpPr>
          <p:cNvPr id="3" name="Group 12"/>
          <p:cNvGrpSpPr>
            <a:grpSpLocks/>
          </p:cNvGrpSpPr>
          <p:nvPr/>
        </p:nvGrpSpPr>
        <p:grpSpPr bwMode="auto">
          <a:xfrm>
            <a:off x="3427413" y="1905000"/>
            <a:ext cx="2516187" cy="3886200"/>
            <a:chOff x="4032" y="1200"/>
            <a:chExt cx="1585" cy="2448"/>
          </a:xfrm>
        </p:grpSpPr>
        <p:graphicFrame>
          <p:nvGraphicFramePr>
            <p:cNvPr id="16387" name="Object 3"/>
            <p:cNvGraphicFramePr>
              <a:graphicFrameLocks noChangeAspect="1"/>
            </p:cNvGraphicFramePr>
            <p:nvPr/>
          </p:nvGraphicFramePr>
          <p:xfrm>
            <a:off x="4032" y="1200"/>
            <a:ext cx="1585" cy="2121"/>
          </p:xfrm>
          <a:graphic>
            <a:graphicData uri="http://schemas.openxmlformats.org/presentationml/2006/ole">
              <mc:AlternateContent xmlns:mc="http://schemas.openxmlformats.org/markup-compatibility/2006">
                <mc:Choice xmlns:v="urn:schemas-microsoft-com:vml" Requires="v">
                  <p:oleObj spid="_x0000_s206858" name="Image" r:id="rId12" imgW="2516061" imgH="3367455" progId="Photoshop.Image.4">
                    <p:embed/>
                  </p:oleObj>
                </mc:Choice>
                <mc:Fallback>
                  <p:oleObj name="Image" r:id="rId12" imgW="2516061" imgH="3367455" progId="Photoshop.Image.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2" y="1200"/>
                          <a:ext cx="1585" cy="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396" name="Text Box 14"/>
            <p:cNvSpPr txBox="1">
              <a:spLocks noChangeArrowheads="1"/>
            </p:cNvSpPr>
            <p:nvPr/>
          </p:nvSpPr>
          <p:spPr bwMode="auto">
            <a:xfrm>
              <a:off x="4368" y="3360"/>
              <a:ext cx="87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processed</a:t>
              </a:r>
            </a:p>
          </p:txBody>
        </p:sp>
      </p:grpSp>
      <p:sp>
        <p:nvSpPr>
          <p:cNvPr id="16395" name="TextBox 14"/>
          <p:cNvSpPr txBox="1">
            <a:spLocks noChangeArrowheads="1"/>
          </p:cNvSpPr>
          <p:nvPr/>
        </p:nvSpPr>
        <p:spPr bwMode="auto">
          <a:xfrm>
            <a:off x="6681788" y="6519863"/>
            <a:ext cx="2462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600">
                <a:solidFill>
                  <a:srgbClr val="000000"/>
                </a:solidFill>
                <a:latin typeface="Arial" charset="0"/>
                <a:cs typeface="Arial" charset="0"/>
              </a:rPr>
              <a:t>Slide credit: Bill Freeman</a:t>
            </a:r>
          </a:p>
        </p:txBody>
      </p:sp>
    </p:spTree>
    <p:extLst>
      <p:ext uri="{BB962C8B-B14F-4D97-AF65-F5344CB8AC3E}">
        <p14:creationId xmlns:p14="http://schemas.microsoft.com/office/powerpoint/2010/main" val="3161307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446088" y="1905000"/>
          <a:ext cx="2516187" cy="3367088"/>
        </p:xfrm>
        <a:graphic>
          <a:graphicData uri="http://schemas.openxmlformats.org/presentationml/2006/ole">
            <mc:AlternateContent xmlns:mc="http://schemas.openxmlformats.org/markup-compatibility/2006">
              <mc:Choice xmlns:v="urn:schemas-microsoft-com:vml" Requires="v">
                <p:oleObj spid="_x0000_s208902" name="Image" r:id="rId4" imgW="2516061" imgH="3367455" progId="Photoshop.Image.4">
                  <p:embed/>
                </p:oleObj>
              </mc:Choice>
              <mc:Fallback>
                <p:oleObj name="Image" r:id="rId4" imgW="2516061" imgH="3367455" progId="Photoshop.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8" y="1905000"/>
                        <a:ext cx="2516187" cy="336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415" name="Text Box 3"/>
          <p:cNvSpPr txBox="1">
            <a:spLocks noChangeArrowheads="1"/>
          </p:cNvSpPr>
          <p:nvPr/>
        </p:nvSpPr>
        <p:spPr bwMode="auto">
          <a:xfrm>
            <a:off x="1127125" y="5299075"/>
            <a:ext cx="113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original</a:t>
            </a:r>
          </a:p>
        </p:txBody>
      </p:sp>
      <p:sp>
        <p:nvSpPr>
          <p:cNvPr id="17416" name="Rectangle 4"/>
          <p:cNvSpPr>
            <a:spLocks noGrp="1" noChangeArrowheads="1"/>
          </p:cNvSpPr>
          <p:nvPr>
            <p:ph type="title"/>
          </p:nvPr>
        </p:nvSpPr>
        <p:spPr>
          <a:xfrm>
            <a:off x="685800" y="152400"/>
            <a:ext cx="7772400" cy="990600"/>
          </a:xfrm>
        </p:spPr>
        <p:txBody>
          <a:bodyPr/>
          <a:lstStyle/>
          <a:p>
            <a:pPr eaLnBrk="1" hangingPunct="1"/>
            <a:r>
              <a:rPr lang="en-US">
                <a:latin typeface="Arial" charset="0"/>
                <a:cs typeface="Arial" charset="0"/>
              </a:rPr>
              <a:t>Blurring the a Lab component</a:t>
            </a:r>
          </a:p>
        </p:txBody>
      </p:sp>
      <p:grpSp>
        <p:nvGrpSpPr>
          <p:cNvPr id="17417" name="Group 5"/>
          <p:cNvGrpSpPr>
            <a:grpSpLocks/>
          </p:cNvGrpSpPr>
          <p:nvPr/>
        </p:nvGrpSpPr>
        <p:grpSpPr bwMode="auto">
          <a:xfrm>
            <a:off x="6096000" y="1143000"/>
            <a:ext cx="2960688" cy="5080000"/>
            <a:chOff x="1968" y="720"/>
            <a:chExt cx="1865" cy="3200"/>
          </a:xfrm>
        </p:grpSpPr>
        <p:sp>
          <p:nvSpPr>
            <p:cNvPr id="17421" name="Text Box 6"/>
            <p:cNvSpPr txBox="1">
              <a:spLocks noChangeArrowheads="1"/>
            </p:cNvSpPr>
            <p:nvPr/>
          </p:nvSpPr>
          <p:spPr bwMode="auto">
            <a:xfrm>
              <a:off x="3600" y="1082"/>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L</a:t>
              </a:r>
            </a:p>
          </p:txBody>
        </p:sp>
        <p:sp>
          <p:nvSpPr>
            <p:cNvPr id="17422" name="Text Box 7"/>
            <p:cNvSpPr txBox="1">
              <a:spLocks noChangeArrowheads="1"/>
            </p:cNvSpPr>
            <p:nvPr/>
          </p:nvSpPr>
          <p:spPr bwMode="auto">
            <a:xfrm>
              <a:off x="3585" y="2016"/>
              <a:ext cx="2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a</a:t>
              </a:r>
            </a:p>
          </p:txBody>
        </p:sp>
        <p:sp>
          <p:nvSpPr>
            <p:cNvPr id="17423" name="Text Box 8"/>
            <p:cNvSpPr txBox="1">
              <a:spLocks noChangeArrowheads="1"/>
            </p:cNvSpPr>
            <p:nvPr/>
          </p:nvSpPr>
          <p:spPr bwMode="auto">
            <a:xfrm>
              <a:off x="3600" y="3098"/>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b</a:t>
              </a:r>
            </a:p>
          </p:txBody>
        </p:sp>
        <p:graphicFrame>
          <p:nvGraphicFramePr>
            <p:cNvPr id="17412" name="Object 4"/>
            <p:cNvGraphicFramePr>
              <a:graphicFrameLocks noChangeAspect="1"/>
            </p:cNvGraphicFramePr>
            <p:nvPr/>
          </p:nvGraphicFramePr>
          <p:xfrm>
            <a:off x="1968" y="2880"/>
            <a:ext cx="1577" cy="1040"/>
          </p:xfrm>
          <a:graphic>
            <a:graphicData uri="http://schemas.openxmlformats.org/presentationml/2006/ole">
              <mc:AlternateContent xmlns:mc="http://schemas.openxmlformats.org/markup-compatibility/2006">
                <mc:Choice xmlns:v="urn:schemas-microsoft-com:vml" Requires="v">
                  <p:oleObj spid="_x0000_s208903" name="Image" r:id="rId6" imgW="2503353" imgH="1651959" progId="Photoshop.Image.4">
                    <p:embed/>
                  </p:oleObj>
                </mc:Choice>
                <mc:Fallback>
                  <p:oleObj name="Image" r:id="rId6" imgW="2503353" imgH="1651959" progId="Photoshop.Image.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 y="2880"/>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413" name="Object 5"/>
            <p:cNvGraphicFramePr>
              <a:graphicFrameLocks noChangeAspect="1"/>
            </p:cNvGraphicFramePr>
            <p:nvPr/>
          </p:nvGraphicFramePr>
          <p:xfrm>
            <a:off x="1968" y="720"/>
            <a:ext cx="1577" cy="1040"/>
          </p:xfrm>
          <a:graphic>
            <a:graphicData uri="http://schemas.openxmlformats.org/presentationml/2006/ole">
              <mc:AlternateContent xmlns:mc="http://schemas.openxmlformats.org/markup-compatibility/2006">
                <mc:Choice xmlns:v="urn:schemas-microsoft-com:vml" Requires="v">
                  <p:oleObj spid="_x0000_s208904" name="Image" r:id="rId8" imgW="2503353" imgH="1651959" progId="Photoshop.Image.4">
                    <p:embed/>
                  </p:oleObj>
                </mc:Choice>
                <mc:Fallback>
                  <p:oleObj name="Image" r:id="rId8" imgW="2503353" imgH="1651959" progId="Photoshop.Image.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8" y="720"/>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414" name="Object 6"/>
            <p:cNvGraphicFramePr>
              <a:graphicFrameLocks noChangeAspect="1"/>
            </p:cNvGraphicFramePr>
            <p:nvPr/>
          </p:nvGraphicFramePr>
          <p:xfrm>
            <a:off x="1968" y="1776"/>
            <a:ext cx="1577" cy="1040"/>
          </p:xfrm>
          <a:graphic>
            <a:graphicData uri="http://schemas.openxmlformats.org/presentationml/2006/ole">
              <mc:AlternateContent xmlns:mc="http://schemas.openxmlformats.org/markup-compatibility/2006">
                <mc:Choice xmlns:v="urn:schemas-microsoft-com:vml" Requires="v">
                  <p:oleObj spid="_x0000_s208905" name="Image" r:id="rId10" imgW="2503353" imgH="1651959" progId="Photoshop.Image.4">
                    <p:embed/>
                  </p:oleObj>
                </mc:Choice>
                <mc:Fallback>
                  <p:oleObj name="Image" r:id="rId10" imgW="2503353" imgH="1651959" progId="Photoshop.Image.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8" y="1776"/>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3" name="Group 12"/>
          <p:cNvGrpSpPr>
            <a:grpSpLocks/>
          </p:cNvGrpSpPr>
          <p:nvPr/>
        </p:nvGrpSpPr>
        <p:grpSpPr bwMode="auto">
          <a:xfrm>
            <a:off x="3198813" y="1905000"/>
            <a:ext cx="2516187" cy="3962400"/>
            <a:chOff x="3840" y="1152"/>
            <a:chExt cx="1585" cy="2496"/>
          </a:xfrm>
        </p:grpSpPr>
        <p:sp>
          <p:nvSpPr>
            <p:cNvPr id="17420" name="Text Box 13"/>
            <p:cNvSpPr txBox="1">
              <a:spLocks noChangeArrowheads="1"/>
            </p:cNvSpPr>
            <p:nvPr/>
          </p:nvSpPr>
          <p:spPr bwMode="auto">
            <a:xfrm>
              <a:off x="4368" y="3360"/>
              <a:ext cx="87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processed</a:t>
              </a:r>
            </a:p>
          </p:txBody>
        </p:sp>
        <p:graphicFrame>
          <p:nvGraphicFramePr>
            <p:cNvPr id="17411" name="Object 3"/>
            <p:cNvGraphicFramePr>
              <a:graphicFrameLocks noChangeAspect="1"/>
            </p:cNvGraphicFramePr>
            <p:nvPr/>
          </p:nvGraphicFramePr>
          <p:xfrm>
            <a:off x="3840" y="1152"/>
            <a:ext cx="1585" cy="2121"/>
          </p:xfrm>
          <a:graphic>
            <a:graphicData uri="http://schemas.openxmlformats.org/presentationml/2006/ole">
              <mc:AlternateContent xmlns:mc="http://schemas.openxmlformats.org/markup-compatibility/2006">
                <mc:Choice xmlns:v="urn:schemas-microsoft-com:vml" Requires="v">
                  <p:oleObj spid="_x0000_s208906" name="Image" r:id="rId12" imgW="2516061" imgH="3367455" progId="Photoshop.Image.4">
                    <p:embed/>
                  </p:oleObj>
                </mc:Choice>
                <mc:Fallback>
                  <p:oleObj name="Image" r:id="rId12" imgW="2516061" imgH="3367455" progId="Photoshop.Image.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40" y="1152"/>
                          <a:ext cx="1585" cy="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7419" name="TextBox 14"/>
          <p:cNvSpPr txBox="1">
            <a:spLocks noChangeArrowheads="1"/>
          </p:cNvSpPr>
          <p:nvPr/>
        </p:nvSpPr>
        <p:spPr bwMode="auto">
          <a:xfrm>
            <a:off x="6681788" y="6519863"/>
            <a:ext cx="2462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600">
                <a:solidFill>
                  <a:srgbClr val="000000"/>
                </a:solidFill>
                <a:latin typeface="Arial" charset="0"/>
                <a:cs typeface="Arial" charset="0"/>
              </a:rPr>
              <a:t>Slide credit: Bill Freeman</a:t>
            </a:r>
          </a:p>
        </p:txBody>
      </p:sp>
    </p:spTree>
    <p:extLst>
      <p:ext uri="{BB962C8B-B14F-4D97-AF65-F5344CB8AC3E}">
        <p14:creationId xmlns:p14="http://schemas.microsoft.com/office/powerpoint/2010/main" val="1964862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Rectangle 2"/>
          <p:cNvSpPr>
            <a:spLocks noGrp="1" noChangeArrowheads="1"/>
          </p:cNvSpPr>
          <p:nvPr>
            <p:ph type="title"/>
          </p:nvPr>
        </p:nvSpPr>
        <p:spPr>
          <a:xfrm>
            <a:off x="457200" y="228600"/>
            <a:ext cx="7772400" cy="1143000"/>
          </a:xfrm>
        </p:spPr>
        <p:txBody>
          <a:bodyPr/>
          <a:lstStyle/>
          <a:p>
            <a:pPr eaLnBrk="1" hangingPunct="1"/>
            <a:r>
              <a:rPr lang="en-US">
                <a:latin typeface="Arial" charset="0"/>
                <a:cs typeface="Arial" charset="0"/>
              </a:rPr>
              <a:t>Blurring the b Lab component</a:t>
            </a:r>
          </a:p>
        </p:txBody>
      </p:sp>
      <p:graphicFrame>
        <p:nvGraphicFramePr>
          <p:cNvPr id="18434" name="Object 2"/>
          <p:cNvGraphicFramePr>
            <a:graphicFrameLocks noChangeAspect="1"/>
          </p:cNvGraphicFramePr>
          <p:nvPr/>
        </p:nvGraphicFramePr>
        <p:xfrm>
          <a:off x="446088" y="1905000"/>
          <a:ext cx="2516187" cy="3367088"/>
        </p:xfrm>
        <a:graphic>
          <a:graphicData uri="http://schemas.openxmlformats.org/presentationml/2006/ole">
            <mc:AlternateContent xmlns:mc="http://schemas.openxmlformats.org/markup-compatibility/2006">
              <mc:Choice xmlns:v="urn:schemas-microsoft-com:vml" Requires="v">
                <p:oleObj spid="_x0000_s210950" name="Image" r:id="rId4" imgW="2516061" imgH="3367455" progId="Photoshop.Image.4">
                  <p:embed/>
                </p:oleObj>
              </mc:Choice>
              <mc:Fallback>
                <p:oleObj name="Image" r:id="rId4" imgW="2516061" imgH="3367455" progId="Photoshop.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8" y="1905000"/>
                        <a:ext cx="2516187" cy="336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440" name="Text Box 4"/>
          <p:cNvSpPr txBox="1">
            <a:spLocks noChangeArrowheads="1"/>
          </p:cNvSpPr>
          <p:nvPr/>
        </p:nvSpPr>
        <p:spPr bwMode="auto">
          <a:xfrm>
            <a:off x="1127125" y="5299075"/>
            <a:ext cx="113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original</a:t>
            </a:r>
          </a:p>
        </p:txBody>
      </p:sp>
      <p:grpSp>
        <p:nvGrpSpPr>
          <p:cNvPr id="18441" name="Group 5"/>
          <p:cNvGrpSpPr>
            <a:grpSpLocks/>
          </p:cNvGrpSpPr>
          <p:nvPr/>
        </p:nvGrpSpPr>
        <p:grpSpPr bwMode="auto">
          <a:xfrm>
            <a:off x="6030913" y="1066800"/>
            <a:ext cx="2960687" cy="5156200"/>
            <a:chOff x="1968" y="672"/>
            <a:chExt cx="1865" cy="3248"/>
          </a:xfrm>
        </p:grpSpPr>
        <p:sp>
          <p:nvSpPr>
            <p:cNvPr id="18445" name="Text Box 6"/>
            <p:cNvSpPr txBox="1">
              <a:spLocks noChangeArrowheads="1"/>
            </p:cNvSpPr>
            <p:nvPr/>
          </p:nvSpPr>
          <p:spPr bwMode="auto">
            <a:xfrm>
              <a:off x="3600" y="1082"/>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L</a:t>
              </a:r>
            </a:p>
          </p:txBody>
        </p:sp>
        <p:sp>
          <p:nvSpPr>
            <p:cNvPr id="18446" name="Text Box 7"/>
            <p:cNvSpPr txBox="1">
              <a:spLocks noChangeArrowheads="1"/>
            </p:cNvSpPr>
            <p:nvPr/>
          </p:nvSpPr>
          <p:spPr bwMode="auto">
            <a:xfrm>
              <a:off x="3585" y="2016"/>
              <a:ext cx="2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a</a:t>
              </a:r>
            </a:p>
          </p:txBody>
        </p:sp>
        <p:sp>
          <p:nvSpPr>
            <p:cNvPr id="18447" name="Text Box 8"/>
            <p:cNvSpPr txBox="1">
              <a:spLocks noChangeArrowheads="1"/>
            </p:cNvSpPr>
            <p:nvPr/>
          </p:nvSpPr>
          <p:spPr bwMode="auto">
            <a:xfrm>
              <a:off x="3600" y="3098"/>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b</a:t>
              </a:r>
            </a:p>
          </p:txBody>
        </p:sp>
        <p:graphicFrame>
          <p:nvGraphicFramePr>
            <p:cNvPr id="18436" name="Object 4"/>
            <p:cNvGraphicFramePr>
              <a:graphicFrameLocks noChangeAspect="1"/>
            </p:cNvGraphicFramePr>
            <p:nvPr/>
          </p:nvGraphicFramePr>
          <p:xfrm>
            <a:off x="1968" y="1776"/>
            <a:ext cx="1577" cy="1040"/>
          </p:xfrm>
          <a:graphic>
            <a:graphicData uri="http://schemas.openxmlformats.org/presentationml/2006/ole">
              <mc:AlternateContent xmlns:mc="http://schemas.openxmlformats.org/markup-compatibility/2006">
                <mc:Choice xmlns:v="urn:schemas-microsoft-com:vml" Requires="v">
                  <p:oleObj spid="_x0000_s210951" name="Image" r:id="rId6" imgW="2503353" imgH="1651959" progId="Photoshop.Image.4">
                    <p:embed/>
                  </p:oleObj>
                </mc:Choice>
                <mc:Fallback>
                  <p:oleObj name="Image" r:id="rId6" imgW="2503353" imgH="1651959" progId="Photoshop.Image.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 y="1776"/>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437" name="Object 5"/>
            <p:cNvGraphicFramePr>
              <a:graphicFrameLocks noChangeAspect="1"/>
            </p:cNvGraphicFramePr>
            <p:nvPr/>
          </p:nvGraphicFramePr>
          <p:xfrm>
            <a:off x="1968" y="2880"/>
            <a:ext cx="1577" cy="1040"/>
          </p:xfrm>
          <a:graphic>
            <a:graphicData uri="http://schemas.openxmlformats.org/presentationml/2006/ole">
              <mc:AlternateContent xmlns:mc="http://schemas.openxmlformats.org/markup-compatibility/2006">
                <mc:Choice xmlns:v="urn:schemas-microsoft-com:vml" Requires="v">
                  <p:oleObj spid="_x0000_s210952" name="Image" r:id="rId8" imgW="2503353" imgH="1651959" progId="Photoshop.Image.4">
                    <p:embed/>
                  </p:oleObj>
                </mc:Choice>
                <mc:Fallback>
                  <p:oleObj name="Image" r:id="rId8" imgW="2503353" imgH="1651959" progId="Photoshop.Image.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8" y="2880"/>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438" name="Object 6"/>
            <p:cNvGraphicFramePr>
              <a:graphicFrameLocks noChangeAspect="1"/>
            </p:cNvGraphicFramePr>
            <p:nvPr/>
          </p:nvGraphicFramePr>
          <p:xfrm>
            <a:off x="1968" y="672"/>
            <a:ext cx="1577" cy="1040"/>
          </p:xfrm>
          <a:graphic>
            <a:graphicData uri="http://schemas.openxmlformats.org/presentationml/2006/ole">
              <mc:AlternateContent xmlns:mc="http://schemas.openxmlformats.org/markup-compatibility/2006">
                <mc:Choice xmlns:v="urn:schemas-microsoft-com:vml" Requires="v">
                  <p:oleObj spid="_x0000_s210953" name="Image" r:id="rId10" imgW="2503353" imgH="1651959" progId="Photoshop.Image.4">
                    <p:embed/>
                  </p:oleObj>
                </mc:Choice>
                <mc:Fallback>
                  <p:oleObj name="Image" r:id="rId10" imgW="2503353" imgH="1651959" progId="Photoshop.Image.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8" y="672"/>
                          <a:ext cx="1577"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3" name="Group 12"/>
          <p:cNvGrpSpPr>
            <a:grpSpLocks/>
          </p:cNvGrpSpPr>
          <p:nvPr/>
        </p:nvGrpSpPr>
        <p:grpSpPr bwMode="auto">
          <a:xfrm>
            <a:off x="3198813" y="1905000"/>
            <a:ext cx="2516187" cy="3810000"/>
            <a:chOff x="3936" y="1248"/>
            <a:chExt cx="1585" cy="2400"/>
          </a:xfrm>
        </p:grpSpPr>
        <p:sp>
          <p:nvSpPr>
            <p:cNvPr id="18444" name="Text Box 13"/>
            <p:cNvSpPr txBox="1">
              <a:spLocks noChangeArrowheads="1"/>
            </p:cNvSpPr>
            <p:nvPr/>
          </p:nvSpPr>
          <p:spPr bwMode="auto">
            <a:xfrm>
              <a:off x="4368" y="3360"/>
              <a:ext cx="87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Times New Roman" charset="0"/>
                  <a:cs typeface="Arial" charset="0"/>
                </a:rPr>
                <a:t>processed</a:t>
              </a:r>
            </a:p>
          </p:txBody>
        </p:sp>
        <p:graphicFrame>
          <p:nvGraphicFramePr>
            <p:cNvPr id="18435" name="Object 3"/>
            <p:cNvGraphicFramePr>
              <a:graphicFrameLocks noChangeAspect="1"/>
            </p:cNvGraphicFramePr>
            <p:nvPr/>
          </p:nvGraphicFramePr>
          <p:xfrm>
            <a:off x="3936" y="1248"/>
            <a:ext cx="1585" cy="2121"/>
          </p:xfrm>
          <a:graphic>
            <a:graphicData uri="http://schemas.openxmlformats.org/presentationml/2006/ole">
              <mc:AlternateContent xmlns:mc="http://schemas.openxmlformats.org/markup-compatibility/2006">
                <mc:Choice xmlns:v="urn:schemas-microsoft-com:vml" Requires="v">
                  <p:oleObj spid="_x0000_s210954" name="Image" r:id="rId12" imgW="2516061" imgH="3367455" progId="Photoshop.Image.4">
                    <p:embed/>
                  </p:oleObj>
                </mc:Choice>
                <mc:Fallback>
                  <p:oleObj name="Image" r:id="rId12" imgW="2516061" imgH="3367455" progId="Photoshop.Image.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6" y="1248"/>
                          <a:ext cx="1585" cy="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8443" name="TextBox 14"/>
          <p:cNvSpPr txBox="1">
            <a:spLocks noChangeArrowheads="1"/>
          </p:cNvSpPr>
          <p:nvPr/>
        </p:nvSpPr>
        <p:spPr bwMode="auto">
          <a:xfrm>
            <a:off x="6681788" y="6519863"/>
            <a:ext cx="2462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600">
                <a:solidFill>
                  <a:srgbClr val="000000"/>
                </a:solidFill>
                <a:latin typeface="Arial" charset="0"/>
                <a:cs typeface="Arial" charset="0"/>
              </a:rPr>
              <a:t>Slide credit: Bill Freeman</a:t>
            </a:r>
          </a:p>
        </p:txBody>
      </p:sp>
    </p:spTree>
    <p:extLst>
      <p:ext uri="{BB962C8B-B14F-4D97-AF65-F5344CB8AC3E}">
        <p14:creationId xmlns:p14="http://schemas.microsoft.com/office/powerpoint/2010/main" val="1129823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p:cNvSpPr>
          <p:nvPr>
            <p:ph type="title"/>
          </p:nvPr>
        </p:nvSpPr>
        <p:spPr/>
        <p:txBody>
          <a:bodyPr/>
          <a:lstStyle/>
          <a:p>
            <a:r>
              <a:rPr lang="en-US">
                <a:latin typeface="Albertus Extra Bold" charset="0"/>
              </a:rPr>
              <a:t>Overview of Filtering</a:t>
            </a:r>
          </a:p>
        </p:txBody>
      </p:sp>
      <p:sp>
        <p:nvSpPr>
          <p:cNvPr id="188419" name="Rectangle 3"/>
          <p:cNvSpPr>
            <a:spLocks noGrp="1"/>
          </p:cNvSpPr>
          <p:nvPr>
            <p:ph type="body" idx="1"/>
          </p:nvPr>
        </p:nvSpPr>
        <p:spPr/>
        <p:txBody>
          <a:bodyPr/>
          <a:lstStyle/>
          <a:p>
            <a:r>
              <a:rPr lang="en-US">
                <a:solidFill>
                  <a:srgbClr val="FF0000"/>
                </a:solidFill>
                <a:latin typeface="Adobe Caslon Pro" charset="0"/>
              </a:rPr>
              <a:t>Convolution</a:t>
            </a:r>
          </a:p>
          <a:p>
            <a:r>
              <a:rPr lang="en-US">
                <a:latin typeface="Adobe Caslon Pro" charset="0"/>
              </a:rPr>
              <a:t>Gaussian filtering</a:t>
            </a:r>
          </a:p>
          <a:p>
            <a:r>
              <a:rPr lang="en-US">
                <a:latin typeface="Adobe Caslon Pro" charset="0"/>
              </a:rPr>
              <a:t>Median filtering</a:t>
            </a:r>
          </a:p>
        </p:txBody>
      </p:sp>
    </p:spTree>
    <p:extLst>
      <p:ext uri="{BB962C8B-B14F-4D97-AF65-F5344CB8AC3E}">
        <p14:creationId xmlns:p14="http://schemas.microsoft.com/office/powerpoint/2010/main" val="21588000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p:cNvSpPr>
          <p:nvPr>
            <p:ph type="title"/>
          </p:nvPr>
        </p:nvSpPr>
        <p:spPr/>
        <p:txBody>
          <a:bodyPr/>
          <a:lstStyle/>
          <a:p>
            <a:r>
              <a:rPr lang="en-US">
                <a:latin typeface="Albertus Extra Bold" charset="0"/>
              </a:rPr>
              <a:t>Overview of Filtering</a:t>
            </a:r>
          </a:p>
        </p:txBody>
      </p:sp>
      <p:sp>
        <p:nvSpPr>
          <p:cNvPr id="203779" name="Rectangle 3"/>
          <p:cNvSpPr>
            <a:spLocks noGrp="1"/>
          </p:cNvSpPr>
          <p:nvPr>
            <p:ph type="body" idx="1"/>
          </p:nvPr>
        </p:nvSpPr>
        <p:spPr/>
        <p:txBody>
          <a:bodyPr/>
          <a:lstStyle/>
          <a:p>
            <a:r>
              <a:rPr lang="en-US">
                <a:latin typeface="Adobe Caslon Pro" charset="0"/>
              </a:rPr>
              <a:t>Convolution</a:t>
            </a:r>
          </a:p>
          <a:p>
            <a:r>
              <a:rPr lang="en-US">
                <a:solidFill>
                  <a:srgbClr val="FF0000"/>
                </a:solidFill>
                <a:latin typeface="Adobe Caslon Pro" charset="0"/>
              </a:rPr>
              <a:t>Gaussian filtering</a:t>
            </a:r>
          </a:p>
          <a:p>
            <a:r>
              <a:rPr lang="en-US">
                <a:latin typeface="Adobe Caslon Pro" charset="0"/>
              </a:rPr>
              <a:t>Median filtering</a:t>
            </a:r>
          </a:p>
        </p:txBody>
      </p:sp>
    </p:spTree>
    <p:extLst>
      <p:ext uri="{BB962C8B-B14F-4D97-AF65-F5344CB8AC3E}">
        <p14:creationId xmlns:p14="http://schemas.microsoft.com/office/powerpoint/2010/main" val="23318437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a:latin typeface="Arial" charset="0"/>
              </a:rPr>
              <a:t>Smoothing with box filter revisited</a:t>
            </a:r>
          </a:p>
        </p:txBody>
      </p:sp>
      <p:sp>
        <p:nvSpPr>
          <p:cNvPr id="204803" name="Rectangle 6"/>
          <p:cNvSpPr>
            <a:spLocks noGrp="1" noChangeArrowheads="1"/>
          </p:cNvSpPr>
          <p:nvPr>
            <p:ph type="body" idx="1"/>
          </p:nvPr>
        </p:nvSpPr>
        <p:spPr>
          <a:xfrm>
            <a:off x="609600" y="914400"/>
            <a:ext cx="7848600" cy="2362200"/>
          </a:xfrm>
        </p:spPr>
        <p:txBody>
          <a:bodyPr/>
          <a:lstStyle/>
          <a:p>
            <a:pPr>
              <a:buFontTx/>
              <a:buChar char="•"/>
            </a:pPr>
            <a:r>
              <a:rPr lang="en-US" sz="2400">
                <a:latin typeface="Arial" charset="0"/>
              </a:rPr>
              <a:t>Smoothing with an average actually doesn</a:t>
            </a:r>
            <a:r>
              <a:rPr lang="ja-JP" altLang="en-US" sz="2400">
                <a:latin typeface="Arial" charset="0"/>
              </a:rPr>
              <a:t>’</a:t>
            </a:r>
            <a:r>
              <a:rPr lang="en-US" sz="2400">
                <a:latin typeface="Arial" charset="0"/>
              </a:rPr>
              <a:t>t compare at all well with a defocused lens</a:t>
            </a:r>
          </a:p>
          <a:p>
            <a:pPr>
              <a:buFontTx/>
              <a:buChar char="•"/>
            </a:pPr>
            <a:r>
              <a:rPr lang="en-US" sz="2400">
                <a:latin typeface="Arial" charset="0"/>
              </a:rPr>
              <a:t>Most obvious difference is that a single point of light viewed in a defocused lens looks like a fuzzy blob; but the averaging process would give a little square</a:t>
            </a:r>
          </a:p>
        </p:txBody>
      </p:sp>
      <p:pic>
        <p:nvPicPr>
          <p:cNvPr id="20480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9718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9718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2672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7" name="Text Box 10"/>
          <p:cNvSpPr txBox="1">
            <a:spLocks noChangeArrowheads="1"/>
          </p:cNvSpPr>
          <p:nvPr/>
        </p:nvSpPr>
        <p:spPr bwMode="auto">
          <a:xfrm>
            <a:off x="7467600" y="6553200"/>
            <a:ext cx="1662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400">
                <a:solidFill>
                  <a:srgbClr val="000000"/>
                </a:solidFill>
                <a:latin typeface="Arial" charset="0"/>
                <a:cs typeface="Arial" charset="0"/>
              </a:rPr>
              <a:t>Source: D. Forsyth</a:t>
            </a:r>
          </a:p>
        </p:txBody>
      </p:sp>
    </p:spTree>
    <p:extLst>
      <p:ext uri="{BB962C8B-B14F-4D97-AF65-F5344CB8AC3E}">
        <p14:creationId xmlns:p14="http://schemas.microsoft.com/office/powerpoint/2010/main" val="22026064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r>
              <a:rPr lang="en-US">
                <a:latin typeface="Arial" charset="0"/>
              </a:rPr>
              <a:t>Smoothing with box filter revisited</a:t>
            </a:r>
          </a:p>
        </p:txBody>
      </p:sp>
      <p:sp>
        <p:nvSpPr>
          <p:cNvPr id="205827" name="Rectangle 3"/>
          <p:cNvSpPr>
            <a:spLocks noGrp="1" noChangeArrowheads="1"/>
          </p:cNvSpPr>
          <p:nvPr>
            <p:ph type="body" idx="1"/>
          </p:nvPr>
        </p:nvSpPr>
        <p:spPr>
          <a:xfrm>
            <a:off x="609600" y="914400"/>
            <a:ext cx="7848600" cy="3505200"/>
          </a:xfrm>
        </p:spPr>
        <p:txBody>
          <a:bodyPr/>
          <a:lstStyle/>
          <a:p>
            <a:pPr>
              <a:buFontTx/>
              <a:buChar char="•"/>
            </a:pPr>
            <a:r>
              <a:rPr lang="en-US" sz="2400">
                <a:latin typeface="Arial" charset="0"/>
              </a:rPr>
              <a:t>Smoothing with an average actually doesn</a:t>
            </a:r>
            <a:r>
              <a:rPr lang="ja-JP" altLang="en-US" sz="2400">
                <a:latin typeface="Arial" charset="0"/>
              </a:rPr>
              <a:t>’</a:t>
            </a:r>
            <a:r>
              <a:rPr lang="en-US" sz="2400">
                <a:latin typeface="Arial" charset="0"/>
              </a:rPr>
              <a:t>t compare at all well with a defocused lens</a:t>
            </a:r>
          </a:p>
          <a:p>
            <a:pPr>
              <a:buFontTx/>
              <a:buChar char="•"/>
            </a:pPr>
            <a:r>
              <a:rPr lang="en-US" sz="2400">
                <a:latin typeface="Arial" charset="0"/>
              </a:rPr>
              <a:t>Most obvious difference is that a single point of light viewed in a defocused lens looks like a fuzzy blob; but the averaging process would give a little square</a:t>
            </a:r>
          </a:p>
          <a:p>
            <a:pPr>
              <a:buFontTx/>
              <a:buChar char="•"/>
            </a:pPr>
            <a:r>
              <a:rPr lang="en-US" sz="2400">
                <a:latin typeface="Arial" charset="0"/>
              </a:rPr>
              <a:t>Better idea: to eliminate edge effects, weight contribution of neighborhood pixels according to their closeness to the center, like so:</a:t>
            </a:r>
          </a:p>
        </p:txBody>
      </p:sp>
      <p:pic>
        <p:nvPicPr>
          <p:cNvPr id="2058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191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9" name="Text Box 8"/>
          <p:cNvSpPr txBox="1">
            <a:spLocks noChangeArrowheads="1"/>
          </p:cNvSpPr>
          <p:nvPr/>
        </p:nvSpPr>
        <p:spPr bwMode="auto">
          <a:xfrm>
            <a:off x="3336925" y="6211888"/>
            <a:ext cx="1760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ja-JP" altLang="en-US" sz="2400">
                <a:solidFill>
                  <a:srgbClr val="000000"/>
                </a:solidFill>
                <a:latin typeface="Arial" charset="0"/>
                <a:cs typeface="Arial" charset="0"/>
              </a:rPr>
              <a:t>“</a:t>
            </a:r>
            <a:r>
              <a:rPr lang="en-US" sz="2400">
                <a:solidFill>
                  <a:srgbClr val="000000"/>
                </a:solidFill>
                <a:latin typeface="Arial" charset="0"/>
                <a:cs typeface="Arial" charset="0"/>
              </a:rPr>
              <a:t>fuzzy blob</a:t>
            </a:r>
            <a:r>
              <a:rPr lang="ja-JP" altLang="en-US" sz="2400">
                <a:solidFill>
                  <a:srgbClr val="000000"/>
                </a:solidFill>
                <a:latin typeface="Arial" charset="0"/>
                <a:cs typeface="Arial" charset="0"/>
              </a:rPr>
              <a:t>”</a:t>
            </a:r>
            <a:endParaRPr lang="en-US" sz="2400">
              <a:solidFill>
                <a:srgbClr val="000000"/>
              </a:solidFill>
              <a:latin typeface="Arial" charset="0"/>
              <a:cs typeface="Arial" charset="0"/>
            </a:endParaRPr>
          </a:p>
        </p:txBody>
      </p:sp>
      <p:sp>
        <p:nvSpPr>
          <p:cNvPr id="205830" name="Text Box 10"/>
          <p:cNvSpPr txBox="1">
            <a:spLocks noChangeArrowheads="1"/>
          </p:cNvSpPr>
          <p:nvPr/>
        </p:nvSpPr>
        <p:spPr bwMode="auto">
          <a:xfrm>
            <a:off x="7467600" y="6553200"/>
            <a:ext cx="1662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400">
                <a:solidFill>
                  <a:srgbClr val="000000"/>
                </a:solidFill>
                <a:latin typeface="Arial" charset="0"/>
                <a:cs typeface="Arial" charset="0"/>
              </a:rPr>
              <a:t>Source: D. Forsyth</a:t>
            </a:r>
          </a:p>
        </p:txBody>
      </p:sp>
    </p:spTree>
    <p:extLst>
      <p:ext uri="{BB962C8B-B14F-4D97-AF65-F5344CB8AC3E}">
        <p14:creationId xmlns:p14="http://schemas.microsoft.com/office/powerpoint/2010/main" val="25199952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685800" y="228600"/>
            <a:ext cx="7772400" cy="609600"/>
          </a:xfrm>
        </p:spPr>
        <p:txBody>
          <a:bodyPr/>
          <a:lstStyle/>
          <a:p>
            <a:r>
              <a:rPr lang="en-US">
                <a:latin typeface="Arial" charset="0"/>
              </a:rPr>
              <a:t>Gaussian Kernel</a:t>
            </a:r>
          </a:p>
        </p:txBody>
      </p:sp>
      <p:sp>
        <p:nvSpPr>
          <p:cNvPr id="206851" name="Rectangle 3"/>
          <p:cNvSpPr>
            <a:spLocks noGrp="1" noChangeArrowheads="1"/>
          </p:cNvSpPr>
          <p:nvPr>
            <p:ph type="body" idx="1"/>
          </p:nvPr>
        </p:nvSpPr>
        <p:spPr>
          <a:xfrm>
            <a:off x="152400" y="5410200"/>
            <a:ext cx="8839200" cy="1219200"/>
          </a:xfrm>
        </p:spPr>
        <p:txBody>
          <a:bodyPr/>
          <a:lstStyle/>
          <a:p>
            <a:pPr>
              <a:buFontTx/>
              <a:buChar char="•"/>
            </a:pPr>
            <a:r>
              <a:rPr lang="en-US" sz="2400">
                <a:latin typeface="Arial" charset="0"/>
              </a:rPr>
              <a:t>Constant factor at front makes volume sum to 1 (can be ignored, as we should re-normalize weights to sum to 1 in any case)</a:t>
            </a:r>
            <a:endParaRPr lang="en-US" sz="2400">
              <a:latin typeface="Courier New" charset="0"/>
            </a:endParaRPr>
          </a:p>
        </p:txBody>
      </p:sp>
      <p:pic>
        <p:nvPicPr>
          <p:cNvPr id="206852" name="Picture 4" descr="realgaussian"/>
          <p:cNvPicPr>
            <a:picLocks noChangeAspect="1" noChangeArrowheads="1"/>
          </p:cNvPicPr>
          <p:nvPr/>
        </p:nvPicPr>
        <p:blipFill>
          <a:blip r:embed="rId4">
            <a:extLst>
              <a:ext uri="{28A0092B-C50C-407E-A947-70E740481C1C}">
                <a14:useLocalDpi xmlns:a14="http://schemas.microsoft.com/office/drawing/2010/main" val="0"/>
              </a:ext>
            </a:extLst>
          </a:blip>
          <a:srcRect l="3360" t="15573" b="4480"/>
          <a:stretch>
            <a:fillRect/>
          </a:stretch>
        </p:blipFill>
        <p:spPr bwMode="auto">
          <a:xfrm>
            <a:off x="228600" y="2973388"/>
            <a:ext cx="2943225"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819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4" name="Picture 6" descr="txp_fig"/>
          <p:cNvPicPr>
            <a:picLocks noChangeAspect="1" noChangeArrowheads="1"/>
          </p:cNvPicPr>
          <p:nvPr>
            <p:custDataLst>
              <p:tags r:id="rId1"/>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1143000"/>
            <a:ext cx="41148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7"/>
          <p:cNvSpPr txBox="1">
            <a:spLocks noChangeArrowheads="1"/>
          </p:cNvSpPr>
          <p:nvPr/>
        </p:nvSpPr>
        <p:spPr bwMode="auto">
          <a:xfrm>
            <a:off x="5437188" y="3105150"/>
            <a:ext cx="34782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600">
                <a:solidFill>
                  <a:srgbClr val="000000"/>
                </a:solidFill>
                <a:latin typeface="Tahoma" charset="0"/>
                <a:cs typeface="Arial" charset="0"/>
              </a:rPr>
              <a:t>0.003   0.013   0.022   0.013   0.003</a:t>
            </a:r>
          </a:p>
          <a:p>
            <a:pPr defTabSz="914400" fontAlgn="base">
              <a:spcBef>
                <a:spcPct val="0"/>
              </a:spcBef>
              <a:spcAft>
                <a:spcPct val="0"/>
              </a:spcAft>
            </a:pPr>
            <a:r>
              <a:rPr lang="en-US" sz="1600">
                <a:solidFill>
                  <a:srgbClr val="000000"/>
                </a:solidFill>
                <a:latin typeface="Tahoma" charset="0"/>
                <a:cs typeface="Arial" charset="0"/>
              </a:rPr>
              <a:t>0.013   0.059   0.097   0.059   0.013</a:t>
            </a:r>
          </a:p>
          <a:p>
            <a:pPr defTabSz="914400" fontAlgn="base">
              <a:spcBef>
                <a:spcPct val="0"/>
              </a:spcBef>
              <a:spcAft>
                <a:spcPct val="0"/>
              </a:spcAft>
            </a:pPr>
            <a:r>
              <a:rPr lang="en-US" sz="1600">
                <a:solidFill>
                  <a:srgbClr val="000000"/>
                </a:solidFill>
                <a:latin typeface="Tahoma" charset="0"/>
                <a:cs typeface="Arial" charset="0"/>
              </a:rPr>
              <a:t>0.022   0.097   0.159   0.097   0.022</a:t>
            </a:r>
          </a:p>
          <a:p>
            <a:pPr defTabSz="914400" fontAlgn="base">
              <a:spcBef>
                <a:spcPct val="0"/>
              </a:spcBef>
              <a:spcAft>
                <a:spcPct val="0"/>
              </a:spcAft>
            </a:pPr>
            <a:r>
              <a:rPr lang="en-US" sz="1600">
                <a:solidFill>
                  <a:srgbClr val="000000"/>
                </a:solidFill>
                <a:latin typeface="Tahoma" charset="0"/>
                <a:cs typeface="Arial" charset="0"/>
              </a:rPr>
              <a:t>0.013   0.059   0.097   0.059   0.013</a:t>
            </a:r>
          </a:p>
          <a:p>
            <a:pPr defTabSz="914400" fontAlgn="base">
              <a:spcBef>
                <a:spcPct val="0"/>
              </a:spcBef>
              <a:spcAft>
                <a:spcPct val="0"/>
              </a:spcAft>
            </a:pPr>
            <a:r>
              <a:rPr lang="en-US" sz="1600">
                <a:solidFill>
                  <a:srgbClr val="000000"/>
                </a:solidFill>
                <a:latin typeface="Tahoma" charset="0"/>
                <a:cs typeface="Arial" charset="0"/>
              </a:rPr>
              <a:t>0.003   0.013   0.022   0.013   0.003</a:t>
            </a:r>
          </a:p>
        </p:txBody>
      </p:sp>
      <p:sp>
        <p:nvSpPr>
          <p:cNvPr id="206856" name="Text Box 8"/>
          <p:cNvSpPr txBox="1">
            <a:spLocks noChangeArrowheads="1"/>
          </p:cNvSpPr>
          <p:nvPr/>
        </p:nvSpPr>
        <p:spPr bwMode="auto">
          <a:xfrm>
            <a:off x="6591300" y="4662488"/>
            <a:ext cx="1404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srgbClr val="000000"/>
                </a:solidFill>
                <a:latin typeface="Tahoma" charset="0"/>
                <a:cs typeface="Arial" charset="0"/>
                <a:sym typeface="Symbol" charset="0"/>
              </a:rPr>
              <a:t>5 x 5,  = 1</a:t>
            </a:r>
            <a:endParaRPr lang="en-US">
              <a:solidFill>
                <a:srgbClr val="000000"/>
              </a:solidFill>
              <a:latin typeface="Tahoma" charset="0"/>
              <a:cs typeface="Arial" charset="0"/>
            </a:endParaRPr>
          </a:p>
        </p:txBody>
      </p:sp>
      <p:sp>
        <p:nvSpPr>
          <p:cNvPr id="206857" name="Rectangle 9"/>
          <p:cNvSpPr>
            <a:spLocks noChangeArrowheads="1"/>
          </p:cNvSpPr>
          <p:nvPr/>
        </p:nvSpPr>
        <p:spPr bwMode="auto">
          <a:xfrm>
            <a:off x="5410200" y="2819400"/>
            <a:ext cx="35052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206858" name="Text Box 10"/>
          <p:cNvSpPr txBox="1">
            <a:spLocks noChangeArrowheads="1"/>
          </p:cNvSpPr>
          <p:nvPr/>
        </p:nvSpPr>
        <p:spPr bwMode="auto">
          <a:xfrm>
            <a:off x="7010400" y="6397625"/>
            <a:ext cx="209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400">
                <a:solidFill>
                  <a:srgbClr val="000000"/>
                </a:solidFill>
                <a:latin typeface="Arial" charset="0"/>
                <a:cs typeface="Arial" charset="0"/>
              </a:rPr>
              <a:t>Source: C. Rasmussen</a:t>
            </a:r>
            <a:r>
              <a:rPr lang="en-US" sz="2400">
                <a:solidFill>
                  <a:srgbClr val="000000"/>
                </a:solidFill>
                <a:latin typeface="Arial" charset="0"/>
                <a:cs typeface="Arial" charset="0"/>
              </a:rPr>
              <a:t> </a:t>
            </a:r>
          </a:p>
        </p:txBody>
      </p:sp>
    </p:spTree>
    <p:extLst>
      <p:ext uri="{BB962C8B-B14F-4D97-AF65-F5344CB8AC3E}">
        <p14:creationId xmlns:p14="http://schemas.microsoft.com/office/powerpoint/2010/main" val="261971249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r>
              <a:rPr lang="en-US">
                <a:latin typeface="Arial" charset="0"/>
              </a:rPr>
              <a:t>Choosing kernel width</a:t>
            </a:r>
          </a:p>
        </p:txBody>
      </p:sp>
      <p:sp>
        <p:nvSpPr>
          <p:cNvPr id="207875" name="Rectangle 3"/>
          <p:cNvSpPr>
            <a:spLocks noGrp="1" noChangeArrowheads="1"/>
          </p:cNvSpPr>
          <p:nvPr>
            <p:ph type="body" idx="1"/>
          </p:nvPr>
        </p:nvSpPr>
        <p:spPr/>
        <p:txBody>
          <a:bodyPr/>
          <a:lstStyle/>
          <a:p>
            <a:pPr>
              <a:buFontTx/>
              <a:buChar char="•"/>
            </a:pPr>
            <a:r>
              <a:rPr lang="en-US">
                <a:latin typeface="Arial" charset="0"/>
              </a:rPr>
              <a:t>Gaussian filters have infinite support, but discrete filters use finite kernels</a:t>
            </a:r>
          </a:p>
        </p:txBody>
      </p:sp>
      <p:pic>
        <p:nvPicPr>
          <p:cNvPr id="207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90800"/>
            <a:ext cx="7896225"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 Box 7"/>
          <p:cNvSpPr txBox="1">
            <a:spLocks noChangeArrowheads="1"/>
          </p:cNvSpPr>
          <p:nvPr/>
        </p:nvSpPr>
        <p:spPr bwMode="auto">
          <a:xfrm>
            <a:off x="7315200" y="6553200"/>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400">
                <a:solidFill>
                  <a:srgbClr val="000000"/>
                </a:solidFill>
                <a:latin typeface="Arial" charset="0"/>
                <a:cs typeface="Arial" charset="0"/>
              </a:rPr>
              <a:t>Source: K. Grauman</a:t>
            </a:r>
          </a:p>
        </p:txBody>
      </p:sp>
    </p:spTree>
    <p:extLst>
      <p:ext uri="{BB962C8B-B14F-4D97-AF65-F5344CB8AC3E}">
        <p14:creationId xmlns:p14="http://schemas.microsoft.com/office/powerpoint/2010/main" val="231508098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latin typeface="Arial" charset="0"/>
              </a:rPr>
              <a:t>Choosing kernel width</a:t>
            </a:r>
          </a:p>
        </p:txBody>
      </p:sp>
      <p:sp>
        <p:nvSpPr>
          <p:cNvPr id="208899" name="Rectangle 3"/>
          <p:cNvSpPr>
            <a:spLocks noGrp="1" noChangeArrowheads="1"/>
          </p:cNvSpPr>
          <p:nvPr>
            <p:ph type="body" idx="1"/>
          </p:nvPr>
        </p:nvSpPr>
        <p:spPr/>
        <p:txBody>
          <a:bodyPr/>
          <a:lstStyle/>
          <a:p>
            <a:pPr>
              <a:buFontTx/>
              <a:buChar char="•"/>
            </a:pPr>
            <a:r>
              <a:rPr lang="en-US">
                <a:latin typeface="Arial" charset="0"/>
              </a:rPr>
              <a:t>Rule of thumb: set filter half-width to about </a:t>
            </a:r>
            <a:br>
              <a:rPr lang="en-US">
                <a:latin typeface="Arial" charset="0"/>
              </a:rPr>
            </a:br>
            <a:r>
              <a:rPr lang="en-US">
                <a:latin typeface="Arial" charset="0"/>
              </a:rPr>
              <a:t>3 </a:t>
            </a:r>
            <a:r>
              <a:rPr lang="en-US" i="1">
                <a:latin typeface="Arial" charset="0"/>
              </a:rPr>
              <a:t>σ</a:t>
            </a:r>
            <a:endParaRPr lang="en-US">
              <a:latin typeface="Arial" charset="0"/>
            </a:endParaRPr>
          </a:p>
          <a:p>
            <a:endParaRPr lang="en-US">
              <a:latin typeface="Arial" charset="0"/>
            </a:endParaRPr>
          </a:p>
        </p:txBody>
      </p:sp>
      <p:pic>
        <p:nvPicPr>
          <p:cNvPr id="208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47875"/>
            <a:ext cx="4721225"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1003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447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5" name="Rectangle 7"/>
          <p:cNvSpPr>
            <a:spLocks noGrp="1" noChangeArrowheads="1"/>
          </p:cNvSpPr>
          <p:nvPr>
            <p:ph type="body" idx="1"/>
          </p:nvPr>
        </p:nvSpPr>
        <p:spPr/>
        <p:txBody>
          <a:bodyPr/>
          <a:lstStyle/>
          <a:p>
            <a:endParaRPr lang="en-US">
              <a:latin typeface="Arial" charset="0"/>
            </a:endParaRPr>
          </a:p>
        </p:txBody>
      </p:sp>
      <p:sp>
        <p:nvSpPr>
          <p:cNvPr id="209926" name="Rectangle 8"/>
          <p:cNvSpPr>
            <a:spLocks noGrp="1" noChangeArrowheads="1"/>
          </p:cNvSpPr>
          <p:nvPr>
            <p:ph type="title"/>
          </p:nvPr>
        </p:nvSpPr>
        <p:spPr/>
        <p:txBody>
          <a:bodyPr/>
          <a:lstStyle/>
          <a:p>
            <a:r>
              <a:rPr lang="en-US">
                <a:latin typeface="Arial" charset="0"/>
              </a:rPr>
              <a:t>Example: Smoothing with a Gaussian</a:t>
            </a:r>
          </a:p>
        </p:txBody>
      </p:sp>
    </p:spTree>
    <p:extLst>
      <p:ext uri="{BB962C8B-B14F-4D97-AF65-F5344CB8AC3E}">
        <p14:creationId xmlns:p14="http://schemas.microsoft.com/office/powerpoint/2010/main" val="68674340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latin typeface="Arial" charset="0"/>
              </a:rPr>
              <a:t>Mean vs. Gaussian filtering</a:t>
            </a:r>
          </a:p>
        </p:txBody>
      </p:sp>
      <p:graphicFrame>
        <p:nvGraphicFramePr>
          <p:cNvPr id="19458" name="Object 3"/>
          <p:cNvGraphicFramePr>
            <a:graphicFrameLocks noChangeAspect="1"/>
          </p:cNvGraphicFramePr>
          <p:nvPr/>
        </p:nvGraphicFramePr>
        <p:xfrm>
          <a:off x="1295400" y="914400"/>
          <a:ext cx="6324600" cy="5867400"/>
        </p:xfrm>
        <a:graphic>
          <a:graphicData uri="http://schemas.openxmlformats.org/presentationml/2006/ole">
            <mc:AlternateContent xmlns:mc="http://schemas.openxmlformats.org/markup-compatibility/2006">
              <mc:Choice xmlns:v="urn:schemas-microsoft-com:vml" Requires="v">
                <p:oleObj spid="_x0000_s239618" name="Photo Editor Photo" r:id="rId4" imgW="3828571" imgH="3572374" progId="MSPhotoEd.3">
                  <p:embed/>
                </p:oleObj>
              </mc:Choice>
              <mc:Fallback>
                <p:oleObj name="Photo Editor Photo" r:id="rId4" imgW="3828571" imgH="3572374"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914400"/>
                        <a:ext cx="63246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22332643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a:latin typeface="Arial" charset="0"/>
              </a:rPr>
              <a:t>Gaussian filters</a:t>
            </a:r>
          </a:p>
        </p:txBody>
      </p:sp>
      <p:sp>
        <p:nvSpPr>
          <p:cNvPr id="1035267" name="Rectangle 3"/>
          <p:cNvSpPr>
            <a:spLocks noGrp="1" noChangeArrowheads="1"/>
          </p:cNvSpPr>
          <p:nvPr>
            <p:ph type="body" idx="1"/>
          </p:nvPr>
        </p:nvSpPr>
        <p:spPr/>
        <p:txBody>
          <a:bodyPr/>
          <a:lstStyle/>
          <a:p>
            <a:pPr>
              <a:buFontTx/>
              <a:buChar char="•"/>
            </a:pPr>
            <a:r>
              <a:rPr lang="en-US">
                <a:latin typeface="Arial" charset="0"/>
              </a:rPr>
              <a:t>Remove </a:t>
            </a:r>
            <a:r>
              <a:rPr lang="ja-JP" altLang="en-US">
                <a:latin typeface="Arial" charset="0"/>
              </a:rPr>
              <a:t>“</a:t>
            </a:r>
            <a:r>
              <a:rPr lang="en-US">
                <a:latin typeface="Arial" charset="0"/>
              </a:rPr>
              <a:t>high-frequency</a:t>
            </a:r>
            <a:r>
              <a:rPr lang="ja-JP" altLang="en-US">
                <a:latin typeface="Arial" charset="0"/>
              </a:rPr>
              <a:t>”</a:t>
            </a:r>
            <a:r>
              <a:rPr lang="en-US">
                <a:latin typeface="Arial" charset="0"/>
              </a:rPr>
              <a:t> components from the image (low-pass filter)</a:t>
            </a:r>
          </a:p>
          <a:p>
            <a:pPr>
              <a:buFontTx/>
              <a:buChar char="•"/>
            </a:pPr>
            <a:r>
              <a:rPr lang="en-US">
                <a:latin typeface="Arial" charset="0"/>
              </a:rPr>
              <a:t>Convolution with self is another Gaussian</a:t>
            </a:r>
          </a:p>
          <a:p>
            <a:pPr lvl="1"/>
            <a:r>
              <a:rPr lang="en-US">
                <a:latin typeface="Arial" charset="0"/>
              </a:rPr>
              <a:t>So can smooth with small-width kernel, repeat, and get same result as larger-width kernel would have</a:t>
            </a:r>
          </a:p>
          <a:p>
            <a:pPr lvl="1"/>
            <a:r>
              <a:rPr lang="en-US">
                <a:latin typeface="Arial" charset="0"/>
              </a:rPr>
              <a:t>Convolving two times with Gaussian kernel of width </a:t>
            </a:r>
            <a:r>
              <a:rPr lang="en-US" i="1">
                <a:latin typeface="Arial" charset="0"/>
              </a:rPr>
              <a:t>σ</a:t>
            </a:r>
            <a:r>
              <a:rPr lang="en-US">
                <a:latin typeface="Arial" charset="0"/>
              </a:rPr>
              <a:t> is same as convolving once with kernel of width  </a:t>
            </a:r>
            <a:r>
              <a:rPr lang="en-US" i="1">
                <a:latin typeface="Arial" charset="0"/>
              </a:rPr>
              <a:t>σ</a:t>
            </a:r>
            <a:r>
              <a:rPr lang="en-US">
                <a:latin typeface="Arial" charset="0"/>
              </a:rPr>
              <a:t>√2 </a:t>
            </a:r>
            <a:endParaRPr lang="en-US" i="1">
              <a:latin typeface="Arial" charset="0"/>
            </a:endParaRPr>
          </a:p>
          <a:p>
            <a:pPr>
              <a:buFontTx/>
              <a:buChar char="•"/>
            </a:pPr>
            <a:r>
              <a:rPr lang="en-US" i="1">
                <a:latin typeface="Arial" charset="0"/>
              </a:rPr>
              <a:t>Separable </a:t>
            </a:r>
            <a:r>
              <a:rPr lang="en-US">
                <a:latin typeface="Arial" charset="0"/>
              </a:rPr>
              <a:t>kernel</a:t>
            </a:r>
          </a:p>
          <a:p>
            <a:pPr lvl="1"/>
            <a:r>
              <a:rPr lang="en-US">
                <a:latin typeface="Arial" charset="0"/>
              </a:rPr>
              <a:t>Factors into product of two 1D Gaussians</a:t>
            </a:r>
          </a:p>
        </p:txBody>
      </p:sp>
      <p:sp>
        <p:nvSpPr>
          <p:cNvPr id="210948" name="Text Box 5"/>
          <p:cNvSpPr txBox="1">
            <a:spLocks noChangeArrowheads="1"/>
          </p:cNvSpPr>
          <p:nvPr/>
        </p:nvSpPr>
        <p:spPr bwMode="auto">
          <a:xfrm>
            <a:off x="7315200" y="6553200"/>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400">
                <a:solidFill>
                  <a:srgbClr val="000000"/>
                </a:solidFill>
                <a:latin typeface="Arial" charset="0"/>
                <a:cs typeface="Arial" charset="0"/>
              </a:rPr>
              <a:t>Source: K. Grauman</a:t>
            </a:r>
          </a:p>
        </p:txBody>
      </p:sp>
    </p:spTree>
    <p:extLst>
      <p:ext uri="{BB962C8B-B14F-4D97-AF65-F5344CB8AC3E}">
        <p14:creationId xmlns:p14="http://schemas.microsoft.com/office/powerpoint/2010/main" val="940000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526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526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526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526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5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685800" y="76200"/>
            <a:ext cx="7772400" cy="762000"/>
          </a:xfrm>
        </p:spPr>
        <p:txBody>
          <a:bodyPr/>
          <a:lstStyle/>
          <a:p>
            <a:r>
              <a:rPr lang="en-US">
                <a:latin typeface="Arial" charset="0"/>
              </a:rPr>
              <a:t>Separability of the Gaussian filter</a:t>
            </a:r>
          </a:p>
        </p:txBody>
      </p:sp>
      <p:sp>
        <p:nvSpPr>
          <p:cNvPr id="211971" name="Rectangle 3"/>
          <p:cNvSpPr>
            <a:spLocks noGrp="1" noChangeArrowheads="1"/>
          </p:cNvSpPr>
          <p:nvPr>
            <p:ph type="body" idx="1"/>
          </p:nvPr>
        </p:nvSpPr>
        <p:spPr/>
        <p:txBody>
          <a:bodyPr/>
          <a:lstStyle/>
          <a:p>
            <a:endParaRPr lang="en-US">
              <a:latin typeface="Arial" charset="0"/>
            </a:endParaRPr>
          </a:p>
        </p:txBody>
      </p:sp>
      <p:pic>
        <p:nvPicPr>
          <p:cNvPr id="211972" name="Picture 4"/>
          <p:cNvPicPr>
            <a:picLocks noChangeAspect="1" noChangeArrowheads="1"/>
          </p:cNvPicPr>
          <p:nvPr/>
        </p:nvPicPr>
        <p:blipFill>
          <a:blip r:embed="rId3">
            <a:extLst>
              <a:ext uri="{28A0092B-C50C-407E-A947-70E740481C1C}">
                <a14:useLocalDpi xmlns:a14="http://schemas.microsoft.com/office/drawing/2010/main" val="0"/>
              </a:ext>
            </a:extLst>
          </a:blip>
          <a:srcRect t="9268"/>
          <a:stretch>
            <a:fillRect/>
          </a:stretch>
        </p:blipFill>
        <p:spPr bwMode="auto">
          <a:xfrm>
            <a:off x="762000" y="1295400"/>
            <a:ext cx="7542213"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3" name="Text Box 5"/>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400">
                <a:solidFill>
                  <a:srgbClr val="000000"/>
                </a:solidFill>
                <a:latin typeface="Arial" charset="0"/>
                <a:cs typeface="Arial" charset="0"/>
              </a:rPr>
              <a:t>Source: D. Lowe</a:t>
            </a:r>
          </a:p>
        </p:txBody>
      </p:sp>
    </p:spTree>
    <p:extLst>
      <p:ext uri="{BB962C8B-B14F-4D97-AF65-F5344CB8AC3E}">
        <p14:creationId xmlns:p14="http://schemas.microsoft.com/office/powerpoint/2010/main" val="32781064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custDataLst>
              <p:tags r:id="rId2"/>
            </p:custDataLst>
          </p:nvPr>
        </p:nvSpPr>
        <p:spPr/>
        <p:txBody>
          <a:bodyPr/>
          <a:lstStyle/>
          <a:p>
            <a:r>
              <a:rPr lang="en-US">
                <a:latin typeface="Albertus Extra Bold" charset="0"/>
              </a:rPr>
              <a:t>Motivation: Noise reduction</a:t>
            </a:r>
          </a:p>
        </p:txBody>
      </p:sp>
      <p:graphicFrame>
        <p:nvGraphicFramePr>
          <p:cNvPr id="7170" name="Object 3"/>
          <p:cNvGraphicFramePr>
            <a:graphicFrameLocks noChangeAspect="1"/>
          </p:cNvGraphicFramePr>
          <p:nvPr>
            <p:custDataLst>
              <p:tags r:id="rId3"/>
            </p:custDataLst>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spid="_x0000_s154626" name="Equation" r:id="rId9" imgW="914400" imgH="198720" progId="Equation.DSMT4">
                  <p:embed/>
                </p:oleObj>
              </mc:Choice>
              <mc:Fallback>
                <p:oleObj name="Equation" r:id="rId9" imgW="914400" imgH="19872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020932" name="Picture 4" descr="image3"/>
          <p:cNvPicPr>
            <a:picLocks noChangeAspect="1" noChangeArrowheads="1"/>
          </p:cNvPicPr>
          <p:nvPr>
            <p:custDataLst>
              <p:tags r:id="rId4"/>
            </p:custDataLst>
          </p:nvPr>
        </p:nvPicPr>
        <p:blipFill>
          <a:blip r:embed="rId11">
            <a:lum bright="24000" contrast="30000"/>
            <a:extLst>
              <a:ext uri="{28A0092B-C50C-407E-A947-70E740481C1C}">
                <a14:useLocalDpi xmlns:a14="http://schemas.microsoft.com/office/drawing/2010/main" val="0"/>
              </a:ext>
            </a:extLst>
          </a:blip>
          <a:srcRect/>
          <a:stretch>
            <a:fillRect/>
          </a:stretch>
        </p:blipFill>
        <p:spPr bwMode="auto">
          <a:xfrm>
            <a:off x="5791200" y="1809750"/>
            <a:ext cx="26908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0933" name="Picture 5" descr="image4"/>
          <p:cNvPicPr>
            <a:picLocks noChangeAspect="1" noChangeArrowheads="1"/>
          </p:cNvPicPr>
          <p:nvPr>
            <p:custDataLst>
              <p:tags r:id="rId5"/>
            </p:custDataLst>
          </p:nvPr>
        </p:nvPicPr>
        <p:blipFill>
          <a:blip r:embed="rId12">
            <a:lum bright="24000" contrast="30000"/>
            <a:extLst>
              <a:ext uri="{28A0092B-C50C-407E-A947-70E740481C1C}">
                <a14:useLocalDpi xmlns:a14="http://schemas.microsoft.com/office/drawing/2010/main" val="0"/>
              </a:ext>
            </a:extLst>
          </a:blip>
          <a:srcRect/>
          <a:stretch>
            <a:fillRect/>
          </a:stretch>
        </p:blipFill>
        <p:spPr bwMode="auto">
          <a:xfrm>
            <a:off x="1219200" y="1809750"/>
            <a:ext cx="26908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0934" name="Picture 6" descr="avg12"/>
          <p:cNvPicPr>
            <a:picLocks noChangeAspect="1" noChangeArrowheads="1"/>
          </p:cNvPicPr>
          <p:nvPr>
            <p:custDataLst>
              <p:tags r:id="rId6"/>
            </p:custDataLst>
          </p:nvPr>
        </p:nvPicPr>
        <p:blipFill>
          <a:blip r:embed="rId13">
            <a:lum bright="24000" contrast="30000"/>
            <a:extLst>
              <a:ext uri="{28A0092B-C50C-407E-A947-70E740481C1C}">
                <a14:useLocalDpi xmlns:a14="http://schemas.microsoft.com/office/drawing/2010/main" val="0"/>
              </a:ext>
            </a:extLst>
          </a:blip>
          <a:srcRect/>
          <a:stretch>
            <a:fillRect/>
          </a:stretch>
        </p:blipFill>
        <p:spPr bwMode="auto">
          <a:xfrm>
            <a:off x="3454400" y="2209800"/>
            <a:ext cx="2682875"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7"/>
          <p:cNvSpPr>
            <a:spLocks noGrp="1" noChangeArrowheads="1"/>
          </p:cNvSpPr>
          <p:nvPr>
            <p:ph type="body" idx="1"/>
          </p:nvPr>
        </p:nvSpPr>
        <p:spPr>
          <a:xfrm>
            <a:off x="711200" y="933450"/>
            <a:ext cx="7772400" cy="1504950"/>
          </a:xfrm>
          <a:noFill/>
        </p:spPr>
        <p:txBody>
          <a:bodyPr/>
          <a:lstStyle/>
          <a:p>
            <a:pPr>
              <a:lnSpc>
                <a:spcPct val="90000"/>
              </a:lnSpc>
            </a:pPr>
            <a:r>
              <a:rPr lang="en-US">
                <a:latin typeface="Adobe Caslon Pro" charset="0"/>
              </a:rPr>
              <a:t>Given a camera and a still scene, how can you reduce noise?</a:t>
            </a:r>
          </a:p>
        </p:txBody>
      </p:sp>
      <p:sp>
        <p:nvSpPr>
          <p:cNvPr id="1020936" name="Text Box 8"/>
          <p:cNvSpPr txBox="1">
            <a:spLocks noChangeArrowheads="1"/>
          </p:cNvSpPr>
          <p:nvPr/>
        </p:nvSpPr>
        <p:spPr bwMode="auto">
          <a:xfrm>
            <a:off x="822325" y="5730875"/>
            <a:ext cx="5538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cs typeface="Arial" charset="0"/>
              </a:rPr>
              <a:t>Take lots of images and average them! </a:t>
            </a:r>
          </a:p>
        </p:txBody>
      </p:sp>
      <p:sp>
        <p:nvSpPr>
          <p:cNvPr id="1020937" name="Rectangle 9"/>
          <p:cNvSpPr>
            <a:spLocks noChangeArrowheads="1"/>
          </p:cNvSpPr>
          <p:nvPr/>
        </p:nvSpPr>
        <p:spPr bwMode="auto">
          <a:xfrm>
            <a:off x="838200" y="61722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solidFill>
                  <a:prstClr val="black"/>
                </a:solidFill>
                <a:latin typeface="Calibri" charset="0"/>
                <a:ea typeface="ＭＳ Ｐゴシック" charset="0"/>
                <a:cs typeface="Arial" charset="0"/>
              </a:rPr>
              <a:t>What</a:t>
            </a:r>
            <a:r>
              <a:rPr lang="ja-JP" altLang="en-US">
                <a:solidFill>
                  <a:prstClr val="black"/>
                </a:solidFill>
                <a:latin typeface="Calibri" charset="0"/>
                <a:ea typeface="ＭＳ Ｐゴシック" charset="0"/>
                <a:cs typeface="Arial" charset="0"/>
              </a:rPr>
              <a:t>’</a:t>
            </a:r>
            <a:r>
              <a:rPr lang="en-US">
                <a:solidFill>
                  <a:prstClr val="black"/>
                </a:solidFill>
                <a:latin typeface="Calibri" charset="0"/>
                <a:ea typeface="ＭＳ Ｐゴシック" charset="0"/>
                <a:cs typeface="Arial" charset="0"/>
              </a:rPr>
              <a:t>s the next best thing?</a:t>
            </a:r>
          </a:p>
        </p:txBody>
      </p:sp>
      <p:sp>
        <p:nvSpPr>
          <p:cNvPr id="7178" name="Text Box 10"/>
          <p:cNvSpPr txBox="1">
            <a:spLocks noChangeArrowheads="1"/>
          </p:cNvSpPr>
          <p:nvPr/>
        </p:nvSpPr>
        <p:spPr bwMode="auto">
          <a:xfrm>
            <a:off x="7620000" y="6553200"/>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a:solidFill>
                  <a:prstClr val="black"/>
                </a:solidFill>
                <a:cs typeface="Arial" charset="0"/>
              </a:rPr>
              <a:t>Source: S. Seitz</a:t>
            </a:r>
          </a:p>
        </p:txBody>
      </p:sp>
    </p:spTree>
    <p:extLst>
      <p:ext uri="{BB962C8B-B14F-4D97-AF65-F5344CB8AC3E}">
        <p14:creationId xmlns:p14="http://schemas.microsoft.com/office/powerpoint/2010/main" val="61627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09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09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093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09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0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936" grpId="0"/>
      <p:bldP spid="10209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a:latin typeface="Arial" charset="0"/>
              </a:rPr>
              <a:t>Separability example</a:t>
            </a:r>
          </a:p>
        </p:txBody>
      </p:sp>
      <p:pic>
        <p:nvPicPr>
          <p:cNvPr id="212995" name="Picture 6" descr="se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931863"/>
            <a:ext cx="4824413"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3530600" y="3876675"/>
            <a:ext cx="4241800" cy="2590800"/>
            <a:chOff x="1216" y="2442"/>
            <a:chExt cx="2672" cy="1632"/>
          </a:xfrm>
        </p:grpSpPr>
        <p:pic>
          <p:nvPicPr>
            <p:cNvPr id="213006" name="Picture 8" descr="se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 y="2442"/>
              <a:ext cx="2672"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7" name="Text Box 5"/>
            <p:cNvSpPr txBox="1">
              <a:spLocks noChangeArrowheads="1"/>
            </p:cNvSpPr>
            <p:nvPr/>
          </p:nvSpPr>
          <p:spPr bwMode="auto">
            <a:xfrm>
              <a:off x="2016" y="2688"/>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800" b="1">
                  <a:solidFill>
                    <a:srgbClr val="000000"/>
                  </a:solidFill>
                  <a:latin typeface="Arial" charset="0"/>
                  <a:cs typeface="Arial" charset="0"/>
                </a:rPr>
                <a:t>*</a:t>
              </a:r>
            </a:p>
          </p:txBody>
        </p:sp>
        <p:sp>
          <p:nvSpPr>
            <p:cNvPr id="213008" name="Text Box 9"/>
            <p:cNvSpPr txBox="1">
              <a:spLocks noChangeArrowheads="1"/>
            </p:cNvSpPr>
            <p:nvPr/>
          </p:nvSpPr>
          <p:spPr bwMode="auto">
            <a:xfrm>
              <a:off x="2016" y="3504"/>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800" b="1">
                  <a:solidFill>
                    <a:srgbClr val="000000"/>
                  </a:solidFill>
                  <a:latin typeface="Arial" charset="0"/>
                  <a:cs typeface="Arial" charset="0"/>
                </a:rPr>
                <a:t>*</a:t>
              </a:r>
            </a:p>
          </p:txBody>
        </p:sp>
        <p:sp>
          <p:nvSpPr>
            <p:cNvPr id="213009" name="Text Box 10"/>
            <p:cNvSpPr txBox="1">
              <a:spLocks noChangeArrowheads="1"/>
            </p:cNvSpPr>
            <p:nvPr/>
          </p:nvSpPr>
          <p:spPr bwMode="auto">
            <a:xfrm>
              <a:off x="2892" y="2688"/>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b="1">
                  <a:solidFill>
                    <a:srgbClr val="000000"/>
                  </a:solidFill>
                  <a:latin typeface="Arial" charset="0"/>
                  <a:cs typeface="Arial" charset="0"/>
                </a:rPr>
                <a:t>=</a:t>
              </a:r>
            </a:p>
          </p:txBody>
        </p:sp>
        <p:sp>
          <p:nvSpPr>
            <p:cNvPr id="213010" name="Text Box 11"/>
            <p:cNvSpPr txBox="1">
              <a:spLocks noChangeArrowheads="1"/>
            </p:cNvSpPr>
            <p:nvPr/>
          </p:nvSpPr>
          <p:spPr bwMode="auto">
            <a:xfrm>
              <a:off x="2892" y="3456"/>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b="1">
                  <a:solidFill>
                    <a:srgbClr val="000000"/>
                  </a:solidFill>
                  <a:latin typeface="Arial" charset="0"/>
                  <a:cs typeface="Arial" charset="0"/>
                </a:rPr>
                <a:t>=</a:t>
              </a:r>
            </a:p>
          </p:txBody>
        </p:sp>
      </p:grpSp>
      <p:sp>
        <p:nvSpPr>
          <p:cNvPr id="1037325" name="Rectangle 13"/>
          <p:cNvSpPr>
            <a:spLocks noChangeArrowheads="1"/>
          </p:cNvSpPr>
          <p:nvPr/>
        </p:nvSpPr>
        <p:spPr bwMode="auto">
          <a:xfrm>
            <a:off x="6324600" y="990600"/>
            <a:ext cx="2057400" cy="167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pic>
        <p:nvPicPr>
          <p:cNvPr id="1037319" name="Picture 7" descr="se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438400"/>
            <a:ext cx="37052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9" name="Text Box 14"/>
          <p:cNvSpPr txBox="1">
            <a:spLocks noChangeArrowheads="1"/>
          </p:cNvSpPr>
          <p:nvPr/>
        </p:nvSpPr>
        <p:spPr bwMode="auto">
          <a:xfrm>
            <a:off x="1123950" y="1408113"/>
            <a:ext cx="2305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a:solidFill>
                  <a:srgbClr val="000000"/>
                </a:solidFill>
                <a:latin typeface="Arial" charset="0"/>
                <a:cs typeface="Arial" charset="0"/>
              </a:rPr>
              <a:t>2D convolution</a:t>
            </a:r>
            <a:br>
              <a:rPr lang="en-US">
                <a:solidFill>
                  <a:srgbClr val="000000"/>
                </a:solidFill>
                <a:latin typeface="Arial" charset="0"/>
                <a:cs typeface="Arial" charset="0"/>
              </a:rPr>
            </a:br>
            <a:r>
              <a:rPr lang="en-US">
                <a:solidFill>
                  <a:srgbClr val="000000"/>
                </a:solidFill>
                <a:latin typeface="Arial" charset="0"/>
                <a:cs typeface="Arial" charset="0"/>
              </a:rPr>
              <a:t>(center location only)</a:t>
            </a:r>
          </a:p>
        </p:txBody>
      </p:sp>
      <p:sp>
        <p:nvSpPr>
          <p:cNvPr id="213000" name="Text Box 16"/>
          <p:cNvSpPr txBox="1">
            <a:spLocks noChangeArrowheads="1"/>
          </p:cNvSpPr>
          <p:nvPr/>
        </p:nvSpPr>
        <p:spPr bwMode="auto">
          <a:xfrm>
            <a:off x="7239000" y="6553200"/>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400">
                <a:solidFill>
                  <a:srgbClr val="000000"/>
                </a:solidFill>
                <a:latin typeface="Arial" charset="0"/>
                <a:cs typeface="Arial" charset="0"/>
              </a:rPr>
              <a:t>Source: K. Grauman</a:t>
            </a:r>
          </a:p>
        </p:txBody>
      </p:sp>
      <p:sp>
        <p:nvSpPr>
          <p:cNvPr id="1037329" name="Text Box 17"/>
          <p:cNvSpPr txBox="1">
            <a:spLocks noChangeArrowheads="1"/>
          </p:cNvSpPr>
          <p:nvPr/>
        </p:nvSpPr>
        <p:spPr bwMode="auto">
          <a:xfrm>
            <a:off x="1187450" y="2667000"/>
            <a:ext cx="21780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a:solidFill>
                  <a:srgbClr val="000000"/>
                </a:solidFill>
                <a:latin typeface="Arial" charset="0"/>
                <a:cs typeface="Arial" charset="0"/>
              </a:rPr>
              <a:t>The filter factors</a:t>
            </a:r>
            <a:br>
              <a:rPr lang="en-US">
                <a:solidFill>
                  <a:srgbClr val="000000"/>
                </a:solidFill>
                <a:latin typeface="Arial" charset="0"/>
                <a:cs typeface="Arial" charset="0"/>
              </a:rPr>
            </a:br>
            <a:r>
              <a:rPr lang="en-US">
                <a:solidFill>
                  <a:srgbClr val="000000"/>
                </a:solidFill>
                <a:latin typeface="Arial" charset="0"/>
                <a:cs typeface="Arial" charset="0"/>
              </a:rPr>
              <a:t>into a product of 1D</a:t>
            </a:r>
            <a:br>
              <a:rPr lang="en-US">
                <a:solidFill>
                  <a:srgbClr val="000000"/>
                </a:solidFill>
                <a:latin typeface="Arial" charset="0"/>
                <a:cs typeface="Arial" charset="0"/>
              </a:rPr>
            </a:br>
            <a:r>
              <a:rPr lang="en-US">
                <a:solidFill>
                  <a:srgbClr val="000000"/>
                </a:solidFill>
                <a:latin typeface="Arial" charset="0"/>
                <a:cs typeface="Arial" charset="0"/>
              </a:rPr>
              <a:t>filters:</a:t>
            </a:r>
          </a:p>
        </p:txBody>
      </p:sp>
      <p:sp>
        <p:nvSpPr>
          <p:cNvPr id="1037330" name="Text Box 18"/>
          <p:cNvSpPr txBox="1">
            <a:spLocks noChangeArrowheads="1"/>
          </p:cNvSpPr>
          <p:nvPr/>
        </p:nvSpPr>
        <p:spPr bwMode="auto">
          <a:xfrm>
            <a:off x="1155700" y="4159250"/>
            <a:ext cx="2216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a:solidFill>
                  <a:srgbClr val="000000"/>
                </a:solidFill>
                <a:latin typeface="Arial" charset="0"/>
                <a:cs typeface="Arial" charset="0"/>
              </a:rPr>
              <a:t>Perform convolution</a:t>
            </a:r>
            <a:br>
              <a:rPr lang="en-US">
                <a:solidFill>
                  <a:srgbClr val="000000"/>
                </a:solidFill>
                <a:latin typeface="Arial" charset="0"/>
                <a:cs typeface="Arial" charset="0"/>
              </a:rPr>
            </a:br>
            <a:r>
              <a:rPr lang="en-US">
                <a:solidFill>
                  <a:srgbClr val="000000"/>
                </a:solidFill>
                <a:latin typeface="Arial" charset="0"/>
                <a:cs typeface="Arial" charset="0"/>
              </a:rPr>
              <a:t>along rows:</a:t>
            </a:r>
          </a:p>
        </p:txBody>
      </p:sp>
      <p:sp>
        <p:nvSpPr>
          <p:cNvPr id="1037331" name="Text Box 19"/>
          <p:cNvSpPr txBox="1">
            <a:spLocks noChangeArrowheads="1"/>
          </p:cNvSpPr>
          <p:nvPr/>
        </p:nvSpPr>
        <p:spPr bwMode="auto">
          <a:xfrm>
            <a:off x="755650" y="5454650"/>
            <a:ext cx="305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a:solidFill>
                  <a:srgbClr val="000000"/>
                </a:solidFill>
                <a:latin typeface="Arial" charset="0"/>
                <a:cs typeface="Arial" charset="0"/>
              </a:rPr>
              <a:t>Followed by convolution</a:t>
            </a:r>
            <a:br>
              <a:rPr lang="en-US">
                <a:solidFill>
                  <a:srgbClr val="000000"/>
                </a:solidFill>
                <a:latin typeface="Arial" charset="0"/>
                <a:cs typeface="Arial" charset="0"/>
              </a:rPr>
            </a:br>
            <a:r>
              <a:rPr lang="en-US">
                <a:solidFill>
                  <a:srgbClr val="000000"/>
                </a:solidFill>
                <a:latin typeface="Arial" charset="0"/>
                <a:cs typeface="Arial" charset="0"/>
              </a:rPr>
              <a:t>along the remaining column:</a:t>
            </a:r>
          </a:p>
        </p:txBody>
      </p:sp>
      <p:sp>
        <p:nvSpPr>
          <p:cNvPr id="1037332" name="Rectangle 20"/>
          <p:cNvSpPr>
            <a:spLocks noChangeArrowheads="1"/>
          </p:cNvSpPr>
          <p:nvPr/>
        </p:nvSpPr>
        <p:spPr bwMode="auto">
          <a:xfrm>
            <a:off x="4038600" y="5181600"/>
            <a:ext cx="36576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8" name="Text Box 19"/>
          <p:cNvSpPr txBox="1">
            <a:spLocks noChangeArrowheads="1"/>
          </p:cNvSpPr>
          <p:nvPr/>
        </p:nvSpPr>
        <p:spPr bwMode="auto">
          <a:xfrm>
            <a:off x="0" y="6291263"/>
            <a:ext cx="723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600" b="1">
                <a:solidFill>
                  <a:srgbClr val="000000"/>
                </a:solidFill>
                <a:latin typeface="Arial" charset="0"/>
                <a:cs typeface="Arial" charset="0"/>
              </a:rPr>
              <a:t>For MN image, PQ filter:  2D takes MNPQ add/times, </a:t>
            </a:r>
            <a:br>
              <a:rPr lang="en-US" sz="1600" b="1">
                <a:solidFill>
                  <a:srgbClr val="000000"/>
                </a:solidFill>
                <a:latin typeface="Arial" charset="0"/>
                <a:cs typeface="Arial" charset="0"/>
              </a:rPr>
            </a:br>
            <a:r>
              <a:rPr lang="en-US" sz="1600" b="1">
                <a:solidFill>
                  <a:srgbClr val="000000"/>
                </a:solidFill>
                <a:latin typeface="Arial" charset="0"/>
                <a:cs typeface="Arial" charset="0"/>
              </a:rPr>
              <a:t>while 1D takes MN(P + Q)</a:t>
            </a:r>
          </a:p>
        </p:txBody>
      </p:sp>
    </p:spTree>
    <p:extLst>
      <p:ext uri="{BB962C8B-B14F-4D97-AF65-F5344CB8AC3E}">
        <p14:creationId xmlns:p14="http://schemas.microsoft.com/office/powerpoint/2010/main" val="2549839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3732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73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73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73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73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7332"/>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25" grpId="0" animBg="1"/>
      <p:bldP spid="1037329" grpId="0"/>
      <p:bldP spid="1037330" grpId="0"/>
      <p:bldP spid="1037331" grpId="0"/>
      <p:bldP spid="1037332" grpId="0" animBg="1"/>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p:cNvSpPr>
          <p:nvPr>
            <p:ph type="title"/>
          </p:nvPr>
        </p:nvSpPr>
        <p:spPr/>
        <p:txBody>
          <a:bodyPr/>
          <a:lstStyle/>
          <a:p>
            <a:r>
              <a:rPr lang="en-US">
                <a:latin typeface="Albertus Extra Bold" charset="0"/>
              </a:rPr>
              <a:t>Overview of Filtering</a:t>
            </a:r>
          </a:p>
        </p:txBody>
      </p:sp>
      <p:sp>
        <p:nvSpPr>
          <p:cNvPr id="214019" name="Rectangle 3"/>
          <p:cNvSpPr>
            <a:spLocks noGrp="1"/>
          </p:cNvSpPr>
          <p:nvPr>
            <p:ph type="body" idx="1"/>
          </p:nvPr>
        </p:nvSpPr>
        <p:spPr/>
        <p:txBody>
          <a:bodyPr/>
          <a:lstStyle/>
          <a:p>
            <a:r>
              <a:rPr lang="en-US">
                <a:latin typeface="Adobe Caslon Pro" charset="0"/>
              </a:rPr>
              <a:t>Convolution</a:t>
            </a:r>
          </a:p>
          <a:p>
            <a:r>
              <a:rPr lang="en-US">
                <a:latin typeface="Adobe Caslon Pro" charset="0"/>
              </a:rPr>
              <a:t>Gaussian filtering</a:t>
            </a:r>
          </a:p>
          <a:p>
            <a:r>
              <a:rPr lang="en-US">
                <a:solidFill>
                  <a:srgbClr val="FF0000"/>
                </a:solidFill>
                <a:latin typeface="Adobe Caslon Pro" charset="0"/>
              </a:rPr>
              <a:t>Median filtering</a:t>
            </a:r>
          </a:p>
        </p:txBody>
      </p:sp>
    </p:spTree>
    <p:extLst>
      <p:ext uri="{BB962C8B-B14F-4D97-AF65-F5344CB8AC3E}">
        <p14:creationId xmlns:p14="http://schemas.microsoft.com/office/powerpoint/2010/main" val="42818745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57200" y="-76200"/>
            <a:ext cx="8229600" cy="1143000"/>
          </a:xfrm>
        </p:spPr>
        <p:txBody>
          <a:bodyPr/>
          <a:lstStyle/>
          <a:p>
            <a:r>
              <a:rPr lang="en-US">
                <a:latin typeface="Arial" charset="0"/>
                <a:cs typeface="Arial" charset="0"/>
              </a:rPr>
              <a:t>Alternative idea: Median filtering</a:t>
            </a:r>
          </a:p>
        </p:txBody>
      </p:sp>
      <p:graphicFrame>
        <p:nvGraphicFramePr>
          <p:cNvPr id="20482" name="Object 3"/>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spid="_x0000_s248834" name="Equation" r:id="rId4" imgW="914400" imgH="198720" progId="Equation.DSMT4">
                  <p:embed/>
                </p:oleObj>
              </mc:Choice>
              <mc:Fallback>
                <p:oleObj name="Equation" r:id="rId4" imgW="914400" imgH="1987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0484" name="Rectangle 4"/>
          <p:cNvSpPr>
            <a:spLocks noGrp="1" noChangeArrowheads="1"/>
          </p:cNvSpPr>
          <p:nvPr>
            <p:ph type="body" idx="1"/>
          </p:nvPr>
        </p:nvSpPr>
        <p:spPr>
          <a:xfrm>
            <a:off x="685800" y="1022350"/>
            <a:ext cx="7772400" cy="5454650"/>
          </a:xfrm>
          <a:noFill/>
        </p:spPr>
        <p:txBody>
          <a:bodyPr/>
          <a:lstStyle/>
          <a:p>
            <a:r>
              <a:rPr lang="en-US" sz="2800">
                <a:latin typeface="Arial" charset="0"/>
                <a:cs typeface="Arial" charset="0"/>
              </a:rPr>
              <a:t>A </a:t>
            </a:r>
            <a:r>
              <a:rPr lang="en-US" sz="2800" b="1">
                <a:latin typeface="Arial" charset="0"/>
                <a:cs typeface="Arial" charset="0"/>
              </a:rPr>
              <a:t>median filter</a:t>
            </a:r>
            <a:r>
              <a:rPr lang="en-US" sz="2800">
                <a:latin typeface="Arial" charset="0"/>
                <a:cs typeface="Arial" charset="0"/>
              </a:rPr>
              <a:t> operates over a window by selecting the median intensity in the window</a:t>
            </a:r>
            <a:br>
              <a:rPr lang="en-US" sz="2800">
                <a:latin typeface="Arial" charset="0"/>
                <a:cs typeface="Arial" charset="0"/>
              </a:rPr>
            </a:br>
            <a:r>
              <a:rPr lang="en-US" sz="2800">
                <a:latin typeface="Arial" charset="0"/>
                <a:cs typeface="Arial" charset="0"/>
              </a:rPr>
              <a:t/>
            </a:r>
            <a:br>
              <a:rPr lang="en-US" sz="2800">
                <a:latin typeface="Arial" charset="0"/>
                <a:cs typeface="Arial" charset="0"/>
              </a:rPr>
            </a:br>
            <a:r>
              <a:rPr lang="en-US" sz="2800">
                <a:latin typeface="Arial" charset="0"/>
                <a:cs typeface="Arial" charset="0"/>
              </a:rPr>
              <a:t/>
            </a:r>
            <a:br>
              <a:rPr lang="en-US" sz="2800">
                <a:latin typeface="Arial" charset="0"/>
                <a:cs typeface="Arial" charset="0"/>
              </a:rPr>
            </a:br>
            <a:r>
              <a:rPr lang="en-US" sz="2800">
                <a:latin typeface="Arial" charset="0"/>
                <a:cs typeface="Arial" charset="0"/>
              </a:rPr>
              <a:t/>
            </a:r>
            <a:br>
              <a:rPr lang="en-US" sz="2800">
                <a:latin typeface="Arial" charset="0"/>
                <a:cs typeface="Arial" charset="0"/>
              </a:rPr>
            </a:br>
            <a:r>
              <a:rPr lang="en-US" sz="2800">
                <a:latin typeface="Arial" charset="0"/>
                <a:cs typeface="Arial" charset="0"/>
              </a:rPr>
              <a:t/>
            </a:r>
            <a:br>
              <a:rPr lang="en-US" sz="2800">
                <a:latin typeface="Arial" charset="0"/>
                <a:cs typeface="Arial" charset="0"/>
              </a:rPr>
            </a:br>
            <a:r>
              <a:rPr lang="en-US" sz="2800">
                <a:latin typeface="Arial" charset="0"/>
                <a:cs typeface="Arial" charset="0"/>
              </a:rPr>
              <a:t/>
            </a:r>
            <a:br>
              <a:rPr lang="en-US" sz="2800">
                <a:latin typeface="Arial" charset="0"/>
                <a:cs typeface="Arial" charset="0"/>
              </a:rPr>
            </a:br>
            <a:r>
              <a:rPr lang="en-US" sz="2800">
                <a:latin typeface="Arial" charset="0"/>
                <a:cs typeface="Arial" charset="0"/>
              </a:rPr>
              <a:t/>
            </a:r>
            <a:br>
              <a:rPr lang="en-US" sz="2800">
                <a:latin typeface="Arial" charset="0"/>
                <a:cs typeface="Arial" charset="0"/>
              </a:rPr>
            </a:br>
            <a:endParaRPr lang="en-US" sz="2800">
              <a:latin typeface="Arial" charset="0"/>
              <a:cs typeface="Arial" charset="0"/>
            </a:endParaRPr>
          </a:p>
        </p:txBody>
      </p:sp>
      <p:grpSp>
        <p:nvGrpSpPr>
          <p:cNvPr id="20485" name="Group 7"/>
          <p:cNvGrpSpPr>
            <a:grpSpLocks/>
          </p:cNvGrpSpPr>
          <p:nvPr/>
        </p:nvGrpSpPr>
        <p:grpSpPr bwMode="auto">
          <a:xfrm>
            <a:off x="1295400" y="2057400"/>
            <a:ext cx="6019800" cy="3657600"/>
            <a:chOff x="1344" y="1344"/>
            <a:chExt cx="2784" cy="1680"/>
          </a:xfrm>
        </p:grpSpPr>
        <p:pic>
          <p:nvPicPr>
            <p:cNvPr id="2048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2" y="1349"/>
              <a:ext cx="2666"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Rectangle 6"/>
            <p:cNvSpPr>
              <a:spLocks noChangeArrowheads="1"/>
            </p:cNvSpPr>
            <p:nvPr/>
          </p:nvSpPr>
          <p:spPr bwMode="auto">
            <a:xfrm>
              <a:off x="1344" y="1344"/>
              <a:ext cx="96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grpSp>
      <p:sp>
        <p:nvSpPr>
          <p:cNvPr id="1029128" name="Text Box 8"/>
          <p:cNvSpPr txBox="1">
            <a:spLocks noChangeArrowheads="1"/>
          </p:cNvSpPr>
          <p:nvPr/>
        </p:nvSpPr>
        <p:spPr bwMode="auto">
          <a:xfrm>
            <a:off x="822325" y="6019800"/>
            <a:ext cx="7178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buFontTx/>
              <a:buChar char="•"/>
            </a:pPr>
            <a:r>
              <a:rPr lang="en-US" sz="2800">
                <a:solidFill>
                  <a:srgbClr val="000000"/>
                </a:solidFill>
                <a:latin typeface="Arial" charset="0"/>
                <a:cs typeface="Arial" charset="0"/>
              </a:rPr>
              <a:t>   Is median filtering linear?</a:t>
            </a:r>
          </a:p>
        </p:txBody>
      </p:sp>
      <p:sp>
        <p:nvSpPr>
          <p:cNvPr id="20487" name="Text Box 9"/>
          <p:cNvSpPr txBox="1">
            <a:spLocks noChangeArrowheads="1"/>
          </p:cNvSpPr>
          <p:nvPr/>
        </p:nvSpPr>
        <p:spPr bwMode="auto">
          <a:xfrm>
            <a:off x="7315200" y="6553200"/>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fontAlgn="base">
              <a:spcBef>
                <a:spcPct val="0"/>
              </a:spcBef>
              <a:spcAft>
                <a:spcPct val="0"/>
              </a:spcAft>
            </a:pPr>
            <a:r>
              <a:rPr lang="en-US" sz="1400">
                <a:solidFill>
                  <a:srgbClr val="000000"/>
                </a:solidFill>
                <a:latin typeface="Arial" charset="0"/>
                <a:cs typeface="Arial" charset="0"/>
              </a:rPr>
              <a:t>Source: K. Grauman</a:t>
            </a:r>
          </a:p>
        </p:txBody>
      </p:sp>
    </p:spTree>
    <p:extLst>
      <p:ext uri="{BB962C8B-B14F-4D97-AF65-F5344CB8AC3E}">
        <p14:creationId xmlns:p14="http://schemas.microsoft.com/office/powerpoint/2010/main" val="928538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91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029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8" grpId="0"/>
      <p:bldP spid="102912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685800" y="152400"/>
            <a:ext cx="7772400" cy="685800"/>
          </a:xfrm>
        </p:spPr>
        <p:txBody>
          <a:bodyPr rtlCol="0">
            <a:normAutofit fontScale="90000"/>
          </a:bodyPr>
          <a:lstStyle/>
          <a:p>
            <a:pPr fontAlgn="auto">
              <a:spcAft>
                <a:spcPts val="0"/>
              </a:spcAft>
              <a:defRPr/>
            </a:pPr>
            <a:r>
              <a:rPr lang="en-US">
                <a:ea typeface="+mj-ea"/>
              </a:rPr>
              <a:t>Median filter</a:t>
            </a:r>
          </a:p>
        </p:txBody>
      </p:sp>
      <p:sp>
        <p:nvSpPr>
          <p:cNvPr id="215043" name="Line 3"/>
          <p:cNvSpPr>
            <a:spLocks noChangeShapeType="1"/>
          </p:cNvSpPr>
          <p:nvPr/>
        </p:nvSpPr>
        <p:spPr bwMode="auto">
          <a:xfrm flipV="1">
            <a:off x="9906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44" name="Line 4"/>
          <p:cNvSpPr>
            <a:spLocks noChangeShapeType="1"/>
          </p:cNvSpPr>
          <p:nvPr/>
        </p:nvSpPr>
        <p:spPr bwMode="auto">
          <a:xfrm flipV="1">
            <a:off x="11430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45" name="Line 5"/>
          <p:cNvSpPr>
            <a:spLocks noChangeShapeType="1"/>
          </p:cNvSpPr>
          <p:nvPr/>
        </p:nvSpPr>
        <p:spPr bwMode="auto">
          <a:xfrm flipV="1">
            <a:off x="12954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46" name="Line 6"/>
          <p:cNvSpPr>
            <a:spLocks noChangeShapeType="1"/>
          </p:cNvSpPr>
          <p:nvPr/>
        </p:nvSpPr>
        <p:spPr bwMode="auto">
          <a:xfrm flipV="1">
            <a:off x="14478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47" name="Line 7"/>
          <p:cNvSpPr>
            <a:spLocks noChangeShapeType="1"/>
          </p:cNvSpPr>
          <p:nvPr/>
        </p:nvSpPr>
        <p:spPr bwMode="auto">
          <a:xfrm flipV="1">
            <a:off x="1600200" y="2514600"/>
            <a:ext cx="0" cy="1143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48" name="Line 8"/>
          <p:cNvSpPr>
            <a:spLocks noChangeShapeType="1"/>
          </p:cNvSpPr>
          <p:nvPr/>
        </p:nvSpPr>
        <p:spPr bwMode="auto">
          <a:xfrm flipV="1">
            <a:off x="17526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49" name="Line 9"/>
          <p:cNvSpPr>
            <a:spLocks noChangeShapeType="1"/>
          </p:cNvSpPr>
          <p:nvPr/>
        </p:nvSpPr>
        <p:spPr bwMode="auto">
          <a:xfrm flipV="1">
            <a:off x="1905000" y="2895600"/>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50" name="Line 10"/>
          <p:cNvSpPr>
            <a:spLocks noChangeShapeType="1"/>
          </p:cNvSpPr>
          <p:nvPr/>
        </p:nvSpPr>
        <p:spPr bwMode="auto">
          <a:xfrm flipV="1">
            <a:off x="20574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51" name="Line 11"/>
          <p:cNvSpPr>
            <a:spLocks noChangeShapeType="1"/>
          </p:cNvSpPr>
          <p:nvPr/>
        </p:nvSpPr>
        <p:spPr bwMode="auto">
          <a:xfrm flipV="1">
            <a:off x="22098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52" name="Line 12"/>
          <p:cNvSpPr>
            <a:spLocks noChangeShapeType="1"/>
          </p:cNvSpPr>
          <p:nvPr/>
        </p:nvSpPr>
        <p:spPr bwMode="auto">
          <a:xfrm flipV="1">
            <a:off x="23622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53" name="Line 13"/>
          <p:cNvSpPr>
            <a:spLocks noChangeShapeType="1"/>
          </p:cNvSpPr>
          <p:nvPr/>
        </p:nvSpPr>
        <p:spPr bwMode="auto">
          <a:xfrm flipV="1">
            <a:off x="25146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54" name="Line 14"/>
          <p:cNvSpPr>
            <a:spLocks noChangeShapeType="1"/>
          </p:cNvSpPr>
          <p:nvPr/>
        </p:nvSpPr>
        <p:spPr bwMode="auto">
          <a:xfrm flipV="1">
            <a:off x="26670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55" name="Line 15"/>
          <p:cNvSpPr>
            <a:spLocks noChangeShapeType="1"/>
          </p:cNvSpPr>
          <p:nvPr/>
        </p:nvSpPr>
        <p:spPr bwMode="auto">
          <a:xfrm flipV="1">
            <a:off x="28194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56" name="Line 16"/>
          <p:cNvSpPr>
            <a:spLocks noChangeShapeType="1"/>
          </p:cNvSpPr>
          <p:nvPr/>
        </p:nvSpPr>
        <p:spPr bwMode="auto">
          <a:xfrm flipV="1">
            <a:off x="29718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57" name="Line 17"/>
          <p:cNvSpPr>
            <a:spLocks noChangeShapeType="1"/>
          </p:cNvSpPr>
          <p:nvPr/>
        </p:nvSpPr>
        <p:spPr bwMode="auto">
          <a:xfrm flipV="1">
            <a:off x="45720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58" name="Line 18"/>
          <p:cNvSpPr>
            <a:spLocks noChangeShapeType="1"/>
          </p:cNvSpPr>
          <p:nvPr/>
        </p:nvSpPr>
        <p:spPr bwMode="auto">
          <a:xfrm flipV="1">
            <a:off x="47244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59" name="Line 19"/>
          <p:cNvSpPr>
            <a:spLocks noChangeShapeType="1"/>
          </p:cNvSpPr>
          <p:nvPr/>
        </p:nvSpPr>
        <p:spPr bwMode="auto">
          <a:xfrm flipV="1">
            <a:off x="48768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60" name="Line 20"/>
          <p:cNvSpPr>
            <a:spLocks noChangeShapeType="1"/>
          </p:cNvSpPr>
          <p:nvPr/>
        </p:nvSpPr>
        <p:spPr bwMode="auto">
          <a:xfrm flipV="1">
            <a:off x="50292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61" name="Line 21"/>
          <p:cNvSpPr>
            <a:spLocks noChangeShapeType="1"/>
          </p:cNvSpPr>
          <p:nvPr/>
        </p:nvSpPr>
        <p:spPr bwMode="auto">
          <a:xfrm flipV="1">
            <a:off x="51816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62" name="Line 22"/>
          <p:cNvSpPr>
            <a:spLocks noChangeShapeType="1"/>
          </p:cNvSpPr>
          <p:nvPr/>
        </p:nvSpPr>
        <p:spPr bwMode="auto">
          <a:xfrm flipV="1">
            <a:off x="53340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63" name="Line 23"/>
          <p:cNvSpPr>
            <a:spLocks noChangeShapeType="1"/>
          </p:cNvSpPr>
          <p:nvPr/>
        </p:nvSpPr>
        <p:spPr bwMode="auto">
          <a:xfrm flipV="1">
            <a:off x="54864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64" name="Line 24"/>
          <p:cNvSpPr>
            <a:spLocks noChangeShapeType="1"/>
          </p:cNvSpPr>
          <p:nvPr/>
        </p:nvSpPr>
        <p:spPr bwMode="auto">
          <a:xfrm flipV="1">
            <a:off x="56388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65" name="Line 25"/>
          <p:cNvSpPr>
            <a:spLocks noChangeShapeType="1"/>
          </p:cNvSpPr>
          <p:nvPr/>
        </p:nvSpPr>
        <p:spPr bwMode="auto">
          <a:xfrm flipV="1">
            <a:off x="57912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66" name="Line 26"/>
          <p:cNvSpPr>
            <a:spLocks noChangeShapeType="1"/>
          </p:cNvSpPr>
          <p:nvPr/>
        </p:nvSpPr>
        <p:spPr bwMode="auto">
          <a:xfrm flipV="1">
            <a:off x="59436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67" name="Line 27"/>
          <p:cNvSpPr>
            <a:spLocks noChangeShapeType="1"/>
          </p:cNvSpPr>
          <p:nvPr/>
        </p:nvSpPr>
        <p:spPr bwMode="auto">
          <a:xfrm flipV="1">
            <a:off x="60960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68" name="Line 28"/>
          <p:cNvSpPr>
            <a:spLocks noChangeShapeType="1"/>
          </p:cNvSpPr>
          <p:nvPr/>
        </p:nvSpPr>
        <p:spPr bwMode="auto">
          <a:xfrm flipV="1">
            <a:off x="62484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69" name="Line 29"/>
          <p:cNvSpPr>
            <a:spLocks noChangeShapeType="1"/>
          </p:cNvSpPr>
          <p:nvPr/>
        </p:nvSpPr>
        <p:spPr bwMode="auto">
          <a:xfrm flipV="1">
            <a:off x="64008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70" name="Line 30"/>
          <p:cNvSpPr>
            <a:spLocks noChangeShapeType="1"/>
          </p:cNvSpPr>
          <p:nvPr/>
        </p:nvSpPr>
        <p:spPr bwMode="auto">
          <a:xfrm flipV="1">
            <a:off x="6553200" y="3352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71" name="Text Box 31"/>
          <p:cNvSpPr txBox="1">
            <a:spLocks noChangeArrowheads="1"/>
          </p:cNvSpPr>
          <p:nvPr/>
        </p:nvSpPr>
        <p:spPr bwMode="auto">
          <a:xfrm>
            <a:off x="822325" y="1143000"/>
            <a:ext cx="56546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srgbClr val="000000"/>
                </a:solidFill>
                <a:cs typeface="Arial" charset="0"/>
              </a:rPr>
              <a:t>Replace each pixel by the median over N pixels (5 pixels, for these examples).  Generalizes to </a:t>
            </a:r>
            <a:r>
              <a:rPr lang="ja-JP" altLang="en-US">
                <a:solidFill>
                  <a:srgbClr val="000000"/>
                </a:solidFill>
                <a:cs typeface="Arial" charset="0"/>
              </a:rPr>
              <a:t>“</a:t>
            </a:r>
            <a:r>
              <a:rPr lang="en-US">
                <a:solidFill>
                  <a:srgbClr val="000000"/>
                </a:solidFill>
                <a:cs typeface="Arial" charset="0"/>
              </a:rPr>
              <a:t>rank order</a:t>
            </a:r>
            <a:r>
              <a:rPr lang="ja-JP" altLang="en-US">
                <a:solidFill>
                  <a:srgbClr val="000000"/>
                </a:solidFill>
                <a:cs typeface="Arial" charset="0"/>
              </a:rPr>
              <a:t>”</a:t>
            </a:r>
            <a:r>
              <a:rPr lang="en-US">
                <a:solidFill>
                  <a:srgbClr val="000000"/>
                </a:solidFill>
                <a:cs typeface="Arial" charset="0"/>
              </a:rPr>
              <a:t> filters.</a:t>
            </a:r>
          </a:p>
        </p:txBody>
      </p:sp>
      <p:sp>
        <p:nvSpPr>
          <p:cNvPr id="215072" name="AutoShape 32"/>
          <p:cNvSpPr>
            <a:spLocks/>
          </p:cNvSpPr>
          <p:nvPr/>
        </p:nvSpPr>
        <p:spPr bwMode="auto">
          <a:xfrm rot="-5400000">
            <a:off x="1638300" y="3390900"/>
            <a:ext cx="228600" cy="762000"/>
          </a:xfrm>
          <a:prstGeom prst="leftBrace">
            <a:avLst>
              <a:gd name="adj1" fmla="val 27778"/>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000000"/>
              </a:solidFill>
              <a:latin typeface="Calibri" charset="0"/>
              <a:ea typeface="ＭＳ Ｐゴシック" charset="0"/>
              <a:cs typeface="Arial" charset="0"/>
            </a:endParaRPr>
          </a:p>
        </p:txBody>
      </p:sp>
      <p:sp>
        <p:nvSpPr>
          <p:cNvPr id="215073" name="Rectangle 33"/>
          <p:cNvSpPr>
            <a:spLocks noChangeArrowheads="1"/>
          </p:cNvSpPr>
          <p:nvPr/>
        </p:nvSpPr>
        <p:spPr bwMode="auto">
          <a:xfrm>
            <a:off x="762000" y="3962400"/>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solidFill>
                  <a:srgbClr val="000000"/>
                </a:solidFill>
                <a:latin typeface="Calibri" charset="0"/>
                <a:ea typeface="ＭＳ Ｐゴシック" charset="0"/>
                <a:cs typeface="Arial" charset="0"/>
              </a:rPr>
              <a:t>5-pixel neighborhood</a:t>
            </a:r>
          </a:p>
        </p:txBody>
      </p:sp>
      <p:sp>
        <p:nvSpPr>
          <p:cNvPr id="215074" name="Rectangle 34"/>
          <p:cNvSpPr>
            <a:spLocks noChangeArrowheads="1"/>
          </p:cNvSpPr>
          <p:nvPr/>
        </p:nvSpPr>
        <p:spPr bwMode="auto">
          <a:xfrm>
            <a:off x="152400" y="2743200"/>
            <a:ext cx="522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solidFill>
                  <a:srgbClr val="000000"/>
                </a:solidFill>
                <a:latin typeface="Calibri" charset="0"/>
                <a:ea typeface="ＭＳ Ｐゴシック" charset="0"/>
                <a:cs typeface="Arial" charset="0"/>
              </a:rPr>
              <a:t>In:</a:t>
            </a:r>
          </a:p>
        </p:txBody>
      </p:sp>
      <p:sp>
        <p:nvSpPr>
          <p:cNvPr id="215075" name="Rectangle 35"/>
          <p:cNvSpPr>
            <a:spLocks noChangeArrowheads="1"/>
          </p:cNvSpPr>
          <p:nvPr/>
        </p:nvSpPr>
        <p:spPr bwMode="auto">
          <a:xfrm>
            <a:off x="3973513" y="2743200"/>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solidFill>
                  <a:srgbClr val="000000"/>
                </a:solidFill>
                <a:latin typeface="Calibri" charset="0"/>
                <a:ea typeface="ＭＳ Ｐゴシック" charset="0"/>
                <a:cs typeface="Arial" charset="0"/>
              </a:rPr>
              <a:t>Out:</a:t>
            </a:r>
          </a:p>
        </p:txBody>
      </p:sp>
      <p:sp>
        <p:nvSpPr>
          <p:cNvPr id="215076" name="Line 36"/>
          <p:cNvSpPr>
            <a:spLocks noChangeShapeType="1"/>
          </p:cNvSpPr>
          <p:nvPr/>
        </p:nvSpPr>
        <p:spPr bwMode="auto">
          <a:xfrm flipV="1">
            <a:off x="990600" y="58674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77" name="Line 37"/>
          <p:cNvSpPr>
            <a:spLocks noChangeShapeType="1"/>
          </p:cNvSpPr>
          <p:nvPr/>
        </p:nvSpPr>
        <p:spPr bwMode="auto">
          <a:xfrm flipV="1">
            <a:off x="1143000" y="58674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78" name="Line 38"/>
          <p:cNvSpPr>
            <a:spLocks noChangeShapeType="1"/>
          </p:cNvSpPr>
          <p:nvPr/>
        </p:nvSpPr>
        <p:spPr bwMode="auto">
          <a:xfrm flipV="1">
            <a:off x="1295400" y="58674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79" name="Line 39"/>
          <p:cNvSpPr>
            <a:spLocks noChangeShapeType="1"/>
          </p:cNvSpPr>
          <p:nvPr/>
        </p:nvSpPr>
        <p:spPr bwMode="auto">
          <a:xfrm flipV="1">
            <a:off x="1447800" y="58674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80" name="Line 40"/>
          <p:cNvSpPr>
            <a:spLocks noChangeShapeType="1"/>
          </p:cNvSpPr>
          <p:nvPr/>
        </p:nvSpPr>
        <p:spPr bwMode="auto">
          <a:xfrm flipV="1">
            <a:off x="1600200" y="5822950"/>
            <a:ext cx="0" cy="3492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81" name="Line 41"/>
          <p:cNvSpPr>
            <a:spLocks noChangeShapeType="1"/>
          </p:cNvSpPr>
          <p:nvPr/>
        </p:nvSpPr>
        <p:spPr bwMode="auto">
          <a:xfrm flipV="1">
            <a:off x="1752600" y="5746750"/>
            <a:ext cx="0" cy="4254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82" name="Line 42"/>
          <p:cNvSpPr>
            <a:spLocks noChangeShapeType="1"/>
          </p:cNvSpPr>
          <p:nvPr/>
        </p:nvSpPr>
        <p:spPr bwMode="auto">
          <a:xfrm flipV="1">
            <a:off x="1905000" y="5289550"/>
            <a:ext cx="0" cy="8826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83" name="Line 43"/>
          <p:cNvSpPr>
            <a:spLocks noChangeShapeType="1"/>
          </p:cNvSpPr>
          <p:nvPr/>
        </p:nvSpPr>
        <p:spPr bwMode="auto">
          <a:xfrm flipV="1">
            <a:off x="2057400" y="521335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84" name="Rectangle 44"/>
          <p:cNvSpPr>
            <a:spLocks noChangeArrowheads="1"/>
          </p:cNvSpPr>
          <p:nvPr/>
        </p:nvSpPr>
        <p:spPr bwMode="auto">
          <a:xfrm>
            <a:off x="152400" y="5257800"/>
            <a:ext cx="522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solidFill>
                  <a:srgbClr val="000000"/>
                </a:solidFill>
                <a:latin typeface="Calibri" charset="0"/>
                <a:ea typeface="ＭＳ Ｐゴシック" charset="0"/>
                <a:cs typeface="Arial" charset="0"/>
              </a:rPr>
              <a:t>In:</a:t>
            </a:r>
          </a:p>
        </p:txBody>
      </p:sp>
      <p:sp>
        <p:nvSpPr>
          <p:cNvPr id="215085" name="Rectangle 45"/>
          <p:cNvSpPr>
            <a:spLocks noChangeArrowheads="1"/>
          </p:cNvSpPr>
          <p:nvPr/>
        </p:nvSpPr>
        <p:spPr bwMode="auto">
          <a:xfrm>
            <a:off x="3973513" y="5257800"/>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solidFill>
                  <a:srgbClr val="000000"/>
                </a:solidFill>
                <a:latin typeface="Calibri" charset="0"/>
                <a:ea typeface="ＭＳ Ｐゴシック" charset="0"/>
                <a:cs typeface="Arial" charset="0"/>
              </a:rPr>
              <a:t>Out:</a:t>
            </a:r>
          </a:p>
        </p:txBody>
      </p:sp>
      <p:sp>
        <p:nvSpPr>
          <p:cNvPr id="215086" name="Line 46"/>
          <p:cNvSpPr>
            <a:spLocks noChangeShapeType="1"/>
          </p:cNvSpPr>
          <p:nvPr/>
        </p:nvSpPr>
        <p:spPr bwMode="auto">
          <a:xfrm flipV="1">
            <a:off x="2209800" y="521335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87" name="Line 47"/>
          <p:cNvSpPr>
            <a:spLocks noChangeShapeType="1"/>
          </p:cNvSpPr>
          <p:nvPr/>
        </p:nvSpPr>
        <p:spPr bwMode="auto">
          <a:xfrm flipV="1">
            <a:off x="2362200" y="521335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88" name="Line 48"/>
          <p:cNvSpPr>
            <a:spLocks noChangeShapeType="1"/>
          </p:cNvSpPr>
          <p:nvPr/>
        </p:nvSpPr>
        <p:spPr bwMode="auto">
          <a:xfrm flipV="1">
            <a:off x="2514600" y="521335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89" name="Line 49"/>
          <p:cNvSpPr>
            <a:spLocks noChangeShapeType="1"/>
          </p:cNvSpPr>
          <p:nvPr/>
        </p:nvSpPr>
        <p:spPr bwMode="auto">
          <a:xfrm flipV="1">
            <a:off x="2667000" y="521335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90" name="Line 50"/>
          <p:cNvSpPr>
            <a:spLocks noChangeShapeType="1"/>
          </p:cNvSpPr>
          <p:nvPr/>
        </p:nvSpPr>
        <p:spPr bwMode="auto">
          <a:xfrm flipV="1">
            <a:off x="2819400" y="521335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91" name="Line 51"/>
          <p:cNvSpPr>
            <a:spLocks noChangeShapeType="1"/>
          </p:cNvSpPr>
          <p:nvPr/>
        </p:nvSpPr>
        <p:spPr bwMode="auto">
          <a:xfrm flipV="1">
            <a:off x="2971800" y="521335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92" name="Line 52"/>
          <p:cNvSpPr>
            <a:spLocks noChangeShapeType="1"/>
          </p:cNvSpPr>
          <p:nvPr/>
        </p:nvSpPr>
        <p:spPr bwMode="auto">
          <a:xfrm flipV="1">
            <a:off x="4572000" y="582295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93" name="Line 53"/>
          <p:cNvSpPr>
            <a:spLocks noChangeShapeType="1"/>
          </p:cNvSpPr>
          <p:nvPr/>
        </p:nvSpPr>
        <p:spPr bwMode="auto">
          <a:xfrm flipV="1">
            <a:off x="4724400" y="582295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94" name="Line 54"/>
          <p:cNvSpPr>
            <a:spLocks noChangeShapeType="1"/>
          </p:cNvSpPr>
          <p:nvPr/>
        </p:nvSpPr>
        <p:spPr bwMode="auto">
          <a:xfrm flipV="1">
            <a:off x="4876800" y="582295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95" name="Line 55"/>
          <p:cNvSpPr>
            <a:spLocks noChangeShapeType="1"/>
          </p:cNvSpPr>
          <p:nvPr/>
        </p:nvSpPr>
        <p:spPr bwMode="auto">
          <a:xfrm flipV="1">
            <a:off x="5029200" y="582295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96" name="Line 56"/>
          <p:cNvSpPr>
            <a:spLocks noChangeShapeType="1"/>
          </p:cNvSpPr>
          <p:nvPr/>
        </p:nvSpPr>
        <p:spPr bwMode="auto">
          <a:xfrm flipV="1">
            <a:off x="5181600" y="5778500"/>
            <a:ext cx="0" cy="3492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97" name="Line 57"/>
          <p:cNvSpPr>
            <a:spLocks noChangeShapeType="1"/>
          </p:cNvSpPr>
          <p:nvPr/>
        </p:nvSpPr>
        <p:spPr bwMode="auto">
          <a:xfrm flipV="1">
            <a:off x="5334000" y="5702300"/>
            <a:ext cx="0" cy="4254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98" name="Line 58"/>
          <p:cNvSpPr>
            <a:spLocks noChangeShapeType="1"/>
          </p:cNvSpPr>
          <p:nvPr/>
        </p:nvSpPr>
        <p:spPr bwMode="auto">
          <a:xfrm flipV="1">
            <a:off x="5486400" y="5245100"/>
            <a:ext cx="0" cy="8826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99" name="Line 59"/>
          <p:cNvSpPr>
            <a:spLocks noChangeShapeType="1"/>
          </p:cNvSpPr>
          <p:nvPr/>
        </p:nvSpPr>
        <p:spPr bwMode="auto">
          <a:xfrm flipV="1">
            <a:off x="5638800" y="516890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100" name="Line 60"/>
          <p:cNvSpPr>
            <a:spLocks noChangeShapeType="1"/>
          </p:cNvSpPr>
          <p:nvPr/>
        </p:nvSpPr>
        <p:spPr bwMode="auto">
          <a:xfrm flipV="1">
            <a:off x="5791200" y="516890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101" name="Line 61"/>
          <p:cNvSpPr>
            <a:spLocks noChangeShapeType="1"/>
          </p:cNvSpPr>
          <p:nvPr/>
        </p:nvSpPr>
        <p:spPr bwMode="auto">
          <a:xfrm flipV="1">
            <a:off x="5943600" y="516890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102" name="Line 62"/>
          <p:cNvSpPr>
            <a:spLocks noChangeShapeType="1"/>
          </p:cNvSpPr>
          <p:nvPr/>
        </p:nvSpPr>
        <p:spPr bwMode="auto">
          <a:xfrm flipV="1">
            <a:off x="6096000" y="516890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103" name="Line 63"/>
          <p:cNvSpPr>
            <a:spLocks noChangeShapeType="1"/>
          </p:cNvSpPr>
          <p:nvPr/>
        </p:nvSpPr>
        <p:spPr bwMode="auto">
          <a:xfrm flipV="1">
            <a:off x="6248400" y="516890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104" name="Line 64"/>
          <p:cNvSpPr>
            <a:spLocks noChangeShapeType="1"/>
          </p:cNvSpPr>
          <p:nvPr/>
        </p:nvSpPr>
        <p:spPr bwMode="auto">
          <a:xfrm flipV="1">
            <a:off x="6400800" y="516890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105" name="Line 65"/>
          <p:cNvSpPr>
            <a:spLocks noChangeShapeType="1"/>
          </p:cNvSpPr>
          <p:nvPr/>
        </p:nvSpPr>
        <p:spPr bwMode="auto">
          <a:xfrm flipV="1">
            <a:off x="6553200" y="5168900"/>
            <a:ext cx="0" cy="958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106" name="Text Box 66"/>
          <p:cNvSpPr txBox="1">
            <a:spLocks noChangeArrowheads="1"/>
          </p:cNvSpPr>
          <p:nvPr/>
        </p:nvSpPr>
        <p:spPr bwMode="auto">
          <a:xfrm>
            <a:off x="7375525" y="2708275"/>
            <a:ext cx="15398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srgbClr val="333399"/>
                </a:solidFill>
                <a:cs typeface="Arial" charset="0"/>
              </a:rPr>
              <a:t>Spike noise is removed</a:t>
            </a:r>
          </a:p>
        </p:txBody>
      </p:sp>
      <p:sp>
        <p:nvSpPr>
          <p:cNvPr id="215107" name="Text Box 67"/>
          <p:cNvSpPr txBox="1">
            <a:spLocks noChangeArrowheads="1"/>
          </p:cNvSpPr>
          <p:nvPr/>
        </p:nvSpPr>
        <p:spPr bwMode="auto">
          <a:xfrm>
            <a:off x="7391400" y="4800600"/>
            <a:ext cx="15398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srgbClr val="333399"/>
                </a:solidFill>
                <a:cs typeface="Arial" charset="0"/>
              </a:rPr>
              <a:t>Monotonic edges remain unchanged</a:t>
            </a:r>
          </a:p>
        </p:txBody>
      </p:sp>
      <p:sp>
        <p:nvSpPr>
          <p:cNvPr id="215108" name="TextBox 67"/>
          <p:cNvSpPr txBox="1">
            <a:spLocks noChangeArrowheads="1"/>
          </p:cNvSpPr>
          <p:nvPr/>
        </p:nvSpPr>
        <p:spPr bwMode="auto">
          <a:xfrm>
            <a:off x="2895600" y="1981200"/>
            <a:ext cx="2320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srgbClr val="000000"/>
                </a:solidFill>
                <a:cs typeface="Arial" charset="0"/>
              </a:rPr>
              <a:t>Median([1 7 1 5 1]) = 1</a:t>
            </a:r>
          </a:p>
          <a:p>
            <a:pPr defTabSz="914400" fontAlgn="base">
              <a:spcBef>
                <a:spcPct val="0"/>
              </a:spcBef>
              <a:spcAft>
                <a:spcPct val="0"/>
              </a:spcAft>
            </a:pPr>
            <a:r>
              <a:rPr lang="en-US">
                <a:solidFill>
                  <a:srgbClr val="000000"/>
                </a:solidFill>
                <a:cs typeface="Arial" charset="0"/>
              </a:rPr>
              <a:t>Mean([1 7 1 5 1]) = 2.8</a:t>
            </a:r>
          </a:p>
        </p:txBody>
      </p:sp>
    </p:spTree>
    <p:extLst>
      <p:ext uri="{BB962C8B-B14F-4D97-AF65-F5344CB8AC3E}">
        <p14:creationId xmlns:p14="http://schemas.microsoft.com/office/powerpoint/2010/main" val="244952919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p:txBody>
          <a:bodyPr/>
          <a:lstStyle/>
          <a:p>
            <a:r>
              <a:rPr lang="en-US">
                <a:latin typeface="Albertus Extra Bold" charset="0"/>
                <a:cs typeface="Arial" charset="0"/>
              </a:rPr>
              <a:t>Median filtering results</a:t>
            </a:r>
          </a:p>
        </p:txBody>
      </p:sp>
      <p:pic>
        <p:nvPicPr>
          <p:cNvPr id="2160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133600"/>
            <a:ext cx="291465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133600"/>
            <a:ext cx="291465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9" name="Rectangle 4"/>
          <p:cNvSpPr>
            <a:spLocks noChangeArrowheads="1"/>
          </p:cNvSpPr>
          <p:nvPr/>
        </p:nvSpPr>
        <p:spPr bwMode="auto">
          <a:xfrm>
            <a:off x="2667000" y="6553200"/>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a:solidFill>
                  <a:srgbClr val="000000"/>
                </a:solidFill>
                <a:latin typeface="Calibri" charset="0"/>
                <a:ea typeface="ＭＳ Ｐゴシック" charset="0"/>
                <a:cs typeface="Arial" charset="0"/>
              </a:rPr>
              <a:t>http://homepages.inf.ed.ac.uk/rbf/HIPR2/mean.htm#guidelines</a:t>
            </a:r>
          </a:p>
        </p:txBody>
      </p:sp>
      <p:sp>
        <p:nvSpPr>
          <p:cNvPr id="216070" name="TextBox 5"/>
          <p:cNvSpPr txBox="1">
            <a:spLocks noChangeArrowheads="1"/>
          </p:cNvSpPr>
          <p:nvPr/>
        </p:nvSpPr>
        <p:spPr bwMode="auto">
          <a:xfrm>
            <a:off x="457200" y="1447800"/>
            <a:ext cx="298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srgbClr val="000000"/>
                </a:solidFill>
                <a:latin typeface="Adobe Caslon Pro" charset="0"/>
                <a:cs typeface="Arial" charset="0"/>
              </a:rPr>
              <a:t>Best for salt and pepper noise</a:t>
            </a:r>
          </a:p>
        </p:txBody>
      </p:sp>
    </p:spTree>
    <p:extLst>
      <p:ext uri="{BB962C8B-B14F-4D97-AF65-F5344CB8AC3E}">
        <p14:creationId xmlns:p14="http://schemas.microsoft.com/office/powerpoint/2010/main" val="27960042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685800" y="171450"/>
            <a:ext cx="8458200" cy="571500"/>
          </a:xfrm>
        </p:spPr>
        <p:txBody>
          <a:bodyPr/>
          <a:lstStyle/>
          <a:p>
            <a:r>
              <a:rPr lang="en-US">
                <a:latin typeface="Arial" charset="0"/>
                <a:cs typeface="Arial" charset="0"/>
              </a:rPr>
              <a:t>Median vs. Gaussian filtering</a:t>
            </a:r>
          </a:p>
        </p:txBody>
      </p:sp>
      <p:graphicFrame>
        <p:nvGraphicFramePr>
          <p:cNvPr id="21506" name="Object 3"/>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spid="_x0000_s253954" name="Equation" r:id="rId4" imgW="914400" imgH="198720" progId="Equation.DSMT4">
                  <p:embed/>
                </p:oleObj>
              </mc:Choice>
              <mc:Fallback>
                <p:oleObj name="Equation" r:id="rId4" imgW="914400" imgH="1987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1508" name="AutoShape 4"/>
          <p:cNvSpPr>
            <a:spLocks noChangeAspect="1" noChangeArrowheads="1" noTextEdit="1"/>
          </p:cNvSpPr>
          <p:nvPr/>
        </p:nvSpPr>
        <p:spPr bwMode="auto">
          <a:xfrm>
            <a:off x="914400" y="971550"/>
            <a:ext cx="7239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509" name="Rectangle 5"/>
          <p:cNvSpPr>
            <a:spLocks noChangeArrowheads="1"/>
          </p:cNvSpPr>
          <p:nvPr/>
        </p:nvSpPr>
        <p:spPr bwMode="auto">
          <a:xfrm>
            <a:off x="914400" y="971550"/>
            <a:ext cx="7239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pic>
        <p:nvPicPr>
          <p:cNvPr id="21510" name="Picture 9" descr="salt_and_pepp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250950"/>
            <a:ext cx="6400800"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10"/>
          <p:cNvSpPr txBox="1">
            <a:spLocks noChangeArrowheads="1"/>
          </p:cNvSpPr>
          <p:nvPr/>
        </p:nvSpPr>
        <p:spPr bwMode="auto">
          <a:xfrm>
            <a:off x="2457450" y="8382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srgbClr val="000000"/>
                </a:solidFill>
                <a:latin typeface="Arial" charset="0"/>
                <a:cs typeface="Arial" charset="0"/>
              </a:rPr>
              <a:t>3x3</a:t>
            </a:r>
          </a:p>
        </p:txBody>
      </p:sp>
      <p:sp>
        <p:nvSpPr>
          <p:cNvPr id="21512" name="Text Box 11"/>
          <p:cNvSpPr txBox="1">
            <a:spLocks noChangeArrowheads="1"/>
          </p:cNvSpPr>
          <p:nvPr/>
        </p:nvSpPr>
        <p:spPr bwMode="auto">
          <a:xfrm>
            <a:off x="4657725" y="8382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srgbClr val="000000"/>
                </a:solidFill>
                <a:latin typeface="Arial" charset="0"/>
                <a:cs typeface="Arial" charset="0"/>
              </a:rPr>
              <a:t>5x5</a:t>
            </a:r>
          </a:p>
        </p:txBody>
      </p:sp>
      <p:sp>
        <p:nvSpPr>
          <p:cNvPr id="21513" name="Text Box 12"/>
          <p:cNvSpPr txBox="1">
            <a:spLocks noChangeArrowheads="1"/>
          </p:cNvSpPr>
          <p:nvPr/>
        </p:nvSpPr>
        <p:spPr bwMode="auto">
          <a:xfrm>
            <a:off x="6791325" y="8382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srgbClr val="000000"/>
                </a:solidFill>
                <a:latin typeface="Arial" charset="0"/>
                <a:cs typeface="Arial" charset="0"/>
              </a:rPr>
              <a:t>7x7</a:t>
            </a:r>
          </a:p>
        </p:txBody>
      </p:sp>
      <p:sp>
        <p:nvSpPr>
          <p:cNvPr id="21514" name="Text Box 13"/>
          <p:cNvSpPr txBox="1">
            <a:spLocks noChangeArrowheads="1"/>
          </p:cNvSpPr>
          <p:nvPr/>
        </p:nvSpPr>
        <p:spPr bwMode="auto">
          <a:xfrm>
            <a:off x="304800" y="2173288"/>
            <a:ext cx="147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srgbClr val="000000"/>
                </a:solidFill>
                <a:latin typeface="Arial" charset="0"/>
                <a:cs typeface="Arial" charset="0"/>
              </a:rPr>
              <a:t>Gaussian</a:t>
            </a:r>
          </a:p>
        </p:txBody>
      </p:sp>
      <p:sp>
        <p:nvSpPr>
          <p:cNvPr id="21515" name="Text Box 14"/>
          <p:cNvSpPr txBox="1">
            <a:spLocks noChangeArrowheads="1"/>
          </p:cNvSpPr>
          <p:nvPr/>
        </p:nvSpPr>
        <p:spPr bwMode="auto">
          <a:xfrm>
            <a:off x="566738" y="5105400"/>
            <a:ext cx="1185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srgbClr val="000000"/>
                </a:solidFill>
                <a:latin typeface="Arial" charset="0"/>
                <a:cs typeface="Arial" charset="0"/>
              </a:rPr>
              <a:t>Median</a:t>
            </a:r>
          </a:p>
        </p:txBody>
      </p:sp>
    </p:spTree>
    <p:extLst>
      <p:ext uri="{BB962C8B-B14F-4D97-AF65-F5344CB8AC3E}">
        <p14:creationId xmlns:p14="http://schemas.microsoft.com/office/powerpoint/2010/main" val="428238072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a:xfrm>
            <a:off x="381000" y="762000"/>
            <a:ext cx="8229600" cy="1143000"/>
          </a:xfrm>
        </p:spPr>
        <p:txBody>
          <a:bodyPr/>
          <a:lstStyle/>
          <a:p>
            <a:r>
              <a:rPr lang="en-US">
                <a:latin typeface="Albertus Extra Bold" charset="0"/>
              </a:rPr>
              <a:t>Edges</a:t>
            </a:r>
          </a:p>
        </p:txBody>
      </p:sp>
      <p:pic>
        <p:nvPicPr>
          <p:cNvPr id="217091" name="Picture 2" descr="http://todayinart.com/files/2009/12/blind-contour-line-dra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05000"/>
            <a:ext cx="47625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Rectangle 4"/>
          <p:cNvSpPr>
            <a:spLocks noChangeArrowheads="1"/>
          </p:cNvSpPr>
          <p:nvPr/>
        </p:nvSpPr>
        <p:spPr bwMode="auto">
          <a:xfrm>
            <a:off x="0" y="655320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600">
                <a:solidFill>
                  <a:prstClr val="black"/>
                </a:solidFill>
                <a:latin typeface="Calibri" charset="0"/>
                <a:ea typeface="ＭＳ Ｐゴシック" charset="0"/>
                <a:cs typeface="Arial" charset="0"/>
              </a:rPr>
              <a:t>http://todayinart.com/files/2009/12/500x388xblind-contour-line-drawing.png.pagespeed.ic.DOli66Ckz1.png</a:t>
            </a:r>
          </a:p>
        </p:txBody>
      </p:sp>
    </p:spTree>
    <p:extLst>
      <p:ext uri="{BB962C8B-B14F-4D97-AF65-F5344CB8AC3E}">
        <p14:creationId xmlns:p14="http://schemas.microsoft.com/office/powerpoint/2010/main" val="379576165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4"/>
          <p:cNvGraphicFramePr>
            <a:graphicFrameLocks noChangeAspect="1"/>
          </p:cNvGraphicFramePr>
          <p:nvPr>
            <p:ph idx="4294967295"/>
          </p:nvPr>
        </p:nvGraphicFramePr>
        <p:xfrm>
          <a:off x="5486400" y="1905000"/>
          <a:ext cx="3332163" cy="3581400"/>
        </p:xfrm>
        <a:graphic>
          <a:graphicData uri="http://schemas.openxmlformats.org/presentationml/2006/ole">
            <mc:AlternateContent xmlns:mc="http://schemas.openxmlformats.org/markup-compatibility/2006">
              <mc:Choice xmlns:v="urn:schemas-microsoft-com:vml" Requires="v">
                <p:oleObj spid="_x0000_s257026" name="Bitmap Image" r:id="rId4" imgW="2161905" imgH="2324424" progId="Paint.Picture">
                  <p:embed/>
                </p:oleObj>
              </mc:Choice>
              <mc:Fallback>
                <p:oleObj name="Bitmap Image" r:id="rId4" imgW="2161905" imgH="232442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05000"/>
                        <a:ext cx="333216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31" name="Rectangle 5"/>
          <p:cNvSpPr>
            <a:spLocks noGrp="1" noChangeArrowheads="1"/>
          </p:cNvSpPr>
          <p:nvPr>
            <p:ph type="title"/>
          </p:nvPr>
        </p:nvSpPr>
        <p:spPr/>
        <p:txBody>
          <a:bodyPr/>
          <a:lstStyle/>
          <a:p>
            <a:r>
              <a:rPr lang="en-US">
                <a:latin typeface="Arial" charset="0"/>
              </a:rPr>
              <a:t>Edge detection</a:t>
            </a:r>
          </a:p>
        </p:txBody>
      </p:sp>
      <p:sp>
        <p:nvSpPr>
          <p:cNvPr id="1028" name="Rectangle 7"/>
          <p:cNvSpPr>
            <a:spLocks noGrp="1" noChangeArrowheads="1"/>
          </p:cNvSpPr>
          <p:nvPr>
            <p:ph type="body" idx="1"/>
          </p:nvPr>
        </p:nvSpPr>
        <p:spPr>
          <a:xfrm>
            <a:off x="685800" y="1143000"/>
            <a:ext cx="5105400" cy="5257800"/>
          </a:xfrm>
        </p:spPr>
        <p:txBody>
          <a:bodyPr/>
          <a:lstStyle/>
          <a:p>
            <a:pPr>
              <a:buFontTx/>
              <a:buChar char="•"/>
            </a:pPr>
            <a:r>
              <a:rPr lang="en-US" b="1">
                <a:latin typeface="Arial" charset="0"/>
              </a:rPr>
              <a:t>Goal:  </a:t>
            </a:r>
            <a:r>
              <a:rPr lang="en-US">
                <a:latin typeface="Arial" charset="0"/>
              </a:rPr>
              <a:t>Identify sudden changes (discontinuities) in an image</a:t>
            </a:r>
          </a:p>
          <a:p>
            <a:pPr lvl="1"/>
            <a:r>
              <a:rPr lang="en-US">
                <a:latin typeface="Arial" charset="0"/>
              </a:rPr>
              <a:t>Intuitively, most semantic and shape information from the image can be encoded in the edges</a:t>
            </a:r>
          </a:p>
          <a:p>
            <a:pPr lvl="1"/>
            <a:r>
              <a:rPr lang="en-US">
                <a:latin typeface="Arial" charset="0"/>
              </a:rPr>
              <a:t>More compact than pixels</a:t>
            </a:r>
            <a:br>
              <a:rPr lang="en-US">
                <a:latin typeface="Arial" charset="0"/>
              </a:rPr>
            </a:br>
            <a:endParaRPr lang="en-US">
              <a:latin typeface="Arial" charset="0"/>
            </a:endParaRPr>
          </a:p>
          <a:p>
            <a:pPr>
              <a:buFontTx/>
              <a:buChar char="•"/>
            </a:pPr>
            <a:r>
              <a:rPr lang="en-US" b="1">
                <a:latin typeface="Arial" charset="0"/>
              </a:rPr>
              <a:t>Ideal:</a:t>
            </a:r>
            <a:r>
              <a:rPr lang="en-US">
                <a:latin typeface="Arial" charset="0"/>
              </a:rPr>
              <a:t> artist</a:t>
            </a:r>
            <a:r>
              <a:rPr lang="ja-JP" altLang="en-US">
                <a:latin typeface="Arial" charset="0"/>
              </a:rPr>
              <a:t>’</a:t>
            </a:r>
            <a:r>
              <a:rPr lang="en-US">
                <a:latin typeface="Arial" charset="0"/>
              </a:rPr>
              <a:t>s line drawing (but artist is also using object-level knowledge)</a:t>
            </a:r>
            <a:endParaRPr lang="en-US" sz="2400">
              <a:latin typeface="Arial" charset="0"/>
            </a:endParaRPr>
          </a:p>
        </p:txBody>
      </p:sp>
      <p:sp>
        <p:nvSpPr>
          <p:cNvPr id="22533" name="Text Box 8"/>
          <p:cNvSpPr txBox="1">
            <a:spLocks noChangeArrowheads="1"/>
          </p:cNvSpPr>
          <p:nvPr/>
        </p:nvSpPr>
        <p:spPr bwMode="auto">
          <a:xfrm>
            <a:off x="7315200" y="6477000"/>
            <a:ext cx="17653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200">
                <a:solidFill>
                  <a:srgbClr val="000000"/>
                </a:solidFill>
                <a:latin typeface="Arial" charset="0"/>
                <a:cs typeface="Arial" charset="0"/>
              </a:rPr>
              <a:t>Source: D. Lowe</a:t>
            </a:r>
          </a:p>
        </p:txBody>
      </p:sp>
    </p:spTree>
    <p:extLst>
      <p:ext uri="{BB962C8B-B14F-4D97-AF65-F5344CB8AC3E}">
        <p14:creationId xmlns:p14="http://schemas.microsoft.com/office/powerpoint/2010/main" val="3486786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atin typeface="Arial" charset="0"/>
              </a:rPr>
              <a:t>Origin of edges</a:t>
            </a:r>
          </a:p>
        </p:txBody>
      </p:sp>
      <p:sp>
        <p:nvSpPr>
          <p:cNvPr id="23556" name="Rectangle 3"/>
          <p:cNvSpPr>
            <a:spLocks noGrp="1" noChangeArrowheads="1"/>
          </p:cNvSpPr>
          <p:nvPr>
            <p:ph type="body" idx="1"/>
          </p:nvPr>
        </p:nvSpPr>
        <p:spPr>
          <a:xfrm>
            <a:off x="685800" y="1066800"/>
            <a:ext cx="7772400" cy="1371600"/>
          </a:xfrm>
        </p:spPr>
        <p:txBody>
          <a:bodyPr/>
          <a:lstStyle/>
          <a:p>
            <a:r>
              <a:rPr lang="en-US">
                <a:latin typeface="Arial" charset="0"/>
              </a:rPr>
              <a:t>Edges are caused by a variety of factors:</a:t>
            </a:r>
          </a:p>
        </p:txBody>
      </p:sp>
      <p:sp>
        <p:nvSpPr>
          <p:cNvPr id="23557" name="Rectangle 4"/>
          <p:cNvSpPr>
            <a:spLocks noChangeArrowheads="1"/>
          </p:cNvSpPr>
          <p:nvPr/>
        </p:nvSpPr>
        <p:spPr bwMode="auto">
          <a:xfrm>
            <a:off x="1588" y="92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aphicFrame>
        <p:nvGraphicFramePr>
          <p:cNvPr id="23554" name="Object 5"/>
          <p:cNvGraphicFramePr>
            <a:graphicFrameLocks noChangeAspect="1"/>
          </p:cNvGraphicFramePr>
          <p:nvPr/>
        </p:nvGraphicFramePr>
        <p:xfrm>
          <a:off x="1793875" y="2400300"/>
          <a:ext cx="2990850" cy="2857500"/>
        </p:xfrm>
        <a:graphic>
          <a:graphicData uri="http://schemas.openxmlformats.org/presentationml/2006/ole">
            <mc:AlternateContent xmlns:mc="http://schemas.openxmlformats.org/markup-compatibility/2006">
              <mc:Choice xmlns:v="urn:schemas-microsoft-com:vml" Requires="v">
                <p:oleObj spid="_x0000_s259074" name="Photo Editor Photo" r:id="rId4" imgW="2991268" imgH="2857899" progId="MSPhotoEd.3">
                  <p:embed/>
                </p:oleObj>
              </mc:Choice>
              <mc:Fallback>
                <p:oleObj name="Photo Editor Photo" r:id="rId4" imgW="2991268" imgH="285789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75" y="2400300"/>
                        <a:ext cx="29908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3558" name="Text Box 6"/>
          <p:cNvSpPr txBox="1">
            <a:spLocks noChangeArrowheads="1"/>
          </p:cNvSpPr>
          <p:nvPr/>
        </p:nvSpPr>
        <p:spPr bwMode="auto">
          <a:xfrm>
            <a:off x="4765675" y="3282950"/>
            <a:ext cx="1865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600">
                <a:solidFill>
                  <a:srgbClr val="000000"/>
                </a:solidFill>
                <a:latin typeface="Arial" charset="0"/>
                <a:cs typeface="Arial" charset="0"/>
              </a:rPr>
              <a:t>depth discontinuity</a:t>
            </a:r>
          </a:p>
        </p:txBody>
      </p:sp>
      <p:sp>
        <p:nvSpPr>
          <p:cNvPr id="23559" name="Text Box 7"/>
          <p:cNvSpPr txBox="1">
            <a:spLocks noChangeArrowheads="1"/>
          </p:cNvSpPr>
          <p:nvPr/>
        </p:nvSpPr>
        <p:spPr bwMode="auto">
          <a:xfrm>
            <a:off x="4765675" y="3924300"/>
            <a:ext cx="2520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600">
                <a:solidFill>
                  <a:srgbClr val="000000"/>
                </a:solidFill>
                <a:latin typeface="Arial" charset="0"/>
                <a:cs typeface="Arial" charset="0"/>
              </a:rPr>
              <a:t>surface color discontinuity</a:t>
            </a:r>
          </a:p>
        </p:txBody>
      </p:sp>
      <p:sp>
        <p:nvSpPr>
          <p:cNvPr id="23560" name="Text Box 8"/>
          <p:cNvSpPr txBox="1">
            <a:spLocks noChangeArrowheads="1"/>
          </p:cNvSpPr>
          <p:nvPr/>
        </p:nvSpPr>
        <p:spPr bwMode="auto">
          <a:xfrm>
            <a:off x="4765675" y="4578350"/>
            <a:ext cx="2370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600">
                <a:solidFill>
                  <a:srgbClr val="000000"/>
                </a:solidFill>
                <a:latin typeface="Arial" charset="0"/>
                <a:cs typeface="Arial" charset="0"/>
              </a:rPr>
              <a:t>illumination discontinuity</a:t>
            </a:r>
          </a:p>
        </p:txBody>
      </p:sp>
      <p:sp>
        <p:nvSpPr>
          <p:cNvPr id="23561" name="Text Box 9"/>
          <p:cNvSpPr txBox="1">
            <a:spLocks noChangeArrowheads="1"/>
          </p:cNvSpPr>
          <p:nvPr/>
        </p:nvSpPr>
        <p:spPr bwMode="auto">
          <a:xfrm>
            <a:off x="4765675" y="2628900"/>
            <a:ext cx="2701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600">
                <a:solidFill>
                  <a:srgbClr val="000000"/>
                </a:solidFill>
                <a:latin typeface="Arial" charset="0"/>
                <a:cs typeface="Arial" charset="0"/>
              </a:rPr>
              <a:t>surface normal discontinuity</a:t>
            </a:r>
          </a:p>
        </p:txBody>
      </p:sp>
      <p:sp>
        <p:nvSpPr>
          <p:cNvPr id="23562" name="Text Box 12"/>
          <p:cNvSpPr txBox="1">
            <a:spLocks noChangeArrowheads="1"/>
          </p:cNvSpPr>
          <p:nvPr/>
        </p:nvSpPr>
        <p:spPr bwMode="auto">
          <a:xfrm>
            <a:off x="7239000" y="6477000"/>
            <a:ext cx="18415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200">
                <a:solidFill>
                  <a:srgbClr val="000000"/>
                </a:solidFill>
                <a:latin typeface="Arial" charset="0"/>
                <a:cs typeface="Arial" charset="0"/>
              </a:rPr>
              <a:t>Source: Steve Seitz</a:t>
            </a:r>
          </a:p>
        </p:txBody>
      </p:sp>
    </p:spTree>
    <p:extLst>
      <p:ext uri="{BB962C8B-B14F-4D97-AF65-F5344CB8AC3E}">
        <p14:creationId xmlns:p14="http://schemas.microsoft.com/office/powerpoint/2010/main" val="8451881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r>
              <a:rPr lang="en-US">
                <a:latin typeface="Arial" charset="0"/>
              </a:rPr>
              <a:t>Edges in the Visual Cortex</a:t>
            </a:r>
          </a:p>
        </p:txBody>
      </p:sp>
      <p:sp>
        <p:nvSpPr>
          <p:cNvPr id="218115" name="Content Placeholder 2"/>
          <p:cNvSpPr>
            <a:spLocks noGrp="1"/>
          </p:cNvSpPr>
          <p:nvPr>
            <p:ph idx="1"/>
          </p:nvPr>
        </p:nvSpPr>
        <p:spPr>
          <a:xfrm>
            <a:off x="457200" y="1447800"/>
            <a:ext cx="8229600" cy="4525963"/>
          </a:xfrm>
        </p:spPr>
        <p:txBody>
          <a:bodyPr/>
          <a:lstStyle/>
          <a:p>
            <a:r>
              <a:rPr lang="en-US">
                <a:latin typeface="Arial" charset="0"/>
              </a:rPr>
              <a:t>Extract compact, generic, representation of image that carries sufficient information for higher-level processing tasks</a:t>
            </a:r>
          </a:p>
          <a:p>
            <a:endParaRPr lang="en-US">
              <a:latin typeface="Arial" charset="0"/>
            </a:endParaRPr>
          </a:p>
          <a:p>
            <a:r>
              <a:rPr lang="en-US">
                <a:latin typeface="Arial" charset="0"/>
              </a:rPr>
              <a:t>Essentially what area </a:t>
            </a:r>
            <a:br>
              <a:rPr lang="en-US">
                <a:latin typeface="Arial" charset="0"/>
              </a:rPr>
            </a:br>
            <a:r>
              <a:rPr lang="en-US">
                <a:latin typeface="Arial" charset="0"/>
              </a:rPr>
              <a:t>V1 does in our visual </a:t>
            </a:r>
            <a:br>
              <a:rPr lang="en-US">
                <a:latin typeface="Arial" charset="0"/>
              </a:rPr>
            </a:br>
            <a:r>
              <a:rPr lang="en-US">
                <a:latin typeface="Arial" charset="0"/>
              </a:rPr>
              <a:t>cortex. </a:t>
            </a:r>
          </a:p>
        </p:txBody>
      </p:sp>
      <p:pic>
        <p:nvPicPr>
          <p:cNvPr id="2181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352800"/>
            <a:ext cx="2819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Rectangle 6"/>
          <p:cNvSpPr>
            <a:spLocks noChangeArrowheads="1"/>
          </p:cNvSpPr>
          <p:nvPr/>
        </p:nvSpPr>
        <p:spPr bwMode="auto">
          <a:xfrm>
            <a:off x="4572000" y="6627813"/>
            <a:ext cx="4572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900">
                <a:solidFill>
                  <a:srgbClr val="000000"/>
                </a:solidFill>
                <a:latin typeface="Calibri" charset="0"/>
                <a:ea typeface="ＭＳ Ｐゴシック" charset="0"/>
                <a:cs typeface="Arial" charset="0"/>
              </a:rPr>
              <a:t>http://www.usc.edu/programs/vpl/private/photos/research/retinal_circuits/figure_2.jpg</a:t>
            </a:r>
          </a:p>
        </p:txBody>
      </p:sp>
    </p:spTree>
    <p:extLst>
      <p:ext uri="{BB962C8B-B14F-4D97-AF65-F5344CB8AC3E}">
        <p14:creationId xmlns:p14="http://schemas.microsoft.com/office/powerpoint/2010/main" val="5608011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6"/>
          <p:cNvSpPr>
            <a:spLocks noGrp="1" noChangeArrowheads="1"/>
          </p:cNvSpPr>
          <p:nvPr>
            <p:ph type="body" idx="1"/>
          </p:nvPr>
        </p:nvSpPr>
        <p:spPr>
          <a:xfrm>
            <a:off x="457200" y="1066800"/>
            <a:ext cx="8229600" cy="4800600"/>
          </a:xfrm>
        </p:spPr>
        <p:txBody>
          <a:bodyPr/>
          <a:lstStyle/>
          <a:p>
            <a:pPr>
              <a:buFontTx/>
              <a:buChar char="•"/>
            </a:pPr>
            <a:r>
              <a:rPr lang="en-US">
                <a:latin typeface="Adobe Caslon Pro" charset="0"/>
              </a:rPr>
              <a:t>Let</a:t>
            </a:r>
            <a:r>
              <a:rPr lang="ja-JP" altLang="en-US">
                <a:latin typeface="Adobe Caslon Pro" charset="0"/>
              </a:rPr>
              <a:t>’</a:t>
            </a:r>
            <a:r>
              <a:rPr lang="en-US">
                <a:latin typeface="Adobe Caslon Pro" charset="0"/>
              </a:rPr>
              <a:t>s replace each pixel with a </a:t>
            </a:r>
            <a:r>
              <a:rPr lang="en-US" i="1">
                <a:latin typeface="Adobe Caslon Pro" charset="0"/>
              </a:rPr>
              <a:t>weighted</a:t>
            </a:r>
            <a:r>
              <a:rPr lang="en-US">
                <a:latin typeface="Adobe Caslon Pro" charset="0"/>
              </a:rPr>
              <a:t> average of its neighborhood</a:t>
            </a:r>
          </a:p>
          <a:p>
            <a:pPr>
              <a:buFontTx/>
              <a:buChar char="•"/>
            </a:pPr>
            <a:r>
              <a:rPr lang="en-US">
                <a:latin typeface="Adobe Caslon Pro" charset="0"/>
              </a:rPr>
              <a:t>The weights are called the </a:t>
            </a:r>
            <a:r>
              <a:rPr lang="en-US" i="1">
                <a:latin typeface="Adobe Caslon Pro" charset="0"/>
              </a:rPr>
              <a:t>filter kernel</a:t>
            </a:r>
          </a:p>
          <a:p>
            <a:pPr>
              <a:buFontTx/>
              <a:buChar char="•"/>
            </a:pPr>
            <a:r>
              <a:rPr lang="en-US">
                <a:latin typeface="Adobe Caslon Pro" charset="0"/>
              </a:rPr>
              <a:t>What are the weights for the average of a </a:t>
            </a:r>
            <a:br>
              <a:rPr lang="en-US">
                <a:latin typeface="Adobe Caslon Pro" charset="0"/>
              </a:rPr>
            </a:br>
            <a:r>
              <a:rPr lang="en-US">
                <a:latin typeface="Adobe Caslon Pro" charset="0"/>
              </a:rPr>
              <a:t>3x3 neighborhood?</a:t>
            </a:r>
          </a:p>
        </p:txBody>
      </p:sp>
      <p:sp>
        <p:nvSpPr>
          <p:cNvPr id="189443" name="Rectangle 24"/>
          <p:cNvSpPr>
            <a:spLocks noGrp="1" noChangeArrowheads="1"/>
          </p:cNvSpPr>
          <p:nvPr>
            <p:ph type="title"/>
          </p:nvPr>
        </p:nvSpPr>
        <p:spPr/>
        <p:txBody>
          <a:bodyPr/>
          <a:lstStyle/>
          <a:p>
            <a:r>
              <a:rPr lang="en-US">
                <a:latin typeface="Albertus Extra Bold" charset="0"/>
              </a:rPr>
              <a:t>Moving average</a:t>
            </a:r>
          </a:p>
        </p:txBody>
      </p:sp>
      <p:grpSp>
        <p:nvGrpSpPr>
          <p:cNvPr id="2" name="Group 28"/>
          <p:cNvGrpSpPr>
            <a:grpSpLocks/>
          </p:cNvGrpSpPr>
          <p:nvPr/>
        </p:nvGrpSpPr>
        <p:grpSpPr bwMode="auto">
          <a:xfrm>
            <a:off x="3135313" y="3911600"/>
            <a:ext cx="2274887" cy="2413000"/>
            <a:chOff x="1975" y="2464"/>
            <a:chExt cx="1433" cy="1520"/>
          </a:xfrm>
        </p:grpSpPr>
        <p:grpSp>
          <p:nvGrpSpPr>
            <p:cNvPr id="189446" name="Group 4"/>
            <p:cNvGrpSpPr>
              <a:grpSpLocks/>
            </p:cNvGrpSpPr>
            <p:nvPr/>
          </p:nvGrpSpPr>
          <p:grpSpPr bwMode="auto">
            <a:xfrm>
              <a:off x="1975" y="2464"/>
              <a:ext cx="1433" cy="1136"/>
              <a:chOff x="3799" y="2064"/>
              <a:chExt cx="1433" cy="1136"/>
            </a:xfrm>
          </p:grpSpPr>
          <p:grpSp>
            <p:nvGrpSpPr>
              <p:cNvPr id="189448" name="Group 5"/>
              <p:cNvGrpSpPr>
                <a:grpSpLocks/>
              </p:cNvGrpSpPr>
              <p:nvPr/>
            </p:nvGrpSpPr>
            <p:grpSpPr bwMode="auto">
              <a:xfrm>
                <a:off x="4080" y="2064"/>
                <a:ext cx="1152" cy="1136"/>
                <a:chOff x="144" y="144"/>
                <a:chExt cx="1152" cy="1136"/>
              </a:xfrm>
            </p:grpSpPr>
            <p:sp>
              <p:nvSpPr>
                <p:cNvPr id="18945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8945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8945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8945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8945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8945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8945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8945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8945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a:solidFill>
                        <a:prstClr val="black"/>
                      </a:solidFill>
                      <a:latin typeface="Calibri" charset="0"/>
                      <a:ea typeface="ＭＳ Ｐゴシック" charset="0"/>
                      <a:cs typeface="Arial" charset="0"/>
                    </a:rPr>
                    <a:t>1</a:t>
                  </a:r>
                </a:p>
              </p:txBody>
            </p:sp>
            <p:sp>
              <p:nvSpPr>
                <p:cNvPr id="18945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8946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8946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8946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8946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8946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8946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8946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pic>
            <p:nvPicPr>
              <p:cNvPr id="189449" name="Picture 23" descr="txp_fig"/>
              <p:cNvPicPr>
                <a:picLocks noChangeAspect="1" noChangeArrowheads="1"/>
              </p:cNvPicPr>
              <p:nvPr>
                <p:custDataLst>
                  <p:tags r:id="rId1"/>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9447" name="Text Box 27"/>
            <p:cNvSpPr txBox="1">
              <a:spLocks noChangeArrowheads="1"/>
            </p:cNvSpPr>
            <p:nvPr/>
          </p:nvSpPr>
          <p:spPr bwMode="auto">
            <a:xfrm>
              <a:off x="2352" y="3696"/>
              <a:ext cx="9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ja-JP" altLang="en-US">
                  <a:solidFill>
                    <a:prstClr val="black"/>
                  </a:solidFill>
                  <a:cs typeface="Arial" charset="0"/>
                </a:rPr>
                <a:t>“</a:t>
              </a:r>
              <a:r>
                <a:rPr lang="en-US">
                  <a:solidFill>
                    <a:prstClr val="black"/>
                  </a:solidFill>
                  <a:cs typeface="Arial" charset="0"/>
                </a:rPr>
                <a:t>box filter</a:t>
              </a:r>
              <a:r>
                <a:rPr lang="ja-JP" altLang="en-US">
                  <a:solidFill>
                    <a:prstClr val="black"/>
                  </a:solidFill>
                  <a:cs typeface="Arial" charset="0"/>
                </a:rPr>
                <a:t>”</a:t>
              </a:r>
              <a:endParaRPr lang="en-US">
                <a:solidFill>
                  <a:prstClr val="black"/>
                </a:solidFill>
                <a:cs typeface="Arial" charset="0"/>
              </a:endParaRPr>
            </a:p>
          </p:txBody>
        </p:sp>
      </p:grpSp>
      <p:sp>
        <p:nvSpPr>
          <p:cNvPr id="189445" name="Text Box 29"/>
          <p:cNvSpPr txBox="1">
            <a:spLocks noChangeArrowheads="1"/>
          </p:cNvSpPr>
          <p:nvPr/>
        </p:nvSpPr>
        <p:spPr bwMode="auto">
          <a:xfrm>
            <a:off x="7610475"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a:solidFill>
                  <a:prstClr val="black"/>
                </a:solidFill>
                <a:cs typeface="Arial" charset="0"/>
              </a:rPr>
              <a:t>Source: D. Lowe</a:t>
            </a:r>
          </a:p>
        </p:txBody>
      </p:sp>
    </p:spTree>
    <p:extLst>
      <p:ext uri="{BB962C8B-B14F-4D97-AF65-F5344CB8AC3E}">
        <p14:creationId xmlns:p14="http://schemas.microsoft.com/office/powerpoint/2010/main" val="3540073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685800" y="3429000"/>
            <a:ext cx="807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fontAlgn="base" hangingPunct="0">
              <a:spcBef>
                <a:spcPct val="20000"/>
              </a:spcBef>
              <a:spcAft>
                <a:spcPct val="0"/>
              </a:spcAft>
            </a:pPr>
            <a:r>
              <a:rPr lang="en-US" sz="2400">
                <a:solidFill>
                  <a:srgbClr val="000000"/>
                </a:solidFill>
                <a:latin typeface="Arial" charset="0"/>
                <a:ea typeface="ＭＳ Ｐゴシック" charset="0"/>
                <a:cs typeface="Arial" charset="0"/>
              </a:rPr>
              <a:t>The gradient points in the direction of most rapid increase in intensity</a:t>
            </a:r>
            <a:br>
              <a:rPr lang="en-US" sz="2400">
                <a:solidFill>
                  <a:srgbClr val="000000"/>
                </a:solidFill>
                <a:latin typeface="Arial" charset="0"/>
                <a:ea typeface="ＭＳ Ｐゴシック" charset="0"/>
                <a:cs typeface="Arial" charset="0"/>
              </a:rPr>
            </a:br>
            <a:r>
              <a:rPr lang="en-US" sz="2400">
                <a:solidFill>
                  <a:srgbClr val="000000"/>
                </a:solidFill>
                <a:latin typeface="Arial" charset="0"/>
                <a:ea typeface="ＭＳ Ｐゴシック" charset="0"/>
                <a:cs typeface="Arial" charset="0"/>
              </a:rPr>
              <a:t/>
            </a:r>
            <a:br>
              <a:rPr lang="en-US" sz="2400">
                <a:solidFill>
                  <a:srgbClr val="000000"/>
                </a:solidFill>
                <a:latin typeface="Arial" charset="0"/>
                <a:ea typeface="ＭＳ Ｐゴシック" charset="0"/>
                <a:cs typeface="Arial" charset="0"/>
              </a:rPr>
            </a:br>
            <a:r>
              <a:rPr lang="en-US" sz="2400">
                <a:solidFill>
                  <a:srgbClr val="000000"/>
                </a:solidFill>
                <a:latin typeface="Arial" charset="0"/>
                <a:ea typeface="ＭＳ Ｐゴシック" charset="0"/>
                <a:cs typeface="Arial" charset="0"/>
              </a:rPr>
              <a:t/>
            </a:r>
            <a:br>
              <a:rPr lang="en-US" sz="2400">
                <a:solidFill>
                  <a:srgbClr val="000000"/>
                </a:solidFill>
                <a:latin typeface="Arial" charset="0"/>
                <a:ea typeface="ＭＳ Ｐゴシック" charset="0"/>
                <a:cs typeface="Arial" charset="0"/>
              </a:rPr>
            </a:br>
            <a:endParaRPr lang="en-US" sz="2400">
              <a:solidFill>
                <a:srgbClr val="000000"/>
              </a:solidFill>
              <a:latin typeface="Arial" charset="0"/>
              <a:ea typeface="ＭＳ Ｐゴシック" charset="0"/>
              <a:cs typeface="Arial" charset="0"/>
            </a:endParaRPr>
          </a:p>
        </p:txBody>
      </p:sp>
      <p:grpSp>
        <p:nvGrpSpPr>
          <p:cNvPr id="219139" name="Group 2"/>
          <p:cNvGrpSpPr>
            <a:grpSpLocks/>
          </p:cNvGrpSpPr>
          <p:nvPr/>
        </p:nvGrpSpPr>
        <p:grpSpPr bwMode="auto">
          <a:xfrm>
            <a:off x="6096000" y="2057400"/>
            <a:ext cx="2590800" cy="990600"/>
            <a:chOff x="3840" y="1776"/>
            <a:chExt cx="1632" cy="624"/>
          </a:xfrm>
        </p:grpSpPr>
        <p:grpSp>
          <p:nvGrpSpPr>
            <p:cNvPr id="219163" name="Group 3"/>
            <p:cNvGrpSpPr>
              <a:grpSpLocks/>
            </p:cNvGrpSpPr>
            <p:nvPr/>
          </p:nvGrpSpPr>
          <p:grpSpPr bwMode="auto">
            <a:xfrm>
              <a:off x="3840" y="1776"/>
              <a:ext cx="1632" cy="624"/>
              <a:chOff x="3840" y="1776"/>
              <a:chExt cx="1632" cy="624"/>
            </a:xfrm>
          </p:grpSpPr>
          <p:grpSp>
            <p:nvGrpSpPr>
              <p:cNvPr id="219165" name="Group 4"/>
              <p:cNvGrpSpPr>
                <a:grpSpLocks/>
              </p:cNvGrpSpPr>
              <p:nvPr/>
            </p:nvGrpSpPr>
            <p:grpSpPr bwMode="auto">
              <a:xfrm>
                <a:off x="3840" y="1776"/>
                <a:ext cx="624" cy="624"/>
                <a:chOff x="3840" y="1776"/>
                <a:chExt cx="624" cy="624"/>
              </a:xfrm>
            </p:grpSpPr>
            <p:sp>
              <p:nvSpPr>
                <p:cNvPr id="974853" name="Rectangle 5"/>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charset="0"/>
                  </a:endParaRPr>
                </a:p>
              </p:txBody>
            </p:sp>
            <p:sp>
              <p:nvSpPr>
                <p:cNvPr id="219168" name="Line 6"/>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grpSp>
          <p:pic>
            <p:nvPicPr>
              <p:cNvPr id="219166" name="Picture 7" descr="Edittex"/>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4505" y="1824"/>
                <a:ext cx="96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9164" name="Oval 8"/>
            <p:cNvSpPr>
              <a:spLocks noChangeArrowheads="1"/>
            </p:cNvSpPr>
            <p:nvPr/>
          </p:nvSpPr>
          <p:spPr bwMode="auto">
            <a:xfrm>
              <a:off x="4128" y="2064"/>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sp>
        <p:nvSpPr>
          <p:cNvPr id="219140" name="Rectangle 9"/>
          <p:cNvSpPr>
            <a:spLocks noGrp="1" noChangeArrowheads="1"/>
          </p:cNvSpPr>
          <p:nvPr>
            <p:ph type="title"/>
          </p:nvPr>
        </p:nvSpPr>
        <p:spPr/>
        <p:txBody>
          <a:bodyPr/>
          <a:lstStyle/>
          <a:p>
            <a:r>
              <a:rPr lang="en-US">
                <a:latin typeface="Arial" charset="0"/>
              </a:rPr>
              <a:t>Image gradient</a:t>
            </a:r>
          </a:p>
        </p:txBody>
      </p:sp>
      <p:sp>
        <p:nvSpPr>
          <p:cNvPr id="219141" name="Rectangle 10"/>
          <p:cNvSpPr>
            <a:spLocks noGrp="1" noChangeArrowheads="1"/>
          </p:cNvSpPr>
          <p:nvPr>
            <p:ph type="body" idx="1"/>
          </p:nvPr>
        </p:nvSpPr>
        <p:spPr>
          <a:xfrm>
            <a:off x="685800" y="1219200"/>
            <a:ext cx="8077200" cy="1295400"/>
          </a:xfrm>
        </p:spPr>
        <p:txBody>
          <a:bodyPr/>
          <a:lstStyle/>
          <a:p>
            <a:r>
              <a:rPr lang="en-US" sz="2400">
                <a:latin typeface="Arial" charset="0"/>
              </a:rPr>
              <a:t>The gradient of an image: </a:t>
            </a:r>
          </a:p>
          <a:p>
            <a:endParaRPr lang="en-US" sz="2400">
              <a:latin typeface="Arial" charset="0"/>
            </a:endParaRPr>
          </a:p>
          <a:p>
            <a:endParaRPr lang="en-US">
              <a:latin typeface="Arial" charset="0"/>
            </a:endParaRPr>
          </a:p>
          <a:p>
            <a:r>
              <a:rPr lang="en-US" sz="2400">
                <a:latin typeface="Arial" charset="0"/>
              </a:rPr>
              <a:t> </a:t>
            </a:r>
          </a:p>
        </p:txBody>
      </p:sp>
      <p:pic>
        <p:nvPicPr>
          <p:cNvPr id="219142" name="Picture 11" descr="Edittex"/>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4572000" y="1143000"/>
            <a:ext cx="246856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4860" name="Rectangle 12"/>
          <p:cNvSpPr>
            <a:spLocks noChangeArrowheads="1"/>
          </p:cNvSpPr>
          <p:nvPr/>
        </p:nvSpPr>
        <p:spPr bwMode="auto">
          <a:xfrm>
            <a:off x="1066800" y="2057400"/>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charset="0"/>
            </a:endParaRPr>
          </a:p>
        </p:txBody>
      </p:sp>
      <p:sp>
        <p:nvSpPr>
          <p:cNvPr id="219144" name="Line 13"/>
          <p:cNvSpPr>
            <a:spLocks noChangeShapeType="1"/>
          </p:cNvSpPr>
          <p:nvPr/>
        </p:nvSpPr>
        <p:spPr bwMode="auto">
          <a:xfrm>
            <a:off x="1219200" y="2590800"/>
            <a:ext cx="533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9145" name="Oval 14"/>
          <p:cNvSpPr>
            <a:spLocks noChangeArrowheads="1"/>
          </p:cNvSpPr>
          <p:nvPr/>
        </p:nvSpPr>
        <p:spPr bwMode="auto">
          <a:xfrm>
            <a:off x="1162050" y="2552700"/>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pic>
        <p:nvPicPr>
          <p:cNvPr id="219146" name="Picture 15" descr="Edittex"/>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1524000" y="2132013"/>
            <a:ext cx="1408113"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147" name="Group 16"/>
          <p:cNvGrpSpPr>
            <a:grpSpLocks/>
          </p:cNvGrpSpPr>
          <p:nvPr/>
        </p:nvGrpSpPr>
        <p:grpSpPr bwMode="auto">
          <a:xfrm>
            <a:off x="3802063" y="2057400"/>
            <a:ext cx="1882775" cy="1157288"/>
            <a:chOff x="2395" y="1776"/>
            <a:chExt cx="1186" cy="729"/>
          </a:xfrm>
        </p:grpSpPr>
        <p:pic>
          <p:nvPicPr>
            <p:cNvPr id="219159" name="Picture 17" descr="Edittex"/>
            <p:cNvPicPr>
              <a:picLocks noChangeAspect="1" noChangeArrowheads="1"/>
            </p:cNvPicPr>
            <p:nvPr>
              <p:custDataLst>
                <p:tags r:id="rId6"/>
              </p:custDataLst>
            </p:nvPr>
          </p:nvPicPr>
          <p:blipFill>
            <a:blip r:embed="rId12">
              <a:extLst>
                <a:ext uri="{28A0092B-C50C-407E-A947-70E740481C1C}">
                  <a14:useLocalDpi xmlns:a14="http://schemas.microsoft.com/office/drawing/2010/main" val="0"/>
                </a:ext>
              </a:extLst>
            </a:blip>
            <a:srcRect/>
            <a:stretch>
              <a:fillRect/>
            </a:stretch>
          </p:blipFill>
          <p:spPr bwMode="auto">
            <a:xfrm>
              <a:off x="2688" y="2256"/>
              <a:ext cx="893"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4866" name="Rectangle 18"/>
            <p:cNvSpPr>
              <a:spLocks noChangeArrowheads="1"/>
            </p:cNvSpPr>
            <p:nvPr/>
          </p:nvSpPr>
          <p:spPr bwMode="auto">
            <a:xfrm rot="5400000">
              <a:off x="2638" y="1533"/>
              <a:ext cx="192" cy="677"/>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charset="0"/>
              </a:endParaRPr>
            </a:p>
          </p:txBody>
        </p:sp>
        <p:sp>
          <p:nvSpPr>
            <p:cNvPr id="219161" name="Line 19"/>
            <p:cNvSpPr>
              <a:spLocks noChangeShapeType="1"/>
            </p:cNvSpPr>
            <p:nvPr/>
          </p:nvSpPr>
          <p:spPr bwMode="auto">
            <a:xfrm rot="5400000">
              <a:off x="2568" y="2040"/>
              <a:ext cx="336"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9162" name="Oval 20"/>
            <p:cNvSpPr>
              <a:spLocks noChangeArrowheads="1"/>
            </p:cNvSpPr>
            <p:nvPr/>
          </p:nvSpPr>
          <p:spPr bwMode="auto">
            <a:xfrm>
              <a:off x="2712" y="1848"/>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grpSp>
        <p:nvGrpSpPr>
          <p:cNvPr id="219148" name="Group 21"/>
          <p:cNvGrpSpPr>
            <a:grpSpLocks/>
          </p:cNvGrpSpPr>
          <p:nvPr/>
        </p:nvGrpSpPr>
        <p:grpSpPr bwMode="auto">
          <a:xfrm>
            <a:off x="6581775" y="2068513"/>
            <a:ext cx="485775" cy="509587"/>
            <a:chOff x="4152" y="1776"/>
            <a:chExt cx="306" cy="321"/>
          </a:xfrm>
        </p:grpSpPr>
        <p:sp>
          <p:nvSpPr>
            <p:cNvPr id="219155" name="Line 22"/>
            <p:cNvSpPr>
              <a:spLocks noChangeShapeType="1"/>
            </p:cNvSpPr>
            <p:nvPr/>
          </p:nvSpPr>
          <p:spPr bwMode="auto">
            <a:xfrm>
              <a:off x="4155" y="2088"/>
              <a:ext cx="30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9156" name="Line 23"/>
            <p:cNvSpPr>
              <a:spLocks noChangeShapeType="1"/>
            </p:cNvSpPr>
            <p:nvPr/>
          </p:nvSpPr>
          <p:spPr bwMode="auto">
            <a:xfrm flipV="1">
              <a:off x="4152" y="1776"/>
              <a:ext cx="0" cy="32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19157" name="Freeform 2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pic>
          <p:nvPicPr>
            <p:cNvPr id="219158" name="Picture 25" descr="Edittex"/>
            <p:cNvPicPr>
              <a:picLocks noChangeAspect="1" noChangeArrowheads="1"/>
            </p:cNvPicPr>
            <p:nvPr>
              <p:custDataLst>
                <p:tags r:id="rId5"/>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9" name="Rectangle 26"/>
          <p:cNvSpPr>
            <a:spLocks noChangeArrowheads="1"/>
          </p:cNvSpPr>
          <p:nvPr/>
        </p:nvSpPr>
        <p:spPr bwMode="auto">
          <a:xfrm>
            <a:off x="685800" y="4724400"/>
            <a:ext cx="807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fontAlgn="base" hangingPunct="0">
              <a:spcBef>
                <a:spcPct val="20000"/>
              </a:spcBef>
              <a:spcAft>
                <a:spcPct val="0"/>
              </a:spcAft>
            </a:pPr>
            <a:r>
              <a:rPr lang="en-US" sz="2400">
                <a:solidFill>
                  <a:srgbClr val="000000"/>
                </a:solidFill>
                <a:latin typeface="Arial" charset="0"/>
                <a:ea typeface="ＭＳ Ｐゴシック" charset="0"/>
                <a:cs typeface="Arial" charset="0"/>
              </a:rPr>
              <a:t>The gradient direction is given by</a:t>
            </a:r>
          </a:p>
        </p:txBody>
      </p:sp>
      <p:pic>
        <p:nvPicPr>
          <p:cNvPr id="9230" name="Picture 27" descr="Edittex"/>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5562600" y="4735513"/>
            <a:ext cx="2797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28" descr="Edittex"/>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2006600" y="6037263"/>
            <a:ext cx="3708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52" name="Text Box 31"/>
          <p:cNvSpPr txBox="1">
            <a:spLocks noChangeArrowheads="1"/>
          </p:cNvSpPr>
          <p:nvPr/>
        </p:nvSpPr>
        <p:spPr bwMode="auto">
          <a:xfrm>
            <a:off x="7315200" y="6477000"/>
            <a:ext cx="17653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200">
                <a:solidFill>
                  <a:srgbClr val="000000"/>
                </a:solidFill>
                <a:latin typeface="Arial" charset="0"/>
                <a:cs typeface="Arial" charset="0"/>
              </a:rPr>
              <a:t>Source: Steve Seitz</a:t>
            </a:r>
          </a:p>
        </p:txBody>
      </p:sp>
      <p:sp>
        <p:nvSpPr>
          <p:cNvPr id="31" name="Rectangle 30"/>
          <p:cNvSpPr>
            <a:spLocks noChangeArrowheads="1"/>
          </p:cNvSpPr>
          <p:nvPr/>
        </p:nvSpPr>
        <p:spPr bwMode="auto">
          <a:xfrm>
            <a:off x="685800" y="5427663"/>
            <a:ext cx="807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4400" eaLnBrk="0" fontAlgn="base" hangingPunct="0">
              <a:spcBef>
                <a:spcPct val="20000"/>
              </a:spcBef>
              <a:spcAft>
                <a:spcPct val="0"/>
              </a:spcAft>
            </a:pPr>
            <a:r>
              <a:rPr lang="en-US" sz="2400">
                <a:solidFill>
                  <a:srgbClr val="000000"/>
                </a:solidFill>
                <a:latin typeface="Arial" charset="0"/>
                <a:ea typeface="ＭＳ Ｐゴシック" charset="0"/>
                <a:cs typeface="Arial" charset="0"/>
              </a:rPr>
              <a:t>The </a:t>
            </a:r>
            <a:r>
              <a:rPr lang="en-US" sz="2400" i="1">
                <a:solidFill>
                  <a:srgbClr val="000000"/>
                </a:solidFill>
                <a:latin typeface="Arial" charset="0"/>
                <a:ea typeface="ＭＳ Ｐゴシック" charset="0"/>
                <a:cs typeface="Arial" charset="0"/>
              </a:rPr>
              <a:t>edge strength</a:t>
            </a:r>
            <a:r>
              <a:rPr lang="en-US" sz="2400">
                <a:solidFill>
                  <a:srgbClr val="000000"/>
                </a:solidFill>
                <a:latin typeface="Arial" charset="0"/>
                <a:ea typeface="ＭＳ Ｐゴシック" charset="0"/>
                <a:cs typeface="Arial" charset="0"/>
              </a:rPr>
              <a:t> is given by the gradient magnitude</a:t>
            </a:r>
          </a:p>
        </p:txBody>
      </p:sp>
      <p:sp>
        <p:nvSpPr>
          <p:cNvPr id="32" name="Rectangle 31"/>
          <p:cNvSpPr>
            <a:spLocks noChangeArrowheads="1"/>
          </p:cNvSpPr>
          <p:nvPr/>
        </p:nvSpPr>
        <p:spPr bwMode="auto">
          <a:xfrm>
            <a:off x="990600" y="4202113"/>
            <a:ext cx="777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4400" eaLnBrk="0" fontAlgn="base" hangingPunct="0">
              <a:spcBef>
                <a:spcPct val="20000"/>
              </a:spcBef>
              <a:spcAft>
                <a:spcPct val="0"/>
              </a:spcAft>
              <a:buFont typeface="Arial" charset="0"/>
              <a:buChar char="•"/>
            </a:pPr>
            <a:r>
              <a:rPr lang="en-US">
                <a:solidFill>
                  <a:srgbClr val="000000"/>
                </a:solidFill>
                <a:latin typeface="Arial" charset="0"/>
                <a:ea typeface="ＭＳ Ｐゴシック" charset="0"/>
                <a:cs typeface="Arial" charset="0"/>
              </a:rPr>
              <a:t>How does this direction relate to the direction of the edge?</a:t>
            </a:r>
          </a:p>
        </p:txBody>
      </p:sp>
    </p:spTree>
    <p:extLst>
      <p:ext uri="{BB962C8B-B14F-4D97-AF65-F5344CB8AC3E}">
        <p14:creationId xmlns:p14="http://schemas.microsoft.com/office/powerpoint/2010/main" val="58785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3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29" grpId="0"/>
      <p:bldP spid="31" grpId="0"/>
      <p:bldP spid="3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r>
              <a:rPr lang="en-US">
                <a:latin typeface="Arial" charset="0"/>
              </a:rPr>
              <a:t>Differentiation and convolution</a:t>
            </a:r>
          </a:p>
        </p:txBody>
      </p:sp>
      <p:sp>
        <p:nvSpPr>
          <p:cNvPr id="220163" name="Rectangle 3"/>
          <p:cNvSpPr>
            <a:spLocks noGrp="1" noChangeArrowheads="1"/>
          </p:cNvSpPr>
          <p:nvPr>
            <p:ph type="body" sz="half" idx="1"/>
          </p:nvPr>
        </p:nvSpPr>
        <p:spPr/>
        <p:txBody>
          <a:bodyPr/>
          <a:lstStyle/>
          <a:p>
            <a:pPr marL="0" indent="0"/>
            <a:r>
              <a:rPr lang="en-US">
                <a:latin typeface="Arial" charset="0"/>
              </a:rPr>
              <a:t>Recall, for 2D function, f(x,y):</a:t>
            </a:r>
          </a:p>
          <a:p>
            <a:pPr marL="0" indent="0"/>
            <a:endParaRPr lang="en-US">
              <a:latin typeface="Arial" charset="0"/>
            </a:endParaRPr>
          </a:p>
          <a:p>
            <a:pPr marL="0" indent="0"/>
            <a:endParaRPr lang="en-US">
              <a:latin typeface="Arial" charset="0"/>
            </a:endParaRPr>
          </a:p>
          <a:p>
            <a:pPr marL="0" indent="0"/>
            <a:endParaRPr lang="en-US">
              <a:latin typeface="Arial" charset="0"/>
            </a:endParaRPr>
          </a:p>
          <a:p>
            <a:pPr marL="0" indent="0"/>
            <a:r>
              <a:rPr lang="en-US">
                <a:latin typeface="Arial" charset="0"/>
              </a:rPr>
              <a:t>This is linear and shift invariant, so must be the result of a convolution.</a:t>
            </a:r>
          </a:p>
        </p:txBody>
      </p:sp>
      <p:sp>
        <p:nvSpPr>
          <p:cNvPr id="220164" name="Rectangle 4"/>
          <p:cNvSpPr>
            <a:spLocks noGrp="1" noChangeArrowheads="1"/>
          </p:cNvSpPr>
          <p:nvPr>
            <p:ph type="body" sz="half" idx="2"/>
          </p:nvPr>
        </p:nvSpPr>
        <p:spPr>
          <a:xfrm>
            <a:off x="4800600" y="914400"/>
            <a:ext cx="4038600" cy="4114800"/>
          </a:xfrm>
        </p:spPr>
        <p:txBody>
          <a:bodyPr/>
          <a:lstStyle/>
          <a:p>
            <a:pPr marL="0" indent="0"/>
            <a:r>
              <a:rPr lang="en-US">
                <a:latin typeface="Arial" charset="0"/>
              </a:rPr>
              <a:t>We could approximate this as</a:t>
            </a:r>
          </a:p>
          <a:p>
            <a:pPr marL="0" indent="0"/>
            <a:endParaRPr lang="en-US">
              <a:latin typeface="Arial" charset="0"/>
            </a:endParaRPr>
          </a:p>
          <a:p>
            <a:pPr marL="0" indent="0"/>
            <a:endParaRPr lang="en-US">
              <a:latin typeface="Arial" charset="0"/>
            </a:endParaRPr>
          </a:p>
          <a:p>
            <a:pPr marL="0" indent="0"/>
            <a:endParaRPr lang="en-US">
              <a:latin typeface="Arial" charset="0"/>
            </a:endParaRPr>
          </a:p>
          <a:p>
            <a:pPr marL="0" indent="0"/>
            <a:r>
              <a:rPr lang="en-US">
                <a:latin typeface="Arial" charset="0"/>
              </a:rPr>
              <a:t>(which is obviously a convolution)</a:t>
            </a:r>
          </a:p>
        </p:txBody>
      </p:sp>
      <p:pic>
        <p:nvPicPr>
          <p:cNvPr id="220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09800"/>
            <a:ext cx="37338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159000"/>
            <a:ext cx="29845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52327" name="Group 7"/>
          <p:cNvGraphicFramePr>
            <a:graphicFrameLocks noGrp="1"/>
          </p:cNvGraphicFramePr>
          <p:nvPr/>
        </p:nvGraphicFramePr>
        <p:xfrm>
          <a:off x="6096000" y="4724400"/>
          <a:ext cx="1447800" cy="762000"/>
        </p:xfrm>
        <a:graphic>
          <a:graphicData uri="http://schemas.openxmlformats.org/drawingml/2006/table">
            <a:tbl>
              <a:tblPr/>
              <a:tblGrid>
                <a:gridCol w="723900"/>
                <a:gridCol w="723900"/>
              </a:tblGrid>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  -1</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  1</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99"/>
                    </a:solidFill>
                  </a:tcPr>
                </a:tc>
              </a:tr>
            </a:tbl>
          </a:graphicData>
        </a:graphic>
      </p:graphicFrame>
      <p:sp>
        <p:nvSpPr>
          <p:cNvPr id="220175" name="Text Box 15"/>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1200">
                <a:solidFill>
                  <a:srgbClr val="000000"/>
                </a:solidFill>
                <a:latin typeface="Arial" charset="0"/>
                <a:cs typeface="Arial" charset="0"/>
              </a:rPr>
              <a:t>Source: D. Forsyth, D. Lowe</a:t>
            </a:r>
          </a:p>
        </p:txBody>
      </p:sp>
    </p:spTree>
    <p:extLst>
      <p:ext uri="{BB962C8B-B14F-4D97-AF65-F5344CB8AC3E}">
        <p14:creationId xmlns:p14="http://schemas.microsoft.com/office/powerpoint/2010/main" val="413921637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latin typeface="Arial" charset="0"/>
              </a:rPr>
              <a:t>Finite difference filters</a:t>
            </a:r>
          </a:p>
        </p:txBody>
      </p:sp>
      <p:sp>
        <p:nvSpPr>
          <p:cNvPr id="221187" name="Rectangle 3"/>
          <p:cNvSpPr>
            <a:spLocks noGrp="1" noChangeArrowheads="1"/>
          </p:cNvSpPr>
          <p:nvPr>
            <p:ph type="body" idx="1"/>
          </p:nvPr>
        </p:nvSpPr>
        <p:spPr/>
        <p:txBody>
          <a:bodyPr/>
          <a:lstStyle/>
          <a:p>
            <a:r>
              <a:rPr lang="en-US">
                <a:latin typeface="Arial" charset="0"/>
              </a:rPr>
              <a:t>Other approximations of derivative filters exist:</a:t>
            </a:r>
          </a:p>
        </p:txBody>
      </p:sp>
      <p:pic>
        <p:nvPicPr>
          <p:cNvPr id="2211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76962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9" name="Text Box 5"/>
          <p:cNvSpPr txBox="1">
            <a:spLocks noChangeArrowheads="1"/>
          </p:cNvSpPr>
          <p:nvPr/>
        </p:nvSpPr>
        <p:spPr bwMode="auto">
          <a:xfrm>
            <a:off x="7267575" y="6477000"/>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K. Grauman</a:t>
            </a:r>
          </a:p>
        </p:txBody>
      </p:sp>
    </p:spTree>
    <p:extLst>
      <p:ext uri="{BB962C8B-B14F-4D97-AF65-F5344CB8AC3E}">
        <p14:creationId xmlns:p14="http://schemas.microsoft.com/office/powerpoint/2010/main" val="79673017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US">
                <a:latin typeface="Arial" charset="0"/>
              </a:rPr>
              <a:t>Finite differences: example</a:t>
            </a:r>
          </a:p>
        </p:txBody>
      </p:sp>
      <p:sp>
        <p:nvSpPr>
          <p:cNvPr id="222211" name="Rectangle 3"/>
          <p:cNvSpPr>
            <a:spLocks noGrp="1" noChangeArrowheads="1"/>
          </p:cNvSpPr>
          <p:nvPr>
            <p:ph type="body" idx="1"/>
          </p:nvPr>
        </p:nvSpPr>
        <p:spPr>
          <a:xfrm>
            <a:off x="0" y="6172200"/>
            <a:ext cx="9144000" cy="914400"/>
          </a:xfrm>
        </p:spPr>
        <p:txBody>
          <a:bodyPr/>
          <a:lstStyle/>
          <a:p>
            <a:pPr algn="ctr"/>
            <a:r>
              <a:rPr lang="en-US" sz="2400">
                <a:latin typeface="Arial" charset="0"/>
              </a:rPr>
              <a:t>Which one is the gradient in the x-direction (resp. y-direction)?</a:t>
            </a:r>
          </a:p>
        </p:txBody>
      </p:sp>
      <p:pic>
        <p:nvPicPr>
          <p:cNvPr id="2222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914400"/>
            <a:ext cx="5829300"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50140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p:txBody>
          <a:bodyPr/>
          <a:lstStyle/>
          <a:p>
            <a:r>
              <a:rPr lang="en-US">
                <a:latin typeface="Arial" charset="0"/>
              </a:rPr>
              <a:t>Effects of noise</a:t>
            </a:r>
          </a:p>
        </p:txBody>
      </p:sp>
      <p:sp>
        <p:nvSpPr>
          <p:cNvPr id="24581" name="Rectangle 3"/>
          <p:cNvSpPr>
            <a:spLocks noGrp="1" noChangeArrowheads="1"/>
          </p:cNvSpPr>
          <p:nvPr>
            <p:ph type="body" idx="1"/>
          </p:nvPr>
        </p:nvSpPr>
        <p:spPr>
          <a:xfrm>
            <a:off x="685800" y="914400"/>
            <a:ext cx="7772400" cy="914400"/>
          </a:xfrm>
        </p:spPr>
        <p:txBody>
          <a:bodyPr/>
          <a:lstStyle/>
          <a:p>
            <a:r>
              <a:rPr lang="en-US">
                <a:latin typeface="Arial" charset="0"/>
              </a:rPr>
              <a:t>Consider a single row or column of the image</a:t>
            </a:r>
          </a:p>
          <a:p>
            <a:pPr lvl="1"/>
            <a:r>
              <a:rPr lang="en-US">
                <a:latin typeface="Arial" charset="0"/>
              </a:rPr>
              <a:t>Plotting intensity as a function of position gives a signal</a:t>
            </a:r>
          </a:p>
        </p:txBody>
      </p:sp>
      <p:graphicFrame>
        <p:nvGraphicFramePr>
          <p:cNvPr id="24578" name="Object 4"/>
          <p:cNvGraphicFramePr>
            <a:graphicFrameLocks noChangeAspect="1"/>
          </p:cNvGraphicFramePr>
          <p:nvPr/>
        </p:nvGraphicFramePr>
        <p:xfrm>
          <a:off x="1839913" y="1917700"/>
          <a:ext cx="5018087" cy="1892300"/>
        </p:xfrm>
        <a:graphic>
          <a:graphicData uri="http://schemas.openxmlformats.org/presentationml/2006/ole">
            <mc:AlternateContent xmlns:mc="http://schemas.openxmlformats.org/markup-compatibility/2006">
              <mc:Choice xmlns:v="urn:schemas-microsoft-com:vml" Requires="v">
                <p:oleObj spid="_x0000_s270339" name="Photo Editor Photo" r:id="rId6" imgW="5885714" imgH="2219635" progId="MSPhotoEd.3">
                  <p:embed/>
                </p:oleObj>
              </mc:Choice>
              <mc:Fallback>
                <p:oleObj name="Photo Editor Photo" r:id="rId6" imgW="5885714" imgH="2219635"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913" y="1917700"/>
                        <a:ext cx="5018087"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4582" name="Picture 5"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101725" y="2520950"/>
            <a:ext cx="6508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685800" y="4038600"/>
            <a:ext cx="7772400" cy="2743200"/>
            <a:chOff x="432" y="2544"/>
            <a:chExt cx="4896" cy="1728"/>
          </a:xfrm>
        </p:grpSpPr>
        <p:graphicFrame>
          <p:nvGraphicFramePr>
            <p:cNvPr id="24579" name="Object 7"/>
            <p:cNvGraphicFramePr>
              <a:graphicFrameLocks noChangeAspect="1"/>
            </p:cNvGraphicFramePr>
            <p:nvPr/>
          </p:nvGraphicFramePr>
          <p:xfrm>
            <a:off x="1099" y="2544"/>
            <a:ext cx="3173" cy="1088"/>
          </p:xfrm>
          <a:graphic>
            <a:graphicData uri="http://schemas.openxmlformats.org/presentationml/2006/ole">
              <mc:AlternateContent xmlns:mc="http://schemas.openxmlformats.org/markup-compatibility/2006">
                <mc:Choice xmlns:v="urn:schemas-microsoft-com:vml" Requires="v">
                  <p:oleObj spid="_x0000_s270340" name="Photo Editor Photo" r:id="rId9" imgW="5915851" imgH="2029108" progId="MSPhotoEd.3">
                    <p:embed/>
                  </p:oleObj>
                </mc:Choice>
                <mc:Fallback>
                  <p:oleObj name="Photo Editor Photo" r:id="rId9" imgW="5915851" imgH="2029108"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 y="2544"/>
                          <a:ext cx="3173" cy="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4585" name="Picture 8"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480" y="2888"/>
              <a:ext cx="62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Rectangle 9"/>
            <p:cNvSpPr>
              <a:spLocks noChangeArrowheads="1"/>
            </p:cNvSpPr>
            <p:nvPr/>
          </p:nvSpPr>
          <p:spPr bwMode="auto">
            <a:xfrm>
              <a:off x="432" y="3840"/>
              <a:ext cx="48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fontAlgn="base" hangingPunct="0">
                <a:spcBef>
                  <a:spcPct val="20000"/>
                </a:spcBef>
                <a:spcAft>
                  <a:spcPct val="0"/>
                </a:spcAft>
              </a:pPr>
              <a:r>
                <a:rPr lang="en-US" sz="2800">
                  <a:solidFill>
                    <a:srgbClr val="000000"/>
                  </a:solidFill>
                  <a:latin typeface="Arial" charset="0"/>
                  <a:ea typeface="ＭＳ Ｐゴシック" charset="0"/>
                  <a:cs typeface="Arial" charset="0"/>
                </a:rPr>
                <a:t>Where is the edge?</a:t>
              </a:r>
              <a:endParaRPr lang="en-US" sz="2800" i="1">
                <a:solidFill>
                  <a:srgbClr val="000000"/>
                </a:solidFill>
                <a:latin typeface="Arial" charset="0"/>
                <a:ea typeface="ＭＳ Ｐゴシック" charset="0"/>
                <a:cs typeface="Arial" charset="0"/>
              </a:endParaRPr>
            </a:p>
          </p:txBody>
        </p:sp>
      </p:grpSp>
      <p:sp>
        <p:nvSpPr>
          <p:cNvPr id="24584" name="Text Box 10"/>
          <p:cNvSpPr txBox="1">
            <a:spLocks noChangeArrowheads="1"/>
          </p:cNvSpPr>
          <p:nvPr/>
        </p:nvSpPr>
        <p:spPr bwMode="auto">
          <a:xfrm>
            <a:off x="7442200" y="6477000"/>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S. Seitz</a:t>
            </a:r>
          </a:p>
        </p:txBody>
      </p:sp>
    </p:spTree>
    <p:extLst>
      <p:ext uri="{BB962C8B-B14F-4D97-AF65-F5344CB8AC3E}">
        <p14:creationId xmlns:p14="http://schemas.microsoft.com/office/powerpoint/2010/main" val="3310434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a:latin typeface="Arial" charset="0"/>
              </a:rPr>
              <a:t>Effects of noise</a:t>
            </a:r>
          </a:p>
        </p:txBody>
      </p:sp>
      <p:sp>
        <p:nvSpPr>
          <p:cNvPr id="14339" name="Rectangle 3"/>
          <p:cNvSpPr>
            <a:spLocks noGrp="1" noChangeArrowheads="1"/>
          </p:cNvSpPr>
          <p:nvPr>
            <p:ph type="body" idx="1"/>
          </p:nvPr>
        </p:nvSpPr>
        <p:spPr/>
        <p:txBody>
          <a:bodyPr/>
          <a:lstStyle/>
          <a:p>
            <a:pPr>
              <a:buFontTx/>
              <a:buChar char="•"/>
            </a:pPr>
            <a:r>
              <a:rPr lang="en-US">
                <a:latin typeface="Arial" charset="0"/>
              </a:rPr>
              <a:t>Finite difference filters respond strongly to noise</a:t>
            </a:r>
          </a:p>
          <a:p>
            <a:pPr lvl="1"/>
            <a:r>
              <a:rPr lang="en-US">
                <a:latin typeface="Arial" charset="0"/>
              </a:rPr>
              <a:t>Image noise results in pixels that look very different from their neighbors</a:t>
            </a:r>
          </a:p>
          <a:p>
            <a:pPr lvl="1"/>
            <a:r>
              <a:rPr lang="en-US">
                <a:latin typeface="Arial" charset="0"/>
              </a:rPr>
              <a:t>Generally, the larger the noise the stronger the response</a:t>
            </a:r>
            <a:br>
              <a:rPr lang="en-US">
                <a:latin typeface="Arial" charset="0"/>
              </a:rPr>
            </a:br>
            <a:endParaRPr lang="en-US">
              <a:latin typeface="Arial" charset="0"/>
            </a:endParaRPr>
          </a:p>
          <a:p>
            <a:pPr>
              <a:buFontTx/>
              <a:buChar char="•"/>
            </a:pPr>
            <a:r>
              <a:rPr lang="en-US">
                <a:latin typeface="Arial" charset="0"/>
              </a:rPr>
              <a:t>What is to be done?</a:t>
            </a:r>
          </a:p>
          <a:p>
            <a:pPr lvl="1"/>
            <a:r>
              <a:rPr lang="en-US">
                <a:latin typeface="Arial" charset="0"/>
              </a:rPr>
              <a:t>Smoothing the image should help, by forcing pixels different from their neighbors (=noise pixels?) to look more like neighbors</a:t>
            </a:r>
          </a:p>
          <a:p>
            <a:pPr>
              <a:buFontTx/>
              <a:buChar char="•"/>
            </a:pPr>
            <a:endParaRPr lang="en-US">
              <a:latin typeface="Arial" charset="0"/>
            </a:endParaRPr>
          </a:p>
        </p:txBody>
      </p:sp>
      <p:sp>
        <p:nvSpPr>
          <p:cNvPr id="223236" name="Text Box 4"/>
          <p:cNvSpPr txBox="1">
            <a:spLocks noChangeArrowheads="1"/>
          </p:cNvSpPr>
          <p:nvPr/>
        </p:nvSpPr>
        <p:spPr bwMode="auto">
          <a:xfrm>
            <a:off x="7339013" y="64770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D. Forsyth</a:t>
            </a:r>
          </a:p>
        </p:txBody>
      </p:sp>
    </p:spTree>
    <p:extLst>
      <p:ext uri="{BB962C8B-B14F-4D97-AF65-F5344CB8AC3E}">
        <p14:creationId xmlns:p14="http://schemas.microsoft.com/office/powerpoint/2010/main" val="1448707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3"/>
          <p:cNvSpPr>
            <a:spLocks noGrp="1" noChangeArrowheads="1"/>
          </p:cNvSpPr>
          <p:nvPr>
            <p:ph type="title"/>
          </p:nvPr>
        </p:nvSpPr>
        <p:spPr/>
        <p:txBody>
          <a:bodyPr/>
          <a:lstStyle/>
          <a:p>
            <a:r>
              <a:rPr lang="en-US">
                <a:latin typeface="Arial" charset="0"/>
              </a:rPr>
              <a:t>Solution: smooth first</a:t>
            </a:r>
          </a:p>
        </p:txBody>
      </p:sp>
      <p:grpSp>
        <p:nvGrpSpPr>
          <p:cNvPr id="2" name="Group 30"/>
          <p:cNvGrpSpPr>
            <a:grpSpLocks/>
          </p:cNvGrpSpPr>
          <p:nvPr/>
        </p:nvGrpSpPr>
        <p:grpSpPr bwMode="auto">
          <a:xfrm>
            <a:off x="304800" y="5943600"/>
            <a:ext cx="7772400" cy="771525"/>
            <a:chOff x="192" y="3744"/>
            <a:chExt cx="4896" cy="486"/>
          </a:xfrm>
        </p:grpSpPr>
        <p:sp>
          <p:nvSpPr>
            <p:cNvPr id="25617" name="Rectangle 2"/>
            <p:cNvSpPr>
              <a:spLocks noChangeArrowheads="1"/>
            </p:cNvSpPr>
            <p:nvPr/>
          </p:nvSpPr>
          <p:spPr bwMode="auto">
            <a:xfrm>
              <a:off x="192" y="3798"/>
              <a:ext cx="48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fontAlgn="base" hangingPunct="0">
                <a:spcBef>
                  <a:spcPct val="20000"/>
                </a:spcBef>
                <a:spcAft>
                  <a:spcPct val="0"/>
                </a:spcAft>
                <a:buFontTx/>
                <a:buChar char="•"/>
              </a:pPr>
              <a:r>
                <a:rPr lang="en-US" sz="2800">
                  <a:solidFill>
                    <a:srgbClr val="000000"/>
                  </a:solidFill>
                  <a:latin typeface="Arial" charset="0"/>
                  <a:ea typeface="ＭＳ Ｐゴシック" charset="0"/>
                  <a:cs typeface="Arial" charset="0"/>
                </a:rPr>
                <a:t>To find edges, look for peaks in</a:t>
              </a:r>
              <a:endParaRPr lang="en-US" sz="2800" i="1">
                <a:solidFill>
                  <a:srgbClr val="000000"/>
                </a:solidFill>
                <a:latin typeface="Arial" charset="0"/>
                <a:ea typeface="ＭＳ Ｐゴシック" charset="0"/>
                <a:cs typeface="Arial" charset="0"/>
              </a:endParaRPr>
            </a:p>
          </p:txBody>
        </p:sp>
        <p:graphicFrame>
          <p:nvGraphicFramePr>
            <p:cNvPr id="25603" name="Object 21"/>
            <p:cNvGraphicFramePr>
              <a:graphicFrameLocks noChangeAspect="1"/>
            </p:cNvGraphicFramePr>
            <p:nvPr/>
          </p:nvGraphicFramePr>
          <p:xfrm>
            <a:off x="3696" y="3744"/>
            <a:ext cx="816" cy="486"/>
          </p:xfrm>
          <a:graphic>
            <a:graphicData uri="http://schemas.openxmlformats.org/presentationml/2006/ole">
              <mc:AlternateContent xmlns:mc="http://schemas.openxmlformats.org/markup-compatibility/2006">
                <mc:Choice xmlns:v="urn:schemas-microsoft-com:vml" Requires="v">
                  <p:oleObj spid="_x0000_s274435" name="Equation" r:id="rId4" imgW="660240" imgH="393480" progId="Equation.3">
                    <p:embed/>
                  </p:oleObj>
                </mc:Choice>
                <mc:Fallback>
                  <p:oleObj name="Equation" r:id="rId4" imgW="66024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3744"/>
                          <a:ext cx="816" cy="4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pic>
        <p:nvPicPr>
          <p:cNvPr id="2560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638" y="990600"/>
            <a:ext cx="5313362"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 Box 17"/>
          <p:cNvSpPr txBox="1">
            <a:spLocks noChangeArrowheads="1"/>
          </p:cNvSpPr>
          <p:nvPr/>
        </p:nvSpPr>
        <p:spPr bwMode="auto">
          <a:xfrm>
            <a:off x="1638300" y="1517650"/>
            <a:ext cx="26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i="1">
                <a:solidFill>
                  <a:srgbClr val="000000"/>
                </a:solidFill>
                <a:latin typeface="Times New Roman" charset="0"/>
                <a:cs typeface="Arial" charset="0"/>
              </a:rPr>
              <a:t>f</a:t>
            </a:r>
          </a:p>
        </p:txBody>
      </p:sp>
      <p:grpSp>
        <p:nvGrpSpPr>
          <p:cNvPr id="3" name="Group 27"/>
          <p:cNvGrpSpPr>
            <a:grpSpLocks/>
          </p:cNvGrpSpPr>
          <p:nvPr/>
        </p:nvGrpSpPr>
        <p:grpSpPr bwMode="auto">
          <a:xfrm>
            <a:off x="1638300" y="2392363"/>
            <a:ext cx="5600700" cy="1120775"/>
            <a:chOff x="1032" y="1507"/>
            <a:chExt cx="3528" cy="706"/>
          </a:xfrm>
        </p:grpSpPr>
        <p:pic>
          <p:nvPicPr>
            <p:cNvPr id="2561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 y="1507"/>
              <a:ext cx="3347" cy="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6" name="Text Box 18"/>
            <p:cNvSpPr txBox="1">
              <a:spLocks noChangeArrowheads="1"/>
            </p:cNvSpPr>
            <p:nvPr/>
          </p:nvSpPr>
          <p:spPr bwMode="auto">
            <a:xfrm>
              <a:off x="1032" y="168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i="1">
                  <a:solidFill>
                    <a:srgbClr val="000000"/>
                  </a:solidFill>
                  <a:latin typeface="Times New Roman" charset="0"/>
                  <a:cs typeface="Arial" charset="0"/>
                </a:rPr>
                <a:t>g</a:t>
              </a:r>
            </a:p>
          </p:txBody>
        </p:sp>
      </p:grpSp>
      <p:grpSp>
        <p:nvGrpSpPr>
          <p:cNvPr id="4" name="Group 28"/>
          <p:cNvGrpSpPr>
            <a:grpSpLocks/>
          </p:cNvGrpSpPr>
          <p:nvPr/>
        </p:nvGrpSpPr>
        <p:grpSpPr bwMode="auto">
          <a:xfrm>
            <a:off x="1292225" y="3530600"/>
            <a:ext cx="5946775" cy="1104900"/>
            <a:chOff x="814" y="2224"/>
            <a:chExt cx="3746" cy="696"/>
          </a:xfrm>
        </p:grpSpPr>
        <p:pic>
          <p:nvPicPr>
            <p:cNvPr id="2561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3" y="2224"/>
              <a:ext cx="3347"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Text Box 19"/>
            <p:cNvSpPr txBox="1">
              <a:spLocks noChangeArrowheads="1"/>
            </p:cNvSpPr>
            <p:nvPr/>
          </p:nvSpPr>
          <p:spPr bwMode="auto">
            <a:xfrm>
              <a:off x="814" y="2346"/>
              <a:ext cx="4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i="1">
                  <a:solidFill>
                    <a:srgbClr val="000000"/>
                  </a:solidFill>
                  <a:latin typeface="Times New Roman" charset="0"/>
                  <a:cs typeface="Arial" charset="0"/>
                </a:rPr>
                <a:t>f * g</a:t>
              </a:r>
            </a:p>
          </p:txBody>
        </p:sp>
      </p:grpSp>
      <p:grpSp>
        <p:nvGrpSpPr>
          <p:cNvPr id="5" name="Group 29"/>
          <p:cNvGrpSpPr>
            <a:grpSpLocks/>
          </p:cNvGrpSpPr>
          <p:nvPr/>
        </p:nvGrpSpPr>
        <p:grpSpPr bwMode="auto">
          <a:xfrm>
            <a:off x="914400" y="4635500"/>
            <a:ext cx="6324600" cy="1155700"/>
            <a:chOff x="576" y="2920"/>
            <a:chExt cx="3984" cy="728"/>
          </a:xfrm>
        </p:grpSpPr>
        <p:pic>
          <p:nvPicPr>
            <p:cNvPr id="25612"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 y="2920"/>
              <a:ext cx="3347"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2" name="Object 23"/>
            <p:cNvGraphicFramePr>
              <a:graphicFrameLocks noChangeAspect="1"/>
            </p:cNvGraphicFramePr>
            <p:nvPr/>
          </p:nvGraphicFramePr>
          <p:xfrm>
            <a:off x="576" y="3008"/>
            <a:ext cx="636" cy="421"/>
          </p:xfrm>
          <a:graphic>
            <a:graphicData uri="http://schemas.openxmlformats.org/presentationml/2006/ole">
              <mc:AlternateContent xmlns:mc="http://schemas.openxmlformats.org/markup-compatibility/2006">
                <mc:Choice xmlns:v="urn:schemas-microsoft-com:vml" Requires="v">
                  <p:oleObj spid="_x0000_s274436" name="Equation" r:id="rId10" imgW="660240" imgH="393480" progId="Equation.3">
                    <p:embed/>
                  </p:oleObj>
                </mc:Choice>
                <mc:Fallback>
                  <p:oleObj name="Equation" r:id="rId10" imgW="660240" imgH="393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 y="3008"/>
                          <a:ext cx="636" cy="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25611" name="Text Box 26"/>
          <p:cNvSpPr txBox="1">
            <a:spLocks noChangeArrowheads="1"/>
          </p:cNvSpPr>
          <p:nvPr/>
        </p:nvSpPr>
        <p:spPr bwMode="auto">
          <a:xfrm>
            <a:off x="7610475" y="6477000"/>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S. Seitz</a:t>
            </a:r>
          </a:p>
        </p:txBody>
      </p:sp>
    </p:spTree>
    <p:extLst>
      <p:ext uri="{BB962C8B-B14F-4D97-AF65-F5344CB8AC3E}">
        <p14:creationId xmlns:p14="http://schemas.microsoft.com/office/powerpoint/2010/main" val="2533512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4"/>
          <p:cNvSpPr>
            <a:spLocks noGrp="1" noChangeArrowheads="1"/>
          </p:cNvSpPr>
          <p:nvPr>
            <p:ph type="body" idx="1"/>
          </p:nvPr>
        </p:nvSpPr>
        <p:spPr/>
        <p:txBody>
          <a:bodyPr/>
          <a:lstStyle/>
          <a:p>
            <a:pPr>
              <a:buFontTx/>
              <a:buChar char="•"/>
            </a:pPr>
            <a:r>
              <a:rPr lang="en-US">
                <a:latin typeface="Arial" charset="0"/>
              </a:rPr>
              <a:t>Differentiation is convolution, and convolution is associative:</a:t>
            </a:r>
            <a:br>
              <a:rPr lang="en-US">
                <a:latin typeface="Arial" charset="0"/>
              </a:rPr>
            </a:br>
            <a:endParaRPr lang="en-US">
              <a:latin typeface="Arial" charset="0"/>
            </a:endParaRPr>
          </a:p>
          <a:p>
            <a:pPr>
              <a:buFontTx/>
              <a:buChar char="•"/>
            </a:pPr>
            <a:r>
              <a:rPr lang="en-US">
                <a:latin typeface="Arial" charset="0"/>
              </a:rPr>
              <a:t>This saves us one operation:</a:t>
            </a:r>
            <a:endParaRPr lang="en-US" i="1">
              <a:latin typeface="Arial" charset="0"/>
            </a:endParaRPr>
          </a:p>
        </p:txBody>
      </p:sp>
      <p:graphicFrame>
        <p:nvGraphicFramePr>
          <p:cNvPr id="26626" name="Object 2"/>
          <p:cNvGraphicFramePr>
            <a:graphicFrameLocks noChangeAspect="1"/>
          </p:cNvGraphicFramePr>
          <p:nvPr/>
        </p:nvGraphicFramePr>
        <p:xfrm>
          <a:off x="3581400" y="1295400"/>
          <a:ext cx="2667000" cy="944563"/>
        </p:xfrm>
        <a:graphic>
          <a:graphicData uri="http://schemas.openxmlformats.org/presentationml/2006/ole">
            <mc:AlternateContent xmlns:mc="http://schemas.openxmlformats.org/markup-compatibility/2006">
              <mc:Choice xmlns:v="urn:schemas-microsoft-com:vml" Requires="v">
                <p:oleObj spid="_x0000_s276485" name="Equation" r:id="rId4" imgW="1320480" imgH="393480" progId="Equation.3">
                  <p:embed/>
                </p:oleObj>
              </mc:Choice>
              <mc:Fallback>
                <p:oleObj name="Equation" r:id="rId4" imgW="132048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295400"/>
                        <a:ext cx="2667000"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6631" name="Rectangle 3"/>
          <p:cNvSpPr>
            <a:spLocks noGrp="1" noChangeArrowheads="1"/>
          </p:cNvSpPr>
          <p:nvPr>
            <p:ph type="title"/>
          </p:nvPr>
        </p:nvSpPr>
        <p:spPr/>
        <p:txBody>
          <a:bodyPr/>
          <a:lstStyle/>
          <a:p>
            <a:r>
              <a:rPr lang="en-US">
                <a:latin typeface="Arial" charset="0"/>
              </a:rPr>
              <a:t>Derivative theorem of convolution</a:t>
            </a:r>
          </a:p>
        </p:txBody>
      </p:sp>
      <p:grpSp>
        <p:nvGrpSpPr>
          <p:cNvPr id="26632" name="Group 7"/>
          <p:cNvGrpSpPr>
            <a:grpSpLocks/>
          </p:cNvGrpSpPr>
          <p:nvPr/>
        </p:nvGrpSpPr>
        <p:grpSpPr bwMode="auto">
          <a:xfrm>
            <a:off x="1295400" y="2895600"/>
            <a:ext cx="6096000" cy="3810000"/>
            <a:chOff x="720" y="1317"/>
            <a:chExt cx="4474" cy="2907"/>
          </a:xfrm>
        </p:grpSpPr>
        <p:graphicFrame>
          <p:nvGraphicFramePr>
            <p:cNvPr id="26627" name="Object 8"/>
            <p:cNvGraphicFramePr>
              <a:graphicFrameLocks noChangeAspect="1"/>
            </p:cNvGraphicFramePr>
            <p:nvPr/>
          </p:nvGraphicFramePr>
          <p:xfrm>
            <a:off x="1595" y="1317"/>
            <a:ext cx="3599" cy="2907"/>
          </p:xfrm>
          <a:graphic>
            <a:graphicData uri="http://schemas.openxmlformats.org/presentationml/2006/ole">
              <mc:AlternateContent xmlns:mc="http://schemas.openxmlformats.org/markup-compatibility/2006">
                <mc:Choice xmlns:v="urn:schemas-microsoft-com:vml" Requires="v">
                  <p:oleObj spid="_x0000_s276486" name="Photo Editor Photo" r:id="rId6" imgW="6001588" imgH="4847619" progId="MSPhotoEd.3">
                    <p:embed/>
                  </p:oleObj>
                </mc:Choice>
                <mc:Fallback>
                  <p:oleObj name="Photo Editor Photo" r:id="rId6" imgW="6001588" imgH="484761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 y="1317"/>
                          <a:ext cx="3599" cy="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8" name="Object 9"/>
            <p:cNvGraphicFramePr>
              <a:graphicFrameLocks noChangeAspect="1"/>
            </p:cNvGraphicFramePr>
            <p:nvPr/>
          </p:nvGraphicFramePr>
          <p:xfrm>
            <a:off x="720" y="3408"/>
            <a:ext cx="720" cy="507"/>
          </p:xfrm>
          <a:graphic>
            <a:graphicData uri="http://schemas.openxmlformats.org/presentationml/2006/ole">
              <mc:AlternateContent xmlns:mc="http://schemas.openxmlformats.org/markup-compatibility/2006">
                <mc:Choice xmlns:v="urn:schemas-microsoft-com:vml" Requires="v">
                  <p:oleObj spid="_x0000_s276487" name="Equation" r:id="rId8" imgW="558720" imgH="393480" progId="Equation.3">
                    <p:embed/>
                  </p:oleObj>
                </mc:Choice>
                <mc:Fallback>
                  <p:oleObj name="Equation" r:id="rId8" imgW="55872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 y="3408"/>
                          <a:ext cx="720" cy="5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6634" name="Text Box 10"/>
            <p:cNvSpPr txBox="1">
              <a:spLocks noChangeArrowheads="1"/>
            </p:cNvSpPr>
            <p:nvPr/>
          </p:nvSpPr>
          <p:spPr bwMode="auto">
            <a:xfrm>
              <a:off x="1079" y="1680"/>
              <a:ext cx="19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i="1">
                  <a:solidFill>
                    <a:srgbClr val="000000"/>
                  </a:solidFill>
                  <a:latin typeface="Times New Roman" charset="0"/>
                  <a:cs typeface="Arial" charset="0"/>
                </a:rPr>
                <a:t>f</a:t>
              </a:r>
            </a:p>
          </p:txBody>
        </p:sp>
        <p:graphicFrame>
          <p:nvGraphicFramePr>
            <p:cNvPr id="26629" name="Object 11"/>
            <p:cNvGraphicFramePr>
              <a:graphicFrameLocks noChangeAspect="1"/>
            </p:cNvGraphicFramePr>
            <p:nvPr/>
          </p:nvGraphicFramePr>
          <p:xfrm>
            <a:off x="997" y="2496"/>
            <a:ext cx="443" cy="528"/>
          </p:xfrm>
          <a:graphic>
            <a:graphicData uri="http://schemas.openxmlformats.org/presentationml/2006/ole">
              <mc:AlternateContent xmlns:mc="http://schemas.openxmlformats.org/markup-compatibility/2006">
                <mc:Choice xmlns:v="urn:schemas-microsoft-com:vml" Requires="v">
                  <p:oleObj spid="_x0000_s276488" name="Equation" r:id="rId10" imgW="330120" imgH="393480" progId="Equation.3">
                    <p:embed/>
                  </p:oleObj>
                </mc:Choice>
                <mc:Fallback>
                  <p:oleObj name="Equation" r:id="rId10" imgW="330120" imgH="393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 y="2496"/>
                          <a:ext cx="443" cy="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26633" name="Text Box 12"/>
          <p:cNvSpPr txBox="1">
            <a:spLocks noChangeArrowheads="1"/>
          </p:cNvSpPr>
          <p:nvPr/>
        </p:nvSpPr>
        <p:spPr bwMode="auto">
          <a:xfrm>
            <a:off x="7610475" y="6477000"/>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S. Seitz</a:t>
            </a:r>
          </a:p>
        </p:txBody>
      </p:sp>
    </p:spTree>
    <p:extLst>
      <p:ext uri="{BB962C8B-B14F-4D97-AF65-F5344CB8AC3E}">
        <p14:creationId xmlns:p14="http://schemas.microsoft.com/office/powerpoint/2010/main" val="6818807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a:latin typeface="Arial" charset="0"/>
              </a:rPr>
              <a:t>Derivative of Gaussian filter</a:t>
            </a:r>
          </a:p>
        </p:txBody>
      </p:sp>
      <p:sp>
        <p:nvSpPr>
          <p:cNvPr id="1083395" name="Rectangle 3"/>
          <p:cNvSpPr>
            <a:spLocks noGrp="1" noChangeArrowheads="1"/>
          </p:cNvSpPr>
          <p:nvPr>
            <p:ph type="body" idx="1"/>
          </p:nvPr>
        </p:nvSpPr>
        <p:spPr>
          <a:xfrm>
            <a:off x="685800" y="6019800"/>
            <a:ext cx="7772400" cy="838200"/>
          </a:xfrm>
        </p:spPr>
        <p:txBody>
          <a:bodyPr/>
          <a:lstStyle/>
          <a:p>
            <a:r>
              <a:rPr lang="en-US">
                <a:latin typeface="Arial" charset="0"/>
              </a:rPr>
              <a:t>Which one finds horizontal/vertical edges?</a:t>
            </a:r>
          </a:p>
        </p:txBody>
      </p:sp>
      <p:pic>
        <p:nvPicPr>
          <p:cNvPr id="224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006475"/>
            <a:ext cx="34290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990600"/>
            <a:ext cx="336391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4" name="Text Box 8"/>
          <p:cNvSpPr txBox="1">
            <a:spLocks noChangeArrowheads="1"/>
          </p:cNvSpPr>
          <p:nvPr/>
        </p:nvSpPr>
        <p:spPr bwMode="auto">
          <a:xfrm>
            <a:off x="2117725" y="3544888"/>
            <a:ext cx="1592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i="1">
                <a:solidFill>
                  <a:srgbClr val="000000"/>
                </a:solidFill>
                <a:latin typeface="Arial" charset="0"/>
                <a:cs typeface="Arial" charset="0"/>
              </a:rPr>
              <a:t>x</a:t>
            </a:r>
            <a:r>
              <a:rPr lang="en-US" sz="2400">
                <a:solidFill>
                  <a:srgbClr val="000000"/>
                </a:solidFill>
                <a:latin typeface="Arial" charset="0"/>
                <a:cs typeface="Arial" charset="0"/>
              </a:rPr>
              <a:t>-direction</a:t>
            </a:r>
          </a:p>
        </p:txBody>
      </p:sp>
      <p:sp>
        <p:nvSpPr>
          <p:cNvPr id="224265" name="Text Box 9"/>
          <p:cNvSpPr txBox="1">
            <a:spLocks noChangeArrowheads="1"/>
          </p:cNvSpPr>
          <p:nvPr/>
        </p:nvSpPr>
        <p:spPr bwMode="auto">
          <a:xfrm>
            <a:off x="5570538" y="3505200"/>
            <a:ext cx="1592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i="1">
                <a:solidFill>
                  <a:srgbClr val="000000"/>
                </a:solidFill>
                <a:latin typeface="Arial" charset="0"/>
                <a:cs typeface="Arial" charset="0"/>
              </a:rPr>
              <a:t>y</a:t>
            </a:r>
            <a:r>
              <a:rPr lang="en-US" sz="2400">
                <a:solidFill>
                  <a:srgbClr val="000000"/>
                </a:solidFill>
                <a:latin typeface="Arial" charset="0"/>
                <a:cs typeface="Arial" charset="0"/>
              </a:rPr>
              <a:t>-direction</a:t>
            </a:r>
          </a:p>
        </p:txBody>
      </p:sp>
    </p:spTree>
    <p:extLst>
      <p:ext uri="{BB962C8B-B14F-4D97-AF65-F5344CB8AC3E}">
        <p14:creationId xmlns:p14="http://schemas.microsoft.com/office/powerpoint/2010/main" val="2435633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3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39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
          <p:cNvSpPr>
            <a:spLocks noGrp="1" noChangeArrowheads="1"/>
          </p:cNvSpPr>
          <p:nvPr>
            <p:ph type="body" idx="1"/>
          </p:nvPr>
        </p:nvSpPr>
        <p:spPr>
          <a:xfrm>
            <a:off x="685800" y="5181600"/>
            <a:ext cx="7772400" cy="1371600"/>
          </a:xfrm>
        </p:spPr>
        <p:txBody>
          <a:bodyPr/>
          <a:lstStyle/>
          <a:p>
            <a:r>
              <a:rPr lang="en-US">
                <a:latin typeface="Arial" charset="0"/>
              </a:rPr>
              <a:t>Smoothed derivative removes noise, but blurs edge. Also finds edges at different </a:t>
            </a:r>
            <a:r>
              <a:rPr lang="ja-JP" altLang="en-US">
                <a:latin typeface="Arial" charset="0"/>
              </a:rPr>
              <a:t>“</a:t>
            </a:r>
            <a:r>
              <a:rPr lang="en-US">
                <a:latin typeface="Arial" charset="0"/>
              </a:rPr>
              <a:t>scales</a:t>
            </a:r>
            <a:r>
              <a:rPr lang="ja-JP" altLang="en-US">
                <a:latin typeface="Arial" charset="0"/>
              </a:rPr>
              <a:t>”</a:t>
            </a:r>
            <a:r>
              <a:rPr lang="en-US">
                <a:latin typeface="Arial" charset="0"/>
              </a:rPr>
              <a:t>.</a:t>
            </a:r>
          </a:p>
        </p:txBody>
      </p:sp>
      <p:pic>
        <p:nvPicPr>
          <p:cNvPr id="225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990600"/>
            <a:ext cx="29702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788" y="990600"/>
            <a:ext cx="29702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588" y="990600"/>
            <a:ext cx="29702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6" name="Text Box 6"/>
          <p:cNvSpPr txBox="1">
            <a:spLocks noChangeArrowheads="1"/>
          </p:cNvSpPr>
          <p:nvPr/>
        </p:nvSpPr>
        <p:spPr bwMode="auto">
          <a:xfrm>
            <a:off x="1114425" y="434022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Arial" charset="0"/>
                <a:cs typeface="Arial" charset="0"/>
              </a:rPr>
              <a:t>1 pixel</a:t>
            </a:r>
          </a:p>
        </p:txBody>
      </p:sp>
      <p:sp>
        <p:nvSpPr>
          <p:cNvPr id="225287" name="Text Box 7"/>
          <p:cNvSpPr txBox="1">
            <a:spLocks noChangeArrowheads="1"/>
          </p:cNvSpPr>
          <p:nvPr/>
        </p:nvSpPr>
        <p:spPr bwMode="auto">
          <a:xfrm>
            <a:off x="4119563" y="434022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Arial" charset="0"/>
                <a:cs typeface="Arial" charset="0"/>
              </a:rPr>
              <a:t>3 pixels</a:t>
            </a:r>
          </a:p>
        </p:txBody>
      </p:sp>
      <p:sp>
        <p:nvSpPr>
          <p:cNvPr id="225288" name="Text Box 8"/>
          <p:cNvSpPr txBox="1">
            <a:spLocks noChangeArrowheads="1"/>
          </p:cNvSpPr>
          <p:nvPr/>
        </p:nvSpPr>
        <p:spPr bwMode="auto">
          <a:xfrm>
            <a:off x="7091363" y="434022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Arial" charset="0"/>
                <a:cs typeface="Arial" charset="0"/>
              </a:rPr>
              <a:t>7 pixels</a:t>
            </a:r>
          </a:p>
        </p:txBody>
      </p:sp>
      <p:sp>
        <p:nvSpPr>
          <p:cNvPr id="225289" name="Rectangle 9"/>
          <p:cNvSpPr>
            <a:spLocks noGrp="1" noChangeArrowheads="1"/>
          </p:cNvSpPr>
          <p:nvPr>
            <p:ph type="title"/>
          </p:nvPr>
        </p:nvSpPr>
        <p:spPr/>
        <p:txBody>
          <a:bodyPr/>
          <a:lstStyle/>
          <a:p>
            <a:r>
              <a:rPr lang="en-US" sz="3000">
                <a:latin typeface="Arial" charset="0"/>
              </a:rPr>
              <a:t>Scale of Gaussian derivative filter</a:t>
            </a:r>
          </a:p>
        </p:txBody>
      </p:sp>
      <p:sp>
        <p:nvSpPr>
          <p:cNvPr id="225290" name="Text Box 11"/>
          <p:cNvSpPr txBox="1">
            <a:spLocks noChangeArrowheads="1"/>
          </p:cNvSpPr>
          <p:nvPr/>
        </p:nvSpPr>
        <p:spPr bwMode="auto">
          <a:xfrm>
            <a:off x="7342188" y="64770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D. Forsyth</a:t>
            </a:r>
          </a:p>
        </p:txBody>
      </p:sp>
    </p:spTree>
    <p:extLst>
      <p:ext uri="{BB962C8B-B14F-4D97-AF65-F5344CB8AC3E}">
        <p14:creationId xmlns:p14="http://schemas.microsoft.com/office/powerpoint/2010/main" val="16708651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atin typeface="Albertus Extra Bold" charset="0"/>
              </a:rPr>
              <a:t>Defining Convolution</a:t>
            </a:r>
          </a:p>
        </p:txBody>
      </p:sp>
      <p:graphicFrame>
        <p:nvGraphicFramePr>
          <p:cNvPr id="1016835" name="Object 3"/>
          <p:cNvGraphicFramePr>
            <a:graphicFrameLocks noChangeAspect="1"/>
          </p:cNvGraphicFramePr>
          <p:nvPr/>
        </p:nvGraphicFramePr>
        <p:xfrm>
          <a:off x="1066800" y="2133600"/>
          <a:ext cx="7086600" cy="1066800"/>
        </p:xfrm>
        <a:graphic>
          <a:graphicData uri="http://schemas.openxmlformats.org/presentationml/2006/ole">
            <mc:AlternateContent xmlns:mc="http://schemas.openxmlformats.org/markup-compatibility/2006">
              <mc:Choice xmlns:v="urn:schemas-microsoft-com:vml" Requires="v">
                <p:oleObj spid="_x0000_s158722" name="Equation" r:id="rId4" imgW="2361960" imgH="355320" progId="Equation.3">
                  <p:embed/>
                </p:oleObj>
              </mc:Choice>
              <mc:Fallback>
                <p:oleObj name="Equation" r:id="rId4" imgW="2361960" imgH="355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133600"/>
                        <a:ext cx="7086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 name="Group 4"/>
          <p:cNvGrpSpPr>
            <a:grpSpLocks/>
          </p:cNvGrpSpPr>
          <p:nvPr/>
        </p:nvGrpSpPr>
        <p:grpSpPr bwMode="auto">
          <a:xfrm>
            <a:off x="3276600" y="3276600"/>
            <a:ext cx="2362200" cy="2362200"/>
            <a:chOff x="576" y="2496"/>
            <a:chExt cx="1488" cy="1488"/>
          </a:xfrm>
        </p:grpSpPr>
        <p:sp>
          <p:nvSpPr>
            <p:cNvPr id="8206" name="Rectangle 5"/>
            <p:cNvSpPr>
              <a:spLocks noChangeArrowheads="1"/>
            </p:cNvSpPr>
            <p:nvPr/>
          </p:nvSpPr>
          <p:spPr bwMode="auto">
            <a:xfrm>
              <a:off x="576" y="2496"/>
              <a:ext cx="1488" cy="1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a:solidFill>
                  <a:prstClr val="black"/>
                </a:solidFill>
                <a:latin typeface="Calibri" charset="0"/>
                <a:ea typeface="ＭＳ Ｐゴシック" charset="0"/>
                <a:cs typeface="Arial" charset="0"/>
              </a:endParaRPr>
            </a:p>
          </p:txBody>
        </p:sp>
        <p:sp>
          <p:nvSpPr>
            <p:cNvPr id="8207" name="Text Box 6"/>
            <p:cNvSpPr txBox="1">
              <a:spLocks noChangeArrowheads="1"/>
            </p:cNvSpPr>
            <p:nvPr/>
          </p:nvSpPr>
          <p:spPr bwMode="auto">
            <a:xfrm>
              <a:off x="1255" y="2976"/>
              <a:ext cx="21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4400" i="1">
                  <a:solidFill>
                    <a:prstClr val="black"/>
                  </a:solidFill>
                  <a:latin typeface="Times New Roman" charset="0"/>
                  <a:cs typeface="Times New Roman" charset="0"/>
                </a:rPr>
                <a:t>f</a:t>
              </a:r>
            </a:p>
          </p:txBody>
        </p:sp>
      </p:grpSp>
      <p:pic>
        <p:nvPicPr>
          <p:cNvPr id="1016839" name="Picture 7" descr="t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367088"/>
            <a:ext cx="7620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6840" name="Picture 8" descr="t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352800"/>
            <a:ext cx="7620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9"/>
          <p:cNvGrpSpPr>
            <a:grpSpLocks/>
          </p:cNvGrpSpPr>
          <p:nvPr/>
        </p:nvGrpSpPr>
        <p:grpSpPr bwMode="auto">
          <a:xfrm>
            <a:off x="685800" y="2895600"/>
            <a:ext cx="3352800" cy="1219200"/>
            <a:chOff x="576" y="2400"/>
            <a:chExt cx="2112" cy="768"/>
          </a:xfrm>
        </p:grpSpPr>
        <p:pic>
          <p:nvPicPr>
            <p:cNvPr id="8204" name="Picture 10" descr="t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 y="2640"/>
              <a:ext cx="480"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Rectangle 11"/>
            <p:cNvSpPr>
              <a:spLocks noChangeArrowheads="1"/>
            </p:cNvSpPr>
            <p:nvPr/>
          </p:nvSpPr>
          <p:spPr bwMode="auto">
            <a:xfrm>
              <a:off x="576" y="2400"/>
              <a:ext cx="720" cy="7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Calibri" charset="0"/>
                <a:ea typeface="ＭＳ Ｐゴシック" charset="0"/>
                <a:cs typeface="Arial" charset="0"/>
              </a:endParaRPr>
            </a:p>
          </p:txBody>
        </p:sp>
      </p:grpSp>
      <p:pic>
        <p:nvPicPr>
          <p:cNvPr id="1016844" name="Picture 12" descr="t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276600"/>
            <a:ext cx="7620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13"/>
          <p:cNvSpPr>
            <a:spLocks noGrp="1" noChangeArrowheads="1"/>
          </p:cNvSpPr>
          <p:nvPr>
            <p:ph type="body" idx="1"/>
          </p:nvPr>
        </p:nvSpPr>
        <p:spPr>
          <a:xfrm>
            <a:off x="457200" y="1143000"/>
            <a:ext cx="8229600" cy="4800600"/>
          </a:xfrm>
        </p:spPr>
        <p:txBody>
          <a:bodyPr/>
          <a:lstStyle/>
          <a:p>
            <a:pPr>
              <a:buFontTx/>
              <a:buChar char="•"/>
            </a:pPr>
            <a:r>
              <a:rPr lang="en-US">
                <a:latin typeface="Adobe Caslon Pro" charset="0"/>
              </a:rPr>
              <a:t>Let </a:t>
            </a:r>
            <a:r>
              <a:rPr lang="en-US" i="1">
                <a:latin typeface="Adobe Caslon Pro" charset="0"/>
              </a:rPr>
              <a:t>f </a:t>
            </a:r>
            <a:r>
              <a:rPr lang="en-US">
                <a:latin typeface="Adobe Caslon Pro" charset="0"/>
              </a:rPr>
              <a:t>be the image and</a:t>
            </a:r>
            <a:r>
              <a:rPr lang="en-US" i="1">
                <a:latin typeface="Adobe Caslon Pro" charset="0"/>
              </a:rPr>
              <a:t> g </a:t>
            </a:r>
            <a:r>
              <a:rPr lang="en-US">
                <a:latin typeface="Adobe Caslon Pro" charset="0"/>
              </a:rPr>
              <a:t>be the kernel. The output of convolving </a:t>
            </a:r>
            <a:r>
              <a:rPr lang="en-US" i="1">
                <a:latin typeface="Adobe Caslon Pro" charset="0"/>
              </a:rPr>
              <a:t>f</a:t>
            </a:r>
            <a:r>
              <a:rPr lang="en-US">
                <a:latin typeface="Adobe Caslon Pro" charset="0"/>
              </a:rPr>
              <a:t> with </a:t>
            </a:r>
            <a:r>
              <a:rPr lang="en-US" i="1">
                <a:latin typeface="Adobe Caslon Pro" charset="0"/>
              </a:rPr>
              <a:t>g</a:t>
            </a:r>
            <a:r>
              <a:rPr lang="en-US">
                <a:latin typeface="Adobe Caslon Pro" charset="0"/>
              </a:rPr>
              <a:t> is denoted </a:t>
            </a:r>
            <a:r>
              <a:rPr lang="en-US" i="1">
                <a:latin typeface="Adobe Caslon Pro" charset="0"/>
              </a:rPr>
              <a:t>f</a:t>
            </a:r>
            <a:r>
              <a:rPr lang="en-US">
                <a:latin typeface="Adobe Caslon Pro" charset="0"/>
              </a:rPr>
              <a:t> * </a:t>
            </a:r>
            <a:r>
              <a:rPr lang="en-US" i="1">
                <a:latin typeface="Adobe Caslon Pro" charset="0"/>
              </a:rPr>
              <a:t>g</a:t>
            </a:r>
            <a:r>
              <a:rPr lang="en-US">
                <a:latin typeface="Adobe Caslon Pro" charset="0"/>
              </a:rPr>
              <a:t>.</a:t>
            </a:r>
          </a:p>
        </p:txBody>
      </p:sp>
      <p:sp>
        <p:nvSpPr>
          <p:cNvPr id="8202" name="Text Box 14"/>
          <p:cNvSpPr txBox="1">
            <a:spLocks noChangeArrowheads="1"/>
          </p:cNvSpPr>
          <p:nvPr/>
        </p:nvSpPr>
        <p:spPr bwMode="auto">
          <a:xfrm>
            <a:off x="7467600" y="6553200"/>
            <a:ext cx="163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sz="1400">
                <a:solidFill>
                  <a:prstClr val="black"/>
                </a:solidFill>
                <a:cs typeface="Arial" charset="0"/>
              </a:rPr>
              <a:t>Source: F. Durand</a:t>
            </a:r>
          </a:p>
        </p:txBody>
      </p:sp>
      <p:sp>
        <p:nvSpPr>
          <p:cNvPr id="1016847" name="Text Box 15"/>
          <p:cNvSpPr txBox="1">
            <a:spLocks noChangeArrowheads="1"/>
          </p:cNvSpPr>
          <p:nvPr/>
        </p:nvSpPr>
        <p:spPr bwMode="auto">
          <a:xfrm>
            <a:off x="746125" y="5959475"/>
            <a:ext cx="3328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buFontTx/>
              <a:buChar char="•"/>
            </a:pPr>
            <a:r>
              <a:rPr lang="en-US">
                <a:solidFill>
                  <a:prstClr val="black"/>
                </a:solidFill>
                <a:cs typeface="Arial" charset="0"/>
              </a:rPr>
              <a:t>   Convention: kernel is </a:t>
            </a:r>
            <a:r>
              <a:rPr lang="ja-JP" altLang="en-US">
                <a:solidFill>
                  <a:prstClr val="black"/>
                </a:solidFill>
                <a:cs typeface="Arial" charset="0"/>
              </a:rPr>
              <a:t>“</a:t>
            </a:r>
            <a:r>
              <a:rPr lang="en-US">
                <a:solidFill>
                  <a:prstClr val="black"/>
                </a:solidFill>
                <a:cs typeface="Arial" charset="0"/>
              </a:rPr>
              <a:t>flipped</a:t>
            </a:r>
            <a:r>
              <a:rPr lang="ja-JP" altLang="en-US">
                <a:solidFill>
                  <a:prstClr val="black"/>
                </a:solidFill>
                <a:cs typeface="Arial" charset="0"/>
              </a:rPr>
              <a:t>”</a:t>
            </a:r>
            <a:endParaRPr lang="en-US">
              <a:solidFill>
                <a:prstClr val="black"/>
              </a:solidFill>
              <a:cs typeface="Arial" charset="0"/>
            </a:endParaRPr>
          </a:p>
          <a:p>
            <a:pPr defTabSz="914400" fontAlgn="base">
              <a:spcBef>
                <a:spcPct val="0"/>
              </a:spcBef>
              <a:spcAft>
                <a:spcPct val="0"/>
              </a:spcAft>
              <a:buFontTx/>
              <a:buChar char="•"/>
            </a:pPr>
            <a:r>
              <a:rPr lang="en-US">
                <a:solidFill>
                  <a:prstClr val="black"/>
                </a:solidFill>
                <a:cs typeface="Arial" charset="0"/>
              </a:rPr>
              <a:t>   MATLAB: conv2 (also imfilter)</a:t>
            </a:r>
          </a:p>
        </p:txBody>
      </p:sp>
    </p:spTree>
    <p:extLst>
      <p:ext uri="{BB962C8B-B14F-4D97-AF65-F5344CB8AC3E}">
        <p14:creationId xmlns:p14="http://schemas.microsoft.com/office/powerpoint/2010/main" val="1068684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68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168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1684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1684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3.61111E-6 5.78035E-8 C 0.06945 -0.00579 0.10608 -0.0037 0.19306 -0.00232 C 0.20105 0.01387 0.19861 0.00647 0.20174 0.01872 C 0.20052 0.03583 0.2007 0.05317 0.19827 0.07005 C 0.19584 0.08739 0.17796 0.08924 0.16841 0.09341 C 0.13785 0.09179 0.11563 0.08855 0.08594 0.08647 C 0.06146 0.08716 0.0099 0.06982 -0.01927 0.09572 C -0.02239 0.10843 -0.02517 0.11676 -0.01927 0.13317 C -0.01927 0.13317 -0.00607 0.13895 -0.00347 0.14011 C -0.00173 0.14104 0.00174 0.14265 0.00174 0.14265 C 0.04983 0.20369 0.16754 0.15005 0.19827 0.14959 C 0.20348 0.15028 0.21025 0.14682 0.21407 0.1519 C 0.2191 0.15861 0.21528 0.17086 0.21754 0.17988 C 0.21598 0.18843 0.2165 0.19861 0.21233 0.20554 C 0.20452 0.21895 0.18525 0.23352 0.17205 0.23375 C 0.11129 0.23514 0.05035 0.23537 -0.01041 0.23606 C -0.01371 0.24023 -0.02274 0.2608 -0.01215 0.26173 C 0.01875 0.26473 0.04983 0.26335 0.08073 0.26404 C 0.13855 0.27028 0.0948 0.26635 0.21233 0.26635 " pathEditMode="relative" ptsTypes="ffffffffffffffffffA">
                                      <p:cBhvr>
                                        <p:cTn id="30" dur="2000" fill="hold"/>
                                        <p:tgtEl>
                                          <p:spTgt spid="1016844"/>
                                        </p:tgtEl>
                                        <p:attrNameLst>
                                          <p:attrName>ppt_x</p:attrName>
                                          <p:attrName>ppt_y</p:attrName>
                                        </p:attrNameLst>
                                      </p:cBhvr>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6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4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body" idx="1"/>
          </p:nvPr>
        </p:nvSpPr>
        <p:spPr>
          <a:xfrm>
            <a:off x="381000" y="4419600"/>
            <a:ext cx="8153400" cy="2133600"/>
          </a:xfrm>
        </p:spPr>
        <p:txBody>
          <a:bodyPr/>
          <a:lstStyle/>
          <a:p>
            <a:pPr>
              <a:buFontTx/>
              <a:buChar char="•"/>
            </a:pPr>
            <a:r>
              <a:rPr lang="en-US">
                <a:latin typeface="Arial" charset="0"/>
              </a:rPr>
              <a:t>The gradient magnitude is large along a thick </a:t>
            </a:r>
            <a:r>
              <a:rPr lang="ja-JP" altLang="en-US">
                <a:latin typeface="Arial" charset="0"/>
              </a:rPr>
              <a:t>“</a:t>
            </a:r>
            <a:r>
              <a:rPr lang="en-US">
                <a:latin typeface="Arial" charset="0"/>
              </a:rPr>
              <a:t>trail</a:t>
            </a:r>
            <a:r>
              <a:rPr lang="ja-JP" altLang="en-US">
                <a:latin typeface="Arial" charset="0"/>
              </a:rPr>
              <a:t>”</a:t>
            </a:r>
            <a:r>
              <a:rPr lang="en-US">
                <a:latin typeface="Arial" charset="0"/>
              </a:rPr>
              <a:t> or </a:t>
            </a:r>
            <a:r>
              <a:rPr lang="ja-JP" altLang="en-US">
                <a:latin typeface="Arial" charset="0"/>
              </a:rPr>
              <a:t>“</a:t>
            </a:r>
            <a:r>
              <a:rPr lang="en-US">
                <a:latin typeface="Arial" charset="0"/>
              </a:rPr>
              <a:t>ridge,</a:t>
            </a:r>
            <a:r>
              <a:rPr lang="ja-JP" altLang="en-US">
                <a:latin typeface="Arial" charset="0"/>
              </a:rPr>
              <a:t>”</a:t>
            </a:r>
            <a:r>
              <a:rPr lang="en-US">
                <a:latin typeface="Arial" charset="0"/>
              </a:rPr>
              <a:t> so how do we identify the actual edge points?</a:t>
            </a:r>
          </a:p>
          <a:p>
            <a:pPr>
              <a:buFontTx/>
              <a:buChar char="•"/>
            </a:pPr>
            <a:r>
              <a:rPr lang="en-US">
                <a:latin typeface="Arial" charset="0"/>
              </a:rPr>
              <a:t>How do we link the edge points to form curves?</a:t>
            </a:r>
          </a:p>
        </p:txBody>
      </p:sp>
      <p:pic>
        <p:nvPicPr>
          <p:cNvPr id="2263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338" y="990600"/>
            <a:ext cx="30654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Rectangle 6"/>
          <p:cNvSpPr>
            <a:spLocks noGrp="1" noChangeArrowheads="1"/>
          </p:cNvSpPr>
          <p:nvPr>
            <p:ph type="title"/>
          </p:nvPr>
        </p:nvSpPr>
        <p:spPr/>
        <p:txBody>
          <a:bodyPr/>
          <a:lstStyle/>
          <a:p>
            <a:r>
              <a:rPr lang="en-US">
                <a:latin typeface="Arial" charset="0"/>
              </a:rPr>
              <a:t>Implementation issues</a:t>
            </a:r>
          </a:p>
        </p:txBody>
      </p:sp>
      <p:sp>
        <p:nvSpPr>
          <p:cNvPr id="226309" name="Text Box 8"/>
          <p:cNvSpPr txBox="1">
            <a:spLocks noChangeArrowheads="1"/>
          </p:cNvSpPr>
          <p:nvPr/>
        </p:nvSpPr>
        <p:spPr bwMode="auto">
          <a:xfrm>
            <a:off x="7342188" y="64770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D. Forsyth</a:t>
            </a:r>
          </a:p>
        </p:txBody>
      </p:sp>
    </p:spTree>
    <p:extLst>
      <p:ext uri="{BB962C8B-B14F-4D97-AF65-F5344CB8AC3E}">
        <p14:creationId xmlns:p14="http://schemas.microsoft.com/office/powerpoint/2010/main" val="363483269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a:latin typeface="Arial" charset="0"/>
              </a:rPr>
              <a:t>Designing an edge detector</a:t>
            </a:r>
          </a:p>
        </p:txBody>
      </p:sp>
      <p:sp>
        <p:nvSpPr>
          <p:cNvPr id="1098755" name="Rectangle 3"/>
          <p:cNvSpPr>
            <a:spLocks noGrp="1" noChangeArrowheads="1"/>
          </p:cNvSpPr>
          <p:nvPr>
            <p:ph type="body" idx="1"/>
          </p:nvPr>
        </p:nvSpPr>
        <p:spPr>
          <a:xfrm>
            <a:off x="381000" y="914400"/>
            <a:ext cx="8458200" cy="5257800"/>
          </a:xfrm>
        </p:spPr>
        <p:txBody>
          <a:bodyPr/>
          <a:lstStyle/>
          <a:p>
            <a:pPr>
              <a:buFontTx/>
              <a:buChar char="•"/>
            </a:pPr>
            <a:r>
              <a:rPr lang="en-US">
                <a:latin typeface="Arial" charset="0"/>
              </a:rPr>
              <a:t>Criteria for an </a:t>
            </a:r>
            <a:r>
              <a:rPr lang="ja-JP" altLang="en-US">
                <a:latin typeface="Arial" charset="0"/>
              </a:rPr>
              <a:t>“</a:t>
            </a:r>
            <a:r>
              <a:rPr lang="en-US">
                <a:latin typeface="Arial" charset="0"/>
              </a:rPr>
              <a:t>optimal</a:t>
            </a:r>
            <a:r>
              <a:rPr lang="ja-JP" altLang="en-US">
                <a:latin typeface="Arial" charset="0"/>
              </a:rPr>
              <a:t>”</a:t>
            </a:r>
            <a:r>
              <a:rPr lang="en-US">
                <a:latin typeface="Arial" charset="0"/>
              </a:rPr>
              <a:t> edge detector:</a:t>
            </a:r>
          </a:p>
          <a:p>
            <a:pPr lvl="1"/>
            <a:r>
              <a:rPr lang="en-US" b="1">
                <a:latin typeface="Arial" charset="0"/>
              </a:rPr>
              <a:t>Good detection:</a:t>
            </a:r>
            <a:r>
              <a:rPr lang="en-US">
                <a:latin typeface="Arial" charset="0"/>
              </a:rPr>
              <a:t> the optimal detector must minimize the probability of false positives (detecting spurious edges caused by noise), as well as that of false negatives (missing real edges)</a:t>
            </a:r>
          </a:p>
          <a:p>
            <a:pPr lvl="1"/>
            <a:r>
              <a:rPr lang="en-US" b="1">
                <a:latin typeface="Arial" charset="0"/>
              </a:rPr>
              <a:t>Good localization:</a:t>
            </a:r>
            <a:r>
              <a:rPr lang="en-US">
                <a:latin typeface="Arial" charset="0"/>
              </a:rPr>
              <a:t> the edges detected must be as close as possible to the true edges</a:t>
            </a:r>
          </a:p>
          <a:p>
            <a:pPr lvl="1"/>
            <a:r>
              <a:rPr lang="en-US" b="1">
                <a:latin typeface="Arial" charset="0"/>
              </a:rPr>
              <a:t>Single response:</a:t>
            </a:r>
            <a:r>
              <a:rPr lang="en-US">
                <a:latin typeface="Arial" charset="0"/>
              </a:rPr>
              <a:t> the detector must return one point only for each true edge point; that is, minimize the number of local maxima around the true edge</a:t>
            </a:r>
          </a:p>
        </p:txBody>
      </p:sp>
      <p:pic>
        <p:nvPicPr>
          <p:cNvPr id="227332" name="Picture 4" descr="edge_det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4167188"/>
            <a:ext cx="539591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Text Box 5"/>
          <p:cNvSpPr txBox="1">
            <a:spLocks noChangeArrowheads="1"/>
          </p:cNvSpPr>
          <p:nvPr/>
        </p:nvSpPr>
        <p:spPr bwMode="auto">
          <a:xfrm>
            <a:off x="7519988" y="6553200"/>
            <a:ext cx="1592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L. Fei-Fei</a:t>
            </a:r>
          </a:p>
        </p:txBody>
      </p:sp>
      <p:sp>
        <p:nvSpPr>
          <p:cNvPr id="6" name="Rectangle 5"/>
          <p:cNvSpPr>
            <a:spLocks noChangeArrowheads="1"/>
          </p:cNvSpPr>
          <p:nvPr/>
        </p:nvSpPr>
        <p:spPr bwMode="auto">
          <a:xfrm>
            <a:off x="2895600" y="5943600"/>
            <a:ext cx="4495800" cy="609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2160988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8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87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5" grpId="0" build="p" bldLvl="2"/>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n-US">
                <a:latin typeface="Arial" charset="0"/>
              </a:rPr>
              <a:t>Canny edge detector</a:t>
            </a:r>
          </a:p>
        </p:txBody>
      </p:sp>
      <p:sp>
        <p:nvSpPr>
          <p:cNvPr id="228355" name="Rectangle 3"/>
          <p:cNvSpPr>
            <a:spLocks noGrp="1" noChangeArrowheads="1"/>
          </p:cNvSpPr>
          <p:nvPr>
            <p:ph type="body" idx="1"/>
          </p:nvPr>
        </p:nvSpPr>
        <p:spPr>
          <a:xfrm>
            <a:off x="685800" y="1066800"/>
            <a:ext cx="7772400" cy="3886200"/>
          </a:xfrm>
        </p:spPr>
        <p:txBody>
          <a:bodyPr/>
          <a:lstStyle/>
          <a:p>
            <a:pPr>
              <a:buFontTx/>
              <a:buChar char="•"/>
            </a:pPr>
            <a:r>
              <a:rPr lang="en-US">
                <a:latin typeface="Arial" charset="0"/>
              </a:rPr>
              <a:t>This is probably the most widely used edge detector in computer vision</a:t>
            </a:r>
          </a:p>
          <a:p>
            <a:pPr>
              <a:buFontTx/>
              <a:buChar char="•"/>
            </a:pPr>
            <a:r>
              <a:rPr lang="en-US">
                <a:latin typeface="Arial" charset="0"/>
              </a:rPr>
              <a:t>Theoretical model: step-edges corrupted by additive Gaussian noise</a:t>
            </a:r>
          </a:p>
          <a:p>
            <a:pPr>
              <a:buFontTx/>
              <a:buChar char="•"/>
            </a:pPr>
            <a:r>
              <a:rPr lang="en-US">
                <a:latin typeface="Arial" charset="0"/>
              </a:rPr>
              <a:t>Canny has shown that the first derivative of the Gaussian closely approximates the operator that optimizes the product of </a:t>
            </a:r>
            <a:r>
              <a:rPr lang="en-US" i="1">
                <a:latin typeface="Arial" charset="0"/>
              </a:rPr>
              <a:t>signal-to-noise ratio</a:t>
            </a:r>
            <a:r>
              <a:rPr lang="en-US">
                <a:latin typeface="Arial" charset="0"/>
              </a:rPr>
              <a:t> and localization</a:t>
            </a:r>
          </a:p>
          <a:p>
            <a:pPr>
              <a:buFontTx/>
              <a:buChar char="•"/>
            </a:pPr>
            <a:r>
              <a:rPr lang="en-US">
                <a:latin typeface="Arial" charset="0"/>
              </a:rPr>
              <a:t>MATLAB: edge(image, </a:t>
            </a:r>
            <a:r>
              <a:rPr lang="ja-JP" altLang="en-US">
                <a:latin typeface="Arial" charset="0"/>
              </a:rPr>
              <a:t>‘</a:t>
            </a:r>
            <a:r>
              <a:rPr lang="en-US">
                <a:latin typeface="Arial" charset="0"/>
              </a:rPr>
              <a:t>canny</a:t>
            </a:r>
            <a:r>
              <a:rPr lang="ja-JP" altLang="en-US">
                <a:latin typeface="Arial" charset="0"/>
              </a:rPr>
              <a:t>’</a:t>
            </a:r>
            <a:r>
              <a:rPr lang="en-US">
                <a:latin typeface="Arial" charset="0"/>
              </a:rPr>
              <a:t>)</a:t>
            </a:r>
          </a:p>
        </p:txBody>
      </p:sp>
      <p:sp>
        <p:nvSpPr>
          <p:cNvPr id="228356" name="Rectangle 4"/>
          <p:cNvSpPr>
            <a:spLocks noChangeArrowheads="1"/>
          </p:cNvSpPr>
          <p:nvPr/>
        </p:nvSpPr>
        <p:spPr bwMode="auto">
          <a:xfrm>
            <a:off x="457200" y="5532438"/>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defTabSz="914400" fontAlgn="base">
              <a:spcBef>
                <a:spcPct val="0"/>
              </a:spcBef>
              <a:spcAft>
                <a:spcPct val="0"/>
              </a:spcAft>
            </a:pPr>
            <a:r>
              <a:rPr lang="en-US" sz="2000">
                <a:solidFill>
                  <a:srgbClr val="000000"/>
                </a:solidFill>
                <a:latin typeface="Arial" charset="0"/>
                <a:ea typeface="ＭＳ Ｐゴシック" charset="0"/>
                <a:cs typeface="Arial" charset="0"/>
              </a:rPr>
              <a:t>J. Canny, </a:t>
            </a:r>
            <a:r>
              <a:rPr lang="en-US" sz="2000" b="1" i="1">
                <a:solidFill>
                  <a:srgbClr val="000000"/>
                </a:solidFill>
                <a:latin typeface="Arial" charset="0"/>
                <a:ea typeface="ＭＳ Ｐゴシック" charset="0"/>
                <a:cs typeface="Arial" charset="0"/>
                <a:hlinkClick r:id="rId3"/>
              </a:rPr>
              <a:t>A Computational Approach To Edge Detection</a:t>
            </a:r>
            <a:r>
              <a:rPr lang="en-US" sz="2000">
                <a:solidFill>
                  <a:srgbClr val="000000"/>
                </a:solidFill>
                <a:latin typeface="Arial" charset="0"/>
                <a:ea typeface="ＭＳ Ｐゴシック" charset="0"/>
                <a:cs typeface="Arial" charset="0"/>
              </a:rPr>
              <a:t>, IEEE Trans. Pattern Analysis and Machine Intelligence, 8:679-714, 1986. </a:t>
            </a:r>
          </a:p>
        </p:txBody>
      </p:sp>
      <p:sp>
        <p:nvSpPr>
          <p:cNvPr id="228357" name="Text Box 5"/>
          <p:cNvSpPr txBox="1">
            <a:spLocks noChangeArrowheads="1"/>
          </p:cNvSpPr>
          <p:nvPr/>
        </p:nvSpPr>
        <p:spPr bwMode="auto">
          <a:xfrm>
            <a:off x="7519988" y="6553200"/>
            <a:ext cx="1592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L. Fei-Fei</a:t>
            </a:r>
          </a:p>
        </p:txBody>
      </p:sp>
    </p:spTree>
    <p:extLst>
      <p:ext uri="{BB962C8B-B14F-4D97-AF65-F5344CB8AC3E}">
        <p14:creationId xmlns:p14="http://schemas.microsoft.com/office/powerpoint/2010/main" val="194813651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r>
              <a:rPr lang="en-US">
                <a:latin typeface="Arial" charset="0"/>
              </a:rPr>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atin typeface="Arial" charset="0"/>
              </a:rPr>
              <a:t>Filter image with derivative of Gaussian </a:t>
            </a:r>
          </a:p>
          <a:p>
            <a:pPr marL="533400" indent="-533400">
              <a:buFontTx/>
              <a:buAutoNum type="arabicPeriod"/>
            </a:pPr>
            <a:r>
              <a:rPr lang="en-US">
                <a:latin typeface="Arial" charset="0"/>
              </a:rPr>
              <a:t>Find magnitude and orientation of gradient</a:t>
            </a:r>
          </a:p>
          <a:p>
            <a:pPr marL="533400" indent="-533400">
              <a:buFontTx/>
              <a:buAutoNum type="arabicPeriod"/>
            </a:pPr>
            <a:r>
              <a:rPr lang="en-US">
                <a:latin typeface="Arial" charset="0"/>
              </a:rPr>
              <a:t>Non-maximum suppression:</a:t>
            </a:r>
          </a:p>
          <a:p>
            <a:pPr marL="838200" lvl="1" indent="-381000"/>
            <a:r>
              <a:rPr lang="en-US">
                <a:latin typeface="Arial" charset="0"/>
              </a:rPr>
              <a:t>Thin multi-pixel wide </a:t>
            </a:r>
            <a:r>
              <a:rPr lang="ja-JP" altLang="en-US">
                <a:latin typeface="Arial" charset="0"/>
              </a:rPr>
              <a:t>“</a:t>
            </a:r>
            <a:r>
              <a:rPr lang="en-US">
                <a:latin typeface="Arial" charset="0"/>
              </a:rPr>
              <a:t>ridges</a:t>
            </a:r>
            <a:r>
              <a:rPr lang="ja-JP" altLang="en-US">
                <a:latin typeface="Arial" charset="0"/>
              </a:rPr>
              <a:t>”</a:t>
            </a:r>
            <a:r>
              <a:rPr lang="en-US">
                <a:latin typeface="Arial" charset="0"/>
              </a:rPr>
              <a:t> down to single pixel width</a:t>
            </a:r>
          </a:p>
        </p:txBody>
      </p:sp>
      <p:sp>
        <p:nvSpPr>
          <p:cNvPr id="229380"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D. Lowe, L. Fei-Fei</a:t>
            </a:r>
          </a:p>
        </p:txBody>
      </p:sp>
    </p:spTree>
    <p:extLst>
      <p:ext uri="{BB962C8B-B14F-4D97-AF65-F5344CB8AC3E}">
        <p14:creationId xmlns:p14="http://schemas.microsoft.com/office/powerpoint/2010/main" val="2599705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2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5" name="Rectangle 7"/>
          <p:cNvSpPr>
            <a:spLocks noGrp="1" noChangeArrowheads="1"/>
          </p:cNvSpPr>
          <p:nvPr>
            <p:ph type="title"/>
          </p:nvPr>
        </p:nvSpPr>
        <p:spPr/>
        <p:txBody>
          <a:bodyPr/>
          <a:lstStyle/>
          <a:p>
            <a:r>
              <a:rPr lang="en-US">
                <a:latin typeface="Arial" charset="0"/>
              </a:rPr>
              <a:t>Non-maximum suppression</a:t>
            </a:r>
          </a:p>
        </p:txBody>
      </p:sp>
      <p:sp>
        <p:nvSpPr>
          <p:cNvPr id="230406" name="Rectangle 9"/>
          <p:cNvSpPr>
            <a:spLocks noChangeArrowheads="1"/>
          </p:cNvSpPr>
          <p:nvPr/>
        </p:nvSpPr>
        <p:spPr bwMode="auto">
          <a:xfrm>
            <a:off x="5715000" y="1295400"/>
            <a:ext cx="2286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2400">
                <a:solidFill>
                  <a:srgbClr val="000000"/>
                </a:solidFill>
                <a:latin typeface="Arial" charset="0"/>
                <a:ea typeface="ＭＳ Ｐゴシック" charset="0"/>
                <a:cs typeface="Arial" charset="0"/>
              </a:rPr>
              <a:t>At q, we have a maximum if the value is larger than those at both p and at r. Interpolate to get these values.</a:t>
            </a:r>
          </a:p>
        </p:txBody>
      </p:sp>
      <p:sp>
        <p:nvSpPr>
          <p:cNvPr id="230407" name="Text Box 10"/>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D. Forsyth</a:t>
            </a:r>
          </a:p>
        </p:txBody>
      </p:sp>
    </p:spTree>
    <p:extLst>
      <p:ext uri="{BB962C8B-B14F-4D97-AF65-F5344CB8AC3E}">
        <p14:creationId xmlns:p14="http://schemas.microsoft.com/office/powerpoint/2010/main" val="126029201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en-US">
                <a:latin typeface="Arial" charset="0"/>
              </a:rPr>
              <a:t>Example</a:t>
            </a:r>
          </a:p>
        </p:txBody>
      </p:sp>
      <p:sp>
        <p:nvSpPr>
          <p:cNvPr id="231427" name="Rectangle 3"/>
          <p:cNvSpPr>
            <a:spLocks noGrp="1" noChangeArrowheads="1"/>
          </p:cNvSpPr>
          <p:nvPr>
            <p:ph type="body" idx="1"/>
          </p:nvPr>
        </p:nvSpPr>
        <p:spPr>
          <a:xfrm>
            <a:off x="685800" y="5791200"/>
            <a:ext cx="7772400" cy="609600"/>
          </a:xfrm>
        </p:spPr>
        <p:txBody>
          <a:bodyPr/>
          <a:lstStyle/>
          <a:p>
            <a:pPr algn="ctr"/>
            <a:r>
              <a:rPr lang="en-US">
                <a:latin typeface="Arial" charset="0"/>
              </a:rPr>
              <a:t>original image (Lena)</a:t>
            </a:r>
          </a:p>
        </p:txBody>
      </p:sp>
      <p:pic>
        <p:nvPicPr>
          <p:cNvPr id="231428" name="Picture 4" descr="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50950"/>
            <a:ext cx="438785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83448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r>
              <a:rPr lang="en-US">
                <a:latin typeface="Arial" charset="0"/>
              </a:rPr>
              <a:t>Example</a:t>
            </a:r>
          </a:p>
        </p:txBody>
      </p:sp>
      <p:pic>
        <p:nvPicPr>
          <p:cNvPr id="232451" name="Picture 3" descr="cann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50950"/>
            <a:ext cx="438785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2" name="Rectangle 4"/>
          <p:cNvSpPr>
            <a:spLocks noChangeArrowheads="1"/>
          </p:cNvSpPr>
          <p:nvPr/>
        </p:nvSpPr>
        <p:spPr bwMode="auto">
          <a:xfrm>
            <a:off x="685800" y="5791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defTabSz="914400" eaLnBrk="0" fontAlgn="base" hangingPunct="0">
              <a:spcBef>
                <a:spcPct val="20000"/>
              </a:spcBef>
              <a:spcAft>
                <a:spcPct val="0"/>
              </a:spcAft>
            </a:pPr>
            <a:r>
              <a:rPr lang="en-US" sz="2800">
                <a:solidFill>
                  <a:srgbClr val="000000"/>
                </a:solidFill>
                <a:latin typeface="Arial" charset="0"/>
                <a:ea typeface="ＭＳ Ｐゴシック" charset="0"/>
                <a:cs typeface="Arial" charset="0"/>
              </a:rPr>
              <a:t>norm of the gradient</a:t>
            </a:r>
          </a:p>
        </p:txBody>
      </p:sp>
    </p:spTree>
    <p:extLst>
      <p:ext uri="{BB962C8B-B14F-4D97-AF65-F5344CB8AC3E}">
        <p14:creationId xmlns:p14="http://schemas.microsoft.com/office/powerpoint/2010/main" val="77039525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a:latin typeface="Arial" charset="0"/>
              </a:rPr>
              <a:t>Example</a:t>
            </a:r>
          </a:p>
        </p:txBody>
      </p:sp>
      <p:pic>
        <p:nvPicPr>
          <p:cNvPr id="233475" name="Picture 3" descr="canny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52538"/>
            <a:ext cx="438785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6" name="Rectangle 4"/>
          <p:cNvSpPr>
            <a:spLocks noChangeArrowheads="1"/>
          </p:cNvSpPr>
          <p:nvPr/>
        </p:nvSpPr>
        <p:spPr bwMode="auto">
          <a:xfrm>
            <a:off x="685800" y="5791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defTabSz="914400" eaLnBrk="0" fontAlgn="base" hangingPunct="0">
              <a:spcBef>
                <a:spcPct val="20000"/>
              </a:spcBef>
              <a:spcAft>
                <a:spcPct val="0"/>
              </a:spcAft>
            </a:pPr>
            <a:r>
              <a:rPr lang="en-US" sz="2800">
                <a:solidFill>
                  <a:srgbClr val="000000"/>
                </a:solidFill>
                <a:latin typeface="Arial" charset="0"/>
                <a:ea typeface="ＭＳ Ｐゴシック" charset="0"/>
                <a:cs typeface="Arial" charset="0"/>
              </a:rPr>
              <a:t>thresholding</a:t>
            </a:r>
          </a:p>
        </p:txBody>
      </p:sp>
    </p:spTree>
    <p:extLst>
      <p:ext uri="{BB962C8B-B14F-4D97-AF65-F5344CB8AC3E}">
        <p14:creationId xmlns:p14="http://schemas.microsoft.com/office/powerpoint/2010/main" val="379890204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canny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52538"/>
            <a:ext cx="438785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3"/>
          <p:cNvSpPr>
            <a:spLocks noGrp="1" noChangeArrowheads="1"/>
          </p:cNvSpPr>
          <p:nvPr>
            <p:ph type="title"/>
          </p:nvPr>
        </p:nvSpPr>
        <p:spPr/>
        <p:txBody>
          <a:bodyPr/>
          <a:lstStyle/>
          <a:p>
            <a:r>
              <a:rPr lang="en-US">
                <a:latin typeface="Arial" charset="0"/>
              </a:rPr>
              <a:t>Example</a:t>
            </a:r>
          </a:p>
        </p:txBody>
      </p:sp>
      <p:sp>
        <p:nvSpPr>
          <p:cNvPr id="234500" name="Rectangle 4"/>
          <p:cNvSpPr>
            <a:spLocks noChangeArrowheads="1"/>
          </p:cNvSpPr>
          <p:nvPr/>
        </p:nvSpPr>
        <p:spPr bwMode="auto">
          <a:xfrm>
            <a:off x="685800" y="5791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defTabSz="914400" eaLnBrk="0" fontAlgn="base" hangingPunct="0">
              <a:spcBef>
                <a:spcPct val="20000"/>
              </a:spcBef>
              <a:spcAft>
                <a:spcPct val="0"/>
              </a:spcAft>
            </a:pPr>
            <a:r>
              <a:rPr lang="en-US" sz="2800">
                <a:solidFill>
                  <a:srgbClr val="000000"/>
                </a:solidFill>
                <a:latin typeface="Arial" charset="0"/>
                <a:ea typeface="ＭＳ Ｐゴシック" charset="0"/>
                <a:cs typeface="Arial" charset="0"/>
              </a:rPr>
              <a:t>Non-maximum suppression</a:t>
            </a:r>
            <a:endParaRPr lang="en-US" sz="200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111569026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a:latin typeface="Arial" charset="0"/>
              </a:rPr>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atin typeface="Arial" charset="0"/>
              </a:rPr>
              <a:t>Filter image with derivative of Gaussian </a:t>
            </a:r>
          </a:p>
          <a:p>
            <a:pPr marL="533400" indent="-533400">
              <a:buFontTx/>
              <a:buAutoNum type="arabicPeriod"/>
            </a:pPr>
            <a:r>
              <a:rPr lang="en-US">
                <a:latin typeface="Arial" charset="0"/>
              </a:rPr>
              <a:t>Find magnitude and orientation of gradient</a:t>
            </a:r>
          </a:p>
          <a:p>
            <a:pPr marL="533400" indent="-533400">
              <a:buFontTx/>
              <a:buAutoNum type="arabicPeriod"/>
            </a:pPr>
            <a:r>
              <a:rPr lang="en-US">
                <a:latin typeface="Arial" charset="0"/>
              </a:rPr>
              <a:t>Non-maximum suppression</a:t>
            </a:r>
          </a:p>
          <a:p>
            <a:pPr marL="838200" lvl="1" indent="-381000"/>
            <a:r>
              <a:rPr lang="en-US">
                <a:latin typeface="Arial" charset="0"/>
              </a:rPr>
              <a:t>Thin multi-pixel wide </a:t>
            </a:r>
            <a:r>
              <a:rPr lang="ja-JP" altLang="en-US">
                <a:latin typeface="Arial" charset="0"/>
              </a:rPr>
              <a:t>“</a:t>
            </a:r>
            <a:r>
              <a:rPr lang="en-US">
                <a:latin typeface="Arial" charset="0"/>
              </a:rPr>
              <a:t>ridges</a:t>
            </a:r>
            <a:r>
              <a:rPr lang="ja-JP" altLang="en-US">
                <a:latin typeface="Arial" charset="0"/>
              </a:rPr>
              <a:t>”</a:t>
            </a:r>
            <a:r>
              <a:rPr lang="en-US">
                <a:latin typeface="Arial" charset="0"/>
              </a:rPr>
              <a:t> down to single pixel width</a:t>
            </a:r>
          </a:p>
          <a:p>
            <a:pPr marL="533400" indent="-533400">
              <a:buFontTx/>
              <a:buAutoNum type="arabicPeriod"/>
            </a:pPr>
            <a:r>
              <a:rPr lang="en-US">
                <a:latin typeface="Arial" charset="0"/>
              </a:rPr>
              <a:t>Linking of edge points</a:t>
            </a:r>
          </a:p>
        </p:txBody>
      </p:sp>
      <p:sp>
        <p:nvSpPr>
          <p:cNvPr id="235524"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D. Lowe, L. Fei-Fei</a:t>
            </a:r>
          </a:p>
        </p:txBody>
      </p:sp>
    </p:spTree>
    <p:extLst>
      <p:ext uri="{BB962C8B-B14F-4D97-AF65-F5344CB8AC3E}">
        <p14:creationId xmlns:p14="http://schemas.microsoft.com/office/powerpoint/2010/main" val="1198444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latin typeface="Albertus Extra Bold" charset="0"/>
              </a:rPr>
              <a:t>Key properties</a:t>
            </a:r>
          </a:p>
        </p:txBody>
      </p:sp>
      <p:sp>
        <p:nvSpPr>
          <p:cNvPr id="834563" name="Rectangle 3"/>
          <p:cNvSpPr>
            <a:spLocks noGrp="1" noChangeArrowheads="1"/>
          </p:cNvSpPr>
          <p:nvPr>
            <p:ph type="body" idx="1"/>
          </p:nvPr>
        </p:nvSpPr>
        <p:spPr>
          <a:xfrm>
            <a:off x="762000" y="1066800"/>
            <a:ext cx="8153400" cy="5791200"/>
          </a:xfrm>
        </p:spPr>
        <p:txBody>
          <a:bodyPr/>
          <a:lstStyle/>
          <a:p>
            <a:pPr>
              <a:buFontTx/>
              <a:buChar char="•"/>
            </a:pPr>
            <a:r>
              <a:rPr lang="en-US" b="1">
                <a:latin typeface="Adobe Caslon Pro" charset="0"/>
              </a:rPr>
              <a:t>Linearity:</a:t>
            </a:r>
            <a:r>
              <a:rPr lang="en-US">
                <a:latin typeface="Adobe Caslon Pro" charset="0"/>
              </a:rPr>
              <a:t> filter(</a:t>
            </a:r>
            <a:r>
              <a:rPr lang="en-US" i="1">
                <a:latin typeface="Adobe Caslon Pro" charset="0"/>
              </a:rPr>
              <a:t>f</a:t>
            </a:r>
            <a:r>
              <a:rPr lang="en-US" baseline="-25000">
                <a:latin typeface="Adobe Caslon Pro" charset="0"/>
              </a:rPr>
              <a:t>1</a:t>
            </a:r>
            <a:r>
              <a:rPr lang="en-US">
                <a:latin typeface="Adobe Caslon Pro" charset="0"/>
              </a:rPr>
              <a:t> + </a:t>
            </a:r>
            <a:r>
              <a:rPr lang="en-US" i="1">
                <a:latin typeface="Adobe Caslon Pro" charset="0"/>
              </a:rPr>
              <a:t>f</a:t>
            </a:r>
            <a:r>
              <a:rPr lang="en-US" baseline="-25000">
                <a:latin typeface="Adobe Caslon Pro" charset="0"/>
              </a:rPr>
              <a:t>2</a:t>
            </a:r>
            <a:r>
              <a:rPr lang="en-US">
                <a:latin typeface="Adobe Caslon Pro" charset="0"/>
              </a:rPr>
              <a:t> ) = filter(</a:t>
            </a:r>
            <a:r>
              <a:rPr lang="en-US" i="1">
                <a:latin typeface="Adobe Caslon Pro" charset="0"/>
              </a:rPr>
              <a:t>f</a:t>
            </a:r>
            <a:r>
              <a:rPr lang="en-US" baseline="-25000">
                <a:latin typeface="Adobe Caslon Pro" charset="0"/>
              </a:rPr>
              <a:t>1</a:t>
            </a:r>
            <a:r>
              <a:rPr lang="en-US">
                <a:latin typeface="Adobe Caslon Pro" charset="0"/>
              </a:rPr>
              <a:t>) + filter(</a:t>
            </a:r>
            <a:r>
              <a:rPr lang="en-US" i="1">
                <a:latin typeface="Adobe Caslon Pro" charset="0"/>
              </a:rPr>
              <a:t>f</a:t>
            </a:r>
            <a:r>
              <a:rPr lang="en-US" baseline="-25000">
                <a:latin typeface="Adobe Caslon Pro" charset="0"/>
              </a:rPr>
              <a:t>2</a:t>
            </a:r>
            <a:r>
              <a:rPr lang="en-US">
                <a:latin typeface="Adobe Caslon Pro" charset="0"/>
              </a:rPr>
              <a:t>)</a:t>
            </a:r>
          </a:p>
          <a:p>
            <a:pPr>
              <a:buFontTx/>
              <a:buChar char="•"/>
            </a:pPr>
            <a:endParaRPr lang="en-US">
              <a:latin typeface="Adobe Caslon Pro" charset="0"/>
            </a:endParaRPr>
          </a:p>
          <a:p>
            <a:pPr>
              <a:buFontTx/>
              <a:buChar char="•"/>
            </a:pPr>
            <a:r>
              <a:rPr lang="en-US" b="1">
                <a:latin typeface="Adobe Caslon Pro" charset="0"/>
              </a:rPr>
              <a:t>Shift invariance:</a:t>
            </a:r>
            <a:r>
              <a:rPr lang="en-US">
                <a:latin typeface="Adobe Caslon Pro" charset="0"/>
              </a:rPr>
              <a:t> same behavior regardless of pixel location: filter(shift(</a:t>
            </a:r>
            <a:r>
              <a:rPr lang="en-US" i="1">
                <a:latin typeface="Adobe Caslon Pro" charset="0"/>
              </a:rPr>
              <a:t>f</a:t>
            </a:r>
            <a:r>
              <a:rPr lang="en-US">
                <a:latin typeface="Adobe Caslon Pro" charset="0"/>
              </a:rPr>
              <a:t>)) = shift(filter(</a:t>
            </a:r>
            <a:r>
              <a:rPr lang="en-US" i="1">
                <a:latin typeface="Adobe Caslon Pro" charset="0"/>
              </a:rPr>
              <a:t>f</a:t>
            </a:r>
            <a:r>
              <a:rPr lang="en-US">
                <a:latin typeface="Adobe Caslon Pro" charset="0"/>
              </a:rPr>
              <a:t>))</a:t>
            </a:r>
          </a:p>
          <a:p>
            <a:pPr>
              <a:buFontTx/>
              <a:buChar char="•"/>
            </a:pPr>
            <a:endParaRPr lang="en-US">
              <a:latin typeface="Adobe Caslon Pro" charset="0"/>
            </a:endParaRPr>
          </a:p>
          <a:p>
            <a:pPr>
              <a:buFontTx/>
              <a:buChar char="•"/>
            </a:pPr>
            <a:r>
              <a:rPr lang="en-US">
                <a:latin typeface="Adobe Caslon Pro" charset="0"/>
              </a:rPr>
              <a:t>Theoretical result: any linear shift-invariant operator can be represented as a convolution</a:t>
            </a:r>
          </a:p>
          <a:p>
            <a:pPr>
              <a:buFontTx/>
              <a:buChar char="•"/>
            </a:pPr>
            <a:endParaRPr lang="en-US">
              <a:latin typeface="Adobe Caslon Pro" charset="0"/>
            </a:endParaRPr>
          </a:p>
        </p:txBody>
      </p:sp>
    </p:spTree>
    <p:extLst>
      <p:ext uri="{BB962C8B-B14F-4D97-AF65-F5344CB8AC3E}">
        <p14:creationId xmlns:p14="http://schemas.microsoft.com/office/powerpoint/2010/main" val="779013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4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45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45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96988"/>
            <a:ext cx="4818062"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Text Box 6"/>
          <p:cNvSpPr txBox="1">
            <a:spLocks noChangeArrowheads="1"/>
          </p:cNvSpPr>
          <p:nvPr/>
        </p:nvSpPr>
        <p:spPr bwMode="auto">
          <a:xfrm>
            <a:off x="5791200" y="1295400"/>
            <a:ext cx="3276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400">
                <a:solidFill>
                  <a:srgbClr val="000000"/>
                </a:solidFill>
                <a:latin typeface="Arial" charset="0"/>
                <a:cs typeface="Arial" charset="0"/>
              </a:rPr>
              <a:t>Assume the marked point is an edge point.  Then we construct the tangent to the edge curve (which is normal to the gradient at that point) and use this to predict the next points (here either r or s). </a:t>
            </a:r>
          </a:p>
        </p:txBody>
      </p:sp>
      <p:sp>
        <p:nvSpPr>
          <p:cNvPr id="236548" name="Rectangle 7"/>
          <p:cNvSpPr>
            <a:spLocks noGrp="1" noChangeArrowheads="1"/>
          </p:cNvSpPr>
          <p:nvPr>
            <p:ph type="title"/>
          </p:nvPr>
        </p:nvSpPr>
        <p:spPr/>
        <p:txBody>
          <a:bodyPr/>
          <a:lstStyle/>
          <a:p>
            <a:r>
              <a:rPr lang="en-US">
                <a:latin typeface="Arial" charset="0"/>
              </a:rPr>
              <a:t>Edge linking</a:t>
            </a:r>
          </a:p>
        </p:txBody>
      </p:sp>
      <p:sp>
        <p:nvSpPr>
          <p:cNvPr id="236549" name="Text Box 9"/>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D. Forsyth</a:t>
            </a:r>
          </a:p>
        </p:txBody>
      </p:sp>
    </p:spTree>
    <p:extLst>
      <p:ext uri="{BB962C8B-B14F-4D97-AF65-F5344CB8AC3E}">
        <p14:creationId xmlns:p14="http://schemas.microsoft.com/office/powerpoint/2010/main" val="188420960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a:latin typeface="Arial" charset="0"/>
              </a:rPr>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atin typeface="Arial" charset="0"/>
              </a:rPr>
              <a:t>Filter image with derivative of Gaussian </a:t>
            </a:r>
          </a:p>
          <a:p>
            <a:pPr marL="533400" indent="-533400">
              <a:buFontTx/>
              <a:buAutoNum type="arabicPeriod"/>
            </a:pPr>
            <a:r>
              <a:rPr lang="en-US">
                <a:latin typeface="Arial" charset="0"/>
              </a:rPr>
              <a:t>Find magnitude and orientation of gradient</a:t>
            </a:r>
          </a:p>
          <a:p>
            <a:pPr marL="533400" indent="-533400">
              <a:buFontTx/>
              <a:buAutoNum type="arabicPeriod"/>
            </a:pPr>
            <a:r>
              <a:rPr lang="en-US">
                <a:latin typeface="Arial" charset="0"/>
              </a:rPr>
              <a:t>Non-maximum suppression</a:t>
            </a:r>
          </a:p>
          <a:p>
            <a:pPr marL="838200" lvl="1" indent="-381000"/>
            <a:r>
              <a:rPr lang="en-US">
                <a:latin typeface="Arial" charset="0"/>
              </a:rPr>
              <a:t>Thin multi-pixel wide </a:t>
            </a:r>
            <a:r>
              <a:rPr lang="ja-JP" altLang="en-US">
                <a:latin typeface="Arial" charset="0"/>
              </a:rPr>
              <a:t>“</a:t>
            </a:r>
            <a:r>
              <a:rPr lang="en-US">
                <a:latin typeface="Arial" charset="0"/>
              </a:rPr>
              <a:t>ridges</a:t>
            </a:r>
            <a:r>
              <a:rPr lang="ja-JP" altLang="en-US">
                <a:latin typeface="Arial" charset="0"/>
              </a:rPr>
              <a:t>”</a:t>
            </a:r>
            <a:r>
              <a:rPr lang="en-US">
                <a:latin typeface="Arial" charset="0"/>
              </a:rPr>
              <a:t> down to single pixel width</a:t>
            </a:r>
          </a:p>
          <a:p>
            <a:pPr marL="533400" indent="-533400">
              <a:buFontTx/>
              <a:buAutoNum type="arabicPeriod"/>
            </a:pPr>
            <a:r>
              <a:rPr lang="en-US">
                <a:latin typeface="Arial" charset="0"/>
              </a:rPr>
              <a:t>Linking of edge points</a:t>
            </a:r>
          </a:p>
          <a:p>
            <a:pPr marL="838200" lvl="1" indent="-381000"/>
            <a:r>
              <a:rPr lang="en-US">
                <a:latin typeface="Arial" charset="0"/>
              </a:rPr>
              <a:t>Hysteresis thresholding: use a higher threshold to start edge curves and a lower threshold to continue them</a:t>
            </a:r>
            <a:endParaRPr lang="en-US" b="1">
              <a:latin typeface="Arial" charset="0"/>
            </a:endParaRPr>
          </a:p>
          <a:p>
            <a:pPr marL="1257300" lvl="2" indent="-342900"/>
            <a:endParaRPr lang="en-US">
              <a:latin typeface="Arial" charset="0"/>
            </a:endParaRPr>
          </a:p>
        </p:txBody>
      </p:sp>
      <p:sp>
        <p:nvSpPr>
          <p:cNvPr id="23757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D. Lowe, L. Fei-Fei</a:t>
            </a:r>
          </a:p>
        </p:txBody>
      </p:sp>
    </p:spTree>
    <p:extLst>
      <p:ext uri="{BB962C8B-B14F-4D97-AF65-F5344CB8AC3E}">
        <p14:creationId xmlns:p14="http://schemas.microsoft.com/office/powerpoint/2010/main" val="2214572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592138" y="0"/>
            <a:ext cx="7772400" cy="1143000"/>
          </a:xfrm>
        </p:spPr>
        <p:txBody>
          <a:bodyPr/>
          <a:lstStyle/>
          <a:p>
            <a:r>
              <a:rPr lang="en-US">
                <a:latin typeface="Arial" charset="0"/>
              </a:rPr>
              <a:t>Hysteresis thresholding</a:t>
            </a:r>
          </a:p>
        </p:txBody>
      </p:sp>
      <p:sp>
        <p:nvSpPr>
          <p:cNvPr id="238595" name="Rectangle 3"/>
          <p:cNvSpPr>
            <a:spLocks noGrp="1" noChangeArrowheads="1"/>
          </p:cNvSpPr>
          <p:nvPr>
            <p:ph idx="1"/>
          </p:nvPr>
        </p:nvSpPr>
        <p:spPr>
          <a:xfrm>
            <a:off x="701675" y="1201738"/>
            <a:ext cx="7772400" cy="4114800"/>
          </a:xfrm>
        </p:spPr>
        <p:txBody>
          <a:bodyPr/>
          <a:lstStyle/>
          <a:p>
            <a:pPr>
              <a:buFontTx/>
              <a:buChar char="•"/>
            </a:pPr>
            <a:r>
              <a:rPr lang="en-US">
                <a:latin typeface="Arial" charset="0"/>
              </a:rPr>
              <a:t>Use a high threshold to start edge curves and a low threshold to continue them</a:t>
            </a:r>
            <a:endParaRPr lang="en-US" b="1">
              <a:latin typeface="Arial" charset="0"/>
            </a:endParaRPr>
          </a:p>
          <a:p>
            <a:pPr lvl="1"/>
            <a:r>
              <a:rPr lang="en-US">
                <a:latin typeface="Arial" charset="0"/>
              </a:rPr>
              <a:t>Reduces </a:t>
            </a:r>
            <a:r>
              <a:rPr lang="en-US" i="1">
                <a:latin typeface="Arial" charset="0"/>
              </a:rPr>
              <a:t>drop-outs</a:t>
            </a:r>
            <a:endParaRPr lang="en-US" b="1" i="1">
              <a:latin typeface="Arial" charset="0"/>
            </a:endParaRPr>
          </a:p>
        </p:txBody>
      </p:sp>
      <p:sp>
        <p:nvSpPr>
          <p:cNvPr id="238596" name="Freeform 4"/>
          <p:cNvSpPr>
            <a:spLocks/>
          </p:cNvSpPr>
          <p:nvPr/>
        </p:nvSpPr>
        <p:spPr bwMode="auto">
          <a:xfrm>
            <a:off x="311150" y="3960813"/>
            <a:ext cx="2743200" cy="774700"/>
          </a:xfrm>
          <a:custGeom>
            <a:avLst/>
            <a:gdLst>
              <a:gd name="T0" fmla="*/ 2147483647 w 1728"/>
              <a:gd name="T1" fmla="*/ 2147483647 h 488"/>
              <a:gd name="T2" fmla="*/ 2147483647 w 1728"/>
              <a:gd name="T3" fmla="*/ 2147483647 h 488"/>
              <a:gd name="T4" fmla="*/ 2147483647 w 1728"/>
              <a:gd name="T5" fmla="*/ 2147483647 h 488"/>
              <a:gd name="T6" fmla="*/ 2147483647 w 1728"/>
              <a:gd name="T7" fmla="*/ 2147483647 h 488"/>
              <a:gd name="T8" fmla="*/ 2147483647 w 1728"/>
              <a:gd name="T9" fmla="*/ 2147483647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38597" name="Freeform 5"/>
          <p:cNvSpPr>
            <a:spLocks/>
          </p:cNvSpPr>
          <p:nvPr/>
        </p:nvSpPr>
        <p:spPr bwMode="auto">
          <a:xfrm>
            <a:off x="2978150" y="3998913"/>
            <a:ext cx="2590800" cy="698500"/>
          </a:xfrm>
          <a:custGeom>
            <a:avLst/>
            <a:gdLst>
              <a:gd name="T0" fmla="*/ 0 w 1632"/>
              <a:gd name="T1" fmla="*/ 2147483647 h 440"/>
              <a:gd name="T2" fmla="*/ 2147483647 w 1632"/>
              <a:gd name="T3" fmla="*/ 2147483647 h 440"/>
              <a:gd name="T4" fmla="*/ 2147483647 w 1632"/>
              <a:gd name="T5" fmla="*/ 2147483647 h 440"/>
              <a:gd name="T6" fmla="*/ 2147483647 w 1632"/>
              <a:gd name="T7" fmla="*/ 2147483647 h 440"/>
              <a:gd name="T8" fmla="*/ 2147483647 w 1632"/>
              <a:gd name="T9" fmla="*/ 2147483647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38598" name="Freeform 6"/>
          <p:cNvSpPr>
            <a:spLocks/>
          </p:cNvSpPr>
          <p:nvPr/>
        </p:nvSpPr>
        <p:spPr bwMode="auto">
          <a:xfrm>
            <a:off x="5467350" y="4697413"/>
            <a:ext cx="711200" cy="609600"/>
          </a:xfrm>
          <a:custGeom>
            <a:avLst/>
            <a:gdLst>
              <a:gd name="T0" fmla="*/ 2147483647 w 448"/>
              <a:gd name="T1" fmla="*/ 0 h 384"/>
              <a:gd name="T2" fmla="*/ 2147483647 w 448"/>
              <a:gd name="T3" fmla="*/ 2147483647 h 384"/>
              <a:gd name="T4" fmla="*/ 2147483647 w 448"/>
              <a:gd name="T5" fmla="*/ 2147483647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38599" name="Freeform 7"/>
          <p:cNvSpPr>
            <a:spLocks/>
          </p:cNvSpPr>
          <p:nvPr/>
        </p:nvSpPr>
        <p:spPr bwMode="auto">
          <a:xfrm>
            <a:off x="6178550" y="4545013"/>
            <a:ext cx="2286000" cy="965200"/>
          </a:xfrm>
          <a:custGeom>
            <a:avLst/>
            <a:gdLst>
              <a:gd name="T0" fmla="*/ 0 w 1440"/>
              <a:gd name="T1" fmla="*/ 2147483647 h 608"/>
              <a:gd name="T2" fmla="*/ 2147483647 w 1440"/>
              <a:gd name="T3" fmla="*/ 2147483647 h 608"/>
              <a:gd name="T4" fmla="*/ 2147483647 w 1440"/>
              <a:gd name="T5" fmla="*/ 2147483647 h 608"/>
              <a:gd name="T6" fmla="*/ 2147483647 w 1440"/>
              <a:gd name="T7" fmla="*/ 2147483647 h 608"/>
              <a:gd name="T8" fmla="*/ 2147483647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38600" name="Text Box 8"/>
          <p:cNvSpPr txBox="1">
            <a:spLocks noChangeArrowheads="1"/>
          </p:cNvSpPr>
          <p:nvPr/>
        </p:nvSpPr>
        <p:spPr bwMode="auto">
          <a:xfrm>
            <a:off x="7467600" y="6491288"/>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50000"/>
              </a:spcBef>
              <a:spcAft>
                <a:spcPct val="0"/>
              </a:spcAft>
            </a:pPr>
            <a:r>
              <a:rPr lang="en-US" sz="1400">
                <a:solidFill>
                  <a:srgbClr val="000000"/>
                </a:solidFill>
                <a:latin typeface="Arial" charset="0"/>
                <a:cs typeface="Arial" charset="0"/>
              </a:rPr>
              <a:t>Source: S. Seitz</a:t>
            </a:r>
          </a:p>
        </p:txBody>
      </p:sp>
    </p:spTree>
    <p:extLst>
      <p:ext uri="{BB962C8B-B14F-4D97-AF65-F5344CB8AC3E}">
        <p14:creationId xmlns:p14="http://schemas.microsoft.com/office/powerpoint/2010/main" val="131271316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a:latin typeface="Arial" charset="0"/>
              </a:rPr>
              <a:t>Hysteresis thresholding</a:t>
            </a:r>
          </a:p>
        </p:txBody>
      </p:sp>
      <p:pic>
        <p:nvPicPr>
          <p:cNvPr id="2396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67100" y="647700"/>
            <a:ext cx="2209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0" name="Text Box 9"/>
          <p:cNvSpPr txBox="1">
            <a:spLocks noChangeArrowheads="1"/>
          </p:cNvSpPr>
          <p:nvPr/>
        </p:nvSpPr>
        <p:spPr bwMode="auto">
          <a:xfrm>
            <a:off x="3795713" y="3200400"/>
            <a:ext cx="1766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000">
                <a:solidFill>
                  <a:srgbClr val="000000"/>
                </a:solidFill>
                <a:latin typeface="Arial" charset="0"/>
                <a:cs typeface="Arial" charset="0"/>
              </a:rPr>
              <a:t>original image</a:t>
            </a:r>
          </a:p>
        </p:txBody>
      </p:sp>
      <p:grpSp>
        <p:nvGrpSpPr>
          <p:cNvPr id="2" name="Group 14"/>
          <p:cNvGrpSpPr>
            <a:grpSpLocks/>
          </p:cNvGrpSpPr>
          <p:nvPr/>
        </p:nvGrpSpPr>
        <p:grpSpPr bwMode="auto">
          <a:xfrm>
            <a:off x="228600" y="3829050"/>
            <a:ext cx="2592388" cy="2740025"/>
            <a:chOff x="144" y="2412"/>
            <a:chExt cx="1633" cy="1726"/>
          </a:xfrm>
        </p:grpSpPr>
        <p:pic>
          <p:nvPicPr>
            <p:cNvPr id="2396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3" y="2213"/>
              <a:ext cx="1236"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30" name="Text Box 10"/>
            <p:cNvSpPr txBox="1">
              <a:spLocks noChangeArrowheads="1"/>
            </p:cNvSpPr>
            <p:nvPr/>
          </p:nvSpPr>
          <p:spPr bwMode="auto">
            <a:xfrm>
              <a:off x="438" y="3696"/>
              <a:ext cx="114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2000">
                  <a:solidFill>
                    <a:srgbClr val="000000"/>
                  </a:solidFill>
                  <a:latin typeface="Arial" charset="0"/>
                  <a:cs typeface="Arial" charset="0"/>
                </a:rPr>
                <a:t>high threshold</a:t>
              </a:r>
            </a:p>
            <a:p>
              <a:pPr algn="ctr" defTabSz="914400" eaLnBrk="0" fontAlgn="base" hangingPunct="0">
                <a:spcBef>
                  <a:spcPct val="0"/>
                </a:spcBef>
                <a:spcAft>
                  <a:spcPct val="0"/>
                </a:spcAft>
              </a:pPr>
              <a:r>
                <a:rPr lang="en-US" sz="2000">
                  <a:solidFill>
                    <a:srgbClr val="000000"/>
                  </a:solidFill>
                  <a:latin typeface="Arial" charset="0"/>
                  <a:cs typeface="Arial" charset="0"/>
                </a:rPr>
                <a:t>(strong edges)</a:t>
              </a:r>
            </a:p>
          </p:txBody>
        </p:sp>
      </p:grpSp>
      <p:grpSp>
        <p:nvGrpSpPr>
          <p:cNvPr id="3" name="Group 15"/>
          <p:cNvGrpSpPr>
            <a:grpSpLocks/>
          </p:cNvGrpSpPr>
          <p:nvPr/>
        </p:nvGrpSpPr>
        <p:grpSpPr bwMode="auto">
          <a:xfrm>
            <a:off x="3276600" y="3829050"/>
            <a:ext cx="2592388" cy="2740025"/>
            <a:chOff x="2064" y="2412"/>
            <a:chExt cx="1633" cy="1726"/>
          </a:xfrm>
        </p:grpSpPr>
        <p:pic>
          <p:nvPicPr>
            <p:cNvPr id="2396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273" y="2203"/>
              <a:ext cx="1215"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8" name="Text Box 11"/>
            <p:cNvSpPr txBox="1">
              <a:spLocks noChangeArrowheads="1"/>
            </p:cNvSpPr>
            <p:nvPr/>
          </p:nvSpPr>
          <p:spPr bwMode="auto">
            <a:xfrm>
              <a:off x="2345" y="3696"/>
              <a:ext cx="107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2000">
                  <a:solidFill>
                    <a:srgbClr val="000000"/>
                  </a:solidFill>
                  <a:latin typeface="Arial" charset="0"/>
                  <a:cs typeface="Arial" charset="0"/>
                </a:rPr>
                <a:t>low threshold</a:t>
              </a:r>
            </a:p>
            <a:p>
              <a:pPr algn="ctr" defTabSz="914400" eaLnBrk="0" fontAlgn="base" hangingPunct="0">
                <a:spcBef>
                  <a:spcPct val="0"/>
                </a:spcBef>
                <a:spcAft>
                  <a:spcPct val="0"/>
                </a:spcAft>
              </a:pPr>
              <a:r>
                <a:rPr lang="en-US" sz="2000">
                  <a:solidFill>
                    <a:srgbClr val="000000"/>
                  </a:solidFill>
                  <a:latin typeface="Arial" charset="0"/>
                  <a:cs typeface="Arial" charset="0"/>
                </a:rPr>
                <a:t>(weak edges)</a:t>
              </a:r>
            </a:p>
          </p:txBody>
        </p:sp>
      </p:grpSp>
      <p:grpSp>
        <p:nvGrpSpPr>
          <p:cNvPr id="4" name="Group 16"/>
          <p:cNvGrpSpPr>
            <a:grpSpLocks/>
          </p:cNvGrpSpPr>
          <p:nvPr/>
        </p:nvGrpSpPr>
        <p:grpSpPr bwMode="auto">
          <a:xfrm>
            <a:off x="6324600" y="3829050"/>
            <a:ext cx="2590800" cy="2435225"/>
            <a:chOff x="3984" y="2412"/>
            <a:chExt cx="1632" cy="1534"/>
          </a:xfrm>
        </p:grpSpPr>
        <p:pic>
          <p:nvPicPr>
            <p:cNvPr id="23962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198" y="2198"/>
              <a:ext cx="1203"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6" name="Text Box 12"/>
            <p:cNvSpPr txBox="1">
              <a:spLocks noChangeArrowheads="1"/>
            </p:cNvSpPr>
            <p:nvPr/>
          </p:nvSpPr>
          <p:spPr bwMode="auto">
            <a:xfrm>
              <a:off x="4043" y="3696"/>
              <a:ext cx="153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2000">
                  <a:solidFill>
                    <a:srgbClr val="000000"/>
                  </a:solidFill>
                  <a:latin typeface="Arial" charset="0"/>
                  <a:cs typeface="Arial" charset="0"/>
                </a:rPr>
                <a:t>hysteresis threshold</a:t>
              </a:r>
            </a:p>
          </p:txBody>
        </p:sp>
      </p:grpSp>
      <p:sp>
        <p:nvSpPr>
          <p:cNvPr id="239624" name="Text Box 13"/>
          <p:cNvSpPr txBox="1">
            <a:spLocks noChangeArrowheads="1"/>
          </p:cNvSpPr>
          <p:nvPr/>
        </p:nvSpPr>
        <p:spPr bwMode="auto">
          <a:xfrm>
            <a:off x="7475538" y="6553200"/>
            <a:ext cx="1592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L. Fei-Fei</a:t>
            </a:r>
          </a:p>
        </p:txBody>
      </p:sp>
    </p:spTree>
    <p:extLst>
      <p:ext uri="{BB962C8B-B14F-4D97-AF65-F5344CB8AC3E}">
        <p14:creationId xmlns:p14="http://schemas.microsoft.com/office/powerpoint/2010/main" val="235753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685800" y="76200"/>
            <a:ext cx="8229600" cy="838200"/>
          </a:xfrm>
        </p:spPr>
        <p:txBody>
          <a:bodyPr/>
          <a:lstStyle/>
          <a:p>
            <a:r>
              <a:rPr lang="en-US">
                <a:latin typeface="Arial" charset="0"/>
              </a:rPr>
              <a:t>Effect of </a:t>
            </a:r>
            <a:r>
              <a:rPr lang="en-US">
                <a:latin typeface="Arial" charset="0"/>
                <a:sym typeface="Symbol" charset="0"/>
              </a:rPr>
              <a:t> (</a:t>
            </a:r>
            <a:r>
              <a:rPr lang="en-US">
                <a:latin typeface="Arial" charset="0"/>
              </a:rPr>
              <a:t>Gaussian kernel spread/size)</a:t>
            </a:r>
          </a:p>
        </p:txBody>
      </p:sp>
      <p:pic>
        <p:nvPicPr>
          <p:cNvPr id="240643" name="Picture 4" descr="cln1can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85888"/>
            <a:ext cx="2925763"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5" descr="cln1ca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9913" y="13716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6" descr="cl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385888"/>
            <a:ext cx="2925763"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6" name="Text Box 7"/>
          <p:cNvSpPr txBox="1">
            <a:spLocks noChangeArrowheads="1"/>
          </p:cNvSpPr>
          <p:nvPr/>
        </p:nvSpPr>
        <p:spPr bwMode="auto">
          <a:xfrm>
            <a:off x="3429000" y="4368800"/>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000">
                <a:solidFill>
                  <a:srgbClr val="000000"/>
                </a:solidFill>
                <a:latin typeface="Arial" charset="0"/>
                <a:cs typeface="Arial" charset="0"/>
              </a:rPr>
              <a:t>Canny with </a:t>
            </a:r>
          </a:p>
        </p:txBody>
      </p:sp>
      <p:pic>
        <p:nvPicPr>
          <p:cNvPr id="240647" name="Picture 8" descr="Edittex"/>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4926013" y="4433888"/>
            <a:ext cx="8651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8" name="Text Box 9"/>
          <p:cNvSpPr txBox="1">
            <a:spLocks noChangeArrowheads="1"/>
          </p:cNvSpPr>
          <p:nvPr/>
        </p:nvSpPr>
        <p:spPr bwMode="auto">
          <a:xfrm>
            <a:off x="6400800" y="4357688"/>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000">
                <a:solidFill>
                  <a:srgbClr val="000000"/>
                </a:solidFill>
                <a:latin typeface="Arial" charset="0"/>
                <a:cs typeface="Arial" charset="0"/>
              </a:rPr>
              <a:t>Canny with </a:t>
            </a:r>
          </a:p>
        </p:txBody>
      </p:sp>
      <p:pic>
        <p:nvPicPr>
          <p:cNvPr id="240649" name="Picture 10" descr="Edittex"/>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7889875" y="4418013"/>
            <a:ext cx="8810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0" name="Text Box 11"/>
          <p:cNvSpPr txBox="1">
            <a:spLocks noChangeArrowheads="1"/>
          </p:cNvSpPr>
          <p:nvPr/>
        </p:nvSpPr>
        <p:spPr bwMode="auto">
          <a:xfrm>
            <a:off x="838200" y="4357688"/>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sz="2000">
                <a:solidFill>
                  <a:srgbClr val="000000"/>
                </a:solidFill>
                <a:latin typeface="Arial" charset="0"/>
                <a:cs typeface="Arial" charset="0"/>
              </a:rPr>
              <a:t>original </a:t>
            </a:r>
          </a:p>
        </p:txBody>
      </p:sp>
      <p:sp>
        <p:nvSpPr>
          <p:cNvPr id="240651" name="Rectangle 12"/>
          <p:cNvSpPr>
            <a:spLocks noChangeArrowheads="1"/>
          </p:cNvSpPr>
          <p:nvPr/>
        </p:nvSpPr>
        <p:spPr bwMode="auto">
          <a:xfrm>
            <a:off x="685800" y="525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fontAlgn="base" hangingPunct="0">
              <a:spcBef>
                <a:spcPct val="20000"/>
              </a:spcBef>
              <a:spcAft>
                <a:spcPct val="0"/>
              </a:spcAft>
            </a:pPr>
            <a:r>
              <a:rPr lang="en-US" sz="2800">
                <a:solidFill>
                  <a:srgbClr val="000000"/>
                </a:solidFill>
                <a:latin typeface="Arial" charset="0"/>
                <a:ea typeface="ＭＳ Ｐゴシック" charset="0"/>
                <a:cs typeface="Arial" charset="0"/>
              </a:rPr>
              <a:t>The choice of </a:t>
            </a:r>
            <a:r>
              <a:rPr lang="en-US" sz="2800">
                <a:solidFill>
                  <a:srgbClr val="000000"/>
                </a:solidFill>
                <a:latin typeface="Arial" charset="0"/>
                <a:ea typeface="ＭＳ Ｐゴシック" charset="0"/>
                <a:cs typeface="Arial" charset="0"/>
                <a:sym typeface="Symbol" charset="0"/>
              </a:rPr>
              <a:t></a:t>
            </a:r>
            <a:r>
              <a:rPr lang="en-US" sz="2800">
                <a:solidFill>
                  <a:srgbClr val="000000"/>
                </a:solidFill>
                <a:latin typeface="Arial" charset="0"/>
                <a:ea typeface="ＭＳ Ｐゴシック" charset="0"/>
                <a:cs typeface="Arial" charset="0"/>
              </a:rPr>
              <a:t> depends on desired behavior</a:t>
            </a:r>
          </a:p>
          <a:p>
            <a:pPr marL="742950" lvl="1" indent="-285750" defTabSz="914400" eaLnBrk="0" fontAlgn="base" hangingPunct="0">
              <a:spcBef>
                <a:spcPct val="20000"/>
              </a:spcBef>
              <a:spcAft>
                <a:spcPct val="0"/>
              </a:spcAft>
              <a:buFontTx/>
              <a:buChar char="•"/>
            </a:pPr>
            <a:r>
              <a:rPr lang="en-US" sz="2000">
                <a:solidFill>
                  <a:srgbClr val="000000"/>
                </a:solidFill>
                <a:latin typeface="Arial" charset="0"/>
                <a:ea typeface="ＭＳ Ｐゴシック" charset="0"/>
                <a:cs typeface="Arial" charset="0"/>
              </a:rPr>
              <a:t>large </a:t>
            </a:r>
            <a:r>
              <a:rPr lang="en-US" sz="2000">
                <a:solidFill>
                  <a:srgbClr val="000000"/>
                </a:solidFill>
                <a:latin typeface="Arial" charset="0"/>
                <a:ea typeface="ＭＳ Ｐゴシック" charset="0"/>
                <a:cs typeface="Arial" charset="0"/>
                <a:sym typeface="Symbol" charset="0"/>
              </a:rPr>
              <a:t></a:t>
            </a:r>
            <a:r>
              <a:rPr lang="en-US" sz="2000">
                <a:solidFill>
                  <a:srgbClr val="000000"/>
                </a:solidFill>
                <a:latin typeface="Arial" charset="0"/>
                <a:ea typeface="ＭＳ Ｐゴシック" charset="0"/>
                <a:cs typeface="Arial" charset="0"/>
              </a:rPr>
              <a:t> detects large scale edges</a:t>
            </a:r>
          </a:p>
          <a:p>
            <a:pPr marL="742950" lvl="1" indent="-285750" defTabSz="914400" eaLnBrk="0" fontAlgn="base" hangingPunct="0">
              <a:spcBef>
                <a:spcPct val="20000"/>
              </a:spcBef>
              <a:spcAft>
                <a:spcPct val="0"/>
              </a:spcAft>
              <a:buFontTx/>
              <a:buChar char="•"/>
            </a:pPr>
            <a:r>
              <a:rPr lang="en-US" sz="2000">
                <a:solidFill>
                  <a:srgbClr val="000000"/>
                </a:solidFill>
                <a:latin typeface="Arial" charset="0"/>
                <a:ea typeface="ＭＳ Ｐゴシック" charset="0"/>
                <a:cs typeface="Arial" charset="0"/>
              </a:rPr>
              <a:t>small </a:t>
            </a:r>
            <a:r>
              <a:rPr lang="en-US" sz="2000">
                <a:solidFill>
                  <a:srgbClr val="000000"/>
                </a:solidFill>
                <a:latin typeface="Arial" charset="0"/>
                <a:ea typeface="ＭＳ Ｐゴシック" charset="0"/>
                <a:cs typeface="Arial" charset="0"/>
                <a:sym typeface="Symbol" charset="0"/>
              </a:rPr>
              <a:t></a:t>
            </a:r>
            <a:r>
              <a:rPr lang="en-US" sz="2000">
                <a:solidFill>
                  <a:srgbClr val="000000"/>
                </a:solidFill>
                <a:latin typeface="Arial" charset="0"/>
                <a:ea typeface="ＭＳ Ｐゴシック" charset="0"/>
                <a:cs typeface="Arial" charset="0"/>
              </a:rPr>
              <a:t> detects fine features</a:t>
            </a:r>
          </a:p>
        </p:txBody>
      </p:sp>
      <p:sp>
        <p:nvSpPr>
          <p:cNvPr id="240652" name="Text Box 16"/>
          <p:cNvSpPr txBox="1">
            <a:spLocks noChangeArrowheads="1"/>
          </p:cNvSpPr>
          <p:nvPr/>
        </p:nvSpPr>
        <p:spPr bwMode="auto">
          <a:xfrm>
            <a:off x="7546975" y="6553200"/>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eaLnBrk="0" fontAlgn="base" hangingPunct="0">
              <a:spcBef>
                <a:spcPct val="0"/>
              </a:spcBef>
              <a:spcAft>
                <a:spcPct val="0"/>
              </a:spcAft>
            </a:pPr>
            <a:r>
              <a:rPr lang="en-US" sz="1400">
                <a:solidFill>
                  <a:srgbClr val="000000"/>
                </a:solidFill>
                <a:latin typeface="Arial" charset="0"/>
                <a:cs typeface="Arial" charset="0"/>
              </a:rPr>
              <a:t>Source: S. Seitz</a:t>
            </a:r>
          </a:p>
        </p:txBody>
      </p:sp>
    </p:spTree>
    <p:extLst>
      <p:ext uri="{BB962C8B-B14F-4D97-AF65-F5344CB8AC3E}">
        <p14:creationId xmlns:p14="http://schemas.microsoft.com/office/powerpoint/2010/main" val="25875090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a:latin typeface="Arial" charset="0"/>
              </a:rPr>
              <a:t>Edge detection is just the beginning…</a:t>
            </a:r>
          </a:p>
        </p:txBody>
      </p:sp>
      <p:sp>
        <p:nvSpPr>
          <p:cNvPr id="241667" name="Rectangle 3"/>
          <p:cNvSpPr>
            <a:spLocks noGrp="1" noChangeArrowheads="1"/>
          </p:cNvSpPr>
          <p:nvPr>
            <p:ph type="body" idx="1"/>
          </p:nvPr>
        </p:nvSpPr>
        <p:spPr>
          <a:xfrm>
            <a:off x="685800" y="5641975"/>
            <a:ext cx="7772400" cy="838200"/>
          </a:xfrm>
        </p:spPr>
        <p:txBody>
          <a:bodyPr/>
          <a:lstStyle/>
          <a:p>
            <a:r>
              <a:rPr lang="en-US" sz="2400">
                <a:latin typeface="Arial" charset="0"/>
              </a:rPr>
              <a:t>Berkeley segmentation database:</a:t>
            </a:r>
            <a:br>
              <a:rPr lang="en-US" sz="2400">
                <a:latin typeface="Arial" charset="0"/>
              </a:rPr>
            </a:br>
            <a:r>
              <a:rPr lang="en-US" sz="1600">
                <a:latin typeface="Arial" charset="0"/>
                <a:hlinkClick r:id="rId3"/>
              </a:rPr>
              <a:t>http://www.eecs.berkeley.edu/Research/Projects/CS/vision/grouping/segbench/</a:t>
            </a:r>
            <a:endParaRPr lang="en-US" sz="1600">
              <a:latin typeface="Arial" charset="0"/>
            </a:endParaRPr>
          </a:p>
        </p:txBody>
      </p:sp>
      <p:pic>
        <p:nvPicPr>
          <p:cNvPr id="2416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3" y="1603375"/>
            <a:ext cx="2662237"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603375"/>
            <a:ext cx="26670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0" name="Picture 6" descr="buffal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9650" y="1603375"/>
            <a:ext cx="2673350" cy="1784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167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557588"/>
            <a:ext cx="26670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2"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557588"/>
            <a:ext cx="26670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3" name="Picture 10" descr="bo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9650" y="3557588"/>
            <a:ext cx="2667000" cy="1779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1674" name="Text Box 11"/>
          <p:cNvSpPr txBox="1">
            <a:spLocks noChangeArrowheads="1"/>
          </p:cNvSpPr>
          <p:nvPr/>
        </p:nvSpPr>
        <p:spPr bwMode="auto">
          <a:xfrm>
            <a:off x="1346200" y="1146175"/>
            <a:ext cx="80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a:solidFill>
                  <a:srgbClr val="000000"/>
                </a:solidFill>
                <a:latin typeface="Arial" charset="0"/>
                <a:cs typeface="Arial" charset="0"/>
              </a:rPr>
              <a:t>image</a:t>
            </a:r>
          </a:p>
        </p:txBody>
      </p:sp>
      <p:sp>
        <p:nvSpPr>
          <p:cNvPr id="241675" name="Text Box 12"/>
          <p:cNvSpPr txBox="1">
            <a:spLocks noChangeArrowheads="1"/>
          </p:cNvSpPr>
          <p:nvPr/>
        </p:nvSpPr>
        <p:spPr bwMode="auto">
          <a:xfrm>
            <a:off x="3473450" y="1143000"/>
            <a:ext cx="231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a:solidFill>
                  <a:srgbClr val="000000"/>
                </a:solidFill>
                <a:latin typeface="Arial" charset="0"/>
                <a:cs typeface="Arial" charset="0"/>
              </a:rPr>
              <a:t>human segmentation</a:t>
            </a:r>
          </a:p>
        </p:txBody>
      </p:sp>
      <p:sp>
        <p:nvSpPr>
          <p:cNvPr id="241676" name="Text Box 13"/>
          <p:cNvSpPr txBox="1">
            <a:spLocks noChangeArrowheads="1"/>
          </p:cNvSpPr>
          <p:nvPr/>
        </p:nvSpPr>
        <p:spPr bwMode="auto">
          <a:xfrm>
            <a:off x="6318250" y="1146175"/>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eaLnBrk="0" fontAlgn="base" hangingPunct="0">
              <a:spcBef>
                <a:spcPct val="0"/>
              </a:spcBef>
              <a:spcAft>
                <a:spcPct val="0"/>
              </a:spcAft>
            </a:pPr>
            <a:r>
              <a:rPr lang="en-US">
                <a:solidFill>
                  <a:srgbClr val="000000"/>
                </a:solidFill>
                <a:latin typeface="Arial" charset="0"/>
                <a:cs typeface="Arial" charset="0"/>
              </a:rPr>
              <a:t>gradient magnitude</a:t>
            </a:r>
          </a:p>
        </p:txBody>
      </p:sp>
    </p:spTree>
    <p:extLst>
      <p:ext uri="{BB962C8B-B14F-4D97-AF65-F5344CB8AC3E}">
        <p14:creationId xmlns:p14="http://schemas.microsoft.com/office/powerpoint/2010/main" val="25339676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en-US">
                <a:latin typeface="Albertus Extra Bold" charset="0"/>
              </a:rPr>
              <a:t>Properties in more detail</a:t>
            </a:r>
          </a:p>
        </p:txBody>
      </p:sp>
      <p:sp>
        <p:nvSpPr>
          <p:cNvPr id="1057795" name="Rectangle 3"/>
          <p:cNvSpPr>
            <a:spLocks noGrp="1" noChangeArrowheads="1"/>
          </p:cNvSpPr>
          <p:nvPr>
            <p:ph type="body" idx="1"/>
          </p:nvPr>
        </p:nvSpPr>
        <p:spPr>
          <a:xfrm>
            <a:off x="228600" y="1600200"/>
            <a:ext cx="8915400" cy="5257800"/>
          </a:xfrm>
        </p:spPr>
        <p:txBody>
          <a:bodyPr>
            <a:normAutofit/>
          </a:bodyPr>
          <a:lstStyle/>
          <a:p>
            <a:pPr>
              <a:lnSpc>
                <a:spcPct val="90000"/>
              </a:lnSpc>
              <a:buFontTx/>
              <a:buChar char="•"/>
            </a:pPr>
            <a:r>
              <a:rPr lang="en-US" sz="2700">
                <a:latin typeface="Adobe Caslon Pro" charset="0"/>
              </a:rPr>
              <a:t>Commutative: </a:t>
            </a:r>
            <a:r>
              <a:rPr lang="en-US" sz="2700" i="1">
                <a:latin typeface="Adobe Caslon Pro" charset="0"/>
              </a:rPr>
              <a:t>a</a:t>
            </a:r>
            <a:r>
              <a:rPr lang="en-US" sz="2700">
                <a:latin typeface="Adobe Caslon Pro" charset="0"/>
              </a:rPr>
              <a:t> * </a:t>
            </a:r>
            <a:r>
              <a:rPr lang="en-US" sz="2700" i="1">
                <a:latin typeface="Adobe Caslon Pro" charset="0"/>
              </a:rPr>
              <a:t>b</a:t>
            </a:r>
            <a:r>
              <a:rPr lang="en-US" sz="2700">
                <a:latin typeface="Adobe Caslon Pro" charset="0"/>
              </a:rPr>
              <a:t> = </a:t>
            </a:r>
            <a:r>
              <a:rPr lang="en-US" sz="2700" i="1">
                <a:latin typeface="Adobe Caslon Pro" charset="0"/>
              </a:rPr>
              <a:t>b</a:t>
            </a:r>
            <a:r>
              <a:rPr lang="en-US" sz="2700">
                <a:latin typeface="Adobe Caslon Pro" charset="0"/>
              </a:rPr>
              <a:t> * </a:t>
            </a:r>
            <a:r>
              <a:rPr lang="en-US" sz="2700" i="1">
                <a:latin typeface="Adobe Caslon Pro" charset="0"/>
              </a:rPr>
              <a:t>a</a:t>
            </a:r>
          </a:p>
          <a:p>
            <a:pPr lvl="1">
              <a:lnSpc>
                <a:spcPct val="90000"/>
              </a:lnSpc>
            </a:pPr>
            <a:r>
              <a:rPr lang="en-US" sz="2400">
                <a:latin typeface="Adobe Caslon Pro" charset="0"/>
              </a:rPr>
              <a:t>Conceptually no difference between filter and signal</a:t>
            </a:r>
          </a:p>
          <a:p>
            <a:pPr lvl="1">
              <a:lnSpc>
                <a:spcPct val="90000"/>
              </a:lnSpc>
            </a:pPr>
            <a:endParaRPr lang="en-US" sz="2400">
              <a:latin typeface="Adobe Caslon Pro" charset="0"/>
            </a:endParaRPr>
          </a:p>
          <a:p>
            <a:pPr>
              <a:lnSpc>
                <a:spcPct val="90000"/>
              </a:lnSpc>
              <a:buFontTx/>
              <a:buChar char="•"/>
            </a:pPr>
            <a:r>
              <a:rPr lang="en-US" sz="2700">
                <a:latin typeface="Adobe Caslon Pro" charset="0"/>
              </a:rPr>
              <a:t>Associative: </a:t>
            </a:r>
            <a:r>
              <a:rPr lang="en-US" sz="2700" i="1">
                <a:latin typeface="Adobe Caslon Pro" charset="0"/>
              </a:rPr>
              <a:t>a</a:t>
            </a:r>
            <a:r>
              <a:rPr lang="en-US" sz="2700">
                <a:latin typeface="Adobe Caslon Pro" charset="0"/>
              </a:rPr>
              <a:t> * (</a:t>
            </a:r>
            <a:r>
              <a:rPr lang="en-US" sz="2700" i="1">
                <a:latin typeface="Adobe Caslon Pro" charset="0"/>
              </a:rPr>
              <a:t>b</a:t>
            </a:r>
            <a:r>
              <a:rPr lang="en-US" sz="2700">
                <a:latin typeface="Adobe Caslon Pro" charset="0"/>
              </a:rPr>
              <a:t> * </a:t>
            </a:r>
            <a:r>
              <a:rPr lang="en-US" sz="2700" i="1">
                <a:latin typeface="Adobe Caslon Pro" charset="0"/>
              </a:rPr>
              <a:t>c</a:t>
            </a:r>
            <a:r>
              <a:rPr lang="en-US" sz="2700">
                <a:latin typeface="Adobe Caslon Pro" charset="0"/>
              </a:rPr>
              <a:t>) = (</a:t>
            </a:r>
            <a:r>
              <a:rPr lang="en-US" sz="2700" i="1">
                <a:latin typeface="Adobe Caslon Pro" charset="0"/>
              </a:rPr>
              <a:t>a</a:t>
            </a:r>
            <a:r>
              <a:rPr lang="en-US" sz="2700">
                <a:latin typeface="Adobe Caslon Pro" charset="0"/>
              </a:rPr>
              <a:t> * </a:t>
            </a:r>
            <a:r>
              <a:rPr lang="en-US" sz="2700" i="1">
                <a:latin typeface="Adobe Caslon Pro" charset="0"/>
              </a:rPr>
              <a:t>b</a:t>
            </a:r>
            <a:r>
              <a:rPr lang="en-US" sz="2700">
                <a:latin typeface="Adobe Caslon Pro" charset="0"/>
              </a:rPr>
              <a:t>) * </a:t>
            </a:r>
            <a:r>
              <a:rPr lang="en-US" sz="2700" i="1">
                <a:latin typeface="Adobe Caslon Pro" charset="0"/>
              </a:rPr>
              <a:t>c</a:t>
            </a:r>
          </a:p>
          <a:p>
            <a:pPr lvl="1">
              <a:lnSpc>
                <a:spcPct val="90000"/>
              </a:lnSpc>
            </a:pPr>
            <a:r>
              <a:rPr lang="en-US" sz="2400">
                <a:latin typeface="Adobe Caslon Pro" charset="0"/>
              </a:rPr>
              <a:t>Often apply several filters one after another: (((</a:t>
            </a:r>
            <a:r>
              <a:rPr lang="en-US" sz="2400" i="1">
                <a:latin typeface="Adobe Caslon Pro" charset="0"/>
              </a:rPr>
              <a:t>a</a:t>
            </a:r>
            <a:r>
              <a:rPr lang="en-US" sz="2400">
                <a:latin typeface="Adobe Caslon Pro" charset="0"/>
              </a:rPr>
              <a:t> * </a:t>
            </a:r>
            <a:r>
              <a:rPr lang="en-US" sz="2400" i="1">
                <a:latin typeface="Adobe Caslon Pro" charset="0"/>
              </a:rPr>
              <a:t>b</a:t>
            </a:r>
            <a:r>
              <a:rPr lang="en-US" sz="2400" baseline="-25000">
                <a:latin typeface="Adobe Caslon Pro" charset="0"/>
              </a:rPr>
              <a:t>1</a:t>
            </a:r>
            <a:r>
              <a:rPr lang="en-US" sz="2400">
                <a:latin typeface="Adobe Caslon Pro" charset="0"/>
              </a:rPr>
              <a:t>) * </a:t>
            </a:r>
            <a:r>
              <a:rPr lang="en-US" sz="2400" i="1">
                <a:latin typeface="Adobe Caslon Pro" charset="0"/>
              </a:rPr>
              <a:t>b</a:t>
            </a:r>
            <a:r>
              <a:rPr lang="en-US" sz="2400" baseline="-25000">
                <a:latin typeface="Adobe Caslon Pro" charset="0"/>
              </a:rPr>
              <a:t>2</a:t>
            </a:r>
            <a:r>
              <a:rPr lang="en-US" sz="2400">
                <a:latin typeface="Adobe Caslon Pro" charset="0"/>
              </a:rPr>
              <a:t>) * </a:t>
            </a:r>
            <a:r>
              <a:rPr lang="en-US" sz="2400" i="1">
                <a:latin typeface="Adobe Caslon Pro" charset="0"/>
              </a:rPr>
              <a:t>b</a:t>
            </a:r>
            <a:r>
              <a:rPr lang="en-US" sz="2400" baseline="-25000">
                <a:latin typeface="Adobe Caslon Pro" charset="0"/>
              </a:rPr>
              <a:t>3</a:t>
            </a:r>
            <a:r>
              <a:rPr lang="en-US" sz="2400">
                <a:latin typeface="Adobe Caslon Pro" charset="0"/>
              </a:rPr>
              <a:t>)</a:t>
            </a:r>
          </a:p>
          <a:p>
            <a:pPr lvl="1">
              <a:lnSpc>
                <a:spcPct val="90000"/>
              </a:lnSpc>
            </a:pPr>
            <a:r>
              <a:rPr lang="en-US" sz="2400">
                <a:latin typeface="Adobe Caslon Pro" charset="0"/>
              </a:rPr>
              <a:t>This is equivalent to applying one filter: a * (</a:t>
            </a:r>
            <a:r>
              <a:rPr lang="en-US" sz="2400" i="1">
                <a:latin typeface="Adobe Caslon Pro" charset="0"/>
              </a:rPr>
              <a:t>b</a:t>
            </a:r>
            <a:r>
              <a:rPr lang="en-US" sz="2400" baseline="-25000">
                <a:latin typeface="Adobe Caslon Pro" charset="0"/>
              </a:rPr>
              <a:t>1</a:t>
            </a:r>
            <a:r>
              <a:rPr lang="en-US" sz="2400">
                <a:latin typeface="Adobe Caslon Pro" charset="0"/>
              </a:rPr>
              <a:t> * </a:t>
            </a:r>
            <a:r>
              <a:rPr lang="en-US" sz="2400" i="1">
                <a:latin typeface="Adobe Caslon Pro" charset="0"/>
              </a:rPr>
              <a:t>b</a:t>
            </a:r>
            <a:r>
              <a:rPr lang="en-US" sz="2400" baseline="-25000">
                <a:latin typeface="Adobe Caslon Pro" charset="0"/>
              </a:rPr>
              <a:t>2</a:t>
            </a:r>
            <a:r>
              <a:rPr lang="en-US" sz="2400">
                <a:latin typeface="Adobe Caslon Pro" charset="0"/>
              </a:rPr>
              <a:t> * </a:t>
            </a:r>
            <a:r>
              <a:rPr lang="en-US" sz="2400" i="1">
                <a:latin typeface="Adobe Caslon Pro" charset="0"/>
              </a:rPr>
              <a:t>b</a:t>
            </a:r>
            <a:r>
              <a:rPr lang="en-US" sz="2400" baseline="-25000">
                <a:latin typeface="Adobe Caslon Pro" charset="0"/>
              </a:rPr>
              <a:t>3</a:t>
            </a:r>
            <a:r>
              <a:rPr lang="en-US" sz="2400">
                <a:latin typeface="Adobe Caslon Pro" charset="0"/>
              </a:rPr>
              <a:t>)</a:t>
            </a:r>
          </a:p>
          <a:p>
            <a:pPr lvl="1">
              <a:lnSpc>
                <a:spcPct val="90000"/>
              </a:lnSpc>
            </a:pPr>
            <a:endParaRPr lang="en-US" sz="2400">
              <a:latin typeface="Adobe Caslon Pro" charset="0"/>
            </a:endParaRPr>
          </a:p>
          <a:p>
            <a:pPr>
              <a:lnSpc>
                <a:spcPct val="90000"/>
              </a:lnSpc>
              <a:buFontTx/>
              <a:buChar char="•"/>
            </a:pPr>
            <a:r>
              <a:rPr lang="en-US" sz="2700">
                <a:latin typeface="Adobe Caslon Pro" charset="0"/>
              </a:rPr>
              <a:t>Distributes over addition: </a:t>
            </a:r>
            <a:r>
              <a:rPr lang="en-US" sz="2700" i="1">
                <a:latin typeface="Adobe Caslon Pro" charset="0"/>
              </a:rPr>
              <a:t>a</a:t>
            </a:r>
            <a:r>
              <a:rPr lang="en-US" sz="2700">
                <a:latin typeface="Adobe Caslon Pro" charset="0"/>
              </a:rPr>
              <a:t> * (</a:t>
            </a:r>
            <a:r>
              <a:rPr lang="en-US" sz="2700" i="1">
                <a:latin typeface="Adobe Caslon Pro" charset="0"/>
              </a:rPr>
              <a:t>b</a:t>
            </a:r>
            <a:r>
              <a:rPr lang="en-US" sz="2700">
                <a:latin typeface="Adobe Caslon Pro" charset="0"/>
              </a:rPr>
              <a:t> + </a:t>
            </a:r>
            <a:r>
              <a:rPr lang="en-US" sz="2700" i="1">
                <a:latin typeface="Adobe Caslon Pro" charset="0"/>
              </a:rPr>
              <a:t>c</a:t>
            </a:r>
            <a:r>
              <a:rPr lang="en-US" sz="2700">
                <a:latin typeface="Adobe Caslon Pro" charset="0"/>
              </a:rPr>
              <a:t>) = (</a:t>
            </a:r>
            <a:r>
              <a:rPr lang="en-US" sz="2700" i="1">
                <a:latin typeface="Adobe Caslon Pro" charset="0"/>
              </a:rPr>
              <a:t>a</a:t>
            </a:r>
            <a:r>
              <a:rPr lang="en-US" sz="2700">
                <a:latin typeface="Adobe Caslon Pro" charset="0"/>
              </a:rPr>
              <a:t> * </a:t>
            </a:r>
            <a:r>
              <a:rPr lang="en-US" sz="2700" i="1">
                <a:latin typeface="Adobe Caslon Pro" charset="0"/>
              </a:rPr>
              <a:t>b</a:t>
            </a:r>
            <a:r>
              <a:rPr lang="en-US" sz="2700">
                <a:latin typeface="Adobe Caslon Pro" charset="0"/>
              </a:rPr>
              <a:t>) + (</a:t>
            </a:r>
            <a:r>
              <a:rPr lang="en-US" sz="2700" i="1">
                <a:latin typeface="Adobe Caslon Pro" charset="0"/>
              </a:rPr>
              <a:t>a</a:t>
            </a:r>
            <a:r>
              <a:rPr lang="en-US" sz="2700">
                <a:latin typeface="Adobe Caslon Pro" charset="0"/>
              </a:rPr>
              <a:t> * </a:t>
            </a:r>
            <a:r>
              <a:rPr lang="en-US" sz="2700" i="1">
                <a:latin typeface="Adobe Caslon Pro" charset="0"/>
              </a:rPr>
              <a:t>c</a:t>
            </a:r>
            <a:r>
              <a:rPr lang="en-US" sz="2700">
                <a:latin typeface="Adobe Caslon Pro" charset="0"/>
              </a:rPr>
              <a:t>)</a:t>
            </a:r>
          </a:p>
          <a:p>
            <a:pPr>
              <a:lnSpc>
                <a:spcPct val="90000"/>
              </a:lnSpc>
              <a:buFontTx/>
              <a:buChar char="•"/>
            </a:pPr>
            <a:endParaRPr lang="en-US" sz="2700">
              <a:latin typeface="Adobe Caslon Pro" charset="0"/>
            </a:endParaRPr>
          </a:p>
          <a:p>
            <a:pPr>
              <a:lnSpc>
                <a:spcPct val="90000"/>
              </a:lnSpc>
              <a:buFontTx/>
              <a:buChar char="•"/>
            </a:pPr>
            <a:r>
              <a:rPr lang="en-US" sz="2700">
                <a:latin typeface="Adobe Caslon Pro" charset="0"/>
              </a:rPr>
              <a:t>Scalars factor out: </a:t>
            </a:r>
            <a:r>
              <a:rPr lang="en-US" sz="2700" i="1">
                <a:latin typeface="Adobe Caslon Pro" charset="0"/>
              </a:rPr>
              <a:t>ka * b = a * kb = k </a:t>
            </a:r>
            <a:r>
              <a:rPr lang="en-US" sz="2700">
                <a:latin typeface="Adobe Caslon Pro" charset="0"/>
              </a:rPr>
              <a:t>(</a:t>
            </a:r>
            <a:r>
              <a:rPr lang="en-US" sz="2700" i="1">
                <a:latin typeface="Adobe Caslon Pro" charset="0"/>
              </a:rPr>
              <a:t>a</a:t>
            </a:r>
            <a:r>
              <a:rPr lang="en-US" sz="2700">
                <a:latin typeface="Adobe Caslon Pro" charset="0"/>
              </a:rPr>
              <a:t> * </a:t>
            </a:r>
            <a:r>
              <a:rPr lang="en-US" sz="2700" i="1">
                <a:latin typeface="Adobe Caslon Pro" charset="0"/>
              </a:rPr>
              <a:t>b</a:t>
            </a:r>
            <a:r>
              <a:rPr lang="en-US" sz="2700">
                <a:latin typeface="Adobe Caslon Pro" charset="0"/>
              </a:rPr>
              <a:t>)</a:t>
            </a:r>
          </a:p>
          <a:p>
            <a:pPr>
              <a:lnSpc>
                <a:spcPct val="90000"/>
              </a:lnSpc>
              <a:buFontTx/>
              <a:buChar char="•"/>
            </a:pPr>
            <a:endParaRPr lang="en-US" sz="2700">
              <a:latin typeface="Adobe Caslon Pro" charset="0"/>
            </a:endParaRPr>
          </a:p>
          <a:p>
            <a:pPr>
              <a:lnSpc>
                <a:spcPct val="90000"/>
              </a:lnSpc>
              <a:buFontTx/>
              <a:buChar char="•"/>
            </a:pPr>
            <a:r>
              <a:rPr lang="en-US" sz="2700">
                <a:latin typeface="Adobe Caslon Pro" charset="0"/>
              </a:rPr>
              <a:t>Identity: unit impulse </a:t>
            </a:r>
            <a:r>
              <a:rPr lang="en-US" sz="2700" i="1">
                <a:latin typeface="Adobe Caslon Pro" charset="0"/>
              </a:rPr>
              <a:t>e</a:t>
            </a:r>
            <a:r>
              <a:rPr lang="en-US" sz="2700">
                <a:latin typeface="Adobe Caslon Pro" charset="0"/>
              </a:rPr>
              <a:t> = […, 0, 0, 1, 0, 0, …], </a:t>
            </a:r>
            <a:r>
              <a:rPr lang="en-US" sz="2700" i="1">
                <a:latin typeface="Adobe Caslon Pro" charset="0"/>
              </a:rPr>
              <a:t>a</a:t>
            </a:r>
            <a:r>
              <a:rPr lang="en-US" sz="2700">
                <a:latin typeface="Adobe Caslon Pro" charset="0"/>
              </a:rPr>
              <a:t> * </a:t>
            </a:r>
            <a:r>
              <a:rPr lang="en-US" sz="2700" i="1">
                <a:latin typeface="Adobe Caslon Pro" charset="0"/>
              </a:rPr>
              <a:t>e</a:t>
            </a:r>
            <a:r>
              <a:rPr lang="en-US" sz="2700">
                <a:latin typeface="Adobe Caslon Pro" charset="0"/>
              </a:rPr>
              <a:t> = </a:t>
            </a:r>
            <a:r>
              <a:rPr lang="en-US" sz="2700" i="1">
                <a:latin typeface="Adobe Caslon Pro" charset="0"/>
              </a:rPr>
              <a:t>a</a:t>
            </a:r>
          </a:p>
          <a:p>
            <a:pPr lvl="1">
              <a:lnSpc>
                <a:spcPct val="90000"/>
              </a:lnSpc>
              <a:buFontTx/>
              <a:buNone/>
            </a:pPr>
            <a:endParaRPr lang="en-US" sz="2400">
              <a:latin typeface="Adobe Caslon Pro" charset="0"/>
            </a:endParaRPr>
          </a:p>
        </p:txBody>
      </p:sp>
    </p:spTree>
    <p:extLst>
      <p:ext uri="{BB962C8B-B14F-4D97-AF65-F5344CB8AC3E}">
        <p14:creationId xmlns:p14="http://schemas.microsoft.com/office/powerpoint/2010/main" val="1649626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7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779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577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77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7795">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7795">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57795">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577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1"/>
          <p:cNvSpPr>
            <a:spLocks noChangeArrowheads="1"/>
          </p:cNvSpPr>
          <p:nvPr/>
        </p:nvSpPr>
        <p:spPr bwMode="auto">
          <a:xfrm>
            <a:off x="381000" y="3810000"/>
            <a:ext cx="2514600" cy="2438400"/>
          </a:xfrm>
          <a:prstGeom prst="rect">
            <a:avLst/>
          </a:prstGeom>
          <a:solidFill>
            <a:schemeClr val="bg1"/>
          </a:solidFill>
          <a:ln w="9525">
            <a:solidFill>
              <a:schemeClr val="tx1"/>
            </a:solidFill>
            <a:prstDash val="dash"/>
            <a:miter lim="800000"/>
            <a:headEnd/>
            <a:tailEnd/>
          </a:ln>
        </p:spPr>
        <p:txBody>
          <a:bodyPr wrap="none" anchor="ctr"/>
          <a:lstStyle/>
          <a:p>
            <a:pPr defTabSz="914400" fontAlgn="base">
              <a:spcBef>
                <a:spcPct val="0"/>
              </a:spcBef>
              <a:spcAft>
                <a:spcPct val="0"/>
              </a:spcAft>
            </a:pPr>
            <a:endParaRPr lang="en-US">
              <a:solidFill>
                <a:prstClr val="black"/>
              </a:solidFill>
              <a:latin typeface="Calibri" charset="0"/>
              <a:ea typeface="ＭＳ Ｐゴシック" charset="0"/>
              <a:cs typeface="Arial" charset="0"/>
            </a:endParaRPr>
          </a:p>
        </p:txBody>
      </p:sp>
      <p:sp>
        <p:nvSpPr>
          <p:cNvPr id="192515" name="Rectangle 2"/>
          <p:cNvSpPr>
            <a:spLocks noGrp="1" noChangeArrowheads="1"/>
          </p:cNvSpPr>
          <p:nvPr>
            <p:ph type="title"/>
          </p:nvPr>
        </p:nvSpPr>
        <p:spPr/>
        <p:txBody>
          <a:bodyPr/>
          <a:lstStyle/>
          <a:p>
            <a:r>
              <a:rPr lang="en-US">
                <a:latin typeface="Albertus Extra Bold" charset="0"/>
              </a:rPr>
              <a:t>Annoying details</a:t>
            </a:r>
          </a:p>
        </p:txBody>
      </p:sp>
      <p:sp>
        <p:nvSpPr>
          <p:cNvPr id="192516" name="Rectangle 3"/>
          <p:cNvSpPr>
            <a:spLocks noGrp="1" noChangeArrowheads="1"/>
          </p:cNvSpPr>
          <p:nvPr>
            <p:ph type="body" idx="1"/>
          </p:nvPr>
        </p:nvSpPr>
        <p:spPr>
          <a:xfrm>
            <a:off x="457200" y="1066800"/>
            <a:ext cx="8686800" cy="4800600"/>
          </a:xfrm>
        </p:spPr>
        <p:txBody>
          <a:bodyPr/>
          <a:lstStyle/>
          <a:p>
            <a:r>
              <a:rPr lang="en-US" sz="2800">
                <a:latin typeface="Adobe Caslon Pro" charset="0"/>
              </a:rPr>
              <a:t>What is the size of the output?</a:t>
            </a:r>
          </a:p>
          <a:p>
            <a:pPr>
              <a:buFontTx/>
              <a:buChar char="•"/>
            </a:pPr>
            <a:r>
              <a:rPr lang="en-US" sz="2800">
                <a:latin typeface="Adobe Caslon Pro" charset="0"/>
              </a:rPr>
              <a:t>MATLAB: conv2(f, g,</a:t>
            </a:r>
            <a:r>
              <a:rPr lang="en-US" sz="2800" i="1">
                <a:latin typeface="Adobe Caslon Pro" charset="0"/>
              </a:rPr>
              <a:t>shape</a:t>
            </a:r>
            <a:r>
              <a:rPr lang="en-US" sz="2800">
                <a:latin typeface="Adobe Caslon Pro" charset="0"/>
              </a:rPr>
              <a:t>)</a:t>
            </a:r>
          </a:p>
          <a:p>
            <a:pPr lvl="1"/>
            <a:r>
              <a:rPr lang="en-US" sz="2400" i="1">
                <a:latin typeface="Adobe Caslon Pro" charset="0"/>
              </a:rPr>
              <a:t>shape</a:t>
            </a:r>
            <a:r>
              <a:rPr lang="en-US" sz="2400">
                <a:latin typeface="Adobe Caslon Pro" charset="0"/>
              </a:rPr>
              <a:t> = </a:t>
            </a:r>
            <a:r>
              <a:rPr lang="ja-JP" altLang="en-US" sz="2400">
                <a:latin typeface="Adobe Caslon Pro" charset="0"/>
              </a:rPr>
              <a:t>‘</a:t>
            </a:r>
            <a:r>
              <a:rPr lang="en-US" sz="2400">
                <a:latin typeface="Adobe Caslon Pro" charset="0"/>
              </a:rPr>
              <a:t>full</a:t>
            </a:r>
            <a:r>
              <a:rPr lang="ja-JP" altLang="en-US" sz="2400">
                <a:latin typeface="Adobe Caslon Pro" charset="0"/>
              </a:rPr>
              <a:t>’</a:t>
            </a:r>
            <a:r>
              <a:rPr lang="en-US" sz="2400">
                <a:latin typeface="Adobe Caslon Pro" charset="0"/>
              </a:rPr>
              <a:t>: output size is sum of sizes of f and g</a:t>
            </a:r>
          </a:p>
          <a:p>
            <a:pPr lvl="1"/>
            <a:r>
              <a:rPr lang="en-US" sz="2400" i="1">
                <a:latin typeface="Adobe Caslon Pro" charset="0"/>
              </a:rPr>
              <a:t>shape</a:t>
            </a:r>
            <a:r>
              <a:rPr lang="en-US" sz="2400">
                <a:latin typeface="Adobe Caslon Pro" charset="0"/>
              </a:rPr>
              <a:t> = </a:t>
            </a:r>
            <a:r>
              <a:rPr lang="ja-JP" altLang="en-US" sz="2400">
                <a:latin typeface="Adobe Caslon Pro" charset="0"/>
              </a:rPr>
              <a:t>‘</a:t>
            </a:r>
            <a:r>
              <a:rPr lang="en-US" sz="2400">
                <a:latin typeface="Adobe Caslon Pro" charset="0"/>
              </a:rPr>
              <a:t>same</a:t>
            </a:r>
            <a:r>
              <a:rPr lang="ja-JP" altLang="en-US" sz="2400">
                <a:latin typeface="Adobe Caslon Pro" charset="0"/>
              </a:rPr>
              <a:t>’</a:t>
            </a:r>
            <a:r>
              <a:rPr lang="en-US" sz="2400">
                <a:latin typeface="Adobe Caslon Pro" charset="0"/>
              </a:rPr>
              <a:t>: output size is same as f</a:t>
            </a:r>
          </a:p>
          <a:p>
            <a:pPr lvl="1"/>
            <a:r>
              <a:rPr lang="en-US" sz="2400" i="1">
                <a:latin typeface="Adobe Caslon Pro" charset="0"/>
              </a:rPr>
              <a:t>shape</a:t>
            </a:r>
            <a:r>
              <a:rPr lang="en-US" sz="2400">
                <a:latin typeface="Adobe Caslon Pro" charset="0"/>
              </a:rPr>
              <a:t> = </a:t>
            </a:r>
            <a:r>
              <a:rPr lang="ja-JP" altLang="en-US" sz="2400">
                <a:latin typeface="Adobe Caslon Pro" charset="0"/>
              </a:rPr>
              <a:t>‘</a:t>
            </a:r>
            <a:r>
              <a:rPr lang="en-US" sz="2400">
                <a:latin typeface="Adobe Caslon Pro" charset="0"/>
              </a:rPr>
              <a:t>valid</a:t>
            </a:r>
            <a:r>
              <a:rPr lang="ja-JP" altLang="en-US" sz="2400">
                <a:latin typeface="Adobe Caslon Pro" charset="0"/>
              </a:rPr>
              <a:t>’</a:t>
            </a:r>
            <a:r>
              <a:rPr lang="en-US" sz="2400">
                <a:latin typeface="Adobe Caslon Pro" charset="0"/>
              </a:rPr>
              <a:t>: output size is difference of sizes of f and g </a:t>
            </a:r>
          </a:p>
        </p:txBody>
      </p:sp>
      <p:sp>
        <p:nvSpPr>
          <p:cNvPr id="192517" name="Rectangle 4"/>
          <p:cNvSpPr>
            <a:spLocks noChangeArrowheads="1"/>
          </p:cNvSpPr>
          <p:nvPr/>
        </p:nvSpPr>
        <p:spPr bwMode="auto">
          <a:xfrm>
            <a:off x="609600" y="4038600"/>
            <a:ext cx="2057400" cy="1981200"/>
          </a:xfrm>
          <a:prstGeom prst="rect">
            <a:avLst/>
          </a:prstGeom>
          <a:solidFill>
            <a:srgbClr val="FFCC99"/>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f</a:t>
            </a:r>
          </a:p>
        </p:txBody>
      </p:sp>
      <p:sp>
        <p:nvSpPr>
          <p:cNvPr id="192518" name="Rectangle 5"/>
          <p:cNvSpPr>
            <a:spLocks noChangeArrowheads="1"/>
          </p:cNvSpPr>
          <p:nvPr/>
        </p:nvSpPr>
        <p:spPr bwMode="auto">
          <a:xfrm>
            <a:off x="2590800" y="3657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g</a:t>
            </a:r>
          </a:p>
        </p:txBody>
      </p:sp>
      <p:sp>
        <p:nvSpPr>
          <p:cNvPr id="192519" name="Rectangle 8"/>
          <p:cNvSpPr>
            <a:spLocks noChangeArrowheads="1"/>
          </p:cNvSpPr>
          <p:nvPr/>
        </p:nvSpPr>
        <p:spPr bwMode="auto">
          <a:xfrm>
            <a:off x="228600" y="3657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g</a:t>
            </a:r>
          </a:p>
        </p:txBody>
      </p:sp>
      <p:sp>
        <p:nvSpPr>
          <p:cNvPr id="192520" name="Rectangle 9"/>
          <p:cNvSpPr>
            <a:spLocks noChangeArrowheads="1"/>
          </p:cNvSpPr>
          <p:nvPr/>
        </p:nvSpPr>
        <p:spPr bwMode="auto">
          <a:xfrm>
            <a:off x="2590800" y="5943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g</a:t>
            </a:r>
          </a:p>
        </p:txBody>
      </p:sp>
      <p:sp>
        <p:nvSpPr>
          <p:cNvPr id="192521" name="Rectangle 10"/>
          <p:cNvSpPr>
            <a:spLocks noChangeArrowheads="1"/>
          </p:cNvSpPr>
          <p:nvPr/>
        </p:nvSpPr>
        <p:spPr bwMode="auto">
          <a:xfrm>
            <a:off x="228600" y="5943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g</a:t>
            </a:r>
          </a:p>
        </p:txBody>
      </p:sp>
      <p:sp>
        <p:nvSpPr>
          <p:cNvPr id="192522" name="Rectangle 13"/>
          <p:cNvSpPr>
            <a:spLocks noChangeArrowheads="1"/>
          </p:cNvSpPr>
          <p:nvPr/>
        </p:nvSpPr>
        <p:spPr bwMode="auto">
          <a:xfrm>
            <a:off x="3886200" y="4038600"/>
            <a:ext cx="2057400" cy="1981200"/>
          </a:xfrm>
          <a:prstGeom prst="rect">
            <a:avLst/>
          </a:prstGeom>
          <a:solidFill>
            <a:srgbClr val="FFCC99"/>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f</a:t>
            </a:r>
          </a:p>
        </p:txBody>
      </p:sp>
      <p:sp>
        <p:nvSpPr>
          <p:cNvPr id="192523" name="Rectangle 14"/>
          <p:cNvSpPr>
            <a:spLocks noChangeArrowheads="1"/>
          </p:cNvSpPr>
          <p:nvPr/>
        </p:nvSpPr>
        <p:spPr bwMode="auto">
          <a:xfrm>
            <a:off x="5715000" y="38100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g</a:t>
            </a:r>
          </a:p>
        </p:txBody>
      </p:sp>
      <p:sp>
        <p:nvSpPr>
          <p:cNvPr id="192524" name="Rectangle 15"/>
          <p:cNvSpPr>
            <a:spLocks noChangeArrowheads="1"/>
          </p:cNvSpPr>
          <p:nvPr/>
        </p:nvSpPr>
        <p:spPr bwMode="auto">
          <a:xfrm>
            <a:off x="3657600" y="38100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g</a:t>
            </a:r>
          </a:p>
        </p:txBody>
      </p:sp>
      <p:sp>
        <p:nvSpPr>
          <p:cNvPr id="192525" name="Rectangle 16"/>
          <p:cNvSpPr>
            <a:spLocks noChangeArrowheads="1"/>
          </p:cNvSpPr>
          <p:nvPr/>
        </p:nvSpPr>
        <p:spPr bwMode="auto">
          <a:xfrm>
            <a:off x="5715000" y="57912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g</a:t>
            </a:r>
          </a:p>
        </p:txBody>
      </p:sp>
      <p:sp>
        <p:nvSpPr>
          <p:cNvPr id="192526" name="Rectangle 17"/>
          <p:cNvSpPr>
            <a:spLocks noChangeArrowheads="1"/>
          </p:cNvSpPr>
          <p:nvPr/>
        </p:nvSpPr>
        <p:spPr bwMode="auto">
          <a:xfrm>
            <a:off x="3657600" y="57150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g</a:t>
            </a:r>
          </a:p>
        </p:txBody>
      </p:sp>
      <p:sp>
        <p:nvSpPr>
          <p:cNvPr id="192527" name="Rectangle 19"/>
          <p:cNvSpPr>
            <a:spLocks noChangeArrowheads="1"/>
          </p:cNvSpPr>
          <p:nvPr/>
        </p:nvSpPr>
        <p:spPr bwMode="auto">
          <a:xfrm>
            <a:off x="6858000" y="4038600"/>
            <a:ext cx="2057400" cy="1981200"/>
          </a:xfrm>
          <a:prstGeom prst="rect">
            <a:avLst/>
          </a:prstGeom>
          <a:solidFill>
            <a:srgbClr val="FFCC99"/>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f</a:t>
            </a:r>
          </a:p>
        </p:txBody>
      </p:sp>
      <p:sp>
        <p:nvSpPr>
          <p:cNvPr id="192528" name="Rectangle 18"/>
          <p:cNvSpPr>
            <a:spLocks noChangeArrowheads="1"/>
          </p:cNvSpPr>
          <p:nvPr/>
        </p:nvSpPr>
        <p:spPr bwMode="auto">
          <a:xfrm>
            <a:off x="7086600" y="4191000"/>
            <a:ext cx="1600200" cy="160020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prstClr val="black"/>
              </a:solidFill>
              <a:latin typeface="Calibri" charset="0"/>
              <a:ea typeface="ＭＳ Ｐゴシック" charset="0"/>
              <a:cs typeface="Arial" charset="0"/>
            </a:endParaRPr>
          </a:p>
        </p:txBody>
      </p:sp>
      <p:sp>
        <p:nvSpPr>
          <p:cNvPr id="192529" name="Rectangle 20"/>
          <p:cNvSpPr>
            <a:spLocks noChangeArrowheads="1"/>
          </p:cNvSpPr>
          <p:nvPr/>
        </p:nvSpPr>
        <p:spPr bwMode="auto">
          <a:xfrm>
            <a:off x="8458200" y="4038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g</a:t>
            </a:r>
          </a:p>
        </p:txBody>
      </p:sp>
      <p:sp>
        <p:nvSpPr>
          <p:cNvPr id="192530" name="Rectangle 21"/>
          <p:cNvSpPr>
            <a:spLocks noChangeArrowheads="1"/>
          </p:cNvSpPr>
          <p:nvPr/>
        </p:nvSpPr>
        <p:spPr bwMode="auto">
          <a:xfrm>
            <a:off x="6858000" y="4038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g</a:t>
            </a:r>
          </a:p>
        </p:txBody>
      </p:sp>
      <p:sp>
        <p:nvSpPr>
          <p:cNvPr id="192531" name="Rectangle 22"/>
          <p:cNvSpPr>
            <a:spLocks noChangeArrowheads="1"/>
          </p:cNvSpPr>
          <p:nvPr/>
        </p:nvSpPr>
        <p:spPr bwMode="auto">
          <a:xfrm>
            <a:off x="8458200" y="5562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g</a:t>
            </a:r>
          </a:p>
        </p:txBody>
      </p:sp>
      <p:sp>
        <p:nvSpPr>
          <p:cNvPr id="192532" name="Rectangle 23"/>
          <p:cNvSpPr>
            <a:spLocks noChangeArrowheads="1"/>
          </p:cNvSpPr>
          <p:nvPr/>
        </p:nvSpPr>
        <p:spPr bwMode="auto">
          <a:xfrm>
            <a:off x="6858000" y="5562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a:solidFill>
                  <a:prstClr val="black"/>
                </a:solidFill>
                <a:latin typeface="Calibri" charset="0"/>
                <a:ea typeface="ＭＳ Ｐゴシック" charset="0"/>
                <a:cs typeface="Arial" charset="0"/>
              </a:rPr>
              <a:t>g</a:t>
            </a:r>
          </a:p>
        </p:txBody>
      </p:sp>
      <p:sp>
        <p:nvSpPr>
          <p:cNvPr id="192533" name="Text Box 24"/>
          <p:cNvSpPr txBox="1">
            <a:spLocks noChangeArrowheads="1"/>
          </p:cNvSpPr>
          <p:nvPr/>
        </p:nvSpPr>
        <p:spPr bwMode="auto">
          <a:xfrm>
            <a:off x="1330325" y="3392488"/>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cs typeface="Arial" charset="0"/>
              </a:rPr>
              <a:t>full</a:t>
            </a:r>
          </a:p>
        </p:txBody>
      </p:sp>
      <p:sp>
        <p:nvSpPr>
          <p:cNvPr id="192534" name="Text Box 25"/>
          <p:cNvSpPr txBox="1">
            <a:spLocks noChangeArrowheads="1"/>
          </p:cNvSpPr>
          <p:nvPr/>
        </p:nvSpPr>
        <p:spPr bwMode="auto">
          <a:xfrm>
            <a:off x="4495800" y="3429000"/>
            <a:ext cx="93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cs typeface="Arial" charset="0"/>
              </a:rPr>
              <a:t>same</a:t>
            </a:r>
          </a:p>
        </p:txBody>
      </p:sp>
      <p:sp>
        <p:nvSpPr>
          <p:cNvPr id="192535" name="Text Box 26"/>
          <p:cNvSpPr txBox="1">
            <a:spLocks noChangeArrowheads="1"/>
          </p:cNvSpPr>
          <p:nvPr/>
        </p:nvSpPr>
        <p:spPr bwMode="auto">
          <a:xfrm>
            <a:off x="7391400" y="3429000"/>
            <a:ext cx="81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US">
                <a:solidFill>
                  <a:prstClr val="black"/>
                </a:solidFill>
                <a:cs typeface="Arial" charset="0"/>
              </a:rPr>
              <a:t>valid</a:t>
            </a:r>
          </a:p>
        </p:txBody>
      </p:sp>
      <p:pic>
        <p:nvPicPr>
          <p:cNvPr id="192536" name="Picture 12"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3581400"/>
            <a:ext cx="6207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7" name="Picture 12"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581400"/>
            <a:ext cx="6207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8" name="Picture 12"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867400"/>
            <a:ext cx="6207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9" name="Picture 12"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5867400"/>
            <a:ext cx="6207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40" name="Picture 12"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0288" y="3733800"/>
            <a:ext cx="6207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41" name="Picture 12"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733800"/>
            <a:ext cx="6207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42" name="Picture 12"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5715000"/>
            <a:ext cx="6207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43" name="Picture 12"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715000"/>
            <a:ext cx="6207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44" name="Picture 12"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962400"/>
            <a:ext cx="6207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45" name="Picture 12"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3962400"/>
            <a:ext cx="6207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46" name="Picture 12"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913" y="5486400"/>
            <a:ext cx="6223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47" name="Picture 12"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5486400"/>
            <a:ext cx="6207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96675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 = 1$&#10;\end{document}&#10;"/>
  <p:tag name="EXTERNALNAME" val="Edittex"/>
  <p:tag name="BLEND" val="False"/>
  <p:tag name="TRANSPARENT" val="False"/>
  <p:tag name="BITMAPFORMAT" val="bmpmono"/>
  <p:tag name="DEBUGINTERACTIVE" val="True"/>
  <p:tag name="ORIGWIDTH" val="202.5"/>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 = 2$&#10;\end{document}&#10;"/>
  <p:tag name="EXTERNALNAME" val="Edittex"/>
  <p:tag name="BLEND" val="False"/>
  <p:tag name="TRANSPARENT" val="False"/>
  <p:tag name="BITMAPFORMAT" val="bmpmono"/>
  <p:tag name="DEBUGINTERACTIVE" val="True"/>
  <p:tag name="ORIGWIDTH" val="206.125"/>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2682</Words>
  <Application>Microsoft Macintosh PowerPoint</Application>
  <PresentationFormat>On-screen Show (4:3)</PresentationFormat>
  <Paragraphs>597</Paragraphs>
  <Slides>75</Slides>
  <Notes>60</Notes>
  <HiddenSlides>0</HiddenSlides>
  <MMClips>0</MMClips>
  <ScaleCrop>false</ScaleCrop>
  <HeadingPairs>
    <vt:vector size="6" baseType="variant">
      <vt:variant>
        <vt:lpstr>Theme</vt:lpstr>
      </vt:variant>
      <vt:variant>
        <vt:i4>3</vt:i4>
      </vt:variant>
      <vt:variant>
        <vt:lpstr>Embedded OLE Servers</vt:lpstr>
      </vt:variant>
      <vt:variant>
        <vt:i4>6</vt:i4>
      </vt:variant>
      <vt:variant>
        <vt:lpstr>Slide Titles</vt:lpstr>
      </vt:variant>
      <vt:variant>
        <vt:i4>75</vt:i4>
      </vt:variant>
    </vt:vector>
  </HeadingPairs>
  <TitlesOfParts>
    <vt:vector size="84" baseType="lpstr">
      <vt:lpstr>6_Office Theme</vt:lpstr>
      <vt:lpstr>1_Default Design</vt:lpstr>
      <vt:lpstr>Blank Presentation</vt:lpstr>
      <vt:lpstr>MathType 4.0 Equation</vt:lpstr>
      <vt:lpstr>Microsoft Equation</vt:lpstr>
      <vt:lpstr>Adobe Photoshop Image</vt:lpstr>
      <vt:lpstr>Microsoft Photo Editor 3.0 Photo</vt:lpstr>
      <vt:lpstr>Bitmap Image</vt:lpstr>
      <vt:lpstr>Microsoft Equation 3.0</vt:lpstr>
      <vt:lpstr>Image Filtering</vt:lpstr>
      <vt:lpstr>Overview of Filtering</vt:lpstr>
      <vt:lpstr>Overview of Filtering</vt:lpstr>
      <vt:lpstr>Motivation: Noise reduction</vt:lpstr>
      <vt:lpstr>Moving average</vt:lpstr>
      <vt:lpstr>Defining Convolution</vt:lpstr>
      <vt:lpstr>Key properties</vt:lpstr>
      <vt:lpstr>Properties in more detail</vt:lpstr>
      <vt:lpstr>Annoying details</vt:lpstr>
      <vt:lpstr>Annoying details</vt:lpstr>
      <vt:lpstr>Annoying details</vt:lpstr>
      <vt:lpstr>Practice with linear filters</vt:lpstr>
      <vt:lpstr>Practice with linear filters</vt:lpstr>
      <vt:lpstr>Practice with linear filters</vt:lpstr>
      <vt:lpstr>Practice with linear filters</vt:lpstr>
      <vt:lpstr>Practice with linear filters</vt:lpstr>
      <vt:lpstr>Practice with linear filters</vt:lpstr>
      <vt:lpstr>Practice with linear filters</vt:lpstr>
      <vt:lpstr>Practice with linear filters</vt:lpstr>
      <vt:lpstr>Sharpening</vt:lpstr>
      <vt:lpstr>Spatial resolution and color</vt:lpstr>
      <vt:lpstr>Blurring the G component</vt:lpstr>
      <vt:lpstr>Blurring the R component</vt:lpstr>
      <vt:lpstr>Blurring the B component</vt:lpstr>
      <vt:lpstr>PowerPoint Presentation</vt:lpstr>
      <vt:lpstr>Lab color components</vt:lpstr>
      <vt:lpstr>Blurring the L Lab component</vt:lpstr>
      <vt:lpstr>Blurring the a Lab component</vt:lpstr>
      <vt:lpstr>Blurring the b Lab component</vt:lpstr>
      <vt:lpstr>Overview of Filtering</vt:lpstr>
      <vt:lpstr>Smoothing with box filter revisited</vt:lpstr>
      <vt:lpstr>Smoothing with box filter revisited</vt:lpstr>
      <vt:lpstr>Gaussian Kernel</vt:lpstr>
      <vt:lpstr>Choosing kernel width</vt:lpstr>
      <vt:lpstr>Choosing kernel width</vt:lpstr>
      <vt:lpstr>Example: Smoothing with a Gaussian</vt:lpstr>
      <vt:lpstr>Mean vs. Gaussian filtering</vt:lpstr>
      <vt:lpstr>Gaussian filters</vt:lpstr>
      <vt:lpstr>Separability of the Gaussian filter</vt:lpstr>
      <vt:lpstr>Separability example</vt:lpstr>
      <vt:lpstr>Overview of Filtering</vt:lpstr>
      <vt:lpstr>Alternative idea: Median filtering</vt:lpstr>
      <vt:lpstr>Median filter</vt:lpstr>
      <vt:lpstr>Median filtering results</vt:lpstr>
      <vt:lpstr>Median vs. Gaussian filtering</vt:lpstr>
      <vt:lpstr>Edges</vt:lpstr>
      <vt:lpstr>Edge detection</vt:lpstr>
      <vt:lpstr>Origin of edges</vt:lpstr>
      <vt:lpstr>Edges in the Visual Cortex</vt:lpstr>
      <vt:lpstr>Image gradient</vt:lpstr>
      <vt:lpstr>Differentiation and convolution</vt:lpstr>
      <vt:lpstr>Finite difference filters</vt:lpstr>
      <vt:lpstr>Finite differences: example</vt:lpstr>
      <vt:lpstr>Effects of noise</vt:lpstr>
      <vt:lpstr>Effects of noise</vt:lpstr>
      <vt:lpstr>Solution: smooth first</vt:lpstr>
      <vt:lpstr>Derivative theorem of convolution</vt:lpstr>
      <vt:lpstr>Derivative of Gaussian filter</vt:lpstr>
      <vt:lpstr>Scale of Gaussian derivative filter</vt:lpstr>
      <vt:lpstr>Implementation issues</vt:lpstr>
      <vt:lpstr>Designing an edge detector</vt:lpstr>
      <vt:lpstr>Canny edge detector</vt:lpstr>
      <vt:lpstr>Canny edge detector</vt:lpstr>
      <vt:lpstr>Non-maximum suppression</vt:lpstr>
      <vt:lpstr>Example</vt:lpstr>
      <vt:lpstr>Example</vt:lpstr>
      <vt:lpstr>Example</vt:lpstr>
      <vt:lpstr>Example</vt:lpstr>
      <vt:lpstr>Canny edge detector</vt:lpstr>
      <vt:lpstr>Edge linking</vt:lpstr>
      <vt:lpstr>Canny edge detector</vt:lpstr>
      <vt:lpstr>Hysteresis thresholding</vt:lpstr>
      <vt:lpstr>Hysteresis thresholding</vt:lpstr>
      <vt:lpstr>Effect of  (Gaussian kernel spread/size)</vt:lpstr>
      <vt:lpstr>Edge detection is just the beginning…</vt:lpstr>
    </vt:vector>
  </TitlesOfParts>
  <Company>CIMS, New York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Filtering</dc:title>
  <dc:creator>Rob Fergus</dc:creator>
  <cp:lastModifiedBy>Rob Fergus</cp:lastModifiedBy>
  <cp:revision>1</cp:revision>
  <dcterms:created xsi:type="dcterms:W3CDTF">2012-01-31T02:39:42Z</dcterms:created>
  <dcterms:modified xsi:type="dcterms:W3CDTF">2012-01-31T02:40:28Z</dcterms:modified>
</cp:coreProperties>
</file>