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67" r:id="rId5"/>
    <p:sldId id="271" r:id="rId6"/>
    <p:sldId id="262" r:id="rId7"/>
    <p:sldId id="261" r:id="rId8"/>
    <p:sldId id="264" r:id="rId9"/>
    <p:sldId id="259" r:id="rId10"/>
    <p:sldId id="263" r:id="rId11"/>
    <p:sldId id="279" r:id="rId12"/>
    <p:sldId id="280" r:id="rId13"/>
    <p:sldId id="283" r:id="rId14"/>
    <p:sldId id="265" r:id="rId15"/>
    <p:sldId id="268" r:id="rId16"/>
    <p:sldId id="269" r:id="rId17"/>
    <p:sldId id="270" r:id="rId18"/>
    <p:sldId id="278" r:id="rId19"/>
    <p:sldId id="272" r:id="rId20"/>
    <p:sldId id="273" r:id="rId21"/>
    <p:sldId id="274" r:id="rId22"/>
    <p:sldId id="290" r:id="rId23"/>
    <p:sldId id="275" r:id="rId24"/>
    <p:sldId id="276" r:id="rId25"/>
    <p:sldId id="281" r:id="rId26"/>
    <p:sldId id="282" r:id="rId27"/>
    <p:sldId id="284" r:id="rId28"/>
    <p:sldId id="285" r:id="rId29"/>
    <p:sldId id="260" r:id="rId30"/>
    <p:sldId id="288" r:id="rId31"/>
    <p:sldId id="289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4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13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9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9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1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4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0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8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2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99355-DE3E-48E7-8652-68541D10E6A6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087D-07F4-42F4-B1C4-9F97DFCDF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effectLst/>
              </a:rPr>
              <a:t>Automating the foundations of physics, starting from the experiments</a:t>
            </a:r>
            <a:r>
              <a:rPr lang="en-US" b="1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Ernest Davis, New York University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ACMES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May 14, 2016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76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Bayesian formulation </a:t>
            </a:r>
            <a:br>
              <a:rPr lang="en-US" dirty="0" smtClean="0"/>
            </a:br>
            <a:r>
              <a:rPr lang="en-US" dirty="0" smtClean="0"/>
              <a:t>(as straw man and framework)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Space of scientific theories </a:t>
            </a:r>
            <a:r>
              <a:rPr lang="el-GR" dirty="0" smtClean="0">
                <a:latin typeface="Cambria Math"/>
                <a:ea typeface="Cambria Math"/>
              </a:rPr>
              <a:t>Φ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Experiments/observations E.</a:t>
            </a:r>
          </a:p>
          <a:p>
            <a:pPr marL="0" indent="0">
              <a:buNone/>
            </a:pPr>
            <a:r>
              <a:rPr lang="en-US" dirty="0" smtClean="0"/>
              <a:t>Outcomes D</a:t>
            </a:r>
            <a:r>
              <a:rPr lang="en-US" baseline="-25000" dirty="0" smtClean="0"/>
              <a:t>E</a:t>
            </a:r>
          </a:p>
          <a:p>
            <a:pPr marL="0" indent="0" algn="ctr">
              <a:buNone/>
            </a:pPr>
            <a:r>
              <a:rPr lang="en-US" dirty="0" err="1" smtClean="0"/>
              <a:t>argmax</a:t>
            </a:r>
            <a:r>
              <a:rPr lang="en-US" baseline="-25000" dirty="0" err="1" smtClean="0"/>
              <a:t>H</a:t>
            </a:r>
            <a:r>
              <a:rPr lang="el-GR" baseline="-25000" dirty="0" smtClean="0">
                <a:latin typeface="Cambria Math"/>
                <a:ea typeface="Cambria Math"/>
              </a:rPr>
              <a:t>∈Φ</a:t>
            </a:r>
            <a:r>
              <a:rPr lang="en-US" baseline="-25000" dirty="0" smtClean="0">
                <a:latin typeface="Cambria Math"/>
                <a:ea typeface="Cambria Math"/>
              </a:rPr>
              <a:t> </a:t>
            </a:r>
            <a:r>
              <a:rPr lang="en-US" dirty="0" smtClean="0"/>
              <a:t>P(H|D</a:t>
            </a:r>
            <a:r>
              <a:rPr lang="en-US" baseline="-25000" dirty="0" smtClean="0"/>
              <a:t> </a:t>
            </a:r>
            <a:r>
              <a:rPr lang="en-US" baseline="-25000" dirty="0"/>
              <a:t>E </a:t>
            </a:r>
            <a:r>
              <a:rPr lang="en-US" dirty="0" smtClean="0"/>
              <a:t>)</a:t>
            </a:r>
            <a:r>
              <a:rPr lang="en-US" baseline="-25000" dirty="0" smtClean="0">
                <a:latin typeface="Cambria Math"/>
                <a:ea typeface="Cambria Math"/>
              </a:rPr>
              <a:t>  =</a:t>
            </a:r>
          </a:p>
          <a:p>
            <a:pPr marL="0" indent="0" algn="ctr">
              <a:buNone/>
            </a:pPr>
            <a:r>
              <a:rPr lang="en-US" dirty="0" err="1"/>
              <a:t>argmax</a:t>
            </a:r>
            <a:r>
              <a:rPr lang="en-US" baseline="-25000" dirty="0" err="1"/>
              <a:t>H</a:t>
            </a:r>
            <a:r>
              <a:rPr lang="el-GR" baseline="-25000" dirty="0">
                <a:latin typeface="Cambria Math"/>
                <a:ea typeface="Cambria Math"/>
              </a:rPr>
              <a:t>∈Φ</a:t>
            </a:r>
            <a:r>
              <a:rPr lang="en-US" baseline="-25000" dirty="0">
                <a:latin typeface="Cambria Math"/>
                <a:ea typeface="Cambria Math"/>
              </a:rPr>
              <a:t> </a:t>
            </a:r>
            <a:r>
              <a:rPr lang="en-US" baseline="-25000" dirty="0" smtClean="0">
                <a:latin typeface="Cambria Math"/>
                <a:ea typeface="Cambria Math"/>
              </a:rPr>
              <a:t> </a:t>
            </a:r>
            <a:r>
              <a:rPr lang="en-US" dirty="0" smtClean="0"/>
              <a:t>P(D</a:t>
            </a:r>
            <a:r>
              <a:rPr lang="en-US" baseline="-25000" dirty="0" smtClean="0"/>
              <a:t> </a:t>
            </a:r>
            <a:r>
              <a:rPr lang="en-US" baseline="-25000" dirty="0"/>
              <a:t>E </a:t>
            </a:r>
            <a:r>
              <a:rPr lang="en-US" dirty="0" smtClean="0"/>
              <a:t>|H) </a:t>
            </a:r>
            <a:r>
              <a:rPr lang="en-US" dirty="0" smtClean="0">
                <a:latin typeface="Cambria Math"/>
                <a:ea typeface="Cambria Math"/>
              </a:rPr>
              <a:t>∙ </a:t>
            </a:r>
            <a:r>
              <a:rPr lang="en-US" dirty="0" smtClean="0"/>
              <a:t>P(H)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Leave aside the question of probabilities.</a:t>
            </a:r>
          </a:p>
          <a:p>
            <a:pPr marL="0" indent="0">
              <a:buNone/>
            </a:pPr>
            <a:r>
              <a:rPr lang="en-US" i="1" dirty="0" smtClean="0"/>
              <a:t>In what language can one express all possible theories in </a:t>
            </a:r>
            <a:r>
              <a:rPr lang="el-GR" dirty="0" smtClean="0">
                <a:latin typeface="Cambria Math"/>
                <a:ea typeface="Cambria Math"/>
              </a:rPr>
              <a:t>Φ</a:t>
            </a:r>
            <a:r>
              <a:rPr lang="en-US" dirty="0" smtClean="0">
                <a:latin typeface="Cambria Math"/>
                <a:ea typeface="Cambria Math"/>
              </a:rPr>
              <a:t>,  </a:t>
            </a:r>
            <a:r>
              <a:rPr lang="en-US" i="1" dirty="0" smtClean="0"/>
              <a:t>and all </a:t>
            </a:r>
            <a:r>
              <a:rPr lang="en-US" i="1" dirty="0"/>
              <a:t>possible </a:t>
            </a:r>
            <a:r>
              <a:rPr lang="en-US" i="1" dirty="0" smtClean="0"/>
              <a:t>experiments </a:t>
            </a:r>
            <a:r>
              <a:rPr lang="en-US" dirty="0" smtClean="0"/>
              <a:t>E?</a:t>
            </a:r>
          </a:p>
          <a:p>
            <a:pPr marL="0" indent="0">
              <a:buNone/>
            </a:pPr>
            <a:r>
              <a:rPr lang="en-US" i="1" dirty="0" smtClean="0"/>
              <a:t>Is there a theory-neutral language of experiments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2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Bayesian formulation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Excludes concept learning. </a:t>
            </a:r>
          </a:p>
          <a:p>
            <a:pPr marL="457200" lvl="1" indent="0">
              <a:buNone/>
            </a:pPr>
            <a:r>
              <a:rPr lang="en-US" dirty="0" smtClean="0"/>
              <a:t>E.g. Suppose that physics contains a statement about electrons.</a:t>
            </a:r>
          </a:p>
          <a:p>
            <a:pPr marL="457200" lvl="1" indent="0">
              <a:buNone/>
            </a:pPr>
            <a:r>
              <a:rPr lang="en-US" dirty="0" smtClean="0"/>
              <a:t>That statement has a prior probability.</a:t>
            </a:r>
          </a:p>
          <a:p>
            <a:pPr marL="457200" lvl="1" indent="0">
              <a:buNone/>
            </a:pPr>
            <a:r>
              <a:rPr lang="en-US" dirty="0" smtClean="0"/>
              <a:t>Therefore, the concept of electrons must exist </a:t>
            </a:r>
            <a:r>
              <a:rPr lang="en-US" i="1" dirty="0" smtClean="0"/>
              <a:t>ab initio.</a:t>
            </a:r>
          </a:p>
          <a:p>
            <a:r>
              <a:rPr lang="en-US" dirty="0" smtClean="0"/>
              <a:t>However, concept formation is inherently problematic </a:t>
            </a:r>
            <a:r>
              <a:rPr lang="en-US" smtClean="0"/>
              <a:t>(Fodor).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Mathematical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Concepts are formally defined in terms of foundational concepts e.g. set theory.</a:t>
            </a:r>
          </a:p>
          <a:p>
            <a:pPr marL="400050" lvl="1" indent="0">
              <a:buNone/>
            </a:pPr>
            <a:r>
              <a:rPr lang="en-US" dirty="0"/>
              <a:t>A</a:t>
            </a:r>
            <a:r>
              <a:rPr lang="en-US" dirty="0" smtClean="0"/>
              <a:t> rational number is an equivalence class of integer </a:t>
            </a:r>
            <a:r>
              <a:rPr lang="en-US" dirty="0" smtClean="0"/>
              <a:t>pairs.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/>
              <a:t>A</a:t>
            </a:r>
            <a:r>
              <a:rPr lang="en-US" dirty="0" smtClean="0"/>
              <a:t> group is a pair of a set and an operation that is associative, has </a:t>
            </a:r>
            <a:r>
              <a:rPr lang="en-US" dirty="0" smtClean="0"/>
              <a:t>an identity, </a:t>
            </a:r>
            <a:r>
              <a:rPr lang="en-US" dirty="0" smtClean="0"/>
              <a:t>and has an inverse.</a:t>
            </a:r>
          </a:p>
          <a:p>
            <a:pPr marL="0" indent="0">
              <a:buNone/>
            </a:pPr>
            <a:r>
              <a:rPr lang="en-US" dirty="0" smtClean="0"/>
              <a:t>Whether this exhausts the intuitive meaning of these concepts is debatable.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7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Automated concept exploration in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AM (</a:t>
            </a:r>
            <a:r>
              <a:rPr lang="en-US" dirty="0" err="1" smtClean="0"/>
              <a:t>Lenat</a:t>
            </a:r>
            <a:r>
              <a:rPr lang="en-US" dirty="0" smtClean="0"/>
              <a:t>, 1977)</a:t>
            </a:r>
          </a:p>
          <a:p>
            <a:r>
              <a:rPr lang="en-US" dirty="0" smtClean="0"/>
              <a:t>Starting with set theory, built up concepts such as</a:t>
            </a:r>
          </a:p>
          <a:p>
            <a:pPr lvl="1"/>
            <a:r>
              <a:rPr lang="en-US" dirty="0" smtClean="0"/>
              <a:t>Natural numbers</a:t>
            </a:r>
          </a:p>
          <a:p>
            <a:pPr lvl="1"/>
            <a:r>
              <a:rPr lang="en-US" dirty="0" smtClean="0"/>
              <a:t>Addition</a:t>
            </a:r>
          </a:p>
          <a:p>
            <a:pPr lvl="1"/>
            <a:r>
              <a:rPr lang="en-US" dirty="0" smtClean="0"/>
              <a:t>Multiplication</a:t>
            </a:r>
          </a:p>
          <a:p>
            <a:pPr lvl="1"/>
            <a:r>
              <a:rPr lang="en-US" dirty="0" smtClean="0"/>
              <a:t>Prime number</a:t>
            </a:r>
          </a:p>
          <a:p>
            <a:pPr lvl="1"/>
            <a:r>
              <a:rPr lang="en-US" dirty="0" smtClean="0"/>
              <a:t>Maximally divisible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6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i="1" dirty="0" smtClean="0"/>
              <a:t> </a:t>
            </a:r>
            <a:r>
              <a:rPr lang="en-US" i="1" dirty="0" err="1" smtClean="0"/>
              <a:t>Gedanken</a:t>
            </a:r>
            <a:r>
              <a:rPr lang="en-US" dirty="0" smtClean="0"/>
              <a:t> Meta-experiment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Sonya is a student. Tatyana is a teacher.</a:t>
            </a:r>
          </a:p>
          <a:p>
            <a:pPr marL="0" indent="0">
              <a:buNone/>
            </a:pPr>
            <a:r>
              <a:rPr lang="en-US" dirty="0" smtClean="0"/>
              <a:t>Tatyana is trying to teach Sonya physics. </a:t>
            </a:r>
          </a:p>
          <a:p>
            <a:pPr marL="0" indent="0">
              <a:buNone/>
            </a:pPr>
            <a:r>
              <a:rPr lang="en-US" sz="3200" dirty="0" smtClean="0"/>
              <a:t>Sonya is very bright, but skeptical; she takes as little as possible on faith.</a:t>
            </a:r>
          </a:p>
          <a:p>
            <a:pPr marL="0" indent="0">
              <a:buNone/>
            </a:pPr>
            <a:r>
              <a:rPr lang="en-US" sz="3200" dirty="0" smtClean="0"/>
              <a:t>Specifically Tatyana needs to show Sonya:</a:t>
            </a:r>
          </a:p>
          <a:p>
            <a:r>
              <a:rPr lang="en-US" dirty="0" smtClean="0"/>
              <a:t>Sufficient experimental evidence for every theoretical claim.</a:t>
            </a:r>
          </a:p>
          <a:p>
            <a:r>
              <a:rPr lang="en-US" sz="3200" dirty="0" smtClean="0"/>
              <a:t>Justification, theoretical or empirical, for every piece of equipment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400050" lvl="1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9757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to skepticism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417638"/>
            <a:ext cx="8229600" cy="5211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Sonya accepts: </a:t>
            </a:r>
          </a:p>
          <a:p>
            <a:r>
              <a:rPr lang="en-US" dirty="0"/>
              <a:t>T</a:t>
            </a:r>
            <a:r>
              <a:rPr lang="en-US" dirty="0" smtClean="0"/>
              <a:t>he approximate validity of human perceptions.</a:t>
            </a:r>
          </a:p>
          <a:p>
            <a:r>
              <a:rPr lang="en-US" dirty="0" smtClean="0"/>
              <a:t>The approximate validity of commonsense physics.</a:t>
            </a:r>
          </a:p>
          <a:p>
            <a:r>
              <a:rPr lang="en-US" dirty="0" smtClean="0"/>
              <a:t>“Raw” data at the level published in reputable venues</a:t>
            </a:r>
          </a:p>
          <a:p>
            <a:r>
              <a:rPr lang="en-US" dirty="0" smtClean="0"/>
              <a:t>The integrity of the scientific infrastructure.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36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Tatyana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Chooses and presents the experiments.</a:t>
            </a:r>
          </a:p>
          <a:p>
            <a:r>
              <a:rPr lang="en-US" dirty="0" smtClean="0"/>
              <a:t>Explains the concepts.</a:t>
            </a:r>
          </a:p>
          <a:p>
            <a:r>
              <a:rPr lang="en-US" dirty="0" smtClean="0"/>
              <a:t>Teaches the standard terminology.</a:t>
            </a:r>
          </a:p>
          <a:p>
            <a:r>
              <a:rPr lang="en-US" dirty="0" smtClean="0"/>
              <a:t>Presents the theory that the experiments support.</a:t>
            </a:r>
          </a:p>
          <a:p>
            <a:r>
              <a:rPr lang="en-US" dirty="0" smtClean="0"/>
              <a:t>May not cherry pick results. E.g. show data points that lie perfectly on the theoretical curve.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With Tatyana’s help, Sonya’s task is much easier than that of the scientific community facing the world.</a:t>
            </a:r>
          </a:p>
          <a:p>
            <a:pPr marL="0" indent="0">
              <a:buNone/>
            </a:pPr>
            <a:r>
              <a:rPr lang="en-US" sz="3600" dirty="0" smtClean="0"/>
              <a:t>She can focus on the right issues.</a:t>
            </a:r>
          </a:p>
          <a:p>
            <a:r>
              <a:rPr lang="en-US" dirty="0" smtClean="0"/>
              <a:t>The general relation of the tides to the moon may be worth including.</a:t>
            </a:r>
          </a:p>
          <a:p>
            <a:r>
              <a:rPr lang="en-US" dirty="0" smtClean="0"/>
              <a:t>The specifics of timing and height of the tides is probably too complicated </a:t>
            </a:r>
            <a:r>
              <a:rPr lang="en-US" smtClean="0"/>
              <a:t>to include.</a:t>
            </a:r>
            <a:endParaRPr lang="en-US" dirty="0" smtClean="0"/>
          </a:p>
          <a:p>
            <a:r>
              <a:rPr lang="en-US" dirty="0" smtClean="0"/>
              <a:t>There is no point trying to relate the movement of the planets to the fall of empires.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Analogously in math, Tatyana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ingles out the theories that are worth studying.</a:t>
            </a:r>
          </a:p>
          <a:p>
            <a:r>
              <a:rPr lang="en-US" dirty="0" smtClean="0"/>
              <a:t>Defines the concepts</a:t>
            </a:r>
          </a:p>
          <a:p>
            <a:r>
              <a:rPr lang="en-US" dirty="0" smtClean="0"/>
              <a:t>Presents the proofs.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73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“all of physics”?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say “All the physics that a physics major is expected to know.”</a:t>
            </a:r>
          </a:p>
          <a:p>
            <a:r>
              <a:rPr lang="en-US" dirty="0" smtClean="0"/>
              <a:t>Lower bound: The foundational theories: quantum theory; fundamental fields and forces; elementary particles; general relativity.</a:t>
            </a:r>
          </a:p>
        </p:txBody>
      </p:sp>
    </p:spTree>
    <p:extLst>
      <p:ext uri="{BB962C8B-B14F-4D97-AF65-F5344CB8AC3E}">
        <p14:creationId xmlns:p14="http://schemas.microsoft.com/office/powerpoint/2010/main" val="358978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talk has no connection to the conference.</a:t>
            </a:r>
          </a:p>
          <a:p>
            <a:r>
              <a:rPr lang="en-US" dirty="0" smtClean="0"/>
              <a:t>I’m not competent to give the talk.</a:t>
            </a:r>
          </a:p>
          <a:p>
            <a:pPr lvl="1"/>
            <a:r>
              <a:rPr lang="en-US" dirty="0" smtClean="0"/>
              <a:t>I don’t know enough philosophy of science.</a:t>
            </a:r>
          </a:p>
          <a:p>
            <a:pPr lvl="1"/>
            <a:r>
              <a:rPr lang="en-US" dirty="0" smtClean="0"/>
              <a:t>I don’t know nearly enough physics.</a:t>
            </a:r>
          </a:p>
          <a:p>
            <a:pPr marL="0" indent="0">
              <a:buNone/>
            </a:pPr>
            <a:r>
              <a:rPr lang="en-US" dirty="0" smtClean="0"/>
              <a:t>However,</a:t>
            </a:r>
          </a:p>
          <a:p>
            <a:r>
              <a:rPr lang="en-US" dirty="0" smtClean="0"/>
              <a:t>I’ve been thinking about this for 35 years.</a:t>
            </a:r>
          </a:p>
          <a:p>
            <a:r>
              <a:rPr lang="en-US" dirty="0" smtClean="0"/>
              <a:t>I don’t have a better venue</a:t>
            </a:r>
          </a:p>
          <a:p>
            <a:r>
              <a:rPr lang="en-US" dirty="0" smtClean="0"/>
              <a:t>I don’t know of anyone else who has thought about it</a:t>
            </a:r>
            <a:r>
              <a:rPr lang="en-US" dirty="0"/>
              <a:t> </a:t>
            </a:r>
            <a:r>
              <a:rPr lang="en-US" dirty="0" smtClean="0"/>
              <a:t>in these terms.</a:t>
            </a:r>
          </a:p>
          <a:p>
            <a:r>
              <a:rPr lang="en-US" dirty="0" smtClean="0"/>
              <a:t>I hope you folks will be interested.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the foundations don’t suffice:</a:t>
            </a:r>
            <a:br>
              <a:rPr lang="en-US" dirty="0" smtClean="0"/>
            </a:br>
            <a:r>
              <a:rPr lang="en-US" dirty="0" smtClean="0"/>
              <a:t>Super-elementary phenomena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Atoms</a:t>
            </a:r>
          </a:p>
          <a:p>
            <a:r>
              <a:rPr lang="en-US" dirty="0" smtClean="0"/>
              <a:t>Light</a:t>
            </a:r>
          </a:p>
          <a:p>
            <a:r>
              <a:rPr lang="en-US" dirty="0" smtClean="0"/>
              <a:t>Cosmology</a:t>
            </a:r>
          </a:p>
          <a:p>
            <a:r>
              <a:rPr lang="en-US" dirty="0" smtClean="0"/>
              <a:t>Thermodynamics = Stat. mech. (or is that foundational?)</a:t>
            </a:r>
          </a:p>
          <a:p>
            <a:pPr marL="0" indent="0">
              <a:buNone/>
            </a:pPr>
            <a:r>
              <a:rPr lang="en-US" dirty="0" smtClean="0"/>
              <a:t>More questionable cases:</a:t>
            </a:r>
          </a:p>
          <a:p>
            <a:r>
              <a:rPr lang="en-US" dirty="0" smtClean="0"/>
              <a:t>Sound is longitudinal pressure waves.</a:t>
            </a:r>
          </a:p>
          <a:p>
            <a:r>
              <a:rPr lang="en-US" dirty="0" smtClean="0"/>
              <a:t>Lightening is electricity. Ferromagnetism.</a:t>
            </a:r>
          </a:p>
          <a:p>
            <a:r>
              <a:rPr lang="en-US" dirty="0" smtClean="0"/>
              <a:t>Chemical bond is determined by interaction of outer electrons.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24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the foundations don’t suffice: Grounding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equation of gravity is just a differential equation.</a:t>
            </a:r>
          </a:p>
          <a:p>
            <a:r>
              <a:rPr lang="en-US" dirty="0" smtClean="0"/>
              <a:t>You have to understand its manifestation in experiments and observations:</a:t>
            </a:r>
          </a:p>
          <a:p>
            <a:pPr marL="857250" lvl="1" indent="-457200"/>
            <a:r>
              <a:rPr lang="en-US" dirty="0"/>
              <a:t>O</a:t>
            </a:r>
            <a:r>
              <a:rPr lang="en-US" dirty="0" smtClean="0"/>
              <a:t>bjects on spring scales</a:t>
            </a:r>
          </a:p>
          <a:p>
            <a:pPr marL="857250" lvl="1" indent="-457200"/>
            <a:r>
              <a:rPr lang="en-US" dirty="0" smtClean="0"/>
              <a:t>Falling objects</a:t>
            </a:r>
          </a:p>
          <a:p>
            <a:pPr marL="857250" lvl="1" indent="-457200"/>
            <a:r>
              <a:rPr lang="en-US" dirty="0" smtClean="0"/>
              <a:t>Solar system</a:t>
            </a:r>
          </a:p>
          <a:p>
            <a:pPr marL="857250" lvl="1" indent="-457200"/>
            <a:r>
              <a:rPr lang="en-US" dirty="0" smtClean="0"/>
              <a:t>Tides</a:t>
            </a:r>
          </a:p>
          <a:p>
            <a:pPr marL="857250" lvl="1" indent="-457200"/>
            <a:r>
              <a:rPr lang="en-US" dirty="0" smtClean="0"/>
              <a:t>Stars</a:t>
            </a:r>
          </a:p>
          <a:p>
            <a:pPr marL="857250" lvl="1" indent="-457200"/>
            <a:r>
              <a:rPr lang="en-US" dirty="0" smtClean="0"/>
              <a:t>Cosmology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5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the foundations don’t suffice: Grounding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The equation of gravity is just a differential equation.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US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|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You have to understand its manifestation in experiments and observations:</a:t>
                </a:r>
              </a:p>
              <a:p>
                <a:pPr marL="857250" lvl="1" indent="-457200"/>
                <a:r>
                  <a:rPr lang="en-US" dirty="0"/>
                  <a:t>O</a:t>
                </a:r>
                <a:r>
                  <a:rPr lang="en-US" dirty="0" smtClean="0"/>
                  <a:t>bjects on spring scales</a:t>
                </a:r>
              </a:p>
              <a:p>
                <a:pPr marL="857250" lvl="1" indent="-457200"/>
                <a:r>
                  <a:rPr lang="en-US" dirty="0" smtClean="0"/>
                  <a:t>Falling objects</a:t>
                </a:r>
              </a:p>
              <a:p>
                <a:pPr marL="857250" lvl="1" indent="-457200"/>
                <a:r>
                  <a:rPr lang="en-US" dirty="0" smtClean="0"/>
                  <a:t>Solar system</a:t>
                </a:r>
              </a:p>
              <a:p>
                <a:pPr marL="857250" lvl="1" indent="-457200"/>
                <a:r>
                  <a:rPr lang="en-US" dirty="0" smtClean="0"/>
                  <a:t>Tides</a:t>
                </a:r>
              </a:p>
              <a:p>
                <a:pPr marL="857250" lvl="1" indent="-457200"/>
                <a:r>
                  <a:rPr lang="en-US" dirty="0" smtClean="0"/>
                  <a:t>Stars</a:t>
                </a:r>
              </a:p>
              <a:p>
                <a:pPr marL="857250" lvl="1" indent="-457200"/>
                <a:r>
                  <a:rPr lang="en-US" dirty="0" smtClean="0"/>
                  <a:t>Cosmology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b="-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532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the foundations don’t suffice</a:t>
            </a:r>
            <a:br>
              <a:rPr lang="en-US" dirty="0" smtClean="0"/>
            </a:br>
            <a:r>
              <a:rPr lang="en-US" dirty="0" smtClean="0"/>
              <a:t>Universality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Rubner’s</a:t>
            </a:r>
            <a:r>
              <a:rPr lang="en-US" dirty="0" smtClean="0"/>
              <a:t> demonstration of conservation of energy in a dog is an important experiment for </a:t>
            </a:r>
            <a:r>
              <a:rPr lang="en-US" i="1" dirty="0" smtClean="0"/>
              <a:t>physics; </a:t>
            </a:r>
            <a:r>
              <a:rPr lang="en-US" dirty="0" smtClean="0"/>
              <a:t>it shows that the constraints of physics apply to animals.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6378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argumentation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Essentially eliminable in mathematics </a:t>
            </a:r>
          </a:p>
          <a:p>
            <a:r>
              <a:rPr lang="en-US" dirty="0" smtClean="0"/>
              <a:t>Not eliminated in physics. In practice “arguments from first principles” include:</a:t>
            </a:r>
          </a:p>
          <a:p>
            <a:pPr lvl="1"/>
            <a:r>
              <a:rPr lang="en-US" dirty="0" smtClean="0"/>
              <a:t>Ignore issues judged to be irrelevant</a:t>
            </a:r>
          </a:p>
          <a:p>
            <a:pPr lvl="1"/>
            <a:r>
              <a:rPr lang="en-US" dirty="0" smtClean="0"/>
              <a:t>Ignore quantities judged to be negligible</a:t>
            </a:r>
          </a:p>
          <a:p>
            <a:pPr lvl="1"/>
            <a:r>
              <a:rPr lang="en-US" dirty="0" smtClean="0"/>
              <a:t>Argument by analogy</a:t>
            </a:r>
          </a:p>
          <a:p>
            <a:pPr lvl="1"/>
            <a:r>
              <a:rPr lang="en-US" dirty="0" smtClean="0"/>
              <a:t>“Physical intuition” (perhaps analogy)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21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restrict Tatyana to presenting the experiments?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Hard to make sure that Sonya stays on the right track. Once she deviates, that may snowball.</a:t>
            </a:r>
          </a:p>
          <a:p>
            <a:r>
              <a:rPr lang="en-US" dirty="0" smtClean="0"/>
              <a:t>A coherent description of an experiment is in terms of concepts that have been developed. Hard or impossible to describe an experiment in a theory-neutral language.</a:t>
            </a:r>
          </a:p>
          <a:p>
            <a:r>
              <a:rPr lang="en-US" dirty="0" smtClean="0"/>
              <a:t>Even if Sonya develops an equivalent theory, it may be hard to relate her terminology to 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48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automate Sonya?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inductive bias? Preference for:</a:t>
            </a:r>
          </a:p>
          <a:p>
            <a:r>
              <a:rPr lang="en-US" dirty="0" smtClean="0"/>
              <a:t>Simplicity?</a:t>
            </a:r>
          </a:p>
          <a:p>
            <a:r>
              <a:rPr lang="en-US" dirty="0" smtClean="0"/>
              <a:t>Symmetry / invariance?</a:t>
            </a:r>
          </a:p>
          <a:p>
            <a:r>
              <a:rPr lang="en-US" dirty="0" smtClean="0"/>
              <a:t>Mechanistic explanations?</a:t>
            </a:r>
          </a:p>
          <a:p>
            <a:r>
              <a:rPr lang="en-US" dirty="0" smtClean="0"/>
              <a:t>Mathematics?  Specifically, real analysis?</a:t>
            </a:r>
          </a:p>
          <a:p>
            <a:r>
              <a:rPr lang="en-US" dirty="0" smtClean="0"/>
              <a:t>Spatially/temporally local theories? Specifically differential equations?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8735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particular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Cosmological distances</a:t>
            </a:r>
          </a:p>
          <a:p>
            <a:r>
              <a:rPr lang="en-US" dirty="0" smtClean="0"/>
              <a:t>Periodic table of the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896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Cosmic Distance 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Astronomical unit</a:t>
            </a:r>
          </a:p>
          <a:p>
            <a:r>
              <a:rPr lang="en-US" dirty="0" smtClean="0"/>
              <a:t>Stars with measurable parallax</a:t>
            </a:r>
          </a:p>
          <a:p>
            <a:r>
              <a:rPr lang="en-US" dirty="0" smtClean="0"/>
              <a:t>Measurements within galaxy</a:t>
            </a:r>
          </a:p>
          <a:p>
            <a:r>
              <a:rPr lang="en-US" dirty="0" smtClean="0"/>
              <a:t>Measurement of distance to other galaxies.</a:t>
            </a:r>
          </a:p>
          <a:p>
            <a:pPr marL="0" indent="0">
              <a:buNone/>
            </a:pPr>
            <a:r>
              <a:rPr lang="en-US" dirty="0" smtClean="0"/>
              <a:t>Depend on some regularity within a class of objects. E.g. the relation between brightness and period in Cepheid stars.</a:t>
            </a:r>
          </a:p>
          <a:p>
            <a:pPr marL="0" indent="0">
              <a:buNone/>
            </a:pPr>
            <a:r>
              <a:rPr lang="en-US" dirty="0" smtClean="0"/>
              <a:t>Draws on other physics (e.g. spectrographic theory)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3992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Periodic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Law: If the elements are ordered by increasing atomic weight, the chemical properties are periodic.</a:t>
            </a:r>
          </a:p>
          <a:p>
            <a:r>
              <a:rPr lang="en-US" dirty="0" smtClean="0"/>
              <a:t>Important for structure of electron orbitals and verifying that chemical properties depend on orbitals.</a:t>
            </a:r>
          </a:p>
          <a:p>
            <a:r>
              <a:rPr lang="en-US" dirty="0" smtClean="0"/>
              <a:t>Experiments:</a:t>
            </a:r>
          </a:p>
          <a:p>
            <a:pPr lvl="1"/>
            <a:r>
              <a:rPr lang="en-US" dirty="0" smtClean="0"/>
              <a:t>Determining the elements, their atomic weights, and their chemical properties</a:t>
            </a:r>
          </a:p>
          <a:p>
            <a:pPr lvl="1"/>
            <a:r>
              <a:rPr lang="en-US" dirty="0" smtClean="0"/>
              <a:t>Determining that there aren’t a lot of other elements.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9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There exist online verified, complete symbolic proofs of deep mathematical theorems, starting from foundational theories:</a:t>
            </a:r>
          </a:p>
          <a:p>
            <a:r>
              <a:rPr lang="en-US" dirty="0" smtClean="0"/>
              <a:t>Prime Number Theorem (</a:t>
            </a:r>
            <a:r>
              <a:rPr lang="en-US" dirty="0" err="1" smtClean="0"/>
              <a:t>Avigad</a:t>
            </a:r>
            <a:r>
              <a:rPr lang="en-US" dirty="0" smtClean="0"/>
              <a:t>, Harrison)</a:t>
            </a:r>
          </a:p>
          <a:p>
            <a:r>
              <a:rPr lang="en-US" dirty="0" err="1" smtClean="0"/>
              <a:t>Feit</a:t>
            </a:r>
            <a:r>
              <a:rPr lang="en-US" dirty="0" smtClean="0"/>
              <a:t>-Thompson Theorem (</a:t>
            </a:r>
            <a:r>
              <a:rPr lang="en-US" dirty="0" err="1" smtClean="0"/>
              <a:t>Gonthier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Kepler Conjecture (Hales)</a:t>
            </a:r>
          </a:p>
          <a:p>
            <a:r>
              <a:rPr lang="en-US" dirty="0" smtClean="0"/>
              <a:t>Most of the </a:t>
            </a:r>
            <a:r>
              <a:rPr lang="en-US" dirty="0" err="1" smtClean="0"/>
              <a:t>thms</a:t>
            </a:r>
            <a:r>
              <a:rPr lang="en-US" dirty="0" smtClean="0"/>
              <a:t> in undergraduate math</a:t>
            </a:r>
          </a:p>
          <a:p>
            <a:pPr marL="0" indent="0">
              <a:buNone/>
            </a:pPr>
            <a:r>
              <a:rPr lang="en-US" dirty="0" smtClean="0"/>
              <a:t>(There is nothing comparable for applications or word problems, though.)</a:t>
            </a:r>
          </a:p>
        </p:txBody>
      </p:sp>
    </p:spTree>
    <p:extLst>
      <p:ext uri="{BB962C8B-B14F-4D97-AF65-F5344CB8AC3E}">
        <p14:creationId xmlns:p14="http://schemas.microsoft.com/office/powerpoint/2010/main" val="298794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own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a formal language in which physical behavior can be described at the commonsense (mesoscopic) level.</a:t>
            </a:r>
          </a:p>
          <a:p>
            <a:r>
              <a:rPr lang="en-US" dirty="0" smtClean="0"/>
              <a:t>Support for qualitative reasoning.</a:t>
            </a:r>
          </a:p>
          <a:p>
            <a:r>
              <a:rPr lang="en-US" dirty="0" smtClean="0"/>
              <a:t>First-order language with na</a:t>
            </a:r>
            <a:r>
              <a:rPr lang="en-US" dirty="0" smtClean="0">
                <a:latin typeface="Calibri"/>
              </a:rPr>
              <a:t>ïve set theory and real arithmetic.</a:t>
            </a:r>
          </a:p>
          <a:p>
            <a:r>
              <a:rPr lang="en-US" dirty="0" smtClean="0">
                <a:latin typeface="Calibri"/>
              </a:rPr>
              <a:t>Solids, liquids, gasses.</a:t>
            </a:r>
          </a:p>
          <a:p>
            <a:r>
              <a:rPr lang="en-US" dirty="0" smtClean="0">
                <a:latin typeface="Calibri"/>
              </a:rPr>
              <a:t>Containers.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191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sample inferences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container remains closed, then matter cannot go from inside to outside.</a:t>
            </a:r>
          </a:p>
          <a:p>
            <a:r>
              <a:rPr lang="en-US" dirty="0" smtClean="0"/>
              <a:t>Liquid can be carried carefully without spilling in an open container.</a:t>
            </a:r>
          </a:p>
          <a:p>
            <a:r>
              <a:rPr lang="en-US" dirty="0" smtClean="0"/>
              <a:t>If you put rocks into a pail of water, the level of the water will rise.</a:t>
            </a:r>
          </a:p>
          <a:p>
            <a:r>
              <a:rPr lang="en-US" dirty="0"/>
              <a:t>T</a:t>
            </a:r>
            <a:r>
              <a:rPr lang="en-US" dirty="0" smtClean="0"/>
              <a:t>he reaction 2H</a:t>
            </a:r>
            <a:r>
              <a:rPr lang="en-US" baseline="-25000" dirty="0"/>
              <a:t>2</a:t>
            </a:r>
            <a:r>
              <a:rPr lang="en-US" dirty="0" smtClean="0"/>
              <a:t> + O</a:t>
            </a:r>
            <a:r>
              <a:rPr lang="en-US" baseline="-25000" dirty="0" smtClean="0"/>
              <a:t>2 </a:t>
            </a:r>
            <a:r>
              <a:rPr lang="en-US" dirty="0" smtClean="0">
                <a:latin typeface="Cambria Math"/>
                <a:ea typeface="Cambria Math"/>
              </a:rPr>
              <a:t>→</a:t>
            </a:r>
            <a:r>
              <a:rPr lang="en-US" dirty="0" smtClean="0"/>
              <a:t> 2H</a:t>
            </a:r>
            <a:r>
              <a:rPr lang="en-US" baseline="-25000" dirty="0" smtClean="0"/>
              <a:t>2</a:t>
            </a:r>
            <a:r>
              <a:rPr lang="en-US" dirty="0" smtClean="0"/>
              <a:t>O consumes twice as many moles of H</a:t>
            </a:r>
            <a:r>
              <a:rPr lang="en-US" baseline="-25000" dirty="0" smtClean="0"/>
              <a:t>2</a:t>
            </a:r>
            <a:r>
              <a:rPr lang="en-US" dirty="0" smtClean="0"/>
              <a:t> as of 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129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Speculations: This might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 a useful framework to think about the relation of theory to empirical data in physics.</a:t>
            </a:r>
          </a:p>
          <a:p>
            <a:r>
              <a:rPr lang="en-US" dirty="0"/>
              <a:t>A</a:t>
            </a:r>
            <a:r>
              <a:rPr lang="en-US" dirty="0" smtClean="0"/>
              <a:t>llow us to extend the technology of math verification to physics.</a:t>
            </a:r>
          </a:p>
          <a:p>
            <a:r>
              <a:rPr lang="en-US" dirty="0" smtClean="0"/>
              <a:t>Be a path toward rich, automated scientific reasoning.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86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Carrying out this project for college physics would be orders of magnitude larger than formally verifying college math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might require more advanced physics as justification </a:t>
            </a:r>
            <a:r>
              <a:rPr lang="en-US" smtClean="0"/>
              <a:t>for equipment.</a:t>
            </a:r>
            <a:endParaRPr lang="en-US" dirty="0" smtClean="0"/>
          </a:p>
          <a:p>
            <a:r>
              <a:rPr lang="en-US" dirty="0" smtClean="0"/>
              <a:t>We are far from a formal or computational theory of inducing scientific theories from experimental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14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ideal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mathematician who publishes a proof of a theorem could, if required, write down the whole proof from first principles.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Generally the model in math education and textbooks.</a:t>
            </a:r>
          </a:p>
        </p:txBody>
      </p:sp>
    </p:spTree>
    <p:extLst>
      <p:ext uri="{BB962C8B-B14F-4D97-AF65-F5344CB8AC3E}">
        <p14:creationId xmlns:p14="http://schemas.microsoft.com/office/powerpoint/2010/main" val="20132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Informal poll on this rule in practice in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Pro: </a:t>
            </a:r>
            <a:r>
              <a:rPr lang="en-US" dirty="0" smtClean="0"/>
              <a:t>“Possible or not, this should be a goal.”</a:t>
            </a:r>
          </a:p>
          <a:p>
            <a:pPr marL="0" indent="0">
              <a:buNone/>
            </a:pPr>
            <a:r>
              <a:rPr lang="en-US" dirty="0" smtClean="0"/>
              <a:t>“Vladimir </a:t>
            </a:r>
            <a:r>
              <a:rPr lang="en-US" dirty="0" err="1" smtClean="0"/>
              <a:t>Voevodsky</a:t>
            </a:r>
            <a:r>
              <a:rPr lang="en-US" dirty="0" smtClean="0"/>
              <a:t> very much strives toward this ideal.”</a:t>
            </a:r>
          </a:p>
          <a:p>
            <a:pPr marL="0" indent="0">
              <a:buNone/>
            </a:pPr>
            <a:r>
              <a:rPr lang="en-US" dirty="0" smtClean="0"/>
              <a:t>Whitehead: “I would no more use someone’s theorem without reading the proof than I would use his wallet without permission.”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Con: </a:t>
            </a:r>
            <a:r>
              <a:rPr lang="en-US" dirty="0" smtClean="0"/>
              <a:t>“I couldn’t have a career in pure math if I held myself to the standard you describe.”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6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Can this be done for Physics?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Going from experimental descriptions and results to theories.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0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Conservation of energy in chemical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Some number of separate experiments. </a:t>
            </a:r>
          </a:p>
          <a:p>
            <a:r>
              <a:rPr lang="en-US" dirty="0" smtClean="0"/>
              <a:t>Each of the forms of energy involved (chemical, heat, phase change etc.) has to be measured.</a:t>
            </a:r>
          </a:p>
          <a:p>
            <a:r>
              <a:rPr lang="en-US" dirty="0" smtClean="0"/>
              <a:t>Each experiment is a procedure of manipulations, observations and measurements: </a:t>
            </a:r>
          </a:p>
          <a:p>
            <a:r>
              <a:rPr lang="en-US" dirty="0" smtClean="0"/>
              <a:t>Stuff is poured, mixed, heated, collected.</a:t>
            </a:r>
          </a:p>
          <a:p>
            <a:r>
              <a:rPr lang="en-US" dirty="0" smtClean="0"/>
              <a:t>The equipment itself (scales, thermometers, …) has to be validated.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1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Hilbert’s 6</a:t>
            </a:r>
            <a:r>
              <a:rPr lang="en-US" b="1" baseline="30000" dirty="0" smtClean="0"/>
              <a:t>th</a:t>
            </a:r>
            <a:r>
              <a:rPr lang="en-US" b="1" dirty="0" smtClean="0"/>
              <a:t> problem</a:t>
            </a:r>
            <a:r>
              <a:rPr lang="en-US" dirty="0" smtClean="0"/>
              <a:t>: </a:t>
            </a:r>
            <a:r>
              <a:rPr lang="en-US" i="1" dirty="0" smtClean="0"/>
              <a:t>Mathematical </a:t>
            </a:r>
            <a:r>
              <a:rPr lang="en-US" i="1" dirty="0"/>
              <a:t>Treatment of the Axioms of Physics. 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investigations on the foundations of geometry suggest the problem: </a:t>
            </a:r>
            <a:r>
              <a:rPr lang="en-US" i="1" dirty="0"/>
              <a:t>To treat in the same manner, by means of axioms, those physical sciences in which already today mathematics plays an important part; in the first rank are the theory of probabilities and mechanics.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44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Master Algorithm is the germ of every theory: all we need to add to it to obtain theory X is the minimum data necessary to induce it. In the case of physics, this would be the results of perhaps a few hundred key experiments.”</a:t>
            </a:r>
          </a:p>
          <a:p>
            <a:pPr marL="0" indent="0" algn="r">
              <a:buNone/>
            </a:pPr>
            <a:r>
              <a:rPr lang="en-US" dirty="0" smtClean="0"/>
              <a:t>Pedro </a:t>
            </a:r>
            <a:r>
              <a:rPr lang="en-US" dirty="0" err="1" smtClean="0"/>
              <a:t>Domingos</a:t>
            </a:r>
            <a:r>
              <a:rPr lang="en-US" dirty="0" smtClean="0"/>
              <a:t>, </a:t>
            </a:r>
            <a:r>
              <a:rPr lang="en-US" i="1" dirty="0" smtClean="0"/>
              <a:t>The Master Algorithm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94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1631</Words>
  <Application>Microsoft Office PowerPoint</Application>
  <PresentationFormat>On-screen Show (4:3)</PresentationFormat>
  <Paragraphs>188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Automating the foundations of physics, starting from the experiments </vt:lpstr>
      <vt:lpstr>Disclaimers</vt:lpstr>
      <vt:lpstr>Starting point</vt:lpstr>
      <vt:lpstr>Mathematical ideal</vt:lpstr>
      <vt:lpstr>Informal poll on this rule in practice in math</vt:lpstr>
      <vt:lpstr>Can this be done for Physics?   Going from experimental descriptions and results to theories.</vt:lpstr>
      <vt:lpstr>Example: Conservation of energy in chemical reactions</vt:lpstr>
      <vt:lpstr>Similar thoughts</vt:lpstr>
      <vt:lpstr>Similar thoughts</vt:lpstr>
      <vt:lpstr>Bayesian formulation  (as straw man and framework)</vt:lpstr>
      <vt:lpstr>Bayesian formulation</vt:lpstr>
      <vt:lpstr>Mathematical Concepts</vt:lpstr>
      <vt:lpstr>Automated concept exploration in math</vt:lpstr>
      <vt:lpstr>A Gedanken Meta-experiment</vt:lpstr>
      <vt:lpstr>Limits to skepticism</vt:lpstr>
      <vt:lpstr>Tatyana</vt:lpstr>
      <vt:lpstr>PowerPoint Presentation</vt:lpstr>
      <vt:lpstr>Analogously in math, Tatyana</vt:lpstr>
      <vt:lpstr>What is “all of physics”?</vt:lpstr>
      <vt:lpstr>Why the foundations don’t suffice: Super-elementary phenomena</vt:lpstr>
      <vt:lpstr>Why the foundations don’t suffice: Grounding</vt:lpstr>
      <vt:lpstr>Why the foundations don’t suffice: Grounding</vt:lpstr>
      <vt:lpstr>Why the foundations don’t suffice Universality</vt:lpstr>
      <vt:lpstr>Informal argumentation</vt:lpstr>
      <vt:lpstr>Can we restrict Tatyana to presenting the experiments?</vt:lpstr>
      <vt:lpstr>Can we automate Sonya?</vt:lpstr>
      <vt:lpstr>Two particular cases</vt:lpstr>
      <vt:lpstr>Cosmic Distance Ladder</vt:lpstr>
      <vt:lpstr>Example: Periodic Table</vt:lpstr>
      <vt:lpstr>My own research</vt:lpstr>
      <vt:lpstr>Some sample inferences</vt:lpstr>
      <vt:lpstr>Speculations: This might ..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Automating the foundations of physics, starting from the experiments</dc:title>
  <dc:creator>cimsuer</dc:creator>
  <cp:lastModifiedBy>cimsuer</cp:lastModifiedBy>
  <cp:revision>44</cp:revision>
  <dcterms:created xsi:type="dcterms:W3CDTF">2016-03-31T15:24:41Z</dcterms:created>
  <dcterms:modified xsi:type="dcterms:W3CDTF">2016-05-11T16:50:25Z</dcterms:modified>
</cp:coreProperties>
</file>