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61" r:id="rId8"/>
    <p:sldId id="262" r:id="rId9"/>
    <p:sldId id="286" r:id="rId10"/>
    <p:sldId id="264" r:id="rId11"/>
    <p:sldId id="263" r:id="rId12"/>
    <p:sldId id="283" r:id="rId13"/>
    <p:sldId id="284" r:id="rId14"/>
    <p:sldId id="265" r:id="rId15"/>
    <p:sldId id="266" r:id="rId16"/>
    <p:sldId id="269" r:id="rId17"/>
    <p:sldId id="267" r:id="rId18"/>
    <p:sldId id="270" r:id="rId19"/>
    <p:sldId id="272" r:id="rId20"/>
    <p:sldId id="273" r:id="rId21"/>
    <p:sldId id="274" r:id="rId22"/>
    <p:sldId id="276" r:id="rId23"/>
    <p:sldId id="285" r:id="rId24"/>
    <p:sldId id="277" r:id="rId25"/>
    <p:sldId id="278" r:id="rId26"/>
    <p:sldId id="279" r:id="rId27"/>
    <p:sldId id="280" r:id="rId28"/>
    <p:sldId id="281" r:id="rId29"/>
    <p:sldId id="28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8AE955-61DF-4187-B572-C2291B2CE6E2}"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88539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AE955-61DF-4187-B572-C2291B2CE6E2}"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128828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AE955-61DF-4187-B572-C2291B2CE6E2}"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2836682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AE955-61DF-4187-B572-C2291B2CE6E2}"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283176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8AE955-61DF-4187-B572-C2291B2CE6E2}"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343503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8AE955-61DF-4187-B572-C2291B2CE6E2}"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144433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8AE955-61DF-4187-B572-C2291B2CE6E2}" type="datetimeFigureOut">
              <a:rPr lang="en-US" smtClean="0"/>
              <a:t>6/24/2016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191228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8AE955-61DF-4187-B572-C2291B2CE6E2}" type="datetimeFigureOut">
              <a:rPr lang="en-US" smtClean="0"/>
              <a:t>6/24/2016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3633296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AE955-61DF-4187-B572-C2291B2CE6E2}" type="datetimeFigureOut">
              <a:rPr lang="en-US" smtClean="0"/>
              <a:t>6/24/2016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281087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8AE955-61DF-4187-B572-C2291B2CE6E2}"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3790941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8AE955-61DF-4187-B572-C2291B2CE6E2}"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A05-FF41-4DF8-8133-3E9C68432F75}" type="slidenum">
              <a:rPr lang="en-US" smtClean="0"/>
              <a:t>‹#›</a:t>
            </a:fld>
            <a:endParaRPr lang="en-US"/>
          </a:p>
        </p:txBody>
      </p:sp>
    </p:spTree>
    <p:extLst>
      <p:ext uri="{BB962C8B-B14F-4D97-AF65-F5344CB8AC3E}">
        <p14:creationId xmlns:p14="http://schemas.microsoft.com/office/powerpoint/2010/main" val="60521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AE955-61DF-4187-B572-C2291B2CE6E2}" type="datetimeFigureOut">
              <a:rPr lang="en-US" smtClean="0"/>
              <a:t>6/24/2016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94A05-FF41-4DF8-8133-3E9C68432F75}" type="slidenum">
              <a:rPr lang="en-US" smtClean="0"/>
              <a:t>‹#›</a:t>
            </a:fld>
            <a:endParaRPr lang="en-US"/>
          </a:p>
        </p:txBody>
      </p:sp>
    </p:spTree>
    <p:extLst>
      <p:ext uri="{BB962C8B-B14F-4D97-AF65-F5344CB8AC3E}">
        <p14:creationId xmlns:p14="http://schemas.microsoft.com/office/powerpoint/2010/main" val="3199557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cs.nyu.edu/faculty/davise/annotate/Tacit.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Collecting Commonsense Inferences from Text</a:t>
            </a:r>
            <a:endParaRPr lang="en-US" dirty="0"/>
          </a:p>
        </p:txBody>
      </p:sp>
      <p:sp>
        <p:nvSpPr>
          <p:cNvPr id="3" name="Subtitle 2"/>
          <p:cNvSpPr>
            <a:spLocks noGrp="1"/>
          </p:cNvSpPr>
          <p:nvPr>
            <p:ph type="subTitle" idx="1"/>
          </p:nvPr>
        </p:nvSpPr>
        <p:spPr/>
        <p:txBody>
          <a:bodyPr/>
          <a:lstStyle/>
          <a:p>
            <a:pPr algn="r"/>
            <a:r>
              <a:rPr lang="en-US" dirty="0" smtClean="0">
                <a:solidFill>
                  <a:schemeClr val="tx1"/>
                </a:solidFill>
              </a:rPr>
              <a:t>Ernest Davis</a:t>
            </a:r>
          </a:p>
          <a:p>
            <a:pPr algn="r"/>
            <a:r>
              <a:rPr lang="en-US" dirty="0" err="1" smtClean="0">
                <a:solidFill>
                  <a:schemeClr val="tx1"/>
                </a:solidFill>
              </a:rPr>
              <a:t>Cognitum</a:t>
            </a:r>
            <a:r>
              <a:rPr lang="en-US" dirty="0" smtClean="0">
                <a:solidFill>
                  <a:schemeClr val="tx1"/>
                </a:solidFill>
              </a:rPr>
              <a:t> 2016</a:t>
            </a:r>
          </a:p>
          <a:p>
            <a:pPr algn="r"/>
            <a:r>
              <a:rPr lang="en-US" dirty="0" smtClean="0">
                <a:solidFill>
                  <a:schemeClr val="tx1"/>
                </a:solidFill>
              </a:rPr>
              <a:t>July 11, 2016</a:t>
            </a:r>
            <a:endParaRPr lang="en-US" dirty="0">
              <a:solidFill>
                <a:schemeClr val="tx1"/>
              </a:solidFill>
            </a:endParaRPr>
          </a:p>
        </p:txBody>
      </p:sp>
    </p:spTree>
    <p:extLst>
      <p:ext uri="{BB962C8B-B14F-4D97-AF65-F5344CB8AC3E}">
        <p14:creationId xmlns:p14="http://schemas.microsoft.com/office/powerpoint/2010/main" val="2774922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of the art </a:t>
            </a:r>
            <a:br>
              <a:rPr lang="en-US" dirty="0" smtClean="0"/>
            </a:br>
            <a:r>
              <a:rPr lang="en-US" dirty="0" smtClean="0"/>
              <a:t>in commonsense reasoning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Taxonomic knowledge in good shape. Large, very high-quality taxonomies and enormous quite high-quality taxonomies.</a:t>
            </a:r>
          </a:p>
          <a:p>
            <a:r>
              <a:rPr lang="en-US" dirty="0" smtClean="0"/>
              <a:t>Temporal knowledge:</a:t>
            </a:r>
          </a:p>
          <a:p>
            <a:pPr lvl="1"/>
            <a:r>
              <a:rPr lang="en-US" dirty="0" smtClean="0"/>
              <a:t>Abstract representation </a:t>
            </a:r>
            <a:r>
              <a:rPr lang="en-US" dirty="0" smtClean="0"/>
              <a:t>largely solved. </a:t>
            </a:r>
            <a:r>
              <a:rPr lang="en-US" dirty="0" err="1" smtClean="0"/>
              <a:t>SitCalc</a:t>
            </a:r>
            <a:r>
              <a:rPr lang="en-US" dirty="0" smtClean="0"/>
              <a:t>, event calculus, continuous </a:t>
            </a:r>
            <a:r>
              <a:rPr lang="en-US" dirty="0" smtClean="0"/>
              <a:t>time</a:t>
            </a:r>
          </a:p>
          <a:p>
            <a:pPr lvl="1"/>
            <a:r>
              <a:rPr lang="en-US" dirty="0" smtClean="0"/>
              <a:t>Connecting language to representation is partially solved.</a:t>
            </a:r>
          </a:p>
          <a:p>
            <a:pPr lvl="1"/>
            <a:r>
              <a:rPr lang="en-US" dirty="0" smtClean="0"/>
              <a:t>Annotation of text is difficult and imperfect.</a:t>
            </a:r>
            <a:endParaRPr lang="en-US" dirty="0" smtClean="0"/>
          </a:p>
          <a:p>
            <a:r>
              <a:rPr lang="en-US" dirty="0" smtClean="0"/>
              <a:t>No </a:t>
            </a:r>
            <a:r>
              <a:rPr lang="en-US" dirty="0" smtClean="0"/>
              <a:t>other commonsense domains in good shape (spatial, physical, psychology, social etc.)</a:t>
            </a:r>
            <a:endParaRPr lang="en-US" dirty="0"/>
          </a:p>
        </p:txBody>
      </p:sp>
    </p:spTree>
    <p:extLst>
      <p:ext uri="{BB962C8B-B14F-4D97-AF65-F5344CB8AC3E}">
        <p14:creationId xmlns:p14="http://schemas.microsoft.com/office/powerpoint/2010/main" val="1657440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related work</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err="1" smtClean="0"/>
              <a:t>Schank’s</a:t>
            </a:r>
            <a:r>
              <a:rPr lang="en-US" dirty="0" smtClean="0"/>
              <a:t> group’s work. Mike Dyer, </a:t>
            </a:r>
            <a:r>
              <a:rPr lang="en-US" i="1" dirty="0" smtClean="0"/>
              <a:t>In-Depth Understanding</a:t>
            </a:r>
            <a:endParaRPr lang="en-US" i="1" dirty="0"/>
          </a:p>
          <a:p>
            <a:r>
              <a:rPr lang="en-US" dirty="0" smtClean="0"/>
              <a:t>CYC’s original goal of encoding background knowledge for 400 encyclopedia articles.</a:t>
            </a:r>
          </a:p>
          <a:p>
            <a:r>
              <a:rPr lang="en-US" dirty="0" smtClean="0"/>
              <a:t>RTE (Dagan et al. 2006</a:t>
            </a:r>
            <a:r>
              <a:rPr lang="en-US" dirty="0" smtClean="0"/>
              <a:t>)</a:t>
            </a:r>
          </a:p>
          <a:p>
            <a:r>
              <a:rPr lang="en-US" dirty="0" smtClean="0"/>
              <a:t>Semantic annotation of texts e.g. </a:t>
            </a:r>
            <a:r>
              <a:rPr lang="en-US" dirty="0" err="1" smtClean="0"/>
              <a:t>TimeML</a:t>
            </a:r>
            <a:r>
              <a:rPr lang="en-US" dirty="0" smtClean="0"/>
              <a:t>, </a:t>
            </a:r>
            <a:r>
              <a:rPr lang="en-US" dirty="0" err="1" smtClean="0"/>
              <a:t>PropBank</a:t>
            </a:r>
            <a:endParaRPr lang="en-US" dirty="0" smtClean="0"/>
          </a:p>
          <a:p>
            <a:r>
              <a:rPr lang="en-US" dirty="0" err="1" smtClean="0"/>
              <a:t>LoBue</a:t>
            </a:r>
            <a:r>
              <a:rPr lang="en-US" dirty="0" smtClean="0"/>
              <a:t> and Yates (2011) “Types of Commonsense Knowledge Needed for Recognizing Textual Entailment”</a:t>
            </a:r>
          </a:p>
          <a:p>
            <a:r>
              <a:rPr lang="en-US" dirty="0" smtClean="0"/>
              <a:t>Hobbs and Gordon, Naïve psychology</a:t>
            </a:r>
          </a:p>
          <a:p>
            <a:endParaRPr lang="en-US" dirty="0" smtClean="0"/>
          </a:p>
        </p:txBody>
      </p:sp>
    </p:spTree>
    <p:extLst>
      <p:ext uri="{BB962C8B-B14F-4D97-AF65-F5344CB8AC3E}">
        <p14:creationId xmlns:p14="http://schemas.microsoft.com/office/powerpoint/2010/main" val="2260019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Sample Inferences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a:t>On a mundane morning in late summer in Paris, the impossible happened. The Mona Lisa vanished</a:t>
            </a:r>
            <a:r>
              <a:rPr lang="en-US" dirty="0" smtClean="0"/>
              <a:t>.</a:t>
            </a:r>
            <a:endParaRPr lang="en-US" dirty="0"/>
          </a:p>
          <a:p>
            <a:pPr marL="514350" indent="-514350">
              <a:buFont typeface="+mj-lt"/>
              <a:buAutoNum type="arabicPeriod"/>
            </a:pPr>
            <a:r>
              <a:rPr lang="en-US" dirty="0" smtClean="0"/>
              <a:t>“the impossible happened” is hyperbole.</a:t>
            </a:r>
          </a:p>
          <a:p>
            <a:pPr marL="514350" indent="-514350">
              <a:buFont typeface="+mj-lt"/>
              <a:buAutoNum type="arabicPeriod"/>
            </a:pPr>
            <a:r>
              <a:rPr lang="en-US" dirty="0" smtClean="0"/>
              <a:t>“in Paris” semantically modifies “happened “ not “morning”</a:t>
            </a:r>
          </a:p>
          <a:p>
            <a:pPr marL="514350" indent="-514350">
              <a:buFont typeface="+mj-lt"/>
              <a:buAutoNum type="arabicPeriod"/>
            </a:pPr>
            <a:r>
              <a:rPr lang="en-US" dirty="0" smtClean="0"/>
              <a:t>The Mona Lisa did not actually vanish; it mysteriously became absent.</a:t>
            </a:r>
          </a:p>
          <a:p>
            <a:pPr marL="514350" indent="-514350">
              <a:buFont typeface="+mj-lt"/>
              <a:buAutoNum type="arabicPeriod"/>
            </a:pPr>
            <a:endParaRPr lang="en-US" dirty="0"/>
          </a:p>
        </p:txBody>
      </p:sp>
    </p:spTree>
    <p:extLst>
      <p:ext uri="{BB962C8B-B14F-4D97-AF65-F5344CB8AC3E}">
        <p14:creationId xmlns:p14="http://schemas.microsoft.com/office/powerpoint/2010/main" val="785878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inferences</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4"/>
            </a:pPr>
            <a:r>
              <a:rPr lang="en-US" dirty="0"/>
              <a:t>“The Mona Lisa vanished” and “the impossible happened” are the same event</a:t>
            </a:r>
            <a:r>
              <a:rPr lang="en-US" dirty="0" smtClean="0"/>
              <a:t>.</a:t>
            </a:r>
          </a:p>
          <a:p>
            <a:pPr marL="514350" indent="-514350">
              <a:buFont typeface="+mj-lt"/>
              <a:buAutoNum type="arabicPeriod" startAt="4"/>
            </a:pPr>
            <a:r>
              <a:rPr lang="en-US" dirty="0" smtClean="0"/>
              <a:t>The event of the Mona Lisa being absent was not expected by the museum administration.</a:t>
            </a:r>
          </a:p>
          <a:p>
            <a:pPr marL="0" indent="0">
              <a:buNone/>
            </a:pPr>
            <a:r>
              <a:rPr lang="en-US" dirty="0" smtClean="0"/>
              <a:t>For the 7 sentences of text, I have enumerated 34 such inferences.</a:t>
            </a:r>
            <a:endParaRPr lang="en-US" dirty="0"/>
          </a:p>
        </p:txBody>
      </p:sp>
    </p:spTree>
    <p:extLst>
      <p:ext uri="{BB962C8B-B14F-4D97-AF65-F5344CB8AC3E}">
        <p14:creationId xmlns:p14="http://schemas.microsoft.com/office/powerpoint/2010/main" val="1613126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Annotations for Inference 3</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Inference: </a:t>
            </a:r>
            <a:r>
              <a:rPr lang="en-US" dirty="0"/>
              <a:t>In "The Mona Lisa vanished", "vanished" is metaphorical, not literal. What is meant is "The Mona Lisa became absent from its proper place". </a:t>
            </a:r>
          </a:p>
          <a:p>
            <a:r>
              <a:rPr lang="en-US" b="1" dirty="0"/>
              <a:t>Specific text being explicated: </a:t>
            </a:r>
            <a:r>
              <a:rPr lang="en-US" dirty="0"/>
              <a:t>"The Mona Lisa vanished" </a:t>
            </a:r>
          </a:p>
          <a:p>
            <a:r>
              <a:rPr lang="en-US" b="1" dirty="0"/>
              <a:t>Background:</a:t>
            </a:r>
            <a:r>
              <a:rPr lang="en-US" dirty="0"/>
              <a:t> Physical objects rarely literally vanish. </a:t>
            </a:r>
          </a:p>
          <a:p>
            <a:r>
              <a:rPr lang="en-US" b="1" dirty="0"/>
              <a:t>Category of Inference:</a:t>
            </a:r>
            <a:r>
              <a:rPr lang="en-US" dirty="0"/>
              <a:t> ( Existence ; Event = Mona Lisa became absent ; )</a:t>
            </a:r>
          </a:p>
          <a:p>
            <a:r>
              <a:rPr lang="en-US" b="1" dirty="0"/>
              <a:t>Domain:</a:t>
            </a:r>
            <a:r>
              <a:rPr lang="en-US" dirty="0"/>
              <a:t> Spatial and physical knowledge </a:t>
            </a:r>
          </a:p>
          <a:p>
            <a:endParaRPr lang="en-US" dirty="0"/>
          </a:p>
        </p:txBody>
      </p:sp>
    </p:spTree>
    <p:extLst>
      <p:ext uri="{BB962C8B-B14F-4D97-AF65-F5344CB8AC3E}">
        <p14:creationId xmlns:p14="http://schemas.microsoft.com/office/powerpoint/2010/main" val="1707605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a:t>
            </a:r>
            <a:r>
              <a:rPr lang="en-US" dirty="0" err="1" smtClean="0"/>
              <a:t>Cntd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Linguistic Significance:</a:t>
            </a:r>
            <a:r>
              <a:rPr lang="en-US" dirty="0"/>
              <a:t> Interpret non-literal text. </a:t>
            </a:r>
          </a:p>
          <a:p>
            <a:r>
              <a:rPr lang="en-US" b="1" dirty="0"/>
              <a:t>Question: </a:t>
            </a:r>
            <a:r>
              <a:rPr lang="en-US" dirty="0"/>
              <a:t>What actually happened to the Mona Lisa? </a:t>
            </a:r>
            <a:r>
              <a:rPr lang="en-US" b="1" dirty="0"/>
              <a:t>Right answer:</a:t>
            </a:r>
            <a:r>
              <a:rPr lang="en-US" dirty="0"/>
              <a:t> The Mona Lisa unexpectedly became missing from its usual place. </a:t>
            </a:r>
            <a:r>
              <a:rPr lang="en-US" b="1" dirty="0"/>
              <a:t>Wrong answer: </a:t>
            </a:r>
            <a:r>
              <a:rPr lang="en-US" dirty="0"/>
              <a:t>The Mona Lisa became invisible. </a:t>
            </a:r>
          </a:p>
          <a:p>
            <a:r>
              <a:rPr lang="en-US" b="1" dirty="0"/>
              <a:t>Feasibility: </a:t>
            </a:r>
            <a:r>
              <a:rPr lang="en-US" dirty="0"/>
              <a:t>Feasible.</a:t>
            </a:r>
            <a:r>
              <a:rPr lang="en-US" b="1" dirty="0"/>
              <a:t> Comment: </a:t>
            </a:r>
            <a:r>
              <a:rPr lang="en-US" dirty="0"/>
              <a:t>Detecting the impossibility of </a:t>
            </a:r>
            <a:r>
              <a:rPr lang="en-US" dirty="0" smtClean="0"/>
              <a:t> literally vanishing </a:t>
            </a:r>
            <a:r>
              <a:rPr lang="en-US" dirty="0"/>
              <a:t>is reasonably easy on a feature match. The metaphorical use is </a:t>
            </a:r>
            <a:r>
              <a:rPr lang="en-US" dirty="0" smtClean="0"/>
              <a:t>very common and could be in the lexicon. (OED mentions figurative use but does not explain).</a:t>
            </a:r>
            <a:endParaRPr lang="en-US" dirty="0"/>
          </a:p>
        </p:txBody>
      </p:sp>
    </p:spTree>
    <p:extLst>
      <p:ext uri="{BB962C8B-B14F-4D97-AF65-F5344CB8AC3E}">
        <p14:creationId xmlns:p14="http://schemas.microsoft.com/office/powerpoint/2010/main" val="1717256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text: Speciation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In allopatric speciation (from the Greek </a:t>
            </a:r>
            <a:r>
              <a:rPr lang="en-US" i="1" dirty="0" err="1" smtClean="0">
                <a:latin typeface="Arial" panose="020B0604020202020204" pitchFamily="34" charset="0"/>
                <a:cs typeface="Arial" panose="020B0604020202020204" pitchFamily="34" charset="0"/>
              </a:rPr>
              <a:t>allos</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other, and </a:t>
            </a:r>
            <a:r>
              <a:rPr lang="en-US" i="1" dirty="0" err="1" smtClean="0">
                <a:latin typeface="Arial" panose="020B0604020202020204" pitchFamily="34" charset="0"/>
                <a:cs typeface="Arial" panose="020B0604020202020204" pitchFamily="34" charset="0"/>
              </a:rPr>
              <a:t>patra</a:t>
            </a:r>
            <a:r>
              <a:rPr lang="en-US" dirty="0" smtClean="0">
                <a:latin typeface="Arial" panose="020B0604020202020204" pitchFamily="34" charset="0"/>
                <a:cs typeface="Arial" panose="020B0604020202020204" pitchFamily="34" charset="0"/>
              </a:rPr>
              <a:t>, homeland) gene flow is interrupted when a population is divided into geographically isolated subpopulations. For example, the water level in a lake may subside, resulting in </a:t>
            </a:r>
            <a:r>
              <a:rPr lang="en-US" b="1" i="1" dirty="0" smtClean="0">
                <a:latin typeface="Arial" panose="020B0604020202020204" pitchFamily="34" charset="0"/>
                <a:cs typeface="Arial" panose="020B0604020202020204" pitchFamily="34" charset="0"/>
              </a:rPr>
              <a:t>two or more smaller lakes</a:t>
            </a:r>
            <a:r>
              <a:rPr lang="en-US" dirty="0" smtClean="0">
                <a:latin typeface="Arial" panose="020B0604020202020204" pitchFamily="34" charset="0"/>
                <a:cs typeface="Arial" panose="020B0604020202020204" pitchFamily="34" charset="0"/>
              </a:rPr>
              <a:t> that are now home to separated populations (see Figure 24.5a). Or a river may change course and divide a population of animals that cannot cross it.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706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b="1" dirty="0"/>
              <a:t>Inference 6 : </a:t>
            </a:r>
            <a:r>
              <a:rPr lang="en-US" dirty="0"/>
              <a:t>The new lakes are smaller than the original lake. </a:t>
            </a:r>
          </a:p>
          <a:p>
            <a:r>
              <a:rPr lang="en-US" b="1" dirty="0"/>
              <a:t>Specific text being explicated: </a:t>
            </a:r>
            <a:r>
              <a:rPr lang="en-US" dirty="0"/>
              <a:t>"two or more smaller lakes"</a:t>
            </a:r>
          </a:p>
          <a:p>
            <a:r>
              <a:rPr lang="en-US" b="1" dirty="0"/>
              <a:t>Background:</a:t>
            </a:r>
            <a:endParaRPr lang="en-US" dirty="0"/>
          </a:p>
          <a:p>
            <a:pPr lvl="1"/>
            <a:r>
              <a:rPr lang="en-US" dirty="0"/>
              <a:t>In the process described in inference 5, each of the new separate regions is a proper subset of the original region. </a:t>
            </a:r>
          </a:p>
          <a:p>
            <a:pPr lvl="1"/>
            <a:r>
              <a:rPr lang="en-US" dirty="0"/>
              <a:t>If region A is a proper subset of region B, then A is smaller than B. </a:t>
            </a:r>
            <a:r>
              <a:rPr lang="en-US" dirty="0" smtClean="0"/>
              <a:t> (Inference 5 inferred that the region occupied by the new lakes is a subset of the old lakes)</a:t>
            </a:r>
          </a:p>
          <a:p>
            <a:r>
              <a:rPr lang="en-US" b="1" dirty="0"/>
              <a:t>Domain:</a:t>
            </a:r>
            <a:r>
              <a:rPr lang="en-US" dirty="0"/>
              <a:t> Spatial and physical knowledge.</a:t>
            </a:r>
          </a:p>
          <a:p>
            <a:endParaRPr lang="en-US" dirty="0"/>
          </a:p>
        </p:txBody>
      </p:sp>
    </p:spTree>
    <p:extLst>
      <p:ext uri="{BB962C8B-B14F-4D97-AF65-F5344CB8AC3E}">
        <p14:creationId xmlns:p14="http://schemas.microsoft.com/office/powerpoint/2010/main" val="3701398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a:t>
            </a:r>
            <a:r>
              <a:rPr lang="en-US" dirty="0" err="1" smtClean="0"/>
              <a:t>cntd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a:t>Linguistic Significance:</a:t>
            </a:r>
            <a:r>
              <a:rPr lang="en-US" dirty="0"/>
              <a:t> Find case filler. </a:t>
            </a:r>
            <a:endParaRPr lang="en-US" b="1" dirty="0" smtClean="0"/>
          </a:p>
          <a:p>
            <a:r>
              <a:rPr lang="en-US" b="1" dirty="0" smtClean="0"/>
              <a:t>Question</a:t>
            </a:r>
            <a:r>
              <a:rPr lang="en-US" b="1" dirty="0"/>
              <a:t>: </a:t>
            </a:r>
            <a:r>
              <a:rPr lang="en-US" dirty="0"/>
              <a:t>The passage refers to "two or more smaller lakes". What are these lakes smaller than?</a:t>
            </a:r>
            <a:r>
              <a:rPr lang="en-US" b="1" dirty="0"/>
              <a:t> Right answer:</a:t>
            </a:r>
            <a:r>
              <a:rPr lang="en-US" dirty="0"/>
              <a:t> They are smaller than the original lake. </a:t>
            </a:r>
            <a:r>
              <a:rPr lang="en-US" b="1" dirty="0"/>
              <a:t>Wrong answer: </a:t>
            </a:r>
            <a:r>
              <a:rPr lang="en-US" dirty="0"/>
              <a:t>They are smaller than one another. </a:t>
            </a:r>
            <a:r>
              <a:rPr lang="en-US" b="1" dirty="0"/>
              <a:t>Wrong answer: </a:t>
            </a:r>
            <a:r>
              <a:rPr lang="en-US" dirty="0"/>
              <a:t>They are smaller than most lakes. </a:t>
            </a:r>
            <a:r>
              <a:rPr lang="en-US" b="1" dirty="0"/>
              <a:t>Wrong answer: </a:t>
            </a:r>
            <a:r>
              <a:rPr lang="en-US" dirty="0"/>
              <a:t>They are smaller than the subpopulations. </a:t>
            </a:r>
            <a:r>
              <a:rPr lang="en-US" b="1" dirty="0"/>
              <a:t>Wrong answer: </a:t>
            </a:r>
            <a:r>
              <a:rPr lang="en-US" dirty="0"/>
              <a:t>They are smaller than the homeland.</a:t>
            </a:r>
          </a:p>
        </p:txBody>
      </p:sp>
    </p:spTree>
    <p:extLst>
      <p:ext uri="{BB962C8B-B14F-4D97-AF65-F5344CB8AC3E}">
        <p14:creationId xmlns:p14="http://schemas.microsoft.com/office/powerpoint/2010/main" val="599460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Annotation schema</a:t>
            </a:r>
            <a:endParaRPr lang="en-US" dirty="0"/>
          </a:p>
        </p:txBody>
      </p:sp>
      <p:sp>
        <p:nvSpPr>
          <p:cNvPr id="3" name="Content Placeholder 2"/>
          <p:cNvSpPr>
            <a:spLocks noGrp="1"/>
          </p:cNvSpPr>
          <p:nvPr>
            <p:ph idx="1"/>
          </p:nvPr>
        </p:nvSpPr>
        <p:spPr/>
        <p:txBody>
          <a:bodyPr/>
          <a:lstStyle/>
          <a:p>
            <a:r>
              <a:rPr lang="en-US" b="1" dirty="0" smtClean="0"/>
              <a:t>Text being explicated</a:t>
            </a:r>
          </a:p>
          <a:p>
            <a:r>
              <a:rPr lang="en-US" b="1" dirty="0" smtClean="0"/>
              <a:t>Background knowledge</a:t>
            </a:r>
          </a:p>
          <a:p>
            <a:r>
              <a:rPr lang="en-US" b="1" dirty="0" smtClean="0"/>
              <a:t>Domain</a:t>
            </a:r>
          </a:p>
          <a:p>
            <a:pPr lvl="1"/>
            <a:r>
              <a:rPr lang="en-US" dirty="0" smtClean="0"/>
              <a:t>Six general categories: Spatial and physical; naïve biology; naïve psychology; social relations; specialized knowledge; conventions of discourse and narrative</a:t>
            </a:r>
          </a:p>
          <a:p>
            <a:pPr lvl="1"/>
            <a:r>
              <a:rPr lang="en-US" dirty="0" smtClean="0"/>
              <a:t>21 lower level categories</a:t>
            </a:r>
          </a:p>
          <a:p>
            <a:pPr lvl="1"/>
            <a:endParaRPr lang="en-US" dirty="0"/>
          </a:p>
        </p:txBody>
      </p:sp>
    </p:spTree>
    <p:extLst>
      <p:ext uri="{BB962C8B-B14F-4D97-AF65-F5344CB8AC3E}">
        <p14:creationId xmlns:p14="http://schemas.microsoft.com/office/powerpoint/2010/main" val="823476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73362"/>
          </a:xfrm>
        </p:spPr>
        <p:txBody>
          <a:bodyPr/>
          <a:lstStyle/>
          <a:p>
            <a:r>
              <a:rPr lang="en-US" dirty="0" smtClean="0"/>
              <a:t>TACIT </a:t>
            </a:r>
            <a:br>
              <a:rPr lang="en-US" dirty="0" smtClean="0"/>
            </a:br>
            <a:r>
              <a:rPr lang="en-US" dirty="0" smtClean="0"/>
              <a:t>Toward Annotating Commonsense Inferences in Text</a:t>
            </a:r>
            <a:endParaRPr lang="en-US" dirty="0"/>
          </a:p>
        </p:txBody>
      </p:sp>
      <p:sp>
        <p:nvSpPr>
          <p:cNvPr id="3" name="Content Placeholder 2"/>
          <p:cNvSpPr>
            <a:spLocks noGrp="1"/>
          </p:cNvSpPr>
          <p:nvPr>
            <p:ph idx="1"/>
          </p:nvPr>
        </p:nvSpPr>
        <p:spPr>
          <a:xfrm>
            <a:off x="457200" y="3124200"/>
            <a:ext cx="8229600" cy="3001963"/>
          </a:xfrm>
        </p:spPr>
        <p:txBody>
          <a:bodyPr/>
          <a:lstStyle/>
          <a:p>
            <a:endParaRPr lang="en-US" dirty="0" smtClean="0"/>
          </a:p>
        </p:txBody>
      </p:sp>
    </p:spTree>
    <p:extLst>
      <p:ext uri="{BB962C8B-B14F-4D97-AF65-F5344CB8AC3E}">
        <p14:creationId xmlns:p14="http://schemas.microsoft.com/office/powerpoint/2010/main" val="115712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Annotation schema (</a:t>
            </a:r>
            <a:r>
              <a:rPr lang="en-US" dirty="0" err="1" smtClean="0"/>
              <a:t>cntd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smtClean="0"/>
              <a:t>Linguistic significance: </a:t>
            </a:r>
            <a:r>
              <a:rPr lang="en-US" dirty="0" smtClean="0"/>
              <a:t>Non-literal text, find case filler, lexical disambiguation, syntactic </a:t>
            </a:r>
            <a:r>
              <a:rPr lang="en-US" dirty="0" err="1" smtClean="0"/>
              <a:t>disambigutation</a:t>
            </a:r>
            <a:r>
              <a:rPr lang="en-US" dirty="0" smtClean="0"/>
              <a:t>, </a:t>
            </a:r>
            <a:r>
              <a:rPr lang="en-US" dirty="0" err="1" smtClean="0"/>
              <a:t>coreference</a:t>
            </a:r>
            <a:r>
              <a:rPr lang="en-US" dirty="0" smtClean="0"/>
              <a:t> resolution etc. </a:t>
            </a:r>
          </a:p>
          <a:p>
            <a:r>
              <a:rPr lang="en-US" b="1" dirty="0" smtClean="0"/>
              <a:t>Category of inference: </a:t>
            </a:r>
            <a:r>
              <a:rPr lang="en-US" dirty="0" smtClean="0"/>
              <a:t>Operator(</a:t>
            </a:r>
            <a:r>
              <a:rPr lang="en-US" dirty="0" err="1" smtClean="0"/>
              <a:t>args</a:t>
            </a:r>
            <a:r>
              <a:rPr lang="en-US" dirty="0" smtClean="0"/>
              <a:t>)</a:t>
            </a:r>
          </a:p>
          <a:p>
            <a:pPr lvl="1"/>
            <a:r>
              <a:rPr lang="en-US" dirty="0" smtClean="0"/>
              <a:t>Entity categories: Aspect, Event, Object, Person, Proposition, </a:t>
            </a:r>
            <a:r>
              <a:rPr lang="en-US" dirty="0" err="1" smtClean="0"/>
              <a:t>SpeechAct</a:t>
            </a:r>
            <a:r>
              <a:rPr lang="en-US" dirty="0"/>
              <a:t>,</a:t>
            </a:r>
            <a:r>
              <a:rPr lang="en-US" dirty="0" smtClean="0"/>
              <a:t> State, Other.</a:t>
            </a:r>
          </a:p>
          <a:p>
            <a:pPr lvl="1"/>
            <a:r>
              <a:rPr lang="en-US" dirty="0" smtClean="0"/>
              <a:t>21 Relation categories: Authorized, Believe, </a:t>
            </a:r>
            <a:r>
              <a:rPr lang="en-US" dirty="0" err="1" smtClean="0"/>
              <a:t>CausalRelation</a:t>
            </a:r>
            <a:r>
              <a:rPr lang="en-US" dirty="0" smtClean="0"/>
              <a:t>, </a:t>
            </a:r>
            <a:r>
              <a:rPr lang="en-US" dirty="0" err="1" smtClean="0"/>
              <a:t>ContentOf</a:t>
            </a:r>
            <a:r>
              <a:rPr lang="en-US" dirty="0" smtClean="0"/>
              <a:t>, Emotion, Ethics …</a:t>
            </a:r>
          </a:p>
          <a:p>
            <a:r>
              <a:rPr lang="en-US" dirty="0"/>
              <a:t> </a:t>
            </a:r>
            <a:r>
              <a:rPr lang="en-US" b="1" dirty="0" smtClean="0"/>
              <a:t>Compare: </a:t>
            </a:r>
            <a:r>
              <a:rPr lang="en-US" dirty="0" smtClean="0"/>
              <a:t>Example of contrasting text.</a:t>
            </a:r>
          </a:p>
        </p:txBody>
      </p:sp>
    </p:spTree>
    <p:extLst>
      <p:ext uri="{BB962C8B-B14F-4D97-AF65-F5344CB8AC3E}">
        <p14:creationId xmlns:p14="http://schemas.microsoft.com/office/powerpoint/2010/main" val="3826807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has been done</a:t>
            </a:r>
            <a:endParaRPr lang="en-US" dirty="0"/>
          </a:p>
        </p:txBody>
      </p:sp>
      <p:sp>
        <p:nvSpPr>
          <p:cNvPr id="3" name="Content Placeholder 2"/>
          <p:cNvSpPr>
            <a:spLocks noGrp="1"/>
          </p:cNvSpPr>
          <p:nvPr>
            <p:ph idx="1"/>
          </p:nvPr>
        </p:nvSpPr>
        <p:spPr/>
        <p:txBody>
          <a:bodyPr/>
          <a:lstStyle/>
          <a:p>
            <a:r>
              <a:rPr lang="en-US" dirty="0" smtClean="0"/>
              <a:t>6 narrative (newspaper) text and 3 biology texts annotated!</a:t>
            </a:r>
          </a:p>
          <a:p>
            <a:r>
              <a:rPr lang="en-US" dirty="0" smtClean="0"/>
              <a:t>171 inferences characterized!</a:t>
            </a:r>
          </a:p>
          <a:p>
            <a:r>
              <a:rPr lang="en-US" dirty="0" smtClean="0"/>
              <a:t>XML format defined!</a:t>
            </a:r>
          </a:p>
          <a:p>
            <a:r>
              <a:rPr lang="en-US" dirty="0" smtClean="0"/>
              <a:t>Annotators’ Manual written!</a:t>
            </a:r>
          </a:p>
          <a:p>
            <a:r>
              <a:rPr lang="en-US" dirty="0" smtClean="0"/>
              <a:t>3 students involved!</a:t>
            </a:r>
          </a:p>
        </p:txBody>
      </p:sp>
    </p:spTree>
    <p:extLst>
      <p:ext uri="{BB962C8B-B14F-4D97-AF65-F5344CB8AC3E}">
        <p14:creationId xmlns:p14="http://schemas.microsoft.com/office/powerpoint/2010/main" val="42063721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help</a:t>
            </a:r>
            <a:endParaRPr lang="en-US" dirty="0"/>
          </a:p>
        </p:txBody>
      </p:sp>
      <p:sp>
        <p:nvSpPr>
          <p:cNvPr id="3" name="Content Placeholder 2"/>
          <p:cNvSpPr>
            <a:spLocks noGrp="1"/>
          </p:cNvSpPr>
          <p:nvPr>
            <p:ph idx="1"/>
          </p:nvPr>
        </p:nvSpPr>
        <p:spPr/>
        <p:txBody>
          <a:bodyPr>
            <a:normAutofit/>
          </a:bodyPr>
          <a:lstStyle/>
          <a:p>
            <a:r>
              <a:rPr lang="en-US" dirty="0" smtClean="0"/>
              <a:t>Difficult to train annotators.</a:t>
            </a:r>
          </a:p>
          <a:p>
            <a:r>
              <a:rPr lang="en-US" dirty="0"/>
              <a:t>No formal representation for content of inferences or background knowledge</a:t>
            </a:r>
            <a:r>
              <a:rPr lang="en-US" dirty="0" smtClean="0"/>
              <a:t>.</a:t>
            </a:r>
          </a:p>
          <a:p>
            <a:r>
              <a:rPr lang="en-US" dirty="0" smtClean="0"/>
              <a:t>Inferences are hard to individuate, particularly in the biology domain.</a:t>
            </a:r>
          </a:p>
          <a:p>
            <a:pPr lvl="1"/>
            <a:r>
              <a:rPr lang="en-US" dirty="0" smtClean="0"/>
              <a:t>In biology, some texts seem to require that you know most of the content before you can understand the text.</a:t>
            </a:r>
          </a:p>
        </p:txBody>
      </p:sp>
    </p:spTree>
    <p:extLst>
      <p:ext uri="{BB962C8B-B14F-4D97-AF65-F5344CB8AC3E}">
        <p14:creationId xmlns:p14="http://schemas.microsoft.com/office/powerpoint/2010/main" val="3262617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Only intelligible if you know most of it</a:t>
            </a:r>
            <a:endParaRPr lang="en-US" dirty="0"/>
          </a:p>
        </p:txBody>
      </p:sp>
      <p:sp>
        <p:nvSpPr>
          <p:cNvPr id="3" name="Content Placeholder 2"/>
          <p:cNvSpPr>
            <a:spLocks noGrp="1"/>
          </p:cNvSpPr>
          <p:nvPr>
            <p:ph idx="1"/>
          </p:nvPr>
        </p:nvSpPr>
        <p:spPr/>
        <p:txBody>
          <a:bodyPr>
            <a:normAutofit fontScale="85000" lnSpcReduction="20000"/>
          </a:bodyPr>
          <a:lstStyle/>
          <a:p>
            <a:r>
              <a:rPr lang="en-US" dirty="0"/>
              <a:t>By transporting </a:t>
            </a:r>
            <a:r>
              <a:rPr lang="en-US"/>
              <a:t>fluid </a:t>
            </a:r>
            <a:r>
              <a:rPr lang="en-US" smtClean="0"/>
              <a:t>throughout </a:t>
            </a:r>
            <a:r>
              <a:rPr lang="en-US" dirty="0"/>
              <a:t>the body, the circulatory system functionally connects the aqueous environment of the body cells to the organs that exchange gasses, absorb nutrients, and dispose of wastes. In mammals, for example, oxygen from inhaled air diffuses across only two layers of cells in the lungs before reaching the blood. The circulatory system, powered by the heart, then carries the oxygen-rich blood to all parts of the body. As the blood streams throughout the body tissues in tiny blood vessels, oxygen in the blood diffuses only a short distance before encountering the fluid that directly bathes the cells. </a:t>
            </a:r>
          </a:p>
        </p:txBody>
      </p:sp>
    </p:spTree>
    <p:extLst>
      <p:ext uri="{BB962C8B-B14F-4D97-AF65-F5344CB8AC3E}">
        <p14:creationId xmlns:p14="http://schemas.microsoft.com/office/powerpoint/2010/main" val="344200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help (</a:t>
            </a:r>
            <a:r>
              <a:rPr lang="en-US" dirty="0" err="1" smtClean="0"/>
              <a:t>cntd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No way to evaluate the answers.</a:t>
            </a:r>
          </a:p>
          <a:p>
            <a:r>
              <a:rPr lang="en-US" dirty="0" smtClean="0"/>
              <a:t>Inter-annotator agreement can be measured</a:t>
            </a:r>
          </a:p>
          <a:p>
            <a:pPr lvl="1"/>
            <a:r>
              <a:rPr lang="en-US" dirty="0" smtClean="0"/>
              <a:t>For the discrete fields e.g. Category of inference and linguistic significance</a:t>
            </a:r>
          </a:p>
          <a:p>
            <a:pPr lvl="1"/>
            <a:r>
              <a:rPr lang="en-US" dirty="0" smtClean="0"/>
              <a:t>Not for the amorphous aspects e.g. individuation of inferences and background knowledge</a:t>
            </a:r>
          </a:p>
        </p:txBody>
      </p:sp>
    </p:spTree>
    <p:extLst>
      <p:ext uri="{BB962C8B-B14F-4D97-AF65-F5344CB8AC3E}">
        <p14:creationId xmlns:p14="http://schemas.microsoft.com/office/powerpoint/2010/main" val="1421093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help (</a:t>
            </a:r>
            <a:r>
              <a:rPr lang="en-US" dirty="0" err="1" smtClean="0"/>
              <a:t>cntd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would the annotations  be used for?</a:t>
            </a:r>
          </a:p>
          <a:p>
            <a:pPr lvl="1"/>
            <a:r>
              <a:rPr lang="en-US" dirty="0" smtClean="0"/>
              <a:t>As a guide for developing knowledge-enriched NLP system.  But the gaps are large.</a:t>
            </a:r>
          </a:p>
          <a:p>
            <a:pPr lvl="1"/>
            <a:r>
              <a:rPr lang="en-US" dirty="0" smtClean="0"/>
              <a:t> Training set for ML. But (a) it would have to be huge; (b) what would be the purpose of the output of the ML.</a:t>
            </a:r>
          </a:p>
          <a:p>
            <a:pPr lvl="1"/>
            <a:r>
              <a:rPr lang="en-US" dirty="0" smtClean="0"/>
              <a:t>Run statistics. Pretty pointless.</a:t>
            </a:r>
          </a:p>
          <a:p>
            <a:pPr lvl="1"/>
            <a:r>
              <a:rPr lang="en-US" dirty="0" smtClean="0"/>
              <a:t>Serve as a test set for CYC</a:t>
            </a:r>
          </a:p>
          <a:p>
            <a:r>
              <a:rPr lang="en-US" dirty="0" smtClean="0"/>
              <a:t>Why </a:t>
            </a:r>
            <a:r>
              <a:rPr lang="en-US" dirty="0"/>
              <a:t>would anyone fund </a:t>
            </a:r>
            <a:r>
              <a:rPr lang="en-US" dirty="0" smtClean="0"/>
              <a:t>it? Why would a serious student want to work on it?</a:t>
            </a:r>
            <a:endParaRPr lang="en-US" dirty="0"/>
          </a:p>
          <a:p>
            <a:endParaRPr lang="en-US" dirty="0"/>
          </a:p>
        </p:txBody>
      </p:sp>
    </p:spTree>
    <p:extLst>
      <p:ext uri="{BB962C8B-B14F-4D97-AF65-F5344CB8AC3E}">
        <p14:creationId xmlns:p14="http://schemas.microsoft.com/office/powerpoint/2010/main" val="33971069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forward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Multiple levels of annotators</a:t>
            </a:r>
          </a:p>
          <a:p>
            <a:pPr marL="514350" indent="-514350">
              <a:buFont typeface="+mj-lt"/>
              <a:buAutoNum type="arabicPeriod"/>
            </a:pPr>
            <a:r>
              <a:rPr lang="en-US" dirty="0" smtClean="0"/>
              <a:t>Experts characterize inferences and background knowledge.</a:t>
            </a:r>
          </a:p>
          <a:p>
            <a:pPr marL="514350" indent="-514350">
              <a:buFont typeface="+mj-lt"/>
              <a:buAutoNum type="arabicPeriod"/>
            </a:pPr>
            <a:r>
              <a:rPr lang="en-US" dirty="0" smtClean="0"/>
              <a:t>Trained annotators validate inferences and background, characterize linguistic significance, categorize inferences.</a:t>
            </a:r>
          </a:p>
          <a:p>
            <a:pPr marL="514350" indent="-514350">
              <a:buFont typeface="+mj-lt"/>
              <a:buAutoNum type="arabicPeriod"/>
            </a:pPr>
            <a:r>
              <a:rPr lang="en-US" dirty="0" smtClean="0"/>
              <a:t>Naïve subjects generate questions and answers, both based on inferences and based purely on text.</a:t>
            </a:r>
          </a:p>
          <a:p>
            <a:pPr marL="514350" indent="-514350">
              <a:buFont typeface="+mj-lt"/>
              <a:buAutoNum type="arabicPeriod"/>
            </a:pPr>
            <a:endParaRPr lang="en-US" dirty="0"/>
          </a:p>
        </p:txBody>
      </p:sp>
    </p:spTree>
    <p:extLst>
      <p:ext uri="{BB962C8B-B14F-4D97-AF65-F5344CB8AC3E}">
        <p14:creationId xmlns:p14="http://schemas.microsoft.com/office/powerpoint/2010/main" val="18350552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Encouraging</a:t>
            </a:r>
            <a:endParaRPr lang="en-US" dirty="0"/>
          </a:p>
        </p:txBody>
      </p:sp>
      <p:sp>
        <p:nvSpPr>
          <p:cNvPr id="3" name="Content Placeholder 2"/>
          <p:cNvSpPr>
            <a:spLocks noGrp="1"/>
          </p:cNvSpPr>
          <p:nvPr>
            <p:ph idx="1"/>
          </p:nvPr>
        </p:nvSpPr>
        <p:spPr/>
        <p:txBody>
          <a:bodyPr/>
          <a:lstStyle/>
          <a:p>
            <a:pPr marL="0" indent="0">
              <a:buNone/>
            </a:pPr>
            <a:r>
              <a:rPr lang="en-US" dirty="0" err="1" smtClean="0"/>
              <a:t>Fei-Fei</a:t>
            </a:r>
            <a:r>
              <a:rPr lang="en-US" dirty="0" smtClean="0"/>
              <a:t> Li’s success with Visual Genome in getting rich image annotations from </a:t>
            </a:r>
            <a:r>
              <a:rPr lang="en-US" dirty="0" err="1" smtClean="0"/>
              <a:t>MTurkers</a:t>
            </a:r>
            <a:r>
              <a:rPr lang="en-US" dirty="0" smtClean="0"/>
              <a:t> is encouraging.</a:t>
            </a:r>
          </a:p>
          <a:p>
            <a:pPr marL="0" indent="0">
              <a:buNone/>
            </a:pPr>
            <a:r>
              <a:rPr lang="en-US" dirty="0" smtClean="0"/>
              <a:t>Clearly, this is an art, and requires a fair amount of work.</a:t>
            </a:r>
          </a:p>
          <a:p>
            <a:pPr marL="0" indent="0">
              <a:buNone/>
            </a:pPr>
            <a:r>
              <a:rPr lang="en-US" dirty="0" smtClean="0"/>
              <a:t>Multiple cycle system could be adapted. </a:t>
            </a:r>
            <a:endParaRPr lang="en-US" dirty="0"/>
          </a:p>
        </p:txBody>
      </p:sp>
    </p:spTree>
    <p:extLst>
      <p:ext uri="{BB962C8B-B14F-4D97-AF65-F5344CB8AC3E}">
        <p14:creationId xmlns:p14="http://schemas.microsoft.com/office/powerpoint/2010/main" val="1630802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 (</a:t>
            </a:r>
            <a:r>
              <a:rPr lang="en-US" dirty="0" err="1" smtClean="0"/>
              <a:t>cntd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Use e</a:t>
            </a:r>
            <a:r>
              <a:rPr lang="en-US" dirty="0" smtClean="0"/>
              <a:t>xisting </a:t>
            </a:r>
            <a:r>
              <a:rPr lang="en-US" dirty="0" smtClean="0"/>
              <a:t>resources and tools.</a:t>
            </a:r>
          </a:p>
          <a:p>
            <a:pPr lvl="1"/>
            <a:r>
              <a:rPr lang="en-US" dirty="0" smtClean="0"/>
              <a:t>NL tools such as dependency </a:t>
            </a:r>
            <a:r>
              <a:rPr lang="en-US" dirty="0" smtClean="0"/>
              <a:t>parse</a:t>
            </a:r>
          </a:p>
          <a:p>
            <a:pPr lvl="1"/>
            <a:r>
              <a:rPr lang="en-US" dirty="0" smtClean="0"/>
              <a:t>Semantic annotations: </a:t>
            </a:r>
            <a:r>
              <a:rPr lang="en-US" dirty="0" err="1" smtClean="0"/>
              <a:t>TimeML</a:t>
            </a:r>
            <a:r>
              <a:rPr lang="en-US" dirty="0" smtClean="0"/>
              <a:t>, </a:t>
            </a:r>
            <a:r>
              <a:rPr lang="en-US" dirty="0" err="1" smtClean="0"/>
              <a:t>PropBank</a:t>
            </a:r>
            <a:r>
              <a:rPr lang="en-US" dirty="0" smtClean="0"/>
              <a:t>, </a:t>
            </a:r>
            <a:endParaRPr lang="en-US" dirty="0" smtClean="0"/>
          </a:p>
          <a:p>
            <a:r>
              <a:rPr lang="en-US" dirty="0" smtClean="0"/>
              <a:t>Systematize forms of inference (e.g. </a:t>
            </a:r>
            <a:r>
              <a:rPr lang="en-US" dirty="0" err="1" smtClean="0"/>
              <a:t>TimeML</a:t>
            </a:r>
            <a:r>
              <a:rPr lang="en-US" dirty="0" smtClean="0"/>
              <a:t> asks for all implicit </a:t>
            </a:r>
            <a:r>
              <a:rPr lang="en-US" smtClean="0"/>
              <a:t>temporal relations.)</a:t>
            </a:r>
          </a:p>
          <a:p>
            <a:r>
              <a:rPr lang="en-US" dirty="0" smtClean="0"/>
              <a:t>Tie </a:t>
            </a:r>
            <a:r>
              <a:rPr lang="en-US" dirty="0" smtClean="0"/>
              <a:t>to gaps and errors in existing technology. </a:t>
            </a:r>
          </a:p>
          <a:p>
            <a:r>
              <a:rPr lang="en-US" dirty="0" smtClean="0"/>
              <a:t>Develop symbolic representations for as much as possible.</a:t>
            </a:r>
          </a:p>
          <a:p>
            <a:r>
              <a:rPr lang="en-US" dirty="0" smtClean="0"/>
              <a:t>Proof of concept for improving technology</a:t>
            </a:r>
          </a:p>
          <a:p>
            <a:pPr marL="0" indent="0">
              <a:buNone/>
            </a:pPr>
            <a:endParaRPr lang="en-US" dirty="0"/>
          </a:p>
        </p:txBody>
      </p:sp>
    </p:spTree>
    <p:extLst>
      <p:ext uri="{BB962C8B-B14F-4D97-AF65-F5344CB8AC3E}">
        <p14:creationId xmlns:p14="http://schemas.microsoft.com/office/powerpoint/2010/main" val="761289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Erik Mueller for suggestions about the slides</a:t>
            </a:r>
          </a:p>
          <a:p>
            <a:r>
              <a:rPr lang="en-US" dirty="0" err="1" smtClean="0"/>
              <a:t>Leora</a:t>
            </a:r>
            <a:r>
              <a:rPr lang="en-US" dirty="0" smtClean="0"/>
              <a:t> Morgenstern, Peter Clark, Gary Marcus for discussions about the projects</a:t>
            </a:r>
          </a:p>
          <a:p>
            <a:r>
              <a:rPr lang="en-US" dirty="0" smtClean="0"/>
              <a:t>Casey Lorimer, </a:t>
            </a:r>
            <a:r>
              <a:rPr lang="en-US" dirty="0" err="1" smtClean="0"/>
              <a:t>Rajat</a:t>
            </a:r>
            <a:r>
              <a:rPr lang="en-US" dirty="0" smtClean="0"/>
              <a:t> Ram Suresh, and Kara Tong for working on the annotations.</a:t>
            </a:r>
          </a:p>
          <a:p>
            <a:endParaRPr lang="en-US" dirty="0"/>
          </a:p>
          <a:p>
            <a:pPr marL="0" indent="0">
              <a:buNone/>
            </a:pPr>
            <a:r>
              <a:rPr lang="en-US" smtClean="0">
                <a:hlinkClick r:id="rId2"/>
              </a:rPr>
              <a:t>http://www.cs.nyu.edu/faculty/davise/annotate/Tacit.html</a:t>
            </a:r>
            <a:endParaRPr lang="en-US" dirty="0"/>
          </a:p>
        </p:txBody>
      </p:sp>
    </p:spTree>
    <p:extLst>
      <p:ext uri="{BB962C8B-B14F-4D97-AF65-F5344CB8AC3E}">
        <p14:creationId xmlns:p14="http://schemas.microsoft.com/office/powerpoint/2010/main" val="3446210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text: Theft of the Mona Lisa</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pPr marL="0" indent="0">
              <a:buNone/>
            </a:pPr>
            <a:r>
              <a:rPr lang="en-US" sz="2400" dirty="0" smtClean="0">
                <a:latin typeface="Arial" panose="020B0604020202020204" pitchFamily="34" charset="0"/>
                <a:cs typeface="Arial" panose="020B0604020202020204" pitchFamily="34" charset="0"/>
              </a:rPr>
              <a:t>On a mundane morning in late summer in Paris, the impossible happened. The Mona Lisa vanished. On Sunday evening, August 20, 1911, Leonardo da Vinci's best-known painting was hanging in her usual place on the wall of the Salon </a:t>
            </a:r>
            <a:r>
              <a:rPr lang="en-US" sz="2400" dirty="0" err="1" smtClean="0">
                <a:latin typeface="Arial" panose="020B0604020202020204" pitchFamily="34" charset="0"/>
                <a:cs typeface="Arial" panose="020B0604020202020204" pitchFamily="34" charset="0"/>
              </a:rPr>
              <a:t>Carre</a:t>
            </a:r>
            <a:r>
              <a:rPr lang="en-US" sz="2400" dirty="0" smtClean="0">
                <a:latin typeface="Arial" panose="020B0604020202020204" pitchFamily="34" charset="0"/>
                <a:cs typeface="Arial" panose="020B0604020202020204" pitchFamily="34" charset="0"/>
              </a:rPr>
              <a:t> between Correggio's Mystical Marriage and Titian's Allegory of Alfonso </a:t>
            </a:r>
            <a:r>
              <a:rPr lang="en-US" sz="2400" dirty="0" err="1" smtClean="0">
                <a:latin typeface="Arial" panose="020B0604020202020204" pitchFamily="34" charset="0"/>
                <a:cs typeface="Arial" panose="020B0604020202020204" pitchFamily="34" charset="0"/>
              </a:rPr>
              <a:t>d'Avalos</a:t>
            </a:r>
            <a:r>
              <a:rPr lang="en-US" sz="2400" dirty="0" smtClean="0">
                <a:latin typeface="Arial" panose="020B0604020202020204" pitchFamily="34" charset="0"/>
                <a:cs typeface="Arial" panose="020B0604020202020204" pitchFamily="34" charset="0"/>
              </a:rPr>
              <a:t>. On Tuesday morning, when the Louvre reopened to the public, she was gone. Within hours of the discovery of the empty frame, stashed behind a radiator, the story broke in an extra edition of Le Temps, the leading morning newspaper. Incredulous reporters from local papers and international news services converged on the museum.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7593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text: Speciation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In allopatric speciation (from the Greek </a:t>
            </a:r>
            <a:r>
              <a:rPr lang="en-US" i="1" dirty="0" err="1" smtClean="0">
                <a:latin typeface="Arial" panose="020B0604020202020204" pitchFamily="34" charset="0"/>
                <a:cs typeface="Arial" panose="020B0604020202020204" pitchFamily="34" charset="0"/>
              </a:rPr>
              <a:t>allos</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other, and </a:t>
            </a:r>
            <a:r>
              <a:rPr lang="en-US" i="1" dirty="0" err="1" smtClean="0">
                <a:latin typeface="Arial" panose="020B0604020202020204" pitchFamily="34" charset="0"/>
                <a:cs typeface="Arial" panose="020B0604020202020204" pitchFamily="34" charset="0"/>
              </a:rPr>
              <a:t>patra</a:t>
            </a:r>
            <a:r>
              <a:rPr lang="en-US" dirty="0" smtClean="0">
                <a:latin typeface="Arial" panose="020B0604020202020204" pitchFamily="34" charset="0"/>
                <a:cs typeface="Arial" panose="020B0604020202020204" pitchFamily="34" charset="0"/>
              </a:rPr>
              <a:t>, homeland) gene flow is interrupted when a population is divided into geographically isolated subpopulations. For example, the water level in a lake may subside, resulting in two or more smaller lakes that are now home to separated populations (see Figure 24.5a). Or a river may change course and divide a population of animals that cannot cross it.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15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945" y="3047947"/>
            <a:ext cx="8534400" cy="1530980"/>
          </a:xfrm>
          <a:prstGeom prst="rect">
            <a:avLst/>
          </a:prstGeom>
        </p:spPr>
      </p:pic>
    </p:spTree>
    <p:extLst>
      <p:ext uri="{BB962C8B-B14F-4D97-AF65-F5344CB8AC3E}">
        <p14:creationId xmlns:p14="http://schemas.microsoft.com/office/powerpoint/2010/main" val="1428580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Goal  and related work</a:t>
            </a:r>
          </a:p>
          <a:p>
            <a:r>
              <a:rPr lang="en-US" dirty="0" smtClean="0">
                <a:latin typeface="Arial" panose="020B0604020202020204" pitchFamily="34" charset="0"/>
                <a:cs typeface="Arial" panose="020B0604020202020204" pitchFamily="34" charset="0"/>
              </a:rPr>
              <a:t>Some example inferences</a:t>
            </a:r>
          </a:p>
          <a:p>
            <a:r>
              <a:rPr lang="en-US" dirty="0" smtClean="0">
                <a:latin typeface="Arial" panose="020B0604020202020204" pitchFamily="34" charset="0"/>
                <a:cs typeface="Arial" panose="020B0604020202020204" pitchFamily="34" charset="0"/>
              </a:rPr>
              <a:t>Annotation schema</a:t>
            </a:r>
          </a:p>
          <a:p>
            <a:r>
              <a:rPr lang="en-US" dirty="0" smtClean="0">
                <a:latin typeface="Arial" panose="020B0604020202020204" pitchFamily="34" charset="0"/>
                <a:cs typeface="Arial" panose="020B0604020202020204" pitchFamily="34" charset="0"/>
              </a:rPr>
              <a:t>What has been done </a:t>
            </a:r>
          </a:p>
          <a:p>
            <a:r>
              <a:rPr lang="en-US" dirty="0" smtClean="0">
                <a:latin typeface="Arial" panose="020B0604020202020204" pitchFamily="34" charset="0"/>
                <a:cs typeface="Arial" panose="020B0604020202020204" pitchFamily="34" charset="0"/>
              </a:rPr>
              <a:t>How you can help</a:t>
            </a:r>
          </a:p>
          <a:p>
            <a:r>
              <a:rPr lang="en-US" dirty="0" smtClean="0">
                <a:latin typeface="Arial" panose="020B0604020202020204" pitchFamily="34" charset="0"/>
                <a:cs typeface="Arial" panose="020B0604020202020204" pitchFamily="34" charset="0"/>
              </a:rPr>
              <a:t>The way forward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9880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goal</a:t>
            </a:r>
            <a:endParaRPr lang="en-US" dirty="0"/>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Find out what commonsense inferences are needed to understand text. Avoid “looking for the keys under the streetlight”.</a:t>
            </a: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4400" dirty="0" smtClean="0">
                <a:latin typeface="+mj-lt"/>
                <a:cs typeface="Arial" panose="020B0604020202020204" pitchFamily="34" charset="0"/>
              </a:rPr>
              <a:t>General approach</a:t>
            </a:r>
          </a:p>
          <a:p>
            <a:pPr marL="0" indent="0">
              <a:buNone/>
            </a:pPr>
            <a:r>
              <a:rPr lang="en-US" dirty="0" smtClean="0">
                <a:latin typeface="Arial" panose="020B0604020202020204" pitchFamily="34" charset="0"/>
                <a:cs typeface="Arial" panose="020B0604020202020204" pitchFamily="34" charset="0"/>
              </a:rPr>
              <a:t>Systematically annotate texts with </a:t>
            </a:r>
            <a:r>
              <a:rPr lang="en-US" i="1" dirty="0" smtClean="0">
                <a:latin typeface="Arial" panose="020B0604020202020204" pitchFamily="34" charset="0"/>
                <a:cs typeface="Arial" panose="020B0604020202020204" pitchFamily="34" charset="0"/>
              </a:rPr>
              <a:t>all  </a:t>
            </a:r>
            <a:r>
              <a:rPr lang="en-US" dirty="0" smtClean="0">
                <a:latin typeface="Arial" panose="020B0604020202020204" pitchFamily="34" charset="0"/>
                <a:cs typeface="Arial" panose="020B0604020202020204" pitchFamily="34" charset="0"/>
              </a:rPr>
              <a:t>the commonsense inferences needed to understand them.</a:t>
            </a:r>
          </a:p>
        </p:txBody>
      </p:sp>
    </p:spTree>
    <p:extLst>
      <p:ext uri="{BB962C8B-B14F-4D97-AF65-F5344CB8AC3E}">
        <p14:creationId xmlns:p14="http://schemas.microsoft.com/office/powerpoint/2010/main" val="1976850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Streetlight problem</a:t>
            </a:r>
            <a:endParaRPr lang="en-US" dirty="0"/>
          </a:p>
        </p:txBody>
      </p:sp>
      <p:sp>
        <p:nvSpPr>
          <p:cNvPr id="3" name="Content Placeholder 2"/>
          <p:cNvSpPr>
            <a:spLocks noGrp="1"/>
          </p:cNvSpPr>
          <p:nvPr>
            <p:ph idx="1"/>
          </p:nvPr>
        </p:nvSpPr>
        <p:spPr/>
        <p:txBody>
          <a:bodyPr/>
          <a:lstStyle/>
          <a:p>
            <a:r>
              <a:rPr lang="en-US" dirty="0" err="1" smtClean="0">
                <a:latin typeface="Arial" panose="020B0604020202020204" pitchFamily="34" charset="0"/>
                <a:cs typeface="Arial" panose="020B0604020202020204" pitchFamily="34" charset="0"/>
              </a:rPr>
              <a:t>Logicist</a:t>
            </a:r>
            <a:r>
              <a:rPr lang="en-US" dirty="0" smtClean="0">
                <a:latin typeface="Arial" panose="020B0604020202020204" pitchFamily="34" charset="0"/>
                <a:cs typeface="Arial" panose="020B0604020202020204" pitchFamily="34" charset="0"/>
              </a:rPr>
              <a:t> approaches: Knowledge that is easy to formalize</a:t>
            </a:r>
          </a:p>
          <a:p>
            <a:r>
              <a:rPr lang="en-US" dirty="0" smtClean="0">
                <a:latin typeface="Arial" panose="020B0604020202020204" pitchFamily="34" charset="0"/>
                <a:cs typeface="Arial" panose="020B0604020202020204" pitchFamily="34" charset="0"/>
              </a:rPr>
              <a:t>Web mining: </a:t>
            </a:r>
            <a:r>
              <a:rPr lang="en-US" dirty="0">
                <a:latin typeface="Arial" panose="020B0604020202020204" pitchFamily="34" charset="0"/>
                <a:cs typeface="Arial" panose="020B0604020202020204" pitchFamily="34" charset="0"/>
              </a:rPr>
              <a:t>E</a:t>
            </a:r>
            <a:r>
              <a:rPr lang="en-US" dirty="0" smtClean="0">
                <a:latin typeface="Arial" panose="020B0604020202020204" pitchFamily="34" charset="0"/>
                <a:cs typeface="Arial" panose="020B0604020202020204" pitchFamily="34" charset="0"/>
              </a:rPr>
              <a:t>asy to mine.</a:t>
            </a:r>
          </a:p>
          <a:p>
            <a:r>
              <a:rPr lang="en-US" dirty="0" smtClean="0">
                <a:latin typeface="Arial" panose="020B0604020202020204" pitchFamily="34" charset="0"/>
                <a:cs typeface="Arial" panose="020B0604020202020204" pitchFamily="34" charset="0"/>
              </a:rPr>
              <a:t>Crowd sourcing: Seems interesting to </a:t>
            </a:r>
            <a:r>
              <a:rPr lang="en-US" dirty="0" err="1" smtClean="0">
                <a:latin typeface="Arial" panose="020B0604020202020204" pitchFamily="34" charset="0"/>
                <a:cs typeface="Arial" panose="020B0604020202020204" pitchFamily="34" charset="0"/>
              </a:rPr>
              <a:t>MTurkers</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RTE: Small-scale, sentence-level inferences</a:t>
            </a:r>
          </a:p>
          <a:p>
            <a:r>
              <a:rPr lang="en-US" dirty="0" smtClean="0">
                <a:latin typeface="Arial" panose="020B0604020202020204" pitchFamily="34" charset="0"/>
                <a:cs typeface="Arial" panose="020B0604020202020204" pitchFamily="34" charset="0"/>
              </a:rPr>
              <a:t>CYC: ??, as usual.</a:t>
            </a:r>
          </a:p>
          <a:p>
            <a:endParaRPr lang="en-US" dirty="0" smtClean="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18321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TACIT’s own streetlight problems</a:t>
            </a:r>
            <a:endParaRPr lang="en-US" dirty="0"/>
          </a:p>
        </p:txBody>
      </p:sp>
      <p:sp>
        <p:nvSpPr>
          <p:cNvPr id="3" name="Content Placeholder 2"/>
          <p:cNvSpPr>
            <a:spLocks noGrp="1"/>
          </p:cNvSpPr>
          <p:nvPr>
            <p:ph idx="1"/>
          </p:nvPr>
        </p:nvSpPr>
        <p:spPr/>
        <p:txBody>
          <a:bodyPr>
            <a:normAutofit fontScale="92500"/>
          </a:bodyPr>
          <a:lstStyle/>
          <a:p>
            <a:r>
              <a:rPr lang="en-US" dirty="0" err="1" smtClean="0"/>
              <a:t>Verbalizable</a:t>
            </a:r>
            <a:r>
              <a:rPr lang="en-US" dirty="0" smtClean="0"/>
              <a:t> knowledge</a:t>
            </a:r>
          </a:p>
          <a:p>
            <a:r>
              <a:rPr lang="en-US" dirty="0" smtClean="0"/>
              <a:t>Emphasis on well-defined problems of exegesis could obscure the big picture:</a:t>
            </a:r>
          </a:p>
          <a:p>
            <a:pPr lvl="1"/>
            <a:r>
              <a:rPr lang="en-US" dirty="0" smtClean="0"/>
              <a:t>What is the mood of the text? What is the point? What is the  viewpoint of the author? Is the author reliable</a:t>
            </a:r>
            <a:r>
              <a:rPr lang="en-US" dirty="0" smtClean="0"/>
              <a:t>?</a:t>
            </a:r>
          </a:p>
          <a:p>
            <a:r>
              <a:rPr lang="en-US" dirty="0" smtClean="0"/>
              <a:t>Easy to miss implicit inferences. E.g. the current state misses important temporal inferences</a:t>
            </a:r>
            <a:endParaRPr lang="en-US" dirty="0" smtClean="0"/>
          </a:p>
          <a:p>
            <a:r>
              <a:rPr lang="en-US" dirty="0" smtClean="0"/>
              <a:t>English-specific issues</a:t>
            </a:r>
          </a:p>
          <a:p>
            <a:endParaRPr lang="en-US" dirty="0"/>
          </a:p>
        </p:txBody>
      </p:sp>
    </p:spTree>
    <p:extLst>
      <p:ext uri="{BB962C8B-B14F-4D97-AF65-F5344CB8AC3E}">
        <p14:creationId xmlns:p14="http://schemas.microsoft.com/office/powerpoint/2010/main" val="2103558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1685</Words>
  <Application>Microsoft Office PowerPoint</Application>
  <PresentationFormat>On-screen Show (4:3)</PresentationFormat>
  <Paragraphs>138</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Collecting Commonsense Inferences from Text</vt:lpstr>
      <vt:lpstr>TACIT  Toward Annotating Commonsense Inferences in Text</vt:lpstr>
      <vt:lpstr>First text: Theft of the Mona Lisa</vt:lpstr>
      <vt:lpstr>Second text: Speciation</vt:lpstr>
      <vt:lpstr>PowerPoint Presentation</vt:lpstr>
      <vt:lpstr>Outline</vt:lpstr>
      <vt:lpstr>High-level goal</vt:lpstr>
      <vt:lpstr>Streetlight problem</vt:lpstr>
      <vt:lpstr>TACIT’s own streetlight problems</vt:lpstr>
      <vt:lpstr>State of the art  in commonsense reasoning</vt:lpstr>
      <vt:lpstr>Selected related work</vt:lpstr>
      <vt:lpstr>Sample Inferences</vt:lpstr>
      <vt:lpstr>More inferences</vt:lpstr>
      <vt:lpstr>Annotations for Inference 3</vt:lpstr>
      <vt:lpstr>Example 1: Cntd</vt:lpstr>
      <vt:lpstr>Second text: Speciation</vt:lpstr>
      <vt:lpstr>Example 2</vt:lpstr>
      <vt:lpstr>Example 2 (cntd)</vt:lpstr>
      <vt:lpstr>Annotation schema</vt:lpstr>
      <vt:lpstr>Annotation schema (cntd)</vt:lpstr>
      <vt:lpstr>What has been done</vt:lpstr>
      <vt:lpstr>How you can help</vt:lpstr>
      <vt:lpstr>Only intelligible if you know most of it</vt:lpstr>
      <vt:lpstr>How you can help (cntd)</vt:lpstr>
      <vt:lpstr>How you can help (cntd)</vt:lpstr>
      <vt:lpstr>The way forward</vt:lpstr>
      <vt:lpstr>Encouraging</vt:lpstr>
      <vt:lpstr>Way forward (cntd)</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Collecting Commonsense Inferences from Text</dc:title>
  <dc:creator>cimsuer</dc:creator>
  <cp:lastModifiedBy>Ernest Davis</cp:lastModifiedBy>
  <cp:revision>35</cp:revision>
  <dcterms:created xsi:type="dcterms:W3CDTF">2016-06-14T16:07:02Z</dcterms:created>
  <dcterms:modified xsi:type="dcterms:W3CDTF">2016-06-25T02:38:52Z</dcterms:modified>
</cp:coreProperties>
</file>