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306"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EB98EE5-10D0-4EF4-91E6-67F885B2D590}" type="datetimeFigureOut">
              <a:rPr lang="en-US" smtClean="0"/>
              <a:t>2/26/2017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FCBB6E-CD1F-4BE4-8A16-66A1C09C8A36}" type="slidenum">
              <a:rPr lang="en-US" smtClean="0"/>
              <a:t>‹#›</a:t>
            </a:fld>
            <a:endParaRPr lang="en-US"/>
          </a:p>
        </p:txBody>
      </p:sp>
    </p:spTree>
    <p:extLst>
      <p:ext uri="{BB962C8B-B14F-4D97-AF65-F5344CB8AC3E}">
        <p14:creationId xmlns:p14="http://schemas.microsoft.com/office/powerpoint/2010/main" val="3237002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B98EE5-10D0-4EF4-91E6-67F885B2D590}" type="datetimeFigureOut">
              <a:rPr lang="en-US" smtClean="0"/>
              <a:t>2/26/2017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FCBB6E-CD1F-4BE4-8A16-66A1C09C8A36}" type="slidenum">
              <a:rPr lang="en-US" smtClean="0"/>
              <a:t>‹#›</a:t>
            </a:fld>
            <a:endParaRPr lang="en-US"/>
          </a:p>
        </p:txBody>
      </p:sp>
    </p:spTree>
    <p:extLst>
      <p:ext uri="{BB962C8B-B14F-4D97-AF65-F5344CB8AC3E}">
        <p14:creationId xmlns:p14="http://schemas.microsoft.com/office/powerpoint/2010/main" val="1250264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B98EE5-10D0-4EF4-91E6-67F885B2D590}" type="datetimeFigureOut">
              <a:rPr lang="en-US" smtClean="0"/>
              <a:t>2/26/2017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FCBB6E-CD1F-4BE4-8A16-66A1C09C8A36}" type="slidenum">
              <a:rPr lang="en-US" smtClean="0"/>
              <a:t>‹#›</a:t>
            </a:fld>
            <a:endParaRPr lang="en-US"/>
          </a:p>
        </p:txBody>
      </p:sp>
    </p:spTree>
    <p:extLst>
      <p:ext uri="{BB962C8B-B14F-4D97-AF65-F5344CB8AC3E}">
        <p14:creationId xmlns:p14="http://schemas.microsoft.com/office/powerpoint/2010/main" val="411692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B98EE5-10D0-4EF4-91E6-67F885B2D590}" type="datetimeFigureOut">
              <a:rPr lang="en-US" smtClean="0"/>
              <a:t>2/26/2017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FCBB6E-CD1F-4BE4-8A16-66A1C09C8A36}" type="slidenum">
              <a:rPr lang="en-US" smtClean="0"/>
              <a:t>‹#›</a:t>
            </a:fld>
            <a:endParaRPr lang="en-US"/>
          </a:p>
        </p:txBody>
      </p:sp>
    </p:spTree>
    <p:extLst>
      <p:ext uri="{BB962C8B-B14F-4D97-AF65-F5344CB8AC3E}">
        <p14:creationId xmlns:p14="http://schemas.microsoft.com/office/powerpoint/2010/main" val="1506341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B98EE5-10D0-4EF4-91E6-67F885B2D590}" type="datetimeFigureOut">
              <a:rPr lang="en-US" smtClean="0"/>
              <a:t>2/26/2017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FCBB6E-CD1F-4BE4-8A16-66A1C09C8A36}" type="slidenum">
              <a:rPr lang="en-US" smtClean="0"/>
              <a:t>‹#›</a:t>
            </a:fld>
            <a:endParaRPr lang="en-US"/>
          </a:p>
        </p:txBody>
      </p:sp>
    </p:spTree>
    <p:extLst>
      <p:ext uri="{BB962C8B-B14F-4D97-AF65-F5344CB8AC3E}">
        <p14:creationId xmlns:p14="http://schemas.microsoft.com/office/powerpoint/2010/main" val="2956882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EB98EE5-10D0-4EF4-91E6-67F885B2D590}" type="datetimeFigureOut">
              <a:rPr lang="en-US" smtClean="0"/>
              <a:t>2/26/2017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FCBB6E-CD1F-4BE4-8A16-66A1C09C8A36}" type="slidenum">
              <a:rPr lang="en-US" smtClean="0"/>
              <a:t>‹#›</a:t>
            </a:fld>
            <a:endParaRPr lang="en-US"/>
          </a:p>
        </p:txBody>
      </p:sp>
    </p:spTree>
    <p:extLst>
      <p:ext uri="{BB962C8B-B14F-4D97-AF65-F5344CB8AC3E}">
        <p14:creationId xmlns:p14="http://schemas.microsoft.com/office/powerpoint/2010/main" val="2489330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EB98EE5-10D0-4EF4-91E6-67F885B2D590}" type="datetimeFigureOut">
              <a:rPr lang="en-US" smtClean="0"/>
              <a:t>2/26/2017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FCBB6E-CD1F-4BE4-8A16-66A1C09C8A36}" type="slidenum">
              <a:rPr lang="en-US" smtClean="0"/>
              <a:t>‹#›</a:t>
            </a:fld>
            <a:endParaRPr lang="en-US"/>
          </a:p>
        </p:txBody>
      </p:sp>
    </p:spTree>
    <p:extLst>
      <p:ext uri="{BB962C8B-B14F-4D97-AF65-F5344CB8AC3E}">
        <p14:creationId xmlns:p14="http://schemas.microsoft.com/office/powerpoint/2010/main" val="2135066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EB98EE5-10D0-4EF4-91E6-67F885B2D590}" type="datetimeFigureOut">
              <a:rPr lang="en-US" smtClean="0"/>
              <a:t>2/26/2017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FCBB6E-CD1F-4BE4-8A16-66A1C09C8A36}" type="slidenum">
              <a:rPr lang="en-US" smtClean="0"/>
              <a:t>‹#›</a:t>
            </a:fld>
            <a:endParaRPr lang="en-US"/>
          </a:p>
        </p:txBody>
      </p:sp>
    </p:spTree>
    <p:extLst>
      <p:ext uri="{BB962C8B-B14F-4D97-AF65-F5344CB8AC3E}">
        <p14:creationId xmlns:p14="http://schemas.microsoft.com/office/powerpoint/2010/main" val="1101646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B98EE5-10D0-4EF4-91E6-67F885B2D590}" type="datetimeFigureOut">
              <a:rPr lang="en-US" smtClean="0"/>
              <a:t>2/26/2017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FCBB6E-CD1F-4BE4-8A16-66A1C09C8A36}" type="slidenum">
              <a:rPr lang="en-US" smtClean="0"/>
              <a:t>‹#›</a:t>
            </a:fld>
            <a:endParaRPr lang="en-US"/>
          </a:p>
        </p:txBody>
      </p:sp>
    </p:spTree>
    <p:extLst>
      <p:ext uri="{BB962C8B-B14F-4D97-AF65-F5344CB8AC3E}">
        <p14:creationId xmlns:p14="http://schemas.microsoft.com/office/powerpoint/2010/main" val="3061202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B98EE5-10D0-4EF4-91E6-67F885B2D590}" type="datetimeFigureOut">
              <a:rPr lang="en-US" smtClean="0"/>
              <a:t>2/26/2017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FCBB6E-CD1F-4BE4-8A16-66A1C09C8A36}" type="slidenum">
              <a:rPr lang="en-US" smtClean="0"/>
              <a:t>‹#›</a:t>
            </a:fld>
            <a:endParaRPr lang="en-US"/>
          </a:p>
        </p:txBody>
      </p:sp>
    </p:spTree>
    <p:extLst>
      <p:ext uri="{BB962C8B-B14F-4D97-AF65-F5344CB8AC3E}">
        <p14:creationId xmlns:p14="http://schemas.microsoft.com/office/powerpoint/2010/main" val="1545580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B98EE5-10D0-4EF4-91E6-67F885B2D590}" type="datetimeFigureOut">
              <a:rPr lang="en-US" smtClean="0"/>
              <a:t>2/26/2017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FCBB6E-CD1F-4BE4-8A16-66A1C09C8A36}" type="slidenum">
              <a:rPr lang="en-US" smtClean="0"/>
              <a:t>‹#›</a:t>
            </a:fld>
            <a:endParaRPr lang="en-US"/>
          </a:p>
        </p:txBody>
      </p:sp>
    </p:spTree>
    <p:extLst>
      <p:ext uri="{BB962C8B-B14F-4D97-AF65-F5344CB8AC3E}">
        <p14:creationId xmlns:p14="http://schemas.microsoft.com/office/powerpoint/2010/main" val="1232674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B98EE5-10D0-4EF4-91E6-67F885B2D590}" type="datetimeFigureOut">
              <a:rPr lang="en-US" smtClean="0"/>
              <a:t>2/26/2017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FCBB6E-CD1F-4BE4-8A16-66A1C09C8A36}" type="slidenum">
              <a:rPr lang="en-US" smtClean="0"/>
              <a:t>‹#›</a:t>
            </a:fld>
            <a:endParaRPr lang="en-US"/>
          </a:p>
        </p:txBody>
      </p:sp>
    </p:spTree>
    <p:extLst>
      <p:ext uri="{BB962C8B-B14F-4D97-AF65-F5344CB8AC3E}">
        <p14:creationId xmlns:p14="http://schemas.microsoft.com/office/powerpoint/2010/main" val="767133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Avoiding Dangers of AI</a:t>
            </a:r>
          </a:p>
        </p:txBody>
      </p:sp>
      <p:sp>
        <p:nvSpPr>
          <p:cNvPr id="3" name="Subtitle 2"/>
          <p:cNvSpPr>
            <a:spLocks noGrp="1"/>
          </p:cNvSpPr>
          <p:nvPr>
            <p:ph type="subTitle" idx="1"/>
          </p:nvPr>
        </p:nvSpPr>
        <p:spPr/>
        <p:txBody>
          <a:bodyPr/>
          <a:lstStyle/>
          <a:p>
            <a:r>
              <a:rPr lang="en-US" dirty="0">
                <a:solidFill>
                  <a:schemeClr val="tx1"/>
                </a:solidFill>
              </a:rPr>
              <a:t>Ernest Davis</a:t>
            </a:r>
          </a:p>
          <a:p>
            <a:r>
              <a:rPr lang="en-US" dirty="0">
                <a:solidFill>
                  <a:schemeClr val="tx1"/>
                </a:solidFill>
              </a:rPr>
              <a:t>SIROS-2</a:t>
            </a:r>
          </a:p>
          <a:p>
            <a:r>
              <a:rPr lang="en-US" dirty="0">
                <a:solidFill>
                  <a:schemeClr val="tx1"/>
                </a:solidFill>
              </a:rPr>
              <a:t>March 30, 2017</a:t>
            </a:r>
          </a:p>
        </p:txBody>
      </p:sp>
    </p:spTree>
    <p:extLst>
      <p:ext uri="{BB962C8B-B14F-4D97-AF65-F5344CB8AC3E}">
        <p14:creationId xmlns:p14="http://schemas.microsoft.com/office/powerpoint/2010/main" val="3551385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Davis principle #2</a:t>
            </a:r>
          </a:p>
        </p:txBody>
      </p:sp>
      <p:sp>
        <p:nvSpPr>
          <p:cNvPr id="3" name="Content Placeholder 2"/>
          <p:cNvSpPr>
            <a:spLocks noGrp="1"/>
          </p:cNvSpPr>
          <p:nvPr>
            <p:ph idx="1"/>
          </p:nvPr>
        </p:nvSpPr>
        <p:spPr/>
        <p:txBody>
          <a:bodyPr/>
          <a:lstStyle/>
          <a:p>
            <a:pPr marL="0" indent="0">
              <a:buNone/>
            </a:pPr>
            <a:r>
              <a:rPr lang="en-US" dirty="0"/>
              <a:t>The reasoning powers and knowledge of an AI program that controls great physical power should be extremely limited. E.g. an AI that controls the power grid should only know about the </a:t>
            </a:r>
            <a:r>
              <a:rPr lang="en-US"/>
              <a:t>power grid.</a:t>
            </a:r>
            <a:endParaRPr lang="en-US" dirty="0"/>
          </a:p>
        </p:txBody>
      </p:sp>
    </p:spTree>
    <p:extLst>
      <p:ext uri="{BB962C8B-B14F-4D97-AF65-F5344CB8AC3E}">
        <p14:creationId xmlns:p14="http://schemas.microsoft.com/office/powerpoint/2010/main" val="1477461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Points</a:t>
            </a:r>
          </a:p>
        </p:txBody>
      </p:sp>
      <p:sp>
        <p:nvSpPr>
          <p:cNvPr id="3" name="Content Placeholder 2"/>
          <p:cNvSpPr>
            <a:spLocks noGrp="1"/>
          </p:cNvSpPr>
          <p:nvPr>
            <p:ph idx="1"/>
          </p:nvPr>
        </p:nvSpPr>
        <p:spPr/>
        <p:txBody>
          <a:bodyPr/>
          <a:lstStyle/>
          <a:p>
            <a:pPr marL="514350" indent="-514350">
              <a:buFont typeface="+mj-lt"/>
              <a:buAutoNum type="arabicPeriod"/>
            </a:pPr>
            <a:r>
              <a:rPr lang="en-US" dirty="0"/>
              <a:t>AGI and the Singularity are nowhere near</a:t>
            </a:r>
          </a:p>
          <a:p>
            <a:pPr marL="514350" indent="-514350">
              <a:buFont typeface="+mj-lt"/>
              <a:buAutoNum type="arabicPeriod"/>
            </a:pPr>
            <a:r>
              <a:rPr lang="en-US" dirty="0"/>
              <a:t>[The </a:t>
            </a:r>
            <a:r>
              <a:rPr lang="en-US" dirty="0" err="1"/>
              <a:t>IoT</a:t>
            </a:r>
            <a:r>
              <a:rPr lang="en-US" dirty="0"/>
              <a:t> is the great short-term danger]</a:t>
            </a:r>
          </a:p>
          <a:p>
            <a:pPr marL="514350" indent="-514350">
              <a:buFont typeface="+mj-lt"/>
              <a:buAutoNum type="arabicPeriod"/>
            </a:pPr>
            <a:r>
              <a:rPr lang="en-US" dirty="0"/>
              <a:t>Conventional AI can be very dangerous</a:t>
            </a:r>
          </a:p>
          <a:p>
            <a:pPr marL="514350" indent="-514350">
              <a:buFont typeface="+mj-lt"/>
              <a:buAutoNum type="arabicPeriod"/>
            </a:pPr>
            <a:r>
              <a:rPr lang="en-US" dirty="0"/>
              <a:t>The people who know about this are the Computer Security people.</a:t>
            </a:r>
          </a:p>
          <a:p>
            <a:pPr marL="514350" indent="-514350">
              <a:buFont typeface="+mj-lt"/>
              <a:buAutoNum type="arabicPeriod"/>
            </a:pPr>
            <a:r>
              <a:rPr lang="en-US" dirty="0"/>
              <a:t>The Asilomar principles are a start, but need to be strengthened</a:t>
            </a:r>
          </a:p>
          <a:p>
            <a:pPr marL="514350" indent="-514350">
              <a:buFont typeface="+mj-lt"/>
              <a:buAutoNum type="arabicPeriod"/>
            </a:pPr>
            <a:r>
              <a:rPr lang="en-US" dirty="0"/>
              <a:t>Two additional principles</a:t>
            </a:r>
          </a:p>
        </p:txBody>
      </p:sp>
    </p:spTree>
    <p:extLst>
      <p:ext uri="{BB962C8B-B14F-4D97-AF65-F5344CB8AC3E}">
        <p14:creationId xmlns:p14="http://schemas.microsoft.com/office/powerpoint/2010/main" val="46610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AGI and the Singularity are nowhere near</a:t>
            </a:r>
          </a:p>
        </p:txBody>
      </p:sp>
      <p:sp>
        <p:nvSpPr>
          <p:cNvPr id="3" name="Content Placeholder 2"/>
          <p:cNvSpPr>
            <a:spLocks noGrp="1"/>
          </p:cNvSpPr>
          <p:nvPr>
            <p:ph idx="1"/>
          </p:nvPr>
        </p:nvSpPr>
        <p:spPr/>
        <p:txBody>
          <a:bodyPr/>
          <a:lstStyle/>
          <a:p>
            <a:pPr marL="0" indent="0">
              <a:buNone/>
            </a:pPr>
            <a:r>
              <a:rPr lang="en-US" dirty="0"/>
              <a:t>Despite remarkable accomplishments, current AI is very far from understanding perception, text, or the world.</a:t>
            </a:r>
          </a:p>
        </p:txBody>
      </p:sp>
    </p:spTree>
    <p:extLst>
      <p:ext uri="{BB962C8B-B14F-4D97-AF65-F5344CB8AC3E}">
        <p14:creationId xmlns:p14="http://schemas.microsoft.com/office/powerpoint/2010/main" val="3792378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Internet of Things]</a:t>
            </a:r>
          </a:p>
        </p:txBody>
      </p:sp>
      <p:sp>
        <p:nvSpPr>
          <p:cNvPr id="3" name="Content Placeholder 2"/>
          <p:cNvSpPr>
            <a:spLocks noGrp="1"/>
          </p:cNvSpPr>
          <p:nvPr>
            <p:ph idx="1"/>
          </p:nvPr>
        </p:nvSpPr>
        <p:spPr/>
        <p:txBody>
          <a:bodyPr/>
          <a:lstStyle/>
          <a:p>
            <a:pPr marL="0" indent="0">
              <a:buNone/>
            </a:pPr>
            <a:r>
              <a:rPr lang="en-US" dirty="0"/>
              <a:t>The scariest realistic technology-based disaster movie set in 2020 would be about a cyber-attack that took over the cars, airplanes, trains, elevators, and household appliances.</a:t>
            </a:r>
          </a:p>
          <a:p>
            <a:pPr marL="0" indent="0">
              <a:buNone/>
            </a:pPr>
            <a:endParaRPr lang="en-US" dirty="0"/>
          </a:p>
          <a:p>
            <a:pPr marL="0" indent="0">
              <a:buNone/>
            </a:pPr>
            <a:r>
              <a:rPr lang="en-US" dirty="0" err="1"/>
              <a:t>Stuxnet</a:t>
            </a:r>
            <a:r>
              <a:rPr lang="en-US" dirty="0"/>
              <a:t> shows that, even with paranoid security, a hostile power can turn all your centrifuges into bombs.</a:t>
            </a:r>
          </a:p>
        </p:txBody>
      </p:sp>
    </p:spTree>
    <p:extLst>
      <p:ext uri="{BB962C8B-B14F-4D97-AF65-F5344CB8AC3E}">
        <p14:creationId xmlns:p14="http://schemas.microsoft.com/office/powerpoint/2010/main" val="2693764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Conventional AI can be very dangerous</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AI-powered:</a:t>
            </a:r>
          </a:p>
          <a:p>
            <a:r>
              <a:rPr lang="en-US" dirty="0"/>
              <a:t>Military equipment</a:t>
            </a:r>
          </a:p>
          <a:p>
            <a:r>
              <a:rPr lang="en-US" dirty="0"/>
              <a:t>Cyberattacks</a:t>
            </a:r>
          </a:p>
          <a:p>
            <a:r>
              <a:rPr lang="en-US" dirty="0"/>
              <a:t>Online theft</a:t>
            </a:r>
          </a:p>
          <a:p>
            <a:r>
              <a:rPr lang="en-US" dirty="0"/>
              <a:t>Etc.</a:t>
            </a:r>
          </a:p>
          <a:p>
            <a:pPr marL="0" indent="0">
              <a:buNone/>
            </a:pPr>
            <a:r>
              <a:rPr lang="en-US" dirty="0"/>
              <a:t>could be very dangerous, either due to malice or to incompetence. But they are not fundamentally different from non-AI-powered attacks of the same kind.</a:t>
            </a:r>
          </a:p>
        </p:txBody>
      </p:sp>
    </p:spTree>
    <p:extLst>
      <p:ext uri="{BB962C8B-B14F-4D97-AF65-F5344CB8AC3E}">
        <p14:creationId xmlns:p14="http://schemas.microsoft.com/office/powerpoint/2010/main" val="1758843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people who do computer security</a:t>
            </a:r>
          </a:p>
        </p:txBody>
      </p:sp>
      <p:sp>
        <p:nvSpPr>
          <p:cNvPr id="3" name="Content Placeholder 2"/>
          <p:cNvSpPr>
            <a:spLocks noGrp="1"/>
          </p:cNvSpPr>
          <p:nvPr>
            <p:ph idx="1"/>
          </p:nvPr>
        </p:nvSpPr>
        <p:spPr/>
        <p:txBody>
          <a:bodyPr/>
          <a:lstStyle/>
          <a:p>
            <a:r>
              <a:rPr lang="en-US" dirty="0"/>
              <a:t>Have been studying these problems for 50 years.</a:t>
            </a:r>
          </a:p>
          <a:p>
            <a:r>
              <a:rPr lang="en-US" dirty="0"/>
              <a:t>Have a sophisticated and powerful theory and technology.</a:t>
            </a:r>
          </a:p>
          <a:p>
            <a:r>
              <a:rPr lang="en-US" dirty="0"/>
              <a:t>Know the power and limits of their theory and technology.</a:t>
            </a:r>
          </a:p>
          <a:p>
            <a:pPr marL="0" indent="0">
              <a:buNone/>
            </a:pPr>
            <a:r>
              <a:rPr lang="en-US" dirty="0"/>
              <a:t>Those are the people we should be talking to.</a:t>
            </a:r>
          </a:p>
        </p:txBody>
      </p:sp>
    </p:spTree>
    <p:extLst>
      <p:ext uri="{BB962C8B-B14F-4D97-AF65-F5344CB8AC3E}">
        <p14:creationId xmlns:p14="http://schemas.microsoft.com/office/powerpoint/2010/main" val="3808267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Asilomar principle #21</a:t>
            </a:r>
          </a:p>
        </p:txBody>
      </p:sp>
      <p:sp>
        <p:nvSpPr>
          <p:cNvPr id="3" name="Content Placeholder 2"/>
          <p:cNvSpPr>
            <a:spLocks noGrp="1"/>
          </p:cNvSpPr>
          <p:nvPr>
            <p:ph idx="1"/>
          </p:nvPr>
        </p:nvSpPr>
        <p:spPr/>
        <p:txBody>
          <a:bodyPr/>
          <a:lstStyle/>
          <a:p>
            <a:pPr marL="0" indent="0">
              <a:buNone/>
            </a:pPr>
            <a:r>
              <a:rPr lang="en-US" dirty="0"/>
              <a:t>“</a:t>
            </a:r>
            <a:r>
              <a:rPr lang="en-US" b="1" dirty="0">
                <a:effectLst/>
              </a:rPr>
              <a:t>Risks:</a:t>
            </a:r>
            <a:r>
              <a:rPr lang="en-US" dirty="0">
                <a:effectLst/>
              </a:rPr>
              <a:t> Risks posed by AI systems, especially catastrophic or existential risks, must be subject to planning and mitigation efforts commensurate with their expected impact.”</a:t>
            </a:r>
          </a:p>
          <a:p>
            <a:pPr marL="0" indent="0">
              <a:buNone/>
            </a:pPr>
            <a:r>
              <a:rPr lang="en-US" dirty="0"/>
              <a:t>Planning and mitigation efforts? We should stay miles away from anything close to catastrophic or existential risks.</a:t>
            </a:r>
          </a:p>
        </p:txBody>
      </p:sp>
    </p:spTree>
    <p:extLst>
      <p:ext uri="{BB962C8B-B14F-4D97-AF65-F5344CB8AC3E}">
        <p14:creationId xmlns:p14="http://schemas.microsoft.com/office/powerpoint/2010/main" val="3433969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Asilomar principle #22</a:t>
            </a:r>
          </a:p>
        </p:txBody>
      </p:sp>
      <p:sp>
        <p:nvSpPr>
          <p:cNvPr id="3" name="Content Placeholder 2"/>
          <p:cNvSpPr>
            <a:spLocks noGrp="1"/>
          </p:cNvSpPr>
          <p:nvPr>
            <p:ph idx="1"/>
          </p:nvPr>
        </p:nvSpPr>
        <p:spPr/>
        <p:txBody>
          <a:bodyPr>
            <a:normAutofit lnSpcReduction="10000"/>
          </a:bodyPr>
          <a:lstStyle/>
          <a:p>
            <a:pPr marL="0" indent="0">
              <a:buNone/>
            </a:pPr>
            <a:r>
              <a:rPr lang="en-US" dirty="0"/>
              <a:t>“</a:t>
            </a:r>
            <a:r>
              <a:rPr lang="en-US" b="1" dirty="0">
                <a:effectLst/>
              </a:rPr>
              <a:t>Recursive Self-Improvement:</a:t>
            </a:r>
            <a:r>
              <a:rPr lang="en-US" dirty="0">
                <a:effectLst/>
              </a:rPr>
              <a:t> AI systems designed to recursively self-improve or self-replicate in a manner that could lead to rapidly increasing quality or quantity must be subject to strict safety and control measures.”</a:t>
            </a:r>
          </a:p>
          <a:p>
            <a:pPr marL="0" indent="0">
              <a:buNone/>
            </a:pPr>
            <a:r>
              <a:rPr lang="en-US" dirty="0"/>
              <a:t>I would prefer: No AI system should be designed to recursively self-improve or self-replicate with a recursion depth greater than 1 without human intervention.</a:t>
            </a:r>
          </a:p>
        </p:txBody>
      </p:sp>
    </p:spTree>
    <p:extLst>
      <p:ext uri="{BB962C8B-B14F-4D97-AF65-F5344CB8AC3E}">
        <p14:creationId xmlns:p14="http://schemas.microsoft.com/office/powerpoint/2010/main" val="539718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Davis principle #1</a:t>
            </a:r>
          </a:p>
        </p:txBody>
      </p:sp>
      <p:sp>
        <p:nvSpPr>
          <p:cNvPr id="3" name="Content Placeholder 2"/>
          <p:cNvSpPr>
            <a:spLocks noGrp="1"/>
          </p:cNvSpPr>
          <p:nvPr>
            <p:ph idx="1"/>
          </p:nvPr>
        </p:nvSpPr>
        <p:spPr/>
        <p:txBody>
          <a:bodyPr/>
          <a:lstStyle/>
          <a:p>
            <a:pPr marL="0" indent="0">
              <a:buNone/>
            </a:pPr>
            <a:r>
              <a:rPr lang="en-US" dirty="0"/>
              <a:t>Any AI program or robot working on or near earth should be designed so that an authorized human can easily halt or destroy it, in a way that it cannot block; preferably, in a way that it cannot comprehend.</a:t>
            </a:r>
          </a:p>
        </p:txBody>
      </p:sp>
    </p:spTree>
    <p:extLst>
      <p:ext uri="{BB962C8B-B14F-4D97-AF65-F5344CB8AC3E}">
        <p14:creationId xmlns:p14="http://schemas.microsoft.com/office/powerpoint/2010/main" val="11078971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435</Words>
  <Application>Microsoft Office PowerPoint</Application>
  <PresentationFormat>On-screen Show (4:3)</PresentationFormat>
  <Paragraphs>39</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Avoiding Dangers of AI</vt:lpstr>
      <vt:lpstr>Points</vt:lpstr>
      <vt:lpstr>AGI and the Singularity are nowhere near</vt:lpstr>
      <vt:lpstr>[The Internet of Things]</vt:lpstr>
      <vt:lpstr>Conventional AI can be very dangerous</vt:lpstr>
      <vt:lpstr>The people who do computer security</vt:lpstr>
      <vt:lpstr>Asilomar principle #21</vt:lpstr>
      <vt:lpstr>Asilomar principle #22</vt:lpstr>
      <vt:lpstr>Davis principle #1</vt:lpstr>
      <vt:lpstr>Davis principle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Avoiding Dangers of AI</dc:title>
  <dc:creator>davise</dc:creator>
  <cp:lastModifiedBy>Ernest Davis</cp:lastModifiedBy>
  <cp:revision>4</cp:revision>
  <dcterms:created xsi:type="dcterms:W3CDTF">2017-02-26T17:43:58Z</dcterms:created>
  <dcterms:modified xsi:type="dcterms:W3CDTF">2017-02-27T04:22:25Z</dcterms:modified>
</cp:coreProperties>
</file>