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95" r:id="rId9"/>
    <p:sldId id="296" r:id="rId10"/>
    <p:sldId id="264" r:id="rId11"/>
    <p:sldId id="258" r:id="rId12"/>
    <p:sldId id="27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5" r:id="rId23"/>
    <p:sldId id="276" r:id="rId24"/>
    <p:sldId id="277" r:id="rId25"/>
    <p:sldId id="278" r:id="rId26"/>
    <p:sldId id="279" r:id="rId27"/>
    <p:sldId id="291" r:id="rId28"/>
    <p:sldId id="280" r:id="rId29"/>
    <p:sldId id="285" r:id="rId30"/>
    <p:sldId id="281" r:id="rId31"/>
    <p:sldId id="282" r:id="rId32"/>
    <p:sldId id="320" r:id="rId33"/>
    <p:sldId id="321" r:id="rId34"/>
    <p:sldId id="316" r:id="rId35"/>
    <p:sldId id="284" r:id="rId36"/>
    <p:sldId id="292" r:id="rId37"/>
    <p:sldId id="293" r:id="rId38"/>
    <p:sldId id="286" r:id="rId39"/>
    <p:sldId id="290" r:id="rId40"/>
    <p:sldId id="287" r:id="rId41"/>
    <p:sldId id="288" r:id="rId42"/>
    <p:sldId id="289" r:id="rId43"/>
    <p:sldId id="297" r:id="rId44"/>
    <p:sldId id="317" r:id="rId45"/>
    <p:sldId id="318" r:id="rId46"/>
    <p:sldId id="319" r:id="rId47"/>
    <p:sldId id="315" r:id="rId48"/>
    <p:sldId id="298" r:id="rId49"/>
    <p:sldId id="300" r:id="rId50"/>
    <p:sldId id="299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09" r:id="rId60"/>
    <p:sldId id="310" r:id="rId61"/>
    <p:sldId id="311" r:id="rId62"/>
    <p:sldId id="312" r:id="rId63"/>
    <p:sldId id="313" r:id="rId64"/>
    <p:sldId id="314" r:id="rId6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0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Projective Geometry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Ernest Davis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Csplash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April 26, 2014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Pappus</a:t>
            </a:r>
            <a:r>
              <a:rPr lang="en-US" dirty="0" smtClean="0"/>
              <a:t>’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theorem has only to do with points lying on lines. </a:t>
            </a:r>
          </a:p>
          <a:p>
            <a:pPr marL="0" indent="0">
              <a:buNone/>
            </a:pPr>
            <a:r>
              <a:rPr lang="en-US" dirty="0" smtClean="0"/>
              <a:t>No distances, no angles, no right angles, no parallel lines.</a:t>
            </a:r>
          </a:p>
          <a:p>
            <a:pPr marL="0" indent="0">
              <a:buNone/>
            </a:pPr>
            <a:r>
              <a:rPr lang="en-US" dirty="0" smtClean="0"/>
              <a:t>You can draw it with a straight-edge with no compass.</a:t>
            </a:r>
          </a:p>
          <a:p>
            <a:pPr marL="0" indent="0">
              <a:buNone/>
            </a:pPr>
            <a:r>
              <a:rPr lang="en-US" dirty="0" smtClean="0"/>
              <a:t>The simplest non-trivial theorem of that kind.</a:t>
            </a:r>
          </a:p>
        </p:txBody>
      </p:sp>
    </p:spTree>
    <p:extLst>
      <p:ext uri="{BB962C8B-B14F-4D97-AF65-F5344CB8AC3E}">
        <p14:creationId xmlns="" xmlns:p14="http://schemas.microsoft.com/office/powerpoint/2010/main" val="3637394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projective plane =</a:t>
            </a:r>
          </a:p>
          <a:p>
            <a:pPr>
              <a:buNone/>
            </a:pPr>
            <a:r>
              <a:rPr lang="en-US" dirty="0" smtClean="0"/>
              <a:t>         Euclidean plane + a new line of points</a:t>
            </a:r>
          </a:p>
          <a:p>
            <a:r>
              <a:rPr lang="en-US" dirty="0" smtClean="0"/>
              <a:t>Projection</a:t>
            </a:r>
          </a:p>
          <a:p>
            <a:pPr lvl="1"/>
            <a:r>
              <a:rPr lang="en-US" dirty="0" smtClean="0"/>
              <a:t>Fundamental facts about projection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projective plane fixes an bug in projection.</a:t>
            </a:r>
          </a:p>
          <a:p>
            <a:r>
              <a:rPr lang="en-US" dirty="0" err="1" smtClean="0"/>
              <a:t>Pappus</a:t>
            </a:r>
            <a:r>
              <a:rPr lang="en-US" dirty="0" smtClean="0"/>
              <a:t>’ theorem</a:t>
            </a:r>
          </a:p>
          <a:p>
            <a:pPr marL="0" indent="0">
              <a:buNone/>
            </a:pPr>
            <a:r>
              <a:rPr lang="en-US" dirty="0" smtClean="0"/>
              <a:t>Time permitting: </a:t>
            </a:r>
            <a:endParaRPr lang="en-US" dirty="0"/>
          </a:p>
          <a:p>
            <a:r>
              <a:rPr lang="en-US" dirty="0" smtClean="0"/>
              <a:t>Perspective in art</a:t>
            </a:r>
          </a:p>
          <a:p>
            <a:r>
              <a:rPr lang="en-US" dirty="0" smtClean="0"/>
              <a:t>Point/line duality</a:t>
            </a:r>
          </a:p>
        </p:txBody>
      </p:sp>
    </p:spTree>
    <p:extLst>
      <p:ext uri="{BB962C8B-B14F-4D97-AF65-F5344CB8AC3E}">
        <p14:creationId xmlns="" xmlns:p14="http://schemas.microsoft.com/office/powerpoint/2010/main" val="485507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1612899"/>
          </a:xfrm>
        </p:spPr>
        <p:txBody>
          <a:bodyPr/>
          <a:lstStyle/>
          <a:p>
            <a:r>
              <a:rPr lang="en-US" dirty="0" smtClean="0"/>
              <a:t>Part I: The Projective plane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5495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Euclidean geometry is unfair and lopsided!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two points are connected by a line.</a:t>
            </a:r>
          </a:p>
          <a:p>
            <a:r>
              <a:rPr lang="en-US" dirty="0" smtClean="0"/>
              <a:t>Most pairs of lines meet in a point.</a:t>
            </a:r>
          </a:p>
          <a:p>
            <a:r>
              <a:rPr lang="en-US" dirty="0" smtClean="0"/>
              <a:t>But parallel lines don’t meet in a point!</a:t>
            </a:r>
          </a:p>
        </p:txBody>
      </p:sp>
    </p:spTree>
    <p:extLst>
      <p:ext uri="{BB962C8B-B14F-4D97-AF65-F5344CB8AC3E}">
        <p14:creationId xmlns="" xmlns:p14="http://schemas.microsoft.com/office/powerpoint/2010/main" val="174380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fix this unfairness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Definition:</a:t>
            </a:r>
            <a:r>
              <a:rPr lang="en-US" dirty="0" smtClean="0"/>
              <a:t> A </a:t>
            </a:r>
            <a:r>
              <a:rPr lang="en-US" i="1" dirty="0" smtClean="0"/>
              <a:t>sheaf </a:t>
            </a:r>
            <a:r>
              <a:rPr lang="en-US" dirty="0" smtClean="0"/>
              <a:t>of parallel lines is all the lines that are parallel to one another.</a:t>
            </a:r>
          </a:p>
          <a:p>
            <a:pPr marL="0" indent="0">
              <a:buNone/>
            </a:pPr>
            <a:r>
              <a:rPr lang="en-US" b="1" dirty="0" smtClean="0"/>
              <a:t>Obvious comment: </a:t>
            </a:r>
            <a:r>
              <a:rPr lang="en-US" dirty="0" smtClean="0"/>
              <a:t>Every line L belongs to exactly one sheaf (the set of lines parallel to L).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heaf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810000"/>
            <a:ext cx="4497897" cy="284223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54239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Projective plane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each sheaf </a:t>
            </a:r>
            <a:r>
              <a:rPr lang="en-US" i="1" dirty="0" smtClean="0"/>
              <a:t>S</a:t>
            </a:r>
            <a:r>
              <a:rPr lang="en-US" dirty="0" smtClean="0"/>
              <a:t> of parallel lines, construct a new point p “at infinity”. Assert that p lies on every line in </a:t>
            </a:r>
            <a:r>
              <a:rPr lang="en-US" i="1" dirty="0" smtClean="0"/>
              <a:t>S.</a:t>
            </a:r>
          </a:p>
          <a:p>
            <a:pPr marL="0" indent="0">
              <a:buNone/>
            </a:pPr>
            <a:r>
              <a:rPr lang="en-US" dirty="0" smtClean="0"/>
              <a:t>All the “points at infinity” together comprise the “line at infinity”</a:t>
            </a:r>
          </a:p>
          <a:p>
            <a:pPr marL="0" indent="0">
              <a:buNone/>
            </a:pPr>
            <a:r>
              <a:rPr lang="en-US" dirty="0" smtClean="0"/>
              <a:t>The projective plane is the regular plane plus the line at infinity.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00333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Injustice overcome!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Every pair of points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is connected by a single line.</a:t>
            </a:r>
          </a:p>
          <a:p>
            <a:pPr marL="0" indent="0">
              <a:buNone/>
            </a:pPr>
            <a:r>
              <a:rPr lang="en-US" b="1" dirty="0" smtClean="0"/>
              <a:t>Case 1: </a:t>
            </a:r>
            <a:r>
              <a:rPr lang="en-US" dirty="0" smtClean="0"/>
              <a:t>If </a:t>
            </a:r>
            <a:r>
              <a:rPr lang="en-US" i="1" dirty="0" smtClean="0"/>
              <a:t>U</a:t>
            </a:r>
            <a:r>
              <a:rPr lang="en-US" dirty="0" smtClean="0"/>
              <a:t> and </a:t>
            </a:r>
            <a:r>
              <a:rPr lang="en-US" i="1" dirty="0" smtClean="0"/>
              <a:t>V</a:t>
            </a:r>
            <a:r>
              <a:rPr lang="en-US" dirty="0" smtClean="0"/>
              <a:t> are ordinary points, they are connected in the usual way.</a:t>
            </a:r>
          </a:p>
          <a:p>
            <a:pPr marL="0" indent="0">
              <a:buNone/>
            </a:pPr>
            <a:r>
              <a:rPr lang="en-US" b="1" dirty="0" smtClean="0"/>
              <a:t>Case 2. </a:t>
            </a:r>
            <a:r>
              <a:rPr lang="en-US" dirty="0" smtClean="0"/>
              <a:t>If U is an ordinary point and V is the point on sheaf S, then the line in S through U connects U and V.</a:t>
            </a:r>
          </a:p>
          <a:p>
            <a:pPr marL="0" indent="0">
              <a:buNone/>
            </a:pPr>
            <a:r>
              <a:rPr lang="en-US" b="1" dirty="0" smtClean="0"/>
              <a:t>Case 3. </a:t>
            </a:r>
            <a:r>
              <a:rPr lang="en-US" dirty="0" smtClean="0"/>
              <a:t>If U and V are points at infinity they lie on the line at infinity.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1447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Injustice overcome (</a:t>
            </a:r>
            <a:r>
              <a:rPr lang="en-US" dirty="0" err="1" smtClean="0"/>
              <a:t>cntd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i="1" dirty="0" smtClean="0"/>
              <a:t>L</a:t>
            </a:r>
            <a:r>
              <a:rPr lang="en-US" dirty="0" smtClean="0"/>
              <a:t> and </a:t>
            </a:r>
            <a:r>
              <a:rPr lang="en-US" i="1" dirty="0" smtClean="0"/>
              <a:t>M</a:t>
            </a:r>
            <a:r>
              <a:rPr lang="en-US" dirty="0" smtClean="0"/>
              <a:t> are any two lines, then they meet at a single point.</a:t>
            </a:r>
          </a:p>
          <a:p>
            <a:pPr marL="0" indent="0">
              <a:buNone/>
            </a:pPr>
            <a:r>
              <a:rPr lang="en-US" b="1" dirty="0" smtClean="0"/>
              <a:t>Case 1: </a:t>
            </a:r>
            <a:r>
              <a:rPr lang="en-US" i="1" dirty="0" smtClean="0"/>
              <a:t>L</a:t>
            </a:r>
            <a:r>
              <a:rPr lang="en-US" dirty="0" smtClean="0"/>
              <a:t> and </a:t>
            </a:r>
            <a:r>
              <a:rPr lang="en-US" i="1" dirty="0" smtClean="0"/>
              <a:t>M</a:t>
            </a:r>
            <a:r>
              <a:rPr lang="en-US" dirty="0" smtClean="0"/>
              <a:t> are ordinary, non-parallel lines: as usual.</a:t>
            </a:r>
          </a:p>
          <a:p>
            <a:pPr marL="0" indent="0">
              <a:buNone/>
            </a:pPr>
            <a:r>
              <a:rPr lang="en-US" b="1" dirty="0" smtClean="0"/>
              <a:t>Case 2: </a:t>
            </a:r>
            <a:r>
              <a:rPr lang="en-US" i="1" dirty="0" smtClean="0"/>
              <a:t>L</a:t>
            </a:r>
            <a:r>
              <a:rPr lang="en-US" dirty="0" smtClean="0"/>
              <a:t> and </a:t>
            </a:r>
            <a:r>
              <a:rPr lang="en-US" i="1" dirty="0" smtClean="0"/>
              <a:t>M</a:t>
            </a:r>
            <a:r>
              <a:rPr lang="en-US" dirty="0" smtClean="0"/>
              <a:t> are ordinary, parallel lines: they meet at the corresponding point at infinity.</a:t>
            </a:r>
          </a:p>
          <a:p>
            <a:pPr marL="0" indent="0">
              <a:buNone/>
            </a:pPr>
            <a:r>
              <a:rPr lang="en-US" b="1" dirty="0" smtClean="0"/>
              <a:t>Case 3: </a:t>
            </a:r>
            <a:r>
              <a:rPr lang="en-US" i="1" dirty="0" smtClean="0"/>
              <a:t>L</a:t>
            </a:r>
            <a:r>
              <a:rPr lang="en-US" dirty="0" smtClean="0"/>
              <a:t> is an ordinary line and </a:t>
            </a:r>
            <a:r>
              <a:rPr lang="en-US" i="1" dirty="0" smtClean="0"/>
              <a:t>M</a:t>
            </a:r>
            <a:r>
              <a:rPr lang="en-US" dirty="0" smtClean="0"/>
              <a:t> is the line at infinity: they meet at the point at infinity for </a:t>
            </a:r>
            <a:r>
              <a:rPr lang="en-US" i="1" dirty="0" smtClean="0"/>
              <a:t>L.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334582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As far as the projective plane is concerned, there is no particular difference between the points at infinity and ordinary points; they are all just points.</a:t>
            </a:r>
          </a:p>
          <a:p>
            <a:pPr marL="0" indent="0">
              <a:buNone/>
            </a:pPr>
            <a:r>
              <a:rPr lang="en-US" dirty="0" smtClean="0"/>
              <a:t>If you follow line L out to the point at infinity, and then continue, you come back on L from the other direction. (Note: there is a </a:t>
            </a:r>
            <a:r>
              <a:rPr lang="en-US" i="1" dirty="0" smtClean="0"/>
              <a:t>single</a:t>
            </a:r>
            <a:r>
              <a:rPr lang="en-US" dirty="0" smtClean="0"/>
              <a:t> point at infinity for each sheaf, which you get to in </a:t>
            </a:r>
            <a:r>
              <a:rPr lang="en-US" i="1" dirty="0" smtClean="0"/>
              <a:t>both</a:t>
            </a:r>
            <a:r>
              <a:rPr lang="en-US" dirty="0" smtClean="0"/>
              <a:t> directions.)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7063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price you pay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distances. There is no reasonable way to define the distance between two points at infinity.</a:t>
            </a:r>
          </a:p>
          <a:p>
            <a:r>
              <a:rPr lang="en-US" dirty="0" smtClean="0"/>
              <a:t>No angles</a:t>
            </a:r>
          </a:p>
        </p:txBody>
      </p:sp>
    </p:spTree>
    <p:extLst>
      <p:ext uri="{BB962C8B-B14F-4D97-AF65-F5344CB8AC3E}">
        <p14:creationId xmlns="" xmlns:p14="http://schemas.microsoft.com/office/powerpoint/2010/main" val="163696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Pappus</a:t>
            </a:r>
            <a:r>
              <a:rPr lang="en-US" dirty="0" smtClean="0"/>
              <a:t>’ theorem:</a:t>
            </a:r>
            <a:br>
              <a:rPr lang="en-US" dirty="0" smtClean="0"/>
            </a:br>
            <a:r>
              <a:rPr lang="en-US" dirty="0" smtClean="0"/>
              <a:t>Draw two lines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pic>
        <p:nvPicPr>
          <p:cNvPr id="4" name="Picture 3" descr="Pappus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5000" y="1600200"/>
            <a:ext cx="6096493" cy="45723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price to pay: </a:t>
            </a:r>
            <a:br>
              <a:rPr lang="en-US" dirty="0" smtClean="0"/>
            </a:br>
            <a:r>
              <a:rPr lang="en-US" dirty="0" smtClean="0"/>
              <a:t>No idea of “between”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 is between A and C; i.e. you can go from A to B to C.</a:t>
            </a:r>
          </a:p>
          <a:p>
            <a:r>
              <a:rPr lang="en-US" dirty="0" smtClean="0"/>
              <a:t>Or you can start B, pass C, go out to the point at infinity, and come back to A the other way. So C is between B and A.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 descr="Betwee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9489" y="4953000"/>
            <a:ext cx="7839631" cy="838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4395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Non-Euclidean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projective plane is a non-Euclidean geometry.</a:t>
            </a:r>
          </a:p>
          <a:p>
            <a:r>
              <a:rPr lang="en-US" dirty="0" smtClean="0"/>
              <a:t>(Not the famous one of </a:t>
            </a:r>
            <a:r>
              <a:rPr lang="en-US" dirty="0" err="1" smtClean="0"/>
              <a:t>Bolyai</a:t>
            </a:r>
            <a:r>
              <a:rPr lang="en-US" dirty="0" smtClean="0"/>
              <a:t> and </a:t>
            </a:r>
            <a:r>
              <a:rPr lang="en-US" dirty="0" err="1" smtClean="0"/>
              <a:t>Lobachevsky</a:t>
            </a:r>
            <a:r>
              <a:rPr lang="en-US" dirty="0" smtClean="0"/>
              <a:t>. That differs only in the parallel postulate --- less radical change in some ways, more in others.)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455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066800"/>
            <a:ext cx="7772400" cy="1362075"/>
          </a:xfrm>
        </p:spPr>
        <p:txBody>
          <a:bodyPr/>
          <a:lstStyle/>
          <a:p>
            <a:r>
              <a:rPr lang="en-US" dirty="0" smtClean="0"/>
              <a:t>Part II:  Projection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1494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planes: a </a:t>
            </a:r>
            <a:r>
              <a:rPr lang="en-US" i="1" dirty="0" smtClean="0"/>
              <a:t>source plane </a:t>
            </a:r>
            <a:r>
              <a:rPr lang="en-US" dirty="0" smtClean="0"/>
              <a:t>S and an </a:t>
            </a:r>
            <a:r>
              <a:rPr lang="en-US" i="1" dirty="0" smtClean="0"/>
              <a:t>image plane</a:t>
            </a:r>
            <a:r>
              <a:rPr lang="en-US" dirty="0" smtClean="0"/>
              <a:t> I. (Which is which doesn’t matter.)</a:t>
            </a:r>
          </a:p>
          <a:p>
            <a:r>
              <a:rPr lang="en-US" dirty="0" smtClean="0"/>
              <a:t>A </a:t>
            </a:r>
            <a:r>
              <a:rPr lang="en-US" i="1" dirty="0" smtClean="0"/>
              <a:t>focal point </a:t>
            </a:r>
            <a:r>
              <a:rPr lang="en-US" dirty="0" smtClean="0"/>
              <a:t>f which is not on either S or I.</a:t>
            </a:r>
          </a:p>
          <a:p>
            <a:r>
              <a:rPr lang="en-US" dirty="0" smtClean="0"/>
              <a:t>For any point x in S, the </a:t>
            </a:r>
            <a:r>
              <a:rPr lang="en-US" i="1" dirty="0" smtClean="0"/>
              <a:t>projection</a:t>
            </a:r>
            <a:r>
              <a:rPr lang="en-US" dirty="0" smtClean="0"/>
              <a:t> of x onto I,  </a:t>
            </a:r>
            <a:r>
              <a:rPr lang="en-US" dirty="0" err="1" smtClean="0"/>
              <a:t>P</a:t>
            </a:r>
            <a:r>
              <a:rPr lang="en-US" baseline="-25000" dirty="0" err="1"/>
              <a:t>f</a:t>
            </a:r>
            <a:r>
              <a:rPr lang="en-US" baseline="-25000" dirty="0" err="1" smtClean="0"/>
              <a:t>,I</a:t>
            </a:r>
            <a:r>
              <a:rPr lang="en-US" dirty="0" smtClean="0"/>
              <a:t>(x) is the point where the line </a:t>
            </a:r>
            <a:r>
              <a:rPr lang="en-US" dirty="0" err="1" smtClean="0"/>
              <a:t>fx</a:t>
            </a:r>
            <a:r>
              <a:rPr lang="en-US" dirty="0" smtClean="0"/>
              <a:t> intersects I.</a:t>
            </a:r>
          </a:p>
        </p:txBody>
      </p:sp>
    </p:spTree>
    <p:extLst>
      <p:ext uri="{BB962C8B-B14F-4D97-AF65-F5344CB8AC3E}">
        <p14:creationId xmlns="" xmlns:p14="http://schemas.microsoft.com/office/powerpoint/2010/main" val="3538978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From http://</a:t>
            </a:r>
            <a:r>
              <a:rPr lang="en-US" sz="2400" dirty="0"/>
              <a:t>www.math.utah.edu</a:t>
            </a:r>
            <a:r>
              <a:rPr lang="en-US" sz="2000" dirty="0"/>
              <a:t>/~</a:t>
            </a:r>
            <a:r>
              <a:rPr lang="en-US" sz="2000" dirty="0" smtClean="0"/>
              <a:t>treiberg/Perspect/Perspect.htm</a:t>
            </a:r>
            <a:endParaRPr lang="en-US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" y="2043112"/>
            <a:ext cx="7858813" cy="476440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9974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From Stanford Encyclopedia of Philosophy, “Nineteenth </a:t>
            </a:r>
            <a:r>
              <a:rPr lang="en-US" sz="2400" dirty="0"/>
              <a:t>Century Geometry”, http://plato.stanford.edu/entries/geometry-19th/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676400"/>
            <a:ext cx="8642376" cy="4452747"/>
          </a:xfrm>
        </p:spPr>
      </p:pic>
    </p:spTree>
    <p:extLst>
      <p:ext uri="{BB962C8B-B14F-4D97-AF65-F5344CB8AC3E}">
        <p14:creationId xmlns="" xmlns:p14="http://schemas.microsoft.com/office/powerpoint/2010/main" val="259282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700" dirty="0" smtClean="0"/>
              <a:t>From</a:t>
            </a:r>
            <a:br>
              <a:rPr lang="en-US" sz="2700" dirty="0" smtClean="0"/>
            </a:br>
            <a:r>
              <a:rPr lang="en-US" sz="2700" dirty="0" smtClean="0"/>
              <a:t>http</a:t>
            </a:r>
            <a:r>
              <a:rPr lang="en-US" sz="2700" dirty="0"/>
              <a:t>://www.math.poly.edu/~alvarez/teaching/projective-geometry/Inaugural-Lecture/page_2.html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4359" y="1295400"/>
            <a:ext cx="6696914" cy="5029200"/>
          </a:xfrm>
        </p:spPr>
      </p:pic>
    </p:spTree>
    <p:extLst>
      <p:ext uri="{BB962C8B-B14F-4D97-AF65-F5344CB8AC3E}">
        <p14:creationId xmlns="" xmlns:p14="http://schemas.microsoft.com/office/powerpoint/2010/main" val="424930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rojection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94685" y="2819400"/>
            <a:ext cx="9359936" cy="401984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any point x in S, there is at most projection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(x).</a:t>
            </a:r>
          </a:p>
          <a:p>
            <a:pPr marL="400050" lvl="1" indent="0">
              <a:buNone/>
            </a:pPr>
            <a:r>
              <a:rPr lang="en-US" dirty="0" smtClean="0"/>
              <a:t>Proof: The line </a:t>
            </a:r>
            <a:r>
              <a:rPr lang="en-US" dirty="0" err="1" smtClean="0"/>
              <a:t>fx</a:t>
            </a:r>
            <a:r>
              <a:rPr lang="en-US" dirty="0" smtClean="0"/>
              <a:t> intersects I in at most 1 point.</a:t>
            </a:r>
          </a:p>
          <a:p>
            <a:pPr marL="114300" indent="-514350">
              <a:buFont typeface="+mj-lt"/>
              <a:buAutoNum type="arabicPeriod"/>
            </a:pPr>
            <a:r>
              <a:rPr lang="en-US" dirty="0" smtClean="0"/>
              <a:t>For any point y in I, there is at most one point x in S such that y = </a:t>
            </a:r>
            <a:r>
              <a:rPr lang="en-US" dirty="0" err="1"/>
              <a:t>P</a:t>
            </a:r>
            <a:r>
              <a:rPr lang="en-US" baseline="-25000" dirty="0" err="1"/>
              <a:t>f,I</a:t>
            </a:r>
            <a:r>
              <a:rPr lang="en-US" dirty="0"/>
              <a:t>(x</a:t>
            </a:r>
            <a:r>
              <a:rPr lang="en-US" dirty="0" smtClean="0"/>
              <a:t>).</a:t>
            </a:r>
            <a:r>
              <a:rPr lang="en-US" dirty="0"/>
              <a:t> </a:t>
            </a:r>
            <a:endParaRPr lang="en-US" dirty="0" smtClean="0"/>
          </a:p>
          <a:p>
            <a:pPr marL="0" lvl="1" indent="0">
              <a:buNone/>
            </a:pPr>
            <a:r>
              <a:rPr lang="en-US" dirty="0" smtClean="0"/>
              <a:t>     Proof</a:t>
            </a:r>
            <a:r>
              <a:rPr lang="en-US" dirty="0"/>
              <a:t>: </a:t>
            </a:r>
            <a:r>
              <a:rPr lang="en-US" dirty="0" smtClean="0"/>
              <a:t>x is the point where </a:t>
            </a:r>
            <a:r>
              <a:rPr lang="en-US" dirty="0" err="1" smtClean="0"/>
              <a:t>fy</a:t>
            </a:r>
            <a:r>
              <a:rPr lang="en-US" dirty="0" smtClean="0"/>
              <a:t> intersects S.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40005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15140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53400" cy="106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lnSpcReduction="10000"/>
          </a:bodyPr>
          <a:lstStyle/>
          <a:p>
            <a:pPr marL="0" lvl="1" indent="0">
              <a:buNone/>
            </a:pPr>
            <a:r>
              <a:rPr lang="en-US" sz="3200" dirty="0"/>
              <a:t>3. If L is a line in S, then </a:t>
            </a:r>
            <a:r>
              <a:rPr lang="en-US" sz="3200" dirty="0" err="1"/>
              <a:t>P</a:t>
            </a:r>
            <a:r>
              <a:rPr lang="en-US" sz="3200" baseline="-25000" dirty="0" err="1"/>
              <a:t>f,I</a:t>
            </a:r>
            <a:r>
              <a:rPr lang="en-US" sz="3200" dirty="0"/>
              <a:t>(L) is a line in I.</a:t>
            </a:r>
          </a:p>
          <a:p>
            <a:pPr marL="400050" lvl="2" indent="0">
              <a:buNone/>
            </a:pPr>
            <a:r>
              <a:rPr lang="en-US" sz="2800" dirty="0"/>
              <a:t>Proof: </a:t>
            </a:r>
            <a:r>
              <a:rPr lang="en-US" sz="2800" dirty="0" err="1"/>
              <a:t>P</a:t>
            </a:r>
            <a:r>
              <a:rPr lang="en-US" sz="2800" baseline="-25000" dirty="0" err="1"/>
              <a:t>f,I</a:t>
            </a:r>
            <a:r>
              <a:rPr lang="en-US" sz="2800" dirty="0"/>
              <a:t>(L) is the intersection of I with the plane containing f and L. </a:t>
            </a:r>
          </a:p>
          <a:p>
            <a:pPr marL="0" indent="0">
              <a:buNone/>
            </a:pPr>
            <a:r>
              <a:rPr lang="en-US" dirty="0" smtClean="0"/>
              <a:t>4. If x is a point on line L in S, then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(x) is a point on line </a:t>
            </a:r>
            <a:r>
              <a:rPr lang="en-US" dirty="0" err="1"/>
              <a:t>P</a:t>
            </a:r>
            <a:r>
              <a:rPr lang="en-US" baseline="-25000" dirty="0" err="1"/>
              <a:t>f,I</a:t>
            </a:r>
            <a:r>
              <a:rPr lang="en-US" dirty="0"/>
              <a:t>(L</a:t>
            </a:r>
            <a:r>
              <a:rPr lang="en-US" dirty="0" smtClean="0"/>
              <a:t>).</a:t>
            </a:r>
          </a:p>
          <a:p>
            <a:pPr marL="400050" lvl="1" indent="0">
              <a:buNone/>
            </a:pPr>
            <a:r>
              <a:rPr lang="en-US" dirty="0" smtClean="0"/>
              <a:t>Proof: Obviously.</a:t>
            </a:r>
          </a:p>
          <a:p>
            <a:pPr marL="0" indent="0">
              <a:buNone/>
            </a:pPr>
            <a:r>
              <a:rPr lang="en-US" dirty="0" smtClean="0"/>
              <a:t>Therefore, if you have a diagram of lines intersecting  at points and you project it, you get a diagram of the same structure.</a:t>
            </a:r>
          </a:p>
          <a:p>
            <a:pPr marL="0" indent="0">
              <a:buNone/>
            </a:pPr>
            <a:r>
              <a:rPr lang="en-US" dirty="0" smtClean="0"/>
              <a:t>E.g. the projection of a </a:t>
            </a:r>
            <a:r>
              <a:rPr lang="en-US" dirty="0" err="1" smtClean="0"/>
              <a:t>Pappus</a:t>
            </a:r>
            <a:r>
              <a:rPr lang="en-US" dirty="0" smtClean="0"/>
              <a:t> diagram is another </a:t>
            </a:r>
            <a:r>
              <a:rPr lang="en-US" dirty="0" err="1" smtClean="0"/>
              <a:t>Pappus</a:t>
            </a:r>
            <a:r>
              <a:rPr lang="en-US" dirty="0" smtClean="0"/>
              <a:t> diagram.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58273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Draw red, green, and blue points on each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Picture 3" descr="Pappus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1676400"/>
            <a:ext cx="6604493" cy="49533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5460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properties of projection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5. If S and I are not parallel, then there is one line in S which has no projection in I. </a:t>
            </a:r>
          </a:p>
          <a:p>
            <a:pPr marL="400050" lvl="1" indent="0">
              <a:buNone/>
            </a:pPr>
            <a:r>
              <a:rPr lang="en-US" dirty="0" smtClean="0"/>
              <a:t>Proof: Namely, the intersection of S with the plane through f parallel to I.</a:t>
            </a:r>
          </a:p>
          <a:p>
            <a:pPr marL="0" indent="0">
              <a:buNone/>
            </a:pPr>
            <a:r>
              <a:rPr lang="en-US" dirty="0"/>
              <a:t>6</a:t>
            </a:r>
            <a:r>
              <a:rPr lang="en-US" dirty="0" smtClean="0"/>
              <a:t>. </a:t>
            </a:r>
            <a:r>
              <a:rPr lang="en-US" dirty="0"/>
              <a:t>If S and I are not parallel, then there is one line in </a:t>
            </a:r>
            <a:r>
              <a:rPr lang="en-US" dirty="0" smtClean="0"/>
              <a:t>I </a:t>
            </a:r>
            <a:r>
              <a:rPr lang="en-US" dirty="0"/>
              <a:t>which has no projection in </a:t>
            </a:r>
            <a:r>
              <a:rPr lang="en-US" dirty="0" smtClean="0"/>
              <a:t>S.</a:t>
            </a:r>
            <a:endParaRPr lang="en-US" dirty="0"/>
          </a:p>
          <a:p>
            <a:pPr marL="400050" lvl="2" indent="0">
              <a:buNone/>
            </a:pPr>
            <a:r>
              <a:rPr lang="en-US" sz="2800" dirty="0"/>
              <a:t>Proof: Namely, the intersection of </a:t>
            </a:r>
            <a:r>
              <a:rPr lang="en-US" sz="2800" dirty="0" smtClean="0"/>
              <a:t>I </a:t>
            </a:r>
            <a:r>
              <a:rPr lang="en-US" sz="2800" dirty="0"/>
              <a:t>with the plane through f parallel to S</a:t>
            </a:r>
            <a:r>
              <a:rPr lang="en-US" sz="2800" dirty="0" smtClean="0"/>
              <a:t>.</a:t>
            </a:r>
            <a:endParaRPr lang="en-US" sz="2800" dirty="0"/>
          </a:p>
          <a:p>
            <a:pPr marL="0" indent="0">
              <a:buNone/>
            </a:pPr>
            <a:r>
              <a:rPr lang="en-US" dirty="0" smtClean="0"/>
              <a:t>Call these the “lonely lines” in S and I.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3946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the projective planes </a:t>
            </a:r>
            <a:br>
              <a:rPr lang="en-US" dirty="0" smtClean="0"/>
            </a:br>
            <a:r>
              <a:rPr lang="en-US" dirty="0" smtClean="0"/>
              <a:t>takes care of the lonely lines!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Suppose H is a sheaf  in S. </a:t>
            </a:r>
          </a:p>
          <a:p>
            <a:pPr marL="0" indent="0">
              <a:buNone/>
            </a:pPr>
            <a:r>
              <a:rPr lang="en-US" dirty="0" smtClean="0"/>
              <a:t>The images of H in I all meet at one point h</a:t>
            </a:r>
            <a:r>
              <a:rPr lang="en-US" dirty="0"/>
              <a:t> </a:t>
            </a:r>
            <a:r>
              <a:rPr lang="en-US" dirty="0" smtClean="0"/>
              <a:t>on the lonely line of  I.</a:t>
            </a:r>
          </a:p>
          <a:p>
            <a:pPr marL="0" indent="0">
              <a:buNone/>
            </a:pPr>
            <a:r>
              <a:rPr lang="en-US" dirty="0" smtClean="0"/>
              <a:t>Any two different sheaves meet at different points on the lonely line of I.</a:t>
            </a:r>
          </a:p>
          <a:p>
            <a:pPr marL="0" indent="0">
              <a:buNone/>
            </a:pPr>
            <a:r>
              <a:rPr lang="en-US" dirty="0" smtClean="0"/>
              <a:t>So we define the projection of the point at infinity for H in S to be the point on the lonely line where the images meet.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564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Sheaves in the source plane, viewed head on</a:t>
            </a:r>
            <a:endParaRPr lang="en-US" dirty="0"/>
          </a:p>
        </p:txBody>
      </p:sp>
      <p:pic>
        <p:nvPicPr>
          <p:cNvPr id="6" name="Content Placeholder 5" descr="Gri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96820" y="1520700"/>
            <a:ext cx="5565980" cy="5032500"/>
          </a:xfr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Projection of sheaves </a:t>
            </a:r>
            <a:br>
              <a:rPr lang="en-US" dirty="0" smtClean="0"/>
            </a:br>
            <a:r>
              <a:rPr lang="en-US" dirty="0" smtClean="0"/>
              <a:t>in the image plane</a:t>
            </a:r>
            <a:endParaRPr lang="en-US" dirty="0"/>
          </a:p>
        </p:txBody>
      </p:sp>
      <p:pic>
        <p:nvPicPr>
          <p:cNvPr id="10" name="Content Placeholder 9" descr="LineAtInfinit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1447800"/>
            <a:ext cx="5128419" cy="5128419"/>
          </a:xfr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And vice versa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Suppose H is a sheaf  in I. </a:t>
            </a:r>
          </a:p>
          <a:p>
            <a:pPr marL="0" indent="0">
              <a:buNone/>
            </a:pPr>
            <a:r>
              <a:rPr lang="en-US" dirty="0" smtClean="0"/>
              <a:t>The images of H in S all meet at one point h</a:t>
            </a:r>
            <a:r>
              <a:rPr lang="en-US" dirty="0"/>
              <a:t> </a:t>
            </a:r>
            <a:r>
              <a:rPr lang="en-US" dirty="0" smtClean="0"/>
              <a:t>on the lonely line of  S.</a:t>
            </a:r>
          </a:p>
          <a:p>
            <a:pPr marL="0" indent="0">
              <a:buNone/>
            </a:pPr>
            <a:r>
              <a:rPr lang="en-US" dirty="0" smtClean="0"/>
              <a:t>Any two different sheaves meet at different points on the lonely line of S.</a:t>
            </a:r>
          </a:p>
          <a:p>
            <a:pPr marL="0" indent="0">
              <a:buNone/>
            </a:pPr>
            <a:r>
              <a:rPr lang="en-US" dirty="0" smtClean="0"/>
              <a:t>So we define the projection of the point at infinity for H in I to be the point on the lonely line of S where the images meet.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72224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 projection works perfectly for projective planes.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every point x in the projective plane of S there exists exactly one point y in the projective plane of I such that y </a:t>
            </a:r>
            <a:r>
              <a:rPr lang="en-US" dirty="0"/>
              <a:t>= </a:t>
            </a:r>
            <a:r>
              <a:rPr lang="en-US" dirty="0" err="1"/>
              <a:t>P</a:t>
            </a:r>
            <a:r>
              <a:rPr lang="en-US" baseline="-25000" dirty="0" err="1"/>
              <a:t>f,I</a:t>
            </a:r>
            <a:r>
              <a:rPr lang="en-US" dirty="0"/>
              <a:t>(x). </a:t>
            </a:r>
            <a:r>
              <a:rPr lang="en-US" dirty="0" smtClean="0"/>
              <a:t>And vice versa.</a:t>
            </a:r>
          </a:p>
        </p:txBody>
      </p:sp>
    </p:spTree>
    <p:extLst>
      <p:ext uri="{BB962C8B-B14F-4D97-AF65-F5344CB8AC3E}">
        <p14:creationId xmlns="" xmlns:p14="http://schemas.microsoft.com/office/powerpoint/2010/main" val="11165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Redoing property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L is a line in the </a:t>
            </a:r>
            <a:r>
              <a:rPr lang="en-US" i="1" dirty="0" smtClean="0"/>
              <a:t>projective plane </a:t>
            </a:r>
            <a:r>
              <a:rPr lang="en-US" dirty="0" smtClean="0"/>
              <a:t>of S, then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(x) is a line in the projective plane of I.</a:t>
            </a:r>
          </a:p>
          <a:p>
            <a:pPr>
              <a:buNone/>
            </a:pPr>
            <a:r>
              <a:rPr lang="en-US" dirty="0" smtClean="0"/>
              <a:t>Proof by cases: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 is an ordinary line in S, not the lonely line of S. x is a point in L. We proved above that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(L) is a line M in I.</a:t>
            </a:r>
          </a:p>
          <a:p>
            <a:pPr marL="914400" lvl="1" indent="-514350">
              <a:buFont typeface="+mj-lt"/>
              <a:buAutoNum type="alphaUcPeriod"/>
            </a:pPr>
            <a:r>
              <a:rPr lang="en-US" dirty="0" smtClean="0"/>
              <a:t>If x is an ordinary point in L, not on the lonely line, then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(x) is on M.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Proof, </a:t>
            </a:r>
            <a:r>
              <a:rPr lang="en-US" dirty="0" err="1" smtClean="0"/>
              <a:t>cntd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None/>
            </a:pPr>
            <a:r>
              <a:rPr lang="en-US" dirty="0" smtClean="0"/>
              <a:t>B. If x is the intersection of L with the lonely line, then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(x)  is the point at infinity for M</a:t>
            </a:r>
          </a:p>
          <a:p>
            <a:pPr marL="971550" lvl="1" indent="-514350">
              <a:buNone/>
            </a:pPr>
            <a:r>
              <a:rPr lang="en-US" dirty="0" smtClean="0"/>
              <a:t>C. If x is the point at infinity for L, then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(x) is the intersection of M with the lonely line in I.</a:t>
            </a:r>
          </a:p>
          <a:p>
            <a:pPr marL="571500" indent="-514350">
              <a:buNone/>
            </a:pPr>
            <a:r>
              <a:rPr lang="en-US" dirty="0" smtClean="0"/>
              <a:t>2. If L is the lonely line in S, then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(L)  is the line at infinity in I.</a:t>
            </a:r>
          </a:p>
          <a:p>
            <a:pPr marL="571500" indent="-514350">
              <a:buNone/>
            </a:pPr>
            <a:r>
              <a:rPr lang="en-US" dirty="0" smtClean="0"/>
              <a:t>3. If L is the line at infinity in S, then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(L)  is the lonely line in I.</a:t>
            </a:r>
          </a:p>
          <a:p>
            <a:pPr marL="57150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fact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L is any line in S, you can choose a plane I and a focus f such that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f,I</a:t>
            </a:r>
            <a:r>
              <a:rPr lang="en-US" dirty="0" smtClean="0"/>
              <a:t>(L) is the line at infinity in I.</a:t>
            </a:r>
          </a:p>
          <a:p>
            <a:pPr marL="0" indent="0">
              <a:buNone/>
            </a:pPr>
            <a:r>
              <a:rPr lang="en-US" dirty="0" smtClean="0"/>
              <a:t>Proof: Choose f to be any point not in S. Let Q be the plane containing f and L. Choose I to be a plane parallel to Q.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0599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3: NOW WE Can PROVE PAPPUS’ Theorem!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Connect all pairs of points with different colors.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Pappus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6400" y="1348581"/>
            <a:ext cx="6248399" cy="4686300"/>
          </a:xfrm>
        </p:spPr>
      </p:pic>
    </p:spTree>
    <p:extLst>
      <p:ext uri="{BB962C8B-B14F-4D97-AF65-F5344CB8AC3E}">
        <p14:creationId xmlns="" xmlns:p14="http://schemas.microsoft.com/office/powerpoint/2010/main" val="346812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 we can prove </a:t>
            </a:r>
            <a:r>
              <a:rPr lang="en-US" dirty="0" err="1" smtClean="0"/>
              <a:t>Pappus</a:t>
            </a:r>
            <a:r>
              <a:rPr lang="en-US" dirty="0" smtClean="0"/>
              <a:t>’ theorem!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Proof: Start with a </a:t>
            </a:r>
            <a:r>
              <a:rPr lang="en-US" dirty="0" err="1" smtClean="0"/>
              <a:t>Pappus</a:t>
            </a:r>
            <a:r>
              <a:rPr lang="en-US" dirty="0" smtClean="0"/>
              <a:t> diagram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2209800"/>
            <a:ext cx="5690093" cy="42675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920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30480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We’re going to project the line AB to the line at infinity. That means that the two red-blue lines are parallel and the two red-green lines are parallel. We want to prove that C lies on the new line AB, which means that C lies on the line at infinity, which means that the two blue-green lines are parallel.</a:t>
            </a:r>
          </a:p>
        </p:txBody>
      </p:sp>
    </p:spTree>
    <p:extLst>
      <p:ext uri="{BB962C8B-B14F-4D97-AF65-F5344CB8AC3E}">
        <p14:creationId xmlns="" xmlns:p14="http://schemas.microsoft.com/office/powerpoint/2010/main" val="330506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But this is a simple proof in Euclidean geometry.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PappusEucli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254" y="1948530"/>
            <a:ext cx="9094814" cy="384267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4180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</a:t>
            </a:r>
            <a:r>
              <a:rPr lang="en-US" dirty="0"/>
              <a:t>3</a:t>
            </a:r>
            <a:r>
              <a:rPr lang="en-US" smtClean="0"/>
              <a:t>: Perspective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 smtClean="0"/>
              <a:t>One point perspective (Image plane is perpendicular to x axis)</a:t>
            </a:r>
            <a:br>
              <a:rPr lang="en-US" sz="2400" dirty="0" smtClean="0"/>
            </a:br>
            <a:r>
              <a:rPr lang="en-US" sz="2400" dirty="0"/>
              <a:t>Perugino, Delivery of the keys to St. Peter, 1481. From </a:t>
            </a:r>
            <a:r>
              <a:rPr lang="en-US" sz="2400" dirty="0" smtClean="0"/>
              <a:t>Wikipedia, Perspective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676400"/>
            <a:ext cx="8391255" cy="51816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6094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Two-point perspective: </a:t>
            </a:r>
            <a:br>
              <a:rPr lang="en-US" dirty="0" smtClean="0"/>
            </a:br>
            <a:r>
              <a:rPr lang="en-US" dirty="0" smtClean="0"/>
              <a:t>Image plane is parallel to z axis.</a:t>
            </a:r>
            <a:br>
              <a:rPr lang="en-US" dirty="0" smtClean="0"/>
            </a:br>
            <a:r>
              <a:rPr lang="en-US" dirty="0" smtClean="0"/>
              <a:t>(From Wikipedia, “Perspective”)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7225" y="1828801"/>
            <a:ext cx="6126112" cy="5157394"/>
          </a:xfrm>
        </p:spPr>
      </p:pic>
    </p:spTree>
    <p:extLst>
      <p:ext uri="{BB962C8B-B14F-4D97-AF65-F5344CB8AC3E}">
        <p14:creationId xmlns="" xmlns:p14="http://schemas.microsoft.com/office/powerpoint/2010/main" val="1900475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3-point perspective</a:t>
            </a:r>
            <a:br>
              <a:rPr lang="en-US" sz="2400" dirty="0" smtClean="0"/>
            </a:br>
            <a:r>
              <a:rPr lang="en-US" sz="2400" dirty="0" smtClean="0"/>
              <a:t>Image plane is not parallel to any coordinate axis</a:t>
            </a:r>
            <a:br>
              <a:rPr lang="en-US" sz="2400" dirty="0" smtClean="0"/>
            </a:br>
            <a:r>
              <a:rPr lang="en-US" sz="2400" dirty="0" smtClean="0"/>
              <a:t>From Wikipedia, “Perspective”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05" y="1600200"/>
            <a:ext cx="6989772" cy="4648199"/>
          </a:xfrm>
        </p:spPr>
      </p:pic>
    </p:spTree>
    <p:extLst>
      <p:ext uri="{BB962C8B-B14F-4D97-AF65-F5344CB8AC3E}">
        <p14:creationId xmlns="" xmlns:p14="http://schemas.microsoft.com/office/powerpoint/2010/main" val="239374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4: Point-Line Duality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82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Numerical representation for ordinary points and lines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point is represented by a pair of Cartesian coordinates:  &lt;</a:t>
            </a:r>
            <a:r>
              <a:rPr lang="en-US" dirty="0" err="1" smtClean="0"/>
              <a:t>p,q</a:t>
            </a:r>
            <a:r>
              <a:rPr lang="en-US" dirty="0" smtClean="0"/>
              <a:t>&gt;.  e.g. &lt;1,3&gt;</a:t>
            </a:r>
          </a:p>
          <a:p>
            <a:r>
              <a:rPr lang="en-US" dirty="0" smtClean="0"/>
              <a:t>A line is an equation of the form </a:t>
            </a:r>
            <a:r>
              <a:rPr lang="en-US" dirty="0" err="1" smtClean="0"/>
              <a:t>Ax+By+C</a:t>
            </a:r>
            <a:r>
              <a:rPr lang="en-US" dirty="0" smtClean="0"/>
              <a:t> = 0 where A,B, and C are constants. E.g.          2x+y-5=0.  A point &lt;</a:t>
            </a:r>
            <a:r>
              <a:rPr lang="en-US" dirty="0" err="1" smtClean="0"/>
              <a:t>p,q</a:t>
            </a:r>
            <a:r>
              <a:rPr lang="en-US" dirty="0" smtClean="0"/>
              <a:t>&gt; falls on the line if it satisfies the equation.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equation for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same line can be represented by multiple equations. Multiply by a constant factor.</a:t>
            </a:r>
          </a:p>
          <a:p>
            <a:pPr lvl="2">
              <a:buNone/>
            </a:pPr>
            <a:r>
              <a:rPr lang="en-US" sz="2800" dirty="0" smtClean="0"/>
              <a:t>2x + y - 5=0</a:t>
            </a:r>
          </a:p>
          <a:p>
            <a:pPr lvl="2">
              <a:buNone/>
            </a:pPr>
            <a:r>
              <a:rPr lang="en-US" sz="2800" dirty="0" smtClean="0"/>
              <a:t>4x + 2y – 10 = 0</a:t>
            </a:r>
          </a:p>
          <a:p>
            <a:pPr lvl="2">
              <a:buNone/>
            </a:pPr>
            <a:r>
              <a:rPr lang="en-US" sz="2800" dirty="0" smtClean="0"/>
              <a:t>6x + 3y – 15 = 0</a:t>
            </a:r>
          </a:p>
          <a:p>
            <a:pPr>
              <a:buNone/>
            </a:pPr>
            <a:r>
              <a:rPr lang="en-US" dirty="0" smtClean="0"/>
              <a:t>are all the same line</a:t>
            </a:r>
            <a:r>
              <a:rPr lang="en-US" sz="3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A = crossing of two red-green lines. B = crossing of red-blues. C=crossing of green-blues.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Content Placeholder 4" descr="Pappus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26953" y="1371600"/>
            <a:ext cx="6167154" cy="4625366"/>
          </a:xfrm>
        </p:spPr>
      </p:pic>
    </p:spTree>
    <p:extLst>
      <p:ext uri="{BB962C8B-B14F-4D97-AF65-F5344CB8AC3E}">
        <p14:creationId xmlns="" xmlns:p14="http://schemas.microsoft.com/office/powerpoint/2010/main" val="2034664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Homogeneous coordinates for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Represent the line </a:t>
            </a:r>
            <a:r>
              <a:rPr lang="en-US" dirty="0" err="1" smtClean="0"/>
              <a:t>Ax+By+C</a:t>
            </a:r>
            <a:r>
              <a:rPr lang="en-US" dirty="0" smtClean="0"/>
              <a:t> =0 by the triple &lt;A,B,C&gt; with the understanding that any two triples that differ by a constant factor are the same line.</a:t>
            </a:r>
          </a:p>
          <a:p>
            <a:pPr>
              <a:buNone/>
            </a:pPr>
            <a:r>
              <a:rPr lang="en-US" dirty="0" smtClean="0"/>
              <a:t>So, the triples &lt;2,1,-5&gt;,  &lt;4,2,-10&gt;,                       &lt;-6,-3,15&gt;, &lt;1, 1/2, -5/2&gt;  and so on all represent the line 2x+y-5=0.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coordinates for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We want a representation for points that works the same way.</a:t>
            </a:r>
          </a:p>
          <a:p>
            <a:pPr>
              <a:buNone/>
            </a:pPr>
            <a:r>
              <a:rPr lang="en-US" dirty="0" smtClean="0"/>
              <a:t>We will represent a point &lt;</a:t>
            </a:r>
            <a:r>
              <a:rPr lang="en-US" dirty="0" err="1" smtClean="0"/>
              <a:t>p,q</a:t>
            </a:r>
            <a:r>
              <a:rPr lang="en-US" dirty="0" smtClean="0"/>
              <a:t>&gt; by any triple &lt;</a:t>
            </a:r>
            <a:r>
              <a:rPr lang="en-US" dirty="0" err="1" smtClean="0"/>
              <a:t>u,v,w</a:t>
            </a:r>
            <a:r>
              <a:rPr lang="en-US" dirty="0" smtClean="0"/>
              <a:t>&gt; such that w </a:t>
            </a:r>
            <a:r>
              <a:rPr lang="en-US" dirty="0" smtClean="0">
                <a:latin typeface="Cambria Math"/>
                <a:ea typeface="Cambria Math"/>
              </a:rPr>
              <a:t>≠ </a:t>
            </a:r>
            <a:r>
              <a:rPr lang="en-US" dirty="0" smtClean="0">
                <a:latin typeface="Calibri" pitchFamily="34" charset="0"/>
                <a:ea typeface="Cambria Math"/>
              </a:rPr>
              <a:t>0</a:t>
            </a:r>
            <a:r>
              <a:rPr lang="en-US" dirty="0" smtClean="0">
                <a:latin typeface="Cambria Math"/>
                <a:ea typeface="Cambria Math"/>
              </a:rPr>
              <a:t>, </a:t>
            </a:r>
            <a:r>
              <a:rPr lang="en-US" dirty="0" smtClean="0"/>
              <a:t>u=p*w and v=q*w.</a:t>
            </a:r>
          </a:p>
          <a:p>
            <a:pPr>
              <a:buNone/>
            </a:pPr>
            <a:r>
              <a:rPr lang="en-US" dirty="0" smtClean="0"/>
              <a:t>E.g. the point &lt;1,3&gt; can be represented by any of the triples &lt;1,3,1&gt;, &lt;2,6,2&gt;, &lt;-3,9,-3&gt;, &lt;1/3,1,1/3&gt; and so on.</a:t>
            </a:r>
          </a:p>
          <a:p>
            <a:pPr>
              <a:buNone/>
            </a:pPr>
            <a:r>
              <a:rPr lang="en-US" dirty="0" smtClean="0"/>
              <a:t>So again any two triples that differ by a constant multiple represent the same point.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lies on a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Point &lt;</a:t>
            </a:r>
            <a:r>
              <a:rPr lang="en-US" dirty="0" err="1" smtClean="0"/>
              <a:t>u,v,w</a:t>
            </a:r>
            <a:r>
              <a:rPr lang="en-US" dirty="0" smtClean="0"/>
              <a:t>&gt; lies on line &lt;A,B,C&gt; if </a:t>
            </a:r>
            <a:r>
              <a:rPr lang="en-US" dirty="0" err="1" smtClean="0"/>
              <a:t>Au+Bv+Cw</a:t>
            </a:r>
            <a:r>
              <a:rPr lang="en-US" dirty="0" smtClean="0"/>
              <a:t>=0.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Proof: &lt;</a:t>
            </a:r>
            <a:r>
              <a:rPr lang="en-US" dirty="0" err="1" smtClean="0"/>
              <a:t>u,v,w</a:t>
            </a:r>
            <a:r>
              <a:rPr lang="en-US" dirty="0" smtClean="0"/>
              <a:t>&gt; corresponds to the point        &lt;u/w, v/w&gt;. If A*(u/w) + B*(v/w) + C = 0, then Au + </a:t>
            </a:r>
            <a:r>
              <a:rPr lang="en-US" dirty="0" err="1" smtClean="0"/>
              <a:t>Bv</a:t>
            </a:r>
            <a:r>
              <a:rPr lang="en-US" dirty="0" smtClean="0"/>
              <a:t> + </a:t>
            </a:r>
            <a:r>
              <a:rPr lang="en-US" dirty="0" err="1" smtClean="0"/>
              <a:t>Cw</a:t>
            </a:r>
            <a:r>
              <a:rPr lang="en-US" dirty="0" smtClean="0"/>
              <a:t> =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coordinates for a point at infinity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Parallel lines differ in their constant term.</a:t>
            </a:r>
          </a:p>
          <a:p>
            <a:pPr>
              <a:buNone/>
            </a:pPr>
            <a:r>
              <a:rPr lang="en-US" dirty="0" smtClean="0"/>
              <a:t>          2x + y – 5 = 0</a:t>
            </a:r>
          </a:p>
          <a:p>
            <a:pPr>
              <a:buNone/>
            </a:pPr>
            <a:r>
              <a:rPr lang="en-US" dirty="0" smtClean="0"/>
              <a:t>          2x + y – 7 = 0</a:t>
            </a:r>
          </a:p>
          <a:p>
            <a:pPr>
              <a:buNone/>
            </a:pPr>
            <a:r>
              <a:rPr lang="en-US" dirty="0" smtClean="0"/>
              <a:t>          2x + y + 21 = 0</a:t>
            </a:r>
          </a:p>
          <a:p>
            <a:pPr>
              <a:buNone/>
            </a:pPr>
            <a:r>
              <a:rPr lang="en-US" dirty="0" smtClean="0"/>
              <a:t>The point at infinity for all these has homogeneous coordinates &lt;</a:t>
            </a:r>
            <a:r>
              <a:rPr lang="en-US" dirty="0" err="1" smtClean="0"/>
              <a:t>u,v,w</a:t>
            </a:r>
            <a:r>
              <a:rPr lang="en-US" dirty="0" smtClean="0"/>
              <a:t>&gt; that satisfy</a:t>
            </a:r>
          </a:p>
          <a:p>
            <a:pPr>
              <a:buNone/>
            </a:pPr>
            <a:r>
              <a:rPr lang="en-US" dirty="0" smtClean="0"/>
              <a:t>     2u + v – </a:t>
            </a:r>
            <a:r>
              <a:rPr lang="en-US" dirty="0" err="1" smtClean="0"/>
              <a:t>Cw</a:t>
            </a:r>
            <a:r>
              <a:rPr lang="en-US" dirty="0" smtClean="0"/>
              <a:t> = 0 for all C</a:t>
            </a:r>
          </a:p>
          <a:p>
            <a:pPr>
              <a:buNone/>
            </a:pPr>
            <a:r>
              <a:rPr lang="en-US" dirty="0" smtClean="0"/>
              <a:t>Clearly v = -2u and w = 0.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coordinates for a point at infinity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Therefore, a point at infinity lying on the line</a:t>
            </a:r>
          </a:p>
          <a:p>
            <a:pPr>
              <a:buNone/>
            </a:pPr>
            <a:r>
              <a:rPr lang="en-US" dirty="0" smtClean="0"/>
              <a:t>       Ax + By + C = 0</a:t>
            </a:r>
          </a:p>
          <a:p>
            <a:pPr>
              <a:buNone/>
            </a:pPr>
            <a:r>
              <a:rPr lang="en-US" dirty="0" smtClean="0"/>
              <a:t>has homogeneous coordinates &lt;-Bt, At, 0&gt; where t </a:t>
            </a:r>
            <a:r>
              <a:rPr lang="en-US" dirty="0" smtClean="0">
                <a:latin typeface="Cambria Math"/>
                <a:ea typeface="Cambria Math"/>
              </a:rPr>
              <a:t>≠ </a:t>
            </a:r>
            <a:r>
              <a:rPr lang="en-US" dirty="0" smtClean="0">
                <a:latin typeface="Calibri" pitchFamily="34" charset="0"/>
                <a:ea typeface="Cambria Math"/>
              </a:rPr>
              <a:t>0.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ea typeface="Cambria Math"/>
              </a:rPr>
              <a:t>E.g. the triples &lt;-2,1,0&gt;, &lt;4,-2,0&gt; and so on all represent the point at infinity for the line</a:t>
            </a:r>
          </a:p>
          <a:p>
            <a:pPr>
              <a:buNone/>
            </a:pPr>
            <a:r>
              <a:rPr lang="en-US" dirty="0" smtClean="0">
                <a:latin typeface="Calibri" pitchFamily="34" charset="0"/>
                <a:ea typeface="Cambria Math"/>
              </a:rPr>
              <a:t>    x + 2y – 5 = 0.</a:t>
            </a:r>
            <a:br>
              <a:rPr lang="en-US" dirty="0" smtClean="0">
                <a:latin typeface="Calibri" pitchFamily="34" charset="0"/>
                <a:ea typeface="Cambria Math"/>
              </a:rPr>
            </a:br>
            <a:endParaRPr lang="en-US" dirty="0" smtClean="0">
              <a:latin typeface="Calibri" pitchFamily="34" charset="0"/>
              <a:ea typeface="Cambria Math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coordinates for a point at infinity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Note that the points</a:t>
            </a:r>
          </a:p>
          <a:p>
            <a:pPr>
              <a:buNone/>
            </a:pPr>
            <a:r>
              <a:rPr lang="en-US" dirty="0" smtClean="0"/>
              <a:t>      Homogeneous             Natural</a:t>
            </a:r>
          </a:p>
          <a:p>
            <a:pPr>
              <a:buNone/>
            </a:pPr>
            <a:r>
              <a:rPr lang="en-US" dirty="0" smtClean="0"/>
              <a:t>      &lt; -2, 1, 1&gt;                     &lt;-2, 1&gt;</a:t>
            </a:r>
          </a:p>
          <a:p>
            <a:pPr>
              <a:buNone/>
            </a:pPr>
            <a:r>
              <a:rPr lang="en-US" dirty="0" smtClean="0"/>
              <a:t>      &lt; -2, 1, 0.1&gt;                  &lt;-20, 10&gt;</a:t>
            </a:r>
          </a:p>
          <a:p>
            <a:pPr>
              <a:buNone/>
            </a:pPr>
            <a:r>
              <a:rPr lang="en-US" dirty="0" smtClean="0"/>
              <a:t>      &lt; -2, 1, 0.0001&gt;           &lt;-20000, 10000&gt;</a:t>
            </a:r>
          </a:p>
          <a:p>
            <a:pPr>
              <a:buNone/>
            </a:pPr>
            <a:r>
              <a:rPr lang="en-US" dirty="0" smtClean="0"/>
              <a:t>lie further and further out on the line x+2y=0,</a:t>
            </a:r>
          </a:p>
          <a:p>
            <a:pPr>
              <a:buNone/>
            </a:pPr>
            <a:r>
              <a:rPr lang="en-US" dirty="0" smtClean="0"/>
              <a:t>so it “makes sense” that &lt;-2, 1, 0&gt; lies infinitely</a:t>
            </a:r>
          </a:p>
          <a:p>
            <a:pPr>
              <a:buNone/>
            </a:pPr>
            <a:r>
              <a:rPr lang="en-US" dirty="0" smtClean="0"/>
              <a:t>far out on that line.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Homogeneous coordinates for the line at infinity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line at infinity contains all points of the form</a:t>
            </a:r>
          </a:p>
          <a:p>
            <a:pPr>
              <a:buNone/>
            </a:pPr>
            <a:r>
              <a:rPr lang="en-US" dirty="0" smtClean="0"/>
              <a:t>&lt;u,v,0&gt;. So if the homogeneous coordinates of the line at infinity are &lt;A,B,C&gt; we have</a:t>
            </a:r>
          </a:p>
          <a:p>
            <a:pPr>
              <a:buNone/>
            </a:pPr>
            <a:r>
              <a:rPr lang="en-US" dirty="0" smtClean="0"/>
              <a:t>Au + </a:t>
            </a:r>
            <a:r>
              <a:rPr lang="en-US" dirty="0" err="1" smtClean="0"/>
              <a:t>Bv</a:t>
            </a:r>
            <a:r>
              <a:rPr lang="en-US" dirty="0" smtClean="0"/>
              <a:t> + 0C = 0, for all u and v. So A=B=0 and C can have any </a:t>
            </a:r>
            <a:r>
              <a:rPr lang="en-US" smtClean="0"/>
              <a:t>non-zero value.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Points in homogeneous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 triple &lt;</a:t>
            </a:r>
            <a:r>
              <a:rPr lang="en-US" dirty="0" err="1" smtClean="0"/>
              <a:t>x,y,z</a:t>
            </a:r>
            <a:r>
              <a:rPr lang="en-US" dirty="0" smtClean="0"/>
              <a:t>&gt;, not all equal to 0, with the rule that &lt;</a:t>
            </a:r>
            <a:r>
              <a:rPr lang="en-US" dirty="0" err="1" smtClean="0"/>
              <a:t>xr,yr,zr</a:t>
            </a:r>
            <a:r>
              <a:rPr lang="en-US" dirty="0" smtClean="0"/>
              <a:t>&gt; represents the same point for  any r ≠ 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Point &lt;</a:t>
            </a:r>
            <a:r>
              <a:rPr lang="en-US" dirty="0" err="1" smtClean="0"/>
              <a:t>x,y,z</a:t>
            </a:r>
            <a:r>
              <a:rPr lang="en-US" dirty="0" smtClean="0"/>
              <a:t>&gt; lies on line &lt;</a:t>
            </a:r>
            <a:r>
              <a:rPr lang="en-US" dirty="0" err="1" smtClean="0"/>
              <a:t>a,b,c</a:t>
            </a:r>
            <a:r>
              <a:rPr lang="en-US" dirty="0" smtClean="0"/>
              <a:t>&gt; if </a:t>
            </a:r>
            <a:r>
              <a:rPr lang="en-US" dirty="0" err="1" smtClean="0"/>
              <a:t>ax+by+cz</a:t>
            </a:r>
            <a:r>
              <a:rPr lang="en-US" dirty="0" smtClean="0"/>
              <a:t>=0.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890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 in homogeneous coordinates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Any triple &lt;</a:t>
            </a:r>
            <a:r>
              <a:rPr lang="en-US" dirty="0" err="1" smtClean="0"/>
              <a:t>x,y,z</a:t>
            </a:r>
            <a:r>
              <a:rPr lang="en-US" dirty="0" smtClean="0"/>
              <a:t>&gt;, not all equal to 0, with the rule that &lt;</a:t>
            </a:r>
            <a:r>
              <a:rPr lang="en-US" dirty="0" err="1" smtClean="0"/>
              <a:t>xr,yr,zr</a:t>
            </a:r>
            <a:r>
              <a:rPr lang="en-US" dirty="0" smtClean="0"/>
              <a:t>&gt; represents the same line for  any r ≠ 0.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Line &lt;</a:t>
            </a:r>
            <a:r>
              <a:rPr lang="en-US" dirty="0" err="1" smtClean="0"/>
              <a:t>x,y,z</a:t>
            </a:r>
            <a:r>
              <a:rPr lang="en-US" dirty="0" smtClean="0"/>
              <a:t>&gt; contains point &lt;</a:t>
            </a:r>
            <a:r>
              <a:rPr lang="en-US" dirty="0" err="1" smtClean="0"/>
              <a:t>a,b,c</a:t>
            </a:r>
            <a:r>
              <a:rPr lang="en-US" dirty="0" smtClean="0"/>
              <a:t>&gt; if </a:t>
            </a:r>
            <a:r>
              <a:rPr lang="en-US" dirty="0" err="1" smtClean="0"/>
              <a:t>ax+by+cz</a:t>
            </a:r>
            <a:r>
              <a:rPr lang="en-US" dirty="0" smtClean="0"/>
              <a:t>=0.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5991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Point/Line duality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Therefore:</a:t>
            </a:r>
          </a:p>
          <a:p>
            <a:pPr marL="0" indent="0">
              <a:buNone/>
            </a:pPr>
            <a:r>
              <a:rPr lang="en-US" dirty="0" smtClean="0"/>
              <a:t>If you have any diagram of points and lines, you can replace every point with coordinates &lt;</a:t>
            </a:r>
            <a:r>
              <a:rPr lang="en-US" dirty="0" err="1" smtClean="0"/>
              <a:t>a,b,c</a:t>
            </a:r>
            <a:r>
              <a:rPr lang="en-US" dirty="0" smtClean="0"/>
              <a:t>&gt; with the line of coordinates &lt;</a:t>
            </a:r>
            <a:r>
              <a:rPr lang="en-US" dirty="0" err="1" smtClean="0"/>
              <a:t>a,b,c</a:t>
            </a:r>
            <a:r>
              <a:rPr lang="en-US" dirty="0" smtClean="0"/>
              <a:t>&gt; and vice versa, and you still have a valid diagram.</a:t>
            </a:r>
          </a:p>
          <a:p>
            <a:pPr marL="0" indent="0">
              <a:buNone/>
            </a:pPr>
            <a:r>
              <a:rPr lang="en-US" dirty="0" smtClean="0"/>
              <a:t>If you do this to </a:t>
            </a:r>
            <a:r>
              <a:rPr lang="en-US" dirty="0" err="1" smtClean="0"/>
              <a:t>Pappus</a:t>
            </a:r>
            <a:r>
              <a:rPr lang="en-US" dirty="0" smtClean="0"/>
              <a:t>’ theorem, you get another version (called the “dual” version) of </a:t>
            </a:r>
            <a:r>
              <a:rPr lang="en-US" dirty="0" err="1" smtClean="0"/>
              <a:t>Pappus</a:t>
            </a:r>
            <a:r>
              <a:rPr lang="en-US" smtClean="0"/>
              <a:t>’ theorem.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4776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Theorem: A, B, and C are collinear.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7" name="Content Placeholder 6" descr="Pappus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26953" y="990600"/>
            <a:ext cx="6675154" cy="5006366"/>
          </a:xfrm>
        </p:spPr>
      </p:pic>
    </p:spTree>
    <p:extLst>
      <p:ext uri="{BB962C8B-B14F-4D97-AF65-F5344CB8AC3E}">
        <p14:creationId xmlns="" xmlns:p14="http://schemas.microsoft.com/office/powerpoint/2010/main" val="165487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Pappus</a:t>
            </a:r>
            <a:r>
              <a:rPr lang="en-US" dirty="0" smtClean="0"/>
              <a:t>’ theorem: Dual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Pick any two points. Through each, draw a red line, a blue line, and a green line.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esargues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94785" y="2667000"/>
            <a:ext cx="7206108" cy="4191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9857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Find the intersection of the lines of different color.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esargues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73405" y="2579710"/>
            <a:ext cx="7356195" cy="427828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785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16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Draw the lines that connects the two red-blue crossings, the two red-green crossings, and the two blue-green crossings.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Desargues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2590800"/>
            <a:ext cx="7413876" cy="4267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4964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These lines are coincident</a:t>
            </a:r>
            <a:endParaRPr lang="en-US" dirty="0"/>
          </a:p>
        </p:txBody>
      </p:sp>
      <p:pic>
        <p:nvPicPr>
          <p:cNvPr id="4" name="Picture 3" descr="Desargues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3849" y="2209800"/>
            <a:ext cx="8075829" cy="46482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6935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Pappus</a:t>
            </a:r>
            <a:r>
              <a:rPr lang="en-US" smtClean="0"/>
              <a:t>’ theorem: </a:t>
            </a:r>
            <a:r>
              <a:rPr lang="en-US" dirty="0" smtClean="0"/>
              <a:t>Original </a:t>
            </a:r>
            <a:r>
              <a:rPr lang="en-US" smtClean="0"/>
              <a:t>and dual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Draw two lines with red, blue and green points.</a:t>
            </a:r>
          </a:p>
          <a:p>
            <a:pPr marL="0" indent="0">
              <a:buNone/>
            </a:pPr>
            <a:r>
              <a:rPr lang="en-US" dirty="0" smtClean="0"/>
              <a:t>Draw the lines connecting points of different colors.</a:t>
            </a:r>
          </a:p>
          <a:p>
            <a:pPr marL="0" indent="0">
              <a:buNone/>
            </a:pPr>
            <a:r>
              <a:rPr lang="en-US" dirty="0" smtClean="0"/>
              <a:t>Find the intersections of the two red-blue, the two red-green, and the two blue-green lines.</a:t>
            </a:r>
          </a:p>
          <a:p>
            <a:pPr marL="0" indent="0">
              <a:buNone/>
            </a:pPr>
            <a:r>
              <a:rPr lang="en-US" dirty="0" smtClean="0"/>
              <a:t>These points are collinear.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Draw two points with red, blue, and green lines.</a:t>
            </a:r>
          </a:p>
          <a:p>
            <a:pPr marL="0" indent="0">
              <a:buNone/>
            </a:pPr>
            <a:r>
              <a:rPr lang="en-US" dirty="0" smtClean="0"/>
              <a:t>Find the intersection of lines of different colors.</a:t>
            </a:r>
          </a:p>
          <a:p>
            <a:pPr marL="0" indent="0">
              <a:buNone/>
            </a:pPr>
            <a:r>
              <a:rPr lang="en-US" dirty="0" smtClean="0"/>
              <a:t>Draw the lines connecting the two red-blue, the two red-green, and the two blue-green points.</a:t>
            </a:r>
          </a:p>
          <a:p>
            <a:pPr marL="0" indent="0">
              <a:buNone/>
            </a:pPr>
            <a:r>
              <a:rPr lang="en-US" dirty="0" smtClean="0"/>
              <a:t>These lines are coincident.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09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</a:t>
            </a:r>
            <a:r>
              <a:rPr lang="en-US" dirty="0" err="1" smtClean="0"/>
              <a:t>Pappus</a:t>
            </a:r>
            <a:r>
              <a:rPr lang="en-US" dirty="0" smtClean="0"/>
              <a:t> diagrams</a:t>
            </a:r>
            <a:endParaRPr lang="en-US" dirty="0"/>
          </a:p>
        </p:txBody>
      </p:sp>
      <p:pic>
        <p:nvPicPr>
          <p:cNvPr id="4" name="Content Placeholder 3" descr="Pappus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26953" y="1729396"/>
            <a:ext cx="5690093" cy="4267570"/>
          </a:xfrm>
        </p:spPr>
      </p:pic>
    </p:spTree>
    <p:extLst>
      <p:ext uri="{BB962C8B-B14F-4D97-AF65-F5344CB8AC3E}">
        <p14:creationId xmlns="" xmlns:p14="http://schemas.microsoft.com/office/powerpoint/2010/main" val="49418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more</a:t>
            </a:r>
            <a:endParaRPr lang="en-US" dirty="0"/>
          </a:p>
        </p:txBody>
      </p:sp>
      <p:pic>
        <p:nvPicPr>
          <p:cNvPr id="4" name="Content Placeholder 3" descr="PappusB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5800" y="1062831"/>
            <a:ext cx="7619999" cy="5715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more</a:t>
            </a:r>
            <a:endParaRPr lang="en-US" dirty="0"/>
          </a:p>
        </p:txBody>
      </p:sp>
      <p:pic>
        <p:nvPicPr>
          <p:cNvPr id="4" name="Content Placeholder 3" descr="PappusC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1" y="1234279"/>
            <a:ext cx="7543800" cy="565785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2522</Words>
  <Application>Microsoft Office PowerPoint</Application>
  <PresentationFormat>On-screen Show (4:3)</PresentationFormat>
  <Paragraphs>207</Paragraphs>
  <Slides>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Office Theme</vt:lpstr>
      <vt:lpstr>Projective Geometry</vt:lpstr>
      <vt:lpstr>Pappus’ theorem: Draw two lines </vt:lpstr>
      <vt:lpstr>Draw red, green, and blue points on each line</vt:lpstr>
      <vt:lpstr> Connect all pairs of points with different colors. </vt:lpstr>
      <vt:lpstr>A = crossing of two red-green lines. B = crossing of red-blues. C=crossing of green-blues. </vt:lpstr>
      <vt:lpstr>Theorem: A, B, and C are collinear. </vt:lpstr>
      <vt:lpstr>More Pappus diagrams</vt:lpstr>
      <vt:lpstr>and more</vt:lpstr>
      <vt:lpstr>and more</vt:lpstr>
      <vt:lpstr>Pappus’ theorem</vt:lpstr>
      <vt:lpstr>Outline</vt:lpstr>
      <vt:lpstr>Part I: The Projective plane</vt:lpstr>
      <vt:lpstr>Euclidean geometry is unfair and lopsided!</vt:lpstr>
      <vt:lpstr>To fix this unfairness</vt:lpstr>
      <vt:lpstr>Projective plane</vt:lpstr>
      <vt:lpstr>Injustice overcome!</vt:lpstr>
      <vt:lpstr>Injustice overcome (cntd)</vt:lpstr>
      <vt:lpstr>Topology</vt:lpstr>
      <vt:lpstr>The price you pay</vt:lpstr>
      <vt:lpstr>More price to pay:  No idea of “between”</vt:lpstr>
      <vt:lpstr>Non-Euclidean Geometry</vt:lpstr>
      <vt:lpstr>Part II:  Projection</vt:lpstr>
      <vt:lpstr>Projection</vt:lpstr>
      <vt:lpstr>Examples</vt:lpstr>
      <vt:lpstr>From Stanford Encyclopedia of Philosophy, “Nineteenth Century Geometry”, http://plato.stanford.edu/entries/geometry-19th/</vt:lpstr>
      <vt:lpstr>From http://www.math.poly.edu/~alvarez/teaching/projective-geometry/Inaugural-Lecture/page_2.html  </vt:lpstr>
      <vt:lpstr>Slide 27</vt:lpstr>
      <vt:lpstr>Properties of projection</vt:lpstr>
      <vt:lpstr> </vt:lpstr>
      <vt:lpstr>More properties of projection</vt:lpstr>
      <vt:lpstr>Using the projective planes  takes care of the lonely lines!</vt:lpstr>
      <vt:lpstr>Sheaves in the source plane, viewed head on</vt:lpstr>
      <vt:lpstr>Projection of sheaves  in the image plane</vt:lpstr>
      <vt:lpstr>And vice versa</vt:lpstr>
      <vt:lpstr>So projection works perfectly for projective planes.</vt:lpstr>
      <vt:lpstr>Redoing property 3 </vt:lpstr>
      <vt:lpstr>Proof, cntd.</vt:lpstr>
      <vt:lpstr>One more fact</vt:lpstr>
      <vt:lpstr>Part 3: NOW WE Can PROVE PAPPUS’ Theorem!</vt:lpstr>
      <vt:lpstr>Now we can prove Pappus’ theorem!</vt:lpstr>
      <vt:lpstr>Slide 41</vt:lpstr>
      <vt:lpstr>Slide 42</vt:lpstr>
      <vt:lpstr>Part 3: Perspective</vt:lpstr>
      <vt:lpstr>One point perspective (Image plane is perpendicular to x axis) Perugino, Delivery of the keys to St. Peter, 1481. From Wikipedia, Perspective </vt:lpstr>
      <vt:lpstr>Two-point perspective:  Image plane is parallel to z axis. (From Wikipedia, “Perspective”)</vt:lpstr>
      <vt:lpstr>3-point perspective Image plane is not parallel to any coordinate axis From Wikipedia, “Perspective”</vt:lpstr>
      <vt:lpstr>Part 4: Point-Line Duality</vt:lpstr>
      <vt:lpstr>Numerical representation for ordinary points and lines</vt:lpstr>
      <vt:lpstr>Multiple equation for lines</vt:lpstr>
      <vt:lpstr>Homogeneous coordinates for lines</vt:lpstr>
      <vt:lpstr>Homogeneous coordinates for points</vt:lpstr>
      <vt:lpstr>Point lies on a line</vt:lpstr>
      <vt:lpstr>Homogeneous coordinates for a point at infinity</vt:lpstr>
      <vt:lpstr>Homogeneous coordinates for a point at infinity</vt:lpstr>
      <vt:lpstr>Homogeneous coordinates for a point at infinity</vt:lpstr>
      <vt:lpstr>Homogeneous coordinates for the line at infinity</vt:lpstr>
      <vt:lpstr>Points in homogeneous coordinates</vt:lpstr>
      <vt:lpstr>Lines  in homogeneous coordinates</vt:lpstr>
      <vt:lpstr>Point/Line duality</vt:lpstr>
      <vt:lpstr>Pappus’ theorem: Dual formulation</vt:lpstr>
      <vt:lpstr>Slide 61</vt:lpstr>
      <vt:lpstr>Slide 62</vt:lpstr>
      <vt:lpstr>Slide 63</vt:lpstr>
      <vt:lpstr>Pappus’ theorem: Original and dual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Projective Geometry</dc:title>
  <dc:creator/>
  <cp:lastModifiedBy>davise</cp:lastModifiedBy>
  <cp:revision>68</cp:revision>
  <dcterms:created xsi:type="dcterms:W3CDTF">2006-08-16T00:00:00Z</dcterms:created>
  <dcterms:modified xsi:type="dcterms:W3CDTF">2015-04-18T16:03:10Z</dcterms:modified>
</cp:coreProperties>
</file>