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99" r:id="rId9"/>
    <p:sldId id="264" r:id="rId10"/>
    <p:sldId id="265" r:id="rId11"/>
    <p:sldId id="266" r:id="rId12"/>
    <p:sldId id="288" r:id="rId13"/>
    <p:sldId id="300" r:id="rId14"/>
    <p:sldId id="267" r:id="rId15"/>
    <p:sldId id="272" r:id="rId16"/>
    <p:sldId id="287" r:id="rId17"/>
    <p:sldId id="307" r:id="rId18"/>
    <p:sldId id="278" r:id="rId19"/>
    <p:sldId id="309" r:id="rId20"/>
    <p:sldId id="308" r:id="rId21"/>
    <p:sldId id="281" r:id="rId22"/>
    <p:sldId id="284" r:id="rId23"/>
    <p:sldId id="285" r:id="rId24"/>
    <p:sldId id="293" r:id="rId25"/>
    <p:sldId id="292" r:id="rId26"/>
    <p:sldId id="280" r:id="rId27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5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4" y="0"/>
            <a:ext cx="3032337" cy="4645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A2194-9C14-4293-AC7C-BC6F46A3103A}" type="datetimeFigureOut">
              <a:rPr lang="en-US" smtClean="0"/>
              <a:pPr/>
              <a:t>7/8/2010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612"/>
            <a:ext cx="3032337" cy="4645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4" y="8817612"/>
            <a:ext cx="3032337" cy="4645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FD1CA-1E26-44BF-AE82-E1DADE9B98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83B4C-0AC4-4BCF-B22D-88736B712BB1}" type="datetimeFigureOut">
              <a:rPr lang="en-US"/>
              <a:pPr>
                <a:defRPr/>
              </a:pPr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1BC44-27F8-4D14-906A-1B810808F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E1CF2-5BBF-4E54-8626-9C6AD74A791E}" type="datetimeFigureOut">
              <a:rPr lang="en-US"/>
              <a:pPr>
                <a:defRPr/>
              </a:pPr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E22FC-D0EB-4A44-985A-325AE31C4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3014B-DB6A-4708-A845-674FB04DECB5}" type="datetimeFigureOut">
              <a:rPr lang="en-US"/>
              <a:pPr>
                <a:defRPr/>
              </a:pPr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DCE2C-3E19-41F3-AA1B-C3E140D78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2B604-CDF3-4559-BD82-F349A7000095}" type="datetimeFigureOut">
              <a:rPr lang="en-US"/>
              <a:pPr>
                <a:defRPr/>
              </a:pPr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0EB17-8571-4F3B-AC8E-6E8E0BC83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C7D02-4854-4E26-B6C0-443192986F19}" type="datetimeFigureOut">
              <a:rPr lang="en-US"/>
              <a:pPr>
                <a:defRPr/>
              </a:pPr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787BB-34D1-4854-82D2-92C2B8B82F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6C67F-F93D-44E1-BF81-1F3FCA0901EB}" type="datetimeFigureOut">
              <a:rPr lang="en-US"/>
              <a:pPr>
                <a:defRPr/>
              </a:pPr>
              <a:t>7/8/2010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8A55-6ED7-42BB-BB35-3E47257D9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5BC54-A3D9-4E45-8C19-213CC10BFE62}" type="datetimeFigureOut">
              <a:rPr lang="en-US"/>
              <a:pPr>
                <a:defRPr/>
              </a:pPr>
              <a:t>7/8/2010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64C17-C167-4BA5-B4D1-4B8209F9E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88D4E-A319-4E24-BF95-2399D9E08A79}" type="datetimeFigureOut">
              <a:rPr lang="en-US"/>
              <a:pPr>
                <a:defRPr/>
              </a:pPr>
              <a:t>7/8/2010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91842-F2EB-4E28-A3E0-4A8CC4C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AABF7-86A1-4941-8ADE-FC246C3051A5}" type="datetimeFigureOut">
              <a:rPr lang="en-US"/>
              <a:pPr>
                <a:defRPr/>
              </a:pPr>
              <a:t>7/8/2010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5C319-FFA9-4A3B-B5F6-C37F23F3F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7820B-2B76-4789-B2B6-3E2805B52869}" type="datetimeFigureOut">
              <a:rPr lang="en-US"/>
              <a:pPr>
                <a:defRPr/>
              </a:pPr>
              <a:t>7/8/2010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DD0AA-1D25-4F32-8685-6C54B836F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4C05D-0A46-4558-8560-7F930ADB43A9}" type="datetimeFigureOut">
              <a:rPr lang="en-US"/>
              <a:pPr>
                <a:defRPr/>
              </a:pPr>
              <a:t>7/8/2010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29C2C-1EDC-4273-9D50-F3563F51E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B8AE09-73D8-45BE-AFA9-9BC0F15244B8}" type="datetimeFigureOut">
              <a:rPr lang="en-US"/>
              <a:pPr>
                <a:defRPr/>
              </a:pPr>
              <a:t>7/8/2010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7C449E-7DB1-4B72-B077-E601A96C7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Ontologies</a:t>
            </a:r>
            <a:r>
              <a:rPr lang="en-US" dirty="0" smtClean="0"/>
              <a:t> and Representations of Matter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Ernest Davis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AAAI 2010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July 14, 2010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Atoms and molecules with statistical mechanics: The bad news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Statistical definitions for:</a:t>
            </a:r>
          </a:p>
          <a:p>
            <a:r>
              <a:rPr lang="en-US" smtClean="0"/>
              <a:t>Temperature, pressure, density </a:t>
            </a:r>
          </a:p>
          <a:p>
            <a:r>
              <a:rPr lang="en-US" smtClean="0"/>
              <a:t>The region occupied by a gas </a:t>
            </a:r>
          </a:p>
          <a:p>
            <a:r>
              <a:rPr lang="en-US" smtClean="0"/>
              <a:t>Equilibrium </a:t>
            </a:r>
          </a:p>
          <a:p>
            <a:pPr>
              <a:buFont typeface="Arial" charset="0"/>
              <a:buNone/>
            </a:pPr>
            <a:r>
              <a:rPr lang="en-US" smtClean="0"/>
              <a:t>Van der Waals forces for liquid dynamics.</a:t>
            </a:r>
          </a:p>
          <a:p>
            <a:pPr>
              <a:buFont typeface="Arial" charset="0"/>
              <a:buNone/>
            </a:pPr>
            <a:r>
              <a:rPr lang="en-US" smtClean="0"/>
              <a:t>Language must be both statistical and probabilistic.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Benchmark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Part/whole: Easy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Additivity</a:t>
            </a:r>
            <a:r>
              <a:rPr lang="en-US" dirty="0" smtClean="0"/>
              <a:t> of mass: Easy.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Rigid motion of a solid object: Medium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Continuous motion of fluids: Easy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Chemical reactions: Easy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Contained gas at equilibrium: Hard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Gas laws: Hard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Liquid behavior: Murderous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700" dirty="0" err="1" smtClean="0"/>
              <a:t>PartOf</a:t>
            </a:r>
            <a:r>
              <a:rPr lang="en-US" sz="2700" dirty="0" smtClean="0"/>
              <a:t>(ms1,ms2: set[mol]) </a:t>
            </a:r>
            <a:r>
              <a:rPr lang="en-US" sz="2700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≡ 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ms1 </a:t>
            </a:r>
            <a:r>
              <a:rPr lang="en-US" sz="2700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⊂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 ms2</a:t>
            </a:r>
          </a:p>
          <a:p>
            <a:pPr>
              <a:lnSpc>
                <a:spcPct val="80000"/>
              </a:lnSpc>
            </a:pP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MassOf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(</a:t>
            </a: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ms:set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[mol]) = </a:t>
            </a:r>
            <a:r>
              <a:rPr lang="en-US" sz="2700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∑</a:t>
            </a:r>
            <a:r>
              <a:rPr lang="en-US" sz="2700" baseline="-25000" dirty="0" err="1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m∈ms</a:t>
            </a:r>
            <a:r>
              <a:rPr lang="en-US" sz="2700" baseline="-25000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 </a:t>
            </a: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MassOf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(m)</a:t>
            </a:r>
          </a:p>
          <a:p>
            <a:pPr>
              <a:lnSpc>
                <a:spcPct val="80000"/>
              </a:lnSpc>
            </a:pP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MassOf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(m:mol) = </a:t>
            </a:r>
            <a:r>
              <a:rPr lang="en-US" sz="2700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∑</a:t>
            </a:r>
            <a:r>
              <a:rPr lang="en-US" sz="2700" baseline="-25000" dirty="0" err="1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a|atomOf</a:t>
            </a:r>
            <a:r>
              <a:rPr lang="en-US" sz="2700" baseline="-25000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(</a:t>
            </a:r>
            <a:r>
              <a:rPr lang="en-US" sz="2700" baseline="-25000" dirty="0" err="1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a,m</a:t>
            </a:r>
            <a:r>
              <a:rPr lang="en-US" sz="2700" baseline="-25000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)</a:t>
            </a:r>
            <a:r>
              <a:rPr lang="en-US" sz="2700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</a:t>
            </a: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MassOf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(a)</a:t>
            </a:r>
          </a:p>
          <a:p>
            <a:pPr>
              <a:lnSpc>
                <a:spcPct val="80000"/>
              </a:lnSpc>
            </a:pP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f=</a:t>
            </a: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ChemicalOf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(m) ^ Element(e) </a:t>
            </a:r>
            <a:r>
              <a:rPr lang="en-US" sz="2700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⟹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700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   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Count({</a:t>
            </a: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a|AtomOf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(</a:t>
            </a: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a,m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)^</a:t>
            </a: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ElementOf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(a)=e)}) =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         </a:t>
            </a: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ChemCount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(</a:t>
            </a: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e,f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).</a:t>
            </a:r>
          </a:p>
          <a:p>
            <a:pPr>
              <a:lnSpc>
                <a:spcPct val="80000"/>
              </a:lnSpc>
            </a:pP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MolForm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(f:Chemical,e1:Element,n1:Integer… </a:t>
            </a: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ek,nk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) </a:t>
            </a:r>
            <a:r>
              <a:rPr lang="en-US" sz="2700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≡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      </a:t>
            </a: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ChemCount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(e1,f)=n1 ^ … ^ </a:t>
            </a: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ChemCount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(</a:t>
            </a: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ek,f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)=</a:t>
            </a: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nk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 ^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      </a:t>
            </a:r>
            <a:r>
              <a:rPr lang="en-US" sz="2700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∀</a:t>
            </a:r>
            <a:r>
              <a:rPr lang="en-US" sz="2700" baseline="-25000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e 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e</a:t>
            </a:r>
            <a:r>
              <a:rPr lang="en-US" sz="2700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≠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e1^…^e</a:t>
            </a:r>
            <a:r>
              <a:rPr lang="en-US" sz="2700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≠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 </a:t>
            </a: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ek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 </a:t>
            </a:r>
            <a:r>
              <a:rPr lang="en-US" sz="2700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⟹ </a:t>
            </a: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ChemCount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(</a:t>
            </a: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e,f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)=0.</a:t>
            </a:r>
          </a:p>
          <a:p>
            <a:pPr>
              <a:lnSpc>
                <a:spcPct val="80000"/>
              </a:lnSpc>
            </a:pPr>
            <a:r>
              <a:rPr lang="en-US" sz="2700" dirty="0" err="1" smtClean="0">
                <a:ea typeface="Cambria Math" pitchFamily="18" charset="0"/>
                <a:cs typeface="Cambria Math" pitchFamily="18" charset="0"/>
              </a:rPr>
              <a:t>MolForm</a:t>
            </a:r>
            <a:r>
              <a:rPr lang="en-US" sz="2700" dirty="0" smtClean="0">
                <a:ea typeface="Cambria Math" pitchFamily="18" charset="0"/>
                <a:cs typeface="Cambria Math" pitchFamily="18" charset="0"/>
              </a:rPr>
              <a:t>(Water,Oxygen,1,Hydrogen,2)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Atoms and molecules with statistical mechanics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Field theory with points and histories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Hybrid theory: Atoms and molecules, chunks, and fields.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Field theory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dirty="0" smtClean="0"/>
              <a:t>Matter is continuous.  Characterize state with respect to fixed space.</a:t>
            </a:r>
          </a:p>
          <a:p>
            <a:pPr>
              <a:buFont typeface="Arial" charset="0"/>
              <a:buNone/>
            </a:pPr>
            <a:r>
              <a:rPr lang="en-US" dirty="0" smtClean="0"/>
              <a:t>Based on points, regions, Hayes’ histories (= </a:t>
            </a:r>
            <a:r>
              <a:rPr lang="en-US" dirty="0" err="1" smtClean="0"/>
              <a:t>fluents</a:t>
            </a:r>
            <a:r>
              <a:rPr lang="en-US" dirty="0" smtClean="0"/>
              <a:t> on regions) </a:t>
            </a:r>
          </a:p>
          <a:p>
            <a:pPr>
              <a:buFont typeface="Arial" charset="0"/>
              <a:buNone/>
            </a:pPr>
            <a:r>
              <a:rPr lang="en-US" dirty="0" smtClean="0"/>
              <a:t>Density of chemical at a point/mass of chemical in a region.</a:t>
            </a:r>
          </a:p>
          <a:p>
            <a:pPr>
              <a:buFont typeface="Arial" charset="0"/>
              <a:buNone/>
            </a:pPr>
            <a:r>
              <a:rPr lang="en-US" dirty="0" smtClean="0"/>
              <a:t>Flow at a point vs. flow into a region. Strangely, flow is defined, but nothing actually moves.</a:t>
            </a:r>
          </a:p>
          <a:p>
            <a:pPr>
              <a:buFont typeface="Arial" charset="0"/>
              <a:buNone/>
            </a:pPr>
            <a:r>
              <a:rPr lang="en-US" dirty="0" smtClean="0"/>
              <a:t>(Avoids cross-temporal identity issue)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808038"/>
          </a:xfrm>
        </p:spPr>
        <p:txBody>
          <a:bodyPr/>
          <a:lstStyle/>
          <a:p>
            <a:r>
              <a:rPr lang="en-US" dirty="0" err="1" smtClean="0"/>
              <a:t>Hayesian</a:t>
            </a:r>
            <a:r>
              <a:rPr lang="en-US" dirty="0" smtClean="0"/>
              <a:t> Histories and Points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135563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Part/whole and </a:t>
            </a:r>
            <a:r>
              <a:rPr lang="en-US" dirty="0" err="1" smtClean="0"/>
              <a:t>additivity</a:t>
            </a:r>
            <a:r>
              <a:rPr lang="en-US" dirty="0" smtClean="0"/>
              <a:t> of mass: Easy but awkward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Rigid solid object:  Fairly easy. Solid object is a type of history.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Chemical reactions: Fairly easy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Contained gas equilibrium: Easy.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Gas laws: Easy.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Liquid dynamics: Medium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dirty="0" smtClean="0"/>
              <a:t>Two difficult constraints: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Histories are continuous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Existence of histories (comprehension axiom).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Field theory: Chemical reactions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dirty="0" smtClean="0">
                <a:ea typeface="Cambria Math" pitchFamily="18" charset="0"/>
                <a:cs typeface="Cambria Math" pitchFamily="18" charset="0"/>
              </a:rPr>
              <a:t>Chemical reaction and fluid flow:</a:t>
            </a:r>
          </a:p>
          <a:p>
            <a:pPr>
              <a:buFont typeface="Arial" charset="0"/>
              <a:buNone/>
            </a:pPr>
            <a:r>
              <a:rPr lang="en-US" dirty="0" smtClean="0">
                <a:ea typeface="Cambria Math" pitchFamily="18" charset="0"/>
                <a:cs typeface="Cambria Math" pitchFamily="18" charset="0"/>
              </a:rPr>
              <a:t>  Value(t2,MassIn(</a:t>
            </a:r>
            <a:r>
              <a:rPr lang="en-US" dirty="0" err="1" smtClean="0">
                <a:ea typeface="Cambria Math" pitchFamily="18" charset="0"/>
                <a:cs typeface="Cambria Math" pitchFamily="18" charset="0"/>
              </a:rPr>
              <a:t>r,f</a:t>
            </a:r>
            <a:r>
              <a:rPr lang="en-US" dirty="0" smtClean="0">
                <a:ea typeface="Cambria Math" pitchFamily="18" charset="0"/>
                <a:cs typeface="Cambria Math" pitchFamily="18" charset="0"/>
              </a:rPr>
              <a:t>))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–</a:t>
            </a:r>
            <a:r>
              <a:rPr lang="en-US" dirty="0" smtClean="0">
                <a:ea typeface="Cambria Math" pitchFamily="18" charset="0"/>
                <a:cs typeface="Cambria Math" pitchFamily="18" charset="0"/>
              </a:rPr>
              <a:t> Value(t1,MassIn(</a:t>
            </a:r>
            <a:r>
              <a:rPr lang="en-US" dirty="0" err="1" smtClean="0">
                <a:ea typeface="Cambria Math" pitchFamily="18" charset="0"/>
                <a:cs typeface="Cambria Math" pitchFamily="18" charset="0"/>
              </a:rPr>
              <a:t>r,f</a:t>
            </a:r>
            <a:r>
              <a:rPr lang="en-US" dirty="0" smtClean="0">
                <a:ea typeface="Cambria Math" pitchFamily="18" charset="0"/>
                <a:cs typeface="Cambria Math" pitchFamily="18" charset="0"/>
              </a:rPr>
              <a:t>)) = =</a:t>
            </a:r>
            <a:r>
              <a:rPr lang="en-US" dirty="0" err="1" smtClean="0">
                <a:ea typeface="Cambria Math" pitchFamily="18" charset="0"/>
                <a:cs typeface="Cambria Math" pitchFamily="18" charset="0"/>
              </a:rPr>
              <a:t>NetInflow</a:t>
            </a:r>
            <a:r>
              <a:rPr lang="en-US" dirty="0" smtClean="0">
                <a:ea typeface="Cambria Math" pitchFamily="18" charset="0"/>
                <a:cs typeface="Cambria Math" pitchFamily="18" charset="0"/>
              </a:rPr>
              <a:t>(f,r,t1,t2) + </a:t>
            </a:r>
          </a:p>
          <a:p>
            <a:pPr>
              <a:buFont typeface="Arial" charset="0"/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       ∑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w</a:t>
            </a:r>
            <a:r>
              <a:rPr lang="en-US" dirty="0" smtClean="0">
                <a:ea typeface="Cambria Math" pitchFamily="18" charset="0"/>
                <a:cs typeface="Cambria Math" pitchFamily="18" charset="0"/>
              </a:rPr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𝛽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w,f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 </a:t>
            </a:r>
            <a:r>
              <a:rPr lang="en-US" dirty="0" err="1" smtClean="0">
                <a:ea typeface="Cambria Math" pitchFamily="18" charset="0"/>
                <a:cs typeface="Cambria Math" pitchFamily="18" charset="0"/>
              </a:rPr>
              <a:t>NetReaction</a:t>
            </a:r>
            <a:r>
              <a:rPr lang="en-US" dirty="0" smtClean="0">
                <a:ea typeface="Cambria Math" pitchFamily="18" charset="0"/>
                <a:cs typeface="Cambria Math" pitchFamily="18" charset="0"/>
              </a:rPr>
              <a:t>(w,r,t1,t2)</a:t>
            </a:r>
          </a:p>
          <a:p>
            <a:pPr>
              <a:buFont typeface="Arial" charset="0"/>
              <a:buNone/>
            </a:pPr>
            <a:r>
              <a:rPr lang="en-US" dirty="0" smtClean="0">
                <a:ea typeface="Cambria Math" pitchFamily="18" charset="0"/>
                <a:cs typeface="Cambria Math" pitchFamily="18" charset="0"/>
              </a:rPr>
              <a:t>Constraints on </a:t>
            </a:r>
            <a:r>
              <a:rPr lang="en-US" dirty="0" err="1" smtClean="0">
                <a:ea typeface="Cambria Math" pitchFamily="18" charset="0"/>
                <a:cs typeface="Cambria Math" pitchFamily="18" charset="0"/>
              </a:rPr>
              <a:t>NetInflow</a:t>
            </a:r>
            <a:r>
              <a:rPr lang="en-US" dirty="0" smtClean="0">
                <a:ea typeface="Cambria Math" pitchFamily="18" charset="0"/>
                <a:cs typeface="Cambria Math" pitchFamily="18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ea typeface="Cambria Math" pitchFamily="18" charset="0"/>
                <a:cs typeface="Cambria Math" pitchFamily="18" charset="0"/>
              </a:rPr>
              <a:t>   Boundary(r) </a:t>
            </a:r>
            <a:r>
              <a:rPr lang="en-US" dirty="0" smtClean="0">
                <a:latin typeface="Cambria Math"/>
                <a:ea typeface="Cambria Math"/>
                <a:cs typeface="Cambria Math" pitchFamily="18" charset="0"/>
              </a:rPr>
              <a:t>⊂ </a:t>
            </a:r>
            <a:r>
              <a:rPr lang="en-US" dirty="0" smtClean="0">
                <a:latin typeface="Calibri" pitchFamily="34" charset="0"/>
                <a:ea typeface="Cambria Math"/>
                <a:cs typeface="Cambria Math" pitchFamily="18" charset="0"/>
              </a:rPr>
              <a:t>Interior(</a:t>
            </a:r>
            <a:r>
              <a:rPr lang="en-US" dirty="0" err="1" smtClean="0">
                <a:latin typeface="Calibri" pitchFamily="34" charset="0"/>
                <a:ea typeface="Cambria Math"/>
                <a:cs typeface="Cambria Math" pitchFamily="18" charset="0"/>
              </a:rPr>
              <a:t>rc</a:t>
            </a:r>
            <a:r>
              <a:rPr lang="en-US" dirty="0" smtClean="0">
                <a:latin typeface="Calibri" pitchFamily="34" charset="0"/>
                <a:ea typeface="Cambria Math"/>
                <a:cs typeface="Cambria Math" pitchFamily="18" charset="0"/>
              </a:rPr>
              <a:t>) </a:t>
            </a:r>
            <a:r>
              <a:rPr lang="en-US" dirty="0" smtClean="0">
                <a:ea typeface="Cambria Math" pitchFamily="18" charset="0"/>
                <a:cs typeface="Cambria Math" pitchFamily="18" charset="0"/>
              </a:rPr>
              <a:t>^ Throughout(t1,t2,MassIn(</a:t>
            </a:r>
            <a:r>
              <a:rPr lang="en-US" dirty="0" err="1" smtClean="0">
                <a:ea typeface="Cambria Math" pitchFamily="18" charset="0"/>
                <a:cs typeface="Cambria Math" pitchFamily="18" charset="0"/>
              </a:rPr>
              <a:t>rc,f</a:t>
            </a:r>
            <a:r>
              <a:rPr lang="en-US" dirty="0" smtClean="0">
                <a:ea typeface="Cambria Math" pitchFamily="18" charset="0"/>
                <a:cs typeface="Cambria Math" pitchFamily="18" charset="0"/>
              </a:rPr>
              <a:t>)=</a:t>
            </a:r>
            <a:r>
              <a:rPr lang="en-US" baseline="30000" dirty="0" smtClean="0">
                <a:ea typeface="Cambria Math" pitchFamily="18" charset="0"/>
                <a:cs typeface="Cambria Math" pitchFamily="18" charset="0"/>
              </a:rPr>
              <a:t>#</a:t>
            </a:r>
            <a:r>
              <a:rPr lang="en-US" dirty="0" smtClean="0">
                <a:ea typeface="Cambria Math" pitchFamily="18" charset="0"/>
                <a:cs typeface="Cambria Math" pitchFamily="18" charset="0"/>
              </a:rPr>
              <a:t>0)</a:t>
            </a:r>
            <a:r>
              <a:rPr lang="en-US" dirty="0" smtClean="0">
                <a:latin typeface="Cambria Math"/>
                <a:ea typeface="Cambria Math"/>
                <a:cs typeface="Cambria Math" pitchFamily="18" charset="0"/>
              </a:rPr>
              <a:t>⇒ </a:t>
            </a:r>
            <a:r>
              <a:rPr lang="en-US" dirty="0" err="1" smtClean="0">
                <a:ea typeface="Arial Unicode MS"/>
                <a:cs typeface="Arial Unicode MS"/>
              </a:rPr>
              <a:t>NetInflow</a:t>
            </a:r>
            <a:r>
              <a:rPr lang="en-US" dirty="0" smtClean="0">
                <a:ea typeface="Arial Unicode MS"/>
                <a:cs typeface="Arial Unicode MS"/>
              </a:rPr>
              <a:t>(f,r,t1,t2)=0</a:t>
            </a:r>
          </a:p>
          <a:p>
            <a:pPr>
              <a:buNone/>
            </a:pPr>
            <a:r>
              <a:rPr lang="en-US" dirty="0" smtClean="0">
                <a:ea typeface="Arial Unicode MS"/>
                <a:cs typeface="Arial Unicode MS"/>
              </a:rPr>
              <a:t>Contrast: Continuity of position of atoms</a:t>
            </a:r>
            <a:endParaRPr lang="en-US" dirty="0" smtClean="0">
              <a:ea typeface="Cambria Math" pitchFamily="18" charset="0"/>
              <a:cs typeface="Cambria Math" pitchFamily="18" charset="0"/>
            </a:endParaRPr>
          </a:p>
          <a:p>
            <a:pPr>
              <a:buFont typeface="Arial" charset="0"/>
              <a:buNone/>
            </a:pPr>
            <a:endParaRPr lang="en-US" dirty="0" smtClean="0">
              <a:ea typeface="Cambria Math" pitchFamily="18" charset="0"/>
              <a:cs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Atoms and molecules with statistical mechanics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Field theory: points + histories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Hybrid theory: Atoms and molecules, chunks, and fields.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Hybrid theory:</a:t>
            </a:r>
            <a:br>
              <a:rPr lang="en-US" dirty="0" smtClean="0"/>
            </a:br>
            <a:r>
              <a:rPr lang="en-US" dirty="0" smtClean="0"/>
              <a:t>Atoms, molecules, fields, chunks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A chunk is a fluent whose value at T is a set of molecules (can be empty).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E.g. 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The set of molecules that constitute the test tube. 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The remaining potassium chlorate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The oxygen in the beaker.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Use particle theory for: Part-whole, </a:t>
            </a:r>
            <a:r>
              <a:rPr lang="en-US" sz="2800" dirty="0" err="1" smtClean="0"/>
              <a:t>Additivity</a:t>
            </a:r>
            <a:r>
              <a:rPr lang="en-US" sz="2800" dirty="0" smtClean="0"/>
              <a:t> of mass, Continuous motion of fluids, Chemical reaction</a:t>
            </a:r>
          </a:p>
          <a:p>
            <a:pPr>
              <a:buNone/>
            </a:pPr>
            <a:r>
              <a:rPr lang="en-US" sz="2800" dirty="0" smtClean="0"/>
              <a:t>Use field theory for: Gas laws.</a:t>
            </a:r>
          </a:p>
          <a:p>
            <a:pPr>
              <a:buNone/>
            </a:pPr>
            <a:r>
              <a:rPr lang="en-US" sz="2800" dirty="0" smtClean="0"/>
              <a:t>Use chunk theory for: Motion of solid objects, Liquid in containers.</a:t>
            </a:r>
          </a:p>
          <a:p>
            <a:pPr>
              <a:buNone/>
            </a:pPr>
            <a:r>
              <a:rPr lang="en-US" sz="2800" dirty="0" smtClean="0"/>
              <a:t>Use both chunk and field theory for: Gas attaining equilibrium.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>
          <a:xfrm>
            <a:off x="990600" y="609600"/>
            <a:ext cx="3352800" cy="1403350"/>
          </a:xfrm>
        </p:spPr>
        <p:txBody>
          <a:bodyPr/>
          <a:lstStyle/>
          <a:p>
            <a:r>
              <a:rPr lang="en-US" sz="4000" smtClean="0"/>
              <a:t>Gas in a piston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pic>
        <p:nvPicPr>
          <p:cNvPr id="3075" name="Content Placeholder 3" descr="Feynmann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86400" y="533400"/>
            <a:ext cx="3424238" cy="5400675"/>
          </a:xfrm>
        </p:spPr>
      </p:pic>
      <p:sp>
        <p:nvSpPr>
          <p:cNvPr id="307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2667000"/>
            <a:ext cx="4419600" cy="1981200"/>
          </a:xfrm>
        </p:spPr>
        <p:txBody>
          <a:bodyPr/>
          <a:lstStyle/>
          <a:p>
            <a:r>
              <a:rPr lang="en-US" sz="2000" smtClean="0"/>
              <a:t>Figure 1-3 of </a:t>
            </a:r>
            <a:r>
              <a:rPr lang="en-US" sz="2000" i="1" smtClean="0"/>
              <a:t>The Feynmann Lectures on Physics.</a:t>
            </a:r>
          </a:p>
          <a:p>
            <a:endParaRPr lang="en-US" sz="2000" i="1" smtClean="0"/>
          </a:p>
          <a:p>
            <a:r>
              <a:rPr lang="en-US" sz="2000" smtClean="0"/>
              <a:t>The gas is made of molecules.  </a:t>
            </a:r>
          </a:p>
          <a:p>
            <a:r>
              <a:rPr lang="en-US" sz="2000" smtClean="0"/>
              <a:t>The piston is a continuous chunk of stuff.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Bridge axioms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dirty="0" smtClean="0"/>
              <a:t>Relate the region occupied by chunk C, to the  position of its molecules. 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∀</a:t>
            </a:r>
            <a:r>
              <a:rPr lang="en-US" baseline="-25000" dirty="0" err="1" smtClean="0">
                <a:ea typeface="Cambria Math"/>
              </a:rPr>
              <a:t>m,c</a:t>
            </a:r>
            <a:r>
              <a:rPr lang="en-US" dirty="0" smtClean="0"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Chunk(c) ^ </a:t>
            </a:r>
            <a:r>
              <a:rPr lang="en-US" dirty="0" smtClean="0">
                <a:latin typeface="Calibri" pitchFamily="34" charset="0"/>
                <a:ea typeface="Cambria Math"/>
              </a:rPr>
              <a:t>Holds(t, m </a:t>
            </a:r>
            <a:r>
              <a:rPr lang="en-US" dirty="0" smtClean="0">
                <a:latin typeface="Cambria Math"/>
                <a:ea typeface="Cambria Math"/>
              </a:rPr>
              <a:t>∊</a:t>
            </a:r>
            <a:r>
              <a:rPr lang="en-US" baseline="30000" dirty="0" smtClean="0">
                <a:latin typeface="Cambria Math"/>
                <a:ea typeface="Cambria Math"/>
              </a:rPr>
              <a:t># </a:t>
            </a:r>
            <a:r>
              <a:rPr lang="en-US" dirty="0" smtClean="0">
                <a:ea typeface="Cambria Math"/>
              </a:rPr>
              <a:t>c</a:t>
            </a:r>
            <a:r>
              <a:rPr lang="en-US" dirty="0" smtClean="0">
                <a:latin typeface="Calibri" pitchFamily="34" charset="0"/>
                <a:ea typeface="Cambria Math"/>
              </a:rPr>
              <a:t>) </a:t>
            </a:r>
            <a:r>
              <a:rPr lang="en-US" baseline="30000" dirty="0" smtClean="0">
                <a:latin typeface="Cambria Math"/>
                <a:ea typeface="Cambria Math"/>
              </a:rPr>
              <a:t>    </a:t>
            </a:r>
            <a:r>
              <a:rPr lang="en-US" dirty="0" smtClean="0">
                <a:ea typeface="Cambria Math"/>
              </a:rPr>
              <a:t>⇒ </a:t>
            </a:r>
          </a:p>
          <a:p>
            <a:pPr>
              <a:buNone/>
            </a:pPr>
            <a:r>
              <a:rPr lang="en-US" dirty="0" smtClean="0">
                <a:ea typeface="Cambria Math"/>
              </a:rPr>
              <a:t>        Holds(Center(m) </a:t>
            </a:r>
            <a:r>
              <a:rPr lang="en-US" dirty="0" smtClean="0">
                <a:latin typeface="Cambria Math"/>
                <a:ea typeface="Cambria Math"/>
              </a:rPr>
              <a:t>∊</a:t>
            </a:r>
            <a:r>
              <a:rPr lang="en-US" baseline="30000" dirty="0" smtClean="0">
                <a:latin typeface="Cambria Math"/>
                <a:ea typeface="Cambria Math"/>
              </a:rPr>
              <a:t>#</a:t>
            </a:r>
            <a:r>
              <a:rPr lang="en-US" dirty="0" smtClean="0">
                <a:latin typeface="Cambria Math"/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Place(c)).</a:t>
            </a:r>
          </a:p>
          <a:p>
            <a:pPr>
              <a:buNone/>
            </a:pPr>
            <a:endParaRPr lang="en-US" dirty="0" smtClean="0">
              <a:ea typeface="Cambria Math"/>
            </a:endParaRP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∀</a:t>
            </a:r>
            <a:r>
              <a:rPr lang="en-US" baseline="-25000" dirty="0" err="1" smtClean="0">
                <a:ea typeface="Cambria Math"/>
              </a:rPr>
              <a:t>x,c</a:t>
            </a:r>
            <a:r>
              <a:rPr lang="en-US" dirty="0" smtClean="0"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Chunk(c) ^ </a:t>
            </a:r>
            <a:r>
              <a:rPr lang="en-US" dirty="0" smtClean="0">
                <a:latin typeface="Calibri" pitchFamily="34" charset="0"/>
                <a:ea typeface="Cambria Math"/>
              </a:rPr>
              <a:t>Holds(t, x </a:t>
            </a:r>
            <a:r>
              <a:rPr lang="en-US" dirty="0" smtClean="0">
                <a:latin typeface="Cambria Math"/>
                <a:ea typeface="Cambria Math"/>
              </a:rPr>
              <a:t>∊</a:t>
            </a:r>
            <a:r>
              <a:rPr lang="en-US" dirty="0" smtClean="0">
                <a:ea typeface="Cambria Math"/>
              </a:rPr>
              <a:t> </a:t>
            </a:r>
            <a:r>
              <a:rPr lang="en-US" baseline="30000" dirty="0" smtClean="0">
                <a:latin typeface="Cambria Math"/>
                <a:ea typeface="Cambria Math"/>
              </a:rPr>
              <a:t># </a:t>
            </a:r>
            <a:r>
              <a:rPr lang="en-US" dirty="0" smtClean="0">
                <a:ea typeface="Cambria Math"/>
              </a:rPr>
              <a:t>Place(c)</a:t>
            </a:r>
            <a:r>
              <a:rPr lang="en-US" dirty="0" smtClean="0">
                <a:latin typeface="Calibri" pitchFamily="34" charset="0"/>
                <a:ea typeface="Cambria Math"/>
              </a:rPr>
              <a:t>) </a:t>
            </a:r>
            <a:r>
              <a:rPr lang="en-US" dirty="0" smtClean="0">
                <a:ea typeface="Cambria Math"/>
              </a:rPr>
              <a:t>⇒</a:t>
            </a:r>
          </a:p>
          <a:p>
            <a:pPr>
              <a:buNone/>
            </a:pPr>
            <a:r>
              <a:rPr lang="en-US" dirty="0" smtClean="0">
                <a:ea typeface="Cambria Math"/>
              </a:rPr>
              <a:t>    </a:t>
            </a:r>
            <a:r>
              <a:rPr lang="en-US" dirty="0" smtClean="0">
                <a:latin typeface="Cambria Math"/>
                <a:ea typeface="Cambria Math"/>
              </a:rPr>
              <a:t>∃</a:t>
            </a:r>
            <a:r>
              <a:rPr lang="en-US" dirty="0" smtClean="0">
                <a:ea typeface="Cambria Math"/>
              </a:rPr>
              <a:t> </a:t>
            </a:r>
            <a:r>
              <a:rPr lang="en-US" baseline="-25000" dirty="0" smtClean="0">
                <a:ea typeface="Cambria Math"/>
              </a:rPr>
              <a:t>m</a:t>
            </a:r>
            <a:r>
              <a:rPr lang="en-US" dirty="0" smtClean="0">
                <a:latin typeface="Cambria Math"/>
                <a:ea typeface="Cambria Math"/>
              </a:rPr>
              <a:t> </a:t>
            </a:r>
            <a:r>
              <a:rPr lang="en-US" dirty="0" smtClean="0">
                <a:latin typeface="Calibri" pitchFamily="34" charset="0"/>
                <a:ea typeface="Cambria Math"/>
              </a:rPr>
              <a:t>Holds(t, m </a:t>
            </a:r>
            <a:r>
              <a:rPr lang="en-US" dirty="0" smtClean="0">
                <a:latin typeface="Cambria Math"/>
                <a:ea typeface="Cambria Math"/>
              </a:rPr>
              <a:t>∊</a:t>
            </a:r>
            <a:r>
              <a:rPr lang="en-US" baseline="30000" dirty="0" smtClean="0">
                <a:latin typeface="Cambria Math"/>
                <a:ea typeface="Cambria Math"/>
              </a:rPr>
              <a:t># </a:t>
            </a:r>
            <a:r>
              <a:rPr lang="en-US" dirty="0" smtClean="0">
                <a:ea typeface="Cambria Math"/>
              </a:rPr>
              <a:t>c</a:t>
            </a:r>
            <a:r>
              <a:rPr lang="en-US" dirty="0" smtClean="0">
                <a:latin typeface="Calibri" pitchFamily="34" charset="0"/>
                <a:ea typeface="Cambria Math"/>
              </a:rPr>
              <a:t>) ^ 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ea typeface="Cambria Math"/>
              </a:rPr>
              <a:t>           Dist(Value(</a:t>
            </a:r>
            <a:r>
              <a:rPr lang="en-US" dirty="0" err="1" smtClean="0">
                <a:latin typeface="Calibri" pitchFamily="34" charset="0"/>
                <a:ea typeface="Cambria Math"/>
              </a:rPr>
              <a:t>t,Center</a:t>
            </a:r>
            <a:r>
              <a:rPr lang="en-US" dirty="0" smtClean="0">
                <a:latin typeface="Calibri" pitchFamily="34" charset="0"/>
                <a:ea typeface="Cambria Math"/>
              </a:rPr>
              <a:t>(m</a:t>
            </a:r>
            <a:r>
              <a:rPr lang="en-US" dirty="0" smtClean="0">
                <a:latin typeface="Calibri" pitchFamily="34" charset="0"/>
                <a:ea typeface="Cambria Math"/>
              </a:rPr>
              <a:t>)),</a:t>
            </a:r>
            <a:r>
              <a:rPr lang="en-US" dirty="0" smtClean="0">
                <a:latin typeface="Calibri" pitchFamily="34" charset="0"/>
                <a:ea typeface="Cambria Math"/>
              </a:rPr>
              <a:t>x) &lt; </a:t>
            </a:r>
            <a:r>
              <a:rPr lang="en-US" dirty="0" err="1" smtClean="0">
                <a:latin typeface="Calibri" pitchFamily="34" charset="0"/>
                <a:ea typeface="Cambria Math"/>
              </a:rPr>
              <a:t>SmallDist</a:t>
            </a:r>
            <a:r>
              <a:rPr lang="en-US" dirty="0" smtClean="0">
                <a:latin typeface="Calibri" pitchFamily="34" charset="0"/>
                <a:ea typeface="Cambria Math"/>
              </a:rPr>
              <a:t>.</a:t>
            </a:r>
            <a:endParaRPr lang="en-US" dirty="0" smtClean="0">
              <a:ea typeface="Cambria Math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Inherent difficulties of hybrid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Complexity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Consistency?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 dynamic theory combines </a:t>
            </a:r>
            <a:r>
              <a:rPr lang="en-US" dirty="0" err="1" smtClean="0"/>
              <a:t>spatio</a:t>
            </a:r>
            <a:r>
              <a:rPr lang="en-US" dirty="0" smtClean="0"/>
              <a:t>-temporal constraints on particles, chunks, and density.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Not literally consistency but consistency with an open-ended set of significant scenarios. Hard to prove.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Logical approach: Sound </a:t>
            </a:r>
            <a:r>
              <a:rPr lang="en-US" dirty="0" err="1" smtClean="0"/>
              <a:t>w.r.t</a:t>
            </a:r>
            <a:r>
              <a:rPr lang="en-US" dirty="0" smtClean="0"/>
              <a:t>. class of models. What class?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Standard math approach: Prove that every well-posed problem has a solution. What is “well-posed’’?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dirty="0" smtClean="0"/>
              <a:t>The two best suited theories are the field theory </a:t>
            </a:r>
            <a:r>
              <a:rPr lang="en-US" smtClean="0"/>
              <a:t>with histories and </a:t>
            </a:r>
            <a:r>
              <a:rPr lang="en-US" dirty="0" smtClean="0"/>
              <a:t>the hybrid theory. Each has points of substantial difficulty, but the alternatives are way worse.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My Biggest Worries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Scalability.  Covering all the labs in Chemistry I  involves a very wide range of phenomena.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Quadratic interactions. 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Consistency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Mechanism.  Many chemical reactions involve a complex chemical/physical mechanism (e.g. a candle burning).   Can the reactions be represented without specifying the mechanism?  Can the theory be proven consistent?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Small numbers. Negligible quantities, short periods of time, small distances, are pervasive.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Liquid Dynamics</a:t>
            </a:r>
            <a:br>
              <a:rPr lang="en-US" dirty="0" smtClean="0"/>
            </a:br>
            <a:r>
              <a:rPr lang="en-US" dirty="0" smtClean="0"/>
              <a:t>Cupped region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Holds(</a:t>
            </a:r>
            <a:r>
              <a:rPr lang="en-US" dirty="0" err="1" smtClean="0"/>
              <a:t>t,CuppedReg</a:t>
            </a:r>
            <a:r>
              <a:rPr lang="en-US" dirty="0" smtClean="0"/>
              <a:t>(r)) </a:t>
            </a:r>
            <a:r>
              <a:rPr lang="en-US" dirty="0" smtClean="0">
                <a:latin typeface="Cambria Math"/>
                <a:ea typeface="Cambria Math"/>
              </a:rPr>
              <a:t>≡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∀</a:t>
            </a:r>
            <a:r>
              <a:rPr lang="en-US" baseline="-25000" dirty="0" smtClean="0">
                <a:latin typeface="Cambria Math"/>
                <a:ea typeface="Cambria Math"/>
              </a:rPr>
              <a:t>p  </a:t>
            </a:r>
            <a:r>
              <a:rPr lang="en-US" dirty="0" err="1" smtClean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∈ </a:t>
            </a:r>
            <a:r>
              <a:rPr lang="en-US" dirty="0" err="1" smtClean="0">
                <a:ea typeface="Cambria Math"/>
              </a:rPr>
              <a:t>Bd</a:t>
            </a:r>
            <a:r>
              <a:rPr lang="en-US" dirty="0" smtClean="0">
                <a:ea typeface="Cambria Math"/>
              </a:rPr>
              <a:t>(r) </a:t>
            </a:r>
            <a:r>
              <a:rPr lang="en-US" dirty="0" smtClean="0">
                <a:latin typeface="Cambria Math"/>
                <a:ea typeface="Cambria Math"/>
              </a:rPr>
              <a:t>⟹ 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      [[</a:t>
            </a:r>
            <a:r>
              <a:rPr lang="en-US" dirty="0" err="1" smtClean="0">
                <a:ea typeface="Cambria Math"/>
              </a:rPr>
              <a:t>HoldsST</a:t>
            </a:r>
            <a:r>
              <a:rPr lang="en-US" dirty="0" smtClean="0">
                <a:ea typeface="Cambria Math"/>
              </a:rPr>
              <a:t>(</a:t>
            </a:r>
            <a:r>
              <a:rPr lang="en-US" dirty="0" err="1" smtClean="0">
                <a:ea typeface="Cambria Math"/>
              </a:rPr>
              <a:t>t,p,Solid</a:t>
            </a:r>
            <a:r>
              <a:rPr lang="en-US" dirty="0" smtClean="0">
                <a:ea typeface="Cambria Math"/>
              </a:rPr>
              <a:t>) V </a:t>
            </a:r>
            <a:r>
              <a:rPr lang="en-US" dirty="0" err="1" smtClean="0">
                <a:ea typeface="Cambria Math"/>
              </a:rPr>
              <a:t>HoldsST</a:t>
            </a:r>
            <a:r>
              <a:rPr lang="en-US" dirty="0" smtClean="0">
                <a:ea typeface="Cambria Math"/>
              </a:rPr>
              <a:t>(</a:t>
            </a:r>
            <a:r>
              <a:rPr lang="en-US" dirty="0" err="1" smtClean="0">
                <a:ea typeface="Cambria Math"/>
              </a:rPr>
              <a:t>t,p,Gas</a:t>
            </a:r>
            <a:r>
              <a:rPr lang="en-US" dirty="0" smtClean="0">
                <a:ea typeface="Cambria Math"/>
              </a:rPr>
              <a:t>)] ^</a:t>
            </a:r>
          </a:p>
          <a:p>
            <a:pPr>
              <a:buNone/>
            </a:pPr>
            <a:r>
              <a:rPr lang="en-US" dirty="0" smtClean="0">
                <a:ea typeface="Cambria Math"/>
              </a:rPr>
              <a:t>        [</a:t>
            </a:r>
            <a:r>
              <a:rPr lang="en-US" dirty="0" err="1" smtClean="0">
                <a:ea typeface="Cambria Math"/>
              </a:rPr>
              <a:t>HoldsST</a:t>
            </a:r>
            <a:r>
              <a:rPr lang="en-US" dirty="0" smtClean="0">
                <a:ea typeface="Cambria Math"/>
              </a:rPr>
              <a:t>(</a:t>
            </a:r>
            <a:r>
              <a:rPr lang="en-US" dirty="0" err="1" smtClean="0">
                <a:ea typeface="Cambria Math"/>
              </a:rPr>
              <a:t>t,p,Gas</a:t>
            </a:r>
            <a:r>
              <a:rPr lang="en-US" dirty="0" smtClean="0">
                <a:ea typeface="Cambria Math"/>
              </a:rPr>
              <a:t>) </a:t>
            </a:r>
            <a:r>
              <a:rPr lang="en-US" dirty="0" smtClean="0">
                <a:latin typeface="Cambria Math"/>
                <a:ea typeface="Cambria Math"/>
              </a:rPr>
              <a:t>⟹</a:t>
            </a:r>
            <a:r>
              <a:rPr lang="en-US" dirty="0" smtClean="0">
                <a:ea typeface="Cambria Math"/>
              </a:rPr>
              <a:t> p </a:t>
            </a:r>
            <a:r>
              <a:rPr lang="en-US" dirty="0" smtClean="0">
                <a:latin typeface="Cambria Math"/>
                <a:ea typeface="Cambria Math"/>
              </a:rPr>
              <a:t>∈ </a:t>
            </a:r>
            <a:r>
              <a:rPr lang="en-US" dirty="0" err="1" smtClean="0">
                <a:ea typeface="Cambria Math"/>
              </a:rPr>
              <a:t>TopOf</a:t>
            </a:r>
            <a:r>
              <a:rPr lang="en-US" dirty="0" smtClean="0">
                <a:ea typeface="Cambria Math"/>
              </a:rPr>
              <a:t>(r)]]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Liquid dynamics (</a:t>
            </a:r>
            <a:r>
              <a:rPr lang="en-US" dirty="0" err="1" smtClean="0"/>
              <a:t>cntd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Holds(t1,ThroughoutSp(r1,Liquid) ^</a:t>
            </a:r>
            <a:r>
              <a:rPr lang="en-US" baseline="30000" dirty="0" smtClean="0"/>
              <a:t>#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CuppedReg</a:t>
            </a:r>
            <a:r>
              <a:rPr lang="en-US" dirty="0" smtClean="0"/>
              <a:t>(r1) ^</a:t>
            </a:r>
            <a:r>
              <a:rPr lang="en-US" baseline="30000" dirty="0" smtClean="0"/>
              <a:t># </a:t>
            </a:r>
            <a:r>
              <a:rPr lang="en-US" dirty="0" smtClean="0"/>
              <a:t>P</a:t>
            </a:r>
            <a:r>
              <a:rPr lang="en-US" baseline="30000" dirty="0" smtClean="0"/>
              <a:t>#</a:t>
            </a:r>
            <a:r>
              <a:rPr lang="en-US" dirty="0" smtClean="0"/>
              <a:t>(r1,h2)) </a:t>
            </a:r>
          </a:p>
          <a:p>
            <a:pPr>
              <a:buNone/>
            </a:pPr>
            <a:r>
              <a:rPr lang="en-US" dirty="0" smtClean="0"/>
              <a:t>Continuous(h2) ^ </a:t>
            </a:r>
            <a:r>
              <a:rPr lang="en-US" dirty="0" err="1" smtClean="0"/>
              <a:t>SlowMoving</a:t>
            </a:r>
            <a:r>
              <a:rPr lang="en-US" dirty="0" smtClean="0"/>
              <a:t>(h2) ^ </a:t>
            </a:r>
          </a:p>
          <a:p>
            <a:pPr>
              <a:buNone/>
            </a:pPr>
            <a:r>
              <a:rPr lang="en-US" dirty="0" smtClean="0"/>
              <a:t>Throughout(t1,t2,CuppedReg(h2) ^</a:t>
            </a:r>
            <a:r>
              <a:rPr lang="en-US" baseline="30000" dirty="0" smtClean="0"/>
              <a:t>#</a:t>
            </a:r>
          </a:p>
          <a:p>
            <a:pPr>
              <a:buNone/>
            </a:pPr>
            <a:r>
              <a:rPr lang="en-US" baseline="30000" dirty="0" smtClean="0"/>
              <a:t>                                  </a:t>
            </a:r>
            <a:r>
              <a:rPr lang="en-US" dirty="0" err="1" smtClean="0"/>
              <a:t>VolumeOf</a:t>
            </a:r>
            <a:r>
              <a:rPr lang="en-US" dirty="0" smtClean="0"/>
              <a:t>(h2) &gt;</a:t>
            </a:r>
            <a:r>
              <a:rPr lang="en-US" baseline="30000" dirty="0" smtClean="0"/>
              <a:t>#</a:t>
            </a:r>
            <a:r>
              <a:rPr lang="en-US" dirty="0" smtClean="0"/>
              <a:t> </a:t>
            </a:r>
            <a:r>
              <a:rPr lang="en-US" dirty="0" err="1" smtClean="0"/>
              <a:t>VolumeOf</a:t>
            </a:r>
            <a:r>
              <a:rPr lang="en-US" dirty="0" smtClean="0"/>
              <a:t>(r1)) </a:t>
            </a:r>
            <a:r>
              <a:rPr lang="en-US" dirty="0" smtClean="0">
                <a:latin typeface="Cambria Math"/>
                <a:ea typeface="Cambria Math"/>
              </a:rPr>
              <a:t>⟹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∃</a:t>
            </a:r>
            <a:r>
              <a:rPr lang="en-US" baseline="-25000" dirty="0" smtClean="0">
                <a:latin typeface="Cambria Math"/>
                <a:ea typeface="Cambria Math"/>
              </a:rPr>
              <a:t>h3</a:t>
            </a:r>
            <a:r>
              <a:rPr lang="en-US" dirty="0" smtClean="0">
                <a:ea typeface="Cambria Math"/>
              </a:rPr>
              <a:t> Throughout(t1,t2,P(h3,h2) </a:t>
            </a:r>
            <a:r>
              <a:rPr lang="en-US" dirty="0" smtClean="0"/>
              <a:t>^</a:t>
            </a:r>
            <a:r>
              <a:rPr lang="en-US" baseline="30000" dirty="0" smtClean="0"/>
              <a:t>#</a:t>
            </a:r>
          </a:p>
          <a:p>
            <a:pPr>
              <a:buNone/>
            </a:pPr>
            <a:r>
              <a:rPr lang="en-US" baseline="30000" dirty="0" smtClean="0"/>
              <a:t>           </a:t>
            </a:r>
            <a:r>
              <a:rPr lang="en-US" dirty="0" err="1" smtClean="0"/>
              <a:t>VolumeOf</a:t>
            </a:r>
            <a:r>
              <a:rPr lang="en-US" dirty="0" smtClean="0"/>
              <a:t>(h3) </a:t>
            </a:r>
            <a:r>
              <a:rPr lang="en-US" dirty="0" smtClean="0">
                <a:latin typeface="Cambria Math"/>
                <a:ea typeface="Cambria Math"/>
              </a:rPr>
              <a:t>≥</a:t>
            </a:r>
            <a:r>
              <a:rPr lang="en-US" baseline="30000" dirty="0" smtClean="0"/>
              <a:t> # </a:t>
            </a:r>
            <a:r>
              <a:rPr lang="en-US" dirty="0" err="1" smtClean="0"/>
              <a:t>VolumeOf</a:t>
            </a:r>
            <a:r>
              <a:rPr lang="en-US" dirty="0" smtClean="0"/>
              <a:t>(r1)) ^</a:t>
            </a:r>
            <a:r>
              <a:rPr lang="en-US" baseline="30000" dirty="0" smtClean="0"/>
              <a:t>#</a:t>
            </a:r>
          </a:p>
          <a:p>
            <a:pPr>
              <a:buNone/>
            </a:pPr>
            <a:r>
              <a:rPr lang="en-US" baseline="30000" dirty="0" smtClean="0"/>
              <a:t>           </a:t>
            </a:r>
            <a:r>
              <a:rPr lang="en-US" dirty="0" err="1" smtClean="0"/>
              <a:t>ThroughoutST</a:t>
            </a:r>
            <a:r>
              <a:rPr lang="en-US" dirty="0" smtClean="0"/>
              <a:t>(t1,t2,h3,Liquid)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Hybrid theory: Relation of density field to mass of molecules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If c is a solid object, a pool of liquid, or a contained body of gas,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Value(</a:t>
            </a:r>
            <a:r>
              <a:rPr lang="en-US" dirty="0" err="1" smtClean="0"/>
              <a:t>t,MassOf</a:t>
            </a:r>
            <a:r>
              <a:rPr lang="en-US" dirty="0" smtClean="0"/>
              <a:t>(c)) = Value(</a:t>
            </a:r>
            <a:r>
              <a:rPr lang="en-US" dirty="0" err="1" smtClean="0"/>
              <a:t>t,Integral</a:t>
            </a:r>
            <a:r>
              <a:rPr lang="en-US" dirty="0" smtClean="0"/>
              <a:t>(Place(c),</a:t>
            </a:r>
            <a:r>
              <a:rPr lang="en-US" dirty="0" err="1" smtClean="0"/>
              <a:t>DensityAt</a:t>
            </a:r>
            <a:r>
              <a:rPr lang="en-US" smtClean="0"/>
              <a:t>)).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Let r be a region, f a chemical not very diffuse in r, re=Expand(</a:t>
            </a:r>
            <a:r>
              <a:rPr lang="en-US" dirty="0" err="1" smtClean="0"/>
              <a:t>r,SmallDist</a:t>
            </a:r>
            <a:r>
              <a:rPr lang="en-US" dirty="0" smtClean="0"/>
              <a:t>), </a:t>
            </a:r>
            <a:r>
              <a:rPr lang="en-US" dirty="0" err="1" smtClean="0"/>
              <a:t>rc</a:t>
            </a:r>
            <a:r>
              <a:rPr lang="en-US" dirty="0" smtClean="0"/>
              <a:t>=Contract(</a:t>
            </a:r>
            <a:r>
              <a:rPr lang="en-US" dirty="0" err="1" smtClean="0"/>
              <a:t>r,SmallDist</a:t>
            </a:r>
            <a:r>
              <a:rPr lang="en-US" dirty="0" smtClean="0"/>
              <a:t>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Then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Integral(</a:t>
            </a:r>
            <a:r>
              <a:rPr lang="en-US" dirty="0" err="1" smtClean="0"/>
              <a:t>rc,DensityOf</a:t>
            </a:r>
            <a:r>
              <a:rPr lang="en-US" dirty="0" smtClean="0"/>
              <a:t>(f)) ≤ </a:t>
            </a:r>
            <a:r>
              <a:rPr lang="en-US" dirty="0" err="1" smtClean="0"/>
              <a:t>MassOf</a:t>
            </a:r>
            <a:r>
              <a:rPr lang="en-US" dirty="0" smtClean="0"/>
              <a:t>(</a:t>
            </a:r>
            <a:r>
              <a:rPr lang="en-US" dirty="0" err="1" smtClean="0"/>
              <a:t>ChunkOf</a:t>
            </a:r>
            <a:r>
              <a:rPr lang="en-US" dirty="0" smtClean="0"/>
              <a:t>(</a:t>
            </a:r>
            <a:r>
              <a:rPr lang="en-US" dirty="0" err="1" smtClean="0"/>
              <a:t>f,r</a:t>
            </a:r>
            <a:r>
              <a:rPr lang="en-US" dirty="0" smtClean="0"/>
              <a:t>)) ≤ Integral(</a:t>
            </a:r>
            <a:r>
              <a:rPr lang="en-US" dirty="0" err="1" smtClean="0"/>
              <a:t>re,DensityOf</a:t>
            </a:r>
            <a:r>
              <a:rPr lang="en-US" dirty="0" smtClean="0"/>
              <a:t>(f)).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What is the right ontology and representation for reasoning about simple physics and chemistry experiments?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G</a:t>
            </a:r>
            <a:r>
              <a:rPr lang="en-US" dirty="0" smtClean="0"/>
              <a:t>oal: Automated </a:t>
            </a:r>
            <a:r>
              <a:rPr lang="en-US" dirty="0" err="1" smtClean="0"/>
              <a:t>reasoner</a:t>
            </a:r>
            <a:r>
              <a:rPr lang="en-US" dirty="0" smtClean="0"/>
              <a:t> for high-school science. Use commonsense reasoning to understand how experimental setups work.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Manipulating formulas is comparatively easy.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Commonsense reasoning about experimental setups is hard.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5715000" cy="1162050"/>
          </a:xfrm>
        </p:spPr>
        <p:txBody>
          <a:bodyPr/>
          <a:lstStyle/>
          <a:p>
            <a:r>
              <a:rPr lang="en-US" sz="4000" dirty="0" smtClean="0"/>
              <a:t>Simple experiment:        2KClO</a:t>
            </a:r>
            <a:r>
              <a:rPr lang="en-US" sz="4000" baseline="-25000" dirty="0" smtClean="0"/>
              <a:t>3 </a:t>
            </a:r>
            <a:r>
              <a:rPr lang="en-US" sz="4000" dirty="0" smtClean="0"/>
              <a:t> → 2KCl + 3O</a:t>
            </a:r>
            <a:r>
              <a:rPr lang="en-US" sz="4000" baseline="-25000" dirty="0" smtClean="0"/>
              <a:t>2</a:t>
            </a:r>
            <a:endParaRPr lang="en-US" sz="4000" dirty="0" smtClean="0"/>
          </a:p>
        </p:txBody>
      </p:sp>
      <p:pic>
        <p:nvPicPr>
          <p:cNvPr id="5123" name="Content Placeholder 4" descr="decomp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733800" y="2362200"/>
            <a:ext cx="5241925" cy="2667000"/>
          </a:xfrm>
        </p:spPr>
      </p:pic>
      <p:sp>
        <p:nvSpPr>
          <p:cNvPr id="512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 dirty="0" smtClean="0"/>
              <a:t>Understand variants:</a:t>
            </a:r>
          </a:p>
          <a:p>
            <a:r>
              <a:rPr lang="en-US" sz="2000" dirty="0" smtClean="0"/>
              <a:t>What will happen if: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 The end of the tube is outside the beaker?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 The beaker has a hole at the top?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 There is too much potassium chlorate?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 The beaker is opaque?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 A week elapses between the collection and measurement of the gas?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Evaluation of representation scheme</a:t>
            </a:r>
            <a:endParaRPr 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Evaluate representational schemes for matter in terms of how easily and naturally they handle 9 benchmarks.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  <a:p>
            <a:pPr>
              <a:buFont typeface="Arial" charset="0"/>
              <a:buNone/>
            </a:pPr>
            <a:r>
              <a:rPr lang="en-US" dirty="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884238"/>
          </a:xfrm>
        </p:spPr>
        <p:txBody>
          <a:bodyPr/>
          <a:lstStyle/>
          <a:p>
            <a:r>
              <a:rPr lang="en-US" smtClean="0"/>
              <a:t>Benchmarks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 rtlCol="0">
            <a:normAutofit fontScale="92500" lnSpcReduction="1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Part/whole relations among bodies of matter.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Additivity</a:t>
            </a:r>
            <a:r>
              <a:rPr lang="en-US" dirty="0" smtClean="0"/>
              <a:t> of mass.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Motion of a rigid solid object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Continuous motion of fluids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Chemical reactions: spatial continuity and proportion of mass in products and reactants.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Gas attains equilibrium in slow moving container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Ideal gas law and law of partial pressures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Liquid at rest in an open container 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Carry water in slow open container</a:t>
            </a:r>
          </a:p>
          <a:p>
            <a:pPr marL="514350" indent="-514350" fontAlgn="auto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 in paper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Atoms and molecules with statistical mechanics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Field theory: (a) points; (b) regions;                 (c) histories; (d) </a:t>
            </a:r>
            <a:r>
              <a:rPr lang="en-US" b="1" dirty="0" smtClean="0"/>
              <a:t>points + histories</a:t>
            </a:r>
            <a:r>
              <a:rPr lang="en-US" b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-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Chunks of material (a) just chunks; (b) with </a:t>
            </a:r>
            <a:r>
              <a:rPr lang="en-US" dirty="0" err="1" smtClean="0"/>
              <a:t>particloids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Hybrid theory: Atoms and molecules, chunks, and fields.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+</a:t>
            </a:r>
            <a:endParaRPr lang="en-US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Atoms and molecules with statistical mechanics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Field theory with points + histories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Hybrid theory: Atoms and molecules, chunks, and fields. 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Atoms and molecules with statistical mechanics: The good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Matter is made of molecules.  Molecules are made of atoms.  An atom has an element.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Chemical reaction = change of arrangement of atoms in molecules.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Atoms move continuously.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For our purposes, atoms are eternal and have fixed shape.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3000" dirty="0" smtClean="0">
                <a:sym typeface="Symbol" pitchFamily="18" charset="2"/>
              </a:rPr>
              <a:t>The theory is </a:t>
            </a:r>
            <a:r>
              <a:rPr lang="en-US" sz="3000" b="1" dirty="0" smtClean="0">
                <a:sym typeface="Symbol" pitchFamily="18" charset="2"/>
              </a:rPr>
              <a:t>true.</a:t>
            </a:r>
            <a:endParaRPr lang="en-US" sz="3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1268</Words>
  <Application>Microsoft Office PowerPoint</Application>
  <PresentationFormat>On-screen Show (4:3)</PresentationFormat>
  <Paragraphs>171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 Ontologies and Representations of Matter</vt:lpstr>
      <vt:lpstr>Gas in a piston </vt:lpstr>
      <vt:lpstr>Slide 3</vt:lpstr>
      <vt:lpstr>Simple experiment:        2KClO3  → 2KCl + 3O2</vt:lpstr>
      <vt:lpstr>Evaluation of representation scheme</vt:lpstr>
      <vt:lpstr>Benchmarks</vt:lpstr>
      <vt:lpstr>Theories in paper</vt:lpstr>
      <vt:lpstr>Outline</vt:lpstr>
      <vt:lpstr>Atoms and molecules with statistical mechanics: The good news</vt:lpstr>
      <vt:lpstr>Atoms and molecules with statistical mechanics: The bad news</vt:lpstr>
      <vt:lpstr>Benchmark evaluation</vt:lpstr>
      <vt:lpstr>Examples </vt:lpstr>
      <vt:lpstr>Outline</vt:lpstr>
      <vt:lpstr>Field theory</vt:lpstr>
      <vt:lpstr>Hayesian Histories and Points </vt:lpstr>
      <vt:lpstr>Field theory: Chemical reactions</vt:lpstr>
      <vt:lpstr>Outline</vt:lpstr>
      <vt:lpstr>Hybrid theory: Atoms, molecules, fields, chunks</vt:lpstr>
      <vt:lpstr>Benchmarks</vt:lpstr>
      <vt:lpstr>Bridge axioms</vt:lpstr>
      <vt:lpstr>Inherent difficulties of hybrid theory</vt:lpstr>
      <vt:lpstr>Conclusion</vt:lpstr>
      <vt:lpstr>My Biggest Worries</vt:lpstr>
      <vt:lpstr> Liquid Dynamics Cupped region</vt:lpstr>
      <vt:lpstr>Liquid dynamics (cntd)</vt:lpstr>
      <vt:lpstr>Hybrid theory: Relation of density field to mass of molecules</vt:lpstr>
    </vt:vector>
  </TitlesOfParts>
  <Company>CIMS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Ontology and Representations of Matter</dc:title>
  <dc:creator>davise</dc:creator>
  <cp:lastModifiedBy>davise</cp:lastModifiedBy>
  <cp:revision>96</cp:revision>
  <dcterms:created xsi:type="dcterms:W3CDTF">2009-04-17T17:51:08Z</dcterms:created>
  <dcterms:modified xsi:type="dcterms:W3CDTF">2010-07-08T16:43:29Z</dcterms:modified>
</cp:coreProperties>
</file>