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1"/>
  </p:notesMasterIdLst>
  <p:sldIdLst>
    <p:sldId id="256" r:id="rId3"/>
    <p:sldId id="280" r:id="rId4"/>
    <p:sldId id="292" r:id="rId5"/>
    <p:sldId id="257" r:id="rId6"/>
    <p:sldId id="258" r:id="rId7"/>
    <p:sldId id="259" r:id="rId8"/>
    <p:sldId id="260" r:id="rId9"/>
    <p:sldId id="261" r:id="rId10"/>
    <p:sldId id="262" r:id="rId11"/>
    <p:sldId id="264" r:id="rId12"/>
    <p:sldId id="266" r:id="rId13"/>
    <p:sldId id="265" r:id="rId14"/>
    <p:sldId id="263" r:id="rId15"/>
    <p:sldId id="267" r:id="rId16"/>
    <p:sldId id="268" r:id="rId17"/>
    <p:sldId id="269" r:id="rId18"/>
    <p:sldId id="294" r:id="rId19"/>
    <p:sldId id="295" r:id="rId20"/>
    <p:sldId id="270" r:id="rId21"/>
    <p:sldId id="271" r:id="rId22"/>
    <p:sldId id="272" r:id="rId23"/>
    <p:sldId id="274" r:id="rId24"/>
    <p:sldId id="273" r:id="rId25"/>
    <p:sldId id="275" r:id="rId26"/>
    <p:sldId id="276" r:id="rId27"/>
    <p:sldId id="277" r:id="rId28"/>
    <p:sldId id="278" r:id="rId29"/>
    <p:sldId id="282" r:id="rId30"/>
    <p:sldId id="283" r:id="rId31"/>
    <p:sldId id="293" r:id="rId32"/>
    <p:sldId id="284" r:id="rId33"/>
    <p:sldId id="285" r:id="rId34"/>
    <p:sldId id="286" r:id="rId35"/>
    <p:sldId id="287" r:id="rId36"/>
    <p:sldId id="288" r:id="rId37"/>
    <p:sldId id="290" r:id="rId38"/>
    <p:sldId id="291" r:id="rId39"/>
    <p:sldId id="296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70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5DDF9C-CFB8-4E07-9F5B-3D682B80E6E7}" type="datetimeFigureOut">
              <a:rPr lang="en-US" smtClean="0"/>
              <a:pPr/>
              <a:t>5/14/2015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97C762-DE0D-4FC3-A304-88C893D267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97765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32305-4E2C-4BFC-B925-0CF4D56A21E5}" type="datetimeFigureOut">
              <a:rPr lang="en-US" smtClean="0"/>
              <a:pPr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9A7FD-F39C-4D98-B8BA-F2BEE52BC9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32305-4E2C-4BFC-B925-0CF4D56A21E5}" type="datetimeFigureOut">
              <a:rPr lang="en-US" smtClean="0"/>
              <a:pPr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9A7FD-F39C-4D98-B8BA-F2BEE52BC9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32305-4E2C-4BFC-B925-0CF4D56A21E5}" type="datetimeFigureOut">
              <a:rPr lang="en-US" smtClean="0"/>
              <a:pPr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9A7FD-F39C-4D98-B8BA-F2BEE52BC9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7CB434-1A54-4291-AB48-3EF65AB5905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469687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20B9D5-6CD0-4B15-9944-A850A08235D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18261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D6DD8-C076-4480-B106-7C08A70E01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49012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6099E-C2EA-4772-9851-B6B9AF67DAC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756748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72F67-48FB-44E9-87D7-D2DE2732306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848786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24FBC-5CBF-4CB2-9EC8-6BC01AA97A5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571141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5EAE17-5ED0-4FE9-ABD4-42D29CFE8F4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445682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BBCE6-C840-4808-8852-14B4019CF20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3760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32305-4E2C-4BFC-B925-0CF4D56A21E5}" type="datetimeFigureOut">
              <a:rPr lang="en-US" smtClean="0"/>
              <a:pPr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9A7FD-F39C-4D98-B8BA-F2BEE52BC9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4818D-3D40-41E0-9E92-B5E704922DB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561130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ECAF8-7298-49DF-9183-853C5F40C7A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78972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AA9155-FA9E-449B-BF4C-CA21959DEC6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569233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4A1481-7B61-4524-B2B5-DDCB0C2BC7A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20700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A5D695-52F2-4BC4-B911-7684E310F4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93565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32305-4E2C-4BFC-B925-0CF4D56A21E5}" type="datetimeFigureOut">
              <a:rPr lang="en-US" smtClean="0"/>
              <a:pPr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9A7FD-F39C-4D98-B8BA-F2BEE52BC9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32305-4E2C-4BFC-B925-0CF4D56A21E5}" type="datetimeFigureOut">
              <a:rPr lang="en-US" smtClean="0"/>
              <a:pPr/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9A7FD-F39C-4D98-B8BA-F2BEE52BC9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32305-4E2C-4BFC-B925-0CF4D56A21E5}" type="datetimeFigureOut">
              <a:rPr lang="en-US" smtClean="0"/>
              <a:pPr/>
              <a:t>5/14/2015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9A7FD-F39C-4D98-B8BA-F2BEE52BC9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32305-4E2C-4BFC-B925-0CF4D56A21E5}" type="datetimeFigureOut">
              <a:rPr lang="en-US" smtClean="0"/>
              <a:pPr/>
              <a:t>5/14/2015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9A7FD-F39C-4D98-B8BA-F2BEE52BC9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32305-4E2C-4BFC-B925-0CF4D56A21E5}" type="datetimeFigureOut">
              <a:rPr lang="en-US" smtClean="0"/>
              <a:pPr/>
              <a:t>5/14/2015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9A7FD-F39C-4D98-B8BA-F2BEE52BC9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32305-4E2C-4BFC-B925-0CF4D56A21E5}" type="datetimeFigureOut">
              <a:rPr lang="en-US" smtClean="0"/>
              <a:pPr/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9A7FD-F39C-4D98-B8BA-F2BEE52BC9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32305-4E2C-4BFC-B925-0CF4D56A21E5}" type="datetimeFigureOut">
              <a:rPr lang="en-US" smtClean="0"/>
              <a:pPr/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9A7FD-F39C-4D98-B8BA-F2BEE52BC9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32305-4E2C-4BFC-B925-0CF4D56A21E5}" type="datetimeFigureOut">
              <a:rPr lang="en-US" smtClean="0"/>
              <a:pPr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9A7FD-F39C-4D98-B8BA-F2BEE52BC99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u="none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9AF299-13D7-46BF-81B1-FCAADBC98B52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1567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696200" cy="2133600"/>
          </a:xfrm>
        </p:spPr>
        <p:txBody>
          <a:bodyPr>
            <a:normAutofit/>
          </a:bodyPr>
          <a:lstStyle/>
          <a:p>
            <a:r>
              <a:rPr lang="en-US" dirty="0" smtClean="0"/>
              <a:t>Artificial Intelligence</a:t>
            </a:r>
            <a:br>
              <a:rPr lang="en-US" dirty="0" smtClean="0"/>
            </a:br>
            <a:r>
              <a:rPr lang="en-US" dirty="0" smtClean="0"/>
              <a:t>and</a:t>
            </a:r>
            <a:br>
              <a:rPr lang="en-US" dirty="0" smtClean="0"/>
            </a:br>
            <a:r>
              <a:rPr lang="en-US" dirty="0" smtClean="0"/>
              <a:t>Commonsense Reasoning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Ernest Davis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New York Amateur Computer Club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May 14, 2015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Ambiguity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The juiciest prize is to become the face of a luxury brand such as Dior or Burberry. To have any chance, a model must first have magazine shoots under her designer belt. This fact allows fashion magazines to pay peanuts, even for a cover-shoot.</a:t>
            </a:r>
          </a:p>
          <a:p>
            <a:pPr>
              <a:buFontTx/>
              <a:buNone/>
            </a:pPr>
            <a:r>
              <a:rPr lang="en-US" dirty="0" smtClean="0"/>
              <a:t>"The beauty business", </a:t>
            </a:r>
            <a:r>
              <a:rPr lang="en-US" i="1" dirty="0" smtClean="0"/>
              <a:t>The Economist</a:t>
            </a:r>
            <a:r>
              <a:rPr lang="en-US" dirty="0" smtClean="0"/>
              <a:t>, Feb. 11, 2012.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Ambiguous words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>
                <a:solidFill>
                  <a:srgbClr val="0070C0"/>
                </a:solidFill>
              </a:rPr>
              <a:t>The</a:t>
            </a:r>
            <a:r>
              <a:rPr lang="en-US" altLang="en-US" dirty="0" smtClean="0"/>
              <a:t> </a:t>
            </a:r>
            <a:r>
              <a:rPr lang="en-US" altLang="en-US" dirty="0" smtClean="0">
                <a:solidFill>
                  <a:srgbClr val="FF0000"/>
                </a:solidFill>
              </a:rPr>
              <a:t>juiciest</a:t>
            </a:r>
            <a:r>
              <a:rPr lang="en-US" altLang="en-US" dirty="0" smtClean="0"/>
              <a:t> </a:t>
            </a:r>
            <a:r>
              <a:rPr lang="en-US" altLang="en-US" dirty="0" smtClean="0">
                <a:solidFill>
                  <a:srgbClr val="FF0000"/>
                </a:solidFill>
              </a:rPr>
              <a:t>prize</a:t>
            </a:r>
            <a:r>
              <a:rPr lang="en-US" altLang="en-US" dirty="0" smtClean="0"/>
              <a:t> </a:t>
            </a:r>
            <a:r>
              <a:rPr lang="en-US" altLang="en-US" dirty="0" smtClean="0">
                <a:solidFill>
                  <a:srgbClr val="FF0000"/>
                </a:solidFill>
              </a:rPr>
              <a:t>is</a:t>
            </a:r>
            <a:r>
              <a:rPr lang="en-US" altLang="en-US" dirty="0" smtClean="0"/>
              <a:t> </a:t>
            </a:r>
            <a:r>
              <a:rPr lang="en-US" altLang="en-US" dirty="0" smtClean="0">
                <a:solidFill>
                  <a:srgbClr val="0070C0"/>
                </a:solidFill>
              </a:rPr>
              <a:t>to</a:t>
            </a:r>
            <a:r>
              <a:rPr lang="en-US" altLang="en-US" dirty="0" smtClean="0"/>
              <a:t> </a:t>
            </a:r>
            <a:r>
              <a:rPr lang="en-US" altLang="en-US" dirty="0" smtClean="0">
                <a:solidFill>
                  <a:srgbClr val="0070C0"/>
                </a:solidFill>
              </a:rPr>
              <a:t>become</a:t>
            </a:r>
            <a:r>
              <a:rPr lang="en-US" altLang="en-US" dirty="0" smtClean="0"/>
              <a:t> </a:t>
            </a:r>
            <a:r>
              <a:rPr lang="en-US" altLang="en-US" dirty="0" smtClean="0">
                <a:solidFill>
                  <a:srgbClr val="0070C0"/>
                </a:solidFill>
              </a:rPr>
              <a:t>the</a:t>
            </a:r>
            <a:r>
              <a:rPr lang="en-US" altLang="en-US" dirty="0" smtClean="0"/>
              <a:t> </a:t>
            </a:r>
            <a:r>
              <a:rPr lang="en-US" altLang="en-US" dirty="0" smtClean="0">
                <a:solidFill>
                  <a:srgbClr val="FF0000"/>
                </a:solidFill>
              </a:rPr>
              <a:t>face</a:t>
            </a:r>
            <a:r>
              <a:rPr lang="en-US" altLang="en-US" dirty="0" smtClean="0"/>
              <a:t> </a:t>
            </a:r>
            <a:r>
              <a:rPr lang="en-US" altLang="en-US" dirty="0" smtClean="0">
                <a:solidFill>
                  <a:srgbClr val="0070C0"/>
                </a:solidFill>
              </a:rPr>
              <a:t>of</a:t>
            </a:r>
            <a:r>
              <a:rPr lang="en-US" altLang="en-US" dirty="0" smtClean="0"/>
              <a:t> </a:t>
            </a:r>
            <a:r>
              <a:rPr lang="en-US" altLang="en-US" dirty="0" smtClean="0">
                <a:solidFill>
                  <a:srgbClr val="0070C0"/>
                </a:solidFill>
              </a:rPr>
              <a:t>a</a:t>
            </a:r>
            <a:r>
              <a:rPr lang="en-US" altLang="en-US" dirty="0" smtClean="0"/>
              <a:t> </a:t>
            </a:r>
            <a:r>
              <a:rPr lang="en-US" altLang="en-US" dirty="0" smtClean="0">
                <a:solidFill>
                  <a:srgbClr val="FF0000"/>
                </a:solidFill>
              </a:rPr>
              <a:t>luxury</a:t>
            </a:r>
            <a:r>
              <a:rPr lang="en-US" altLang="en-US" dirty="0" smtClean="0"/>
              <a:t> </a:t>
            </a:r>
            <a:r>
              <a:rPr lang="en-US" altLang="en-US" dirty="0" smtClean="0">
                <a:solidFill>
                  <a:srgbClr val="0070C0"/>
                </a:solidFill>
              </a:rPr>
              <a:t>brand</a:t>
            </a:r>
            <a:r>
              <a:rPr lang="en-US" altLang="en-US" dirty="0" smtClean="0"/>
              <a:t> </a:t>
            </a:r>
            <a:r>
              <a:rPr lang="en-US" altLang="en-US" dirty="0" smtClean="0">
                <a:solidFill>
                  <a:srgbClr val="0070C0"/>
                </a:solidFill>
              </a:rPr>
              <a:t>such</a:t>
            </a:r>
            <a:r>
              <a:rPr lang="en-US" altLang="en-US" dirty="0" smtClean="0"/>
              <a:t> </a:t>
            </a:r>
            <a:r>
              <a:rPr lang="en-US" altLang="en-US" dirty="0" smtClean="0">
                <a:solidFill>
                  <a:srgbClr val="0070C0"/>
                </a:solidFill>
              </a:rPr>
              <a:t>as</a:t>
            </a:r>
            <a:r>
              <a:rPr lang="en-US" altLang="en-US" dirty="0" smtClean="0"/>
              <a:t> Dior </a:t>
            </a:r>
            <a:r>
              <a:rPr lang="en-US" altLang="en-US" dirty="0" smtClean="0">
                <a:solidFill>
                  <a:srgbClr val="0070C0"/>
                </a:solidFill>
              </a:rPr>
              <a:t>or</a:t>
            </a:r>
            <a:r>
              <a:rPr lang="en-US" altLang="en-US" dirty="0" smtClean="0"/>
              <a:t> Burberry. </a:t>
            </a:r>
            <a:r>
              <a:rPr lang="en-US" altLang="en-US" dirty="0" smtClean="0">
                <a:solidFill>
                  <a:srgbClr val="0070C0"/>
                </a:solidFill>
              </a:rPr>
              <a:t>To</a:t>
            </a:r>
            <a:r>
              <a:rPr lang="en-US" altLang="en-US" dirty="0" smtClean="0"/>
              <a:t> </a:t>
            </a:r>
            <a:r>
              <a:rPr lang="en-US" altLang="en-US" dirty="0" smtClean="0">
                <a:solidFill>
                  <a:srgbClr val="FF0000"/>
                </a:solidFill>
              </a:rPr>
              <a:t>have</a:t>
            </a:r>
            <a:r>
              <a:rPr lang="en-US" altLang="en-US" dirty="0" smtClean="0"/>
              <a:t> </a:t>
            </a:r>
            <a:r>
              <a:rPr lang="en-US" altLang="en-US" dirty="0" smtClean="0">
                <a:solidFill>
                  <a:srgbClr val="0070C0"/>
                </a:solidFill>
              </a:rPr>
              <a:t>any</a:t>
            </a:r>
            <a:r>
              <a:rPr lang="en-US" altLang="en-US" dirty="0" smtClean="0"/>
              <a:t> </a:t>
            </a:r>
            <a:r>
              <a:rPr lang="en-US" altLang="en-US" dirty="0" smtClean="0">
                <a:solidFill>
                  <a:srgbClr val="0070C0"/>
                </a:solidFill>
              </a:rPr>
              <a:t>chance</a:t>
            </a:r>
            <a:r>
              <a:rPr lang="en-US" altLang="en-US" dirty="0" smtClean="0"/>
              <a:t>, </a:t>
            </a:r>
            <a:r>
              <a:rPr lang="en-US" altLang="en-US" dirty="0" smtClean="0">
                <a:solidFill>
                  <a:srgbClr val="0070C0"/>
                </a:solidFill>
              </a:rPr>
              <a:t>a</a:t>
            </a:r>
            <a:r>
              <a:rPr lang="en-US" altLang="en-US" dirty="0" smtClean="0"/>
              <a:t> </a:t>
            </a:r>
            <a:r>
              <a:rPr lang="en-US" altLang="en-US" dirty="0" smtClean="0">
                <a:solidFill>
                  <a:srgbClr val="FF0000"/>
                </a:solidFill>
              </a:rPr>
              <a:t>model</a:t>
            </a:r>
            <a:r>
              <a:rPr lang="en-US" altLang="en-US" dirty="0" smtClean="0"/>
              <a:t> </a:t>
            </a:r>
            <a:r>
              <a:rPr lang="en-US" altLang="en-US" dirty="0" smtClean="0">
                <a:solidFill>
                  <a:srgbClr val="FF0000"/>
                </a:solidFill>
              </a:rPr>
              <a:t>must</a:t>
            </a:r>
            <a:r>
              <a:rPr lang="en-US" altLang="en-US" dirty="0" smtClean="0"/>
              <a:t> </a:t>
            </a:r>
            <a:r>
              <a:rPr lang="en-US" altLang="en-US" dirty="0" smtClean="0">
                <a:solidFill>
                  <a:srgbClr val="FF0000"/>
                </a:solidFill>
              </a:rPr>
              <a:t>first have </a:t>
            </a:r>
            <a:r>
              <a:rPr lang="en-US" altLang="en-US" dirty="0" smtClean="0">
                <a:solidFill>
                  <a:srgbClr val="0070C0"/>
                </a:solidFill>
              </a:rPr>
              <a:t>magazine</a:t>
            </a:r>
            <a:r>
              <a:rPr lang="en-US" altLang="en-US" dirty="0" smtClean="0"/>
              <a:t> </a:t>
            </a:r>
            <a:r>
              <a:rPr lang="en-US" altLang="en-US" dirty="0" smtClean="0">
                <a:solidFill>
                  <a:srgbClr val="FF0000"/>
                </a:solidFill>
              </a:rPr>
              <a:t>shoots</a:t>
            </a:r>
            <a:r>
              <a:rPr lang="en-US" altLang="en-US" dirty="0" smtClean="0"/>
              <a:t> </a:t>
            </a:r>
            <a:r>
              <a:rPr lang="en-US" altLang="en-US" dirty="0" smtClean="0">
                <a:solidFill>
                  <a:srgbClr val="FF0000"/>
                </a:solidFill>
              </a:rPr>
              <a:t>under</a:t>
            </a:r>
            <a:r>
              <a:rPr lang="en-US" altLang="en-US" dirty="0" smtClean="0"/>
              <a:t> </a:t>
            </a:r>
            <a:r>
              <a:rPr lang="en-US" altLang="en-US" dirty="0" smtClean="0">
                <a:solidFill>
                  <a:srgbClr val="0070C0"/>
                </a:solidFill>
              </a:rPr>
              <a:t>her</a:t>
            </a:r>
            <a:r>
              <a:rPr lang="en-US" altLang="en-US" dirty="0" smtClean="0"/>
              <a:t> </a:t>
            </a:r>
            <a:r>
              <a:rPr lang="en-US" altLang="en-US" dirty="0" smtClean="0">
                <a:solidFill>
                  <a:srgbClr val="FF0000"/>
                </a:solidFill>
              </a:rPr>
              <a:t>designer</a:t>
            </a:r>
            <a:r>
              <a:rPr lang="en-US" altLang="en-US" dirty="0" smtClean="0"/>
              <a:t> </a:t>
            </a:r>
            <a:r>
              <a:rPr lang="en-US" altLang="en-US" dirty="0" smtClean="0">
                <a:solidFill>
                  <a:srgbClr val="FF0000"/>
                </a:solidFill>
              </a:rPr>
              <a:t>belt</a:t>
            </a:r>
            <a:r>
              <a:rPr lang="en-US" altLang="en-US" dirty="0" smtClean="0"/>
              <a:t>. </a:t>
            </a:r>
            <a:r>
              <a:rPr lang="en-US" altLang="en-US" dirty="0" smtClean="0">
                <a:solidFill>
                  <a:srgbClr val="0070C0"/>
                </a:solidFill>
              </a:rPr>
              <a:t>This</a:t>
            </a:r>
            <a:r>
              <a:rPr lang="en-US" altLang="en-US" dirty="0" smtClean="0"/>
              <a:t> </a:t>
            </a:r>
            <a:r>
              <a:rPr lang="en-US" altLang="en-US" dirty="0" smtClean="0">
                <a:solidFill>
                  <a:srgbClr val="0070C0"/>
                </a:solidFill>
              </a:rPr>
              <a:t>fact</a:t>
            </a:r>
            <a:r>
              <a:rPr lang="en-US" altLang="en-US" dirty="0" smtClean="0"/>
              <a:t> </a:t>
            </a:r>
            <a:r>
              <a:rPr lang="en-US" altLang="en-US" dirty="0" smtClean="0">
                <a:solidFill>
                  <a:srgbClr val="FF0000"/>
                </a:solidFill>
              </a:rPr>
              <a:t>allows</a:t>
            </a:r>
            <a:r>
              <a:rPr lang="en-US" altLang="en-US" dirty="0" smtClean="0"/>
              <a:t> </a:t>
            </a:r>
            <a:r>
              <a:rPr lang="en-US" altLang="en-US" dirty="0" smtClean="0">
                <a:solidFill>
                  <a:srgbClr val="FF0000"/>
                </a:solidFill>
              </a:rPr>
              <a:t>fashion</a:t>
            </a:r>
            <a:r>
              <a:rPr lang="en-US" altLang="en-US" dirty="0" smtClean="0"/>
              <a:t> </a:t>
            </a:r>
            <a:r>
              <a:rPr lang="en-US" altLang="en-US" dirty="0" smtClean="0">
                <a:solidFill>
                  <a:srgbClr val="0070C0"/>
                </a:solidFill>
              </a:rPr>
              <a:t>magazines</a:t>
            </a:r>
            <a:r>
              <a:rPr lang="en-US" altLang="en-US" dirty="0" smtClean="0"/>
              <a:t> </a:t>
            </a:r>
            <a:r>
              <a:rPr lang="en-US" altLang="en-US" dirty="0" smtClean="0">
                <a:solidFill>
                  <a:srgbClr val="0070C0"/>
                </a:solidFill>
              </a:rPr>
              <a:t>to</a:t>
            </a:r>
            <a:r>
              <a:rPr lang="en-US" altLang="en-US" dirty="0" smtClean="0"/>
              <a:t> </a:t>
            </a:r>
            <a:r>
              <a:rPr lang="en-US" altLang="en-US" dirty="0" smtClean="0">
                <a:solidFill>
                  <a:srgbClr val="0070C0"/>
                </a:solidFill>
              </a:rPr>
              <a:t>pay</a:t>
            </a:r>
            <a:r>
              <a:rPr lang="en-US" altLang="en-US" dirty="0" smtClean="0"/>
              <a:t> </a:t>
            </a:r>
            <a:r>
              <a:rPr lang="en-US" altLang="en-US" dirty="0" smtClean="0">
                <a:solidFill>
                  <a:srgbClr val="FF0000"/>
                </a:solidFill>
              </a:rPr>
              <a:t>peanuts,</a:t>
            </a:r>
            <a:r>
              <a:rPr lang="en-US" altLang="en-US" dirty="0" smtClean="0"/>
              <a:t> </a:t>
            </a:r>
            <a:r>
              <a:rPr lang="en-US" altLang="en-US" dirty="0" smtClean="0">
                <a:solidFill>
                  <a:srgbClr val="0070C0"/>
                </a:solidFill>
              </a:rPr>
              <a:t>even</a:t>
            </a:r>
            <a:r>
              <a:rPr lang="en-US" altLang="en-US" dirty="0" smtClean="0"/>
              <a:t> </a:t>
            </a:r>
            <a:r>
              <a:rPr lang="en-US" altLang="en-US" dirty="0" smtClean="0">
                <a:solidFill>
                  <a:srgbClr val="FF0000"/>
                </a:solidFill>
              </a:rPr>
              <a:t>for</a:t>
            </a:r>
            <a:r>
              <a:rPr lang="en-US" altLang="en-US" dirty="0" smtClean="0"/>
              <a:t> </a:t>
            </a:r>
            <a:r>
              <a:rPr lang="en-US" altLang="en-US" dirty="0" smtClean="0">
                <a:solidFill>
                  <a:srgbClr val="0070C0"/>
                </a:solidFill>
              </a:rPr>
              <a:t>a</a:t>
            </a:r>
            <a:r>
              <a:rPr lang="en-US" altLang="en-US" dirty="0" smtClean="0"/>
              <a:t> </a:t>
            </a:r>
            <a:r>
              <a:rPr lang="en-US" altLang="en-US" dirty="0" smtClean="0">
                <a:solidFill>
                  <a:srgbClr val="FF0000"/>
                </a:solidFill>
              </a:rPr>
              <a:t>cover</a:t>
            </a:r>
            <a:r>
              <a:rPr lang="en-US" altLang="en-US" dirty="0" smtClean="0"/>
              <a:t>-</a:t>
            </a:r>
            <a:r>
              <a:rPr lang="en-US" altLang="en-US" dirty="0" smtClean="0">
                <a:solidFill>
                  <a:srgbClr val="FF0000"/>
                </a:solidFill>
              </a:rPr>
              <a:t>shoot</a:t>
            </a:r>
            <a:r>
              <a:rPr lang="en-US" altLang="en-US" dirty="0" smtClean="0"/>
              <a:t>.</a:t>
            </a:r>
          </a:p>
          <a:p>
            <a:pPr>
              <a:buFontTx/>
              <a:buNone/>
            </a:pPr>
            <a:r>
              <a:rPr lang="en-US" altLang="en-US" dirty="0" smtClean="0"/>
              <a:t>Black – unambiguous.</a:t>
            </a:r>
          </a:p>
          <a:p>
            <a:pPr>
              <a:buFontTx/>
              <a:buNone/>
            </a:pPr>
            <a:r>
              <a:rPr lang="en-US" altLang="en-US" dirty="0" smtClean="0">
                <a:solidFill>
                  <a:srgbClr val="0070C0"/>
                </a:solidFill>
              </a:rPr>
              <a:t>Blue</a:t>
            </a:r>
            <a:r>
              <a:rPr lang="en-US" altLang="en-US" dirty="0" smtClean="0"/>
              <a:t> – most frequent meaning</a:t>
            </a:r>
          </a:p>
          <a:p>
            <a:pPr>
              <a:buFontTx/>
              <a:buNone/>
            </a:pPr>
            <a:r>
              <a:rPr lang="en-US" altLang="en-US" dirty="0" smtClean="0">
                <a:solidFill>
                  <a:srgbClr val="FF0000"/>
                </a:solidFill>
              </a:rPr>
              <a:t>Red</a:t>
            </a:r>
            <a:r>
              <a:rPr lang="en-US" altLang="en-US" dirty="0" smtClean="0"/>
              <a:t> – not most frequent meaning</a:t>
            </a:r>
          </a:p>
          <a:p>
            <a:pPr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245529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Translate to German and 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The juiciest prize is to be the face of the luxury brand like Dior or Burberry. Ever have a chance to have a model first magazine shoots under her designer belt. This fact allowed to pay fashion magazines to peanuts, for a cover shoot.</a:t>
            </a:r>
          </a:p>
          <a:p>
            <a:pPr>
              <a:buNone/>
            </a:pPr>
            <a:r>
              <a:rPr lang="en-US" dirty="0" smtClean="0"/>
              <a:t>(</a:t>
            </a:r>
            <a:r>
              <a:rPr lang="en-US" smtClean="0"/>
              <a:t>Google Translate, May 8, 2015).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Pronoun ambiguity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“Mary knocked on Jane’s door but she didn’t answer.”</a:t>
            </a:r>
          </a:p>
          <a:p>
            <a:r>
              <a:rPr lang="en-US" sz="3600" dirty="0" smtClean="0"/>
              <a:t>“Mary knocked on Jane’s door but she didn’t get an answer.”</a:t>
            </a:r>
          </a:p>
          <a:p>
            <a:pPr>
              <a:buNone/>
            </a:pPr>
            <a:r>
              <a:rPr lang="en-US" sz="3600" dirty="0" err="1" smtClean="0"/>
              <a:t>Winograd</a:t>
            </a:r>
            <a:r>
              <a:rPr lang="en-US" sz="3600" dirty="0" smtClean="0"/>
              <a:t> schema challenge: Proposed for “Turing test Olympics”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Natural language programs use patterns of words, not meaning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Translation: </a:t>
            </a:r>
            <a:r>
              <a:rPr lang="en-US" dirty="0" smtClean="0"/>
              <a:t>Find pairs of texts that are translations of one another (</a:t>
            </a:r>
            <a:r>
              <a:rPr lang="en-US" dirty="0" err="1" smtClean="0"/>
              <a:t>bitext</a:t>
            </a:r>
            <a:r>
              <a:rPr lang="en-US" dirty="0" smtClean="0"/>
              <a:t>), extract corresponding patterns.</a:t>
            </a:r>
          </a:p>
          <a:p>
            <a:r>
              <a:rPr lang="en-US" b="1" dirty="0" smtClean="0"/>
              <a:t>Web search: </a:t>
            </a:r>
            <a:r>
              <a:rPr lang="en-US" dirty="0" smtClean="0"/>
              <a:t>Match words in or about document to words in query. Prefer pages with lots of links.</a:t>
            </a:r>
          </a:p>
          <a:p>
            <a:r>
              <a:rPr lang="en-US" b="1" dirty="0" smtClean="0"/>
              <a:t>Watson (Jeopardy). </a:t>
            </a:r>
            <a:r>
              <a:rPr lang="en-US" dirty="0" smtClean="0"/>
              <a:t>Similar to web search, lots of special tricks for Jeopardy.</a:t>
            </a:r>
            <a:endParaRPr lang="en-US" b="1" dirty="0" smtClean="0"/>
          </a:p>
          <a:p>
            <a:r>
              <a:rPr lang="en-US" b="1" dirty="0" smtClean="0"/>
              <a:t>Siri: </a:t>
            </a:r>
            <a:r>
              <a:rPr lang="en-US" dirty="0" smtClean="0"/>
              <a:t>Similar to web search + voice interpretation. Tuned to questions that cell-phone users will ask.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9433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Why is commonsense important for AI?</a:t>
            </a:r>
          </a:p>
          <a:p>
            <a:pPr lvl="1"/>
            <a:r>
              <a:rPr lang="en-US" dirty="0" smtClean="0"/>
              <a:t>Natural language understanding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Vision and video</a:t>
            </a:r>
          </a:p>
          <a:p>
            <a:pPr lvl="1"/>
            <a:r>
              <a:rPr lang="en-US" dirty="0" smtClean="0"/>
              <a:t>Robotics</a:t>
            </a:r>
          </a:p>
          <a:p>
            <a:pPr lvl="1"/>
            <a:r>
              <a:rPr lang="en-US" dirty="0" smtClean="0"/>
              <a:t>Understanding science</a:t>
            </a:r>
          </a:p>
          <a:p>
            <a:r>
              <a:rPr lang="en-US" dirty="0" smtClean="0"/>
              <a:t>What can we do well?</a:t>
            </a:r>
          </a:p>
          <a:p>
            <a:r>
              <a:rPr lang="en-US" dirty="0"/>
              <a:t>Why is it hard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What methods have been attempted, and what are their limits?</a:t>
            </a:r>
          </a:p>
          <a:p>
            <a:r>
              <a:rPr lang="en-US" dirty="0" smtClean="0"/>
              <a:t>Where do we go from here?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8657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5562600"/>
            <a:ext cx="5486400" cy="566738"/>
          </a:xfrm>
        </p:spPr>
        <p:txBody>
          <a:bodyPr/>
          <a:lstStyle/>
          <a:p>
            <a:pPr algn="ctr"/>
            <a:r>
              <a:rPr lang="en-US" dirty="0" smtClean="0"/>
              <a:t>Julia Childs’ kitchen (Smithsonian)</a:t>
            </a:r>
            <a:endParaRPr lang="en-US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66800" y="609600"/>
            <a:ext cx="6756400" cy="50673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52600" y="5867400"/>
            <a:ext cx="5526088" cy="3048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2923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Chair at the far end of table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Placeholder 8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2500" b="12500"/>
          <a:stretch>
            <a:fillRect/>
          </a:stretch>
        </p:blipFill>
        <p:spPr/>
      </p:pic>
    </p:spTree>
    <p:extLst>
      <p:ext uri="{BB962C8B-B14F-4D97-AF65-F5344CB8AC3E}">
        <p14:creationId xmlns="" xmlns:p14="http://schemas.microsoft.com/office/powerpoint/2010/main" val="3699869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Chair at side of table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Placeholder 8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381" r="2381"/>
          <a:stretch>
            <a:fillRect/>
          </a:stretch>
        </p:blipFill>
        <p:spPr/>
      </p:pic>
    </p:spTree>
    <p:extLst>
      <p:ext uri="{BB962C8B-B14F-4D97-AF65-F5344CB8AC3E}">
        <p14:creationId xmlns="" xmlns:p14="http://schemas.microsoft.com/office/powerpoint/2010/main" val="32102371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latin typeface="+mj-lt"/>
              </a:rPr>
              <a:t>Unidentifiable in isolation</a:t>
            </a:r>
          </a:p>
          <a:p>
            <a:r>
              <a:rPr lang="en-US" dirty="0" smtClean="0"/>
              <a:t>Chairs</a:t>
            </a:r>
          </a:p>
          <a:p>
            <a:r>
              <a:rPr lang="en-US" dirty="0" smtClean="0"/>
              <a:t>Sink</a:t>
            </a:r>
          </a:p>
          <a:p>
            <a:r>
              <a:rPr lang="en-US" dirty="0" smtClean="0"/>
              <a:t>Cushion strings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sz="4400" dirty="0">
                <a:latin typeface="+mj-lt"/>
              </a:rPr>
              <a:t>Inferred rather than seen</a:t>
            </a:r>
          </a:p>
          <a:p>
            <a:r>
              <a:rPr lang="en-US" dirty="0"/>
              <a:t>Table under cloth</a:t>
            </a:r>
          </a:p>
          <a:p>
            <a:r>
              <a:rPr lang="en-US" dirty="0"/>
              <a:t>Hot water tap</a:t>
            </a:r>
          </a:p>
          <a:p>
            <a:r>
              <a:rPr lang="en-US" dirty="0"/>
              <a:t>Drawers pull out; cabinets swing open.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8390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46712" cy="762000"/>
          </a:xfrm>
        </p:spPr>
        <p:txBody>
          <a:bodyPr>
            <a:normAutofit/>
          </a:bodyPr>
          <a:lstStyle/>
          <a:p>
            <a:pPr algn="ctr"/>
            <a:r>
              <a:rPr lang="en-US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This is Anne and her babysitter.</a:t>
            </a:r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638800"/>
            <a:ext cx="5446712" cy="533400"/>
          </a:xfrm>
        </p:spPr>
        <p:txBody>
          <a:bodyPr>
            <a:normAutofit/>
          </a:bodyPr>
          <a:lstStyle/>
          <a:p>
            <a:pPr algn="ctr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529" r="5529"/>
          <a:stretch>
            <a:fillRect/>
          </a:stretch>
        </p:blipFill>
        <p:spPr/>
      </p:pic>
    </p:spTree>
    <p:extLst>
      <p:ext uri="{BB962C8B-B14F-4D97-AF65-F5344CB8AC3E}">
        <p14:creationId xmlns="" xmlns:p14="http://schemas.microsoft.com/office/powerpoint/2010/main" val="409068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Why is commonsense important for AI?</a:t>
            </a:r>
          </a:p>
          <a:p>
            <a:pPr lvl="1"/>
            <a:r>
              <a:rPr lang="en-US" dirty="0" smtClean="0"/>
              <a:t>Natural language understanding</a:t>
            </a:r>
          </a:p>
          <a:p>
            <a:pPr lvl="1"/>
            <a:r>
              <a:rPr lang="en-US" dirty="0" smtClean="0"/>
              <a:t>Vision and video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Robotics</a:t>
            </a:r>
          </a:p>
          <a:p>
            <a:pPr lvl="1"/>
            <a:r>
              <a:rPr lang="en-US" dirty="0" smtClean="0"/>
              <a:t>Understanding science</a:t>
            </a:r>
          </a:p>
          <a:p>
            <a:r>
              <a:rPr lang="en-US" dirty="0" smtClean="0"/>
              <a:t>What can we do well?</a:t>
            </a:r>
          </a:p>
          <a:p>
            <a:r>
              <a:rPr lang="en-US" dirty="0"/>
              <a:t>Why is it hard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What methods have been attempted, and what are their limits?</a:t>
            </a:r>
          </a:p>
          <a:p>
            <a:r>
              <a:rPr lang="en-US" dirty="0" smtClean="0"/>
              <a:t>Where do we go from here?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6552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5486400" cy="11303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Rosie the Robot Maid (</a:t>
            </a:r>
            <a:r>
              <a:rPr lang="en-US" sz="3200" dirty="0" err="1" smtClean="0"/>
              <a:t>Jetsons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1219200"/>
            <a:ext cx="2381250" cy="3895725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5715000" cy="504189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If the cat is in your way when vacuuming, do not: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Vacuum it up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Run over it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Dust it and put it away</a:t>
            </a:r>
          </a:p>
          <a:p>
            <a:r>
              <a:rPr lang="en-US" sz="2800" dirty="0" smtClean="0"/>
              <a:t>If you are serving drinks, do not use a glass that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is broken.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has a cockroach.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has soap in it.</a:t>
            </a:r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14138668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Why is commonsense important for AI?</a:t>
            </a:r>
          </a:p>
          <a:p>
            <a:pPr lvl="1"/>
            <a:r>
              <a:rPr lang="en-US" dirty="0" smtClean="0"/>
              <a:t>Natural language understanding</a:t>
            </a:r>
          </a:p>
          <a:p>
            <a:pPr lvl="1"/>
            <a:r>
              <a:rPr lang="en-US" dirty="0" smtClean="0"/>
              <a:t>Vision and video</a:t>
            </a:r>
          </a:p>
          <a:p>
            <a:pPr lvl="1"/>
            <a:r>
              <a:rPr lang="en-US" dirty="0" smtClean="0"/>
              <a:t>Robotics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Understanding science</a:t>
            </a:r>
          </a:p>
          <a:p>
            <a:r>
              <a:rPr lang="en-US" dirty="0" smtClean="0"/>
              <a:t>What can we do well?</a:t>
            </a:r>
          </a:p>
          <a:p>
            <a:r>
              <a:rPr lang="en-US" dirty="0"/>
              <a:t>Why is it hard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What methods have been attempted, and what are their limits?</a:t>
            </a:r>
          </a:p>
          <a:p>
            <a:r>
              <a:rPr lang="en-US" dirty="0" smtClean="0"/>
              <a:t>Where do we go from here?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37003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4267200"/>
            <a:ext cx="5486400" cy="566738"/>
          </a:xfrm>
        </p:spPr>
        <p:txBody>
          <a:bodyPr/>
          <a:lstStyle/>
          <a:p>
            <a:pPr algn="ctr"/>
            <a:r>
              <a:rPr lang="en-US" dirty="0" smtClean="0"/>
              <a:t>Chemistry experiment</a:t>
            </a:r>
            <a:endParaRPr lang="en-US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42" r="33421" b="11625"/>
          <a:stretch/>
        </p:blipFill>
        <p:spPr>
          <a:xfrm>
            <a:off x="1828800" y="609600"/>
            <a:ext cx="5365377" cy="3636496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800600"/>
            <a:ext cx="5522912" cy="1371600"/>
          </a:xfrm>
        </p:spPr>
        <p:txBody>
          <a:bodyPr>
            <a:normAutofit fontScale="92500"/>
          </a:bodyPr>
          <a:lstStyle/>
          <a:p>
            <a:r>
              <a:rPr lang="en-US" sz="2400" dirty="0" smtClean="0"/>
              <a:t>What happens if: The end of the tube is outside the beaker? The beaker is right-side up? The beaker is made of stainless steel?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32431085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Why is commonsense important for AI?</a:t>
            </a:r>
          </a:p>
          <a:p>
            <a:pPr lvl="1"/>
            <a:r>
              <a:rPr lang="en-US" dirty="0" smtClean="0"/>
              <a:t>Natural language understanding</a:t>
            </a:r>
          </a:p>
          <a:p>
            <a:pPr lvl="1"/>
            <a:r>
              <a:rPr lang="en-US" dirty="0" smtClean="0"/>
              <a:t>Vision and video</a:t>
            </a:r>
          </a:p>
          <a:p>
            <a:pPr lvl="1"/>
            <a:r>
              <a:rPr lang="en-US" dirty="0" smtClean="0"/>
              <a:t>Robotics</a:t>
            </a:r>
          </a:p>
          <a:p>
            <a:pPr lvl="1"/>
            <a:r>
              <a:rPr lang="en-US" dirty="0" smtClean="0"/>
              <a:t>Understanding science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What can we do well?</a:t>
            </a:r>
          </a:p>
          <a:p>
            <a:r>
              <a:rPr lang="en-US" dirty="0"/>
              <a:t>Why is it hard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What methods have been attempted, and what are their limits?</a:t>
            </a:r>
          </a:p>
          <a:p>
            <a:r>
              <a:rPr lang="en-US" dirty="0" smtClean="0"/>
              <a:t>Where do we go from here?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491221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Taxonomy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One category contains another. </a:t>
            </a:r>
          </a:p>
          <a:p>
            <a:pPr marL="0" indent="0">
              <a:buNone/>
            </a:pPr>
            <a:r>
              <a:rPr lang="en-US" i="1" dirty="0"/>
              <a:t> </a:t>
            </a:r>
            <a:r>
              <a:rPr lang="en-US" i="1" dirty="0" smtClean="0"/>
              <a:t>          Dogs are mammals.</a:t>
            </a:r>
          </a:p>
          <a:p>
            <a:r>
              <a:rPr lang="en-US" dirty="0" smtClean="0"/>
              <a:t>Individual is an instance of a category.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</a:t>
            </a:r>
            <a:r>
              <a:rPr lang="en-US" i="1" dirty="0" smtClean="0"/>
              <a:t>Lassie is a dog.</a:t>
            </a:r>
          </a:p>
          <a:p>
            <a:r>
              <a:rPr lang="en-US" dirty="0" smtClean="0"/>
              <a:t>Features of categories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</a:t>
            </a:r>
            <a:r>
              <a:rPr lang="en-US" i="1" dirty="0" smtClean="0"/>
              <a:t>Mammals are warm-blooded.</a:t>
            </a:r>
          </a:p>
          <a:p>
            <a:r>
              <a:rPr lang="en-US" dirty="0" smtClean="0"/>
              <a:t>Inheritance</a:t>
            </a:r>
          </a:p>
          <a:p>
            <a:pPr marL="0" indent="0">
              <a:buNone/>
            </a:pPr>
            <a:r>
              <a:rPr lang="en-US" dirty="0" smtClean="0"/>
              <a:t>            </a:t>
            </a:r>
            <a:r>
              <a:rPr lang="en-US" i="1" dirty="0" smtClean="0"/>
              <a:t>Infer that Lassie is warm-blooded.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8812616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Large taxonomies from web mining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Probase</a:t>
            </a:r>
            <a:r>
              <a:rPr lang="en-US" dirty="0" smtClean="0"/>
              <a:t> has 2.6 million categories, 92% accurate.</a:t>
            </a:r>
          </a:p>
          <a:p>
            <a:pPr marL="0" indent="0">
              <a:buNone/>
            </a:pPr>
            <a:r>
              <a:rPr lang="en-US" dirty="0" smtClean="0"/>
              <a:t>Basic trick: Hearst patterns.</a:t>
            </a:r>
          </a:p>
          <a:p>
            <a:pPr marL="0" indent="0">
              <a:buNone/>
            </a:pPr>
            <a:r>
              <a:rPr lang="en-US" dirty="0" smtClean="0"/>
              <a:t>If you see “countries such as Russia, China, and Japan”, infer that these are countries.</a:t>
            </a:r>
          </a:p>
          <a:p>
            <a:pPr marL="0" indent="0">
              <a:buNone/>
            </a:pPr>
            <a:r>
              <a:rPr lang="en-US" dirty="0" smtClean="0"/>
              <a:t>If you see “animals such as horse, dogs, and cats” infer that horses, dogs, and cats are animals.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556421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Representation and reasoning about time is well understood in principle.</a:t>
            </a:r>
          </a:p>
          <a:p>
            <a:pPr marL="0" indent="0">
              <a:buNone/>
            </a:pPr>
            <a:r>
              <a:rPr lang="en-US" sz="3600" dirty="0" smtClean="0"/>
              <a:t>Often ignored in practice.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 smtClean="0"/>
              <a:t>A handful of additional specialized forms of commonsense reasoning are well understood.</a:t>
            </a:r>
          </a:p>
        </p:txBody>
      </p:sp>
    </p:spTree>
    <p:extLst>
      <p:ext uri="{BB962C8B-B14F-4D97-AF65-F5344CB8AC3E}">
        <p14:creationId xmlns="" xmlns:p14="http://schemas.microsoft.com/office/powerpoint/2010/main" val="27912316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Why is commonsense important for AI?</a:t>
            </a:r>
          </a:p>
          <a:p>
            <a:pPr lvl="1"/>
            <a:r>
              <a:rPr lang="en-US" dirty="0" smtClean="0"/>
              <a:t>Natural language understanding</a:t>
            </a:r>
          </a:p>
          <a:p>
            <a:pPr lvl="1"/>
            <a:r>
              <a:rPr lang="en-US" dirty="0" smtClean="0"/>
              <a:t>Vision and video</a:t>
            </a:r>
          </a:p>
          <a:p>
            <a:pPr lvl="1"/>
            <a:r>
              <a:rPr lang="en-US" dirty="0" smtClean="0"/>
              <a:t>Robotics</a:t>
            </a:r>
          </a:p>
          <a:p>
            <a:pPr lvl="1"/>
            <a:r>
              <a:rPr lang="en-US" dirty="0" smtClean="0"/>
              <a:t>Understanding science</a:t>
            </a:r>
          </a:p>
          <a:p>
            <a:r>
              <a:rPr lang="en-US" dirty="0" smtClean="0"/>
              <a:t>What can we do well?</a:t>
            </a:r>
          </a:p>
          <a:p>
            <a:r>
              <a:rPr lang="en-US" dirty="0">
                <a:solidFill>
                  <a:srgbClr val="FF0000"/>
                </a:solidFill>
              </a:rPr>
              <a:t>Why is it hard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</a:p>
          <a:p>
            <a:r>
              <a:rPr lang="en-US" dirty="0" smtClean="0"/>
              <a:t>What methods have been attempted, and what are their limits?</a:t>
            </a:r>
          </a:p>
          <a:p>
            <a:r>
              <a:rPr lang="en-US" dirty="0" smtClean="0"/>
              <a:t>Where do we go from here?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137597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is automating commonsense hard?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</a:t>
            </a:r>
            <a:r>
              <a:rPr lang="en-US" dirty="0" smtClean="0"/>
              <a:t>acts are not stated explicitly in text.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“If you stick a pin into a carrot, it leaves a hole.”</a:t>
            </a:r>
          </a:p>
          <a:p>
            <a:endParaRPr lang="en-US" dirty="0" smtClean="0"/>
          </a:p>
          <a:p>
            <a:r>
              <a:rPr lang="en-US" dirty="0" smtClean="0"/>
              <a:t>Facts have to be combined.</a:t>
            </a:r>
          </a:p>
          <a:p>
            <a:pPr marL="0" indent="0">
              <a:buNone/>
            </a:pPr>
            <a:r>
              <a:rPr lang="en-US" dirty="0" smtClean="0"/>
              <a:t>“Grown-ups are usually taller than children.”</a:t>
            </a:r>
          </a:p>
          <a:p>
            <a:pPr marL="0" indent="0">
              <a:buNone/>
            </a:pPr>
            <a:r>
              <a:rPr lang="en-US" dirty="0" smtClean="0"/>
              <a:t>“If X is a babysitter of Y, then Y is a child and X is older than Y.”</a:t>
            </a:r>
          </a:p>
        </p:txBody>
      </p:sp>
    </p:spTree>
    <p:extLst>
      <p:ext uri="{BB962C8B-B14F-4D97-AF65-F5344CB8AC3E}">
        <p14:creationId xmlns="" xmlns:p14="http://schemas.microsoft.com/office/powerpoint/2010/main" val="1948935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46712" cy="762000"/>
          </a:xfrm>
        </p:spPr>
        <p:txBody>
          <a:bodyPr>
            <a:normAutofit/>
          </a:bodyPr>
          <a:lstStyle/>
          <a:p>
            <a:pPr algn="ctr"/>
            <a:r>
              <a:rPr lang="en-US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This is Anne and her babysitter.</a:t>
            </a:r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638800"/>
            <a:ext cx="5446712" cy="53340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Which is which?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529" r="5529"/>
          <a:stretch>
            <a:fillRect/>
          </a:stretch>
        </p:blipFill>
        <p:spPr/>
      </p:pic>
    </p:spTree>
    <p:extLst>
      <p:ext uri="{BB962C8B-B14F-4D97-AF65-F5344CB8AC3E}">
        <p14:creationId xmlns="" xmlns:p14="http://schemas.microsoft.com/office/powerpoint/2010/main" val="8841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it hard (</a:t>
            </a:r>
            <a:r>
              <a:rPr lang="en-US" dirty="0" smtClean="0"/>
              <a:t>continued</a:t>
            </a:r>
            <a:r>
              <a:rPr lang="en-US" dirty="0" smtClean="0"/>
              <a:t>)?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Logical complexity:</a:t>
            </a:r>
          </a:p>
          <a:p>
            <a:pPr marL="0" indent="0">
              <a:buNone/>
            </a:pPr>
            <a:r>
              <a:rPr lang="en-US" dirty="0"/>
              <a:t> Hagen foresaw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smtClean="0"/>
              <a:t>that </a:t>
            </a:r>
            <a:r>
              <a:rPr lang="en-US" dirty="0" err="1"/>
              <a:t>Woltz</a:t>
            </a:r>
            <a:r>
              <a:rPr lang="en-US" dirty="0"/>
              <a:t> would realize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smtClean="0"/>
              <a:t> that </a:t>
            </a:r>
            <a:r>
              <a:rPr lang="en-US" dirty="0"/>
              <a:t>Hagen arranged to kill the horse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smtClean="0"/>
              <a:t>in </a:t>
            </a:r>
            <a:r>
              <a:rPr lang="en-US" dirty="0"/>
              <a:t>order to make it clear to </a:t>
            </a:r>
            <a:r>
              <a:rPr lang="en-US" dirty="0" err="1"/>
              <a:t>Woltz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smtClean="0"/>
              <a:t>that </a:t>
            </a:r>
            <a:r>
              <a:rPr lang="en-US" dirty="0"/>
              <a:t>Hagen could kill </a:t>
            </a:r>
            <a:r>
              <a:rPr lang="en-US" dirty="0" err="1"/>
              <a:t>Woltz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      </a:t>
            </a:r>
            <a:r>
              <a:rPr lang="en-US" dirty="0" smtClean="0"/>
              <a:t>if </a:t>
            </a:r>
            <a:r>
              <a:rPr lang="en-US" dirty="0" err="1"/>
              <a:t>Woltz</a:t>
            </a:r>
            <a:r>
              <a:rPr lang="en-US" dirty="0"/>
              <a:t> doesn’t do what </a:t>
            </a:r>
            <a:r>
              <a:rPr lang="en-US" dirty="0" smtClean="0"/>
              <a:t>Hagen wants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045511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it hard </a:t>
            </a:r>
            <a:r>
              <a:rPr lang="en-US" smtClean="0"/>
              <a:t>(</a:t>
            </a:r>
            <a:r>
              <a:rPr lang="en-US" smtClean="0"/>
              <a:t>continued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standard theory of domains like folk psychology or folk sociology.</a:t>
            </a:r>
          </a:p>
          <a:p>
            <a:r>
              <a:rPr lang="en-US" dirty="0" smtClean="0"/>
              <a:t>Lots of commonsense knowledge</a:t>
            </a:r>
          </a:p>
          <a:p>
            <a:r>
              <a:rPr lang="en-US" dirty="0" smtClean="0"/>
              <a:t>Little value in automating a small part of commonsense knowledge. Incremental progress is not rewarded.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350923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Why is commonsense important for AI?</a:t>
            </a:r>
          </a:p>
          <a:p>
            <a:pPr lvl="1"/>
            <a:r>
              <a:rPr lang="en-US" dirty="0" smtClean="0"/>
              <a:t>Natural language understanding</a:t>
            </a:r>
          </a:p>
          <a:p>
            <a:pPr lvl="1"/>
            <a:r>
              <a:rPr lang="en-US" dirty="0" smtClean="0"/>
              <a:t>Vision and video</a:t>
            </a:r>
          </a:p>
          <a:p>
            <a:pPr lvl="1"/>
            <a:r>
              <a:rPr lang="en-US" dirty="0" smtClean="0"/>
              <a:t>Robotics</a:t>
            </a:r>
          </a:p>
          <a:p>
            <a:pPr lvl="1"/>
            <a:r>
              <a:rPr lang="en-US" dirty="0" smtClean="0"/>
              <a:t>Understanding science</a:t>
            </a:r>
          </a:p>
          <a:p>
            <a:r>
              <a:rPr lang="en-US" dirty="0" smtClean="0"/>
              <a:t>What can we do well?</a:t>
            </a:r>
          </a:p>
          <a:p>
            <a:r>
              <a:rPr lang="en-US" dirty="0"/>
              <a:t>Why is it hard</a:t>
            </a:r>
            <a:r>
              <a:rPr lang="en-US" dirty="0" smtClean="0"/>
              <a:t>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What methods have been attempted, and what are their limits?</a:t>
            </a:r>
          </a:p>
          <a:p>
            <a:r>
              <a:rPr lang="en-US" dirty="0" smtClean="0"/>
              <a:t>Where do we go from here?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669430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Handcrafted knowledge 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Mathematical/logical theories. Careful analysis of limited domains.</a:t>
            </a:r>
          </a:p>
          <a:p>
            <a:r>
              <a:rPr lang="en-US" dirty="0" smtClean="0"/>
              <a:t>Informal technique (1970s: </a:t>
            </a:r>
            <a:r>
              <a:rPr lang="en-US" dirty="0" err="1" smtClean="0"/>
              <a:t>Schank</a:t>
            </a:r>
            <a:r>
              <a:rPr lang="en-US" dirty="0" smtClean="0"/>
              <a:t>, Minsky). Based loosely on cognitive theories.</a:t>
            </a:r>
          </a:p>
          <a:p>
            <a:r>
              <a:rPr lang="en-US" dirty="0" smtClean="0"/>
              <a:t>Large manually constructed knowledge bases.</a:t>
            </a:r>
          </a:p>
          <a:p>
            <a:pPr marL="0" indent="0">
              <a:buNone/>
            </a:pPr>
            <a:r>
              <a:rPr lang="en-US" dirty="0" smtClean="0"/>
              <a:t>CYC (1985-present) has 500,000 concepts and 5 million facts (in one version). </a:t>
            </a:r>
          </a:p>
        </p:txBody>
      </p:sp>
    </p:spTree>
    <p:extLst>
      <p:ext uri="{BB962C8B-B14F-4D97-AF65-F5344CB8AC3E}">
        <p14:creationId xmlns="" xmlns:p14="http://schemas.microsoft.com/office/powerpoint/2010/main" val="9567835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mining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 smtClean="0"/>
              <a:t>Probase</a:t>
            </a:r>
            <a:r>
              <a:rPr lang="en-US" b="1" dirty="0" smtClean="0"/>
              <a:t>: </a:t>
            </a:r>
            <a:r>
              <a:rPr lang="en-US" dirty="0" smtClean="0"/>
              <a:t>Taxonomy with 2 million category.</a:t>
            </a:r>
          </a:p>
          <a:p>
            <a:pPr marL="0" indent="0">
              <a:buNone/>
            </a:pPr>
            <a:r>
              <a:rPr lang="en-US" b="1" dirty="0" smtClean="0"/>
              <a:t>NELL</a:t>
            </a:r>
            <a:r>
              <a:rPr lang="en-US" dirty="0" smtClean="0"/>
              <a:t> (Never-ending Language Learner)</a:t>
            </a:r>
          </a:p>
          <a:p>
            <a:pPr marL="0" indent="0">
              <a:buNone/>
            </a:pPr>
            <a:r>
              <a:rPr lang="en-US" dirty="0" smtClean="0"/>
              <a:t>Some facts from NELL:</a:t>
            </a:r>
          </a:p>
          <a:p>
            <a:pPr lvl="0"/>
            <a:r>
              <a:rPr lang="en-US" dirty="0" err="1"/>
              <a:t>regional_officer</a:t>
            </a:r>
            <a:r>
              <a:rPr lang="en-US" dirty="0"/>
              <a:t> is a kind of office held by a politician  </a:t>
            </a:r>
            <a:r>
              <a:rPr lang="en-US" dirty="0" smtClean="0"/>
              <a:t>          </a:t>
            </a:r>
          </a:p>
          <a:p>
            <a:r>
              <a:rPr lang="en-US" dirty="0" err="1" smtClean="0"/>
              <a:t>mount_hollywood</a:t>
            </a:r>
            <a:r>
              <a:rPr lang="en-US" dirty="0" smtClean="0"/>
              <a:t> </a:t>
            </a:r>
            <a:r>
              <a:rPr lang="en-US" dirty="0"/>
              <a:t>is a </a:t>
            </a:r>
            <a:r>
              <a:rPr lang="en-US" dirty="0" smtClean="0"/>
              <a:t>mountain</a:t>
            </a:r>
          </a:p>
          <a:p>
            <a:r>
              <a:rPr lang="en-US" dirty="0" err="1" smtClean="0"/>
              <a:t>supply_chain_tools</a:t>
            </a:r>
            <a:r>
              <a:rPr lang="en-US" dirty="0" smtClean="0"/>
              <a:t> </a:t>
            </a:r>
            <a:r>
              <a:rPr lang="en-US" dirty="0"/>
              <a:t>is a tool                                  </a:t>
            </a:r>
            <a:endParaRPr lang="en-US" dirty="0" smtClean="0"/>
          </a:p>
          <a:p>
            <a:r>
              <a:rPr lang="en-US" dirty="0" err="1" smtClean="0"/>
              <a:t>john_newton</a:t>
            </a:r>
            <a:r>
              <a:rPr lang="en-US" dirty="0" smtClean="0"/>
              <a:t> </a:t>
            </a:r>
            <a:r>
              <a:rPr lang="en-US" dirty="0"/>
              <a:t>is a U.S. </a:t>
            </a:r>
            <a:r>
              <a:rPr lang="en-US" dirty="0" smtClean="0"/>
              <a:t>politician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4540086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Crowdsourcing</a:t>
            </a:r>
            <a:br>
              <a:rPr lang="en-US" dirty="0" smtClean="0"/>
            </a:br>
            <a:r>
              <a:rPr lang="en-US" dirty="0" smtClean="0"/>
              <a:t>Concept Net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752600"/>
            <a:ext cx="7639613" cy="4955425"/>
          </a:xfrm>
        </p:spPr>
      </p:pic>
    </p:spTree>
    <p:extLst>
      <p:ext uri="{BB962C8B-B14F-4D97-AF65-F5344CB8AC3E}">
        <p14:creationId xmlns="" xmlns:p14="http://schemas.microsoft.com/office/powerpoint/2010/main" val="184391829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29101957"/>
              </p:ext>
            </p:extLst>
          </p:nvPr>
        </p:nvGraphicFramePr>
        <p:xfrm>
          <a:off x="533400" y="761997"/>
          <a:ext cx="7467600" cy="5125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4600"/>
                <a:gridCol w="1244600"/>
                <a:gridCol w="1244600"/>
                <a:gridCol w="1244600"/>
                <a:gridCol w="1244600"/>
                <a:gridCol w="1244600"/>
              </a:tblGrid>
              <a:tr h="64064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Logic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Informal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Large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Web mining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Crowd</a:t>
                      </a:r>
                    </a:p>
                    <a:p>
                      <a:r>
                        <a:rPr lang="en-US" dirty="0" smtClean="0"/>
                        <a:t>source</a:t>
                      </a:r>
                      <a:endParaRPr lang="en-US" dirty="0"/>
                    </a:p>
                  </a:txBody>
                  <a:tcPr/>
                </a:tc>
              </a:tr>
              <a:tr h="640645">
                <a:tc>
                  <a:txBody>
                    <a:bodyPr/>
                    <a:lstStyle/>
                    <a:p>
                      <a:r>
                        <a:rPr lang="en-US" dirty="0" smtClean="0"/>
                        <a:t>Scope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Narrow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Medium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Broad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Broad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Broad</a:t>
                      </a:r>
                      <a:endParaRPr lang="en-US" dirty="0"/>
                    </a:p>
                  </a:txBody>
                  <a:tcPr/>
                </a:tc>
              </a:tr>
              <a:tr h="640645">
                <a:tc>
                  <a:txBody>
                    <a:bodyPr/>
                    <a:lstStyle/>
                    <a:p>
                      <a:r>
                        <a:rPr lang="en-US" dirty="0" smtClean="0"/>
                        <a:t>Basic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r>
                        <a:rPr lang="en-US" baseline="0" dirty="0" smtClean="0"/>
                        <a:t>domains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Strong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Weak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Weak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Weak</a:t>
                      </a:r>
                      <a:endParaRPr lang="en-US" dirty="0"/>
                    </a:p>
                  </a:txBody>
                  <a:tcPr/>
                </a:tc>
              </a:tr>
              <a:tr h="640645">
                <a:tc>
                  <a:txBody>
                    <a:bodyPr/>
                    <a:lstStyle/>
                    <a:p>
                      <a:r>
                        <a:rPr lang="en-US" dirty="0" smtClean="0"/>
                        <a:t>Experts</a:t>
                      </a:r>
                      <a:r>
                        <a:rPr lang="en-US" baseline="0" dirty="0" smtClean="0"/>
                        <a:t> needed?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</a:tr>
              <a:tr h="640645">
                <a:tc>
                  <a:txBody>
                    <a:bodyPr/>
                    <a:lstStyle/>
                    <a:p>
                      <a:r>
                        <a:rPr lang="en-US" dirty="0" smtClean="0"/>
                        <a:t>Application</a:t>
                      </a:r>
                    </a:p>
                    <a:p>
                      <a:r>
                        <a:rPr lang="en-US" dirty="0" smtClean="0"/>
                        <a:t>oriented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Highly</a:t>
                      </a:r>
                      <a:endParaRPr lang="en-US" dirty="0"/>
                    </a:p>
                  </a:txBody>
                  <a:tcPr/>
                </a:tc>
              </a:tr>
              <a:tr h="640645">
                <a:tc>
                  <a:txBody>
                    <a:bodyPr/>
                    <a:lstStyle/>
                    <a:p>
                      <a:r>
                        <a:rPr lang="en-US" dirty="0" smtClean="0"/>
                        <a:t>Types of</a:t>
                      </a:r>
                    </a:p>
                    <a:p>
                      <a:r>
                        <a:rPr lang="en-US" dirty="0" smtClean="0"/>
                        <a:t>Reasoning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Many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Limited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Limited</a:t>
                      </a:r>
                      <a:endParaRPr lang="en-US" dirty="0"/>
                    </a:p>
                  </a:txBody>
                  <a:tcPr/>
                </a:tc>
              </a:tr>
              <a:tr h="640645">
                <a:tc>
                  <a:txBody>
                    <a:bodyPr/>
                    <a:lstStyle/>
                    <a:p>
                      <a:r>
                        <a:rPr lang="en-US" dirty="0" smtClean="0"/>
                        <a:t>Plausible</a:t>
                      </a:r>
                    </a:p>
                    <a:p>
                      <a:r>
                        <a:rPr lang="en-US" dirty="0" smtClean="0"/>
                        <a:t>Reasoning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Substantial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Substantial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Little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Little</a:t>
                      </a:r>
                      <a:endParaRPr lang="en-US" dirty="0"/>
                    </a:p>
                  </a:txBody>
                  <a:tcPr/>
                </a:tc>
              </a:tr>
              <a:tr h="640645">
                <a:tc>
                  <a:txBody>
                    <a:bodyPr/>
                    <a:lstStyle/>
                    <a:p>
                      <a:r>
                        <a:rPr lang="en-US" dirty="0" smtClean="0"/>
                        <a:t>Cognitive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Little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Strong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Little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Little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Some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2633849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Why is commonsense important for AI?</a:t>
            </a:r>
          </a:p>
          <a:p>
            <a:pPr lvl="1"/>
            <a:r>
              <a:rPr lang="en-US" dirty="0" smtClean="0"/>
              <a:t>Natural language understanding</a:t>
            </a:r>
          </a:p>
          <a:p>
            <a:pPr lvl="1"/>
            <a:r>
              <a:rPr lang="en-US" dirty="0" smtClean="0"/>
              <a:t>Vision and video</a:t>
            </a:r>
          </a:p>
          <a:p>
            <a:pPr lvl="1"/>
            <a:r>
              <a:rPr lang="en-US" dirty="0" smtClean="0"/>
              <a:t>Robotics</a:t>
            </a:r>
          </a:p>
          <a:p>
            <a:pPr lvl="1"/>
            <a:r>
              <a:rPr lang="en-US" dirty="0" smtClean="0"/>
              <a:t>Understanding science</a:t>
            </a:r>
          </a:p>
          <a:p>
            <a:r>
              <a:rPr lang="en-US" dirty="0" smtClean="0"/>
              <a:t>What can we do well?</a:t>
            </a:r>
          </a:p>
          <a:p>
            <a:r>
              <a:rPr lang="en-US" dirty="0"/>
              <a:t>Why is it hard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What methods have been attempted, and what are their limits?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Where do we go from here?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7966214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No silver bullet.</a:t>
            </a:r>
          </a:p>
          <a:p>
            <a:r>
              <a:rPr lang="en-US" dirty="0" smtClean="0"/>
              <a:t>Integrate successful theories (e.g. time) into practice.</a:t>
            </a:r>
          </a:p>
          <a:p>
            <a:r>
              <a:rPr lang="en-US" dirty="0" smtClean="0"/>
              <a:t>Deeper analysis of meaning in natural language tools.</a:t>
            </a:r>
          </a:p>
          <a:p>
            <a:r>
              <a:rPr lang="en-US" dirty="0" smtClean="0"/>
              <a:t>Case studies of commonsense reasoning in natural tasks.</a:t>
            </a:r>
          </a:p>
          <a:p>
            <a:r>
              <a:rPr lang="en-US" dirty="0" smtClean="0"/>
              <a:t>Patience.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Commonsense Reasoning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you make a salad out of a polyester shirt?</a:t>
            </a:r>
          </a:p>
          <a:p>
            <a:r>
              <a:rPr lang="en-US" dirty="0" smtClean="0"/>
              <a:t>If you stick a pin into a carrot, does it make a hole in the pin or in the carrot?</a:t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r>
              <a:rPr lang="en-US" dirty="0" smtClean="0"/>
              <a:t>The answers are obvious, but no existing computer program can answer them.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Godfather, Horse’s Head Scene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viewer understands that</a:t>
            </a:r>
          </a:p>
          <a:p>
            <a:r>
              <a:rPr lang="en-US" dirty="0" smtClean="0"/>
              <a:t>Tom Hagen has arranged for the horse to be killed and the head put in the bed.</a:t>
            </a:r>
          </a:p>
          <a:p>
            <a:r>
              <a:rPr lang="en-US" dirty="0" smtClean="0"/>
              <a:t>Hagen  is threatening Jack </a:t>
            </a:r>
            <a:r>
              <a:rPr lang="en-US" dirty="0" err="1" smtClean="0"/>
              <a:t>Woltz</a:t>
            </a:r>
            <a:r>
              <a:rPr lang="en-US" dirty="0" smtClean="0"/>
              <a:t>: “If I can kill the horse, I can kill you.”</a:t>
            </a:r>
          </a:p>
          <a:p>
            <a:r>
              <a:rPr lang="en-US" dirty="0" err="1" smtClean="0"/>
              <a:t>Woltz</a:t>
            </a:r>
            <a:r>
              <a:rPr lang="en-US" dirty="0" smtClean="0"/>
              <a:t> understands the threat.</a:t>
            </a:r>
          </a:p>
          <a:p>
            <a:pPr>
              <a:buNone/>
            </a:pPr>
            <a:r>
              <a:rPr lang="en-US" dirty="0" smtClean="0"/>
              <a:t>No AI program comes anywhere close to this level of understanding.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Commonsense Reasoning and 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Considered a central problem in AI since 1950’s.</a:t>
            </a:r>
          </a:p>
          <a:p>
            <a:r>
              <a:rPr lang="en-US" sz="4000" dirty="0" smtClean="0"/>
              <a:t>Little progress.</a:t>
            </a:r>
          </a:p>
          <a:p>
            <a:r>
              <a:rPr lang="en-US" sz="4000" i="1" dirty="0" smtClean="0"/>
              <a:t>AI programs that have had any practical success have sidestepped the problem.</a:t>
            </a:r>
            <a:endParaRPr lang="en-US" sz="4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Why is commonsense important for AI?</a:t>
            </a:r>
          </a:p>
          <a:p>
            <a:pPr lvl="1"/>
            <a:r>
              <a:rPr lang="en-US" dirty="0" smtClean="0"/>
              <a:t>Natural language understanding</a:t>
            </a:r>
          </a:p>
          <a:p>
            <a:pPr lvl="1"/>
            <a:r>
              <a:rPr lang="en-US" dirty="0" smtClean="0"/>
              <a:t>Vision and video</a:t>
            </a:r>
          </a:p>
          <a:p>
            <a:pPr lvl="1"/>
            <a:r>
              <a:rPr lang="en-US" dirty="0" smtClean="0"/>
              <a:t>Robotics</a:t>
            </a:r>
          </a:p>
          <a:p>
            <a:pPr lvl="1"/>
            <a:r>
              <a:rPr lang="en-US" dirty="0" smtClean="0"/>
              <a:t>Understanding science</a:t>
            </a:r>
          </a:p>
          <a:p>
            <a:r>
              <a:rPr lang="en-US" dirty="0" smtClean="0"/>
              <a:t>What can we do well?</a:t>
            </a:r>
          </a:p>
          <a:p>
            <a:r>
              <a:rPr lang="en-US" dirty="0" smtClean="0"/>
              <a:t>Why is it hard?</a:t>
            </a:r>
          </a:p>
          <a:p>
            <a:r>
              <a:rPr lang="en-US" dirty="0" smtClean="0"/>
              <a:t>What methods have been attempted, and what are their limits?</a:t>
            </a:r>
          </a:p>
          <a:p>
            <a:r>
              <a:rPr lang="en-US" dirty="0" smtClean="0"/>
              <a:t>Where do we go from here?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Artificial intelligence: </a:t>
            </a:r>
            <a:r>
              <a:rPr lang="en-US" dirty="0" smtClean="0"/>
              <a:t>Getting computers/robots</a:t>
            </a:r>
            <a:r>
              <a:rPr lang="en-US" b="1" dirty="0" smtClean="0"/>
              <a:t> </a:t>
            </a:r>
            <a:r>
              <a:rPr lang="en-US" dirty="0" smtClean="0"/>
              <a:t>to carry out tasks that are easy for people and hard for computers.</a:t>
            </a:r>
          </a:p>
          <a:p>
            <a:pPr>
              <a:buNone/>
            </a:pPr>
            <a:r>
              <a:rPr lang="en-US" dirty="0" smtClean="0"/>
              <a:t>Using language, vision, manipulation</a:t>
            </a:r>
          </a:p>
          <a:p>
            <a:pPr>
              <a:buNone/>
            </a:pPr>
            <a:r>
              <a:rPr lang="en-US" b="1" dirty="0" smtClean="0"/>
              <a:t>Commonsense: </a:t>
            </a:r>
            <a:r>
              <a:rPr lang="en-US" dirty="0" smtClean="0"/>
              <a:t>What every child of 7 knows about the world.</a:t>
            </a:r>
          </a:p>
          <a:p>
            <a:pPr>
              <a:buNone/>
            </a:pPr>
            <a:r>
              <a:rPr lang="en-US" dirty="0" smtClean="0"/>
              <a:t>Time, space, objects, animals, people individually and in groups.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Why is commonsense important for AI?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Natural language understanding</a:t>
            </a:r>
          </a:p>
          <a:p>
            <a:pPr lvl="1"/>
            <a:r>
              <a:rPr lang="en-US" dirty="0" smtClean="0"/>
              <a:t>Vision and video</a:t>
            </a:r>
          </a:p>
          <a:p>
            <a:pPr lvl="1"/>
            <a:r>
              <a:rPr lang="en-US" dirty="0" smtClean="0"/>
              <a:t>Robotics</a:t>
            </a:r>
          </a:p>
          <a:p>
            <a:pPr lvl="1"/>
            <a:r>
              <a:rPr lang="en-US" dirty="0" smtClean="0"/>
              <a:t>Understanding science</a:t>
            </a:r>
          </a:p>
          <a:p>
            <a:r>
              <a:rPr lang="en-US" dirty="0" smtClean="0"/>
              <a:t>What can we do well?</a:t>
            </a:r>
          </a:p>
          <a:p>
            <a:r>
              <a:rPr lang="en-US" dirty="0"/>
              <a:t>Why is it hard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What methods have been attempted, and what are their limits?</a:t>
            </a:r>
          </a:p>
          <a:p>
            <a:r>
              <a:rPr lang="en-US" dirty="0" smtClean="0"/>
              <a:t>Where do we go from here?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1557</Words>
  <Application>Microsoft Office PowerPoint</Application>
  <PresentationFormat>On-screen Show (4:3)</PresentationFormat>
  <Paragraphs>268</Paragraphs>
  <Slides>38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38</vt:i4>
      </vt:variant>
    </vt:vector>
  </HeadingPairs>
  <TitlesOfParts>
    <vt:vector size="40" baseType="lpstr">
      <vt:lpstr>Office Theme</vt:lpstr>
      <vt:lpstr>Default Design</vt:lpstr>
      <vt:lpstr>Artificial Intelligence and Commonsense Reasoning</vt:lpstr>
      <vt:lpstr>This is Anne and her babysitter.</vt:lpstr>
      <vt:lpstr>This is Anne and her babysitter.</vt:lpstr>
      <vt:lpstr>Commonsense Reasoning</vt:lpstr>
      <vt:lpstr>The Godfather, Horse’s Head Scene</vt:lpstr>
      <vt:lpstr>Commonsense Reasoning and AI</vt:lpstr>
      <vt:lpstr>Outline</vt:lpstr>
      <vt:lpstr>Slide 8</vt:lpstr>
      <vt:lpstr>Outline</vt:lpstr>
      <vt:lpstr>Ambiguity</vt:lpstr>
      <vt:lpstr>Ambiguous words</vt:lpstr>
      <vt:lpstr>Translate to German and back</vt:lpstr>
      <vt:lpstr>Pronoun ambiguity</vt:lpstr>
      <vt:lpstr>Natural language programs use patterns of words, not meaning</vt:lpstr>
      <vt:lpstr>Outline</vt:lpstr>
      <vt:lpstr>Julia Childs’ kitchen (Smithsonian)</vt:lpstr>
      <vt:lpstr>Slide 17</vt:lpstr>
      <vt:lpstr>Slide 18</vt:lpstr>
      <vt:lpstr>Slide 19</vt:lpstr>
      <vt:lpstr>Outline</vt:lpstr>
      <vt:lpstr>Rosie the Robot Maid (Jetsons)</vt:lpstr>
      <vt:lpstr>Outline</vt:lpstr>
      <vt:lpstr>Chemistry experiment</vt:lpstr>
      <vt:lpstr>Outline</vt:lpstr>
      <vt:lpstr>Taxonomy</vt:lpstr>
      <vt:lpstr>Large taxonomies from web mining</vt:lpstr>
      <vt:lpstr>Time</vt:lpstr>
      <vt:lpstr>Outline</vt:lpstr>
      <vt:lpstr>Why is automating commonsense hard?</vt:lpstr>
      <vt:lpstr>Why is it hard (continued)?</vt:lpstr>
      <vt:lpstr>Why is it hard (continued)</vt:lpstr>
      <vt:lpstr>Outline</vt:lpstr>
      <vt:lpstr>Handcrafted knowledge bases</vt:lpstr>
      <vt:lpstr>Web mining</vt:lpstr>
      <vt:lpstr>Crowdsourcing Concept Net</vt:lpstr>
      <vt:lpstr>Slide 36</vt:lpstr>
      <vt:lpstr>Outline</vt:lpstr>
      <vt:lpstr>Going forward</vt:lpstr>
    </vt:vector>
  </TitlesOfParts>
  <Company>CIMS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Artificial Intelligence and Commonsense Reasoning</dc:title>
  <dc:creator>davise</dc:creator>
  <cp:lastModifiedBy>davise</cp:lastModifiedBy>
  <cp:revision>29</cp:revision>
  <dcterms:created xsi:type="dcterms:W3CDTF">2015-05-08T15:23:02Z</dcterms:created>
  <dcterms:modified xsi:type="dcterms:W3CDTF">2015-05-14T14:42:11Z</dcterms:modified>
</cp:coreProperties>
</file>