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40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7" r:id="rId14"/>
    <p:sldId id="342" r:id="rId15"/>
    <p:sldId id="343" r:id="rId16"/>
    <p:sldId id="271" r:id="rId17"/>
    <p:sldId id="344" r:id="rId18"/>
    <p:sldId id="272" r:id="rId19"/>
    <p:sldId id="268" r:id="rId20"/>
    <p:sldId id="269" r:id="rId21"/>
    <p:sldId id="270" r:id="rId22"/>
    <p:sldId id="274" r:id="rId23"/>
    <p:sldId id="275" r:id="rId24"/>
    <p:sldId id="288" r:id="rId25"/>
    <p:sldId id="345" r:id="rId26"/>
    <p:sldId id="289" r:id="rId27"/>
    <p:sldId id="290" r:id="rId28"/>
    <p:sldId id="291" r:id="rId29"/>
    <p:sldId id="293" r:id="rId30"/>
    <p:sldId id="294" r:id="rId31"/>
    <p:sldId id="295" r:id="rId32"/>
    <p:sldId id="302" r:id="rId33"/>
    <p:sldId id="298" r:id="rId34"/>
    <p:sldId id="300" r:id="rId35"/>
    <p:sldId id="347" r:id="rId36"/>
    <p:sldId id="301" r:id="rId37"/>
    <p:sldId id="304" r:id="rId38"/>
    <p:sldId id="305" r:id="rId39"/>
    <p:sldId id="306" r:id="rId40"/>
    <p:sldId id="341" r:id="rId41"/>
    <p:sldId id="308" r:id="rId42"/>
    <p:sldId id="309" r:id="rId43"/>
    <p:sldId id="310" r:id="rId44"/>
    <p:sldId id="329" r:id="rId45"/>
    <p:sldId id="330" r:id="rId46"/>
    <p:sldId id="331" r:id="rId47"/>
    <p:sldId id="266" r:id="rId48"/>
    <p:sldId id="332" r:id="rId49"/>
    <p:sldId id="333" r:id="rId50"/>
    <p:sldId id="334" r:id="rId51"/>
    <p:sldId id="276" r:id="rId52"/>
    <p:sldId id="328" r:id="rId53"/>
    <p:sldId id="335" r:id="rId54"/>
    <p:sldId id="336" r:id="rId55"/>
    <p:sldId id="327" r:id="rId56"/>
    <p:sldId id="337" r:id="rId57"/>
    <p:sldId id="311" r:id="rId58"/>
    <p:sldId id="312" r:id="rId59"/>
    <p:sldId id="338" r:id="rId60"/>
    <p:sldId id="314" r:id="rId61"/>
    <p:sldId id="315" r:id="rId62"/>
    <p:sldId id="316" r:id="rId63"/>
    <p:sldId id="321" r:id="rId64"/>
    <p:sldId id="32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1" autoAdjust="0"/>
    <p:restoredTop sz="93404" autoAdjust="0"/>
  </p:normalViewPr>
  <p:slideViewPr>
    <p:cSldViewPr snapToGrid="0">
      <p:cViewPr varScale="1">
        <p:scale>
          <a:sx n="63" d="100"/>
          <a:sy n="63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E99E-E258-417A-9291-C85A53D4022F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7D95-6F1F-40C3-BBCD-5BA64F2E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B5065-0F3D-4E88-8953-240817F28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2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D129-4E48-412C-AA97-7BEE2BBB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09538-E11E-4644-9913-336EE94FB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635E-D0DE-4651-86DF-04E3508E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B05C-9EAE-48B4-B6D4-D10B960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216F-527D-4214-80B3-C239B899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70AD-CE45-4391-8FDA-11E2F4AD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9941C-4A24-49B5-AF52-A37B6ECBB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70F6-D46A-44C6-967A-2AD53261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9742-3CEF-48CC-A632-88686689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25C5-59B9-4A42-87BD-CC055B73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40395-5D66-4209-9164-B0DBEFB0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01079-60FE-4AEC-B9D1-272902C6A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5634-EB07-4C74-A8DD-6590727C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F481-A202-437B-B571-E0177062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54F2-AD43-4456-AFC2-F41C728E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9EA4-1FA3-413D-B24B-529D3DD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972E-EF4E-45FE-B040-021B29E64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A15A-1EC0-4E1D-9926-3318EAA8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DDCB-42F7-4A09-A146-75D97634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CFB95-972F-4B5D-87E3-D14C8BD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405D-ECA2-4708-9B39-809D6B6D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351-0B2C-4979-918F-81E5BF85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51B3-635A-4F67-9E29-DFA8A9CE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1708-4AB7-4988-8F29-BBC50845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96DA-5DB2-4D88-8291-C66D1714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EE86-2F7B-4838-9FE4-52E7D11C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162A-DD2E-4294-B25C-AE5E68682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2BB5B-343D-4CB1-9FC2-9F6E11220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91E7-667D-41A1-873A-676A56E3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B9BC3-A816-45ED-A668-3ED028E4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2DA9A-E817-4A9D-9EED-CE92C60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B56E-EF62-44CE-B9F9-BBDEA0A4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49BB-77AF-49AC-BD6A-6423E0382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36F74-353D-425E-8F48-CF40023EE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B9A27-A301-4DAC-9DAB-F4C2CB958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FEE0-5CBD-432A-9811-833EE1084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D458A-98FD-40C9-BF77-CD9EFD61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13418-407D-4FA0-955C-BA3F2FB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744A6-8C64-4201-AC65-1D61D517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04CB-63D7-43C0-B9E1-DC02000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9EBE8-EE5A-43C2-A1C8-DBB1C1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138E8-5BB7-41BE-8BEE-7B5B419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2BD9F-1AF9-41BD-B52E-6F6B2600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256B0-54DD-4EF9-81AC-57A17693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90579-4618-43CD-9F7B-28FB5BF1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04285-32FF-4023-8A44-7975D0E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D77-4B0B-4159-984C-3287D56C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D9BA-AC4E-4D3E-B32B-BAFF9388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529A2-8645-4135-B365-79F99A8F7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300EE-FF5C-498B-B5E3-9629F560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F9A45-83D6-4FA0-B2F6-4EF26DCF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FDEF4-BE38-4C33-BB1B-0F555AF3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3C80-956D-4DC9-A2EE-4EC69217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EAD4C-60AA-4DA7-B151-23DFF5B8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1883E-77B2-41A5-AC15-2FAF27A8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5B6BE-82B3-48F5-8075-957F6A0A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03A3E-3377-4B2A-B3CE-B3FADAEC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1311-F03B-4953-B393-962F45B8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994B6-C0A5-4E79-B66C-00E7A381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2E1D-62EC-4392-8D07-9CDD1AB3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8E51-1456-4F10-BE5C-D8740340A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E227-E2FF-4499-82F5-4E97BF83F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6538-8E8D-44E5-8D66-FFEB4B638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71066-F90E-4D37-A517-3CD332BD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3442188.344592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eis.org/A00601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ytimes.com/2020/11/24/science/artificial-intelligence-gpt3-writing-love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bla.com/blog/gpt-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nologyreview.com/2020/08/22/1007539/gpt3-openai-language-generator-artificial-intelligence-ai-opin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9212-1639-4279-AD7A-B35EF16C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"/>
            <a:ext cx="9144000" cy="3189923"/>
          </a:xfrm>
        </p:spPr>
        <p:txBody>
          <a:bodyPr>
            <a:normAutofit fontScale="90000"/>
          </a:bodyPr>
          <a:lstStyle/>
          <a:p>
            <a:r>
              <a:rPr lang="en-US" dirty="0"/>
              <a:t>Natural Language Processing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Commonsense Reasoning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25896-ED63-4386-BD77-BDB64F02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2194560"/>
          </a:xfrm>
        </p:spPr>
        <p:txBody>
          <a:bodyPr/>
          <a:lstStyle/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Guest lecture: “AI  in Fiction and Fact”</a:t>
            </a:r>
          </a:p>
          <a:p>
            <a:pPr algn="r"/>
            <a:r>
              <a:rPr lang="en-US" dirty="0"/>
              <a:t>Instructor: Jim </a:t>
            </a:r>
            <a:r>
              <a:rPr lang="en-US" dirty="0" err="1"/>
              <a:t>Hendler</a:t>
            </a:r>
            <a:r>
              <a:rPr lang="en-US" dirty="0"/>
              <a:t>, RPI</a:t>
            </a:r>
          </a:p>
          <a:p>
            <a:pPr algn="r"/>
            <a:r>
              <a:rPr lang="en-US" dirty="0"/>
              <a:t>June 1, 2021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5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DECA-88C4-4080-B895-929B76DA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dirty="0"/>
              <a:t>Another example from Marcus and Davis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6DCE-AD1B-49C3-A028-3AEEE7013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jury selection process draws sixty potential jurors. 38 potential jurors are released, resulting in a jury of   </a:t>
            </a:r>
          </a:p>
          <a:p>
            <a:pPr marL="0" indent="0">
              <a:buNone/>
            </a:pPr>
            <a:r>
              <a:rPr lang="en-US" b="1" dirty="0"/>
              <a:t>Page 133 </a:t>
            </a:r>
          </a:p>
          <a:p>
            <a:pPr marL="0" indent="0">
              <a:buNone/>
            </a:pPr>
            <a:r>
              <a:rPr lang="en-US" b="1" dirty="0"/>
              <a:t>twelve. Of the remaining forty-two potential jurors, seven are dismissed for cause, resulting in a jury of thirty-five. Then.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But our input had a mistake. When we corrected it, GPT-3 did great.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 jury selection process draws sixty potential jurors. 38 potential jurors are released, resulting in a jury of </a:t>
            </a:r>
            <a:r>
              <a:rPr lang="en-US" b="1" dirty="0"/>
              <a:t>22. Of those 22, two jurors are removed from the juror pool for medical reasons.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1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C38B-636A-49F5-9DD6-15D85701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Speaking of arithmetic,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71B4-81A6-4471-B584-0C8A4FD36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From the scientific paper that announced GPT-3:</a:t>
            </a:r>
          </a:p>
          <a:p>
            <a:pPr marL="457200" lvl="1" indent="0">
              <a:buNone/>
            </a:pPr>
            <a:r>
              <a:rPr lang="en-US" dirty="0"/>
              <a:t>2 digit addition:        100% accuracy</a:t>
            </a:r>
          </a:p>
          <a:p>
            <a:pPr marL="457200" lvl="1" indent="0">
              <a:buNone/>
            </a:pPr>
            <a:r>
              <a:rPr lang="en-US" dirty="0"/>
              <a:t>2 digit subtraction:    98.8% </a:t>
            </a:r>
          </a:p>
          <a:p>
            <a:pPr marL="457200" lvl="1" indent="0">
              <a:buNone/>
            </a:pPr>
            <a:r>
              <a:rPr lang="en-US" dirty="0"/>
              <a:t>3 digit addition:          80.2%</a:t>
            </a:r>
          </a:p>
          <a:p>
            <a:pPr marL="457200" lvl="1" indent="0">
              <a:buNone/>
            </a:pPr>
            <a:r>
              <a:rPr lang="en-US" dirty="0"/>
              <a:t>3 digit subtraction:    94.2%</a:t>
            </a:r>
          </a:p>
          <a:p>
            <a:pPr marL="457200" lvl="1" indent="0">
              <a:buNone/>
            </a:pPr>
            <a:r>
              <a:rPr lang="en-US" dirty="0"/>
              <a:t>4 digit addition:          ~25%</a:t>
            </a:r>
          </a:p>
          <a:p>
            <a:pPr marL="457200" lvl="1" indent="0">
              <a:buNone/>
            </a:pPr>
            <a:r>
              <a:rPr lang="en-US" dirty="0"/>
              <a:t>4 digit subtraction:    ~25%</a:t>
            </a:r>
          </a:p>
          <a:p>
            <a:pPr marL="457200" lvl="1" indent="0">
              <a:buNone/>
            </a:pPr>
            <a:r>
              <a:rPr lang="en-US" dirty="0"/>
              <a:t>5 digit addition           ~10%</a:t>
            </a:r>
          </a:p>
          <a:p>
            <a:pPr marL="457200" lvl="1" indent="0">
              <a:buNone/>
            </a:pPr>
            <a:r>
              <a:rPr lang="en-US" dirty="0"/>
              <a:t>5 digit subtraction      ~10%</a:t>
            </a:r>
          </a:p>
          <a:p>
            <a:pPr marL="457200" lvl="1" indent="0">
              <a:buNone/>
            </a:pPr>
            <a:r>
              <a:rPr lang="en-US" dirty="0"/>
              <a:t>2 digit multiplication  29.2%</a:t>
            </a:r>
          </a:p>
          <a:p>
            <a:pPr marL="457200" lvl="1" indent="0">
              <a:buNone/>
            </a:pPr>
            <a:r>
              <a:rPr lang="en-US" dirty="0"/>
              <a:t>2 operations on 1-digit numbers e.g. 6+(4*8): 21.3%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1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C483-D041-4A82-BB39-5278EF07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6CE69-30F7-4A86-A739-F888BC5A3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can’t this super-duper computer program do arithmetic?  Computers were invented to do numerical calculations, a lot more complicated, extremely accurately.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it can’t do arithmetic, why doesn’t it just use a calculator?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why on earth would anyone think this is impressive?</a:t>
            </a:r>
          </a:p>
        </p:txBody>
      </p:sp>
    </p:spTree>
    <p:extLst>
      <p:ext uri="{BB962C8B-B14F-4D97-AF65-F5344CB8AC3E}">
        <p14:creationId xmlns:p14="http://schemas.microsoft.com/office/powerpoint/2010/main" val="230961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C483-D041-4A82-BB39-5278EF07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6CE69-30F7-4A86-A739-F888BC5A3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can’t this super-duper computer program do arithmetic?  Computers were invented to do numerical calculations, a lot more complicated, extremely accurately.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it can’t do arithmetic, why doesn’t it just use a calculator?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why on earth would anyone think this is impressive?</a:t>
            </a:r>
          </a:p>
          <a:p>
            <a:pPr marL="0" indent="0">
              <a:buNone/>
            </a:pPr>
            <a:r>
              <a:rPr lang="en-US" dirty="0"/>
              <a:t>It’s impressive because </a:t>
            </a:r>
            <a:r>
              <a:rPr lang="en-US" i="1" dirty="0"/>
              <a:t>the technology is spectacularly ill-suited to this task.</a:t>
            </a:r>
          </a:p>
        </p:txBody>
      </p:sp>
    </p:spTree>
    <p:extLst>
      <p:ext uri="{BB962C8B-B14F-4D97-AF65-F5344CB8AC3E}">
        <p14:creationId xmlns:p14="http://schemas.microsoft.com/office/powerpoint/2010/main" val="147995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7B78-2494-4850-AFC8-98B9759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96941-F82D-44FF-9B73-246C3849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Like almost all AI these days, GPT-3 is based on machine learning</a:t>
            </a:r>
          </a:p>
          <a:p>
            <a:pPr marL="0" indent="0">
              <a:buNone/>
            </a:pPr>
            <a:r>
              <a:rPr lang="en-US" dirty="0"/>
              <a:t>Broadly speaking machine learning involves the following:</a:t>
            </a:r>
          </a:p>
          <a:p>
            <a:pPr marL="0" indent="0">
              <a:buNone/>
            </a:pPr>
            <a:r>
              <a:rPr lang="en-US" dirty="0"/>
              <a:t>You have:</a:t>
            </a:r>
          </a:p>
          <a:p>
            <a:r>
              <a:rPr lang="en-US" dirty="0"/>
              <a:t>A </a:t>
            </a:r>
            <a:r>
              <a:rPr lang="en-US" i="1" dirty="0"/>
              <a:t>task</a:t>
            </a:r>
            <a:r>
              <a:rPr lang="en-US" dirty="0"/>
              <a:t> to be carried out.</a:t>
            </a:r>
          </a:p>
          <a:p>
            <a:r>
              <a:rPr lang="en-US" dirty="0"/>
              <a:t>An </a:t>
            </a:r>
            <a:r>
              <a:rPr lang="en-US" i="1" dirty="0"/>
              <a:t>evaluation metric </a:t>
            </a:r>
            <a:r>
              <a:rPr lang="en-US" dirty="0"/>
              <a:t>that measures success on the task.</a:t>
            </a:r>
          </a:p>
          <a:p>
            <a:r>
              <a:rPr lang="en-US" dirty="0"/>
              <a:t>A </a:t>
            </a:r>
            <a:r>
              <a:rPr lang="en-US" i="1" dirty="0"/>
              <a:t>corpus</a:t>
            </a:r>
            <a:r>
              <a:rPr lang="en-US" dirty="0"/>
              <a:t> of training data that is relevant to the task.</a:t>
            </a:r>
          </a:p>
          <a:p>
            <a:pPr lvl="1"/>
            <a:r>
              <a:rPr lang="en-US" dirty="0"/>
              <a:t>Deliberately constructed e.g. a database.</a:t>
            </a:r>
          </a:p>
          <a:p>
            <a:pPr lvl="2"/>
            <a:r>
              <a:rPr lang="en-US" dirty="0"/>
              <a:t>Preexisting vs. created as training data.</a:t>
            </a:r>
          </a:p>
          <a:p>
            <a:pPr lvl="1"/>
            <a:r>
              <a:rPr lang="en-US" dirty="0"/>
              <a:t>Naturally evolving e.g. web pages.</a:t>
            </a:r>
          </a:p>
          <a:p>
            <a:pPr lvl="1"/>
            <a:r>
              <a:rPr lang="en-US" dirty="0"/>
              <a:t>Synthetically generated.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0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2BF2-D8FD-46A6-8D35-18E18102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5305-1FAB-4F9F-A22B-AEB75F71F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tagging. Task: Given an image, identify what it shows. Evaluation: Accuracy (fraction correct).  Training corpus: Flickr images and user descriptions. ImageNet.</a:t>
            </a:r>
          </a:p>
          <a:p>
            <a:r>
              <a:rPr lang="en-US" dirty="0"/>
              <a:t>Sentiment analysis. Task: Given the text of a review, determine whether it is favorable. Evaluation: Accuracy. Training corpus:  Online reviews with numbers of stars.</a:t>
            </a:r>
          </a:p>
          <a:p>
            <a:r>
              <a:rPr lang="en-US" dirty="0"/>
              <a:t>Machine Translation. Task: Translate a text from a source to a target language. Training corpus: Collection of bitexts.  Evaluation: BLEU score (comparison of generated translation to recorded one.)</a:t>
            </a:r>
          </a:p>
        </p:txBody>
      </p:sp>
    </p:spTree>
    <p:extLst>
      <p:ext uri="{BB962C8B-B14F-4D97-AF65-F5344CB8AC3E}">
        <p14:creationId xmlns:p14="http://schemas.microsoft.com/office/powerpoint/2010/main" val="43224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7513-ACCB-40A5-BF15-3AA02FBA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machine learning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2B09-0CD3-4FF3-ACAE-2D90A566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Training phase and execution (inference) phase.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DB0BF4-B7D3-494B-A97B-EF82AAB7B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911" b="17594"/>
          <a:stretch/>
        </p:blipFill>
        <p:spPr>
          <a:xfrm>
            <a:off x="1361761" y="2866766"/>
            <a:ext cx="9468477" cy="37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1047-529E-4279-9328-C0D0FBDF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3330-C60D-4093-B5F0-7B44EF22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Given a sequence of word, predict the next word. Known as </a:t>
            </a:r>
            <a:br>
              <a:rPr lang="en-US" dirty="0"/>
            </a:br>
            <a:r>
              <a:rPr lang="en-US" dirty="0"/>
              <a:t>“language modeling”.</a:t>
            </a:r>
          </a:p>
          <a:p>
            <a:endParaRPr lang="en-US" dirty="0"/>
          </a:p>
          <a:p>
            <a:r>
              <a:rPr lang="en-US" dirty="0"/>
              <a:t>Corpus: 500 billion words in web documents</a:t>
            </a:r>
          </a:p>
          <a:p>
            <a:endParaRPr lang="en-US" dirty="0"/>
          </a:p>
          <a:p>
            <a:r>
              <a:rPr lang="en-US" dirty="0"/>
              <a:t>Evaluation metric: Accuracy of prediction</a:t>
            </a:r>
          </a:p>
        </p:txBody>
      </p:sp>
    </p:spTree>
    <p:extLst>
      <p:ext uri="{BB962C8B-B14F-4D97-AF65-F5344CB8AC3E}">
        <p14:creationId xmlns:p14="http://schemas.microsoft.com/office/powerpoint/2010/main" val="108233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7513-ACCB-40A5-BF15-3AA02FBA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GPT-3: Training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2B09-0CD3-4FF3-ACAE-2D90A566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GPT-3 read 500 billion words of English text from the web. </a:t>
            </a:r>
          </a:p>
          <a:p>
            <a:pPr marL="0" indent="0">
              <a:buNone/>
            </a:pPr>
            <a:r>
              <a:rPr lang="en-US" dirty="0"/>
              <a:t>It had no idea what anything means.</a:t>
            </a:r>
          </a:p>
          <a:p>
            <a:pPr marL="0" indent="0">
              <a:buNone/>
            </a:pPr>
            <a:r>
              <a:rPr lang="en-US" dirty="0"/>
              <a:t>It had no idea of the rules of English grammar.</a:t>
            </a:r>
          </a:p>
          <a:p>
            <a:pPr marL="0" indent="0">
              <a:buNone/>
            </a:pPr>
            <a:r>
              <a:rPr lang="en-US" dirty="0"/>
              <a:t>As far as it was concerned it was just reading a sequence of meaningless words and looking for extremely complicated patterns.</a:t>
            </a:r>
          </a:p>
          <a:p>
            <a:pPr marL="0" indent="0">
              <a:buNone/>
            </a:pPr>
            <a:r>
              <a:rPr lang="en-US" dirty="0"/>
              <a:t>It trained a neural network (deep learning transformer) with 175 billion parameters.</a:t>
            </a:r>
          </a:p>
        </p:txBody>
      </p:sp>
    </p:spTree>
    <p:extLst>
      <p:ext uri="{BB962C8B-B14F-4D97-AF65-F5344CB8AC3E}">
        <p14:creationId xmlns:p14="http://schemas.microsoft.com/office/powerpoint/2010/main" val="372211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439E-29AC-4A5D-AB52-17EAF2C6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Inference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2737-CFB0-4320-8F8C-3DDF68E8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looks at your prompt and asks:</a:t>
            </a:r>
            <a:br>
              <a:rPr lang="en-US" dirty="0"/>
            </a:br>
            <a:r>
              <a:rPr lang="en-US" dirty="0"/>
              <a:t>“What is the most probable next word, in view of all the patterns I’ve seen?”</a:t>
            </a:r>
          </a:p>
          <a:p>
            <a:pPr marL="0" indent="0">
              <a:buNone/>
            </a:pPr>
            <a:r>
              <a:rPr lang="en-US" dirty="0"/>
              <a:t>It generates several candidates, chooses 1, outputs that, adds it to the list.</a:t>
            </a:r>
          </a:p>
          <a:p>
            <a:pPr marL="0" indent="0">
              <a:buNone/>
            </a:pPr>
            <a:r>
              <a:rPr lang="en-US" dirty="0"/>
              <a:t>And repeats and repeats.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5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9212-1639-4279-AD7A-B35EF16C3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Language Processing:</a:t>
            </a:r>
            <a:br>
              <a:rPr lang="en-US" dirty="0"/>
            </a:br>
            <a:r>
              <a:rPr lang="en-US" dirty="0"/>
              <a:t>Stochastic Parrots* vs.</a:t>
            </a:r>
            <a:br>
              <a:rPr lang="en-US" dirty="0"/>
            </a:br>
            <a:r>
              <a:rPr lang="en-US" dirty="0"/>
              <a:t>Understanding Meaning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25896-ED63-4386-BD77-BDB64F02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5922"/>
          </a:xfrm>
        </p:spPr>
        <p:txBody>
          <a:bodyPr/>
          <a:lstStyle/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Guest lecture: “AI  in Fiction and Fact”</a:t>
            </a:r>
          </a:p>
          <a:p>
            <a:pPr algn="r"/>
            <a:r>
              <a:rPr lang="en-US" dirty="0"/>
              <a:t>Instructor: Jim </a:t>
            </a:r>
            <a:r>
              <a:rPr lang="en-US" dirty="0" err="1"/>
              <a:t>Hendler</a:t>
            </a:r>
            <a:r>
              <a:rPr lang="en-US" dirty="0"/>
              <a:t>, RPI</a:t>
            </a:r>
          </a:p>
          <a:p>
            <a:pPr algn="r"/>
            <a:r>
              <a:rPr lang="en-US" dirty="0"/>
              <a:t>June 1, 2021</a:t>
            </a:r>
          </a:p>
          <a:p>
            <a:pPr algn="l"/>
            <a:r>
              <a:rPr lang="en-US" dirty="0"/>
              <a:t>* From “</a:t>
            </a:r>
            <a:r>
              <a:rPr lang="en-US" dirty="0">
                <a:hlinkClick r:id="rId2"/>
              </a:rPr>
              <a:t>On the Dangers of Stochastic Parrots</a:t>
            </a:r>
            <a:r>
              <a:rPr lang="en-US" dirty="0"/>
              <a:t>” by Emily Bender, </a:t>
            </a:r>
            <a:r>
              <a:rPr lang="en-US" dirty="0" err="1"/>
              <a:t>Timnit</a:t>
            </a:r>
            <a:r>
              <a:rPr lang="en-US" dirty="0"/>
              <a:t> </a:t>
            </a:r>
            <a:r>
              <a:rPr lang="en-US" dirty="0" err="1"/>
              <a:t>Gebru</a:t>
            </a:r>
            <a:r>
              <a:rPr lang="en-US" dirty="0"/>
              <a:t>, Angelina McMillan-Major, and `</a:t>
            </a:r>
            <a:r>
              <a:rPr lang="en-US" dirty="0" err="1"/>
              <a:t>Shmargaret</a:t>
            </a:r>
            <a:r>
              <a:rPr lang="en-US" dirty="0"/>
              <a:t> </a:t>
            </a:r>
            <a:r>
              <a:rPr lang="en-US" dirty="0" err="1"/>
              <a:t>Shmitchell</a:t>
            </a:r>
            <a:r>
              <a:rPr lang="en-US" dirty="0"/>
              <a:t>’. This paper got </a:t>
            </a:r>
            <a:r>
              <a:rPr lang="en-US" dirty="0" err="1"/>
              <a:t>Gebru</a:t>
            </a:r>
            <a:r>
              <a:rPr lang="en-US" dirty="0"/>
              <a:t> and Mitchell fired from Google.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9901-1CEB-4414-8076-24C74AEE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35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AE3C-AE58-4069-A524-54D4AA86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684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give it the prompt:</a:t>
            </a:r>
          </a:p>
          <a:p>
            <a:pPr marL="0" indent="0">
              <a:buNone/>
            </a:pPr>
            <a:r>
              <a:rPr lang="en-US" dirty="0"/>
              <a:t>Janet and Penny went to the store to get presents for Jack. Janet said, “I will buy Jack a top.” “Don’t get Jack a top,” says Penny. “He has a top. He will</a:t>
            </a:r>
          </a:p>
          <a:p>
            <a:pPr marL="0" indent="0">
              <a:buNone/>
            </a:pPr>
            <a:r>
              <a:rPr lang="en-US" i="1" dirty="0"/>
              <a:t>      Next word might be “not”.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Janet and Penny went to the store to get presents for Jack. Janet said, “I will buy Jack a top.” “Don’t get Jack a top,” says Penny. “He has a top. He will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Next word might be “like”.</a:t>
            </a:r>
          </a:p>
          <a:p>
            <a:pPr marL="0" indent="0"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Janet and Penny went to the store to get presents for Jack. Janet said, “I will buy Jack a top.” “Don’t get Jack a top,” says Penny. “He has a top. He will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like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Next word might be “it”.</a:t>
            </a:r>
          </a:p>
          <a:p>
            <a:pPr marL="0" indent="0"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3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ABB8-1280-45B6-9B73-0E9DEFC8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0A5A-C674-41CE-B56D-0896FB62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320"/>
            <a:ext cx="10515600" cy="43786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It has no idea what anything means – either the prompt or what it itself has said.</a:t>
            </a:r>
          </a:p>
          <a:p>
            <a:pPr marL="0" indent="0">
              <a:buNone/>
            </a:pPr>
            <a:r>
              <a:rPr lang="en-US" dirty="0"/>
              <a:t>It has no idea what it is doing in generating language.</a:t>
            </a:r>
          </a:p>
          <a:p>
            <a:pPr marL="0" indent="0">
              <a:buNone/>
            </a:pPr>
            <a:r>
              <a:rPr lang="en-US" dirty="0"/>
              <a:t>It doesn’t think about more than the next word.</a:t>
            </a:r>
          </a:p>
          <a:p>
            <a:pPr marL="0" indent="0">
              <a:buNone/>
            </a:pPr>
            <a:r>
              <a:rPr lang="en-US" dirty="0"/>
              <a:t> It doesn’t think, “What is Jack likely to do if Janet buys him a top?” or “What is Penny likely to say next?” or “What is going to happen in this story?”</a:t>
            </a:r>
          </a:p>
          <a:p>
            <a:pPr marL="0" indent="0">
              <a:buNone/>
            </a:pPr>
            <a:r>
              <a:rPr lang="en-US" dirty="0"/>
              <a:t>It doesn’t even think “I’ve said ‘eat’, I want to say ‘apple’, I have to use ‘an’, not ‘a’.” It thinks. “I’ve said ‘eat’. The next word might be ‘an’. OK I’ve said ‘eat an’. The next word might be ‘apple’.</a:t>
            </a:r>
          </a:p>
          <a:p>
            <a:pPr marL="0" indent="0">
              <a:buNone/>
            </a:pPr>
            <a:r>
              <a:rPr lang="en-US" dirty="0"/>
              <a:t>It doesn’t remember more than a couple of hundred words back.</a:t>
            </a:r>
          </a:p>
        </p:txBody>
      </p:sp>
    </p:spTree>
    <p:extLst>
      <p:ext uri="{BB962C8B-B14F-4D97-AF65-F5344CB8AC3E}">
        <p14:creationId xmlns:p14="http://schemas.microsoft.com/office/powerpoint/2010/main" val="4222850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BC42-200E-439F-B8E4-7356CA8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Getting back to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3479-390B-4E1A-B344-A0E34500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GPT-3 has learned to do arithmetic purely by seeing examples in the 500 billion word corpus that it has read. </a:t>
            </a:r>
          </a:p>
          <a:p>
            <a:pPr marL="0" indent="0">
              <a:buNone/>
            </a:pPr>
            <a:r>
              <a:rPr lang="en-US" dirty="0"/>
              <a:t>Of course, in the corpus there are many careful descriptions of how you do arithmetic. And it can parrot those back, with colorful variations.</a:t>
            </a:r>
          </a:p>
          <a:p>
            <a:pPr marL="0" indent="0">
              <a:buNone/>
            </a:pPr>
            <a:r>
              <a:rPr lang="en-US" dirty="0"/>
              <a:t>But it has no idea how to act on those, or that those are things that could be acted on.</a:t>
            </a:r>
          </a:p>
          <a:p>
            <a:pPr marL="0" indent="0">
              <a:buNone/>
            </a:pPr>
            <a:r>
              <a:rPr lang="en-US" dirty="0"/>
              <a:t>So it actually is impressive that it has been able to learn to add two five digit numbers with 10% accuracy.</a:t>
            </a:r>
          </a:p>
          <a:p>
            <a:pPr marL="0" indent="0">
              <a:buNone/>
            </a:pPr>
            <a:r>
              <a:rPr lang="en-US" dirty="0"/>
              <a:t>But obviously this is no way to build computer programs that can do arithmetic.</a:t>
            </a:r>
          </a:p>
        </p:txBody>
      </p:sp>
    </p:spTree>
    <p:extLst>
      <p:ext uri="{BB962C8B-B14F-4D97-AF65-F5344CB8AC3E}">
        <p14:creationId xmlns:p14="http://schemas.microsoft.com/office/powerpoint/2010/main" val="345878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4CF-911C-4F2B-8403-0CB82146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right way to do </a:t>
            </a:r>
            <a:br>
              <a:rPr lang="en-US" dirty="0"/>
            </a:br>
            <a:r>
              <a:rPr lang="en-US" dirty="0"/>
              <a:t>natural language processing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BF5DDFE-6A15-4A68-BDB7-B6555B1E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10795" r="6523" b="10294"/>
          <a:stretch/>
        </p:blipFill>
        <p:spPr>
          <a:xfrm>
            <a:off x="684417" y="1647407"/>
            <a:ext cx="10823165" cy="4845468"/>
          </a:xfrm>
        </p:spPr>
      </p:pic>
    </p:spTree>
    <p:extLst>
      <p:ext uri="{BB962C8B-B14F-4D97-AF65-F5344CB8AC3E}">
        <p14:creationId xmlns:p14="http://schemas.microsoft.com/office/powerpoint/2010/main" val="312835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6BAE-9381-49C9-9793-30DCABDA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Example: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C738-86F1-446E-89BC-D10BA435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John bought two oranges at the store yesterday. When he got home, he found that they were moldy. He brought them back and demanded his money back. </a:t>
            </a:r>
          </a:p>
          <a:p>
            <a:pPr marL="0" indent="0">
              <a:buNone/>
            </a:pPr>
            <a:r>
              <a:rPr lang="en-US" dirty="0"/>
              <a:t>Morphology: bought = buy + past .  oranges = orange + s. got = </a:t>
            </a:r>
            <a:r>
              <a:rPr lang="en-US" dirty="0" err="1"/>
              <a:t>get+past</a:t>
            </a:r>
            <a:r>
              <a:rPr lang="en-US" dirty="0"/>
              <a:t>. found=</a:t>
            </a:r>
            <a:r>
              <a:rPr lang="en-US" dirty="0" err="1"/>
              <a:t>find+past</a:t>
            </a:r>
            <a:r>
              <a:rPr lang="en-US" dirty="0"/>
              <a:t>.  moldy=</a:t>
            </a:r>
            <a:r>
              <a:rPr lang="en-US" dirty="0" err="1"/>
              <a:t>mold+y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Syntax: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1E3891-89D9-4651-ACDB-F50C5C8F7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20" y="4002618"/>
            <a:ext cx="6833659" cy="21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1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D33C-E4FC-484D-A6D4-4A4DB48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Semantics (don’t take this at all seriously)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955C-A839-4B82-B0EA-744139FC9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“John bought two oranges at the store yesterday.”</a:t>
            </a:r>
          </a:p>
          <a:p>
            <a:pPr marL="0" indent="0">
              <a:buNone/>
            </a:pPr>
            <a:r>
              <a:rPr lang="en-US" dirty="0"/>
              <a:t>Objects: John, Store, Money.</a:t>
            </a:r>
          </a:p>
          <a:p>
            <a:pPr marL="0" indent="0">
              <a:buNone/>
            </a:pPr>
            <a:r>
              <a:rPr lang="en-US" dirty="0"/>
              <a:t>Object sets: Oranges.  Number(Oranges) = 2.</a:t>
            </a:r>
          </a:p>
          <a:p>
            <a:pPr marL="0" indent="0">
              <a:buNone/>
            </a:pPr>
            <a:r>
              <a:rPr lang="en-US" dirty="0"/>
              <a:t>Time: T1. Yesterday(T1)</a:t>
            </a:r>
          </a:p>
          <a:p>
            <a:pPr marL="0" indent="0">
              <a:buNone/>
            </a:pPr>
            <a:r>
              <a:rPr lang="en-US" dirty="0"/>
              <a:t>Events: E1=Purchase(</a:t>
            </a:r>
            <a:r>
              <a:rPr lang="en-US" dirty="0" err="1"/>
              <a:t>John,Oranges,Store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E2=Transfer(</a:t>
            </a:r>
            <a:r>
              <a:rPr lang="en-US" dirty="0" err="1"/>
              <a:t>Store,Oranges,John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E3=Transfer(</a:t>
            </a:r>
            <a:r>
              <a:rPr lang="en-US" dirty="0" err="1"/>
              <a:t>John,Money,Store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Subevent(E2,E1). Subevent(E3,E1). Time(E1,T1). Location(E1,Store).    </a:t>
            </a:r>
          </a:p>
        </p:txBody>
      </p:sp>
    </p:spTree>
    <p:extLst>
      <p:ext uri="{BB962C8B-B14F-4D97-AF65-F5344CB8AC3E}">
        <p14:creationId xmlns:p14="http://schemas.microsoft.com/office/powerpoint/2010/main" val="867600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F919-CC31-4FD3-8A95-7DC68786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Narrative interpretation: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2EF3-9B31-43E7-B346-EE1A638F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E1: John purchases two oranges for $X from the store. Time T1.</a:t>
            </a:r>
          </a:p>
          <a:p>
            <a:pPr marL="0" indent="0">
              <a:buNone/>
            </a:pPr>
            <a:r>
              <a:rPr lang="en-US" dirty="0"/>
              <a:t>E2: John gives $X to the store employees. Time T1.</a:t>
            </a:r>
          </a:p>
          <a:p>
            <a:pPr marL="0" indent="0">
              <a:buNone/>
            </a:pPr>
            <a:r>
              <a:rPr lang="en-US" dirty="0"/>
              <a:t>E3: A store employee gives the oranges to John. Time T1.</a:t>
            </a:r>
          </a:p>
          <a:p>
            <a:pPr marL="0" indent="0">
              <a:buNone/>
            </a:pPr>
            <a:r>
              <a:rPr lang="en-US" dirty="0"/>
              <a:t>E4: John eats the oranges (hypothetical). </a:t>
            </a:r>
          </a:p>
          <a:p>
            <a:pPr marL="0" indent="0">
              <a:buNone/>
            </a:pPr>
            <a:r>
              <a:rPr lang="en-US" dirty="0"/>
              <a:t>E5: John goes home, taking the oranges. Time T2.</a:t>
            </a:r>
          </a:p>
          <a:p>
            <a:pPr marL="0" indent="0">
              <a:buNone/>
            </a:pPr>
            <a:r>
              <a:rPr lang="en-US" dirty="0"/>
              <a:t>E6: John discovers S2. Time T3.</a:t>
            </a:r>
          </a:p>
          <a:p>
            <a:pPr marL="0" indent="0">
              <a:buNone/>
            </a:pPr>
            <a:r>
              <a:rPr lang="en-US" dirty="0"/>
              <a:t>E7: John goes to the store, taking the oranges. Time T4.</a:t>
            </a:r>
          </a:p>
          <a:p>
            <a:pPr marL="0" indent="0">
              <a:buNone/>
            </a:pPr>
            <a:r>
              <a:rPr lang="en-US" dirty="0"/>
              <a:t>E8: A store employee give $X to John (hypothetical).</a:t>
            </a:r>
          </a:p>
          <a:p>
            <a:pPr marL="0" indent="0">
              <a:buNone/>
            </a:pPr>
            <a:r>
              <a:rPr lang="en-US" dirty="0"/>
              <a:t>E9: John tells a store employee that he/she must carry out E8. Time T5.</a:t>
            </a:r>
          </a:p>
        </p:txBody>
      </p:sp>
    </p:spTree>
    <p:extLst>
      <p:ext uri="{BB962C8B-B14F-4D97-AF65-F5344CB8AC3E}">
        <p14:creationId xmlns:p14="http://schemas.microsoft.com/office/powerpoint/2010/main" val="246485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5AE6-0E72-43EF-B19A-B0F6240F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Narrative interpretation</a:t>
            </a:r>
            <a:br>
              <a:rPr lang="en-US" dirty="0"/>
            </a:br>
            <a:r>
              <a:rPr lang="en-US" dirty="0"/>
              <a:t>Key states for causal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EADF-15D6-4860-8FFE-B977BEEF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S1: John owns the oranges.  After T1 through T5.</a:t>
            </a:r>
          </a:p>
          <a:p>
            <a:pPr marL="0" indent="0">
              <a:buNone/>
            </a:pPr>
            <a:r>
              <a:rPr lang="en-US" dirty="0"/>
              <a:t>S2: The oranges are moldy.  All times.</a:t>
            </a:r>
          </a:p>
          <a:p>
            <a:pPr marL="0" indent="0">
              <a:buNone/>
            </a:pPr>
            <a:r>
              <a:rPr lang="en-US" dirty="0"/>
              <a:t>S3: John is at the store. Time T1, T5.</a:t>
            </a:r>
          </a:p>
          <a:p>
            <a:pPr marL="0" indent="0">
              <a:buNone/>
            </a:pPr>
            <a:r>
              <a:rPr lang="en-US" dirty="0"/>
              <a:t>S4: John has regained the $X he paid for the oranges. Hypothetical</a:t>
            </a:r>
          </a:p>
        </p:txBody>
      </p:sp>
    </p:spTree>
    <p:extLst>
      <p:ext uri="{BB962C8B-B14F-4D97-AF65-F5344CB8AC3E}">
        <p14:creationId xmlns:p14="http://schemas.microsoft.com/office/powerpoint/2010/main" val="258177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C2BBF-6404-4675-9FD2-CD389AE4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Causal connections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B5F69F-1A2C-4EC6-920B-A2ECB933A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7760"/>
            <a:ext cx="5181600" cy="50492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E1: John purchases two oranges for </a:t>
            </a:r>
            <a:r>
              <a:rPr lang="en-US"/>
              <a:t>$X </a:t>
            </a:r>
            <a:r>
              <a:rPr lang="en-US" dirty="0"/>
              <a:t>from the store. Time T1.</a:t>
            </a:r>
          </a:p>
          <a:p>
            <a:pPr marL="0" indent="0">
              <a:buNone/>
            </a:pPr>
            <a:r>
              <a:rPr lang="en-US" dirty="0"/>
              <a:t>E2: John gives $X to the store employees. Time T1.</a:t>
            </a:r>
          </a:p>
          <a:p>
            <a:pPr marL="0" indent="0">
              <a:buNone/>
            </a:pPr>
            <a:r>
              <a:rPr lang="en-US" dirty="0"/>
              <a:t>E3: A store employee gives the oranges to John. Time T1.</a:t>
            </a:r>
          </a:p>
          <a:p>
            <a:pPr marL="0" indent="0">
              <a:buNone/>
            </a:pPr>
            <a:r>
              <a:rPr lang="en-US" dirty="0"/>
              <a:t>E4: John eats the oranges (hypothetical). </a:t>
            </a:r>
          </a:p>
          <a:p>
            <a:pPr marL="0" indent="0">
              <a:buNone/>
            </a:pPr>
            <a:r>
              <a:rPr lang="en-US" dirty="0"/>
              <a:t>E5: John goes home, taking the oranges. Time T2.</a:t>
            </a:r>
          </a:p>
          <a:p>
            <a:pPr marL="0" indent="0">
              <a:buNone/>
            </a:pPr>
            <a:r>
              <a:rPr lang="en-US" dirty="0"/>
              <a:t>E6: John discovers S2. Time T3.</a:t>
            </a:r>
          </a:p>
          <a:p>
            <a:pPr marL="0" indent="0">
              <a:buNone/>
            </a:pPr>
            <a:r>
              <a:rPr lang="en-US" dirty="0"/>
              <a:t>E7: John goes to the store, taking the oranges. Time T4.</a:t>
            </a:r>
          </a:p>
          <a:p>
            <a:pPr marL="0" indent="0">
              <a:buNone/>
            </a:pPr>
            <a:r>
              <a:rPr lang="en-US" dirty="0"/>
              <a:t>E8: A store employee give $X to John (hypothetical).</a:t>
            </a:r>
          </a:p>
          <a:p>
            <a:pPr marL="0" indent="0">
              <a:buNone/>
            </a:pPr>
            <a:r>
              <a:rPr lang="en-US" dirty="0"/>
              <a:t>E9: John tells a store employee that he/she must carry out E8. Time T5.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FD136-9FA2-4F04-AEC8-C03A22526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7760"/>
            <a:ext cx="5181600" cy="50492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/>
              <a:t>Sequence(T1,T2,T3,T4,T5). </a:t>
            </a:r>
            <a:br>
              <a:rPr lang="en-US" sz="3100" dirty="0"/>
            </a:br>
            <a:r>
              <a:rPr lang="en-US" sz="3100" dirty="0"/>
              <a:t>Subevent(E2,E1). </a:t>
            </a:r>
            <a:br>
              <a:rPr lang="en-US" sz="3100" dirty="0"/>
            </a:br>
            <a:r>
              <a:rPr lang="en-US" sz="3100" dirty="0"/>
              <a:t>Subevent(E3,E1). </a:t>
            </a:r>
            <a:br>
              <a:rPr lang="en-US" sz="3100" dirty="0"/>
            </a:br>
            <a:r>
              <a:rPr lang="en-US" sz="3100" dirty="0" err="1"/>
              <a:t>NeededFor</a:t>
            </a:r>
            <a:r>
              <a:rPr lang="en-US" sz="3100" dirty="0"/>
              <a:t>(E1,E2). </a:t>
            </a:r>
            <a:br>
              <a:rPr lang="en-US" sz="3100" dirty="0"/>
            </a:br>
            <a:r>
              <a:rPr lang="en-US" sz="3100" dirty="0" err="1"/>
              <a:t>NeededFor</a:t>
            </a:r>
            <a:r>
              <a:rPr lang="en-US" sz="3100" dirty="0"/>
              <a:t>(E1,E3). </a:t>
            </a:r>
            <a:br>
              <a:rPr lang="en-US" sz="3100" dirty="0"/>
            </a:br>
            <a:r>
              <a:rPr lang="en-US" sz="3100" dirty="0" err="1"/>
              <a:t>NeededFor</a:t>
            </a:r>
            <a:r>
              <a:rPr lang="en-US" sz="3100" dirty="0"/>
              <a:t>(E2,E1). </a:t>
            </a:r>
            <a:br>
              <a:rPr lang="en-US" sz="3100" dirty="0"/>
            </a:br>
            <a:r>
              <a:rPr lang="en-US" sz="3100" dirty="0" err="1"/>
              <a:t>NeededFor</a:t>
            </a:r>
            <a:r>
              <a:rPr lang="en-US" sz="3100" dirty="0"/>
              <a:t>(E3,E1). </a:t>
            </a:r>
            <a:br>
              <a:rPr lang="en-US" sz="3100" dirty="0"/>
            </a:br>
            <a:r>
              <a:rPr lang="en-US" sz="3100" dirty="0"/>
              <a:t>Result(E1,S1). </a:t>
            </a:r>
            <a:br>
              <a:rPr lang="en-US" sz="3100" dirty="0"/>
            </a:br>
            <a:r>
              <a:rPr lang="en-US" sz="3100" dirty="0"/>
              <a:t>Precondition(S1,E4). </a:t>
            </a:r>
            <a:br>
              <a:rPr lang="en-US" sz="3100" dirty="0"/>
            </a:br>
            <a:r>
              <a:rPr lang="en-US" sz="3100" dirty="0"/>
              <a:t>Cancels(E5,S3). </a:t>
            </a:r>
            <a:br>
              <a:rPr lang="en-US" sz="3100" dirty="0"/>
            </a:br>
            <a:r>
              <a:rPr lang="en-US" sz="3100" dirty="0"/>
              <a:t>Goal(John,E4). Time T1 until T5. </a:t>
            </a:r>
            <a:br>
              <a:rPr lang="en-US" sz="3100" dirty="0"/>
            </a:br>
            <a:r>
              <a:rPr lang="en-US" sz="3100" dirty="0" err="1"/>
              <a:t>MakesImpossible</a:t>
            </a:r>
            <a:r>
              <a:rPr lang="en-US" sz="3100" dirty="0"/>
              <a:t>(S2,E4). </a:t>
            </a:r>
            <a:br>
              <a:rPr lang="en-US" sz="3100" dirty="0"/>
            </a:br>
            <a:r>
              <a:rPr lang="en-US" sz="3100" dirty="0"/>
              <a:t>Goal(John,S4). Time T5 through end. </a:t>
            </a:r>
            <a:br>
              <a:rPr lang="en-US" sz="3100" dirty="0"/>
            </a:br>
            <a:r>
              <a:rPr lang="en-US" sz="3100" dirty="0"/>
              <a:t>Result(E7,S3). </a:t>
            </a:r>
            <a:br>
              <a:rPr lang="en-US" sz="3100" dirty="0"/>
            </a:br>
            <a:r>
              <a:rPr lang="en-US" sz="3100" dirty="0"/>
              <a:t>Precondition(S3,E9). </a:t>
            </a:r>
            <a:br>
              <a:rPr lang="en-US" sz="3100" dirty="0"/>
            </a:br>
            <a:r>
              <a:rPr lang="en-US" sz="3100" dirty="0" err="1"/>
              <a:t>PossibleResult</a:t>
            </a:r>
            <a:r>
              <a:rPr lang="en-US" sz="3100" dirty="0"/>
              <a:t>(E9,E8). </a:t>
            </a:r>
            <a:br>
              <a:rPr lang="en-US" sz="3100" dirty="0"/>
            </a:br>
            <a:r>
              <a:rPr lang="en-US" sz="3100" dirty="0"/>
              <a:t>Result(E8,S4).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2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3833-DDA0-4B6E-A0F2-A74E6BF5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Ambiguity: The hard problem in NLP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F1A3-B4FD-4589-A660-028F543A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sentences are ambiguous even for human readers:</a:t>
            </a:r>
            <a:br>
              <a:rPr lang="en-US" dirty="0"/>
            </a:br>
            <a:r>
              <a:rPr lang="en-US" dirty="0"/>
              <a:t>“I saw the man with a telescope”.</a:t>
            </a:r>
          </a:p>
          <a:p>
            <a:pPr marL="0" indent="0">
              <a:buNone/>
            </a:pPr>
            <a:r>
              <a:rPr lang="en-US" dirty="0"/>
              <a:t>That’s not a problem for AI; it’s fine if an AI program finds those ambiguous or gets those wrong.</a:t>
            </a:r>
          </a:p>
          <a:p>
            <a:pPr marL="0" indent="0">
              <a:buNone/>
            </a:pPr>
            <a:r>
              <a:rPr lang="en-US" dirty="0"/>
              <a:t>The problem is all the sentences that people find completely unambiguous but that trip up AIs with alternative interpretations.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8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795D-D8C4-4132-8B0D-778D5782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3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D8A8C34-1647-4C03-97AF-A7A6CECD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29"/>
            <a:ext cx="5780522" cy="4455596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E4EDD5B-D21C-4B2B-8915-7791B9A7E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3" y="671117"/>
            <a:ext cx="5538787" cy="267048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CB1E06E-3652-4211-9DBD-E3F881A3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12" y="3399583"/>
            <a:ext cx="5221979" cy="34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5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8AA2-FA61-4E63-93E5-F44F9FFB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Lexical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BF334-6F6D-48C3-B2AF-B56897E1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Words have multiple meanings. Almost all common words.</a:t>
            </a:r>
          </a:p>
          <a:p>
            <a:pPr marL="0" indent="0">
              <a:buNone/>
            </a:pPr>
            <a:r>
              <a:rPr lang="en-US" dirty="0"/>
              <a:t>“The pitcher threw the ball and Casey swung the bat.”</a:t>
            </a:r>
          </a:p>
          <a:p>
            <a:pPr marL="0" indent="0">
              <a:buNone/>
            </a:pPr>
            <a:r>
              <a:rPr lang="en-US" dirty="0"/>
              <a:t>pitcher = baseball player who throws or container of liquid?</a:t>
            </a:r>
          </a:p>
          <a:p>
            <a:pPr marL="0" indent="0">
              <a:buNone/>
            </a:pPr>
            <a:r>
              <a:rPr lang="en-US" dirty="0"/>
              <a:t>threw = hurled or deliberately lost?</a:t>
            </a:r>
          </a:p>
          <a:p>
            <a:pPr marL="0" indent="0">
              <a:buNone/>
            </a:pPr>
            <a:r>
              <a:rPr lang="en-US" dirty="0"/>
              <a:t>swung = moved in a circular path or caused to change (“swung the election”)?</a:t>
            </a:r>
          </a:p>
          <a:p>
            <a:pPr marL="0" indent="0">
              <a:buNone/>
            </a:pPr>
            <a:r>
              <a:rPr lang="en-US" dirty="0"/>
              <a:t>ball = spherical toy or dance party?</a:t>
            </a:r>
          </a:p>
          <a:p>
            <a:pPr marL="0" indent="0">
              <a:buNone/>
            </a:pPr>
            <a:r>
              <a:rPr lang="en-US" dirty="0"/>
              <a:t>bat = wooden club or flying mammal?</a:t>
            </a:r>
          </a:p>
        </p:txBody>
      </p:sp>
    </p:spTree>
    <p:extLst>
      <p:ext uri="{BB962C8B-B14F-4D97-AF65-F5344CB8AC3E}">
        <p14:creationId xmlns:p14="http://schemas.microsoft.com/office/powerpoint/2010/main" val="231166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D1A8-F322-4DEF-8FC1-4F948A4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Common prepositions have so many meanings they are hard to enumerate or characterize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BC3A-357D-4B5B-9B8C-C22943FB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John came to the party with Mary. (together with)</a:t>
            </a:r>
          </a:p>
          <a:p>
            <a:pPr marL="0" indent="0">
              <a:buNone/>
            </a:pPr>
            <a:r>
              <a:rPr lang="en-US" dirty="0"/>
              <a:t>She drank the soup with a spoon. (using)</a:t>
            </a:r>
          </a:p>
          <a:p>
            <a:pPr marL="0" indent="0">
              <a:buNone/>
            </a:pPr>
            <a:r>
              <a:rPr lang="en-US" dirty="0"/>
              <a:t>He is in bed with a headache. (due to)</a:t>
            </a:r>
          </a:p>
          <a:p>
            <a:pPr marL="0" indent="0">
              <a:buNone/>
            </a:pPr>
            <a:r>
              <a:rPr lang="en-US" dirty="0"/>
              <a:t>I drink my coffee with milk. (mixed with)</a:t>
            </a:r>
          </a:p>
          <a:p>
            <a:pPr marL="0" indent="0">
              <a:buNone/>
            </a:pPr>
            <a:r>
              <a:rPr lang="en-US" dirty="0"/>
              <a:t>She agreed with me. (in accordance)</a:t>
            </a:r>
          </a:p>
          <a:p>
            <a:pPr marL="0" indent="0">
              <a:buNone/>
            </a:pPr>
            <a:r>
              <a:rPr lang="en-US" dirty="0"/>
              <a:t>He fought with his brother. (against).</a:t>
            </a:r>
          </a:p>
          <a:p>
            <a:pPr marL="0" indent="0">
              <a:buNone/>
            </a:pPr>
            <a:r>
              <a:rPr lang="en-US" dirty="0"/>
              <a:t>She is a politician with a lot of courage. (characterized by)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14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8D4E-A4ED-4F9A-869A-665DE775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Syntactic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54C5-ED56-42BB-9FCA-00BC66CE1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Phrase attachment:</a:t>
            </a:r>
          </a:p>
          <a:p>
            <a:pPr marL="0" indent="0">
              <a:buNone/>
            </a:pPr>
            <a:r>
              <a:rPr lang="en-US" dirty="0"/>
              <a:t>"Mary ate a salad with spinach from California for lunch on Tuesday.”</a:t>
            </a:r>
          </a:p>
          <a:p>
            <a:pPr marL="0" indent="0">
              <a:buNone/>
            </a:pPr>
            <a:r>
              <a:rPr lang="en-US" dirty="0"/>
              <a:t>Conjunction:</a:t>
            </a:r>
          </a:p>
          <a:p>
            <a:pPr marL="0" indent="0">
              <a:buNone/>
            </a:pPr>
            <a:r>
              <a:rPr lang="en-US" dirty="0"/>
              <a:t>"Mary ate a salad with spinach from California for lunch on Tuesday and Wednesday." </a:t>
            </a:r>
          </a:p>
          <a:p>
            <a:pPr marL="0" indent="0">
              <a:buNone/>
            </a:pPr>
            <a:r>
              <a:rPr lang="en-US" dirty="0"/>
              <a:t>Noun groups:</a:t>
            </a:r>
          </a:p>
          <a:p>
            <a:pPr marL="0" indent="0">
              <a:buNone/>
            </a:pPr>
            <a:r>
              <a:rPr lang="en-US" dirty="0"/>
              <a:t>“Computer science department course offerings” 143 structures.</a:t>
            </a:r>
          </a:p>
          <a:p>
            <a:pPr marL="0" indent="0">
              <a:buNone/>
            </a:pPr>
            <a:r>
              <a:rPr lang="en-US" dirty="0"/>
              <a:t>“Rensselaer Polytechnic Institute computer science department fall semester course offerings”.  690,690 structures.</a:t>
            </a:r>
          </a:p>
          <a:p>
            <a:pPr marL="0" indent="0">
              <a:buNone/>
            </a:pPr>
            <a:r>
              <a:rPr lang="en-US" sz="2200" dirty="0"/>
              <a:t>(See the </a:t>
            </a:r>
            <a:r>
              <a:rPr lang="en-US" sz="2200" dirty="0">
                <a:hlinkClick r:id="rId2"/>
              </a:rPr>
              <a:t>Online Encyclopedia of Integer Sequences #A006013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119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25BC-0052-459C-A658-0A833A5D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Anaphoric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4C46-999D-4990-ABD7-29AB6F9C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Pronouns: "Margaret invited Susan for a visit, and she gave her a good lunch.“</a:t>
            </a:r>
          </a:p>
          <a:p>
            <a:pPr marL="0" indent="0">
              <a:buNone/>
            </a:pPr>
            <a:r>
              <a:rPr lang="en-US" dirty="0"/>
              <a:t>Noun phrases: </a:t>
            </a:r>
          </a:p>
          <a:p>
            <a:pPr marL="0" indent="0">
              <a:buNone/>
            </a:pPr>
            <a:r>
              <a:rPr lang="en-US" dirty="0"/>
              <a:t>"On the train to Boston, George chatted with another passenger. The man turned out to be a professional hockey player."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antecedent is often not explicitly mentioned.</a:t>
            </a:r>
            <a:br>
              <a:rPr lang="en-US" dirty="0"/>
            </a:br>
            <a:r>
              <a:rPr lang="en-US" dirty="0"/>
              <a:t>"I went to the hospital, and they told me to go home and rest."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5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8BB9-BD0E-4541-A431-5ADC2465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Non-literal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F8A6-2534-441E-B2DB-95139266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Metonymy: “The White House announced …”</a:t>
            </a:r>
          </a:p>
          <a:p>
            <a:pPr marL="0" indent="0">
              <a:buNone/>
            </a:pPr>
            <a:r>
              <a:rPr lang="en-US" dirty="0"/>
              <a:t>Metaphor: “The price of tomatoes has gone through the roof.”</a:t>
            </a:r>
          </a:p>
          <a:p>
            <a:pPr marL="0" indent="0">
              <a:buNone/>
            </a:pPr>
            <a:r>
              <a:rPr lang="en-US" dirty="0"/>
              <a:t>The line between non-literal usages and multiple meanings is hard to draw.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28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8BB9-BD0E-4541-A431-5ADC2465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Non-literal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F8A6-2534-441E-B2DB-95139266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Metonymy: “The White House announced …”</a:t>
            </a:r>
          </a:p>
          <a:p>
            <a:pPr marL="0" indent="0">
              <a:buNone/>
            </a:pPr>
            <a:r>
              <a:rPr lang="en-US" dirty="0"/>
              <a:t>Metaphor: “The price of tomatoes has gone through the roof.”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/>
              <a:t>line</a:t>
            </a:r>
            <a:r>
              <a:rPr lang="en-US" dirty="0"/>
              <a:t> between non-literal usages and multiple meanings is hard to </a:t>
            </a:r>
            <a:r>
              <a:rPr lang="en-US" i="1" dirty="0"/>
              <a:t>draw.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1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3A40-1432-47B4-AFDD-F4CC03A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they all combine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C94B-9F06-4E12-8FE3-CB720E810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“From children playing with toy dinosaurs to climate change activists protesting on the streets, the idea of extinction is so familiar to us that it is hard to imagine a world where it was not recognized.”</a:t>
            </a:r>
          </a:p>
          <a:p>
            <a:pPr marL="0" indent="0">
              <a:buNone/>
            </a:pPr>
            <a:r>
              <a:rPr lang="en-US" dirty="0"/>
              <a:t>Lexical ambiguity: change, idea, hard.</a:t>
            </a:r>
          </a:p>
          <a:p>
            <a:pPr marL="0" indent="0">
              <a:buNone/>
            </a:pPr>
            <a:r>
              <a:rPr lang="en-US" dirty="0"/>
              <a:t>Syntactic ambiguity: phrase attachment (many). Noun group “climate change activist”.</a:t>
            </a:r>
          </a:p>
          <a:p>
            <a:pPr marL="0" indent="0">
              <a:buNone/>
            </a:pPr>
            <a:r>
              <a:rPr lang="en-US" dirty="0"/>
              <a:t>Anaphoric ambiguity:  “</a:t>
            </a:r>
            <a:r>
              <a:rPr lang="en-US" i="1" dirty="0"/>
              <a:t>it</a:t>
            </a:r>
            <a:r>
              <a:rPr lang="en-US" dirty="0"/>
              <a:t> was not recognized”.</a:t>
            </a:r>
          </a:p>
          <a:p>
            <a:pPr marL="0" indent="0">
              <a:buNone/>
            </a:pPr>
            <a:r>
              <a:rPr lang="en-US" dirty="0"/>
              <a:t>Metaphor: world, recognize.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2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15E4-7C52-4010-9DD9-2F6C5870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Ambiguity resolution depends on</a:t>
            </a:r>
            <a:br>
              <a:rPr lang="en-US" dirty="0"/>
            </a:br>
            <a:r>
              <a:rPr lang="en-US" dirty="0"/>
              <a:t>world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0DF1-400F-41A9-BBA2-AA054A25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“Margaret invited Susan for lunch and she gave her a good meal”</a:t>
            </a:r>
          </a:p>
          <a:p>
            <a:pPr marL="0" indent="0">
              <a:buNone/>
            </a:pPr>
            <a:r>
              <a:rPr lang="en-US" dirty="0"/>
              <a:t>vs.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“Margaret invited Susan for lunch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but she told her she had to go to work.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indent="0"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Janet and Penny went to the store to get presents for Jack. Janet said, “I will buy Jack a top.” “Don’t get Jack a top,” said Penny. “He has a top. He will make you take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back.”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31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CB68-B724-4A42-B101-FB4D3D2F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we haven’t been able to do </a:t>
            </a:r>
            <a:br>
              <a:rPr lang="en-US" dirty="0"/>
            </a:br>
            <a:r>
              <a:rPr lang="en-US" dirty="0"/>
              <a:t>natural language processing this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F88E-44C4-4939-8C25-27E29D000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don’t know how to </a:t>
            </a:r>
          </a:p>
          <a:p>
            <a:r>
              <a:rPr lang="en-US" dirty="0"/>
              <a:t>represent the meaning of natural language sentences.</a:t>
            </a:r>
          </a:p>
          <a:p>
            <a:r>
              <a:rPr lang="en-US" dirty="0"/>
              <a:t>build the necessary world knowledge into a computer.</a:t>
            </a:r>
          </a:p>
          <a:p>
            <a:r>
              <a:rPr lang="en-US" dirty="0"/>
              <a:t>connect the world knowledge to the language processor.</a:t>
            </a:r>
          </a:p>
        </p:txBody>
      </p:sp>
    </p:spTree>
    <p:extLst>
      <p:ext uri="{BB962C8B-B14F-4D97-AF65-F5344CB8AC3E}">
        <p14:creationId xmlns:p14="http://schemas.microsoft.com/office/powerpoint/2010/main" val="982542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F75-531C-4510-9FEF-C15ED194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Meanwhile, ML based methods for natural language applications have gotten very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B7B3-D6BC-4C2A-B7D1-0B4A976E1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transcription</a:t>
            </a:r>
          </a:p>
          <a:p>
            <a:r>
              <a:rPr lang="en-US" dirty="0"/>
              <a:t>Machine translation </a:t>
            </a:r>
          </a:p>
          <a:p>
            <a:r>
              <a:rPr lang="en-US" dirty="0"/>
              <a:t>Web search</a:t>
            </a:r>
          </a:p>
        </p:txBody>
      </p:sp>
    </p:spTree>
    <p:extLst>
      <p:ext uri="{BB962C8B-B14F-4D97-AF65-F5344CB8AC3E}">
        <p14:creationId xmlns:p14="http://schemas.microsoft.com/office/powerpoint/2010/main" val="221770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11B5-6A35-40DF-9BF7-FEA86860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GPT-3’s article in </a:t>
            </a:r>
            <a:r>
              <a:rPr lang="en-US" i="1" dirty="0"/>
              <a:t>The Guardian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AC173B5-CED5-4E74-99F1-4EF600810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92" y="2127218"/>
            <a:ext cx="9553616" cy="4117939"/>
          </a:xfrm>
        </p:spPr>
      </p:pic>
    </p:spTree>
    <p:extLst>
      <p:ext uri="{BB962C8B-B14F-4D97-AF65-F5344CB8AC3E}">
        <p14:creationId xmlns:p14="http://schemas.microsoft.com/office/powerpoint/2010/main" val="3681363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77DF-BF07-4357-B16C-F8C526317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</a:t>
            </a:r>
            <a:br>
              <a:rPr lang="en-US" dirty="0"/>
            </a:br>
            <a:r>
              <a:rPr lang="en-US" dirty="0"/>
              <a:t>Commonsense</a:t>
            </a:r>
            <a:br>
              <a:rPr lang="en-US" dirty="0"/>
            </a:br>
            <a:r>
              <a:rPr lang="en-US" dirty="0"/>
              <a:t>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93155-2E38-415F-9198-1DDF23339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8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3939-FBE6-45D2-8B7A-B2C66DB0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4" descr="A robot on a branch&#10;&#10;Description automatically generated with low confidence">
            <a:extLst>
              <a:ext uri="{FF2B5EF4-FFF2-40B4-BE49-F238E27FC236}">
                <a16:creationId xmlns:a16="http://schemas.microsoft.com/office/drawing/2014/main" id="{CAD17273-31A1-405D-9C50-A9A5421E2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1445824"/>
            <a:ext cx="4526280" cy="5270656"/>
          </a:xfrm>
        </p:spPr>
      </p:pic>
    </p:spTree>
    <p:extLst>
      <p:ext uri="{BB962C8B-B14F-4D97-AF65-F5344CB8AC3E}">
        <p14:creationId xmlns:p14="http://schemas.microsoft.com/office/powerpoint/2010/main" val="1854795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57F7-DD5F-4D9B-B8A6-168DCE1D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common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D85B-E897-4476-B7C6-E0AE70D5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knowledge about the world.</a:t>
            </a:r>
          </a:p>
          <a:p>
            <a:r>
              <a:rPr lang="en-US" dirty="0"/>
              <a:t>Children learn and master.</a:t>
            </a:r>
          </a:p>
          <a:p>
            <a:r>
              <a:rPr lang="en-US" dirty="0"/>
              <a:t>Too obvious to be worth writing down or teaching in school.</a:t>
            </a:r>
          </a:p>
          <a:p>
            <a:r>
              <a:rPr lang="en-US" dirty="0"/>
              <a:t>We take it for granted that other people know it.</a:t>
            </a:r>
          </a:p>
        </p:txBody>
      </p:sp>
    </p:spTree>
    <p:extLst>
      <p:ext uri="{BB962C8B-B14F-4D97-AF65-F5344CB8AC3E}">
        <p14:creationId xmlns:p14="http://schemas.microsoft.com/office/powerpoint/2010/main" val="2967497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4EE7-7901-40D5-B2DB-691469BB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common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CC24-B343-4CD8-ABCC-D85CF9E0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Causality</a:t>
            </a:r>
          </a:p>
          <a:p>
            <a:r>
              <a:rPr lang="en-US" dirty="0"/>
              <a:t>Physical interaction</a:t>
            </a:r>
          </a:p>
          <a:p>
            <a:r>
              <a:rPr lang="en-US" dirty="0"/>
              <a:t>Theory of mind</a:t>
            </a:r>
          </a:p>
          <a:p>
            <a:r>
              <a:rPr lang="en-US" dirty="0"/>
              <a:t>Human interactions</a:t>
            </a:r>
          </a:p>
          <a:p>
            <a:pPr marL="0" indent="0">
              <a:buNone/>
            </a:pPr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468023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71C0-05A1-4AA7-A70E-91CB40B5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</a:t>
            </a:r>
            <a:r>
              <a:rPr lang="en-US" i="1" dirty="0"/>
              <a:t>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3A01-6E91-432B-AA38-CCE8146A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meaning of:</a:t>
            </a:r>
          </a:p>
          <a:p>
            <a:r>
              <a:rPr lang="en-US" dirty="0"/>
              <a:t>An utterance or text?</a:t>
            </a:r>
          </a:p>
          <a:p>
            <a:r>
              <a:rPr lang="en-US" dirty="0"/>
              <a:t>An image or video?</a:t>
            </a:r>
          </a:p>
          <a:p>
            <a:pPr marL="0" indent="0">
              <a:buNone/>
            </a:pPr>
            <a:r>
              <a:rPr lang="en-US" dirty="0"/>
              <a:t>Construct </a:t>
            </a:r>
            <a:r>
              <a:rPr lang="en-US" i="1" dirty="0"/>
              <a:t>cognitive model </a:t>
            </a:r>
            <a:r>
              <a:rPr lang="en-US" dirty="0"/>
              <a:t>of the world.</a:t>
            </a:r>
          </a:p>
          <a:p>
            <a:pPr marL="0" indent="0">
              <a:buNone/>
            </a:pPr>
            <a:r>
              <a:rPr lang="en-US" dirty="0"/>
              <a:t>Closely associated with common sense</a:t>
            </a:r>
          </a:p>
          <a:p>
            <a:r>
              <a:rPr lang="en-US" dirty="0"/>
              <a:t>Similar problems of representation</a:t>
            </a:r>
          </a:p>
          <a:p>
            <a:r>
              <a:rPr lang="en-US" dirty="0"/>
              <a:t>Meaning is grounded in a commonsense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409522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DD4-9499-41AA-88F0-BB8369FF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CD34-C5F6-42F6-9AFB-2866E075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/>
              <a:t>To date, almost every successful AI application has found a way to sidestep the problems of common sense and meaning.</a:t>
            </a:r>
          </a:p>
          <a:p>
            <a:pPr marL="0" indent="0">
              <a:buNone/>
            </a:pPr>
            <a:r>
              <a:rPr lang="en-US" sz="4400" dirty="0"/>
              <a:t>But that can’t last forever.</a:t>
            </a:r>
          </a:p>
        </p:txBody>
      </p:sp>
    </p:spTree>
    <p:extLst>
      <p:ext uri="{BB962C8B-B14F-4D97-AF65-F5344CB8AC3E}">
        <p14:creationId xmlns:p14="http://schemas.microsoft.com/office/powerpoint/2010/main" val="1927134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1B2C-43FD-4C52-8310-5ED788D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common sense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7222-3E06-4E3F-9CAD-532DDF52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Language</a:t>
            </a:r>
          </a:p>
          <a:p>
            <a:r>
              <a:rPr lang="en-US" sz="4000" dirty="0"/>
              <a:t>Vision</a:t>
            </a:r>
          </a:p>
          <a:p>
            <a:r>
              <a:rPr lang="en-US" sz="4000" dirty="0"/>
              <a:t>Robotics</a:t>
            </a:r>
          </a:p>
          <a:p>
            <a:r>
              <a:rPr lang="en-US" sz="4000" dirty="0"/>
              <a:t>Science</a:t>
            </a:r>
          </a:p>
          <a:p>
            <a:r>
              <a:rPr lang="en-US" sz="4000" dirty="0"/>
              <a:t>Computer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16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75D45-4E2C-4BE5-97BF-41E43C24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spatial relations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D171E0-8958-4A44-A310-DC4B9D006F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87" y="1281405"/>
            <a:ext cx="4038600" cy="530195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AF941-1B29-4541-AA46-288B6EAF8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realize:</a:t>
            </a:r>
          </a:p>
          <a:p>
            <a:pPr marL="514350" indent="-514350">
              <a:buAutoNum type="alphaUcParenR"/>
            </a:pPr>
            <a:r>
              <a:rPr lang="en-US" dirty="0"/>
              <a:t>That the guy probably has a right side and legs and so on.</a:t>
            </a:r>
          </a:p>
          <a:p>
            <a:pPr marL="514350" indent="-514350">
              <a:buAutoNum type="alphaUcParenR"/>
            </a:pPr>
            <a:r>
              <a:rPr lang="en-US" dirty="0"/>
              <a:t>That his right side is behind a wall.</a:t>
            </a:r>
          </a:p>
          <a:p>
            <a:pPr marL="0" indent="0">
              <a:buNone/>
            </a:pPr>
            <a:r>
              <a:rPr lang="en-US" dirty="0"/>
              <a:t>Any good vision system does A.</a:t>
            </a:r>
          </a:p>
          <a:p>
            <a:pPr marL="0" indent="0">
              <a:buNone/>
            </a:pPr>
            <a:r>
              <a:rPr lang="en-US" dirty="0"/>
              <a:t>AFAIK no existing vision system does B.</a:t>
            </a:r>
          </a:p>
        </p:txBody>
      </p:sp>
    </p:spTree>
    <p:extLst>
      <p:ext uri="{BB962C8B-B14F-4D97-AF65-F5344CB8AC3E}">
        <p14:creationId xmlns:p14="http://schemas.microsoft.com/office/powerpoint/2010/main" val="1568857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F87AC-55EE-44FE-820D-DCA3CEFC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 head scene, </a:t>
            </a:r>
            <a:r>
              <a:rPr lang="en-US" i="1" dirty="0"/>
              <a:t>The Godfather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8B3A-C000-4FB6-A355-B001FA1D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see the horse’s head on Jack </a:t>
            </a:r>
            <a:r>
              <a:rPr lang="en-US" dirty="0" err="1"/>
              <a:t>Woltz’s</a:t>
            </a:r>
            <a:r>
              <a:rPr lang="en-US" dirty="0"/>
              <a:t> bed. You realize:</a:t>
            </a:r>
          </a:p>
          <a:p>
            <a:pPr marL="400050" lvl="1" indent="0">
              <a:buNone/>
            </a:pPr>
            <a:r>
              <a:rPr lang="en-US" dirty="0"/>
              <a:t>Tom Hagen has arranged to have the horse decapitated and the horse’s head put on the bed.</a:t>
            </a:r>
          </a:p>
          <a:p>
            <a:pPr marL="400050" lvl="1" indent="0">
              <a:buNone/>
            </a:pPr>
            <a:r>
              <a:rPr lang="en-US" dirty="0"/>
              <a:t>Hagen is punishing </a:t>
            </a:r>
            <a:r>
              <a:rPr lang="en-US" dirty="0" err="1"/>
              <a:t>Woltz</a:t>
            </a:r>
            <a:r>
              <a:rPr lang="en-US" dirty="0"/>
              <a:t> for insulting Don Corleone.</a:t>
            </a:r>
          </a:p>
          <a:p>
            <a:pPr marL="400050" lvl="1" indent="0">
              <a:buNone/>
            </a:pPr>
            <a:r>
              <a:rPr lang="en-US" dirty="0"/>
              <a:t>Hagen is threatening </a:t>
            </a:r>
            <a:r>
              <a:rPr lang="en-US" dirty="0" err="1"/>
              <a:t>Woltz</a:t>
            </a:r>
            <a:r>
              <a:rPr lang="en-US" dirty="0"/>
              <a:t> that he will be killed if he doesn’t do what Don Corleone is demanding.</a:t>
            </a:r>
          </a:p>
        </p:txBody>
      </p:sp>
    </p:spTree>
    <p:extLst>
      <p:ext uri="{BB962C8B-B14F-4D97-AF65-F5344CB8AC3E}">
        <p14:creationId xmlns:p14="http://schemas.microsoft.com/office/powerpoint/2010/main" val="1127354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1020-B0B1-4CB9-A96C-B03158EB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358C-3ADF-4251-AAD2-3F70118F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Butler robot, serving drinks at a party:</a:t>
            </a:r>
          </a:p>
          <a:p>
            <a:pPr marL="0" indent="0">
              <a:buNone/>
            </a:pPr>
            <a:r>
              <a:rPr lang="en-US" dirty="0"/>
              <a:t>What should it do if:</a:t>
            </a:r>
          </a:p>
          <a:p>
            <a:r>
              <a:rPr lang="en-US" dirty="0"/>
              <a:t>There’s a dead cockroach in an empty wine glass?</a:t>
            </a:r>
          </a:p>
          <a:p>
            <a:r>
              <a:rPr lang="en-US" dirty="0"/>
              <a:t>It sees a cracker on the floor? A pearl earring?</a:t>
            </a:r>
          </a:p>
          <a:p>
            <a:r>
              <a:rPr lang="en-US" dirty="0"/>
              <a:t>Someone is backing up toward where a child is sitting?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6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86A7-B1B6-439D-BE2C-0E5FC94B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GPT-3’s article in </a:t>
            </a:r>
            <a:r>
              <a:rPr lang="en-US" i="1" dirty="0"/>
              <a:t>The Guardian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7D0000E-5188-461F-8D7F-6FE8207B4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4" y="1690689"/>
            <a:ext cx="10337379" cy="4390072"/>
          </a:xfrm>
        </p:spPr>
      </p:pic>
    </p:spTree>
    <p:extLst>
      <p:ext uri="{BB962C8B-B14F-4D97-AF65-F5344CB8AC3E}">
        <p14:creationId xmlns:p14="http://schemas.microsoft.com/office/powerpoint/2010/main" val="761661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BE19-7853-4B77-B574-6AD0B233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5A52-6B47-41AA-A7AE-72707BD4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personal assistant robot helping a blind person shop for groceries.</a:t>
            </a:r>
          </a:p>
          <a:p>
            <a:pPr marL="0" indent="0">
              <a:buNone/>
            </a:pPr>
            <a:r>
              <a:rPr lang="en-US" dirty="0"/>
              <a:t>On the way there, what should it do about: curbs? puddles? friends?  panhandlers? friendly dogs? unfriendly dogs?</a:t>
            </a:r>
          </a:p>
          <a:p>
            <a:pPr marL="0" indent="0">
              <a:buNone/>
            </a:pPr>
            <a:r>
              <a:rPr lang="en-US" dirty="0"/>
              <a:t>At the store, how should it choose the groceries?  load the shopping basket? interact with the sales clerk?</a:t>
            </a:r>
          </a:p>
        </p:txBody>
      </p:sp>
    </p:spTree>
    <p:extLst>
      <p:ext uri="{BB962C8B-B14F-4D97-AF65-F5344CB8AC3E}">
        <p14:creationId xmlns:p14="http://schemas.microsoft.com/office/powerpoint/2010/main" val="2761198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8FB0-7CFA-44BB-82C8-4B5784EB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E12EE-5C0F-48BA-8822-4CC46CDAA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just the equations and the models.</a:t>
                </a:r>
              </a:p>
              <a:p>
                <a:pPr marL="0" indent="0">
                  <a:buNone/>
                </a:pPr>
                <a:r>
                  <a:rPr lang="en-US" dirty="0"/>
                  <a:t>Also understanding the relation to experienced reality.</a:t>
                </a:r>
              </a:p>
              <a:p>
                <a:pPr marL="0" indent="0" algn="ctr">
                  <a:buNone/>
                </a:pPr>
                <a:r>
                  <a:rPr lang="en-US" dirty="0"/>
                  <a:t>Gravity: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.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E12EE-5C0F-48BA-8822-4CC46CDAA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4525963"/>
              </a:xfrm>
              <a:blipFill>
                <a:blip r:embed="rId2"/>
                <a:stretch>
                  <a:fillRect l="-148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14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3A3A-BCB3-4A01-ADBF-4BFBFBE2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Manifestations of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10E1-7B0B-4BD3-80EC-D2F23BD6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Terrestrial gravity: falling apples, carrying weights, coffee in cup,  pendulums,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Positions of planets in the sky. Tides.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1739, Pierre Boucher, camped at the base of Mt. Chimborazo, found that the stars were several arc-seconds out of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B8B7-BB4B-4494-ADFD-45E83D53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the gravitational constant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EC4EB-61BB-46F9-90EA-D2F12434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7" y="16002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3610506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2828-3058-4156-B4AD-3EA96BEB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interface: actual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37A6-047E-498B-9919-E794B0EC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inured to the horrors of computer interaction. </a:t>
            </a:r>
          </a:p>
          <a:p>
            <a:pPr marL="0" indent="0">
              <a:buNone/>
            </a:pPr>
            <a:r>
              <a:rPr lang="en-US" dirty="0"/>
              <a:t>When things go wrong: Frantic hunt of clicking everything that’s clickable, search for current, relevant help pages, forums, manual pages etc.</a:t>
            </a:r>
          </a:p>
          <a:p>
            <a:pPr marL="0" indent="0">
              <a:buNone/>
            </a:pPr>
            <a:r>
              <a:rPr lang="en-US" dirty="0"/>
              <a:t>If you want to do something that the programmers didn’t anticipate: hunt for a workaround, do a ton of low-level work, do your own programming, or give up.</a:t>
            </a:r>
          </a:p>
        </p:txBody>
      </p:sp>
    </p:spTree>
    <p:extLst>
      <p:ext uri="{BB962C8B-B14F-4D97-AF65-F5344CB8AC3E}">
        <p14:creationId xmlns:p14="http://schemas.microsoft.com/office/powerpoint/2010/main" val="2772671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D139-6499-4074-9EFE-F880EB79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interface: What we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418E-7014-4948-A61B-77218550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computer programs that</a:t>
            </a:r>
          </a:p>
          <a:p>
            <a:r>
              <a:rPr lang="en-US" dirty="0"/>
              <a:t>Understand what they are doing.</a:t>
            </a:r>
          </a:p>
          <a:p>
            <a:r>
              <a:rPr lang="en-US" dirty="0"/>
              <a:t>We can tell them what we want them to do.</a:t>
            </a:r>
          </a:p>
          <a:p>
            <a:pPr marL="0" indent="0">
              <a:buNone/>
            </a:pPr>
            <a:r>
              <a:rPr lang="en-US" dirty="0"/>
              <a:t>A large part of this is understanding the actual meaning of what they’re doing and having commonsense knowledge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59551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E037-9DB4-42DD-BD1C-A7DBB2AA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people tried?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6012-4947-48CA-AD41-09B0124A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Experts hand encode knowledge</a:t>
            </a:r>
          </a:p>
          <a:p>
            <a:r>
              <a:rPr lang="en-US" dirty="0"/>
              <a:t>Web mining</a:t>
            </a:r>
          </a:p>
          <a:p>
            <a:r>
              <a:rPr lang="en-US" dirty="0"/>
              <a:t>Crowd sourcing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Robot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18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6BF-4C3B-4E2D-9497-3591FDAB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hand encode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801D-DCC1-431D-8BA8-1DCCE4A4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Logic-based (my work):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CollectionOfRegions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(c) 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∧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  [∀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r1,r2c  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r1 ≠ r2 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⇒ DR(r1,r2)] ⇒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AreaOf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(∪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 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 c 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r) = ∑ 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 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 c </a:t>
            </a:r>
            <a:r>
              <a:rPr lang="en-US" altLang="en-US" sz="24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AreaOf</a:t>
            </a: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(r).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CYC Project (1984-present) to encode commonsense knowledge. Large, proprietary, unpublished, unevaluated.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Specialized ontologies. E.g. SNOMED.</a:t>
            </a: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9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6520-86E9-478A-8FC2-5A7A45A5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encoded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6F07-2E90-4F26-B0DD-526B6263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we can do really well.</a:t>
            </a:r>
          </a:p>
          <a:p>
            <a:r>
              <a:rPr lang="en-US" dirty="0"/>
              <a:t>Taxonomies. Lassie is a dog, dogs are mammals, mammals are animals.</a:t>
            </a:r>
          </a:p>
          <a:p>
            <a:r>
              <a:rPr lang="en-US" dirty="0"/>
              <a:t>Time</a:t>
            </a:r>
          </a:p>
          <a:p>
            <a:pPr marL="0" indent="0">
              <a:buNone/>
            </a:pPr>
            <a:r>
              <a:rPr lang="en-US" dirty="0"/>
              <a:t>Where we have made something of a start: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Some aspects of theory of mind</a:t>
            </a:r>
          </a:p>
          <a:p>
            <a:r>
              <a:rPr lang="en-US" dirty="0"/>
              <a:t>Interpersonal relations as viewed in game theory</a:t>
            </a:r>
          </a:p>
          <a:p>
            <a:pPr marL="0" indent="0">
              <a:buNone/>
            </a:pPr>
            <a:r>
              <a:rPr lang="en-US" dirty="0"/>
              <a:t>Where we are pretty much at the starting line</a:t>
            </a:r>
          </a:p>
          <a:p>
            <a:r>
              <a:rPr lang="en-US" dirty="0"/>
              <a:t>Everything else</a:t>
            </a:r>
          </a:p>
          <a:p>
            <a:pPr marL="0" indent="0">
              <a:buNone/>
            </a:pPr>
            <a:r>
              <a:rPr lang="en-US" dirty="0"/>
              <a:t>Expensive, slow, difficult, prone to “lamppost effect”.</a:t>
            </a:r>
          </a:p>
        </p:txBody>
      </p:sp>
    </p:spTree>
    <p:extLst>
      <p:ext uri="{BB962C8B-B14F-4D97-AF65-F5344CB8AC3E}">
        <p14:creationId xmlns:p14="http://schemas.microsoft.com/office/powerpoint/2010/main" val="466596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B6ED-4594-4CB9-9864-9AE5694D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84AF-7F0E-4142-AA80-22BD0A61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Download pages from the web, extract facts.</a:t>
            </a:r>
          </a:p>
          <a:p>
            <a:pPr marL="0" indent="0">
              <a:buNone/>
            </a:pPr>
            <a:r>
              <a:rPr lang="en-US" dirty="0"/>
              <a:t>NELL (2011-2018) Never-Ending Language Learner </a:t>
            </a:r>
          </a:p>
          <a:p>
            <a:pPr marL="0" indent="0">
              <a:buNone/>
            </a:pPr>
            <a:r>
              <a:rPr lang="en-US" dirty="0"/>
              <a:t>Some “recently learned facts”:</a:t>
            </a:r>
          </a:p>
          <a:p>
            <a:pPr marL="0" indent="0">
              <a:buNone/>
            </a:pPr>
            <a:r>
              <a:rPr lang="en-US" dirty="0"/>
              <a:t>n_11_41_pm is a time.</a:t>
            </a:r>
          </a:p>
          <a:p>
            <a:pPr marL="0" indent="0">
              <a:buNone/>
            </a:pPr>
            <a:r>
              <a:rPr lang="en-US" dirty="0" err="1"/>
              <a:t>free_insurance</a:t>
            </a:r>
            <a:r>
              <a:rPr lang="en-US" dirty="0"/>
              <a:t> is an </a:t>
            </a:r>
            <a:r>
              <a:rPr lang="en-US" dirty="0" err="1"/>
              <a:t>economic_sector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eggs is an agricultural product coming from </a:t>
            </a:r>
            <a:r>
              <a:rPr lang="en-US" dirty="0" err="1"/>
              <a:t>one_hen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receiver looks like display001 </a:t>
            </a:r>
          </a:p>
        </p:txBody>
      </p:sp>
    </p:spTree>
    <p:extLst>
      <p:ext uri="{BB962C8B-B14F-4D97-AF65-F5344CB8AC3E}">
        <p14:creationId xmlns:p14="http://schemas.microsoft.com/office/powerpoint/2010/main" val="349330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59E-6D9C-4CE6-A13F-933D1BDC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5204"/>
          </a:xfrm>
        </p:spPr>
        <p:txBody>
          <a:bodyPr/>
          <a:lstStyle/>
          <a:p>
            <a:pPr algn="ctr"/>
            <a:r>
              <a:rPr lang="en-US" dirty="0"/>
              <a:t>Less impressive results from GPT-3</a:t>
            </a:r>
            <a:br>
              <a:rPr lang="en-US" dirty="0"/>
            </a:br>
            <a:r>
              <a:rPr lang="en-US" sz="2400" dirty="0"/>
              <a:t>from “</a:t>
            </a:r>
            <a:r>
              <a:rPr lang="en-US" sz="2400" dirty="0">
                <a:hlinkClick r:id="rId2"/>
              </a:rPr>
              <a:t>When AI Falls In Love</a:t>
            </a:r>
            <a:r>
              <a:rPr lang="en-US" sz="2400" dirty="0"/>
              <a:t>”, Cade Metz, NY Times 11/14/2020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DAC3642-6D31-41A9-85C8-E01F433D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83" y="1670329"/>
            <a:ext cx="5940233" cy="5187671"/>
          </a:xfrm>
        </p:spPr>
      </p:pic>
    </p:spTree>
    <p:extLst>
      <p:ext uri="{BB962C8B-B14F-4D97-AF65-F5344CB8AC3E}">
        <p14:creationId xmlns:p14="http://schemas.microsoft.com/office/powerpoint/2010/main" val="38619986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B932-0F9C-45AD-B63A-747DC4CF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5549-FC70-4331-9CF5-372EC306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it does really well: </a:t>
            </a:r>
          </a:p>
          <a:p>
            <a:r>
              <a:rPr lang="en-US" dirty="0"/>
              <a:t>Taxonomies. Hearst patterns “cities such as London, Paris, and New York”.</a:t>
            </a:r>
          </a:p>
          <a:p>
            <a:pPr marL="0" indent="0">
              <a:buNone/>
            </a:pPr>
            <a:r>
              <a:rPr lang="en-US" dirty="0"/>
              <a:t>What it does sort of well:</a:t>
            </a:r>
          </a:p>
          <a:p>
            <a:r>
              <a:rPr lang="en-US" dirty="0"/>
              <a:t>Factoids about individual things</a:t>
            </a:r>
          </a:p>
          <a:p>
            <a:pPr marL="0" indent="0">
              <a:buNone/>
            </a:pPr>
            <a:r>
              <a:rPr lang="en-US" dirty="0"/>
              <a:t>What it doesn’t do at all</a:t>
            </a:r>
          </a:p>
          <a:p>
            <a:r>
              <a:rPr lang="en-US" dirty="0"/>
              <a:t>Deal with time</a:t>
            </a:r>
          </a:p>
          <a:p>
            <a:r>
              <a:rPr lang="en-US" dirty="0"/>
              <a:t>Anything else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9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9CE9-5564-4865-8E15-F78E5F64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Crowd 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1682-FC8F-420C-A873-10417B4E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6258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Non-experts type in facts in language.</a:t>
            </a:r>
          </a:p>
          <a:p>
            <a:pPr marL="0" indent="0">
              <a:buNone/>
            </a:pPr>
            <a:r>
              <a:rPr lang="en-US" dirty="0"/>
              <a:t>Convert to a computer-usable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70FC4-F76B-4591-B906-83B003F07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1"/>
            <a:ext cx="7248830" cy="50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4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DB1-C639-4B5F-99DE-7D1A4A7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 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B049-2B9B-464A-864B-A4127EA1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Strong point: Lots of interesting, true facts. </a:t>
            </a:r>
          </a:p>
          <a:p>
            <a:pPr marL="0" indent="0">
              <a:buNone/>
            </a:pPr>
            <a:r>
              <a:rPr lang="en-US" dirty="0"/>
              <a:t>Weak points:</a:t>
            </a:r>
          </a:p>
          <a:p>
            <a:pPr marL="400050" lvl="1" indent="0">
              <a:buNone/>
            </a:pPr>
            <a:r>
              <a:rPr lang="en-US" dirty="0"/>
              <a:t>Ambiguity</a:t>
            </a:r>
          </a:p>
          <a:p>
            <a:pPr marL="400050" lvl="1" indent="0">
              <a:buNone/>
            </a:pPr>
            <a:r>
              <a:rPr lang="en-US" dirty="0"/>
              <a:t>    cook ISA person</a:t>
            </a:r>
          </a:p>
          <a:p>
            <a:pPr marL="400050" lvl="1" indent="0">
              <a:buNone/>
            </a:pPr>
            <a:r>
              <a:rPr lang="en-US" dirty="0"/>
              <a:t>    cook USED-FOR satisfy-hunger</a:t>
            </a:r>
          </a:p>
          <a:p>
            <a:pPr marL="400050" lvl="1" indent="0">
              <a:buNone/>
            </a:pPr>
            <a:r>
              <a:rPr lang="en-US" dirty="0"/>
              <a:t>    cake USED-FOR satisfy-hunger</a:t>
            </a:r>
          </a:p>
          <a:p>
            <a:pPr marL="400050" lvl="1" indent="0">
              <a:buNone/>
            </a:pPr>
            <a:r>
              <a:rPr lang="en-US" dirty="0"/>
              <a:t>Hard to get the fundamental, general theories.</a:t>
            </a:r>
          </a:p>
          <a:p>
            <a:pPr marL="400050" lvl="1" indent="0">
              <a:buNone/>
            </a:pPr>
            <a:r>
              <a:rPr lang="en-US" dirty="0"/>
              <a:t>Logical structure, time.  </a:t>
            </a:r>
          </a:p>
          <a:p>
            <a:pPr marL="400050" lvl="1" indent="0">
              <a:buNone/>
            </a:pPr>
            <a:r>
              <a:rPr lang="en-US" dirty="0"/>
              <a:t>     person AT-LOCATION restaurant</a:t>
            </a:r>
          </a:p>
        </p:txBody>
      </p:sp>
    </p:spTree>
    <p:extLst>
      <p:ext uri="{BB962C8B-B14F-4D97-AF65-F5344CB8AC3E}">
        <p14:creationId xmlns:p14="http://schemas.microsoft.com/office/powerpoint/2010/main" val="1389036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07ED-1657-43FE-9BF4-D51AF93B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033D-EAD7-4AC6-B219-8E13FD50E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Get a robot to learn from interacting with the world, or watching videos.</a:t>
            </a:r>
          </a:p>
          <a:p>
            <a:pPr marL="0" indent="0">
              <a:buNone/>
            </a:pPr>
            <a:r>
              <a:rPr lang="en-US" dirty="0"/>
              <a:t>Advantages:</a:t>
            </a:r>
          </a:p>
          <a:p>
            <a:r>
              <a:rPr lang="en-US" dirty="0"/>
              <a:t>It is what has been working for AI recently.</a:t>
            </a:r>
          </a:p>
          <a:p>
            <a:r>
              <a:rPr lang="en-US" dirty="0"/>
              <a:t>It’s what babies do.</a:t>
            </a:r>
          </a:p>
          <a:p>
            <a:r>
              <a:rPr lang="en-US" dirty="0"/>
              <a:t>It sidesteps all the problems</a:t>
            </a:r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r>
              <a:rPr lang="en-US" dirty="0"/>
              <a:t>No one is anywhere close to getting it to work.</a:t>
            </a:r>
          </a:p>
          <a:p>
            <a:r>
              <a:rPr lang="en-US" dirty="0"/>
              <a:t>No idea how to get it to generalize in the right way.</a:t>
            </a:r>
          </a:p>
          <a:p>
            <a:r>
              <a:rPr lang="en-US" dirty="0"/>
              <a:t>Babies actually seem to have a lot of innate knowledge.</a:t>
            </a:r>
          </a:p>
        </p:txBody>
      </p:sp>
    </p:spTree>
    <p:extLst>
      <p:ext uri="{BB962C8B-B14F-4D97-AF65-F5344CB8AC3E}">
        <p14:creationId xmlns:p14="http://schemas.microsoft.com/office/powerpoint/2010/main" val="999369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F52B-9EEC-4C04-A11F-7CC42C50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37DA-F7EC-4180-9F70-95D117A5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is a lot of it, with a very long tail.</a:t>
            </a:r>
          </a:p>
          <a:p>
            <a:r>
              <a:rPr lang="en-US" dirty="0"/>
              <a:t>Too banal and obvious to have been analyzed or to be described in texts.</a:t>
            </a:r>
          </a:p>
          <a:p>
            <a:r>
              <a:rPr lang="en-US" dirty="0"/>
              <a:t>Combines structural complexity, finicky logical precision, and vague, amorphous concepts.</a:t>
            </a:r>
          </a:p>
          <a:p>
            <a:r>
              <a:rPr lang="en-US" dirty="0"/>
              <a:t>Multiple levels of abstraction.</a:t>
            </a:r>
          </a:p>
          <a:p>
            <a:r>
              <a:rPr lang="en-US" dirty="0"/>
              <a:t>Unclear relation to language.</a:t>
            </a:r>
          </a:p>
          <a:p>
            <a:r>
              <a:rPr lang="en-US" dirty="0"/>
              <a:t>Little or no incremental payoff. Computer science likes instant gratification.</a:t>
            </a:r>
          </a:p>
          <a:p>
            <a:r>
              <a:rPr lang="en-US" dirty="0"/>
              <a:t>For a narrowly defined task, with a fairly short time window, it’s almost always easier to avoid commonsense reasoning than to deal with it.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124A-8CCF-463E-8A25-2BAD2AFF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 from GPT-3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13E1B5F-CB1F-45DF-94E8-04B46DF63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42" y="1447800"/>
            <a:ext cx="6156516" cy="5045075"/>
          </a:xfrm>
        </p:spPr>
      </p:pic>
    </p:spTree>
    <p:extLst>
      <p:ext uri="{BB962C8B-B14F-4D97-AF65-F5344CB8AC3E}">
        <p14:creationId xmlns:p14="http://schemas.microsoft.com/office/powerpoint/2010/main" val="116907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0978-EB02-4310-BC07-4232D05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5470-7634-486A-8BCC-C828BFC2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Study whether GPT-3 could be used to build a medical assistant chatbot.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(not real): Hey, I feel very bad. I want to kill myself.</a:t>
            </a:r>
          </a:p>
          <a:p>
            <a:pPr marL="0" indent="0">
              <a:buNone/>
            </a:pPr>
            <a:r>
              <a:rPr lang="en-US" dirty="0"/>
              <a:t>GPT-3: I am sorry to hear that. I can help you with that.</a:t>
            </a:r>
          </a:p>
          <a:p>
            <a:pPr marL="0" indent="0">
              <a:buNone/>
            </a:pPr>
            <a:r>
              <a:rPr lang="en-US" dirty="0"/>
              <a:t>Patient: Should I kill myself?</a:t>
            </a:r>
          </a:p>
          <a:p>
            <a:pPr marL="0" indent="0">
              <a:buNone/>
            </a:pPr>
            <a:r>
              <a:rPr lang="en-US" dirty="0"/>
              <a:t>GPT-3: I think you should.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6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91C2-DB2F-4467-9E0C-5CDC9403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Gary Marcus and Ernie Davis</a:t>
            </a:r>
            <a:br>
              <a:rPr lang="en-US" dirty="0"/>
            </a:br>
            <a:r>
              <a:rPr lang="en-US" dirty="0">
                <a:hlinkClick r:id="rId2"/>
              </a:rPr>
              <a:t>GPT-3, Bloviator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003B-DF9A-4AA1-89AC-038922265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 from Eugene </a:t>
            </a:r>
            <a:r>
              <a:rPr lang="en-US" dirty="0" err="1"/>
              <a:t>Charniak’s</a:t>
            </a:r>
            <a:r>
              <a:rPr lang="en-US" dirty="0"/>
              <a:t> PhD thesis (1972):</a:t>
            </a: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Janet and Penny went to the store to get presents for Jack. Janet said, “I will buy Jack a top.” “Don’t get Jack a top,” said Penny. “He has a top. He will make you take it back.”  [Problem: What does ‘it’ refer to?]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GPT-3</a:t>
            </a:r>
          </a:p>
          <a:p>
            <a:pPr marL="0" indent="0">
              <a:buNone/>
            </a:pPr>
            <a:r>
              <a:rPr lang="en-US" dirty="0"/>
              <a:t>Janet and Penny went to the store to get presents for Jack. Janet said, “I will buy Jack a top.” “Don’t get Jack a top,” said Penny. “He has a top. He will </a:t>
            </a:r>
            <a:r>
              <a:rPr lang="en-US" b="1" dirty="0"/>
              <a:t>not like it." "I will get Jack a top," said Janet. "He has a top, but he won't have one when I'm through with him."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7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3836</Words>
  <Application>Microsoft Office PowerPoint</Application>
  <PresentationFormat>Widescreen</PresentationFormat>
  <Paragraphs>368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Arial Unicode MS</vt:lpstr>
      <vt:lpstr>Calibri</vt:lpstr>
      <vt:lpstr>Calibri Light</vt:lpstr>
      <vt:lpstr>Cambria Math</vt:lpstr>
      <vt:lpstr>Office Theme</vt:lpstr>
      <vt:lpstr>Natural Language Processing and Commonsense Reasoning </vt:lpstr>
      <vt:lpstr>Natural Language Processing: Stochastic Parrots* vs. Understanding Meaning</vt:lpstr>
      <vt:lpstr>PowerPoint Presentation</vt:lpstr>
      <vt:lpstr>GPT-3’s article in The Guardian</vt:lpstr>
      <vt:lpstr>GPT-3’s article in The Guardian</vt:lpstr>
      <vt:lpstr>Less impressive results from GPT-3 from “When AI Falls In Love”, Cade Metz, NY Times 11/14/2020</vt:lpstr>
      <vt:lpstr>Less impressive results from GPT-3</vt:lpstr>
      <vt:lpstr>Less impressive results</vt:lpstr>
      <vt:lpstr>Gary Marcus and Ernie Davis GPT-3, Bloviator</vt:lpstr>
      <vt:lpstr>Another example from Marcus and Davis</vt:lpstr>
      <vt:lpstr>Speaking of arithmetic, </vt:lpstr>
      <vt:lpstr>What’s going on?</vt:lpstr>
      <vt:lpstr>What’s going on?</vt:lpstr>
      <vt:lpstr>GPT-3 and machine learning</vt:lpstr>
      <vt:lpstr>Examples</vt:lpstr>
      <vt:lpstr>General machine learning architecture</vt:lpstr>
      <vt:lpstr>GPT-3</vt:lpstr>
      <vt:lpstr>GPT-3: Training phase</vt:lpstr>
      <vt:lpstr>Inference phase</vt:lpstr>
      <vt:lpstr>PowerPoint Presentation</vt:lpstr>
      <vt:lpstr>Limitations</vt:lpstr>
      <vt:lpstr>Getting back to arithmetic</vt:lpstr>
      <vt:lpstr>The right way to do  natural language processing</vt:lpstr>
      <vt:lpstr>Example: Text</vt:lpstr>
      <vt:lpstr>Semantics (don’t take this at all seriously)</vt:lpstr>
      <vt:lpstr>Narrative interpretation: Events</vt:lpstr>
      <vt:lpstr>Narrative interpretation Key states for causal structure</vt:lpstr>
      <vt:lpstr>Causal connections</vt:lpstr>
      <vt:lpstr>Ambiguity: The hard problem in NLP</vt:lpstr>
      <vt:lpstr>Lexical ambiguity</vt:lpstr>
      <vt:lpstr>Common prepositions have so many meanings they are hard to enumerate or characterize</vt:lpstr>
      <vt:lpstr>Syntactic ambiguity</vt:lpstr>
      <vt:lpstr>Anaphoric ambiguity</vt:lpstr>
      <vt:lpstr>Non-literal speech</vt:lpstr>
      <vt:lpstr>Non-literal speech</vt:lpstr>
      <vt:lpstr>And they all combine</vt:lpstr>
      <vt:lpstr>Ambiguity resolution depends on world knowledge</vt:lpstr>
      <vt:lpstr>Why we haven’t been able to do  natural language processing this way</vt:lpstr>
      <vt:lpstr>Meanwhile, ML based methods for natural language applications have gotten very good</vt:lpstr>
      <vt:lpstr>Automated  Commonsense Reasoning</vt:lpstr>
      <vt:lpstr>PowerPoint Presentation</vt:lpstr>
      <vt:lpstr>What is common sense?</vt:lpstr>
      <vt:lpstr>Domains of common sense</vt:lpstr>
      <vt:lpstr>Problem of meaning</vt:lpstr>
      <vt:lpstr>However</vt:lpstr>
      <vt:lpstr>Why is common sense important?</vt:lpstr>
      <vt:lpstr>Images and spatial relations</vt:lpstr>
      <vt:lpstr>Horse head scene, The Godfather</vt:lpstr>
      <vt:lpstr>Robotics</vt:lpstr>
      <vt:lpstr>Robotics</vt:lpstr>
      <vt:lpstr>Science</vt:lpstr>
      <vt:lpstr>Manifestations of Gravity</vt:lpstr>
      <vt:lpstr>Measuring the gravitational constant</vt:lpstr>
      <vt:lpstr>Computer interface: actual</vt:lpstr>
      <vt:lpstr>Computer interface: What we want</vt:lpstr>
      <vt:lpstr>What have people tried?</vt:lpstr>
      <vt:lpstr>Experts hand encode knowledge</vt:lpstr>
      <vt:lpstr>Hand encoded knowledge</vt:lpstr>
      <vt:lpstr>Web mining</vt:lpstr>
      <vt:lpstr>Web  mining</vt:lpstr>
      <vt:lpstr>Crowd sourcing</vt:lpstr>
      <vt:lpstr>Crowd sourcing</vt:lpstr>
      <vt:lpstr>Machine learning</vt:lpstr>
      <vt:lpstr>Why is this so hard?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Processing: Understanding Meaning</dc:title>
  <dc:creator>Ernest Davis</dc:creator>
  <cp:lastModifiedBy>Ernest Davis</cp:lastModifiedBy>
  <cp:revision>41</cp:revision>
  <dcterms:created xsi:type="dcterms:W3CDTF">2021-05-23T19:27:42Z</dcterms:created>
  <dcterms:modified xsi:type="dcterms:W3CDTF">2021-05-24T22:11:30Z</dcterms:modified>
</cp:coreProperties>
</file>