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0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2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90CF3-DF1F-48B1-A38B-F69A17DED2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36225-B31E-49FA-91CF-4133869DB5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CB7D73-7C07-434E-A66B-59AD8827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72508-E243-4207-B57C-F14BF98B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AB949-44E7-4DB9-8DFD-5E079F6D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2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E6130-31CE-4CC0-977B-C24D78408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956AF-4A44-4619-A293-AB867B42C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974CF-DEAE-4829-9353-1F914C28E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FE9B9-BF27-468B-BDCB-20EFB3EBD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39773-A419-462B-9015-04198FFC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0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71DD04-A5FA-4575-99FC-803B19D245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EAEB51-CAB4-42FD-8DCA-1F1767429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B3C61-CE77-4B2A-B958-8E38B2A45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23E08-602D-4246-BE02-E60301A02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5F83A-34ED-4588-B88C-67BBEA4B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6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4F532-AC34-4ECB-8EC4-6BD616922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36DD-350C-4363-8DC8-0664CAAFC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264EC-B090-42F6-8954-BAC0341C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786EF-2BD4-47FE-A451-F315F78B5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246C0-38E4-4D50-BE72-8B1C0C7F0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3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1F274-F75D-4F12-B3B5-64E792A66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54B15-A267-4DD6-9398-4AADA3DFA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8EB13-A534-431C-AB96-811A10668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0B21A-FA78-47F3-B590-2DD68F1FC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1447-7442-45A6-B1E2-03CA86A2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A9C78-03A2-4A49-A2EA-5A9CFECC2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59DB1-8A5D-4C1D-A2B6-1A081AE8C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D4BE85-446F-40F9-9EC2-9C7C24778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14CB1-265D-49E5-8D6E-D569D4D3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382E5-BD00-4EA6-BA5E-26AEE35D3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E3CCB-D9CE-45D8-996A-88A8ABBAE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9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7EDE1-E27C-4763-A192-EFE1A70DA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BC171-9C67-4897-ADE1-FF92D8244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E6B30-CA3D-4D61-B868-0B6EC6121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FD69F1-464C-4E2C-B9E3-D5E824B19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727324-907A-4786-BC75-D2B50A232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3C8D39-AC30-4219-BC5E-A7C542A70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9898E0-78C4-456F-ADDC-7BF0740FA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283DD6-1603-4EF9-9DE3-E2BB31D63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4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1D091-37F8-49F0-B80F-C46B18380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A1349B-AB20-4002-9E6E-AB5E346F6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2CDF19-848B-4923-B361-03E7D6E26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76C1A-9093-4516-8C8F-986A7901D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0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47CC4C-AB22-4BB4-A1CE-AE7020BB4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039978-6945-4942-9401-92567864B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1454D-CA8B-4CC5-86CA-231A03138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0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EB9A-0D70-4739-B98B-087C97139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C892D-8CA4-4683-BD60-550BF9E07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8D3917-CA26-4F92-A4E5-02A453F584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E9A7A-8449-453C-B3EE-7408D0ECA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28F05-8E45-4D77-B0E1-B135E06A2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A9EE8-A761-4E36-8ABE-246FDA0C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6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EC0C5-0C26-4B34-8F9C-20DA29C0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450D24-4B77-468D-9DE3-19BF8DE4D2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572128-4FB9-46F4-9BB2-C6FCAE584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03EA1-BF74-4A1A-9C57-D754E8AD5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97EA8-A6FD-4356-ABC7-2FBD780CB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AD30B-B87C-4FB8-B32E-B22D066D4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82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23102D-AA9E-4EFE-A49C-F3FD17A26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D36E7-0529-43A6-B416-84DF9AA44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C5484-AF10-487F-833D-3830F51A9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F681B-F025-4124-8039-970DD0306160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F6B2-3867-427D-8278-EB2482E10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71D39-9B68-4013-8885-72ADCFBF5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EBBFD-E895-4B95-8D1F-D2FB1C3F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1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hansidm/mcs-benchmarks/wiki" TargetMode="External"/><Relationship Id="rId2" Type="http://schemas.openxmlformats.org/officeDocument/2006/relationships/hyperlink" Target="http://cs.nyu.edu/~davise/Benchmark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0FD2B-2564-4512-AA51-29C05FCBB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Commonsense benchmarks and datasets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C0452D-5596-45C9-8049-8AD859A27F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Informal Discussion, KR 2021</a:t>
            </a:r>
          </a:p>
          <a:p>
            <a:pPr algn="r"/>
            <a:r>
              <a:rPr lang="en-US" dirty="0"/>
              <a:t>November 10, 2021</a:t>
            </a:r>
          </a:p>
          <a:p>
            <a:pPr algn="r"/>
            <a:r>
              <a:rPr lang="en-US" dirty="0"/>
              <a:t>Ernest Davis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35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D503-4F11-44CC-B522-9A70ACDA2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sense is a hot topic in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67E9B-1257-4FBE-BA09-4D2BE977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280"/>
            <a:ext cx="10515600" cy="46986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Dozens of data sets / benchmarks (counting just those focused on “commonsense”). </a:t>
            </a:r>
          </a:p>
          <a:p>
            <a:pPr marL="0" indent="0">
              <a:buNone/>
            </a:pPr>
            <a:r>
              <a:rPr lang="en-US" sz="1900" dirty="0"/>
              <a:t>List: </a:t>
            </a:r>
            <a:r>
              <a:rPr lang="en-US" sz="1900" dirty="0">
                <a:hlinkClick r:id="rId2"/>
              </a:rPr>
              <a:t>http://cs.nyu.edu/~davise/Benchmarks/</a:t>
            </a:r>
            <a:endParaRPr lang="en-US" sz="1900" dirty="0"/>
          </a:p>
          <a:p>
            <a:pPr marL="0" indent="0">
              <a:buNone/>
            </a:pPr>
            <a:r>
              <a:rPr lang="en-US" sz="1900" dirty="0"/>
              <a:t>Coming in Wiki form: </a:t>
            </a:r>
            <a:r>
              <a:rPr lang="en-US" sz="1900" dirty="0">
                <a:hlinkClick r:id="rId3"/>
              </a:rPr>
              <a:t>https://github.com/hansidm/mcs-benchmarks/wiki</a:t>
            </a:r>
            <a:endParaRPr lang="en-US" sz="1900" dirty="0"/>
          </a:p>
          <a:p>
            <a:pPr marL="0" indent="0">
              <a:buNone/>
            </a:pPr>
            <a:r>
              <a:rPr lang="en-US" b="1" dirty="0"/>
              <a:t>Modalities:</a:t>
            </a:r>
          </a:p>
          <a:p>
            <a:r>
              <a:rPr lang="en-US" dirty="0"/>
              <a:t>Text (e.g. Winograd, PIQA)</a:t>
            </a:r>
          </a:p>
          <a:p>
            <a:r>
              <a:rPr lang="en-US" dirty="0"/>
              <a:t>Images (e.g. VCR)</a:t>
            </a:r>
          </a:p>
          <a:p>
            <a:r>
              <a:rPr lang="en-US" dirty="0"/>
              <a:t>Video (e.g. CATER, CLEVRER)</a:t>
            </a:r>
          </a:p>
          <a:p>
            <a:r>
              <a:rPr lang="en-US" dirty="0"/>
              <a:t>Simulated environment (e.g. </a:t>
            </a:r>
            <a:r>
              <a:rPr lang="en-US" dirty="0" err="1"/>
              <a:t>AnimalAI</a:t>
            </a:r>
            <a:r>
              <a:rPr lang="en-US" dirty="0"/>
              <a:t>, </a:t>
            </a:r>
            <a:r>
              <a:rPr lang="en-US" dirty="0" err="1"/>
              <a:t>ThreeDWorld</a:t>
            </a:r>
            <a:r>
              <a:rPr lang="en-US" dirty="0"/>
              <a:t>)</a:t>
            </a:r>
          </a:p>
          <a:p>
            <a:r>
              <a:rPr lang="en-US" dirty="0"/>
              <a:t>Symbolic/Knowledge graphs (e.g. </a:t>
            </a:r>
            <a:r>
              <a:rPr lang="en-US" dirty="0" err="1"/>
              <a:t>ConceptNet</a:t>
            </a:r>
            <a:r>
              <a:rPr lang="en-US" dirty="0"/>
              <a:t>, Atomic, CYC)</a:t>
            </a:r>
          </a:p>
          <a:p>
            <a:pPr marL="0" indent="0">
              <a:buNone/>
            </a:pPr>
            <a:r>
              <a:rPr lang="en-US" b="1" dirty="0"/>
              <a:t>Domains: </a:t>
            </a:r>
            <a:r>
              <a:rPr lang="en-US" dirty="0"/>
              <a:t>Temporal, spatial, physical, social …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4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AA28-B028-4EEF-BA70-098CD89E1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created?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7DC72-8FEA-43CC-887D-B4B05D193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Experts (e.g. CYC,  </a:t>
            </a:r>
            <a:r>
              <a:rPr lang="en-US" dirty="0" err="1"/>
              <a:t>ThreeDWorld</a:t>
            </a:r>
            <a:r>
              <a:rPr lang="en-US" dirty="0"/>
              <a:t>)</a:t>
            </a:r>
          </a:p>
          <a:p>
            <a:r>
              <a:rPr lang="en-US" dirty="0"/>
              <a:t>Crowd-sourced (e.g. </a:t>
            </a:r>
            <a:r>
              <a:rPr lang="en-US" dirty="0" err="1"/>
              <a:t>ConceptNet</a:t>
            </a:r>
            <a:r>
              <a:rPr lang="en-US" dirty="0"/>
              <a:t>, ATOMIC)</a:t>
            </a:r>
          </a:p>
          <a:p>
            <a:r>
              <a:rPr lang="en-US" dirty="0"/>
              <a:t>Gamification (e.g. Commonsense QA 2.0)</a:t>
            </a:r>
          </a:p>
          <a:p>
            <a:r>
              <a:rPr lang="en-US" dirty="0"/>
              <a:t>Collected from web resources (e.g. </a:t>
            </a:r>
            <a:r>
              <a:rPr lang="en-US" dirty="0" err="1"/>
              <a:t>RiddleSense</a:t>
            </a:r>
            <a:r>
              <a:rPr lang="en-US" dirty="0"/>
              <a:t>, </a:t>
            </a:r>
            <a:r>
              <a:rPr lang="en-US" dirty="0" err="1"/>
              <a:t>CosmosQA</a:t>
            </a:r>
            <a:r>
              <a:rPr lang="en-US" dirty="0"/>
              <a:t>)</a:t>
            </a:r>
          </a:p>
          <a:p>
            <a:r>
              <a:rPr lang="en-US" dirty="0"/>
              <a:t>Created synthetically (</a:t>
            </a:r>
            <a:r>
              <a:rPr lang="en-US" dirty="0" err="1"/>
              <a:t>CycIC</a:t>
            </a:r>
            <a:r>
              <a:rPr lang="en-US" dirty="0"/>
              <a:t>, PROST)</a:t>
            </a:r>
          </a:p>
          <a:p>
            <a:pPr marL="0" indent="0">
              <a:buNone/>
            </a:pPr>
            <a:r>
              <a:rPr lang="en-US" dirty="0"/>
              <a:t>Often a combination: E.g. in </a:t>
            </a:r>
            <a:r>
              <a:rPr lang="en-US" dirty="0" err="1"/>
              <a:t>CosmosQA</a:t>
            </a:r>
            <a:r>
              <a:rPr lang="en-US" dirty="0"/>
              <a:t>, the texts and correct answers were collected from the web, while the distractor answers were crowd-sourced.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3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DD2BA-78E2-43CD-BEEC-1CB7C431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Bias</a:t>
            </a:r>
          </a:p>
        </p:txBody>
      </p:sp>
      <p:pic>
        <p:nvPicPr>
          <p:cNvPr id="6" name="Content Placeholder 5" descr="A group of people standing in front of a car&#10;&#10;Description automatically generated with low confidence">
            <a:extLst>
              <a:ext uri="{FF2B5EF4-FFF2-40B4-BE49-F238E27FC236}">
                <a16:creationId xmlns:a16="http://schemas.microsoft.com/office/drawing/2014/main" id="{D4383C4A-0308-45BA-B010-AAC0592163F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79" y="1971041"/>
            <a:ext cx="5410021" cy="3049284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3B9DA1-3E86-4D9A-947D-575DEC457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365125"/>
            <a:ext cx="5257800" cy="61277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Question: Where are [1] and [2] walking?</a:t>
            </a:r>
          </a:p>
          <a:p>
            <a:pPr marL="0" indent="0">
              <a:buNone/>
            </a:pPr>
            <a:r>
              <a:rPr lang="en-US" sz="2400" dirty="0"/>
              <a:t>Answer:</a:t>
            </a:r>
          </a:p>
          <a:p>
            <a:r>
              <a:rPr lang="en-US" sz="2400" dirty="0"/>
              <a:t>Walking home from school.</a:t>
            </a:r>
          </a:p>
          <a:p>
            <a:r>
              <a:rPr lang="en-US" sz="2400" dirty="0"/>
              <a:t>[1,2] are walking down an old abandoned street.</a:t>
            </a:r>
          </a:p>
          <a:p>
            <a:r>
              <a:rPr lang="en-US" sz="2400" dirty="0"/>
              <a:t>They are walking up the stairs to a church.</a:t>
            </a:r>
          </a:p>
          <a:p>
            <a:r>
              <a:rPr lang="en-US" sz="2400" dirty="0"/>
              <a:t>They are walking in the back yard.</a:t>
            </a:r>
          </a:p>
          <a:p>
            <a:pPr marL="0" indent="0">
              <a:buNone/>
            </a:pPr>
            <a:r>
              <a:rPr lang="en-US" sz="2400" dirty="0"/>
              <a:t>Rationale:</a:t>
            </a:r>
          </a:p>
          <a:p>
            <a:r>
              <a:rPr lang="en-US" sz="2400" dirty="0"/>
              <a:t>They are walking up the steps into the building.</a:t>
            </a:r>
          </a:p>
          <a:p>
            <a:r>
              <a:rPr lang="en-US" sz="2400" dirty="0"/>
              <a:t>People walking down the stair are coming down from a more elevated area.</a:t>
            </a:r>
          </a:p>
          <a:p>
            <a:r>
              <a:rPr lang="en-US" sz="2400" dirty="0"/>
              <a:t>That is traditionally where people get married.</a:t>
            </a:r>
            <a:br>
              <a:rPr lang="en-US" sz="2400" dirty="0"/>
            </a:br>
            <a:r>
              <a:rPr lang="en-US" sz="2400" dirty="0"/>
              <a:t>                              </a:t>
            </a:r>
            <a:r>
              <a:rPr lang="en-US" sz="3000" dirty="0"/>
              <a:t>VCR</a:t>
            </a:r>
          </a:p>
        </p:txBody>
      </p:sp>
    </p:spTree>
    <p:extLst>
      <p:ext uri="{BB962C8B-B14F-4D97-AF65-F5344CB8AC3E}">
        <p14:creationId xmlns:p14="http://schemas.microsoft.com/office/powerpoint/2010/main" val="187062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216DD-E0EF-4986-967A-1AB7EAEA0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93B2C-200F-4C78-9055-0BDA5B828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English-language bias: large, but actually not as bad as I thought. </a:t>
            </a:r>
            <a:r>
              <a:rPr lang="en-US" dirty="0" err="1"/>
              <a:t>ConceptNet</a:t>
            </a:r>
            <a:r>
              <a:rPr lang="en-US" dirty="0"/>
              <a:t> exists in 83 languages. Winograd SC has been translated into 8. There is a version of </a:t>
            </a:r>
            <a:r>
              <a:rPr lang="en-US" dirty="0" err="1"/>
              <a:t>CommonGen</a:t>
            </a:r>
            <a:r>
              <a:rPr lang="en-US" dirty="0"/>
              <a:t> in Korean. There are multi-lingual versions of CODAH and CSQA in 15 languages.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 too often, unacceptable gender, racial, ethnic etc. biases.</a:t>
            </a:r>
          </a:p>
        </p:txBody>
      </p:sp>
    </p:spTree>
    <p:extLst>
      <p:ext uri="{BB962C8B-B14F-4D97-AF65-F5344CB8AC3E}">
        <p14:creationId xmlns:p14="http://schemas.microsoft.com/office/powerpoint/2010/main" val="47109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AAF57-08D0-49DC-A7BC-2750C006D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Flaws in datasets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B6E88-93C1-4A2F-93EC-2660425E4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Easier than intended: </a:t>
            </a:r>
            <a:r>
              <a:rPr lang="en-US" dirty="0"/>
              <a:t>“In the storm, the tree fell down and crashed through the roof of my house. Now, I have to get </a:t>
            </a:r>
            <a:r>
              <a:rPr lang="en-US" b="1" dirty="0"/>
              <a:t>it </a:t>
            </a:r>
            <a:r>
              <a:rPr lang="en-US" dirty="0"/>
              <a:t>repaired.” (WSC)</a:t>
            </a:r>
          </a:p>
          <a:p>
            <a:r>
              <a:rPr lang="en-US" b="1" dirty="0"/>
              <a:t>Flawed English:  </a:t>
            </a:r>
            <a:r>
              <a:rPr lang="en-US" dirty="0"/>
              <a:t>“Growing up on a farm near St. Paul, L. Mark Bailey didn't dream of becoming a judge. What did Mark do right after he found out that he became a judge?” </a:t>
            </a:r>
            <a:r>
              <a:rPr lang="en-US" i="1" dirty="0"/>
              <a:t>Distractor answer</a:t>
            </a:r>
            <a:r>
              <a:rPr lang="en-US" dirty="0"/>
              <a:t>: “he dream of participating himself.” (MC-TACO – tests of temporal reasoning)</a:t>
            </a:r>
          </a:p>
          <a:p>
            <a:r>
              <a:rPr lang="en-US" b="1" dirty="0"/>
              <a:t>Dubious pragmatics: </a:t>
            </a:r>
            <a:r>
              <a:rPr lang="en-US" dirty="0"/>
              <a:t>“It is easy to escape safely from a house that is on fire but not from a shed. This is because the _ is flammable.” (</a:t>
            </a:r>
            <a:r>
              <a:rPr lang="en-US" dirty="0" err="1"/>
              <a:t>Winogrande</a:t>
            </a:r>
            <a:r>
              <a:rPr lang="en-US" dirty="0"/>
              <a:t>)</a:t>
            </a:r>
          </a:p>
          <a:p>
            <a:r>
              <a:rPr lang="en-US" b="1" dirty="0"/>
              <a:t>Repeated question: </a:t>
            </a:r>
            <a:r>
              <a:rPr lang="en-US" dirty="0"/>
              <a:t>The first version of </a:t>
            </a:r>
            <a:r>
              <a:rPr lang="en-US" dirty="0" err="1"/>
              <a:t>CycIC</a:t>
            </a:r>
            <a:r>
              <a:rPr lang="en-US" dirty="0"/>
              <a:t> had one question repeated word-for-word 8 times in the training set.</a:t>
            </a:r>
          </a:p>
          <a:p>
            <a:r>
              <a:rPr lang="en-US" b="1" dirty="0"/>
              <a:t>Is this commonsense? </a:t>
            </a:r>
            <a:r>
              <a:rPr lang="en-US" dirty="0"/>
              <a:t>Knowing the relative size of a heart vs. an inhaler cannister (</a:t>
            </a:r>
            <a:r>
              <a:rPr lang="en-US" dirty="0" err="1"/>
              <a:t>CycIC</a:t>
            </a:r>
            <a:r>
              <a:rPr lang="en-US" dirty="0"/>
              <a:t>).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4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D104-3192-4F64-8978-9C50DCB9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Coverage of data set / recall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0E8B8-5293-4442-8FC2-D97129935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fraction of commonsense knowledge generally, or of any subcategory of commonsense knowledge, does the data set test / the knowledge graph express</a:t>
            </a:r>
            <a:r>
              <a:rPr lang="en-US"/>
              <a:t>?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We have absolutely no clue. No idea what would be a reasonable measure, let alone how to measure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75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58825-4347-427D-BB3D-64811F49A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230DC-8BD8-4729-84A6-CA3231BBB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5400" dirty="0"/>
              <a:t>What are we trying to accomplish?</a:t>
            </a:r>
          </a:p>
        </p:txBody>
      </p:sp>
    </p:spTree>
    <p:extLst>
      <p:ext uri="{BB962C8B-B14F-4D97-AF65-F5344CB8AC3E}">
        <p14:creationId xmlns:p14="http://schemas.microsoft.com/office/powerpoint/2010/main" val="354349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597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Commonsense benchmarks and datasets</vt:lpstr>
      <vt:lpstr>Common sense is a hot topic in AI</vt:lpstr>
      <vt:lpstr>How created?</vt:lpstr>
      <vt:lpstr>Cultural Bias</vt:lpstr>
      <vt:lpstr>Biases</vt:lpstr>
      <vt:lpstr>Flaws in datasets</vt:lpstr>
      <vt:lpstr>Coverage of data set / recall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Commonsense benchmarks and datasets</dc:title>
  <dc:creator>Ernest Davis</dc:creator>
  <cp:lastModifiedBy>Ernest Davis</cp:lastModifiedBy>
  <cp:revision>9</cp:revision>
  <dcterms:created xsi:type="dcterms:W3CDTF">2021-10-31T18:10:41Z</dcterms:created>
  <dcterms:modified xsi:type="dcterms:W3CDTF">2021-11-07T23:24:40Z</dcterms:modified>
</cp:coreProperties>
</file>