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76"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93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CDB6AA-FFCE-402C-AF6A-4F15A4966FE6}" type="datetimeFigureOut">
              <a:rPr lang="en-US" smtClean="0"/>
              <a:t>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95BFA8-D74E-4CE1-8BCD-37A4B75C99AB}" type="slidenum">
              <a:rPr lang="en-US" smtClean="0"/>
              <a:t>‹#›</a:t>
            </a:fld>
            <a:endParaRPr lang="en-US"/>
          </a:p>
        </p:txBody>
      </p:sp>
    </p:spTree>
    <p:extLst>
      <p:ext uri="{BB962C8B-B14F-4D97-AF65-F5344CB8AC3E}">
        <p14:creationId xmlns:p14="http://schemas.microsoft.com/office/powerpoint/2010/main" val="1377246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DB5065-0F3D-4E88-8953-240817F28E0D}" type="slidenum">
              <a:rPr lang="en-US" smtClean="0"/>
              <a:t>16</a:t>
            </a:fld>
            <a:endParaRPr lang="en-US"/>
          </a:p>
        </p:txBody>
      </p:sp>
    </p:spTree>
    <p:extLst>
      <p:ext uri="{BB962C8B-B14F-4D97-AF65-F5344CB8AC3E}">
        <p14:creationId xmlns:p14="http://schemas.microsoft.com/office/powerpoint/2010/main" val="1113523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E45ED4-2532-457F-B58A-AE1C38EDD8C0}"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4154804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45ED4-2532-457F-B58A-AE1C38EDD8C0}"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199169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45ED4-2532-457F-B58A-AE1C38EDD8C0}"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1870888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45ED4-2532-457F-B58A-AE1C38EDD8C0}"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775007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45ED4-2532-457F-B58A-AE1C38EDD8C0}"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337827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E45ED4-2532-457F-B58A-AE1C38EDD8C0}"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428760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E45ED4-2532-457F-B58A-AE1C38EDD8C0}"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247825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E45ED4-2532-457F-B58A-AE1C38EDD8C0}"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1039893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45ED4-2532-457F-B58A-AE1C38EDD8C0}"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366832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45ED4-2532-457F-B58A-AE1C38EDD8C0}"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4108582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45ED4-2532-457F-B58A-AE1C38EDD8C0}"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3E296-9768-4755-9DF3-42A66A6A3DBC}" type="slidenum">
              <a:rPr lang="en-US" smtClean="0"/>
              <a:t>‹#›</a:t>
            </a:fld>
            <a:endParaRPr lang="en-US"/>
          </a:p>
        </p:txBody>
      </p:sp>
    </p:spTree>
    <p:extLst>
      <p:ext uri="{BB962C8B-B14F-4D97-AF65-F5344CB8AC3E}">
        <p14:creationId xmlns:p14="http://schemas.microsoft.com/office/powerpoint/2010/main" val="203754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45ED4-2532-457F-B58A-AE1C38EDD8C0}" type="datetimeFigureOut">
              <a:rPr lang="en-US" smtClean="0"/>
              <a:t>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3E296-9768-4755-9DF3-42A66A6A3DBC}" type="slidenum">
              <a:rPr lang="en-US" smtClean="0"/>
              <a:t>‹#›</a:t>
            </a:fld>
            <a:endParaRPr lang="en-US"/>
          </a:p>
        </p:txBody>
      </p:sp>
    </p:spTree>
    <p:extLst>
      <p:ext uri="{BB962C8B-B14F-4D97-AF65-F5344CB8AC3E}">
        <p14:creationId xmlns:p14="http://schemas.microsoft.com/office/powerpoint/2010/main" val="3322508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Four Challenges </a:t>
            </a:r>
            <a:br>
              <a:rPr lang="en-US" dirty="0" smtClean="0"/>
            </a:br>
            <a:r>
              <a:rPr lang="en-US" dirty="0" smtClean="0"/>
              <a:t>for Physical Reasoning</a:t>
            </a:r>
            <a:endParaRPr lang="en-US" dirty="0"/>
          </a:p>
        </p:txBody>
      </p:sp>
      <p:sp>
        <p:nvSpPr>
          <p:cNvPr id="3" name="Subtitle 2"/>
          <p:cNvSpPr>
            <a:spLocks noGrp="1"/>
          </p:cNvSpPr>
          <p:nvPr>
            <p:ph type="subTitle" idx="1"/>
          </p:nvPr>
        </p:nvSpPr>
        <p:spPr/>
        <p:txBody>
          <a:bodyPr/>
          <a:lstStyle/>
          <a:p>
            <a:pPr algn="r"/>
            <a:r>
              <a:rPr lang="en-US" dirty="0" smtClean="0">
                <a:solidFill>
                  <a:schemeClr val="tx1"/>
                </a:solidFill>
              </a:rPr>
              <a:t>Ernest Davis</a:t>
            </a:r>
          </a:p>
          <a:p>
            <a:pPr algn="r"/>
            <a:r>
              <a:rPr lang="en-US" dirty="0" smtClean="0">
                <a:solidFill>
                  <a:schemeClr val="tx1"/>
                </a:solidFill>
              </a:rPr>
              <a:t>Army Research Lab</a:t>
            </a:r>
          </a:p>
          <a:p>
            <a:pPr algn="r"/>
            <a:r>
              <a:rPr lang="en-US" dirty="0" smtClean="0">
                <a:solidFill>
                  <a:schemeClr val="tx1"/>
                </a:solidFill>
              </a:rPr>
              <a:t>January 18, 2018</a:t>
            </a:r>
            <a:endParaRPr lang="en-US" dirty="0">
              <a:solidFill>
                <a:schemeClr val="tx1"/>
              </a:solidFill>
            </a:endParaRPr>
          </a:p>
        </p:txBody>
      </p:sp>
    </p:spTree>
    <p:extLst>
      <p:ext uri="{BB962C8B-B14F-4D97-AF65-F5344CB8AC3E}">
        <p14:creationId xmlns:p14="http://schemas.microsoft.com/office/powerpoint/2010/main" val="1728739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and robotics</a:t>
            </a:r>
            <a:endParaRPr lang="en-US" dirty="0"/>
          </a:p>
        </p:txBody>
      </p:sp>
      <p:sp>
        <p:nvSpPr>
          <p:cNvPr id="3" name="Content Placeholder 2"/>
          <p:cNvSpPr>
            <a:spLocks noGrp="1"/>
          </p:cNvSpPr>
          <p:nvPr>
            <p:ph idx="1"/>
          </p:nvPr>
        </p:nvSpPr>
        <p:spPr/>
        <p:txBody>
          <a:bodyPr/>
          <a:lstStyle/>
          <a:p>
            <a:pPr marL="0" indent="0">
              <a:buNone/>
            </a:pPr>
            <a:r>
              <a:rPr lang="en-US" dirty="0" smtClean="0"/>
              <a:t>In general, planning across levels of abstraction is hard, but this gap seems particularly large.</a:t>
            </a:r>
            <a:endParaRPr lang="en-US" dirty="0"/>
          </a:p>
          <a:p>
            <a:r>
              <a:rPr lang="en-US" dirty="0" smtClean="0"/>
              <a:t>Richer symbolic models of action and perception</a:t>
            </a:r>
          </a:p>
          <a:p>
            <a:r>
              <a:rPr lang="en-US" dirty="0" smtClean="0"/>
              <a:t>More powerful techniques for high-level reasoning about continuous spaces.</a:t>
            </a:r>
          </a:p>
          <a:p>
            <a:r>
              <a:rPr lang="en-US" dirty="0" smtClean="0"/>
              <a:t>High-level robotic languages</a:t>
            </a:r>
          </a:p>
        </p:txBody>
      </p:sp>
    </p:spTree>
    <p:extLst>
      <p:ext uri="{BB962C8B-B14F-4D97-AF65-F5344CB8AC3E}">
        <p14:creationId xmlns:p14="http://schemas.microsoft.com/office/powerpoint/2010/main" val="2961130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reasoning and language</a:t>
            </a:r>
            <a:endParaRPr lang="en-US" dirty="0"/>
          </a:p>
        </p:txBody>
      </p:sp>
      <p:sp>
        <p:nvSpPr>
          <p:cNvPr id="3" name="Content Placeholder 2"/>
          <p:cNvSpPr>
            <a:spLocks noGrp="1"/>
          </p:cNvSpPr>
          <p:nvPr>
            <p:ph idx="1"/>
          </p:nvPr>
        </p:nvSpPr>
        <p:spPr/>
        <p:txBody>
          <a:bodyPr/>
          <a:lstStyle/>
          <a:p>
            <a:r>
              <a:rPr lang="en-US" dirty="0" smtClean="0"/>
              <a:t>“The trophy didn’t fit in the suitcase because </a:t>
            </a:r>
            <a:r>
              <a:rPr lang="en-US" b="1" dirty="0" smtClean="0"/>
              <a:t>it</a:t>
            </a:r>
            <a:r>
              <a:rPr lang="en-US" dirty="0" smtClean="0"/>
              <a:t> was too [small/large].” </a:t>
            </a:r>
          </a:p>
          <a:p>
            <a:r>
              <a:rPr lang="en-US" dirty="0" smtClean="0"/>
              <a:t>“I pushed a pin into a carrot. When I pulled out the pin, </a:t>
            </a:r>
            <a:r>
              <a:rPr lang="en-US" b="1" dirty="0" smtClean="0"/>
              <a:t>it</a:t>
            </a:r>
            <a:r>
              <a:rPr lang="en-US" dirty="0" smtClean="0"/>
              <a:t> [left/had] a hole</a:t>
            </a:r>
            <a:r>
              <a:rPr lang="en-US" dirty="0" smtClean="0"/>
              <a:t>.”</a:t>
            </a:r>
          </a:p>
          <a:p>
            <a:r>
              <a:rPr lang="en-US" dirty="0" smtClean="0"/>
              <a:t>“I tried to push the button through the hole, but </a:t>
            </a:r>
            <a:r>
              <a:rPr lang="en-US" b="1" dirty="0" smtClean="0"/>
              <a:t>it</a:t>
            </a:r>
            <a:r>
              <a:rPr lang="en-US" dirty="0" smtClean="0"/>
              <a:t> was too [large/small]”</a:t>
            </a:r>
          </a:p>
          <a:p>
            <a:r>
              <a:rPr lang="en-US" dirty="0" smtClean="0"/>
              <a:t>“I forgot that the top button was fastened, so when I took off the coat, </a:t>
            </a:r>
            <a:r>
              <a:rPr lang="en-US" b="1" dirty="0" smtClean="0"/>
              <a:t>it</a:t>
            </a:r>
            <a:r>
              <a:rPr lang="en-US" dirty="0" smtClean="0"/>
              <a:t> tore off.”</a:t>
            </a:r>
            <a:endParaRPr lang="en-US" dirty="0"/>
          </a:p>
        </p:txBody>
      </p:sp>
    </p:spTree>
    <p:extLst>
      <p:ext uri="{BB962C8B-B14F-4D97-AF65-F5344CB8AC3E}">
        <p14:creationId xmlns:p14="http://schemas.microsoft.com/office/powerpoint/2010/main" val="2630932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reasoning and language</a:t>
            </a:r>
            <a:endParaRPr lang="en-US" dirty="0"/>
          </a:p>
        </p:txBody>
      </p:sp>
      <p:sp>
        <p:nvSpPr>
          <p:cNvPr id="3" name="Content Placeholder 2"/>
          <p:cNvSpPr>
            <a:spLocks noGrp="1"/>
          </p:cNvSpPr>
          <p:nvPr>
            <p:ph idx="1"/>
          </p:nvPr>
        </p:nvSpPr>
        <p:spPr>
          <a:xfrm>
            <a:off x="457200" y="1570037"/>
            <a:ext cx="8229600" cy="4525963"/>
          </a:xfrm>
        </p:spPr>
        <p:txBody>
          <a:bodyPr>
            <a:normAutofit/>
          </a:bodyPr>
          <a:lstStyle/>
          <a:p>
            <a:pPr marL="0" indent="0">
              <a:buNone/>
            </a:pPr>
            <a:r>
              <a:rPr lang="en-US" dirty="0" smtClean="0"/>
              <a:t>“In allopatric speciation, gene flow is interrupted when a population is divided into geographically isolated subpopulations. For example, the water level in a lake may subside, resulting in two or more smaller lakes that are now home to separated populations (see Figure 24.5a). Or a river may change course and divide a population of animals that cannot cross </a:t>
            </a:r>
            <a:r>
              <a:rPr lang="en-US" smtClean="0"/>
              <a:t>it.”  </a:t>
            </a:r>
            <a:r>
              <a:rPr lang="en-US" dirty="0" smtClean="0"/>
              <a:t>(Campbell, </a:t>
            </a:r>
            <a:r>
              <a:rPr lang="en-US" i="1" dirty="0" smtClean="0"/>
              <a:t>Biology)</a:t>
            </a:r>
            <a:r>
              <a:rPr lang="en-US" dirty="0" smtClean="0"/>
              <a:t>.</a:t>
            </a:r>
            <a:endParaRPr lang="en-US" dirty="0"/>
          </a:p>
        </p:txBody>
      </p:sp>
    </p:spTree>
    <p:extLst>
      <p:ext uri="{BB962C8B-B14F-4D97-AF65-F5344CB8AC3E}">
        <p14:creationId xmlns:p14="http://schemas.microsoft.com/office/powerpoint/2010/main" val="2709208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reasoning </a:t>
            </a:r>
            <a:r>
              <a:rPr lang="en-US" smtClean="0"/>
              <a:t>and language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Many dogs, they say, are the death of a hare, a single dog cannot achieve it, even one much speedier and more enduring than Bashan. The hare can “double” and Bashan cannot — and that is all there is to it. . . . The hare gives a quick, easy, almost malicious twitch at right angles to the course and Bashan shoots past from his rear. Before he can stop, turn around, and get going in the other direction, the hare has gained so much ground that it is out of sight. </a:t>
            </a:r>
            <a:endParaRPr lang="en-US" dirty="0" smtClean="0"/>
          </a:p>
          <a:p>
            <a:pPr marL="0" indent="0">
              <a:buNone/>
            </a:pPr>
            <a:r>
              <a:rPr lang="en-US" dirty="0" smtClean="0"/>
              <a:t>— </a:t>
            </a:r>
            <a:r>
              <a:rPr lang="en-US" dirty="0"/>
              <a:t>“A Man and his Dog”, Thomas Mann</a:t>
            </a:r>
          </a:p>
        </p:txBody>
      </p:sp>
    </p:spTree>
    <p:extLst>
      <p:ext uri="{BB962C8B-B14F-4D97-AF65-F5344CB8AC3E}">
        <p14:creationId xmlns:p14="http://schemas.microsoft.com/office/powerpoint/2010/main" val="1427787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reasoning and language</a:t>
            </a:r>
            <a:endParaRPr lang="en-US" dirty="0"/>
          </a:p>
        </p:txBody>
      </p:sp>
      <p:sp>
        <p:nvSpPr>
          <p:cNvPr id="3" name="Content Placeholder 2"/>
          <p:cNvSpPr>
            <a:spLocks noGrp="1"/>
          </p:cNvSpPr>
          <p:nvPr>
            <p:ph idx="1"/>
          </p:nvPr>
        </p:nvSpPr>
        <p:spPr/>
        <p:txBody>
          <a:bodyPr/>
          <a:lstStyle/>
          <a:p>
            <a:r>
              <a:rPr lang="en-US" dirty="0" smtClean="0"/>
              <a:t>Semantically deep representations of text</a:t>
            </a:r>
          </a:p>
          <a:p>
            <a:r>
              <a:rPr lang="en-US" dirty="0" smtClean="0"/>
              <a:t>Knowledge base of physical knowledge</a:t>
            </a:r>
          </a:p>
          <a:p>
            <a:r>
              <a:rPr lang="en-US" dirty="0" smtClean="0"/>
              <a:t>Integrate knowledge into </a:t>
            </a:r>
            <a:r>
              <a:rPr lang="en-US" smtClean="0"/>
              <a:t>text understanding</a:t>
            </a:r>
            <a:endParaRPr lang="en-US"/>
          </a:p>
        </p:txBody>
      </p:sp>
    </p:spTree>
    <p:extLst>
      <p:ext uri="{BB962C8B-B14F-4D97-AF65-F5344CB8AC3E}">
        <p14:creationId xmlns:p14="http://schemas.microsoft.com/office/powerpoint/2010/main" val="1794212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Science and commonsense reasoning:</a:t>
            </a:r>
            <a:br>
              <a:rPr lang="en-US" dirty="0" smtClean="0"/>
            </a:br>
            <a:r>
              <a:rPr lang="en-US" dirty="0" smtClean="0"/>
              <a:t>Understanding the relation of the equations to the real world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b="1" dirty="0" smtClean="0"/>
                  <a:t>Equation</a:t>
                </a:r>
                <a:endParaRPr lang="en-US" b="1" dirty="0"/>
              </a:p>
              <a:p>
                <a:pPr marL="0" indent="0">
                  <a:buNone/>
                </a:pPr>
                <a:endParaRPr lang="en-US" i="1"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𝑖</m:t>
                          </m:r>
                          <m:r>
                            <a:rPr lang="en-US" i="1">
                              <a:latin typeface="Cambria Math"/>
                              <a:ea typeface="Cambria Math"/>
                            </a:rPr>
                            <m:t>≠</m:t>
                          </m:r>
                          <m:r>
                            <a:rPr lang="en-US" i="1">
                              <a:latin typeface="Cambria Math"/>
                              <a:ea typeface="Cambria Math"/>
                            </a:rPr>
                            <m:t>𝑗</m:t>
                          </m:r>
                          <m:r>
                            <a:rPr lang="en-US" i="1">
                              <a:latin typeface="Cambria Math"/>
                              <a:ea typeface="Cambria Math"/>
                            </a:rPr>
                            <m:t> →</m:t>
                          </m:r>
                          <m:acc>
                            <m:accPr>
                              <m:chr m:val="⃗"/>
                              <m:ctrlPr>
                                <a:rPr lang="en-US" i="1">
                                  <a:latin typeface="Cambria Math"/>
                                </a:rPr>
                              </m:ctrlPr>
                            </m:accPr>
                            <m:e>
                              <m:r>
                                <a:rPr lang="en-US" i="1">
                                  <a:latin typeface="Cambria Math"/>
                                </a:rPr>
                                <m:t>𝐹</m:t>
                              </m:r>
                            </m:e>
                          </m:acc>
                        </m:e>
                        <m:sub>
                          <m:r>
                            <a:rPr lang="en-US" i="1">
                              <a:latin typeface="Cambria Math"/>
                            </a:rPr>
                            <m:t>𝑗</m:t>
                          </m:r>
                          <m:r>
                            <a:rPr lang="en-US" i="1">
                              <a:latin typeface="Cambria Math"/>
                            </a:rPr>
                            <m:t>,</m:t>
                          </m:r>
                          <m:r>
                            <a:rPr lang="en-US" i="1">
                              <a:latin typeface="Cambria Math"/>
                            </a:rPr>
                            <m:t>𝑖</m:t>
                          </m:r>
                        </m:sub>
                      </m:sSub>
                      <m:d>
                        <m:dPr>
                          <m:ctrlPr>
                            <a:rPr lang="en-US" i="1">
                              <a:latin typeface="Cambria Math"/>
                            </a:rPr>
                          </m:ctrlPr>
                        </m:dPr>
                        <m:e>
                          <m:r>
                            <a:rPr lang="en-US" i="1">
                              <a:latin typeface="Cambria Math" panose="02040503050406030204" pitchFamily="18" charset="0"/>
                            </a:rPr>
                            <m:t>𝑡</m:t>
                          </m:r>
                        </m:e>
                      </m:d>
                      <m:r>
                        <a:rPr lang="en-US" i="1">
                          <a:latin typeface="Cambria Math" panose="02040503050406030204" pitchFamily="18" charset="0"/>
                        </a:rPr>
                        <m:t>=</m:t>
                      </m:r>
                      <m:r>
                        <a:rPr lang="en-US" i="1">
                          <a:latin typeface="Cambria Math"/>
                        </a:rPr>
                        <m:t>𝐺</m:t>
                      </m:r>
                      <m:sSub>
                        <m:sSubPr>
                          <m:ctrlPr>
                            <a:rPr lang="en-US" i="1">
                              <a:latin typeface="Cambria Math"/>
                            </a:rPr>
                          </m:ctrlPr>
                        </m:sSubPr>
                        <m:e>
                          <m:r>
                            <a:rPr lang="en-US" i="1">
                              <a:latin typeface="Cambria Math"/>
                            </a:rPr>
                            <m:t>𝑚</m:t>
                          </m:r>
                        </m:e>
                        <m:sub>
                          <m:r>
                            <a:rPr lang="en-US" i="1">
                              <a:latin typeface="Cambria Math"/>
                            </a:rPr>
                            <m:t>𝑖</m:t>
                          </m:r>
                        </m:sub>
                      </m:sSub>
                      <m:sSub>
                        <m:sSubPr>
                          <m:ctrlPr>
                            <a:rPr lang="en-US" i="1">
                              <a:latin typeface="Cambria Math"/>
                            </a:rPr>
                          </m:ctrlPr>
                        </m:sSubPr>
                        <m:e>
                          <m:r>
                            <a:rPr lang="en-US" i="1">
                              <a:latin typeface="Cambria Math"/>
                            </a:rPr>
                            <m:t>𝑚</m:t>
                          </m:r>
                        </m:e>
                        <m:sub>
                          <m:r>
                            <a:rPr lang="en-US" i="1">
                              <a:latin typeface="Cambria Math"/>
                            </a:rPr>
                            <m:t>𝑗</m:t>
                          </m:r>
                        </m:sub>
                      </m:sSub>
                      <m:f>
                        <m:fPr>
                          <m:ctrlPr>
                            <a:rPr lang="en-US" i="1">
                              <a:latin typeface="Cambria Math"/>
                            </a:rPr>
                          </m:ctrlPr>
                        </m:fPr>
                        <m:num>
                          <m:sSub>
                            <m:sSubPr>
                              <m:ctrlPr>
                                <a:rPr lang="en-US" i="1">
                                  <a:latin typeface="Cambria Math"/>
                                </a:rPr>
                              </m:ctrlPr>
                            </m:sSubPr>
                            <m:e>
                              <m:r>
                                <a:rPr lang="en-US" i="1">
                                  <a:latin typeface="Cambria Math"/>
                                  <a:ea typeface="Cambria Math"/>
                                </a:rPr>
                                <m:t>𝜃</m:t>
                              </m:r>
                              <m:r>
                                <a:rPr lang="en-US" i="1">
                                  <a:latin typeface="Cambria Math"/>
                                  <a:ea typeface="Cambria Math"/>
                                </a:rPr>
                                <m:t>(</m:t>
                              </m:r>
                              <m:acc>
                                <m:accPr>
                                  <m:chr m:val="⃗"/>
                                  <m:ctrlPr>
                                    <a:rPr lang="en-US" i="1">
                                      <a:latin typeface="Cambria Math"/>
                                    </a:rPr>
                                  </m:ctrlPr>
                                </m:accPr>
                                <m:e>
                                  <m:r>
                                    <a:rPr lang="en-US" i="1">
                                      <a:latin typeface="Cambria Math"/>
                                    </a:rPr>
                                    <m:t>𝑥</m:t>
                                  </m:r>
                                </m:e>
                              </m:acc>
                            </m:e>
                            <m:sub>
                              <m:r>
                                <a:rPr lang="en-US" i="1">
                                  <a:latin typeface="Cambria Math"/>
                                </a:rPr>
                                <m:t>𝑗</m:t>
                              </m:r>
                            </m:sub>
                          </m:sSub>
                          <m:r>
                            <a:rPr lang="en-US" i="1">
                              <a:latin typeface="Cambria Math" panose="02040503050406030204" pitchFamily="18" charset="0"/>
                            </a:rPr>
                            <m:t>(</m:t>
                          </m:r>
                          <m:r>
                            <a:rPr lang="en-US" i="1">
                              <a:latin typeface="Cambria Math" panose="02040503050406030204" pitchFamily="18" charset="0"/>
                            </a:rPr>
                            <m:t>𝑡</m:t>
                          </m:r>
                          <m:r>
                            <a:rPr lang="en-US" i="1">
                              <a:latin typeface="Cambria Math" panose="02040503050406030204" pitchFamily="18" charset="0"/>
                            </a:rPr>
                            <m:t>)−</m:t>
                          </m:r>
                          <m:sSub>
                            <m:sSubPr>
                              <m:ctrlPr>
                                <a:rPr lang="en-US" i="1">
                                  <a:latin typeface="Cambria Math"/>
                                </a:rPr>
                              </m:ctrlPr>
                            </m:sSubPr>
                            <m:e>
                              <m:acc>
                                <m:accPr>
                                  <m:chr m:val="⃗"/>
                                  <m:ctrlPr>
                                    <a:rPr lang="en-US" i="1">
                                      <a:latin typeface="Cambria Math"/>
                                    </a:rPr>
                                  </m:ctrlPr>
                                </m:accPr>
                                <m:e>
                                  <m:r>
                                    <a:rPr lang="en-US" i="1">
                                      <a:latin typeface="Cambria Math"/>
                                    </a:rPr>
                                    <m:t>𝑥</m:t>
                                  </m:r>
                                </m:e>
                              </m:acc>
                            </m:e>
                            <m:sub>
                              <m:r>
                                <a:rPr lang="en-US" i="1">
                                  <a:latin typeface="Cambria Math"/>
                                </a:rPr>
                                <m:t>𝑖</m:t>
                              </m:r>
                            </m:sub>
                          </m:sSub>
                          <m:r>
                            <a:rPr lang="en-US" i="1">
                              <a:latin typeface="Cambria Math" panose="02040503050406030204" pitchFamily="18" charset="0"/>
                            </a:rPr>
                            <m:t>(</m:t>
                          </m:r>
                          <m:r>
                            <a:rPr lang="en-US" i="1">
                              <a:latin typeface="Cambria Math" panose="02040503050406030204" pitchFamily="18" charset="0"/>
                            </a:rPr>
                            <m:t>𝑡</m:t>
                          </m:r>
                          <m:r>
                            <a:rPr lang="en-US" i="1">
                              <a:latin typeface="Cambria Math" panose="02040503050406030204" pitchFamily="18" charset="0"/>
                            </a:rPr>
                            <m:t>))</m:t>
                          </m:r>
                        </m:num>
                        <m:den>
                          <m:sSup>
                            <m:sSupPr>
                              <m:ctrlPr>
                                <a:rPr lang="en-US" i="1">
                                  <a:latin typeface="Cambria Math"/>
                                </a:rPr>
                              </m:ctrlPr>
                            </m:sSupPr>
                            <m:e>
                              <m:d>
                                <m:dPr>
                                  <m:begChr m:val="|"/>
                                  <m:endChr m:val="|"/>
                                  <m:ctrlPr>
                                    <a:rPr lang="en-US" i="1">
                                      <a:latin typeface="Cambria Math"/>
                                    </a:rPr>
                                  </m:ctrlPr>
                                </m:dPr>
                                <m:e>
                                  <m:sSub>
                                    <m:sSubPr>
                                      <m:ctrlPr>
                                        <a:rPr lang="en-US" i="1">
                                          <a:latin typeface="Cambria Math"/>
                                        </a:rPr>
                                      </m:ctrlPr>
                                    </m:sSubPr>
                                    <m:e>
                                      <m:acc>
                                        <m:accPr>
                                          <m:chr m:val="⃗"/>
                                          <m:ctrlPr>
                                            <a:rPr lang="en-US" i="1">
                                              <a:latin typeface="Cambria Math"/>
                                            </a:rPr>
                                          </m:ctrlPr>
                                        </m:accPr>
                                        <m:e>
                                          <m:r>
                                            <a:rPr lang="en-US" i="1">
                                              <a:latin typeface="Cambria Math"/>
                                            </a:rPr>
                                            <m:t>𝑥</m:t>
                                          </m:r>
                                        </m:e>
                                      </m:acc>
                                    </m:e>
                                    <m:sub>
                                      <m:r>
                                        <a:rPr lang="en-US" i="1">
                                          <a:latin typeface="Cambria Math"/>
                                        </a:rPr>
                                        <m:t>𝑗</m:t>
                                      </m:r>
                                    </m:sub>
                                  </m:sSub>
                                  <m:d>
                                    <m:dPr>
                                      <m:ctrlPr>
                                        <a:rPr lang="en-US" i="1">
                                          <a:latin typeface="Cambria Math"/>
                                        </a:rPr>
                                      </m:ctrlPr>
                                    </m:dPr>
                                    <m:e>
                                      <m:r>
                                        <a:rPr lang="en-US" i="1">
                                          <a:latin typeface="Cambria Math" panose="02040503050406030204" pitchFamily="18" charset="0"/>
                                        </a:rPr>
                                        <m:t>𝑡</m:t>
                                      </m:r>
                                    </m:e>
                                  </m:d>
                                  <m:r>
                                    <a:rPr lang="en-US" i="1">
                                      <a:latin typeface="Cambria Math"/>
                                    </a:rPr>
                                    <m:t>−</m:t>
                                  </m:r>
                                  <m:sSub>
                                    <m:sSubPr>
                                      <m:ctrlPr>
                                        <a:rPr lang="en-US" i="1">
                                          <a:latin typeface="Cambria Math"/>
                                        </a:rPr>
                                      </m:ctrlPr>
                                    </m:sSubPr>
                                    <m:e>
                                      <m:acc>
                                        <m:accPr>
                                          <m:chr m:val="⃗"/>
                                          <m:ctrlPr>
                                            <a:rPr lang="en-US" i="1">
                                              <a:latin typeface="Cambria Math"/>
                                            </a:rPr>
                                          </m:ctrlPr>
                                        </m:accPr>
                                        <m:e>
                                          <m:r>
                                            <a:rPr lang="en-US" i="1">
                                              <a:latin typeface="Cambria Math"/>
                                            </a:rPr>
                                            <m:t>𝑥</m:t>
                                          </m:r>
                                        </m:e>
                                      </m:acc>
                                    </m:e>
                                    <m:sub>
                                      <m:r>
                                        <a:rPr lang="en-US" i="1">
                                          <a:latin typeface="Cambria Math"/>
                                        </a:rPr>
                                        <m:t>𝑖</m:t>
                                      </m:r>
                                    </m:sub>
                                  </m:sSub>
                                  <m:d>
                                    <m:dPr>
                                      <m:ctrlPr>
                                        <a:rPr lang="en-US" i="1">
                                          <a:latin typeface="Cambria Math"/>
                                        </a:rPr>
                                      </m:ctrlPr>
                                    </m:dPr>
                                    <m:e>
                                      <m:r>
                                        <a:rPr lang="en-US" i="1">
                                          <a:latin typeface="Cambria Math" panose="02040503050406030204" pitchFamily="18" charset="0"/>
                                        </a:rPr>
                                        <m:t>𝑡</m:t>
                                      </m:r>
                                    </m:e>
                                  </m:d>
                                </m:e>
                              </m:d>
                            </m:e>
                            <m:sup>
                              <m:r>
                                <a:rPr lang="en-US" i="1">
                                  <a:latin typeface="Cambria Math"/>
                                </a:rPr>
                                <m:t>2</m:t>
                              </m:r>
                            </m:sup>
                          </m:sSup>
                        </m:den>
                      </m:f>
                    </m:oMath>
                  </m:oMathPara>
                </a14:m>
                <a:endParaRPr lang="en-US" dirty="0" smtClean="0"/>
              </a:p>
              <a:p>
                <a:pPr marL="0" indent="0">
                  <a:buNone/>
                </a:pPr>
                <a:r>
                  <a:rPr lang="en-US" b="1" dirty="0" err="1" smtClean="0"/>
                  <a:t>Realia</a:t>
                </a:r>
                <a:endParaRPr lang="en-US" b="1" dirty="0" smtClean="0"/>
              </a:p>
              <a:p>
                <a:pPr marL="0" indent="0">
                  <a:buNone/>
                </a:pPr>
                <a:r>
                  <a:rPr lang="en-US" dirty="0" smtClean="0"/>
                  <a:t>Scales                             Falling Objects</a:t>
                </a:r>
              </a:p>
              <a:p>
                <a:pPr marL="0" indent="0">
                  <a:buNone/>
                </a:pPr>
                <a:r>
                  <a:rPr lang="en-US" dirty="0" smtClean="0"/>
                  <a:t>Solar system                  Tides</a:t>
                </a:r>
              </a:p>
              <a:p>
                <a:pPr marL="0" indent="0">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52" t="-1752"/>
                </a:stretch>
              </a:blipFill>
            </p:spPr>
            <p:txBody>
              <a:bodyPr/>
              <a:lstStyle/>
              <a:p>
                <a:r>
                  <a:rPr lang="en-US">
                    <a:noFill/>
                  </a:rPr>
                  <a:t> </a:t>
                </a:r>
              </a:p>
            </p:txBody>
          </p:sp>
        </mc:Fallback>
      </mc:AlternateContent>
    </p:spTree>
    <p:extLst>
      <p:ext uri="{BB962C8B-B14F-4D97-AF65-F5344CB8AC3E}">
        <p14:creationId xmlns:p14="http://schemas.microsoft.com/office/powerpoint/2010/main" val="2511239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01B8B7-BB4B-4494-ADFD-45E83D536201}"/>
              </a:ext>
            </a:extLst>
          </p:cNvPr>
          <p:cNvSpPr>
            <a:spLocks noGrp="1"/>
          </p:cNvSpPr>
          <p:nvPr>
            <p:ph type="title"/>
          </p:nvPr>
        </p:nvSpPr>
        <p:spPr/>
        <p:txBody>
          <a:bodyPr>
            <a:normAutofit fontScale="90000"/>
          </a:bodyPr>
          <a:lstStyle/>
          <a:p>
            <a:r>
              <a:rPr lang="en-US" dirty="0"/>
              <a:t>Measuring the gravitational constant</a:t>
            </a:r>
          </a:p>
        </p:txBody>
      </p:sp>
      <p:pic>
        <p:nvPicPr>
          <p:cNvPr id="5" name="Content Placeholder 4">
            <a:extLst>
              <a:ext uri="{FF2B5EF4-FFF2-40B4-BE49-F238E27FC236}">
                <a16:creationId xmlns="" xmlns:a16="http://schemas.microsoft.com/office/drawing/2014/main" id="{B3FEC4EB-61BB-46F9-90EA-D2F124344C9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91707" y="1600200"/>
            <a:ext cx="6807200" cy="5105400"/>
          </a:xfrm>
        </p:spPr>
      </p:pic>
    </p:spTree>
    <p:extLst>
      <p:ext uri="{BB962C8B-B14F-4D97-AF65-F5344CB8AC3E}">
        <p14:creationId xmlns:p14="http://schemas.microsoft.com/office/powerpoint/2010/main" val="3098944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can’t start at the foundational equations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We know that [the </a:t>
            </a:r>
            <a:r>
              <a:rPr lang="en-US" dirty="0" smtClean="0"/>
              <a:t>Schr</a:t>
            </a:r>
            <a:r>
              <a:rPr lang="en-US" dirty="0">
                <a:latin typeface="Arial"/>
                <a:cs typeface="Arial"/>
              </a:rPr>
              <a:t>ö</a:t>
            </a:r>
            <a:r>
              <a:rPr lang="en-US" dirty="0" smtClean="0"/>
              <a:t>dinger </a:t>
            </a:r>
            <a:r>
              <a:rPr lang="en-US" dirty="0"/>
              <a:t>equation for electrodynamics] is </a:t>
            </a:r>
            <a:r>
              <a:rPr lang="en-US" dirty="0" smtClean="0"/>
              <a:t>correct. … But </a:t>
            </a:r>
            <a:r>
              <a:rPr lang="en-US" dirty="0"/>
              <a:t>it cannot be solved accurately when the number of particles </a:t>
            </a:r>
            <a:r>
              <a:rPr lang="en-US" dirty="0" smtClean="0"/>
              <a:t> exceeds </a:t>
            </a:r>
            <a:r>
              <a:rPr lang="en-US" dirty="0"/>
              <a:t>about 10</a:t>
            </a:r>
            <a:r>
              <a:rPr lang="en-US" dirty="0" smtClean="0"/>
              <a:t>. . </a:t>
            </a:r>
            <a:r>
              <a:rPr lang="en-US" dirty="0"/>
              <a:t>It is possible to perform </a:t>
            </a:r>
            <a:r>
              <a:rPr lang="en-US" dirty="0" smtClean="0"/>
              <a:t>approximate calculations </a:t>
            </a:r>
            <a:r>
              <a:rPr lang="en-US" dirty="0"/>
              <a:t>for larger systems, and it is through such calculation that </a:t>
            </a:r>
            <a:r>
              <a:rPr lang="en-US" dirty="0" smtClean="0"/>
              <a:t>we have </a:t>
            </a:r>
            <a:r>
              <a:rPr lang="en-US" dirty="0"/>
              <a:t>learned why atoms have the size they do, why chemical bonds </a:t>
            </a:r>
            <a:r>
              <a:rPr lang="en-US" dirty="0" smtClean="0"/>
              <a:t>have the </a:t>
            </a:r>
            <a:r>
              <a:rPr lang="en-US" dirty="0"/>
              <a:t>length and strength they do, why solid matter has the elastic </a:t>
            </a:r>
            <a:r>
              <a:rPr lang="en-US" dirty="0" smtClean="0"/>
              <a:t>properties it </a:t>
            </a:r>
            <a:r>
              <a:rPr lang="en-US" dirty="0"/>
              <a:t>does,  why some things are transparent while others reflect </a:t>
            </a:r>
            <a:r>
              <a:rPr lang="en-US" dirty="0" smtClean="0"/>
              <a:t>or absorb </a:t>
            </a:r>
            <a:r>
              <a:rPr lang="en-US" dirty="0"/>
              <a:t>light  </a:t>
            </a:r>
            <a:r>
              <a:rPr lang="en-US" dirty="0" smtClean="0"/>
              <a:t>… </a:t>
            </a:r>
            <a:r>
              <a:rPr lang="en-US" i="1" dirty="0" smtClean="0"/>
              <a:t>But </a:t>
            </a:r>
            <a:r>
              <a:rPr lang="en-US" i="1" dirty="0"/>
              <a:t>the schemes for </a:t>
            </a:r>
            <a:r>
              <a:rPr lang="en-US" i="1" dirty="0" smtClean="0"/>
              <a:t>approximating are </a:t>
            </a:r>
            <a:r>
              <a:rPr lang="en-US" i="1" dirty="0"/>
              <a:t>not first-principles deductions but are rather art keyed to </a:t>
            </a:r>
            <a:r>
              <a:rPr lang="en-US" i="1" dirty="0" smtClean="0"/>
              <a:t>experiment</a:t>
            </a:r>
            <a:r>
              <a:rPr lang="en-US" i="1" dirty="0"/>
              <a:t>.</a:t>
            </a:r>
          </a:p>
          <a:p>
            <a:pPr marL="0" indent="0">
              <a:buNone/>
            </a:pPr>
            <a:r>
              <a:rPr lang="en-US" dirty="0" smtClean="0"/>
              <a:t>Laughlin and Pines, “The Theory of Everything”</a:t>
            </a:r>
            <a:endParaRPr lang="en-US" dirty="0"/>
          </a:p>
        </p:txBody>
      </p:sp>
    </p:spTree>
    <p:extLst>
      <p:ext uri="{BB962C8B-B14F-4D97-AF65-F5344CB8AC3E}">
        <p14:creationId xmlns:p14="http://schemas.microsoft.com/office/powerpoint/2010/main" val="2077901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285"/>
            <a:ext cx="8229600" cy="1143000"/>
          </a:xfrm>
        </p:spPr>
        <p:txBody>
          <a:bodyPr>
            <a:normAutofit fontScale="90000"/>
          </a:bodyPr>
          <a:lstStyle/>
          <a:p>
            <a:r>
              <a:rPr lang="en-US" dirty="0" err="1" smtClean="0"/>
              <a:t>Lagrangian</a:t>
            </a:r>
            <a:r>
              <a:rPr lang="en-US" dirty="0" smtClean="0"/>
              <a:t> for Standard Model of </a:t>
            </a:r>
            <a:r>
              <a:rPr lang="en-US" smtClean="0"/>
              <a:t>Particle Physics</a:t>
            </a:r>
            <a:r>
              <a:rPr lang="en-US" dirty="0" smtClean="0"/>
              <a:t/>
            </a:r>
            <a:br>
              <a:rPr lang="en-US" dirty="0" smtClean="0"/>
            </a:br>
            <a:endParaRPr lang="en-US" dirty="0"/>
          </a:p>
        </p:txBody>
      </p:sp>
      <p:sp>
        <p:nvSpPr>
          <p:cNvPr id="7" name="Content Placeholder 6"/>
          <p:cNvSpPr>
            <a:spLocks noGrp="1"/>
          </p:cNvSpPr>
          <p:nvPr>
            <p:ph idx="1"/>
          </p:nvPr>
        </p:nvSpPr>
        <p:spPr/>
        <p:txBody>
          <a:bodyPr/>
          <a:lstStyle/>
          <a:p>
            <a:pPr marL="0" indent="0">
              <a:buNone/>
            </a:pPr>
            <a:r>
              <a:rPr lang="en-US" dirty="0" smtClean="0"/>
              <a:t>First 10 lines of 36:</a:t>
            </a:r>
          </a:p>
          <a:p>
            <a:pPr marL="0" indent="0">
              <a:buNone/>
            </a:pP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4600"/>
            <a:ext cx="9144000" cy="3991429"/>
          </a:xfrm>
          <a:prstGeom prst="rect">
            <a:avLst/>
          </a:prstGeom>
        </p:spPr>
      </p:pic>
    </p:spTree>
    <p:extLst>
      <p:ext uri="{BB962C8B-B14F-4D97-AF65-F5344CB8AC3E}">
        <p14:creationId xmlns:p14="http://schemas.microsoft.com/office/powerpoint/2010/main" val="826187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Theory and Reality</a:t>
            </a:r>
            <a:endParaRPr lang="en-US" dirty="0"/>
          </a:p>
        </p:txBody>
      </p:sp>
      <p:sp>
        <p:nvSpPr>
          <p:cNvPr id="3" name="Content Placeholder 2"/>
          <p:cNvSpPr>
            <a:spLocks noGrp="1"/>
          </p:cNvSpPr>
          <p:nvPr>
            <p:ph idx="1"/>
          </p:nvPr>
        </p:nvSpPr>
        <p:spPr/>
        <p:txBody>
          <a:bodyPr/>
          <a:lstStyle/>
          <a:p>
            <a:r>
              <a:rPr lang="en-US" dirty="0" smtClean="0"/>
              <a:t>Multiple theories at different levels of description</a:t>
            </a:r>
          </a:p>
          <a:p>
            <a:r>
              <a:rPr lang="en-US" dirty="0" smtClean="0"/>
              <a:t>Rich representation at the human scale</a:t>
            </a:r>
          </a:p>
          <a:p>
            <a:r>
              <a:rPr lang="en-US" dirty="0" smtClean="0"/>
              <a:t>Characterization of informal arguments:</a:t>
            </a:r>
          </a:p>
          <a:p>
            <a:pPr marL="0" indent="0">
              <a:buNone/>
            </a:pPr>
            <a:r>
              <a:rPr lang="en-US" dirty="0" smtClean="0"/>
              <a:t>Approximation, abstraction, idealization, closed world assumption, ignoring irrelevant issues and small quantities.</a:t>
            </a:r>
          </a:p>
        </p:txBody>
      </p:sp>
    </p:spTree>
    <p:extLst>
      <p:ext uri="{BB962C8B-B14F-4D97-AF65-F5344CB8AC3E}">
        <p14:creationId xmlns:p14="http://schemas.microsoft.com/office/powerpoint/2010/main" val="191058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challenges</a:t>
            </a:r>
            <a:endParaRPr lang="en-US" dirty="0"/>
          </a:p>
        </p:txBody>
      </p:sp>
      <p:sp>
        <p:nvSpPr>
          <p:cNvPr id="3" name="Content Placeholder 2"/>
          <p:cNvSpPr>
            <a:spLocks noGrp="1"/>
          </p:cNvSpPr>
          <p:nvPr>
            <p:ph idx="1"/>
          </p:nvPr>
        </p:nvSpPr>
        <p:spPr/>
        <p:txBody>
          <a:bodyPr/>
          <a:lstStyle/>
          <a:p>
            <a:r>
              <a:rPr lang="en-US" dirty="0" smtClean="0"/>
              <a:t>Reasoning beyond simulation</a:t>
            </a:r>
          </a:p>
          <a:p>
            <a:r>
              <a:rPr lang="en-US" dirty="0" smtClean="0"/>
              <a:t>Integrating high-level planning with robotics*</a:t>
            </a:r>
          </a:p>
          <a:p>
            <a:r>
              <a:rPr lang="en-US" dirty="0" smtClean="0"/>
              <a:t>Physical reasoning in language understanding*</a:t>
            </a:r>
          </a:p>
          <a:p>
            <a:r>
              <a:rPr lang="en-US" dirty="0" smtClean="0"/>
              <a:t>Science and commonsense physical reasoning</a:t>
            </a:r>
          </a:p>
          <a:p>
            <a:endParaRPr lang="en-US" dirty="0"/>
          </a:p>
          <a:p>
            <a:endParaRPr lang="en-US" dirty="0" smtClean="0"/>
          </a:p>
          <a:p>
            <a:pPr marL="0" indent="0">
              <a:buNone/>
            </a:pPr>
            <a:r>
              <a:rPr lang="en-US" dirty="0" smtClean="0"/>
              <a:t>* I don’t actually work on these</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3612419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smtClean="0"/>
              <a:t>Thank you!</a:t>
            </a:r>
            <a:endParaRPr lang="en-US" sz="4400" dirty="0"/>
          </a:p>
        </p:txBody>
      </p:sp>
    </p:spTree>
    <p:extLst>
      <p:ext uri="{BB962C8B-B14F-4D97-AF65-F5344CB8AC3E}">
        <p14:creationId xmlns:p14="http://schemas.microsoft.com/office/powerpoint/2010/main" val="2927495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beyond Simulation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Overwhelmingly, physical calculations rely on time-step simulation: </a:t>
            </a:r>
            <a:r>
              <a:rPr lang="en-US" dirty="0"/>
              <a:t> </a:t>
            </a:r>
          </a:p>
          <a:p>
            <a:pPr marL="800100" lvl="2" indent="0">
              <a:buNone/>
            </a:pPr>
            <a:r>
              <a:rPr lang="en-US" dirty="0"/>
              <a:t>t</a:t>
            </a:r>
            <a:r>
              <a:rPr lang="en-US" dirty="0" smtClean="0"/>
              <a:t> = 0;</a:t>
            </a:r>
          </a:p>
          <a:p>
            <a:pPr marL="800100" lvl="2" indent="0">
              <a:buNone/>
            </a:pPr>
            <a:r>
              <a:rPr lang="en-US" dirty="0" smtClean="0"/>
              <a:t>S(0) = </a:t>
            </a:r>
            <a:r>
              <a:rPr lang="en-US" dirty="0" err="1" smtClean="0"/>
              <a:t>initialState</a:t>
            </a:r>
            <a:r>
              <a:rPr lang="en-US" dirty="0" smtClean="0"/>
              <a:t>;</a:t>
            </a:r>
          </a:p>
          <a:p>
            <a:pPr marL="800100" lvl="2" indent="0">
              <a:buNone/>
            </a:pPr>
            <a:r>
              <a:rPr lang="en-US" dirty="0" smtClean="0"/>
              <a:t>repeat   {</a:t>
            </a:r>
          </a:p>
          <a:p>
            <a:pPr marL="800100" lvl="2" indent="0">
              <a:buNone/>
            </a:pPr>
            <a:r>
              <a:rPr lang="en-US" dirty="0"/>
              <a:t> </a:t>
            </a:r>
            <a:r>
              <a:rPr lang="en-US" dirty="0" smtClean="0"/>
              <a:t>     S(t+</a:t>
            </a:r>
            <a:r>
              <a:rPr lang="el-GR" dirty="0" smtClean="0">
                <a:latin typeface="Arial"/>
                <a:cs typeface="Arial"/>
              </a:rPr>
              <a:t>Δ</a:t>
            </a:r>
            <a:r>
              <a:rPr lang="en-US" dirty="0" smtClean="0">
                <a:latin typeface="Arial"/>
                <a:cs typeface="Arial"/>
              </a:rPr>
              <a:t>) </a:t>
            </a:r>
            <a:r>
              <a:rPr lang="en-US" dirty="0" smtClean="0"/>
              <a:t> = extrapolate(S(t),</a:t>
            </a:r>
            <a:r>
              <a:rPr lang="el-GR" dirty="0" smtClean="0">
                <a:latin typeface="Arial"/>
                <a:cs typeface="Arial"/>
              </a:rPr>
              <a:t>Δ</a:t>
            </a:r>
            <a:r>
              <a:rPr lang="en-US" dirty="0" smtClean="0">
                <a:latin typeface="Arial"/>
                <a:cs typeface="Arial"/>
              </a:rPr>
              <a:t>);</a:t>
            </a:r>
          </a:p>
          <a:p>
            <a:pPr marL="800100" lvl="2" indent="0">
              <a:buNone/>
            </a:pPr>
            <a:r>
              <a:rPr lang="en-US" dirty="0" smtClean="0"/>
              <a:t>       t</a:t>
            </a:r>
            <a:r>
              <a:rPr lang="en-US" dirty="0" smtClean="0">
                <a:latin typeface="Arial"/>
                <a:cs typeface="Arial"/>
              </a:rPr>
              <a:t>= </a:t>
            </a:r>
            <a:r>
              <a:rPr lang="en-US" dirty="0" smtClean="0"/>
              <a:t>t+</a:t>
            </a:r>
            <a:r>
              <a:rPr lang="el-GR" dirty="0" smtClean="0">
                <a:latin typeface="Arial"/>
                <a:cs typeface="Arial"/>
              </a:rPr>
              <a:t>Δ</a:t>
            </a:r>
            <a:r>
              <a:rPr lang="en-US" dirty="0" smtClean="0">
                <a:latin typeface="Arial"/>
                <a:cs typeface="Arial"/>
              </a:rPr>
              <a:t>;</a:t>
            </a:r>
          </a:p>
          <a:p>
            <a:pPr marL="800100" lvl="2" indent="0">
              <a:buNone/>
            </a:pPr>
            <a:r>
              <a:rPr lang="en-US" dirty="0">
                <a:latin typeface="Arial"/>
                <a:cs typeface="Arial"/>
              </a:rPr>
              <a:t> </a:t>
            </a:r>
            <a:r>
              <a:rPr lang="en-US" dirty="0" smtClean="0">
                <a:latin typeface="Arial"/>
                <a:cs typeface="Arial"/>
              </a:rPr>
              <a:t>   } until (done)</a:t>
            </a:r>
          </a:p>
          <a:p>
            <a:r>
              <a:rPr lang="en-US" dirty="0" smtClean="0">
                <a:cs typeface="Arial"/>
              </a:rPr>
              <a:t>Monte Carlo  simulation</a:t>
            </a:r>
          </a:p>
          <a:p>
            <a:r>
              <a:rPr lang="en-US" dirty="0" smtClean="0">
                <a:cs typeface="Arial"/>
              </a:rPr>
              <a:t>Scientific computing, CGI, games</a:t>
            </a:r>
          </a:p>
          <a:p>
            <a:pPr marL="800100" lvl="2" indent="0">
              <a:buNone/>
            </a:pPr>
            <a:r>
              <a:rPr lang="en-US" dirty="0">
                <a:latin typeface="Arial"/>
                <a:cs typeface="Arial"/>
              </a:rPr>
              <a:t> </a:t>
            </a:r>
            <a:r>
              <a:rPr lang="en-US" dirty="0" smtClean="0">
                <a:latin typeface="Arial"/>
                <a:cs typeface="Arial"/>
              </a:rPr>
              <a:t>     </a:t>
            </a:r>
            <a:endParaRPr lang="en-US" dirty="0" smtClean="0"/>
          </a:p>
          <a:p>
            <a:pPr marL="800100" lvl="2" indent="0">
              <a:buNone/>
            </a:pPr>
            <a:endParaRPr lang="en-US" dirty="0" smtClean="0"/>
          </a:p>
        </p:txBody>
      </p:sp>
    </p:spTree>
    <p:extLst>
      <p:ext uri="{BB962C8B-B14F-4D97-AF65-F5344CB8AC3E}">
        <p14:creationId xmlns:p14="http://schemas.microsoft.com/office/powerpoint/2010/main" val="3897917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is Insufficient</a:t>
            </a:r>
            <a:endParaRPr lang="en-US" dirty="0"/>
          </a:p>
        </p:txBody>
      </p:sp>
      <p:sp>
        <p:nvSpPr>
          <p:cNvPr id="3" name="Content Placeholder 2"/>
          <p:cNvSpPr>
            <a:spLocks noGrp="1"/>
          </p:cNvSpPr>
          <p:nvPr>
            <p:ph idx="1"/>
          </p:nvPr>
        </p:nvSpPr>
        <p:spPr/>
        <p:txBody>
          <a:bodyPr/>
          <a:lstStyle/>
          <a:p>
            <a:r>
              <a:rPr lang="en-US" dirty="0" smtClean="0"/>
              <a:t>Incomplete knowledge: </a:t>
            </a:r>
          </a:p>
          <a:p>
            <a:pPr marL="457200" lvl="1" indent="0">
              <a:buNone/>
            </a:pPr>
            <a:r>
              <a:rPr lang="en-US" dirty="0"/>
              <a:t> </a:t>
            </a:r>
            <a:r>
              <a:rPr lang="en-US" dirty="0" smtClean="0"/>
              <a:t>An enemy robot is coming at you.  You need to judge what it can and can’t do. E.g. it probably can’t teleport past a wall. </a:t>
            </a:r>
          </a:p>
          <a:p>
            <a:r>
              <a:rPr lang="en-US" dirty="0" smtClean="0"/>
              <a:t>No models</a:t>
            </a:r>
          </a:p>
          <a:p>
            <a:pPr marL="400050" lvl="1" indent="0">
              <a:buNone/>
            </a:pPr>
            <a:r>
              <a:rPr lang="en-US" dirty="0"/>
              <a:t>W</a:t>
            </a:r>
            <a:r>
              <a:rPr lang="en-US" dirty="0" smtClean="0"/>
              <a:t>hat would happen: If you try to cut wood with a scissors? If you try to cut your hair with a lawn mower?</a:t>
            </a:r>
          </a:p>
          <a:p>
            <a:pPr marL="0" indent="0">
              <a:buNone/>
            </a:pPr>
            <a:endParaRPr lang="en-US" dirty="0" smtClean="0"/>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3682827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Choosing an idealization</a:t>
            </a:r>
          </a:p>
        </p:txBody>
      </p:sp>
      <p:sp>
        <p:nvSpPr>
          <p:cNvPr id="6" name="Content Placeholder 5"/>
          <p:cNvSpPr>
            <a:spLocks noGrp="1"/>
          </p:cNvSpPr>
          <p:nvPr>
            <p:ph idx="1"/>
          </p:nvPr>
        </p:nvSpPr>
        <p:spPr>
          <a:xfrm>
            <a:off x="440580" y="1371600"/>
            <a:ext cx="8229600" cy="4525963"/>
          </a:xfrm>
        </p:spPr>
        <p:txBody>
          <a:bodyPr/>
          <a:lstStyle/>
          <a:p>
            <a:pPr marL="0" indent="0">
              <a:buNone/>
            </a:pPr>
            <a:r>
              <a:rPr lang="en-US" dirty="0"/>
              <a:t>Bob is:                                   String is:</a:t>
            </a:r>
          </a:p>
          <a:p>
            <a:pPr marL="0" indent="0">
              <a:buNone/>
            </a:pPr>
            <a:r>
              <a:rPr lang="en-US" dirty="0"/>
              <a:t>     A point mass                      Value for distance</a:t>
            </a:r>
          </a:p>
          <a:p>
            <a:pPr marL="0" indent="0">
              <a:buNone/>
            </a:pPr>
            <a:r>
              <a:rPr lang="en-US" dirty="0"/>
              <a:t>     A rigid object                      Bound on distance</a:t>
            </a:r>
          </a:p>
          <a:p>
            <a:pPr marL="0" indent="0">
              <a:buNone/>
            </a:pPr>
            <a:r>
              <a:rPr lang="en-US" dirty="0"/>
              <a:t>     Non-rigid object                 1D curve</a:t>
            </a:r>
          </a:p>
          <a:p>
            <a:pPr marL="0" indent="0">
              <a:buNone/>
            </a:pPr>
            <a:r>
              <a:rPr lang="en-US" dirty="0"/>
              <a:t>                                                   3D object</a:t>
            </a:r>
          </a:p>
          <a:p>
            <a:pPr marL="0" indent="0">
              <a:buNone/>
            </a:pP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4559968"/>
            <a:ext cx="6215160" cy="2057400"/>
          </a:xfrm>
          <a:prstGeom prst="rect">
            <a:avLst/>
          </a:prstGeom>
        </p:spPr>
      </p:pic>
    </p:spTree>
    <p:extLst>
      <p:ext uri="{BB962C8B-B14F-4D97-AF65-F5344CB8AC3E}">
        <p14:creationId xmlns:p14="http://schemas.microsoft.com/office/powerpoint/2010/main" val="4030521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Incorporating extra-physical information</a:t>
            </a:r>
          </a:p>
        </p:txBody>
      </p:sp>
      <p:sp>
        <p:nvSpPr>
          <p:cNvPr id="3" name="Content Placeholder 2"/>
          <p:cNvSpPr>
            <a:spLocks noGrp="1"/>
          </p:cNvSpPr>
          <p:nvPr>
            <p:ph idx="1"/>
          </p:nvPr>
        </p:nvSpPr>
        <p:spPr/>
        <p:txBody>
          <a:bodyPr/>
          <a:lstStyle/>
          <a:p>
            <a:r>
              <a:rPr lang="en-US" dirty="0"/>
              <a:t>If you see a pitcher throwing a ball, it will almost certainly end up inside or just outside the strike zone.</a:t>
            </a:r>
          </a:p>
        </p:txBody>
      </p:sp>
    </p:spTree>
    <p:extLst>
      <p:ext uri="{BB962C8B-B14F-4D97-AF65-F5344CB8AC3E}">
        <p14:creationId xmlns:p14="http://schemas.microsoft.com/office/powerpoint/2010/main" val="3220256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is overkill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Rapidly drawing easy inferences</a:t>
            </a:r>
          </a:p>
          <a:p>
            <a:r>
              <a:rPr lang="en-US" dirty="0" smtClean="0"/>
              <a:t>If </a:t>
            </a:r>
            <a:r>
              <a:rPr lang="en-US" dirty="0"/>
              <a:t>you chop an iPhone in two with an axe, it won’t work any more</a:t>
            </a:r>
            <a:r>
              <a:rPr lang="en-US" dirty="0" smtClean="0"/>
              <a:t>.</a:t>
            </a:r>
          </a:p>
          <a:p>
            <a:r>
              <a:rPr lang="en-US" dirty="0" smtClean="0"/>
              <a:t>If you blow up the attacking robot with a grenade, it will probably cease to attack.</a:t>
            </a:r>
            <a:endParaRPr lang="en-US" dirty="0"/>
          </a:p>
          <a:p>
            <a:r>
              <a:rPr lang="en-US" dirty="0"/>
              <a:t>If you are riding a bike on a bumpy road, and you have water in a closed canteen, it stays in the canteen.</a:t>
            </a:r>
          </a:p>
          <a:p>
            <a:r>
              <a:rPr lang="en-US" dirty="0"/>
              <a:t>If a jar fits on a shelf empty, it will still fit once you have filled it with pennies</a:t>
            </a:r>
            <a:r>
              <a:rPr lang="en-US" dirty="0" smtClean="0"/>
              <a:t>.</a:t>
            </a:r>
            <a:endParaRPr lang="en-US" dirty="0"/>
          </a:p>
        </p:txBody>
      </p:sp>
    </p:spTree>
    <p:extLst>
      <p:ext uri="{BB962C8B-B14F-4D97-AF65-F5344CB8AC3E}">
        <p14:creationId xmlns:p14="http://schemas.microsoft.com/office/powerpoint/2010/main" val="1538037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Alternatives to simulation</a:t>
            </a:r>
            <a:endParaRPr lang="en-US" dirty="0"/>
          </a:p>
        </p:txBody>
      </p:sp>
      <p:sp>
        <p:nvSpPr>
          <p:cNvPr id="3" name="Content Placeholder 2"/>
          <p:cNvSpPr>
            <a:spLocks noGrp="1"/>
          </p:cNvSpPr>
          <p:nvPr>
            <p:ph idx="1"/>
          </p:nvPr>
        </p:nvSpPr>
        <p:spPr/>
        <p:txBody>
          <a:bodyPr/>
          <a:lstStyle/>
          <a:p>
            <a:r>
              <a:rPr lang="en-US" dirty="0" smtClean="0"/>
              <a:t>Machine learning</a:t>
            </a:r>
          </a:p>
          <a:p>
            <a:r>
              <a:rPr lang="en-US" dirty="0" smtClean="0"/>
              <a:t>Knowledge-based reasoning</a:t>
            </a:r>
          </a:p>
          <a:p>
            <a:r>
              <a:rPr lang="en-US" dirty="0" smtClean="0"/>
              <a:t>Qualitative reasoning</a:t>
            </a:r>
          </a:p>
          <a:p>
            <a:r>
              <a:rPr lang="en-US" dirty="0" smtClean="0"/>
              <a:t>Reasoning by analogy</a:t>
            </a:r>
            <a:endParaRPr lang="en-US" dirty="0"/>
          </a:p>
        </p:txBody>
      </p:sp>
    </p:spTree>
    <p:extLst>
      <p:ext uri="{BB962C8B-B14F-4D97-AF65-F5344CB8AC3E}">
        <p14:creationId xmlns:p14="http://schemas.microsoft.com/office/powerpoint/2010/main" val="4274510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planning and robotics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dirty="0" smtClean="0"/>
                  <a:t>Ghallab, </a:t>
                </a:r>
                <a:r>
                  <a:rPr lang="en-US" dirty="0" err="1" smtClean="0"/>
                  <a:t>Nau</a:t>
                </a:r>
                <a:r>
                  <a:rPr lang="en-US" dirty="0" smtClean="0"/>
                  <a:t>, and </a:t>
                </a:r>
                <a:r>
                  <a:rPr lang="en-US" dirty="0" err="1" smtClean="0"/>
                  <a:t>Traverso</a:t>
                </a:r>
                <a:r>
                  <a:rPr lang="en-US" dirty="0" smtClean="0"/>
                  <a:t>, </a:t>
                </a:r>
                <a:r>
                  <a:rPr lang="en-US" i="1" dirty="0" smtClean="0"/>
                  <a:t>Automated </a:t>
                </a:r>
              </a:p>
              <a:p>
                <a:pPr marL="0" indent="0">
                  <a:buNone/>
                </a:pPr>
                <a:r>
                  <a:rPr lang="en-US" i="1" dirty="0"/>
                  <a:t> </a:t>
                </a:r>
                <a:r>
                  <a:rPr lang="en-US" i="1" dirty="0" smtClean="0"/>
                  <a:t>               Planning: Theory and Practice </a:t>
                </a:r>
                <a:r>
                  <a:rPr lang="en-US" dirty="0" smtClean="0"/>
                  <a:t>(2004)</a:t>
                </a:r>
              </a:p>
              <a:p>
                <a:pPr marL="0" indent="0">
                  <a:buNone/>
                </a:pPr>
                <a:endParaRPr lang="en-US" dirty="0" smtClean="0"/>
              </a:p>
              <a:p>
                <a:pPr marL="0" indent="0">
                  <a:buNone/>
                </a:pPr>
                <a:r>
                  <a:rPr lang="en-US" dirty="0" err="1" smtClean="0"/>
                  <a:t>LaValle</a:t>
                </a:r>
                <a:r>
                  <a:rPr lang="en-US" dirty="0" smtClean="0"/>
                  <a:t>,  </a:t>
                </a:r>
                <a:r>
                  <a:rPr lang="en-US" i="1" dirty="0" smtClean="0"/>
                  <a:t>Planning Algorithms </a:t>
                </a:r>
                <a:r>
                  <a:rPr lang="en-US" dirty="0" smtClean="0"/>
                  <a:t>(2006)</a:t>
                </a:r>
              </a:p>
              <a:p>
                <a:pPr marL="0" indent="0">
                  <a:buNone/>
                </a:pPr>
                <a:endParaRPr lang="en-US"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𝐽</m:t>
                      </m:r>
                      <m:d>
                        <m:dPr>
                          <m:ctrlPr>
                            <a:rPr lang="en-US" b="0" i="1" smtClean="0">
                              <a:latin typeface="Cambria Math"/>
                            </a:rPr>
                          </m:ctrlPr>
                        </m:dPr>
                        <m:e>
                          <m:r>
                            <a:rPr lang="en-US" b="0" i="1" smtClean="0">
                              <a:latin typeface="Cambria Math"/>
                            </a:rPr>
                            <m:t>𝐺𝑁𝑇</m:t>
                          </m:r>
                          <m:r>
                            <a:rPr lang="en-US" b="0" i="1" smtClean="0">
                              <a:latin typeface="Cambria Math"/>
                            </a:rPr>
                            <m:t>,</m:t>
                          </m:r>
                          <m:r>
                            <a:rPr lang="en-US" b="0" i="1" smtClean="0">
                              <a:latin typeface="Cambria Math"/>
                            </a:rPr>
                            <m:t>𝐿</m:t>
                          </m:r>
                        </m:e>
                      </m:d>
                      <m:r>
                        <a:rPr lang="en-US" b="0" i="1" smtClean="0">
                          <a:latin typeface="Cambria Math"/>
                        </a:rPr>
                        <m:t>=</m:t>
                      </m:r>
                      <m:f>
                        <m:fPr>
                          <m:ctrlPr>
                            <a:rPr lang="en-US" b="0" i="1" smtClean="0">
                              <a:latin typeface="Cambria Math"/>
                            </a:rPr>
                          </m:ctrlPr>
                        </m:fPr>
                        <m:num>
                          <m:r>
                            <a:rPr lang="en-US" b="0" i="1" smtClean="0">
                              <a:latin typeface="Cambria Math"/>
                            </a:rPr>
                            <m:t>|</m:t>
                          </m:r>
                          <m:r>
                            <a:rPr lang="en-US" b="0" i="1" smtClean="0">
                              <a:latin typeface="Cambria Math"/>
                            </a:rPr>
                            <m:t>𝐺𝑁𝑇</m:t>
                          </m:r>
                          <m:r>
                            <a:rPr lang="en-US" b="0" i="1" smtClean="0">
                              <a:latin typeface="Cambria Math"/>
                              <a:ea typeface="Cambria Math"/>
                            </a:rPr>
                            <m:t>∩</m:t>
                          </m:r>
                          <m:r>
                            <a:rPr lang="en-US" b="0" i="1" smtClean="0">
                              <a:latin typeface="Cambria Math"/>
                              <a:ea typeface="Cambria Math"/>
                            </a:rPr>
                            <m:t>𝐿</m:t>
                          </m:r>
                          <m:r>
                            <a:rPr lang="en-US" b="0" i="1" smtClean="0">
                              <a:latin typeface="Cambria Math"/>
                              <a:ea typeface="Cambria Math"/>
                            </a:rPr>
                            <m:t>|</m:t>
                          </m:r>
                        </m:num>
                        <m:den>
                          <m:r>
                            <a:rPr lang="en-US" b="0" i="1" smtClean="0">
                              <a:latin typeface="Cambria Math"/>
                            </a:rPr>
                            <m:t>|</m:t>
                          </m:r>
                          <m:r>
                            <a:rPr lang="en-US" b="0" i="1" smtClean="0">
                              <a:latin typeface="Cambria Math"/>
                            </a:rPr>
                            <m:t>𝐺𝑁𝑇</m:t>
                          </m:r>
                          <m:r>
                            <a:rPr lang="en-US" b="0" i="1" smtClean="0">
                              <a:latin typeface="Cambria Math"/>
                              <a:ea typeface="Cambria Math"/>
                            </a:rPr>
                            <m:t>∪</m:t>
                          </m:r>
                          <m:r>
                            <a:rPr lang="en-US" b="0" i="1" smtClean="0">
                              <a:latin typeface="Cambria Math"/>
                              <a:ea typeface="Cambria Math"/>
                            </a:rPr>
                            <m:t>𝐿</m:t>
                          </m:r>
                          <m:r>
                            <a:rPr lang="en-US" b="0" i="1" smtClean="0">
                              <a:latin typeface="Cambria Math"/>
                              <a:ea typeface="Cambria Math"/>
                            </a:rPr>
                            <m:t>|</m:t>
                          </m:r>
                        </m:den>
                      </m:f>
                      <m:r>
                        <a:rPr lang="en-US" b="0" i="1" smtClean="0">
                          <a:latin typeface="Cambria Math"/>
                          <a:ea typeface="Cambria Math"/>
                        </a:rPr>
                        <m:t>≈0.07</m:t>
                      </m:r>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52" t="-1752"/>
                </a:stretch>
              </a:blipFill>
            </p:spPr>
            <p:txBody>
              <a:bodyPr/>
              <a:lstStyle/>
              <a:p>
                <a:r>
                  <a:rPr lang="en-US">
                    <a:noFill/>
                  </a:rPr>
                  <a:t> </a:t>
                </a:r>
              </a:p>
            </p:txBody>
          </p:sp>
        </mc:Fallback>
      </mc:AlternateContent>
    </p:spTree>
    <p:extLst>
      <p:ext uri="{BB962C8B-B14F-4D97-AF65-F5344CB8AC3E}">
        <p14:creationId xmlns:p14="http://schemas.microsoft.com/office/powerpoint/2010/main" val="1738026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955</Words>
  <Application>Microsoft Office PowerPoint</Application>
  <PresentationFormat>On-screen Show (4:3)</PresentationFormat>
  <Paragraphs>94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Four Challenges  for Physical Reasoning</vt:lpstr>
      <vt:lpstr>4 challenges</vt:lpstr>
      <vt:lpstr>Reasoning beyond Simulation</vt:lpstr>
      <vt:lpstr>Simulation is Insufficient</vt:lpstr>
      <vt:lpstr>Choosing an idealization</vt:lpstr>
      <vt:lpstr>Incorporating extra-physical information</vt:lpstr>
      <vt:lpstr>Simulation is overkill</vt:lpstr>
      <vt:lpstr>Alternatives to simulation</vt:lpstr>
      <vt:lpstr>High-level planning and robotics</vt:lpstr>
      <vt:lpstr>Planning and robotics</vt:lpstr>
      <vt:lpstr>Physical reasoning and language</vt:lpstr>
      <vt:lpstr>Physical reasoning and language</vt:lpstr>
      <vt:lpstr>Physical reasoning and language</vt:lpstr>
      <vt:lpstr>Physical reasoning and language</vt:lpstr>
      <vt:lpstr>Science and commonsense reasoning: Understanding the relation of the equations to the real world</vt:lpstr>
      <vt:lpstr>Measuring the gravitational constant</vt:lpstr>
      <vt:lpstr>You can’t start at the foundational equations</vt:lpstr>
      <vt:lpstr>Lagrangian for Standard Model of Particle Physics </vt:lpstr>
      <vt:lpstr>Physics: Theory and Reality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cimsuer</dc:creator>
  <cp:lastModifiedBy>cimsuer</cp:lastModifiedBy>
  <cp:revision>16</cp:revision>
  <dcterms:created xsi:type="dcterms:W3CDTF">2018-01-09T15:41:32Z</dcterms:created>
  <dcterms:modified xsi:type="dcterms:W3CDTF">2018-01-12T16:46:13Z</dcterms:modified>
</cp:coreProperties>
</file>