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73" r:id="rId10"/>
    <p:sldId id="264" r:id="rId11"/>
    <p:sldId id="265" r:id="rId12"/>
    <p:sldId id="266" r:id="rId13"/>
    <p:sldId id="267" r:id="rId14"/>
    <p:sldId id="274" r:id="rId15"/>
    <p:sldId id="268" r:id="rId16"/>
    <p:sldId id="263" r:id="rId17"/>
    <p:sldId id="269" r:id="rId18"/>
    <p:sldId id="271" r:id="rId19"/>
    <p:sldId id="276" r:id="rId20"/>
    <p:sldId id="270" r:id="rId21"/>
    <p:sldId id="275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9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0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4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3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1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8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9C2A-377E-47A2-9E36-7CDE5C72ED3A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7A9B-600B-4B21-9B31-5CA636F03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9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848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Reasoning from Radically Incomplete Information:</a:t>
            </a:r>
            <a:br>
              <a:rPr lang="en-US" dirty="0" smtClean="0"/>
            </a:br>
            <a:r>
              <a:rPr lang="en-US" dirty="0" smtClean="0"/>
              <a:t>The Case of Containers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Ernest Davis, Dept. of Computer Science, NYU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Gary Marcus, Dept. of Psychology, NYU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Angelica Chen, Princeton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Advances in Cognitive Systems,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36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Knowledge-based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Examples of inferences</a:t>
            </a:r>
          </a:p>
          <a:p>
            <a:r>
              <a:rPr lang="en-US" dirty="0" err="1" smtClean="0"/>
              <a:t>Microworld</a:t>
            </a:r>
            <a:endParaRPr lang="en-US" dirty="0" smtClean="0"/>
          </a:p>
          <a:p>
            <a:r>
              <a:rPr lang="en-US" dirty="0"/>
              <a:t>Theory </a:t>
            </a:r>
            <a:r>
              <a:rPr lang="en-US" dirty="0" smtClean="0"/>
              <a:t>features</a:t>
            </a:r>
          </a:p>
          <a:p>
            <a:r>
              <a:rPr lang="en-US" dirty="0" smtClean="0"/>
              <a:t>Ontology</a:t>
            </a:r>
          </a:p>
          <a:p>
            <a:r>
              <a:rPr lang="en-US" dirty="0" smtClean="0"/>
              <a:t>Examples of axioms and problem statements</a:t>
            </a:r>
          </a:p>
          <a:p>
            <a:r>
              <a:rPr lang="en-US" dirty="0" smtClean="0"/>
              <a:t>Proofs and automated verification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46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(Pat Hayes, Naïve Physics Manifesto, 1979)</a:t>
            </a:r>
          </a:p>
          <a:p>
            <a:r>
              <a:rPr lang="en-US" dirty="0" smtClean="0"/>
              <a:t>Collect some interesting, natural examples of inferences.</a:t>
            </a:r>
          </a:p>
          <a:p>
            <a:r>
              <a:rPr lang="en-US" dirty="0" smtClean="0"/>
              <a:t>Formulate a </a:t>
            </a:r>
            <a:r>
              <a:rPr lang="en-US" dirty="0" err="1" smtClean="0"/>
              <a:t>microworld</a:t>
            </a:r>
            <a:endParaRPr lang="en-US" dirty="0" smtClean="0"/>
          </a:p>
          <a:p>
            <a:r>
              <a:rPr lang="en-US" dirty="0" smtClean="0"/>
              <a:t>Formulate a language and a set of axioms:</a:t>
            </a:r>
          </a:p>
          <a:p>
            <a:pPr lvl="1"/>
            <a:r>
              <a:rPr lang="en-US" dirty="0" smtClean="0"/>
              <a:t>Symbols can be defined in the </a:t>
            </a:r>
            <a:r>
              <a:rPr lang="en-US" dirty="0" err="1" smtClean="0"/>
              <a:t>microworld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Axioms are true in the </a:t>
            </a:r>
            <a:r>
              <a:rPr lang="en-US" dirty="0" err="1" smtClean="0"/>
              <a:t>microworld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Axioms justify the inferences</a:t>
            </a:r>
          </a:p>
          <a:p>
            <a:pPr lvl="1"/>
            <a:r>
              <a:rPr lang="en-US" dirty="0" smtClean="0"/>
              <a:t>Axioms are easily stated in first-order logic.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Given: B is a rigid object.</a:t>
            </a:r>
          </a:p>
          <a:p>
            <a:pPr marL="1714500" lvl="4" indent="0">
              <a:buNone/>
            </a:pPr>
            <a:r>
              <a:rPr lang="en-US" sz="3200" dirty="0" smtClean="0"/>
              <a:t>B is a closed container containing S</a:t>
            </a:r>
          </a:p>
          <a:p>
            <a:pPr marL="400050" lvl="1" indent="0">
              <a:buNone/>
            </a:pPr>
            <a:r>
              <a:rPr lang="en-US" sz="3200" dirty="0" smtClean="0"/>
              <a:t>Infer: S remains inside B.</a:t>
            </a:r>
            <a:endParaRPr lang="en-US" sz="3200" dirty="0"/>
          </a:p>
          <a:p>
            <a:r>
              <a:rPr lang="en-US" dirty="0" smtClean="0"/>
              <a:t>(Bouncing ball experiment) Given: </a:t>
            </a:r>
          </a:p>
          <a:p>
            <a:pPr lvl="1"/>
            <a:r>
              <a:rPr lang="en-US" sz="3100" dirty="0" smtClean="0"/>
              <a:t>Walls union </a:t>
            </a:r>
            <a:r>
              <a:rPr lang="en-US" sz="3100" dirty="0" err="1" smtClean="0"/>
              <a:t>RedRegion</a:t>
            </a:r>
            <a:r>
              <a:rPr lang="en-US" sz="3100" dirty="0" smtClean="0"/>
              <a:t> is geometrically a closed  container containing the initial position of Ball.</a:t>
            </a:r>
          </a:p>
          <a:p>
            <a:pPr lvl="1"/>
            <a:r>
              <a:rPr lang="en-US" sz="3100" dirty="0" err="1" smtClean="0"/>
              <a:t>GreenRegion</a:t>
            </a:r>
            <a:r>
              <a:rPr lang="en-US" sz="3100" dirty="0" smtClean="0"/>
              <a:t> is outside Walls union </a:t>
            </a:r>
            <a:r>
              <a:rPr lang="en-US" sz="3100" dirty="0" err="1" smtClean="0"/>
              <a:t>RedRegion</a:t>
            </a:r>
            <a:endParaRPr lang="en-US" sz="3100" dirty="0" smtClean="0"/>
          </a:p>
          <a:p>
            <a:pPr lvl="1"/>
            <a:r>
              <a:rPr lang="en-US" sz="3100" dirty="0" smtClean="0"/>
              <a:t>Ball and Walls are solid objects.</a:t>
            </a:r>
          </a:p>
          <a:p>
            <a:pPr lvl="1"/>
            <a:r>
              <a:rPr lang="en-US" sz="3100" dirty="0" smtClean="0"/>
              <a:t>Walls is fixed in place</a:t>
            </a:r>
          </a:p>
          <a:p>
            <a:pPr>
              <a:buNone/>
            </a:pPr>
            <a:r>
              <a:rPr lang="en-US" dirty="0" smtClean="0"/>
              <a:t>    Infer: If Ball reaches </a:t>
            </a:r>
            <a:r>
              <a:rPr lang="en-US" dirty="0" err="1" smtClean="0"/>
              <a:t>GreenRegion</a:t>
            </a:r>
            <a:r>
              <a:rPr lang="en-US" dirty="0" smtClean="0"/>
              <a:t>, it must first go through </a:t>
            </a:r>
            <a:r>
              <a:rPr lang="en-US" dirty="0" err="1" smtClean="0"/>
              <a:t>RedRegion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2089287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Given: B is an open container.</a:t>
            </a:r>
          </a:p>
          <a:p>
            <a:pPr marL="1714500" lvl="4" indent="0">
              <a:buNone/>
            </a:pPr>
            <a:r>
              <a:rPr lang="en-US" sz="3200" dirty="0"/>
              <a:t>O is a object outside B.</a:t>
            </a:r>
          </a:p>
          <a:p>
            <a:pPr marL="1714500" lvl="4" indent="0">
              <a:buNone/>
            </a:pPr>
            <a:r>
              <a:rPr lang="en-US" sz="3200" dirty="0"/>
              <a:t>The agent can </a:t>
            </a:r>
            <a:r>
              <a:rPr lang="en-US" sz="3200" dirty="0" smtClean="0"/>
              <a:t>reach and manipulate </a:t>
            </a:r>
            <a:r>
              <a:rPr lang="en-US" sz="3200" dirty="0"/>
              <a:t>O.</a:t>
            </a:r>
          </a:p>
          <a:p>
            <a:pPr marL="1714500" lvl="4" indent="0">
              <a:buNone/>
            </a:pPr>
            <a:r>
              <a:rPr lang="en-US" sz="3200" dirty="0"/>
              <a:t>The agent can reach inside B.</a:t>
            </a:r>
          </a:p>
          <a:p>
            <a:pPr marL="1714500" lvl="4" indent="0">
              <a:buNone/>
            </a:pPr>
            <a:r>
              <a:rPr lang="en-US" sz="3200" dirty="0"/>
              <a:t>O is much smaller than B.</a:t>
            </a:r>
          </a:p>
          <a:p>
            <a:pPr marL="1714500" lvl="4" indent="0">
              <a:buNone/>
            </a:pPr>
            <a:r>
              <a:rPr lang="en-US" sz="3200" dirty="0"/>
              <a:t>The </a:t>
            </a:r>
            <a:r>
              <a:rPr lang="en-US" sz="3200" dirty="0" smtClean="0"/>
              <a:t>current contents of </a:t>
            </a:r>
            <a:r>
              <a:rPr lang="en-US" sz="3200" dirty="0"/>
              <a:t>B are </a:t>
            </a:r>
            <a:r>
              <a:rPr lang="en-US" sz="3200" dirty="0" smtClean="0"/>
              <a:t>(combined) much </a:t>
            </a:r>
            <a:r>
              <a:rPr lang="en-US" sz="3200" dirty="0"/>
              <a:t>smaller than B.</a:t>
            </a:r>
          </a:p>
          <a:p>
            <a:pPr marL="0" indent="0">
              <a:buNone/>
            </a:pPr>
            <a:r>
              <a:rPr lang="en-US" dirty="0" smtClean="0"/>
              <a:t>Infer: The agent can put O inside 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03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Microworld</a:t>
            </a:r>
            <a:r>
              <a:rPr lang="en-US" dirty="0" smtClean="0"/>
              <a:t> (idealization)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 is branching, corresponding to choice of actions.</a:t>
            </a:r>
          </a:p>
          <a:p>
            <a:r>
              <a:rPr lang="en-US" dirty="0" smtClean="0"/>
              <a:t>Single agent manipulates objects in contact.</a:t>
            </a:r>
          </a:p>
          <a:p>
            <a:r>
              <a:rPr lang="en-US" dirty="0" smtClean="0"/>
              <a:t>For any object, there is a class of “feasible” regions it can occupy.</a:t>
            </a:r>
          </a:p>
          <a:p>
            <a:r>
              <a:rPr lang="en-US" dirty="0" smtClean="0"/>
              <a:t>An object can move if:</a:t>
            </a:r>
          </a:p>
          <a:p>
            <a:pPr lvl="1"/>
            <a:r>
              <a:rPr lang="en-US" dirty="0" smtClean="0"/>
              <a:t>It is the agent</a:t>
            </a:r>
          </a:p>
          <a:p>
            <a:pPr lvl="1"/>
            <a:r>
              <a:rPr lang="en-US" dirty="0" smtClean="0"/>
              <a:t>The agent is manipulating it or has dropped it.</a:t>
            </a:r>
          </a:p>
          <a:p>
            <a:pPr lvl="1"/>
            <a:r>
              <a:rPr lang="en-US" dirty="0" smtClean="0"/>
              <a:t>It “goes along with” some object the agent is manipulating or has dropped.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Incomplete. Not a complete theory of physics or necessary and sufficient condition for physical behavior.</a:t>
            </a:r>
          </a:p>
          <a:p>
            <a:r>
              <a:rPr lang="en-US" dirty="0" smtClean="0"/>
              <a:t>Multiple levels of specificity.</a:t>
            </a:r>
          </a:p>
          <a:p>
            <a:pPr lvl="1"/>
            <a:r>
              <a:rPr lang="en-US" dirty="0" smtClean="0"/>
              <a:t>General: Two solid objects do not overlap.</a:t>
            </a:r>
          </a:p>
          <a:p>
            <a:pPr lvl="1"/>
            <a:r>
              <a:rPr lang="en-US" dirty="0" smtClean="0"/>
              <a:t>More specific: If an object is dropped inside an upright container, it remains in the container.</a:t>
            </a:r>
          </a:p>
          <a:p>
            <a:pPr lvl="1"/>
            <a:r>
              <a:rPr lang="en-US" dirty="0" smtClean="0"/>
              <a:t>Very specific: If an agent puts a small object into a container by reaching into the container, but the agent does not have to entirely enter the container, then the agent can withdraw from the container.</a:t>
            </a:r>
          </a:p>
        </p:txBody>
      </p:sp>
    </p:spTree>
    <p:extLst>
      <p:ext uri="{BB962C8B-B14F-4D97-AF65-F5344CB8AC3E}">
        <p14:creationId xmlns:p14="http://schemas.microsoft.com/office/powerpoint/2010/main" val="335845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Instant of time</a:t>
            </a:r>
          </a:p>
          <a:p>
            <a:r>
              <a:rPr lang="en-US" dirty="0" smtClean="0"/>
              <a:t>Region of space</a:t>
            </a:r>
          </a:p>
          <a:p>
            <a:r>
              <a:rPr lang="en-US" dirty="0" smtClean="0"/>
              <a:t>History: Region-valued fluent</a:t>
            </a:r>
          </a:p>
          <a:p>
            <a:r>
              <a:rPr lang="en-US" dirty="0" smtClean="0"/>
              <a:t>Object</a:t>
            </a:r>
          </a:p>
          <a:p>
            <a:r>
              <a:rPr lang="en-US" dirty="0" smtClean="0"/>
              <a:t>Set of objects</a:t>
            </a:r>
          </a:p>
          <a:p>
            <a:r>
              <a:rPr lang="en-US" dirty="0" smtClean="0"/>
              <a:t>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93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∀ </a:t>
            </a:r>
            <a:r>
              <a:rPr lang="en-US" baseline="-25000" dirty="0"/>
              <a:t>t:</a:t>
            </a:r>
            <a:r>
              <a:rPr lang="en-US" i="1" baseline="-25000" dirty="0"/>
              <a:t>Time</a:t>
            </a:r>
            <a:r>
              <a:rPr lang="en-US" baseline="-25000" dirty="0"/>
              <a:t>; o:</a:t>
            </a:r>
            <a:r>
              <a:rPr lang="en-US" i="1" baseline="-25000" dirty="0"/>
              <a:t>Object</a:t>
            </a:r>
            <a:r>
              <a:rPr lang="en-US" i="1" dirty="0"/>
              <a:t> </a:t>
            </a:r>
            <a:r>
              <a:rPr lang="en-US" dirty="0" err="1"/>
              <a:t>FeasiblePlace</a:t>
            </a:r>
            <a:r>
              <a:rPr lang="en-US" dirty="0"/>
              <a:t>(</a:t>
            </a:r>
            <a:r>
              <a:rPr lang="en-US" dirty="0" err="1"/>
              <a:t>o,Place</a:t>
            </a:r>
            <a:r>
              <a:rPr lang="en-US" dirty="0"/>
              <a:t>(</a:t>
            </a:r>
            <a:r>
              <a:rPr lang="en-US" dirty="0" err="1"/>
              <a:t>t,o</a:t>
            </a:r>
            <a:r>
              <a:rPr lang="en-US" dirty="0"/>
              <a:t>)).</a:t>
            </a:r>
          </a:p>
          <a:p>
            <a:pPr marL="0" indent="0">
              <a:buNone/>
            </a:pPr>
            <a:r>
              <a:rPr lang="en-US" dirty="0" smtClean="0"/>
              <a:t>   Every </a:t>
            </a:r>
            <a:r>
              <a:rPr lang="en-US" dirty="0"/>
              <a:t>object always occupies a feasible place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∀ </a:t>
            </a:r>
            <a:r>
              <a:rPr lang="en-US" baseline="-25000" dirty="0" err="1"/>
              <a:t>p,q:</a:t>
            </a:r>
            <a:r>
              <a:rPr lang="en-US" i="1" baseline="-25000" dirty="0" err="1"/>
              <a:t>Object</a:t>
            </a:r>
            <a:r>
              <a:rPr lang="en-US" baseline="-25000" dirty="0"/>
              <a:t>; t:</a:t>
            </a:r>
            <a:r>
              <a:rPr lang="en-US" i="1" baseline="-25000" dirty="0"/>
              <a:t>Time</a:t>
            </a:r>
            <a:r>
              <a:rPr lang="en-US" dirty="0"/>
              <a:t>  p ≠ q ⇒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DR(Place(</a:t>
            </a:r>
            <a:r>
              <a:rPr lang="en-US" dirty="0" err="1" smtClean="0"/>
              <a:t>t,p</a:t>
            </a:r>
            <a:r>
              <a:rPr lang="en-US" dirty="0"/>
              <a:t>), Place(</a:t>
            </a:r>
            <a:r>
              <a:rPr lang="en-US" dirty="0" err="1"/>
              <a:t>t,q</a:t>
            </a:r>
            <a:r>
              <a:rPr lang="en-US" dirty="0"/>
              <a:t>)).</a:t>
            </a:r>
          </a:p>
          <a:p>
            <a:pPr marL="0" indent="0">
              <a:buNone/>
            </a:pPr>
            <a:r>
              <a:rPr lang="en-US" dirty="0" smtClean="0"/>
              <a:t>   Any </a:t>
            </a:r>
            <a:r>
              <a:rPr lang="en-US" dirty="0"/>
              <a:t>two objects are spatially disjoint.</a:t>
            </a:r>
          </a:p>
          <a:p>
            <a:pPr marL="0" indent="0">
              <a:buNone/>
            </a:pPr>
            <a:r>
              <a:rPr lang="en-US" sz="2400" dirty="0"/>
              <a:t>∀ </a:t>
            </a:r>
            <a:r>
              <a:rPr lang="en-US" sz="2400" baseline="-25000" dirty="0"/>
              <a:t>t1,t2:</a:t>
            </a:r>
            <a:r>
              <a:rPr lang="en-US" sz="2400" i="1" baseline="-25000" dirty="0"/>
              <a:t>Time</a:t>
            </a:r>
            <a:r>
              <a:rPr lang="en-US" sz="2400" baseline="-25000" dirty="0"/>
              <a:t>; o:</a:t>
            </a:r>
            <a:r>
              <a:rPr lang="en-US" sz="2400" i="1" baseline="-25000" dirty="0"/>
              <a:t>Object </a:t>
            </a:r>
            <a:r>
              <a:rPr lang="en-US" sz="2400" dirty="0" smtClean="0"/>
              <a:t>Lt(t1,t2</a:t>
            </a:r>
            <a:r>
              <a:rPr lang="en-US" sz="2400" dirty="0"/>
              <a:t>) ∧ Place(t1,o) ≠ Place(t2,o) ⇒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/>
              <a:t>[ o = Agent ∨ </a:t>
            </a:r>
          </a:p>
          <a:p>
            <a:pPr marL="0" indent="0">
              <a:buNone/>
            </a:pPr>
            <a:r>
              <a:rPr lang="en-US" sz="2400" dirty="0" smtClean="0"/>
              <a:t>          </a:t>
            </a:r>
            <a:r>
              <a:rPr lang="en-US" sz="2400" dirty="0"/>
              <a:t>[  ∃ </a:t>
            </a:r>
            <a:r>
              <a:rPr lang="en-US" sz="2400" baseline="-25000" dirty="0" err="1"/>
              <a:t>tc,td,oc,rx</a:t>
            </a:r>
            <a:r>
              <a:rPr lang="en-US" sz="2400" baseline="-25000" dirty="0"/>
              <a:t> </a:t>
            </a:r>
            <a:r>
              <a:rPr lang="en-US" sz="2400" i="1" baseline="-25000" dirty="0"/>
              <a:t> </a:t>
            </a:r>
            <a:r>
              <a:rPr lang="en-US" sz="2400" dirty="0" err="1"/>
              <a:t>TimeIntervalOverlap</a:t>
            </a:r>
            <a:r>
              <a:rPr lang="en-US" sz="2400" dirty="0"/>
              <a:t>(tc,td,t1,t2) ∧ </a:t>
            </a:r>
            <a:r>
              <a:rPr lang="en-US" sz="2400" dirty="0" smtClean="0"/>
              <a:t>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</a:t>
            </a:r>
            <a:r>
              <a:rPr lang="en-US" sz="2400" dirty="0" err="1" smtClean="0"/>
              <a:t>GoesWith</a:t>
            </a:r>
            <a:r>
              <a:rPr lang="en-US" sz="2400" dirty="0" smtClean="0"/>
              <a:t>(</a:t>
            </a:r>
            <a:r>
              <a:rPr lang="en-US" sz="2400" dirty="0" err="1" smtClean="0"/>
              <a:t>tc,o,oc</a:t>
            </a:r>
            <a:r>
              <a:rPr lang="en-US" sz="2400" dirty="0"/>
              <a:t>) ∧</a:t>
            </a:r>
          </a:p>
          <a:p>
            <a:pPr marL="0" indent="0">
              <a:buNone/>
            </a:pPr>
            <a:r>
              <a:rPr lang="en-US" sz="2400" dirty="0"/>
              <a:t>                   </a:t>
            </a:r>
            <a:r>
              <a:rPr lang="en-US" sz="2400" dirty="0" smtClean="0"/>
              <a:t>[ </a:t>
            </a:r>
            <a:r>
              <a:rPr lang="en-US" sz="2400" dirty="0"/>
              <a:t>Occurs(</a:t>
            </a:r>
            <a:r>
              <a:rPr lang="en-US" sz="2400" dirty="0" err="1"/>
              <a:t>tc,td,MoveTo</a:t>
            </a:r>
            <a:r>
              <a:rPr lang="en-US" sz="2400" dirty="0"/>
              <a:t>(</a:t>
            </a:r>
            <a:r>
              <a:rPr lang="en-US" sz="2400" dirty="0" err="1"/>
              <a:t>oc,rx</a:t>
            </a:r>
            <a:r>
              <a:rPr lang="en-US" sz="2400" dirty="0"/>
              <a:t>)) </a:t>
            </a:r>
            <a:r>
              <a:rPr lang="en-US" sz="2400" dirty="0" smtClean="0"/>
              <a:t>∨ Falling(</a:t>
            </a:r>
            <a:r>
              <a:rPr lang="en-US" sz="2400" dirty="0" err="1" smtClean="0"/>
              <a:t>tc,td,oc</a:t>
            </a:r>
            <a:r>
              <a:rPr lang="en-US" sz="2400" dirty="0"/>
              <a:t>)] ] </a:t>
            </a:r>
            <a:r>
              <a:rPr lang="en-US" sz="2400" dirty="0" smtClean="0"/>
              <a:t>].</a:t>
            </a:r>
          </a:p>
          <a:p>
            <a:pPr marL="0" indent="0">
              <a:buNone/>
            </a:pPr>
            <a:r>
              <a:rPr lang="en-US" sz="2400" dirty="0" smtClean="0"/>
              <a:t>Frame axiom (explanation closure) for change of position.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94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Given:</a:t>
            </a:r>
          </a:p>
          <a:p>
            <a:r>
              <a:rPr lang="en-US" dirty="0" err="1" smtClean="0"/>
              <a:t>RigidObject</a:t>
            </a:r>
            <a:r>
              <a:rPr lang="en-US" dirty="0" smtClean="0"/>
              <a:t>(Ob).  </a:t>
            </a:r>
          </a:p>
          <a:p>
            <a:r>
              <a:rPr lang="en-US" dirty="0" err="1" smtClean="0"/>
              <a:t>CContained</a:t>
            </a:r>
            <a:r>
              <a:rPr lang="en-US" dirty="0" smtClean="0"/>
              <a:t>(</a:t>
            </a:r>
            <a:r>
              <a:rPr lang="en-US" smtClean="0"/>
              <a:t>Ta,Ox,Singleton</a:t>
            </a:r>
            <a:r>
              <a:rPr lang="en-US" dirty="0" smtClean="0"/>
              <a:t>(Ob)).  </a:t>
            </a:r>
          </a:p>
          <a:p>
            <a:r>
              <a:rPr lang="en-US" dirty="0" smtClean="0"/>
              <a:t>Lt(</a:t>
            </a:r>
            <a:r>
              <a:rPr lang="en-US" dirty="0" err="1" smtClean="0"/>
              <a:t>Ta,Tb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Ob ≠ Ox. </a:t>
            </a:r>
          </a:p>
          <a:p>
            <a:pPr marL="0" indent="0">
              <a:buNone/>
            </a:pPr>
            <a:r>
              <a:rPr lang="en-US" dirty="0" smtClean="0"/>
              <a:t>Infer</a:t>
            </a:r>
            <a:r>
              <a:rPr lang="en-US" dirty="0"/>
              <a:t>: </a:t>
            </a:r>
            <a:r>
              <a:rPr lang="en-US" dirty="0" err="1" smtClean="0"/>
              <a:t>CContained</a:t>
            </a:r>
            <a:r>
              <a:rPr lang="en-US" dirty="0" smtClean="0"/>
              <a:t>(</a:t>
            </a:r>
            <a:r>
              <a:rPr lang="en-US" dirty="0" err="1" smtClean="0"/>
              <a:t>Tb,Ox,Singleton</a:t>
            </a:r>
            <a:r>
              <a:rPr lang="en-US" dirty="0" smtClean="0"/>
              <a:t>(Ob)).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55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statement: Bouncing ball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Given:</a:t>
            </a:r>
          </a:p>
          <a:p>
            <a:r>
              <a:rPr lang="en-US" dirty="0" smtClean="0"/>
              <a:t>Fixed(Walls)</a:t>
            </a:r>
          </a:p>
          <a:p>
            <a:r>
              <a:rPr lang="en-US" dirty="0" err="1" smtClean="0"/>
              <a:t>ClosedContainer</a:t>
            </a:r>
            <a:r>
              <a:rPr lang="en-US" dirty="0" smtClean="0"/>
              <a:t>(Union(Place(</a:t>
            </a:r>
            <a:r>
              <a:rPr lang="en-US" dirty="0" err="1" smtClean="0"/>
              <a:t>Ta,Walls</a:t>
            </a:r>
            <a:r>
              <a:rPr lang="en-US" dirty="0" smtClean="0"/>
              <a:t>), </a:t>
            </a:r>
            <a:r>
              <a:rPr lang="en-US" dirty="0" err="1" smtClean="0"/>
              <a:t>RRed</a:t>
            </a:r>
            <a:r>
              <a:rPr lang="en-US" dirty="0" smtClean="0"/>
              <a:t>),    </a:t>
            </a:r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RInside</a:t>
            </a:r>
            <a:r>
              <a:rPr lang="en-US" dirty="0" smtClean="0"/>
              <a:t>) </a:t>
            </a:r>
          </a:p>
          <a:p>
            <a:r>
              <a:rPr lang="en-US" dirty="0" smtClean="0"/>
              <a:t>P(Place(</a:t>
            </a:r>
            <a:r>
              <a:rPr lang="en-US" dirty="0" err="1" smtClean="0"/>
              <a:t>Ta,Ball</a:t>
            </a:r>
            <a:r>
              <a:rPr lang="en-US" dirty="0" smtClean="0"/>
              <a:t>),</a:t>
            </a:r>
            <a:r>
              <a:rPr lang="en-US" dirty="0" err="1" smtClean="0"/>
              <a:t>RInside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Outside(</a:t>
            </a:r>
            <a:r>
              <a:rPr lang="en-US" dirty="0" err="1" smtClean="0"/>
              <a:t>RGreen,Union</a:t>
            </a:r>
            <a:r>
              <a:rPr lang="en-US" dirty="0" smtClean="0"/>
              <a:t>(Place(</a:t>
            </a:r>
            <a:r>
              <a:rPr lang="en-US" dirty="0" err="1" smtClean="0"/>
              <a:t>Ta,Walls</a:t>
            </a:r>
            <a:r>
              <a:rPr lang="en-US" dirty="0" smtClean="0"/>
              <a:t>),</a:t>
            </a:r>
            <a:r>
              <a:rPr lang="en-US" dirty="0" err="1" smtClean="0"/>
              <a:t>RRed</a:t>
            </a:r>
            <a:r>
              <a:rPr lang="en-US" dirty="0" smtClean="0"/>
              <a:t>)).</a:t>
            </a:r>
          </a:p>
          <a:p>
            <a:r>
              <a:rPr lang="en-US" dirty="0" smtClean="0"/>
              <a:t>P(Place(</a:t>
            </a:r>
            <a:r>
              <a:rPr lang="en-US" dirty="0" err="1" smtClean="0"/>
              <a:t>Tb,Ball</a:t>
            </a:r>
            <a:r>
              <a:rPr lang="en-US" dirty="0" smtClean="0"/>
              <a:t>),</a:t>
            </a:r>
            <a:r>
              <a:rPr lang="en-US" dirty="0" err="1" smtClean="0"/>
              <a:t>RGreen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Lt(</a:t>
            </a:r>
            <a:r>
              <a:rPr lang="en-US" dirty="0" err="1" smtClean="0"/>
              <a:t>Ta,Tb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Infer: </a:t>
            </a:r>
            <a:r>
              <a:rPr lang="en-US" dirty="0" smtClean="0">
                <a:latin typeface="Cambria Math"/>
                <a:ea typeface="Cambria Math"/>
              </a:rPr>
              <a:t>∃</a:t>
            </a:r>
            <a:r>
              <a:rPr lang="en-US" baseline="-25000" dirty="0" smtClean="0">
                <a:ea typeface="Cambria Math"/>
              </a:rPr>
              <a:t>tm</a:t>
            </a:r>
            <a:r>
              <a:rPr lang="en-US" dirty="0" smtClean="0">
                <a:ea typeface="Cambria Math"/>
              </a:rPr>
              <a:t> Lt(</a:t>
            </a:r>
            <a:r>
              <a:rPr lang="en-US" dirty="0" err="1" smtClean="0">
                <a:ea typeface="Cambria Math"/>
              </a:rPr>
              <a:t>Ta,tm</a:t>
            </a:r>
            <a:r>
              <a:rPr lang="en-US" dirty="0" smtClean="0">
                <a:ea typeface="Cambria Math"/>
              </a:rPr>
              <a:t>) </a:t>
            </a:r>
            <a:r>
              <a:rPr lang="en-US" dirty="0" smtClean="0">
                <a:latin typeface="Cambria Math"/>
                <a:ea typeface="Cambria Math"/>
              </a:rPr>
              <a:t>∧ </a:t>
            </a:r>
            <a:r>
              <a:rPr lang="en-US" dirty="0" smtClean="0">
                <a:ea typeface="Cambria Math"/>
              </a:rPr>
              <a:t>Lt(</a:t>
            </a:r>
            <a:r>
              <a:rPr lang="en-US" dirty="0" err="1" smtClean="0">
                <a:ea typeface="Cambria Math"/>
              </a:rPr>
              <a:t>Ta,tm</a:t>
            </a:r>
            <a:r>
              <a:rPr lang="en-US" dirty="0" smtClean="0">
                <a:ea typeface="Cambria Math"/>
              </a:rPr>
              <a:t>) </a:t>
            </a:r>
            <a:r>
              <a:rPr lang="en-US" dirty="0" smtClean="0">
                <a:latin typeface="Cambria Math"/>
                <a:ea typeface="Cambria Math"/>
              </a:rPr>
              <a:t>∧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</a:t>
            </a:r>
            <a:r>
              <a:rPr lang="en-US" dirty="0" smtClean="0">
                <a:ea typeface="Cambria Math"/>
              </a:rPr>
              <a:t>P(Place(</a:t>
            </a:r>
            <a:r>
              <a:rPr lang="en-US" dirty="0" err="1" smtClean="0">
                <a:ea typeface="Cambria Math"/>
              </a:rPr>
              <a:t>tm,Ball</a:t>
            </a:r>
            <a:r>
              <a:rPr lang="en-US" dirty="0" smtClean="0">
                <a:ea typeface="Cambria Math"/>
              </a:rPr>
              <a:t>),</a:t>
            </a:r>
            <a:r>
              <a:rPr lang="en-US" dirty="0" err="1" smtClean="0">
                <a:ea typeface="Cambria Math"/>
              </a:rPr>
              <a:t>Rred</a:t>
            </a:r>
            <a:r>
              <a:rPr lang="en-US" dirty="0" smtClean="0">
                <a:ea typeface="Cambria Math"/>
              </a:rPr>
              <a:t>).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Radically Incomplete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People are  very good at doing useful </a:t>
            </a:r>
            <a:r>
              <a:rPr lang="en-US" smtClean="0"/>
              <a:t>commonsense, physical </a:t>
            </a:r>
            <a:r>
              <a:rPr lang="en-US" dirty="0" smtClean="0"/>
              <a:t>reasoning with very incomplete information. E.g. partial knowledge of</a:t>
            </a:r>
          </a:p>
          <a:p>
            <a:r>
              <a:rPr lang="en-US" dirty="0" smtClean="0"/>
              <a:t>Shape, spatial relations, exogenous motion</a:t>
            </a:r>
          </a:p>
          <a:p>
            <a:r>
              <a:rPr lang="en-US" dirty="0" smtClean="0"/>
              <a:t>Material properties</a:t>
            </a:r>
          </a:p>
          <a:p>
            <a:r>
              <a:rPr lang="en-US" dirty="0" smtClean="0"/>
              <a:t>Relevant laws of physics</a:t>
            </a:r>
          </a:p>
          <a:p>
            <a:r>
              <a:rPr lang="en-US" dirty="0" smtClean="0"/>
              <a:t>Weak closed world assumptions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9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steps toward automated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Proofs of 5 inferences in natural deduction.</a:t>
            </a:r>
          </a:p>
          <a:p>
            <a:pPr lvl="1"/>
            <a:r>
              <a:rPr lang="en-US" dirty="0" smtClean="0"/>
              <a:t>Closed container inference: 28 steps</a:t>
            </a:r>
          </a:p>
          <a:p>
            <a:pPr lvl="1"/>
            <a:r>
              <a:rPr lang="en-US" dirty="0" smtClean="0"/>
              <a:t>Loading open container: 164 steps.</a:t>
            </a:r>
          </a:p>
          <a:p>
            <a:r>
              <a:rPr lang="en-US" dirty="0" smtClean="0"/>
              <a:t>First inference has been verified by SPASS (divided into four chunks).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03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What have we accomplished?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Pieces of a theory of containers.</a:t>
            </a:r>
          </a:p>
          <a:p>
            <a:r>
              <a:rPr lang="en-US" dirty="0" smtClean="0"/>
              <a:t>Conceptual framework for theories of radically incomplete reasoning.</a:t>
            </a:r>
          </a:p>
          <a:p>
            <a:r>
              <a:rPr lang="en-US" dirty="0" smtClean="0"/>
              <a:t>Alternative to physics engine as a cognitive theory.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Flesh out theory, examples</a:t>
            </a:r>
          </a:p>
          <a:p>
            <a:r>
              <a:rPr lang="en-US" dirty="0" smtClean="0"/>
              <a:t>Formulate theory systematically (Reiter, </a:t>
            </a:r>
            <a:r>
              <a:rPr lang="en-US" dirty="0" err="1" smtClean="0"/>
              <a:t>Sandewall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Psychological experimentation</a:t>
            </a:r>
          </a:p>
          <a:p>
            <a:r>
              <a:rPr lang="en-US" dirty="0" smtClean="0"/>
              <a:t>Effective implementation</a:t>
            </a:r>
          </a:p>
          <a:p>
            <a:r>
              <a:rPr lang="en-US" dirty="0" smtClean="0"/>
              <a:t>Apply technique to other domains e.g. cutting tools (knife, scissors</a:t>
            </a:r>
            <a:r>
              <a:rPr lang="en-US" smtClean="0"/>
              <a:t>, grater, lawn mower …)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7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Containers — bags, bottles, boxes, cups, etc. are</a:t>
            </a:r>
          </a:p>
          <a:p>
            <a:r>
              <a:rPr lang="en-US" dirty="0" smtClean="0"/>
              <a:t>Universally known and learned very young</a:t>
            </a:r>
          </a:p>
          <a:p>
            <a:r>
              <a:rPr lang="en-US" dirty="0" smtClean="0"/>
              <a:t>Ubiquitous in everyday and sophisticated reasoning</a:t>
            </a:r>
          </a:p>
          <a:p>
            <a:r>
              <a:rPr lang="en-US" dirty="0" smtClean="0"/>
              <a:t>Fertile domain for radically incomplete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01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learning about containers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8747761" cy="4876800"/>
          </a:xfrm>
        </p:spPr>
      </p:pic>
    </p:spTree>
    <p:extLst>
      <p:ext uri="{BB962C8B-B14F-4D97-AF65-F5344CB8AC3E}">
        <p14:creationId xmlns:p14="http://schemas.microsoft.com/office/powerpoint/2010/main" val="340667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in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295400"/>
            <a:ext cx="8229601" cy="4876800"/>
          </a:xfrm>
        </p:spPr>
        <p:txBody>
          <a:bodyPr/>
          <a:lstStyle/>
          <a:p>
            <a:r>
              <a:rPr lang="en-US" smtClean="0"/>
              <a:t>Lab </a:t>
            </a:r>
            <a:r>
              <a:rPr lang="en-US" dirty="0" smtClean="0"/>
              <a:t>equipment: Test tubes, beakers …</a:t>
            </a:r>
          </a:p>
          <a:p>
            <a:r>
              <a:rPr lang="en-US" dirty="0" smtClean="0"/>
              <a:t>Biological containers: Cell membrane, skin, lungs …</a:t>
            </a:r>
          </a:p>
          <a:p>
            <a:r>
              <a:rPr lang="en-US" dirty="0" smtClean="0"/>
              <a:t>A lake dries up, isolating subpopulations of a species, causing speciation. The lake-bed is initially one container, then two containers.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763" y="4648200"/>
            <a:ext cx="5990473" cy="137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43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ACS, December 13,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Dave </a:t>
            </a:r>
            <a:r>
              <a:rPr lang="en-US" dirty="0"/>
              <a:t>–</a:t>
            </a:r>
            <a:r>
              <a:rPr lang="en-US" dirty="0" smtClean="0"/>
              <a:t> cars are containers for people.</a:t>
            </a:r>
          </a:p>
          <a:p>
            <a:r>
              <a:rPr lang="en-US" dirty="0" err="1" smtClean="0"/>
              <a:t>Shiwali</a:t>
            </a:r>
            <a:r>
              <a:rPr lang="en-US" dirty="0" smtClean="0"/>
              <a:t> – pantry</a:t>
            </a:r>
          </a:p>
          <a:p>
            <a:r>
              <a:rPr lang="en-US" dirty="0" smtClean="0"/>
              <a:t>Alfredo – </a:t>
            </a:r>
            <a:r>
              <a:rPr lang="en-US" dirty="0" err="1" smtClean="0"/>
              <a:t>torniquet</a:t>
            </a:r>
            <a:r>
              <a:rPr lang="en-US" dirty="0" smtClean="0"/>
              <a:t> (closes an container that is improperly open)</a:t>
            </a:r>
          </a:p>
          <a:p>
            <a:r>
              <a:rPr lang="en-US" dirty="0" smtClean="0"/>
              <a:t>Vinay – cell membrane</a:t>
            </a:r>
          </a:p>
          <a:p>
            <a:r>
              <a:rPr lang="en-US" dirty="0" smtClean="0"/>
              <a:t>Chris – trap the wolf in a pasture by closing the gate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4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need to know about a closed container?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Material must maintain shape. However consider a bug caught between an overturned cup and a basin of water.</a:t>
            </a:r>
          </a:p>
          <a:p>
            <a:r>
              <a:rPr lang="en-US" dirty="0" smtClean="0"/>
              <a:t>Topologically closed</a:t>
            </a:r>
          </a:p>
          <a:p>
            <a:r>
              <a:rPr lang="en-US" dirty="0" smtClean="0"/>
              <a:t>Contents cannot penetrate, seep through, or destroy.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Infer: Contents stay inside.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2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need to know about an upright open container?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Additionally:</a:t>
            </a:r>
          </a:p>
          <a:p>
            <a:r>
              <a:rPr lang="en-US" dirty="0" smtClean="0"/>
              <a:t>Opening remains on top.</a:t>
            </a:r>
          </a:p>
          <a:p>
            <a:r>
              <a:rPr lang="en-US" dirty="0" smtClean="0"/>
              <a:t>Contents cannot jump or drift out the top.</a:t>
            </a:r>
          </a:p>
          <a:p>
            <a:r>
              <a:rPr lang="en-US" dirty="0" smtClean="0"/>
              <a:t>If you want to load something in, you have to know that it fits together with whatever is inside.</a:t>
            </a:r>
          </a:p>
          <a:p>
            <a:pPr marL="0" indent="0">
              <a:buNone/>
            </a:pPr>
            <a:r>
              <a:rPr lang="en-US" dirty="0" smtClean="0"/>
              <a:t>This can get complicated. See “How does a box work?” </a:t>
            </a:r>
            <a:r>
              <a:rPr lang="en-US" dirty="0"/>
              <a:t>(</a:t>
            </a:r>
            <a:r>
              <a:rPr lang="en-US" dirty="0" smtClean="0"/>
              <a:t>Davis) for the case of a box with solid objects.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6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/>
              <a:t>Does the ball reach the red region or the green region first?</a:t>
            </a:r>
          </a:p>
          <a:p>
            <a:pPr marL="0" indent="0">
              <a:buNone/>
            </a:pPr>
            <a:r>
              <a:rPr lang="en-US" sz="2600" dirty="0" smtClean="0"/>
              <a:t>Most such problems require time proportional to the bouncing time of the ball.</a:t>
            </a:r>
          </a:p>
          <a:p>
            <a:pPr marL="0" indent="0">
              <a:buNone/>
            </a:pPr>
            <a:r>
              <a:rPr lang="en-US" sz="2600" dirty="0" smtClean="0"/>
              <a:t>This problem is much faster.</a:t>
            </a:r>
          </a:p>
          <a:p>
            <a:pPr marL="0" indent="0">
              <a:buNone/>
            </a:pPr>
            <a:r>
              <a:rPr lang="en-US" sz="2600" dirty="0" smtClean="0"/>
              <a:t>Smith, </a:t>
            </a:r>
            <a:r>
              <a:rPr lang="en-US" sz="2600" dirty="0" err="1" smtClean="0"/>
              <a:t>Dechter</a:t>
            </a:r>
            <a:r>
              <a:rPr lang="en-US" sz="2600" dirty="0" smtClean="0"/>
              <a:t>, </a:t>
            </a:r>
            <a:r>
              <a:rPr lang="en-US" sz="2600" dirty="0" err="1" smtClean="0"/>
              <a:t>Tenenbaum</a:t>
            </a:r>
            <a:r>
              <a:rPr lang="en-US" sz="2600" dirty="0" smtClean="0"/>
              <a:t>, </a:t>
            </a:r>
            <a:r>
              <a:rPr lang="en-US" sz="2600" dirty="0" err="1" smtClean="0"/>
              <a:t>Vul</a:t>
            </a:r>
            <a:r>
              <a:rPr lang="en-US" sz="2600" dirty="0" smtClean="0"/>
              <a:t>, Cog. </a:t>
            </a:r>
            <a:r>
              <a:rPr lang="en-US" sz="2600" dirty="0" err="1" smtClean="0"/>
              <a:t>Sci</a:t>
            </a:r>
            <a:r>
              <a:rPr lang="en-US" sz="2600" dirty="0" smtClean="0"/>
              <a:t> 2013.</a:t>
            </a:r>
            <a:endParaRPr lang="en-US" sz="2600" dirty="0"/>
          </a:p>
        </p:txBody>
      </p:sp>
      <p:pic>
        <p:nvPicPr>
          <p:cNvPr id="5" name="Picture 4" descr="SmithRedraw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1295400"/>
            <a:ext cx="2617974" cy="164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7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970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Reasoning from Radically Incomplete Information: The Case of Containers</vt:lpstr>
      <vt:lpstr>Radically Incomplete Information</vt:lpstr>
      <vt:lpstr>Containers</vt:lpstr>
      <vt:lpstr>Infant learning about containers</vt:lpstr>
      <vt:lpstr>Containers in Biology</vt:lpstr>
      <vt:lpstr>ACS, December 13, 2013</vt:lpstr>
      <vt:lpstr>What do you need to know about a closed container?</vt:lpstr>
      <vt:lpstr>What do you need to know about an upright open container?</vt:lpstr>
      <vt:lpstr>Experimental result</vt:lpstr>
      <vt:lpstr>Knowledge-based theory</vt:lpstr>
      <vt:lpstr>Methodology</vt:lpstr>
      <vt:lpstr>Examples of inferences</vt:lpstr>
      <vt:lpstr>Another inference</vt:lpstr>
      <vt:lpstr>Microworld (idealization)</vt:lpstr>
      <vt:lpstr>Theory features</vt:lpstr>
      <vt:lpstr>Ontology</vt:lpstr>
      <vt:lpstr>Examples of axioms</vt:lpstr>
      <vt:lpstr>Problem statement</vt:lpstr>
      <vt:lpstr>Problem statement: Bouncing ball</vt:lpstr>
      <vt:lpstr>Preliminary steps toward automated reasoning</vt:lpstr>
      <vt:lpstr>Summary: What have we accomplished?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from Radically Incomplete Information: The Case of Containers</dc:title>
  <dc:creator>davise</dc:creator>
  <cp:lastModifiedBy>davise</cp:lastModifiedBy>
  <cp:revision>28</cp:revision>
  <dcterms:created xsi:type="dcterms:W3CDTF">2013-11-23T01:13:20Z</dcterms:created>
  <dcterms:modified xsi:type="dcterms:W3CDTF">2013-12-15T02:56:43Z</dcterms:modified>
</cp:coreProperties>
</file>