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09" r:id="rId2"/>
    <p:sldId id="333" r:id="rId3"/>
    <p:sldId id="339" r:id="rId4"/>
    <p:sldId id="312" r:id="rId5"/>
    <p:sldId id="313" r:id="rId6"/>
    <p:sldId id="314" r:id="rId7"/>
    <p:sldId id="320" r:id="rId8"/>
    <p:sldId id="315" r:id="rId9"/>
    <p:sldId id="316" r:id="rId10"/>
    <p:sldId id="286" r:id="rId11"/>
    <p:sldId id="317" r:id="rId12"/>
    <p:sldId id="321" r:id="rId13"/>
    <p:sldId id="296" r:id="rId14"/>
    <p:sldId id="335" r:id="rId15"/>
    <p:sldId id="337" r:id="rId16"/>
    <p:sldId id="336" r:id="rId17"/>
    <p:sldId id="322" r:id="rId18"/>
    <p:sldId id="288" r:id="rId19"/>
    <p:sldId id="324" r:id="rId20"/>
    <p:sldId id="297" r:id="rId21"/>
    <p:sldId id="310" r:id="rId22"/>
    <p:sldId id="298" r:id="rId23"/>
    <p:sldId id="299" r:id="rId24"/>
    <p:sldId id="300" r:id="rId25"/>
    <p:sldId id="304" r:id="rId26"/>
    <p:sldId id="306" r:id="rId27"/>
    <p:sldId id="302" r:id="rId28"/>
    <p:sldId id="303" r:id="rId29"/>
    <p:sldId id="265" r:id="rId30"/>
    <p:sldId id="266" r:id="rId31"/>
    <p:sldId id="308" r:id="rId32"/>
    <p:sldId id="307" r:id="rId33"/>
    <p:sldId id="334" r:id="rId34"/>
    <p:sldId id="338" r:id="rId35"/>
    <p:sldId id="327" r:id="rId36"/>
    <p:sldId id="328" r:id="rId37"/>
    <p:sldId id="329" r:id="rId38"/>
    <p:sldId id="332" r:id="rId39"/>
    <p:sldId id="319" r:id="rId40"/>
    <p:sldId id="326" r:id="rId41"/>
    <p:sldId id="294" r:id="rId42"/>
    <p:sldId id="325" r:id="rId43"/>
    <p:sldId id="295" r:id="rId44"/>
    <p:sldId id="269" r:id="rId45"/>
    <p:sldId id="270" r:id="rId46"/>
    <p:sldId id="311" r:id="rId47"/>
    <p:sldId id="273" r:id="rId48"/>
    <p:sldId id="274" r:id="rId49"/>
    <p:sldId id="275" r:id="rId50"/>
    <p:sldId id="27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70254" autoAdjust="0"/>
  </p:normalViewPr>
  <p:slideViewPr>
    <p:cSldViewPr snapToGrid="0">
      <p:cViewPr varScale="1">
        <p:scale>
          <a:sx n="63" d="100"/>
          <a:sy n="63" d="100"/>
        </p:scale>
        <p:origin x="-1472"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3AB4B-1F8A-CC47-BD1D-F2ECCA1EDAE2}" type="datetimeFigureOut">
              <a:rPr lang="en-US" smtClean="0"/>
              <a:t>12/4/15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1B0A2-9B71-AD48-826C-9E08ADC3B33E}" type="slidenum">
              <a:rPr lang="en-US" smtClean="0"/>
              <a:t>‹#›</a:t>
            </a:fld>
            <a:endParaRPr lang="en-US"/>
          </a:p>
        </p:txBody>
      </p:sp>
    </p:spTree>
    <p:extLst>
      <p:ext uri="{BB962C8B-B14F-4D97-AF65-F5344CB8AC3E}">
        <p14:creationId xmlns:p14="http://schemas.microsoft.com/office/powerpoint/2010/main" val="13188063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1</a:t>
            </a:fld>
            <a:endParaRPr lang="en-US"/>
          </a:p>
        </p:txBody>
      </p:sp>
    </p:spTree>
    <p:extLst>
      <p:ext uri="{BB962C8B-B14F-4D97-AF65-F5344CB8AC3E}">
        <p14:creationId xmlns:p14="http://schemas.microsoft.com/office/powerpoint/2010/main" val="77036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11</a:t>
            </a:fld>
            <a:endParaRPr lang="en-US"/>
          </a:p>
        </p:txBody>
      </p:sp>
    </p:spTree>
    <p:extLst>
      <p:ext uri="{BB962C8B-B14F-4D97-AF65-F5344CB8AC3E}">
        <p14:creationId xmlns:p14="http://schemas.microsoft.com/office/powerpoint/2010/main" val="296660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only</a:t>
            </a:r>
            <a:r>
              <a:rPr lang="en-US" baseline="0" dirty="0" smtClean="0"/>
              <a:t> two possible outcomes, and both can be interpreted as optimal.</a:t>
            </a:r>
            <a:endParaRPr lang="en-US" dirty="0"/>
          </a:p>
        </p:txBody>
      </p:sp>
      <p:sp>
        <p:nvSpPr>
          <p:cNvPr id="4" name="Slide Number Placeholder 3"/>
          <p:cNvSpPr>
            <a:spLocks noGrp="1"/>
          </p:cNvSpPr>
          <p:nvPr>
            <p:ph type="sldNum" sz="quarter" idx="10"/>
          </p:nvPr>
        </p:nvSpPr>
        <p:spPr/>
        <p:txBody>
          <a:bodyPr/>
          <a:lstStyle/>
          <a:p>
            <a:fld id="{CEB1B0A2-9B71-AD48-826C-9E08ADC3B33E}" type="slidenum">
              <a:rPr lang="en-US" smtClean="0"/>
              <a:t>13</a:t>
            </a:fld>
            <a:endParaRPr lang="en-US"/>
          </a:p>
        </p:txBody>
      </p:sp>
    </p:spTree>
    <p:extLst>
      <p:ext uri="{BB962C8B-B14F-4D97-AF65-F5344CB8AC3E}">
        <p14:creationId xmlns:p14="http://schemas.microsoft.com/office/powerpoint/2010/main" val="123897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issues</a:t>
            </a:r>
            <a:r>
              <a:rPr lang="en-US" baseline="0" dirty="0" smtClean="0"/>
              <a:t> arises over and over</a:t>
            </a:r>
            <a:endParaRPr lang="en-US" dirty="0"/>
          </a:p>
        </p:txBody>
      </p:sp>
      <p:sp>
        <p:nvSpPr>
          <p:cNvPr id="4" name="Slide Number Placeholder 3"/>
          <p:cNvSpPr>
            <a:spLocks noGrp="1"/>
          </p:cNvSpPr>
          <p:nvPr>
            <p:ph type="sldNum" sz="quarter" idx="10"/>
          </p:nvPr>
        </p:nvSpPr>
        <p:spPr/>
        <p:txBody>
          <a:bodyPr/>
          <a:lstStyle/>
          <a:p>
            <a:fld id="{CEB1B0A2-9B71-AD48-826C-9E08ADC3B33E}" type="slidenum">
              <a:rPr lang="en-US" smtClean="0"/>
              <a:t>17</a:t>
            </a:fld>
            <a:endParaRPr lang="en-US"/>
          </a:p>
        </p:txBody>
      </p:sp>
    </p:spTree>
    <p:extLst>
      <p:ext uri="{BB962C8B-B14F-4D97-AF65-F5344CB8AC3E}">
        <p14:creationId xmlns:p14="http://schemas.microsoft.com/office/powerpoint/2010/main" val="206019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is for # of lines left</a:t>
            </a:r>
            <a:endParaRPr lang="en-US" dirty="0"/>
          </a:p>
        </p:txBody>
      </p:sp>
      <p:sp>
        <p:nvSpPr>
          <p:cNvPr id="4" name="Slide Number Placeholder 3"/>
          <p:cNvSpPr>
            <a:spLocks noGrp="1"/>
          </p:cNvSpPr>
          <p:nvPr>
            <p:ph type="sldNum" sz="quarter" idx="10"/>
          </p:nvPr>
        </p:nvSpPr>
        <p:spPr/>
        <p:txBody>
          <a:bodyPr/>
          <a:lstStyle/>
          <a:p>
            <a:fld id="{CEB1B0A2-9B71-AD48-826C-9E08ADC3B33E}" type="slidenum">
              <a:rPr lang="en-US" smtClean="0"/>
              <a:t>21</a:t>
            </a:fld>
            <a:endParaRPr lang="en-US"/>
          </a:p>
        </p:txBody>
      </p:sp>
    </p:spTree>
    <p:extLst>
      <p:ext uri="{BB962C8B-B14F-4D97-AF65-F5344CB8AC3E}">
        <p14:creationId xmlns:p14="http://schemas.microsoft.com/office/powerpoint/2010/main" val="128944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it is trickier, because</a:t>
            </a:r>
            <a:r>
              <a:rPr lang="en-US" baseline="0" dirty="0" smtClean="0"/>
              <a:t> there are more than two models</a:t>
            </a:r>
            <a:endParaRPr lang="en-US" dirty="0"/>
          </a:p>
        </p:txBody>
      </p:sp>
      <p:sp>
        <p:nvSpPr>
          <p:cNvPr id="4" name="Slide Number Placeholder 3"/>
          <p:cNvSpPr>
            <a:spLocks noGrp="1"/>
          </p:cNvSpPr>
          <p:nvPr>
            <p:ph type="sldNum" sz="quarter" idx="10"/>
          </p:nvPr>
        </p:nvSpPr>
        <p:spPr/>
        <p:txBody>
          <a:bodyPr/>
          <a:lstStyle/>
          <a:p>
            <a:fld id="{CEB1B0A2-9B71-AD48-826C-9E08ADC3B33E}" type="slidenum">
              <a:rPr lang="en-US" smtClean="0"/>
              <a:t>22</a:t>
            </a:fld>
            <a:endParaRPr lang="en-US"/>
          </a:p>
        </p:txBody>
      </p:sp>
    </p:spTree>
    <p:extLst>
      <p:ext uri="{BB962C8B-B14F-4D97-AF65-F5344CB8AC3E}">
        <p14:creationId xmlns:p14="http://schemas.microsoft.com/office/powerpoint/2010/main" val="1946247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29</a:t>
            </a:fld>
            <a:endParaRPr lang="en-US"/>
          </a:p>
        </p:txBody>
      </p:sp>
    </p:spTree>
    <p:extLst>
      <p:ext uri="{BB962C8B-B14F-4D97-AF65-F5344CB8AC3E}">
        <p14:creationId xmlns:p14="http://schemas.microsoft.com/office/powerpoint/2010/main" val="95354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30</a:t>
            </a:fld>
            <a:endParaRPr lang="en-US"/>
          </a:p>
        </p:txBody>
      </p:sp>
    </p:spTree>
    <p:extLst>
      <p:ext uri="{BB962C8B-B14F-4D97-AF65-F5344CB8AC3E}">
        <p14:creationId xmlns:p14="http://schemas.microsoft.com/office/powerpoint/2010/main" val="205479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31</a:t>
            </a:fld>
            <a:endParaRPr lang="en-US"/>
          </a:p>
        </p:txBody>
      </p:sp>
    </p:spTree>
    <p:extLst>
      <p:ext uri="{BB962C8B-B14F-4D97-AF65-F5344CB8AC3E}">
        <p14:creationId xmlns:p14="http://schemas.microsoft.com/office/powerpoint/2010/main" val="1766399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32</a:t>
            </a:fld>
            <a:endParaRPr lang="en-US"/>
          </a:p>
        </p:txBody>
      </p:sp>
    </p:spTree>
    <p:extLst>
      <p:ext uri="{BB962C8B-B14F-4D97-AF65-F5344CB8AC3E}">
        <p14:creationId xmlns:p14="http://schemas.microsoft.com/office/powerpoint/2010/main" val="265022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33</a:t>
            </a:fld>
            <a:endParaRPr lang="en-US"/>
          </a:p>
        </p:txBody>
      </p:sp>
    </p:spTree>
    <p:extLst>
      <p:ext uri="{BB962C8B-B14F-4D97-AF65-F5344CB8AC3E}">
        <p14:creationId xmlns:p14="http://schemas.microsoft.com/office/powerpoint/2010/main" val="92126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2</a:t>
            </a:fld>
            <a:endParaRPr lang="en-US"/>
          </a:p>
        </p:txBody>
      </p:sp>
    </p:spTree>
    <p:extLst>
      <p:ext uri="{BB962C8B-B14F-4D97-AF65-F5344CB8AC3E}">
        <p14:creationId xmlns:p14="http://schemas.microsoft.com/office/powerpoint/2010/main" val="2404660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34</a:t>
            </a:fld>
            <a:endParaRPr lang="en-US"/>
          </a:p>
        </p:txBody>
      </p:sp>
    </p:spTree>
    <p:extLst>
      <p:ext uri="{BB962C8B-B14F-4D97-AF65-F5344CB8AC3E}">
        <p14:creationId xmlns:p14="http://schemas.microsoft.com/office/powerpoint/2010/main" val="1366959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35</a:t>
            </a:fld>
            <a:endParaRPr lang="en-US"/>
          </a:p>
        </p:txBody>
      </p:sp>
    </p:spTree>
    <p:extLst>
      <p:ext uri="{BB962C8B-B14F-4D97-AF65-F5344CB8AC3E}">
        <p14:creationId xmlns:p14="http://schemas.microsoft.com/office/powerpoint/2010/main" val="114467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36</a:t>
            </a:fld>
            <a:endParaRPr lang="en-US"/>
          </a:p>
        </p:txBody>
      </p:sp>
    </p:spTree>
    <p:extLst>
      <p:ext uri="{BB962C8B-B14F-4D97-AF65-F5344CB8AC3E}">
        <p14:creationId xmlns:p14="http://schemas.microsoft.com/office/powerpoint/2010/main" val="1694446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37</a:t>
            </a:fld>
            <a:endParaRPr lang="en-US"/>
          </a:p>
        </p:txBody>
      </p:sp>
    </p:spTree>
    <p:extLst>
      <p:ext uri="{BB962C8B-B14F-4D97-AF65-F5344CB8AC3E}">
        <p14:creationId xmlns:p14="http://schemas.microsoft.com/office/powerpoint/2010/main" val="17376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touch briefly on the first two, and we will focus today mainly on the third.”</a:t>
            </a:r>
            <a:endParaRPr lang="en-US" dirty="0"/>
          </a:p>
        </p:txBody>
      </p:sp>
      <p:sp>
        <p:nvSpPr>
          <p:cNvPr id="4" name="Slide Number Placeholder 3"/>
          <p:cNvSpPr>
            <a:spLocks noGrp="1"/>
          </p:cNvSpPr>
          <p:nvPr>
            <p:ph type="sldNum" sz="quarter" idx="10"/>
          </p:nvPr>
        </p:nvSpPr>
        <p:spPr/>
        <p:txBody>
          <a:bodyPr/>
          <a:lstStyle/>
          <a:p>
            <a:fld id="{CEB1B0A2-9B71-AD48-826C-9E08ADC3B33E}" type="slidenum">
              <a:rPr lang="en-US" smtClean="0"/>
              <a:t>4</a:t>
            </a:fld>
            <a:endParaRPr lang="en-US"/>
          </a:p>
        </p:txBody>
      </p:sp>
    </p:spTree>
    <p:extLst>
      <p:ext uri="{BB962C8B-B14F-4D97-AF65-F5344CB8AC3E}">
        <p14:creationId xmlns:p14="http://schemas.microsoft.com/office/powerpoint/2010/main" val="180212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1B0A2-9B71-AD48-826C-9E08ADC3B33E}" type="slidenum">
              <a:rPr lang="en-US" smtClean="0"/>
              <a:t>5</a:t>
            </a:fld>
            <a:endParaRPr lang="en-US"/>
          </a:p>
        </p:txBody>
      </p:sp>
    </p:spTree>
    <p:extLst>
      <p:ext uri="{BB962C8B-B14F-4D97-AF65-F5344CB8AC3E}">
        <p14:creationId xmlns:p14="http://schemas.microsoft.com/office/powerpoint/2010/main" val="109659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6</a:t>
            </a:fld>
            <a:endParaRPr lang="en-US"/>
          </a:p>
        </p:txBody>
      </p:sp>
    </p:spTree>
    <p:extLst>
      <p:ext uri="{BB962C8B-B14F-4D97-AF65-F5344CB8AC3E}">
        <p14:creationId xmlns:p14="http://schemas.microsoft.com/office/powerpoint/2010/main" val="355343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7</a:t>
            </a:fld>
            <a:endParaRPr lang="en-US"/>
          </a:p>
        </p:txBody>
      </p:sp>
    </p:spTree>
    <p:extLst>
      <p:ext uri="{BB962C8B-B14F-4D97-AF65-F5344CB8AC3E}">
        <p14:creationId xmlns:p14="http://schemas.microsoft.com/office/powerpoint/2010/main" val="387075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8</a:t>
            </a:fld>
            <a:endParaRPr lang="en-US"/>
          </a:p>
        </p:txBody>
      </p:sp>
    </p:spTree>
    <p:extLst>
      <p:ext uri="{BB962C8B-B14F-4D97-AF65-F5344CB8AC3E}">
        <p14:creationId xmlns:p14="http://schemas.microsoft.com/office/powerpoint/2010/main" val="177183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9</a:t>
            </a:fld>
            <a:endParaRPr lang="en-US"/>
          </a:p>
        </p:txBody>
      </p:sp>
    </p:spTree>
    <p:extLst>
      <p:ext uri="{BB962C8B-B14F-4D97-AF65-F5344CB8AC3E}">
        <p14:creationId xmlns:p14="http://schemas.microsoft.com/office/powerpoint/2010/main" val="374183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1B0A2-9B71-AD48-826C-9E08ADC3B33E}" type="slidenum">
              <a:rPr lang="en-US" smtClean="0"/>
              <a:t>10</a:t>
            </a:fld>
            <a:endParaRPr lang="en-US"/>
          </a:p>
        </p:txBody>
      </p:sp>
    </p:spTree>
    <p:extLst>
      <p:ext uri="{BB962C8B-B14F-4D97-AF65-F5344CB8AC3E}">
        <p14:creationId xmlns:p14="http://schemas.microsoft.com/office/powerpoint/2010/main" val="104304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6E62D-6D14-4BA9-A2F3-5475DF77CAF4}"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6E62D-6D14-4BA9-A2F3-5475DF77CAF4}"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6E62D-6D14-4BA9-A2F3-5475DF77CAF4}"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6E62D-6D14-4BA9-A2F3-5475DF77CAF4}"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6E62D-6D14-4BA9-A2F3-5475DF77CAF4}"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6E62D-6D14-4BA9-A2F3-5475DF77CAF4}"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6E62D-6D14-4BA9-A2F3-5475DF77CAF4}" type="datetimeFigureOut">
              <a:rPr lang="en-US" smtClean="0"/>
              <a:t>12/4/15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6E62D-6D14-4BA9-A2F3-5475DF77CAF4}" type="datetimeFigureOut">
              <a:rPr lang="en-US" smtClean="0"/>
              <a:t>12/4/15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6E62D-6D14-4BA9-A2F3-5475DF77CAF4}" type="datetimeFigureOut">
              <a:rPr lang="en-US" smtClean="0"/>
              <a:t>12/4/15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6E62D-6D14-4BA9-A2F3-5475DF77CAF4}"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6E62D-6D14-4BA9-A2F3-5475DF77CAF4}"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E2C2-3A7D-4538-8689-ABB67D8AEF23}"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6E62D-6D14-4BA9-A2F3-5475DF77CAF4}" type="datetimeFigureOut">
              <a:rPr lang="en-US" smtClean="0"/>
              <a:t>12/4/15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5E2C2-3A7D-4538-8689-ABB67D8AEF23}"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strong </a:t>
            </a:r>
            <a:br>
              <a:rPr lang="en-US" dirty="0" smtClean="0"/>
            </a:br>
            <a:r>
              <a:rPr lang="en-US" dirty="0" smtClean="0"/>
              <a:t>is the empirical evidence for Bayesian models of cognition?</a:t>
            </a:r>
            <a:endParaRPr lang="en-US" dirty="0"/>
          </a:p>
        </p:txBody>
      </p:sp>
      <p:sp>
        <p:nvSpPr>
          <p:cNvPr id="3" name="Subtitle 2"/>
          <p:cNvSpPr>
            <a:spLocks noGrp="1"/>
          </p:cNvSpPr>
          <p:nvPr>
            <p:ph type="subTitle" idx="1"/>
          </p:nvPr>
        </p:nvSpPr>
        <p:spPr/>
        <p:txBody>
          <a:bodyPr>
            <a:normAutofit/>
          </a:bodyPr>
          <a:lstStyle/>
          <a:p>
            <a:pPr algn="r"/>
            <a:r>
              <a:rPr lang="en-US" sz="3200" dirty="0" smtClean="0"/>
              <a:t>Gary Marcus &amp; Ernie Davis</a:t>
            </a:r>
          </a:p>
          <a:p>
            <a:pPr algn="r"/>
            <a:r>
              <a:rPr lang="en-US" sz="3200" dirty="0" smtClean="0"/>
              <a:t>“Is the Brain Bayesian?” Workshop</a:t>
            </a:r>
          </a:p>
          <a:p>
            <a:pPr algn="r"/>
            <a:r>
              <a:rPr lang="en-US" sz="3200" dirty="0" smtClean="0"/>
              <a:t>December 4, 2015</a:t>
            </a:r>
            <a:endParaRPr lang="en-US" sz="3200" dirty="0"/>
          </a:p>
        </p:txBody>
      </p:sp>
    </p:spTree>
    <p:extLst>
      <p:ext uri="{BB962C8B-B14F-4D97-AF65-F5344CB8AC3E}">
        <p14:creationId xmlns:p14="http://schemas.microsoft.com/office/powerpoint/2010/main" val="40727429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random flips of coins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If you flip a coin eight times, which is the more likely outcome:</a:t>
            </a:r>
          </a:p>
          <a:p>
            <a:pPr marL="0" indent="0">
              <a:buNone/>
            </a:pPr>
            <a:r>
              <a:rPr lang="en-US" sz="3200" dirty="0" smtClean="0"/>
              <a:t>HTTHTHTH or TTTTTTTT?</a:t>
            </a:r>
            <a:endParaRPr lang="en-US" sz="3200" dirty="0"/>
          </a:p>
        </p:txBody>
      </p:sp>
    </p:spTree>
    <p:extLst>
      <p:ext uri="{BB962C8B-B14F-4D97-AF65-F5344CB8AC3E}">
        <p14:creationId xmlns:p14="http://schemas.microsoft.com/office/powerpoint/2010/main" val="12688121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theory in Example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people believe that the pattern </a:t>
            </a:r>
            <a:r>
              <a:rPr lang="en-US" dirty="0"/>
              <a:t>of flips “HTTHTHTH is </a:t>
            </a:r>
            <a:r>
              <a:rPr lang="en-US" b="1" dirty="0" smtClean="0"/>
              <a:t>no more likely </a:t>
            </a:r>
            <a:r>
              <a:rPr lang="en-US" dirty="0"/>
              <a:t>than </a:t>
            </a:r>
            <a:r>
              <a:rPr lang="en-US" dirty="0" smtClean="0"/>
              <a:t>TTTTTTTT” then they are rational because they recognize that according to the laws of probability, any two particular pattern of flips are equally likely.</a:t>
            </a:r>
          </a:p>
          <a:p>
            <a:r>
              <a:rPr lang="en-US" dirty="0" smtClean="0"/>
              <a:t>If </a:t>
            </a:r>
            <a:r>
              <a:rPr lang="en-US" dirty="0"/>
              <a:t>people believe that the pattern of flips “HTTHTHTH </a:t>
            </a:r>
            <a:r>
              <a:rPr lang="en-US" dirty="0" smtClean="0"/>
              <a:t>is </a:t>
            </a:r>
            <a:r>
              <a:rPr lang="en-US" b="1" dirty="0" smtClean="0"/>
              <a:t>more</a:t>
            </a:r>
            <a:r>
              <a:rPr lang="en-US" dirty="0" smtClean="0"/>
              <a:t> </a:t>
            </a:r>
            <a:r>
              <a:rPr lang="en-US" dirty="0"/>
              <a:t>likely than TTTTTTTT</a:t>
            </a:r>
            <a:r>
              <a:rPr lang="en-US" dirty="0" smtClean="0"/>
              <a:t>”[aka the Gambler’s fallacy] then people </a:t>
            </a:r>
            <a:r>
              <a:rPr lang="en-US" dirty="0"/>
              <a:t>are </a:t>
            </a:r>
            <a:r>
              <a:rPr lang="en-US" i="1" dirty="0" smtClean="0"/>
              <a:t>also </a:t>
            </a:r>
            <a:r>
              <a:rPr lang="en-US" dirty="0" smtClean="0"/>
              <a:t>deemed to be rational – because </a:t>
            </a:r>
            <a:r>
              <a:rPr lang="en-US" dirty="0"/>
              <a:t>they </a:t>
            </a:r>
            <a:r>
              <a:rPr lang="en-US" dirty="0" smtClean="0"/>
              <a:t>are using “representativeness”</a:t>
            </a:r>
            <a:r>
              <a:rPr lang="is-IS" i="1" dirty="0" smtClean="0"/>
              <a:t>.</a:t>
            </a:r>
            <a:br>
              <a:rPr lang="is-IS" i="1" dirty="0" smtClean="0"/>
            </a:br>
            <a:r>
              <a:rPr lang="is-IS" i="1" dirty="0" smtClean="0"/>
              <a:t> </a:t>
            </a:r>
            <a:r>
              <a:rPr lang="is-IS" sz="2600" dirty="0" smtClean="0"/>
              <a:t>(Griffiths and Tenenbaum, 2001, `The Rational Basis of Representativeness‘)</a:t>
            </a:r>
            <a:endParaRPr lang="is-IS" sz="2600" i="1" dirty="0" smtClean="0"/>
          </a:p>
          <a:p>
            <a:r>
              <a:rPr lang="is-IS" i="1" dirty="0" smtClean="0"/>
              <a:t>Advocates of Bayesian Cognition need not worry about how the experiments come out, because they are covered either way.</a:t>
            </a:r>
          </a:p>
          <a:p>
            <a:endParaRPr lang="en-US" dirty="0"/>
          </a:p>
        </p:txBody>
      </p:sp>
    </p:spTree>
    <p:extLst>
      <p:ext uri="{BB962C8B-B14F-4D97-AF65-F5344CB8AC3E}">
        <p14:creationId xmlns:p14="http://schemas.microsoft.com/office/powerpoint/2010/main" val="3068100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2: Linda, the feminist bank teller</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err="1" smtClean="0"/>
              <a:t>Kahneman</a:t>
            </a:r>
            <a:r>
              <a:rPr lang="en-US" dirty="0" smtClean="0"/>
              <a:t> and </a:t>
            </a:r>
            <a:r>
              <a:rPr lang="en-US" dirty="0" err="1" smtClean="0"/>
              <a:t>Tversky</a:t>
            </a:r>
            <a:r>
              <a:rPr lang="en-US" dirty="0" smtClean="0"/>
              <a:t>)</a:t>
            </a:r>
          </a:p>
          <a:p>
            <a:pPr marL="0" indent="0">
              <a:buNone/>
            </a:pPr>
            <a:r>
              <a:rPr lang="en-US" dirty="0" smtClean="0"/>
              <a:t>Linda is 31 years old, single, outspoken, and very bright, She majored in philosophy. As a student she was deeply concerned with issues of discrimination and social justice, and also participated in anti-nuclear demonstration.</a:t>
            </a:r>
          </a:p>
          <a:p>
            <a:pPr marL="0" indent="0">
              <a:buNone/>
            </a:pPr>
            <a:r>
              <a:rPr lang="en-US" dirty="0" smtClean="0"/>
              <a:t>Which is more probable?</a:t>
            </a:r>
          </a:p>
          <a:p>
            <a:pPr marL="0" indent="0">
              <a:buNone/>
            </a:pPr>
            <a:r>
              <a:rPr lang="en-US" dirty="0" smtClean="0"/>
              <a:t>Linda is a bank teller. </a:t>
            </a:r>
          </a:p>
          <a:p>
            <a:pPr marL="0" indent="0">
              <a:buNone/>
            </a:pPr>
            <a:r>
              <a:rPr lang="en-US" dirty="0" smtClean="0"/>
              <a:t>Linda is a bank teller who is active in the feminist movement.</a:t>
            </a:r>
            <a:endParaRPr lang="en-US" dirty="0"/>
          </a:p>
        </p:txBody>
      </p:sp>
    </p:spTree>
    <p:extLst>
      <p:ext uri="{BB962C8B-B14F-4D97-AF65-F5344CB8AC3E}">
        <p14:creationId xmlns:p14="http://schemas.microsoft.com/office/powerpoint/2010/main" val="32928923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lstStyle/>
          <a:p>
            <a:pPr algn="ctr"/>
            <a:r>
              <a:rPr lang="en-US" dirty="0"/>
              <a:t>Data and theory in Example </a:t>
            </a:r>
            <a:r>
              <a:rPr lang="en-US" dirty="0" smtClean="0"/>
              <a:t>2</a:t>
            </a:r>
            <a:endParaRPr lang="en-US" dirty="0"/>
          </a:p>
        </p:txBody>
      </p:sp>
      <p:sp>
        <p:nvSpPr>
          <p:cNvPr id="3" name="Content Placeholder 2"/>
          <p:cNvSpPr>
            <a:spLocks noGrp="1"/>
          </p:cNvSpPr>
          <p:nvPr>
            <p:ph idx="1"/>
          </p:nvPr>
        </p:nvSpPr>
        <p:spPr>
          <a:xfrm>
            <a:off x="838200" y="1306286"/>
            <a:ext cx="10515600" cy="4870677"/>
          </a:xfrm>
        </p:spPr>
        <p:txBody>
          <a:bodyPr>
            <a:normAutofit fontScale="85000" lnSpcReduction="20000"/>
          </a:bodyPr>
          <a:lstStyle/>
          <a:p>
            <a:r>
              <a:rPr lang="en-US" dirty="0" smtClean="0"/>
              <a:t>If statisticians </a:t>
            </a:r>
            <a:r>
              <a:rPr lang="en-US" dirty="0"/>
              <a:t>tell </a:t>
            </a:r>
            <a:r>
              <a:rPr lang="en-US" dirty="0" smtClean="0"/>
              <a:t>you that “Linda is a bank teller” is more probable than  “Linda is a feminist bank teller,” then they are rational, because they correctly using the law of conjunction.</a:t>
            </a:r>
          </a:p>
          <a:p>
            <a:r>
              <a:rPr lang="en-US" dirty="0" smtClean="0"/>
              <a:t>If undergraduates tell you that “Linda is a feminist bank teller” is more probable, that’s </a:t>
            </a:r>
            <a:r>
              <a:rPr lang="en-US" i="1" dirty="0" smtClean="0"/>
              <a:t>also</a:t>
            </a:r>
            <a:r>
              <a:rPr lang="en-US" dirty="0" smtClean="0"/>
              <a:t> deemed rational,  because, by conversational </a:t>
            </a:r>
            <a:r>
              <a:rPr lang="en-US" dirty="0" err="1" smtClean="0"/>
              <a:t>implicature</a:t>
            </a:r>
            <a:r>
              <a:rPr lang="en-US" dirty="0" smtClean="0"/>
              <a:t>, if you contrast “bank teller” with “feminist bank teller” you must clearly mean “typical bank teller”.</a:t>
            </a:r>
          </a:p>
          <a:p>
            <a:r>
              <a:rPr lang="en-US" dirty="0" smtClean="0"/>
              <a:t>Alternative explanations abound:</a:t>
            </a:r>
          </a:p>
          <a:p>
            <a:pPr lvl="1"/>
            <a:r>
              <a:rPr lang="en-US" dirty="0" smtClean="0"/>
              <a:t>“probable” in ordinary parlance doesn’t mean the standard mathematical theory</a:t>
            </a:r>
          </a:p>
          <a:p>
            <a:pPr lvl="1"/>
            <a:r>
              <a:rPr lang="en-US" dirty="0" smtClean="0"/>
              <a:t>etc. (</a:t>
            </a:r>
            <a:r>
              <a:rPr lang="en-US" dirty="0" err="1" smtClean="0"/>
              <a:t>Gigenrenzer</a:t>
            </a:r>
            <a:r>
              <a:rPr lang="en-US" dirty="0" smtClean="0"/>
              <a:t>).</a:t>
            </a:r>
          </a:p>
          <a:p>
            <a:r>
              <a:rPr lang="en-US" dirty="0" smtClean="0"/>
              <a:t>But: Would the same issues would be raised If undergrads responded in the same way as the statisticians? </a:t>
            </a:r>
            <a:endParaRPr lang="en-US" dirty="0"/>
          </a:p>
          <a:p>
            <a:endParaRPr lang="en-US" dirty="0"/>
          </a:p>
        </p:txBody>
      </p:sp>
    </p:spTree>
    <p:extLst>
      <p:ext uri="{BB962C8B-B14F-4D97-AF65-F5344CB8AC3E}">
        <p14:creationId xmlns:p14="http://schemas.microsoft.com/office/powerpoint/2010/main" val="40905464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In each of the first two examples we have considered, there are only two possible outcomes, and both can </a:t>
            </a:r>
            <a:r>
              <a:rPr lang="en-US" dirty="0"/>
              <a:t>be </a:t>
            </a:r>
            <a:r>
              <a:rPr lang="en-US" dirty="0" smtClean="0"/>
              <a:t>interpreted, post hoc, as optimal. </a:t>
            </a:r>
            <a:endParaRPr lang="en-US" dirty="0"/>
          </a:p>
          <a:p>
            <a:r>
              <a:rPr lang="en-US" dirty="0" smtClean="0"/>
              <a:t>People empirically differ in how they respond (</a:t>
            </a:r>
            <a:r>
              <a:rPr lang="en-US" dirty="0" err="1" smtClean="0"/>
              <a:t>eg</a:t>
            </a:r>
            <a:r>
              <a:rPr lang="en-US" dirty="0" smtClean="0"/>
              <a:t> statisticians </a:t>
            </a:r>
            <a:r>
              <a:rPr lang="en-US" dirty="0" err="1" smtClean="0"/>
              <a:t>ver</a:t>
            </a:r>
            <a:r>
              <a:rPr lang="en-US" dirty="0" smtClean="0"/>
              <a:t> undergraduates). </a:t>
            </a:r>
            <a:r>
              <a:rPr lang="en-US" i="1" dirty="0" smtClean="0"/>
              <a:t>Everybody</a:t>
            </a:r>
            <a:r>
              <a:rPr lang="en-US" dirty="0" smtClean="0"/>
              <a:t> is post </a:t>
            </a:r>
            <a:r>
              <a:rPr lang="en-US" dirty="0"/>
              <a:t>hoc </a:t>
            </a:r>
            <a:r>
              <a:rPr lang="en-US" dirty="0" smtClean="0"/>
              <a:t>interpreted as optimal.</a:t>
            </a:r>
          </a:p>
          <a:p>
            <a:r>
              <a:rPr lang="en-US" dirty="0" smtClean="0"/>
              <a:t>Optimal used to mean “best”</a:t>
            </a:r>
          </a:p>
          <a:p>
            <a:r>
              <a:rPr lang="en-US" dirty="0" smtClean="0"/>
              <a:t>Now it just means “best according a set of criteria that can be adjusted post hoc to suit”</a:t>
            </a:r>
          </a:p>
        </p:txBody>
      </p:sp>
    </p:spTree>
    <p:extLst>
      <p:ext uri="{BB962C8B-B14F-4D97-AF65-F5344CB8AC3E}">
        <p14:creationId xmlns:p14="http://schemas.microsoft.com/office/powerpoint/2010/main" val="37307524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Lake </a:t>
            </a:r>
            <a:r>
              <a:rPr lang="en-US" dirty="0" err="1" smtClean="0"/>
              <a:t>Wobegon</a:t>
            </a:r>
            <a:r>
              <a:rPr lang="en-US" dirty="0" smtClean="0"/>
              <a:t>?</a:t>
            </a:r>
            <a:endParaRPr lang="en-US" dirty="0"/>
          </a:p>
        </p:txBody>
      </p:sp>
      <p:pic>
        <p:nvPicPr>
          <p:cNvPr id="4" name="Content Placeholder 3"/>
          <p:cNvPicPr>
            <a:picLocks noGrp="1" noChangeAspect="1"/>
          </p:cNvPicPr>
          <p:nvPr>
            <p:ph idx="1"/>
          </p:nvPr>
        </p:nvPicPr>
        <p:blipFill>
          <a:blip r:embed="rId2"/>
          <a:srcRect t="6175" b="6175"/>
          <a:stretch>
            <a:fillRect/>
          </a:stretch>
        </p:blipFill>
        <p:spPr/>
      </p:pic>
    </p:spTree>
    <p:extLst>
      <p:ext uri="{BB962C8B-B14F-4D97-AF65-F5344CB8AC3E}">
        <p14:creationId xmlns:p14="http://schemas.microsoft.com/office/powerpoint/2010/main" val="24246064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 Lake </a:t>
            </a:r>
            <a:r>
              <a:rPr lang="en-US" dirty="0" err="1" smtClean="0"/>
              <a:t>Wobegon</a:t>
            </a:r>
            <a:r>
              <a:rPr lang="en-US" dirty="0" smtClean="0"/>
              <a:t>, all the children are above average. </a:t>
            </a:r>
          </a:p>
          <a:p>
            <a:r>
              <a:rPr lang="en-US" dirty="0" smtClean="0"/>
              <a:t>In Planet Bayes, everyone isn’t just above average; they are all </a:t>
            </a:r>
            <a:r>
              <a:rPr lang="en-US" i="1" dirty="0" smtClean="0"/>
              <a:t>optimal</a:t>
            </a:r>
          </a:p>
          <a:p>
            <a:pPr lvl="1"/>
            <a:r>
              <a:rPr lang="en-US" dirty="0" smtClean="0"/>
              <a:t>no matter what they do.</a:t>
            </a:r>
          </a:p>
          <a:p>
            <a:pPr lvl="1"/>
            <a:endParaRPr lang="en-US" dirty="0"/>
          </a:p>
          <a:p>
            <a:endParaRPr lang="en-US" dirty="0"/>
          </a:p>
        </p:txBody>
      </p:sp>
    </p:spTree>
    <p:extLst>
      <p:ext uri="{BB962C8B-B14F-4D97-AF65-F5344CB8AC3E}">
        <p14:creationId xmlns:p14="http://schemas.microsoft.com/office/powerpoint/2010/main" val="10706540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3: The </a:t>
            </a:r>
            <a:r>
              <a:rPr lang="en-US" dirty="0" err="1" smtClean="0"/>
              <a:t>Wason</a:t>
            </a:r>
            <a:r>
              <a:rPr lang="en-US" dirty="0" smtClean="0"/>
              <a:t> selection task</a:t>
            </a:r>
            <a:endParaRPr lang="en-US" dirty="0"/>
          </a:p>
        </p:txBody>
      </p:sp>
      <p:sp>
        <p:nvSpPr>
          <p:cNvPr id="3" name="Content Placeholder 2"/>
          <p:cNvSpPr>
            <a:spLocks noGrp="1"/>
          </p:cNvSpPr>
          <p:nvPr>
            <p:ph idx="1"/>
          </p:nvPr>
        </p:nvSpPr>
        <p:spPr/>
        <p:txBody>
          <a:bodyPr/>
          <a:lstStyle/>
          <a:p>
            <a:pPr marL="0" indent="0">
              <a:buNone/>
            </a:pPr>
            <a:r>
              <a:rPr lang="en-US" dirty="0" smtClean="0"/>
              <a:t>If you want to check the rule, “All even numbers have red backs” which cards should you flip?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167" y="2847587"/>
            <a:ext cx="9331994" cy="3755284"/>
          </a:xfrm>
          <a:prstGeom prst="rect">
            <a:avLst/>
          </a:prstGeom>
        </p:spPr>
      </p:pic>
    </p:spTree>
    <p:extLst>
      <p:ext uri="{BB962C8B-B14F-4D97-AF65-F5344CB8AC3E}">
        <p14:creationId xmlns:p14="http://schemas.microsoft.com/office/powerpoint/2010/main" val="369833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theory in Example </a:t>
            </a:r>
            <a:r>
              <a:rPr lang="en-US" dirty="0" smtClean="0"/>
              <a:t>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a logician turns over the 4 and the blue, she is rationally following propositional logic (and the importance of potential disconfirmation). </a:t>
            </a:r>
          </a:p>
          <a:p>
            <a:r>
              <a:rPr lang="en-US" dirty="0" smtClean="0"/>
              <a:t>If a frat boy makes the classic error and turns over the 4 and the red, then he is maximizing information gain, relative to a suitably-chosen Bayesian model (</a:t>
            </a:r>
            <a:r>
              <a:rPr lang="en-US" dirty="0" err="1" smtClean="0"/>
              <a:t>Oaksford</a:t>
            </a:r>
            <a:r>
              <a:rPr lang="en-US" dirty="0" smtClean="0"/>
              <a:t> and Chater, 2009)</a:t>
            </a:r>
          </a:p>
          <a:p>
            <a:r>
              <a:rPr lang="en-US" dirty="0" smtClean="0"/>
              <a:t>If </a:t>
            </a:r>
            <a:r>
              <a:rPr lang="en-US" i="1" dirty="0" smtClean="0"/>
              <a:t>some</a:t>
            </a:r>
            <a:r>
              <a:rPr lang="en-US" dirty="0" smtClean="0"/>
              <a:t> subjects correctly turned over the blue and </a:t>
            </a:r>
            <a:r>
              <a:rPr lang="en-US" i="1" dirty="0" smtClean="0"/>
              <a:t>others</a:t>
            </a:r>
            <a:r>
              <a:rPr lang="en-US" dirty="0" smtClean="0"/>
              <a:t> turn over the red, then the first group is rationally following propositional logic, and the second group is rationally maximizing information gain. </a:t>
            </a:r>
          </a:p>
          <a:p>
            <a:r>
              <a:rPr lang="en-US" dirty="0" smtClean="0"/>
              <a:t>Lake </a:t>
            </a:r>
            <a:r>
              <a:rPr lang="en-US" dirty="0" err="1" smtClean="0"/>
              <a:t>Wobay</a:t>
            </a:r>
            <a:r>
              <a:rPr lang="en-US" dirty="0" smtClean="0"/>
              <a:t>(</a:t>
            </a:r>
            <a:r>
              <a:rPr lang="en-US" dirty="0" err="1" smtClean="0"/>
              <a:t>es</a:t>
            </a:r>
            <a:r>
              <a:rPr lang="en-US" dirty="0" smtClean="0"/>
              <a:t>)gone, all over again, where all the updates are Bayesian, and all possible behaviors are construed as rational. </a:t>
            </a:r>
          </a:p>
        </p:txBody>
      </p:sp>
    </p:spTree>
    <p:extLst>
      <p:ext uri="{BB962C8B-B14F-4D97-AF65-F5344CB8AC3E}">
        <p14:creationId xmlns:p14="http://schemas.microsoft.com/office/powerpoint/2010/main" val="38585377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7257"/>
          </a:xfrm>
        </p:spPr>
        <p:txBody>
          <a:bodyPr>
            <a:normAutofit/>
          </a:bodyPr>
          <a:lstStyle/>
          <a:p>
            <a:pPr algn="ctr"/>
            <a:r>
              <a:rPr lang="en-US" dirty="0" smtClean="0"/>
              <a:t>Example 4: How long is a poem?</a:t>
            </a:r>
            <a:endParaRPr lang="en-US" dirty="0"/>
          </a:p>
        </p:txBody>
      </p:sp>
      <p:sp>
        <p:nvSpPr>
          <p:cNvPr id="3" name="Content Placeholder 2"/>
          <p:cNvSpPr>
            <a:spLocks noGrp="1"/>
          </p:cNvSpPr>
          <p:nvPr>
            <p:ph idx="1"/>
          </p:nvPr>
        </p:nvSpPr>
        <p:spPr>
          <a:xfrm>
            <a:off x="838200" y="1392382"/>
            <a:ext cx="10515600" cy="4784581"/>
          </a:xfrm>
        </p:spPr>
        <p:txBody>
          <a:bodyPr>
            <a:normAutofit lnSpcReduction="10000"/>
          </a:bodyPr>
          <a:lstStyle/>
          <a:p>
            <a:pPr marL="0" indent="0">
              <a:buNone/>
            </a:pPr>
            <a:r>
              <a:rPr lang="en-US" sz="3200" dirty="0" smtClean="0"/>
              <a:t> </a:t>
            </a:r>
          </a:p>
          <a:p>
            <a:pPr marL="0" indent="0">
              <a:buNone/>
            </a:pPr>
            <a:r>
              <a:rPr lang="en-US" sz="3200" dirty="0" smtClean="0"/>
              <a:t>“If your friend read you her favorite line of poetry and told you it was line 2[or line 5/12/32/67] of a poem, what would you predict for the total length of a poem?</a:t>
            </a:r>
            <a:r>
              <a:rPr lang="en-US" dirty="0" smtClean="0"/>
              <a:t>”</a:t>
            </a:r>
          </a:p>
          <a:p>
            <a:pPr marL="0" indent="0">
              <a:buNone/>
            </a:pPr>
            <a:endParaRPr lang="en-US" sz="3200" dirty="0"/>
          </a:p>
          <a:p>
            <a:pPr marL="0" indent="0">
              <a:buNone/>
            </a:pPr>
            <a:endParaRPr lang="en-US" dirty="0" smtClean="0"/>
          </a:p>
          <a:p>
            <a:pPr marL="0" indent="0">
              <a:buNone/>
            </a:pPr>
            <a:r>
              <a:rPr lang="en-US" sz="3200" dirty="0" smtClean="0"/>
              <a:t>A good theory would predict subjects’ answers to these questions.</a:t>
            </a:r>
          </a:p>
          <a:p>
            <a:pPr marL="0" indent="0">
              <a:buNone/>
            </a:pPr>
            <a:r>
              <a:rPr lang="en-US" dirty="0" smtClean="0"/>
              <a:t>A bad theory would </a:t>
            </a:r>
            <a:r>
              <a:rPr lang="en-US" dirty="0" err="1" smtClean="0"/>
              <a:t>postdict</a:t>
            </a:r>
            <a:r>
              <a:rPr lang="en-US" dirty="0" smtClean="0"/>
              <a:t> them.</a:t>
            </a:r>
            <a:endParaRPr lang="en-US" sz="3200" dirty="0"/>
          </a:p>
        </p:txBody>
      </p:sp>
    </p:spTree>
    <p:extLst>
      <p:ext uri="{BB962C8B-B14F-4D97-AF65-F5344CB8AC3E}">
        <p14:creationId xmlns:p14="http://schemas.microsoft.com/office/powerpoint/2010/main" val="14746388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strong view</a:t>
            </a:r>
            <a:endParaRPr lang="en-US" dirty="0"/>
          </a:p>
        </p:txBody>
      </p:sp>
      <p:sp>
        <p:nvSpPr>
          <p:cNvPr id="3" name="Content Placeholder 2"/>
          <p:cNvSpPr>
            <a:spLocks noGrp="1"/>
          </p:cNvSpPr>
          <p:nvPr>
            <p:ph idx="1"/>
          </p:nvPr>
        </p:nvSpPr>
        <p:spPr/>
        <p:txBody>
          <a:bodyPr vert="horz" lIns="91440" tIns="45720" rIns="91440" bIns="45720" rtlCol="0" anchor="t">
            <a:normAutofit fontScale="92500"/>
          </a:bodyPr>
          <a:lstStyle/>
          <a:p>
            <a:pPr marL="457200" indent="-457200"/>
            <a:r>
              <a:rPr lang="en-US" dirty="0"/>
              <a:t>“People reason in ways that are consistent with optimal Bayesian models in a variety of tasks”. Denison et al. (2009).</a:t>
            </a:r>
          </a:p>
          <a:p>
            <a:pPr marL="457200" indent="-457200"/>
            <a:r>
              <a:rPr lang="en-US" dirty="0"/>
              <a:t>“Everyday cognitive judgments follow … optimal statistical principles” Griffiths and </a:t>
            </a:r>
            <a:r>
              <a:rPr lang="en-US" dirty="0" err="1"/>
              <a:t>Tenenbaum</a:t>
            </a:r>
            <a:r>
              <a:rPr lang="en-US" dirty="0"/>
              <a:t>  (2006).</a:t>
            </a:r>
          </a:p>
          <a:p>
            <a:pPr marL="457200" indent="-457200"/>
            <a:r>
              <a:rPr lang="en-US" dirty="0"/>
              <a:t>“Behavioral predictions [should be] derived from the assumption that the cognitive system is solving this problem optimally  …” (</a:t>
            </a:r>
            <a:r>
              <a:rPr lang="en-US" dirty="0" err="1"/>
              <a:t>Oaksford</a:t>
            </a:r>
            <a:r>
              <a:rPr lang="en-US" dirty="0"/>
              <a:t> and </a:t>
            </a:r>
            <a:r>
              <a:rPr lang="en-US" dirty="0" err="1"/>
              <a:t>Chater</a:t>
            </a:r>
            <a:r>
              <a:rPr lang="en-US" dirty="0"/>
              <a:t>, 2009)</a:t>
            </a:r>
          </a:p>
          <a:p>
            <a:pPr marL="457200" indent="-457200"/>
            <a:r>
              <a:rPr lang="en-US" dirty="0"/>
              <a:t>“People’s judgments [about physical events] are based on optimal statistical inference" (Sanborn, </a:t>
            </a:r>
            <a:r>
              <a:rPr lang="en-US" dirty="0" err="1"/>
              <a:t>Masinghka</a:t>
            </a:r>
            <a:r>
              <a:rPr lang="en-US" dirty="0"/>
              <a:t>, and Griffiths 2013)</a:t>
            </a:r>
          </a:p>
        </p:txBody>
      </p:sp>
    </p:spTree>
    <p:extLst>
      <p:ext uri="{BB962C8B-B14F-4D97-AF65-F5344CB8AC3E}">
        <p14:creationId xmlns:p14="http://schemas.microsoft.com/office/powerpoint/2010/main" val="2119990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7257"/>
          </a:xfrm>
        </p:spPr>
        <p:txBody>
          <a:bodyPr>
            <a:normAutofit/>
          </a:bodyPr>
          <a:lstStyle/>
          <a:p>
            <a:r>
              <a:rPr lang="en-US" dirty="0" smtClean="0"/>
              <a:t>Two Bayesian models</a:t>
            </a:r>
            <a:endParaRPr lang="en-US" dirty="0"/>
          </a:p>
        </p:txBody>
      </p:sp>
      <p:sp>
        <p:nvSpPr>
          <p:cNvPr id="3" name="Content Placeholder 2"/>
          <p:cNvSpPr>
            <a:spLocks noGrp="1"/>
          </p:cNvSpPr>
          <p:nvPr>
            <p:ph idx="1"/>
          </p:nvPr>
        </p:nvSpPr>
        <p:spPr>
          <a:xfrm>
            <a:off x="886177" y="1682044"/>
            <a:ext cx="10450689" cy="3920067"/>
          </a:xfrm>
        </p:spPr>
        <p:txBody>
          <a:bodyPr>
            <a:normAutofit fontScale="92500" lnSpcReduction="20000"/>
          </a:bodyPr>
          <a:lstStyle/>
          <a:p>
            <a:pPr marL="0" indent="0">
              <a:buNone/>
            </a:pPr>
            <a:r>
              <a:rPr lang="en-US" sz="3200" dirty="0" smtClean="0"/>
              <a:t> “If your friend read you her favorite line of poetry and told you it was line 2[or line 5/12/32/67] of a poem, what would you predict for the total length of a poem?”</a:t>
            </a:r>
          </a:p>
          <a:p>
            <a:pPr marL="0" indent="0">
              <a:buNone/>
            </a:pPr>
            <a:endParaRPr lang="en-US" sz="900" dirty="0"/>
          </a:p>
          <a:p>
            <a:pPr marL="0" indent="0">
              <a:buNone/>
            </a:pPr>
            <a:r>
              <a:rPr lang="en-US" sz="3200" dirty="0" smtClean="0"/>
              <a:t>Question                          2     5    12    32    67</a:t>
            </a:r>
          </a:p>
          <a:p>
            <a:pPr marL="0" indent="0">
              <a:buNone/>
            </a:pPr>
            <a:r>
              <a:rPr lang="en-US" sz="3200" dirty="0" smtClean="0"/>
              <a:t>Model 1: prediction      11  14   16    43    86</a:t>
            </a:r>
          </a:p>
          <a:p>
            <a:pPr marL="0" indent="0">
              <a:buNone/>
            </a:pPr>
            <a:r>
              <a:rPr lang="en-US" sz="3200" dirty="0">
                <a:solidFill>
                  <a:srgbClr val="FF0000"/>
                </a:solidFill>
              </a:rPr>
              <a:t>Model 1:  lines left          9    9     4     11    19</a:t>
            </a:r>
          </a:p>
          <a:p>
            <a:pPr marL="0" indent="0">
              <a:buNone/>
            </a:pPr>
            <a:r>
              <a:rPr lang="en-US" sz="3200" dirty="0" smtClean="0"/>
              <a:t>Model 2: prediction      12  12   14    34    69</a:t>
            </a:r>
          </a:p>
          <a:p>
            <a:pPr marL="0" indent="0">
              <a:buNone/>
            </a:pPr>
            <a:r>
              <a:rPr lang="en-US" sz="3200" dirty="0" smtClean="0">
                <a:solidFill>
                  <a:srgbClr val="FF0000"/>
                </a:solidFill>
              </a:rPr>
              <a:t>Model 2:  lines left        10    7     2       2      2 </a:t>
            </a:r>
          </a:p>
        </p:txBody>
      </p:sp>
    </p:spTree>
    <p:extLst>
      <p:ext uri="{BB962C8B-B14F-4D97-AF65-F5344CB8AC3E}">
        <p14:creationId xmlns:p14="http://schemas.microsoft.com/office/powerpoint/2010/main" val="37443420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Two totally different “rational</a:t>
            </a:r>
            <a:br>
              <a:rPr lang="en-US" sz="4000" dirty="0" smtClean="0"/>
            </a:br>
            <a:r>
              <a:rPr lang="en-US" sz="4000" dirty="0" smtClean="0"/>
              <a:t> models, one fits the data, the other doesn’t</a:t>
            </a:r>
            <a:endParaRPr lang="en-US" sz="40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20339" b="24664"/>
          <a:stretch/>
        </p:blipFill>
        <p:spPr>
          <a:xfrm>
            <a:off x="423333" y="1371600"/>
            <a:ext cx="10972800" cy="4737631"/>
          </a:xfrm>
        </p:spPr>
      </p:pic>
      <p:sp>
        <p:nvSpPr>
          <p:cNvPr id="3" name="TextBox 2"/>
          <p:cNvSpPr txBox="1"/>
          <p:nvPr/>
        </p:nvSpPr>
        <p:spPr>
          <a:xfrm>
            <a:off x="855133" y="6237110"/>
            <a:ext cx="9920416" cy="461665"/>
          </a:xfrm>
          <a:prstGeom prst="rect">
            <a:avLst/>
          </a:prstGeom>
          <a:noFill/>
        </p:spPr>
        <p:txBody>
          <a:bodyPr wrap="none" rtlCol="0">
            <a:spAutoFit/>
          </a:bodyPr>
          <a:lstStyle/>
          <a:p>
            <a:r>
              <a:rPr lang="en-US" sz="2400" i="1" dirty="0" smtClean="0"/>
              <a:t>The one on the left was reported in the literature, the one on the right wasn’t.</a:t>
            </a:r>
            <a:endParaRPr lang="en-US" sz="2400" i="1" dirty="0"/>
          </a:p>
        </p:txBody>
      </p:sp>
    </p:spTree>
    <p:extLst>
      <p:ext uri="{BB962C8B-B14F-4D97-AF65-F5344CB8AC3E}">
        <p14:creationId xmlns:p14="http://schemas.microsoft.com/office/powerpoint/2010/main" val="26908624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69" y="49876"/>
            <a:ext cx="10515600" cy="294150"/>
          </a:xfrm>
        </p:spPr>
        <p:txBody>
          <a:bodyPr>
            <a:normAutofit fontScale="90000"/>
          </a:bodyPr>
          <a:lstStyle/>
          <a:p>
            <a:pPr algn="ctr"/>
            <a:r>
              <a:rPr lang="en-US" dirty="0" smtClean="0"/>
              <a:t>Two sample models</a:t>
            </a:r>
            <a:endParaRPr lang="en-US" dirty="0"/>
          </a:p>
        </p:txBody>
      </p:sp>
      <p:sp>
        <p:nvSpPr>
          <p:cNvPr id="3" name="Content Placeholder 2"/>
          <p:cNvSpPr>
            <a:spLocks noGrp="1"/>
          </p:cNvSpPr>
          <p:nvPr>
            <p:ph idx="1"/>
          </p:nvPr>
        </p:nvSpPr>
        <p:spPr>
          <a:xfrm>
            <a:off x="738447" y="648394"/>
            <a:ext cx="10515600" cy="5994082"/>
          </a:xfrm>
        </p:spPr>
        <p:txBody>
          <a:bodyPr>
            <a:normAutofit fontScale="92500" lnSpcReduction="10000"/>
          </a:bodyPr>
          <a:lstStyle/>
          <a:p>
            <a:pPr marL="0" indent="0" algn="ctr">
              <a:buNone/>
            </a:pPr>
            <a:r>
              <a:rPr lang="en-US" sz="4400" dirty="0"/>
              <a:t>Model 1: </a:t>
            </a:r>
            <a:r>
              <a:rPr lang="en-US" sz="4400" dirty="0" smtClean="0"/>
              <a:t>The Median is the Message</a:t>
            </a:r>
            <a:endParaRPr lang="en-US" sz="3200" dirty="0" smtClean="0"/>
          </a:p>
          <a:p>
            <a:r>
              <a:rPr lang="en-US" dirty="0" smtClean="0"/>
              <a:t>Consider the </a:t>
            </a:r>
            <a:r>
              <a:rPr lang="en-US" dirty="0"/>
              <a:t>distribution of poem lengths</a:t>
            </a:r>
          </a:p>
          <a:p>
            <a:r>
              <a:rPr lang="en-US" sz="3200" dirty="0" smtClean="0"/>
              <a:t>Compute the distribution of P(Length | Length ≥ 32) and take the median.</a:t>
            </a:r>
          </a:p>
          <a:p>
            <a:endParaRPr lang="en-US" sz="3200" dirty="0" smtClean="0"/>
          </a:p>
          <a:p>
            <a:pPr marL="0" indent="0" algn="ctr">
              <a:buNone/>
            </a:pPr>
            <a:r>
              <a:rPr lang="en-US" sz="4400" dirty="0" smtClean="0"/>
              <a:t>Model 2: First and last lines linger</a:t>
            </a:r>
          </a:p>
          <a:p>
            <a:r>
              <a:rPr lang="en-US" dirty="0"/>
              <a:t>M</a:t>
            </a:r>
            <a:r>
              <a:rPr lang="en-US" sz="3200" dirty="0" smtClean="0"/>
              <a:t>ost favorite lines are either the first or last lines of a poem</a:t>
            </a:r>
          </a:p>
          <a:p>
            <a:r>
              <a:rPr lang="en-US" sz="3200" dirty="0" smtClean="0"/>
              <a:t>Compute the distribution of P(Length | Favorite=32)  based on a corpus of favorite lines, and take the median.</a:t>
            </a:r>
          </a:p>
          <a:p>
            <a:pPr lvl="1"/>
            <a:r>
              <a:rPr lang="en-US" dirty="0"/>
              <a:t>Saying the mind is “Bayesian” doesn’t actually say a thing about which of these two models  (if either) is correct. Conversely, whichever one is true, the committed Bayesian can step in take credit.</a:t>
            </a:r>
          </a:p>
          <a:p>
            <a:pPr lvl="1"/>
            <a:endParaRPr lang="en-US" sz="2800" dirty="0" smtClean="0"/>
          </a:p>
          <a:p>
            <a:endParaRPr lang="en-US" sz="3200" dirty="0" smtClean="0"/>
          </a:p>
          <a:p>
            <a:endParaRPr lang="en-US" sz="3200" dirty="0"/>
          </a:p>
        </p:txBody>
      </p:sp>
    </p:spTree>
    <p:extLst>
      <p:ext uri="{BB962C8B-B14F-4D97-AF65-F5344CB8AC3E}">
        <p14:creationId xmlns:p14="http://schemas.microsoft.com/office/powerpoint/2010/main" val="25495773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 5: A more complex study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200" dirty="0" smtClean="0"/>
              <a:t>In </a:t>
            </a:r>
            <a:r>
              <a:rPr lang="en-US" sz="3200" dirty="0" err="1" smtClean="0"/>
              <a:t>Gweon</a:t>
            </a:r>
            <a:r>
              <a:rPr lang="en-US" sz="3200" dirty="0" smtClean="0"/>
              <a:t> et al (</a:t>
            </a:r>
            <a:r>
              <a:rPr lang="en-US" dirty="0" smtClean="0"/>
              <a:t>2010</a:t>
            </a:r>
            <a:r>
              <a:rPr lang="en-US" sz="3200" dirty="0" smtClean="0"/>
              <a:t>), 15-month babies were shown a box with blue toys and yellow toys.</a:t>
            </a:r>
          </a:p>
          <a:p>
            <a:pPr marL="0" indent="0">
              <a:buNone/>
            </a:pPr>
            <a:r>
              <a:rPr lang="en-US" sz="3200" dirty="0" smtClean="0"/>
              <a:t>Condition 1: 3/4 are blue, 1/4 are yellow</a:t>
            </a:r>
          </a:p>
          <a:p>
            <a:pPr marL="0" indent="0">
              <a:buNone/>
            </a:pPr>
            <a:r>
              <a:rPr lang="en-US" sz="3200" dirty="0" smtClean="0"/>
              <a:t>Condition 2: 3/4 are yellow, 1/4  are blue</a:t>
            </a:r>
          </a:p>
          <a:p>
            <a:pPr marL="0" indent="0">
              <a:buNone/>
            </a:pPr>
            <a:r>
              <a:rPr lang="en-US" sz="3200" dirty="0" smtClean="0"/>
              <a:t>Phase 1: Experimenter pulls out 3 blue balls, squeezes, they squeak</a:t>
            </a:r>
          </a:p>
          <a:p>
            <a:pPr marL="0" indent="0">
              <a:buNone/>
            </a:pPr>
            <a:r>
              <a:rPr lang="en-US" sz="3200" dirty="0" smtClean="0"/>
              <a:t>Phase 2: Experimenter hands inert yellow ball to baby.</a:t>
            </a:r>
          </a:p>
          <a:p>
            <a:pPr marL="0" indent="0">
              <a:buNone/>
            </a:pPr>
            <a:r>
              <a:rPr lang="en-US" sz="3200" dirty="0" smtClean="0"/>
              <a:t>If the baby thinks it will squeak, he will keep squeezing. If he thinks it won’t, he won’t squeeze or will give up quickly.</a:t>
            </a:r>
          </a:p>
        </p:txBody>
      </p:sp>
    </p:spTree>
    <p:extLst>
      <p:ext uri="{BB962C8B-B14F-4D97-AF65-F5344CB8AC3E}">
        <p14:creationId xmlns:p14="http://schemas.microsoft.com/office/powerpoint/2010/main" val="36637186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124"/>
          </a:xfrm>
        </p:spPr>
        <p:txBody>
          <a:bodyPr>
            <a:normAutofit/>
          </a:bodyPr>
          <a:lstStyle/>
          <a:p>
            <a:pPr algn="ctr"/>
            <a:r>
              <a:rPr lang="en-US" dirty="0" smtClean="0"/>
              <a:t>Example 5: Urn tasks</a:t>
            </a:r>
            <a:endParaRPr lang="en-US" dirty="0"/>
          </a:p>
        </p:txBody>
      </p:sp>
      <p:sp>
        <p:nvSpPr>
          <p:cNvPr id="3" name="Content Placeholder 2"/>
          <p:cNvSpPr>
            <a:spLocks noGrp="1"/>
          </p:cNvSpPr>
          <p:nvPr>
            <p:ph idx="1"/>
          </p:nvPr>
        </p:nvSpPr>
        <p:spPr>
          <a:xfrm>
            <a:off x="873898" y="1238250"/>
            <a:ext cx="10515600" cy="4905111"/>
          </a:xfrm>
        </p:spPr>
        <p:txBody>
          <a:bodyPr>
            <a:normAutofit/>
          </a:bodyPr>
          <a:lstStyle/>
          <a:p>
            <a:pPr marL="0" indent="0">
              <a:buNone/>
            </a:pPr>
            <a:endParaRPr lang="en-US" sz="3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18620"/>
            <a:ext cx="10416358" cy="4166543"/>
          </a:xfrm>
          <a:prstGeom prst="rect">
            <a:avLst/>
          </a:prstGeom>
        </p:spPr>
      </p:pic>
      <p:sp>
        <p:nvSpPr>
          <p:cNvPr id="4" name="TextBox 3"/>
          <p:cNvSpPr txBox="1"/>
          <p:nvPr/>
        </p:nvSpPr>
        <p:spPr>
          <a:xfrm>
            <a:off x="270934" y="6161617"/>
            <a:ext cx="11956519" cy="461665"/>
          </a:xfrm>
          <a:prstGeom prst="rect">
            <a:avLst/>
          </a:prstGeom>
          <a:noFill/>
        </p:spPr>
        <p:txBody>
          <a:bodyPr wrap="none" rtlCol="0">
            <a:spAutoFit/>
          </a:bodyPr>
          <a:lstStyle/>
          <a:p>
            <a:r>
              <a:rPr lang="en-US" sz="2400" dirty="0" smtClean="0"/>
              <a:t>There Is no single “rational” thing to do; any pattern of results could be alleged to be rational</a:t>
            </a:r>
            <a:endParaRPr lang="en-US" sz="2400" dirty="0"/>
          </a:p>
        </p:txBody>
      </p:sp>
    </p:spTree>
    <p:extLst>
      <p:ext uri="{BB962C8B-B14F-4D97-AF65-F5344CB8AC3E}">
        <p14:creationId xmlns:p14="http://schemas.microsoft.com/office/powerpoint/2010/main" val="23940684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Whatever the baby does, there is a “rational” explanation</a:t>
            </a:r>
            <a:endParaRPr lang="en-US" sz="3600"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Model </a:t>
            </a:r>
            <a:r>
              <a:rPr lang="en-US" dirty="0" smtClean="0"/>
              <a:t>1: These balls squeak!</a:t>
            </a:r>
            <a:endParaRPr lang="en-US" dirty="0"/>
          </a:p>
          <a:p>
            <a:pPr marL="0" indent="0">
              <a:buNone/>
            </a:pPr>
            <a:endParaRPr lang="en-US" dirty="0" smtClean="0"/>
          </a:p>
          <a:p>
            <a:pPr>
              <a:buFont typeface="Arial"/>
              <a:buChar char="•"/>
            </a:pPr>
            <a:r>
              <a:rPr lang="en-US" dirty="0" smtClean="0"/>
              <a:t>The </a:t>
            </a:r>
            <a:r>
              <a:rPr lang="en-US" dirty="0"/>
              <a:t>baby figures that, since the first three balls squeak, the fourth should also squeak. </a:t>
            </a:r>
            <a:endParaRPr lang="en-US" dirty="0" smtClean="0"/>
          </a:p>
          <a:p>
            <a:r>
              <a:rPr lang="en-US" dirty="0"/>
              <a:t>Prediction: In both conditions, the baby is pretty sure the yellow ball will squeak</a:t>
            </a:r>
          </a:p>
          <a:p>
            <a:endParaRPr lang="en-US" sz="3200" dirty="0" smtClean="0"/>
          </a:p>
          <a:p>
            <a:pPr marL="0" indent="0" algn="ctr">
              <a:buNone/>
            </a:pPr>
            <a:r>
              <a:rPr lang="en-US" dirty="0" smtClean="0"/>
              <a:t>Model 2: The experimenter must be up to something!</a:t>
            </a:r>
            <a:endParaRPr lang="en-US" dirty="0"/>
          </a:p>
          <a:p>
            <a:r>
              <a:rPr lang="en-US" sz="3200" dirty="0" smtClean="0"/>
              <a:t>The baby “rationally” figures that the reason the experimenter didn’t squeeze the ball herself is that she knows it doesn’t squeak. </a:t>
            </a:r>
          </a:p>
          <a:p>
            <a:r>
              <a:rPr lang="en-US" dirty="0"/>
              <a:t>In both conditions, the baby is pretty </a:t>
            </a:r>
            <a:r>
              <a:rPr lang="en-US" dirty="0" smtClean="0"/>
              <a:t>sure the </a:t>
            </a:r>
            <a:r>
              <a:rPr lang="en-US" dirty="0"/>
              <a:t>yellow ball </a:t>
            </a:r>
            <a:r>
              <a:rPr lang="en-US" i="1" dirty="0"/>
              <a:t>won’t</a:t>
            </a:r>
            <a:r>
              <a:rPr lang="en-US" dirty="0"/>
              <a:t> </a:t>
            </a:r>
            <a:r>
              <a:rPr lang="en-US" dirty="0" smtClean="0"/>
              <a:t>squeak</a:t>
            </a:r>
            <a:endParaRPr lang="en-US" sz="3200" dirty="0" smtClean="0"/>
          </a:p>
        </p:txBody>
      </p:sp>
    </p:spTree>
    <p:extLst>
      <p:ext uri="{BB962C8B-B14F-4D97-AF65-F5344CB8AC3E}">
        <p14:creationId xmlns:p14="http://schemas.microsoft.com/office/powerpoint/2010/main" val="30404079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Model 3: Parsimony</a:t>
            </a:r>
            <a:endParaRPr lang="en-US" dirty="0"/>
          </a:p>
        </p:txBody>
      </p:sp>
      <p:sp>
        <p:nvSpPr>
          <p:cNvPr id="3" name="Content Placeholder 2"/>
          <p:cNvSpPr>
            <a:spLocks noGrp="1"/>
          </p:cNvSpPr>
          <p:nvPr>
            <p:ph idx="1"/>
          </p:nvPr>
        </p:nvSpPr>
        <p:spPr/>
        <p:txBody>
          <a:bodyPr>
            <a:normAutofit/>
          </a:bodyPr>
          <a:lstStyle/>
          <a:p>
            <a:r>
              <a:rPr lang="en-US" sz="3200" dirty="0" smtClean="0"/>
              <a:t>[Practically any simple Bayesian model]</a:t>
            </a:r>
          </a:p>
          <a:p>
            <a:r>
              <a:rPr lang="en-US" dirty="0"/>
              <a:t>The baby is uncertain, but there is </a:t>
            </a:r>
            <a:r>
              <a:rPr lang="en-US" dirty="0" smtClean="0"/>
              <a:t>no </a:t>
            </a:r>
            <a:r>
              <a:rPr lang="en-US" dirty="0"/>
              <a:t>difference between the </a:t>
            </a:r>
            <a:r>
              <a:rPr lang="en-US" dirty="0" smtClean="0"/>
              <a:t>conditions.</a:t>
            </a:r>
          </a:p>
          <a:p>
            <a:endParaRPr lang="en-US" dirty="0"/>
          </a:p>
          <a:p>
            <a:pPr marL="0" indent="0">
              <a:buNone/>
            </a:pPr>
            <a:r>
              <a:rPr lang="en-US" sz="2000" dirty="0" smtClean="0"/>
              <a:t>[To get a difference between the two conditions, the model has to be rather complex.]</a:t>
            </a:r>
          </a:p>
          <a:p>
            <a:endParaRPr lang="en-US" sz="2000" dirty="0"/>
          </a:p>
        </p:txBody>
      </p:sp>
    </p:spTree>
    <p:extLst>
      <p:ext uri="{BB962C8B-B14F-4D97-AF65-F5344CB8AC3E}">
        <p14:creationId xmlns:p14="http://schemas.microsoft.com/office/powerpoint/2010/main" val="18126190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aseline="30000" dirty="0" smtClean="0"/>
              <a:t>Model 4:</a:t>
            </a:r>
            <a:r>
              <a:rPr lang="en-US" sz="4800" baseline="30000" dirty="0"/>
              <a:t> </a:t>
            </a:r>
            <a:r>
              <a:rPr lang="en-US" sz="4800" baseline="30000" dirty="0" smtClean="0"/>
              <a:t>Baby </a:t>
            </a:r>
            <a:r>
              <a:rPr lang="en-US" sz="4800" baseline="30000" dirty="0"/>
              <a:t>is rationally “considering </a:t>
            </a:r>
            <a:r>
              <a:rPr lang="en-US" sz="4800" baseline="30000" dirty="0" smtClean="0"/>
              <a:t/>
            </a:r>
            <a:br>
              <a:rPr lang="en-US" sz="4800" baseline="30000" dirty="0" smtClean="0"/>
            </a:br>
            <a:r>
              <a:rPr lang="en-US" sz="4800" baseline="30000" dirty="0" smtClean="0"/>
              <a:t>both </a:t>
            </a:r>
            <a:r>
              <a:rPr lang="en-US" sz="4800" baseline="30000" dirty="0"/>
              <a:t>the sampling and the sampling process</a:t>
            </a:r>
            <a:r>
              <a:rPr lang="en-US" sz="4800" baseline="30000" dirty="0" smtClean="0"/>
              <a:t>”</a:t>
            </a:r>
            <a:endParaRPr lang="en-US" sz="4800" baseline="300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Hypothetical result to be explained: Baby squeezes more in </a:t>
            </a:r>
            <a:r>
              <a:rPr lang="en-US" dirty="0" smtClean="0"/>
              <a:t>condition 1</a:t>
            </a:r>
            <a:endParaRPr lang="en-US" dirty="0"/>
          </a:p>
          <a:p>
            <a:pPr marL="0" indent="0">
              <a:buNone/>
            </a:pPr>
            <a:r>
              <a:rPr lang="en-US" u="sng" dirty="0"/>
              <a:t>Model </a:t>
            </a:r>
          </a:p>
          <a:p>
            <a:pPr marL="0" indent="0">
              <a:buNone/>
            </a:pPr>
            <a:endParaRPr lang="en-US" dirty="0" smtClean="0"/>
          </a:p>
          <a:p>
            <a:pPr marL="0" indent="0">
              <a:buNone/>
            </a:pPr>
            <a:r>
              <a:rPr lang="en-US" dirty="0" smtClean="0"/>
              <a:t>Hypothesis A.1: All balls squeak</a:t>
            </a:r>
          </a:p>
          <a:p>
            <a:pPr marL="0" indent="0">
              <a:buNone/>
            </a:pPr>
            <a:r>
              <a:rPr lang="en-US" dirty="0" smtClean="0"/>
              <a:t>Hypothesis A.2: Only blue balls squeak</a:t>
            </a:r>
          </a:p>
          <a:p>
            <a:pPr marL="0" indent="0">
              <a:buNone/>
            </a:pPr>
            <a:r>
              <a:rPr lang="en-US" dirty="0" smtClean="0"/>
              <a:t>Hypothesis B.1: In phase 1, the experimenter is deliberately choosing squeaky toys</a:t>
            </a:r>
          </a:p>
          <a:p>
            <a:pPr marL="0" indent="0">
              <a:buNone/>
            </a:pPr>
            <a:r>
              <a:rPr lang="en-US" dirty="0" smtClean="0"/>
              <a:t>Hypothesis B.2: In phase 1, the experimenter is choosing balls at random.</a:t>
            </a:r>
          </a:p>
          <a:p>
            <a:pPr marL="0" indent="0">
              <a:buNone/>
            </a:pPr>
            <a:r>
              <a:rPr lang="en-US" dirty="0" smtClean="0"/>
              <a:t>In Condition 2 (mostly  yellow) the fact that 3 blue balls are chosen suggests that A.2 and B.1 are true.</a:t>
            </a:r>
          </a:p>
          <a:p>
            <a:pPr marL="0" indent="0">
              <a:buNone/>
            </a:pPr>
            <a:r>
              <a:rPr lang="en-US" dirty="0" smtClean="0"/>
              <a:t>In Condition 1 (mostly blue) the fact that 3 blue balls are chosen is unsurprising; hence there is no evidence for A.2 or B.1.</a:t>
            </a:r>
          </a:p>
        </p:txBody>
      </p:sp>
    </p:spTree>
    <p:extLst>
      <p:ext uri="{BB962C8B-B14F-4D97-AF65-F5344CB8AC3E}">
        <p14:creationId xmlns:p14="http://schemas.microsoft.com/office/powerpoint/2010/main" val="3941130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Model 5</a:t>
            </a:r>
            <a:r>
              <a:rPr lang="en-US" sz="3200" dirty="0"/>
              <a:t>: “Baby is rationally considering the motivations of the person who put together the box.”</a:t>
            </a:r>
            <a:br>
              <a:rPr lang="en-US" sz="3200" dirty="0"/>
            </a:br>
            <a:endParaRPr lang="en-US" sz="3200" dirty="0"/>
          </a:p>
        </p:txBody>
      </p:sp>
      <p:sp>
        <p:nvSpPr>
          <p:cNvPr id="3" name="Content Placeholder 2"/>
          <p:cNvSpPr>
            <a:spLocks noGrp="1"/>
          </p:cNvSpPr>
          <p:nvPr>
            <p:ph idx="1"/>
          </p:nvPr>
        </p:nvSpPr>
        <p:spPr>
          <a:xfrm>
            <a:off x="797236" y="1292964"/>
            <a:ext cx="10515600" cy="5032375"/>
          </a:xfrm>
        </p:spPr>
        <p:txBody>
          <a:bodyPr>
            <a:normAutofit fontScale="92500" lnSpcReduction="10000"/>
          </a:bodyPr>
          <a:lstStyle/>
          <a:p>
            <a:pPr marL="0" indent="0">
              <a:buNone/>
            </a:pPr>
            <a:r>
              <a:rPr lang="en-US" dirty="0" smtClean="0"/>
              <a:t>Hypothetical result to be explained: </a:t>
            </a:r>
            <a:r>
              <a:rPr lang="en-US" dirty="0"/>
              <a:t>Baby squeezes more in condition </a:t>
            </a:r>
            <a:r>
              <a:rPr lang="en-US" dirty="0" smtClean="0"/>
              <a:t>2</a:t>
            </a:r>
          </a:p>
          <a:p>
            <a:pPr marL="0" indent="0">
              <a:buNone/>
            </a:pPr>
            <a:r>
              <a:rPr lang="en-US" u="sng" dirty="0" smtClean="0"/>
              <a:t>Model </a:t>
            </a:r>
          </a:p>
          <a:p>
            <a:pPr marL="0" indent="0">
              <a:buNone/>
            </a:pPr>
            <a:r>
              <a:rPr lang="en-US" dirty="0" smtClean="0"/>
              <a:t>Some fraction of blue balls squeak. Some other fraction of yellow balls squeak.</a:t>
            </a:r>
          </a:p>
          <a:p>
            <a:pPr marL="0" indent="0">
              <a:buNone/>
            </a:pPr>
            <a:r>
              <a:rPr lang="en-US" dirty="0" smtClean="0"/>
              <a:t>People who put together boxes of toys for babies are benevolent, and therefore prefer to put in the color with lots of squeak. </a:t>
            </a:r>
          </a:p>
          <a:p>
            <a:pPr marL="0" indent="0">
              <a:buNone/>
            </a:pPr>
            <a:r>
              <a:rPr lang="en-US" dirty="0" smtClean="0"/>
              <a:t>Therefore, if the box is mostly yellow balls, then presumably yellow balls squeak more than blue balls, so the yellow ball handed to the baby will probably squeak. If the ball is mostly blue balls, then it is less likely to squeak.</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473034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hypotheses the baby might be considering </a:t>
            </a:r>
            <a:br>
              <a:rPr lang="en-US" dirty="0" smtClean="0"/>
            </a:br>
            <a:r>
              <a:rPr lang="en-US" dirty="0" smtClean="0"/>
              <a:t>(hence more </a:t>
            </a:r>
            <a:r>
              <a:rPr lang="en-US" dirty="0" err="1" smtClean="0"/>
              <a:t>df</a:t>
            </a:r>
            <a:r>
              <a:rPr lang="en-US" dirty="0" smtClean="0"/>
              <a:t> </a:t>
            </a:r>
            <a:r>
              <a:rPr lang="en-US" dirty="0"/>
              <a:t>for </a:t>
            </a:r>
            <a:r>
              <a:rPr lang="en-US" dirty="0" smtClean="0"/>
              <a:t>committed rationalist)</a:t>
            </a:r>
            <a:endParaRPr lang="en-US" dirty="0"/>
          </a:p>
        </p:txBody>
      </p:sp>
      <p:sp>
        <p:nvSpPr>
          <p:cNvPr id="3" name="Content Placeholder 2"/>
          <p:cNvSpPr>
            <a:spLocks noGrp="1"/>
          </p:cNvSpPr>
          <p:nvPr>
            <p:ph idx="1"/>
          </p:nvPr>
        </p:nvSpPr>
        <p:spPr/>
        <p:txBody>
          <a:bodyPr>
            <a:normAutofit fontScale="77500" lnSpcReduction="20000"/>
          </a:bodyPr>
          <a:lstStyle/>
          <a:p>
            <a:pPr marL="571500" indent="-571500">
              <a:buFont typeface="+mj-lt"/>
              <a:buAutoNum type="alphaUcPeriod"/>
            </a:pPr>
            <a:r>
              <a:rPr lang="en-US" dirty="0" smtClean="0"/>
              <a:t>Relation of squeak to color</a:t>
            </a:r>
          </a:p>
          <a:p>
            <a:pPr marL="1028700" lvl="1" indent="-571500">
              <a:buFont typeface="+mj-lt"/>
              <a:buAutoNum type="arabicPeriod"/>
            </a:pPr>
            <a:r>
              <a:rPr lang="en-US" dirty="0" smtClean="0"/>
              <a:t>All ball squeak</a:t>
            </a:r>
          </a:p>
          <a:p>
            <a:pPr marL="1028700" lvl="1" indent="-571500">
              <a:buFont typeface="+mj-lt"/>
              <a:buAutoNum type="arabicPeriod"/>
            </a:pPr>
            <a:r>
              <a:rPr lang="en-US" dirty="0" smtClean="0"/>
              <a:t>Only blue balls squeak</a:t>
            </a:r>
          </a:p>
          <a:p>
            <a:pPr marL="1028700" lvl="1" indent="-571500">
              <a:buFont typeface="+mj-lt"/>
              <a:buAutoNum type="arabicPeriod"/>
            </a:pPr>
            <a:r>
              <a:rPr lang="en-US" dirty="0" smtClean="0"/>
              <a:t>Blue balls and yellow balls squeak with different frequencies</a:t>
            </a:r>
          </a:p>
          <a:p>
            <a:pPr marL="628650" indent="-571500">
              <a:buFont typeface="+mj-lt"/>
              <a:buAutoNum type="alphaUcPeriod"/>
            </a:pPr>
            <a:r>
              <a:rPr lang="en-US" dirty="0" smtClean="0"/>
              <a:t>Construction of the box</a:t>
            </a:r>
          </a:p>
          <a:p>
            <a:pPr marL="1028700" lvl="1" indent="-571500">
              <a:buFont typeface="+mj-lt"/>
              <a:buAutoNum type="arabicPeriod"/>
            </a:pPr>
            <a:r>
              <a:rPr lang="en-US" dirty="0" smtClean="0"/>
              <a:t>Fraction of blue balls is independent of relative squeakiness of blue vs. yellow</a:t>
            </a:r>
          </a:p>
          <a:p>
            <a:pPr marL="1028700" lvl="1" indent="-571500">
              <a:buFont typeface="+mj-lt"/>
              <a:buAutoNum type="arabicPeriod"/>
            </a:pPr>
            <a:r>
              <a:rPr lang="en-US" dirty="0" smtClean="0"/>
              <a:t>More common color is squeakier because box filler is benevolent.</a:t>
            </a:r>
          </a:p>
          <a:p>
            <a:pPr marL="1028700" lvl="1" indent="-571500">
              <a:buFont typeface="+mj-lt"/>
              <a:buAutoNum type="arabicPeriod"/>
            </a:pPr>
            <a:r>
              <a:rPr lang="en-US" dirty="0" smtClean="0"/>
              <a:t>Less common color is special, hence squeakier.</a:t>
            </a:r>
          </a:p>
          <a:p>
            <a:pPr marL="571500" indent="-571500">
              <a:buFont typeface="+mj-lt"/>
              <a:buAutoNum type="alphaUcPeriod"/>
            </a:pPr>
            <a:r>
              <a:rPr lang="en-US" dirty="0" smtClean="0"/>
              <a:t>Selection criterion, phase I</a:t>
            </a:r>
          </a:p>
          <a:p>
            <a:pPr marL="1028700" lvl="1" indent="-571500">
              <a:buFont typeface="+mj-lt"/>
              <a:buAutoNum type="arabicPeriod"/>
            </a:pPr>
            <a:r>
              <a:rPr lang="en-US" dirty="0" smtClean="0"/>
              <a:t>Choose toys at random</a:t>
            </a:r>
          </a:p>
          <a:p>
            <a:pPr marL="1028700" lvl="1" indent="-571500">
              <a:buFont typeface="+mj-lt"/>
              <a:buAutoNum type="arabicPeriod"/>
            </a:pPr>
            <a:r>
              <a:rPr lang="en-US" dirty="0" smtClean="0"/>
              <a:t>Choose randomly among squeaky toys</a:t>
            </a:r>
          </a:p>
          <a:p>
            <a:pPr marL="1028700" lvl="1" indent="-571500">
              <a:buFont typeface="+mj-lt"/>
              <a:buAutoNum type="arabicPeriod"/>
            </a:pPr>
            <a:r>
              <a:rPr lang="en-US" dirty="0" smtClean="0"/>
              <a:t>Choose randomly among blue toys</a:t>
            </a:r>
          </a:p>
          <a:p>
            <a:pPr marL="1028700" lvl="1" indent="-571500">
              <a:buFont typeface="+mj-lt"/>
              <a:buAutoNum type="arabicPeriod"/>
            </a:pPr>
            <a:r>
              <a:rPr lang="en-US" dirty="0" smtClean="0"/>
              <a:t>Choose randomly among squeaky blue toys</a:t>
            </a:r>
          </a:p>
          <a:p>
            <a:pPr marL="571500" indent="-571500">
              <a:buFont typeface="+mj-lt"/>
              <a:buAutoNum type="alphaUcPeriod"/>
            </a:pPr>
            <a:endParaRPr lang="en-US" dirty="0" smtClean="0"/>
          </a:p>
          <a:p>
            <a:pPr marL="1028700" lvl="1" indent="-571500">
              <a:buFont typeface="+mj-lt"/>
              <a:buAutoNum type="alphaUcPeriod"/>
            </a:pPr>
            <a:endParaRPr lang="en-US" sz="2133" dirty="0" smtClean="0"/>
          </a:p>
          <a:p>
            <a:pPr marL="1028700" lvl="1" indent="-5715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3444715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358900" y="0"/>
            <a:ext cx="9450092" cy="6858000"/>
          </a:xfrm>
          <a:prstGeom prst="rect">
            <a:avLst/>
          </a:prstGeom>
        </p:spPr>
      </p:pic>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574794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hypotheses, </a:t>
            </a:r>
            <a:r>
              <a:rPr lang="en-US" dirty="0" err="1" smtClean="0"/>
              <a:t>cntd</a:t>
            </a:r>
            <a:r>
              <a:rPr lang="en-US" dirty="0" smtClean="0"/>
              <a:t>.</a:t>
            </a:r>
            <a:endParaRPr lang="en-US" dirty="0"/>
          </a:p>
        </p:txBody>
      </p:sp>
      <p:sp>
        <p:nvSpPr>
          <p:cNvPr id="3" name="Content Placeholder 2"/>
          <p:cNvSpPr>
            <a:spLocks noGrp="1"/>
          </p:cNvSpPr>
          <p:nvPr>
            <p:ph idx="1"/>
          </p:nvPr>
        </p:nvSpPr>
        <p:spPr>
          <a:xfrm>
            <a:off x="609601" y="1600201"/>
            <a:ext cx="10972799" cy="4525963"/>
          </a:xfrm>
        </p:spPr>
        <p:txBody>
          <a:bodyPr>
            <a:normAutofit fontScale="92500" lnSpcReduction="10000"/>
          </a:bodyPr>
          <a:lstStyle/>
          <a:p>
            <a:pPr marL="571500" indent="-571500">
              <a:buFont typeface="+mj-lt"/>
              <a:buAutoNum type="alphaUcPeriod" startAt="4"/>
            </a:pPr>
            <a:r>
              <a:rPr lang="en-US" dirty="0" smtClean="0"/>
              <a:t>Selection criterion, phase 2</a:t>
            </a:r>
          </a:p>
          <a:p>
            <a:pPr marL="914400" lvl="1" indent="-457200">
              <a:buAutoNum type="arabicPeriod"/>
            </a:pPr>
            <a:r>
              <a:rPr lang="en-US" dirty="0" smtClean="0"/>
              <a:t>Choose toy at random</a:t>
            </a:r>
          </a:p>
          <a:p>
            <a:pPr marL="914400" lvl="1" indent="-457200">
              <a:buAutoNum type="arabicPeriod"/>
            </a:pPr>
            <a:r>
              <a:rPr lang="en-US" dirty="0" smtClean="0"/>
              <a:t>Choose random squeaky toy</a:t>
            </a:r>
          </a:p>
          <a:p>
            <a:pPr marL="971550" lvl="1" indent="-514350">
              <a:buFont typeface="+mj-lt"/>
              <a:buAutoNum type="arabicPeriod"/>
            </a:pPr>
            <a:r>
              <a:rPr lang="en-US" dirty="0" smtClean="0"/>
              <a:t>Choose random non-squeaky toy</a:t>
            </a:r>
          </a:p>
          <a:p>
            <a:pPr marL="914400" lvl="1" indent="-457200">
              <a:buAutoNum type="arabicPeriod"/>
            </a:pPr>
            <a:r>
              <a:rPr lang="en-US" dirty="0" smtClean="0"/>
              <a:t>Choose random yellow toy</a:t>
            </a:r>
          </a:p>
          <a:p>
            <a:pPr marL="914400" lvl="1" indent="-457200">
              <a:buAutoNum type="arabicPeriod"/>
            </a:pPr>
            <a:r>
              <a:rPr lang="en-US" dirty="0" smtClean="0"/>
              <a:t>Choose random squeaky yellow toy</a:t>
            </a:r>
          </a:p>
          <a:p>
            <a:pPr marL="914400" lvl="1" indent="-457200">
              <a:buAutoNum type="arabicPeriod"/>
            </a:pPr>
            <a:r>
              <a:rPr lang="en-US" dirty="0" smtClean="0"/>
              <a:t>Choose random non-squeaky yellow toy.</a:t>
            </a:r>
          </a:p>
          <a:p>
            <a:pPr marL="457200" indent="-457200">
              <a:buAutoNum type="alphaUcPeriod" startAt="4"/>
            </a:pPr>
            <a:r>
              <a:rPr lang="en-US" dirty="0" smtClean="0"/>
              <a:t>Squeezing rule</a:t>
            </a:r>
          </a:p>
          <a:p>
            <a:pPr marL="971550" lvl="1" indent="-514350">
              <a:buFont typeface="+mj-lt"/>
              <a:buAutoNum type="arabicPeriod"/>
            </a:pPr>
            <a:r>
              <a:rPr lang="en-US" dirty="0" smtClean="0"/>
              <a:t>Experimenter always squeezes in phase 1 and never in phase 2</a:t>
            </a:r>
          </a:p>
          <a:p>
            <a:pPr marL="914400" lvl="1" indent="-457200">
              <a:buFont typeface="+mj-lt"/>
              <a:buAutoNum type="arabicPeriod"/>
            </a:pPr>
            <a:r>
              <a:rPr lang="en-US" dirty="0" smtClean="0"/>
              <a:t>In both phases, experimenter squeezes toy only if it squeaks</a:t>
            </a:r>
          </a:p>
          <a:p>
            <a:pPr marL="457200" lvl="1" indent="0">
              <a:buNone/>
            </a:pPr>
            <a:endParaRPr lang="en-US" dirty="0"/>
          </a:p>
        </p:txBody>
      </p:sp>
    </p:spTree>
    <p:extLst>
      <p:ext uri="{BB962C8B-B14F-4D97-AF65-F5344CB8AC3E}">
        <p14:creationId xmlns:p14="http://schemas.microsoft.com/office/powerpoint/2010/main" val="22987330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degrees of freedom are basically endless</a:t>
            </a:r>
            <a:endParaRPr lang="en-US" dirty="0"/>
          </a:p>
        </p:txBody>
      </p:sp>
      <p:sp>
        <p:nvSpPr>
          <p:cNvPr id="3" name="Content Placeholder 2"/>
          <p:cNvSpPr>
            <a:spLocks noGrp="1"/>
          </p:cNvSpPr>
          <p:nvPr>
            <p:ph idx="1"/>
          </p:nvPr>
        </p:nvSpPr>
        <p:spPr>
          <a:xfrm>
            <a:off x="558800" y="1441450"/>
            <a:ext cx="11049000" cy="4705350"/>
          </a:xfrm>
        </p:spPr>
        <p:txBody>
          <a:bodyPr vert="horz" lIns="91440" tIns="45720" rIns="91440" bIns="45720" rtlCol="0" anchor="t">
            <a:noAutofit/>
          </a:bodyPr>
          <a:lstStyle/>
          <a:p>
            <a:pPr marL="0" indent="0">
              <a:buNone/>
            </a:pPr>
            <a:r>
              <a:rPr lang="en-US" sz="2800" dirty="0"/>
              <a:t>Whatever happens, you can coin some distinction, and assert it without independent evidence, and then impute rationality post hoc. </a:t>
            </a:r>
          </a:p>
          <a:p>
            <a:pPr marL="0" indent="0">
              <a:buNone/>
            </a:pPr>
            <a:r>
              <a:rPr lang="en-US" sz="2800" dirty="0"/>
              <a:t>We are not making this up; one sees exactly this a</a:t>
            </a:r>
            <a:r>
              <a:rPr lang="en-US" sz="2800" dirty="0" err="1"/>
              <a:t>t</a:t>
            </a:r>
            <a:endParaRPr lang="en-US" sz="2800" dirty="0"/>
          </a:p>
          <a:p>
            <a:pPr marL="400050" lvl="1" indent="0">
              <a:buNone/>
            </a:pPr>
            <a:r>
              <a:rPr lang="en-US" sz="2400" i="1" dirty="0"/>
              <a:t>"Throughout, we have looked at the probability that a sample might be randomly generated from the whole population. However it is possible that children are also sensitive to a different measure of likelihood: the degree to which evidence is representative of the population. Three blue balls, for instance, may be the most probable draw from a mostly blue box, but …  a sample consisting of two blue balls and one yellow ball may be …  a more representative one. ... Bayesian inference models can formally capture this distinction.“ </a:t>
            </a:r>
            <a:r>
              <a:rPr lang="en-US" sz="2400" dirty="0"/>
              <a:t>(</a:t>
            </a:r>
            <a:r>
              <a:rPr lang="en-US" sz="2400" dirty="0" err="1"/>
              <a:t>Gweon</a:t>
            </a:r>
            <a:r>
              <a:rPr lang="en-US" sz="2400" dirty="0"/>
              <a:t> et al.)</a:t>
            </a:r>
            <a:endParaRPr lang="en-US" sz="2400" i="1" dirty="0"/>
          </a:p>
        </p:txBody>
      </p:sp>
    </p:spTree>
    <p:extLst>
      <p:ext uri="{BB962C8B-B14F-4D97-AF65-F5344CB8AC3E}">
        <p14:creationId xmlns:p14="http://schemas.microsoft.com/office/powerpoint/2010/main" val="39915621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16"/>
            <a:ext cx="10515600" cy="1295791"/>
          </a:xfrm>
        </p:spPr>
        <p:txBody>
          <a:bodyPr>
            <a:normAutofit fontScale="90000"/>
          </a:bodyPr>
          <a:lstStyle/>
          <a:p>
            <a:pPr algn="ctr"/>
            <a:r>
              <a:rPr lang="en-US" dirty="0" smtClean="0"/>
              <a:t>You can look up the actual result,</a:t>
            </a:r>
            <a:br>
              <a:rPr lang="en-US" dirty="0" smtClean="0"/>
            </a:br>
            <a:r>
              <a:rPr lang="en-US" dirty="0" smtClean="0"/>
              <a:t> if you are curious</a:t>
            </a:r>
            <a:endParaRPr lang="en-US" dirty="0"/>
          </a:p>
        </p:txBody>
      </p:sp>
      <p:sp>
        <p:nvSpPr>
          <p:cNvPr id="3" name="Content Placeholder 2"/>
          <p:cNvSpPr>
            <a:spLocks noGrp="1"/>
          </p:cNvSpPr>
          <p:nvPr>
            <p:ph idx="1"/>
          </p:nvPr>
        </p:nvSpPr>
        <p:spPr>
          <a:xfrm>
            <a:off x="838200" y="2078182"/>
            <a:ext cx="10515600" cy="4098781"/>
          </a:xfrm>
        </p:spPr>
        <p:txBody>
          <a:bodyPr>
            <a:normAutofit fontScale="77500" lnSpcReduction="20000"/>
          </a:bodyPr>
          <a:lstStyle/>
          <a:p>
            <a:r>
              <a:rPr lang="en-US" sz="3600" dirty="0" smtClean="0"/>
              <a:t>But that’s not the point.</a:t>
            </a:r>
          </a:p>
          <a:p>
            <a:r>
              <a:rPr lang="en-US" sz="3600" dirty="0" smtClean="0"/>
              <a:t>The point is that merely asserting the child is optimal doesn’t actually tell you anything about what actually happens.</a:t>
            </a:r>
          </a:p>
          <a:p>
            <a:r>
              <a:rPr lang="en-US" sz="3600" dirty="0" smtClean="0"/>
              <a:t>In all, we found more than 52,920 different Bayesian models </a:t>
            </a:r>
          </a:p>
          <a:p>
            <a:r>
              <a:rPr lang="en-US" sz="3600" dirty="0" smtClean="0"/>
              <a:t>No matter how the experiment came out, the Confirmatory Bayesian could have found some reason to crow.</a:t>
            </a:r>
          </a:p>
          <a:p>
            <a:r>
              <a:rPr lang="en-US" sz="3600" dirty="0" smtClean="0"/>
              <a:t>But there are also 52,919 other Bayesian models, most of which made the wrong predictions, and the Committed Bayesian never even considers those models. </a:t>
            </a:r>
          </a:p>
          <a:p>
            <a:r>
              <a:rPr lang="en-US" sz="3600" dirty="0" smtClean="0"/>
              <a:t>The true batting average doesn’t justify the enthusiastic press.</a:t>
            </a:r>
          </a:p>
          <a:p>
            <a:endParaRPr lang="en-US" sz="3600" dirty="0"/>
          </a:p>
        </p:txBody>
      </p:sp>
    </p:spTree>
    <p:extLst>
      <p:ext uri="{BB962C8B-B14F-4D97-AF65-F5344CB8AC3E}">
        <p14:creationId xmlns:p14="http://schemas.microsoft.com/office/powerpoint/2010/main" val="8749798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Bayesian cognitivists are </a:t>
            </a:r>
            <a:r>
              <a:rPr lang="en-US" i="1" dirty="0" smtClean="0"/>
              <a:t>encouraged</a:t>
            </a:r>
            <a:r>
              <a:rPr lang="en-US" dirty="0" smtClean="0"/>
              <a:t> to hunt through the space of Bayesian models until they find one that fits.</a:t>
            </a:r>
            <a:endParaRPr lang="en-US" dirty="0"/>
          </a:p>
        </p:txBody>
      </p:sp>
      <p:sp>
        <p:nvSpPr>
          <p:cNvPr id="3" name="Content Placeholder 2"/>
          <p:cNvSpPr>
            <a:spLocks noGrp="1"/>
          </p:cNvSpPr>
          <p:nvPr>
            <p:ph idx="1"/>
          </p:nvPr>
        </p:nvSpPr>
        <p:spPr>
          <a:xfrm>
            <a:off x="630081" y="1948480"/>
            <a:ext cx="10983297" cy="4156626"/>
          </a:xfrm>
        </p:spPr>
        <p:txBody>
          <a:bodyPr>
            <a:normAutofit fontScale="92500" lnSpcReduction="10000"/>
          </a:bodyPr>
          <a:lstStyle/>
          <a:p>
            <a:pPr marL="0" indent="0">
              <a:buNone/>
            </a:pPr>
            <a:r>
              <a:rPr lang="en-US" dirty="0" smtClean="0"/>
              <a:t>Oakford and </a:t>
            </a:r>
            <a:r>
              <a:rPr lang="en-US" dirty="0" err="1" smtClean="0"/>
              <a:t>Chater</a:t>
            </a:r>
            <a:r>
              <a:rPr lang="en-US" dirty="0" smtClean="0"/>
              <a:t> (2009)</a:t>
            </a:r>
          </a:p>
          <a:p>
            <a:pPr marL="514350" indent="-514350">
              <a:buFont typeface="+mj-lt"/>
              <a:buAutoNum type="arabicPeriod"/>
            </a:pPr>
            <a:r>
              <a:rPr lang="en-US" dirty="0" smtClean="0"/>
              <a:t>Specify the goals of the cognitive system</a:t>
            </a:r>
          </a:p>
          <a:p>
            <a:pPr marL="514350" indent="-514350">
              <a:buFont typeface="+mj-lt"/>
              <a:buAutoNum type="arabicPeriod"/>
            </a:pPr>
            <a:r>
              <a:rPr lang="en-US" dirty="0" smtClean="0"/>
              <a:t>Develop a formal model of the environment</a:t>
            </a:r>
          </a:p>
          <a:p>
            <a:pPr marL="514350" indent="-514350">
              <a:buFont typeface="+mj-lt"/>
              <a:buAutoNum type="arabicPeriod"/>
            </a:pPr>
            <a:r>
              <a:rPr lang="en-US" dirty="0" smtClean="0"/>
              <a:t>Make minimal assumptions about computational limits</a:t>
            </a:r>
          </a:p>
          <a:p>
            <a:pPr marL="514350" indent="-514350">
              <a:buFont typeface="+mj-lt"/>
              <a:buAutoNum type="arabicPeriod"/>
            </a:pPr>
            <a:r>
              <a:rPr lang="en-US" dirty="0" smtClean="0"/>
              <a:t>Derive the </a:t>
            </a:r>
            <a:r>
              <a:rPr lang="en-US" i="1" dirty="0" smtClean="0"/>
              <a:t>optimal</a:t>
            </a:r>
            <a:r>
              <a:rPr lang="en-US" dirty="0" smtClean="0"/>
              <a:t> behavior function</a:t>
            </a:r>
          </a:p>
          <a:p>
            <a:pPr marL="514350" indent="-514350">
              <a:buFont typeface="+mj-lt"/>
              <a:buAutoNum type="arabicPeriod"/>
            </a:pPr>
            <a:r>
              <a:rPr lang="en-US" dirty="0" smtClean="0"/>
              <a:t>Examine the empirical evidence to see whether the predictions are confirmed.</a:t>
            </a:r>
          </a:p>
          <a:p>
            <a:pPr marL="514350" indent="-514350">
              <a:buFont typeface="+mj-lt"/>
              <a:buAutoNum type="arabicPeriod"/>
            </a:pPr>
            <a:r>
              <a:rPr lang="en-US" i="1" dirty="0" smtClean="0"/>
              <a:t>Repeat, iteratively refining the theory.   </a:t>
            </a:r>
            <a:r>
              <a:rPr lang="en-US" dirty="0" smtClean="0"/>
              <a:t>(Our italics)</a:t>
            </a:r>
            <a:endParaRPr lang="en-US" i="1" dirty="0"/>
          </a:p>
        </p:txBody>
      </p:sp>
    </p:spTree>
    <p:extLst>
      <p:ext uri="{BB962C8B-B14F-4D97-AF65-F5344CB8AC3E}">
        <p14:creationId xmlns:p14="http://schemas.microsoft.com/office/powerpoint/2010/main" val="15673092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Summary: How </a:t>
            </a:r>
            <a:r>
              <a:rPr lang="en-US" sz="3200" dirty="0"/>
              <a:t>strong </a:t>
            </a:r>
            <a:br>
              <a:rPr lang="en-US" sz="3200" dirty="0"/>
            </a:br>
            <a:r>
              <a:rPr lang="en-US" sz="3200" dirty="0"/>
              <a:t>is the empirical evidence for Bayesian models of cognition?</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t>(Virtually) any possible experimental outcome can be fit to a Bayesian model.</a:t>
            </a:r>
          </a:p>
          <a:p>
            <a:r>
              <a:rPr lang="en-US" dirty="0"/>
              <a:t>In consequence, the fact that observed outcomes can be fit to a Bayesian model is not useful evidence for </a:t>
            </a:r>
            <a:r>
              <a:rPr lang="en-US" dirty="0" err="1"/>
              <a:t>Bayesianism</a:t>
            </a:r>
            <a:r>
              <a:rPr lang="en-US" dirty="0"/>
              <a:t>.,</a:t>
            </a:r>
          </a:p>
          <a:p>
            <a:r>
              <a:rPr lang="en-US" dirty="0"/>
              <a:t>In our view, the rationality claim is a nonstarter, not consistent with a large literature on cognitive biases.</a:t>
            </a:r>
          </a:p>
          <a:p>
            <a:r>
              <a:rPr lang="en-US" dirty="0"/>
              <a:t>Instead, the enthusiasm for the framework is largely an artifact of the facility with which arbitrary results can be fit post hoc.</a:t>
            </a:r>
          </a:p>
          <a:p>
            <a:r>
              <a:rPr lang="en-US" dirty="0"/>
              <a:t>Bayesians should abandon claims of rationality; the real utility of their models, if any, lies elsewhere.</a:t>
            </a:r>
          </a:p>
        </p:txBody>
      </p:sp>
    </p:spTree>
    <p:extLst>
      <p:ext uri="{BB962C8B-B14F-4D97-AF65-F5344CB8AC3E}">
        <p14:creationId xmlns:p14="http://schemas.microsoft.com/office/powerpoint/2010/main" val="11107579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What’s left?</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It is still of course true that people update beliefs based on evidence.</a:t>
            </a:r>
          </a:p>
          <a:p>
            <a:r>
              <a:rPr lang="en-US" dirty="0" smtClean="0"/>
              <a:t>If Bayesian cognitive are to salvage anything, they should abandon the rationality claim and focus instead on </a:t>
            </a:r>
            <a:r>
              <a:rPr lang="en-US" smtClean="0"/>
              <a:t>developing </a:t>
            </a:r>
            <a:r>
              <a:rPr lang="en-US" smtClean="0"/>
              <a:t>a </a:t>
            </a:r>
            <a:r>
              <a:rPr lang="en-US" dirty="0" smtClean="0"/>
              <a:t>rigorous theory </a:t>
            </a:r>
            <a:r>
              <a:rPr lang="en-US" dirty="0"/>
              <a:t>of </a:t>
            </a:r>
            <a:r>
              <a:rPr lang="en-US" dirty="0" smtClean="0"/>
              <a:t>how probabilistic models ― relevant data, hypothesis space, independence assumptions, priors, decision rule ― should be constructed, such that</a:t>
            </a:r>
            <a:r>
              <a:rPr lang="en-US" dirty="0"/>
              <a:t> </a:t>
            </a:r>
            <a:r>
              <a:rPr lang="en-US" dirty="0" smtClean="0"/>
              <a:t>strong  predictions could be made </a:t>
            </a:r>
            <a:r>
              <a:rPr lang="en-US" i="1" dirty="0" smtClean="0"/>
              <a:t>before</a:t>
            </a:r>
            <a:r>
              <a:rPr lang="en-US" dirty="0" smtClean="0"/>
              <a:t> data are collected. Clear notions of what would count </a:t>
            </a:r>
            <a:r>
              <a:rPr lang="en-US" dirty="0" err="1" smtClean="0"/>
              <a:t>againts</a:t>
            </a:r>
            <a:r>
              <a:rPr lang="en-US" dirty="0" smtClean="0"/>
              <a:t> the theory are essential</a:t>
            </a:r>
          </a:p>
          <a:p>
            <a:r>
              <a:rPr lang="en-US" dirty="0"/>
              <a:t>A</a:t>
            </a:r>
            <a:r>
              <a:rPr lang="en-US" dirty="0" smtClean="0"/>
              <a:t>bsent </a:t>
            </a:r>
            <a:r>
              <a:rPr lang="en-US" dirty="0"/>
              <a:t>commitment to </a:t>
            </a:r>
            <a:r>
              <a:rPr lang="en-US" dirty="0" smtClean="0"/>
              <a:t>such theory</a:t>
            </a:r>
            <a:r>
              <a:rPr lang="en-US" dirty="0"/>
              <a:t>, </a:t>
            </a:r>
            <a:r>
              <a:rPr lang="en-US" dirty="0" smtClean="0"/>
              <a:t>what </a:t>
            </a:r>
            <a:r>
              <a:rPr lang="en-US" dirty="0"/>
              <a:t>remains is merely a </a:t>
            </a:r>
            <a:r>
              <a:rPr lang="en-US" dirty="0" smtClean="0"/>
              <a:t>mathematical framework, </a:t>
            </a:r>
            <a:r>
              <a:rPr lang="en-US" dirty="0"/>
              <a:t>not a genuine theory </a:t>
            </a:r>
            <a:r>
              <a:rPr lang="en-US" dirty="0" smtClean="0"/>
              <a:t>of mind</a:t>
            </a:r>
            <a:r>
              <a:rPr lang="en-US" dirty="0"/>
              <a:t>.</a:t>
            </a:r>
          </a:p>
          <a:p>
            <a:endParaRPr lang="en-US" dirty="0"/>
          </a:p>
        </p:txBody>
      </p:sp>
    </p:spTree>
    <p:extLst>
      <p:ext uri="{BB962C8B-B14F-4D97-AF65-F5344CB8AC3E}">
        <p14:creationId xmlns:p14="http://schemas.microsoft.com/office/powerpoint/2010/main" val="21721291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3358"/>
            <a:ext cx="10972800" cy="1143000"/>
          </a:xfrm>
        </p:spPr>
        <p:txBody>
          <a:bodyPr/>
          <a:lstStyle/>
          <a:p>
            <a:r>
              <a:rPr lang="en-US" dirty="0" smtClean="0"/>
              <a:t>What we want from any theory of psychology</a:t>
            </a:r>
            <a:r>
              <a:rPr lang="is-IS" dirty="0" smtClean="0"/>
              <a:t>…</a:t>
            </a:r>
            <a:endParaRPr lang="en-US" dirty="0"/>
          </a:p>
        </p:txBody>
      </p:sp>
      <p:sp>
        <p:nvSpPr>
          <p:cNvPr id="4" name="Oval 3"/>
          <p:cNvSpPr/>
          <p:nvPr/>
        </p:nvSpPr>
        <p:spPr>
          <a:xfrm>
            <a:off x="790221" y="1213560"/>
            <a:ext cx="9863667" cy="3626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n w="12700">
                  <a:solidFill>
                    <a:schemeClr val="tx2">
                      <a:satMod val="155000"/>
                    </a:schemeClr>
                  </a:solidFill>
                  <a:prstDash val="solid"/>
                </a:ln>
                <a:solidFill>
                  <a:srgbClr val="EEECE1"/>
                </a:solidFill>
              </a:rPr>
              <a:t>All possible languages</a:t>
            </a:r>
            <a:endParaRPr lang="en-US" sz="2800" b="1" dirty="0">
              <a:ln w="12700">
                <a:solidFill>
                  <a:schemeClr val="tx2">
                    <a:satMod val="155000"/>
                  </a:schemeClr>
                </a:solidFill>
                <a:prstDash val="solid"/>
              </a:ln>
              <a:solidFill>
                <a:srgbClr val="EEECE1"/>
              </a:solidFill>
            </a:endParaRPr>
          </a:p>
        </p:txBody>
      </p:sp>
      <p:sp>
        <p:nvSpPr>
          <p:cNvPr id="5" name="TextBox 4"/>
          <p:cNvSpPr txBox="1"/>
          <p:nvPr/>
        </p:nvSpPr>
        <p:spPr>
          <a:xfrm>
            <a:off x="127001" y="5389560"/>
            <a:ext cx="11726332" cy="1077218"/>
          </a:xfrm>
          <a:prstGeom prst="rect">
            <a:avLst/>
          </a:prstGeom>
          <a:noFill/>
        </p:spPr>
        <p:txBody>
          <a:bodyPr wrap="square" rtlCol="0">
            <a:spAutoFit/>
          </a:bodyPr>
          <a:lstStyle/>
          <a:p>
            <a:pPr algn="ctr"/>
            <a:r>
              <a:rPr lang="en-US" sz="3200" dirty="0" smtClean="0"/>
              <a:t>... to know how the observed psychology of some set of creatures</a:t>
            </a:r>
            <a:br>
              <a:rPr lang="en-US" sz="3200" dirty="0" smtClean="0"/>
            </a:br>
            <a:r>
              <a:rPr lang="en-US" sz="3200" dirty="0" smtClean="0"/>
              <a:t> fits into a space </a:t>
            </a:r>
            <a:r>
              <a:rPr lang="en-US" sz="3200" dirty="0"/>
              <a:t>of </a:t>
            </a:r>
            <a:r>
              <a:rPr lang="en-US" sz="3200" dirty="0" smtClean="0"/>
              <a:t>possibilities,  with respect to some trait</a:t>
            </a:r>
            <a:endParaRPr lang="en-US" sz="3200" dirty="0"/>
          </a:p>
        </p:txBody>
      </p:sp>
      <p:sp>
        <p:nvSpPr>
          <p:cNvPr id="8" name="TextBox 7"/>
          <p:cNvSpPr txBox="1"/>
          <p:nvPr/>
        </p:nvSpPr>
        <p:spPr>
          <a:xfrm>
            <a:off x="1143001" y="2511778"/>
            <a:ext cx="2003778" cy="461665"/>
          </a:xfrm>
          <a:prstGeom prst="rect">
            <a:avLst/>
          </a:prstGeom>
          <a:noFill/>
        </p:spPr>
        <p:txBody>
          <a:bodyPr wrap="square" rtlCol="0">
            <a:spAutoFit/>
          </a:bodyPr>
          <a:lstStyle/>
          <a:p>
            <a:r>
              <a:rPr lang="en-US" sz="2400" dirty="0" smtClean="0"/>
              <a:t>Klingon</a:t>
            </a:r>
            <a:endParaRPr lang="en-US" sz="2400" dirty="0"/>
          </a:p>
        </p:txBody>
      </p:sp>
      <p:sp>
        <p:nvSpPr>
          <p:cNvPr id="9" name="TextBox 8"/>
          <p:cNvSpPr txBox="1"/>
          <p:nvPr/>
        </p:nvSpPr>
        <p:spPr>
          <a:xfrm>
            <a:off x="3781779" y="1662293"/>
            <a:ext cx="1793992" cy="461665"/>
          </a:xfrm>
          <a:prstGeom prst="rect">
            <a:avLst/>
          </a:prstGeom>
          <a:noFill/>
        </p:spPr>
        <p:txBody>
          <a:bodyPr wrap="square" rtlCol="0">
            <a:spAutoFit/>
          </a:bodyPr>
          <a:lstStyle/>
          <a:p>
            <a:r>
              <a:rPr lang="en-US" sz="2400" dirty="0" smtClean="0"/>
              <a:t>Vulcan</a:t>
            </a:r>
            <a:endParaRPr lang="en-US" sz="2400" dirty="0"/>
          </a:p>
        </p:txBody>
      </p:sp>
      <p:sp>
        <p:nvSpPr>
          <p:cNvPr id="10" name="TextBox 9"/>
          <p:cNvSpPr txBox="1"/>
          <p:nvPr/>
        </p:nvSpPr>
        <p:spPr>
          <a:xfrm>
            <a:off x="8700910" y="2520249"/>
            <a:ext cx="1548460" cy="830997"/>
          </a:xfrm>
          <a:prstGeom prst="rect">
            <a:avLst/>
          </a:prstGeom>
          <a:noFill/>
        </p:spPr>
        <p:txBody>
          <a:bodyPr wrap="square" rtlCol="0">
            <a:spAutoFit/>
          </a:bodyPr>
          <a:lstStyle/>
          <a:p>
            <a:r>
              <a:rPr lang="en-US" sz="2400" dirty="0" smtClean="0"/>
              <a:t>Predicate Calculus</a:t>
            </a:r>
            <a:endParaRPr lang="en-US" sz="2400" dirty="0"/>
          </a:p>
        </p:txBody>
      </p:sp>
      <p:sp>
        <p:nvSpPr>
          <p:cNvPr id="11" name="TextBox 10"/>
          <p:cNvSpPr txBox="1"/>
          <p:nvPr/>
        </p:nvSpPr>
        <p:spPr>
          <a:xfrm>
            <a:off x="4399845" y="3943591"/>
            <a:ext cx="1399822" cy="461665"/>
          </a:xfrm>
          <a:prstGeom prst="rect">
            <a:avLst/>
          </a:prstGeom>
          <a:noFill/>
        </p:spPr>
        <p:txBody>
          <a:bodyPr wrap="square" rtlCol="0">
            <a:spAutoFit/>
          </a:bodyPr>
          <a:lstStyle/>
          <a:p>
            <a:r>
              <a:rPr lang="en-US" sz="2400" dirty="0" smtClean="0"/>
              <a:t>English</a:t>
            </a:r>
            <a:endParaRPr lang="en-US" sz="2400" dirty="0"/>
          </a:p>
        </p:txBody>
      </p:sp>
      <p:sp>
        <p:nvSpPr>
          <p:cNvPr id="12" name="TextBox 11"/>
          <p:cNvSpPr txBox="1"/>
          <p:nvPr/>
        </p:nvSpPr>
        <p:spPr>
          <a:xfrm>
            <a:off x="3175001" y="4152434"/>
            <a:ext cx="1326443" cy="461665"/>
          </a:xfrm>
          <a:prstGeom prst="rect">
            <a:avLst/>
          </a:prstGeom>
          <a:noFill/>
        </p:spPr>
        <p:txBody>
          <a:bodyPr wrap="square" rtlCol="0">
            <a:spAutoFit/>
          </a:bodyPr>
          <a:lstStyle/>
          <a:p>
            <a:r>
              <a:rPr lang="en-US" sz="2400" dirty="0" smtClean="0"/>
              <a:t>Japanese</a:t>
            </a:r>
            <a:endParaRPr lang="en-US" sz="2400" dirty="0"/>
          </a:p>
        </p:txBody>
      </p:sp>
    </p:spTree>
    <p:extLst>
      <p:ext uri="{BB962C8B-B14F-4D97-AF65-F5344CB8AC3E}">
        <p14:creationId xmlns:p14="http://schemas.microsoft.com/office/powerpoint/2010/main" val="280774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Oval 6"/>
          <p:cNvSpPr/>
          <p:nvPr/>
        </p:nvSpPr>
        <p:spPr>
          <a:xfrm>
            <a:off x="859836" y="1739430"/>
            <a:ext cx="9953037" cy="3626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Spectrum of aggression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024109" y="3052553"/>
            <a:ext cx="1352158" cy="461665"/>
          </a:xfrm>
          <a:prstGeom prst="rect">
            <a:avLst/>
          </a:prstGeom>
          <a:noFill/>
        </p:spPr>
        <p:txBody>
          <a:bodyPr wrap="square" rtlCol="0">
            <a:spAutoFit/>
          </a:bodyPr>
          <a:lstStyle/>
          <a:p>
            <a:r>
              <a:rPr lang="en-US" sz="2400" dirty="0" smtClean="0"/>
              <a:t>Gandhi</a:t>
            </a:r>
            <a:endParaRPr lang="en-US" sz="2400" dirty="0"/>
          </a:p>
        </p:txBody>
      </p:sp>
      <p:sp>
        <p:nvSpPr>
          <p:cNvPr id="9" name="TextBox 8"/>
          <p:cNvSpPr txBox="1"/>
          <p:nvPr/>
        </p:nvSpPr>
        <p:spPr>
          <a:xfrm>
            <a:off x="1167483" y="3953978"/>
            <a:ext cx="1668415" cy="461665"/>
          </a:xfrm>
          <a:prstGeom prst="rect">
            <a:avLst/>
          </a:prstGeom>
          <a:noFill/>
        </p:spPr>
        <p:txBody>
          <a:bodyPr wrap="square" rtlCol="0">
            <a:spAutoFit/>
          </a:bodyPr>
          <a:lstStyle/>
          <a:p>
            <a:r>
              <a:rPr lang="en-US" sz="2400" dirty="0" smtClean="0"/>
              <a:t>Dr. King</a:t>
            </a:r>
            <a:endParaRPr lang="en-US" sz="2400" dirty="0"/>
          </a:p>
        </p:txBody>
      </p:sp>
      <p:sp>
        <p:nvSpPr>
          <p:cNvPr id="10" name="TextBox 9"/>
          <p:cNvSpPr txBox="1"/>
          <p:nvPr/>
        </p:nvSpPr>
        <p:spPr>
          <a:xfrm>
            <a:off x="9483235" y="3125140"/>
            <a:ext cx="1451629" cy="830997"/>
          </a:xfrm>
          <a:prstGeom prst="rect">
            <a:avLst/>
          </a:prstGeom>
          <a:noFill/>
        </p:spPr>
        <p:txBody>
          <a:bodyPr wrap="square" rtlCol="0">
            <a:spAutoFit/>
          </a:bodyPr>
          <a:lstStyle/>
          <a:p>
            <a:pPr algn="ctr"/>
            <a:r>
              <a:rPr lang="en-US" sz="2400" dirty="0" smtClean="0"/>
              <a:t>Genghis Khan</a:t>
            </a:r>
            <a:endParaRPr lang="en-US" sz="2400" dirty="0"/>
          </a:p>
        </p:txBody>
      </p:sp>
    </p:spTree>
    <p:extLst>
      <p:ext uri="{BB962C8B-B14F-4D97-AF65-F5344CB8AC3E}">
        <p14:creationId xmlns:p14="http://schemas.microsoft.com/office/powerpoint/2010/main" val="1386564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07" y="4548099"/>
            <a:ext cx="11741393" cy="2031325"/>
          </a:xfrm>
          <a:prstGeom prst="rect">
            <a:avLst/>
          </a:prstGeom>
          <a:noFill/>
        </p:spPr>
        <p:txBody>
          <a:bodyPr wrap="square" rtlCol="0">
            <a:spAutoFit/>
          </a:bodyPr>
          <a:lstStyle/>
          <a:p>
            <a:pPr marL="457200" indent="-457200">
              <a:buFont typeface="Arial"/>
              <a:buChar char="•"/>
            </a:pPr>
            <a:r>
              <a:rPr lang="en-US" sz="2800" i="1" dirty="0" smtClean="0"/>
              <a:t>The point of doing cognitive science on rationality is to figure out where humans fit in this spectrum</a:t>
            </a:r>
          </a:p>
          <a:p>
            <a:pPr marL="457200" indent="-457200">
              <a:buFont typeface="Arial"/>
              <a:buChar char="•"/>
            </a:pPr>
            <a:endParaRPr lang="en-US" sz="1200" i="1" dirty="0" smtClean="0"/>
          </a:p>
          <a:p>
            <a:pPr marL="457200" indent="-457200">
              <a:buFont typeface="Arial"/>
              <a:buChar char="•"/>
            </a:pPr>
            <a:r>
              <a:rPr lang="en-US" sz="2800" i="1" dirty="0" smtClean="0"/>
              <a:t>Because </a:t>
            </a:r>
            <a:r>
              <a:rPr lang="en-US" sz="2800" i="1" dirty="0"/>
              <a:t>orthodox Bayesian “rationality” is equally at </a:t>
            </a:r>
            <a:r>
              <a:rPr lang="en-US" sz="2800" i="1" dirty="0" smtClean="0"/>
              <a:t>home “explaining” </a:t>
            </a:r>
            <a:r>
              <a:rPr lang="en-US" sz="2800" i="1" dirty="0"/>
              <a:t>humans and Vulcans</a:t>
            </a:r>
            <a:r>
              <a:rPr lang="en-US" sz="2800" i="1" dirty="0" smtClean="0"/>
              <a:t>,</a:t>
            </a:r>
            <a:r>
              <a:rPr lang="en-US" sz="2800" i="1" dirty="0"/>
              <a:t> </a:t>
            </a:r>
            <a:r>
              <a:rPr lang="en-US" sz="2800" i="1" dirty="0" smtClean="0"/>
              <a:t>it </a:t>
            </a:r>
            <a:r>
              <a:rPr lang="en-US" sz="2800" i="1" dirty="0"/>
              <a:t>tells us almost nothing about </a:t>
            </a:r>
            <a:r>
              <a:rPr lang="en-US" sz="2800" i="1" dirty="0" smtClean="0"/>
              <a:t>rationality.</a:t>
            </a:r>
            <a:endParaRPr lang="en-US" sz="2800" i="1" dirty="0"/>
          </a:p>
        </p:txBody>
      </p:sp>
      <p:sp>
        <p:nvSpPr>
          <p:cNvPr id="7" name="Oval 6"/>
          <p:cNvSpPr/>
          <p:nvPr/>
        </p:nvSpPr>
        <p:spPr>
          <a:xfrm>
            <a:off x="859836" y="394386"/>
            <a:ext cx="9953037" cy="3626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Rationality</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3087908" y="2693490"/>
            <a:ext cx="1392297" cy="830997"/>
          </a:xfrm>
          <a:prstGeom prst="rect">
            <a:avLst/>
          </a:prstGeom>
          <a:noFill/>
        </p:spPr>
        <p:txBody>
          <a:bodyPr wrap="square" rtlCol="0">
            <a:spAutoFit/>
          </a:bodyPr>
          <a:lstStyle/>
          <a:p>
            <a:pPr algn="ctr"/>
            <a:r>
              <a:rPr lang="en-US" sz="2400" dirty="0" smtClean="0"/>
              <a:t>Captain Kirk</a:t>
            </a:r>
            <a:endParaRPr lang="en-US" sz="2400" dirty="0"/>
          </a:p>
        </p:txBody>
      </p:sp>
      <p:sp>
        <p:nvSpPr>
          <p:cNvPr id="10" name="TextBox 9"/>
          <p:cNvSpPr txBox="1"/>
          <p:nvPr/>
        </p:nvSpPr>
        <p:spPr>
          <a:xfrm>
            <a:off x="7926593" y="1671327"/>
            <a:ext cx="2479545" cy="1200328"/>
          </a:xfrm>
          <a:prstGeom prst="rect">
            <a:avLst/>
          </a:prstGeom>
          <a:noFill/>
        </p:spPr>
        <p:txBody>
          <a:bodyPr wrap="square" rtlCol="0">
            <a:spAutoFit/>
          </a:bodyPr>
          <a:lstStyle/>
          <a:p>
            <a:pPr algn="ctr"/>
            <a:r>
              <a:rPr lang="en-US" sz="2400" dirty="0" smtClean="0"/>
              <a:t>Mr. Spock</a:t>
            </a:r>
          </a:p>
          <a:p>
            <a:pPr algn="ctr"/>
            <a:endParaRPr lang="en-US" sz="2400" dirty="0" smtClean="0"/>
          </a:p>
          <a:p>
            <a:pPr algn="ctr"/>
            <a:r>
              <a:rPr lang="en-US" sz="2400" dirty="0" smtClean="0"/>
              <a:t>Commander Data</a:t>
            </a:r>
            <a:endParaRPr lang="en-US" sz="2400" dirty="0"/>
          </a:p>
        </p:txBody>
      </p:sp>
      <p:sp>
        <p:nvSpPr>
          <p:cNvPr id="11" name="TextBox 10"/>
          <p:cNvSpPr txBox="1"/>
          <p:nvPr/>
        </p:nvSpPr>
        <p:spPr>
          <a:xfrm>
            <a:off x="1457307" y="1542641"/>
            <a:ext cx="1729082" cy="830997"/>
          </a:xfrm>
          <a:prstGeom prst="rect">
            <a:avLst/>
          </a:prstGeom>
          <a:noFill/>
        </p:spPr>
        <p:txBody>
          <a:bodyPr wrap="square" rtlCol="0">
            <a:spAutoFit/>
          </a:bodyPr>
          <a:lstStyle/>
          <a:p>
            <a:pPr algn="ctr"/>
            <a:r>
              <a:rPr lang="en-US" sz="2400" dirty="0" smtClean="0"/>
              <a:t>George W. Bush</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56290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end}</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339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Three related reasons why we aren’t satisfied with Bayesian views of cognition that emphasize optimality and rationality</a:t>
            </a:r>
            <a:endParaRPr lang="en-US" sz="3200" dirty="0"/>
          </a:p>
        </p:txBody>
      </p:sp>
      <p:sp>
        <p:nvSpPr>
          <p:cNvPr id="3" name="Content Placeholder 2"/>
          <p:cNvSpPr>
            <a:spLocks noGrp="1"/>
          </p:cNvSpPr>
          <p:nvPr>
            <p:ph idx="1"/>
          </p:nvPr>
        </p:nvSpPr>
        <p:spPr>
          <a:xfrm>
            <a:off x="609600" y="2112374"/>
            <a:ext cx="10972800" cy="4525963"/>
          </a:xfrm>
        </p:spPr>
        <p:txBody>
          <a:bodyPr/>
          <a:lstStyle/>
          <a:p>
            <a:r>
              <a:rPr lang="en-US" dirty="0"/>
              <a:t>1. The Bayesian approach offers little insight into  why human psychology has the texture that it </a:t>
            </a:r>
            <a:r>
              <a:rPr lang="en-US" dirty="0" smtClean="0"/>
              <a:t>does. </a:t>
            </a:r>
          </a:p>
          <a:p>
            <a:r>
              <a:rPr lang="en-US" dirty="0" smtClean="0"/>
              <a:t>2. The strategy that has been taken has largely been confirmatory (as opposed to a </a:t>
            </a:r>
            <a:r>
              <a:rPr lang="en-US" dirty="0" err="1" smtClean="0"/>
              <a:t>Popperian</a:t>
            </a:r>
            <a:r>
              <a:rPr lang="en-US" dirty="0"/>
              <a:t> </a:t>
            </a:r>
            <a:r>
              <a:rPr lang="en-US" dirty="0" smtClean="0"/>
              <a:t>strategy of investigating in potential disconfirmation) </a:t>
            </a:r>
          </a:p>
          <a:p>
            <a:r>
              <a:rPr lang="en-US" dirty="0" smtClean="0"/>
              <a:t>3. Confirmation is way cheaper than it ought to be (AKA 50,000 Just So stories can’t all be wrong).</a:t>
            </a:r>
            <a:endParaRPr lang="en-US" dirty="0"/>
          </a:p>
          <a:p>
            <a:endParaRPr lang="en-US" dirty="0"/>
          </a:p>
        </p:txBody>
      </p:sp>
    </p:spTree>
    <p:extLst>
      <p:ext uri="{BB962C8B-B14F-4D97-AF65-F5344CB8AC3E}">
        <p14:creationId xmlns:p14="http://schemas.microsoft.com/office/powerpoint/2010/main" val="37660838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Bayesian models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i="1" dirty="0" smtClean="0"/>
              <a:t>complete hypothesis </a:t>
            </a:r>
            <a:r>
              <a:rPr lang="en-US" dirty="0" smtClean="0"/>
              <a:t>is one option from each category. E.g. [A.1, B.1, C.1, D.4, E.1]</a:t>
            </a:r>
          </a:p>
          <a:p>
            <a:r>
              <a:rPr lang="en-US" dirty="0" smtClean="0"/>
              <a:t>A Bayesian model is a set of complete hypotheses.</a:t>
            </a:r>
          </a:p>
          <a:p>
            <a:r>
              <a:rPr lang="en-US" dirty="0" smtClean="0"/>
              <a:t>A “reasonable” Bayesian model is the cross-product of (some of the A’s) x (some of the B’s) x … x (some of the E’s)</a:t>
            </a:r>
          </a:p>
          <a:p>
            <a:r>
              <a:rPr lang="en-US" dirty="0" smtClean="0"/>
              <a:t>Not all complete hypotheses are distinct. For instance, if all balls squeak (A.1), then there is no difference between C.1 (in phase 1, choosing a random ball) and C.2 (in phase 1, choosing a random squeaky ball).</a:t>
            </a:r>
          </a:p>
          <a:p>
            <a:r>
              <a:rPr lang="en-US" dirty="0" smtClean="0"/>
              <a:t>Assuming A.1 and E.1, all other combinations are distinct.</a:t>
            </a:r>
          </a:p>
          <a:p>
            <a:r>
              <a:rPr lang="en-US" dirty="0" smtClean="0"/>
              <a:t>Therefore the cross-product [any set of A’s including A.1} x [any non-empty set of B’s] x [any non-empty set of C’s] x [any non-empty set of D’s] x [any set of E’s including E.1] is a collection of distinct Bayesian models.</a:t>
            </a:r>
          </a:p>
          <a:p>
            <a:r>
              <a:rPr lang="en-US" dirty="0" smtClean="0"/>
              <a:t>4*7*15*63*2 = 59290.</a:t>
            </a:r>
            <a:endParaRPr lang="en-US" dirty="0"/>
          </a:p>
        </p:txBody>
      </p:sp>
    </p:spTree>
    <p:extLst>
      <p:ext uri="{BB962C8B-B14F-4D97-AF65-F5344CB8AC3E}">
        <p14:creationId xmlns:p14="http://schemas.microsoft.com/office/powerpoint/2010/main" val="234584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2188104"/>
            <a:ext cx="10972800" cy="1143000"/>
          </a:xfrm>
        </p:spPr>
        <p:txBody>
          <a:bodyPr>
            <a:normAutofit fontScale="90000"/>
          </a:bodyPr>
          <a:lstStyle/>
          <a:p>
            <a:r>
              <a:rPr lang="en-US" dirty="0" smtClean="0"/>
              <a:t>All you need to convince yourself that </a:t>
            </a:r>
            <a:br>
              <a:rPr lang="en-US" dirty="0" smtClean="0"/>
            </a:br>
            <a:r>
              <a:rPr lang="en-US" dirty="0" smtClean="0"/>
              <a:t>the mind is Bayesian</a:t>
            </a:r>
            <a:r>
              <a:rPr lang="en-US" dirty="0"/>
              <a:t> </a:t>
            </a:r>
            <a:r>
              <a:rPr lang="en-US" dirty="0" smtClean="0"/>
              <a:t>is this:</a:t>
            </a:r>
            <a:endParaRPr lang="en-US" dirty="0"/>
          </a:p>
        </p:txBody>
      </p:sp>
    </p:spTree>
    <p:extLst>
      <p:ext uri="{BB962C8B-B14F-4D97-AF65-F5344CB8AC3E}">
        <p14:creationId xmlns:p14="http://schemas.microsoft.com/office/powerpoint/2010/main" val="2543420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72" t="-2019" r="772" b="10772"/>
          <a:stretch/>
        </p:blipFill>
        <p:spPr>
          <a:xfrm>
            <a:off x="728133" y="846668"/>
            <a:ext cx="10972800" cy="4876799"/>
          </a:xfrm>
        </p:spPr>
      </p:pic>
    </p:spTree>
    <p:extLst>
      <p:ext uri="{BB962C8B-B14F-4D97-AF65-F5344CB8AC3E}">
        <p14:creationId xmlns:p14="http://schemas.microsoft.com/office/powerpoint/2010/main" val="231924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check has already been written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And rewritten, and rewritten some more</a:t>
            </a:r>
          </a:p>
          <a:p>
            <a:r>
              <a:rPr lang="en-US" dirty="0" smtClean="0"/>
              <a:t>Advocates of Bayes have relied on </a:t>
            </a:r>
          </a:p>
          <a:p>
            <a:pPr lvl="1"/>
            <a:r>
              <a:rPr lang="en-US" dirty="0" smtClean="0"/>
              <a:t>Empirically-derived priors (poetry, but only sort of; )</a:t>
            </a:r>
          </a:p>
          <a:p>
            <a:pPr lvl="1"/>
            <a:r>
              <a:rPr lang="en-US" dirty="0" smtClean="0"/>
              <a:t>Theoretically-derived priors (give examples)</a:t>
            </a:r>
          </a:p>
          <a:p>
            <a:pPr lvl="1"/>
            <a:r>
              <a:rPr lang="en-US" dirty="0" smtClean="0"/>
              <a:t>Resorting to paying attention to experimental demand characteristics when behavior is apparently suboptimal (</a:t>
            </a:r>
            <a:r>
              <a:rPr lang="en-US" dirty="0" err="1" smtClean="0"/>
              <a:t>Wason</a:t>
            </a:r>
            <a:r>
              <a:rPr lang="en-US" dirty="0" smtClean="0"/>
              <a:t> subjects who fail to notice potentially disconfirming evidence) , ignoring those characteristics when behavior is apparently optimal (</a:t>
            </a:r>
            <a:r>
              <a:rPr lang="en-US" dirty="0" err="1" smtClean="0"/>
              <a:t>Wason</a:t>
            </a:r>
            <a:r>
              <a:rPr lang="en-US" dirty="0" smtClean="0"/>
              <a:t> subjects who do notice disconfirming evidence)</a:t>
            </a:r>
          </a:p>
          <a:p>
            <a:pPr lvl="1"/>
            <a:r>
              <a:rPr lang="en-US" dirty="0" err="1" smtClean="0"/>
              <a:t>Etc</a:t>
            </a:r>
            <a:endParaRPr lang="en-US" dirty="0" smtClean="0"/>
          </a:p>
          <a:p>
            <a:pPr marL="457200" lvl="1" indent="0">
              <a:buNone/>
            </a:pPr>
            <a:endParaRPr lang="en-US" dirty="0"/>
          </a:p>
        </p:txBody>
      </p:sp>
    </p:spTree>
    <p:extLst>
      <p:ext uri="{BB962C8B-B14F-4D97-AF65-F5344CB8AC3E}">
        <p14:creationId xmlns:p14="http://schemas.microsoft.com/office/powerpoint/2010/main" val="3204199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Hypothetical Example: Inducing a universal law</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Psychologist tells subject: </a:t>
            </a:r>
          </a:p>
          <a:p>
            <a:pPr marL="0" indent="0">
              <a:buNone/>
            </a:pPr>
            <a:r>
              <a:rPr lang="en-US" sz="3600" dirty="0" smtClean="0"/>
              <a:t>I will show you a sequence of randomly chosen P’s. </a:t>
            </a:r>
          </a:p>
          <a:p>
            <a:pPr marL="0" indent="0">
              <a:buNone/>
            </a:pPr>
            <a:r>
              <a:rPr lang="en-US" sz="3600" dirty="0" smtClean="0"/>
              <a:t>[You can see/I will tell you] which ones are Q. </a:t>
            </a:r>
          </a:p>
          <a:p>
            <a:pPr marL="0" indent="0">
              <a:buNone/>
            </a:pPr>
            <a:r>
              <a:rPr lang="en-US" sz="3600" dirty="0" smtClean="0"/>
              <a:t>At each stage, I will ask you how likely it is that all P’s are Q.</a:t>
            </a:r>
          </a:p>
          <a:p>
            <a:pPr marL="0" indent="0">
              <a:buNone/>
            </a:pPr>
            <a:r>
              <a:rPr lang="en-US" sz="3600" dirty="0" smtClean="0"/>
              <a:t>The psychologist then shows a sequence of P’s, all of which are Q’s.</a:t>
            </a:r>
            <a:endParaRPr lang="en-US" sz="3600" dirty="0"/>
          </a:p>
        </p:txBody>
      </p:sp>
    </p:spTree>
    <p:extLst>
      <p:ext uri="{BB962C8B-B14F-4D97-AF65-F5344CB8AC3E}">
        <p14:creationId xmlns:p14="http://schemas.microsoft.com/office/powerpoint/2010/main" val="13757096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24784"/>
          </a:xfrm>
        </p:spPr>
        <p:txBody>
          <a:bodyPr>
            <a:normAutofit fontScale="90000"/>
          </a:bodyPr>
          <a:lstStyle/>
          <a:p>
            <a:pPr algn="ctr"/>
            <a:r>
              <a:rPr lang="en-US" dirty="0" smtClean="0"/>
              <a:t>3 Experiments. Which are Rational?</a:t>
            </a:r>
            <a:br>
              <a:rPr lang="en-US" dirty="0" smtClean="0"/>
            </a:br>
            <a:r>
              <a:rPr lang="en-US" dirty="0"/>
              <a:t> </a:t>
            </a:r>
            <a:r>
              <a:rPr lang="en-US" dirty="0" smtClean="0"/>
              <a:t> </a:t>
            </a:r>
            <a:br>
              <a:rPr lang="en-US" dirty="0" smtClean="0"/>
            </a:br>
            <a:r>
              <a:rPr lang="en-US" dirty="0"/>
              <a:t>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4141" y="1377517"/>
            <a:ext cx="7011015" cy="5051415"/>
          </a:xfrm>
        </p:spPr>
      </p:pic>
    </p:spTree>
    <p:extLst>
      <p:ext uri="{BB962C8B-B14F-4D97-AF65-F5344CB8AC3E}">
        <p14:creationId xmlns:p14="http://schemas.microsoft.com/office/powerpoint/2010/main" val="25047968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24784"/>
          </a:xfrm>
        </p:spPr>
        <p:txBody>
          <a:bodyPr>
            <a:normAutofit fontScale="90000"/>
          </a:bodyPr>
          <a:lstStyle/>
          <a:p>
            <a:pPr algn="ctr"/>
            <a:r>
              <a:rPr lang="en-US" dirty="0" smtClean="0"/>
              <a:t>Of course, they’re all “Rational”!</a:t>
            </a:r>
            <a:br>
              <a:rPr lang="en-US" dirty="0" smtClean="0"/>
            </a:br>
            <a:r>
              <a:rPr lang="en-US" dirty="0"/>
              <a:t> </a:t>
            </a:r>
            <a:r>
              <a:rPr lang="en-US" dirty="0" smtClean="0"/>
              <a:t> </a:t>
            </a:r>
            <a:br>
              <a:rPr lang="en-US" dirty="0" smtClean="0"/>
            </a:br>
            <a:r>
              <a:rPr lang="en-US" dirty="0"/>
              <a:t>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4141" y="1377517"/>
            <a:ext cx="7011015" cy="5051415"/>
          </a:xfrm>
        </p:spPr>
      </p:pic>
    </p:spTree>
    <p:extLst>
      <p:ext uri="{BB962C8B-B14F-4D97-AF65-F5344CB8AC3E}">
        <p14:creationId xmlns:p14="http://schemas.microsoft.com/office/powerpoint/2010/main" val="17363725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Experiment 1</a:t>
            </a:r>
            <a:endParaRPr lang="en-US" dirty="0"/>
          </a:p>
        </p:txBody>
      </p:sp>
      <p:sp>
        <p:nvSpPr>
          <p:cNvPr id="3" name="Content Placeholder 2"/>
          <p:cNvSpPr>
            <a:spLocks noGrp="1"/>
          </p:cNvSpPr>
          <p:nvPr>
            <p:ph idx="1"/>
          </p:nvPr>
        </p:nvSpPr>
        <p:spPr/>
        <p:txBody>
          <a:bodyPr/>
          <a:lstStyle/>
          <a:p>
            <a:pPr marL="0" indent="0">
              <a:buNone/>
            </a:pPr>
            <a:r>
              <a:rPr lang="en-US" dirty="0" smtClean="0"/>
              <a:t>P(x): x is a Roman Catholic priest</a:t>
            </a:r>
          </a:p>
          <a:p>
            <a:pPr marL="0" indent="0">
              <a:buNone/>
            </a:pPr>
            <a:r>
              <a:rPr lang="en-US" dirty="0" smtClean="0"/>
              <a:t>Q(x): x is male</a:t>
            </a:r>
          </a:p>
          <a:p>
            <a:pPr marL="0" indent="0">
              <a:buNone/>
            </a:pPr>
            <a:r>
              <a:rPr lang="en-US" dirty="0" smtClean="0"/>
              <a:t>Probabilistic model: F =  frequency of “Male” among “Priest” .</a:t>
            </a:r>
          </a:p>
          <a:p>
            <a:pPr marL="0" indent="0">
              <a:buNone/>
            </a:pPr>
            <a:r>
              <a:rPr lang="en-US" dirty="0" smtClean="0"/>
              <a:t>P(F=1) = 0.1</a:t>
            </a:r>
          </a:p>
          <a:p>
            <a:pPr marL="0" indent="0">
              <a:buNone/>
            </a:pPr>
            <a:r>
              <a:rPr lang="en-US" dirty="0" smtClean="0"/>
              <a:t>P(F=0) = 0.1</a:t>
            </a:r>
          </a:p>
          <a:p>
            <a:pPr marL="0" indent="0">
              <a:buNone/>
            </a:pPr>
            <a:r>
              <a:rPr lang="en-US" dirty="0" smtClean="0"/>
              <a:t>P(0 &lt; F &lt; 1) = 0.8, uniformly distributed.</a:t>
            </a:r>
          </a:p>
        </p:txBody>
      </p:sp>
    </p:spTree>
    <p:extLst>
      <p:ext uri="{BB962C8B-B14F-4D97-AF65-F5344CB8AC3E}">
        <p14:creationId xmlns:p14="http://schemas.microsoft.com/office/powerpoint/2010/main" val="16161321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Experiment 2</a:t>
            </a:r>
            <a:endParaRPr lang="en-US" dirty="0"/>
          </a:p>
        </p:txBody>
      </p:sp>
      <p:sp>
        <p:nvSpPr>
          <p:cNvPr id="3" name="Content Placeholder 2"/>
          <p:cNvSpPr>
            <a:spLocks noGrp="1"/>
          </p:cNvSpPr>
          <p:nvPr>
            <p:ph idx="1"/>
          </p:nvPr>
        </p:nvSpPr>
        <p:spPr/>
        <p:txBody>
          <a:bodyPr/>
          <a:lstStyle/>
          <a:p>
            <a:pPr marL="0" indent="0">
              <a:buNone/>
            </a:pPr>
            <a:r>
              <a:rPr lang="en-US" dirty="0" smtClean="0"/>
              <a:t>P(x): x was born in Brazil in 2014.</a:t>
            </a:r>
          </a:p>
          <a:p>
            <a:pPr marL="0" indent="0">
              <a:buNone/>
            </a:pPr>
            <a:r>
              <a:rPr lang="en-US" dirty="0" smtClean="0"/>
              <a:t>Q(x): x is male.</a:t>
            </a:r>
          </a:p>
          <a:p>
            <a:pPr marL="0" indent="0">
              <a:buNone/>
            </a:pPr>
            <a:r>
              <a:rPr lang="en-US" dirty="0" smtClean="0"/>
              <a:t>Assume 5,000,000 babies born in Brazil in 2014</a:t>
            </a:r>
          </a:p>
          <a:p>
            <a:pPr marL="0" indent="0">
              <a:buNone/>
            </a:pPr>
            <a:r>
              <a:rPr lang="en-US" dirty="0" smtClean="0"/>
              <a:t>Probabilistic model</a:t>
            </a:r>
          </a:p>
          <a:p>
            <a:pPr marL="0" indent="0">
              <a:buNone/>
            </a:pPr>
            <a:r>
              <a:rPr lang="en-US" dirty="0" smtClean="0"/>
              <a:t>Z</a:t>
            </a:r>
            <a:r>
              <a:rPr lang="en-US" sz="1800" dirty="0" smtClean="0"/>
              <a:t>1  </a:t>
            </a:r>
            <a:r>
              <a:rPr lang="en-US" dirty="0" smtClean="0"/>
              <a:t>…  Z</a:t>
            </a:r>
            <a:r>
              <a:rPr lang="en-US" sz="1800" dirty="0" smtClean="0"/>
              <a:t>5,000,000 </a:t>
            </a:r>
            <a:r>
              <a:rPr lang="en-US" dirty="0" smtClean="0"/>
              <a:t> independent Boolean random variables with P=1/2.</a:t>
            </a:r>
          </a:p>
          <a:p>
            <a:pPr marL="0" indent="0">
              <a:buNone/>
            </a:pPr>
            <a:r>
              <a:rPr lang="en-US" dirty="0" smtClean="0"/>
              <a:t>A = The psychologist is lying. This is not a random sample.</a:t>
            </a:r>
          </a:p>
          <a:p>
            <a:pPr marL="0" indent="0">
              <a:buNone/>
            </a:pPr>
            <a:r>
              <a:rPr lang="en-US" dirty="0" smtClean="0"/>
              <a:t>P(A) = 0.001.</a:t>
            </a:r>
            <a:endParaRPr lang="en-US" dirty="0"/>
          </a:p>
        </p:txBody>
      </p:sp>
    </p:spTree>
    <p:extLst>
      <p:ext uri="{BB962C8B-B14F-4D97-AF65-F5344CB8AC3E}">
        <p14:creationId xmlns:p14="http://schemas.microsoft.com/office/powerpoint/2010/main" val="373183035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6263"/>
          </a:xfrm>
        </p:spPr>
        <p:txBody>
          <a:bodyPr/>
          <a:lstStyle/>
          <a:p>
            <a:pPr algn="ctr"/>
            <a:r>
              <a:rPr lang="en-US" dirty="0" smtClean="0"/>
              <a:t>Experiment 3</a:t>
            </a:r>
            <a:endParaRPr lang="en-US" dirty="0"/>
          </a:p>
        </p:txBody>
      </p:sp>
      <p:sp>
        <p:nvSpPr>
          <p:cNvPr id="3" name="Content Placeholder 2"/>
          <p:cNvSpPr>
            <a:spLocks noGrp="1"/>
          </p:cNvSpPr>
          <p:nvPr>
            <p:ph idx="1"/>
          </p:nvPr>
        </p:nvSpPr>
        <p:spPr>
          <a:xfrm>
            <a:off x="838200" y="1181388"/>
            <a:ext cx="10515600" cy="5427230"/>
          </a:xfrm>
        </p:spPr>
        <p:txBody>
          <a:bodyPr>
            <a:normAutofit fontScale="92500" lnSpcReduction="20000"/>
          </a:bodyPr>
          <a:lstStyle/>
          <a:p>
            <a:pPr marL="0" indent="0">
              <a:buNone/>
            </a:pPr>
            <a:r>
              <a:rPr lang="en-US" dirty="0" smtClean="0"/>
              <a:t>P(x) = x is a terrorist incident.</a:t>
            </a:r>
          </a:p>
          <a:p>
            <a:pPr marL="0" indent="0">
              <a:buNone/>
            </a:pPr>
            <a:r>
              <a:rPr lang="en-US" dirty="0" smtClean="0"/>
              <a:t>Q(x) = x was not carried out by the CIA.</a:t>
            </a:r>
          </a:p>
          <a:p>
            <a:pPr marL="0" indent="0">
              <a:buNone/>
            </a:pPr>
            <a:r>
              <a:rPr lang="en-US" dirty="0" smtClean="0"/>
              <a:t>Thus, the generalization to be learned is that no terrorist incidents were carried by the CIA.</a:t>
            </a:r>
          </a:p>
          <a:p>
            <a:pPr marL="0" indent="0">
              <a:buNone/>
            </a:pPr>
            <a:r>
              <a:rPr lang="en-US" dirty="0" smtClean="0"/>
              <a:t>Subject is a conspiracy theorist</a:t>
            </a:r>
            <a:r>
              <a:rPr lang="en-US" dirty="0"/>
              <a:t> </a:t>
            </a:r>
            <a:r>
              <a:rPr lang="en-US" dirty="0" smtClean="0"/>
              <a:t>who believes::</a:t>
            </a:r>
          </a:p>
          <a:p>
            <a:r>
              <a:rPr lang="en-US" dirty="0" smtClean="0"/>
              <a:t>One single organization is responsible for all terrorist incidents.      50/50  it’s the CIA.</a:t>
            </a:r>
          </a:p>
          <a:p>
            <a:r>
              <a:rPr lang="en-US" dirty="0" smtClean="0"/>
              <a:t>50/50 this psychologist is a CIA agent.</a:t>
            </a:r>
          </a:p>
          <a:p>
            <a:r>
              <a:rPr lang="en-US" dirty="0" smtClean="0"/>
              <a:t>If the CIA is behind the incidents, and the psychologist is an agent, then he will work very hard to make me believe that the CIA is not responsible for the incidents. If either is not true, he will stop much sooner.</a:t>
            </a:r>
          </a:p>
          <a:p>
            <a:endParaRPr lang="en-US" dirty="0"/>
          </a:p>
        </p:txBody>
      </p:sp>
    </p:spTree>
    <p:extLst>
      <p:ext uri="{BB962C8B-B14F-4D97-AF65-F5344CB8AC3E}">
        <p14:creationId xmlns:p14="http://schemas.microsoft.com/office/powerpoint/2010/main" val="8760769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768"/>
            <a:ext cx="10972800" cy="1143000"/>
          </a:xfrm>
        </p:spPr>
        <p:txBody>
          <a:bodyPr/>
          <a:lstStyle/>
          <a:p>
            <a:r>
              <a:rPr lang="en-US" dirty="0" smtClean="0"/>
              <a:t>Bayes, and the texture of psychology	</a:t>
            </a:r>
            <a:endParaRPr lang="en-US" dirty="0"/>
          </a:p>
        </p:txBody>
      </p:sp>
      <p:sp>
        <p:nvSpPr>
          <p:cNvPr id="3" name="Content Placeholder 2"/>
          <p:cNvSpPr>
            <a:spLocks noGrp="1"/>
          </p:cNvSpPr>
          <p:nvPr>
            <p:ph idx="1"/>
          </p:nvPr>
        </p:nvSpPr>
        <p:spPr>
          <a:xfrm>
            <a:off x="609600" y="1395331"/>
            <a:ext cx="11311012" cy="5257799"/>
          </a:xfrm>
        </p:spPr>
        <p:txBody>
          <a:bodyPr>
            <a:noAutofit/>
          </a:bodyPr>
          <a:lstStyle/>
          <a:p>
            <a:r>
              <a:rPr lang="en-US" sz="3600" baseline="30000" dirty="0" smtClean="0"/>
              <a:t>The Bayesian view portrays the human mind as “optimal” and/or “rational”</a:t>
            </a:r>
          </a:p>
          <a:p>
            <a:pPr lvl="1"/>
            <a:r>
              <a:rPr lang="en-US" sz="3600" baseline="30000" dirty="0" smtClean="0"/>
              <a:t>Although one can contort </a:t>
            </a:r>
            <a:r>
              <a:rPr lang="en-US" sz="3600" baseline="30000" dirty="0"/>
              <a:t>the </a:t>
            </a:r>
            <a:r>
              <a:rPr lang="en-US" sz="3600" baseline="30000" dirty="0" smtClean="0"/>
              <a:t>definitions of optimal/rational endlessly, this doesn’t speak to the kinds of human minds that we know</a:t>
            </a:r>
          </a:p>
          <a:p>
            <a:r>
              <a:rPr lang="en-US" sz="3600" baseline="30000" dirty="0" smtClean="0"/>
              <a:t>People do certain things optimally</a:t>
            </a:r>
          </a:p>
          <a:p>
            <a:pPr lvl="1"/>
            <a:r>
              <a:rPr lang="en-US" sz="3600" baseline="30000" dirty="0" err="1" smtClean="0"/>
              <a:t>E.g</a:t>
            </a:r>
            <a:r>
              <a:rPr lang="en-US" sz="3600" baseline="30000" dirty="0" smtClean="0"/>
              <a:t> they generally choose larger rewards over smaller rewards</a:t>
            </a:r>
          </a:p>
          <a:p>
            <a:r>
              <a:rPr lang="en-US" sz="3600" baseline="30000" dirty="0" smtClean="0"/>
              <a:t>Bur much </a:t>
            </a:r>
            <a:r>
              <a:rPr lang="en-US" sz="3600" baseline="30000" dirty="0"/>
              <a:t>of </a:t>
            </a:r>
            <a:r>
              <a:rPr lang="en-US" sz="3600" baseline="30000" dirty="0" smtClean="0"/>
              <a:t>the everyday reality of human beings is unpredicted </a:t>
            </a:r>
          </a:p>
          <a:p>
            <a:pPr lvl="1"/>
            <a:r>
              <a:rPr lang="en-US" sz="3600" baseline="30000" dirty="0" smtClean="0"/>
              <a:t>People are constantly at odds with what is demanded of their long-term plans</a:t>
            </a:r>
          </a:p>
          <a:p>
            <a:pPr lvl="1"/>
            <a:r>
              <a:rPr lang="en-US" sz="3600" baseline="30000" dirty="0" smtClean="0"/>
              <a:t>Led about by useless and irrelevant information</a:t>
            </a:r>
          </a:p>
          <a:p>
            <a:r>
              <a:rPr lang="en-US" sz="3600" baseline="30000" dirty="0" smtClean="0"/>
              <a:t>A Vulcan who was told that homo sapiens were “rational” would scoff. Humans might </a:t>
            </a:r>
            <a:r>
              <a:rPr lang="en-US" sz="3600" i="1" baseline="30000" dirty="0" smtClean="0"/>
              <a:t>aspire</a:t>
            </a:r>
            <a:r>
              <a:rPr lang="en-US" sz="3600" baseline="30000" dirty="0" smtClean="0"/>
              <a:t> to be rational, but that aspiration doesn’t give that much insight into our everyday cognition.</a:t>
            </a:r>
          </a:p>
          <a:p>
            <a:r>
              <a:rPr lang="en-US" sz="3600" baseline="30000" dirty="0" smtClean="0"/>
              <a:t>The truth is that there are lots of things that we do that are rational, and lots that aren’t</a:t>
            </a:r>
            <a:endParaRPr lang="en-US" sz="3600" baseline="30000" dirty="0"/>
          </a:p>
        </p:txBody>
      </p:sp>
    </p:spTree>
    <p:extLst>
      <p:ext uri="{BB962C8B-B14F-4D97-AF65-F5344CB8AC3E}">
        <p14:creationId xmlns:p14="http://schemas.microsoft.com/office/powerpoint/2010/main" val="350115726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Probabilistic model</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a:t>A = N</a:t>
            </a:r>
            <a:r>
              <a:rPr lang="en-US" dirty="0" smtClean="0"/>
              <a:t>o </a:t>
            </a:r>
            <a:r>
              <a:rPr lang="en-US" dirty="0"/>
              <a:t>incidents were </a:t>
            </a:r>
            <a:r>
              <a:rPr lang="en-US" dirty="0" smtClean="0"/>
              <a:t>carried  out by </a:t>
            </a:r>
            <a:r>
              <a:rPr lang="en-US" dirty="0"/>
              <a:t>the CIA.</a:t>
            </a:r>
          </a:p>
          <a:p>
            <a:pPr marL="0" lvl="0" indent="0">
              <a:buNone/>
            </a:pPr>
            <a:r>
              <a:rPr lang="en-US" dirty="0"/>
              <a:t>B = All incidents were </a:t>
            </a:r>
            <a:r>
              <a:rPr lang="en-US" dirty="0" smtClean="0"/>
              <a:t>carried out </a:t>
            </a:r>
            <a:r>
              <a:rPr lang="en-US" dirty="0"/>
              <a:t>by the CIA.</a:t>
            </a:r>
          </a:p>
          <a:p>
            <a:pPr marL="0" lvl="0" indent="0">
              <a:buNone/>
            </a:pPr>
            <a:r>
              <a:rPr lang="en-US" dirty="0"/>
              <a:t>C = The psychologist is a CIA agent.</a:t>
            </a:r>
          </a:p>
          <a:p>
            <a:pPr marL="0" lvl="0" indent="0">
              <a:buNone/>
            </a:pPr>
            <a:r>
              <a:rPr lang="en-US" dirty="0" err="1"/>
              <a:t>D</a:t>
            </a:r>
            <a:r>
              <a:rPr lang="en-US" sz="2000" i="1" dirty="0" err="1"/>
              <a:t>k</a:t>
            </a:r>
            <a:r>
              <a:rPr lang="en-US" dirty="0"/>
              <a:t> = The experiment will </a:t>
            </a:r>
            <a:r>
              <a:rPr lang="en-US" dirty="0" smtClean="0"/>
              <a:t>involve exactly </a:t>
            </a:r>
            <a:r>
              <a:rPr lang="en-US" i="1" dirty="0"/>
              <a:t>k</a:t>
            </a:r>
            <a:r>
              <a:rPr lang="en-US" dirty="0"/>
              <a:t> examples </a:t>
            </a:r>
          </a:p>
          <a:p>
            <a:pPr marL="0" lvl="0" indent="0">
              <a:buNone/>
            </a:pPr>
            <a:r>
              <a:rPr lang="en-US" dirty="0"/>
              <a:t>P(A) = P(B) = 0.5.  P(C) = 0.5.  </a:t>
            </a:r>
            <a:endParaRPr lang="en-US" dirty="0" smtClean="0"/>
          </a:p>
          <a:p>
            <a:pPr marL="0" lvl="0" indent="0">
              <a:buNone/>
            </a:pPr>
            <a:r>
              <a:rPr lang="en-US" dirty="0" smtClean="0"/>
              <a:t>For simplicity assume that the psychologist is a Poisson process.</a:t>
            </a:r>
            <a:endParaRPr lang="en-US" dirty="0"/>
          </a:p>
          <a:p>
            <a:pPr marL="0" lvl="0" indent="0">
              <a:buNone/>
            </a:pPr>
            <a:r>
              <a:rPr lang="en-US" dirty="0"/>
              <a:t>P(</a:t>
            </a:r>
            <a:r>
              <a:rPr lang="en-US" dirty="0" err="1"/>
              <a:t>D</a:t>
            </a:r>
            <a:r>
              <a:rPr lang="en-US" sz="2000" i="1" dirty="0" err="1"/>
              <a:t>k</a:t>
            </a:r>
            <a:r>
              <a:rPr lang="en-US" sz="2000" i="1" dirty="0"/>
              <a:t> </a:t>
            </a:r>
            <a:r>
              <a:rPr lang="en-US" dirty="0" smtClean="0"/>
              <a:t>|B,C) </a:t>
            </a:r>
            <a:r>
              <a:rPr lang="en-US" dirty="0"/>
              <a:t>= </a:t>
            </a:r>
            <a:r>
              <a:rPr lang="en-US" dirty="0" smtClean="0"/>
              <a:t>2</a:t>
            </a:r>
            <a:r>
              <a:rPr lang="en-US" baseline="30000" dirty="0" smtClean="0"/>
              <a:t>-k </a:t>
            </a:r>
            <a:endParaRPr lang="en-US" dirty="0" smtClean="0"/>
          </a:p>
          <a:p>
            <a:pPr marL="0" lvl="0" indent="0">
              <a:buNone/>
            </a:pPr>
            <a:r>
              <a:rPr lang="en-US" dirty="0" smtClean="0"/>
              <a:t>P(</a:t>
            </a:r>
            <a:r>
              <a:rPr lang="en-US" dirty="0" err="1" smtClean="0"/>
              <a:t>D</a:t>
            </a:r>
            <a:r>
              <a:rPr lang="en-US" sz="2000" i="1" dirty="0" err="1" smtClean="0"/>
              <a:t>k</a:t>
            </a:r>
            <a:r>
              <a:rPr lang="en-US" sz="2000" i="1" dirty="0" smtClean="0"/>
              <a:t> </a:t>
            </a:r>
            <a:r>
              <a:rPr lang="en-US" dirty="0" smtClean="0"/>
              <a:t>|A </a:t>
            </a:r>
            <a:r>
              <a:rPr lang="en-US" dirty="0"/>
              <a:t>V </a:t>
            </a:r>
            <a:r>
              <a:rPr lang="en-US" dirty="0" smtClean="0"/>
              <a:t>~C) </a:t>
            </a:r>
            <a:r>
              <a:rPr lang="en-US" dirty="0"/>
              <a:t>= 3∙</a:t>
            </a:r>
            <a:r>
              <a:rPr lang="en-US" dirty="0" smtClean="0"/>
              <a:t>4</a:t>
            </a:r>
            <a:r>
              <a:rPr lang="en-US" baseline="30000" dirty="0" smtClean="0"/>
              <a:t>-k</a:t>
            </a:r>
            <a:endParaRPr lang="en-US" dirty="0"/>
          </a:p>
          <a:p>
            <a:pPr marL="0" indent="0">
              <a:buNone/>
            </a:pPr>
            <a:endParaRPr lang="en-US" dirty="0"/>
          </a:p>
        </p:txBody>
      </p:sp>
    </p:spTree>
    <p:extLst>
      <p:ext uri="{BB962C8B-B14F-4D97-AF65-F5344CB8AC3E}">
        <p14:creationId xmlns:p14="http://schemas.microsoft.com/office/powerpoint/2010/main" val="1552692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101124447"/>
              </p:ext>
            </p:extLst>
          </p:nvPr>
        </p:nvGraphicFramePr>
        <p:xfrm>
          <a:off x="169333" y="-5643"/>
          <a:ext cx="12022667" cy="6745111"/>
        </p:xfrm>
        <a:graphic>
          <a:graphicData uri="http://schemas.openxmlformats.org/presentationml/2006/ole">
            <mc:AlternateContent xmlns:mc="http://schemas.openxmlformats.org/markup-compatibility/2006">
              <mc:Choice xmlns:v="urn:schemas-microsoft-com:vml" Requires="v">
                <p:oleObj spid="_x0000_s1083" name="Document" r:id="rId5" imgW="6426200" imgH="7175500" progId="Word.Document.12">
                  <p:embed/>
                </p:oleObj>
              </mc:Choice>
              <mc:Fallback>
                <p:oleObj name="Document" r:id="rId5" imgW="6426200" imgH="7175500" progId="Word.Document.12">
                  <p:embed/>
                  <p:pic>
                    <p:nvPicPr>
                      <p:cNvPr id="0" name=""/>
                      <p:cNvPicPr/>
                      <p:nvPr/>
                    </p:nvPicPr>
                    <p:blipFill>
                      <a:blip r:embed="rId6"/>
                      <a:stretch>
                        <a:fillRect/>
                      </a:stretch>
                    </p:blipFill>
                    <p:spPr>
                      <a:xfrm>
                        <a:off x="169333" y="-5643"/>
                        <a:ext cx="12022667" cy="6745111"/>
                      </a:xfrm>
                      <a:prstGeom prst="rect">
                        <a:avLst/>
                      </a:prstGeom>
                    </p:spPr>
                  </p:pic>
                </p:oleObj>
              </mc:Fallback>
            </mc:AlternateContent>
          </a:graphicData>
        </a:graphic>
      </p:graphicFrame>
    </p:spTree>
    <p:extLst>
      <p:ext uri="{BB962C8B-B14F-4D97-AF65-F5344CB8AC3E}">
        <p14:creationId xmlns:p14="http://schemas.microsoft.com/office/powerpoint/2010/main" val="41517397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1" y="1545166"/>
            <a:ext cx="6921500" cy="4031873"/>
          </a:xfrm>
          <a:prstGeom prst="rect">
            <a:avLst/>
          </a:prstGeom>
          <a:noFill/>
        </p:spPr>
        <p:txBody>
          <a:bodyPr wrap="square" rtlCol="0">
            <a:spAutoFit/>
          </a:bodyPr>
          <a:lstStyle/>
          <a:p>
            <a:pPr algn="ctr"/>
            <a:r>
              <a:rPr lang="en-US" sz="9600" baseline="30000" dirty="0" smtClean="0"/>
              <a:t>In short, with apologies </a:t>
            </a:r>
            <a:br>
              <a:rPr lang="en-US" sz="9600" baseline="30000" dirty="0" smtClean="0"/>
            </a:br>
            <a:r>
              <a:rPr lang="en-US" sz="9600" baseline="30000" dirty="0" smtClean="0"/>
              <a:t>to </a:t>
            </a:r>
            <a:r>
              <a:rPr lang="en-US" sz="9600" baseline="30000" dirty="0" err="1" smtClean="0"/>
              <a:t>Mr</a:t>
            </a:r>
            <a:r>
              <a:rPr lang="en-US" sz="9600" baseline="30000" dirty="0" smtClean="0"/>
              <a:t> Spock and Groucho Marx</a:t>
            </a:r>
            <a:endParaRPr lang="en-US" sz="9600" baseline="30000" dirty="0"/>
          </a:p>
        </p:txBody>
      </p:sp>
      <p:grpSp>
        <p:nvGrpSpPr>
          <p:cNvPr id="2" name="Group 1"/>
          <p:cNvGrpSpPr/>
          <p:nvPr/>
        </p:nvGrpSpPr>
        <p:grpSpPr>
          <a:xfrm>
            <a:off x="488715" y="-567494"/>
            <a:ext cx="11524474" cy="6858000"/>
            <a:chOff x="488715" y="-567494"/>
            <a:chExt cx="11524474" cy="6858000"/>
          </a:xfrm>
        </p:grpSpPr>
        <p:pic>
          <p:nvPicPr>
            <p:cNvPr id="7" name="Picture 6" descr="spo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15" y="-567494"/>
              <a:ext cx="6858000" cy="6858000"/>
            </a:xfrm>
            <a:prstGeom prst="rect">
              <a:avLst/>
            </a:prstGeom>
          </p:spPr>
        </p:pic>
        <p:sp>
          <p:nvSpPr>
            <p:cNvPr id="8" name="Oval Callout 7"/>
            <p:cNvSpPr/>
            <p:nvPr/>
          </p:nvSpPr>
          <p:spPr>
            <a:xfrm>
              <a:off x="7874001" y="248185"/>
              <a:ext cx="4139188" cy="2573135"/>
            </a:xfrm>
            <a:prstGeom prst="wedgeEllipseCallout">
              <a:avLst>
                <a:gd name="adj1" fmla="val -132033"/>
                <a:gd name="adj2" fmla="val 115729"/>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endParaRPr lang="en-US" sz="2400" dirty="0"/>
            </a:p>
            <a:p>
              <a:pPr algn="ctr"/>
              <a:r>
                <a:rPr lang="en-US" sz="2400" dirty="0" smtClean="0"/>
                <a:t>Humans, rational</a:t>
              </a:r>
              <a:r>
                <a:rPr lang="en-US" sz="2400" dirty="0"/>
                <a:t>?</a:t>
              </a:r>
              <a:r>
                <a:rPr lang="en-US" sz="2400" dirty="0" smtClean="0"/>
                <a:t> </a:t>
              </a:r>
            </a:p>
            <a:p>
              <a:pPr algn="ctr"/>
              <a:r>
                <a:rPr lang="en-US" sz="2400" dirty="0" smtClean="0"/>
                <a:t>Who you </a:t>
              </a:r>
              <a:r>
                <a:rPr lang="en-US" sz="2400" dirty="0" err="1" smtClean="0"/>
                <a:t>gonna</a:t>
              </a:r>
              <a:r>
                <a:rPr lang="en-US" sz="2400" dirty="0" smtClean="0"/>
                <a:t> believe, me or your own eyes?</a:t>
              </a:r>
            </a:p>
            <a:p>
              <a:pPr algn="ctr"/>
              <a:endParaRPr lang="en-US" sz="2400" dirty="0"/>
            </a:p>
          </p:txBody>
        </p:sp>
      </p:grpSp>
    </p:spTree>
    <p:extLst>
      <p:ext uri="{BB962C8B-B14F-4D97-AF65-F5344CB8AC3E}">
        <p14:creationId xmlns:p14="http://schemas.microsoft.com/office/powerpoint/2010/main" val="3092673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 The strategy that has been taken has largely been confirmatory</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The modal form of evidence for the Bayesian view is an experiment with some data that seem to support the theory</a:t>
            </a:r>
          </a:p>
          <a:p>
            <a:r>
              <a:rPr lang="en-US" dirty="0" smtClean="0"/>
              <a:t>There are very few experiments that seemed to be aimed at potential falsification</a:t>
            </a:r>
          </a:p>
          <a:p>
            <a:r>
              <a:rPr lang="en-US" dirty="0" smtClean="0"/>
              <a:t>There are very few theoretical statements of what outcomes would count as evidence against the theory.</a:t>
            </a:r>
          </a:p>
          <a:p>
            <a:r>
              <a:rPr lang="en-US" dirty="0" smtClean="0"/>
              <a:t>This brings us to point #3, on the relation between data </a:t>
            </a:r>
            <a:r>
              <a:rPr lang="en-US" dirty="0"/>
              <a:t>and </a:t>
            </a:r>
            <a:r>
              <a:rPr lang="en-US" dirty="0" smtClean="0"/>
              <a:t>hypotheses, in typical studies that have been taken as evidence for the theory</a:t>
            </a:r>
            <a:endParaRPr lang="en-US" dirty="0"/>
          </a:p>
        </p:txBody>
      </p:sp>
    </p:spTree>
    <p:extLst>
      <p:ext uri="{BB962C8B-B14F-4D97-AF65-F5344CB8AC3E}">
        <p14:creationId xmlns:p14="http://schemas.microsoft.com/office/powerpoint/2010/main" val="38482337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Confirmation is way </a:t>
            </a:r>
            <a:r>
              <a:rPr lang="en-US" dirty="0" smtClean="0"/>
              <a:t>easier </a:t>
            </a:r>
            <a:r>
              <a:rPr lang="en-US" dirty="0"/>
              <a:t>than it ought to be.</a:t>
            </a:r>
          </a:p>
        </p:txBody>
      </p:sp>
      <p:sp>
        <p:nvSpPr>
          <p:cNvPr id="3" name="Content Placeholder 2"/>
          <p:cNvSpPr>
            <a:spLocks noGrp="1"/>
          </p:cNvSpPr>
          <p:nvPr>
            <p:ph idx="1"/>
          </p:nvPr>
        </p:nvSpPr>
        <p:spPr/>
        <p:txBody>
          <a:bodyPr>
            <a:normAutofit/>
          </a:bodyPr>
          <a:lstStyle/>
          <a:p>
            <a:pPr marL="0" indent="0">
              <a:buNone/>
            </a:pPr>
            <a:r>
              <a:rPr lang="en-US" sz="3200" dirty="0" smtClean="0"/>
              <a:t>This is what the rest of the talk is going to be about. We will go through a series of case studies of experiments that can be explained as evidence for </a:t>
            </a:r>
            <a:r>
              <a:rPr lang="en-US" dirty="0" smtClean="0"/>
              <a:t>rational</a:t>
            </a:r>
            <a:r>
              <a:rPr lang="en-US" sz="3200" dirty="0" smtClean="0"/>
              <a:t> Bayesian cognition, </a:t>
            </a:r>
            <a:r>
              <a:rPr lang="en-US" sz="3200" i="1" dirty="0" smtClean="0"/>
              <a:t>no matter how the results turn out.</a:t>
            </a:r>
            <a:endParaRPr lang="en-US" sz="3200" i="1" dirty="0"/>
          </a:p>
        </p:txBody>
      </p:sp>
    </p:spTree>
    <p:extLst>
      <p:ext uri="{BB962C8B-B14F-4D97-AF65-F5344CB8AC3E}">
        <p14:creationId xmlns:p14="http://schemas.microsoft.com/office/powerpoint/2010/main" val="16609658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1538</TotalTime>
  <Words>3621</Words>
  <Application>Microsoft Macintosh PowerPoint</Application>
  <PresentationFormat>Custom</PresentationFormat>
  <Paragraphs>298</Paragraphs>
  <Slides>50</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Black</vt:lpstr>
      <vt:lpstr>Document</vt:lpstr>
      <vt:lpstr>How strong  is the empirical evidence for Bayesian models of cognition?</vt:lpstr>
      <vt:lpstr>A strong view</vt:lpstr>
      <vt:lpstr>PowerPoint Presentation</vt:lpstr>
      <vt:lpstr>Three related reasons why we aren’t satisfied with Bayesian views of cognition that emphasize optimality and rationality</vt:lpstr>
      <vt:lpstr>Bayes, and the texture of psychology </vt:lpstr>
      <vt:lpstr>PowerPoint Presentation</vt:lpstr>
      <vt:lpstr>PowerPoint Presentation</vt:lpstr>
      <vt:lpstr>2. The strategy that has been taken has largely been confirmatory </vt:lpstr>
      <vt:lpstr>3. Confirmation is way easier than it ought to be.</vt:lpstr>
      <vt:lpstr>Example 1: random flips of coins</vt:lpstr>
      <vt:lpstr>Data and theory in Example 1</vt:lpstr>
      <vt:lpstr>Example 2: Linda, the feminist bank teller</vt:lpstr>
      <vt:lpstr>Data and theory in Example 2</vt:lpstr>
      <vt:lpstr>PowerPoint Presentation</vt:lpstr>
      <vt:lpstr>Remember Lake Wobegon?</vt:lpstr>
      <vt:lpstr>PowerPoint Presentation</vt:lpstr>
      <vt:lpstr>Example 3: The Wason selection task</vt:lpstr>
      <vt:lpstr>Data and theory in Example 3</vt:lpstr>
      <vt:lpstr>Example 4: How long is a poem?</vt:lpstr>
      <vt:lpstr>Two Bayesian models</vt:lpstr>
      <vt:lpstr>Two totally different “rational  models, one fits the data, the other doesn’t</vt:lpstr>
      <vt:lpstr>Two sample models</vt:lpstr>
      <vt:lpstr>Example 5: A more complex study</vt:lpstr>
      <vt:lpstr>Example 5: Urn tasks</vt:lpstr>
      <vt:lpstr>Whatever the baby does, there is a “rational” explanation</vt:lpstr>
      <vt:lpstr>Model 3: Parsimony</vt:lpstr>
      <vt:lpstr>Model 4: Baby is rationally “considering  both the sampling and the sampling process”</vt:lpstr>
      <vt:lpstr>Model 5: “Baby is rationally considering the motivations of the person who put together the box.” </vt:lpstr>
      <vt:lpstr>Other hypotheses the baby might be considering  (hence more df for committed rationalist)</vt:lpstr>
      <vt:lpstr>Other hypotheses, cntd.</vt:lpstr>
      <vt:lpstr>The degrees of freedom are basically endless</vt:lpstr>
      <vt:lpstr>You can look up the actual result,  if you are curious</vt:lpstr>
      <vt:lpstr>Bayesian cognitivists are encouraged to hunt through the space of Bayesian models until they find one that fits.</vt:lpstr>
      <vt:lpstr>Summary: How strong  is the empirical evidence for Bayesian models of cognition?</vt:lpstr>
      <vt:lpstr>What’s left?</vt:lpstr>
      <vt:lpstr>What we want from any theory of psychology…</vt:lpstr>
      <vt:lpstr>PowerPoint Presentation</vt:lpstr>
      <vt:lpstr>PowerPoint Presentation</vt:lpstr>
      <vt:lpstr>{the end}</vt:lpstr>
      <vt:lpstr>Counting Bayesian models</vt:lpstr>
      <vt:lpstr>All you need to convince yourself that  the mind is Bayesian is this:</vt:lpstr>
      <vt:lpstr>PowerPoint Presentation</vt:lpstr>
      <vt:lpstr>And that check has already been written</vt:lpstr>
      <vt:lpstr>Hypothetical Example: Inducing a universal law</vt:lpstr>
      <vt:lpstr>3 Experiments. Which are Rational?     </vt:lpstr>
      <vt:lpstr>Of course, they’re all “Rational”!     </vt:lpstr>
      <vt:lpstr>Experiment 1</vt:lpstr>
      <vt:lpstr>Experiment 2</vt:lpstr>
      <vt:lpstr>Experiment 3</vt:lpstr>
      <vt:lpstr>Experiment 3: Probabilistic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Ernest Davis</dc:creator>
  <cp:lastModifiedBy>Gary Marcus</cp:lastModifiedBy>
  <cp:revision>122</cp:revision>
  <dcterms:created xsi:type="dcterms:W3CDTF">2015-10-18T03:04:34Z</dcterms:created>
  <dcterms:modified xsi:type="dcterms:W3CDTF">2015-12-04T18:01:52Z</dcterms:modified>
</cp:coreProperties>
</file>