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306" r:id="rId4"/>
    <p:sldId id="257" r:id="rId5"/>
    <p:sldId id="258" r:id="rId6"/>
    <p:sldId id="259" r:id="rId7"/>
    <p:sldId id="260" r:id="rId8"/>
    <p:sldId id="275" r:id="rId9"/>
    <p:sldId id="267" r:id="rId10"/>
    <p:sldId id="268" r:id="rId11"/>
    <p:sldId id="263" r:id="rId12"/>
    <p:sldId id="264" r:id="rId13"/>
    <p:sldId id="266" r:id="rId14"/>
    <p:sldId id="265" r:id="rId15"/>
    <p:sldId id="270" r:id="rId16"/>
    <p:sldId id="269" r:id="rId17"/>
    <p:sldId id="271" r:id="rId18"/>
    <p:sldId id="272" r:id="rId19"/>
    <p:sldId id="273" r:id="rId20"/>
    <p:sldId id="274" r:id="rId21"/>
    <p:sldId id="276" r:id="rId22"/>
    <p:sldId id="277" r:id="rId23"/>
    <p:sldId id="278" r:id="rId24"/>
    <p:sldId id="279" r:id="rId25"/>
    <p:sldId id="280" r:id="rId26"/>
    <p:sldId id="281" r:id="rId27"/>
    <p:sldId id="300" r:id="rId28"/>
    <p:sldId id="296" r:id="rId29"/>
    <p:sldId id="295" r:id="rId30"/>
    <p:sldId id="282" r:id="rId31"/>
    <p:sldId id="297" r:id="rId32"/>
    <p:sldId id="287" r:id="rId33"/>
    <p:sldId id="289" r:id="rId34"/>
    <p:sldId id="288" r:id="rId35"/>
    <p:sldId id="298" r:id="rId36"/>
    <p:sldId id="299" r:id="rId37"/>
    <p:sldId id="307" r:id="rId38"/>
    <p:sldId id="308" r:id="rId39"/>
    <p:sldId id="309" r:id="rId40"/>
    <p:sldId id="310" r:id="rId41"/>
    <p:sldId id="311" r:id="rId42"/>
    <p:sldId id="301" r:id="rId43"/>
    <p:sldId id="303" r:id="rId44"/>
    <p:sldId id="302" r:id="rId45"/>
    <p:sldId id="30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4" autoAdjust="0"/>
    <p:restoredTop sz="94660"/>
  </p:normalViewPr>
  <p:slideViewPr>
    <p:cSldViewPr snapToGrid="0">
      <p:cViewPr varScale="1">
        <p:scale>
          <a:sx n="42" d="100"/>
          <a:sy n="42" d="100"/>
        </p:scale>
        <p:origin x="67"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FA6A-3556-BEE0-8120-6FE6C6F9D4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3A46E2-F419-C003-92A6-C5B2095D8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8F80E2-B10E-3D78-B5DD-A231EC59D545}"/>
              </a:ext>
            </a:extLst>
          </p:cNvPr>
          <p:cNvSpPr>
            <a:spLocks noGrp="1"/>
          </p:cNvSpPr>
          <p:nvPr>
            <p:ph type="dt" sz="half" idx="10"/>
          </p:nvPr>
        </p:nvSpPr>
        <p:spPr/>
        <p:txBody>
          <a:bodyPr/>
          <a:lstStyle/>
          <a:p>
            <a:fld id="{2E5B8172-0E5B-4D42-AB93-3544D0D108E6}" type="datetimeFigureOut">
              <a:rPr lang="en-US" smtClean="0"/>
              <a:t>7/25/2024</a:t>
            </a:fld>
            <a:endParaRPr lang="en-US"/>
          </a:p>
        </p:txBody>
      </p:sp>
      <p:sp>
        <p:nvSpPr>
          <p:cNvPr id="5" name="Footer Placeholder 4">
            <a:extLst>
              <a:ext uri="{FF2B5EF4-FFF2-40B4-BE49-F238E27FC236}">
                <a16:creationId xmlns:a16="http://schemas.microsoft.com/office/drawing/2014/main" id="{2E1A369E-1B1D-13D7-FEE0-9713D7C82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30C20-99E5-1501-7020-BB7F3BFA821A}"/>
              </a:ext>
            </a:extLst>
          </p:cNvPr>
          <p:cNvSpPr>
            <a:spLocks noGrp="1"/>
          </p:cNvSpPr>
          <p:nvPr>
            <p:ph type="sldNum" sz="quarter" idx="12"/>
          </p:nvPr>
        </p:nvSpPr>
        <p:spPr/>
        <p:txBody>
          <a:bodyPr/>
          <a:lstStyle/>
          <a:p>
            <a:fld id="{0F397B04-51C8-4A22-857B-EB2AD9FD8E4B}" type="slidenum">
              <a:rPr lang="en-US" smtClean="0"/>
              <a:t>‹#›</a:t>
            </a:fld>
            <a:endParaRPr lang="en-US"/>
          </a:p>
        </p:txBody>
      </p:sp>
    </p:spTree>
    <p:extLst>
      <p:ext uri="{BB962C8B-B14F-4D97-AF65-F5344CB8AC3E}">
        <p14:creationId xmlns:p14="http://schemas.microsoft.com/office/powerpoint/2010/main" val="102421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20CE-C921-7F41-E519-D0610187B3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003A2E-EB85-354B-6D41-BF35CE669B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8DFA8-D631-5894-4395-E07466CB5261}"/>
              </a:ext>
            </a:extLst>
          </p:cNvPr>
          <p:cNvSpPr>
            <a:spLocks noGrp="1"/>
          </p:cNvSpPr>
          <p:nvPr>
            <p:ph type="dt" sz="half" idx="10"/>
          </p:nvPr>
        </p:nvSpPr>
        <p:spPr/>
        <p:txBody>
          <a:bodyPr/>
          <a:lstStyle/>
          <a:p>
            <a:fld id="{2E5B8172-0E5B-4D42-AB93-3544D0D108E6}" type="datetimeFigureOut">
              <a:rPr lang="en-US" smtClean="0"/>
              <a:t>7/25/2024</a:t>
            </a:fld>
            <a:endParaRPr lang="en-US"/>
          </a:p>
        </p:txBody>
      </p:sp>
      <p:sp>
        <p:nvSpPr>
          <p:cNvPr id="5" name="Footer Placeholder 4">
            <a:extLst>
              <a:ext uri="{FF2B5EF4-FFF2-40B4-BE49-F238E27FC236}">
                <a16:creationId xmlns:a16="http://schemas.microsoft.com/office/drawing/2014/main" id="{12FF2069-7C78-1635-43FB-B86658D4B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3E80D-4B8C-B651-27BC-DE25D0889086}"/>
              </a:ext>
            </a:extLst>
          </p:cNvPr>
          <p:cNvSpPr>
            <a:spLocks noGrp="1"/>
          </p:cNvSpPr>
          <p:nvPr>
            <p:ph type="sldNum" sz="quarter" idx="12"/>
          </p:nvPr>
        </p:nvSpPr>
        <p:spPr/>
        <p:txBody>
          <a:bodyPr/>
          <a:lstStyle/>
          <a:p>
            <a:fld id="{0F397B04-51C8-4A22-857B-EB2AD9FD8E4B}" type="slidenum">
              <a:rPr lang="en-US" smtClean="0"/>
              <a:t>‹#›</a:t>
            </a:fld>
            <a:endParaRPr lang="en-US"/>
          </a:p>
        </p:txBody>
      </p:sp>
    </p:spTree>
    <p:extLst>
      <p:ext uri="{BB962C8B-B14F-4D97-AF65-F5344CB8AC3E}">
        <p14:creationId xmlns:p14="http://schemas.microsoft.com/office/powerpoint/2010/main" val="1540510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A4755A-F6AB-969B-DB9A-EE390D2386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BD8AD3-A1EA-3307-CDB6-E3DFC30221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F6562-E0AA-E9B0-2836-7FF3074F3218}"/>
              </a:ext>
            </a:extLst>
          </p:cNvPr>
          <p:cNvSpPr>
            <a:spLocks noGrp="1"/>
          </p:cNvSpPr>
          <p:nvPr>
            <p:ph type="dt" sz="half" idx="10"/>
          </p:nvPr>
        </p:nvSpPr>
        <p:spPr/>
        <p:txBody>
          <a:bodyPr/>
          <a:lstStyle/>
          <a:p>
            <a:fld id="{2E5B8172-0E5B-4D42-AB93-3544D0D108E6}" type="datetimeFigureOut">
              <a:rPr lang="en-US" smtClean="0"/>
              <a:t>7/25/2024</a:t>
            </a:fld>
            <a:endParaRPr lang="en-US"/>
          </a:p>
        </p:txBody>
      </p:sp>
      <p:sp>
        <p:nvSpPr>
          <p:cNvPr id="5" name="Footer Placeholder 4">
            <a:extLst>
              <a:ext uri="{FF2B5EF4-FFF2-40B4-BE49-F238E27FC236}">
                <a16:creationId xmlns:a16="http://schemas.microsoft.com/office/drawing/2014/main" id="{F583ED5B-97B0-9503-E86E-E3272D10A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328BB-FCF7-5BF5-7958-D72616697FA2}"/>
              </a:ext>
            </a:extLst>
          </p:cNvPr>
          <p:cNvSpPr>
            <a:spLocks noGrp="1"/>
          </p:cNvSpPr>
          <p:nvPr>
            <p:ph type="sldNum" sz="quarter" idx="12"/>
          </p:nvPr>
        </p:nvSpPr>
        <p:spPr/>
        <p:txBody>
          <a:bodyPr/>
          <a:lstStyle/>
          <a:p>
            <a:fld id="{0F397B04-51C8-4A22-857B-EB2AD9FD8E4B}" type="slidenum">
              <a:rPr lang="en-US" smtClean="0"/>
              <a:t>‹#›</a:t>
            </a:fld>
            <a:endParaRPr lang="en-US"/>
          </a:p>
        </p:txBody>
      </p:sp>
    </p:spTree>
    <p:extLst>
      <p:ext uri="{BB962C8B-B14F-4D97-AF65-F5344CB8AC3E}">
        <p14:creationId xmlns:p14="http://schemas.microsoft.com/office/powerpoint/2010/main" val="64551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0474-AE6B-7556-D8C4-50C446CE12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D3F40D-AE49-184A-2BEE-D922431E4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B3C15-2EEE-F851-4423-BE505D947599}"/>
              </a:ext>
            </a:extLst>
          </p:cNvPr>
          <p:cNvSpPr>
            <a:spLocks noGrp="1"/>
          </p:cNvSpPr>
          <p:nvPr>
            <p:ph type="dt" sz="half" idx="10"/>
          </p:nvPr>
        </p:nvSpPr>
        <p:spPr/>
        <p:txBody>
          <a:bodyPr/>
          <a:lstStyle/>
          <a:p>
            <a:fld id="{2E5B8172-0E5B-4D42-AB93-3544D0D108E6}" type="datetimeFigureOut">
              <a:rPr lang="en-US" smtClean="0"/>
              <a:t>7/25/2024</a:t>
            </a:fld>
            <a:endParaRPr lang="en-US"/>
          </a:p>
        </p:txBody>
      </p:sp>
      <p:sp>
        <p:nvSpPr>
          <p:cNvPr id="5" name="Footer Placeholder 4">
            <a:extLst>
              <a:ext uri="{FF2B5EF4-FFF2-40B4-BE49-F238E27FC236}">
                <a16:creationId xmlns:a16="http://schemas.microsoft.com/office/drawing/2014/main" id="{AA1901E6-FE4A-7AE7-C3BE-DB6CEA2CF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33E59-865A-650C-CEA4-74C2AAAB599E}"/>
              </a:ext>
            </a:extLst>
          </p:cNvPr>
          <p:cNvSpPr>
            <a:spLocks noGrp="1"/>
          </p:cNvSpPr>
          <p:nvPr>
            <p:ph type="sldNum" sz="quarter" idx="12"/>
          </p:nvPr>
        </p:nvSpPr>
        <p:spPr/>
        <p:txBody>
          <a:bodyPr/>
          <a:lstStyle/>
          <a:p>
            <a:fld id="{0F397B04-51C8-4A22-857B-EB2AD9FD8E4B}" type="slidenum">
              <a:rPr lang="en-US" smtClean="0"/>
              <a:t>‹#›</a:t>
            </a:fld>
            <a:endParaRPr lang="en-US"/>
          </a:p>
        </p:txBody>
      </p:sp>
    </p:spTree>
    <p:extLst>
      <p:ext uri="{BB962C8B-B14F-4D97-AF65-F5344CB8AC3E}">
        <p14:creationId xmlns:p14="http://schemas.microsoft.com/office/powerpoint/2010/main" val="204310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1EFF-70AD-528F-470D-F2ED04734D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83EEE9-209C-4B8B-4253-FBE1169062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C6DBFB-AC18-155E-7AE7-1F9979DF2C80}"/>
              </a:ext>
            </a:extLst>
          </p:cNvPr>
          <p:cNvSpPr>
            <a:spLocks noGrp="1"/>
          </p:cNvSpPr>
          <p:nvPr>
            <p:ph type="dt" sz="half" idx="10"/>
          </p:nvPr>
        </p:nvSpPr>
        <p:spPr/>
        <p:txBody>
          <a:bodyPr/>
          <a:lstStyle/>
          <a:p>
            <a:fld id="{2E5B8172-0E5B-4D42-AB93-3544D0D108E6}" type="datetimeFigureOut">
              <a:rPr lang="en-US" smtClean="0"/>
              <a:t>7/25/2024</a:t>
            </a:fld>
            <a:endParaRPr lang="en-US"/>
          </a:p>
        </p:txBody>
      </p:sp>
      <p:sp>
        <p:nvSpPr>
          <p:cNvPr id="5" name="Footer Placeholder 4">
            <a:extLst>
              <a:ext uri="{FF2B5EF4-FFF2-40B4-BE49-F238E27FC236}">
                <a16:creationId xmlns:a16="http://schemas.microsoft.com/office/drawing/2014/main" id="{7C810858-FF5A-0551-8AD0-038FD38FC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30FC3-3A80-AEED-AEAE-105EA5CB44B5}"/>
              </a:ext>
            </a:extLst>
          </p:cNvPr>
          <p:cNvSpPr>
            <a:spLocks noGrp="1"/>
          </p:cNvSpPr>
          <p:nvPr>
            <p:ph type="sldNum" sz="quarter" idx="12"/>
          </p:nvPr>
        </p:nvSpPr>
        <p:spPr/>
        <p:txBody>
          <a:bodyPr/>
          <a:lstStyle/>
          <a:p>
            <a:fld id="{0F397B04-51C8-4A22-857B-EB2AD9FD8E4B}" type="slidenum">
              <a:rPr lang="en-US" smtClean="0"/>
              <a:t>‹#›</a:t>
            </a:fld>
            <a:endParaRPr lang="en-US"/>
          </a:p>
        </p:txBody>
      </p:sp>
    </p:spTree>
    <p:extLst>
      <p:ext uri="{BB962C8B-B14F-4D97-AF65-F5344CB8AC3E}">
        <p14:creationId xmlns:p14="http://schemas.microsoft.com/office/powerpoint/2010/main" val="3761939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5D04-5877-65A0-3D61-1F57BB584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156C55-8AE1-5679-60F7-8AE35ED71E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A0727B-776A-2EF1-9584-A1398DA8D8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CB1C4E-DD7C-6B56-E9BD-81134CD8C43C}"/>
              </a:ext>
            </a:extLst>
          </p:cNvPr>
          <p:cNvSpPr>
            <a:spLocks noGrp="1"/>
          </p:cNvSpPr>
          <p:nvPr>
            <p:ph type="dt" sz="half" idx="10"/>
          </p:nvPr>
        </p:nvSpPr>
        <p:spPr/>
        <p:txBody>
          <a:bodyPr/>
          <a:lstStyle/>
          <a:p>
            <a:fld id="{2E5B8172-0E5B-4D42-AB93-3544D0D108E6}" type="datetimeFigureOut">
              <a:rPr lang="en-US" smtClean="0"/>
              <a:t>7/25/2024</a:t>
            </a:fld>
            <a:endParaRPr lang="en-US"/>
          </a:p>
        </p:txBody>
      </p:sp>
      <p:sp>
        <p:nvSpPr>
          <p:cNvPr id="6" name="Footer Placeholder 5">
            <a:extLst>
              <a:ext uri="{FF2B5EF4-FFF2-40B4-BE49-F238E27FC236}">
                <a16:creationId xmlns:a16="http://schemas.microsoft.com/office/drawing/2014/main" id="{A7E2251F-611D-A408-F56D-C8DC0712D2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73F7B1-4B55-E005-A267-F46726060184}"/>
              </a:ext>
            </a:extLst>
          </p:cNvPr>
          <p:cNvSpPr>
            <a:spLocks noGrp="1"/>
          </p:cNvSpPr>
          <p:nvPr>
            <p:ph type="sldNum" sz="quarter" idx="12"/>
          </p:nvPr>
        </p:nvSpPr>
        <p:spPr/>
        <p:txBody>
          <a:bodyPr/>
          <a:lstStyle/>
          <a:p>
            <a:fld id="{0F397B04-51C8-4A22-857B-EB2AD9FD8E4B}" type="slidenum">
              <a:rPr lang="en-US" smtClean="0"/>
              <a:t>‹#›</a:t>
            </a:fld>
            <a:endParaRPr lang="en-US"/>
          </a:p>
        </p:txBody>
      </p:sp>
    </p:spTree>
    <p:extLst>
      <p:ext uri="{BB962C8B-B14F-4D97-AF65-F5344CB8AC3E}">
        <p14:creationId xmlns:p14="http://schemas.microsoft.com/office/powerpoint/2010/main" val="58234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0A95-3089-DC2C-056A-0456FA8F65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543314-1627-7AAC-385A-0E3E1CC9F6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3D5C5A-7C23-96C6-1A83-80C9AEA65C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F8F047-5CC6-622F-2FE1-BF854B7EC5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BC1DDC-D6C8-B305-E18D-A1B5E9E6E8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731CAA-6E02-20FF-4630-2CDFFD382DE0}"/>
              </a:ext>
            </a:extLst>
          </p:cNvPr>
          <p:cNvSpPr>
            <a:spLocks noGrp="1"/>
          </p:cNvSpPr>
          <p:nvPr>
            <p:ph type="dt" sz="half" idx="10"/>
          </p:nvPr>
        </p:nvSpPr>
        <p:spPr/>
        <p:txBody>
          <a:bodyPr/>
          <a:lstStyle/>
          <a:p>
            <a:fld id="{2E5B8172-0E5B-4D42-AB93-3544D0D108E6}" type="datetimeFigureOut">
              <a:rPr lang="en-US" smtClean="0"/>
              <a:t>7/25/2024</a:t>
            </a:fld>
            <a:endParaRPr lang="en-US"/>
          </a:p>
        </p:txBody>
      </p:sp>
      <p:sp>
        <p:nvSpPr>
          <p:cNvPr id="8" name="Footer Placeholder 7">
            <a:extLst>
              <a:ext uri="{FF2B5EF4-FFF2-40B4-BE49-F238E27FC236}">
                <a16:creationId xmlns:a16="http://schemas.microsoft.com/office/drawing/2014/main" id="{63CBB41C-8C33-9AAF-CFA5-30CCFD4909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3ABFBF-1B15-7BE6-6D79-E07FA41018AE}"/>
              </a:ext>
            </a:extLst>
          </p:cNvPr>
          <p:cNvSpPr>
            <a:spLocks noGrp="1"/>
          </p:cNvSpPr>
          <p:nvPr>
            <p:ph type="sldNum" sz="quarter" idx="12"/>
          </p:nvPr>
        </p:nvSpPr>
        <p:spPr/>
        <p:txBody>
          <a:bodyPr/>
          <a:lstStyle/>
          <a:p>
            <a:fld id="{0F397B04-51C8-4A22-857B-EB2AD9FD8E4B}" type="slidenum">
              <a:rPr lang="en-US" smtClean="0"/>
              <a:t>‹#›</a:t>
            </a:fld>
            <a:endParaRPr lang="en-US"/>
          </a:p>
        </p:txBody>
      </p:sp>
    </p:spTree>
    <p:extLst>
      <p:ext uri="{BB962C8B-B14F-4D97-AF65-F5344CB8AC3E}">
        <p14:creationId xmlns:p14="http://schemas.microsoft.com/office/powerpoint/2010/main" val="21565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EAC4-0210-EDB9-5A48-E1C88992DB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7ACF5D-4763-1DB9-B35D-DA1C4B12F931}"/>
              </a:ext>
            </a:extLst>
          </p:cNvPr>
          <p:cNvSpPr>
            <a:spLocks noGrp="1"/>
          </p:cNvSpPr>
          <p:nvPr>
            <p:ph type="dt" sz="half" idx="10"/>
          </p:nvPr>
        </p:nvSpPr>
        <p:spPr/>
        <p:txBody>
          <a:bodyPr/>
          <a:lstStyle/>
          <a:p>
            <a:fld id="{2E5B8172-0E5B-4D42-AB93-3544D0D108E6}" type="datetimeFigureOut">
              <a:rPr lang="en-US" smtClean="0"/>
              <a:t>7/25/2024</a:t>
            </a:fld>
            <a:endParaRPr lang="en-US"/>
          </a:p>
        </p:txBody>
      </p:sp>
      <p:sp>
        <p:nvSpPr>
          <p:cNvPr id="4" name="Footer Placeholder 3">
            <a:extLst>
              <a:ext uri="{FF2B5EF4-FFF2-40B4-BE49-F238E27FC236}">
                <a16:creationId xmlns:a16="http://schemas.microsoft.com/office/drawing/2014/main" id="{8C8B506B-AEA9-898B-BEFB-C90A543BC8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77BD16-7271-1520-37F5-3D5CCBB47867}"/>
              </a:ext>
            </a:extLst>
          </p:cNvPr>
          <p:cNvSpPr>
            <a:spLocks noGrp="1"/>
          </p:cNvSpPr>
          <p:nvPr>
            <p:ph type="sldNum" sz="quarter" idx="12"/>
          </p:nvPr>
        </p:nvSpPr>
        <p:spPr/>
        <p:txBody>
          <a:bodyPr/>
          <a:lstStyle/>
          <a:p>
            <a:fld id="{0F397B04-51C8-4A22-857B-EB2AD9FD8E4B}" type="slidenum">
              <a:rPr lang="en-US" smtClean="0"/>
              <a:t>‹#›</a:t>
            </a:fld>
            <a:endParaRPr lang="en-US"/>
          </a:p>
        </p:txBody>
      </p:sp>
    </p:spTree>
    <p:extLst>
      <p:ext uri="{BB962C8B-B14F-4D97-AF65-F5344CB8AC3E}">
        <p14:creationId xmlns:p14="http://schemas.microsoft.com/office/powerpoint/2010/main" val="400532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857B1-EC1C-16D6-FF4A-FF2BD85799BF}"/>
              </a:ext>
            </a:extLst>
          </p:cNvPr>
          <p:cNvSpPr>
            <a:spLocks noGrp="1"/>
          </p:cNvSpPr>
          <p:nvPr>
            <p:ph type="dt" sz="half" idx="10"/>
          </p:nvPr>
        </p:nvSpPr>
        <p:spPr/>
        <p:txBody>
          <a:bodyPr/>
          <a:lstStyle/>
          <a:p>
            <a:fld id="{2E5B8172-0E5B-4D42-AB93-3544D0D108E6}" type="datetimeFigureOut">
              <a:rPr lang="en-US" smtClean="0"/>
              <a:t>7/25/2024</a:t>
            </a:fld>
            <a:endParaRPr lang="en-US"/>
          </a:p>
        </p:txBody>
      </p:sp>
      <p:sp>
        <p:nvSpPr>
          <p:cNvPr id="3" name="Footer Placeholder 2">
            <a:extLst>
              <a:ext uri="{FF2B5EF4-FFF2-40B4-BE49-F238E27FC236}">
                <a16:creationId xmlns:a16="http://schemas.microsoft.com/office/drawing/2014/main" id="{90D9F9F5-622A-C5CA-671B-0221C7571F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D38D67-943B-3323-AFCA-C7A26636EEAC}"/>
              </a:ext>
            </a:extLst>
          </p:cNvPr>
          <p:cNvSpPr>
            <a:spLocks noGrp="1"/>
          </p:cNvSpPr>
          <p:nvPr>
            <p:ph type="sldNum" sz="quarter" idx="12"/>
          </p:nvPr>
        </p:nvSpPr>
        <p:spPr/>
        <p:txBody>
          <a:bodyPr/>
          <a:lstStyle/>
          <a:p>
            <a:fld id="{0F397B04-51C8-4A22-857B-EB2AD9FD8E4B}" type="slidenum">
              <a:rPr lang="en-US" smtClean="0"/>
              <a:t>‹#›</a:t>
            </a:fld>
            <a:endParaRPr lang="en-US"/>
          </a:p>
        </p:txBody>
      </p:sp>
    </p:spTree>
    <p:extLst>
      <p:ext uri="{BB962C8B-B14F-4D97-AF65-F5344CB8AC3E}">
        <p14:creationId xmlns:p14="http://schemas.microsoft.com/office/powerpoint/2010/main" val="2338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CB32-CF1B-EDB3-5A38-267F9DE03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41D00A-439F-90F3-F5CB-A661B64C2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554ED4-9C6B-C94C-14F6-86C5ED515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86507-864E-4400-F9EF-62B317456713}"/>
              </a:ext>
            </a:extLst>
          </p:cNvPr>
          <p:cNvSpPr>
            <a:spLocks noGrp="1"/>
          </p:cNvSpPr>
          <p:nvPr>
            <p:ph type="dt" sz="half" idx="10"/>
          </p:nvPr>
        </p:nvSpPr>
        <p:spPr/>
        <p:txBody>
          <a:bodyPr/>
          <a:lstStyle/>
          <a:p>
            <a:fld id="{2E5B8172-0E5B-4D42-AB93-3544D0D108E6}" type="datetimeFigureOut">
              <a:rPr lang="en-US" smtClean="0"/>
              <a:t>7/25/2024</a:t>
            </a:fld>
            <a:endParaRPr lang="en-US"/>
          </a:p>
        </p:txBody>
      </p:sp>
      <p:sp>
        <p:nvSpPr>
          <p:cNvPr id="6" name="Footer Placeholder 5">
            <a:extLst>
              <a:ext uri="{FF2B5EF4-FFF2-40B4-BE49-F238E27FC236}">
                <a16:creationId xmlns:a16="http://schemas.microsoft.com/office/drawing/2014/main" id="{AC01E910-49C3-1B64-56D5-B5A56B279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657E6-742D-AE08-0E25-CD283CD38018}"/>
              </a:ext>
            </a:extLst>
          </p:cNvPr>
          <p:cNvSpPr>
            <a:spLocks noGrp="1"/>
          </p:cNvSpPr>
          <p:nvPr>
            <p:ph type="sldNum" sz="quarter" idx="12"/>
          </p:nvPr>
        </p:nvSpPr>
        <p:spPr/>
        <p:txBody>
          <a:bodyPr/>
          <a:lstStyle/>
          <a:p>
            <a:fld id="{0F397B04-51C8-4A22-857B-EB2AD9FD8E4B}" type="slidenum">
              <a:rPr lang="en-US" smtClean="0"/>
              <a:t>‹#›</a:t>
            </a:fld>
            <a:endParaRPr lang="en-US"/>
          </a:p>
        </p:txBody>
      </p:sp>
    </p:spTree>
    <p:extLst>
      <p:ext uri="{BB962C8B-B14F-4D97-AF65-F5344CB8AC3E}">
        <p14:creationId xmlns:p14="http://schemas.microsoft.com/office/powerpoint/2010/main" val="303250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96F3-D79D-6F87-14D0-A50BB7C2A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960906-6677-E922-0B08-2B342F76C2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A8E788-D662-48A1-0FCC-EEE38CC6B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DF3B0-2DAC-4017-9099-4DDF6DD54AD2}"/>
              </a:ext>
            </a:extLst>
          </p:cNvPr>
          <p:cNvSpPr>
            <a:spLocks noGrp="1"/>
          </p:cNvSpPr>
          <p:nvPr>
            <p:ph type="dt" sz="half" idx="10"/>
          </p:nvPr>
        </p:nvSpPr>
        <p:spPr/>
        <p:txBody>
          <a:bodyPr/>
          <a:lstStyle/>
          <a:p>
            <a:fld id="{2E5B8172-0E5B-4D42-AB93-3544D0D108E6}" type="datetimeFigureOut">
              <a:rPr lang="en-US" smtClean="0"/>
              <a:t>7/25/2024</a:t>
            </a:fld>
            <a:endParaRPr lang="en-US"/>
          </a:p>
        </p:txBody>
      </p:sp>
      <p:sp>
        <p:nvSpPr>
          <p:cNvPr id="6" name="Footer Placeholder 5">
            <a:extLst>
              <a:ext uri="{FF2B5EF4-FFF2-40B4-BE49-F238E27FC236}">
                <a16:creationId xmlns:a16="http://schemas.microsoft.com/office/drawing/2014/main" id="{8C75188D-AF84-A829-C71F-9BAD24E4DB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FC6AA0-037A-0BDC-7BDF-9B8E2ABB9AF1}"/>
              </a:ext>
            </a:extLst>
          </p:cNvPr>
          <p:cNvSpPr>
            <a:spLocks noGrp="1"/>
          </p:cNvSpPr>
          <p:nvPr>
            <p:ph type="sldNum" sz="quarter" idx="12"/>
          </p:nvPr>
        </p:nvSpPr>
        <p:spPr/>
        <p:txBody>
          <a:bodyPr/>
          <a:lstStyle/>
          <a:p>
            <a:fld id="{0F397B04-51C8-4A22-857B-EB2AD9FD8E4B}" type="slidenum">
              <a:rPr lang="en-US" smtClean="0"/>
              <a:t>‹#›</a:t>
            </a:fld>
            <a:endParaRPr lang="en-US"/>
          </a:p>
        </p:txBody>
      </p:sp>
    </p:spTree>
    <p:extLst>
      <p:ext uri="{BB962C8B-B14F-4D97-AF65-F5344CB8AC3E}">
        <p14:creationId xmlns:p14="http://schemas.microsoft.com/office/powerpoint/2010/main" val="346892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C99650-385C-63F3-C518-A39962A605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6986CA-97CB-5081-182A-BB59CFDBC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414BF-5BB6-70B9-64BD-836C00F69A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5B8172-0E5B-4D42-AB93-3544D0D108E6}" type="datetimeFigureOut">
              <a:rPr lang="en-US" smtClean="0"/>
              <a:t>7/25/2024</a:t>
            </a:fld>
            <a:endParaRPr lang="en-US"/>
          </a:p>
        </p:txBody>
      </p:sp>
      <p:sp>
        <p:nvSpPr>
          <p:cNvPr id="5" name="Footer Placeholder 4">
            <a:extLst>
              <a:ext uri="{FF2B5EF4-FFF2-40B4-BE49-F238E27FC236}">
                <a16:creationId xmlns:a16="http://schemas.microsoft.com/office/drawing/2014/main" id="{8083B078-F664-02B7-7D83-E67B9CC07D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13E88FE-7F4A-39F7-CD6E-33808D9DF4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397B04-51C8-4A22-857B-EB2AD9FD8E4B}" type="slidenum">
              <a:rPr lang="en-US" smtClean="0"/>
              <a:t>‹#›</a:t>
            </a:fld>
            <a:endParaRPr lang="en-US"/>
          </a:p>
        </p:txBody>
      </p:sp>
    </p:spTree>
    <p:extLst>
      <p:ext uri="{BB962C8B-B14F-4D97-AF65-F5344CB8AC3E}">
        <p14:creationId xmlns:p14="http://schemas.microsoft.com/office/powerpoint/2010/main" val="3981301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4D01D-ED93-154D-D1B8-8AF4456DF6E7}"/>
              </a:ext>
            </a:extLst>
          </p:cNvPr>
          <p:cNvSpPr>
            <a:spLocks noGrp="1"/>
          </p:cNvSpPr>
          <p:nvPr>
            <p:ph type="ctrTitle"/>
          </p:nvPr>
        </p:nvSpPr>
        <p:spPr/>
        <p:txBody>
          <a:bodyPr>
            <a:normAutofit/>
          </a:bodyPr>
          <a:lstStyle/>
          <a:p>
            <a:r>
              <a:rPr lang="en-US" dirty="0"/>
              <a:t>AI for Math</a:t>
            </a:r>
          </a:p>
        </p:txBody>
      </p:sp>
      <p:sp>
        <p:nvSpPr>
          <p:cNvPr id="3" name="Subtitle 2">
            <a:extLst>
              <a:ext uri="{FF2B5EF4-FFF2-40B4-BE49-F238E27FC236}">
                <a16:creationId xmlns:a16="http://schemas.microsoft.com/office/drawing/2014/main" id="{3E35B806-839B-1665-AA72-A2CE465BC061}"/>
              </a:ext>
            </a:extLst>
          </p:cNvPr>
          <p:cNvSpPr>
            <a:spLocks noGrp="1"/>
          </p:cNvSpPr>
          <p:nvPr>
            <p:ph type="subTitle" idx="1"/>
          </p:nvPr>
        </p:nvSpPr>
        <p:spPr/>
        <p:txBody>
          <a:bodyPr/>
          <a:lstStyle/>
          <a:p>
            <a:pPr algn="r"/>
            <a:r>
              <a:rPr lang="en-US" dirty="0"/>
              <a:t>Ernest Davis</a:t>
            </a:r>
          </a:p>
          <a:p>
            <a:pPr algn="r"/>
            <a:r>
              <a:rPr lang="en-US" dirty="0"/>
              <a:t>Pathways to AI, NYU</a:t>
            </a:r>
          </a:p>
          <a:p>
            <a:pPr algn="r"/>
            <a:r>
              <a:rPr lang="en-US" dirty="0"/>
              <a:t>July 26, 2024</a:t>
            </a:r>
          </a:p>
        </p:txBody>
      </p:sp>
    </p:spTree>
    <p:extLst>
      <p:ext uri="{BB962C8B-B14F-4D97-AF65-F5344CB8AC3E}">
        <p14:creationId xmlns:p14="http://schemas.microsoft.com/office/powerpoint/2010/main" val="209153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9388-89AB-7D60-F110-532B1446D735}"/>
              </a:ext>
            </a:extLst>
          </p:cNvPr>
          <p:cNvSpPr>
            <a:spLocks noGrp="1"/>
          </p:cNvSpPr>
          <p:nvPr>
            <p:ph type="title"/>
          </p:nvPr>
        </p:nvSpPr>
        <p:spPr/>
        <p:txBody>
          <a:bodyPr/>
          <a:lstStyle/>
          <a:p>
            <a:pPr algn="ctr"/>
            <a:r>
              <a:rPr lang="en-US" dirty="0"/>
              <a:t>Symbolic Math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B92D91-1CC5-0B3E-37CA-19C71E7609AF}"/>
                  </a:ext>
                </a:extLst>
              </p:cNvPr>
              <p:cNvSpPr>
                <a:spLocks noGrp="1"/>
              </p:cNvSpPr>
              <p:nvPr>
                <p:ph idx="1"/>
              </p:nvPr>
            </p:nvSpPr>
            <p:spPr/>
            <p:txBody>
              <a:bodyPr/>
              <a:lstStyle/>
              <a:p>
                <a:pPr marL="0" indent="0">
                  <a:buNone/>
                </a:pPr>
                <a:r>
                  <a:rPr lang="en-US" dirty="0"/>
                  <a:t>Problems like:</a:t>
                </a:r>
              </a:p>
              <a:p>
                <a:pPr marL="0" indent="0" algn="ctr">
                  <a:buNone/>
                </a:pPr>
                <a:r>
                  <a:rPr lang="en-US" dirty="0"/>
                  <a:t>Solve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−12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+47</m:t>
                    </m:r>
                    <m:r>
                      <a:rPr lang="en-US" b="0" i="1" smtClean="0">
                        <a:latin typeface="Cambria Math" panose="02040503050406030204" pitchFamily="18" charset="0"/>
                      </a:rPr>
                      <m:t>𝑥</m:t>
                    </m:r>
                    <m:r>
                      <a:rPr lang="en-US" b="0" i="1" smtClean="0">
                        <a:latin typeface="Cambria Math" panose="02040503050406030204" pitchFamily="18" charset="0"/>
                      </a:rPr>
                      <m:t>−60=0</m:t>
                    </m:r>
                  </m:oMath>
                </a14:m>
                <a:endParaRPr lang="en-US" b="0" dirty="0"/>
              </a:p>
              <a:p>
                <a:pPr marL="0" indent="0" algn="ctr">
                  <a:buNone/>
                </a:pPr>
                <a:r>
                  <a:rPr lang="en-US" dirty="0"/>
                  <a:t>Evaluate </a:t>
                </a:r>
                <a14:m>
                  <m:oMath xmlns:m="http://schemas.openxmlformats.org/officeDocument/2006/math">
                    <m:nary>
                      <m:naryPr>
                        <m:limLoc m:val="undOvr"/>
                        <m:subHide m:val="on"/>
                        <m:supHide m:val="on"/>
                        <m:ctrlPr>
                          <a:rPr lang="en-US" i="1" smtClean="0">
                            <a:latin typeface="Cambria Math" panose="02040503050406030204" pitchFamily="18" charset="0"/>
                          </a:rPr>
                        </m:ctrlPr>
                      </m:naryPr>
                      <m:sub/>
                      <m:sup/>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e>
                    </m:nary>
                    <m:r>
                      <a:rPr lang="en-US" b="0" i="1" smtClean="0">
                        <a:latin typeface="Cambria Math" panose="02040503050406030204" pitchFamily="18" charset="0"/>
                      </a:rPr>
                      <m:t> </m:t>
                    </m:r>
                    <m:r>
                      <a:rPr lang="en-US" b="0" i="1" smtClean="0">
                        <a:latin typeface="Cambria Math" panose="02040503050406030204" pitchFamily="18" charset="0"/>
                      </a:rPr>
                      <m:t>𝑑𝑥</m:t>
                    </m:r>
                  </m:oMath>
                </a14:m>
                <a:endParaRPr lang="en-US" dirty="0"/>
              </a:p>
              <a:p>
                <a:pPr marL="0" indent="0" algn="ctr">
                  <a:buNone/>
                </a:pPr>
                <a:r>
                  <a:rPr lang="en-US" dirty="0"/>
                  <a:t>Evaluate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oMath>
                </a14:m>
                <a:endParaRPr lang="en-US" dirty="0"/>
              </a:p>
              <a:p>
                <a:pPr marL="0" indent="0">
                  <a:buNone/>
                </a:pPr>
                <a:endParaRPr lang="en-US" dirty="0"/>
              </a:p>
              <a:p>
                <a:pPr marL="0" indent="0">
                  <a:buNone/>
                </a:pPr>
                <a:r>
                  <a:rPr lang="en-US" dirty="0"/>
                  <a:t>Since 1962. Extremely large and sophisticated software libraries in </a:t>
                </a:r>
                <a:r>
                  <a:rPr lang="en-US" dirty="0" err="1"/>
                  <a:t>numpy</a:t>
                </a:r>
                <a:r>
                  <a:rPr lang="en-US" dirty="0"/>
                  <a:t>, </a:t>
                </a:r>
                <a:r>
                  <a:rPr lang="en-US" dirty="0" err="1"/>
                  <a:t>Matlab</a:t>
                </a:r>
                <a:r>
                  <a:rPr lang="en-US" dirty="0"/>
                  <a:t>, Mathematica, etc.</a:t>
                </a:r>
              </a:p>
              <a:p>
                <a:endParaRPr lang="en-US" dirty="0"/>
              </a:p>
            </p:txBody>
          </p:sp>
        </mc:Choice>
        <mc:Fallback xmlns="">
          <p:sp>
            <p:nvSpPr>
              <p:cNvPr id="3" name="Content Placeholder 2">
                <a:extLst>
                  <a:ext uri="{FF2B5EF4-FFF2-40B4-BE49-F238E27FC236}">
                    <a16:creationId xmlns:a16="http://schemas.microsoft.com/office/drawing/2014/main" id="{A4B92D91-1CC5-0B3E-37CA-19C71E7609AF}"/>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10010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39114-ED07-D945-BF95-101966CD4589}"/>
              </a:ext>
            </a:extLst>
          </p:cNvPr>
          <p:cNvSpPr>
            <a:spLocks noGrp="1"/>
          </p:cNvSpPr>
          <p:nvPr>
            <p:ph type="title"/>
          </p:nvPr>
        </p:nvSpPr>
        <p:spPr/>
        <p:txBody>
          <a:bodyPr/>
          <a:lstStyle/>
          <a:p>
            <a:pPr algn="ctr"/>
            <a:r>
              <a:rPr lang="en-US" dirty="0"/>
              <a:t>SAT-solvers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E92112F-8ADB-27D0-C4CE-A12DA29D22C6}"/>
                  </a:ext>
                </a:extLst>
              </p:cNvPr>
              <p:cNvSpPr>
                <a:spLocks noGrp="1"/>
              </p:cNvSpPr>
              <p:nvPr>
                <p:ph sz="half" idx="1"/>
              </p:nvPr>
            </p:nvSpPr>
            <p:spPr>
              <a:xfrm>
                <a:off x="838200" y="1825625"/>
                <a:ext cx="3182257" cy="4351338"/>
              </a:xfrm>
            </p:spPr>
            <p:txBody>
              <a:bodyPr/>
              <a:lstStyle/>
              <a:p>
                <a:pPr marL="0" indent="0">
                  <a:buNone/>
                </a:pPr>
                <a:r>
                  <a:rPr lang="en-US" dirty="0"/>
                  <a:t>Translate your problem to Boolean logic:</a:t>
                </a:r>
              </a:p>
              <a:p>
                <a:pPr marL="0" indent="0">
                  <a:buNone/>
                </a:pPr>
                <a:endParaRPr lang="en-US" sz="2800" i="1" dirty="0">
                  <a:solidFill>
                    <a:prstClr val="black"/>
                  </a:solidFill>
                  <a:latin typeface="Cambria Math" panose="02040503050406030204" pitchFamily="18" charset="0"/>
                  <a:ea typeface="Cambria Math" panose="02040503050406030204" pitchFamily="18" charset="0"/>
                </a:endParaRPr>
              </a:p>
              <a:p>
                <a:pPr marL="0" indent="0" algn="ctr">
                  <a:buNone/>
                </a:pPr>
                <a14:m>
                  <m:oMath xmlns:m="http://schemas.openxmlformats.org/officeDocument/2006/math">
                    <m:r>
                      <a:rPr lang="en-US" sz="2800" i="1" smtClean="0">
                        <a:solidFill>
                          <a:prstClr val="black"/>
                        </a:solidFill>
                        <a:latin typeface="Cambria Math" panose="02040503050406030204" pitchFamily="18" charset="0"/>
                        <a:ea typeface="Cambria Math" panose="02040503050406030204" pitchFamily="18" charset="0"/>
                      </a:rPr>
                      <m:t>¬</m:t>
                    </m:r>
                  </m:oMath>
                </a14:m>
                <a:r>
                  <a:rPr lang="en-US" dirty="0"/>
                  <a:t>(p</a:t>
                </a:r>
                <a:r>
                  <a:rPr lang="en-US" dirty="0">
                    <a:solidFill>
                      <a:prstClr val="black"/>
                    </a:solidFill>
                    <a:latin typeface="Cambria Math" panose="02040503050406030204" pitchFamily="18" charset="0"/>
                    <a:ea typeface="Cambria Math" panose="02040503050406030204" pitchFamily="18" charset="0"/>
                  </a:rPr>
                  <a:t> ⋀q ⋀</a:t>
                </a:r>
                <a:r>
                  <a:rPr lang="en-US" dirty="0">
                    <a:solidFill>
                      <a:prstClr val="black"/>
                    </a:solidFill>
                    <a:ea typeface="Cambria Math" panose="02040503050406030204" pitchFamily="18" charset="0"/>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oMath>
                </a14:m>
                <a:r>
                  <a:rPr lang="en-US" dirty="0"/>
                  <a:t>r)</a:t>
                </a:r>
              </a:p>
              <a:p>
                <a:pPr marL="0" indent="0" algn="ctr">
                  <a:buNone/>
                </a:pPr>
                <a:r>
                  <a:rPr lang="en-US" dirty="0"/>
                  <a:t>(p</a:t>
                </a:r>
                <a:r>
                  <a:rPr lang="en-US" dirty="0">
                    <a:latin typeface="Cambria Math" panose="02040503050406030204" pitchFamily="18" charset="0"/>
                    <a:ea typeface="Cambria Math" panose="02040503050406030204" pitchFamily="18" charset="0"/>
                  </a:rPr>
                  <a:t> ⇔ </a:t>
                </a:r>
                <a:r>
                  <a:rPr lang="en-US" dirty="0"/>
                  <a:t>q)</a:t>
                </a:r>
                <a:r>
                  <a:rPr lang="en-US" dirty="0">
                    <a:latin typeface="Cambria Math" panose="02040503050406030204" pitchFamily="18" charset="0"/>
                    <a:ea typeface="Cambria Math" panose="02040503050406030204" pitchFamily="18" charset="0"/>
                  </a:rPr>
                  <a:t> ⇒</a:t>
                </a:r>
                <a:r>
                  <a:rPr lang="en-US" dirty="0"/>
                  <a:t> </a:t>
                </a:r>
                <a14:m>
                  <m:oMath xmlns:m="http://schemas.openxmlformats.org/officeDocument/2006/math">
                    <m:r>
                      <a:rPr lang="en-US" i="1" smtClean="0">
                        <a:solidFill>
                          <a:prstClr val="black"/>
                        </a:solidFill>
                        <a:latin typeface="Cambria Math" panose="02040503050406030204" pitchFamily="18" charset="0"/>
                        <a:ea typeface="Cambria Math" panose="02040503050406030204" pitchFamily="18" charset="0"/>
                      </a:rPr>
                      <m:t>¬</m:t>
                    </m:r>
                  </m:oMath>
                </a14:m>
                <a:r>
                  <a:rPr lang="en-US" dirty="0"/>
                  <a:t>r)</a:t>
                </a:r>
              </a:p>
              <a:p>
                <a:pPr marL="0" indent="0" algn="ctr">
                  <a:buNone/>
                </a:pPr>
                <a:r>
                  <a:rPr lang="en-US" dirty="0"/>
                  <a:t>(p</a:t>
                </a:r>
                <a:r>
                  <a:rPr lang="en-US" dirty="0">
                    <a:solidFill>
                      <a:prstClr val="black"/>
                    </a:solidFill>
                    <a:latin typeface="Cambria Math" panose="02040503050406030204" pitchFamily="18" charset="0"/>
                    <a:ea typeface="Cambria Math" panose="02040503050406030204" pitchFamily="18" charset="0"/>
                  </a:rPr>
                  <a:t> ⋀q)</a:t>
                </a:r>
              </a:p>
              <a:p>
                <a:pPr marL="0" indent="0" algn="ctr">
                  <a:buNone/>
                </a:pPr>
                <a:r>
                  <a:rPr lang="en-US" dirty="0"/>
                  <a:t>…</a:t>
                </a:r>
              </a:p>
              <a:p>
                <a:pPr marL="0" indent="0">
                  <a:buNone/>
                </a:pPr>
                <a:endParaRPr lang="en-US" dirty="0"/>
              </a:p>
            </p:txBody>
          </p:sp>
        </mc:Choice>
        <mc:Fallback xmlns="">
          <p:sp>
            <p:nvSpPr>
              <p:cNvPr id="5" name="Content Placeholder 4">
                <a:extLst>
                  <a:ext uri="{FF2B5EF4-FFF2-40B4-BE49-F238E27FC236}">
                    <a16:creationId xmlns:a16="http://schemas.microsoft.com/office/drawing/2014/main" id="{0E92112F-8ADB-27D0-C4CE-A12DA29D22C6}"/>
                  </a:ext>
                </a:extLst>
              </p:cNvPr>
              <p:cNvSpPr>
                <a:spLocks noGrp="1" noRot="1" noChangeAspect="1" noMove="1" noResize="1" noEditPoints="1" noAdjustHandles="1" noChangeArrowheads="1" noChangeShapeType="1" noTextEdit="1"/>
              </p:cNvSpPr>
              <p:nvPr>
                <p:ph sz="half" idx="1"/>
              </p:nvPr>
            </p:nvSpPr>
            <p:spPr>
              <a:xfrm>
                <a:off x="838200" y="1825625"/>
                <a:ext cx="3182257" cy="4351338"/>
              </a:xfrm>
              <a:blipFill>
                <a:blip r:embed="rId2"/>
                <a:stretch>
                  <a:fillRect l="-4023" t="-2381"/>
                </a:stretch>
              </a:blipFill>
            </p:spPr>
            <p:txBody>
              <a:bodyPr/>
              <a:lstStyle/>
              <a:p>
                <a:r>
                  <a:rPr lang="en-US">
                    <a:noFill/>
                  </a:rPr>
                  <a:t> </a:t>
                </a:r>
              </a:p>
            </p:txBody>
          </p:sp>
        </mc:Fallback>
      </mc:AlternateContent>
      <p:sp>
        <p:nvSpPr>
          <p:cNvPr id="6" name="Content Placeholder 5">
            <a:extLst>
              <a:ext uri="{FF2B5EF4-FFF2-40B4-BE49-F238E27FC236}">
                <a16:creationId xmlns:a16="http://schemas.microsoft.com/office/drawing/2014/main" id="{393586B1-3DE0-A2B7-1344-7320B3A222B7}"/>
              </a:ext>
            </a:extLst>
          </p:cNvPr>
          <p:cNvSpPr>
            <a:spLocks noGrp="1"/>
          </p:cNvSpPr>
          <p:nvPr>
            <p:ph sz="half" idx="2"/>
          </p:nvPr>
        </p:nvSpPr>
        <p:spPr>
          <a:xfrm>
            <a:off x="4368800" y="1825625"/>
            <a:ext cx="6985000" cy="4351338"/>
          </a:xfrm>
        </p:spPr>
        <p:txBody>
          <a:bodyPr/>
          <a:lstStyle/>
          <a:p>
            <a:pPr marL="0" indent="0">
              <a:buNone/>
            </a:pPr>
            <a:r>
              <a:rPr lang="en-US" dirty="0"/>
              <a:t>“SAT-solver” is a program that can find an assignment of True or False to p, q, … that makes all these sentences true.</a:t>
            </a:r>
          </a:p>
          <a:p>
            <a:pPr marL="0" indent="0">
              <a:buNone/>
            </a:pPr>
            <a:r>
              <a:rPr lang="en-US" dirty="0"/>
              <a:t>Current SAT-solvers work on collections with millions of atoms and propositions. </a:t>
            </a:r>
          </a:p>
          <a:p>
            <a:pPr marL="0" indent="0">
              <a:buNone/>
            </a:pPr>
            <a:r>
              <a:rPr lang="en-US" dirty="0"/>
              <a:t>Many applications: Software and hardware debugging,  genomics, math …</a:t>
            </a:r>
          </a:p>
          <a:p>
            <a:pPr marL="0" indent="0">
              <a:buNone/>
            </a:pPr>
            <a:r>
              <a:rPr lang="en-US" dirty="0"/>
              <a:t>Useful SAT-solvers have existed since 1990</a:t>
            </a:r>
            <a:br>
              <a:rPr lang="en-US" dirty="0"/>
            </a:br>
            <a:endParaRPr lang="en-US" dirty="0"/>
          </a:p>
          <a:p>
            <a:pPr marL="0" indent="0">
              <a:buNone/>
            </a:pPr>
            <a:endParaRPr lang="en-US" dirty="0"/>
          </a:p>
        </p:txBody>
      </p:sp>
    </p:spTree>
    <p:extLst>
      <p:ext uri="{BB962C8B-B14F-4D97-AF65-F5344CB8AC3E}">
        <p14:creationId xmlns:p14="http://schemas.microsoft.com/office/powerpoint/2010/main" val="3542127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DE725B-8823-1643-C535-D350116B0B1F}"/>
              </a:ext>
            </a:extLst>
          </p:cNvPr>
          <p:cNvSpPr>
            <a:spLocks noGrp="1"/>
          </p:cNvSpPr>
          <p:nvPr>
            <p:ph type="title"/>
          </p:nvPr>
        </p:nvSpPr>
        <p:spPr/>
        <p:txBody>
          <a:bodyPr/>
          <a:lstStyle/>
          <a:p>
            <a:pPr algn="ctr"/>
            <a:r>
              <a:rPr lang="en-US" dirty="0"/>
              <a:t>Mathematics as symbolic logic</a:t>
            </a:r>
          </a:p>
        </p:txBody>
      </p:sp>
      <p:sp>
        <p:nvSpPr>
          <p:cNvPr id="6" name="Content Placeholder 5">
            <a:extLst>
              <a:ext uri="{FF2B5EF4-FFF2-40B4-BE49-F238E27FC236}">
                <a16:creationId xmlns:a16="http://schemas.microsoft.com/office/drawing/2014/main" id="{95B332EB-2E7D-B0A8-F4B9-5CE560EB9891}"/>
              </a:ext>
            </a:extLst>
          </p:cNvPr>
          <p:cNvSpPr>
            <a:spLocks noGrp="1"/>
          </p:cNvSpPr>
          <p:nvPr>
            <p:ph idx="1"/>
          </p:nvPr>
        </p:nvSpPr>
        <p:spPr>
          <a:xfrm>
            <a:off x="838200" y="1383620"/>
            <a:ext cx="10515600" cy="4729163"/>
          </a:xfrm>
        </p:spPr>
        <p:txBody>
          <a:bodyPr>
            <a:normAutofit fontScale="55000" lnSpcReduction="20000"/>
          </a:bodyPr>
          <a:lstStyle/>
          <a:p>
            <a:pPr marL="0" indent="0">
              <a:buNone/>
            </a:pPr>
            <a:r>
              <a:rPr lang="en-US" sz="5100" dirty="0"/>
              <a:t>Every rigorous mathematical proof can be translated into a purely symbolic form that follows fixed rules for manipulating symbols.</a:t>
            </a:r>
          </a:p>
          <a:p>
            <a:pPr marL="0" indent="0">
              <a:buNone/>
            </a:pPr>
            <a:r>
              <a:rPr lang="en-US" sz="5100" dirty="0"/>
              <a:t>The correctness of  the proof can be checked mechanically with no idea of what the symbols mean, if anything. Established 1880-1920</a:t>
            </a:r>
          </a:p>
          <a:p>
            <a:pPr marL="0" indent="0">
              <a:buNone/>
            </a:pPr>
            <a:endParaRPr lang="en-US" sz="5100" dirty="0"/>
          </a:p>
          <a:p>
            <a:pPr marL="0" indent="0">
              <a:buNone/>
            </a:pPr>
            <a:endParaRPr lang="en-US" dirty="0"/>
          </a:p>
          <a:p>
            <a:pPr marL="0" indent="0">
              <a:buNone/>
            </a:pPr>
            <a:endParaRPr lang="en-US"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3600" dirty="0"/>
          </a:p>
          <a:p>
            <a:pPr marL="0" indent="0">
              <a:buNone/>
            </a:pPr>
            <a:r>
              <a:rPr lang="en-US" sz="3600" dirty="0"/>
              <a:t>Gottlob Frege      Giuseppe </a:t>
            </a:r>
            <a:r>
              <a:rPr lang="en-US" sz="3600" dirty="0" err="1"/>
              <a:t>Peano</a:t>
            </a:r>
            <a:r>
              <a:rPr lang="en-US" sz="3600" dirty="0"/>
              <a:t>   Alfred North   Bertrand Russell  David Hilbert   Alfred Tarski</a:t>
            </a:r>
            <a:br>
              <a:rPr lang="en-US" sz="3600" dirty="0"/>
            </a:br>
            <a:r>
              <a:rPr lang="en-US" sz="3600" dirty="0"/>
              <a:t>                                                                         Whitehead </a:t>
            </a:r>
          </a:p>
        </p:txBody>
      </p:sp>
      <p:pic>
        <p:nvPicPr>
          <p:cNvPr id="12" name="Picture 11" descr="A person with a beard&#10;&#10;Description automatically generated">
            <a:extLst>
              <a:ext uri="{FF2B5EF4-FFF2-40B4-BE49-F238E27FC236}">
                <a16:creationId xmlns:a16="http://schemas.microsoft.com/office/drawing/2014/main" id="{FFBC3F2D-422F-0A36-6833-714EAC983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113" y="3098166"/>
            <a:ext cx="1600200" cy="2162695"/>
          </a:xfrm>
          <a:prstGeom prst="rect">
            <a:avLst/>
          </a:prstGeom>
        </p:spPr>
      </p:pic>
      <p:pic>
        <p:nvPicPr>
          <p:cNvPr id="14" name="Picture 13" descr="A person with a beard&#10;&#10;Description automatically generated">
            <a:extLst>
              <a:ext uri="{FF2B5EF4-FFF2-40B4-BE49-F238E27FC236}">
                <a16:creationId xmlns:a16="http://schemas.microsoft.com/office/drawing/2014/main" id="{F9F373E9-1869-CDF0-06B8-61BF694BE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070" y="3294610"/>
            <a:ext cx="1494972" cy="1893631"/>
          </a:xfrm>
          <a:prstGeom prst="rect">
            <a:avLst/>
          </a:prstGeom>
        </p:spPr>
      </p:pic>
      <p:pic>
        <p:nvPicPr>
          <p:cNvPr id="16" name="Picture 15" descr="A close-up of a person&#10;&#10;Description automatically generated">
            <a:extLst>
              <a:ext uri="{FF2B5EF4-FFF2-40B4-BE49-F238E27FC236}">
                <a16:creationId xmlns:a16="http://schemas.microsoft.com/office/drawing/2014/main" id="{8AC49D2E-FBC2-A77A-16A3-8E4652525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485" y="3258505"/>
            <a:ext cx="1494972" cy="2002356"/>
          </a:xfrm>
          <a:prstGeom prst="rect">
            <a:avLst/>
          </a:prstGeom>
        </p:spPr>
      </p:pic>
      <p:pic>
        <p:nvPicPr>
          <p:cNvPr id="18" name="Picture 17" descr="An old person holding scissors&#10;&#10;Description automatically generated">
            <a:extLst>
              <a:ext uri="{FF2B5EF4-FFF2-40B4-BE49-F238E27FC236}">
                <a16:creationId xmlns:a16="http://schemas.microsoft.com/office/drawing/2014/main" id="{12B78A20-E827-C8CD-F8FD-62D61FCE74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1370" y="3221991"/>
            <a:ext cx="1617373" cy="2038870"/>
          </a:xfrm>
          <a:prstGeom prst="rect">
            <a:avLst/>
          </a:prstGeom>
        </p:spPr>
      </p:pic>
      <p:pic>
        <p:nvPicPr>
          <p:cNvPr id="20" name="Picture 19" descr="A person wearing a hat and glasses&#10;&#10;Description automatically generated">
            <a:extLst>
              <a:ext uri="{FF2B5EF4-FFF2-40B4-BE49-F238E27FC236}">
                <a16:creationId xmlns:a16="http://schemas.microsoft.com/office/drawing/2014/main" id="{EEEE3DF7-0E94-8127-FCE9-3BA9C52965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8085" y="3265704"/>
            <a:ext cx="1373085" cy="1951444"/>
          </a:xfrm>
          <a:prstGeom prst="rect">
            <a:avLst/>
          </a:prstGeom>
        </p:spPr>
      </p:pic>
      <p:pic>
        <p:nvPicPr>
          <p:cNvPr id="24" name="Picture 23" descr="A close-up of a person&#10;&#10;Description automatically generated">
            <a:extLst>
              <a:ext uri="{FF2B5EF4-FFF2-40B4-BE49-F238E27FC236}">
                <a16:creationId xmlns:a16="http://schemas.microsoft.com/office/drawing/2014/main" id="{E341080E-0A3C-A38C-A344-FDB0362DE0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0586" y="3210964"/>
            <a:ext cx="1600201" cy="1946513"/>
          </a:xfrm>
          <a:prstGeom prst="rect">
            <a:avLst/>
          </a:prstGeom>
        </p:spPr>
      </p:pic>
    </p:spTree>
    <p:extLst>
      <p:ext uri="{BB962C8B-B14F-4D97-AF65-F5344CB8AC3E}">
        <p14:creationId xmlns:p14="http://schemas.microsoft.com/office/powerpoint/2010/main" val="3728318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4118-12EF-C3B5-7478-D55D0D471769}"/>
              </a:ext>
            </a:extLst>
          </p:cNvPr>
          <p:cNvSpPr>
            <a:spLocks noGrp="1"/>
          </p:cNvSpPr>
          <p:nvPr>
            <p:ph type="title"/>
          </p:nvPr>
        </p:nvSpPr>
        <p:spPr/>
        <p:txBody>
          <a:bodyPr/>
          <a:lstStyle/>
          <a:p>
            <a:pPr algn="ctr"/>
            <a:r>
              <a:rPr lang="en-US" dirty="0"/>
              <a:t>However</a:t>
            </a:r>
          </a:p>
        </p:txBody>
      </p:sp>
      <p:sp>
        <p:nvSpPr>
          <p:cNvPr id="3" name="Content Placeholder 2">
            <a:extLst>
              <a:ext uri="{FF2B5EF4-FFF2-40B4-BE49-F238E27FC236}">
                <a16:creationId xmlns:a16="http://schemas.microsoft.com/office/drawing/2014/main" id="{28705B2B-0470-B70B-3614-858252A1B998}"/>
              </a:ext>
            </a:extLst>
          </p:cNvPr>
          <p:cNvSpPr>
            <a:spLocks noGrp="1"/>
          </p:cNvSpPr>
          <p:nvPr>
            <p:ph idx="1"/>
          </p:nvPr>
        </p:nvSpPr>
        <p:spPr/>
        <p:txBody>
          <a:bodyPr/>
          <a:lstStyle/>
          <a:p>
            <a:r>
              <a:rPr lang="en-US" dirty="0"/>
              <a:t>Symbolic proofs are very long and very tedious.</a:t>
            </a:r>
          </a:p>
          <a:p>
            <a:r>
              <a:rPr lang="en-US" dirty="0"/>
              <a:t>They are quite far from the way mathematicians usually write proofs, even when they are being especially careful and rigorous.</a:t>
            </a:r>
          </a:p>
          <a:p>
            <a:r>
              <a:rPr lang="en-US" dirty="0"/>
              <a:t>They are extremely hard to find automatically because at each step there are many different directions that one could follow (enormous “branching factor”).</a:t>
            </a:r>
          </a:p>
          <a:p>
            <a:endParaRPr lang="en-US" dirty="0"/>
          </a:p>
        </p:txBody>
      </p:sp>
    </p:spTree>
    <p:extLst>
      <p:ext uri="{BB962C8B-B14F-4D97-AF65-F5344CB8AC3E}">
        <p14:creationId xmlns:p14="http://schemas.microsoft.com/office/powerpoint/2010/main" val="8106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4F79-1AA5-2C0D-F664-5CD4099CA592}"/>
              </a:ext>
            </a:extLst>
          </p:cNvPr>
          <p:cNvSpPr>
            <a:spLocks noGrp="1"/>
          </p:cNvSpPr>
          <p:nvPr>
            <p:ph type="title"/>
          </p:nvPr>
        </p:nvSpPr>
        <p:spPr/>
        <p:txBody>
          <a:bodyPr/>
          <a:lstStyle/>
          <a:p>
            <a:pPr algn="ctr"/>
            <a:r>
              <a:rPr lang="en-US" dirty="0"/>
              <a:t>Two ways to use symbolic math proofs</a:t>
            </a:r>
          </a:p>
        </p:txBody>
      </p:sp>
      <p:sp>
        <p:nvSpPr>
          <p:cNvPr id="3" name="Content Placeholder 2">
            <a:extLst>
              <a:ext uri="{FF2B5EF4-FFF2-40B4-BE49-F238E27FC236}">
                <a16:creationId xmlns:a16="http://schemas.microsoft.com/office/drawing/2014/main" id="{2AD6C87F-D5FA-47F3-53BA-24D56E7D98E9}"/>
              </a:ext>
            </a:extLst>
          </p:cNvPr>
          <p:cNvSpPr>
            <a:spLocks noGrp="1"/>
          </p:cNvSpPr>
          <p:nvPr>
            <p:ph idx="1"/>
          </p:nvPr>
        </p:nvSpPr>
        <p:spPr/>
        <p:txBody>
          <a:bodyPr>
            <a:normAutofit/>
          </a:bodyPr>
          <a:lstStyle/>
          <a:p>
            <a:r>
              <a:rPr lang="en-US" dirty="0"/>
              <a:t>Theorem prover. Holy Grail. Give it the axioms and the statement to be proved, and it finds the proof. Enormously difficult, little progress.</a:t>
            </a:r>
          </a:p>
          <a:p>
            <a:r>
              <a:rPr lang="en-US" dirty="0"/>
              <a:t>Theorem verifier / proof assistant. A software tool that a mathematician who understands the proof uses to translate it into symbolic logic.</a:t>
            </a:r>
          </a:p>
          <a:p>
            <a:endParaRPr lang="en-US" dirty="0"/>
          </a:p>
        </p:txBody>
      </p:sp>
    </p:spTree>
    <p:extLst>
      <p:ext uri="{BB962C8B-B14F-4D97-AF65-F5344CB8AC3E}">
        <p14:creationId xmlns:p14="http://schemas.microsoft.com/office/powerpoint/2010/main" val="104032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8F6CD-939C-5B98-31F6-A996AB6278BD}"/>
              </a:ext>
            </a:extLst>
          </p:cNvPr>
          <p:cNvSpPr>
            <a:spLocks noGrp="1"/>
          </p:cNvSpPr>
          <p:nvPr>
            <p:ph type="title"/>
          </p:nvPr>
        </p:nvSpPr>
        <p:spPr/>
        <p:txBody>
          <a:bodyPr/>
          <a:lstStyle/>
          <a:p>
            <a:pPr algn="ctr"/>
            <a:r>
              <a:rPr lang="en-US" dirty="0"/>
              <a:t>Characteristics of proof assistants</a:t>
            </a:r>
          </a:p>
        </p:txBody>
      </p:sp>
      <p:sp>
        <p:nvSpPr>
          <p:cNvPr id="3" name="Content Placeholder 2">
            <a:extLst>
              <a:ext uri="{FF2B5EF4-FFF2-40B4-BE49-F238E27FC236}">
                <a16:creationId xmlns:a16="http://schemas.microsoft.com/office/drawing/2014/main" id="{9C2DEE98-95A1-1116-F0A1-DC80F8E01273}"/>
              </a:ext>
            </a:extLst>
          </p:cNvPr>
          <p:cNvSpPr>
            <a:spLocks noGrp="1"/>
          </p:cNvSpPr>
          <p:nvPr>
            <p:ph idx="1"/>
          </p:nvPr>
        </p:nvSpPr>
        <p:spPr/>
        <p:txBody>
          <a:bodyPr>
            <a:normAutofit fontScale="85000" lnSpcReduction="20000"/>
          </a:bodyPr>
          <a:lstStyle/>
          <a:p>
            <a:pPr lvl="1"/>
            <a:endParaRPr lang="en-US" dirty="0"/>
          </a:p>
          <a:p>
            <a:r>
              <a:rPr lang="en-US" sz="3200" dirty="0"/>
              <a:t>There exist powerful math proof assistants (Coq, Lean, Isabelle, HOL-Light).</a:t>
            </a:r>
          </a:p>
          <a:p>
            <a:r>
              <a:rPr lang="en-US" sz="3200" dirty="0"/>
              <a:t>The correctness of the assistant can itself be proved.</a:t>
            </a:r>
          </a:p>
          <a:p>
            <a:r>
              <a:rPr lang="en-US" sz="3200" dirty="0"/>
              <a:t>Large libraries of mathematical theorems and definitions have been built.</a:t>
            </a:r>
          </a:p>
          <a:p>
            <a:r>
              <a:rPr lang="en-US" sz="3200" dirty="0"/>
              <a:t>Most of undergraduate math has been formalized. Some extremely difficult theorems have been formalized.</a:t>
            </a:r>
          </a:p>
          <a:p>
            <a:r>
              <a:rPr lang="en-US" sz="3200" dirty="0"/>
              <a:t>In particular, these are large enough to be used as (comparatively small) training sets for machine learning.</a:t>
            </a:r>
          </a:p>
          <a:p>
            <a:r>
              <a:rPr lang="en-US" sz="3200" dirty="0"/>
              <a:t>The systems are very user-unfriendly, though that has gotten less bad.</a:t>
            </a:r>
          </a:p>
          <a:p>
            <a:pPr marL="0" indent="0">
              <a:buNone/>
            </a:pPr>
            <a:endParaRPr lang="en-US" dirty="0"/>
          </a:p>
        </p:txBody>
      </p:sp>
    </p:spTree>
    <p:extLst>
      <p:ext uri="{BB962C8B-B14F-4D97-AF65-F5344CB8AC3E}">
        <p14:creationId xmlns:p14="http://schemas.microsoft.com/office/powerpoint/2010/main" val="3739495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C46A-1246-4DE9-9414-66AF8870EC0F}"/>
              </a:ext>
            </a:extLst>
          </p:cNvPr>
          <p:cNvSpPr>
            <a:spLocks noGrp="1"/>
          </p:cNvSpPr>
          <p:nvPr>
            <p:ph type="title"/>
          </p:nvPr>
        </p:nvSpPr>
        <p:spPr/>
        <p:txBody>
          <a:bodyPr/>
          <a:lstStyle/>
          <a:p>
            <a:pPr algn="ctr"/>
            <a:r>
              <a:rPr lang="en-US" dirty="0"/>
              <a:t>Thomas Hales’ proof of the Kepler conjecture: </a:t>
            </a:r>
            <a:br>
              <a:rPr lang="en-US" dirty="0"/>
            </a:br>
            <a:r>
              <a:rPr lang="en-US" dirty="0"/>
              <a:t>The first great success of a proof assistant</a:t>
            </a:r>
          </a:p>
        </p:txBody>
      </p:sp>
      <p:sp>
        <p:nvSpPr>
          <p:cNvPr id="3" name="Content Placeholder 2">
            <a:extLst>
              <a:ext uri="{FF2B5EF4-FFF2-40B4-BE49-F238E27FC236}">
                <a16:creationId xmlns:a16="http://schemas.microsoft.com/office/drawing/2014/main" id="{53AE9F96-4E89-B836-DCB3-C26767228253}"/>
              </a:ext>
            </a:extLst>
          </p:cNvPr>
          <p:cNvSpPr>
            <a:spLocks noGrp="1"/>
          </p:cNvSpPr>
          <p:nvPr>
            <p:ph idx="1"/>
          </p:nvPr>
        </p:nvSpPr>
        <p:spPr/>
        <p:txBody>
          <a:bodyPr/>
          <a:lstStyle/>
          <a:p>
            <a:pPr marL="0" indent="0">
              <a:buNone/>
            </a:pPr>
            <a:r>
              <a:rPr lang="en-US" dirty="0"/>
              <a:t>Theorem: The more efficient way to stack spheres in three-dimensional space is in the cubic close-packing/hexagonal close-packing arrangement (70.4% efficient).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Cubic close    Hexagonal </a:t>
            </a:r>
            <a:br>
              <a:rPr lang="en-US" dirty="0"/>
            </a:br>
            <a:r>
              <a:rPr lang="en-US" dirty="0"/>
              <a:t>                         packing            close packing</a:t>
            </a:r>
          </a:p>
          <a:p>
            <a:pPr marL="0" indent="0">
              <a:buNone/>
            </a:pPr>
            <a:endParaRPr lang="en-US" dirty="0"/>
          </a:p>
          <a:p>
            <a:pPr marL="0" indent="0">
              <a:buNone/>
            </a:pPr>
            <a:endParaRPr lang="en-US" dirty="0"/>
          </a:p>
        </p:txBody>
      </p:sp>
      <p:pic>
        <p:nvPicPr>
          <p:cNvPr id="9" name="Picture 8" descr="A screenshot of a game&#10;&#10;Description automatically generated">
            <a:extLst>
              <a:ext uri="{FF2B5EF4-FFF2-40B4-BE49-F238E27FC236}">
                <a16:creationId xmlns:a16="http://schemas.microsoft.com/office/drawing/2014/main" id="{0996E980-E92D-C6BC-0B76-F2A3C42D177D}"/>
              </a:ext>
            </a:extLst>
          </p:cNvPr>
          <p:cNvPicPr>
            <a:picLocks noChangeAspect="1"/>
          </p:cNvPicPr>
          <p:nvPr/>
        </p:nvPicPr>
        <p:blipFill rotWithShape="1">
          <a:blip r:embed="rId2">
            <a:extLst>
              <a:ext uri="{28A0092B-C50C-407E-A947-70E740481C1C}">
                <a14:useLocalDpi xmlns:a14="http://schemas.microsoft.com/office/drawing/2010/main" val="0"/>
              </a:ext>
            </a:extLst>
          </a:blip>
          <a:srcRect l="3824" b="15547"/>
          <a:stretch/>
        </p:blipFill>
        <p:spPr>
          <a:xfrm>
            <a:off x="3072946" y="3157878"/>
            <a:ext cx="3023054" cy="2019074"/>
          </a:xfrm>
          <a:prstGeom prst="rect">
            <a:avLst/>
          </a:prstGeom>
        </p:spPr>
      </p:pic>
      <p:pic>
        <p:nvPicPr>
          <p:cNvPr id="11" name="Picture 10" descr="A pyramid of balls&#10;&#10;Description automatically generated">
            <a:extLst>
              <a:ext uri="{FF2B5EF4-FFF2-40B4-BE49-F238E27FC236}">
                <a16:creationId xmlns:a16="http://schemas.microsoft.com/office/drawing/2014/main" id="{8FB755EE-2273-4E9A-CBDC-63B7B9D5B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215" y="2873436"/>
            <a:ext cx="2423370" cy="2255715"/>
          </a:xfrm>
          <a:prstGeom prst="rect">
            <a:avLst/>
          </a:prstGeom>
        </p:spPr>
      </p:pic>
    </p:spTree>
    <p:extLst>
      <p:ext uri="{BB962C8B-B14F-4D97-AF65-F5344CB8AC3E}">
        <p14:creationId xmlns:p14="http://schemas.microsoft.com/office/powerpoint/2010/main" val="271184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4EF1A8-7551-3305-3CB2-0CBF8930F16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2E30C57F-6CB0-207F-28A2-D9D928E047B2}"/>
              </a:ext>
            </a:extLst>
          </p:cNvPr>
          <p:cNvSpPr>
            <a:spLocks noGrp="1"/>
          </p:cNvSpPr>
          <p:nvPr>
            <p:ph sz="half" idx="1"/>
          </p:nvPr>
        </p:nvSpPr>
        <p:spPr/>
        <p:txBody>
          <a:bodyPr/>
          <a:lstStyle/>
          <a:p>
            <a:pPr marL="0" indent="0">
              <a:buNone/>
            </a:pPr>
            <a:r>
              <a:rPr lang="en-US" dirty="0"/>
              <a:t>Conjectured by astronomer Johannes Kepler in 1611.</a:t>
            </a:r>
            <a:br>
              <a:rPr lang="en-US" dirty="0"/>
            </a:br>
            <a:endParaRPr lang="en-US" dirty="0"/>
          </a:p>
        </p:txBody>
      </p:sp>
      <p:sp>
        <p:nvSpPr>
          <p:cNvPr id="6" name="Content Placeholder 5">
            <a:extLst>
              <a:ext uri="{FF2B5EF4-FFF2-40B4-BE49-F238E27FC236}">
                <a16:creationId xmlns:a16="http://schemas.microsoft.com/office/drawing/2014/main" id="{EA25727F-B7A4-1ABD-B54F-71C3792DC3FF}"/>
              </a:ext>
            </a:extLst>
          </p:cNvPr>
          <p:cNvSpPr>
            <a:spLocks noGrp="1"/>
          </p:cNvSpPr>
          <p:nvPr>
            <p:ph sz="half" idx="2"/>
          </p:nvPr>
        </p:nvSpPr>
        <p:spPr/>
        <p:txBody>
          <a:bodyPr/>
          <a:lstStyle/>
          <a:p>
            <a:pPr marL="0" indent="0">
              <a:buNone/>
            </a:pPr>
            <a:r>
              <a:rPr lang="en-US" dirty="0"/>
              <a:t>Proved by Thomas Hales in 1998</a:t>
            </a:r>
          </a:p>
        </p:txBody>
      </p:sp>
      <p:pic>
        <p:nvPicPr>
          <p:cNvPr id="8" name="Picture 7" descr="A person with a beard and mustache holding a globe&#10;&#10;Description automatically generated">
            <a:extLst>
              <a:ext uri="{FF2B5EF4-FFF2-40B4-BE49-F238E27FC236}">
                <a16:creationId xmlns:a16="http://schemas.microsoft.com/office/drawing/2014/main" id="{A6BF1A6E-E83F-E92B-5702-700A71940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947" y="2710940"/>
            <a:ext cx="2718253" cy="3904400"/>
          </a:xfrm>
          <a:prstGeom prst="rect">
            <a:avLst/>
          </a:prstGeom>
        </p:spPr>
      </p:pic>
      <p:pic>
        <p:nvPicPr>
          <p:cNvPr id="10" name="Picture 9" descr="A person standing in front of a chalkboard&#10;&#10;Description automatically generated">
            <a:extLst>
              <a:ext uri="{FF2B5EF4-FFF2-40B4-BE49-F238E27FC236}">
                <a16:creationId xmlns:a16="http://schemas.microsoft.com/office/drawing/2014/main" id="{18FE1D9C-1AD6-53C0-1645-C4CCC3CE5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472" y="2432050"/>
            <a:ext cx="3580902" cy="4351338"/>
          </a:xfrm>
          <a:prstGeom prst="rect">
            <a:avLst/>
          </a:prstGeom>
        </p:spPr>
      </p:pic>
    </p:spTree>
    <p:extLst>
      <p:ext uri="{BB962C8B-B14F-4D97-AF65-F5344CB8AC3E}">
        <p14:creationId xmlns:p14="http://schemas.microsoft.com/office/powerpoint/2010/main" val="2678969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D3B3BB-A9C5-89C0-BDF0-DC04A1A25796}"/>
              </a:ext>
            </a:extLst>
          </p:cNvPr>
          <p:cNvSpPr>
            <a:spLocks noGrp="1"/>
          </p:cNvSpPr>
          <p:nvPr>
            <p:ph type="title"/>
          </p:nvPr>
        </p:nvSpPr>
        <p:spPr/>
        <p:txBody>
          <a:bodyPr/>
          <a:lstStyle/>
          <a:p>
            <a:pPr algn="ctr"/>
            <a:r>
              <a:rPr lang="en-US" dirty="0"/>
              <a:t>Hales’ proof </a:t>
            </a:r>
          </a:p>
        </p:txBody>
      </p:sp>
      <p:sp>
        <p:nvSpPr>
          <p:cNvPr id="6" name="Content Placeholder 5">
            <a:extLst>
              <a:ext uri="{FF2B5EF4-FFF2-40B4-BE49-F238E27FC236}">
                <a16:creationId xmlns:a16="http://schemas.microsoft.com/office/drawing/2014/main" id="{83F68895-6A9A-52F1-5DE6-A53962C90D59}"/>
              </a:ext>
            </a:extLst>
          </p:cNvPr>
          <p:cNvSpPr>
            <a:spLocks noGrp="1"/>
          </p:cNvSpPr>
          <p:nvPr>
            <p:ph idx="1"/>
          </p:nvPr>
        </p:nvSpPr>
        <p:spPr/>
        <p:txBody>
          <a:bodyPr/>
          <a:lstStyle/>
          <a:p>
            <a:pPr marL="514350" indent="-514350">
              <a:buFont typeface="+mj-lt"/>
              <a:buAutoNum type="alphaUcPeriod"/>
            </a:pPr>
            <a:r>
              <a:rPr lang="en-US" dirty="0"/>
              <a:t>Was very difficult (100 pages).</a:t>
            </a:r>
          </a:p>
          <a:p>
            <a:pPr marL="514350" indent="-514350">
              <a:buFont typeface="+mj-lt"/>
              <a:buAutoNum type="alphaUcPeriod"/>
            </a:pPr>
            <a:r>
              <a:rPr lang="en-US" dirty="0"/>
              <a:t>Relied on computer calculations of many different cases.</a:t>
            </a:r>
          </a:p>
          <a:p>
            <a:pPr marL="0" indent="0">
              <a:buNone/>
            </a:pPr>
            <a:r>
              <a:rPr lang="en-US" dirty="0"/>
              <a:t>12 journal referees looked at it for 4 years. At the end they were “99%” sure it was right. The journal accepted it in 2005.</a:t>
            </a:r>
          </a:p>
          <a:p>
            <a:pPr marL="0" indent="0">
              <a:buNone/>
            </a:pPr>
            <a:r>
              <a:rPr lang="en-US" dirty="0"/>
              <a:t>So Hales organized the “Flyspeck” project to formally verify the proof in 2003.  He + 21 collaborators completed and verified the formal proof on it in 2014.</a:t>
            </a:r>
          </a:p>
          <a:p>
            <a:pPr marL="514350" indent="-514350">
              <a:buFont typeface="+mj-lt"/>
              <a:buAutoNum type="alphaUcPeriod"/>
            </a:pPr>
            <a:endParaRPr lang="en-US" dirty="0"/>
          </a:p>
        </p:txBody>
      </p:sp>
    </p:spTree>
    <p:extLst>
      <p:ext uri="{BB962C8B-B14F-4D97-AF65-F5344CB8AC3E}">
        <p14:creationId xmlns:p14="http://schemas.microsoft.com/office/powerpoint/2010/main" val="2520199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3AA2-67F8-0A67-EB68-A56B83C9AF09}"/>
              </a:ext>
            </a:extLst>
          </p:cNvPr>
          <p:cNvSpPr>
            <a:spLocks noGrp="1"/>
          </p:cNvSpPr>
          <p:nvPr>
            <p:ph type="title"/>
          </p:nvPr>
        </p:nvSpPr>
        <p:spPr/>
        <p:txBody>
          <a:bodyPr/>
          <a:lstStyle/>
          <a:p>
            <a:pPr algn="ctr"/>
            <a:r>
              <a:rPr lang="en-US" dirty="0"/>
              <a:t>These kinds of theorems are hard to prove.</a:t>
            </a:r>
          </a:p>
        </p:txBody>
      </p:sp>
      <p:sp>
        <p:nvSpPr>
          <p:cNvPr id="3" name="Content Placeholder 2">
            <a:extLst>
              <a:ext uri="{FF2B5EF4-FFF2-40B4-BE49-F238E27FC236}">
                <a16:creationId xmlns:a16="http://schemas.microsoft.com/office/drawing/2014/main" id="{4D2F98BD-80B6-6D3F-CCF2-2EB3C40422DF}"/>
              </a:ext>
            </a:extLst>
          </p:cNvPr>
          <p:cNvSpPr>
            <a:spLocks noGrp="1"/>
          </p:cNvSpPr>
          <p:nvPr>
            <p:ph sz="half" idx="1"/>
          </p:nvPr>
        </p:nvSpPr>
        <p:spPr/>
        <p:txBody>
          <a:bodyPr/>
          <a:lstStyle/>
          <a:p>
            <a:r>
              <a:rPr lang="en-US" dirty="0"/>
              <a:t>The two-dimensional case is easy.</a:t>
            </a:r>
          </a:p>
          <a:p>
            <a:r>
              <a:rPr lang="en-US" dirty="0"/>
              <a:t>The three-dimensional case was proved by Hales</a:t>
            </a:r>
          </a:p>
          <a:p>
            <a:r>
              <a:rPr lang="en-US" dirty="0"/>
              <a:t>The eight- and 24-dimensional cases were proved by Maryna </a:t>
            </a:r>
            <a:r>
              <a:rPr lang="en-US" dirty="0" err="1"/>
              <a:t>Viazovska</a:t>
            </a:r>
            <a:r>
              <a:rPr lang="en-US" dirty="0"/>
              <a:t> in 2016.</a:t>
            </a:r>
          </a:p>
          <a:p>
            <a:r>
              <a:rPr lang="en-US" dirty="0"/>
              <a:t>The optimal solution is not known in any other dimension.</a:t>
            </a:r>
          </a:p>
        </p:txBody>
      </p:sp>
      <p:pic>
        <p:nvPicPr>
          <p:cNvPr id="9" name="Content Placeholder 8" descr="A person with brown hair&#10;&#10;Description automatically generated">
            <a:extLst>
              <a:ext uri="{FF2B5EF4-FFF2-40B4-BE49-F238E27FC236}">
                <a16:creationId xmlns:a16="http://schemas.microsoft.com/office/drawing/2014/main" id="{E4A6B68E-4FCE-E305-E2AF-63CEA092913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30358"/>
            <a:ext cx="5181600" cy="4141871"/>
          </a:xfrm>
        </p:spPr>
      </p:pic>
    </p:spTree>
    <p:extLst>
      <p:ext uri="{BB962C8B-B14F-4D97-AF65-F5344CB8AC3E}">
        <p14:creationId xmlns:p14="http://schemas.microsoft.com/office/powerpoint/2010/main" val="377157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D756-D219-5E58-1FF5-4C7B7751A1CC}"/>
              </a:ext>
            </a:extLst>
          </p:cNvPr>
          <p:cNvSpPr>
            <a:spLocks noGrp="1"/>
          </p:cNvSpPr>
          <p:nvPr>
            <p:ph type="title"/>
          </p:nvPr>
        </p:nvSpPr>
        <p:spPr/>
        <p:txBody>
          <a:bodyPr/>
          <a:lstStyle/>
          <a:p>
            <a:r>
              <a:rPr lang="en-US" dirty="0"/>
              <a:t>Yesterday’s News: Deep Mind announcement</a:t>
            </a:r>
          </a:p>
        </p:txBody>
      </p:sp>
      <p:sp>
        <p:nvSpPr>
          <p:cNvPr id="3" name="Content Placeholder 2">
            <a:extLst>
              <a:ext uri="{FF2B5EF4-FFF2-40B4-BE49-F238E27FC236}">
                <a16:creationId xmlns:a16="http://schemas.microsoft.com/office/drawing/2014/main" id="{C88107ED-F97D-A4B2-BB12-2676F52C5447}"/>
              </a:ext>
            </a:extLst>
          </p:cNvPr>
          <p:cNvSpPr>
            <a:spLocks noGrp="1"/>
          </p:cNvSpPr>
          <p:nvPr>
            <p:ph idx="1"/>
          </p:nvPr>
        </p:nvSpPr>
        <p:spPr/>
        <p:txBody>
          <a:bodyPr>
            <a:noAutofit/>
          </a:bodyPr>
          <a:lstStyle/>
          <a:p>
            <a:pPr marL="0" indent="0" algn="ctr">
              <a:buNone/>
            </a:pPr>
            <a:r>
              <a:rPr lang="en-US" sz="6600" b="1" dirty="0"/>
              <a:t>AI achieves silver-medal standard solving International Mathematical Olympiad problems</a:t>
            </a:r>
          </a:p>
        </p:txBody>
      </p:sp>
    </p:spTree>
    <p:extLst>
      <p:ext uri="{BB962C8B-B14F-4D97-AF65-F5344CB8AC3E}">
        <p14:creationId xmlns:p14="http://schemas.microsoft.com/office/powerpoint/2010/main" val="3993102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F7F302-D24B-785A-F008-8E55E5066C9E}"/>
              </a:ext>
            </a:extLst>
          </p:cNvPr>
          <p:cNvSpPr>
            <a:spLocks noGrp="1"/>
          </p:cNvSpPr>
          <p:nvPr>
            <p:ph type="title"/>
          </p:nvPr>
        </p:nvSpPr>
        <p:spPr/>
        <p:txBody>
          <a:bodyPr/>
          <a:lstStyle/>
          <a:p>
            <a:pPr algn="ctr"/>
            <a:r>
              <a:rPr lang="en-US" dirty="0"/>
              <a:t>Using machine learning AI for math</a:t>
            </a:r>
          </a:p>
        </p:txBody>
      </p:sp>
      <p:sp>
        <p:nvSpPr>
          <p:cNvPr id="6" name="Content Placeholder 5">
            <a:extLst>
              <a:ext uri="{FF2B5EF4-FFF2-40B4-BE49-F238E27FC236}">
                <a16:creationId xmlns:a16="http://schemas.microsoft.com/office/drawing/2014/main" id="{91D11619-083D-962E-8B70-23FC89943899}"/>
              </a:ext>
            </a:extLst>
          </p:cNvPr>
          <p:cNvSpPr>
            <a:spLocks noGrp="1"/>
          </p:cNvSpPr>
          <p:nvPr>
            <p:ph idx="1"/>
          </p:nvPr>
        </p:nvSpPr>
        <p:spPr>
          <a:xfrm>
            <a:off x="838200" y="1436914"/>
            <a:ext cx="10515600" cy="4740049"/>
          </a:xfrm>
        </p:spPr>
        <p:txBody>
          <a:bodyPr>
            <a:normAutofit fontScale="92500" lnSpcReduction="20000"/>
          </a:bodyPr>
          <a:lstStyle/>
          <a:p>
            <a:r>
              <a:rPr lang="en-US" dirty="0"/>
              <a:t>AIs directly generate problem solutions/proofs.</a:t>
            </a:r>
          </a:p>
          <a:p>
            <a:pPr lvl="1"/>
            <a:r>
              <a:rPr lang="en-US" dirty="0"/>
              <a:t>General purpose LLMs (e.g. ChatGPT)</a:t>
            </a:r>
          </a:p>
          <a:p>
            <a:pPr lvl="1"/>
            <a:r>
              <a:rPr lang="en-US" dirty="0"/>
              <a:t>AI’s that have been trained or fine-tuned on a math training set.</a:t>
            </a:r>
          </a:p>
          <a:p>
            <a:r>
              <a:rPr lang="en-US" dirty="0"/>
              <a:t>AIs generate computer programs that will compute the answer.</a:t>
            </a:r>
          </a:p>
          <a:p>
            <a:r>
              <a:rPr lang="en-US" dirty="0"/>
              <a:t>AIs generate symbolic proofs which a proof checker can accept or reject.</a:t>
            </a:r>
          </a:p>
          <a:p>
            <a:r>
              <a:rPr lang="en-US" dirty="0"/>
              <a:t>AIs strategically use other software systems (calculator, symbolic math package).</a:t>
            </a:r>
          </a:p>
          <a:p>
            <a:r>
              <a:rPr lang="en-US" dirty="0"/>
              <a:t>AIs learn strategies for searching for a proof, analogous to how they learn  to play games.</a:t>
            </a:r>
          </a:p>
          <a:p>
            <a:r>
              <a:rPr lang="en-US" dirty="0"/>
              <a:t>Idiosyncratic, ad hoc, techniques for individual problems. (This is the only ML-based approach that has contributed to mathematics so far.)</a:t>
            </a:r>
            <a:br>
              <a:rPr lang="en-US" dirty="0"/>
            </a:br>
            <a:endParaRPr lang="en-US" dirty="0"/>
          </a:p>
        </p:txBody>
      </p:sp>
    </p:spTree>
    <p:extLst>
      <p:ext uri="{BB962C8B-B14F-4D97-AF65-F5344CB8AC3E}">
        <p14:creationId xmlns:p14="http://schemas.microsoft.com/office/powerpoint/2010/main" val="3265948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EE2C-FA0A-7B30-3EDC-48AEB2AF04D4}"/>
              </a:ext>
            </a:extLst>
          </p:cNvPr>
          <p:cNvSpPr>
            <a:spLocks noGrp="1"/>
          </p:cNvSpPr>
          <p:nvPr>
            <p:ph type="title"/>
          </p:nvPr>
        </p:nvSpPr>
        <p:spPr>
          <a:xfrm>
            <a:off x="838200" y="365125"/>
            <a:ext cx="10515600" cy="1030309"/>
          </a:xfrm>
        </p:spPr>
        <p:txBody>
          <a:bodyPr>
            <a:normAutofit fontScale="90000"/>
          </a:bodyPr>
          <a:lstStyle/>
          <a:p>
            <a:pPr algn="ctr"/>
            <a:r>
              <a:rPr lang="en-US" dirty="0"/>
              <a:t>ML used </a:t>
            </a:r>
            <a:r>
              <a:rPr lang="en-US" i="1" dirty="0"/>
              <a:t>ad hoc </a:t>
            </a:r>
            <a:r>
              <a:rPr lang="en-US" dirty="0"/>
              <a:t>for individual math problems</a:t>
            </a:r>
            <a:br>
              <a:rPr lang="en-US" dirty="0"/>
            </a:br>
            <a:endParaRPr lang="en-US" dirty="0"/>
          </a:p>
        </p:txBody>
      </p:sp>
      <p:pic>
        <p:nvPicPr>
          <p:cNvPr id="5" name="Content Placeholder 4" descr="A black text on a white background&#10;&#10;Description automatically generated">
            <a:extLst>
              <a:ext uri="{FF2B5EF4-FFF2-40B4-BE49-F238E27FC236}">
                <a16:creationId xmlns:a16="http://schemas.microsoft.com/office/drawing/2014/main" id="{3B8C0474-C5DC-29E6-558F-C2D7BD7493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51245"/>
            <a:ext cx="7026249" cy="1402202"/>
          </a:xfrm>
        </p:spPr>
      </p:pic>
      <p:pic>
        <p:nvPicPr>
          <p:cNvPr id="7" name="Picture 6" descr="A screenshot of a computer screen&#10;&#10;Description automatically generated">
            <a:extLst>
              <a:ext uri="{FF2B5EF4-FFF2-40B4-BE49-F238E27FC236}">
                <a16:creationId xmlns:a16="http://schemas.microsoft.com/office/drawing/2014/main" id="{58A3B210-60E6-518B-FD5F-677F1FE53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249" y="1553029"/>
            <a:ext cx="5108088" cy="5150605"/>
          </a:xfrm>
          <a:prstGeom prst="rect">
            <a:avLst/>
          </a:prstGeom>
        </p:spPr>
      </p:pic>
      <p:pic>
        <p:nvPicPr>
          <p:cNvPr id="9" name="Picture 8" descr="A black text on a white background&#10;&#10;Description automatically generated">
            <a:extLst>
              <a:ext uri="{FF2B5EF4-FFF2-40B4-BE49-F238E27FC236}">
                <a16:creationId xmlns:a16="http://schemas.microsoft.com/office/drawing/2014/main" id="{4E46C90C-5BC1-2613-6B41-6264BB77E195}"/>
              </a:ext>
            </a:extLst>
          </p:cNvPr>
          <p:cNvPicPr>
            <a:picLocks noChangeAspect="1"/>
          </p:cNvPicPr>
          <p:nvPr/>
        </p:nvPicPr>
        <p:blipFill rotWithShape="1">
          <a:blip r:embed="rId4">
            <a:extLst>
              <a:ext uri="{28A0092B-C50C-407E-A947-70E740481C1C}">
                <a14:useLocalDpi xmlns:a14="http://schemas.microsoft.com/office/drawing/2010/main" val="0"/>
              </a:ext>
            </a:extLst>
          </a:blip>
          <a:srcRect t="-2180" r="4878"/>
          <a:stretch/>
        </p:blipFill>
        <p:spPr>
          <a:xfrm>
            <a:off x="0" y="3309257"/>
            <a:ext cx="6371771" cy="1020079"/>
          </a:xfrm>
          <a:prstGeom prst="rect">
            <a:avLst/>
          </a:prstGeom>
        </p:spPr>
      </p:pic>
      <p:pic>
        <p:nvPicPr>
          <p:cNvPr id="11" name="Picture 10">
            <a:extLst>
              <a:ext uri="{FF2B5EF4-FFF2-40B4-BE49-F238E27FC236}">
                <a16:creationId xmlns:a16="http://schemas.microsoft.com/office/drawing/2014/main" id="{5094B225-C4C4-4EB2-8F9E-E1A9A6AB9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28" y="5031329"/>
            <a:ext cx="6808405" cy="797035"/>
          </a:xfrm>
          <a:prstGeom prst="rect">
            <a:avLst/>
          </a:prstGeom>
        </p:spPr>
      </p:pic>
    </p:spTree>
    <p:extLst>
      <p:ext uri="{BB962C8B-B14F-4D97-AF65-F5344CB8AC3E}">
        <p14:creationId xmlns:p14="http://schemas.microsoft.com/office/powerpoint/2010/main" val="1598932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C2DD1-236E-CEBD-538B-6D3863D25B25}"/>
              </a:ext>
            </a:extLst>
          </p:cNvPr>
          <p:cNvSpPr>
            <a:spLocks noGrp="1"/>
          </p:cNvSpPr>
          <p:nvPr>
            <p:ph type="title"/>
          </p:nvPr>
        </p:nvSpPr>
        <p:spPr/>
        <p:txBody>
          <a:bodyPr>
            <a:normAutofit/>
          </a:bodyPr>
          <a:lstStyle/>
          <a:p>
            <a:pPr algn="ctr"/>
            <a:r>
              <a:rPr lang="en-US" dirty="0"/>
              <a:t>So what actually happened?</a:t>
            </a:r>
            <a:br>
              <a:rPr lang="en-US" dirty="0"/>
            </a:br>
            <a:r>
              <a:rPr lang="en-US" dirty="0"/>
              <a:t>(Simplifying, and leaving out the actual math)</a:t>
            </a:r>
          </a:p>
        </p:txBody>
      </p:sp>
      <p:sp>
        <p:nvSpPr>
          <p:cNvPr id="3" name="Content Placeholder 2">
            <a:extLst>
              <a:ext uri="{FF2B5EF4-FFF2-40B4-BE49-F238E27FC236}">
                <a16:creationId xmlns:a16="http://schemas.microsoft.com/office/drawing/2014/main" id="{00BB1FAE-B33F-DC9D-D7E4-8659B42FAC06}"/>
              </a:ext>
            </a:extLst>
          </p:cNvPr>
          <p:cNvSpPr>
            <a:spLocks noGrp="1"/>
          </p:cNvSpPr>
          <p:nvPr>
            <p:ph idx="1"/>
          </p:nvPr>
        </p:nvSpPr>
        <p:spPr/>
        <p:txBody>
          <a:bodyPr>
            <a:normAutofit/>
          </a:bodyPr>
          <a:lstStyle/>
          <a:p>
            <a:pPr marL="514350" indent="-514350">
              <a:buFont typeface="+mj-lt"/>
              <a:buAutoNum type="arabicPeriod"/>
            </a:pPr>
            <a:r>
              <a:rPr lang="en-US" dirty="0"/>
              <a:t>Two unrelated theorems: one from knot theory (geometry) and one from representation theory (abstract algebra). In each case:</a:t>
            </a:r>
          </a:p>
          <a:p>
            <a:pPr marL="514350" indent="-514350">
              <a:buFont typeface="+mj-lt"/>
              <a:buAutoNum type="arabicPeriod"/>
            </a:pPr>
            <a:r>
              <a:rPr lang="en-US" dirty="0"/>
              <a:t>Mathematicians speculated that there might be something to be proved about a connection between features A,B,…. and feature Z.  They teamed up with computer scientists from Deep Mind.</a:t>
            </a:r>
          </a:p>
          <a:p>
            <a:pPr marL="514350" indent="-514350">
              <a:buFont typeface="+mj-lt"/>
              <a:buAutoNum type="arabicPeriod"/>
            </a:pPr>
            <a:r>
              <a:rPr lang="en-US" dirty="0"/>
              <a:t>They wrote code to synthesize a large data set of examples. </a:t>
            </a:r>
            <a:br>
              <a:rPr lang="en-US" dirty="0"/>
            </a:br>
            <a:r>
              <a:rPr lang="en-US" dirty="0"/>
              <a:t>(24,000 examples for the algebra; 2.7 million for the knot theory.)</a:t>
            </a:r>
          </a:p>
          <a:p>
            <a:pPr marL="514350" indent="-514350">
              <a:buFont typeface="+mj-lt"/>
              <a:buAutoNum type="arabicPeriod"/>
            </a:pPr>
            <a:r>
              <a:rPr lang="en-US" dirty="0"/>
              <a:t>They trained a neural network to predict  Z from A,B … It learned to do that pretty well.                                              (</a:t>
            </a:r>
            <a:r>
              <a:rPr lang="en-US" dirty="0" err="1"/>
              <a:t>cntd</a:t>
            </a:r>
            <a:r>
              <a:rPr lang="en-US" dirty="0"/>
              <a:t>.)</a:t>
            </a:r>
          </a:p>
        </p:txBody>
      </p:sp>
    </p:spTree>
    <p:extLst>
      <p:ext uri="{BB962C8B-B14F-4D97-AF65-F5344CB8AC3E}">
        <p14:creationId xmlns:p14="http://schemas.microsoft.com/office/powerpoint/2010/main" val="4046338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373D-97A6-AA66-D4EB-69B38A0AF2E3}"/>
              </a:ext>
            </a:extLst>
          </p:cNvPr>
          <p:cNvSpPr>
            <a:spLocks noGrp="1"/>
          </p:cNvSpPr>
          <p:nvPr>
            <p:ph type="title"/>
          </p:nvPr>
        </p:nvSpPr>
        <p:spPr/>
        <p:txBody>
          <a:bodyPr/>
          <a:lstStyle/>
          <a:p>
            <a:pPr algn="ctr"/>
            <a:r>
              <a:rPr lang="en-US" dirty="0"/>
              <a:t>Continued</a:t>
            </a:r>
          </a:p>
        </p:txBody>
      </p:sp>
      <p:sp>
        <p:nvSpPr>
          <p:cNvPr id="3" name="Content Placeholder 2">
            <a:extLst>
              <a:ext uri="{FF2B5EF4-FFF2-40B4-BE49-F238E27FC236}">
                <a16:creationId xmlns:a16="http://schemas.microsoft.com/office/drawing/2014/main" id="{21E3A5AC-4310-B377-A3F2-B8183089FE0E}"/>
              </a:ext>
            </a:extLst>
          </p:cNvPr>
          <p:cNvSpPr>
            <a:spLocks noGrp="1"/>
          </p:cNvSpPr>
          <p:nvPr>
            <p:ph idx="1"/>
          </p:nvPr>
        </p:nvSpPr>
        <p:spPr/>
        <p:txBody>
          <a:bodyPr/>
          <a:lstStyle/>
          <a:p>
            <a:pPr marL="514350" indent="-514350">
              <a:buFont typeface="+mj-lt"/>
              <a:buAutoNum type="arabicPeriod" startAt="5"/>
            </a:pPr>
            <a:r>
              <a:rPr lang="en-US" dirty="0"/>
              <a:t>Looking at how the NN worked, they could figure out which of A,B, were important to predicting Z, and which kinds of examples it was good on.</a:t>
            </a:r>
          </a:p>
          <a:p>
            <a:pPr marL="514350" indent="-514350">
              <a:buFont typeface="+mj-lt"/>
              <a:buAutoNum type="arabicPeriod" startAt="5"/>
            </a:pPr>
            <a:r>
              <a:rPr lang="en-US" dirty="0"/>
              <a:t>They formulated a conjecture about a relation between A,B and Z over examples in category Q.</a:t>
            </a:r>
          </a:p>
          <a:p>
            <a:pPr marL="514350" indent="-514350">
              <a:buFont typeface="+mj-lt"/>
              <a:buAutoNum type="arabicPeriod" startAt="5"/>
            </a:pPr>
            <a:r>
              <a:rPr lang="en-US" dirty="0"/>
              <a:t>They proved the conjecture.</a:t>
            </a:r>
            <a:br>
              <a:rPr lang="en-US" dirty="0"/>
            </a:br>
            <a:endParaRPr lang="en-US" dirty="0"/>
          </a:p>
          <a:p>
            <a:pPr marL="0" indent="0">
              <a:buNone/>
            </a:pPr>
            <a:endParaRPr lang="en-US" dirty="0"/>
          </a:p>
          <a:p>
            <a:endParaRPr lang="en-US" dirty="0"/>
          </a:p>
        </p:txBody>
      </p:sp>
    </p:spTree>
    <p:extLst>
      <p:ext uri="{BB962C8B-B14F-4D97-AF65-F5344CB8AC3E}">
        <p14:creationId xmlns:p14="http://schemas.microsoft.com/office/powerpoint/2010/main" val="3304867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B038-B9C0-9837-F561-AF7AFE9CD91D}"/>
              </a:ext>
            </a:extLst>
          </p:cNvPr>
          <p:cNvSpPr>
            <a:spLocks noGrp="1"/>
          </p:cNvSpPr>
          <p:nvPr>
            <p:ph type="title"/>
          </p:nvPr>
        </p:nvSpPr>
        <p:spPr/>
        <p:txBody>
          <a:bodyPr/>
          <a:lstStyle/>
          <a:p>
            <a:pPr algn="ctr"/>
            <a:r>
              <a:rPr lang="en-US" dirty="0"/>
              <a:t>Key points about this</a:t>
            </a:r>
          </a:p>
        </p:txBody>
      </p:sp>
      <p:sp>
        <p:nvSpPr>
          <p:cNvPr id="3" name="Content Placeholder 2">
            <a:extLst>
              <a:ext uri="{FF2B5EF4-FFF2-40B4-BE49-F238E27FC236}">
                <a16:creationId xmlns:a16="http://schemas.microsoft.com/office/drawing/2014/main" id="{CE1C13FE-4390-2990-FD71-824626B2381B}"/>
              </a:ext>
            </a:extLst>
          </p:cNvPr>
          <p:cNvSpPr>
            <a:spLocks noGrp="1"/>
          </p:cNvSpPr>
          <p:nvPr>
            <p:ph idx="1"/>
          </p:nvPr>
        </p:nvSpPr>
        <p:spPr/>
        <p:txBody>
          <a:bodyPr>
            <a:normAutofit lnSpcReduction="10000"/>
          </a:bodyPr>
          <a:lstStyle/>
          <a:p>
            <a:r>
              <a:rPr lang="en-US" i="1" dirty="0"/>
              <a:t>All</a:t>
            </a:r>
            <a:r>
              <a:rPr lang="en-US" dirty="0"/>
              <a:t> the heavy lifting was done by the human mathematicians.</a:t>
            </a:r>
          </a:p>
          <a:p>
            <a:r>
              <a:rPr lang="en-US" dirty="0"/>
              <a:t>The code to synthesize the training set almost certainly took more time and expertise than the NN.</a:t>
            </a:r>
          </a:p>
          <a:p>
            <a:r>
              <a:rPr lang="en-US" dirty="0"/>
              <a:t>The NN did not prove, conjecture, or even formulate any theorems at all.</a:t>
            </a:r>
          </a:p>
          <a:p>
            <a:r>
              <a:rPr lang="en-US" dirty="0"/>
              <a:t>The NN understood exactly nothing about the underlying math involved. All it was given was the values of features A, B, … Z for 24,000/2,7 million examples. It had no idea that these were features of knots/algebraic groups.</a:t>
            </a:r>
          </a:p>
          <a:p>
            <a:r>
              <a:rPr lang="en-US" dirty="0"/>
              <a:t>A bit of a stretch to say that it “guided human intuition.”</a:t>
            </a:r>
          </a:p>
        </p:txBody>
      </p:sp>
    </p:spTree>
    <p:extLst>
      <p:ext uri="{BB962C8B-B14F-4D97-AF65-F5344CB8AC3E}">
        <p14:creationId xmlns:p14="http://schemas.microsoft.com/office/powerpoint/2010/main" val="3684873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0084D-9129-E060-23B7-A1FA19785FBA}"/>
              </a:ext>
            </a:extLst>
          </p:cNvPr>
          <p:cNvSpPr>
            <a:spLocks noGrp="1"/>
          </p:cNvSpPr>
          <p:nvPr>
            <p:ph type="title"/>
          </p:nvPr>
        </p:nvSpPr>
        <p:spPr/>
        <p:txBody>
          <a:bodyPr/>
          <a:lstStyle/>
          <a:p>
            <a:pPr algn="ctr"/>
            <a:r>
              <a:rPr lang="en-US" dirty="0"/>
              <a:t>Broadly speaking, the same holds for </a:t>
            </a:r>
            <a:br>
              <a:rPr lang="en-US" dirty="0"/>
            </a:br>
            <a:r>
              <a:rPr lang="en-US" dirty="0"/>
              <a:t>all uses of ML for math research</a:t>
            </a:r>
          </a:p>
        </p:txBody>
      </p:sp>
      <p:sp>
        <p:nvSpPr>
          <p:cNvPr id="3" name="Content Placeholder 2">
            <a:extLst>
              <a:ext uri="{FF2B5EF4-FFF2-40B4-BE49-F238E27FC236}">
                <a16:creationId xmlns:a16="http://schemas.microsoft.com/office/drawing/2014/main" id="{2D2AE8BF-4F48-0827-0210-62ED6D6CC878}"/>
              </a:ext>
            </a:extLst>
          </p:cNvPr>
          <p:cNvSpPr>
            <a:spLocks noGrp="1"/>
          </p:cNvSpPr>
          <p:nvPr>
            <p:ph idx="1"/>
          </p:nvPr>
        </p:nvSpPr>
        <p:spPr/>
        <p:txBody>
          <a:bodyPr/>
          <a:lstStyle/>
          <a:p>
            <a:r>
              <a:rPr lang="en-US" dirty="0"/>
              <a:t>The AI only engages with only superficial aspects of the problem. It does not understand the underlying math</a:t>
            </a:r>
          </a:p>
          <a:p>
            <a:r>
              <a:rPr lang="en-US" dirty="0"/>
              <a:t>The AI does not generate proofs of any complexity.</a:t>
            </a:r>
          </a:p>
          <a:p>
            <a:r>
              <a:rPr lang="en-US" dirty="0"/>
              <a:t>Most of the work is done by the human mathematicians.</a:t>
            </a:r>
          </a:p>
          <a:p>
            <a:r>
              <a:rPr lang="en-US" dirty="0"/>
              <a:t>The AI techniques don’t generalize.  Each technique has been applied successfully to a handful of examples.</a:t>
            </a:r>
          </a:p>
          <a:p>
            <a:r>
              <a:rPr lang="en-US" dirty="0"/>
              <a:t>There are fewer than a dozen or examples of successful applications of deep learning to math research. </a:t>
            </a:r>
          </a:p>
          <a:p>
            <a:r>
              <a:rPr lang="en-US" dirty="0"/>
              <a:t>Wildly overhyped. </a:t>
            </a:r>
          </a:p>
          <a:p>
            <a:endParaRPr lang="en-US" dirty="0"/>
          </a:p>
        </p:txBody>
      </p:sp>
    </p:spTree>
    <p:extLst>
      <p:ext uri="{BB962C8B-B14F-4D97-AF65-F5344CB8AC3E}">
        <p14:creationId xmlns:p14="http://schemas.microsoft.com/office/powerpoint/2010/main" val="4076544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3481-F366-7C51-0DF5-E947D585B43E}"/>
              </a:ext>
            </a:extLst>
          </p:cNvPr>
          <p:cNvSpPr>
            <a:spLocks noGrp="1"/>
          </p:cNvSpPr>
          <p:nvPr>
            <p:ph type="title"/>
          </p:nvPr>
        </p:nvSpPr>
        <p:spPr/>
        <p:txBody>
          <a:bodyPr/>
          <a:lstStyle/>
          <a:p>
            <a:pPr algn="ctr"/>
            <a:r>
              <a:rPr lang="en-US" dirty="0"/>
              <a:t>Very different situation in the natural sciences (physics, chemistry, biology)</a:t>
            </a:r>
          </a:p>
        </p:txBody>
      </p:sp>
      <p:sp>
        <p:nvSpPr>
          <p:cNvPr id="3" name="Content Placeholder 2">
            <a:extLst>
              <a:ext uri="{FF2B5EF4-FFF2-40B4-BE49-F238E27FC236}">
                <a16:creationId xmlns:a16="http://schemas.microsoft.com/office/drawing/2014/main" id="{D72748D4-20AB-D434-B369-C93D712400C6}"/>
              </a:ext>
            </a:extLst>
          </p:cNvPr>
          <p:cNvSpPr>
            <a:spLocks noGrp="1"/>
          </p:cNvSpPr>
          <p:nvPr>
            <p:ph idx="1"/>
          </p:nvPr>
        </p:nvSpPr>
        <p:spPr/>
        <p:txBody>
          <a:bodyPr/>
          <a:lstStyle/>
          <a:p>
            <a:r>
              <a:rPr lang="en-US" dirty="0"/>
              <a:t>Hundreds or thousands of successful applications.</a:t>
            </a:r>
          </a:p>
          <a:p>
            <a:r>
              <a:rPr lang="en-US" dirty="0"/>
              <a:t>Increasingly, well-established techniques.</a:t>
            </a:r>
          </a:p>
          <a:p>
            <a:r>
              <a:rPr lang="en-US" dirty="0"/>
              <a:t>Less hype, though still plenty.</a:t>
            </a:r>
          </a:p>
          <a:p>
            <a:pPr marL="0" indent="0">
              <a:buNone/>
            </a:pPr>
            <a:endParaRPr lang="en-US" dirty="0"/>
          </a:p>
          <a:p>
            <a:endParaRPr lang="en-US" dirty="0"/>
          </a:p>
        </p:txBody>
      </p:sp>
    </p:spTree>
    <p:extLst>
      <p:ext uri="{BB962C8B-B14F-4D97-AF65-F5344CB8AC3E}">
        <p14:creationId xmlns:p14="http://schemas.microsoft.com/office/powerpoint/2010/main" val="1797064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3BCE-3D05-816A-E653-BB5A017D4FDC}"/>
              </a:ext>
            </a:extLst>
          </p:cNvPr>
          <p:cNvSpPr>
            <a:spLocks noGrp="1"/>
          </p:cNvSpPr>
          <p:nvPr>
            <p:ph type="title"/>
          </p:nvPr>
        </p:nvSpPr>
        <p:spPr/>
        <p:txBody>
          <a:bodyPr/>
          <a:lstStyle/>
          <a:p>
            <a:pPr algn="ctr"/>
            <a:r>
              <a:rPr lang="en-US" dirty="0"/>
              <a:t>Using ChatGPT to generate proofs</a:t>
            </a:r>
          </a:p>
        </p:txBody>
      </p:sp>
      <p:sp>
        <p:nvSpPr>
          <p:cNvPr id="3" name="Content Placeholder 2">
            <a:extLst>
              <a:ext uri="{FF2B5EF4-FFF2-40B4-BE49-F238E27FC236}">
                <a16:creationId xmlns:a16="http://schemas.microsoft.com/office/drawing/2014/main" id="{667EF263-2AC8-FEDF-37C7-47EDEE772002}"/>
              </a:ext>
            </a:extLst>
          </p:cNvPr>
          <p:cNvSpPr>
            <a:spLocks noGrp="1"/>
          </p:cNvSpPr>
          <p:nvPr>
            <p:ph idx="1"/>
          </p:nvPr>
        </p:nvSpPr>
        <p:spPr/>
        <p:txBody>
          <a:bodyPr>
            <a:normAutofit lnSpcReduction="10000"/>
          </a:bodyPr>
          <a:lstStyle/>
          <a:p>
            <a:pPr marL="0" indent="0">
              <a:buNone/>
            </a:pPr>
            <a:r>
              <a:rPr lang="en-US" dirty="0"/>
              <a:t>If it has seen the proof in the training set, it can regurgitate it.</a:t>
            </a:r>
          </a:p>
          <a:p>
            <a:pPr marL="0" indent="0">
              <a:buNone/>
            </a:pPr>
            <a:r>
              <a:rPr lang="en-US" dirty="0"/>
              <a:t>If it has seen a proof of a very similar result, it can sometimes adapt it. </a:t>
            </a:r>
          </a:p>
          <a:p>
            <a:pPr marL="0" indent="0">
              <a:buNone/>
            </a:pPr>
            <a:r>
              <a:rPr lang="en-US" dirty="0"/>
              <a:t>Otherwise, it pretty much reliably outputs an incorrect proof.</a:t>
            </a:r>
            <a:br>
              <a:rPr lang="en-US" dirty="0"/>
            </a:br>
            <a:r>
              <a:rPr lang="en-US" dirty="0"/>
              <a:t>ChatGPT:</a:t>
            </a:r>
          </a:p>
          <a:p>
            <a:r>
              <a:rPr lang="en-US" dirty="0"/>
              <a:t>Doesn’t understand what a logical sequence of thought is.</a:t>
            </a:r>
          </a:p>
          <a:p>
            <a:r>
              <a:rPr lang="en-US" dirty="0"/>
              <a:t>Doesn’t know how to say, “I don’t know”. It prefers to make things up.</a:t>
            </a:r>
            <a:br>
              <a:rPr lang="en-US" dirty="0"/>
            </a:br>
            <a:br>
              <a:rPr lang="en-US" dirty="0"/>
            </a:br>
            <a:endParaRPr lang="en-US" dirty="0"/>
          </a:p>
        </p:txBody>
      </p:sp>
    </p:spTree>
    <p:extLst>
      <p:ext uri="{BB962C8B-B14F-4D97-AF65-F5344CB8AC3E}">
        <p14:creationId xmlns:p14="http://schemas.microsoft.com/office/powerpoint/2010/main" val="1790928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8A69-6CE7-585C-F808-000ECD435C13}"/>
              </a:ext>
            </a:extLst>
          </p:cNvPr>
          <p:cNvSpPr>
            <a:spLocks noGrp="1"/>
          </p:cNvSpPr>
          <p:nvPr>
            <p:ph type="title"/>
          </p:nvPr>
        </p:nvSpPr>
        <p:spPr/>
        <p:txBody>
          <a:bodyPr>
            <a:normAutofit/>
          </a:bodyPr>
          <a:lstStyle/>
          <a:p>
            <a:pPr algn="ctr"/>
            <a:r>
              <a:rPr lang="en-US" dirty="0"/>
              <a:t>Using Large Language Models to solve</a:t>
            </a:r>
            <a:br>
              <a:rPr lang="en-US" dirty="0"/>
            </a:br>
            <a:r>
              <a:rPr lang="en-US" dirty="0"/>
              <a:t>word problems from elementary math</a:t>
            </a:r>
          </a:p>
        </p:txBody>
      </p:sp>
      <p:sp>
        <p:nvSpPr>
          <p:cNvPr id="3" name="Content Placeholder 2">
            <a:extLst>
              <a:ext uri="{FF2B5EF4-FFF2-40B4-BE49-F238E27FC236}">
                <a16:creationId xmlns:a16="http://schemas.microsoft.com/office/drawing/2014/main" id="{C5CAEC13-E7D3-9AE9-9F79-FF8DF087BC30}"/>
              </a:ext>
            </a:extLst>
          </p:cNvPr>
          <p:cNvSpPr>
            <a:spLocks noGrp="1"/>
          </p:cNvSpPr>
          <p:nvPr>
            <p:ph idx="1"/>
          </p:nvPr>
        </p:nvSpPr>
        <p:spPr/>
        <p:txBody>
          <a:bodyPr/>
          <a:lstStyle/>
          <a:p>
            <a:pPr marL="0" indent="0">
              <a:buNone/>
            </a:pPr>
            <a:r>
              <a:rPr lang="en-US" dirty="0"/>
              <a:t>Increasingly successful but still unreliable.</a:t>
            </a:r>
          </a:p>
        </p:txBody>
      </p:sp>
    </p:spTree>
    <p:extLst>
      <p:ext uri="{BB962C8B-B14F-4D97-AF65-F5344CB8AC3E}">
        <p14:creationId xmlns:p14="http://schemas.microsoft.com/office/powerpoint/2010/main" val="1543125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F037-C11C-7F6D-1A3D-ECBA0F19178B}"/>
              </a:ext>
            </a:extLst>
          </p:cNvPr>
          <p:cNvSpPr>
            <a:spLocks noGrp="1"/>
          </p:cNvSpPr>
          <p:nvPr>
            <p:ph type="title"/>
          </p:nvPr>
        </p:nvSpPr>
        <p:spPr/>
        <p:txBody>
          <a:bodyPr/>
          <a:lstStyle/>
          <a:p>
            <a:pPr algn="ctr"/>
            <a:r>
              <a:rPr lang="en-US" dirty="0"/>
              <a:t>Approaches with LLMs</a:t>
            </a:r>
          </a:p>
        </p:txBody>
      </p:sp>
      <p:sp>
        <p:nvSpPr>
          <p:cNvPr id="3" name="Content Placeholder 2">
            <a:extLst>
              <a:ext uri="{FF2B5EF4-FFF2-40B4-BE49-F238E27FC236}">
                <a16:creationId xmlns:a16="http://schemas.microsoft.com/office/drawing/2014/main" id="{3814D246-D115-2088-8ACB-383C76A2363A}"/>
              </a:ext>
            </a:extLst>
          </p:cNvPr>
          <p:cNvSpPr>
            <a:spLocks noGrp="1"/>
          </p:cNvSpPr>
          <p:nvPr>
            <p:ph sz="half" idx="1"/>
          </p:nvPr>
        </p:nvSpPr>
        <p:spPr/>
        <p:txBody>
          <a:bodyPr>
            <a:normAutofit fontScale="92500" lnSpcReduction="20000"/>
          </a:bodyPr>
          <a:lstStyle/>
          <a:p>
            <a:r>
              <a:rPr lang="en-US" dirty="0"/>
              <a:t>Generate:</a:t>
            </a:r>
          </a:p>
          <a:p>
            <a:pPr lvl="1"/>
            <a:r>
              <a:rPr lang="en-US" dirty="0"/>
              <a:t>The answer directly</a:t>
            </a:r>
          </a:p>
          <a:p>
            <a:pPr lvl="1"/>
            <a:r>
              <a:rPr lang="en-US" dirty="0"/>
              <a:t>Code (Python, Mathematica) to compute the answer</a:t>
            </a:r>
          </a:p>
          <a:p>
            <a:pPr lvl="1"/>
            <a:r>
              <a:rPr lang="en-US" dirty="0"/>
              <a:t>Proof verification specifications (Coq, Lean)</a:t>
            </a:r>
          </a:p>
          <a:p>
            <a:r>
              <a:rPr lang="en-US" dirty="0"/>
              <a:t>Prompt</a:t>
            </a:r>
          </a:p>
          <a:p>
            <a:pPr lvl="1"/>
            <a:r>
              <a:rPr lang="en-US" dirty="0"/>
              <a:t>Zero-shot (just the question)</a:t>
            </a:r>
          </a:p>
          <a:p>
            <a:pPr lvl="1"/>
            <a:r>
              <a:rPr lang="en-US" dirty="0"/>
              <a:t>Few-shot</a:t>
            </a:r>
          </a:p>
          <a:p>
            <a:pPr lvl="1"/>
            <a:r>
              <a:rPr lang="en-US" dirty="0"/>
              <a:t>Many-shot (dozens of examples)</a:t>
            </a:r>
          </a:p>
          <a:p>
            <a:pPr lvl="1"/>
            <a:r>
              <a:rPr lang="en-US" dirty="0"/>
              <a:t>Cheerleading (“Let’s think step by step”)</a:t>
            </a:r>
          </a:p>
          <a:p>
            <a:pPr lvl="1"/>
            <a:r>
              <a:rPr lang="en-US" dirty="0"/>
              <a:t>Self-correction</a:t>
            </a:r>
          </a:p>
          <a:p>
            <a:r>
              <a:rPr lang="en-US" dirty="0"/>
              <a:t>Plug-ins</a:t>
            </a:r>
          </a:p>
        </p:txBody>
      </p:sp>
      <p:sp>
        <p:nvSpPr>
          <p:cNvPr id="4" name="Content Placeholder 3">
            <a:extLst>
              <a:ext uri="{FF2B5EF4-FFF2-40B4-BE49-F238E27FC236}">
                <a16:creationId xmlns:a16="http://schemas.microsoft.com/office/drawing/2014/main" id="{77323D30-FD37-A69C-69D4-EBAB73987CC8}"/>
              </a:ext>
            </a:extLst>
          </p:cNvPr>
          <p:cNvSpPr>
            <a:spLocks noGrp="1"/>
          </p:cNvSpPr>
          <p:nvPr>
            <p:ph sz="half" idx="2"/>
          </p:nvPr>
        </p:nvSpPr>
        <p:spPr/>
        <p:txBody>
          <a:bodyPr>
            <a:normAutofit fontScale="92500" lnSpcReduction="20000"/>
          </a:bodyPr>
          <a:lstStyle/>
          <a:p>
            <a:r>
              <a:rPr lang="en-US" dirty="0"/>
              <a:t>Fine turning</a:t>
            </a:r>
          </a:p>
          <a:p>
            <a:r>
              <a:rPr lang="en-US" dirty="0"/>
              <a:t>Integrate external resources</a:t>
            </a:r>
          </a:p>
          <a:p>
            <a:pPr lvl="1"/>
            <a:r>
              <a:rPr lang="en-US" dirty="0"/>
              <a:t>Knowledge bases / knowledge graphs</a:t>
            </a:r>
          </a:p>
          <a:p>
            <a:pPr lvl="1"/>
            <a:r>
              <a:rPr lang="en-US" dirty="0"/>
              <a:t>Wikipedia, WordNet …</a:t>
            </a:r>
          </a:p>
          <a:p>
            <a:r>
              <a:rPr lang="en-US" dirty="0"/>
              <a:t>Preprocess training/test data</a:t>
            </a:r>
          </a:p>
          <a:p>
            <a:r>
              <a:rPr lang="en-US" dirty="0"/>
              <a:t>Specialized tokenizer/ embeddings</a:t>
            </a:r>
          </a:p>
          <a:p>
            <a:r>
              <a:rPr lang="en-US" dirty="0"/>
              <a:t>Multimodal</a:t>
            </a:r>
          </a:p>
          <a:p>
            <a:r>
              <a:rPr lang="en-US" dirty="0"/>
              <a:t>User interaction (little studied)</a:t>
            </a:r>
          </a:p>
        </p:txBody>
      </p:sp>
    </p:spTree>
    <p:extLst>
      <p:ext uri="{BB962C8B-B14F-4D97-AF65-F5344CB8AC3E}">
        <p14:creationId xmlns:p14="http://schemas.microsoft.com/office/powerpoint/2010/main" val="1219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D756-D219-5E58-1FF5-4C7B7751A1CC}"/>
              </a:ext>
            </a:extLst>
          </p:cNvPr>
          <p:cNvSpPr>
            <a:spLocks noGrp="1"/>
          </p:cNvSpPr>
          <p:nvPr>
            <p:ph type="title"/>
          </p:nvPr>
        </p:nvSpPr>
        <p:spPr/>
        <p:txBody>
          <a:bodyPr/>
          <a:lstStyle/>
          <a:p>
            <a:r>
              <a:rPr lang="en-US" dirty="0"/>
              <a:t>Yesterday’s News: Deep Mind announcement</a:t>
            </a:r>
          </a:p>
        </p:txBody>
      </p:sp>
      <p:sp>
        <p:nvSpPr>
          <p:cNvPr id="3" name="Content Placeholder 2">
            <a:extLst>
              <a:ext uri="{FF2B5EF4-FFF2-40B4-BE49-F238E27FC236}">
                <a16:creationId xmlns:a16="http://schemas.microsoft.com/office/drawing/2014/main" id="{C88107ED-F97D-A4B2-BB12-2676F52C5447}"/>
              </a:ext>
            </a:extLst>
          </p:cNvPr>
          <p:cNvSpPr>
            <a:spLocks noGrp="1"/>
          </p:cNvSpPr>
          <p:nvPr>
            <p:ph idx="1"/>
          </p:nvPr>
        </p:nvSpPr>
        <p:spPr/>
        <p:txBody>
          <a:bodyPr>
            <a:noAutofit/>
          </a:bodyPr>
          <a:lstStyle/>
          <a:p>
            <a:pPr marL="0" indent="0" algn="ctr">
              <a:buNone/>
            </a:pPr>
            <a:r>
              <a:rPr lang="en-US" sz="6600" b="1" dirty="0"/>
              <a:t>AI achieves silver-medal standard solving International Mathematical Olympiad     problems </a:t>
            </a:r>
          </a:p>
          <a:p>
            <a:pPr marL="0" indent="0" algn="ctr">
              <a:buNone/>
            </a:pPr>
            <a:r>
              <a:rPr lang="en-US" sz="4000" dirty="0"/>
              <a:t>(sort of)</a:t>
            </a:r>
          </a:p>
        </p:txBody>
      </p:sp>
    </p:spTree>
    <p:extLst>
      <p:ext uri="{BB962C8B-B14F-4D97-AF65-F5344CB8AC3E}">
        <p14:creationId xmlns:p14="http://schemas.microsoft.com/office/powerpoint/2010/main" val="3348071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F93B-A553-66D5-D98C-03617392D62F}"/>
              </a:ext>
            </a:extLst>
          </p:cNvPr>
          <p:cNvSpPr>
            <a:spLocks noGrp="1"/>
          </p:cNvSpPr>
          <p:nvPr>
            <p:ph type="title"/>
          </p:nvPr>
        </p:nvSpPr>
        <p:spPr/>
        <p:txBody>
          <a:bodyPr/>
          <a:lstStyle/>
          <a:p>
            <a:pPr algn="ctr"/>
            <a:r>
              <a:rPr lang="en-US" dirty="0"/>
              <a:t>Problems in execution</a:t>
            </a:r>
          </a:p>
        </p:txBody>
      </p:sp>
      <p:sp>
        <p:nvSpPr>
          <p:cNvPr id="3" name="Content Placeholder 2">
            <a:extLst>
              <a:ext uri="{FF2B5EF4-FFF2-40B4-BE49-F238E27FC236}">
                <a16:creationId xmlns:a16="http://schemas.microsoft.com/office/drawing/2014/main" id="{CA291EEE-5594-95A6-905E-546682DEBB23}"/>
              </a:ext>
            </a:extLst>
          </p:cNvPr>
          <p:cNvSpPr>
            <a:spLocks noGrp="1"/>
          </p:cNvSpPr>
          <p:nvPr>
            <p:ph idx="1"/>
          </p:nvPr>
        </p:nvSpPr>
        <p:spPr/>
        <p:txBody>
          <a:bodyPr/>
          <a:lstStyle/>
          <a:p>
            <a:r>
              <a:rPr lang="en-US" dirty="0"/>
              <a:t>Failure to understand language. The word “not” is a particular problem.</a:t>
            </a:r>
          </a:p>
          <a:p>
            <a:r>
              <a:rPr lang="en-US" dirty="0"/>
              <a:t>Failure to understand the real-world setting.</a:t>
            </a:r>
          </a:p>
          <a:p>
            <a:r>
              <a:rPr lang="en-US" dirty="0"/>
              <a:t>Poor understanding of space and physical processes, </a:t>
            </a:r>
            <a:br>
              <a:rPr lang="en-US" dirty="0"/>
            </a:br>
            <a:r>
              <a:rPr lang="en-US" dirty="0"/>
              <a:t>Unreliable understanding of time.</a:t>
            </a:r>
          </a:p>
          <a:p>
            <a:r>
              <a:rPr lang="en-US" dirty="0"/>
              <a:t>Failure to think through extended chains of thought.</a:t>
            </a:r>
          </a:p>
          <a:p>
            <a:pPr marL="0" indent="0">
              <a:buNone/>
            </a:pP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205919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EDC14-825C-AAEA-4736-5EADC4E95185}"/>
              </a:ext>
            </a:extLst>
          </p:cNvPr>
          <p:cNvSpPr>
            <a:spLocks noGrp="1"/>
          </p:cNvSpPr>
          <p:nvPr>
            <p:ph type="title"/>
          </p:nvPr>
        </p:nvSpPr>
        <p:spPr/>
        <p:txBody>
          <a:bodyPr/>
          <a:lstStyle/>
          <a:p>
            <a:pPr algn="ctr"/>
            <a:r>
              <a:rPr lang="en-US" dirty="0"/>
              <a:t>Problems in evaluation</a:t>
            </a:r>
          </a:p>
        </p:txBody>
      </p:sp>
      <p:sp>
        <p:nvSpPr>
          <p:cNvPr id="3" name="Content Placeholder 2">
            <a:extLst>
              <a:ext uri="{FF2B5EF4-FFF2-40B4-BE49-F238E27FC236}">
                <a16:creationId xmlns:a16="http://schemas.microsoft.com/office/drawing/2014/main" id="{0A2C4024-CAE7-AC0B-9EC6-920D8DC16082}"/>
              </a:ext>
            </a:extLst>
          </p:cNvPr>
          <p:cNvSpPr>
            <a:spLocks noGrp="1"/>
          </p:cNvSpPr>
          <p:nvPr>
            <p:ph idx="1"/>
          </p:nvPr>
        </p:nvSpPr>
        <p:spPr/>
        <p:txBody>
          <a:bodyPr/>
          <a:lstStyle/>
          <a:p>
            <a:r>
              <a:rPr lang="en-US" dirty="0"/>
              <a:t>Test sets were developed to test humans, who have different limitations.  Problems that are too easy for people (e.g. counting) are not tested.</a:t>
            </a:r>
          </a:p>
          <a:p>
            <a:r>
              <a:rPr lang="en-US" dirty="0"/>
              <a:t>Test sets are of uneven quality</a:t>
            </a:r>
          </a:p>
          <a:p>
            <a:r>
              <a:rPr lang="en-US" dirty="0"/>
              <a:t>Test sets may have been used in training (“data leakage”).</a:t>
            </a:r>
          </a:p>
          <a:p>
            <a:r>
              <a:rPr lang="en-US" dirty="0"/>
              <a:t>Test sets have artifacts. E.g. in one test set “every” indicated that you should multiply but “each” meant you should divide.</a:t>
            </a:r>
          </a:p>
          <a:p>
            <a:r>
              <a:rPr lang="en-US" dirty="0"/>
              <a:t>AI systems get patched so that specific problems get solved correctly but the general idea is not learned.</a:t>
            </a:r>
          </a:p>
        </p:txBody>
      </p:sp>
    </p:spTree>
    <p:extLst>
      <p:ext uri="{BB962C8B-B14F-4D97-AF65-F5344CB8AC3E}">
        <p14:creationId xmlns:p14="http://schemas.microsoft.com/office/powerpoint/2010/main" val="621125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9D47-EBAD-8A03-1244-DC0C4EB17BCE}"/>
              </a:ext>
            </a:extLst>
          </p:cNvPr>
          <p:cNvSpPr>
            <a:spLocks noGrp="1"/>
          </p:cNvSpPr>
          <p:nvPr>
            <p:ph type="title"/>
          </p:nvPr>
        </p:nvSpPr>
        <p:spPr/>
        <p:txBody>
          <a:bodyPr/>
          <a:lstStyle/>
          <a:p>
            <a:pPr algn="ctr"/>
            <a:r>
              <a:rPr lang="en-US" dirty="0"/>
              <a:t>Experiment on GPT-4 by </a:t>
            </a:r>
            <a:r>
              <a:rPr lang="en-US" dirty="0" err="1"/>
              <a:t>Yejin</a:t>
            </a:r>
            <a:r>
              <a:rPr lang="en-US" dirty="0"/>
              <a:t> Choi</a:t>
            </a:r>
          </a:p>
        </p:txBody>
      </p:sp>
      <p:sp>
        <p:nvSpPr>
          <p:cNvPr id="3" name="Content Placeholder 2">
            <a:extLst>
              <a:ext uri="{FF2B5EF4-FFF2-40B4-BE49-F238E27FC236}">
                <a16:creationId xmlns:a16="http://schemas.microsoft.com/office/drawing/2014/main" id="{DF65532E-7921-7506-0365-AF6A752AD9A7}"/>
              </a:ext>
            </a:extLst>
          </p:cNvPr>
          <p:cNvSpPr>
            <a:spLocks noGrp="1"/>
          </p:cNvSpPr>
          <p:nvPr>
            <p:ph idx="1"/>
          </p:nvPr>
        </p:nvSpPr>
        <p:spPr/>
        <p:txBody>
          <a:bodyPr/>
          <a:lstStyle/>
          <a:p>
            <a:pPr marL="0" indent="0">
              <a:buNone/>
            </a:pPr>
            <a:r>
              <a:rPr lang="en-US" dirty="0"/>
              <a:t>4/18/23. </a:t>
            </a:r>
            <a:r>
              <a:rPr lang="en-US" b="1" dirty="0"/>
              <a:t>Experiment 1</a:t>
            </a:r>
            <a:r>
              <a:rPr lang="en-US" dirty="0"/>
              <a:t>. </a:t>
            </a:r>
          </a:p>
          <a:p>
            <a:endParaRPr lang="en-US" dirty="0"/>
          </a:p>
          <a:p>
            <a:r>
              <a:rPr lang="en-US" b="1" dirty="0"/>
              <a:t>Prompt: </a:t>
            </a:r>
            <a:r>
              <a:rPr lang="en-US" dirty="0"/>
              <a:t>I left 5 cloths to dry out in the Sun. It took them 5 hours to dry completely. How long would it take to dry 30 clothes? </a:t>
            </a:r>
          </a:p>
          <a:p>
            <a:endParaRPr lang="en-US" dirty="0"/>
          </a:p>
          <a:p>
            <a:r>
              <a:rPr lang="en-US" b="1" dirty="0"/>
              <a:t>GPT-4:</a:t>
            </a:r>
            <a:r>
              <a:rPr lang="en-US" dirty="0"/>
              <a:t> 30 hours.</a:t>
            </a:r>
          </a:p>
          <a:p>
            <a:endParaRPr lang="en-US" dirty="0"/>
          </a:p>
        </p:txBody>
      </p:sp>
    </p:spTree>
    <p:extLst>
      <p:ext uri="{BB962C8B-B14F-4D97-AF65-F5344CB8AC3E}">
        <p14:creationId xmlns:p14="http://schemas.microsoft.com/office/powerpoint/2010/main" val="342801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9D47-EBAD-8A03-1244-DC0C4EB17BCE}"/>
              </a:ext>
            </a:extLst>
          </p:cNvPr>
          <p:cNvSpPr>
            <a:spLocks noGrp="1"/>
          </p:cNvSpPr>
          <p:nvPr>
            <p:ph type="title"/>
          </p:nvPr>
        </p:nvSpPr>
        <p:spPr/>
        <p:txBody>
          <a:bodyPr/>
          <a:lstStyle/>
          <a:p>
            <a:pPr algn="ctr"/>
            <a:r>
              <a:rPr lang="en-US" dirty="0" err="1"/>
              <a:t>Yejin</a:t>
            </a:r>
            <a:r>
              <a:rPr lang="en-US" dirty="0"/>
              <a:t> Choi’s experiments </a:t>
            </a:r>
            <a:r>
              <a:rPr lang="en-US" dirty="0" err="1"/>
              <a:t>cntd</a:t>
            </a:r>
            <a:r>
              <a:rPr lang="en-US" dirty="0"/>
              <a:t>.</a:t>
            </a:r>
          </a:p>
        </p:txBody>
      </p:sp>
      <p:sp>
        <p:nvSpPr>
          <p:cNvPr id="3" name="Content Placeholder 2">
            <a:extLst>
              <a:ext uri="{FF2B5EF4-FFF2-40B4-BE49-F238E27FC236}">
                <a16:creationId xmlns:a16="http://schemas.microsoft.com/office/drawing/2014/main" id="{DF65532E-7921-7506-0365-AF6A752AD9A7}"/>
              </a:ext>
            </a:extLst>
          </p:cNvPr>
          <p:cNvSpPr>
            <a:spLocks noGrp="1"/>
          </p:cNvSpPr>
          <p:nvPr>
            <p:ph idx="1"/>
          </p:nvPr>
        </p:nvSpPr>
        <p:spPr/>
        <p:txBody>
          <a:bodyPr/>
          <a:lstStyle/>
          <a:p>
            <a:pPr marL="0" indent="0">
              <a:buNone/>
            </a:pPr>
            <a:r>
              <a:rPr lang="en-US" dirty="0"/>
              <a:t>6/18/23. GPT-4 got the answer to Experiment 1 correct.</a:t>
            </a:r>
          </a:p>
          <a:p>
            <a:endParaRPr lang="en-US" b="1" dirty="0"/>
          </a:p>
          <a:p>
            <a:pPr marL="0" indent="0">
              <a:buNone/>
            </a:pPr>
            <a:r>
              <a:rPr lang="en-US" b="1" dirty="0"/>
              <a:t>Experiment 2:</a:t>
            </a:r>
          </a:p>
          <a:p>
            <a:endParaRPr lang="en-US" b="1" dirty="0"/>
          </a:p>
          <a:p>
            <a:r>
              <a:rPr lang="en-US" b="1" dirty="0"/>
              <a:t>Prompt: </a:t>
            </a:r>
            <a:r>
              <a:rPr lang="en-US" dirty="0"/>
              <a:t>If it takes 10 hours to dry 5 clothes, how long would it take 20 clothes to dry in the sun?</a:t>
            </a:r>
          </a:p>
          <a:p>
            <a:endParaRPr lang="en-US" dirty="0"/>
          </a:p>
          <a:p>
            <a:r>
              <a:rPr lang="en-US" b="1" dirty="0"/>
              <a:t>GPT-4: </a:t>
            </a:r>
            <a:r>
              <a:rPr lang="en-US" dirty="0"/>
              <a:t>40 hours</a:t>
            </a:r>
          </a:p>
          <a:p>
            <a:endParaRPr lang="en-US" dirty="0"/>
          </a:p>
        </p:txBody>
      </p:sp>
    </p:spTree>
    <p:extLst>
      <p:ext uri="{BB962C8B-B14F-4D97-AF65-F5344CB8AC3E}">
        <p14:creationId xmlns:p14="http://schemas.microsoft.com/office/powerpoint/2010/main" val="371203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9D47-EBAD-8A03-1244-DC0C4EB17BCE}"/>
              </a:ext>
            </a:extLst>
          </p:cNvPr>
          <p:cNvSpPr>
            <a:spLocks noGrp="1"/>
          </p:cNvSpPr>
          <p:nvPr>
            <p:ph type="title"/>
          </p:nvPr>
        </p:nvSpPr>
        <p:spPr/>
        <p:txBody>
          <a:bodyPr/>
          <a:lstStyle/>
          <a:p>
            <a:pPr algn="ctr"/>
            <a:r>
              <a:rPr lang="en-US" dirty="0" err="1"/>
              <a:t>Yejin</a:t>
            </a:r>
            <a:r>
              <a:rPr lang="en-US" dirty="0"/>
              <a:t> Choi’s experiment </a:t>
            </a:r>
            <a:r>
              <a:rPr lang="en-US" dirty="0" err="1"/>
              <a:t>cntd</a:t>
            </a:r>
            <a:r>
              <a:rPr lang="en-US" dirty="0"/>
              <a:t>.</a:t>
            </a:r>
          </a:p>
        </p:txBody>
      </p:sp>
      <p:sp>
        <p:nvSpPr>
          <p:cNvPr id="3" name="Content Placeholder 2">
            <a:extLst>
              <a:ext uri="{FF2B5EF4-FFF2-40B4-BE49-F238E27FC236}">
                <a16:creationId xmlns:a16="http://schemas.microsoft.com/office/drawing/2014/main" id="{DF65532E-7921-7506-0365-AF6A752AD9A7}"/>
              </a:ext>
            </a:extLst>
          </p:cNvPr>
          <p:cNvSpPr>
            <a:spLocks noGrp="1"/>
          </p:cNvSpPr>
          <p:nvPr>
            <p:ph idx="1"/>
          </p:nvPr>
        </p:nvSpPr>
        <p:spPr/>
        <p:txBody>
          <a:bodyPr/>
          <a:lstStyle/>
          <a:p>
            <a:pPr marL="0" indent="0">
              <a:buNone/>
            </a:pPr>
            <a:r>
              <a:rPr lang="en-US" dirty="0"/>
              <a:t>8/13/23. GPT-4 got the answer to both Experiments 1 and 2 correct.</a:t>
            </a:r>
          </a:p>
          <a:p>
            <a:endParaRPr lang="en-US" b="1" dirty="0"/>
          </a:p>
          <a:p>
            <a:pPr marL="0" indent="0">
              <a:buNone/>
            </a:pPr>
            <a:r>
              <a:rPr lang="en-US" b="1" dirty="0"/>
              <a:t>Experiment 3:</a:t>
            </a:r>
          </a:p>
          <a:p>
            <a:endParaRPr lang="en-US" b="1" dirty="0"/>
          </a:p>
          <a:p>
            <a:r>
              <a:rPr lang="en-US" b="1" dirty="0"/>
              <a:t>Prompt: </a:t>
            </a:r>
            <a:r>
              <a:rPr lang="en-US" dirty="0"/>
              <a:t>Suppose it takes 3 hours to dry a shirt and 5 hours to dry a pair of pants in the sun. How long would it take to dry two shirts?</a:t>
            </a:r>
          </a:p>
          <a:p>
            <a:endParaRPr lang="en-US" dirty="0"/>
          </a:p>
          <a:p>
            <a:r>
              <a:rPr lang="en-US" b="1" dirty="0"/>
              <a:t>GPT-4: </a:t>
            </a:r>
            <a:r>
              <a:rPr lang="en-US" dirty="0"/>
              <a:t>Six hours</a:t>
            </a:r>
          </a:p>
          <a:p>
            <a:endParaRPr lang="en-US" dirty="0"/>
          </a:p>
        </p:txBody>
      </p:sp>
    </p:spTree>
    <p:extLst>
      <p:ext uri="{BB962C8B-B14F-4D97-AF65-F5344CB8AC3E}">
        <p14:creationId xmlns:p14="http://schemas.microsoft.com/office/powerpoint/2010/main" val="23286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83C4-48AD-CA15-4D4D-DBE9B1559160}"/>
              </a:ext>
            </a:extLst>
          </p:cNvPr>
          <p:cNvSpPr>
            <a:spLocks noGrp="1"/>
          </p:cNvSpPr>
          <p:nvPr>
            <p:ph type="title"/>
          </p:nvPr>
        </p:nvSpPr>
        <p:spPr>
          <a:xfrm>
            <a:off x="838200" y="365125"/>
            <a:ext cx="10515600" cy="752475"/>
          </a:xfrm>
        </p:spPr>
        <p:txBody>
          <a:bodyPr/>
          <a:lstStyle/>
          <a:p>
            <a:pPr algn="ctr"/>
            <a:r>
              <a:rPr lang="en-US" dirty="0"/>
              <a:t>My follow-up experiment 7/11/2024</a:t>
            </a:r>
          </a:p>
        </p:txBody>
      </p:sp>
      <p:sp>
        <p:nvSpPr>
          <p:cNvPr id="3" name="Content Placeholder 2">
            <a:extLst>
              <a:ext uri="{FF2B5EF4-FFF2-40B4-BE49-F238E27FC236}">
                <a16:creationId xmlns:a16="http://schemas.microsoft.com/office/drawing/2014/main" id="{FD9B1904-E8AB-E039-431E-C55AEC37AC28}"/>
              </a:ext>
            </a:extLst>
          </p:cNvPr>
          <p:cNvSpPr>
            <a:spLocks noGrp="1"/>
          </p:cNvSpPr>
          <p:nvPr>
            <p:ph sz="half" idx="1"/>
          </p:nvPr>
        </p:nvSpPr>
        <p:spPr>
          <a:xfrm>
            <a:off x="838200" y="1825625"/>
            <a:ext cx="3182257" cy="4351338"/>
          </a:xfrm>
        </p:spPr>
        <p:txBody>
          <a:bodyPr/>
          <a:lstStyle/>
          <a:p>
            <a:pPr marL="0" indent="0">
              <a:buNone/>
            </a:pPr>
            <a:r>
              <a:rPr lang="en-US" dirty="0"/>
              <a:t>GPT-4o now gets </a:t>
            </a:r>
            <a:r>
              <a:rPr lang="en-US" dirty="0" err="1"/>
              <a:t>Yejin’s</a:t>
            </a:r>
            <a:r>
              <a:rPr lang="en-US" dirty="0"/>
              <a:t> experiment 3 right. However:</a:t>
            </a:r>
            <a:br>
              <a:rPr lang="en-US" dirty="0"/>
            </a:br>
            <a:endParaRPr lang="en-US" dirty="0"/>
          </a:p>
        </p:txBody>
      </p:sp>
      <p:pic>
        <p:nvPicPr>
          <p:cNvPr id="10" name="Content Placeholder 9" descr="A screenshot of a computer">
            <a:extLst>
              <a:ext uri="{FF2B5EF4-FFF2-40B4-BE49-F238E27FC236}">
                <a16:creationId xmlns:a16="http://schemas.microsoft.com/office/drawing/2014/main" id="{415B5239-19A0-A280-A0F9-9DB067DF603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571" y="1252205"/>
            <a:ext cx="6357258" cy="5273014"/>
          </a:xfrm>
        </p:spPr>
      </p:pic>
    </p:spTree>
    <p:extLst>
      <p:ext uri="{BB962C8B-B14F-4D97-AF65-F5344CB8AC3E}">
        <p14:creationId xmlns:p14="http://schemas.microsoft.com/office/powerpoint/2010/main" val="50118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DD65CB-47A4-CF12-E071-F77EA9EA0B5D}"/>
              </a:ext>
            </a:extLst>
          </p:cNvPr>
          <p:cNvSpPr>
            <a:spLocks noGrp="1"/>
          </p:cNvSpPr>
          <p:nvPr>
            <p:ph type="title"/>
          </p:nvPr>
        </p:nvSpPr>
        <p:spPr/>
        <p:txBody>
          <a:bodyPr/>
          <a:lstStyle/>
          <a:p>
            <a:pPr algn="ctr"/>
            <a:r>
              <a:rPr lang="en-US" dirty="0"/>
              <a:t>Failure of spatial reasoning </a:t>
            </a:r>
          </a:p>
        </p:txBody>
      </p:sp>
      <p:sp>
        <p:nvSpPr>
          <p:cNvPr id="6" name="Content Placeholder 5">
            <a:extLst>
              <a:ext uri="{FF2B5EF4-FFF2-40B4-BE49-F238E27FC236}">
                <a16:creationId xmlns:a16="http://schemas.microsoft.com/office/drawing/2014/main" id="{AC9BA832-5C2C-5C60-8F19-0EA514B6F24B}"/>
              </a:ext>
            </a:extLst>
          </p:cNvPr>
          <p:cNvSpPr>
            <a:spLocks noGrp="1"/>
          </p:cNvSpPr>
          <p:nvPr>
            <p:ph idx="1"/>
          </p:nvPr>
        </p:nvSpPr>
        <p:spPr/>
        <p:txBody>
          <a:bodyPr/>
          <a:lstStyle/>
          <a:p>
            <a:pPr marL="0" indent="0">
              <a:buNone/>
            </a:pPr>
            <a:r>
              <a:rPr lang="en-US" b="1" dirty="0"/>
              <a:t>Prompt: </a:t>
            </a:r>
            <a:r>
              <a:rPr lang="en-US" dirty="0"/>
              <a:t>Joe says that he lives 10 miles from Lake Michigan, that Beth lives 10 miles from Lake Michigan, and that he and Beth live 100 miles apart. Is it possible that Joe is telling the truth?</a:t>
            </a:r>
          </a:p>
          <a:p>
            <a:pPr marL="0" indent="0">
              <a:buNone/>
            </a:pPr>
            <a:endParaRPr lang="en-US" dirty="0"/>
          </a:p>
          <a:p>
            <a:pPr marL="0" indent="0">
              <a:buNone/>
            </a:pPr>
            <a:r>
              <a:rPr lang="en-US" b="1" dirty="0"/>
              <a:t>Correct answer: </a:t>
            </a:r>
            <a:r>
              <a:rPr lang="en-US" dirty="0"/>
              <a:t>Yes (Lake Michigan is about 300 miles long.)</a:t>
            </a:r>
          </a:p>
          <a:p>
            <a:pPr marL="0" indent="0">
              <a:buNone/>
            </a:pPr>
            <a:endParaRPr lang="en-US" dirty="0"/>
          </a:p>
          <a:p>
            <a:pPr marL="0" indent="0">
              <a:buNone/>
            </a:pPr>
            <a:r>
              <a:rPr lang="en-US" b="1" dirty="0"/>
              <a:t>Chat-GPT-4o, after a long calculation: </a:t>
            </a:r>
            <a:r>
              <a:rPr lang="en-US" dirty="0"/>
              <a:t>No.</a:t>
            </a:r>
          </a:p>
        </p:txBody>
      </p:sp>
    </p:spTree>
    <p:extLst>
      <p:ext uri="{BB962C8B-B14F-4D97-AF65-F5344CB8AC3E}">
        <p14:creationId xmlns:p14="http://schemas.microsoft.com/office/powerpoint/2010/main" val="2229963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9A27-7612-DF71-C668-0C909AD71975}"/>
              </a:ext>
            </a:extLst>
          </p:cNvPr>
          <p:cNvSpPr>
            <a:spLocks noGrp="1"/>
          </p:cNvSpPr>
          <p:nvPr>
            <p:ph type="title"/>
          </p:nvPr>
        </p:nvSpPr>
        <p:spPr/>
        <p:txBody>
          <a:bodyPr/>
          <a:lstStyle/>
          <a:p>
            <a:pPr algn="ctr"/>
            <a:r>
              <a:rPr lang="en-US" dirty="0"/>
              <a:t>International Math Olympiad silver medal</a:t>
            </a:r>
          </a:p>
        </p:txBody>
      </p:sp>
      <p:sp>
        <p:nvSpPr>
          <p:cNvPr id="3" name="Content Placeholder 2">
            <a:extLst>
              <a:ext uri="{FF2B5EF4-FFF2-40B4-BE49-F238E27FC236}">
                <a16:creationId xmlns:a16="http://schemas.microsoft.com/office/drawing/2014/main" id="{0152D42C-9692-B81C-FDF2-F47809ED372D}"/>
              </a:ext>
            </a:extLst>
          </p:cNvPr>
          <p:cNvSpPr>
            <a:spLocks noGrp="1"/>
          </p:cNvSpPr>
          <p:nvPr>
            <p:ph idx="1"/>
          </p:nvPr>
        </p:nvSpPr>
        <p:spPr/>
        <p:txBody>
          <a:bodyPr/>
          <a:lstStyle/>
          <a:p>
            <a:r>
              <a:rPr lang="en-US" dirty="0"/>
              <a:t>Very prestigious competition for top high school math students</a:t>
            </a:r>
          </a:p>
          <a:p>
            <a:r>
              <a:rPr lang="en-US" dirty="0"/>
              <a:t>Six problems. This year, one geometry, one number theory, two algebra, two combinatorics. The Deep Mind system solved the first four.</a:t>
            </a:r>
          </a:p>
          <a:p>
            <a:r>
              <a:rPr lang="en-US" dirty="0"/>
              <a:t>Two separate systems: </a:t>
            </a:r>
            <a:r>
              <a:rPr lang="en-US" dirty="0" err="1"/>
              <a:t>AlphaGeometry</a:t>
            </a:r>
            <a:r>
              <a:rPr lang="en-US" dirty="0"/>
              <a:t> 2* and </a:t>
            </a:r>
            <a:r>
              <a:rPr lang="en-US" dirty="0" err="1"/>
              <a:t>AlphaProof</a:t>
            </a:r>
            <a:r>
              <a:rPr lang="en-US" dirty="0"/>
              <a:t> </a:t>
            </a:r>
          </a:p>
          <a:p>
            <a:pPr marL="0" indent="0">
              <a:buNone/>
            </a:pPr>
            <a:r>
              <a:rPr lang="en-US" dirty="0"/>
              <a:t> </a:t>
            </a:r>
          </a:p>
          <a:p>
            <a:pPr marL="0" indent="0">
              <a:buNone/>
            </a:pPr>
            <a:endParaRPr lang="en-US" dirty="0"/>
          </a:p>
          <a:p>
            <a:pPr marL="0" indent="0">
              <a:buNone/>
            </a:pPr>
            <a:r>
              <a:rPr lang="en-US" dirty="0"/>
              <a:t>* AlphaGeometry2 and its predecessor were built by Trieu Trinh, a PhD student at NYU!</a:t>
            </a:r>
          </a:p>
          <a:p>
            <a:pPr marL="0" indent="0">
              <a:buNone/>
            </a:pPr>
            <a:endParaRPr lang="en-US" dirty="0"/>
          </a:p>
        </p:txBody>
      </p:sp>
    </p:spTree>
    <p:extLst>
      <p:ext uri="{BB962C8B-B14F-4D97-AF65-F5344CB8AC3E}">
        <p14:creationId xmlns:p14="http://schemas.microsoft.com/office/powerpoint/2010/main" val="526583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0D5819-0737-F992-7E20-0D2A681672A1}"/>
              </a:ext>
            </a:extLst>
          </p:cNvPr>
          <p:cNvSpPr>
            <a:spLocks noGrp="1"/>
          </p:cNvSpPr>
          <p:nvPr>
            <p:ph type="title"/>
          </p:nvPr>
        </p:nvSpPr>
        <p:spPr>
          <a:xfrm>
            <a:off x="371094" y="1161288"/>
            <a:ext cx="3438144" cy="1239012"/>
          </a:xfrm>
        </p:spPr>
        <p:txBody>
          <a:bodyPr anchor="ctr">
            <a:normAutofit/>
          </a:bodyPr>
          <a:lstStyle/>
          <a:p>
            <a:r>
              <a:rPr lang="en-US" sz="2800" dirty="0" err="1"/>
              <a:t>AlphaGeometry</a:t>
            </a:r>
            <a:r>
              <a:rPr lang="en-US" sz="2800" dirty="0"/>
              <a:t> 2</a:t>
            </a: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EDC50CE-06B8-A612-90EB-684BDEF7E4FD}"/>
              </a:ext>
            </a:extLst>
          </p:cNvPr>
          <p:cNvSpPr>
            <a:spLocks noGrp="1"/>
          </p:cNvSpPr>
          <p:nvPr>
            <p:ph idx="1"/>
          </p:nvPr>
        </p:nvSpPr>
        <p:spPr>
          <a:xfrm>
            <a:off x="371094" y="2718054"/>
            <a:ext cx="3438906" cy="3207258"/>
          </a:xfrm>
        </p:spPr>
        <p:txBody>
          <a:bodyPr anchor="t">
            <a:normAutofit/>
          </a:bodyPr>
          <a:lstStyle/>
          <a:p>
            <a:r>
              <a:rPr lang="en-US" sz="1700" dirty="0"/>
              <a:t>Finds proofs of geometric theorems that require adding additional points, circles, or lines to complete the proof</a:t>
            </a:r>
          </a:p>
        </p:txBody>
      </p:sp>
      <p:pic>
        <p:nvPicPr>
          <p:cNvPr id="5" name="Picture 4" descr="A diagram of a triangle with a red circle and a red circle with a red circle with a red circle with a red circle with a red circle with a red circle with a red circle with a&#10;&#10;Description automatically generated">
            <a:extLst>
              <a:ext uri="{FF2B5EF4-FFF2-40B4-BE49-F238E27FC236}">
                <a16:creationId xmlns:a16="http://schemas.microsoft.com/office/drawing/2014/main" id="{3DD73136-22BE-2F09-774B-054709F06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173" y="1893921"/>
            <a:ext cx="8193463" cy="4444952"/>
          </a:xfrm>
          <a:prstGeom prst="rect">
            <a:avLst/>
          </a:prstGeom>
        </p:spPr>
      </p:pic>
    </p:spTree>
    <p:extLst>
      <p:ext uri="{BB962C8B-B14F-4D97-AF65-F5344CB8AC3E}">
        <p14:creationId xmlns:p14="http://schemas.microsoft.com/office/powerpoint/2010/main" val="1122894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D373B-E2AA-39E1-4995-8199C7242169}"/>
              </a:ext>
            </a:extLst>
          </p:cNvPr>
          <p:cNvSpPr>
            <a:spLocks noGrp="1"/>
          </p:cNvSpPr>
          <p:nvPr>
            <p:ph type="title"/>
          </p:nvPr>
        </p:nvSpPr>
        <p:spPr>
          <a:xfrm>
            <a:off x="838200" y="365126"/>
            <a:ext cx="10515600" cy="578304"/>
          </a:xfrm>
        </p:spPr>
        <p:txBody>
          <a:bodyPr>
            <a:normAutofit fontScale="90000"/>
          </a:bodyPr>
          <a:lstStyle/>
          <a:p>
            <a:pPr algn="ctr"/>
            <a:r>
              <a:rPr lang="en-US" sz="4400" dirty="0" err="1"/>
              <a:t>AlphaGeometry</a:t>
            </a:r>
            <a:r>
              <a:rPr lang="en-US" sz="4400" dirty="0"/>
              <a:t> 2</a:t>
            </a:r>
            <a:endParaRPr lang="en-US" dirty="0"/>
          </a:p>
        </p:txBody>
      </p:sp>
      <p:sp>
        <p:nvSpPr>
          <p:cNvPr id="4" name="Content Placeholder 3">
            <a:extLst>
              <a:ext uri="{FF2B5EF4-FFF2-40B4-BE49-F238E27FC236}">
                <a16:creationId xmlns:a16="http://schemas.microsoft.com/office/drawing/2014/main" id="{88928A0B-456F-5FA1-698C-18E4A3835D72}"/>
              </a:ext>
            </a:extLst>
          </p:cNvPr>
          <p:cNvSpPr>
            <a:spLocks noGrp="1"/>
          </p:cNvSpPr>
          <p:nvPr>
            <p:ph sz="half" idx="1"/>
          </p:nvPr>
        </p:nvSpPr>
        <p:spPr>
          <a:xfrm>
            <a:off x="838200" y="1161143"/>
            <a:ext cx="3196771" cy="5015820"/>
          </a:xfrm>
        </p:spPr>
        <p:txBody>
          <a:bodyPr/>
          <a:lstStyle/>
          <a:p>
            <a:pPr marL="0" indent="0">
              <a:buNone/>
            </a:pPr>
            <a:r>
              <a:rPr lang="en-US" sz="2800" dirty="0"/>
              <a:t>Finds proofs of geometric theorems that require adding additional points, circles, or lines to complete the proof</a:t>
            </a:r>
          </a:p>
          <a:p>
            <a:pPr marL="0" indent="0">
              <a:buNone/>
            </a:pPr>
            <a:endParaRPr lang="en-US" dirty="0"/>
          </a:p>
        </p:txBody>
      </p:sp>
      <p:pic>
        <p:nvPicPr>
          <p:cNvPr id="9" name="Content Placeholder 8" descr="A diagram of a triangle with a red circle and a red circle with a red circle with a red circle with a red circle with a red circle with a red circle with a red circle with a&#10;&#10;Description automatically generated">
            <a:extLst>
              <a:ext uri="{FF2B5EF4-FFF2-40B4-BE49-F238E27FC236}">
                <a16:creationId xmlns:a16="http://schemas.microsoft.com/office/drawing/2014/main" id="{AC27DBD1-BBA0-3994-75A9-76FEEE06527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19839" y="1161143"/>
            <a:ext cx="8347802" cy="4535714"/>
          </a:xfrm>
        </p:spPr>
      </p:pic>
    </p:spTree>
    <p:extLst>
      <p:ext uri="{BB962C8B-B14F-4D97-AF65-F5344CB8AC3E}">
        <p14:creationId xmlns:p14="http://schemas.microsoft.com/office/powerpoint/2010/main" val="176137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2AC8A1-BBC7-13C9-5D13-DEBE32D2834D}"/>
              </a:ext>
            </a:extLst>
          </p:cNvPr>
          <p:cNvSpPr>
            <a:spLocks noGrp="1"/>
          </p:cNvSpPr>
          <p:nvPr>
            <p:ph type="ctrTitle"/>
          </p:nvPr>
        </p:nvSpPr>
        <p:spPr>
          <a:xfrm>
            <a:off x="1524000" y="1122362"/>
            <a:ext cx="9144000" cy="3754437"/>
          </a:xfrm>
        </p:spPr>
        <p:txBody>
          <a:bodyPr>
            <a:normAutofit fontScale="90000"/>
          </a:bodyPr>
          <a:lstStyle/>
          <a:p>
            <a:r>
              <a:rPr lang="en-US" dirty="0"/>
              <a:t>What kinds of math problems can current AI solve?</a:t>
            </a:r>
            <a:br>
              <a:rPr lang="en-US" dirty="0"/>
            </a:br>
            <a:br>
              <a:rPr lang="en-US" dirty="0"/>
            </a:br>
            <a:r>
              <a:rPr lang="en-US" dirty="0"/>
              <a:t>How can AI help in mathematical research?</a:t>
            </a:r>
          </a:p>
        </p:txBody>
      </p:sp>
      <p:sp>
        <p:nvSpPr>
          <p:cNvPr id="5" name="Subtitle 4">
            <a:extLst>
              <a:ext uri="{FF2B5EF4-FFF2-40B4-BE49-F238E27FC236}">
                <a16:creationId xmlns:a16="http://schemas.microsoft.com/office/drawing/2014/main" id="{CE09F719-79BE-FCF5-36BD-240F60163D3D}"/>
              </a:ext>
            </a:extLst>
          </p:cNvPr>
          <p:cNvSpPr>
            <a:spLocks noGrp="1"/>
          </p:cNvSpPr>
          <p:nvPr>
            <p:ph type="subTitle" idx="1"/>
          </p:nvPr>
        </p:nvSpPr>
        <p:spPr>
          <a:xfrm>
            <a:off x="1524000" y="4978400"/>
            <a:ext cx="9144000" cy="279400"/>
          </a:xfrm>
        </p:spPr>
        <p:txBody>
          <a:bodyPr>
            <a:normAutofit fontScale="62500" lnSpcReduction="20000"/>
          </a:bodyPr>
          <a:lstStyle/>
          <a:p>
            <a:endParaRPr lang="en-US" dirty="0"/>
          </a:p>
        </p:txBody>
      </p:sp>
    </p:spTree>
    <p:extLst>
      <p:ext uri="{BB962C8B-B14F-4D97-AF65-F5344CB8AC3E}">
        <p14:creationId xmlns:p14="http://schemas.microsoft.com/office/powerpoint/2010/main" val="2770137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A464FD-4415-9668-8D08-01C18083D4BD}"/>
              </a:ext>
            </a:extLst>
          </p:cNvPr>
          <p:cNvSpPr>
            <a:spLocks noGrp="1"/>
          </p:cNvSpPr>
          <p:nvPr>
            <p:ph type="title"/>
          </p:nvPr>
        </p:nvSpPr>
        <p:spPr/>
        <p:txBody>
          <a:bodyPr/>
          <a:lstStyle/>
          <a:p>
            <a:pPr algn="ctr"/>
            <a:r>
              <a:rPr lang="en-US" dirty="0" err="1"/>
              <a:t>AlphaProof</a:t>
            </a:r>
            <a:endParaRPr lang="en-US" dirty="0"/>
          </a:p>
        </p:txBody>
      </p:sp>
      <p:sp>
        <p:nvSpPr>
          <p:cNvPr id="6" name="Content Placeholder 5">
            <a:extLst>
              <a:ext uri="{FF2B5EF4-FFF2-40B4-BE49-F238E27FC236}">
                <a16:creationId xmlns:a16="http://schemas.microsoft.com/office/drawing/2014/main" id="{C7D1A9A6-FD1E-7226-B8C9-838D1F165D9E}"/>
              </a:ext>
            </a:extLst>
          </p:cNvPr>
          <p:cNvSpPr>
            <a:spLocks noGrp="1"/>
          </p:cNvSpPr>
          <p:nvPr>
            <p:ph idx="1"/>
          </p:nvPr>
        </p:nvSpPr>
        <p:spPr/>
        <p:txBody>
          <a:bodyPr/>
          <a:lstStyle/>
          <a:p>
            <a:r>
              <a:rPr lang="en-US" dirty="0"/>
              <a:t>Trained with reinforcement learning to search for proofs in Lean</a:t>
            </a:r>
          </a:p>
        </p:txBody>
      </p:sp>
    </p:spTree>
    <p:extLst>
      <p:ext uri="{BB962C8B-B14F-4D97-AF65-F5344CB8AC3E}">
        <p14:creationId xmlns:p14="http://schemas.microsoft.com/office/powerpoint/2010/main" val="719332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5AD1-76E2-FF14-6EA7-16146D55CE9F}"/>
              </a:ext>
            </a:extLst>
          </p:cNvPr>
          <p:cNvSpPr>
            <a:spLocks noGrp="1"/>
          </p:cNvSpPr>
          <p:nvPr>
            <p:ph type="title"/>
          </p:nvPr>
        </p:nvSpPr>
        <p:spPr/>
        <p:txBody>
          <a:bodyPr/>
          <a:lstStyle/>
          <a:p>
            <a:pPr algn="ctr"/>
            <a:r>
              <a:rPr lang="en-US" dirty="0"/>
              <a:t>Limitations</a:t>
            </a:r>
          </a:p>
        </p:txBody>
      </p:sp>
      <p:sp>
        <p:nvSpPr>
          <p:cNvPr id="3" name="Content Placeholder 2">
            <a:extLst>
              <a:ext uri="{FF2B5EF4-FFF2-40B4-BE49-F238E27FC236}">
                <a16:creationId xmlns:a16="http://schemas.microsoft.com/office/drawing/2014/main" id="{370DE135-B7C6-24C5-85CF-40E79529AE0F}"/>
              </a:ext>
            </a:extLst>
          </p:cNvPr>
          <p:cNvSpPr>
            <a:spLocks noGrp="1"/>
          </p:cNvSpPr>
          <p:nvPr>
            <p:ph idx="1"/>
          </p:nvPr>
        </p:nvSpPr>
        <p:spPr/>
        <p:txBody>
          <a:bodyPr>
            <a:normAutofit lnSpcReduction="10000"/>
          </a:bodyPr>
          <a:lstStyle/>
          <a:p>
            <a:r>
              <a:rPr lang="en-US" dirty="0"/>
              <a:t>Problems must be hand translated into the input language of </a:t>
            </a:r>
            <a:r>
              <a:rPr lang="en-US" dirty="0" err="1"/>
              <a:t>AlphaGeometry</a:t>
            </a:r>
            <a:r>
              <a:rPr lang="en-US" dirty="0"/>
              <a:t>/Lean.</a:t>
            </a:r>
          </a:p>
          <a:p>
            <a:r>
              <a:rPr lang="en-US" dirty="0" err="1"/>
              <a:t>AlphaGeometry</a:t>
            </a:r>
            <a:r>
              <a:rPr lang="en-US" dirty="0"/>
              <a:t> solved the geometry problem in seconds, but the other three problems took </a:t>
            </a:r>
            <a:r>
              <a:rPr lang="en-US" dirty="0" err="1"/>
              <a:t>AlphaProof</a:t>
            </a:r>
            <a:r>
              <a:rPr lang="en-US" dirty="0"/>
              <a:t> up to 3 days. (Human contestants have 2 sessions each 4.5 hours.)</a:t>
            </a:r>
          </a:p>
          <a:p>
            <a:r>
              <a:rPr lang="en-US" dirty="0"/>
              <a:t>The geometric knowledge of </a:t>
            </a:r>
            <a:r>
              <a:rPr lang="en-US" dirty="0" err="1"/>
              <a:t>AlphaGeometry</a:t>
            </a:r>
            <a:r>
              <a:rPr lang="en-US" dirty="0"/>
              <a:t> is limited. E.g. no inequalities; no areas or volumes.</a:t>
            </a:r>
          </a:p>
          <a:p>
            <a:r>
              <a:rPr lang="en-US" dirty="0" err="1"/>
              <a:t>AlphaGeometry</a:t>
            </a:r>
            <a:r>
              <a:rPr lang="en-US" dirty="0"/>
              <a:t> and </a:t>
            </a:r>
            <a:r>
              <a:rPr lang="en-US" dirty="0" err="1"/>
              <a:t>AlphaProof</a:t>
            </a:r>
            <a:r>
              <a:rPr lang="en-US" dirty="0"/>
              <a:t> are not integrated.</a:t>
            </a:r>
          </a:p>
          <a:p>
            <a:r>
              <a:rPr lang="en-US" dirty="0"/>
              <a:t>It’s not clear what the input to </a:t>
            </a:r>
            <a:r>
              <a:rPr lang="en-US" dirty="0" err="1"/>
              <a:t>AlphaProof</a:t>
            </a:r>
            <a:r>
              <a:rPr lang="en-US" dirty="0"/>
              <a:t> is. Lean does not support problem statements of the form,  “Find X such that P(X).”</a:t>
            </a:r>
          </a:p>
        </p:txBody>
      </p:sp>
    </p:spTree>
    <p:extLst>
      <p:ext uri="{BB962C8B-B14F-4D97-AF65-F5344CB8AC3E}">
        <p14:creationId xmlns:p14="http://schemas.microsoft.com/office/powerpoint/2010/main" val="1650993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AB6A-AD85-C7C2-99D6-93E8BEA327D0}"/>
              </a:ext>
            </a:extLst>
          </p:cNvPr>
          <p:cNvSpPr>
            <a:spLocks noGrp="1"/>
          </p:cNvSpPr>
          <p:nvPr>
            <p:ph type="title"/>
          </p:nvPr>
        </p:nvSpPr>
        <p:spPr/>
        <p:txBody>
          <a:bodyPr/>
          <a:lstStyle/>
          <a:p>
            <a:pPr algn="ctr"/>
            <a:r>
              <a:rPr lang="en-US" dirty="0"/>
              <a:t>Questions to ask when you read </a:t>
            </a:r>
            <a:br>
              <a:rPr lang="en-US" dirty="0"/>
            </a:br>
            <a:r>
              <a:rPr lang="en-US" dirty="0"/>
              <a:t>about a new AI accomplishment</a:t>
            </a:r>
          </a:p>
        </p:txBody>
      </p:sp>
      <p:sp>
        <p:nvSpPr>
          <p:cNvPr id="3" name="Content Placeholder 2">
            <a:extLst>
              <a:ext uri="{FF2B5EF4-FFF2-40B4-BE49-F238E27FC236}">
                <a16:creationId xmlns:a16="http://schemas.microsoft.com/office/drawing/2014/main" id="{B7E8765F-B6A8-43F3-FC18-0D1B5A4AAEC7}"/>
              </a:ext>
            </a:extLst>
          </p:cNvPr>
          <p:cNvSpPr>
            <a:spLocks noGrp="1"/>
          </p:cNvSpPr>
          <p:nvPr>
            <p:ph idx="1"/>
          </p:nvPr>
        </p:nvSpPr>
        <p:spPr/>
        <p:txBody>
          <a:bodyPr>
            <a:normAutofit/>
          </a:bodyPr>
          <a:lstStyle/>
          <a:p>
            <a:r>
              <a:rPr lang="en-US" dirty="0"/>
              <a:t>Read (or skim) the technical paper. Don’t rely on research group blogs, and certainly not on popular science articles.</a:t>
            </a:r>
          </a:p>
          <a:p>
            <a:r>
              <a:rPr lang="en-US" dirty="0"/>
              <a:t>What does the system actually do?</a:t>
            </a:r>
          </a:p>
          <a:p>
            <a:r>
              <a:rPr lang="en-US" dirty="0"/>
              <a:t>Is it available for external testing?</a:t>
            </a:r>
          </a:p>
          <a:p>
            <a:r>
              <a:rPr lang="en-US" dirty="0"/>
              <a:t>Is the dataset it was tested on available for examination?</a:t>
            </a:r>
          </a:p>
          <a:p>
            <a:pPr lvl="1"/>
            <a:r>
              <a:rPr lang="en-US" dirty="0"/>
              <a:t>Are there examples in the published paper? More than one or two? Both successes and failures?</a:t>
            </a:r>
          </a:p>
          <a:p>
            <a:pPr lvl="1"/>
            <a:r>
              <a:rPr lang="en-US" dirty="0"/>
              <a:t>Do the published examples make sense? Do they reasonably cover the subject matter?</a:t>
            </a:r>
          </a:p>
        </p:txBody>
      </p:sp>
    </p:spTree>
    <p:extLst>
      <p:ext uri="{BB962C8B-B14F-4D97-AF65-F5344CB8AC3E}">
        <p14:creationId xmlns:p14="http://schemas.microsoft.com/office/powerpoint/2010/main" val="2597379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4BB2-04EC-4CEC-A604-EB1D4AAFE9D7}"/>
              </a:ext>
            </a:extLst>
          </p:cNvPr>
          <p:cNvSpPr>
            <a:spLocks noGrp="1"/>
          </p:cNvSpPr>
          <p:nvPr>
            <p:ph type="title"/>
          </p:nvPr>
        </p:nvSpPr>
        <p:spPr/>
        <p:txBody>
          <a:bodyPr>
            <a:normAutofit fontScale="90000"/>
          </a:bodyPr>
          <a:lstStyle/>
          <a:p>
            <a:pPr algn="ctr"/>
            <a:r>
              <a:rPr lang="en-US" dirty="0"/>
              <a:t>If there is a comparison to human performance: </a:t>
            </a:r>
            <a:br>
              <a:rPr lang="en-US" dirty="0"/>
            </a:br>
            <a:r>
              <a:rPr lang="en-US" dirty="0"/>
              <a:t>What humans, and under what circumstances?</a:t>
            </a:r>
          </a:p>
        </p:txBody>
      </p:sp>
      <p:sp>
        <p:nvSpPr>
          <p:cNvPr id="3" name="Content Placeholder 2">
            <a:extLst>
              <a:ext uri="{FF2B5EF4-FFF2-40B4-BE49-F238E27FC236}">
                <a16:creationId xmlns:a16="http://schemas.microsoft.com/office/drawing/2014/main" id="{DB61FB66-061F-2316-E9D7-38123496BDB0}"/>
              </a:ext>
            </a:extLst>
          </p:cNvPr>
          <p:cNvSpPr>
            <a:spLocks noGrp="1"/>
          </p:cNvSpPr>
          <p:nvPr>
            <p:ph idx="1"/>
          </p:nvPr>
        </p:nvSpPr>
        <p:spPr/>
        <p:txBody>
          <a:bodyPr/>
          <a:lstStyle/>
          <a:p>
            <a:r>
              <a:rPr lang="en-US" dirty="0"/>
              <a:t>Professionals, making a serious effort to solve the problem.</a:t>
            </a:r>
          </a:p>
          <a:p>
            <a:r>
              <a:rPr lang="en-US" dirty="0"/>
              <a:t>Knowledgeable people who can take their time.</a:t>
            </a:r>
          </a:p>
          <a:p>
            <a:r>
              <a:rPr lang="en-US" dirty="0"/>
              <a:t>[Usually] Crowd workers paid a pittance </a:t>
            </a:r>
            <a:r>
              <a:rPr lang="en-US"/>
              <a:t>for piecework, </a:t>
            </a:r>
            <a:r>
              <a:rPr lang="en-US" dirty="0"/>
              <a:t>working as fast as they can, trying to do just a good enough job that they will get hired again, and possibly themselves using  bots.</a:t>
            </a:r>
          </a:p>
          <a:p>
            <a:endParaRPr lang="en-US" dirty="0"/>
          </a:p>
        </p:txBody>
      </p:sp>
    </p:spTree>
    <p:extLst>
      <p:ext uri="{BB962C8B-B14F-4D97-AF65-F5344CB8AC3E}">
        <p14:creationId xmlns:p14="http://schemas.microsoft.com/office/powerpoint/2010/main" val="4011090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A8B9-21A6-5171-76A7-D933727EB22B}"/>
              </a:ext>
            </a:extLst>
          </p:cNvPr>
          <p:cNvSpPr>
            <a:spLocks noGrp="1"/>
          </p:cNvSpPr>
          <p:nvPr>
            <p:ph type="title"/>
          </p:nvPr>
        </p:nvSpPr>
        <p:spPr/>
        <p:txBody>
          <a:bodyPr/>
          <a:lstStyle/>
          <a:p>
            <a:pPr algn="ctr"/>
            <a:r>
              <a:rPr lang="en-US" dirty="0"/>
              <a:t>Takeaways</a:t>
            </a:r>
          </a:p>
        </p:txBody>
      </p:sp>
      <p:sp>
        <p:nvSpPr>
          <p:cNvPr id="3" name="Content Placeholder 2">
            <a:extLst>
              <a:ext uri="{FF2B5EF4-FFF2-40B4-BE49-F238E27FC236}">
                <a16:creationId xmlns:a16="http://schemas.microsoft.com/office/drawing/2014/main" id="{216FBB3A-EE6B-712C-E1D3-FBC007B9B2CF}"/>
              </a:ext>
            </a:extLst>
          </p:cNvPr>
          <p:cNvSpPr>
            <a:spLocks noGrp="1"/>
          </p:cNvSpPr>
          <p:nvPr>
            <p:ph idx="1"/>
          </p:nvPr>
        </p:nvSpPr>
        <p:spPr/>
        <p:txBody>
          <a:bodyPr/>
          <a:lstStyle/>
          <a:p>
            <a:r>
              <a:rPr lang="en-US" dirty="0"/>
              <a:t>AI contributions to math research should be viewed in the context of CS contributions generally.</a:t>
            </a:r>
          </a:p>
          <a:p>
            <a:r>
              <a:rPr lang="en-US" dirty="0"/>
              <a:t>Proof verification systems are powerful but hard to use.</a:t>
            </a:r>
          </a:p>
          <a:p>
            <a:r>
              <a:rPr lang="en-US" dirty="0"/>
              <a:t>So far, ML contributions to math research have been few and unsystematic.</a:t>
            </a:r>
          </a:p>
          <a:p>
            <a:r>
              <a:rPr lang="en-US" dirty="0"/>
              <a:t>Performance of AI systems on elementary word problems has been improving. However, they  still often make very simple mistakes. Meaningful evaluation is difficult.</a:t>
            </a:r>
          </a:p>
          <a:p>
            <a:r>
              <a:rPr lang="en-US" dirty="0"/>
              <a:t>Be skeptical of the hype.</a:t>
            </a:r>
          </a:p>
          <a:p>
            <a:endParaRPr lang="en-US" dirty="0"/>
          </a:p>
          <a:p>
            <a:endParaRPr lang="en-US" dirty="0"/>
          </a:p>
          <a:p>
            <a:endParaRPr lang="en-US" dirty="0"/>
          </a:p>
        </p:txBody>
      </p:sp>
    </p:spTree>
    <p:extLst>
      <p:ext uri="{BB962C8B-B14F-4D97-AF65-F5344CB8AC3E}">
        <p14:creationId xmlns:p14="http://schemas.microsoft.com/office/powerpoint/2010/main" val="3900136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3DA4FD-CEB5-F41D-0BEF-C2D68C553C2E}"/>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ED6C1FE2-212D-BAF5-A7B4-98580A8D5FE6}"/>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a:t>Thank </a:t>
            </a:r>
            <a:r>
              <a:rPr lang="en-US" sz="5400" dirty="0"/>
              <a:t>you!</a:t>
            </a:r>
          </a:p>
        </p:txBody>
      </p:sp>
    </p:spTree>
    <p:extLst>
      <p:ext uri="{BB962C8B-B14F-4D97-AF65-F5344CB8AC3E}">
        <p14:creationId xmlns:p14="http://schemas.microsoft.com/office/powerpoint/2010/main" val="216157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52DF-55BB-377A-E4A8-C97BB8E2456A}"/>
              </a:ext>
            </a:extLst>
          </p:cNvPr>
          <p:cNvSpPr>
            <a:spLocks noGrp="1"/>
          </p:cNvSpPr>
          <p:nvPr>
            <p:ph type="title"/>
          </p:nvPr>
        </p:nvSpPr>
        <p:spPr/>
        <p:txBody>
          <a:bodyPr/>
          <a:lstStyle/>
          <a:p>
            <a:pPr algn="ctr"/>
            <a:r>
              <a:rPr lang="en-US" dirty="0"/>
              <a:t>Outline</a:t>
            </a:r>
          </a:p>
        </p:txBody>
      </p:sp>
      <p:sp>
        <p:nvSpPr>
          <p:cNvPr id="3" name="Content Placeholder 2">
            <a:extLst>
              <a:ext uri="{FF2B5EF4-FFF2-40B4-BE49-F238E27FC236}">
                <a16:creationId xmlns:a16="http://schemas.microsoft.com/office/drawing/2014/main" id="{6307C561-A4C0-1D2A-B9FE-BEA139B5E025}"/>
              </a:ext>
            </a:extLst>
          </p:cNvPr>
          <p:cNvSpPr>
            <a:spLocks noGrp="1"/>
          </p:cNvSpPr>
          <p:nvPr>
            <p:ph idx="1"/>
          </p:nvPr>
        </p:nvSpPr>
        <p:spPr/>
        <p:txBody>
          <a:bodyPr/>
          <a:lstStyle/>
          <a:p>
            <a:r>
              <a:rPr lang="en-US" dirty="0"/>
              <a:t>History</a:t>
            </a:r>
          </a:p>
          <a:p>
            <a:r>
              <a:rPr lang="en-US" dirty="0"/>
              <a:t>Approaches to using AI &amp; Computer technology</a:t>
            </a:r>
          </a:p>
          <a:p>
            <a:r>
              <a:rPr lang="en-US" dirty="0"/>
              <a:t>Recent successes in using AI in math research</a:t>
            </a:r>
          </a:p>
          <a:p>
            <a:r>
              <a:rPr lang="en-US" dirty="0"/>
              <a:t>AI and elementary mathematical word problems</a:t>
            </a:r>
          </a:p>
          <a:p>
            <a:r>
              <a:rPr lang="en-US" dirty="0"/>
              <a:t>Takeaways</a:t>
            </a:r>
          </a:p>
        </p:txBody>
      </p:sp>
    </p:spTree>
    <p:extLst>
      <p:ext uri="{BB962C8B-B14F-4D97-AF65-F5344CB8AC3E}">
        <p14:creationId xmlns:p14="http://schemas.microsoft.com/office/powerpoint/2010/main" val="383452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B679-B2D6-4407-2B8B-DAD49C701070}"/>
              </a:ext>
            </a:extLst>
          </p:cNvPr>
          <p:cNvSpPr>
            <a:spLocks noGrp="1"/>
          </p:cNvSpPr>
          <p:nvPr>
            <p:ph type="title"/>
          </p:nvPr>
        </p:nvSpPr>
        <p:spPr/>
        <p:txBody>
          <a:bodyPr/>
          <a:lstStyle/>
          <a:p>
            <a:pPr algn="ctr"/>
            <a:r>
              <a:rPr lang="en-US" dirty="0"/>
              <a:t>History</a:t>
            </a:r>
          </a:p>
        </p:txBody>
      </p:sp>
      <p:sp>
        <p:nvSpPr>
          <p:cNvPr id="3" name="Content Placeholder 2">
            <a:extLst>
              <a:ext uri="{FF2B5EF4-FFF2-40B4-BE49-F238E27FC236}">
                <a16:creationId xmlns:a16="http://schemas.microsoft.com/office/drawing/2014/main" id="{F757A29E-C004-C720-2E91-CB238A3EFBF1}"/>
              </a:ext>
            </a:extLst>
          </p:cNvPr>
          <p:cNvSpPr>
            <a:spLocks noGrp="1"/>
          </p:cNvSpPr>
          <p:nvPr>
            <p:ph idx="1"/>
          </p:nvPr>
        </p:nvSpPr>
        <p:spPr/>
        <p:txBody>
          <a:bodyPr/>
          <a:lstStyle/>
          <a:p>
            <a:r>
              <a:rPr lang="en-US" dirty="0"/>
              <a:t>When was the first time that an AI program discovered a new proof of a mathematical theorem?</a:t>
            </a:r>
          </a:p>
          <a:p>
            <a:r>
              <a:rPr lang="en-US" dirty="0"/>
              <a:t>When was the first time that an AI program passed an exam from an MIT math course?</a:t>
            </a:r>
          </a:p>
          <a:p>
            <a:r>
              <a:rPr lang="en-US" dirty="0"/>
              <a:t>When was the first time that mathematicians used a computer program to prove an important theorem?</a:t>
            </a:r>
          </a:p>
          <a:p>
            <a:r>
              <a:rPr lang="en-US" dirty="0"/>
              <a:t>When was the first time that an AI program, working without human assistance, proved an unproved mathematical theorem?</a:t>
            </a:r>
          </a:p>
        </p:txBody>
      </p:sp>
    </p:spTree>
    <p:extLst>
      <p:ext uri="{BB962C8B-B14F-4D97-AF65-F5344CB8AC3E}">
        <p14:creationId xmlns:p14="http://schemas.microsoft.com/office/powerpoint/2010/main" val="196770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B679-B2D6-4407-2B8B-DAD49C701070}"/>
              </a:ext>
            </a:extLst>
          </p:cNvPr>
          <p:cNvSpPr>
            <a:spLocks noGrp="1"/>
          </p:cNvSpPr>
          <p:nvPr>
            <p:ph type="title"/>
          </p:nvPr>
        </p:nvSpPr>
        <p:spPr/>
        <p:txBody>
          <a:bodyPr/>
          <a:lstStyle/>
          <a:p>
            <a:pPr algn="ctr"/>
            <a:r>
              <a:rPr lang="en-US" dirty="0"/>
              <a:t>History</a:t>
            </a:r>
          </a:p>
        </p:txBody>
      </p:sp>
      <p:sp>
        <p:nvSpPr>
          <p:cNvPr id="3" name="Content Placeholder 2">
            <a:extLst>
              <a:ext uri="{FF2B5EF4-FFF2-40B4-BE49-F238E27FC236}">
                <a16:creationId xmlns:a16="http://schemas.microsoft.com/office/drawing/2014/main" id="{F757A29E-C004-C720-2E91-CB238A3EFBF1}"/>
              </a:ext>
            </a:extLst>
          </p:cNvPr>
          <p:cNvSpPr>
            <a:spLocks noGrp="1"/>
          </p:cNvSpPr>
          <p:nvPr>
            <p:ph idx="1"/>
          </p:nvPr>
        </p:nvSpPr>
        <p:spPr/>
        <p:txBody>
          <a:bodyPr>
            <a:normAutofit lnSpcReduction="10000"/>
          </a:bodyPr>
          <a:lstStyle/>
          <a:p>
            <a:r>
              <a:rPr lang="en-US" dirty="0"/>
              <a:t>When was the first time that an AI program discovered a new proof of a mathematical theorem?  </a:t>
            </a:r>
            <a:r>
              <a:rPr lang="en-US" b="1" dirty="0"/>
              <a:t>1956. </a:t>
            </a:r>
            <a:r>
              <a:rPr lang="en-US" i="1" dirty="0"/>
              <a:t>Newell, Simon, and Shaw, theorems from </a:t>
            </a:r>
            <a:r>
              <a:rPr lang="en-US" dirty="0"/>
              <a:t>Principia Mathematica</a:t>
            </a:r>
          </a:p>
          <a:p>
            <a:r>
              <a:rPr lang="en-US" dirty="0"/>
              <a:t>When was the first time that an AI program passed an exam from an MIT math course? </a:t>
            </a:r>
            <a:r>
              <a:rPr lang="en-US" b="1" dirty="0"/>
              <a:t>1961. </a:t>
            </a:r>
            <a:r>
              <a:rPr lang="en-US" i="1" dirty="0"/>
              <a:t>Slagle, symbolic integration</a:t>
            </a:r>
            <a:r>
              <a:rPr lang="en-US" dirty="0"/>
              <a:t>.</a:t>
            </a:r>
          </a:p>
          <a:p>
            <a:r>
              <a:rPr lang="en-US" dirty="0"/>
              <a:t>When was the first time that mathematicians used a computer program to prove an important theorem? </a:t>
            </a:r>
            <a:r>
              <a:rPr lang="en-US" b="1" dirty="0"/>
              <a:t>1976. </a:t>
            </a:r>
            <a:r>
              <a:rPr lang="en-US" i="1" dirty="0"/>
              <a:t>Appel and Haken, four-color theorem.</a:t>
            </a:r>
          </a:p>
          <a:p>
            <a:r>
              <a:rPr lang="en-US" dirty="0"/>
              <a:t>When was the first time that an AI program, working without human assistance, proved an unproved mathematical theorem? </a:t>
            </a:r>
            <a:r>
              <a:rPr lang="en-US" b="1" dirty="0"/>
              <a:t>1996. </a:t>
            </a:r>
            <a:r>
              <a:rPr lang="en-US" i="1" dirty="0"/>
              <a:t>William McCune, Robbins conjecture</a:t>
            </a:r>
          </a:p>
        </p:txBody>
      </p:sp>
    </p:spTree>
    <p:extLst>
      <p:ext uri="{BB962C8B-B14F-4D97-AF65-F5344CB8AC3E}">
        <p14:creationId xmlns:p14="http://schemas.microsoft.com/office/powerpoint/2010/main" val="207572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2796-7D97-086C-1044-337DB602618C}"/>
              </a:ext>
            </a:extLst>
          </p:cNvPr>
          <p:cNvSpPr>
            <a:spLocks noGrp="1"/>
          </p:cNvSpPr>
          <p:nvPr>
            <p:ph type="title"/>
          </p:nvPr>
        </p:nvSpPr>
        <p:spPr/>
        <p:txBody>
          <a:bodyPr/>
          <a:lstStyle/>
          <a:p>
            <a:pPr algn="ctr"/>
            <a:r>
              <a:rPr lang="en-US" dirty="0"/>
              <a:t>Morals from the History Lesson</a:t>
            </a:r>
          </a:p>
        </p:txBody>
      </p:sp>
      <p:sp>
        <p:nvSpPr>
          <p:cNvPr id="3" name="Content Placeholder 2">
            <a:extLst>
              <a:ext uri="{FF2B5EF4-FFF2-40B4-BE49-F238E27FC236}">
                <a16:creationId xmlns:a16="http://schemas.microsoft.com/office/drawing/2014/main" id="{185B89C5-96A7-256D-5BA9-540BAF033851}"/>
              </a:ext>
            </a:extLst>
          </p:cNvPr>
          <p:cNvSpPr>
            <a:spLocks noGrp="1"/>
          </p:cNvSpPr>
          <p:nvPr>
            <p:ph idx="1"/>
          </p:nvPr>
        </p:nvSpPr>
        <p:spPr/>
        <p:txBody>
          <a:bodyPr/>
          <a:lstStyle/>
          <a:p>
            <a:r>
              <a:rPr lang="en-US" dirty="0"/>
              <a:t>AI didn’t start with ChatGPT.</a:t>
            </a:r>
          </a:p>
          <a:p>
            <a:r>
              <a:rPr lang="en-US" dirty="0"/>
              <a:t>Accomplishments can sound more impressive than they actually are e.g. “Passing an exam in an MIT math course” = computing a bunch of fairly simple symbolic integrals.</a:t>
            </a:r>
          </a:p>
          <a:p>
            <a:r>
              <a:rPr lang="en-US" dirty="0"/>
              <a:t>In thinking about AI in math, you want to keep in mind “conventional CS” in math.</a:t>
            </a:r>
          </a:p>
          <a:p>
            <a:r>
              <a:rPr lang="en-US" dirty="0"/>
              <a:t>“One swallow does not make a summer.” The history of AI has a number of one-offs. Unaided AI proved a significant unproved theorem in 1996; AFAIK that accomplishment has not been repeated.</a:t>
            </a:r>
          </a:p>
        </p:txBody>
      </p:sp>
    </p:spTree>
    <p:extLst>
      <p:ext uri="{BB962C8B-B14F-4D97-AF65-F5344CB8AC3E}">
        <p14:creationId xmlns:p14="http://schemas.microsoft.com/office/powerpoint/2010/main" val="287102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3B6A-01E1-ABCE-6A15-F317FC341744}"/>
              </a:ext>
            </a:extLst>
          </p:cNvPr>
          <p:cNvSpPr>
            <a:spLocks noGrp="1"/>
          </p:cNvSpPr>
          <p:nvPr>
            <p:ph type="title"/>
          </p:nvPr>
        </p:nvSpPr>
        <p:spPr/>
        <p:txBody>
          <a:bodyPr/>
          <a:lstStyle/>
          <a:p>
            <a:pPr algn="ctr"/>
            <a:r>
              <a:rPr lang="en-US" dirty="0"/>
              <a:t>Using AI/Computer Technology to do Math</a:t>
            </a:r>
            <a:br>
              <a:rPr lang="en-US" dirty="0"/>
            </a:br>
            <a:r>
              <a:rPr lang="en-US" sz="3600" dirty="0"/>
              <a:t>in increasing order of AI-</a:t>
            </a:r>
            <a:r>
              <a:rPr lang="en-US" sz="3600" dirty="0" err="1"/>
              <a:t>ishness</a:t>
            </a:r>
            <a:endParaRPr lang="en-US" dirty="0"/>
          </a:p>
        </p:txBody>
      </p:sp>
      <p:sp>
        <p:nvSpPr>
          <p:cNvPr id="3" name="Content Placeholder 2">
            <a:extLst>
              <a:ext uri="{FF2B5EF4-FFF2-40B4-BE49-F238E27FC236}">
                <a16:creationId xmlns:a16="http://schemas.microsoft.com/office/drawing/2014/main" id="{E4F13E19-4CE3-54E3-B6AD-5BBCB3F4D83E}"/>
              </a:ext>
            </a:extLst>
          </p:cNvPr>
          <p:cNvSpPr>
            <a:spLocks noGrp="1"/>
          </p:cNvSpPr>
          <p:nvPr>
            <p:ph idx="1"/>
          </p:nvPr>
        </p:nvSpPr>
        <p:spPr/>
        <p:txBody>
          <a:bodyPr>
            <a:normAutofit/>
          </a:bodyPr>
          <a:lstStyle/>
          <a:p>
            <a:r>
              <a:rPr lang="en-US" dirty="0"/>
              <a:t>Numerical calculations. Since 1940 (even earlier, with mechanical calculators)</a:t>
            </a:r>
            <a:r>
              <a:rPr lang="de-DE" i="1" dirty="0"/>
              <a:t> </a:t>
            </a:r>
          </a:p>
          <a:p>
            <a:r>
              <a:rPr lang="de-DE" dirty="0"/>
              <a:t>Specialized, ad hoc, software hand-written for particular problems. </a:t>
            </a:r>
            <a:br>
              <a:rPr lang="de-DE" dirty="0"/>
            </a:br>
            <a:r>
              <a:rPr lang="de-DE" dirty="0"/>
              <a:t>E.g. the proof of the four-color theorem involved the analysis of 1834 configurations which took 1000 hours on a 1976 machine.</a:t>
            </a:r>
          </a:p>
          <a:p>
            <a:r>
              <a:rPr lang="de-DE" dirty="0"/>
              <a:t>Computational algebra, computational geometry</a:t>
            </a:r>
          </a:p>
          <a:p>
            <a:r>
              <a:rPr lang="de-DE" dirty="0"/>
              <a:t>Experimental mathematics. Do interesting computations that may suggest general results.</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654371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880</TotalTime>
  <Words>2642</Words>
  <Application>Microsoft Office PowerPoint</Application>
  <PresentationFormat>Widescreen</PresentationFormat>
  <Paragraphs>247</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Aptos</vt:lpstr>
      <vt:lpstr>Aptos Display</vt:lpstr>
      <vt:lpstr>Arial</vt:lpstr>
      <vt:lpstr>Calibri</vt:lpstr>
      <vt:lpstr>Cambria Math</vt:lpstr>
      <vt:lpstr>Office Theme</vt:lpstr>
      <vt:lpstr>AI for Math</vt:lpstr>
      <vt:lpstr>Yesterday’s News: Deep Mind announcement</vt:lpstr>
      <vt:lpstr>Yesterday’s News: Deep Mind announcement</vt:lpstr>
      <vt:lpstr>What kinds of math problems can current AI solve?  How can AI help in mathematical research?</vt:lpstr>
      <vt:lpstr>Outline</vt:lpstr>
      <vt:lpstr>History</vt:lpstr>
      <vt:lpstr>History</vt:lpstr>
      <vt:lpstr>Morals from the History Lesson</vt:lpstr>
      <vt:lpstr>Using AI/Computer Technology to do Math in increasing order of AI-ishness</vt:lpstr>
      <vt:lpstr>Symbolic Math</vt:lpstr>
      <vt:lpstr>SAT-solvers</vt:lpstr>
      <vt:lpstr>Mathematics as symbolic logic</vt:lpstr>
      <vt:lpstr>However</vt:lpstr>
      <vt:lpstr>Two ways to use symbolic math proofs</vt:lpstr>
      <vt:lpstr>Characteristics of proof assistants</vt:lpstr>
      <vt:lpstr>Thomas Hales’ proof of the Kepler conjecture:  The first great success of a proof assistant</vt:lpstr>
      <vt:lpstr>PowerPoint Presentation</vt:lpstr>
      <vt:lpstr>Hales’ proof </vt:lpstr>
      <vt:lpstr>These kinds of theorems are hard to prove.</vt:lpstr>
      <vt:lpstr>Using machine learning AI for math</vt:lpstr>
      <vt:lpstr>ML used ad hoc for individual math problems </vt:lpstr>
      <vt:lpstr>So what actually happened? (Simplifying, and leaving out the actual math)</vt:lpstr>
      <vt:lpstr>Continued</vt:lpstr>
      <vt:lpstr>Key points about this</vt:lpstr>
      <vt:lpstr>Broadly speaking, the same holds for  all uses of ML for math research</vt:lpstr>
      <vt:lpstr>Very different situation in the natural sciences (physics, chemistry, biology)</vt:lpstr>
      <vt:lpstr>Using ChatGPT to generate proofs</vt:lpstr>
      <vt:lpstr>Using Large Language Models to solve word problems from elementary math</vt:lpstr>
      <vt:lpstr>Approaches with LLMs</vt:lpstr>
      <vt:lpstr>Problems in execution</vt:lpstr>
      <vt:lpstr>Problems in evaluation</vt:lpstr>
      <vt:lpstr>Experiment on GPT-4 by Yejin Choi</vt:lpstr>
      <vt:lpstr>Yejin Choi’s experiments cntd.</vt:lpstr>
      <vt:lpstr>Yejin Choi’s experiment cntd.</vt:lpstr>
      <vt:lpstr>My follow-up experiment 7/11/2024</vt:lpstr>
      <vt:lpstr>Failure of spatial reasoning </vt:lpstr>
      <vt:lpstr>International Math Olympiad silver medal</vt:lpstr>
      <vt:lpstr>AlphaGeometry 2</vt:lpstr>
      <vt:lpstr>AlphaGeometry 2</vt:lpstr>
      <vt:lpstr>AlphaProof</vt:lpstr>
      <vt:lpstr>Limitations</vt:lpstr>
      <vt:lpstr>Questions to ask when you read  about a new AI accomplishment</vt:lpstr>
      <vt:lpstr>If there is a comparison to human performance:  What humans, and under what circumstances?</vt:lpstr>
      <vt:lpstr>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Ernest Davis</dc:creator>
  <cp:lastModifiedBy>Ernest Davis</cp:lastModifiedBy>
  <cp:revision>9</cp:revision>
  <dcterms:created xsi:type="dcterms:W3CDTF">2024-07-10T18:47:08Z</dcterms:created>
  <dcterms:modified xsi:type="dcterms:W3CDTF">2024-07-25T23:46:12Z</dcterms:modified>
</cp:coreProperties>
</file>