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1352" r:id="rId2"/>
    <p:sldId id="1788" r:id="rId3"/>
    <p:sldId id="1789" r:id="rId4"/>
    <p:sldId id="1850" r:id="rId5"/>
    <p:sldId id="1791" r:id="rId6"/>
    <p:sldId id="1992" r:id="rId7"/>
    <p:sldId id="1792" r:id="rId8"/>
    <p:sldId id="1793" r:id="rId9"/>
    <p:sldId id="1741" r:id="rId10"/>
    <p:sldId id="1742" r:id="rId11"/>
    <p:sldId id="1759" r:id="rId12"/>
    <p:sldId id="1744" r:id="rId13"/>
    <p:sldId id="1747" r:id="rId14"/>
    <p:sldId id="1762" r:id="rId15"/>
    <p:sldId id="1766" r:id="rId16"/>
    <p:sldId id="1750" r:id="rId17"/>
    <p:sldId id="1752" r:id="rId18"/>
    <p:sldId id="1763" r:id="rId19"/>
    <p:sldId id="1765" r:id="rId20"/>
    <p:sldId id="1753" r:id="rId21"/>
    <p:sldId id="1754" r:id="rId22"/>
    <p:sldId id="1764" r:id="rId23"/>
    <p:sldId id="1730" r:id="rId24"/>
    <p:sldId id="1797" r:id="rId25"/>
    <p:sldId id="1770" r:id="rId26"/>
    <p:sldId id="1798" r:id="rId27"/>
    <p:sldId id="1799" r:id="rId28"/>
    <p:sldId id="1991" r:id="rId29"/>
    <p:sldId id="1849" r:id="rId30"/>
    <p:sldId id="1993" r:id="rId31"/>
    <p:sldId id="1994" r:id="rId32"/>
    <p:sldId id="1995" r:id="rId33"/>
    <p:sldId id="1996" r:id="rId34"/>
    <p:sldId id="1997" r:id="rId35"/>
    <p:sldId id="1998" r:id="rId36"/>
    <p:sldId id="1668" r:id="rId37"/>
    <p:sldId id="1669" r:id="rId38"/>
    <p:sldId id="1846" r:id="rId39"/>
    <p:sldId id="1999" r:id="rId40"/>
    <p:sldId id="2000" r:id="rId41"/>
    <p:sldId id="1633" r:id="rId42"/>
    <p:sldId id="385" r:id="rId43"/>
    <p:sldId id="388" r:id="rId44"/>
    <p:sldId id="391" r:id="rId45"/>
    <p:sldId id="389" r:id="rId46"/>
    <p:sldId id="392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</p:sldIdLst>
  <p:sldSz cx="9144000" cy="5143500" type="screen16x9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181818"/>
    <a:srgbClr val="9A0000"/>
    <a:srgbClr val="3025FF"/>
    <a:srgbClr val="AD0000"/>
    <a:srgbClr val="96060B"/>
    <a:srgbClr val="CAC9CA"/>
    <a:srgbClr val="848384"/>
    <a:srgbClr val="353535"/>
    <a:srgbClr val="E2FDBE"/>
    <a:srgbClr val="FEF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44" autoAdjust="0"/>
    <p:restoredTop sz="87151" autoAdjust="0"/>
  </p:normalViewPr>
  <p:slideViewPr>
    <p:cSldViewPr snapToGrid="0">
      <p:cViewPr varScale="1">
        <p:scale>
          <a:sx n="144" d="100"/>
          <a:sy n="144" d="100"/>
        </p:scale>
        <p:origin x="320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352" y="38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26" d="100"/>
          <a:sy n="126" d="100"/>
        </p:scale>
        <p:origin x="2448" y="18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69C4B-EC5A-BA4C-B83C-9270746811F3}" type="datetimeFigureOut">
              <a:rPr lang="en-US" smtClean="0"/>
              <a:pPr/>
              <a:t>4/1/24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ECE5B-4CC4-F446-93E7-1DC269D82A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31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D36DFA-3B2C-F743-90CA-9BD1CAE78F1A}" type="datetime1">
              <a:rPr lang="en-US"/>
              <a:pPr>
                <a:defRPr/>
              </a:pPr>
              <a:t>4/1/24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7EB13C-F963-D44E-AB67-20FAD2F50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8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70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Bob proves “I know some leaf in the coins tree whose nullifier is </a:t>
            </a:r>
            <a:r>
              <a:rPr lang="en-US" dirty="0" err="1"/>
              <a:t>nf</a:t>
            </a:r>
            <a:r>
              <a:rPr lang="en-US" dirty="0"/>
              <a:t>”.  He does not which coin is being spent, which is why C3 is part of the secret witness.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04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 can be </a:t>
            </a:r>
            <a:r>
              <a:rPr lang="en-US" dirty="0" err="1"/>
              <a:t>payed</a:t>
            </a:r>
            <a:r>
              <a:rPr lang="en-US" dirty="0"/>
              <a:t> by a </a:t>
            </a:r>
            <a:r>
              <a:rPr lang="en-US" dirty="0" err="1"/>
              <a:t>relayer</a:t>
            </a:r>
            <a:r>
              <a:rPr lang="en-US" dirty="0"/>
              <a:t>, so that Bob’s account is not recorded.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1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Stress that H1 is collision resistant.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1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Discourages bad behavior in Tornado:  the funds of sanctioned addressed become trapped inside Tornado.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5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pk to use.   How to control access to the secret key </a:t>
            </a:r>
            <a:r>
              <a:rPr lang="en-US" dirty="0" err="1"/>
              <a:t>sk</a:t>
            </a:r>
            <a:r>
              <a:rPr lang="en-US" dirty="0"/>
              <a:t>?    What if </a:t>
            </a:r>
            <a:r>
              <a:rPr lang="en-US" dirty="0" err="1"/>
              <a:t>sk</a:t>
            </a:r>
            <a:r>
              <a:rPr lang="en-US" dirty="0"/>
              <a:t> is lost or stolen?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66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4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Honest verifier because we are assuming S is honest  (treating S as part o the verifier).</a:t>
            </a:r>
          </a:p>
          <a:p>
            <a:r>
              <a:rPr lang="en-US" dirty="0"/>
              <a:t>Note:  this definition means that (</a:t>
            </a:r>
            <a:r>
              <a:rPr lang="en-US" dirty="0" err="1"/>
              <a:t>Sp</a:t>
            </a:r>
            <a:r>
              <a:rPr lang="en-US" dirty="0"/>
              <a:t>, </a:t>
            </a:r>
            <a:r>
              <a:rPr lang="en-US" dirty="0" err="1"/>
              <a:t>Sv</a:t>
            </a:r>
            <a:r>
              <a:rPr lang="en-US" dirty="0"/>
              <a:t>) are only good for a single proof.   The correct definition gives (</a:t>
            </a:r>
            <a:r>
              <a:rPr lang="en-US" dirty="0" err="1"/>
              <a:t>Sp</a:t>
            </a:r>
            <a:r>
              <a:rPr lang="en-US" dirty="0"/>
              <a:t>, </a:t>
            </a:r>
            <a:r>
              <a:rPr lang="en-US" dirty="0" err="1"/>
              <a:t>Sv</a:t>
            </a:r>
            <a:r>
              <a:rPr lang="en-US" dirty="0"/>
              <a:t>) as input to Sim, but then it is not clear what is Sim’s advantage.   Sim can program the random oracle, but we are not at a point where we can explain that.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64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Honest verifier because we are assuming S is honest  (treating S as part o the verifier)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66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Alice deposits and withdraws  1547.3 DAI  then that creates a link between the deposit and the withdrawal events.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66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 one Tx per block.   Alice needs to know what leaf her coin will occupy.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41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Observer:  Alice owns C4.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05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Bob does not reveal which coin is being spent.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96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Bob proves “I know some leaf in the coins tree whose nullifier is </a:t>
            </a:r>
            <a:r>
              <a:rPr lang="en-US" dirty="0" err="1"/>
              <a:t>nf</a:t>
            </a:r>
            <a:r>
              <a:rPr lang="en-US" dirty="0"/>
              <a:t>”.  He does not which coin is being spent, which is why C3 is part of the secret witness.</a:t>
            </a:r>
          </a:p>
          <a:p>
            <a:r>
              <a:rPr lang="en-US" dirty="0"/>
              <a:t>Tornado uses Groth16.     </a:t>
            </a:r>
            <a:r>
              <a:rPr lang="en-US" dirty="0" err="1"/>
              <a:t>Lava.cash</a:t>
            </a:r>
            <a:r>
              <a:rPr lang="en-US" dirty="0"/>
              <a:t> (same thing on Solana) uses </a:t>
            </a:r>
            <a:r>
              <a:rPr lang="en-US" dirty="0" err="1"/>
              <a:t>zk</a:t>
            </a:r>
            <a:r>
              <a:rPr lang="en-US" dirty="0"/>
              <a:t>-STARKs.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6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5DFC8-652C-2A41-ABFD-B1F021817DFC}" type="datetime1">
              <a:rPr lang="en-US"/>
              <a:pPr>
                <a:defRPr/>
              </a:pPr>
              <a:t>4/1/24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E5B5C-DED7-1642-8D38-762AABC53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459348"/>
            <a:ext cx="9144000" cy="132187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8610"/>
            <a:ext cx="7772400" cy="695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365125" y="1"/>
            <a:ext cx="8350251" cy="810599"/>
          </a:xfrm>
          <a:prstGeom prst="round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4763"/>
            <a:ext cx="9144000" cy="838200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19"/>
            <a:ext cx="8229600" cy="623097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8184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F94FB-DBAC-5A49-BBDE-DEB602A733FE}" type="datetime1">
              <a:rPr lang="en-US"/>
              <a:pPr>
                <a:defRPr/>
              </a:pPr>
              <a:t>4/1/24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4F64E-2EE5-7440-95DF-06B2C2E4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793E1D0-547A-D244-A03A-F935803C2C43}" type="datetime1">
              <a:rPr lang="en-US"/>
              <a:pPr>
                <a:defRPr/>
              </a:pPr>
              <a:t>4/1/24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64D269-B643-834D-96C1-658E4275C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095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home.treasury.gov/policy-issues/financial-sanctions/faqs/added/2022-09-13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7" Type="http://schemas.openxmlformats.org/officeDocument/2006/relationships/image" Target="../media/image15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810.png"/><Relationship Id="rId9" Type="http://schemas.openxmlformats.org/officeDocument/2006/relationships/image" Target="../media/image1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Relationship Id="rId9" Type="http://schemas.openxmlformats.org/officeDocument/2006/relationships/image" Target="../media/image29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.png"/><Relationship Id="rId7" Type="http://schemas.openxmlformats.org/officeDocument/2006/relationships/image" Target="../media/image1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.png"/><Relationship Id="rId7" Type="http://schemas.openxmlformats.org/officeDocument/2006/relationships/image" Target="../media/image1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386582" y="1558586"/>
                <a:ext cx="8502354" cy="1311032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ts val="5040"/>
                  </a:lnSpc>
                  <a:spcBef>
                    <a:spcPts val="0"/>
                  </a:spcBef>
                </a:pPr>
                <a:r>
                  <a:rPr lang="en-US" dirty="0"/>
                  <a:t>Zero Knowledge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4000" dirty="0"/>
                  <a:t>-protocols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386582" y="1558586"/>
                <a:ext cx="8502354" cy="1311032"/>
              </a:xfrm>
              <a:blipFill>
                <a:blip r:embed="rId3"/>
                <a:stretch>
                  <a:fillRect t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110311"/>
            <a:ext cx="9143999" cy="122350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Benedikt </a:t>
            </a:r>
            <a:r>
              <a:rPr lang="en-US" dirty="0" err="1">
                <a:solidFill>
                  <a:schemeClr val="tx1"/>
                </a:solidFill>
              </a:rPr>
              <a:t>Bünz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New York University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135209-BD31-5946-A1AE-6D4B7B52D381}"/>
              </a:ext>
            </a:extLst>
          </p:cNvPr>
          <p:cNvGrpSpPr/>
          <p:nvPr/>
        </p:nvGrpSpPr>
        <p:grpSpPr>
          <a:xfrm>
            <a:off x="1503119" y="207519"/>
            <a:ext cx="6269280" cy="999588"/>
            <a:chOff x="479862" y="185646"/>
            <a:chExt cx="6269280" cy="999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6EC6456-65FF-AE4F-BF1C-E2E0C33D64E8}"/>
                </a:ext>
              </a:extLst>
            </p:cNvPr>
            <p:cNvSpPr txBox="1"/>
            <p:nvPr/>
          </p:nvSpPr>
          <p:spPr>
            <a:xfrm>
              <a:off x="2066456" y="185646"/>
              <a:ext cx="2727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>
                  <a:effectLst/>
                  <a:latin typeface="Roboto" panose="02000000000000000000" pitchFamily="2" charset="0"/>
                </a:rPr>
                <a:t>CSCI-GA </a:t>
              </a:r>
              <a:r>
                <a:rPr lang="en-US" dirty="0"/>
                <a:t>3033-107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182417-0D84-1647-8BC9-3591C6CAE862}"/>
                </a:ext>
              </a:extLst>
            </p:cNvPr>
            <p:cNvSpPr txBox="1"/>
            <p:nvPr/>
          </p:nvSpPr>
          <p:spPr>
            <a:xfrm>
              <a:off x="479862" y="723569"/>
              <a:ext cx="6269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+mn-lt"/>
                </a:rPr>
                <a:t>https://</a:t>
              </a:r>
              <a:r>
                <a:rPr lang="en-US" b="1" dirty="0" err="1">
                  <a:latin typeface="+mn-lt"/>
                </a:rPr>
                <a:t>brightspace.nyu.edu</a:t>
              </a:r>
              <a:r>
                <a:rPr lang="en-US" b="1" dirty="0">
                  <a:latin typeface="+mn-lt"/>
                </a:rPr>
                <a:t>/d2l/home/353819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EED0472-42DB-7310-F1E3-FEA5D341F5BE}"/>
              </a:ext>
            </a:extLst>
          </p:cNvPr>
          <p:cNvSpPr txBox="1"/>
          <p:nvPr/>
        </p:nvSpPr>
        <p:spPr>
          <a:xfrm>
            <a:off x="1503119" y="4333817"/>
            <a:ext cx="6234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Next week class moved to Wednesday 10:15am</a:t>
            </a:r>
          </a:p>
        </p:txBody>
      </p:sp>
    </p:spTree>
    <p:extLst>
      <p:ext uri="{BB962C8B-B14F-4D97-AF65-F5344CB8AC3E}">
        <p14:creationId xmlns:p14="http://schemas.microsoft.com/office/powerpoint/2010/main" val="15662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39CCD12-8833-364F-9430-E9BD43BD6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064" y="3404508"/>
            <a:ext cx="8441871" cy="1314450"/>
          </a:xfrm>
        </p:spPr>
        <p:txBody>
          <a:bodyPr>
            <a:normAutofit/>
          </a:bodyPr>
          <a:lstStyle/>
          <a:p>
            <a:r>
              <a:rPr lang="en-US" sz="2400" kern="0" dirty="0">
                <a:solidFill>
                  <a:schemeClr val="tx1"/>
                </a:solidFill>
              </a:rPr>
              <a:t>Launched on the Ethereum blockchain on May 2020  (v2)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633C09-BEE4-A34A-B220-BA4D30AC1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469964"/>
            <a:ext cx="7772400" cy="1440382"/>
          </a:xfrm>
        </p:spPr>
        <p:txBody>
          <a:bodyPr/>
          <a:lstStyle/>
          <a:p>
            <a:pPr algn="ctr"/>
            <a:r>
              <a:rPr lang="en-US" sz="4000" dirty="0"/>
              <a:t>Applications of SNARKs:</a:t>
            </a:r>
            <a:br>
              <a:rPr lang="en-US" sz="4000" dirty="0"/>
            </a:br>
            <a:r>
              <a:rPr lang="en-US" sz="4000" dirty="0"/>
              <a:t>(1)  Tornado cash:   a </a:t>
            </a:r>
            <a:r>
              <a:rPr lang="en-US" sz="4000" dirty="0" err="1"/>
              <a:t>zk</a:t>
            </a:r>
            <a:r>
              <a:rPr lang="en-US" sz="4000" dirty="0"/>
              <a:t>-based mixer</a:t>
            </a:r>
          </a:p>
        </p:txBody>
      </p:sp>
    </p:spTree>
    <p:extLst>
      <p:ext uri="{BB962C8B-B14F-4D97-AF65-F5344CB8AC3E}">
        <p14:creationId xmlns:p14="http://schemas.microsoft.com/office/powerpoint/2010/main" val="1619539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BB41E8-0FFE-7F40-BE8F-110101597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 a ZK-mixer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49C83-492E-5C41-BC22-39A6E865C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741885"/>
            <a:ext cx="584280" cy="864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FD3E56-AB8D-DD4A-81D4-AF550B17C9D9}"/>
              </a:ext>
            </a:extLst>
          </p:cNvPr>
          <p:cNvSpPr/>
          <p:nvPr/>
        </p:nvSpPr>
        <p:spPr>
          <a:xfrm>
            <a:off x="304800" y="2784872"/>
            <a:ext cx="495300" cy="6286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9C7E7-690A-1942-9636-7589E78F50E9}"/>
              </a:ext>
            </a:extLst>
          </p:cNvPr>
          <p:cNvSpPr txBox="1"/>
          <p:nvPr/>
        </p:nvSpPr>
        <p:spPr>
          <a:xfrm>
            <a:off x="27672" y="3429000"/>
            <a:ext cx="10503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account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8958DB-683D-EA4C-9C2E-D74E5CDDF7CF}"/>
              </a:ext>
            </a:extLst>
          </p:cNvPr>
          <p:cNvGrpSpPr/>
          <p:nvPr/>
        </p:nvGrpSpPr>
        <p:grpSpPr>
          <a:xfrm>
            <a:off x="1635269" y="1828800"/>
            <a:ext cx="1636474" cy="3253264"/>
            <a:chOff x="2180359" y="2438400"/>
            <a:chExt cx="2181964" cy="43376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5AB80A-93B1-FD48-8909-3B97B8E7ED84}"/>
                </a:ext>
              </a:extLst>
            </p:cNvPr>
            <p:cNvSpPr/>
            <p:nvPr/>
          </p:nvSpPr>
          <p:spPr>
            <a:xfrm>
              <a:off x="2895600" y="2438400"/>
              <a:ext cx="787362" cy="33527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AE15B6-439B-B842-9B98-22635AD36F68}"/>
                </a:ext>
              </a:extLst>
            </p:cNvPr>
            <p:cNvSpPr txBox="1"/>
            <p:nvPr/>
          </p:nvSpPr>
          <p:spPr>
            <a:xfrm>
              <a:off x="2180359" y="5791200"/>
              <a:ext cx="2181964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Tornado.cash</a:t>
              </a:r>
              <a:endParaRPr lang="en-US" sz="2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contract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31AB19-693E-684C-BD3D-B8A383CE6577}"/>
              </a:ext>
            </a:extLst>
          </p:cNvPr>
          <p:cNvGrpSpPr/>
          <p:nvPr/>
        </p:nvGrpSpPr>
        <p:grpSpPr>
          <a:xfrm>
            <a:off x="3786438" y="2784871"/>
            <a:ext cx="1338060" cy="1648806"/>
            <a:chOff x="5048584" y="3713162"/>
            <a:chExt cx="1784081" cy="21984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1BA103-8ED8-C447-A0CD-4D9FD0431E53}"/>
                </a:ext>
              </a:extLst>
            </p:cNvPr>
            <p:cNvSpPr/>
            <p:nvPr/>
          </p:nvSpPr>
          <p:spPr>
            <a:xfrm>
              <a:off x="5596322" y="3713162"/>
              <a:ext cx="660400" cy="83820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12734B-2D4F-7C4E-9E22-CA7355023CF8}"/>
                </a:ext>
              </a:extLst>
            </p:cNvPr>
            <p:cNvSpPr txBox="1"/>
            <p:nvPr/>
          </p:nvSpPr>
          <p:spPr>
            <a:xfrm>
              <a:off x="5048584" y="4495798"/>
              <a:ext cx="1784081" cy="1415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fresh</a:t>
              </a:r>
            </a:p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address</a:t>
              </a:r>
            </a:p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(1000 DAI)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1080BE-F921-1943-A872-3C2361B887B7}"/>
              </a:ext>
            </a:extLst>
          </p:cNvPr>
          <p:cNvSpPr txBox="1"/>
          <p:nvPr/>
        </p:nvSpPr>
        <p:spPr>
          <a:xfrm>
            <a:off x="4178940" y="2274585"/>
            <a:ext cx="5597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???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CDD14D-E076-CD41-AB21-62AE3EC51CC7}"/>
              </a:ext>
            </a:extLst>
          </p:cNvPr>
          <p:cNvGrpSpPr/>
          <p:nvPr/>
        </p:nvGrpSpPr>
        <p:grpSpPr>
          <a:xfrm>
            <a:off x="800100" y="2824840"/>
            <a:ext cx="1371600" cy="323165"/>
            <a:chOff x="1066800" y="3766456"/>
            <a:chExt cx="1828800" cy="430887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DE345CB-9B09-C447-B286-355AECA8DD1F}"/>
                </a:ext>
              </a:extLst>
            </p:cNvPr>
            <p:cNvCxnSpPr>
              <a:stCxn id="8" idx="3"/>
            </p:cNvCxnSpPr>
            <p:nvPr/>
          </p:nvCxnSpPr>
          <p:spPr>
            <a:xfrm flipV="1">
              <a:off x="1066800" y="4114799"/>
              <a:ext cx="1828800" cy="17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AA57EE-4749-9240-BB56-C8EC05A1DDE7}"/>
                </a:ext>
              </a:extLst>
            </p:cNvPr>
            <p:cNvSpPr txBox="1"/>
            <p:nvPr/>
          </p:nvSpPr>
          <p:spPr>
            <a:xfrm>
              <a:off x="1284508" y="3766456"/>
              <a:ext cx="11914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1000 DAI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4882C4AD-A161-6E4D-A214-AED2DA59B67E}"/>
              </a:ext>
            </a:extLst>
          </p:cNvPr>
          <p:cNvSpPr/>
          <p:nvPr/>
        </p:nvSpPr>
        <p:spPr>
          <a:xfrm>
            <a:off x="7429989" y="1841897"/>
            <a:ext cx="901132" cy="2514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NFT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BA299CE-65E8-6043-8C61-B5CCEB91708A}"/>
              </a:ext>
            </a:extLst>
          </p:cNvPr>
          <p:cNvGrpSpPr/>
          <p:nvPr/>
        </p:nvGrpSpPr>
        <p:grpSpPr>
          <a:xfrm>
            <a:off x="4750440" y="2765360"/>
            <a:ext cx="2564761" cy="738664"/>
            <a:chOff x="6333919" y="3687145"/>
            <a:chExt cx="3419681" cy="984885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796DABE-CE59-5B4B-AB8A-F59BD505C920}"/>
                </a:ext>
              </a:extLst>
            </p:cNvPr>
            <p:cNvCxnSpPr/>
            <p:nvPr/>
          </p:nvCxnSpPr>
          <p:spPr>
            <a:xfrm>
              <a:off x="6333919" y="4114799"/>
              <a:ext cx="341968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FC7455F-8177-3C41-B4A3-F11DFA23B1FC}"/>
                </a:ext>
              </a:extLst>
            </p:cNvPr>
            <p:cNvSpPr txBox="1"/>
            <p:nvPr/>
          </p:nvSpPr>
          <p:spPr>
            <a:xfrm>
              <a:off x="7166228" y="3687145"/>
              <a:ext cx="1509731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buy NFT</a:t>
              </a:r>
            </a:p>
            <a:p>
              <a:pPr algn="ctr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privately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9EB770-499E-2447-973E-963BE91989A5}"/>
              </a:ext>
            </a:extLst>
          </p:cNvPr>
          <p:cNvGrpSpPr/>
          <p:nvPr/>
        </p:nvGrpSpPr>
        <p:grpSpPr>
          <a:xfrm>
            <a:off x="304800" y="1514803"/>
            <a:ext cx="1876052" cy="3171498"/>
            <a:chOff x="406400" y="2019736"/>
            <a:chExt cx="2501402" cy="422866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9EEE73F-D346-9845-81D7-A36445ED5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400" y="5562600"/>
              <a:ext cx="2345160" cy="685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79118B-5B1F-F645-A463-A078DB1AA0CB}"/>
                </a:ext>
              </a:extLst>
            </p:cNvPr>
            <p:cNvSpPr txBox="1"/>
            <p:nvPr/>
          </p:nvSpPr>
          <p:spPr>
            <a:xfrm rot="20698408">
              <a:off x="610589" y="5693483"/>
              <a:ext cx="11914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1000 DAI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D19467A-6CC5-2B44-852C-2975EA6ABEE5}"/>
                </a:ext>
              </a:extLst>
            </p:cNvPr>
            <p:cNvCxnSpPr>
              <a:cxnSpLocks/>
            </p:cNvCxnSpPr>
            <p:nvPr/>
          </p:nvCxnSpPr>
          <p:spPr>
            <a:xfrm>
              <a:off x="406400" y="2044699"/>
              <a:ext cx="2501402" cy="64398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9C87D8-49DC-3B4A-AC98-C3F5F7C18770}"/>
                </a:ext>
              </a:extLst>
            </p:cNvPr>
            <p:cNvSpPr txBox="1"/>
            <p:nvPr/>
          </p:nvSpPr>
          <p:spPr>
            <a:xfrm rot="837184">
              <a:off x="914405" y="2019736"/>
              <a:ext cx="11914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1000 DAI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2F12E7-F076-6D41-AFB4-0A1D0BE9F778}"/>
              </a:ext>
            </a:extLst>
          </p:cNvPr>
          <p:cNvSpPr txBox="1"/>
          <p:nvPr/>
        </p:nvSpPr>
        <p:spPr>
          <a:xfrm>
            <a:off x="1935956" y="892961"/>
            <a:ext cx="7144776" cy="73866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 common denomination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(1000 DAI)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is needed to prevent linking</a:t>
            </a:r>
            <a:b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Alice to her fresh address using the deposit/withdrawal amount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A1A7E0-9CA6-A143-9A5A-AA182307AD59}"/>
              </a:ext>
            </a:extLst>
          </p:cNvPr>
          <p:cNvGrpSpPr/>
          <p:nvPr/>
        </p:nvGrpSpPr>
        <p:grpSpPr>
          <a:xfrm>
            <a:off x="2762221" y="2839073"/>
            <a:ext cx="1435020" cy="323165"/>
            <a:chOff x="2762221" y="2839073"/>
            <a:chExt cx="1435020" cy="32316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469A9E5-91DF-AD4B-8B0A-8BD1E8260A41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>
              <a:off x="2762221" y="3086102"/>
              <a:ext cx="1435020" cy="1309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DBFA902-28D7-1342-B1B1-A7DEB0870254}"/>
                </a:ext>
              </a:extLst>
            </p:cNvPr>
            <p:cNvSpPr txBox="1"/>
            <p:nvPr/>
          </p:nvSpPr>
          <p:spPr>
            <a:xfrm>
              <a:off x="2925786" y="2839073"/>
              <a:ext cx="89357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1000 DAI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20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3143250" y="930963"/>
            <a:ext cx="2857500" cy="3044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tornado cash contract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95897-C47D-6744-BF5B-C784E3103EAD}"/>
              </a:ext>
            </a:extLst>
          </p:cNvPr>
          <p:cNvSpPr/>
          <p:nvPr/>
        </p:nvSpPr>
        <p:spPr>
          <a:xfrm>
            <a:off x="4570890" y="1416140"/>
            <a:ext cx="1200151" cy="2318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3371850" y="1416141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4E926-6795-0648-B962-8E05E03498C6}"/>
              </a:ext>
            </a:extLst>
          </p:cNvPr>
          <p:cNvSpPr txBox="1"/>
          <p:nvPr/>
        </p:nvSpPr>
        <p:spPr>
          <a:xfrm>
            <a:off x="4827145" y="141614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E9547-DD85-1F40-9AF5-004F34F93A0D}"/>
              </a:ext>
            </a:extLst>
          </p:cNvPr>
          <p:cNvSpPr txBox="1"/>
          <p:nvPr/>
        </p:nvSpPr>
        <p:spPr>
          <a:xfrm>
            <a:off x="4632695" y="3411532"/>
            <a:ext cx="11290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nullifiers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160A6A-A824-D545-A227-16B9B0D298A4}"/>
              </a:ext>
            </a:extLst>
          </p:cNvPr>
          <p:cNvGrpSpPr/>
          <p:nvPr/>
        </p:nvGrpSpPr>
        <p:grpSpPr>
          <a:xfrm>
            <a:off x="4219436" y="3803946"/>
            <a:ext cx="2885534" cy="1280994"/>
            <a:chOff x="5625915" y="5071929"/>
            <a:chExt cx="3847378" cy="170799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4A6496-DA79-514E-AFF6-F2F7AD8C4064}"/>
                </a:ext>
              </a:extLst>
            </p:cNvPr>
            <p:cNvSpPr txBox="1"/>
            <p:nvPr/>
          </p:nvSpPr>
          <p:spPr>
            <a:xfrm>
              <a:off x="5625915" y="5795036"/>
              <a:ext cx="3847378" cy="984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list:</a:t>
              </a:r>
            </a:p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one entry per </a:t>
              </a:r>
              <a:r>
                <a:rPr lang="en-US" sz="2100" b="1" dirty="0">
                  <a:latin typeface="Calibri" panose="020F0502020204030204" pitchFamily="34" charset="0"/>
                  <a:cs typeface="Calibri" panose="020F0502020204030204" pitchFamily="34" charset="0"/>
                </a:rPr>
                <a:t>spent coin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E22B394-1418-B24B-B8DB-B63F20271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5600" y="5071929"/>
              <a:ext cx="0" cy="7906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3504479" y="1435264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B6545-A652-3945-8D11-EC0C7EEF49DC}"/>
              </a:ext>
            </a:extLst>
          </p:cNvPr>
          <p:cNvSpPr txBox="1"/>
          <p:nvPr/>
        </p:nvSpPr>
        <p:spPr>
          <a:xfrm>
            <a:off x="3429000" y="986905"/>
            <a:ext cx="2165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Treasury:  300 DAI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BF595-44EF-894C-8A67-547C0EC355D2}"/>
              </a:ext>
            </a:extLst>
          </p:cNvPr>
          <p:cNvSpPr txBox="1"/>
          <p:nvPr/>
        </p:nvSpPr>
        <p:spPr>
          <a:xfrm>
            <a:off x="228600" y="986906"/>
            <a:ext cx="251402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100 DAI pool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each coin = 100 DAI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EC6A5-573F-EF45-8F45-203F564250EB}"/>
              </a:ext>
            </a:extLst>
          </p:cNvPr>
          <p:cNvSpPr txBox="1"/>
          <p:nvPr/>
        </p:nvSpPr>
        <p:spPr>
          <a:xfrm>
            <a:off x="4827145" y="191682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3489627" y="2479458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B9A903-A91F-7245-90AE-5093E87ACA21}"/>
              </a:ext>
            </a:extLst>
          </p:cNvPr>
          <p:cNvSpPr txBox="1"/>
          <p:nvPr/>
        </p:nvSpPr>
        <p:spPr>
          <a:xfrm>
            <a:off x="128389" y="2571751"/>
            <a:ext cx="2784930" cy="13849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Currently: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three coins in pool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contract has 300 DAI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two nullifiers stored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FFE6C1-E5AA-9148-8229-86380E6CA6C9}"/>
              </a:ext>
            </a:extLst>
          </p:cNvPr>
          <p:cNvSpPr txBox="1"/>
          <p:nvPr/>
        </p:nvSpPr>
        <p:spPr>
          <a:xfrm>
            <a:off x="3125510" y="3694314"/>
            <a:ext cx="12557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contract state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B9129C-8CFE-0C4E-80A9-12D20D53C337}"/>
              </a:ext>
            </a:extLst>
          </p:cNvPr>
          <p:cNvSpPr txBox="1"/>
          <p:nvPr/>
        </p:nvSpPr>
        <p:spPr>
          <a:xfrm>
            <a:off x="3464271" y="2955236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42F413-0023-CD4E-861B-0508896142F0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01E227-4E7B-5041-931A-C90C12576681}"/>
              </a:ext>
            </a:extLst>
          </p:cNvPr>
          <p:cNvGrpSpPr/>
          <p:nvPr/>
        </p:nvGrpSpPr>
        <p:grpSpPr>
          <a:xfrm>
            <a:off x="6229349" y="1314450"/>
            <a:ext cx="2480290" cy="2994884"/>
            <a:chOff x="8305800" y="1752600"/>
            <a:chExt cx="3307053" cy="399317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08AC883-8A08-8547-AD90-33AF7975C23F}"/>
                </a:ext>
              </a:extLst>
            </p:cNvPr>
            <p:cNvGrpSpPr/>
            <p:nvPr/>
          </p:nvGrpSpPr>
          <p:grpSpPr>
            <a:xfrm>
              <a:off x="8305800" y="2695590"/>
              <a:ext cx="3307053" cy="3050188"/>
              <a:chOff x="8305800" y="2695590"/>
              <a:chExt cx="3307053" cy="3050188"/>
            </a:xfrm>
          </p:grpSpPr>
          <p:sp>
            <p:nvSpPr>
              <p:cNvPr id="6" name="Triangle 5">
                <a:extLst>
                  <a:ext uri="{FF2B5EF4-FFF2-40B4-BE49-F238E27FC236}">
                    <a16:creationId xmlns:a16="http://schemas.microsoft.com/office/drawing/2014/main" id="{F70D7A2D-2172-A046-8AFF-956B6D1D24F9}"/>
                  </a:ext>
                </a:extLst>
              </p:cNvPr>
              <p:cNvSpPr/>
              <p:nvPr/>
            </p:nvSpPr>
            <p:spPr>
              <a:xfrm>
                <a:off x="8737706" y="2695590"/>
                <a:ext cx="2743200" cy="1817867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AA702A-9D05-8D4B-9D25-1CD563FE78E5}"/>
                  </a:ext>
                </a:extLst>
              </p:cNvPr>
              <p:cNvSpPr txBox="1"/>
              <p:nvPr/>
            </p:nvSpPr>
            <p:spPr>
              <a:xfrm>
                <a:off x="8737707" y="4465005"/>
                <a:ext cx="2875146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21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C</a:t>
                </a:r>
                <a:r>
                  <a:rPr lang="en-US" sz="21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C</a:t>
                </a:r>
                <a:r>
                  <a:rPr lang="en-US" sz="21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0   0 … 0</a:t>
                </a:r>
              </a:p>
            </p:txBody>
          </p:sp>
          <p:sp>
            <p:nvSpPr>
              <p:cNvPr id="14" name="Left Brace 13">
                <a:extLst>
                  <a:ext uri="{FF2B5EF4-FFF2-40B4-BE49-F238E27FC236}">
                    <a16:creationId xmlns:a16="http://schemas.microsoft.com/office/drawing/2014/main" id="{BEA7431E-B1CD-B646-B2BF-A33F1B1736F0}"/>
                  </a:ext>
                </a:extLst>
              </p:cNvPr>
              <p:cNvSpPr/>
              <p:nvPr/>
            </p:nvSpPr>
            <p:spPr>
              <a:xfrm rot="16200000">
                <a:off x="9318269" y="4435250"/>
                <a:ext cx="304800" cy="1327862"/>
              </a:xfrm>
              <a:prstGeom prst="leftBrac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67B559-EF5F-D747-B2CD-38B34D2B65C5}"/>
                  </a:ext>
                </a:extLst>
              </p:cNvPr>
              <p:cNvSpPr txBox="1"/>
              <p:nvPr/>
            </p:nvSpPr>
            <p:spPr>
              <a:xfrm>
                <a:off x="8305800" y="5191781"/>
                <a:ext cx="2846762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public list of coins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0A8401F-83B1-FF42-BE12-C1D9DA7621EF}"/>
                  </a:ext>
                </a:extLst>
              </p:cNvPr>
              <p:cNvSpPr txBox="1"/>
              <p:nvPr/>
            </p:nvSpPr>
            <p:spPr>
              <a:xfrm>
                <a:off x="9380969" y="3276601"/>
                <a:ext cx="1410729" cy="104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tree of</a:t>
                </a:r>
              </a:p>
              <a:p>
                <a:pPr algn="ctr"/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height 20</a:t>
                </a:r>
              </a:p>
              <a:p>
                <a:pPr algn="ctr"/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(2</a:t>
                </a:r>
                <a:r>
                  <a:rPr lang="en-US" sz="15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20</a:t>
                </a:r>
                <a:r>
                  <a:rPr lang="en-US" sz="15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leaves)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81A448-88F1-354E-B8B0-6E9871705C28}"/>
                </a:ext>
              </a:extLst>
            </p:cNvPr>
            <p:cNvSpPr txBox="1"/>
            <p:nvPr/>
          </p:nvSpPr>
          <p:spPr>
            <a:xfrm>
              <a:off x="9611021" y="1752600"/>
              <a:ext cx="990015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Coins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Merkle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root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C40725-B2DE-6249-A385-B088FF419AC1}"/>
              </a:ext>
            </a:extLst>
          </p:cNvPr>
          <p:cNvSpPr txBox="1"/>
          <p:nvPr/>
        </p:nvSpPr>
        <p:spPr>
          <a:xfrm>
            <a:off x="8515302" y="878573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CRHF</a:t>
            </a:r>
          </a:p>
        </p:txBody>
      </p:sp>
    </p:spTree>
    <p:extLst>
      <p:ext uri="{BB962C8B-B14F-4D97-AF65-F5344CB8AC3E}">
        <p14:creationId xmlns:p14="http://schemas.microsoft.com/office/powerpoint/2010/main" val="146251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6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3143250" y="930963"/>
            <a:ext cx="2857500" cy="3044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deposit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95897-C47D-6744-BF5B-C784E3103EAD}"/>
              </a:ext>
            </a:extLst>
          </p:cNvPr>
          <p:cNvSpPr/>
          <p:nvPr/>
        </p:nvSpPr>
        <p:spPr>
          <a:xfrm>
            <a:off x="4570890" y="1416140"/>
            <a:ext cx="1200151" cy="2318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3371850" y="1416141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4E926-6795-0648-B962-8E05E03498C6}"/>
              </a:ext>
            </a:extLst>
          </p:cNvPr>
          <p:cNvSpPr txBox="1"/>
          <p:nvPr/>
        </p:nvSpPr>
        <p:spPr>
          <a:xfrm>
            <a:off x="4827145" y="141614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E9547-DD85-1F40-9AF5-004F34F93A0D}"/>
              </a:ext>
            </a:extLst>
          </p:cNvPr>
          <p:cNvSpPr txBox="1"/>
          <p:nvPr/>
        </p:nvSpPr>
        <p:spPr>
          <a:xfrm>
            <a:off x="4632695" y="3411532"/>
            <a:ext cx="11290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nullifiers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3504479" y="1435264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B6545-A652-3945-8D11-EC0C7EEF49DC}"/>
              </a:ext>
            </a:extLst>
          </p:cNvPr>
          <p:cNvSpPr txBox="1"/>
          <p:nvPr/>
        </p:nvSpPr>
        <p:spPr>
          <a:xfrm>
            <a:off x="3429000" y="986905"/>
            <a:ext cx="2165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Treasury:  300 DAI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BF595-44EF-894C-8A67-547C0EC355D2}"/>
              </a:ext>
            </a:extLst>
          </p:cNvPr>
          <p:cNvSpPr txBox="1"/>
          <p:nvPr/>
        </p:nvSpPr>
        <p:spPr>
          <a:xfrm>
            <a:off x="228600" y="986906"/>
            <a:ext cx="251402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100 DAI pool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each coin = 100 DAI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EC6A5-573F-EF45-8F45-203F564250EB}"/>
              </a:ext>
            </a:extLst>
          </p:cNvPr>
          <p:cNvSpPr txBox="1"/>
          <p:nvPr/>
        </p:nvSpPr>
        <p:spPr>
          <a:xfrm>
            <a:off x="4827145" y="191682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3489627" y="2479458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F70D7A2D-2172-A046-8AFF-956B6D1D24F9}"/>
              </a:ext>
            </a:extLst>
          </p:cNvPr>
          <p:cNvSpPr/>
          <p:nvPr/>
        </p:nvSpPr>
        <p:spPr>
          <a:xfrm>
            <a:off x="6553280" y="2021693"/>
            <a:ext cx="2057400" cy="1363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A702A-9D05-8D4B-9D25-1CD563FE78E5}"/>
              </a:ext>
            </a:extLst>
          </p:cNvPr>
          <p:cNvSpPr txBox="1"/>
          <p:nvPr/>
        </p:nvSpPr>
        <p:spPr>
          <a:xfrm>
            <a:off x="6553280" y="3348753"/>
            <a:ext cx="21563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0   0 …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0AF43-8E66-274B-9567-AA6F1486BDB6}"/>
              </a:ext>
            </a:extLst>
          </p:cNvPr>
          <p:cNvSpPr txBox="1"/>
          <p:nvPr/>
        </p:nvSpPr>
        <p:spPr>
          <a:xfrm>
            <a:off x="7208266" y="1314450"/>
            <a:ext cx="7425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EA7431E-B1CD-B646-B2BF-A33F1B1736F0}"/>
              </a:ext>
            </a:extLst>
          </p:cNvPr>
          <p:cNvSpPr/>
          <p:nvPr/>
        </p:nvSpPr>
        <p:spPr>
          <a:xfrm rot="16200000">
            <a:off x="6988702" y="3326437"/>
            <a:ext cx="228600" cy="995897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A8401F-83B1-FF42-BE12-C1D9DA7621EF}"/>
              </a:ext>
            </a:extLst>
          </p:cNvPr>
          <p:cNvSpPr txBox="1"/>
          <p:nvPr/>
        </p:nvSpPr>
        <p:spPr>
          <a:xfrm>
            <a:off x="7035727" y="2457450"/>
            <a:ext cx="10580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tree of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height 20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leaves)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61E4FC-82B1-B948-8C7F-7E459C1951DF}"/>
              </a:ext>
            </a:extLst>
          </p:cNvPr>
          <p:cNvSpPr txBox="1"/>
          <p:nvPr/>
        </p:nvSpPr>
        <p:spPr>
          <a:xfrm>
            <a:off x="246169" y="2075824"/>
            <a:ext cx="27351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Alice deposits 100 DAI: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59B373-B721-3042-866C-16FDE6E42FAB}"/>
              </a:ext>
            </a:extLst>
          </p:cNvPr>
          <p:cNvGrpSpPr/>
          <p:nvPr/>
        </p:nvGrpSpPr>
        <p:grpSpPr>
          <a:xfrm>
            <a:off x="4219436" y="3803946"/>
            <a:ext cx="2885534" cy="1280994"/>
            <a:chOff x="5625915" y="5071929"/>
            <a:chExt cx="3847378" cy="170799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8E309D-82EC-E24D-B749-F832681BDE79}"/>
                </a:ext>
              </a:extLst>
            </p:cNvPr>
            <p:cNvSpPr txBox="1"/>
            <p:nvPr/>
          </p:nvSpPr>
          <p:spPr>
            <a:xfrm>
              <a:off x="5625915" y="5795036"/>
              <a:ext cx="3847378" cy="984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explicit list:</a:t>
              </a:r>
            </a:p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one entry per </a:t>
              </a:r>
              <a:r>
                <a:rPr lang="en-US" sz="2100" b="1" dirty="0">
                  <a:latin typeface="Calibri" panose="020F0502020204030204" pitchFamily="34" charset="0"/>
                  <a:cs typeface="Calibri" panose="020F0502020204030204" pitchFamily="34" charset="0"/>
                </a:rPr>
                <a:t>spent coin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93DBFF7-0961-3748-B6BA-96687B282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5600" y="5071929"/>
              <a:ext cx="0" cy="7906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F837CCB-F5D3-A94D-B477-E220DCCABEF3}"/>
              </a:ext>
            </a:extLst>
          </p:cNvPr>
          <p:cNvSpPr txBox="1"/>
          <p:nvPr/>
        </p:nvSpPr>
        <p:spPr>
          <a:xfrm>
            <a:off x="6229350" y="3893835"/>
            <a:ext cx="2135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public list of coins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294B70-C11A-214A-BC6C-BC338939E8D4}"/>
              </a:ext>
            </a:extLst>
          </p:cNvPr>
          <p:cNvSpPr txBox="1"/>
          <p:nvPr/>
        </p:nvSpPr>
        <p:spPr>
          <a:xfrm>
            <a:off x="146667" y="3737097"/>
            <a:ext cx="3012043" cy="126444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Build Merkle proof for leaf #4: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MerkleProof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(4)      (leaf=0)</a:t>
            </a:r>
          </a:p>
          <a:p>
            <a:pPr>
              <a:spcBef>
                <a:spcPts val="450"/>
              </a:spcBef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choose random  k, r  in  R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18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= H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(k, r)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00B4CA7-1F05-2944-AB5B-C1D708D30B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20" y="2688696"/>
            <a:ext cx="584280" cy="86431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03B0792-37C6-E44B-841D-7A1FDA1F4766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70686E-6122-8548-964D-ADDE09EFE316}"/>
              </a:ext>
            </a:extLst>
          </p:cNvPr>
          <p:cNvSpPr txBox="1"/>
          <p:nvPr/>
        </p:nvSpPr>
        <p:spPr>
          <a:xfrm>
            <a:off x="3125510" y="3694314"/>
            <a:ext cx="12557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contract state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7F019-F92B-1743-997B-7C345E7394C3}"/>
              </a:ext>
            </a:extLst>
          </p:cNvPr>
          <p:cNvSpPr txBox="1"/>
          <p:nvPr/>
        </p:nvSpPr>
        <p:spPr>
          <a:xfrm>
            <a:off x="3464271" y="2955236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4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02A9884-3574-5447-9D45-6A9F7715597B}"/>
              </a:ext>
            </a:extLst>
          </p:cNvPr>
          <p:cNvGrpSpPr/>
          <p:nvPr/>
        </p:nvGrpSpPr>
        <p:grpSpPr>
          <a:xfrm>
            <a:off x="857250" y="2735209"/>
            <a:ext cx="3132151" cy="738664"/>
            <a:chOff x="1730031" y="2066432"/>
            <a:chExt cx="4176201" cy="984885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DA9B99A-26CE-F348-80D5-3187A7C343DE}"/>
                </a:ext>
              </a:extLst>
            </p:cNvPr>
            <p:cNvCxnSpPr>
              <a:cxnSpLocks/>
            </p:cNvCxnSpPr>
            <p:nvPr/>
          </p:nvCxnSpPr>
          <p:spPr>
            <a:xfrm>
              <a:off x="1730031" y="2524403"/>
              <a:ext cx="304144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2F86A0-7E39-3043-96AE-22D209ACCD50}"/>
                </a:ext>
              </a:extLst>
            </p:cNvPr>
            <p:cNvSpPr txBox="1"/>
            <p:nvPr/>
          </p:nvSpPr>
          <p:spPr>
            <a:xfrm>
              <a:off x="1882431" y="2066432"/>
              <a:ext cx="402380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 100 DAI</a:t>
              </a:r>
            </a:p>
            <a:p>
              <a:r>
                <a:rPr lang="en-US" sz="21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, </a:t>
              </a:r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MerkleProof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(4)</a:t>
              </a:r>
              <a:endParaRPr lang="en-US" sz="21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44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4298098" y="909985"/>
            <a:ext cx="1702652" cy="2475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deposit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4526699" y="1007723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4659327" y="1026846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4579335" y="2084716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F70D7A2D-2172-A046-8AFF-956B6D1D24F9}"/>
              </a:ext>
            </a:extLst>
          </p:cNvPr>
          <p:cNvSpPr/>
          <p:nvPr/>
        </p:nvSpPr>
        <p:spPr>
          <a:xfrm>
            <a:off x="6553280" y="2021693"/>
            <a:ext cx="2057400" cy="1363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A8401F-83B1-FF42-BE12-C1D9DA7621EF}"/>
              </a:ext>
            </a:extLst>
          </p:cNvPr>
          <p:cNvSpPr txBox="1"/>
          <p:nvPr/>
        </p:nvSpPr>
        <p:spPr>
          <a:xfrm>
            <a:off x="7035727" y="2457450"/>
            <a:ext cx="10580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tree of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height 20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leaves)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AD44D4-E35D-7541-8324-5DD60F013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04" y="1152875"/>
            <a:ext cx="584280" cy="8643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5ACEC62-5EA9-E849-82B9-670C7D54B26C}"/>
              </a:ext>
            </a:extLst>
          </p:cNvPr>
          <p:cNvGrpSpPr/>
          <p:nvPr/>
        </p:nvGrpSpPr>
        <p:grpSpPr>
          <a:xfrm>
            <a:off x="889134" y="1199388"/>
            <a:ext cx="3339966" cy="738664"/>
            <a:chOff x="1730031" y="2066432"/>
            <a:chExt cx="4453288" cy="98488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6444D1F-74D7-B34E-A2A0-56C453CB11B0}"/>
                </a:ext>
              </a:extLst>
            </p:cNvPr>
            <p:cNvCxnSpPr>
              <a:cxnSpLocks/>
            </p:cNvCxnSpPr>
            <p:nvPr/>
          </p:nvCxnSpPr>
          <p:spPr>
            <a:xfrm>
              <a:off x="1730031" y="2524403"/>
              <a:ext cx="44532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2F35D86-B8B8-1D4B-B2A9-0B5AB81F94D4}"/>
                    </a:ext>
                  </a:extLst>
                </p:cNvPr>
                <p:cNvSpPr txBox="1"/>
                <p:nvPr/>
              </p:nvSpPr>
              <p:spPr>
                <a:xfrm>
                  <a:off x="1882431" y="2066432"/>
                  <a:ext cx="4023801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  100 DAI</a:t>
                  </a:r>
                </a:p>
                <a:p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 C</a:t>
                  </a:r>
                  <a:r>
                    <a:rPr lang="en-US" sz="2100" b="1" baseline="-2500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,  </a:t>
                  </a:r>
                  <a:r>
                    <a:rPr lang="en-US" sz="21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MerkleProof</m:t>
                      </m:r>
                      <m:r>
                        <m:rPr>
                          <m:nor/>
                        </m:rP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(4)</m:t>
                      </m:r>
                    </m:oMath>
                  </a14:m>
                  <a:endParaRPr lang="en-US" sz="21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2F35D86-B8B8-1D4B-B2A9-0B5AB81F94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2431" y="2066432"/>
                  <a:ext cx="4023801" cy="984885"/>
                </a:xfrm>
                <a:prstGeom prst="rect">
                  <a:avLst/>
                </a:prstGeom>
                <a:blipFill>
                  <a:blip r:embed="rId3"/>
                  <a:stretch>
                    <a:fillRect t="-5085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AA41755-B360-CA44-ABCC-7751681CF277}"/>
                  </a:ext>
                </a:extLst>
              </p:cNvPr>
              <p:cNvSpPr/>
              <p:nvPr/>
            </p:nvSpPr>
            <p:spPr>
              <a:xfrm>
                <a:off x="95380" y="2246371"/>
                <a:ext cx="4133720" cy="261137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100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Tornado contract does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90525" indent="-390525">
                  <a:spcBef>
                    <a:spcPts val="900"/>
                  </a:spcBef>
                  <a:buFontTx/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verify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MerkleProof</m:t>
                    </m:r>
                    <m:r>
                      <m:rPr>
                        <m:nor/>
                      </m:rPr>
                      <a: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(4)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with respect to current stored root</a:t>
                </a:r>
              </a:p>
              <a:p>
                <a:pPr marL="390525" indent="-390525">
                  <a:spcBef>
                    <a:spcPts val="900"/>
                  </a:spcBef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use </a:t>
                </a:r>
                <a:r>
                  <a:rPr lang="en-US" sz="21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2100" b="1" baseline="-25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1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MerkleProof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(4)  to</a:t>
                </a:r>
                <a:b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compute updated Merkle root</a:t>
                </a:r>
              </a:p>
              <a:p>
                <a:pPr marL="390525" indent="-390525">
                  <a:spcBef>
                    <a:spcPts val="900"/>
                  </a:spcBef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update state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AA41755-B360-CA44-ABCC-7751681CF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80" y="2246371"/>
                <a:ext cx="4133720" cy="261137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C33A4010-4449-454E-82AA-55178BEAA768}"/>
              </a:ext>
            </a:extLst>
          </p:cNvPr>
          <p:cNvSpPr txBox="1"/>
          <p:nvPr/>
        </p:nvSpPr>
        <p:spPr>
          <a:xfrm>
            <a:off x="4664166" y="2614568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B64423-0B88-814C-A7B7-CDB0284C969A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9774E1-099A-7442-9B1F-0F321B767409}"/>
              </a:ext>
            </a:extLst>
          </p:cNvPr>
          <p:cNvSpPr txBox="1"/>
          <p:nvPr/>
        </p:nvSpPr>
        <p:spPr>
          <a:xfrm>
            <a:off x="4416191" y="3351440"/>
            <a:ext cx="15115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Tornado contract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5D062C-4EC7-6345-B5D3-28494C44DF9F}"/>
              </a:ext>
            </a:extLst>
          </p:cNvPr>
          <p:cNvSpPr txBox="1"/>
          <p:nvPr/>
        </p:nvSpPr>
        <p:spPr>
          <a:xfrm>
            <a:off x="6553280" y="3348753"/>
            <a:ext cx="21563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0   0 … 0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FC062991-D819-F04C-BA07-3AA99664ECBA}"/>
              </a:ext>
            </a:extLst>
          </p:cNvPr>
          <p:cNvSpPr/>
          <p:nvPr/>
        </p:nvSpPr>
        <p:spPr>
          <a:xfrm rot="16200000">
            <a:off x="6988702" y="3326437"/>
            <a:ext cx="228600" cy="995897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203452-E6BA-A440-801A-2C742A0CFAAE}"/>
              </a:ext>
            </a:extLst>
          </p:cNvPr>
          <p:cNvSpPr txBox="1"/>
          <p:nvPr/>
        </p:nvSpPr>
        <p:spPr>
          <a:xfrm>
            <a:off x="6229350" y="3893835"/>
            <a:ext cx="2135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public list of coins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AAAE46-7E52-6C4F-AA82-DC984BFD9C60}"/>
              </a:ext>
            </a:extLst>
          </p:cNvPr>
          <p:cNvSpPr txBox="1"/>
          <p:nvPr/>
        </p:nvSpPr>
        <p:spPr>
          <a:xfrm>
            <a:off x="7208266" y="1314450"/>
            <a:ext cx="7425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</p:spTree>
    <p:extLst>
      <p:ext uri="{BB962C8B-B14F-4D97-AF65-F5344CB8AC3E}">
        <p14:creationId xmlns:p14="http://schemas.microsoft.com/office/powerpoint/2010/main" val="107375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4298098" y="909985"/>
            <a:ext cx="1702652" cy="2475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deposit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4526699" y="1007723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4659327" y="1026846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4579335" y="2084716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F70D7A2D-2172-A046-8AFF-956B6D1D24F9}"/>
              </a:ext>
            </a:extLst>
          </p:cNvPr>
          <p:cNvSpPr/>
          <p:nvPr/>
        </p:nvSpPr>
        <p:spPr>
          <a:xfrm>
            <a:off x="6553280" y="2021693"/>
            <a:ext cx="2057400" cy="1363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A702A-9D05-8D4B-9D25-1CD563FE78E5}"/>
              </a:ext>
            </a:extLst>
          </p:cNvPr>
          <p:cNvSpPr txBox="1"/>
          <p:nvPr/>
        </p:nvSpPr>
        <p:spPr>
          <a:xfrm>
            <a:off x="6553280" y="3348753"/>
            <a:ext cx="21932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1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0 …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0AF43-8E66-274B-9567-AA6F1486BDB6}"/>
              </a:ext>
            </a:extLst>
          </p:cNvPr>
          <p:cNvSpPr txBox="1"/>
          <p:nvPr/>
        </p:nvSpPr>
        <p:spPr>
          <a:xfrm>
            <a:off x="7161300" y="1314450"/>
            <a:ext cx="836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updated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EA7431E-B1CD-B646-B2BF-A33F1B1736F0}"/>
              </a:ext>
            </a:extLst>
          </p:cNvPr>
          <p:cNvSpPr/>
          <p:nvPr/>
        </p:nvSpPr>
        <p:spPr>
          <a:xfrm rot="16200000">
            <a:off x="7184283" y="3130857"/>
            <a:ext cx="204703" cy="1363162"/>
          </a:xfrm>
          <a:prstGeom prst="leftBrac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A8401F-83B1-FF42-BE12-C1D9DA7621EF}"/>
              </a:ext>
            </a:extLst>
          </p:cNvPr>
          <p:cNvSpPr txBox="1"/>
          <p:nvPr/>
        </p:nvSpPr>
        <p:spPr>
          <a:xfrm>
            <a:off x="7035727" y="2457450"/>
            <a:ext cx="10580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tree of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height 20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leaves)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AD44D4-E35D-7541-8324-5DD60F013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04" y="1152875"/>
            <a:ext cx="584280" cy="8643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5ACEC62-5EA9-E849-82B9-670C7D54B26C}"/>
              </a:ext>
            </a:extLst>
          </p:cNvPr>
          <p:cNvGrpSpPr/>
          <p:nvPr/>
        </p:nvGrpSpPr>
        <p:grpSpPr>
          <a:xfrm>
            <a:off x="889134" y="1199388"/>
            <a:ext cx="3339966" cy="738664"/>
            <a:chOff x="1730031" y="2066432"/>
            <a:chExt cx="4453288" cy="98488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6444D1F-74D7-B34E-A2A0-56C453CB11B0}"/>
                </a:ext>
              </a:extLst>
            </p:cNvPr>
            <p:cNvCxnSpPr>
              <a:cxnSpLocks/>
            </p:cNvCxnSpPr>
            <p:nvPr/>
          </p:nvCxnSpPr>
          <p:spPr>
            <a:xfrm>
              <a:off x="1730031" y="2524403"/>
              <a:ext cx="44532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2F35D86-B8B8-1D4B-B2A9-0B5AB81F94D4}"/>
                    </a:ext>
                  </a:extLst>
                </p:cNvPr>
                <p:cNvSpPr txBox="1"/>
                <p:nvPr/>
              </p:nvSpPr>
              <p:spPr>
                <a:xfrm>
                  <a:off x="1882431" y="2066432"/>
                  <a:ext cx="4023801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  100 DAI</a:t>
                  </a:r>
                </a:p>
                <a:p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 C</a:t>
                  </a:r>
                  <a:r>
                    <a:rPr lang="en-US" sz="2100" b="1" baseline="-2500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,  </a:t>
                  </a:r>
                  <a:r>
                    <a:rPr lang="en-US" sz="21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MerkleProof</m:t>
                      </m:r>
                      <m:r>
                        <m:rPr>
                          <m:nor/>
                        </m:rP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(4)</m:t>
                      </m:r>
                    </m:oMath>
                  </a14:m>
                  <a:endParaRPr lang="en-US" sz="21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2F35D86-B8B8-1D4B-B2A9-0B5AB81F94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2431" y="2066432"/>
                  <a:ext cx="4023801" cy="984885"/>
                </a:xfrm>
                <a:prstGeom prst="rect">
                  <a:avLst/>
                </a:prstGeom>
                <a:blipFill>
                  <a:blip r:embed="rId3"/>
                  <a:stretch>
                    <a:fillRect t="-5085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C552559-87EF-1044-9417-0A87216625AE}"/>
              </a:ext>
            </a:extLst>
          </p:cNvPr>
          <p:cNvSpPr txBox="1"/>
          <p:nvPr/>
        </p:nvSpPr>
        <p:spPr>
          <a:xfrm>
            <a:off x="6229350" y="3893835"/>
            <a:ext cx="21350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public list of coins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AA41755-B360-CA44-ABCC-7751681CF277}"/>
                  </a:ext>
                </a:extLst>
              </p:cNvPr>
              <p:cNvSpPr/>
              <p:nvPr/>
            </p:nvSpPr>
            <p:spPr>
              <a:xfrm>
                <a:off x="95380" y="2246371"/>
                <a:ext cx="4133720" cy="261137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100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Tornado contract does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90525" indent="-390525">
                  <a:spcBef>
                    <a:spcPts val="900"/>
                  </a:spcBef>
                  <a:buFontTx/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verify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MerkleProof</m:t>
                    </m:r>
                    <m:r>
                      <m:rPr>
                        <m:nor/>
                      </m:rPr>
                      <a: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(4)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with respect to current stored root</a:t>
                </a:r>
              </a:p>
              <a:p>
                <a:pPr marL="390525" indent="-390525">
                  <a:spcBef>
                    <a:spcPts val="900"/>
                  </a:spcBef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use </a:t>
                </a:r>
                <a:r>
                  <a:rPr lang="en-US" sz="21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2100" b="1" baseline="-25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1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MerkleProof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(4)  to</a:t>
                </a:r>
                <a:b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compute updated Merkle root</a:t>
                </a:r>
              </a:p>
              <a:p>
                <a:pPr marL="390525" indent="-390525">
                  <a:spcBef>
                    <a:spcPts val="900"/>
                  </a:spcBef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update state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AA41755-B360-CA44-ABCC-7751681CF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80" y="2246371"/>
                <a:ext cx="4133720" cy="261137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C33A4010-4449-454E-82AA-55178BEAA768}"/>
              </a:ext>
            </a:extLst>
          </p:cNvPr>
          <p:cNvSpPr txBox="1"/>
          <p:nvPr/>
        </p:nvSpPr>
        <p:spPr>
          <a:xfrm>
            <a:off x="4664166" y="2614568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B64423-0B88-814C-A7B7-CDB0284C969A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9774E1-099A-7442-9B1F-0F321B767409}"/>
              </a:ext>
            </a:extLst>
          </p:cNvPr>
          <p:cNvSpPr txBox="1"/>
          <p:nvPr/>
        </p:nvSpPr>
        <p:spPr>
          <a:xfrm>
            <a:off x="4416191" y="3351440"/>
            <a:ext cx="15115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Tornado contract</a:t>
            </a:r>
          </a:p>
        </p:txBody>
      </p:sp>
    </p:spTree>
    <p:extLst>
      <p:ext uri="{BB962C8B-B14F-4D97-AF65-F5344CB8AC3E}">
        <p14:creationId xmlns:p14="http://schemas.microsoft.com/office/powerpoint/2010/main" val="6684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3143250" y="930963"/>
            <a:ext cx="2857500" cy="3044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deposit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95897-C47D-6744-BF5B-C784E3103EAD}"/>
              </a:ext>
            </a:extLst>
          </p:cNvPr>
          <p:cNvSpPr/>
          <p:nvPr/>
        </p:nvSpPr>
        <p:spPr>
          <a:xfrm>
            <a:off x="4570890" y="1416140"/>
            <a:ext cx="1200151" cy="2318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3371850" y="1416141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4E926-6795-0648-B962-8E05E03498C6}"/>
              </a:ext>
            </a:extLst>
          </p:cNvPr>
          <p:cNvSpPr txBox="1"/>
          <p:nvPr/>
        </p:nvSpPr>
        <p:spPr>
          <a:xfrm>
            <a:off x="4827145" y="141614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E9547-DD85-1F40-9AF5-004F34F93A0D}"/>
              </a:ext>
            </a:extLst>
          </p:cNvPr>
          <p:cNvSpPr txBox="1"/>
          <p:nvPr/>
        </p:nvSpPr>
        <p:spPr>
          <a:xfrm>
            <a:off x="4632695" y="3411532"/>
            <a:ext cx="11290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nullifiers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3427214" y="1435264"/>
            <a:ext cx="111825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updated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B6545-A652-3945-8D11-EC0C7EEF49DC}"/>
              </a:ext>
            </a:extLst>
          </p:cNvPr>
          <p:cNvSpPr txBox="1"/>
          <p:nvPr/>
        </p:nvSpPr>
        <p:spPr>
          <a:xfrm>
            <a:off x="3429000" y="986905"/>
            <a:ext cx="2165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Treasury: 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BF595-44EF-894C-8A67-547C0EC355D2}"/>
              </a:ext>
            </a:extLst>
          </p:cNvPr>
          <p:cNvSpPr txBox="1"/>
          <p:nvPr/>
        </p:nvSpPr>
        <p:spPr>
          <a:xfrm>
            <a:off x="228600" y="986906"/>
            <a:ext cx="251402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100 DAI pool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each coin = 100 DAI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EC6A5-573F-EF45-8F45-203F564250EB}"/>
              </a:ext>
            </a:extLst>
          </p:cNvPr>
          <p:cNvSpPr txBox="1"/>
          <p:nvPr/>
        </p:nvSpPr>
        <p:spPr>
          <a:xfrm>
            <a:off x="4827145" y="191682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3489627" y="2479458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AD44D4-E35D-7541-8324-5DD60F0137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20" y="2688696"/>
            <a:ext cx="584280" cy="8643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5ACEC62-5EA9-E849-82B9-670C7D54B26C}"/>
              </a:ext>
            </a:extLst>
          </p:cNvPr>
          <p:cNvGrpSpPr/>
          <p:nvPr/>
        </p:nvGrpSpPr>
        <p:grpSpPr>
          <a:xfrm>
            <a:off x="857250" y="2735209"/>
            <a:ext cx="3143250" cy="738664"/>
            <a:chOff x="1730031" y="2066432"/>
            <a:chExt cx="4191000" cy="98488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6444D1F-74D7-B34E-A2A0-56C453CB11B0}"/>
                </a:ext>
              </a:extLst>
            </p:cNvPr>
            <p:cNvCxnSpPr>
              <a:cxnSpLocks/>
            </p:cNvCxnSpPr>
            <p:nvPr/>
          </p:nvCxnSpPr>
          <p:spPr>
            <a:xfrm>
              <a:off x="1730031" y="2524403"/>
              <a:ext cx="304144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F35D86-B8B8-1D4B-B2A9-0B5AB81F94D4}"/>
                </a:ext>
              </a:extLst>
            </p:cNvPr>
            <p:cNvSpPr txBox="1"/>
            <p:nvPr/>
          </p:nvSpPr>
          <p:spPr>
            <a:xfrm>
              <a:off x="1897230" y="2066432"/>
              <a:ext cx="402380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 100 DAI</a:t>
              </a:r>
            </a:p>
            <a:p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, </a:t>
              </a:r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MerkleProof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(4)</a:t>
              </a:r>
              <a:endParaRPr lang="en-US" sz="21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2AA3D-48FC-5A4E-B3A6-342D5A856EAF}"/>
              </a:ext>
            </a:extLst>
          </p:cNvPr>
          <p:cNvGrpSpPr/>
          <p:nvPr/>
        </p:nvGrpSpPr>
        <p:grpSpPr>
          <a:xfrm>
            <a:off x="6229351" y="1314450"/>
            <a:ext cx="2517160" cy="2994883"/>
            <a:chOff x="8305800" y="1752600"/>
            <a:chExt cx="3356212" cy="3993176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70D7A2D-2172-A046-8AFF-956B6D1D24F9}"/>
                </a:ext>
              </a:extLst>
            </p:cNvPr>
            <p:cNvSpPr/>
            <p:nvPr/>
          </p:nvSpPr>
          <p:spPr>
            <a:xfrm>
              <a:off x="8737706" y="2695590"/>
              <a:ext cx="2743200" cy="181786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A702A-9D05-8D4B-9D25-1CD563FE78E5}"/>
                </a:ext>
              </a:extLst>
            </p:cNvPr>
            <p:cNvSpPr txBox="1"/>
            <p:nvPr/>
          </p:nvSpPr>
          <p:spPr>
            <a:xfrm>
              <a:off x="8737707" y="4465004"/>
              <a:ext cx="292430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0 … 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B0AF43-8E66-274B-9567-AA6F1486BDB6}"/>
                </a:ext>
              </a:extLst>
            </p:cNvPr>
            <p:cNvSpPr txBox="1"/>
            <p:nvPr/>
          </p:nvSpPr>
          <p:spPr>
            <a:xfrm>
              <a:off x="9548400" y="1752600"/>
              <a:ext cx="1115262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updated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Merkle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root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BEA7431E-B1CD-B646-B2BF-A33F1B1736F0}"/>
                </a:ext>
              </a:extLst>
            </p:cNvPr>
            <p:cNvSpPr/>
            <p:nvPr/>
          </p:nvSpPr>
          <p:spPr>
            <a:xfrm rot="16200000">
              <a:off x="9579043" y="4174475"/>
              <a:ext cx="272937" cy="1817549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A8401F-83B1-FF42-BE12-C1D9DA7621EF}"/>
                </a:ext>
              </a:extLst>
            </p:cNvPr>
            <p:cNvSpPr txBox="1"/>
            <p:nvPr/>
          </p:nvSpPr>
          <p:spPr>
            <a:xfrm>
              <a:off x="9380970" y="3276600"/>
              <a:ext cx="141072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tree of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height 20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(2</a:t>
              </a:r>
              <a:r>
                <a:rPr lang="en-US" sz="15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leaves)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552559-87EF-1044-9417-0A87216625AE}"/>
                </a:ext>
              </a:extLst>
            </p:cNvPr>
            <p:cNvSpPr txBox="1"/>
            <p:nvPr/>
          </p:nvSpPr>
          <p:spPr>
            <a:xfrm>
              <a:off x="8305800" y="5191779"/>
              <a:ext cx="284676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public list of coins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8260D4-F2BB-5042-A8DD-BF6369F5E965}"/>
              </a:ext>
            </a:extLst>
          </p:cNvPr>
          <p:cNvGrpSpPr/>
          <p:nvPr/>
        </p:nvGrpSpPr>
        <p:grpSpPr>
          <a:xfrm>
            <a:off x="167277" y="3553015"/>
            <a:ext cx="2131737" cy="1520298"/>
            <a:chOff x="223036" y="4737352"/>
            <a:chExt cx="2842316" cy="2955965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7DA99D7-3E03-4340-AF32-613EAC69DC22}"/>
                </a:ext>
              </a:extLst>
            </p:cNvPr>
            <p:cNvCxnSpPr>
              <a:stCxn id="24" idx="2"/>
            </p:cNvCxnSpPr>
            <p:nvPr/>
          </p:nvCxnSpPr>
          <p:spPr>
            <a:xfrm>
              <a:off x="677280" y="4737352"/>
              <a:ext cx="8520" cy="10576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CCA31-24D3-8042-A6E5-A046A3666E1F}"/>
                </a:ext>
              </a:extLst>
            </p:cNvPr>
            <p:cNvSpPr txBox="1"/>
            <p:nvPr/>
          </p:nvSpPr>
          <p:spPr>
            <a:xfrm>
              <a:off x="223036" y="5718530"/>
              <a:ext cx="2842316" cy="1974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note:  (k, r)</a:t>
              </a:r>
            </a:p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Alice keeps secret</a:t>
              </a:r>
              <a:b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(one note per coin)</a:t>
              </a:r>
              <a:endParaRPr lang="en-US" sz="2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0E7F0AF-7D04-1D43-A03D-D9456FFA729C}"/>
              </a:ext>
            </a:extLst>
          </p:cNvPr>
          <p:cNvSpPr/>
          <p:nvPr/>
        </p:nvSpPr>
        <p:spPr>
          <a:xfrm>
            <a:off x="2852981" y="4286250"/>
            <a:ext cx="2857365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Every deposit:  new Coin added sequentially to tree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0B15E6-DE67-A04D-A741-1CC451FEF00E}"/>
              </a:ext>
            </a:extLst>
          </p:cNvPr>
          <p:cNvSpPr txBox="1"/>
          <p:nvPr/>
        </p:nvSpPr>
        <p:spPr>
          <a:xfrm>
            <a:off x="6209676" y="4375496"/>
            <a:ext cx="2562048" cy="7386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an observer sees who</a:t>
            </a:r>
            <a:b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owns which leaves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DD5282-2B89-D042-AB6E-AA93F459BB9D}"/>
              </a:ext>
            </a:extLst>
          </p:cNvPr>
          <p:cNvSpPr txBox="1"/>
          <p:nvPr/>
        </p:nvSpPr>
        <p:spPr>
          <a:xfrm>
            <a:off x="246169" y="2075824"/>
            <a:ext cx="273517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Alice deposits 100 DAI: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4E9E72-3248-5E49-B6FA-D88C8161B787}"/>
              </a:ext>
            </a:extLst>
          </p:cNvPr>
          <p:cNvSpPr txBox="1"/>
          <p:nvPr/>
        </p:nvSpPr>
        <p:spPr>
          <a:xfrm>
            <a:off x="3125509" y="3694314"/>
            <a:ext cx="19507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updated contract state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2CA5C3-3109-FA45-B273-DDEFE475050F}"/>
              </a:ext>
            </a:extLst>
          </p:cNvPr>
          <p:cNvSpPr txBox="1"/>
          <p:nvPr/>
        </p:nvSpPr>
        <p:spPr>
          <a:xfrm>
            <a:off x="3464270" y="2955236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</a:t>
            </a:r>
            <a:r>
              <a:rPr lang="en-US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1333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3143250" y="930963"/>
            <a:ext cx="2857500" cy="3044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withdrawal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95897-C47D-6744-BF5B-C784E3103EAD}"/>
              </a:ext>
            </a:extLst>
          </p:cNvPr>
          <p:cNvSpPr/>
          <p:nvPr/>
        </p:nvSpPr>
        <p:spPr>
          <a:xfrm>
            <a:off x="4570890" y="1416140"/>
            <a:ext cx="1200151" cy="2318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3371850" y="1416141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4E926-6795-0648-B962-8E05E03498C6}"/>
              </a:ext>
            </a:extLst>
          </p:cNvPr>
          <p:cNvSpPr txBox="1"/>
          <p:nvPr/>
        </p:nvSpPr>
        <p:spPr>
          <a:xfrm>
            <a:off x="4827145" y="141614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E9547-DD85-1F40-9AF5-004F34F93A0D}"/>
              </a:ext>
            </a:extLst>
          </p:cNvPr>
          <p:cNvSpPr txBox="1"/>
          <p:nvPr/>
        </p:nvSpPr>
        <p:spPr>
          <a:xfrm>
            <a:off x="4632695" y="3411532"/>
            <a:ext cx="11290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nullifiers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3504479" y="1435264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B6545-A652-3945-8D11-EC0C7EEF49DC}"/>
              </a:ext>
            </a:extLst>
          </p:cNvPr>
          <p:cNvSpPr txBox="1"/>
          <p:nvPr/>
        </p:nvSpPr>
        <p:spPr>
          <a:xfrm>
            <a:off x="3429000" y="986905"/>
            <a:ext cx="2165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Treasury: 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BF595-44EF-894C-8A67-547C0EC355D2}"/>
              </a:ext>
            </a:extLst>
          </p:cNvPr>
          <p:cNvSpPr txBox="1"/>
          <p:nvPr/>
        </p:nvSpPr>
        <p:spPr>
          <a:xfrm>
            <a:off x="228600" y="986906"/>
            <a:ext cx="251402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100 DAI pool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each coin = 100 DAI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EC6A5-573F-EF45-8F45-203F564250EB}"/>
              </a:ext>
            </a:extLst>
          </p:cNvPr>
          <p:cNvSpPr txBox="1"/>
          <p:nvPr/>
        </p:nvSpPr>
        <p:spPr>
          <a:xfrm>
            <a:off x="4827145" y="191682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3489627" y="2479458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61E4FC-82B1-B948-8C7F-7E459C1951DF}"/>
              </a:ext>
            </a:extLst>
          </p:cNvPr>
          <p:cNvSpPr txBox="1"/>
          <p:nvPr/>
        </p:nvSpPr>
        <p:spPr>
          <a:xfrm>
            <a:off x="286211" y="2236485"/>
            <a:ext cx="21550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Withdraw coin #3</a:t>
            </a:r>
            <a:b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1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addr</a:t>
            </a: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2AA3D-48FC-5A4E-B3A6-342D5A856EAF}"/>
              </a:ext>
            </a:extLst>
          </p:cNvPr>
          <p:cNvGrpSpPr/>
          <p:nvPr/>
        </p:nvGrpSpPr>
        <p:grpSpPr>
          <a:xfrm>
            <a:off x="6229351" y="1257300"/>
            <a:ext cx="2517160" cy="2766283"/>
            <a:chOff x="8305800" y="2057400"/>
            <a:chExt cx="3356212" cy="3688376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70D7A2D-2172-A046-8AFF-956B6D1D24F9}"/>
                </a:ext>
              </a:extLst>
            </p:cNvPr>
            <p:cNvSpPr/>
            <p:nvPr/>
          </p:nvSpPr>
          <p:spPr>
            <a:xfrm>
              <a:off x="8737706" y="2695590"/>
              <a:ext cx="2743200" cy="181786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A702A-9D05-8D4B-9D25-1CD563FE78E5}"/>
                </a:ext>
              </a:extLst>
            </p:cNvPr>
            <p:cNvSpPr txBox="1"/>
            <p:nvPr/>
          </p:nvSpPr>
          <p:spPr>
            <a:xfrm>
              <a:off x="8737707" y="4465004"/>
              <a:ext cx="292430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0 … 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B0AF43-8E66-274B-9567-AA6F1486BDB6}"/>
                </a:ext>
              </a:extLst>
            </p:cNvPr>
            <p:cNvSpPr txBox="1"/>
            <p:nvPr/>
          </p:nvSpPr>
          <p:spPr>
            <a:xfrm>
              <a:off x="9611023" y="2057400"/>
              <a:ext cx="99001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Merkle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root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BEA7431E-B1CD-B646-B2BF-A33F1B1736F0}"/>
                </a:ext>
              </a:extLst>
            </p:cNvPr>
            <p:cNvSpPr/>
            <p:nvPr/>
          </p:nvSpPr>
          <p:spPr>
            <a:xfrm rot="16200000">
              <a:off x="9579043" y="4174475"/>
              <a:ext cx="272937" cy="1817549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A8401F-83B1-FF42-BE12-C1D9DA7621EF}"/>
                </a:ext>
              </a:extLst>
            </p:cNvPr>
            <p:cNvSpPr txBox="1"/>
            <p:nvPr/>
          </p:nvSpPr>
          <p:spPr>
            <a:xfrm>
              <a:off x="9380970" y="3276600"/>
              <a:ext cx="141072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tree of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height 20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(2</a:t>
              </a:r>
              <a:r>
                <a:rPr lang="en-US" sz="15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leaves)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552559-87EF-1044-9417-0A87216625AE}"/>
                </a:ext>
              </a:extLst>
            </p:cNvPr>
            <p:cNvSpPr txBox="1"/>
            <p:nvPr/>
          </p:nvSpPr>
          <p:spPr>
            <a:xfrm>
              <a:off x="8305800" y="5191779"/>
              <a:ext cx="284676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public list of coins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C2D565E-743E-8645-91D7-2AE965BF8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89" y="3082947"/>
            <a:ext cx="473557" cy="816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3117D2-EFD7-2D4D-A286-692AE6895B07}"/>
              </a:ext>
            </a:extLst>
          </p:cNvPr>
          <p:cNvSpPr txBox="1"/>
          <p:nvPr/>
        </p:nvSpPr>
        <p:spPr>
          <a:xfrm>
            <a:off x="890247" y="3036585"/>
            <a:ext cx="19502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has note= (k’, r’)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3E1F73-7EF1-5542-B526-C6BE502431DB}"/>
              </a:ext>
            </a:extLst>
          </p:cNvPr>
          <p:cNvSpPr txBox="1"/>
          <p:nvPr/>
        </p:nvSpPr>
        <p:spPr>
          <a:xfrm>
            <a:off x="962835" y="3618718"/>
            <a:ext cx="17318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= H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(k’)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171972-8E07-574D-BCAF-88D0CE5578CD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143430-A67F-674F-BD79-D7C8EDF33D79}"/>
              </a:ext>
            </a:extLst>
          </p:cNvPr>
          <p:cNvSpPr txBox="1"/>
          <p:nvPr/>
        </p:nvSpPr>
        <p:spPr>
          <a:xfrm>
            <a:off x="3464270" y="2955236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23642D-5A72-704E-A087-DA2B6AA3B0F3}"/>
              </a:ext>
            </a:extLst>
          </p:cNvPr>
          <p:cNvSpPr txBox="1"/>
          <p:nvPr/>
        </p:nvSpPr>
        <p:spPr>
          <a:xfrm>
            <a:off x="3125510" y="3694314"/>
            <a:ext cx="12557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contract state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266E52-D6B6-1641-8922-51712F8A07C1}"/>
              </a:ext>
            </a:extLst>
          </p:cNvPr>
          <p:cNvSpPr txBox="1"/>
          <p:nvPr/>
        </p:nvSpPr>
        <p:spPr>
          <a:xfrm>
            <a:off x="228601" y="4351035"/>
            <a:ext cx="87008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Bob proves “I have a note for some leaf in the coins tree, and its nullifier is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8D2C83-4D61-6445-9D05-1B7DFB09BC36}"/>
              </a:ext>
            </a:extLst>
          </p:cNvPr>
          <p:cNvSpPr txBox="1"/>
          <p:nvPr/>
        </p:nvSpPr>
        <p:spPr>
          <a:xfrm>
            <a:off x="2719215" y="4701100"/>
            <a:ext cx="34979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(without revealing which coin)</a:t>
            </a:r>
          </a:p>
        </p:txBody>
      </p:sp>
    </p:spTree>
    <p:extLst>
      <p:ext uri="{BB962C8B-B14F-4D97-AF65-F5344CB8AC3E}">
        <p14:creationId xmlns:p14="http://schemas.microsoft.com/office/powerpoint/2010/main" val="280739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withdrawal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61E4FC-82B1-B948-8C7F-7E459C1951DF}"/>
              </a:ext>
            </a:extLst>
          </p:cNvPr>
          <p:cNvSpPr txBox="1"/>
          <p:nvPr/>
        </p:nvSpPr>
        <p:spPr>
          <a:xfrm>
            <a:off x="256866" y="1020362"/>
            <a:ext cx="33273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Withdraw coin #3 to </a:t>
            </a:r>
            <a:r>
              <a:rPr lang="en-US" sz="21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addr</a:t>
            </a: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2AA3D-48FC-5A4E-B3A6-342D5A856EAF}"/>
              </a:ext>
            </a:extLst>
          </p:cNvPr>
          <p:cNvGrpSpPr/>
          <p:nvPr/>
        </p:nvGrpSpPr>
        <p:grpSpPr>
          <a:xfrm>
            <a:off x="6553281" y="1257300"/>
            <a:ext cx="2193229" cy="2221201"/>
            <a:chOff x="8737706" y="2057400"/>
            <a:chExt cx="2924305" cy="2961600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70D7A2D-2172-A046-8AFF-956B6D1D24F9}"/>
                </a:ext>
              </a:extLst>
            </p:cNvPr>
            <p:cNvSpPr/>
            <p:nvPr/>
          </p:nvSpPr>
          <p:spPr>
            <a:xfrm>
              <a:off x="8737706" y="2695590"/>
              <a:ext cx="2743200" cy="181786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A702A-9D05-8D4B-9D25-1CD563FE78E5}"/>
                </a:ext>
              </a:extLst>
            </p:cNvPr>
            <p:cNvSpPr txBox="1"/>
            <p:nvPr/>
          </p:nvSpPr>
          <p:spPr>
            <a:xfrm>
              <a:off x="8737706" y="4465003"/>
              <a:ext cx="292430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0 … 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B0AF43-8E66-274B-9567-AA6F1486BDB6}"/>
                </a:ext>
              </a:extLst>
            </p:cNvPr>
            <p:cNvSpPr txBox="1"/>
            <p:nvPr/>
          </p:nvSpPr>
          <p:spPr>
            <a:xfrm>
              <a:off x="9611023" y="2057400"/>
              <a:ext cx="9900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Merkle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root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A8401F-83B1-FF42-BE12-C1D9DA7621EF}"/>
                </a:ext>
              </a:extLst>
            </p:cNvPr>
            <p:cNvSpPr txBox="1"/>
            <p:nvPr/>
          </p:nvSpPr>
          <p:spPr>
            <a:xfrm>
              <a:off x="9380970" y="3276599"/>
              <a:ext cx="141072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tree of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height 20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(2</a:t>
              </a:r>
              <a:r>
                <a:rPr lang="en-US" sz="15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leaves)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C2D565E-743E-8645-91D7-2AE965BF8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44" y="1532262"/>
            <a:ext cx="473557" cy="816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3117D2-EFD7-2D4D-A286-692AE6895B07}"/>
              </a:ext>
            </a:extLst>
          </p:cNvPr>
          <p:cNvSpPr txBox="1"/>
          <p:nvPr/>
        </p:nvSpPr>
        <p:spPr>
          <a:xfrm>
            <a:off x="860901" y="1485900"/>
            <a:ext cx="19502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has note= (k’, r’)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3E1F73-7EF1-5542-B526-C6BE502431DB}"/>
              </a:ext>
            </a:extLst>
          </p:cNvPr>
          <p:cNvSpPr txBox="1"/>
          <p:nvPr/>
        </p:nvSpPr>
        <p:spPr>
          <a:xfrm>
            <a:off x="3143250" y="1485900"/>
            <a:ext cx="17318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= H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(k’)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EFB32B-5CF7-E34B-84C7-DEE1C2DE9EA6}"/>
                  </a:ext>
                </a:extLst>
              </p:cNvPr>
              <p:cNvSpPr txBox="1"/>
              <p:nvPr/>
            </p:nvSpPr>
            <p:spPr>
              <a:xfrm>
                <a:off x="375364" y="2457451"/>
                <a:ext cx="5708871" cy="258532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Bob builds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zk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-SNARK proof 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for </a:t>
                </a:r>
              </a:p>
              <a:p>
                <a:pPr algn="l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public statement  x = (</a:t>
                </a: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root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:r>
                  <a:rPr lang="en-US" sz="18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sz="1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secret witness  w =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k’, r’,  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 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MerkleProof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>
                  <a:spcBef>
                    <a:spcPts val="900"/>
                  </a:spcBef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  Circuit(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x,w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)=0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iff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694135" indent="-436960">
                  <a:spcBef>
                    <a:spcPts val="900"/>
                  </a:spcBef>
                  <a:buAutoNum type="romanLcParenBoth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(leaf #3 of </a:t>
                </a: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root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),   i.e.  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MerkleProof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is valid,</a:t>
                </a:r>
              </a:p>
              <a:p>
                <a:pPr marL="694135" indent="-436960">
                  <a:spcBef>
                    <a:spcPts val="900"/>
                  </a:spcBef>
                  <a:buAutoNum type="romanLcParenBoth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H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(k’, r’),  and</a:t>
                </a:r>
              </a:p>
              <a:p>
                <a:pPr marL="694135" indent="-436960">
                  <a:spcBef>
                    <a:spcPts val="900"/>
                  </a:spcBef>
                  <a:buClr>
                    <a:schemeClr val="tx1"/>
                  </a:buClr>
                  <a:buFontTx/>
                  <a:buAutoNum type="romanLcParenBoth"/>
                </a:pPr>
                <a:r>
                  <a:rPr lang="en-US" sz="18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H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(k’).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EFB32B-5CF7-E34B-84C7-DEE1C2DE9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64" y="2457451"/>
                <a:ext cx="5708871" cy="2585323"/>
              </a:xfrm>
              <a:prstGeom prst="rect">
                <a:avLst/>
              </a:prstGeom>
              <a:blipFill>
                <a:blip r:embed="rId4"/>
                <a:stretch>
                  <a:fillRect l="-887" t="-485" b="-29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A171972-8E07-574D-BCAF-88D0CE5578CD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06D1F0-D6CA-9244-B9C0-7F21231BB8E0}"/>
              </a:ext>
            </a:extLst>
          </p:cNvPr>
          <p:cNvSpPr txBox="1"/>
          <p:nvPr/>
        </p:nvSpPr>
        <p:spPr>
          <a:xfrm>
            <a:off x="6110429" y="4641811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(address A not used in Circuit)</a:t>
            </a:r>
          </a:p>
        </p:txBody>
      </p:sp>
    </p:spTree>
    <p:extLst>
      <p:ext uri="{BB962C8B-B14F-4D97-AF65-F5344CB8AC3E}">
        <p14:creationId xmlns:p14="http://schemas.microsoft.com/office/powerpoint/2010/main" val="324918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withdrawal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61E4FC-82B1-B948-8C7F-7E459C1951DF}"/>
              </a:ext>
            </a:extLst>
          </p:cNvPr>
          <p:cNvSpPr txBox="1"/>
          <p:nvPr/>
        </p:nvSpPr>
        <p:spPr>
          <a:xfrm>
            <a:off x="256866" y="1020362"/>
            <a:ext cx="33273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Withdraw coin #3 to </a:t>
            </a:r>
            <a:r>
              <a:rPr lang="en-US" sz="21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addr</a:t>
            </a: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2AA3D-48FC-5A4E-B3A6-342D5A856EAF}"/>
              </a:ext>
            </a:extLst>
          </p:cNvPr>
          <p:cNvGrpSpPr/>
          <p:nvPr/>
        </p:nvGrpSpPr>
        <p:grpSpPr>
          <a:xfrm>
            <a:off x="6553281" y="1257300"/>
            <a:ext cx="2193229" cy="2221201"/>
            <a:chOff x="8737706" y="2057400"/>
            <a:chExt cx="2924305" cy="2961600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70D7A2D-2172-A046-8AFF-956B6D1D24F9}"/>
                </a:ext>
              </a:extLst>
            </p:cNvPr>
            <p:cNvSpPr/>
            <p:nvPr/>
          </p:nvSpPr>
          <p:spPr>
            <a:xfrm>
              <a:off x="8737706" y="2695590"/>
              <a:ext cx="2743200" cy="181786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A702A-9D05-8D4B-9D25-1CD563FE78E5}"/>
                </a:ext>
              </a:extLst>
            </p:cNvPr>
            <p:cNvSpPr txBox="1"/>
            <p:nvPr/>
          </p:nvSpPr>
          <p:spPr>
            <a:xfrm>
              <a:off x="8737706" y="4465003"/>
              <a:ext cx="292430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0 … 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B0AF43-8E66-274B-9567-AA6F1486BDB6}"/>
                </a:ext>
              </a:extLst>
            </p:cNvPr>
            <p:cNvSpPr txBox="1"/>
            <p:nvPr/>
          </p:nvSpPr>
          <p:spPr>
            <a:xfrm>
              <a:off x="9611023" y="2057400"/>
              <a:ext cx="9900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Merkle</a:t>
              </a:r>
              <a:b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root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A8401F-83B1-FF42-BE12-C1D9DA7621EF}"/>
                </a:ext>
              </a:extLst>
            </p:cNvPr>
            <p:cNvSpPr txBox="1"/>
            <p:nvPr/>
          </p:nvSpPr>
          <p:spPr>
            <a:xfrm>
              <a:off x="9380970" y="3276599"/>
              <a:ext cx="141072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tree of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height 20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(2</a:t>
              </a:r>
              <a:r>
                <a:rPr lang="en-US" sz="15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leaves)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C2D565E-743E-8645-91D7-2AE965BF8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44" y="1532262"/>
            <a:ext cx="473557" cy="816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3117D2-EFD7-2D4D-A286-692AE6895B07}"/>
              </a:ext>
            </a:extLst>
          </p:cNvPr>
          <p:cNvSpPr txBox="1"/>
          <p:nvPr/>
        </p:nvSpPr>
        <p:spPr>
          <a:xfrm>
            <a:off x="860901" y="1485900"/>
            <a:ext cx="19502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has note= (k’, r’)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3E1F73-7EF1-5542-B526-C6BE502431DB}"/>
              </a:ext>
            </a:extLst>
          </p:cNvPr>
          <p:cNvSpPr txBox="1"/>
          <p:nvPr/>
        </p:nvSpPr>
        <p:spPr>
          <a:xfrm>
            <a:off x="3143250" y="1508620"/>
            <a:ext cx="17318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= H</a:t>
            </a:r>
            <a:r>
              <a:rPr lang="en-US" sz="2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(k’)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EFB32B-5CF7-E34B-84C7-DEE1C2DE9EA6}"/>
                  </a:ext>
                </a:extLst>
              </p:cNvPr>
              <p:cNvSpPr txBox="1"/>
              <p:nvPr/>
            </p:nvSpPr>
            <p:spPr>
              <a:xfrm>
                <a:off x="365822" y="3728722"/>
                <a:ext cx="5118068" cy="1015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Bob builds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zk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-SNARK proof 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for </a:t>
                </a:r>
              </a:p>
              <a:p>
                <a:pPr algn="l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public statement  x = (</a:t>
                </a: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root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:r>
                  <a:rPr lang="en-US" sz="18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sz="1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secret witness  w =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k’, r’,  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 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MerkleProof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(C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4EFB32B-5CF7-E34B-84C7-DEE1C2DE9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22" y="3728722"/>
                <a:ext cx="5118068" cy="1015663"/>
              </a:xfrm>
              <a:prstGeom prst="rect">
                <a:avLst/>
              </a:prstGeom>
              <a:blipFill>
                <a:blip r:embed="rId4"/>
                <a:stretch>
                  <a:fillRect l="-988" t="-2469" r="-741" b="-123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A171972-8E07-574D-BCAF-88D0CE5578CD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092D35C1-F40E-114F-AE12-DC0E99FE3124}"/>
                  </a:ext>
                </a:extLst>
              </p:cNvPr>
              <p:cNvSpPr/>
              <p:nvPr/>
            </p:nvSpPr>
            <p:spPr>
              <a:xfrm>
                <a:off x="982614" y="1150836"/>
                <a:ext cx="7904520" cy="1858636"/>
              </a:xfrm>
              <a:prstGeom prst="wedgeRoundRectCallout">
                <a:avLst>
                  <a:gd name="adj1" fmla="val -12502"/>
                  <a:gd name="adj2" fmla="val 102461"/>
                  <a:gd name="adj3" fmla="val 16667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address A is part of the statement to ensure that a miner cannot change A to its own address and steal funds </a:t>
                </a:r>
              </a:p>
              <a:p>
                <a:pPr>
                  <a:spcBef>
                    <a:spcPts val="1350"/>
                  </a:spcBef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Assumes the SNARK is </a:t>
                </a:r>
                <a:r>
                  <a:rPr lang="en-US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non-malleable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b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adversary cannot use proof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x to build a proof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  <m:r>
                      <a:rPr lang="en-US" sz="18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’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some “related” x’</a:t>
                </a:r>
                <a:b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(e.g., where in x’ the address A is replaced by some A’)</a:t>
                </a:r>
              </a:p>
            </p:txBody>
          </p:sp>
        </mc:Choice>
        <mc:Fallback xmlns=""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092D35C1-F40E-114F-AE12-DC0E99FE31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14" y="1150836"/>
                <a:ext cx="7904520" cy="1858636"/>
              </a:xfrm>
              <a:prstGeom prst="wedgeRoundRectCallout">
                <a:avLst>
                  <a:gd name="adj1" fmla="val -12502"/>
                  <a:gd name="adj2" fmla="val 102461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3719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88DF-419E-1343-A73B-286B2136C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021" y="1531088"/>
            <a:ext cx="8117958" cy="1277900"/>
          </a:xfrm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How to define “knowledge soundness”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and “zero knowledge”?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33264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3143250" y="930963"/>
            <a:ext cx="2857500" cy="3044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withdrawal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95897-C47D-6744-BF5B-C784E3103EAD}"/>
              </a:ext>
            </a:extLst>
          </p:cNvPr>
          <p:cNvSpPr/>
          <p:nvPr/>
        </p:nvSpPr>
        <p:spPr>
          <a:xfrm>
            <a:off x="4570890" y="1416140"/>
            <a:ext cx="1200151" cy="2318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3371850" y="1416141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4E926-6795-0648-B962-8E05E03498C6}"/>
              </a:ext>
            </a:extLst>
          </p:cNvPr>
          <p:cNvSpPr txBox="1"/>
          <p:nvPr/>
        </p:nvSpPr>
        <p:spPr>
          <a:xfrm>
            <a:off x="4827145" y="141614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E9547-DD85-1F40-9AF5-004F34F93A0D}"/>
              </a:ext>
            </a:extLst>
          </p:cNvPr>
          <p:cNvSpPr txBox="1"/>
          <p:nvPr/>
        </p:nvSpPr>
        <p:spPr>
          <a:xfrm>
            <a:off x="4632695" y="3411532"/>
            <a:ext cx="11290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nullifiers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3504479" y="1435264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B6545-A652-3945-8D11-EC0C7EEF49DC}"/>
              </a:ext>
            </a:extLst>
          </p:cNvPr>
          <p:cNvSpPr txBox="1"/>
          <p:nvPr/>
        </p:nvSpPr>
        <p:spPr>
          <a:xfrm>
            <a:off x="3429000" y="986905"/>
            <a:ext cx="2165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Treasury:  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BF595-44EF-894C-8A67-547C0EC355D2}"/>
              </a:ext>
            </a:extLst>
          </p:cNvPr>
          <p:cNvSpPr txBox="1"/>
          <p:nvPr/>
        </p:nvSpPr>
        <p:spPr>
          <a:xfrm>
            <a:off x="228600" y="986906"/>
            <a:ext cx="251402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100 DAI pool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each coin = 100 DAI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EC6A5-573F-EF45-8F45-203F564250EB}"/>
              </a:ext>
            </a:extLst>
          </p:cNvPr>
          <p:cNvSpPr txBox="1"/>
          <p:nvPr/>
        </p:nvSpPr>
        <p:spPr>
          <a:xfrm>
            <a:off x="4827145" y="191682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3489627" y="2479458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2AA3D-48FC-5A4E-B3A6-342D5A856EAF}"/>
              </a:ext>
            </a:extLst>
          </p:cNvPr>
          <p:cNvGrpSpPr/>
          <p:nvPr/>
        </p:nvGrpSpPr>
        <p:grpSpPr>
          <a:xfrm>
            <a:off x="6229351" y="1735943"/>
            <a:ext cx="2517160" cy="2287641"/>
            <a:chOff x="8305800" y="2695590"/>
            <a:chExt cx="3356212" cy="3050188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70D7A2D-2172-A046-8AFF-956B6D1D24F9}"/>
                </a:ext>
              </a:extLst>
            </p:cNvPr>
            <p:cNvSpPr/>
            <p:nvPr/>
          </p:nvSpPr>
          <p:spPr>
            <a:xfrm>
              <a:off x="8737706" y="2695590"/>
              <a:ext cx="2743200" cy="181786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A702A-9D05-8D4B-9D25-1CD563FE78E5}"/>
                </a:ext>
              </a:extLst>
            </p:cNvPr>
            <p:cNvSpPr txBox="1"/>
            <p:nvPr/>
          </p:nvSpPr>
          <p:spPr>
            <a:xfrm>
              <a:off x="8737707" y="4465005"/>
              <a:ext cx="292430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0 … 0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BEA7431E-B1CD-B646-B2BF-A33F1B1736F0}"/>
                </a:ext>
              </a:extLst>
            </p:cNvPr>
            <p:cNvSpPr/>
            <p:nvPr/>
          </p:nvSpPr>
          <p:spPr>
            <a:xfrm rot="16200000">
              <a:off x="9579043" y="4174475"/>
              <a:ext cx="272937" cy="1817549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A8401F-83B1-FF42-BE12-C1D9DA7621EF}"/>
                </a:ext>
              </a:extLst>
            </p:cNvPr>
            <p:cNvSpPr txBox="1"/>
            <p:nvPr/>
          </p:nvSpPr>
          <p:spPr>
            <a:xfrm>
              <a:off x="9380970" y="3276601"/>
              <a:ext cx="141072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tree of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height 20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(2</a:t>
              </a:r>
              <a:r>
                <a:rPr lang="en-US" sz="15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leaves)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552559-87EF-1044-9417-0A87216625AE}"/>
                </a:ext>
              </a:extLst>
            </p:cNvPr>
            <p:cNvSpPr txBox="1"/>
            <p:nvPr/>
          </p:nvSpPr>
          <p:spPr>
            <a:xfrm>
              <a:off x="8305800" y="5191781"/>
              <a:ext cx="284676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public list of coins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C2D565E-743E-8645-91D7-2AE965BF8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89" y="2675262"/>
            <a:ext cx="473557" cy="8164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EEC2A0-CCA3-C248-AD2C-2BDE67BE934D}"/>
              </a:ext>
            </a:extLst>
          </p:cNvPr>
          <p:cNvSpPr txBox="1"/>
          <p:nvPr/>
        </p:nvSpPr>
        <p:spPr>
          <a:xfrm>
            <a:off x="753474" y="3227770"/>
            <a:ext cx="2047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Bob’s ID and coin C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b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are not revealed</a:t>
            </a:r>
            <a:endParaRPr lang="en-US" sz="1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41DD9BC0-3349-BD44-9341-97AD90E3B60C}"/>
                  </a:ext>
                </a:extLst>
              </p:cNvPr>
              <p:cNvSpPr/>
              <p:nvPr/>
            </p:nvSpPr>
            <p:spPr>
              <a:xfrm>
                <a:off x="611517" y="4101034"/>
                <a:ext cx="7704751" cy="98531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Contract checks (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proof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valid for (root, </a:t>
                </a: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), and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(ii)</a:t>
                </a:r>
                <a:r>
                  <a:rPr lang="en-US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is not in the list of nullifiers  </a:t>
                </a:r>
              </a:p>
            </p:txBody>
          </p:sp>
        </mc:Choice>
        <mc:Fallback xmlns="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41DD9BC0-3349-BD44-9341-97AD90E3B6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17" y="4101034"/>
                <a:ext cx="7704751" cy="98531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3CC72E6-2734-E743-A479-1CBEE0E11443}"/>
              </a:ext>
            </a:extLst>
          </p:cNvPr>
          <p:cNvGrpSpPr/>
          <p:nvPr/>
        </p:nvGrpSpPr>
        <p:grpSpPr>
          <a:xfrm>
            <a:off x="685800" y="2571751"/>
            <a:ext cx="2228850" cy="738664"/>
            <a:chOff x="914400" y="3527159"/>
            <a:chExt cx="2971800" cy="984885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97AB1E8-9224-2F42-945E-68A266772611}"/>
                </a:ext>
              </a:extLst>
            </p:cNvPr>
            <p:cNvCxnSpPr/>
            <p:nvPr/>
          </p:nvCxnSpPr>
          <p:spPr>
            <a:xfrm>
              <a:off x="914400" y="3962400"/>
              <a:ext cx="2971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78224E5-9682-2F43-908F-3A2AEECB62C1}"/>
                    </a:ext>
                  </a:extLst>
                </p:cNvPr>
                <p:cNvSpPr txBox="1"/>
                <p:nvPr/>
              </p:nvSpPr>
              <p:spPr>
                <a:xfrm>
                  <a:off x="1150480" y="3527159"/>
                  <a:ext cx="2357399" cy="9848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100" b="1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nf</a:t>
                  </a:r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  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proof </a:t>
                  </a:r>
                  <a14:m>
                    <m:oMath xmlns:m="http://schemas.openxmlformats.org/officeDocument/2006/math">
                      <m:r>
                        <a:rPr lang="en-US" sz="2100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oMath>
                  </a14:m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 </a:t>
                  </a:r>
                  <a:r>
                    <a:rPr lang="en-US" sz="21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</a:p>
                <a:p>
                  <a:pPr algn="ctr"/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(over Tor)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78224E5-9682-2F43-908F-3A2AEECB62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0480" y="3527159"/>
                  <a:ext cx="2357399" cy="984885"/>
                </a:xfrm>
                <a:prstGeom prst="rect">
                  <a:avLst/>
                </a:prstGeom>
                <a:blipFill>
                  <a:blip r:embed="rId5"/>
                  <a:stretch>
                    <a:fillRect l="-4286" t="-5085" r="-3571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9D6506A-99A7-9E4B-B6CC-75550B4479AA}"/>
              </a:ext>
            </a:extLst>
          </p:cNvPr>
          <p:cNvSpPr txBox="1"/>
          <p:nvPr/>
        </p:nvSpPr>
        <p:spPr>
          <a:xfrm>
            <a:off x="7208268" y="1257300"/>
            <a:ext cx="742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E213DE-22E9-8E45-B7A0-EA8ABF6BC6AC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037395-AC47-1B40-9867-F07CF1DD93FE}"/>
              </a:ext>
            </a:extLst>
          </p:cNvPr>
          <p:cNvSpPr txBox="1"/>
          <p:nvPr/>
        </p:nvSpPr>
        <p:spPr>
          <a:xfrm>
            <a:off x="3125510" y="3694314"/>
            <a:ext cx="12557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contract state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5FCDCC-7835-414B-A24F-7EB2114927F1}"/>
              </a:ext>
            </a:extLst>
          </p:cNvPr>
          <p:cNvSpPr txBox="1"/>
          <p:nvPr/>
        </p:nvSpPr>
        <p:spPr>
          <a:xfrm>
            <a:off x="3464270" y="2955236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EC5BA2-B05A-A345-B937-65294FE09440}"/>
              </a:ext>
            </a:extLst>
          </p:cNvPr>
          <p:cNvSpPr txBox="1"/>
          <p:nvPr/>
        </p:nvSpPr>
        <p:spPr>
          <a:xfrm>
            <a:off x="286211" y="1828800"/>
            <a:ext cx="21550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Withdraw coin #3</a:t>
            </a:r>
            <a:b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1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addr</a:t>
            </a: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A:</a:t>
            </a:r>
          </a:p>
        </p:txBody>
      </p:sp>
    </p:spTree>
    <p:extLst>
      <p:ext uri="{BB962C8B-B14F-4D97-AF65-F5344CB8AC3E}">
        <p14:creationId xmlns:p14="http://schemas.microsoft.com/office/powerpoint/2010/main" val="15863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62FE2BB-76B0-4642-916B-8235A86D386C}"/>
              </a:ext>
            </a:extLst>
          </p:cNvPr>
          <p:cNvSpPr/>
          <p:nvPr/>
        </p:nvSpPr>
        <p:spPr>
          <a:xfrm>
            <a:off x="3143250" y="930963"/>
            <a:ext cx="2857500" cy="3044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BCD77-C5D5-F046-AC7D-849465D9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withdrawal     </a:t>
            </a:r>
            <a:r>
              <a:rPr lang="en-US" sz="2700" dirty="0"/>
              <a:t>(simplified)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95897-C47D-6744-BF5B-C784E3103EAD}"/>
              </a:ext>
            </a:extLst>
          </p:cNvPr>
          <p:cNvSpPr/>
          <p:nvPr/>
        </p:nvSpPr>
        <p:spPr>
          <a:xfrm>
            <a:off x="4570890" y="1416140"/>
            <a:ext cx="1200151" cy="2318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4F074-84E9-7847-8014-4B0DBB0B9985}"/>
              </a:ext>
            </a:extLst>
          </p:cNvPr>
          <p:cNvSpPr/>
          <p:nvPr/>
        </p:nvSpPr>
        <p:spPr>
          <a:xfrm>
            <a:off x="3371850" y="1416141"/>
            <a:ext cx="1200150" cy="10578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4E926-6795-0648-B962-8E05E03498C6}"/>
              </a:ext>
            </a:extLst>
          </p:cNvPr>
          <p:cNvSpPr txBox="1"/>
          <p:nvPr/>
        </p:nvSpPr>
        <p:spPr>
          <a:xfrm>
            <a:off x="4827145" y="141614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1E9547-DD85-1F40-9AF5-004F34F93A0D}"/>
              </a:ext>
            </a:extLst>
          </p:cNvPr>
          <p:cNvSpPr txBox="1"/>
          <p:nvPr/>
        </p:nvSpPr>
        <p:spPr>
          <a:xfrm>
            <a:off x="4632695" y="3411532"/>
            <a:ext cx="11290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nullifiers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D0343-14B1-7944-AFFD-C7E76D6382BC}"/>
              </a:ext>
            </a:extLst>
          </p:cNvPr>
          <p:cNvSpPr txBox="1"/>
          <p:nvPr/>
        </p:nvSpPr>
        <p:spPr>
          <a:xfrm>
            <a:off x="3504479" y="1435264"/>
            <a:ext cx="96372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coins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</a:p>
          <a:p>
            <a:pPr algn="ctr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B6545-A652-3945-8D11-EC0C7EEF49DC}"/>
              </a:ext>
            </a:extLst>
          </p:cNvPr>
          <p:cNvSpPr txBox="1"/>
          <p:nvPr/>
        </p:nvSpPr>
        <p:spPr>
          <a:xfrm>
            <a:off x="3429000" y="986905"/>
            <a:ext cx="21655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Treasury:  </a:t>
            </a:r>
            <a:r>
              <a:rPr lang="en-US" sz="21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BF595-44EF-894C-8A67-547C0EC355D2}"/>
              </a:ext>
            </a:extLst>
          </p:cNvPr>
          <p:cNvSpPr txBox="1"/>
          <p:nvPr/>
        </p:nvSpPr>
        <p:spPr>
          <a:xfrm>
            <a:off x="228600" y="986906"/>
            <a:ext cx="251402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100 DAI pool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each coin = 100 DAI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5EC6A5-573F-EF45-8F45-203F564250EB}"/>
              </a:ext>
            </a:extLst>
          </p:cNvPr>
          <p:cNvSpPr txBox="1"/>
          <p:nvPr/>
        </p:nvSpPr>
        <p:spPr>
          <a:xfrm>
            <a:off x="4827145" y="1916821"/>
            <a:ext cx="586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r>
              <a:rPr lang="en-US" sz="2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431F7-019B-E14A-A5F1-50E69B6ACCAC}"/>
              </a:ext>
            </a:extLst>
          </p:cNvPr>
          <p:cNvSpPr txBox="1"/>
          <p:nvPr/>
        </p:nvSpPr>
        <p:spPr>
          <a:xfrm>
            <a:off x="3489627" y="2479458"/>
            <a:ext cx="960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(32 bytes)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2AA3D-48FC-5A4E-B3A6-342D5A856EAF}"/>
              </a:ext>
            </a:extLst>
          </p:cNvPr>
          <p:cNvGrpSpPr/>
          <p:nvPr/>
        </p:nvGrpSpPr>
        <p:grpSpPr>
          <a:xfrm>
            <a:off x="6229351" y="1735943"/>
            <a:ext cx="2517160" cy="2287641"/>
            <a:chOff x="8305800" y="2695590"/>
            <a:chExt cx="3356212" cy="3050188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F70D7A2D-2172-A046-8AFF-956B6D1D24F9}"/>
                </a:ext>
              </a:extLst>
            </p:cNvPr>
            <p:cNvSpPr/>
            <p:nvPr/>
          </p:nvSpPr>
          <p:spPr>
            <a:xfrm>
              <a:off x="8737706" y="2695590"/>
              <a:ext cx="2743200" cy="181786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A702A-9D05-8D4B-9D25-1CD563FE78E5}"/>
                </a:ext>
              </a:extLst>
            </p:cNvPr>
            <p:cNvSpPr txBox="1"/>
            <p:nvPr/>
          </p:nvSpPr>
          <p:spPr>
            <a:xfrm>
              <a:off x="8737707" y="4465005"/>
              <a:ext cx="2924305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21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C</a:t>
              </a:r>
              <a:r>
                <a:rPr lang="en-US" sz="21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 0 … 0</a:t>
              </a: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BEA7431E-B1CD-B646-B2BF-A33F1B1736F0}"/>
                </a:ext>
              </a:extLst>
            </p:cNvPr>
            <p:cNvSpPr/>
            <p:nvPr/>
          </p:nvSpPr>
          <p:spPr>
            <a:xfrm rot="16200000">
              <a:off x="9579043" y="4174475"/>
              <a:ext cx="272937" cy="1817549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A8401F-83B1-FF42-BE12-C1D9DA7621EF}"/>
                </a:ext>
              </a:extLst>
            </p:cNvPr>
            <p:cNvSpPr txBox="1"/>
            <p:nvPr/>
          </p:nvSpPr>
          <p:spPr>
            <a:xfrm>
              <a:off x="9380970" y="3276601"/>
              <a:ext cx="1410729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tree of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height 20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(2</a:t>
              </a:r>
              <a:r>
                <a:rPr lang="en-US" sz="15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leaves)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552559-87EF-1044-9417-0A87216625AE}"/>
                </a:ext>
              </a:extLst>
            </p:cNvPr>
            <p:cNvSpPr txBox="1"/>
            <p:nvPr/>
          </p:nvSpPr>
          <p:spPr>
            <a:xfrm>
              <a:off x="8305800" y="5191781"/>
              <a:ext cx="284676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public list of coins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C2D565E-743E-8645-91D7-2AE965BF8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89" y="2675262"/>
            <a:ext cx="473557" cy="81647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DF4A8-BB9F-534D-A00A-CCD1ECB02153}"/>
              </a:ext>
            </a:extLst>
          </p:cNvPr>
          <p:cNvGrpSpPr/>
          <p:nvPr/>
        </p:nvGrpSpPr>
        <p:grpSpPr>
          <a:xfrm>
            <a:off x="685800" y="2571751"/>
            <a:ext cx="2228850" cy="738664"/>
            <a:chOff x="914400" y="3527159"/>
            <a:chExt cx="2971800" cy="98488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54974F-39F8-484C-8958-0FC55C4083CB}"/>
                </a:ext>
              </a:extLst>
            </p:cNvPr>
            <p:cNvCxnSpPr/>
            <p:nvPr/>
          </p:nvCxnSpPr>
          <p:spPr>
            <a:xfrm>
              <a:off x="914400" y="3962400"/>
              <a:ext cx="2971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A35B71F-587F-0F4E-8597-A886DD0880FE}"/>
                    </a:ext>
                  </a:extLst>
                </p:cNvPr>
                <p:cNvSpPr txBox="1"/>
                <p:nvPr/>
              </p:nvSpPr>
              <p:spPr>
                <a:xfrm>
                  <a:off x="1150480" y="3527159"/>
                  <a:ext cx="2357399" cy="9848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100" b="1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nf</a:t>
                  </a:r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,  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proof </a:t>
                  </a:r>
                  <a14:m>
                    <m:oMath xmlns:m="http://schemas.openxmlformats.org/officeDocument/2006/math">
                      <m:r>
                        <a:rPr lang="en-US" sz="2100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oMath>
                  </a14:m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 </a:t>
                  </a:r>
                  <a:r>
                    <a:rPr lang="en-US" sz="21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</a:p>
                <a:p>
                  <a:pPr algn="ctr"/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(over Tor)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A35B71F-587F-0F4E-8597-A886DD0880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0480" y="3527159"/>
                  <a:ext cx="2357399" cy="984885"/>
                </a:xfrm>
                <a:prstGeom prst="rect">
                  <a:avLst/>
                </a:prstGeom>
                <a:blipFill>
                  <a:blip r:embed="rId4"/>
                  <a:stretch>
                    <a:fillRect l="-4286" t="-5085" r="-3571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E8D50D9-AF1A-C248-826F-6603CA1ACCB9}"/>
              </a:ext>
            </a:extLst>
          </p:cNvPr>
          <p:cNvSpPr txBox="1"/>
          <p:nvPr/>
        </p:nvSpPr>
        <p:spPr>
          <a:xfrm>
            <a:off x="4833982" y="2429902"/>
            <a:ext cx="4777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</a:t>
            </a:r>
            <a:endParaRPr lang="en-US" sz="2700" b="1" baseline="-25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F1BD84-3F39-E74D-961C-2F4D3D25830D}"/>
                  </a:ext>
                </a:extLst>
              </p:cNvPr>
              <p:cNvSpPr txBox="1"/>
              <p:nvPr/>
            </p:nvSpPr>
            <p:spPr>
              <a:xfrm>
                <a:off x="158389" y="4276322"/>
                <a:ext cx="8107604" cy="85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reveal nothing about which coin was spent.</a:t>
                </a:r>
              </a:p>
              <a:p>
                <a:pPr>
                  <a:spcBef>
                    <a:spcPts val="900"/>
                  </a:spcBef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But, coin #3 cannot be spent again, because  </a:t>
                </a:r>
                <a:r>
                  <a:rPr lang="en-US" sz="21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</a:t>
                </a:r>
                <a:r>
                  <a:rPr lang="en-US" sz="21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H</a:t>
                </a:r>
                <a:r>
                  <a:rPr lang="en-US" sz="2100" b="1" baseline="-25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1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(k’)  </a:t>
                </a: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now nullified.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F1BD84-3F39-E74D-961C-2F4D3D258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89" y="4276322"/>
                <a:ext cx="8107604" cy="854080"/>
              </a:xfrm>
              <a:prstGeom prst="rect">
                <a:avLst/>
              </a:prstGeom>
              <a:blipFill>
                <a:blip r:embed="rId5"/>
                <a:stretch>
                  <a:fillRect l="-939" t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2023A0C7-ECEC-1642-964F-0E705CB27C2F}"/>
              </a:ext>
            </a:extLst>
          </p:cNvPr>
          <p:cNvSpPr txBox="1"/>
          <p:nvPr/>
        </p:nvSpPr>
        <p:spPr>
          <a:xfrm>
            <a:off x="6250548" y="3943350"/>
            <a:ext cx="29131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… but observer does not </a:t>
            </a:r>
            <a:b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   know which are spent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17AADF-B402-6D48-B8E4-CE18B1DBCBA9}"/>
              </a:ext>
            </a:extLst>
          </p:cNvPr>
          <p:cNvGrpSpPr/>
          <p:nvPr/>
        </p:nvGrpSpPr>
        <p:grpSpPr>
          <a:xfrm>
            <a:off x="685800" y="3360701"/>
            <a:ext cx="2228850" cy="720031"/>
            <a:chOff x="914400" y="4201180"/>
            <a:chExt cx="2971800" cy="96004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585C1EB-6D08-254F-A0FF-7E1E7C1E2097}"/>
                </a:ext>
              </a:extLst>
            </p:cNvPr>
            <p:cNvGrpSpPr/>
            <p:nvPr/>
          </p:nvGrpSpPr>
          <p:grpSpPr>
            <a:xfrm>
              <a:off x="914400" y="4201180"/>
              <a:ext cx="2971800" cy="553996"/>
              <a:chOff x="914400" y="3551453"/>
              <a:chExt cx="2971800" cy="553996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36843471-4EE5-024B-BEFD-8C22830F9C33}"/>
                  </a:ext>
                </a:extLst>
              </p:cNvPr>
              <p:cNvCxnSpPr/>
              <p:nvPr/>
            </p:nvCxnSpPr>
            <p:spPr>
              <a:xfrm>
                <a:off x="914400" y="3962400"/>
                <a:ext cx="29718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E1B2943-F789-7C47-BB1E-00918A7A778E}"/>
                  </a:ext>
                </a:extLst>
              </p:cNvPr>
              <p:cNvSpPr txBox="1"/>
              <p:nvPr/>
            </p:nvSpPr>
            <p:spPr>
              <a:xfrm>
                <a:off x="1851769" y="3551453"/>
                <a:ext cx="1404829" cy="553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100 DAI</a:t>
                </a:r>
                <a:endParaRPr lang="en-US" sz="2100" dirty="0"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E4A926-B9C8-8148-9877-2DCF49BC94E2}"/>
                </a:ext>
              </a:extLst>
            </p:cNvPr>
            <p:cNvSpPr txBox="1"/>
            <p:nvPr/>
          </p:nvSpPr>
          <p:spPr>
            <a:xfrm>
              <a:off x="1650347" y="4607224"/>
              <a:ext cx="2063300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to address </a:t>
              </a:r>
              <a:r>
                <a:rPr lang="en-US" sz="21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6413854-9F26-214A-9D1F-E6A5891C6345}"/>
              </a:ext>
            </a:extLst>
          </p:cNvPr>
          <p:cNvSpPr/>
          <p:nvPr/>
        </p:nvSpPr>
        <p:spPr>
          <a:xfrm>
            <a:off x="6229350" y="3665235"/>
            <a:ext cx="2852867" cy="1021065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08F879-1DA4-0E4F-8C58-ED6EF312B383}"/>
              </a:ext>
            </a:extLst>
          </p:cNvPr>
          <p:cNvSpPr txBox="1"/>
          <p:nvPr/>
        </p:nvSpPr>
        <p:spPr>
          <a:xfrm>
            <a:off x="7208268" y="1257300"/>
            <a:ext cx="742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Merkle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B4DBA4-4F99-954B-809C-2E19D31ACA95}"/>
              </a:ext>
            </a:extLst>
          </p:cNvPr>
          <p:cNvSpPr txBox="1"/>
          <p:nvPr/>
        </p:nvSpPr>
        <p:spPr>
          <a:xfrm>
            <a:off x="6773046" y="881703"/>
            <a:ext cx="1792478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 R ⇾ {0,1}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1AB8AA-C95C-DE47-A933-1D5BA13505A0}"/>
              </a:ext>
            </a:extLst>
          </p:cNvPr>
          <p:cNvSpPr txBox="1"/>
          <p:nvPr/>
        </p:nvSpPr>
        <p:spPr>
          <a:xfrm>
            <a:off x="3464270" y="2955236"/>
            <a:ext cx="807529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next =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A232C7-9026-0440-806B-8F213AB0A858}"/>
              </a:ext>
            </a:extLst>
          </p:cNvPr>
          <p:cNvSpPr txBox="1"/>
          <p:nvPr/>
        </p:nvSpPr>
        <p:spPr>
          <a:xfrm>
            <a:off x="3125510" y="3694314"/>
            <a:ext cx="12557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contract state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D0A812-BA69-2443-8F71-D93FB08DFC3E}"/>
              </a:ext>
            </a:extLst>
          </p:cNvPr>
          <p:cNvSpPr txBox="1"/>
          <p:nvPr/>
        </p:nvSpPr>
        <p:spPr>
          <a:xfrm>
            <a:off x="286211" y="1828800"/>
            <a:ext cx="21550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Withdraw coin #3</a:t>
            </a:r>
            <a:b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1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addr</a:t>
            </a:r>
            <a:r>
              <a:rPr lang="en-US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A:</a:t>
            </a:r>
          </a:p>
        </p:txBody>
      </p:sp>
    </p:spTree>
    <p:extLst>
      <p:ext uri="{BB962C8B-B14F-4D97-AF65-F5344CB8AC3E}">
        <p14:creationId xmlns:p14="http://schemas.microsoft.com/office/powerpoint/2010/main" val="20370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2" grpId="0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A7D2E-792F-C047-BB88-A5DED13E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pays the withdrawal gas fee?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3B79-0CD8-A946-B24E-9942EA80C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47751"/>
            <a:ext cx="8534400" cy="186689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Problem:   how does Bob pay for gas for the withdrawal Tx?</a:t>
            </a:r>
          </a:p>
          <a:p>
            <a:r>
              <a:rPr lang="en-US" dirty="0"/>
              <a:t>If paid from Bob’s address, then fresh address is linked to Bob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Tornado’s solution:   </a:t>
            </a:r>
            <a:r>
              <a:rPr lang="en-US" b="1" dirty="0"/>
              <a:t>Bob uses a relay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2B617-B137-3D4B-926D-C7F7273DA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250338"/>
            <a:ext cx="473557" cy="816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A17E20-BCDF-2E4F-9E90-5A14C156FBBC}"/>
              </a:ext>
            </a:extLst>
          </p:cNvPr>
          <p:cNvGrpSpPr/>
          <p:nvPr/>
        </p:nvGrpSpPr>
        <p:grpSpPr>
          <a:xfrm>
            <a:off x="756012" y="3359894"/>
            <a:ext cx="2122607" cy="738664"/>
            <a:chOff x="914400" y="3474723"/>
            <a:chExt cx="2971800" cy="98488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C6818F4-35DD-6644-B494-105D74B08620}"/>
                </a:ext>
              </a:extLst>
            </p:cNvPr>
            <p:cNvCxnSpPr/>
            <p:nvPr/>
          </p:nvCxnSpPr>
          <p:spPr>
            <a:xfrm>
              <a:off x="914400" y="3962400"/>
              <a:ext cx="2971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69D2D9A-6F04-BD4E-9782-64C511498A80}"/>
                    </a:ext>
                  </a:extLst>
                </p:cNvPr>
                <p:cNvSpPr txBox="1"/>
                <p:nvPr/>
              </p:nvSpPr>
              <p:spPr>
                <a:xfrm>
                  <a:off x="1099562" y="3474723"/>
                  <a:ext cx="2459233" cy="9848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1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nf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</a:t>
                  </a:r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proof </a:t>
                  </a:r>
                  <a14:m>
                    <m:oMath xmlns:m="http://schemas.openxmlformats.org/officeDocument/2006/math">
                      <m:r>
                        <a:rPr lang="en-US" sz="2100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oMath>
                  </a14:m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 </a:t>
                  </a:r>
                  <a:r>
                    <a:rPr lang="en-US" sz="21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</a:p>
                <a:p>
                  <a:pPr algn="ctr"/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(over Tor)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69D2D9A-6F04-BD4E-9782-64C511498A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562" y="3474723"/>
                  <a:ext cx="2459233" cy="984885"/>
                </a:xfrm>
                <a:prstGeom prst="rect">
                  <a:avLst/>
                </a:prstGeom>
                <a:blipFill>
                  <a:blip r:embed="rId3"/>
                  <a:stretch>
                    <a:fillRect l="-3597" t="-5085" r="-3597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180B63-06BE-D449-906C-F1825AE289B9}"/>
              </a:ext>
            </a:extLst>
          </p:cNvPr>
          <p:cNvGrpSpPr/>
          <p:nvPr/>
        </p:nvGrpSpPr>
        <p:grpSpPr>
          <a:xfrm flipH="1">
            <a:off x="6335568" y="3339867"/>
            <a:ext cx="1914197" cy="769191"/>
            <a:chOff x="914400" y="4135635"/>
            <a:chExt cx="2971800" cy="10255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604E62A-AD58-8448-9E95-5406289BBF88}"/>
                </a:ext>
              </a:extLst>
            </p:cNvPr>
            <p:cNvGrpSpPr/>
            <p:nvPr/>
          </p:nvGrpSpPr>
          <p:grpSpPr>
            <a:xfrm>
              <a:off x="914400" y="4135635"/>
              <a:ext cx="2971800" cy="553996"/>
              <a:chOff x="914400" y="3485908"/>
              <a:chExt cx="2971800" cy="553996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77DF7FA-A36A-9A43-A024-76883B068F48}"/>
                  </a:ext>
                </a:extLst>
              </p:cNvPr>
              <p:cNvCxnSpPr/>
              <p:nvPr/>
            </p:nvCxnSpPr>
            <p:spPr>
              <a:xfrm>
                <a:off x="914400" y="3962400"/>
                <a:ext cx="29718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55CC8D-5F31-654A-835B-7F67182D3E69}"/>
                  </a:ext>
                </a:extLst>
              </p:cNvPr>
              <p:cNvSpPr txBox="1"/>
              <p:nvPr/>
            </p:nvSpPr>
            <p:spPr>
              <a:xfrm>
                <a:off x="1058300" y="3485908"/>
                <a:ext cx="2586724" cy="553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(100-gas) DAI</a:t>
                </a:r>
                <a:endParaRPr lang="en-US" sz="2100" dirty="0"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C293F8-E55E-E745-8185-81E797AC9115}"/>
                </a:ext>
              </a:extLst>
            </p:cNvPr>
            <p:cNvSpPr txBox="1"/>
            <p:nvPr/>
          </p:nvSpPr>
          <p:spPr>
            <a:xfrm>
              <a:off x="1068194" y="4607224"/>
              <a:ext cx="240246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to address </a:t>
              </a:r>
              <a:r>
                <a:rPr lang="en-US" sz="21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3F6C15-50F0-1044-A05B-0E4126898A3E}"/>
              </a:ext>
            </a:extLst>
          </p:cNvPr>
          <p:cNvGrpSpPr/>
          <p:nvPr/>
        </p:nvGrpSpPr>
        <p:grpSpPr>
          <a:xfrm>
            <a:off x="2863787" y="3342377"/>
            <a:ext cx="766557" cy="1186929"/>
            <a:chOff x="1615475" y="4765945"/>
            <a:chExt cx="1022076" cy="158257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4DC2CA-25D8-7E45-BC36-5EE78D7F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9750" y="4765945"/>
              <a:ext cx="807801" cy="10536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D3353F-A4C7-D841-AEAA-1D73F0F5B03F}"/>
                </a:ext>
              </a:extLst>
            </p:cNvPr>
            <p:cNvSpPr txBox="1"/>
            <p:nvPr/>
          </p:nvSpPr>
          <p:spPr>
            <a:xfrm>
              <a:off x="1615475" y="5794520"/>
              <a:ext cx="1022076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/>
                <a:t>relay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85080C-0ECD-6C4F-AB65-7AFF2A205452}"/>
              </a:ext>
            </a:extLst>
          </p:cNvPr>
          <p:cNvGrpSpPr/>
          <p:nvPr/>
        </p:nvGrpSpPr>
        <p:grpSpPr>
          <a:xfrm>
            <a:off x="3556362" y="3170906"/>
            <a:ext cx="2078543" cy="738664"/>
            <a:chOff x="914400" y="3487832"/>
            <a:chExt cx="2971800" cy="984885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A693D27-BA9E-8246-8923-EFC4B44B6525}"/>
                </a:ext>
              </a:extLst>
            </p:cNvPr>
            <p:cNvCxnSpPr/>
            <p:nvPr/>
          </p:nvCxnSpPr>
          <p:spPr>
            <a:xfrm>
              <a:off x="914400" y="3962400"/>
              <a:ext cx="2971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0FA0E53-2B71-7641-AF6C-FE3B706F84BC}"/>
                    </a:ext>
                  </a:extLst>
                </p:cNvPr>
                <p:cNvSpPr txBox="1"/>
                <p:nvPr/>
              </p:nvSpPr>
              <p:spPr>
                <a:xfrm>
                  <a:off x="1073497" y="3487832"/>
                  <a:ext cx="2511367" cy="9848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nf, </a:t>
                  </a:r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proof </a:t>
                  </a:r>
                  <a14:m>
                    <m:oMath xmlns:m="http://schemas.openxmlformats.org/officeDocument/2006/math">
                      <m:r>
                        <a:rPr lang="en-US" sz="2100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</m:oMath>
                  </a14:m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 </a:t>
                  </a:r>
                  <a:r>
                    <a:rPr lang="en-US" sz="21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</a:p>
                <a:p>
                  <a:pPr algn="ctr"/>
                  <a:r>
                    <a:rPr lang="en-US" sz="21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and gas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0FA0E53-2B71-7641-AF6C-FE3B706F84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497" y="3487832"/>
                  <a:ext cx="2511367" cy="984885"/>
                </a:xfrm>
                <a:prstGeom prst="rect">
                  <a:avLst/>
                </a:prstGeom>
                <a:blipFill>
                  <a:blip r:embed="rId5"/>
                  <a:stretch>
                    <a:fillRect l="-3571" t="-5085" r="-3571" b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4C2C6B-B321-BA45-AC55-6A3D361CA96E}"/>
              </a:ext>
            </a:extLst>
          </p:cNvPr>
          <p:cNvGrpSpPr/>
          <p:nvPr/>
        </p:nvGrpSpPr>
        <p:grpSpPr>
          <a:xfrm>
            <a:off x="5428945" y="3143250"/>
            <a:ext cx="1141659" cy="1909035"/>
            <a:chOff x="7238590" y="4191000"/>
            <a:chExt cx="1522212" cy="254537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1AFF7D-4CC6-744A-901E-9B05FBFEEC3F}"/>
                </a:ext>
              </a:extLst>
            </p:cNvPr>
            <p:cNvSpPr/>
            <p:nvPr/>
          </p:nvSpPr>
          <p:spPr>
            <a:xfrm>
              <a:off x="7561215" y="4191000"/>
              <a:ext cx="838200" cy="1676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F6D478-CC3A-7745-A4BD-C57E65A576A7}"/>
                </a:ext>
              </a:extLst>
            </p:cNvPr>
            <p:cNvSpPr txBox="1"/>
            <p:nvPr/>
          </p:nvSpPr>
          <p:spPr>
            <a:xfrm>
              <a:off x="7238590" y="5751494"/>
              <a:ext cx="152221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/>
                <a:t>tornado</a:t>
              </a:r>
            </a:p>
            <a:p>
              <a:pPr algn="ctr"/>
              <a:r>
                <a:rPr lang="en-US" sz="2100" dirty="0"/>
                <a:t>contract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C833E7-05B4-ED4E-8082-534E2FFB7841}"/>
              </a:ext>
            </a:extLst>
          </p:cNvPr>
          <p:cNvGrpSpPr/>
          <p:nvPr/>
        </p:nvGrpSpPr>
        <p:grpSpPr>
          <a:xfrm flipH="1">
            <a:off x="3699565" y="3943352"/>
            <a:ext cx="1914197" cy="415498"/>
            <a:chOff x="914400" y="3823969"/>
            <a:chExt cx="2971800" cy="55399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5FAE995-8EBF-4F40-8414-579592E4D27F}"/>
                </a:ext>
              </a:extLst>
            </p:cNvPr>
            <p:cNvCxnSpPr/>
            <p:nvPr/>
          </p:nvCxnSpPr>
          <p:spPr>
            <a:xfrm>
              <a:off x="914400" y="3962400"/>
              <a:ext cx="2971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FB626D9-17D2-5E42-ADF8-7B42D0685264}"/>
                </a:ext>
              </a:extLst>
            </p:cNvPr>
            <p:cNvSpPr txBox="1"/>
            <p:nvPr/>
          </p:nvSpPr>
          <p:spPr>
            <a:xfrm>
              <a:off x="2346303" y="3823969"/>
              <a:ext cx="851921" cy="55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gas</a:t>
              </a:r>
              <a:endParaRPr lang="en-US" sz="2100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CE727C-B266-9146-93E7-499CDA17D4EF}"/>
              </a:ext>
            </a:extLst>
          </p:cNvPr>
          <p:cNvGrpSpPr/>
          <p:nvPr/>
        </p:nvGrpSpPr>
        <p:grpSpPr>
          <a:xfrm>
            <a:off x="8373729" y="3250338"/>
            <a:ext cx="583886" cy="913889"/>
            <a:chOff x="11164972" y="4333783"/>
            <a:chExt cx="778514" cy="121851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FD8C1AF-28D2-E047-BC32-2848DA49A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2981" y="4439011"/>
              <a:ext cx="631409" cy="108863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2592C6D-598D-4544-AE07-10633FB2F4A1}"/>
                </a:ext>
              </a:extLst>
            </p:cNvPr>
            <p:cNvSpPr/>
            <p:nvPr/>
          </p:nvSpPr>
          <p:spPr>
            <a:xfrm>
              <a:off x="11164972" y="4333783"/>
              <a:ext cx="778514" cy="1218519"/>
            </a:xfrm>
            <a:prstGeom prst="rect">
              <a:avLst/>
            </a:prstGeom>
            <a:solidFill>
              <a:schemeClr val="accent2">
                <a:alpha val="239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09145E0-5E97-2941-95D9-04B0D3B277AD}"/>
              </a:ext>
            </a:extLst>
          </p:cNvPr>
          <p:cNvSpPr txBox="1"/>
          <p:nvPr/>
        </p:nvSpPr>
        <p:spPr>
          <a:xfrm>
            <a:off x="228600" y="4797251"/>
            <a:ext cx="412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Note:  relay and Tornado also charge a fee</a:t>
            </a:r>
          </a:p>
        </p:txBody>
      </p:sp>
    </p:spTree>
    <p:extLst>
      <p:ext uri="{BB962C8B-B14F-4D97-AF65-F5344CB8AC3E}">
        <p14:creationId xmlns:p14="http://schemas.microsoft.com/office/powerpoint/2010/main" val="9716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FB53-6173-2349-BD10-E99DF4329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Cash:  the UI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4E17F-A08E-444E-B64E-B4E6DFFA4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47" y="1485900"/>
            <a:ext cx="4000500" cy="2476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1C128E-1D4B-2449-B70C-67B16EAB8CD7}"/>
              </a:ext>
            </a:extLst>
          </p:cNvPr>
          <p:cNvSpPr txBox="1"/>
          <p:nvPr/>
        </p:nvSpPr>
        <p:spPr>
          <a:xfrm>
            <a:off x="886082" y="4217685"/>
            <a:ext cx="31165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/>
              <a:t>After deposit:  get a note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49E5FB-D7AF-7C44-82F5-66D27D5699B2}"/>
              </a:ext>
            </a:extLst>
          </p:cNvPr>
          <p:cNvGrpSpPr/>
          <p:nvPr/>
        </p:nvGrpSpPr>
        <p:grpSpPr>
          <a:xfrm>
            <a:off x="4789884" y="1485900"/>
            <a:ext cx="4000500" cy="3147283"/>
            <a:chOff x="6386512" y="1981200"/>
            <a:chExt cx="5334000" cy="41963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EFA00E-B096-4A47-8AA9-11CF69326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6512" y="1981200"/>
              <a:ext cx="5334000" cy="3302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0CA73F-066F-FC48-B71D-4AA36FB07034}"/>
                </a:ext>
              </a:extLst>
            </p:cNvPr>
            <p:cNvSpPr txBox="1"/>
            <p:nvPr/>
          </p:nvSpPr>
          <p:spPr>
            <a:xfrm>
              <a:off x="6966620" y="5623579"/>
              <a:ext cx="453098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/>
                <a:t>Later, use note to withdraw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34815F-76D8-904D-B448-9F1E1170D8A1}"/>
                </a:ext>
              </a:extLst>
            </p:cNvPr>
            <p:cNvSpPr txBox="1"/>
            <p:nvPr/>
          </p:nvSpPr>
          <p:spPr>
            <a:xfrm>
              <a:off x="6934200" y="3429000"/>
              <a:ext cx="221188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enter note here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31C871-23DB-EF49-BCC1-06DC7100515B}"/>
                </a:ext>
              </a:extLst>
            </p:cNvPr>
            <p:cNvSpPr txBox="1"/>
            <p:nvPr/>
          </p:nvSpPr>
          <p:spPr>
            <a:xfrm>
              <a:off x="6934200" y="4495801"/>
              <a:ext cx="121469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address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3845452-B9B3-EE40-8D05-24A4709C6FF2}"/>
              </a:ext>
            </a:extLst>
          </p:cNvPr>
          <p:cNvSpPr txBox="1"/>
          <p:nvPr/>
        </p:nvSpPr>
        <p:spPr>
          <a:xfrm>
            <a:off x="2970526" y="4686300"/>
            <a:ext cx="30224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(wait before withdrawing)</a:t>
            </a:r>
          </a:p>
        </p:txBody>
      </p:sp>
    </p:spTree>
    <p:extLst>
      <p:ext uri="{BB962C8B-B14F-4D97-AF65-F5344CB8AC3E}">
        <p14:creationId xmlns:p14="http://schemas.microsoft.com/office/powerpoint/2010/main" val="42038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616C-E562-D097-FAC1-930EBC176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Tornado trouble … U.S.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F4C21-3DA7-012E-07B5-FFEB3906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686800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Ronin-bridge hack (2022):</a:t>
            </a:r>
          </a:p>
          <a:p>
            <a:r>
              <a:rPr lang="en-US" sz="2400" dirty="0"/>
              <a:t>In late March:  ≈600M USD stolen … $80M USD sent to Tornado</a:t>
            </a:r>
          </a:p>
          <a:p>
            <a:r>
              <a:rPr lang="en-US" sz="2400" dirty="0"/>
              <a:t>April:  Lazarus Group suspected of hack</a:t>
            </a:r>
          </a:p>
          <a:p>
            <a:r>
              <a:rPr lang="en-US" sz="2400" dirty="0"/>
              <a:t>August:   “</a:t>
            </a:r>
            <a:r>
              <a:rPr lang="en-US" sz="1600" b="0" i="0" dirty="0">
                <a:solidFill>
                  <a:srgbClr val="393B3E"/>
                </a:solidFill>
                <a:effectLst/>
                <a:latin typeface="Merriweather" panose="020F0502020204030204" pitchFamily="34" charset="0"/>
              </a:rPr>
              <a:t>U.S. Treasury Sanctions Virtual Currency Mixer Tornado Cash”</a:t>
            </a:r>
          </a:p>
          <a:p>
            <a:pPr lvl="1"/>
            <a:r>
              <a:rPr lang="en-US" sz="2400" b="0" i="0" dirty="0">
                <a:solidFill>
                  <a:srgbClr val="393B3E"/>
                </a:solidFill>
                <a:effectLst/>
              </a:rPr>
              <a:t>Lots of collateral damage … and two lawsuits</a:t>
            </a:r>
          </a:p>
          <a:p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794D61-BAEC-5C9F-AF13-483BA34FC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58" y="3421626"/>
            <a:ext cx="3027629" cy="172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0353DB-6DC8-A857-5705-A057EB3A6E30}"/>
              </a:ext>
            </a:extLst>
          </p:cNvPr>
          <p:cNvSpPr txBox="1"/>
          <p:nvPr/>
        </p:nvSpPr>
        <p:spPr>
          <a:xfrm>
            <a:off x="8140359" y="3574017"/>
            <a:ext cx="95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Tornado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1A51BF-53FD-37C8-020D-8E1BAA64DAA7}"/>
              </a:ext>
            </a:extLst>
          </p:cNvPr>
          <p:cNvCxnSpPr>
            <a:stCxn id="4" idx="2"/>
          </p:cNvCxnSpPr>
          <p:nvPr/>
        </p:nvCxnSpPr>
        <p:spPr>
          <a:xfrm>
            <a:off x="8617573" y="3943349"/>
            <a:ext cx="310117" cy="559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DB9F9F5-12FA-C30B-25BB-C52A0DEB2CF5}"/>
              </a:ext>
            </a:extLst>
          </p:cNvPr>
          <p:cNvSpPr txBox="1"/>
          <p:nvPr/>
        </p:nvSpPr>
        <p:spPr>
          <a:xfrm>
            <a:off x="309716" y="4087675"/>
            <a:ext cx="515192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The lesson:  complete anonymity in the </a:t>
            </a:r>
          </a:p>
          <a:p>
            <a:pPr algn="l"/>
            <a:r>
              <a:rPr lang="en-US" dirty="0">
                <a:latin typeface="+mn-lt"/>
              </a:rPr>
              <a:t>	payment system is problematic</a:t>
            </a:r>
          </a:p>
        </p:txBody>
      </p:sp>
    </p:spTree>
    <p:extLst>
      <p:ext uri="{BB962C8B-B14F-4D97-AF65-F5344CB8AC3E}">
        <p14:creationId xmlns:p14="http://schemas.microsoft.com/office/powerpoint/2010/main" val="157810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4092-9F06-A7A6-926F-1506EFFFE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4C25A-B38D-334A-D6D3-F5E69BC26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3248"/>
            <a:ext cx="8229600" cy="2742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“U.S. persons would not be prohibited by U.S. sanctions regulations from copying the open-source code and making it available online for others to view, as well as discussing, </a:t>
            </a:r>
            <a:r>
              <a:rPr lang="en-US" sz="2400" b="1" dirty="0"/>
              <a:t>teaching about</a:t>
            </a:r>
            <a:r>
              <a:rPr lang="en-US" sz="2400" dirty="0"/>
              <a:t>, or including open-source code in written publications, such as textbooks, absent additional facts”</a:t>
            </a:r>
          </a:p>
          <a:p>
            <a:pPr marL="0" indent="0">
              <a:buNone/>
            </a:pPr>
            <a:r>
              <a:rPr lang="en-US" sz="2400" dirty="0"/>
              <a:t>								</a:t>
            </a:r>
            <a:r>
              <a:rPr lang="en-US" sz="2400" dirty="0">
                <a:hlinkClick r:id="rId2"/>
              </a:rPr>
              <a:t>U.S. Treasury FAQ</a:t>
            </a:r>
            <a:r>
              <a:rPr lang="en-US" sz="2400" dirty="0"/>
              <a:t>, Sep. 2022 </a:t>
            </a:r>
          </a:p>
        </p:txBody>
      </p:sp>
    </p:spTree>
    <p:extLst>
      <p:ext uri="{BB962C8B-B14F-4D97-AF65-F5344CB8AC3E}">
        <p14:creationId xmlns:p14="http://schemas.microsoft.com/office/powerpoint/2010/main" val="3591725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BB74-3EEF-39BD-4C32-37278AAC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Designing a compliant Tornado??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6C1D9-2131-B896-D809-8D4A3B563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1513403"/>
          </a:xfrm>
        </p:spPr>
        <p:txBody>
          <a:bodyPr>
            <a:normAutofit/>
          </a:bodyPr>
          <a:lstStyle/>
          <a:p>
            <a:pPr marL="457200" indent="-457200">
              <a:buAutoNum type="arabicParenBoth"/>
            </a:pPr>
            <a:r>
              <a:rPr lang="en-US" sz="2400" b="1" dirty="0"/>
              <a:t>deposit filtering</a:t>
            </a:r>
            <a:r>
              <a:rPr lang="en-US" sz="2400" dirty="0"/>
              <a:t>:  ensure incoming funds are not sanctioned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sz="2400" dirty="0"/>
              <a:t>	</a:t>
            </a:r>
            <a:r>
              <a:rPr lang="en-US" sz="2400" dirty="0" err="1"/>
              <a:t>Chainalysis</a:t>
            </a:r>
            <a:r>
              <a:rPr lang="en-US" sz="2400" dirty="0"/>
              <a:t>  </a:t>
            </a:r>
            <a:r>
              <a:rPr lang="en-US" sz="2400" b="1" dirty="0" err="1"/>
              <a:t>SanctionsList</a:t>
            </a:r>
            <a:r>
              <a:rPr lang="en-US" sz="2400" dirty="0"/>
              <a:t>  contract: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2AB17-404D-BE31-C7A0-0293E1F34738}"/>
              </a:ext>
            </a:extLst>
          </p:cNvPr>
          <p:cNvSpPr txBox="1"/>
          <p:nvPr/>
        </p:nvSpPr>
        <p:spPr>
          <a:xfrm>
            <a:off x="1500031" y="2542103"/>
            <a:ext cx="681006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+mn-lt"/>
              </a:rPr>
              <a:t>function </a:t>
            </a:r>
            <a:r>
              <a:rPr lang="en-US" sz="2000" dirty="0" err="1">
                <a:latin typeface="+mn-lt"/>
              </a:rPr>
              <a:t>isSanctioned</a:t>
            </a:r>
            <a:r>
              <a:rPr lang="en-US" sz="2000" dirty="0">
                <a:latin typeface="+mn-lt"/>
              </a:rPr>
              <a:t>(address </a:t>
            </a:r>
            <a:r>
              <a:rPr lang="en-US" sz="2000" dirty="0" err="1">
                <a:latin typeface="+mn-lt"/>
              </a:rPr>
              <a:t>addr</a:t>
            </a:r>
            <a:r>
              <a:rPr lang="en-US" sz="2000" dirty="0">
                <a:latin typeface="+mn-lt"/>
              </a:rPr>
              <a:t>) public view returns (bool) {</a:t>
            </a:r>
          </a:p>
          <a:p>
            <a:pPr algn="l"/>
            <a:r>
              <a:rPr lang="en-US" sz="2000" dirty="0">
                <a:latin typeface="+mn-lt"/>
              </a:rPr>
              <a:t>          return </a:t>
            </a:r>
            <a:r>
              <a:rPr lang="en-US" sz="2000" dirty="0" err="1">
                <a:latin typeface="+mn-lt"/>
              </a:rPr>
              <a:t>sanctionedAddresses</a:t>
            </a:r>
            <a:r>
              <a:rPr lang="en-US" sz="2000" dirty="0">
                <a:latin typeface="+mn-lt"/>
              </a:rPr>
              <a:t>[</a:t>
            </a:r>
            <a:r>
              <a:rPr lang="en-US" sz="2000" dirty="0" err="1">
                <a:latin typeface="+mn-lt"/>
              </a:rPr>
              <a:t>addr</a:t>
            </a:r>
            <a:r>
              <a:rPr lang="en-US" sz="2000" dirty="0">
                <a:latin typeface="+mn-lt"/>
              </a:rPr>
              <a:t>] == true ;</a:t>
            </a:r>
          </a:p>
          <a:p>
            <a:pPr algn="l"/>
            <a:r>
              <a:rPr lang="en-US" sz="2000" dirty="0">
                <a:latin typeface="+mn-lt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16E98-1F96-756C-EF3B-CD31F6168B77}"/>
              </a:ext>
            </a:extLst>
          </p:cNvPr>
          <p:cNvSpPr txBox="1"/>
          <p:nvPr/>
        </p:nvSpPr>
        <p:spPr>
          <a:xfrm>
            <a:off x="934061" y="3824673"/>
            <a:ext cx="6154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Reject funds coming from a sanctioned address.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70597-DC37-FE17-C801-45A92F186FFA}"/>
              </a:ext>
            </a:extLst>
          </p:cNvPr>
          <p:cNvSpPr txBox="1"/>
          <p:nvPr/>
        </p:nvSpPr>
        <p:spPr>
          <a:xfrm>
            <a:off x="945584" y="4438054"/>
            <a:ext cx="610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Difficulties:  (1) centralization,  (2) slow updates</a:t>
            </a:r>
          </a:p>
        </p:txBody>
      </p:sp>
    </p:spTree>
    <p:extLst>
      <p:ext uri="{BB962C8B-B14F-4D97-AF65-F5344CB8AC3E}">
        <p14:creationId xmlns:p14="http://schemas.microsoft.com/office/powerpoint/2010/main" val="12631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BB74-3EEF-39BD-4C32-37278AAC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Designing a compliant Tornado??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6C1D9-2131-B896-D809-8D4A3B563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8" y="1114422"/>
            <a:ext cx="8686800" cy="394335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2376"/>
              </a:spcBef>
              <a:buAutoNum type="arabicParenBoth" startAt="2"/>
            </a:pPr>
            <a:r>
              <a:rPr lang="en-US" sz="2400" b="1" dirty="0"/>
              <a:t>Withdrawal filtering</a:t>
            </a:r>
            <a:r>
              <a:rPr lang="en-US" sz="2400" dirty="0"/>
              <a:t>:  at withdrawal, require a ZK proof that 	the source of funds is not currently on sanctioned list.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sz="2400" dirty="0"/>
              <a:t>How?   </a:t>
            </a:r>
          </a:p>
          <a:p>
            <a:pPr>
              <a:spcBef>
                <a:spcPts val="1176"/>
              </a:spcBef>
            </a:pPr>
            <a:r>
              <a:rPr lang="en-US" sz="2400" dirty="0"/>
              <a:t>modify the way Tornado computes Merkle leaves during deposit to include </a:t>
            </a:r>
            <a:r>
              <a:rPr lang="en-US" sz="2400" b="1" dirty="0" err="1"/>
              <a:t>msg.sender</a:t>
            </a:r>
            <a:r>
              <a:rPr lang="en-US" sz="2400" dirty="0"/>
              <a:t>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		in our example Alice sets:    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=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(k, r), 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msg.sender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2400" dirty="0"/>
          </a:p>
          <a:p>
            <a:pPr>
              <a:spcBef>
                <a:spcPts val="1176"/>
              </a:spcBef>
            </a:pPr>
            <a:r>
              <a:rPr lang="en-US" sz="2400" dirty="0"/>
              <a:t>During withdrawal Bob proves in ZK that </a:t>
            </a:r>
            <a:r>
              <a:rPr lang="en-US" sz="2400" b="1" dirty="0" err="1"/>
              <a:t>msg.sender</a:t>
            </a:r>
            <a:r>
              <a:rPr lang="en-US" sz="2400" b="1" dirty="0"/>
              <a:t> </a:t>
            </a:r>
            <a:r>
              <a:rPr lang="en-US" sz="2400" dirty="0"/>
              <a:t>in his leaf is not </a:t>
            </a:r>
            <a:r>
              <a:rPr lang="en-US" sz="2400" u="sng" dirty="0"/>
              <a:t>currently</a:t>
            </a:r>
            <a:r>
              <a:rPr lang="en-US" sz="2400" dirty="0"/>
              <a:t> on sanctions list.</a:t>
            </a:r>
          </a:p>
        </p:txBody>
      </p:sp>
    </p:spTree>
    <p:extLst>
      <p:ext uri="{BB962C8B-B14F-4D97-AF65-F5344CB8AC3E}">
        <p14:creationId xmlns:p14="http://schemas.microsoft.com/office/powerpoint/2010/main" val="405860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BB74-3EEF-39BD-4C32-37278AAC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Designing a compliant Tornado??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76C1D9-2131-B896-D809-8D4A3B5635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5748" y="1114422"/>
                <a:ext cx="8686800" cy="4029078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2376"/>
                  </a:spcBef>
                  <a:buNone/>
                </a:pPr>
                <a:r>
                  <a:rPr lang="en-US" sz="2400" b="1" dirty="0"/>
                  <a:t>(3) Viewing keys</a:t>
                </a:r>
                <a:r>
                  <a:rPr lang="en-US" sz="2400" dirty="0"/>
                  <a:t>:  at withdrawal, require nullifier to include an encryption of deposit </a:t>
                </a:r>
                <a:r>
                  <a:rPr lang="en-US" sz="2400" dirty="0" err="1"/>
                  <a:t>msg.sender</a:t>
                </a:r>
                <a:r>
                  <a:rPr lang="en-US" sz="2400" dirty="0"/>
                  <a:t> under government public key.</a:t>
                </a:r>
              </a:p>
              <a:p>
                <a:pPr marL="0" indent="0">
                  <a:spcBef>
                    <a:spcPts val="2376"/>
                  </a:spcBef>
                  <a:buNone/>
                </a:pPr>
                <a:r>
                  <a:rPr lang="en-US" sz="2400" dirty="0"/>
                  <a:t>How?       Merkle leaf  </a:t>
                </a:r>
                <a:r>
                  <a:rPr lang="en-US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sz="2400" dirty="0"/>
                  <a:t>  is computed as on previous slide.</a:t>
                </a:r>
              </a:p>
              <a:p>
                <a:pPr>
                  <a:spcBef>
                    <a:spcPts val="1176"/>
                  </a:spcBef>
                  <a:tabLst>
                    <a:tab pos="1368425" algn="l"/>
                  </a:tabLst>
                </a:pPr>
                <a:r>
                  <a:rPr lang="en-US" sz="2400" dirty="0"/>
                  <a:t>During withdrawal Bob sets nullifier  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nf</a:t>
                </a:r>
                <a:r>
                  <a:rPr lang="en-US" sz="2400" dirty="0"/>
                  <a:t> = </a:t>
                </a:r>
                <a:r>
                  <a:rPr lang="en-US" dirty="0"/>
                  <a:t>[</a:t>
                </a:r>
                <a:r>
                  <a:rPr lang="en-US" sz="2400" dirty="0"/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(k’),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𝑐𝑡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]</a:t>
                </a:r>
                <a:b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where	(</a:t>
                </a:r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𝑐𝑡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Enc(pk,  </a:t>
                </a:r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msg.sender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   and  </a:t>
                </a:r>
                <a:b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(ii)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is ZK proof that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𝑐𝑡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computed correctly</a:t>
                </a:r>
              </a:p>
              <a:p>
                <a:pPr marL="0" indent="0">
                  <a:spcBef>
                    <a:spcPts val="1776"/>
                  </a:spcBef>
                  <a:buNone/>
                  <a:tabLst>
                    <a:tab pos="1368425" algn="l"/>
                  </a:tabLst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⇒ As needed, government can trace funds through Tornado</a:t>
                </a:r>
              </a:p>
              <a:p>
                <a:pPr lvl="1">
                  <a:spcBef>
                    <a:spcPts val="600"/>
                  </a:spcBef>
                  <a:tabLst>
                    <a:tab pos="1368425" algn="l"/>
                  </a:tabLst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lots of problems with this design …    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76C1D9-2131-B896-D809-8D4A3B5635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48" y="1114422"/>
                <a:ext cx="8686800" cy="4029078"/>
              </a:xfrm>
              <a:blipFill>
                <a:blip r:embed="rId3"/>
                <a:stretch>
                  <a:fillRect l="-1168" t="-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D1C970C1-41C2-9493-6CE9-401FCB0B0138}"/>
              </a:ext>
            </a:extLst>
          </p:cNvPr>
          <p:cNvSpPr/>
          <p:nvPr/>
        </p:nvSpPr>
        <p:spPr>
          <a:xfrm>
            <a:off x="228596" y="2143123"/>
            <a:ext cx="8215315" cy="181451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2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43EDF-C0FA-DCB7-BD2F-DFDFBB99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private Tx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3D3B8-2AC5-F625-CFD8-CBE0A6FA7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450826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/>
              <a:t>Zcash</a:t>
            </a:r>
            <a:r>
              <a:rPr lang="en-US" sz="2400" b="1" dirty="0"/>
              <a:t> / </a:t>
            </a:r>
            <a:r>
              <a:rPr lang="en-US" sz="2400" b="1" dirty="0" err="1"/>
              <a:t>Monero</a:t>
            </a:r>
            <a:r>
              <a:rPr lang="en-US" sz="2400" b="1"/>
              <a:t>/IronFISH</a:t>
            </a:r>
            <a:r>
              <a:rPr lang="en-US" sz="2400" dirty="0"/>
              <a:t>:    private payments</a:t>
            </a:r>
          </a:p>
          <a:p>
            <a:r>
              <a:rPr lang="en-US" sz="2400" dirty="0">
                <a:cs typeface="Calibri" panose="020F0502020204030204" pitchFamily="34" charset="0"/>
              </a:rPr>
              <a:t>L1 blockchains that extend Bitcoin, similar use of Nullifiers.</a:t>
            </a:r>
          </a:p>
          <a:p>
            <a:r>
              <a:rPr lang="en-US" sz="2400" dirty="0">
                <a:cs typeface="Calibri" panose="020F0502020204030204" pitchFamily="34" charset="0"/>
              </a:rPr>
              <a:t>Support for any value Tx and in-system transfers.</a:t>
            </a:r>
          </a:p>
          <a:p>
            <a:pPr marL="0" indent="0">
              <a:buNone/>
            </a:pPr>
            <a:endParaRPr lang="en-US" sz="24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cs typeface="Calibri" panose="020F0502020204030204" pitchFamily="34" charset="0"/>
              </a:rPr>
              <a:t>Aztec / </a:t>
            </a:r>
            <a:r>
              <a:rPr lang="en-US" sz="2400" b="1" dirty="0" err="1">
                <a:cs typeface="Calibri" panose="020F0502020204030204" pitchFamily="34" charset="0"/>
              </a:rPr>
              <a:t>Aleo</a:t>
            </a:r>
            <a:r>
              <a:rPr lang="en-US" sz="2400" dirty="0">
                <a:cs typeface="Calibri" panose="020F0502020204030204" pitchFamily="34" charset="0"/>
              </a:rPr>
              <a:t>:</a:t>
            </a:r>
          </a:p>
          <a:p>
            <a:r>
              <a:rPr lang="en-US" sz="2400" dirty="0">
                <a:cs typeface="Calibri" panose="020F0502020204030204" pitchFamily="34" charset="0"/>
              </a:rPr>
              <a:t>Support for private Tx interacting with a public smart contract.</a:t>
            </a:r>
          </a:p>
          <a:p>
            <a:r>
              <a:rPr lang="en-US" sz="2400" dirty="0" err="1">
                <a:cs typeface="Calibri" panose="020F0502020204030204" pitchFamily="34" charset="0"/>
              </a:rPr>
              <a:t>Aleo</a:t>
            </a:r>
            <a:r>
              <a:rPr lang="en-US" sz="2400" dirty="0">
                <a:cs typeface="Calibri" panose="020F0502020204030204" pitchFamily="34" charset="0"/>
              </a:rPr>
              <a:t>: an L1 blockchain.     Aztec:  runs on top of Ethereum.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00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E6B0C-BF22-3647-9E12-427431A7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Definitions:  (1) knowledge sound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C5D137-9ADF-094A-A143-184E06C65C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686800" cy="256593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>
                    <a:ea typeface="Roboto" panose="02000000000000000000" pitchFamily="2" charset="0"/>
                  </a:rPr>
                  <a:t>Goal</a:t>
                </a:r>
                <a:r>
                  <a:rPr lang="en-US" dirty="0">
                    <a:ea typeface="Roboto" panose="02000000000000000000" pitchFamily="2" charset="0"/>
                  </a:rPr>
                  <a:t>:   if V accepts  then  P “knows”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s</a:t>
                </a:r>
                <a:r>
                  <a:rPr lang="en-US" dirty="0" err="1">
                    <a:ea typeface="Roboto" panose="02000000000000000000" pitchFamily="2" charset="0"/>
                  </a:rPr>
                  <a:t>.t.</a:t>
                </a:r>
                <a:r>
                  <a:rPr lang="en-US" dirty="0">
                    <a:ea typeface="Roboto" panose="02000000000000000000" pitchFamily="2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𝐶</m:t>
                    </m:r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(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𝒙</m:t>
                    </m:r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, 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)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0</m:t>
                    </m:r>
                  </m:oMath>
                </a14:m>
                <a:endParaRPr lang="en-US" dirty="0">
                  <a:ea typeface="Roboto" panose="02000000000000000000" pitchFamily="2" charset="0"/>
                </a:endParaRPr>
              </a:p>
              <a:p>
                <a:pPr marL="0" indent="0">
                  <a:buNone/>
                </a:pPr>
                <a:endParaRPr lang="en-US" dirty="0">
                  <a:ea typeface="Roboto" panose="02000000000000000000" pitchFamily="2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Roboto" panose="02000000000000000000" pitchFamily="2" charset="0"/>
                  </a:rPr>
                  <a:t>What does it mean to ”know” 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??</a:t>
                </a:r>
              </a:p>
              <a:p>
                <a:pPr marL="0" indent="0">
                  <a:buNone/>
                </a:pPr>
                <a:endParaRPr lang="en-US" dirty="0">
                  <a:ea typeface="Roboto" panose="02000000000000000000" pitchFamily="2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ea typeface="Roboto" panose="02000000000000000000" pitchFamily="2" charset="0"/>
                  </a:rPr>
                  <a:t>informal def:   </a:t>
                </a:r>
                <a:r>
                  <a:rPr lang="en-US" dirty="0">
                    <a:ea typeface="Roboto" panose="02000000000000000000" pitchFamily="2" charset="0"/>
                  </a:rPr>
                  <a:t>P knows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,  if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can be “extracted” from 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C5D137-9ADF-094A-A143-184E06C65C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686800" cy="2565938"/>
              </a:xfrm>
              <a:blipFill>
                <a:blip r:embed="rId2"/>
                <a:stretch>
                  <a:fillRect l="-1608" t="-3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A866A37-4D88-F748-BC80-3928C03724F3}"/>
              </a:ext>
            </a:extLst>
          </p:cNvPr>
          <p:cNvGrpSpPr/>
          <p:nvPr/>
        </p:nvGrpSpPr>
        <p:grpSpPr>
          <a:xfrm>
            <a:off x="6617777" y="3761865"/>
            <a:ext cx="2069024" cy="1208717"/>
            <a:chOff x="6617776" y="3687433"/>
            <a:chExt cx="2069024" cy="1208717"/>
          </a:xfrm>
        </p:grpSpPr>
        <p:pic>
          <p:nvPicPr>
            <p:cNvPr id="1026" name="Picture 2" descr="Man Tied Stock Illustrations – 1,129 Man Tied Stock Illustrations, Vectors  &amp; Clipart - Dreamstime">
              <a:extLst>
                <a:ext uri="{FF2B5EF4-FFF2-40B4-BE49-F238E27FC236}">
                  <a16:creationId xmlns:a16="http://schemas.microsoft.com/office/drawing/2014/main" id="{1287F10B-790E-BE45-94CE-7CAAC99DF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776" y="3766089"/>
              <a:ext cx="2069024" cy="113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6378CF-4FE9-B244-B9BA-68FDA771AC89}"/>
                </a:ext>
              </a:extLst>
            </p:cNvPr>
            <p:cNvSpPr txBox="1"/>
            <p:nvPr/>
          </p:nvSpPr>
          <p:spPr>
            <a:xfrm>
              <a:off x="6647940" y="3687433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dirty="0">
                  <a:latin typeface="+mn-lt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24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DF66374-328A-1E33-51D7-11F8E4BD9AE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𝚺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𝐏𝐫𝐨𝐭𝐨𝐜𝐨𝐥𝐬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DF66374-328A-1E33-51D7-11F8E4BD9A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7321B-EB4F-AEBB-A994-5E7A8C774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55" y="903015"/>
            <a:ext cx="8229600" cy="3818430"/>
          </a:xfrm>
        </p:spPr>
        <p:txBody>
          <a:bodyPr/>
          <a:lstStyle/>
          <a:p>
            <a:r>
              <a:rPr lang="en-US" dirty="0"/>
              <a:t>Three message protocols (1 round)</a:t>
            </a:r>
          </a:p>
          <a:p>
            <a:r>
              <a:rPr lang="en-US" dirty="0"/>
              <a:t>Two prover messages</a:t>
            </a:r>
          </a:p>
          <a:p>
            <a:r>
              <a:rPr lang="en-US" dirty="0"/>
              <a:t>One verifier message (random challenge)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7B033-CAB3-5F05-9C25-7FC95D9F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78" y="2765660"/>
            <a:ext cx="1358321" cy="134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7D137-6484-98F6-A2EA-FADC23A2F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714" y="2912694"/>
            <a:ext cx="1159051" cy="132779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5A0417-DE3F-6D4E-ECF6-76ABD6D87FD3}"/>
              </a:ext>
            </a:extLst>
          </p:cNvPr>
          <p:cNvCxnSpPr/>
          <p:nvPr/>
        </p:nvCxnSpPr>
        <p:spPr>
          <a:xfrm flipV="1">
            <a:off x="2008562" y="2957370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D1E215-709C-8FEB-E022-80B912A13F9A}"/>
              </a:ext>
            </a:extLst>
          </p:cNvPr>
          <p:cNvCxnSpPr/>
          <p:nvPr/>
        </p:nvCxnSpPr>
        <p:spPr>
          <a:xfrm flipH="1">
            <a:off x="2008562" y="3592956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15231D-5C3A-DEE0-646F-D2254C3A1123}"/>
              </a:ext>
            </a:extLst>
          </p:cNvPr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6F27A9A-63E8-6FFF-755F-D847ADEF2100}"/>
              </a:ext>
            </a:extLst>
          </p:cNvPr>
          <p:cNvSpPr txBox="1"/>
          <p:nvPr/>
        </p:nvSpPr>
        <p:spPr>
          <a:xfrm>
            <a:off x="2909454" y="2534828"/>
            <a:ext cx="332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First Message (Nonce)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107E35-A99E-7A29-63C0-F55199271DA2}"/>
              </a:ext>
            </a:extLst>
          </p:cNvPr>
          <p:cNvSpPr txBox="1"/>
          <p:nvPr/>
        </p:nvSpPr>
        <p:spPr>
          <a:xfrm>
            <a:off x="3793377" y="3173477"/>
            <a:ext cx="2244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Challenge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BB104C-4BB7-0DD0-DE64-501EB390E58A}"/>
              </a:ext>
            </a:extLst>
          </p:cNvPr>
          <p:cNvSpPr txBox="1"/>
          <p:nvPr/>
        </p:nvSpPr>
        <p:spPr>
          <a:xfrm>
            <a:off x="3793377" y="4259780"/>
            <a:ext cx="2244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424405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ACD7B-2A80-2EE3-3789-9F972763C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Schnorr</a:t>
            </a:r>
            <a:r>
              <a:rPr lang="en-US" dirty="0"/>
              <a:t> Protocol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BC2B2B-72B5-AF84-2401-BBD05AB3E6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i="1" dirty="0">
                    <a:latin typeface="Cambria Math" panose="02040503050406030204" pitchFamily="18" charset="0"/>
                  </a:rPr>
                  <a:t>DLOG group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𝔾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with generator G</a:t>
                </a:r>
              </a:p>
              <a:p>
                <a:r>
                  <a:rPr lang="en-US" dirty="0"/>
                  <a:t>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𝐷𝐿𝑂𝐺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𝐷𝐿𝑂𝐺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BC2B2B-72B5-AF84-2401-BBD05AB3E6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FE00BF9-3122-AA74-DD71-D10B2C99B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78" y="2765660"/>
            <a:ext cx="1358321" cy="134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42866-7B18-7F8C-CB2A-8C0BF1B88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714" y="2912694"/>
            <a:ext cx="1159051" cy="132779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0F1AE7-1281-532B-CD0F-9B5BF076449A}"/>
              </a:ext>
            </a:extLst>
          </p:cNvPr>
          <p:cNvCxnSpPr/>
          <p:nvPr/>
        </p:nvCxnSpPr>
        <p:spPr>
          <a:xfrm flipV="1">
            <a:off x="2053107" y="312364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363F94-7CFE-BA06-B93C-2C9682A53325}"/>
              </a:ext>
            </a:extLst>
          </p:cNvPr>
          <p:cNvCxnSpPr/>
          <p:nvPr/>
        </p:nvCxnSpPr>
        <p:spPr>
          <a:xfrm flipH="1">
            <a:off x="2008561" y="3759211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575D3B-3028-1391-7D27-3F9ED19BE460}"/>
              </a:ext>
            </a:extLst>
          </p:cNvPr>
          <p:cNvCxnSpPr/>
          <p:nvPr/>
        </p:nvCxnSpPr>
        <p:spPr>
          <a:xfrm flipV="1">
            <a:off x="2059394" y="4363949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3527C6-5161-EC33-6D4E-59FDA4AB953C}"/>
                  </a:ext>
                </a:extLst>
              </p:cNvPr>
              <p:cNvSpPr txBox="1"/>
              <p:nvPr/>
            </p:nvSpPr>
            <p:spPr>
              <a:xfrm>
                <a:off x="0" y="2303995"/>
                <a:ext cx="25030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Prover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3527C6-5161-EC33-6D4E-59FDA4AB9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03995"/>
                <a:ext cx="2503055" cy="461665"/>
              </a:xfrm>
              <a:prstGeom prst="rect">
                <a:avLst/>
              </a:prstGeom>
              <a:blipFill>
                <a:blip r:embed="rId6"/>
                <a:stretch>
                  <a:fillRect l="-4040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A20E13-9929-623C-0A5E-D9CAB7D8E0AC}"/>
                  </a:ext>
                </a:extLst>
              </p:cNvPr>
              <p:cNvSpPr txBox="1"/>
              <p:nvPr/>
            </p:nvSpPr>
            <p:spPr>
              <a:xfrm>
                <a:off x="6313054" y="2303995"/>
                <a:ext cx="25030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Verifier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A20E13-9929-623C-0A5E-D9CAB7D8E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54" y="2303995"/>
                <a:ext cx="2503055" cy="461665"/>
              </a:xfrm>
              <a:prstGeom prst="rect">
                <a:avLst/>
              </a:prstGeom>
              <a:blipFill>
                <a:blip r:embed="rId7"/>
                <a:stretch>
                  <a:fillRect l="-4040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8C6725-997F-B571-7DC1-20E7177A09B8}"/>
                  </a:ext>
                </a:extLst>
              </p:cNvPr>
              <p:cNvSpPr txBox="1"/>
              <p:nvPr/>
            </p:nvSpPr>
            <p:spPr>
              <a:xfrm>
                <a:off x="3810311" y="2700692"/>
                <a:ext cx="18842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8C6725-997F-B571-7DC1-20E7177A0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311" y="2700692"/>
                <a:ext cx="1884218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924779C-5C7E-214E-85F4-1CA2118717E8}"/>
                  </a:ext>
                </a:extLst>
              </p:cNvPr>
              <p:cNvSpPr txBox="1"/>
              <p:nvPr/>
            </p:nvSpPr>
            <p:spPr>
              <a:xfrm>
                <a:off x="-1616363" y="4131695"/>
                <a:ext cx="4645890" cy="530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924779C-5C7E-214E-85F4-1CA211871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16363" y="4131695"/>
                <a:ext cx="4645890" cy="530338"/>
              </a:xfrm>
              <a:prstGeom prst="rect">
                <a:avLst/>
              </a:prstGeom>
              <a:blipFill>
                <a:blip r:embed="rId9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1BC9A8-406C-BAEA-D6BB-05C9E9EE55AA}"/>
                  </a:ext>
                </a:extLst>
              </p:cNvPr>
              <p:cNvSpPr txBox="1"/>
              <p:nvPr/>
            </p:nvSpPr>
            <p:spPr>
              <a:xfrm>
                <a:off x="4003037" y="3276653"/>
                <a:ext cx="1656258" cy="523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1BC9A8-406C-BAEA-D6BB-05C9E9EE5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037" y="3276653"/>
                <a:ext cx="1656258" cy="523285"/>
              </a:xfrm>
              <a:prstGeom prst="rect">
                <a:avLst/>
              </a:prstGeom>
              <a:blipFill>
                <a:blip r:embed="rId10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CD76F2-9A3A-67B5-A5EC-A12EF4C86A88}"/>
                  </a:ext>
                </a:extLst>
              </p:cNvPr>
              <p:cNvSpPr txBox="1"/>
              <p:nvPr/>
            </p:nvSpPr>
            <p:spPr>
              <a:xfrm>
                <a:off x="-4618" y="4661333"/>
                <a:ext cx="17125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CD76F2-9A3A-67B5-A5EC-A12EF4C86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18" y="4661333"/>
                <a:ext cx="1712585" cy="369332"/>
              </a:xfrm>
              <a:prstGeom prst="rect">
                <a:avLst/>
              </a:prstGeom>
              <a:blipFill>
                <a:blip r:embed="rId11"/>
                <a:stretch>
                  <a:fillRect l="-1471" r="-1471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30E666-158B-B6C4-0856-4D783C0AE3D5}"/>
                  </a:ext>
                </a:extLst>
              </p:cNvPr>
              <p:cNvSpPr txBox="1"/>
              <p:nvPr/>
            </p:nvSpPr>
            <p:spPr>
              <a:xfrm>
                <a:off x="4173307" y="3953891"/>
                <a:ext cx="16837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30E666-158B-B6C4-0856-4D783C0AE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307" y="3953891"/>
                <a:ext cx="1683731" cy="369332"/>
              </a:xfrm>
              <a:prstGeom prst="rect">
                <a:avLst/>
              </a:prstGeom>
              <a:blipFill>
                <a:blip r:embed="rId12"/>
                <a:stretch>
                  <a:fillRect l="-2239" r="-7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3EAF5C-067D-9745-6D24-5B14A2E84FE7}"/>
                  </a:ext>
                </a:extLst>
              </p:cNvPr>
              <p:cNvSpPr txBox="1"/>
              <p:nvPr/>
            </p:nvSpPr>
            <p:spPr>
              <a:xfrm>
                <a:off x="6985328" y="4546751"/>
                <a:ext cx="2064924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𝑠𝐺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3EAF5C-067D-9745-6D24-5B14A2E84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328" y="4546751"/>
                <a:ext cx="2064924" cy="377667"/>
              </a:xfrm>
              <a:prstGeom prst="rect">
                <a:avLst/>
              </a:prstGeom>
              <a:blipFill>
                <a:blip r:embed="rId13"/>
                <a:stretch>
                  <a:fillRect l="-3067" t="-3333" r="-245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7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15CA-A758-157F-E0E7-371C58061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Security: Special Soundness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BCCB1F-DD50-C00C-E932-5D177FFDF1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special soundness if</a:t>
                </a:r>
              </a:p>
              <a:p>
                <a:r>
                  <a:rPr lang="en-US" dirty="0"/>
                  <a:t>Given </a:t>
                </a:r>
                <a:r>
                  <a:rPr lang="en-US" i="1" dirty="0"/>
                  <a:t>any </a:t>
                </a:r>
                <a:r>
                  <a:rPr lang="en-US" dirty="0"/>
                  <a:t>k accepting transcripts with the first prover message the same and distinct challenges and responses: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There exists an algorithm E (extractor) that can compute a valid witness for the relation</a:t>
                </a:r>
              </a:p>
              <a:p>
                <a:r>
                  <a:rPr lang="en-US" dirty="0"/>
                  <a:t>Theorem: k-special-soundness= knowledge soundness with </a:t>
                </a:r>
                <a:r>
                  <a:rPr lang="en-US" i="1" dirty="0"/>
                  <a:t>knowledge error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, for challenge space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BCCB1F-DD50-C00C-E932-5D177FFDF1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325" r="-1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342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29982-91B2-538E-BBEC-0DCE1A4FE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Schnorr</a:t>
            </a:r>
            <a:r>
              <a:rPr lang="en-US" dirty="0"/>
              <a:t> is 2-Special-Sound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4390F0-A33E-083A-47CF-239809DDF3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Transcripts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Challenge space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, knowledge error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4390F0-A33E-083A-47CF-239809DDF3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9032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59DD1-95AC-26AE-BA13-AFBE01F9F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Zero-Knowledge Simulator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B26E2-C7C1-1687-20C5-80129787EF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686800" cy="381843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Simulator (without witness) needs to output transcripts that look identical to original transcript</a:t>
                </a:r>
              </a:p>
              <a:p>
                <a:r>
                  <a:rPr lang="en-US" dirty="0"/>
                  <a:t>But Simulator can cheat and sample the challenge before the nonce! </a:t>
                </a:r>
              </a:p>
              <a:p>
                <a:r>
                  <a:rPr lang="en-US" dirty="0"/>
                  <a:t>Idea: If transcripts look identical then they cannot contain additional information (outside observer can’t distinguish between real and simulated transcripts)</a:t>
                </a:r>
              </a:p>
              <a:p>
                <a:r>
                  <a:rPr lang="en-US" dirty="0"/>
                  <a:t>Variants of ZK:</a:t>
                </a:r>
              </a:p>
              <a:p>
                <a:pPr lvl="1"/>
                <a:r>
                  <a:rPr lang="en-US" dirty="0"/>
                  <a:t>Perfect ZK: Transcripts are identical</a:t>
                </a:r>
              </a:p>
              <a:p>
                <a:pPr lvl="1"/>
                <a:r>
                  <a:rPr lang="en-US" dirty="0"/>
                  <a:t>Statistical ZK: Transcripts are statistically close (Same in 1-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cases)</a:t>
                </a:r>
              </a:p>
              <a:p>
                <a:pPr lvl="1"/>
                <a:r>
                  <a:rPr lang="en-US" dirty="0"/>
                  <a:t>Computational ZK: Distinguishing transcripts is as hard as breaking assumption.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B26E2-C7C1-1687-20C5-80129787EF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686800" cy="3818430"/>
              </a:xfrm>
              <a:blipFill>
                <a:blip r:embed="rId2"/>
                <a:stretch>
                  <a:fillRect l="-877" t="-2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4500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9B874-DF27-78E2-FE6D-6B59B7E8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Schnorr</a:t>
            </a:r>
            <a:r>
              <a:rPr lang="en-US" dirty="0"/>
              <a:t> is perfect zero-knowledge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A34A2F-6884-918C-CADA-5F6C7FC59D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7969624" cy="3818430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Simulator samples random challenge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and random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Then it computes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Transcript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identical to real transcript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</a:t>
                </a:r>
                <a:r>
                  <a:rPr lang="en-US" i="0" dirty="0">
                    <a:latin typeface="+mj-lt"/>
                  </a:rPr>
                  <a:t>are uniform and random and the relation between R,s and c is</a:t>
                </a:r>
                <a:r>
                  <a:rPr lang="en-US" dirty="0"/>
                  <a:t> determined by the verification check.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A34A2F-6884-918C-CADA-5F6C7FC59D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7969624" cy="3818430"/>
              </a:xfrm>
              <a:blipFill>
                <a:blip r:embed="rId2"/>
                <a:stretch>
                  <a:fillRect l="-1433" t="-1656" r="-2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376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0D82-E715-7D41-A954-45235E6E3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the proof non-interactive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DDB1F-E866-3F41-8C56-B2F616381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19395"/>
            <a:ext cx="8580475" cy="13715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The </a:t>
            </a:r>
            <a:r>
              <a:rPr lang="en-US" b="1" u="sng" dirty="0"/>
              <a:t>Fiat-Shamir transform</a:t>
            </a:r>
            <a:r>
              <a:rPr lang="en-US" b="1" dirty="0"/>
              <a:t>:</a:t>
            </a:r>
          </a:p>
          <a:p>
            <a:r>
              <a:rPr lang="en-US" dirty="0"/>
              <a:t>public-coin interactive protocol  ⇒  non-interactive protocol</a:t>
            </a:r>
          </a:p>
          <a:p>
            <a:pPr marL="0" indent="0">
              <a:buNone/>
            </a:pPr>
            <a:r>
              <a:rPr lang="en-US" dirty="0"/>
              <a:t>	public coin:  all verifier randomness is public (no secrets)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0D262F-C795-F447-BD19-E17DB91B436C}"/>
              </a:ext>
            </a:extLst>
          </p:cNvPr>
          <p:cNvCxnSpPr/>
          <p:nvPr/>
        </p:nvCxnSpPr>
        <p:spPr>
          <a:xfrm>
            <a:off x="2955851" y="3572540"/>
            <a:ext cx="32004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6E779C0-AE20-9B45-B97A-928C61C24286}"/>
              </a:ext>
            </a:extLst>
          </p:cNvPr>
          <p:cNvSpPr txBox="1"/>
          <p:nvPr/>
        </p:nvSpPr>
        <p:spPr>
          <a:xfrm>
            <a:off x="4029739" y="3133014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msg1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DC328AF-FB13-9340-BE80-B3B9D9B20610}"/>
              </a:ext>
            </a:extLst>
          </p:cNvPr>
          <p:cNvCxnSpPr>
            <a:cxnSpLocks/>
          </p:cNvCxnSpPr>
          <p:nvPr/>
        </p:nvCxnSpPr>
        <p:spPr>
          <a:xfrm flipH="1">
            <a:off x="2955851" y="4053209"/>
            <a:ext cx="32004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3A040DC-535C-5145-8002-17B508396A64}"/>
              </a:ext>
            </a:extLst>
          </p:cNvPr>
          <p:cNvSpPr txBox="1"/>
          <p:nvPr/>
        </p:nvSpPr>
        <p:spPr>
          <a:xfrm>
            <a:off x="4327778" y="3642965"/>
            <a:ext cx="292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r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1B5044D-E180-1449-A8B9-4D3783B6B91D}"/>
              </a:ext>
            </a:extLst>
          </p:cNvPr>
          <p:cNvCxnSpPr/>
          <p:nvPr/>
        </p:nvCxnSpPr>
        <p:spPr>
          <a:xfrm>
            <a:off x="2971800" y="4511099"/>
            <a:ext cx="32004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887516-0057-5E48-A110-C82F6B52C52B}"/>
              </a:ext>
            </a:extLst>
          </p:cNvPr>
          <p:cNvSpPr txBox="1"/>
          <p:nvPr/>
        </p:nvSpPr>
        <p:spPr>
          <a:xfrm>
            <a:off x="4041689" y="4150779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msg2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70C5E-4D0B-024E-A069-8D8DA15989CA}"/>
              </a:ext>
            </a:extLst>
          </p:cNvPr>
          <p:cNvSpPr txBox="1"/>
          <p:nvPr/>
        </p:nvSpPr>
        <p:spPr>
          <a:xfrm>
            <a:off x="6358270" y="4442613"/>
            <a:ext cx="2133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accept or reject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54DCEC-41BE-134E-8358-F44D3DA569FB}"/>
              </a:ext>
            </a:extLst>
          </p:cNvPr>
          <p:cNvSpPr/>
          <p:nvPr/>
        </p:nvSpPr>
        <p:spPr>
          <a:xfrm>
            <a:off x="329609" y="2614283"/>
            <a:ext cx="8580475" cy="228999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6C9C3-5B23-E446-BE3D-68DBD15AD49E}"/>
              </a:ext>
            </a:extLst>
          </p:cNvPr>
          <p:cNvSpPr txBox="1"/>
          <p:nvPr/>
        </p:nvSpPr>
        <p:spPr>
          <a:xfrm>
            <a:off x="6013271" y="3624657"/>
            <a:ext cx="282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choose random bits 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B07F70-DCAE-82D1-2A5F-44AC710CB649}"/>
                  </a:ext>
                </a:extLst>
              </p:cNvPr>
              <p:cNvSpPr txBox="1"/>
              <p:nvPr/>
            </p:nvSpPr>
            <p:spPr>
              <a:xfrm>
                <a:off x="666428" y="2736839"/>
                <a:ext cx="27775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u="sng" dirty="0">
                    <a:solidFill>
                      <a:schemeClr val="tx1"/>
                    </a:solidFill>
                    <a:latin typeface="+mn-lt"/>
                  </a:rPr>
                  <a:t>Prover P(</a:t>
                </a:r>
                <a:r>
                  <a:rPr lang="en-US" i="1" u="sng" dirty="0">
                    <a:latin typeface="+mn-lt"/>
                  </a:rPr>
                  <a:t>pp</a:t>
                </a:r>
                <a:r>
                  <a:rPr lang="en-US" sz="2800" u="sng" dirty="0">
                    <a:solidFill>
                      <a:schemeClr val="tx1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 i="1" u="sng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u="sng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1" i="1" u="sng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800" u="sng" dirty="0">
                    <a:solidFill>
                      <a:schemeClr val="tx1"/>
                    </a:solidFill>
                    <a:latin typeface="+mn-lt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B07F70-DCAE-82D1-2A5F-44AC710CB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28" y="2736839"/>
                <a:ext cx="2777555" cy="523220"/>
              </a:xfrm>
              <a:prstGeom prst="rect">
                <a:avLst/>
              </a:prstGeom>
              <a:blipFill>
                <a:blip r:embed="rId2"/>
                <a:stretch>
                  <a:fillRect l="-4545" t="-11905" r="-1364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0FEAA4-D051-F516-E829-3C0CE821CCDD}"/>
                  </a:ext>
                </a:extLst>
              </p:cNvPr>
              <p:cNvSpPr txBox="1"/>
              <p:nvPr/>
            </p:nvSpPr>
            <p:spPr>
              <a:xfrm>
                <a:off x="6259067" y="2736839"/>
                <a:ext cx="24270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u="sng" dirty="0">
                    <a:solidFill>
                      <a:schemeClr val="tx1"/>
                    </a:solidFill>
                    <a:latin typeface="+mn-lt"/>
                  </a:rPr>
                  <a:t>Verifier V(</a:t>
                </a:r>
                <a:r>
                  <a:rPr lang="en-US" i="1" u="sng" dirty="0" err="1">
                    <a:latin typeface="+mn-lt"/>
                  </a:rPr>
                  <a:t>vp</a:t>
                </a:r>
                <a:r>
                  <a:rPr lang="en-US" sz="2800" u="sng" dirty="0">
                    <a:solidFill>
                      <a:schemeClr val="tx1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 i="1" u="sng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u="sng" dirty="0">
                    <a:solidFill>
                      <a:schemeClr val="tx1"/>
                    </a:solidFill>
                    <a:latin typeface="+mn-lt"/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0FEAA4-D051-F516-E829-3C0CE821C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067" y="2736839"/>
                <a:ext cx="2427011" cy="523220"/>
              </a:xfrm>
              <a:prstGeom prst="rect">
                <a:avLst/>
              </a:prstGeom>
              <a:blipFill>
                <a:blip r:embed="rId3"/>
                <a:stretch>
                  <a:fillRect l="-5208" t="-11905" r="-4687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28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3" grpId="0"/>
      <p:bldP spid="45" grpId="0"/>
      <p:bldP spid="10" grpId="0"/>
      <p:bldP spid="24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0D82-E715-7D41-A954-45235E6E3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the proof non-interactive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8DDB1F-E866-3F41-8C56-B2F6163817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66230"/>
                <a:ext cx="8569842" cy="1152273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u="sng" dirty="0"/>
                  <a:t>Fiat-Shamir transform</a:t>
                </a:r>
                <a:r>
                  <a:rPr lang="en-US" b="1" dirty="0"/>
                  <a:t>:  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b="1" dirty="0"/>
                  <a:t>  </a:t>
                </a:r>
                <a:r>
                  <a:rPr lang="en-US" dirty="0"/>
                  <a:t>a cryptographic hash function</a:t>
                </a:r>
              </a:p>
              <a:p>
                <a:pPr>
                  <a:spcBef>
                    <a:spcPts val="1776"/>
                  </a:spcBef>
                </a:pPr>
                <a:r>
                  <a:rPr lang="en-US" dirty="0"/>
                  <a:t>idea:  prover generates random bits on its own (!)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8DDB1F-E866-3F41-8C56-B2F6163817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66230"/>
                <a:ext cx="8569842" cy="1152273"/>
              </a:xfrm>
              <a:blipFill>
                <a:blip r:embed="rId2"/>
                <a:stretch>
                  <a:fillRect l="-1185" t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1C59F39A-2303-224D-AFA6-A99B50696775}"/>
              </a:ext>
            </a:extLst>
          </p:cNvPr>
          <p:cNvGrpSpPr/>
          <p:nvPr/>
        </p:nvGrpSpPr>
        <p:grpSpPr>
          <a:xfrm>
            <a:off x="2971800" y="3488767"/>
            <a:ext cx="3200400" cy="923330"/>
            <a:chOff x="2971800" y="4009770"/>
            <a:chExt cx="3200400" cy="923330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1B5044D-E180-1449-A8B9-4D3783B6B91D}"/>
                </a:ext>
              </a:extLst>
            </p:cNvPr>
            <p:cNvCxnSpPr/>
            <p:nvPr/>
          </p:nvCxnSpPr>
          <p:spPr>
            <a:xfrm>
              <a:off x="2971800" y="4429454"/>
              <a:ext cx="3200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D887516-0057-5E48-A110-C82F6B52C52B}"/>
                    </a:ext>
                  </a:extLst>
                </p:cNvPr>
                <p:cNvSpPr txBox="1"/>
                <p:nvPr/>
              </p:nvSpPr>
              <p:spPr>
                <a:xfrm>
                  <a:off x="3455411" y="4009770"/>
                  <a:ext cx="2328073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a14:m>
                  <a:r>
                    <a:rPr lang="en-US" dirty="0">
                      <a:latin typeface="+mn-lt"/>
                    </a:rPr>
                    <a:t> = (msg1, msg2)</a:t>
                  </a:r>
                </a:p>
                <a:p>
                  <a:pPr algn="ctr">
                    <a:spcBef>
                      <a:spcPts val="1200"/>
                    </a:spcBef>
                  </a:pP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r>
                    <a:rPr lang="en-US" sz="2000" dirty="0">
                      <a:latin typeface="+mn-lt"/>
                    </a:rPr>
                    <a:t> = O(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i="1" dirty="0" err="1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 err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|) </m:t>
                      </m:r>
                    </m:oMath>
                  </a14:m>
                  <a:endParaRPr 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D887516-0057-5E48-A110-C82F6B52C5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5411" y="4009770"/>
                  <a:ext cx="2328073" cy="923330"/>
                </a:xfrm>
                <a:prstGeom prst="rect">
                  <a:avLst/>
                </a:prstGeom>
                <a:blipFill>
                  <a:blip r:embed="rId5"/>
                  <a:stretch>
                    <a:fillRect t="-4054" r="-3261"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270C5E-4D0B-024E-A069-8D8DA15989CA}"/>
                  </a:ext>
                </a:extLst>
              </p:cNvPr>
              <p:cNvSpPr txBox="1"/>
              <p:nvPr/>
            </p:nvSpPr>
            <p:spPr>
              <a:xfrm>
                <a:off x="6287823" y="3488767"/>
                <a:ext cx="2214068" cy="98488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r ⇽ H(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>
                    <a:latin typeface="+mn-lt"/>
                  </a:rPr>
                  <a:t>, msg1)</a:t>
                </a:r>
              </a:p>
              <a:p>
                <a:pPr algn="l">
                  <a:spcBef>
                    <a:spcPts val="1200"/>
                  </a:spcBef>
                </a:pPr>
                <a:r>
                  <a:rPr lang="en-US" dirty="0">
                    <a:latin typeface="+mn-lt"/>
                  </a:rPr>
                  <a:t>accept or reject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270C5E-4D0B-024E-A069-8D8DA1598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823" y="3488767"/>
                <a:ext cx="2214068" cy="984885"/>
              </a:xfrm>
              <a:prstGeom prst="rect">
                <a:avLst/>
              </a:prstGeom>
              <a:blipFill>
                <a:blip r:embed="rId6"/>
                <a:stretch>
                  <a:fillRect l="-3955" t="-5063" b="-11392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0354DCEC-41BE-134E-8358-F44D3DA569FB}"/>
              </a:ext>
            </a:extLst>
          </p:cNvPr>
          <p:cNvSpPr/>
          <p:nvPr/>
        </p:nvSpPr>
        <p:spPr>
          <a:xfrm>
            <a:off x="202019" y="2093279"/>
            <a:ext cx="8708065" cy="244683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693B58-9821-06DD-FC49-5DF3C9683DE8}"/>
              </a:ext>
            </a:extLst>
          </p:cNvPr>
          <p:cNvGrpSpPr/>
          <p:nvPr/>
        </p:nvGrpSpPr>
        <p:grpSpPr>
          <a:xfrm>
            <a:off x="457200" y="2839041"/>
            <a:ext cx="2451890" cy="1526615"/>
            <a:chOff x="457200" y="2839041"/>
            <a:chExt cx="2451890" cy="15266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4F1560D-1133-3A41-8201-51627792F997}"/>
                </a:ext>
              </a:extLst>
            </p:cNvPr>
            <p:cNvGrpSpPr/>
            <p:nvPr/>
          </p:nvGrpSpPr>
          <p:grpSpPr>
            <a:xfrm>
              <a:off x="637168" y="2839041"/>
              <a:ext cx="2071401" cy="1473750"/>
              <a:chOff x="573370" y="2839041"/>
              <a:chExt cx="2071401" cy="14737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5F02088A-186E-0A4E-A087-E76E090B1CC4}"/>
                      </a:ext>
                    </a:extLst>
                  </p:cNvPr>
                  <p:cNvSpPr txBox="1"/>
                  <p:nvPr/>
                </p:nvSpPr>
                <p:spPr>
                  <a:xfrm>
                    <a:off x="573370" y="3313396"/>
                    <a:ext cx="207140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latin typeface="+mn-lt"/>
                      </a:rPr>
                      <a:t>r ⇽ H(</a:t>
                    </a:r>
                    <a14:m>
                      <m:oMath xmlns:m="http://schemas.openxmlformats.org/officeDocument/2006/math">
                        <m:r>
                          <a:rPr lang="en-US" b="1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a14:m>
                    <a:r>
                      <a:rPr lang="en-US" dirty="0">
                        <a:latin typeface="+mn-lt"/>
                      </a:rPr>
                      <a:t>, msg1)</a:t>
                    </a:r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5F02088A-186E-0A4E-A087-E76E090B1C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3370" y="3313396"/>
                    <a:ext cx="2071401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878" t="-13514" r="-3659" b="-2702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13AD76-A275-2349-8A8C-99C76814DC49}"/>
                  </a:ext>
                </a:extLst>
              </p:cNvPr>
              <p:cNvSpPr txBox="1"/>
              <p:nvPr/>
            </p:nvSpPr>
            <p:spPr>
              <a:xfrm>
                <a:off x="594529" y="2839041"/>
                <a:ext cx="20290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generate msg1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7AE2F7-25A2-6F46-A2B6-0EF8259B4263}"/>
                  </a:ext>
                </a:extLst>
              </p:cNvPr>
              <p:cNvSpPr txBox="1"/>
              <p:nvPr/>
            </p:nvSpPr>
            <p:spPr>
              <a:xfrm>
                <a:off x="594529" y="3851126"/>
                <a:ext cx="20290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generate msg2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11FBB3-4D08-FA4C-965F-34B025CDBD90}"/>
                </a:ext>
              </a:extLst>
            </p:cNvPr>
            <p:cNvSpPr/>
            <p:nvPr/>
          </p:nvSpPr>
          <p:spPr>
            <a:xfrm>
              <a:off x="457200" y="2874493"/>
              <a:ext cx="2451890" cy="1491163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734D96F-A5EA-0344-804F-0934E310EE5E}"/>
              </a:ext>
            </a:extLst>
          </p:cNvPr>
          <p:cNvSpPr txBox="1"/>
          <p:nvPr/>
        </p:nvSpPr>
        <p:spPr>
          <a:xfrm>
            <a:off x="124341" y="4412097"/>
            <a:ext cx="8377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Fiat-Shamir:   special-sound interactive protocols with </a:t>
            </a:r>
            <a:r>
              <a:rPr lang="en-US" dirty="0" err="1">
                <a:latin typeface="+mn-lt"/>
              </a:rPr>
              <a:t>negl</a:t>
            </a:r>
            <a:r>
              <a:rPr lang="en-US" dirty="0">
                <a:latin typeface="+mn-lt"/>
              </a:rPr>
              <a:t>. error  </a:t>
            </a:r>
          </a:p>
          <a:p>
            <a:pPr algn="l"/>
            <a:r>
              <a:rPr lang="en-US" dirty="0">
                <a:latin typeface="+mn-lt"/>
              </a:rPr>
              <a:t> ⟹   non-interactive secure NARKs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1D13BB-262F-444E-8700-7827C79E4D46}"/>
              </a:ext>
            </a:extLst>
          </p:cNvPr>
          <p:cNvSpPr/>
          <p:nvPr/>
        </p:nvSpPr>
        <p:spPr>
          <a:xfrm>
            <a:off x="3420706" y="4033157"/>
            <a:ext cx="2362778" cy="3789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07129F-56BB-F5A8-D66A-C2CA3CE30488}"/>
                  </a:ext>
                </a:extLst>
              </p:cNvPr>
              <p:cNvSpPr txBox="1"/>
              <p:nvPr/>
            </p:nvSpPr>
            <p:spPr>
              <a:xfrm>
                <a:off x="666428" y="2186229"/>
                <a:ext cx="27775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u="sng" dirty="0">
                    <a:solidFill>
                      <a:schemeClr val="tx1"/>
                    </a:solidFill>
                    <a:latin typeface="+mn-lt"/>
                  </a:rPr>
                  <a:t>Prover P(</a:t>
                </a:r>
                <a:r>
                  <a:rPr lang="en-US" i="1" u="sng" dirty="0">
                    <a:latin typeface="+mn-lt"/>
                  </a:rPr>
                  <a:t>pp</a:t>
                </a:r>
                <a:r>
                  <a:rPr lang="en-US" sz="2800" u="sng" dirty="0">
                    <a:solidFill>
                      <a:schemeClr val="tx1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 i="1" u="sng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u="sng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1" i="1" u="sng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800" u="sng" dirty="0">
                    <a:solidFill>
                      <a:schemeClr val="tx1"/>
                    </a:solidFill>
                    <a:latin typeface="+mn-lt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07129F-56BB-F5A8-D66A-C2CA3CE30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28" y="2186229"/>
                <a:ext cx="2777555" cy="523220"/>
              </a:xfrm>
              <a:prstGeom prst="rect">
                <a:avLst/>
              </a:prstGeom>
              <a:blipFill>
                <a:blip r:embed="rId8"/>
                <a:stretch>
                  <a:fillRect l="-4545" t="-11905" r="-1364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FA757E-A224-CC0B-BDAA-86017ED59EA4}"/>
                  </a:ext>
                </a:extLst>
              </p:cNvPr>
              <p:cNvSpPr txBox="1"/>
              <p:nvPr/>
            </p:nvSpPr>
            <p:spPr>
              <a:xfrm>
                <a:off x="6259067" y="2186229"/>
                <a:ext cx="24270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u="sng" dirty="0">
                    <a:solidFill>
                      <a:schemeClr val="tx1"/>
                    </a:solidFill>
                    <a:latin typeface="+mn-lt"/>
                  </a:rPr>
                  <a:t>Verifier V(</a:t>
                </a:r>
                <a:r>
                  <a:rPr lang="en-US" i="1" u="sng" dirty="0" err="1">
                    <a:latin typeface="+mn-lt"/>
                  </a:rPr>
                  <a:t>vp</a:t>
                </a:r>
                <a:r>
                  <a:rPr lang="en-US" sz="2800" u="sng" dirty="0">
                    <a:solidFill>
                      <a:schemeClr val="tx1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1" i="1" u="sng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u="sng" dirty="0">
                    <a:solidFill>
                      <a:schemeClr val="tx1"/>
                    </a:solidFill>
                    <a:latin typeface="+mn-lt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FA757E-A224-CC0B-BDAA-86017ED59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067" y="2186229"/>
                <a:ext cx="2427011" cy="523220"/>
              </a:xfrm>
              <a:prstGeom prst="rect">
                <a:avLst/>
              </a:prstGeom>
              <a:blipFill>
                <a:blip r:embed="rId9"/>
                <a:stretch>
                  <a:fillRect l="-5208" t="-11905" r="-4687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7765-D239-924D-8821-45762A57D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Review: arithmetic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B033BF-7770-C04E-901B-8F6333C2B0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71559"/>
                <a:ext cx="8229600" cy="381843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Fix a finite field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0, …,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2400" dirty="0"/>
                  <a:t>    for some prime  p&gt;2.</a:t>
                </a:r>
              </a:p>
              <a:p>
                <a:pPr marL="0" indent="0">
                  <a:spcBef>
                    <a:spcPts val="2376"/>
                  </a:spcBef>
                  <a:buNone/>
                </a:pPr>
                <a:r>
                  <a:rPr lang="en-US" sz="2400" b="1" dirty="0"/>
                  <a:t>Arithmetic circuit</a:t>
                </a:r>
                <a:r>
                  <a:rPr lang="en-US" sz="2400" dirty="0"/>
                  <a:t>:   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US" sz="2400" i="1" baseline="30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⇾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directed acyclic graph (DAG) where</a:t>
                </a:r>
              </a:p>
              <a:p>
                <a:pPr marL="914400" lvl="2" indent="0">
                  <a:buNone/>
                </a:pPr>
                <a:r>
                  <a:rPr lang="en-US" sz="2400" dirty="0"/>
                  <a:t>internal nodes are labeled  +, −, or ×</a:t>
                </a:r>
              </a:p>
              <a:p>
                <a:pPr marL="914400" lvl="2" indent="0">
                  <a:buNone/>
                </a:pPr>
                <a:r>
                  <a:rPr lang="en-US" sz="2400" dirty="0"/>
                  <a:t>inputs are labeled   1,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baseline="-25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400" baseline="-25000" dirty="0"/>
              </a:p>
              <a:p>
                <a:pPr lvl="1">
                  <a:spcBef>
                    <a:spcPts val="576"/>
                  </a:spcBef>
                </a:pPr>
                <a:r>
                  <a:rPr lang="en-US" sz="2400" dirty="0"/>
                  <a:t>defines an n-variate polynomial</a:t>
                </a:r>
                <a:br>
                  <a:rPr lang="en-US" sz="2400" dirty="0"/>
                </a:br>
                <a:r>
                  <a:rPr lang="en-US" sz="2400" dirty="0"/>
                  <a:t>with an evaluation recipe </a:t>
                </a:r>
              </a:p>
              <a:p>
                <a:pPr marL="0" indent="0">
                  <a:spcBef>
                    <a:spcPts val="1776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| =</m:t>
                    </m:r>
                  </m:oMath>
                </a14:m>
                <a:r>
                  <a:rPr lang="en-US" sz="2400" dirty="0"/>
                  <a:t> # gates 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B033BF-7770-C04E-901B-8F6333C2B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71559"/>
                <a:ext cx="8229600" cy="3818430"/>
              </a:xfrm>
              <a:blipFill>
                <a:blip r:embed="rId2"/>
                <a:stretch>
                  <a:fillRect l="-1235" t="-997" b="-4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55B59B8-9E6A-CE48-BAE0-AD7B9D863A75}"/>
              </a:ext>
            </a:extLst>
          </p:cNvPr>
          <p:cNvGrpSpPr/>
          <p:nvPr/>
        </p:nvGrpSpPr>
        <p:grpSpPr>
          <a:xfrm>
            <a:off x="6407760" y="2058015"/>
            <a:ext cx="2596055" cy="2730062"/>
            <a:chOff x="6390290" y="2081048"/>
            <a:chExt cx="2596055" cy="273006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311B12-D544-F84B-B42E-14C5C7F8C2F7}"/>
                </a:ext>
              </a:extLst>
            </p:cNvPr>
            <p:cNvSpPr/>
            <p:nvPr/>
          </p:nvSpPr>
          <p:spPr>
            <a:xfrm>
              <a:off x="6390290" y="2081048"/>
              <a:ext cx="2596055" cy="27300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D020D3C-CEA7-854C-BBFE-9D5908FFA98F}"/>
                </a:ext>
              </a:extLst>
            </p:cNvPr>
            <p:cNvGrpSpPr/>
            <p:nvPr/>
          </p:nvGrpSpPr>
          <p:grpSpPr>
            <a:xfrm>
              <a:off x="6434496" y="2162740"/>
              <a:ext cx="2539478" cy="2490056"/>
              <a:chOff x="6434496" y="2162740"/>
              <a:chExt cx="2539478" cy="24900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E65D9AF2-9897-D646-B60A-7BA7BD7E1965}"/>
                      </a:ext>
                    </a:extLst>
                  </p:cNvPr>
                  <p:cNvSpPr/>
                  <p:nvPr/>
                </p:nvSpPr>
                <p:spPr>
                  <a:xfrm>
                    <a:off x="6621516" y="4319750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E65D9AF2-9897-D646-B60A-7BA7BD7E19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1516" y="4319750"/>
                    <a:ext cx="346842" cy="333046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1913B8C2-DD14-2E41-A627-F18EBD9096FF}"/>
                      </a:ext>
                    </a:extLst>
                  </p:cNvPr>
                  <p:cNvSpPr/>
                  <p:nvPr/>
                </p:nvSpPr>
                <p:spPr>
                  <a:xfrm>
                    <a:off x="7383515" y="4314498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1913B8C2-DD14-2E41-A627-F18EBD9096F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3515" y="4314498"/>
                    <a:ext cx="346842" cy="333046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CD45A412-5D99-8A49-AF22-E76C4A4F7AC8}"/>
                      </a:ext>
                    </a:extLst>
                  </p:cNvPr>
                  <p:cNvSpPr/>
                  <p:nvPr/>
                </p:nvSpPr>
                <p:spPr>
                  <a:xfrm>
                    <a:off x="8203322" y="4314498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3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CD45A412-5D99-8A49-AF22-E76C4A4F7A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03322" y="4314498"/>
                    <a:ext cx="346842" cy="333046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BA90A575-E088-8B44-B085-E70C32D68359}"/>
                      </a:ext>
                    </a:extLst>
                  </p:cNvPr>
                  <p:cNvSpPr/>
                  <p:nvPr/>
                </p:nvSpPr>
                <p:spPr>
                  <a:xfrm>
                    <a:off x="7031416" y="3691214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BA90A575-E088-8B44-B085-E70C32D683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31416" y="3691214"/>
                    <a:ext cx="346842" cy="333046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81B64518-6806-5041-A09E-2FB1BC592AF6}"/>
                      </a:ext>
                    </a:extLst>
                  </p:cNvPr>
                  <p:cNvSpPr/>
                  <p:nvPr/>
                </p:nvSpPr>
                <p:spPr>
                  <a:xfrm>
                    <a:off x="7869618" y="3691214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81B64518-6806-5041-A09E-2FB1BC592A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69618" y="3691214"/>
                    <a:ext cx="346842" cy="333046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0B73DF0A-8861-4C45-B169-90323FA98251}"/>
                      </a:ext>
                    </a:extLst>
                  </p:cNvPr>
                  <p:cNvSpPr/>
                  <p:nvPr/>
                </p:nvSpPr>
                <p:spPr>
                  <a:xfrm>
                    <a:off x="7488615" y="3050029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m:t>×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0B73DF0A-8861-4C45-B169-90323FA982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8615" y="3050029"/>
                    <a:ext cx="346842" cy="333046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34CBD2A-9A4A-194A-8368-CD006F43CC54}"/>
                  </a:ext>
                </a:extLst>
              </p:cNvPr>
              <p:cNvCxnSpPr>
                <a:endCxn id="7" idx="3"/>
              </p:cNvCxnSpPr>
              <p:nvPr/>
            </p:nvCxnSpPr>
            <p:spPr>
              <a:xfrm flipV="1">
                <a:off x="6894785" y="3975487"/>
                <a:ext cx="187425" cy="33901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E71F6D7-9688-4E42-BF9E-53DA3E6534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79563" y="4024260"/>
                <a:ext cx="222468" cy="31462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E61FD9B-6B17-8B46-AC78-988EE17BAF96}"/>
                  </a:ext>
                </a:extLst>
              </p:cNvPr>
              <p:cNvCxnSpPr>
                <a:cxnSpLocks/>
                <a:stCxn id="5" idx="1"/>
              </p:cNvCxnSpPr>
              <p:nvPr/>
            </p:nvCxnSpPr>
            <p:spPr>
              <a:xfrm flipH="1" flipV="1">
                <a:off x="7349369" y="4024261"/>
                <a:ext cx="84940" cy="33901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AEF68F2-CA94-9C47-A150-3FF0E807F12C}"/>
                  </a:ext>
                </a:extLst>
              </p:cNvPr>
              <p:cNvCxnSpPr/>
              <p:nvPr/>
            </p:nvCxnSpPr>
            <p:spPr>
              <a:xfrm flipV="1">
                <a:off x="7308193" y="3393695"/>
                <a:ext cx="187425" cy="33901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E595A69-99CA-D04E-8DDE-3818C23721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23624" y="4024260"/>
                <a:ext cx="235175" cy="290239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A73C328-5E7C-434D-A12F-DF3664879C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35457" y="3376588"/>
                <a:ext cx="236491" cy="31178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7BA586B-B23D-AB46-8D17-3731208974CE}"/>
                  </a:ext>
                </a:extLst>
              </p:cNvPr>
              <p:cNvSpPr/>
              <p:nvPr/>
            </p:nvSpPr>
            <p:spPr>
              <a:xfrm>
                <a:off x="6684578" y="3237185"/>
                <a:ext cx="756745" cy="1114096"/>
              </a:xfrm>
              <a:custGeom>
                <a:avLst/>
                <a:gdLst>
                  <a:gd name="connsiteX0" fmla="*/ 0 w 756745"/>
                  <a:gd name="connsiteY0" fmla="*/ 1114096 h 1114096"/>
                  <a:gd name="connsiteX1" fmla="*/ 126124 w 756745"/>
                  <a:gd name="connsiteY1" fmla="*/ 252248 h 1114096"/>
                  <a:gd name="connsiteX2" fmla="*/ 756745 w 756745"/>
                  <a:gd name="connsiteY2" fmla="*/ 0 h 11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6745" h="1114096">
                    <a:moveTo>
                      <a:pt x="0" y="1114096"/>
                    </a:moveTo>
                    <a:cubicBezTo>
                      <a:pt x="0" y="776013"/>
                      <a:pt x="0" y="437931"/>
                      <a:pt x="126124" y="252248"/>
                    </a:cubicBezTo>
                    <a:cubicBezTo>
                      <a:pt x="252248" y="66565"/>
                      <a:pt x="504496" y="33282"/>
                      <a:pt x="756745" y="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882255"/>
                  </a:solidFill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963ECEC-3E71-F74B-AB44-A8D571C36D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09573" y="3975487"/>
                <a:ext cx="733775" cy="46951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0C2A1A0C-692B-264D-ACA5-A8493D89E4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37080" y="2567872"/>
                <a:ext cx="1" cy="42755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65FB898-CCCB-DA48-9564-B41DDE2F7587}"/>
                      </a:ext>
                    </a:extLst>
                  </p:cNvPr>
                  <p:cNvSpPr txBox="1"/>
                  <p:nvPr/>
                </p:nvSpPr>
                <p:spPr>
                  <a:xfrm>
                    <a:off x="6434496" y="2162740"/>
                    <a:ext cx="253947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+1)(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−1)</m:t>
                          </m:r>
                        </m:oMath>
                      </m:oMathPara>
                    </a14:m>
                    <a:endParaRPr lang="en-US" sz="1800" dirty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65FB898-CCCB-DA48-9564-B41DDE2F75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34496" y="2162740"/>
                    <a:ext cx="2539478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58151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93815-A13D-C1DB-A702-378DD8AEE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Proving a Circuit with Sigma protocols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A11578-9430-E4DF-5513-0B89FD5848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Peddersen commitment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every wire value a for random k</a:t>
                </a:r>
              </a:p>
              <a:p>
                <a:r>
                  <a:rPr lang="en-US" dirty="0"/>
                  <a:t>Additions for free (use homomorphism)</a:t>
                </a:r>
              </a:p>
              <a:p>
                <a:r>
                  <a:rPr lang="en-US" dirty="0"/>
                  <a:t>Multiplication gates (see whiteboard)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A11578-9430-E4DF-5513-0B89FD5848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656" r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350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02732A-9000-0044-B4DA-60AC8EBBD014}"/>
              </a:ext>
            </a:extLst>
          </p:cNvPr>
          <p:cNvSpPr/>
          <p:nvPr/>
        </p:nvSpPr>
        <p:spPr>
          <a:xfrm>
            <a:off x="519879" y="4118130"/>
            <a:ext cx="8456975" cy="7291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D93BE0-9CBC-E24E-ADE1-8EACD82E78D9}"/>
              </a:ext>
            </a:extLst>
          </p:cNvPr>
          <p:cNvSpPr/>
          <p:nvPr/>
        </p:nvSpPr>
        <p:spPr>
          <a:xfrm>
            <a:off x="519879" y="2479184"/>
            <a:ext cx="8456975" cy="10423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E6B0C-BF22-3647-9E12-427431A75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03" y="124919"/>
            <a:ext cx="8780207" cy="623097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Definitions:  (1) knowledge sound  </a:t>
            </a:r>
            <a:r>
              <a:rPr lang="en-US" sz="2700" dirty="0"/>
              <a:t>(simplified)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C5D137-9ADF-094A-A143-184E06C65C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5312" y="914400"/>
                <a:ext cx="8869530" cy="4171950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1776"/>
                  </a:spcBef>
                  <a:buNone/>
                </a:pPr>
                <a:r>
                  <a:rPr lang="en-US" sz="2400" b="1" u="sng" dirty="0">
                    <a:ea typeface="Roboto" panose="02000000000000000000" pitchFamily="2" charset="0"/>
                  </a:rPr>
                  <a:t>Formally</a:t>
                </a:r>
                <a:r>
                  <a:rPr lang="en-US" sz="2400" dirty="0">
                    <a:ea typeface="Roboto" panose="02000000000000000000" pitchFamily="2" charset="0"/>
                  </a:rPr>
                  <a:t>:   a universal SNARK (S, P, V) is </a:t>
                </a:r>
                <a:r>
                  <a:rPr lang="en-US" sz="2400" b="1" dirty="0">
                    <a:ea typeface="Roboto" panose="02000000000000000000" pitchFamily="2" charset="0"/>
                  </a:rPr>
                  <a:t>knowledge sound </a:t>
                </a:r>
                <a:r>
                  <a:rPr lang="en-US" sz="2400" dirty="0">
                    <a:ea typeface="Roboto" panose="02000000000000000000" pitchFamily="2" charset="0"/>
                  </a:rPr>
                  <a:t>if</a:t>
                </a:r>
              </a:p>
              <a:p>
                <a:pPr marL="0" indent="0">
                  <a:spcBef>
                    <a:spcPts val="1776"/>
                  </a:spcBef>
                  <a:buNone/>
                  <a:tabLst>
                    <a:tab pos="341313" algn="l"/>
                  </a:tabLst>
                </a:pPr>
                <a:r>
                  <a:rPr lang="en-US" sz="2400" dirty="0">
                    <a:ea typeface="Roboto" panose="02000000000000000000" pitchFamily="2" charset="0"/>
                  </a:rPr>
                  <a:t>for every poly. time adversary  A = (A</a:t>
                </a:r>
                <a:r>
                  <a:rPr lang="en-US" sz="2400" baseline="-25000" dirty="0">
                    <a:ea typeface="Roboto" panose="02000000000000000000" pitchFamily="2" charset="0"/>
                  </a:rPr>
                  <a:t>0</a:t>
                </a:r>
                <a:r>
                  <a:rPr lang="en-US" sz="2400" dirty="0">
                    <a:ea typeface="Roboto" panose="02000000000000000000" pitchFamily="2" charset="0"/>
                  </a:rPr>
                  <a:t>, A</a:t>
                </a:r>
                <a:r>
                  <a:rPr lang="en-US" sz="2400" baseline="-25000" dirty="0">
                    <a:ea typeface="Roboto" panose="02000000000000000000" pitchFamily="2" charset="0"/>
                  </a:rPr>
                  <a:t>1</a:t>
                </a:r>
                <a:r>
                  <a:rPr lang="en-US" sz="2400" dirty="0">
                    <a:ea typeface="Roboto" panose="02000000000000000000" pitchFamily="2" charset="0"/>
                  </a:rPr>
                  <a:t>)  there exists</a:t>
                </a:r>
                <a:br>
                  <a:rPr lang="en-US" sz="2400" dirty="0">
                    <a:ea typeface="Roboto" panose="02000000000000000000" pitchFamily="2" charset="0"/>
                  </a:rPr>
                </a:br>
                <a:r>
                  <a:rPr lang="en-US" sz="2400" dirty="0">
                    <a:ea typeface="Roboto" panose="02000000000000000000" pitchFamily="2" charset="0"/>
                  </a:rPr>
                  <a:t>a poly. time </a:t>
                </a:r>
                <a:r>
                  <a:rPr lang="en-US" sz="2400" b="1" dirty="0"/>
                  <a:t>extractor</a:t>
                </a: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𝑥𝑡</m:t>
                    </m:r>
                  </m:oMath>
                </a14:m>
                <a:r>
                  <a:rPr lang="en-US" sz="2400" dirty="0"/>
                  <a:t>  </a:t>
                </a:r>
                <a:r>
                  <a:rPr lang="en-US" sz="2000" dirty="0"/>
                  <a:t>(that uses A as a black box)</a:t>
                </a:r>
                <a:r>
                  <a:rPr lang="en-US" sz="2400" dirty="0"/>
                  <a:t>  </a:t>
                </a:r>
                <a:r>
                  <a:rPr lang="en-US" sz="2400" dirty="0" err="1"/>
                  <a:t>s.t.</a:t>
                </a:r>
                <a:endParaRPr lang="en-US" sz="2400" dirty="0"/>
              </a:p>
              <a:p>
                <a:pPr marL="0" indent="0">
                  <a:spcBef>
                    <a:spcPts val="1776"/>
                  </a:spcBef>
                  <a:buNone/>
                  <a:tabLst>
                    <a:tab pos="565150" algn="l"/>
                  </a:tabLst>
                </a:pPr>
                <a:r>
                  <a:rPr lang="en-US" sz="2400" dirty="0"/>
                  <a:t>	if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𝑔𝑝</m:t>
                    </m:r>
                  </m:oMath>
                </a14:m>
                <a:r>
                  <a:rPr lang="en-US" sz="2400" dirty="0"/>
                  <a:t> ⇽ </a:t>
                </a:r>
                <a:r>
                  <a:rPr lang="en-US" sz="2400" dirty="0" err="1"/>
                  <a:t>S</a:t>
                </a:r>
                <a:r>
                  <a:rPr lang="en-US" sz="2400" baseline="-25000" dirty="0" err="1"/>
                  <a:t>init</a:t>
                </a:r>
                <a:r>
                  <a:rPr lang="en-US" sz="2400" dirty="0"/>
                  <a:t>( ),   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b="0" i="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, </a:t>
                </a:r>
                <a:r>
                  <a:rPr lang="en-US" sz="2000" dirty="0"/>
                  <a:t>state</a:t>
                </a:r>
                <a:r>
                  <a:rPr lang="en-US" sz="2400" dirty="0"/>
                  <a:t>) ⇽ A</a:t>
                </a:r>
                <a:r>
                  <a:rPr lang="en-US" sz="2400" baseline="-25000" dirty="0"/>
                  <a:t>0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𝑔𝑝</m:t>
                    </m:r>
                  </m:oMath>
                </a14:m>
                <a:r>
                  <a:rPr lang="en-US" sz="2400" dirty="0"/>
                  <a:t>),   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400" dirty="0"/>
                  <a:t>) ⇽ </a:t>
                </a:r>
                <a:r>
                  <a:rPr lang="en-US" sz="2400" dirty="0" err="1"/>
                  <a:t>S</a:t>
                </a:r>
                <a:r>
                  <a:rPr lang="en-US" sz="2400" baseline="-25000" dirty="0" err="1"/>
                  <a:t>index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𝑔𝑝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),</a:t>
                </a:r>
              </a:p>
              <a:p>
                <a:pPr marL="0" indent="0">
                  <a:spcBef>
                    <a:spcPts val="1776"/>
                  </a:spcBef>
                  <a:buNone/>
                  <a:tabLst>
                    <a:tab pos="565150" algn="l"/>
                  </a:tabLst>
                </a:pPr>
                <a:r>
                  <a:rPr lang="en-US" sz="2400" dirty="0"/>
                  <a:t>	     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 ⇽ A</a:t>
                </a:r>
                <a:r>
                  <a:rPr lang="en-US" sz="2400" baseline="-25000" dirty="0"/>
                  <a:t>1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, </a:t>
                </a:r>
                <a:r>
                  <a:rPr lang="en-US" sz="2000" dirty="0"/>
                  <a:t>state</a:t>
                </a:r>
                <a:r>
                  <a:rPr lang="en-US" sz="2400" dirty="0"/>
                  <a:t>),   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 dirty="0"/>
                  <a:t> ⇽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𝑥𝑡</m:t>
                    </m:r>
                  </m:oMath>
                </a14:m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𝑔𝑝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pPr marL="0" indent="0">
                  <a:spcBef>
                    <a:spcPts val="1776"/>
                  </a:spcBef>
                  <a:buNone/>
                  <a:tabLst>
                    <a:tab pos="565150" algn="l"/>
                  </a:tabLst>
                </a:pPr>
                <a:r>
                  <a:rPr lang="en-US" sz="2400" dirty="0"/>
                  <a:t>Then</a:t>
                </a:r>
              </a:p>
              <a:p>
                <a:pPr marL="0" indent="0">
                  <a:spcBef>
                    <a:spcPts val="1776"/>
                  </a:spcBef>
                  <a:buNone/>
                  <a:tabLst>
                    <a:tab pos="565150" algn="l"/>
                  </a:tabLst>
                </a:pPr>
                <a:r>
                  <a:rPr lang="en-US" sz="2400" dirty="0"/>
                  <a:t>	</a:t>
                </a:r>
                <a:r>
                  <a:rPr lang="en-US" sz="2400" dirty="0" err="1"/>
                  <a:t>Pr</a:t>
                </a:r>
                <a:r>
                  <a:rPr lang="en-US" sz="3200" dirty="0"/>
                  <a:t>[ </a:t>
                </a:r>
                <a:r>
                  <a:rPr lang="en-US" sz="2400" dirty="0"/>
                  <a:t>V(</a:t>
                </a:r>
                <a:r>
                  <a:rPr lang="en-US" sz="2400" dirty="0" err="1"/>
                  <a:t>vp</a:t>
                </a:r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/>
                  <a:t>) = accept  ⇒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r>
                  <a:rPr lang="en-US" sz="3200" dirty="0"/>
                  <a:t> ]</a:t>
                </a:r>
                <a:r>
                  <a:rPr lang="en-US" sz="2400" dirty="0"/>
                  <a:t> ≥ 1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−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dirty="0"/>
                  <a:t>      (for a </a:t>
                </a:r>
                <a:r>
                  <a:rPr lang="en-US" sz="2000" dirty="0" err="1"/>
                  <a:t>negl</a:t>
                </a:r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dirty="0"/>
                  <a:t>)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C5D137-9ADF-094A-A143-184E06C65C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5312" y="914400"/>
                <a:ext cx="8869530" cy="4171950"/>
              </a:xfrm>
              <a:blipFill>
                <a:blip r:embed="rId2"/>
                <a:stretch>
                  <a:fillRect l="-1000" t="-1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325354F4-459D-7584-25F4-7921C077B355}"/>
              </a:ext>
            </a:extLst>
          </p:cNvPr>
          <p:cNvGrpSpPr/>
          <p:nvPr/>
        </p:nvGrpSpPr>
        <p:grpSpPr>
          <a:xfrm>
            <a:off x="4336024" y="3451851"/>
            <a:ext cx="1833772" cy="478375"/>
            <a:chOff x="4336024" y="3451851"/>
            <a:chExt cx="1833772" cy="4783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12A27C-A692-A9C2-FEEF-223AF8676E22}"/>
                </a:ext>
              </a:extLst>
            </p:cNvPr>
            <p:cNvSpPr txBox="1"/>
            <p:nvPr/>
          </p:nvSpPr>
          <p:spPr>
            <a:xfrm>
              <a:off x="4336024" y="3560894"/>
              <a:ext cx="1833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+mn-lt"/>
                </a:rPr>
                <a:t>extracted witness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E440CA8-EAD8-209E-E7AE-AE8234AEE2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36024" y="3451851"/>
              <a:ext cx="137653" cy="2128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962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96EEB-1DD9-B369-5521-97E552E8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Protocol is not a SNARK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3F646-656D-2BD7-EF07-8F77EC39F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Protocol is zero-knowledge</a:t>
            </a:r>
          </a:p>
          <a:p>
            <a:r>
              <a:rPr lang="en-US" dirty="0"/>
              <a:t>And has 2-special-soundness under the DLOG assumption</a:t>
            </a:r>
          </a:p>
          <a:p>
            <a:r>
              <a:rPr lang="en-US" dirty="0"/>
              <a:t>Not a SNARK: proof as large as the circuit</a:t>
            </a:r>
          </a:p>
        </p:txBody>
      </p:sp>
    </p:spTree>
    <p:extLst>
      <p:ext uri="{BB962C8B-B14F-4D97-AF65-F5344CB8AC3E}">
        <p14:creationId xmlns:p14="http://schemas.microsoft.com/office/powerpoint/2010/main" val="3921956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172AE5B-21CD-D548-AD72-3757124A6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371850"/>
            <a:ext cx="6400800" cy="13144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week: succinctness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66383B-610F-F040-85AB-9E762F54A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  OF  LECTURE</a:t>
            </a:r>
          </a:p>
        </p:txBody>
      </p:sp>
    </p:spTree>
    <p:extLst>
      <p:ext uri="{BB962C8B-B14F-4D97-AF65-F5344CB8AC3E}">
        <p14:creationId xmlns:p14="http://schemas.microsoft.com/office/powerpoint/2010/main" val="3254778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SUDOKU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48776" y="1048385"/>
            <a:ext cx="3352800" cy="3409950"/>
            <a:chOff x="1628775" y="2867025"/>
            <a:chExt cx="3352800" cy="3409950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673225" y="2867025"/>
              <a:ext cx="3287713" cy="337820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sq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2         1   3 8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               5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 7       6      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             1 3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 9 8 1     2 5 7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3 1         8    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9     8       2  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 5     6 9 7 8 4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4     2 5        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647825" y="2867025"/>
              <a:ext cx="3333750" cy="3409950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628775" y="3267075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628775" y="4000500"/>
              <a:ext cx="3314700" cy="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628775" y="4735513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1628775" y="4368800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1628775" y="5103813"/>
              <a:ext cx="3314700" cy="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1628775" y="5470525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628775" y="5838825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1628775" y="3633788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2028825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2392363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2757488" y="2876550"/>
              <a:ext cx="0" cy="339090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3122613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3486150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3851275" y="2876550"/>
              <a:ext cx="0" cy="339090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4216400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4581525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036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SUDOKU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56C29-752D-D04F-B875-6B3A33583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48776" y="1048385"/>
            <a:ext cx="3362987" cy="3416320"/>
            <a:chOff x="1628775" y="2867025"/>
            <a:chExt cx="3362987" cy="3416320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673225" y="2867025"/>
              <a:ext cx="3318537" cy="34163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sq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2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1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3 8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8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5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7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8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6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endParaRPr lang="en-GB" altLang="x-none" sz="2400" b="1" dirty="0">
                <a:solidFill>
                  <a:srgbClr val="A50021"/>
                </a:solidFill>
                <a:latin typeface="Courier New" charset="0"/>
              </a:endParaRP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8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1 3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9 8 1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2 5 7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3 1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8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endParaRPr lang="en-GB" altLang="x-none" sz="2400" b="1" dirty="0">
                <a:solidFill>
                  <a:srgbClr val="A50021"/>
                </a:solidFill>
                <a:latin typeface="Courier New" charset="0"/>
              </a:endParaRP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9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8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2 </a:t>
              </a:r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endParaRPr lang="en-GB" altLang="x-none" sz="2400" b="1" dirty="0">
                <a:solidFill>
                  <a:srgbClr val="A50021"/>
                </a:solidFill>
                <a:latin typeface="Courier New" charset="0"/>
              </a:endParaRP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5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6 9 7 8 4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4 </a:t>
              </a:r>
              <a:r>
                <a:rPr lang="en-GB" altLang="x-none" sz="2400" b="1" dirty="0">
                  <a:latin typeface="Courier New" charset="0"/>
                </a:rPr>
                <a:t>8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2 5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endParaRPr lang="en-GB" altLang="x-none" sz="2400" b="1" dirty="0">
                <a:solidFill>
                  <a:srgbClr val="A50021"/>
                </a:solidFill>
                <a:latin typeface="Courier New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647825" y="2867025"/>
              <a:ext cx="3333750" cy="3409950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628775" y="3267075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628775" y="4000500"/>
              <a:ext cx="3314700" cy="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628775" y="4735513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1628775" y="4368800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1628775" y="5103813"/>
              <a:ext cx="3314700" cy="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1628775" y="5470525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628775" y="5838825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1628775" y="3633788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2028825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2392363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2757488" y="2876550"/>
              <a:ext cx="0" cy="339090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3122613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3486150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3851275" y="2876550"/>
              <a:ext cx="0" cy="339090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4216400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4581525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534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Zero-Knowledge SUDOKU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429" y="1047497"/>
            <a:ext cx="864052" cy="88830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1989738" y="3560064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124266" y="2415032"/>
            <a:ext cx="37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”Can you help me with this Sudoku?”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1989738" y="2876764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130150" y="3122741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“If you pay me!”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37047" y="3737710"/>
            <a:ext cx="399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“Prove that you know the solution first”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2042065" y="4185981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054795" y="4544671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347998" y="418628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“Ok”</a:t>
            </a:r>
          </a:p>
        </p:txBody>
      </p:sp>
    </p:spTree>
    <p:extLst>
      <p:ext uri="{BB962C8B-B14F-4D97-AF65-F5344CB8AC3E}">
        <p14:creationId xmlns:p14="http://schemas.microsoft.com/office/powerpoint/2010/main" val="3529113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Zero-Knowledge SUDOKU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307F8C-63CC-9B40-8E1C-C3EF8A56F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87671" y="1080121"/>
            <a:ext cx="3362987" cy="3416320"/>
            <a:chOff x="1628775" y="2867025"/>
            <a:chExt cx="3362987" cy="3416320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673225" y="2867025"/>
              <a:ext cx="3318537" cy="34163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sq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2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1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3 8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8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5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7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8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6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endParaRPr lang="en-GB" altLang="x-none" sz="2400" b="1" dirty="0">
                <a:solidFill>
                  <a:srgbClr val="A50021"/>
                </a:solidFill>
                <a:latin typeface="Courier New" charset="0"/>
              </a:endParaRP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8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1 3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9 8 1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2 5 7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3 1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8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endParaRPr lang="en-GB" altLang="x-none" sz="2400" b="1" dirty="0">
                <a:solidFill>
                  <a:srgbClr val="A50021"/>
                </a:solidFill>
                <a:latin typeface="Courier New" charset="0"/>
              </a:endParaRP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9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8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2 </a:t>
              </a:r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endParaRPr lang="en-GB" altLang="x-none" sz="2400" b="1" dirty="0">
                <a:solidFill>
                  <a:srgbClr val="A50021"/>
                </a:solidFill>
                <a:latin typeface="Courier New" charset="0"/>
              </a:endParaRP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5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6 9 7 8 4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4 </a:t>
              </a:r>
              <a:r>
                <a:rPr lang="en-GB" altLang="x-none" sz="2400" b="1" dirty="0">
                  <a:latin typeface="Courier New" charset="0"/>
                </a:rPr>
                <a:t>8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2 5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endParaRPr lang="en-GB" altLang="x-none" sz="2400" b="1" dirty="0">
                <a:solidFill>
                  <a:srgbClr val="A50021"/>
                </a:solidFill>
                <a:latin typeface="Courier New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647825" y="2867025"/>
              <a:ext cx="3333750" cy="3409950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628775" y="3267075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628775" y="4000500"/>
              <a:ext cx="3314700" cy="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628775" y="4735513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1628775" y="4368800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1628775" y="5103813"/>
              <a:ext cx="3314700" cy="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1628775" y="5470525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628775" y="5838825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1628775" y="3633788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2028825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2392363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2757488" y="2876550"/>
              <a:ext cx="0" cy="339090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3122613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3486150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3851275" y="2876550"/>
              <a:ext cx="0" cy="339090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4216400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4581525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225766" y="1092930"/>
            <a:ext cx="956598" cy="3416320"/>
            <a:chOff x="5641426" y="1048385"/>
            <a:chExt cx="956598" cy="3416320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5666826" y="1048385"/>
              <a:ext cx="931198" cy="34163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sq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GB" altLang="x-none" sz="2400" b="1" dirty="0">
                  <a:latin typeface="Courier New" charset="0"/>
                </a:rPr>
                <a:t>1 5 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2 6 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3 7 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4 1  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5 3 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6 9 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7 4 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8 8 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9 2</a:t>
              </a: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5641426" y="1048385"/>
              <a:ext cx="956598" cy="3416320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19"/>
            <p:cNvSpPr>
              <a:spLocks noChangeShapeType="1"/>
            </p:cNvSpPr>
            <p:nvPr/>
          </p:nvSpPr>
          <p:spPr bwMode="auto">
            <a:xfrm>
              <a:off x="6058284" y="1073805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611024" y="1057910"/>
            <a:ext cx="3362987" cy="3416320"/>
            <a:chOff x="1628775" y="2867025"/>
            <a:chExt cx="3362987" cy="3416320"/>
          </a:xfrm>
        </p:grpSpPr>
        <p:sp>
          <p:nvSpPr>
            <p:cNvPr id="66" name="Text Box 7"/>
            <p:cNvSpPr txBox="1">
              <a:spLocks noChangeArrowheads="1"/>
            </p:cNvSpPr>
            <p:nvPr/>
          </p:nvSpPr>
          <p:spPr bwMode="auto">
            <a:xfrm>
              <a:off x="1673225" y="2867025"/>
              <a:ext cx="3318537" cy="34163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sq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6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5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7 8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8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3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4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8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9 </a:t>
              </a:r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endParaRPr lang="en-GB" altLang="x-none" sz="2400" b="1" dirty="0">
                <a:solidFill>
                  <a:srgbClr val="A50021"/>
                </a:solidFill>
                <a:latin typeface="Courier New" charset="0"/>
              </a:endParaRP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8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5 7</a:t>
              </a: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2 8 5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6 3 4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7 5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8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endParaRPr lang="en-GB" altLang="x-none" sz="2400" b="1" dirty="0">
                <a:solidFill>
                  <a:srgbClr val="A50021"/>
                </a:solidFill>
                <a:latin typeface="Courier New" charset="0"/>
              </a:endParaRP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2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8 </a:t>
              </a:r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1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6 </a:t>
              </a:r>
              <a:r>
                <a:rPr lang="en-GB" altLang="x-none" sz="2400" b="1" dirty="0">
                  <a:latin typeface="Courier New" charset="0"/>
                </a:rPr>
                <a:t>3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endParaRPr lang="en-GB" altLang="x-none" sz="2400" b="1" dirty="0">
                <a:solidFill>
                  <a:srgbClr val="A50021"/>
                </a:solidFill>
                <a:latin typeface="Courier New" charset="0"/>
              </a:endParaRPr>
            </a:p>
            <a:p>
              <a:pPr algn="l"/>
              <a:r>
                <a:rPr lang="en-GB" altLang="x-none" sz="2400" b="1" dirty="0">
                  <a:latin typeface="Courier New" charset="0"/>
                </a:rPr>
                <a:t>5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3 </a:t>
              </a:r>
              <a:r>
                <a:rPr lang="en-GB" altLang="x-none" sz="2400" b="1" dirty="0">
                  <a:latin typeface="Courier New" charset="0"/>
                </a:rPr>
                <a:t>6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9 2 4 8 1</a:t>
              </a:r>
            </a:p>
            <a:p>
              <a:pPr algn="l"/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1 </a:t>
              </a:r>
              <a:r>
                <a:rPr lang="en-GB" altLang="x-none" sz="2400" b="1" dirty="0">
                  <a:latin typeface="Courier New" charset="0"/>
                </a:rPr>
                <a:t>8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9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6 3 </a:t>
              </a:r>
              <a:r>
                <a:rPr lang="en-GB" altLang="x-none" sz="2400" b="1" dirty="0">
                  <a:latin typeface="Courier New" charset="0"/>
                </a:rPr>
                <a:t>4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7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2</a:t>
              </a:r>
              <a:r>
                <a:rPr lang="en-GB" altLang="x-none" sz="2400" b="1" dirty="0">
                  <a:solidFill>
                    <a:srgbClr val="A50021"/>
                  </a:solidFill>
                  <a:latin typeface="Courier New" charset="0"/>
                </a:rPr>
                <a:t> </a:t>
              </a:r>
              <a:r>
                <a:rPr lang="en-GB" altLang="x-none" sz="2400" b="1" dirty="0">
                  <a:latin typeface="Courier New" charset="0"/>
                </a:rPr>
                <a:t>5</a:t>
              </a:r>
              <a:endParaRPr lang="en-GB" altLang="x-none" sz="2400" b="1" dirty="0">
                <a:solidFill>
                  <a:srgbClr val="A50021"/>
                </a:solidFill>
                <a:latin typeface="Courier New" charset="0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1647825" y="2867025"/>
              <a:ext cx="3333750" cy="3409950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10"/>
            <p:cNvSpPr>
              <a:spLocks noChangeShapeType="1"/>
            </p:cNvSpPr>
            <p:nvPr/>
          </p:nvSpPr>
          <p:spPr bwMode="auto">
            <a:xfrm>
              <a:off x="1628775" y="3267075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9" name="Line 11"/>
            <p:cNvSpPr>
              <a:spLocks noChangeShapeType="1"/>
            </p:cNvSpPr>
            <p:nvPr/>
          </p:nvSpPr>
          <p:spPr bwMode="auto">
            <a:xfrm>
              <a:off x="1628775" y="4000500"/>
              <a:ext cx="3314700" cy="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0" name="Line 12"/>
            <p:cNvSpPr>
              <a:spLocks noChangeShapeType="1"/>
            </p:cNvSpPr>
            <p:nvPr/>
          </p:nvSpPr>
          <p:spPr bwMode="auto">
            <a:xfrm>
              <a:off x="1628775" y="4735513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" name="Line 13"/>
            <p:cNvSpPr>
              <a:spLocks noChangeShapeType="1"/>
            </p:cNvSpPr>
            <p:nvPr/>
          </p:nvSpPr>
          <p:spPr bwMode="auto">
            <a:xfrm>
              <a:off x="1628775" y="4368800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2" name="Line 14"/>
            <p:cNvSpPr>
              <a:spLocks noChangeShapeType="1"/>
            </p:cNvSpPr>
            <p:nvPr/>
          </p:nvSpPr>
          <p:spPr bwMode="auto">
            <a:xfrm>
              <a:off x="1628775" y="5103813"/>
              <a:ext cx="3314700" cy="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3" name="Line 15"/>
            <p:cNvSpPr>
              <a:spLocks noChangeShapeType="1"/>
            </p:cNvSpPr>
            <p:nvPr/>
          </p:nvSpPr>
          <p:spPr bwMode="auto">
            <a:xfrm>
              <a:off x="1628775" y="5470525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4" name="Line 16"/>
            <p:cNvSpPr>
              <a:spLocks noChangeShapeType="1"/>
            </p:cNvSpPr>
            <p:nvPr/>
          </p:nvSpPr>
          <p:spPr bwMode="auto">
            <a:xfrm>
              <a:off x="1628775" y="5838825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5" name="Line 17"/>
            <p:cNvSpPr>
              <a:spLocks noChangeShapeType="1"/>
            </p:cNvSpPr>
            <p:nvPr/>
          </p:nvSpPr>
          <p:spPr bwMode="auto">
            <a:xfrm>
              <a:off x="1628775" y="3633788"/>
              <a:ext cx="3314700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" name="Line 19"/>
            <p:cNvSpPr>
              <a:spLocks noChangeShapeType="1"/>
            </p:cNvSpPr>
            <p:nvPr/>
          </p:nvSpPr>
          <p:spPr bwMode="auto">
            <a:xfrm>
              <a:off x="2028825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" name="Line 21"/>
            <p:cNvSpPr>
              <a:spLocks noChangeShapeType="1"/>
            </p:cNvSpPr>
            <p:nvPr/>
          </p:nvSpPr>
          <p:spPr bwMode="auto">
            <a:xfrm>
              <a:off x="2392363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8" name="Line 22"/>
            <p:cNvSpPr>
              <a:spLocks noChangeShapeType="1"/>
            </p:cNvSpPr>
            <p:nvPr/>
          </p:nvSpPr>
          <p:spPr bwMode="auto">
            <a:xfrm>
              <a:off x="2757488" y="2876550"/>
              <a:ext cx="0" cy="339090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9" name="Line 23"/>
            <p:cNvSpPr>
              <a:spLocks noChangeShapeType="1"/>
            </p:cNvSpPr>
            <p:nvPr/>
          </p:nvSpPr>
          <p:spPr bwMode="auto">
            <a:xfrm>
              <a:off x="3122613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0" name="Line 24"/>
            <p:cNvSpPr>
              <a:spLocks noChangeShapeType="1"/>
            </p:cNvSpPr>
            <p:nvPr/>
          </p:nvSpPr>
          <p:spPr bwMode="auto">
            <a:xfrm>
              <a:off x="3486150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81" name="Line 25"/>
            <p:cNvSpPr>
              <a:spLocks noChangeShapeType="1"/>
            </p:cNvSpPr>
            <p:nvPr/>
          </p:nvSpPr>
          <p:spPr bwMode="auto">
            <a:xfrm>
              <a:off x="3851275" y="2876550"/>
              <a:ext cx="0" cy="339090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2" name="Line 26"/>
            <p:cNvSpPr>
              <a:spLocks noChangeShapeType="1"/>
            </p:cNvSpPr>
            <p:nvPr/>
          </p:nvSpPr>
          <p:spPr bwMode="auto">
            <a:xfrm>
              <a:off x="4216400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3" name="Line 27"/>
            <p:cNvSpPr>
              <a:spLocks noChangeShapeType="1"/>
            </p:cNvSpPr>
            <p:nvPr/>
          </p:nvSpPr>
          <p:spPr bwMode="auto">
            <a:xfrm>
              <a:off x="4581525" y="2876550"/>
              <a:ext cx="0" cy="33909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4" name="Right Arrow 3"/>
          <p:cNvSpPr/>
          <p:nvPr/>
        </p:nvSpPr>
        <p:spPr>
          <a:xfrm>
            <a:off x="3765871" y="2274043"/>
            <a:ext cx="475108" cy="10795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ight Arrow 83"/>
          <p:cNvSpPr/>
          <p:nvPr/>
        </p:nvSpPr>
        <p:spPr>
          <a:xfrm>
            <a:off x="5172429" y="2264637"/>
            <a:ext cx="475108" cy="10795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4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4" y="3652606"/>
            <a:ext cx="1334518" cy="99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Zero-Knowledge SUDOKU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650137-B6A4-5C47-A116-3638D5A85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29" y="873298"/>
            <a:ext cx="864052" cy="88830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2008562" y="2957370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008562" y="3592956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52" y="3571012"/>
            <a:ext cx="1459893" cy="60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5" y="1966973"/>
            <a:ext cx="1334518" cy="990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74265" y="1935803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5396" y="1978742"/>
            <a:ext cx="943006" cy="9356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7095" y="3206225"/>
            <a:ext cx="232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Row 4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742023" y="3605101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154913" y="3652606"/>
            <a:ext cx="986109" cy="33727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138793" y="4062814"/>
            <a:ext cx="1002229" cy="5638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2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68" grpId="0" animBg="1"/>
      <p:bldP spid="71" grpId="0" animBg="1"/>
      <p:bldP spid="7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4" y="3652606"/>
            <a:ext cx="1334518" cy="99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Zero-Knowledge SUDOKU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041056-EC1F-D94F-A445-53D5DAFAE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29" y="873298"/>
            <a:ext cx="864052" cy="88830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2008562" y="2957370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008562" y="3592956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52" y="3571012"/>
            <a:ext cx="1459893" cy="60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5" y="1966973"/>
            <a:ext cx="1334518" cy="990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74265" y="1935803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5396" y="1978742"/>
            <a:ext cx="943006" cy="9356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7095" y="3206225"/>
            <a:ext cx="232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Column 2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742023" y="3605101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386471" y="3677035"/>
            <a:ext cx="731932" cy="95664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75396" y="3684589"/>
            <a:ext cx="105056" cy="94208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0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4" y="3652606"/>
            <a:ext cx="1334518" cy="99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Zero-Knowledge SUDOKU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203E39C-17CC-214C-9DCE-44AAB0F08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29" y="873298"/>
            <a:ext cx="864052" cy="88830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2008562" y="2957370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008562" y="3592956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52" y="3571012"/>
            <a:ext cx="1459893" cy="60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5" y="1966973"/>
            <a:ext cx="1334518" cy="990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74265" y="1935803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5396" y="1978742"/>
            <a:ext cx="943006" cy="9356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7095" y="3206225"/>
            <a:ext cx="232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Box 1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742023" y="3605101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464319" y="3652607"/>
            <a:ext cx="654084" cy="98107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75395" y="3989885"/>
            <a:ext cx="288923" cy="63678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28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4" y="3652606"/>
            <a:ext cx="1334518" cy="99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Zero-Knowledge SUDOKU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ABD071-94F2-E647-9DF7-A7F5D639E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29" y="873298"/>
            <a:ext cx="864052" cy="88830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2008562" y="2957370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008562" y="3592956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52" y="3571012"/>
            <a:ext cx="1459893" cy="60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5" y="1966973"/>
            <a:ext cx="1334518" cy="990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74265" y="1935803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5396" y="1978742"/>
            <a:ext cx="943006" cy="9356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7094" y="3206225"/>
            <a:ext cx="356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 original puzzle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691270" y="4481261"/>
            <a:ext cx="366506" cy="12883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4279899" y="4481261"/>
            <a:ext cx="212587" cy="12883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4175396" y="4378324"/>
            <a:ext cx="104503" cy="1029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V="1">
            <a:off x="4279899" y="4275388"/>
            <a:ext cx="104503" cy="1029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flipV="1">
            <a:off x="4381081" y="4278167"/>
            <a:ext cx="104503" cy="10293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V="1">
            <a:off x="4364516" y="4383881"/>
            <a:ext cx="218670" cy="9737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flipV="1">
            <a:off x="4576528" y="3989885"/>
            <a:ext cx="209006" cy="39399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V="1">
            <a:off x="4381081" y="4180783"/>
            <a:ext cx="209550" cy="10659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V="1">
            <a:off x="4164480" y="3973145"/>
            <a:ext cx="412048" cy="11113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58492" y="3784062"/>
            <a:ext cx="121407" cy="38838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279899" y="3678495"/>
            <a:ext cx="384228" cy="19171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664127" y="3774351"/>
            <a:ext cx="320623" cy="9585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373301" y="3879425"/>
            <a:ext cx="320623" cy="9585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776162" y="3879425"/>
            <a:ext cx="320623" cy="9585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771976" y="3690340"/>
            <a:ext cx="104163" cy="3911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884391" y="4167762"/>
            <a:ext cx="197772" cy="20724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20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23B4-169D-DD4C-AA97-FE31F9449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Definitions:  (2) Zero knowledge</a:t>
            </a:r>
          </a:p>
        </p:txBody>
      </p:sp>
    </p:spTree>
    <p:extLst>
      <p:ext uri="{BB962C8B-B14F-4D97-AF65-F5344CB8AC3E}">
        <p14:creationId xmlns:p14="http://schemas.microsoft.com/office/powerpoint/2010/main" val="20103129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4" y="3652606"/>
            <a:ext cx="1334518" cy="99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Zero-Knowledge SUDOKU Analysis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29" y="873298"/>
            <a:ext cx="864052" cy="88830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2008562" y="2957370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008562" y="3592956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5" y="1966973"/>
            <a:ext cx="1334518" cy="990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74265" y="1935803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5396" y="1978742"/>
            <a:ext cx="943006" cy="9356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76588" y="3206225"/>
            <a:ext cx="4683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Row/Column/Box/Original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742023" y="3605101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175395" y="3652606"/>
            <a:ext cx="933387" cy="99907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75395" y="3989885"/>
            <a:ext cx="288923" cy="63678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955626" y="864900"/>
                <a:ext cx="2052918" cy="86144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P[Cheating]≤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626" y="864900"/>
                <a:ext cx="2052918" cy="8614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2595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4" y="3652606"/>
            <a:ext cx="1334518" cy="99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Zero-Knowledge SUDOKU Amplifying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1FD2D4-89A6-AD49-9770-599D2B181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29" y="873298"/>
            <a:ext cx="864052" cy="88830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2008562" y="2957370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008562" y="3592956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5" y="1966973"/>
            <a:ext cx="1334518" cy="990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74265" y="1935803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5396" y="1978742"/>
            <a:ext cx="943006" cy="9356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72593" y="3206960"/>
            <a:ext cx="4765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Row/Column/Box/Original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742023" y="3605101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175395" y="3652606"/>
            <a:ext cx="933387" cy="99907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75395" y="3989885"/>
            <a:ext cx="288923" cy="63678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rved Right Arrow 2"/>
          <p:cNvSpPr/>
          <p:nvPr/>
        </p:nvSpPr>
        <p:spPr>
          <a:xfrm>
            <a:off x="1766047" y="3390891"/>
            <a:ext cx="307572" cy="5356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014" y="3390891"/>
            <a:ext cx="1358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419285" y="704755"/>
                <a:ext cx="2178425" cy="145943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1 try: 0.9</a:t>
                </a:r>
              </a:p>
              <a:p>
                <a:pPr algn="ctr"/>
                <a:r>
                  <a:rPr lang="en-US" sz="2000" dirty="0"/>
                  <a:t>2 tries: 0.81</a:t>
                </a:r>
              </a:p>
              <a:p>
                <a:pPr algn="ctr"/>
                <a:r>
                  <a:rPr lang="en-US" sz="2000" dirty="0"/>
                  <a:t>10 tries: 0.349</a:t>
                </a:r>
              </a:p>
              <a:p>
                <a:pPr algn="ctr"/>
                <a:r>
                  <a:rPr lang="en-US" sz="2000" dirty="0"/>
                  <a:t>100 tries: 0.002%</a:t>
                </a:r>
              </a:p>
              <a:p>
                <a:pPr algn="ctr"/>
                <a:r>
                  <a:rPr lang="en-US" sz="2000" dirty="0"/>
                  <a:t>1000 tries: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52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285" y="704755"/>
                <a:ext cx="2178425" cy="14594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72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4" y="3652606"/>
            <a:ext cx="1334518" cy="99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Problem: Bob learns solution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4047D78-E5C3-CC42-AA1F-3937E7E65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29" y="873298"/>
            <a:ext cx="864052" cy="88830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2008562" y="2957370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008562" y="3592956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5" y="1966973"/>
            <a:ext cx="1334518" cy="990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74265" y="1935803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5396" y="1978742"/>
            <a:ext cx="943006" cy="9356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7094" y="3206225"/>
            <a:ext cx="466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Row/Column/Box/Original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742023" y="3605101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175395" y="3652606"/>
            <a:ext cx="933387" cy="99907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75395" y="3989885"/>
            <a:ext cx="288923" cy="63678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rved Right Arrow 2"/>
          <p:cNvSpPr/>
          <p:nvPr/>
        </p:nvSpPr>
        <p:spPr>
          <a:xfrm>
            <a:off x="1766047" y="3390891"/>
            <a:ext cx="307572" cy="5356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051" y="3319797"/>
            <a:ext cx="130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154" y="3944889"/>
            <a:ext cx="1459893" cy="60462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237129" y="3652606"/>
            <a:ext cx="26895" cy="2739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1" y="4626668"/>
            <a:ext cx="362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permutation in </a:t>
            </a:r>
            <a:r>
              <a:rPr lang="en-US"/>
              <a:t>every 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095F508-2360-FA42-AA63-835C3AA41099}"/>
                  </a:ext>
                </a:extLst>
              </p:cNvPr>
              <p:cNvSpPr/>
              <p:nvPr/>
            </p:nvSpPr>
            <p:spPr>
              <a:xfrm>
                <a:off x="6419285" y="704755"/>
                <a:ext cx="2178425" cy="145943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1 try: 0.9</a:t>
                </a:r>
              </a:p>
              <a:p>
                <a:pPr algn="ctr"/>
                <a:r>
                  <a:rPr lang="en-US" sz="2000" dirty="0"/>
                  <a:t>2 tries: 0.81</a:t>
                </a:r>
              </a:p>
              <a:p>
                <a:pPr algn="ctr"/>
                <a:r>
                  <a:rPr lang="en-US" sz="2000" dirty="0"/>
                  <a:t>10 tries: 0.349</a:t>
                </a:r>
              </a:p>
              <a:p>
                <a:pPr algn="ctr"/>
                <a:r>
                  <a:rPr lang="en-US" sz="2000" dirty="0"/>
                  <a:t>100 tries: 0.002%</a:t>
                </a:r>
              </a:p>
              <a:p>
                <a:pPr algn="ctr"/>
                <a:r>
                  <a:rPr lang="en-US" sz="2000" dirty="0"/>
                  <a:t>1000 tries: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52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095F508-2360-FA42-AA63-835C3AA410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285" y="704755"/>
                <a:ext cx="2178425" cy="14594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368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4" y="3652606"/>
            <a:ext cx="1334518" cy="99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Zero-Knowledge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B3BC0A-8FD9-A24C-8AD2-D5C91A75C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29" y="873298"/>
            <a:ext cx="864052" cy="88830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2008562" y="2957370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008562" y="3592956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5" y="1966973"/>
            <a:ext cx="1334518" cy="990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74265" y="1935803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5396" y="1978742"/>
            <a:ext cx="943006" cy="9356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7094" y="3206225"/>
            <a:ext cx="356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Open Row 1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3742023" y="3605101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rved Right Arrow 2"/>
          <p:cNvSpPr/>
          <p:nvPr/>
        </p:nvSpPr>
        <p:spPr>
          <a:xfrm>
            <a:off x="1766047" y="3390891"/>
            <a:ext cx="307572" cy="5356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576" y="3390891"/>
            <a:ext cx="122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154" y="3944889"/>
            <a:ext cx="1459893" cy="60462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237129" y="3652606"/>
            <a:ext cx="26895" cy="2739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1" y="4626668"/>
            <a:ext cx="362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permutation in </a:t>
            </a:r>
            <a:r>
              <a:rPr lang="en-US"/>
              <a:t>every round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76165" y="3652606"/>
            <a:ext cx="832617" cy="97406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0C96FAF-68EC-1244-A54B-434173CA123A}"/>
                  </a:ext>
                </a:extLst>
              </p:cNvPr>
              <p:cNvSpPr/>
              <p:nvPr/>
            </p:nvSpPr>
            <p:spPr>
              <a:xfrm>
                <a:off x="6419285" y="704755"/>
                <a:ext cx="2178425" cy="145943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1 try: 0.9</a:t>
                </a:r>
              </a:p>
              <a:p>
                <a:pPr algn="ctr"/>
                <a:r>
                  <a:rPr lang="en-US" sz="2000" dirty="0"/>
                  <a:t>2 tries: 0.81</a:t>
                </a:r>
              </a:p>
              <a:p>
                <a:pPr algn="ctr"/>
                <a:r>
                  <a:rPr lang="en-US" sz="2000" dirty="0"/>
                  <a:t>10 tries: 0.349</a:t>
                </a:r>
              </a:p>
              <a:p>
                <a:pPr algn="ctr"/>
                <a:r>
                  <a:rPr lang="en-US" sz="2000" dirty="0"/>
                  <a:t>100 tries: 0.002%</a:t>
                </a:r>
              </a:p>
              <a:p>
                <a:pPr algn="ctr"/>
                <a:r>
                  <a:rPr lang="en-US" sz="2000" dirty="0"/>
                  <a:t>1000 tries: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52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0C96FAF-68EC-1244-A54B-434173CA12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285" y="704755"/>
                <a:ext cx="2178425" cy="14594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3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4" y="3652606"/>
            <a:ext cx="1334518" cy="99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Zero-Knowledge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946AA30-EB54-8347-9E71-DA8293E70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29" y="873298"/>
            <a:ext cx="864052" cy="88830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2008562" y="2957370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008562" y="3592956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5" y="1966973"/>
            <a:ext cx="1334518" cy="990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74265" y="1935803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5396" y="1978742"/>
            <a:ext cx="943006" cy="9356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7094" y="3206225"/>
            <a:ext cx="356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Row 1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742023" y="3605101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rved Right Arrow 2"/>
          <p:cNvSpPr/>
          <p:nvPr/>
        </p:nvSpPr>
        <p:spPr>
          <a:xfrm>
            <a:off x="1766047" y="3390891"/>
            <a:ext cx="307572" cy="5356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452" y="3390891"/>
            <a:ext cx="88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154" y="3944889"/>
            <a:ext cx="1459893" cy="60462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237129" y="3652606"/>
            <a:ext cx="26895" cy="2739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1" y="4626668"/>
            <a:ext cx="362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permutation in </a:t>
            </a:r>
            <a:r>
              <a:rPr lang="en-US"/>
              <a:t>every round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6491" y="3632011"/>
            <a:ext cx="1003420" cy="103158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276165" y="3652606"/>
            <a:ext cx="832617" cy="97406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E991AE2-F89F-1943-8668-707648BAB201}"/>
                  </a:ext>
                </a:extLst>
              </p:cNvPr>
              <p:cNvSpPr/>
              <p:nvPr/>
            </p:nvSpPr>
            <p:spPr>
              <a:xfrm>
                <a:off x="6419285" y="704755"/>
                <a:ext cx="2178425" cy="145943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1 try: 0.9</a:t>
                </a:r>
              </a:p>
              <a:p>
                <a:pPr algn="ctr"/>
                <a:r>
                  <a:rPr lang="en-US" sz="2000" dirty="0"/>
                  <a:t>2 tries: 0.81</a:t>
                </a:r>
              </a:p>
              <a:p>
                <a:pPr algn="ctr"/>
                <a:r>
                  <a:rPr lang="en-US" sz="2000" dirty="0"/>
                  <a:t>10 tries: 0.349</a:t>
                </a:r>
              </a:p>
              <a:p>
                <a:pPr algn="ctr"/>
                <a:r>
                  <a:rPr lang="en-US" sz="2000" dirty="0"/>
                  <a:t>100 tries: 0.002%</a:t>
                </a:r>
              </a:p>
              <a:p>
                <a:pPr algn="ctr"/>
                <a:r>
                  <a:rPr lang="en-US" sz="2000" dirty="0"/>
                  <a:t>1000 tries: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52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E991AE2-F89F-1943-8668-707648BAB2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285" y="704755"/>
                <a:ext cx="2178425" cy="14594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432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4" y="3652606"/>
            <a:ext cx="1334518" cy="99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Zero-Knowledge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196C15B-5E5E-D84C-A2D9-708EC4723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29" y="873298"/>
            <a:ext cx="864052" cy="88830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2008562" y="2957370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008562" y="3592956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5" y="1966973"/>
            <a:ext cx="1334518" cy="990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74265" y="1935803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5396" y="1978742"/>
            <a:ext cx="943006" cy="9356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7094" y="3206225"/>
            <a:ext cx="356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Box 2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742023" y="3605101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rved Right Arrow 2"/>
          <p:cNvSpPr/>
          <p:nvPr/>
        </p:nvSpPr>
        <p:spPr>
          <a:xfrm>
            <a:off x="1766047" y="3390891"/>
            <a:ext cx="307572" cy="5356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154" y="3390891"/>
            <a:ext cx="130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154" y="3944889"/>
            <a:ext cx="1459893" cy="60462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237129" y="3652606"/>
            <a:ext cx="26895" cy="2739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1" y="4626668"/>
            <a:ext cx="362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permutation in </a:t>
            </a:r>
            <a:r>
              <a:rPr lang="en-US"/>
              <a:t>every round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6491" y="3632011"/>
            <a:ext cx="1003420" cy="103158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111146" y="3978936"/>
            <a:ext cx="1007256" cy="64773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00694" y="3639999"/>
            <a:ext cx="376222" cy="3469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83879" y="3633790"/>
            <a:ext cx="376222" cy="3469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957E51C-A74F-124A-95B3-82115AD74F80}"/>
                  </a:ext>
                </a:extLst>
              </p:cNvPr>
              <p:cNvSpPr/>
              <p:nvPr/>
            </p:nvSpPr>
            <p:spPr>
              <a:xfrm>
                <a:off x="6419285" y="704755"/>
                <a:ext cx="2178425" cy="145943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1 try: 0.9</a:t>
                </a:r>
              </a:p>
              <a:p>
                <a:pPr algn="ctr"/>
                <a:r>
                  <a:rPr lang="en-US" sz="2000" dirty="0"/>
                  <a:t>2 tries: 0.81</a:t>
                </a:r>
              </a:p>
              <a:p>
                <a:pPr algn="ctr"/>
                <a:r>
                  <a:rPr lang="en-US" sz="2000" dirty="0"/>
                  <a:t>10 tries: 0.349</a:t>
                </a:r>
              </a:p>
              <a:p>
                <a:pPr algn="ctr"/>
                <a:r>
                  <a:rPr lang="en-US" sz="2000" dirty="0"/>
                  <a:t>100 tries: 0.002%</a:t>
                </a:r>
              </a:p>
              <a:p>
                <a:pPr algn="ctr"/>
                <a:r>
                  <a:rPr lang="en-US" sz="2000" dirty="0"/>
                  <a:t>1000 tries: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52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957E51C-A74F-124A-95B3-82115AD74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285" y="704755"/>
                <a:ext cx="2178425" cy="14594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473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4" y="3652606"/>
            <a:ext cx="1334518" cy="990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Zero-Knowledge SUDOKU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650137-B6A4-5C47-A116-3638D5A85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429" y="873298"/>
            <a:ext cx="864052" cy="88830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2008562" y="2957370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008562" y="3592956"/>
            <a:ext cx="516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52" y="3571012"/>
            <a:ext cx="1459893" cy="60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5" y="1966973"/>
            <a:ext cx="1334518" cy="990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74265" y="1935803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75396" y="1978742"/>
            <a:ext cx="943006" cy="93568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7095" y="3206225"/>
            <a:ext cx="232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Row 4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742023" y="3605101"/>
            <a:ext cx="321164" cy="10215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154913" y="3652606"/>
            <a:ext cx="986109" cy="33727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138793" y="4062814"/>
            <a:ext cx="1002229" cy="5638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8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68" grpId="0" animBg="1"/>
      <p:bldP spid="71" grpId="0" animBg="1"/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923B4-169D-DD4C-AA97-FE31F9449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Definitions:  (2) Zero knowledge </a:t>
            </a:r>
            <a:r>
              <a:rPr lang="en-US" sz="1800" dirty="0"/>
              <a:t>(simplified)</a:t>
            </a:r>
            <a:endParaRPr 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F283CC-90BB-5B4F-9D7F-C2591124F3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14172"/>
                <a:ext cx="8578312" cy="4129328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(S, P, V) is </a:t>
                </a:r>
                <a:r>
                  <a:rPr lang="en-US" b="1" dirty="0"/>
                  <a:t>zero knowledge </a:t>
                </a:r>
                <a:r>
                  <a:rPr lang="en-US" dirty="0"/>
                  <a:t>if for every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∈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b/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proof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ea typeface="Roboto" panose="02000000000000000000" pitchFamily="2" charset="0"/>
                  </a:rPr>
                  <a:t>“reveals nothing” about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,  other than its existence</a:t>
                </a:r>
              </a:p>
              <a:p>
                <a:pPr marL="0" indent="0">
                  <a:spcBef>
                    <a:spcPts val="1926"/>
                  </a:spcBef>
                  <a:buNone/>
                </a:pPr>
                <a:r>
                  <a:rPr lang="en-US" dirty="0">
                    <a:ea typeface="Roboto" panose="02000000000000000000" pitchFamily="2" charset="0"/>
                  </a:rPr>
                  <a:t>What does it mean to “reveal nothing” ??</a:t>
                </a:r>
              </a:p>
              <a:p>
                <a:pPr marL="0" indent="0">
                  <a:spcBef>
                    <a:spcPts val="1926"/>
                  </a:spcBef>
                  <a:buNone/>
                  <a:tabLst>
                    <a:tab pos="1714500" algn="l"/>
                  </a:tabLst>
                </a:pPr>
                <a:r>
                  <a:rPr lang="en-US" b="1" dirty="0">
                    <a:ea typeface="Roboto" panose="02000000000000000000" pitchFamily="2" charset="0"/>
                  </a:rPr>
                  <a:t>Informal def</a:t>
                </a:r>
                <a:r>
                  <a:rPr lang="en-US" dirty="0">
                    <a:ea typeface="Roboto" panose="02000000000000000000" pitchFamily="2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 </a:t>
                </a:r>
                <a:r>
                  <a:rPr lang="en-US" dirty="0">
                    <a:ea typeface="Roboto" panose="02000000000000000000" pitchFamily="2" charset="0"/>
                  </a:rPr>
                  <a:t>“reveals nothing”  about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 if the verifier can</a:t>
                </a:r>
                <a:br>
                  <a:rPr lang="en-US" dirty="0">
                    <a:ea typeface="Roboto" panose="02000000000000000000" pitchFamily="2" charset="0"/>
                  </a:rPr>
                </a:br>
                <a:r>
                  <a:rPr lang="en-US" dirty="0">
                    <a:ea typeface="Roboto" panose="02000000000000000000" pitchFamily="2" charset="0"/>
                  </a:rPr>
                  <a:t>    generate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</a:t>
                </a:r>
                <a:r>
                  <a:rPr lang="en-US" b="1" dirty="0">
                    <a:ea typeface="Roboto" panose="02000000000000000000" pitchFamily="2" charset="0"/>
                  </a:rPr>
                  <a:t>by itself</a:t>
                </a:r>
                <a:r>
                  <a:rPr lang="en-US" dirty="0">
                    <a:ea typeface="Roboto" panose="02000000000000000000" pitchFamily="2" charset="0"/>
                  </a:rPr>
                  <a:t>     ⟹     it learned nothing new from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</a:t>
                </a:r>
              </a:p>
              <a:p>
                <a:pPr marL="0" indent="0">
                  <a:spcBef>
                    <a:spcPts val="1926"/>
                  </a:spcBef>
                  <a:buNone/>
                  <a:tabLst>
                    <a:tab pos="449263" algn="l"/>
                    <a:tab pos="1839913" algn="l"/>
                  </a:tabLst>
                </a:pPr>
                <a:r>
                  <a:rPr lang="en-US" dirty="0"/>
                  <a:t>(S, P, V) is </a:t>
                </a:r>
                <a:r>
                  <a:rPr lang="en-US" b="1" dirty="0"/>
                  <a:t>zero knowledge </a:t>
                </a:r>
                <a:r>
                  <a:rPr lang="en-US" dirty="0"/>
                  <a:t>if there is an efficient alg.</a:t>
                </a:r>
                <a:r>
                  <a:rPr lang="en-US" b="1" dirty="0"/>
                  <a:t>  Sim </a:t>
                </a:r>
                <a:br>
                  <a:rPr lang="en-US" b="1" dirty="0"/>
                </a:br>
                <a:r>
                  <a:rPr lang="en-US" b="1" dirty="0"/>
                  <a:t>	</a:t>
                </a:r>
                <a:r>
                  <a:rPr lang="en-US" dirty="0" err="1"/>
                  <a:t>s.t.</a:t>
                </a:r>
                <a:r>
                  <a:rPr lang="en-US" b="1" dirty="0"/>
                  <a:t>  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 ⇽ </a:t>
                </a:r>
                <a:r>
                  <a:rPr lang="en-US" b="1" i="1" dirty="0"/>
                  <a:t>Sim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)  “look like” the real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  and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.</a:t>
                </a:r>
              </a:p>
              <a:p>
                <a:pPr marL="0" indent="0">
                  <a:spcBef>
                    <a:spcPts val="3126"/>
                  </a:spcBef>
                  <a:buNone/>
                  <a:tabLst>
                    <a:tab pos="719138" algn="l"/>
                    <a:tab pos="1840706" algn="l"/>
                  </a:tabLst>
                </a:pPr>
                <a:r>
                  <a:rPr lang="en-US" dirty="0">
                    <a:cs typeface="Calibri" panose="020F0502020204030204" pitchFamily="34" charset="0"/>
                  </a:rPr>
                  <a:t>Main point:  </a:t>
                </a:r>
                <a:r>
                  <a:rPr lang="en-US" b="1" i="1" dirty="0">
                    <a:cs typeface="Calibri" panose="020F0502020204030204" pitchFamily="34" charset="0"/>
                  </a:rPr>
                  <a:t>Sim</a:t>
                </a:r>
                <a:r>
                  <a:rPr lang="en-US" dirty="0"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cs typeface="Calibri" panose="020F0502020204030204" pitchFamily="34" charset="0"/>
                  </a:rPr>
                  <a:t>,x) simulates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cs typeface="Calibri" panose="020F0502020204030204" pitchFamily="34" charset="0"/>
                  </a:rPr>
                  <a:t> without knowledge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dirty="0"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F283CC-90BB-5B4F-9D7F-C2591124F3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14172"/>
                <a:ext cx="8578312" cy="4129328"/>
              </a:xfrm>
              <a:blipFill>
                <a:blip r:embed="rId3"/>
                <a:stretch>
                  <a:fillRect l="-1183" t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5AFD857-8073-7B40-A612-81E36301CA67}"/>
              </a:ext>
            </a:extLst>
          </p:cNvPr>
          <p:cNvSpPr/>
          <p:nvPr/>
        </p:nvSpPr>
        <p:spPr>
          <a:xfrm>
            <a:off x="338079" y="2519918"/>
            <a:ext cx="8686800" cy="1771650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08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F955A7-0104-9740-B49B-58F329B16786}"/>
              </a:ext>
            </a:extLst>
          </p:cNvPr>
          <p:cNvSpPr/>
          <p:nvPr/>
        </p:nvSpPr>
        <p:spPr>
          <a:xfrm>
            <a:off x="1053186" y="3810710"/>
            <a:ext cx="7976509" cy="604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73DB62-EA8A-6944-BCB6-70B9E84F52A8}"/>
              </a:ext>
            </a:extLst>
          </p:cNvPr>
          <p:cNvSpPr/>
          <p:nvPr/>
        </p:nvSpPr>
        <p:spPr>
          <a:xfrm>
            <a:off x="1053187" y="2710546"/>
            <a:ext cx="7976509" cy="604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923B4-169D-DD4C-AA97-FE31F944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67" y="124919"/>
            <a:ext cx="8629647" cy="623097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Definitions:  (2) Zero knowledge </a:t>
            </a:r>
            <a:r>
              <a:rPr lang="en-US" sz="1800" dirty="0"/>
              <a:t>(simplified)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F283CC-90BB-5B4F-9D7F-C2591124F3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5734" y="1085851"/>
                <a:ext cx="8858250" cy="3495836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lnSpc>
                    <a:spcPts val="4050"/>
                  </a:lnSpc>
                  <a:spcBef>
                    <a:spcPts val="1776"/>
                  </a:spcBef>
                  <a:buNone/>
                </a:pPr>
                <a:r>
                  <a:rPr lang="en-US" b="1" u="sng" dirty="0">
                    <a:ea typeface="Roboto" panose="02000000000000000000" pitchFamily="2" charset="0"/>
                  </a:rPr>
                  <a:t>Formally</a:t>
                </a:r>
                <a:r>
                  <a:rPr lang="en-US" dirty="0">
                    <a:ea typeface="Roboto" panose="02000000000000000000" pitchFamily="2" charset="0"/>
                  </a:rPr>
                  <a:t>:   (S, P, V) is </a:t>
                </a:r>
                <a:r>
                  <a:rPr lang="en-US" sz="1500" dirty="0">
                    <a:ea typeface="Roboto" panose="02000000000000000000" pitchFamily="2" charset="0"/>
                  </a:rPr>
                  <a:t>(honest verifier)</a:t>
                </a:r>
                <a:r>
                  <a:rPr lang="en-US" dirty="0">
                    <a:ea typeface="Roboto" panose="02000000000000000000" pitchFamily="2" charset="0"/>
                  </a:rPr>
                  <a:t> </a:t>
                </a:r>
                <a:r>
                  <a:rPr lang="en-US" b="1" dirty="0">
                    <a:ea typeface="Roboto" panose="02000000000000000000" pitchFamily="2" charset="0"/>
                  </a:rPr>
                  <a:t>zero knowledge </a:t>
                </a:r>
                <a:r>
                  <a:rPr lang="en-US" dirty="0">
                    <a:ea typeface="Roboto" panose="02000000000000000000" pitchFamily="2" charset="0"/>
                  </a:rPr>
                  <a:t>for a circuit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𝐶</m:t>
                    </m:r>
                  </m:oMath>
                </a14:m>
                <a:r>
                  <a:rPr lang="en-US" dirty="0">
                    <a:ea typeface="Roboto" panose="02000000000000000000" pitchFamily="2" charset="0"/>
                  </a:rPr>
                  <a:t> </a:t>
                </a:r>
                <a:br>
                  <a:rPr lang="en-US" dirty="0">
                    <a:ea typeface="Roboto" panose="02000000000000000000" pitchFamily="2" charset="0"/>
                  </a:rPr>
                </a:br>
                <a:r>
                  <a:rPr lang="en-US" dirty="0">
                    <a:ea typeface="Roboto" panose="02000000000000000000" pitchFamily="2" charset="0"/>
                  </a:rPr>
                  <a:t>	if there is an efficient simulator  </a:t>
                </a:r>
                <a:r>
                  <a:rPr lang="en-US" b="1" i="1" dirty="0">
                    <a:ea typeface="Roboto" panose="02000000000000000000" pitchFamily="2" charset="0"/>
                  </a:rPr>
                  <a:t>Sim</a:t>
                </a:r>
                <a:r>
                  <a:rPr lang="en-US" dirty="0">
                    <a:ea typeface="Roboto" panose="02000000000000000000" pitchFamily="2" charset="0"/>
                  </a:rPr>
                  <a:t>  such that</a:t>
                </a:r>
                <a:br>
                  <a:rPr lang="en-US" dirty="0">
                    <a:ea typeface="Roboto" panose="02000000000000000000" pitchFamily="2" charset="0"/>
                  </a:rPr>
                </a:br>
                <a:r>
                  <a:rPr lang="en-US" dirty="0">
                    <a:ea typeface="Roboto" panose="02000000000000000000" pitchFamily="2" charset="0"/>
                  </a:rPr>
                  <a:t>	for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∈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b/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  </a:t>
                </a:r>
                <a:r>
                  <a:rPr lang="en-US" dirty="0" err="1"/>
                  <a:t>s.t.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   the distribution:</a:t>
                </a:r>
              </a:p>
              <a:p>
                <a:pPr marL="0" indent="0">
                  <a:spcBef>
                    <a:spcPts val="1176"/>
                  </a:spcBef>
                  <a:buNone/>
                </a:pPr>
                <a:r>
                  <a:rPr lang="en-US" dirty="0"/>
                  <a:t>		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baseline="-25000" dirty="0"/>
                  <a:t> 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):	 where  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 err="1"/>
                  <a:t>,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) ⇽ S(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) ,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⇽ P(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baseline="-25000" dirty="0"/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0" indent="0">
                  <a:spcBef>
                    <a:spcPts val="2076"/>
                  </a:spcBef>
                  <a:buNone/>
                </a:pPr>
                <a:r>
                  <a:rPr lang="en-US" dirty="0"/>
                  <a:t>	is indistinguishable from the distribution:</a:t>
                </a:r>
              </a:p>
              <a:p>
                <a:pPr marL="0" indent="0">
                  <a:spcBef>
                    <a:spcPts val="1176"/>
                  </a:spcBef>
                  <a:buNone/>
                </a:pPr>
                <a:r>
                  <a:rPr lang="en-US" dirty="0"/>
                  <a:t>		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):	 where  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) ⇽ </a:t>
                </a:r>
                <a:r>
                  <a:rPr lang="en-US" b="1" i="1" dirty="0"/>
                  <a:t>Sim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F283CC-90BB-5B4F-9D7F-C2591124F3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5734" y="1085851"/>
                <a:ext cx="8858250" cy="3495836"/>
              </a:xfrm>
              <a:blipFill>
                <a:blip r:embed="rId3"/>
                <a:stretch>
                  <a:fillRect l="-10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F07FDE-0150-274F-7A53-4FA5F191C5D1}"/>
                  </a:ext>
                </a:extLst>
              </p:cNvPr>
              <p:cNvSpPr txBox="1"/>
              <p:nvPr/>
            </p:nvSpPr>
            <p:spPr>
              <a:xfrm>
                <a:off x="206476" y="4640827"/>
                <a:ext cx="75320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  <a:cs typeface="Calibri" panose="020F0502020204030204" pitchFamily="34" charset="0"/>
                  </a:rPr>
                  <a:t>Main point:  </a:t>
                </a:r>
                <a:r>
                  <a:rPr lang="en-US" b="1" i="1" dirty="0">
                    <a:latin typeface="+mn-lt"/>
                    <a:cs typeface="Calibri" panose="020F0502020204030204" pitchFamily="34" charset="0"/>
                  </a:rPr>
                  <a:t>Sim</a:t>
                </a:r>
                <a:r>
                  <a:rPr lang="en-US" dirty="0">
                    <a:latin typeface="+mn-lt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+mn-lt"/>
                    <a:cs typeface="Calibri" panose="020F0502020204030204" pitchFamily="34" charset="0"/>
                  </a:rPr>
                  <a:t>,x) simulates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latin typeface="+mn-lt"/>
                    <a:cs typeface="Calibri" panose="020F0502020204030204" pitchFamily="34" charset="0"/>
                  </a:rPr>
                  <a:t> without knowledge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en-US" dirty="0">
                  <a:latin typeface="+mn-lt"/>
                  <a:ea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F07FDE-0150-274F-7A53-4FA5F191C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76" y="4640827"/>
                <a:ext cx="7532062" cy="461665"/>
              </a:xfrm>
              <a:prstGeom prst="rect">
                <a:avLst/>
              </a:prstGeom>
              <a:blipFill>
                <a:blip r:embed="rId4"/>
                <a:stretch>
                  <a:fillRect l="-1347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434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2F56-34C1-0F48-945C-7C685483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build a </a:t>
            </a:r>
            <a:r>
              <a:rPr lang="en-US" dirty="0" err="1"/>
              <a:t>zk</a:t>
            </a:r>
            <a:r>
              <a:rPr lang="en-US" dirty="0"/>
              <a:t>-SNARK?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4EAE6-03BA-FD4A-9C03-037E66BC4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55" y="1047751"/>
            <a:ext cx="8839200" cy="3695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Recall</a:t>
            </a:r>
            <a:r>
              <a:rPr lang="en-US" dirty="0"/>
              <a:t>:  prover generates a </a:t>
            </a:r>
            <a:r>
              <a:rPr lang="en-US" b="1" u="sng" dirty="0"/>
              <a:t>short</a:t>
            </a:r>
            <a:r>
              <a:rPr lang="en-US" dirty="0"/>
              <a:t> proof that is </a:t>
            </a:r>
            <a:r>
              <a:rPr lang="en-US" b="1" u="sng" dirty="0"/>
              <a:t>fast</a:t>
            </a:r>
            <a:r>
              <a:rPr lang="en-US" dirty="0"/>
              <a:t> to verify</a:t>
            </a:r>
          </a:p>
          <a:p>
            <a:pPr marL="0" indent="0">
              <a:spcBef>
                <a:spcPts val="1926"/>
              </a:spcBef>
              <a:buNone/>
            </a:pPr>
            <a:endParaRPr lang="en-US" dirty="0"/>
          </a:p>
          <a:p>
            <a:pPr marL="0" indent="0" algn="ctr">
              <a:spcBef>
                <a:spcPts val="1926"/>
              </a:spcBef>
              <a:buNone/>
            </a:pPr>
            <a:r>
              <a:rPr lang="en-US" dirty="0"/>
              <a:t>How to build a </a:t>
            </a:r>
            <a:r>
              <a:rPr lang="en-US" dirty="0" err="1"/>
              <a:t>zk</a:t>
            </a:r>
            <a:r>
              <a:rPr lang="en-US" dirty="0"/>
              <a:t>-SNARK ??</a:t>
            </a:r>
          </a:p>
          <a:p>
            <a:pPr marL="0" indent="0" algn="ctr">
              <a:spcBef>
                <a:spcPts val="1926"/>
              </a:spcBef>
              <a:buNone/>
            </a:pPr>
            <a:r>
              <a:rPr lang="en-US" dirty="0"/>
              <a:t>Later today and next lecture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08686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101261</TotalTime>
  <Words>3922</Words>
  <Application>Microsoft Macintosh PowerPoint</Application>
  <PresentationFormat>On-screen Show (16:9)</PresentationFormat>
  <Paragraphs>588</Paragraphs>
  <Slides>55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Cambria Math</vt:lpstr>
      <vt:lpstr>Courier New</vt:lpstr>
      <vt:lpstr>Merriweather</vt:lpstr>
      <vt:lpstr>Roboto</vt:lpstr>
      <vt:lpstr>Office Theme</vt:lpstr>
      <vt:lpstr>Zero Knowledge and Σ-protocols</vt:lpstr>
      <vt:lpstr>How to define “knowledge soundness” and “zero knowledge”?</vt:lpstr>
      <vt:lpstr>Definitions:  (1) knowledge sound</vt:lpstr>
      <vt:lpstr>Definitions:  (1) knowledge sound  (simplified)</vt:lpstr>
      <vt:lpstr>Definitions:  (2) Zero knowledge</vt:lpstr>
      <vt:lpstr>Zero-Knowledge SUDOKU </vt:lpstr>
      <vt:lpstr>Definitions:  (2) Zero knowledge (simplified)</vt:lpstr>
      <vt:lpstr>Definitions:  (2) Zero knowledge (simplified)</vt:lpstr>
      <vt:lpstr>How to build a zk-SNARK?</vt:lpstr>
      <vt:lpstr>Applications of SNARKs: (1)  Tornado cash:   a zk-based mixer</vt:lpstr>
      <vt:lpstr>Tornado Cash:  a ZK-mixer</vt:lpstr>
      <vt:lpstr>The tornado cash contract   (simplified)</vt:lpstr>
      <vt:lpstr>Tornado cash: deposit     (simplified)</vt:lpstr>
      <vt:lpstr>Tornado cash: deposit     (simplified)</vt:lpstr>
      <vt:lpstr>Tornado cash: deposit     (simplified)</vt:lpstr>
      <vt:lpstr>Tornado cash: deposit     (simplified)</vt:lpstr>
      <vt:lpstr>Tornado cash: withdrawal     (simplified)</vt:lpstr>
      <vt:lpstr>Tornado cash: withdrawal     (simplified)</vt:lpstr>
      <vt:lpstr>Tornado cash: withdrawal     (simplified)</vt:lpstr>
      <vt:lpstr>Tornado cash: withdrawal     (simplified)</vt:lpstr>
      <vt:lpstr>Tornado cash: withdrawal     (simplified)</vt:lpstr>
      <vt:lpstr>Who pays the withdrawal gas fee?</vt:lpstr>
      <vt:lpstr>Tornado Cash:  the UI</vt:lpstr>
      <vt:lpstr>Tornado trouble … U.S. sanctions</vt:lpstr>
      <vt:lpstr>Sanctions</vt:lpstr>
      <vt:lpstr>Designing a compliant Tornado??</vt:lpstr>
      <vt:lpstr>Designing a compliant Tornado??</vt:lpstr>
      <vt:lpstr>Designing a compliant Tornado??</vt:lpstr>
      <vt:lpstr>Other private Tx projects</vt:lpstr>
      <vt:lpstr>Σ-Protocols</vt:lpstr>
      <vt:lpstr>Schnorr Protocol</vt:lpstr>
      <vt:lpstr>Security: Special Soundness</vt:lpstr>
      <vt:lpstr>Schnorr is 2-Special-Sound</vt:lpstr>
      <vt:lpstr>Zero-Knowledge Simulator</vt:lpstr>
      <vt:lpstr>Schnorr is perfect zero-knowledge</vt:lpstr>
      <vt:lpstr>Making the proof non-interactive</vt:lpstr>
      <vt:lpstr>Making the proof non-interactive</vt:lpstr>
      <vt:lpstr>Review: arithmetic circuits</vt:lpstr>
      <vt:lpstr>Proving a Circuit with Sigma protocols</vt:lpstr>
      <vt:lpstr>Protocol is not a SNARK</vt:lpstr>
      <vt:lpstr>END  OF  LECTURE</vt:lpstr>
      <vt:lpstr>SUDOKU</vt:lpstr>
      <vt:lpstr>SUDOKU</vt:lpstr>
      <vt:lpstr>Zero-Knowledge SUDOKU </vt:lpstr>
      <vt:lpstr>Zero-Knowledge SUDOKU</vt:lpstr>
      <vt:lpstr>Zero-Knowledge SUDOKU </vt:lpstr>
      <vt:lpstr>Zero-Knowledge SUDOKU </vt:lpstr>
      <vt:lpstr>Zero-Knowledge SUDOKU </vt:lpstr>
      <vt:lpstr>Zero-Knowledge SUDOKU </vt:lpstr>
      <vt:lpstr>Zero-Knowledge SUDOKU Analysis </vt:lpstr>
      <vt:lpstr>Zero-Knowledge SUDOKU Amplifying</vt:lpstr>
      <vt:lpstr>Problem: Bob learns solution </vt:lpstr>
      <vt:lpstr>Zero-Knowledge</vt:lpstr>
      <vt:lpstr>Zero-Knowledge</vt:lpstr>
      <vt:lpstr>Zero-Knowledge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Monica Lam</dc:creator>
  <cp:lastModifiedBy>Benedikt Buenz</cp:lastModifiedBy>
  <cp:revision>1289</cp:revision>
  <cp:lastPrinted>2015-09-20T23:02:57Z</cp:lastPrinted>
  <dcterms:created xsi:type="dcterms:W3CDTF">2010-10-17T19:58:05Z</dcterms:created>
  <dcterms:modified xsi:type="dcterms:W3CDTF">2024-04-01T13:53:47Z</dcterms:modified>
</cp:coreProperties>
</file>