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352" r:id="rId2"/>
    <p:sldId id="1982" r:id="rId3"/>
    <p:sldId id="1801" r:id="rId4"/>
    <p:sldId id="1805" r:id="rId5"/>
    <p:sldId id="1707" r:id="rId6"/>
    <p:sldId id="1806" r:id="rId7"/>
    <p:sldId id="1718" r:id="rId8"/>
    <p:sldId id="1807" r:id="rId9"/>
    <p:sldId id="1802" r:id="rId10"/>
    <p:sldId id="1719" r:id="rId11"/>
    <p:sldId id="1870" r:id="rId12"/>
    <p:sldId id="1636" r:id="rId13"/>
    <p:sldId id="1865" r:id="rId14"/>
    <p:sldId id="1874" r:id="rId15"/>
    <p:sldId id="1876" r:id="rId16"/>
    <p:sldId id="1877" r:id="rId17"/>
    <p:sldId id="1803" r:id="rId18"/>
    <p:sldId id="1891" r:id="rId19"/>
    <p:sldId id="1890" r:id="rId20"/>
    <p:sldId id="1892" r:id="rId21"/>
    <p:sldId id="1883" r:id="rId22"/>
    <p:sldId id="1889" r:id="rId23"/>
    <p:sldId id="1804" r:id="rId24"/>
    <p:sldId id="1800" r:id="rId25"/>
    <p:sldId id="1722" r:id="rId26"/>
    <p:sldId id="1670" r:id="rId27"/>
    <p:sldId id="1605" r:id="rId28"/>
    <p:sldId id="1675" r:id="rId29"/>
    <p:sldId id="1676" r:id="rId30"/>
    <p:sldId id="1845" r:id="rId31"/>
    <p:sldId id="1846" r:id="rId32"/>
    <p:sldId id="1847" r:id="rId33"/>
    <p:sldId id="1651" r:id="rId34"/>
    <p:sldId id="1671" r:id="rId35"/>
    <p:sldId id="1989" r:id="rId36"/>
    <p:sldId id="1848" r:id="rId37"/>
    <p:sldId id="1738" r:id="rId38"/>
    <p:sldId id="1787" r:id="rId39"/>
    <p:sldId id="1796" r:id="rId40"/>
    <p:sldId id="1990" r:id="rId41"/>
    <p:sldId id="1788" r:id="rId42"/>
    <p:sldId id="1789" r:id="rId43"/>
    <p:sldId id="1850" r:id="rId44"/>
    <p:sldId id="1791" r:id="rId45"/>
    <p:sldId id="1792" r:id="rId46"/>
    <p:sldId id="1793" r:id="rId47"/>
    <p:sldId id="1741" r:id="rId48"/>
    <p:sldId id="1742" r:id="rId49"/>
    <p:sldId id="1759" r:id="rId50"/>
    <p:sldId id="1744" r:id="rId51"/>
    <p:sldId id="1747" r:id="rId52"/>
    <p:sldId id="1762" r:id="rId53"/>
    <p:sldId id="1766" r:id="rId54"/>
    <p:sldId id="1750" r:id="rId55"/>
    <p:sldId id="1752" r:id="rId56"/>
    <p:sldId id="1763" r:id="rId57"/>
    <p:sldId id="1765" r:id="rId58"/>
    <p:sldId id="1753" r:id="rId59"/>
    <p:sldId id="1754" r:id="rId60"/>
    <p:sldId id="1764" r:id="rId61"/>
    <p:sldId id="1730" r:id="rId62"/>
    <p:sldId id="1797" r:id="rId63"/>
    <p:sldId id="1770" r:id="rId64"/>
    <p:sldId id="1798" r:id="rId65"/>
    <p:sldId id="1799" r:id="rId66"/>
    <p:sldId id="1991" r:id="rId67"/>
    <p:sldId id="1849" r:id="rId68"/>
    <p:sldId id="1633" r:id="rId69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181818"/>
    <a:srgbClr val="9A0000"/>
    <a:srgbClr val="3025FF"/>
    <a:srgbClr val="AD0000"/>
    <a:srgbClr val="96060B"/>
    <a:srgbClr val="CAC9CA"/>
    <a:srgbClr val="848384"/>
    <a:srgbClr val="353535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4" autoAdjust="0"/>
    <p:restoredTop sz="87185" autoAdjust="0"/>
  </p:normalViewPr>
  <p:slideViewPr>
    <p:cSldViewPr snapToGrid="0">
      <p:cViewPr varScale="1">
        <p:scale>
          <a:sx n="138" d="100"/>
          <a:sy n="138" d="100"/>
        </p:scale>
        <p:origin x="176" y="2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6" d="100"/>
          <a:sy n="126" d="100"/>
        </p:scale>
        <p:origin x="2448" y="1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 User </a:t>
            </a:r>
            <a:r>
              <a:rPr lang="en-US" dirty="0" err="1"/>
              <a:t>timezone</a:t>
            </a:r>
            <a:r>
              <a:rPr lang="en-US" dirty="0"/>
              <a:t> can be inferred.   My travel schedule can result in linking.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41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Honest verifier because we are assuming S is honest  (treating S as part o the verifier).</a:t>
            </a:r>
          </a:p>
          <a:p>
            <a:r>
              <a:rPr lang="en-US" dirty="0"/>
              <a:t>Note:  this definition means that (</a:t>
            </a:r>
            <a:r>
              <a:rPr lang="en-US" dirty="0" err="1"/>
              <a:t>Sp</a:t>
            </a:r>
            <a:r>
              <a:rPr lang="en-US" dirty="0"/>
              <a:t>, </a:t>
            </a:r>
            <a:r>
              <a:rPr lang="en-US" dirty="0" err="1"/>
              <a:t>Sv</a:t>
            </a:r>
            <a:r>
              <a:rPr lang="en-US" dirty="0"/>
              <a:t>) are only good for a single proof.   The correct definition gives (</a:t>
            </a:r>
            <a:r>
              <a:rPr lang="en-US" dirty="0" err="1"/>
              <a:t>Sp</a:t>
            </a:r>
            <a:r>
              <a:rPr lang="en-US" dirty="0"/>
              <a:t>, </a:t>
            </a:r>
            <a:r>
              <a:rPr lang="en-US" dirty="0" err="1"/>
              <a:t>Sv</a:t>
            </a:r>
            <a:r>
              <a:rPr lang="en-US" dirty="0"/>
              <a:t>) as input to Sim, but then it is not clear what is Sim’s advantage.   Sim can program the random oracle, but we are not at a point where we can explain that.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64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Honest verifier because we are assuming S is honest  (treating S as part o the verifier)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6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Alice deposits and withdraws  1547.3 DAI  then that creates a link between the deposit and the withdrawal events.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6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 one Tx per block.   Alice needs to know what leaf her coin will occupy.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41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Observer:  Alice owns C4.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05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does not reveal which coin is being spent.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96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proves “I know some leaf in the coins tree whose nullifier is </a:t>
            </a:r>
            <a:r>
              <a:rPr lang="en-US" dirty="0" err="1"/>
              <a:t>nf</a:t>
            </a:r>
            <a:r>
              <a:rPr lang="en-US" dirty="0"/>
              <a:t>”.  He does not which coin is being spent, which is why C3 is part of the secret witness.</a:t>
            </a:r>
          </a:p>
          <a:p>
            <a:r>
              <a:rPr lang="en-US" dirty="0"/>
              <a:t>Tornado uses Groth16.     </a:t>
            </a:r>
            <a:r>
              <a:rPr lang="en-US" dirty="0" err="1"/>
              <a:t>Lava.cash</a:t>
            </a:r>
            <a:r>
              <a:rPr lang="en-US" dirty="0"/>
              <a:t> (same thing on Solana) uses </a:t>
            </a:r>
            <a:r>
              <a:rPr lang="en-US" dirty="0" err="1"/>
              <a:t>zk</a:t>
            </a:r>
            <a:r>
              <a:rPr lang="en-US" dirty="0"/>
              <a:t>-STARKs.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6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proves “I know some leaf in the coins tree whose nullifier is </a:t>
            </a:r>
            <a:r>
              <a:rPr lang="en-US" dirty="0" err="1"/>
              <a:t>nf</a:t>
            </a:r>
            <a:r>
              <a:rPr lang="en-US" dirty="0"/>
              <a:t>”.  He does not which coin is being spent, which is why C3 is part of the secret witness.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04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can be </a:t>
            </a:r>
            <a:r>
              <a:rPr lang="en-US" dirty="0" err="1"/>
              <a:t>payed</a:t>
            </a:r>
            <a:r>
              <a:rPr lang="en-US" dirty="0"/>
              <a:t> by a </a:t>
            </a:r>
            <a:r>
              <a:rPr lang="en-US" dirty="0" err="1"/>
              <a:t>relayer</a:t>
            </a:r>
            <a:r>
              <a:rPr lang="en-US" dirty="0"/>
              <a:t>, so that Bob’s account is not recorded.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build clusters of linked addresses.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0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 that H1 is collision resistant.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1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Discourages bad behavior in Tornado:  the funds of sanctioned addressed become trapped inside Tornado.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5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pk to use.   How to control access to the secret key </a:t>
            </a:r>
            <a:r>
              <a:rPr lang="en-US" dirty="0" err="1"/>
              <a:t>sk</a:t>
            </a:r>
            <a:r>
              <a:rPr lang="en-US" dirty="0"/>
              <a:t>?    What if </a:t>
            </a:r>
            <a:r>
              <a:rPr lang="en-US" dirty="0" err="1"/>
              <a:t>sk</a:t>
            </a:r>
            <a:r>
              <a:rPr lang="en-US" dirty="0"/>
              <a:t> is lost or stolen?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6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/abs/2205.13882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8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participants knows which mix address is theirs, but knows nothing about the other mix addresses.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9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Knowledge is stronger the soundness.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80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 |C| is bigger than log |w|, so this is not as strict as requiring proof size to be log |w|.   In many SNARKs, proof size and verify time is independent of |C| or |w|.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A6495-08A5-4780-AF01-64577BB694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trusted setup:   log-size proof.       but shorter  Sp.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69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trusted setup:   log-size proof.       but shorter  Sp.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2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trusted setup:   log-size proof.       but shorter  Sp.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9.png"/><Relationship Id="rId4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Relationship Id="rId9" Type="http://schemas.openxmlformats.org/officeDocument/2006/relationships/image" Target="../media/image2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10.png"/><Relationship Id="rId4" Type="http://schemas.openxmlformats.org/officeDocument/2006/relationships/image" Target="../media/image35.png"/><Relationship Id="rId9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4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home.treasury.gov/policy-issues/financial-sanctions/faqs/added/2022-09-13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582" y="1558586"/>
            <a:ext cx="8502354" cy="1311032"/>
          </a:xfrm>
        </p:spPr>
        <p:txBody>
          <a:bodyPr>
            <a:noAutofit/>
          </a:bodyPr>
          <a:lstStyle/>
          <a:p>
            <a:pPr>
              <a:lnSpc>
                <a:spcPts val="5040"/>
              </a:lnSpc>
              <a:spcBef>
                <a:spcPts val="0"/>
              </a:spcBef>
            </a:pPr>
            <a:r>
              <a:rPr lang="en-US" dirty="0"/>
              <a:t>Privacy and Zero Knowledge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110311"/>
            <a:ext cx="9143999" cy="12235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Benedikt </a:t>
            </a:r>
            <a:r>
              <a:rPr lang="en-US" dirty="0" err="1">
                <a:solidFill>
                  <a:schemeClr val="tx1"/>
                </a:solidFill>
              </a:rPr>
              <a:t>Bünz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New York University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35209-BD31-5946-A1AE-6D4B7B52D381}"/>
              </a:ext>
            </a:extLst>
          </p:cNvPr>
          <p:cNvGrpSpPr/>
          <p:nvPr/>
        </p:nvGrpSpPr>
        <p:grpSpPr>
          <a:xfrm>
            <a:off x="1503119" y="207519"/>
            <a:ext cx="6269280" cy="999588"/>
            <a:chOff x="479862" y="185646"/>
            <a:chExt cx="6269280" cy="999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EC6456-65FF-AE4F-BF1C-E2E0C33D64E8}"/>
                </a:ext>
              </a:extLst>
            </p:cNvPr>
            <p:cNvSpPr txBox="1"/>
            <p:nvPr/>
          </p:nvSpPr>
          <p:spPr>
            <a:xfrm>
              <a:off x="2066456" y="185646"/>
              <a:ext cx="2727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>
                  <a:effectLst/>
                  <a:latin typeface="Roboto" panose="02000000000000000000" pitchFamily="2" charset="0"/>
                </a:rPr>
                <a:t>CSCI-GA </a:t>
              </a:r>
              <a:r>
                <a:rPr lang="en-US" dirty="0"/>
                <a:t>3033-107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82417-0D84-1647-8BC9-3591C6CAE862}"/>
                </a:ext>
              </a:extLst>
            </p:cNvPr>
            <p:cNvSpPr txBox="1"/>
            <p:nvPr/>
          </p:nvSpPr>
          <p:spPr>
            <a:xfrm>
              <a:off x="479862" y="723569"/>
              <a:ext cx="6269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n-lt"/>
                </a:rPr>
                <a:t>https://</a:t>
              </a:r>
              <a:r>
                <a:rPr lang="en-US" b="1" dirty="0" err="1">
                  <a:latin typeface="+mn-lt"/>
                </a:rPr>
                <a:t>brightspace.nyu.edu</a:t>
              </a:r>
              <a:r>
                <a:rPr lang="en-US" b="1" dirty="0">
                  <a:latin typeface="+mn-lt"/>
                </a:rPr>
                <a:t>/d2l/home/353819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BFE6-3D5B-1846-A7E5-4403941A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Bitcoin?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9F67FC-77B8-244E-BE39-333AA80320BA}"/>
              </a:ext>
            </a:extLst>
          </p:cNvPr>
          <p:cNvGrpSpPr/>
          <p:nvPr/>
        </p:nvGrpSpPr>
        <p:grpSpPr>
          <a:xfrm>
            <a:off x="1" y="914401"/>
            <a:ext cx="8796305" cy="2001608"/>
            <a:chOff x="0" y="1219200"/>
            <a:chExt cx="11728407" cy="26688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CFABED-DBAC-874B-8539-74DEA252D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687"/>
            <a:stretch/>
          </p:blipFill>
          <p:spPr>
            <a:xfrm>
              <a:off x="0" y="1219200"/>
              <a:ext cx="11728407" cy="266881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38B068-86A7-4440-B1A8-0CF6E09F5B25}"/>
                </a:ext>
              </a:extLst>
            </p:cNvPr>
            <p:cNvSpPr/>
            <p:nvPr/>
          </p:nvSpPr>
          <p:spPr>
            <a:xfrm>
              <a:off x="8991600" y="1371600"/>
              <a:ext cx="2133600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4A80A2-418F-734A-B093-4152B554AC76}"/>
                </a:ext>
              </a:extLst>
            </p:cNvPr>
            <p:cNvSpPr/>
            <p:nvPr/>
          </p:nvSpPr>
          <p:spPr>
            <a:xfrm>
              <a:off x="7696200" y="3238500"/>
              <a:ext cx="3429000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51A2EC9-EF33-BB4C-B343-FEC45929C075}"/>
                </a:ext>
              </a:extLst>
            </p:cNvPr>
            <p:cNvCxnSpPr/>
            <p:nvPr/>
          </p:nvCxnSpPr>
          <p:spPr>
            <a:xfrm flipH="1" flipV="1">
              <a:off x="3048000" y="2971800"/>
              <a:ext cx="3810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3BF6301-4025-FB4E-89B5-C7A91C929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5800" y="2938462"/>
              <a:ext cx="0" cy="490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D5DF3-12F0-EC4E-8FF9-DFC2D71500BA}"/>
                </a:ext>
              </a:extLst>
            </p:cNvPr>
            <p:cNvSpPr txBox="1"/>
            <p:nvPr/>
          </p:nvSpPr>
          <p:spPr>
            <a:xfrm>
              <a:off x="2286000" y="3352800"/>
              <a:ext cx="29891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from addresses    amounts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26FC006-E175-AF46-B458-FD41B9920387}"/>
                </a:ext>
              </a:extLst>
            </p:cNvPr>
            <p:cNvCxnSpPr/>
            <p:nvPr/>
          </p:nvCxnSpPr>
          <p:spPr>
            <a:xfrm flipH="1" flipV="1">
              <a:off x="8400722" y="2970435"/>
              <a:ext cx="3810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D36BE7E-EAAC-A14A-BF77-87455B553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9400" y="2937097"/>
              <a:ext cx="0" cy="490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90FC9D-625B-DF4A-B710-5CECAD727016}"/>
                </a:ext>
              </a:extLst>
            </p:cNvPr>
            <p:cNvSpPr txBox="1"/>
            <p:nvPr/>
          </p:nvSpPr>
          <p:spPr>
            <a:xfrm>
              <a:off x="7924800" y="3351435"/>
              <a:ext cx="33370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to addresses               amounts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4649E36-528A-A744-BFBD-EE34C6354C9F}"/>
              </a:ext>
            </a:extLst>
          </p:cNvPr>
          <p:cNvSpPr txBox="1"/>
          <p:nvPr/>
        </p:nvSpPr>
        <p:spPr>
          <a:xfrm>
            <a:off x="5671948" y="3430269"/>
            <a:ext cx="335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Transaction data can be used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link an address to a physical identity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			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chainalysis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8BBF99-6CBB-5349-8904-999E5DC53CBC}"/>
              </a:ext>
            </a:extLst>
          </p:cNvPr>
          <p:cNvGrpSpPr/>
          <p:nvPr/>
        </p:nvGrpSpPr>
        <p:grpSpPr>
          <a:xfrm>
            <a:off x="138264" y="3201759"/>
            <a:ext cx="5447073" cy="1770291"/>
            <a:chOff x="433435" y="4269011"/>
            <a:chExt cx="7262765" cy="236038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D9DF36C-273A-D648-AF6A-843C13122EF3}"/>
                </a:ext>
              </a:extLst>
            </p:cNvPr>
            <p:cNvGrpSpPr/>
            <p:nvPr/>
          </p:nvGrpSpPr>
          <p:grpSpPr>
            <a:xfrm>
              <a:off x="454448" y="4450289"/>
              <a:ext cx="7241752" cy="2076861"/>
              <a:chOff x="4724401" y="4451870"/>
              <a:chExt cx="7241752" cy="207686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038D8E-6D48-3E4C-99F2-8131E440564F}"/>
                  </a:ext>
                </a:extLst>
              </p:cNvPr>
              <p:cNvSpPr txBox="1"/>
              <p:nvPr/>
            </p:nvSpPr>
            <p:spPr>
              <a:xfrm>
                <a:off x="5379309" y="4990355"/>
                <a:ext cx="5956232" cy="49244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/>
                  <a:t>Inputs: A1:4,   A2: 5           out:  B:6,   A3:3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F59C7C-D34B-5F42-80A6-C4B2EFFF54A0}"/>
                  </a:ext>
                </a:extLst>
              </p:cNvPr>
              <p:cNvSpPr txBox="1"/>
              <p:nvPr/>
            </p:nvSpPr>
            <p:spPr>
              <a:xfrm>
                <a:off x="4724401" y="4451870"/>
                <a:ext cx="724175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Alice can have many addresses (creating address is free)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2E3DCE-BAB3-A84F-AC3B-BAD496D269D4}"/>
                  </a:ext>
                </a:extLst>
              </p:cNvPr>
              <p:cNvSpPr txBox="1"/>
              <p:nvPr/>
            </p:nvSpPr>
            <p:spPr>
              <a:xfrm>
                <a:off x="5749627" y="5951571"/>
                <a:ext cx="23642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Alice’s addresses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CD8CB24-BE8B-E24B-A159-DCAE20E637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7647" y="5381317"/>
                <a:ext cx="197895" cy="5135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22AEF72-AAC9-724E-B66D-F3BAEFFEFE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9361" y="5379177"/>
                <a:ext cx="195556" cy="5081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37559D3-21D0-8B4C-A5E7-7988067E2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192" y="5399222"/>
                <a:ext cx="2371420" cy="53475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98C6DC1-749E-074F-8B00-E027435B446D}"/>
                  </a:ext>
                </a:extLst>
              </p:cNvPr>
              <p:cNvSpPr txBox="1"/>
              <p:nvPr/>
            </p:nvSpPr>
            <p:spPr>
              <a:xfrm>
                <a:off x="9601893" y="5412394"/>
                <a:ext cx="2364260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>
                    <a:latin typeface="+mn-lt"/>
                  </a:rPr>
                  <a:t>Change address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AD2FE3-EEF4-7F4B-A406-F893C48FC483}"/>
                  </a:ext>
                </a:extLst>
              </p:cNvPr>
              <p:cNvSpPr txBox="1"/>
              <p:nvPr/>
            </p:nvSpPr>
            <p:spPr>
              <a:xfrm>
                <a:off x="8536596" y="6036288"/>
                <a:ext cx="23642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Bob’s address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DF7A1AC-37B6-9345-B971-0BA7C0592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7797" y="5391343"/>
                <a:ext cx="232905" cy="687779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441251B-26AC-3045-9ACD-E08E4BF3D7F9}"/>
                </a:ext>
              </a:extLst>
            </p:cNvPr>
            <p:cNvSpPr/>
            <p:nvPr/>
          </p:nvSpPr>
          <p:spPr>
            <a:xfrm>
              <a:off x="433435" y="4269011"/>
              <a:ext cx="7241753" cy="23603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334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an addresses to an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4E27-CFAB-3C46-8BA3-581929C9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80" y="1665241"/>
            <a:ext cx="8773297" cy="3478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Alice buys a book from a merchant:</a:t>
            </a:r>
          </a:p>
          <a:p>
            <a:r>
              <a:rPr lang="en-US" sz="2400" dirty="0"/>
              <a:t>Alice learns one of merchant’s address (B)</a:t>
            </a:r>
          </a:p>
          <a:p>
            <a:r>
              <a:rPr lang="en-US" sz="2400" dirty="0"/>
              <a:t>Merchant links three addresses to Alice  </a:t>
            </a:r>
            <a:r>
              <a:rPr lang="en-US" sz="2000" dirty="0"/>
              <a:t>(A1, A2, A3)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sz="2400" dirty="0"/>
              <a:t>Alice uses an exchange  (</a:t>
            </a:r>
            <a:r>
              <a:rPr lang="en-US" sz="2000" dirty="0">
                <a:latin typeface="+mn-lt"/>
              </a:rPr>
              <a:t>ETH </a:t>
            </a:r>
            <a:r>
              <a:rPr lang="en-US" sz="2000" dirty="0">
                <a:latin typeface="+mn-lt"/>
                <a:sym typeface="Wingdings" pitchFamily="2" charset="2"/>
              </a:rPr>
              <a:t>↔︎ USD</a:t>
            </a:r>
            <a:r>
              <a:rPr lang="en-US" sz="2000" dirty="0">
                <a:sym typeface="Wingdings" pitchFamily="2" charset="2"/>
              </a:rPr>
              <a:t>)</a:t>
            </a:r>
            <a:endParaRPr lang="en-US" sz="2400" dirty="0"/>
          </a:p>
          <a:p>
            <a:r>
              <a:rPr lang="en-US" sz="2400" dirty="0"/>
              <a:t>BSA:   a US exchange must do KYC   (know your customer)</a:t>
            </a:r>
          </a:p>
          <a:p>
            <a:pPr marL="57150" indent="0">
              <a:buNone/>
            </a:pPr>
            <a:r>
              <a:rPr lang="en-US" sz="2400" dirty="0"/>
              <a:t>			… collect and verify Alice’s ID</a:t>
            </a:r>
          </a:p>
          <a:p>
            <a:r>
              <a:rPr lang="en-US" sz="2400" dirty="0"/>
              <a:t>Exchange links Alice to her addresses  </a:t>
            </a:r>
            <a:r>
              <a:rPr lang="en-US" sz="2000" dirty="0"/>
              <a:t>(A1, A2, A3)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1CBE2-56D2-CB4F-9951-9DA1ECD424D7}"/>
              </a:ext>
            </a:extLst>
          </p:cNvPr>
          <p:cNvSpPr txBox="1"/>
          <p:nvPr/>
        </p:nvSpPr>
        <p:spPr>
          <a:xfrm>
            <a:off x="1336124" y="913336"/>
            <a:ext cx="592008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dirty="0">
                <a:latin typeface="+mn-lt"/>
              </a:rPr>
              <a:t>nputs: A1: 4,  A2: 5           outputs: B: 6,  A3: 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8C69CB-8437-0604-0162-582BBCD5CE7E}"/>
              </a:ext>
            </a:extLst>
          </p:cNvPr>
          <p:cNvCxnSpPr/>
          <p:nvPr/>
        </p:nvCxnSpPr>
        <p:spPr>
          <a:xfrm>
            <a:off x="88490" y="3116826"/>
            <a:ext cx="89866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2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150F-F8FD-1745-9770-313E2D90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>
                <a:latin typeface="+mn-lt"/>
              </a:rPr>
              <a:t>At the network layer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EFE98-B206-CC44-923F-80B40E0F5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37" y="2999502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FB1CC-7118-B04A-8227-868E0A6A2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6" y="2070545"/>
            <a:ext cx="584280" cy="864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AA9B7-40D9-5B49-A50F-E8B004262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5985" y="3880619"/>
            <a:ext cx="584281" cy="864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E98F0C-6EC9-3F44-9A8F-0143AE244C2E}"/>
              </a:ext>
            </a:extLst>
          </p:cNvPr>
          <p:cNvSpPr/>
          <p:nvPr/>
        </p:nvSpPr>
        <p:spPr>
          <a:xfrm>
            <a:off x="1452049" y="2307291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04C63-93E4-C342-9C32-CE59FC95DF36}"/>
              </a:ext>
            </a:extLst>
          </p:cNvPr>
          <p:cNvSpPr/>
          <p:nvPr/>
        </p:nvSpPr>
        <p:spPr>
          <a:xfrm>
            <a:off x="1460776" y="3228634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34A96-3DC7-7C40-A3E5-7A2607C51B4E}"/>
              </a:ext>
            </a:extLst>
          </p:cNvPr>
          <p:cNvSpPr/>
          <p:nvPr/>
        </p:nvSpPr>
        <p:spPr>
          <a:xfrm>
            <a:off x="1460775" y="4091431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EEF96-561B-1E46-BC5C-5F7F73F63DCE}"/>
              </a:ext>
            </a:extLst>
          </p:cNvPr>
          <p:cNvSpPr txBox="1"/>
          <p:nvPr/>
        </p:nvSpPr>
        <p:spPr>
          <a:xfrm>
            <a:off x="182521" y="2236427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A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4966CD-1A50-A44F-B951-C30FA774434B}"/>
              </a:ext>
            </a:extLst>
          </p:cNvPr>
          <p:cNvSpPr txBox="1"/>
          <p:nvPr/>
        </p:nvSpPr>
        <p:spPr>
          <a:xfrm>
            <a:off x="182521" y="3176908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B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07B1B9-8DCE-9843-9CB1-73B4DCBDDFBE}"/>
              </a:ext>
            </a:extLst>
          </p:cNvPr>
          <p:cNvSpPr txBox="1"/>
          <p:nvPr/>
        </p:nvSpPr>
        <p:spPr>
          <a:xfrm>
            <a:off x="182521" y="4136109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C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E36523-3498-F149-8F50-ABB20D72AA14}"/>
              </a:ext>
            </a:extLst>
          </p:cNvPr>
          <p:cNvSpPr txBox="1"/>
          <p:nvPr/>
        </p:nvSpPr>
        <p:spPr>
          <a:xfrm>
            <a:off x="6402654" y="4313037"/>
            <a:ext cx="176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P2P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477CC-B30D-D347-B305-8A669ED6239F}"/>
              </a:ext>
            </a:extLst>
          </p:cNvPr>
          <p:cNvGrpSpPr/>
          <p:nvPr/>
        </p:nvGrpSpPr>
        <p:grpSpPr>
          <a:xfrm>
            <a:off x="4515079" y="1679744"/>
            <a:ext cx="4268397" cy="2660904"/>
            <a:chOff x="4515079" y="1512595"/>
            <a:chExt cx="4268397" cy="26645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AB2539-9B36-B946-BAEC-50AC3DED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106" y="2986416"/>
              <a:ext cx="1190746" cy="11907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BA95BE-77A2-0A4D-9AB1-F49F428B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026" y="1544769"/>
              <a:ext cx="1190746" cy="11907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A0DD83-2B78-7744-BA3F-9E3FB708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730" y="2280678"/>
              <a:ext cx="1190746" cy="1190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B51E5A-1E31-5649-AA39-7BC691F5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079" y="2267124"/>
              <a:ext cx="1190746" cy="119074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6E29B2-2118-BE45-A0B2-824264745F57}"/>
                </a:ext>
              </a:extLst>
            </p:cNvPr>
            <p:cNvSpPr/>
            <p:nvPr/>
          </p:nvSpPr>
          <p:spPr>
            <a:xfrm>
              <a:off x="4572000" y="1512595"/>
              <a:ext cx="4114799" cy="26422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E6B3491-9BE2-2647-AD35-62A10F68B7D3}"/>
              </a:ext>
            </a:extLst>
          </p:cNvPr>
          <p:cNvCxnSpPr/>
          <p:nvPr/>
        </p:nvCxnSpPr>
        <p:spPr>
          <a:xfrm flipV="1">
            <a:off x="1919228" y="2151234"/>
            <a:ext cx="4114798" cy="29659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2A45C2-E2A2-F543-AF94-C4931AEA48D1}"/>
              </a:ext>
            </a:extLst>
          </p:cNvPr>
          <p:cNvCxnSpPr>
            <a:cxnSpLocks/>
          </p:cNvCxnSpPr>
          <p:nvPr/>
        </p:nvCxnSpPr>
        <p:spPr>
          <a:xfrm flipV="1">
            <a:off x="1919228" y="3897383"/>
            <a:ext cx="4119601" cy="32300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702FD8-FD6E-3244-8717-AD164B329B7B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865229" y="3353628"/>
            <a:ext cx="4111877" cy="39246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ular Callout 55">
            <a:extLst>
              <a:ext uri="{FF2B5EF4-FFF2-40B4-BE49-F238E27FC236}">
                <a16:creationId xmlns:a16="http://schemas.microsoft.com/office/drawing/2014/main" id="{23014621-25FA-4245-8BAC-8989AECA1C27}"/>
              </a:ext>
            </a:extLst>
          </p:cNvPr>
          <p:cNvSpPr/>
          <p:nvPr/>
        </p:nvSpPr>
        <p:spPr>
          <a:xfrm>
            <a:off x="2334831" y="2552439"/>
            <a:ext cx="1641796" cy="612648"/>
          </a:xfrm>
          <a:prstGeom prst="wedgeRoundRectCallout">
            <a:avLst>
              <a:gd name="adj1" fmla="val -80727"/>
              <a:gd name="adj2" fmla="val 59198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signed Tx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53F4C2-A04B-904E-AB9B-4392468C8651}"/>
              </a:ext>
            </a:extLst>
          </p:cNvPr>
          <p:cNvSpPr txBox="1"/>
          <p:nvPr/>
        </p:nvSpPr>
        <p:spPr>
          <a:xfrm>
            <a:off x="154583" y="1508058"/>
            <a:ext cx="138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end users</a:t>
            </a:r>
          </a:p>
        </p:txBody>
      </p:sp>
      <p:pic>
        <p:nvPicPr>
          <p:cNvPr id="32" name="Shape 1084">
            <a:extLst>
              <a:ext uri="{FF2B5EF4-FFF2-40B4-BE49-F238E27FC236}">
                <a16:creationId xmlns:a16="http://schemas.microsoft.com/office/drawing/2014/main" id="{4F27EBAE-CBDF-A54D-9A11-B963D043B0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>
            <a:off x="6436309" y="1240503"/>
            <a:ext cx="211261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084">
            <a:extLst>
              <a:ext uri="{FF2B5EF4-FFF2-40B4-BE49-F238E27FC236}">
                <a16:creationId xmlns:a16="http://schemas.microsoft.com/office/drawing/2014/main" id="{0DACC334-0849-8248-973B-7E641EA95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 flipH="1">
            <a:off x="6755426" y="1240503"/>
            <a:ext cx="207504" cy="1005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561B30-054E-BF82-DCEA-E97DE9F2BAFC}"/>
              </a:ext>
            </a:extLst>
          </p:cNvPr>
          <p:cNvGrpSpPr/>
          <p:nvPr/>
        </p:nvGrpSpPr>
        <p:grpSpPr>
          <a:xfrm>
            <a:off x="2751596" y="4393899"/>
            <a:ext cx="2450062" cy="634199"/>
            <a:chOff x="5997812" y="4310289"/>
            <a:chExt cx="2450062" cy="6341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D12ADE-A6E3-1640-B45D-F01D868ADDCC}"/>
                </a:ext>
              </a:extLst>
            </p:cNvPr>
            <p:cNvSpPr txBox="1"/>
            <p:nvPr/>
          </p:nvSpPr>
          <p:spPr>
            <a:xfrm>
              <a:off x="5997812" y="4453142"/>
              <a:ext cx="1733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Solution:</a:t>
              </a:r>
            </a:p>
          </p:txBody>
        </p:sp>
        <p:pic>
          <p:nvPicPr>
            <p:cNvPr id="21506" name="Picture 2" descr="Tor (Netzwerk) – Wikipedia">
              <a:extLst>
                <a:ext uri="{FF2B5EF4-FFF2-40B4-BE49-F238E27FC236}">
                  <a16:creationId xmlns:a16="http://schemas.microsoft.com/office/drawing/2014/main" id="{3412969F-CAA3-CC44-AA98-FA5A23C17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118" y="4310289"/>
              <a:ext cx="1049756" cy="63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D8F5B2-D108-9F92-CF36-2E4AD0F73E0A}"/>
              </a:ext>
            </a:extLst>
          </p:cNvPr>
          <p:cNvSpPr txBox="1"/>
          <p:nvPr/>
        </p:nvSpPr>
        <p:spPr>
          <a:xfrm>
            <a:off x="2129246" y="822786"/>
            <a:ext cx="6144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Miners/validators learn Alice’s IP address</a:t>
            </a:r>
          </a:p>
        </p:txBody>
      </p:sp>
    </p:spTree>
    <p:extLst>
      <p:ext uri="{BB962C8B-B14F-4D97-AF65-F5344CB8AC3E}">
        <p14:creationId xmlns:p14="http://schemas.microsoft.com/office/powerpoint/2010/main" val="23288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F589-6CE9-5D45-B5AC-E1100C13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De-anonymization strategy:  Idioms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64" y="923465"/>
            <a:ext cx="8958648" cy="2041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general strategy for de-anonymizing Bitcoin addresses</a:t>
            </a:r>
          </a:p>
          <a:p>
            <a:pPr marL="0" indent="0">
              <a:spcBef>
                <a:spcPts val="1824"/>
              </a:spcBef>
              <a:buNone/>
            </a:pPr>
            <a:r>
              <a:rPr lang="en-US" sz="2400" b="1" dirty="0"/>
              <a:t>Heuristic 1:</a:t>
            </a:r>
          </a:p>
          <a:p>
            <a:pPr marL="0" indent="0">
              <a:buNone/>
            </a:pPr>
            <a:r>
              <a:rPr lang="en-US" sz="2400" dirty="0"/>
              <a:t>	Two addresses are input to a TX</a:t>
            </a:r>
          </a:p>
          <a:p>
            <a:pPr marL="0" indent="0">
              <a:buNone/>
            </a:pPr>
            <a:r>
              <a:rPr lang="en-US" sz="2400" dirty="0"/>
              <a:t>			⇒   both addresses are controlled by same entity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2924014"/>
            <a:ext cx="8796305" cy="2041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B26E77-7C07-BBD6-502C-2C20BA41648F}"/>
              </a:ext>
            </a:extLst>
          </p:cNvPr>
          <p:cNvSpPr/>
          <p:nvPr/>
        </p:nvSpPr>
        <p:spPr>
          <a:xfrm>
            <a:off x="550606" y="3382297"/>
            <a:ext cx="3559278" cy="963561"/>
          </a:xfrm>
          <a:prstGeom prst="rect">
            <a:avLst/>
          </a:prstGeom>
          <a:solidFill>
            <a:schemeClr val="accent1">
              <a:alpha val="1317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1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014799"/>
            <a:ext cx="8958648" cy="1856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Heuristic 2:</a:t>
            </a:r>
          </a:p>
          <a:p>
            <a:pPr marL="0" indent="0">
              <a:buNone/>
            </a:pPr>
            <a:r>
              <a:rPr lang="en-US" sz="2400" dirty="0"/>
              <a:t>	Change address is controlled by the same user as input address</a:t>
            </a:r>
          </a:p>
          <a:p>
            <a:pPr marL="0" indent="0">
              <a:buNone/>
            </a:pPr>
            <a:r>
              <a:rPr lang="en-US" sz="2400" dirty="0"/>
              <a:t>	Which is the change address?</a:t>
            </a:r>
          </a:p>
          <a:p>
            <a:pPr lvl="1"/>
            <a:r>
              <a:rPr lang="en-US" sz="2400" dirty="0"/>
              <a:t>Heuristic: a new address that receives less than every input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3058058"/>
            <a:ext cx="8796305" cy="20419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689127-DB0D-B20B-4F29-9A4294EF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</p:spPr>
        <p:txBody>
          <a:bodyPr>
            <a:noAutofit/>
          </a:bodyPr>
          <a:lstStyle/>
          <a:p>
            <a:r>
              <a:rPr lang="en-US" sz="3600" dirty="0"/>
              <a:t>De-anonymization strategy:  Idioms of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939C7-5B63-051F-31A5-75854222A2DE}"/>
              </a:ext>
            </a:extLst>
          </p:cNvPr>
          <p:cNvSpPr/>
          <p:nvPr/>
        </p:nvSpPr>
        <p:spPr>
          <a:xfrm>
            <a:off x="4475520" y="3595995"/>
            <a:ext cx="4000500" cy="348812"/>
          </a:xfrm>
          <a:prstGeom prst="rect">
            <a:avLst/>
          </a:prstGeom>
          <a:solidFill>
            <a:schemeClr val="accent1">
              <a:alpha val="1317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341E-E409-D343-B9D3-AF415CD0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Bitcoin experiment     </a:t>
            </a:r>
            <a:r>
              <a:rPr lang="en-US" sz="2700" b="0" dirty="0">
                <a:latin typeface="+mn-lt"/>
              </a:rPr>
              <a:t>[</a:t>
            </a:r>
            <a:r>
              <a:rPr lang="en-US" sz="2700" b="0" i="0" dirty="0">
                <a:effectLst/>
                <a:latin typeface="+mn-lt"/>
              </a:rPr>
              <a:t>Meiklejohn, et al.]</a:t>
            </a:r>
            <a:endParaRPr lang="en-US" sz="2700" b="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409C-6BCA-F048-AAB3-53B6C44B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8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step 1</a:t>
            </a:r>
            <a:r>
              <a:rPr lang="en-US" sz="2400" dirty="0"/>
              <a:t>:   Heuristic 1 and 2     ⇒     3.3M clusters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step 2</a:t>
            </a:r>
            <a:r>
              <a:rPr lang="en-US" sz="2400" dirty="0"/>
              <a:t>:   1070 addresses identified by interacting with merchants</a:t>
            </a:r>
          </a:p>
          <a:p>
            <a:pPr lvl="1"/>
            <a:r>
              <a:rPr lang="en-US" sz="2400" dirty="0"/>
              <a:t>Coinbase, Kraken,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step 3</a:t>
            </a:r>
            <a:r>
              <a:rPr lang="en-US" sz="2400" dirty="0"/>
              <a:t>:  now 15% of all addresses identified</a:t>
            </a:r>
          </a:p>
          <a:p>
            <a:pPr lvl="1"/>
            <a:r>
              <a:rPr lang="en-US" sz="2400" dirty="0"/>
              <a:t>Learn total assets for all clusters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8B9E8-4D7B-5D46-8C9C-D785045EF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7" t="8866" r="10453" b="3464"/>
          <a:stretch/>
        </p:blipFill>
        <p:spPr>
          <a:xfrm>
            <a:off x="6066502" y="2841523"/>
            <a:ext cx="3077497" cy="2271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8DAC2-DAD4-569B-C08A-8422258CE745}"/>
              </a:ext>
            </a:extLst>
          </p:cNvPr>
          <p:cNvSpPr txBox="1"/>
          <p:nvPr/>
        </p:nvSpPr>
        <p:spPr>
          <a:xfrm>
            <a:off x="339637" y="4604084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Commercial efforts:  </a:t>
            </a:r>
            <a:r>
              <a:rPr lang="en-US" dirty="0" err="1">
                <a:latin typeface="+mn-lt"/>
              </a:rPr>
              <a:t>Chainalysis</a:t>
            </a:r>
            <a:r>
              <a:rPr lang="en-US" dirty="0">
                <a:latin typeface="+mn-lt"/>
              </a:rPr>
              <a:t>,  Elliptic, … </a:t>
            </a:r>
          </a:p>
        </p:txBody>
      </p:sp>
    </p:spTree>
    <p:extLst>
      <p:ext uri="{BB962C8B-B14F-4D97-AF65-F5344CB8AC3E}">
        <p14:creationId xmlns:p14="http://schemas.microsoft.com/office/powerpoint/2010/main" val="24320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8ECFB62-BCD7-D2AB-415A-7F22328BE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62C243-5FFB-C730-7821-5834A6D01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4" y="1808610"/>
            <a:ext cx="8301038" cy="695368"/>
          </a:xfrm>
        </p:spPr>
        <p:txBody>
          <a:bodyPr/>
          <a:lstStyle/>
          <a:p>
            <a:r>
              <a:rPr lang="en-US" dirty="0"/>
              <a:t>Private coins on a Public Blockchain</a:t>
            </a:r>
          </a:p>
        </p:txBody>
      </p:sp>
    </p:spTree>
    <p:extLst>
      <p:ext uri="{BB962C8B-B14F-4D97-AF65-F5344CB8AC3E}">
        <p14:creationId xmlns:p14="http://schemas.microsoft.com/office/powerpoint/2010/main" val="3306465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9BF6E7-E4D6-EE46-8AA8-BC50C7007FD6}"/>
              </a:ext>
            </a:extLst>
          </p:cNvPr>
          <p:cNvSpPr/>
          <p:nvPr/>
        </p:nvSpPr>
        <p:spPr>
          <a:xfrm>
            <a:off x="4629150" y="971550"/>
            <a:ext cx="1543050" cy="22450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address: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Attempt 1:  simple mixing</a:t>
            </a:r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D5133-7BCC-9741-8C84-3E02CC4B3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059" y="1085850"/>
            <a:ext cx="438210" cy="648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CABE5-63C6-BC4C-A68B-443982D2F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865996"/>
            <a:ext cx="355168" cy="612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D39F4-8F31-3A46-B003-67AC0A2DC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17" y="2570385"/>
            <a:ext cx="438211" cy="64824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B1CA87D-E759-274F-A687-C4AA513D7B6B}"/>
              </a:ext>
            </a:extLst>
          </p:cNvPr>
          <p:cNvGrpSpPr/>
          <p:nvPr/>
        </p:nvGrpSpPr>
        <p:grpSpPr>
          <a:xfrm>
            <a:off x="2501928" y="1100725"/>
            <a:ext cx="2104754" cy="690679"/>
            <a:chOff x="3335903" y="1748135"/>
            <a:chExt cx="2806339" cy="92090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E2AB5F-D8A6-CD4D-BBF1-0BF2253F7B3F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EA367-47BB-9448-A97A-D1292D6D3525}"/>
                </a:ext>
              </a:extLst>
            </p:cNvPr>
            <p:cNvSpPr txBox="1"/>
            <p:nvPr/>
          </p:nvSpPr>
          <p:spPr>
            <a:xfrm>
              <a:off x="3551974" y="1748135"/>
              <a:ext cx="183024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X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Alice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47C8C4-E105-5C47-9C0F-2AC4AE6E8F24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37F53CB-9846-FD4B-9498-ABAE36E1E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12D523-094B-DA47-8B04-4EB12B01F077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643528-1F32-A64A-B414-7FDD95A2C547}"/>
              </a:ext>
            </a:extLst>
          </p:cNvPr>
          <p:cNvGrpSpPr/>
          <p:nvPr/>
        </p:nvGrpSpPr>
        <p:grpSpPr>
          <a:xfrm>
            <a:off x="723034" y="1086326"/>
            <a:ext cx="1326205" cy="646331"/>
            <a:chOff x="964046" y="1981200"/>
            <a:chExt cx="1768272" cy="861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3B3A0E-62E7-A740-98BA-C24AD7A43C5D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Alice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1EE2F4E-963E-564C-BB58-D063291C6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8EF4A8-4A1C-C049-94F8-8E01A2B18051}"/>
              </a:ext>
            </a:extLst>
          </p:cNvPr>
          <p:cNvGrpSpPr/>
          <p:nvPr/>
        </p:nvGrpSpPr>
        <p:grpSpPr>
          <a:xfrm>
            <a:off x="723034" y="1884331"/>
            <a:ext cx="1326205" cy="646331"/>
            <a:chOff x="964046" y="1981200"/>
            <a:chExt cx="1768272" cy="8617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1E2E95-C799-D94A-8D1E-505AD3A964C0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Bob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4110732-0936-F740-9296-2347AD556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9347AE-7F32-AD40-9B7D-FE83EFED1F37}"/>
              </a:ext>
            </a:extLst>
          </p:cNvPr>
          <p:cNvGrpSpPr/>
          <p:nvPr/>
        </p:nvGrpSpPr>
        <p:grpSpPr>
          <a:xfrm>
            <a:off x="729351" y="2541092"/>
            <a:ext cx="1326205" cy="646331"/>
            <a:chOff x="964046" y="1981200"/>
            <a:chExt cx="1768272" cy="861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3888B3-6946-F84E-87C2-4C513DF63768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Carol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65B5B67-6B7C-B246-B836-2F28B5384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59C8DB8-72B5-E242-A1DC-70F294D670BC}"/>
              </a:ext>
            </a:extLst>
          </p:cNvPr>
          <p:cNvGrpSpPr/>
          <p:nvPr/>
        </p:nvGrpSpPr>
        <p:grpSpPr>
          <a:xfrm>
            <a:off x="171450" y="1068100"/>
            <a:ext cx="422367" cy="2628159"/>
            <a:chOff x="228600" y="1424134"/>
            <a:chExt cx="563156" cy="350421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B43B10-274F-AC42-A708-3E0F8B6426C3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1424134"/>
              <a:ext cx="0" cy="347206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A024F3-5EAF-4B41-9900-9F348D6D2436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1424134"/>
              <a:ext cx="0" cy="347206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F12AD3-F250-5A4E-82B0-0CA34F797A6A}"/>
                </a:ext>
              </a:extLst>
            </p:cNvPr>
            <p:cNvSpPr/>
            <p:nvPr/>
          </p:nvSpPr>
          <p:spPr>
            <a:xfrm>
              <a:off x="381000" y="17283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CFFBCC-4B99-1C46-808B-D6A1920E3C9D}"/>
                </a:ext>
              </a:extLst>
            </p:cNvPr>
            <p:cNvSpPr/>
            <p:nvPr/>
          </p:nvSpPr>
          <p:spPr>
            <a:xfrm>
              <a:off x="381000" y="23379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AB5DEF-0846-8C48-8A97-9FD9929F91E2}"/>
                </a:ext>
              </a:extLst>
            </p:cNvPr>
            <p:cNvSpPr/>
            <p:nvPr/>
          </p:nvSpPr>
          <p:spPr>
            <a:xfrm>
              <a:off x="381000" y="29475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720D97-4ED5-AD4E-ACD7-5411F86D1A87}"/>
                </a:ext>
              </a:extLst>
            </p:cNvPr>
            <p:cNvSpPr txBox="1"/>
            <p:nvPr/>
          </p:nvSpPr>
          <p:spPr>
            <a:xfrm rot="5400000">
              <a:off x="-242972" y="3893617"/>
              <a:ext cx="15770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blockchain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F0BC44-8D60-3444-9DA0-19040B763BA6}"/>
              </a:ext>
            </a:extLst>
          </p:cNvPr>
          <p:cNvGrpSpPr/>
          <p:nvPr/>
        </p:nvGrpSpPr>
        <p:grpSpPr>
          <a:xfrm>
            <a:off x="2530713" y="1905816"/>
            <a:ext cx="2104754" cy="690679"/>
            <a:chOff x="3335903" y="1748135"/>
            <a:chExt cx="2806339" cy="92090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2157331-EFAD-3E46-82AE-B5B49E859929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F67AFA-E2F7-4C4A-A7B8-AEC43431A802}"/>
                </a:ext>
              </a:extLst>
            </p:cNvPr>
            <p:cNvSpPr txBox="1"/>
            <p:nvPr/>
          </p:nvSpPr>
          <p:spPr>
            <a:xfrm>
              <a:off x="3551974" y="1748135"/>
              <a:ext cx="181955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Y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Bob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36B6A3D-C4C2-1948-94C7-008BA842B42B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8984E29-8190-CE42-A9C2-4EA617575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7A8E1CA-D09E-0145-B4A8-3C5844ADA234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E6EEF9-304E-6242-BA79-FD1D6811D6BC}"/>
              </a:ext>
            </a:extLst>
          </p:cNvPr>
          <p:cNvGrpSpPr/>
          <p:nvPr/>
        </p:nvGrpSpPr>
        <p:grpSpPr>
          <a:xfrm>
            <a:off x="2559078" y="2643534"/>
            <a:ext cx="2104754" cy="690679"/>
            <a:chOff x="3335903" y="1748135"/>
            <a:chExt cx="2806339" cy="92090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FB94912-074E-1742-A587-C984F31CC40E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9EB4CBD-0B6F-C84E-964A-AE3F2CF12786}"/>
                </a:ext>
              </a:extLst>
            </p:cNvPr>
            <p:cNvSpPr txBox="1"/>
            <p:nvPr/>
          </p:nvSpPr>
          <p:spPr>
            <a:xfrm>
              <a:off x="3551974" y="1748135"/>
              <a:ext cx="181314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Z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Carol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366889C-D0EF-5647-A252-3B33843D7844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CA14609-8264-3C48-BAAC-73F494FA3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6F38532-4DA5-FB41-857B-DBD03609E8BE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BEDE89-5C1D-6347-A178-1C23529F5380}"/>
              </a:ext>
            </a:extLst>
          </p:cNvPr>
          <p:cNvGrpSpPr/>
          <p:nvPr/>
        </p:nvGrpSpPr>
        <p:grpSpPr>
          <a:xfrm>
            <a:off x="6172200" y="1657350"/>
            <a:ext cx="1771650" cy="1200329"/>
            <a:chOff x="7018822" y="893633"/>
            <a:chExt cx="2362200" cy="1600438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AE2E5E1-56C1-DE4D-BFC5-5DB12A15690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7018822" y="1302081"/>
              <a:ext cx="23622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D3B9DE-F82D-FA43-94BE-4EF11D31C052}"/>
                </a:ext>
              </a:extLst>
            </p:cNvPr>
            <p:cNvSpPr txBox="1"/>
            <p:nvPr/>
          </p:nvSpPr>
          <p:spPr>
            <a:xfrm>
              <a:off x="7185245" y="893633"/>
              <a:ext cx="1527768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Send: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X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Y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Z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9F28B7C-BE8A-5F42-98AF-76D263FAF0EF}"/>
              </a:ext>
            </a:extLst>
          </p:cNvPr>
          <p:cNvSpPr txBox="1"/>
          <p:nvPr/>
        </p:nvSpPr>
        <p:spPr>
          <a:xfrm>
            <a:off x="457200" y="3817667"/>
            <a:ext cx="82206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Observer knows Y belongs to one of  {Alice, Bob, Carol}  but does not know which one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⟹  anonymity set of size 3.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90CC7-A9C4-4147-A7C0-BA43C3972B7C}"/>
              </a:ext>
            </a:extLst>
          </p:cNvPr>
          <p:cNvSpPr txBox="1"/>
          <p:nvPr/>
        </p:nvSpPr>
        <p:spPr>
          <a:xfrm>
            <a:off x="4826423" y="2784044"/>
            <a:ext cx="12490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3 ETH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F8FAB-EC73-2BA0-9514-7C78D34337D9}"/>
              </a:ext>
            </a:extLst>
          </p:cNvPr>
          <p:cNvSpPr txBox="1"/>
          <p:nvPr/>
        </p:nvSpPr>
        <p:spPr>
          <a:xfrm>
            <a:off x="627548" y="4633775"/>
            <a:ext cx="8178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Problems: 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mixer M knows shuffle,     (ii) mixer can abscond with 3 ETH !! </a:t>
            </a:r>
          </a:p>
        </p:txBody>
      </p:sp>
    </p:spTree>
    <p:extLst>
      <p:ext uri="{BB962C8B-B14F-4D97-AF65-F5344CB8AC3E}">
        <p14:creationId xmlns:p14="http://schemas.microsoft.com/office/powerpoint/2010/main" val="38102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Increasing the anonymity set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EE100-BF83-2437-EA53-358533F1D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82" y="1700401"/>
            <a:ext cx="438210" cy="6482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7DFEFA-C8E5-087D-3602-2FA88E1B395A}"/>
              </a:ext>
            </a:extLst>
          </p:cNvPr>
          <p:cNvSpPr/>
          <p:nvPr/>
        </p:nvSpPr>
        <p:spPr>
          <a:xfrm>
            <a:off x="1984275" y="1355011"/>
            <a:ext cx="1371574" cy="13390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10BE2C-353F-9B2B-4BD3-4F718D4673E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84905" y="2024522"/>
            <a:ext cx="10993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50FE7F-0F9C-609E-327D-3082A102928C}"/>
              </a:ext>
            </a:extLst>
          </p:cNvPr>
          <p:cNvCxnSpPr>
            <a:cxnSpLocks/>
          </p:cNvCxnSpPr>
          <p:nvPr/>
        </p:nvCxnSpPr>
        <p:spPr>
          <a:xfrm>
            <a:off x="983227" y="1167232"/>
            <a:ext cx="1001048" cy="455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CF2F36-12D9-A47E-95A9-6D5DE9E1080E}"/>
              </a:ext>
            </a:extLst>
          </p:cNvPr>
          <p:cNvCxnSpPr>
            <a:cxnSpLocks/>
          </p:cNvCxnSpPr>
          <p:nvPr/>
        </p:nvCxnSpPr>
        <p:spPr>
          <a:xfrm flipV="1">
            <a:off x="962641" y="2536231"/>
            <a:ext cx="1001048" cy="2997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13B2EF0-68D4-2CB1-FE7B-58A6A62BC901}"/>
              </a:ext>
            </a:extLst>
          </p:cNvPr>
          <p:cNvCxnSpPr>
            <a:cxnSpLocks/>
          </p:cNvCxnSpPr>
          <p:nvPr/>
        </p:nvCxnSpPr>
        <p:spPr>
          <a:xfrm>
            <a:off x="3359994" y="2024520"/>
            <a:ext cx="9168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CEA402-46A6-30AA-F238-3C6A17F9EFD8}"/>
              </a:ext>
            </a:extLst>
          </p:cNvPr>
          <p:cNvCxnSpPr>
            <a:cxnSpLocks/>
          </p:cNvCxnSpPr>
          <p:nvPr/>
        </p:nvCxnSpPr>
        <p:spPr>
          <a:xfrm>
            <a:off x="3355849" y="2456843"/>
            <a:ext cx="921003" cy="498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97ACBE3-ECA1-7107-C71E-A8AEECEA1040}"/>
              </a:ext>
            </a:extLst>
          </p:cNvPr>
          <p:cNvCxnSpPr>
            <a:cxnSpLocks/>
          </p:cNvCxnSpPr>
          <p:nvPr/>
        </p:nvCxnSpPr>
        <p:spPr>
          <a:xfrm flipV="1">
            <a:off x="3355849" y="1227538"/>
            <a:ext cx="921003" cy="432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D14EA54-0243-4249-508D-AA3F9BD8E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901" y="1700400"/>
            <a:ext cx="438210" cy="64823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E3200CF-DD28-8749-EA82-67A9A83D90C5}"/>
              </a:ext>
            </a:extLst>
          </p:cNvPr>
          <p:cNvSpPr txBox="1"/>
          <p:nvPr/>
        </p:nvSpPr>
        <p:spPr>
          <a:xfrm>
            <a:off x="41638" y="2358081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addr</a:t>
            </a:r>
            <a:r>
              <a:rPr lang="en-US" dirty="0">
                <a:latin typeface="+mn-lt"/>
              </a:rPr>
              <a:t> X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96162E-8F95-5363-F348-82BCA601191E}"/>
              </a:ext>
            </a:extLst>
          </p:cNvPr>
          <p:cNvSpPr txBox="1"/>
          <p:nvPr/>
        </p:nvSpPr>
        <p:spPr>
          <a:xfrm>
            <a:off x="4447481" y="2363000"/>
            <a:ext cx="41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AF0B570-A6C3-AA44-2B52-7A134B4AE7FC}"/>
                  </a:ext>
                </a:extLst>
              </p:cNvPr>
              <p:cNvSpPr txBox="1"/>
              <p:nvPr/>
            </p:nvSpPr>
            <p:spPr>
              <a:xfrm>
                <a:off x="152850" y="3301612"/>
                <a:ext cx="8826199" cy="9079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M1:  mix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inputs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users    ⇒   X’ has anonymity set size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    </a:t>
                </a:r>
              </a:p>
              <a:p>
                <a:pPr algn="l">
                  <a:spcBef>
                    <a:spcPts val="600"/>
                  </a:spcBef>
                </a:pPr>
                <a:r>
                  <a:rPr lang="en-US" dirty="0">
                    <a:latin typeface="+mn-lt"/>
                  </a:rPr>
                  <a:t>M2:  mix output from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+mn-lt"/>
                  </a:rPr>
                  <a:t> mixers   ⇒   X’’ has anonymity set size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AF0B570-A6C3-AA44-2B52-7A134B4AE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0" y="3301612"/>
                <a:ext cx="8826199" cy="907941"/>
              </a:xfrm>
              <a:prstGeom prst="rect">
                <a:avLst/>
              </a:prstGeom>
              <a:blipFill>
                <a:blip r:embed="rId3"/>
                <a:stretch>
                  <a:fillRect l="-1004" t="-5405" b="-121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675B75F-3142-9C77-BE2B-D5A6B19BDF8E}"/>
              </a:ext>
            </a:extLst>
          </p:cNvPr>
          <p:cNvGrpSpPr/>
          <p:nvPr/>
        </p:nvGrpSpPr>
        <p:grpSpPr>
          <a:xfrm>
            <a:off x="4928239" y="1221694"/>
            <a:ext cx="3936799" cy="1727522"/>
            <a:chOff x="4928239" y="1221694"/>
            <a:chExt cx="3936799" cy="172752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D9B5CF3-0C37-C13C-AC94-D0CD693710FA}"/>
                </a:ext>
              </a:extLst>
            </p:cNvPr>
            <p:cNvSpPr/>
            <p:nvPr/>
          </p:nvSpPr>
          <p:spPr>
            <a:xfrm>
              <a:off x="5961423" y="1366930"/>
              <a:ext cx="1371574" cy="133902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Mixer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M2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11D7D3A-6127-66C0-62CE-3549AD9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928239" y="2018676"/>
              <a:ext cx="9168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1391560-9A0E-61D6-9735-D1097EDD2368}"/>
                </a:ext>
              </a:extLst>
            </p:cNvPr>
            <p:cNvCxnSpPr>
              <a:cxnSpLocks/>
            </p:cNvCxnSpPr>
            <p:nvPr/>
          </p:nvCxnSpPr>
          <p:spPr>
            <a:xfrm>
              <a:off x="7332997" y="2018676"/>
              <a:ext cx="9168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F0F6E8F-C8E9-A4C4-0C75-46E256DC9BED}"/>
                </a:ext>
              </a:extLst>
            </p:cNvPr>
            <p:cNvCxnSpPr>
              <a:cxnSpLocks/>
            </p:cNvCxnSpPr>
            <p:nvPr/>
          </p:nvCxnSpPr>
          <p:spPr>
            <a:xfrm>
              <a:off x="7328852" y="2450999"/>
              <a:ext cx="921003" cy="4982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0C407DC-2F34-58F2-9159-9917DC363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8852" y="1221694"/>
              <a:ext cx="921003" cy="43227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7DFD2E8-737F-DB59-89DD-65EA77800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9877" y="1700400"/>
              <a:ext cx="438210" cy="64823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1C841C5-214C-C74F-01A8-5BF5E6902F3F}"/>
                </a:ext>
              </a:extLst>
            </p:cNvPr>
            <p:cNvSpPr txBox="1"/>
            <p:nvPr/>
          </p:nvSpPr>
          <p:spPr>
            <a:xfrm>
              <a:off x="8369389" y="2335778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X’’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3D4C772-9498-0E2C-745B-C1064386994D}"/>
                </a:ext>
              </a:extLst>
            </p:cNvPr>
            <p:cNvCxnSpPr>
              <a:cxnSpLocks/>
            </p:cNvCxnSpPr>
            <p:nvPr/>
          </p:nvCxnSpPr>
          <p:spPr>
            <a:xfrm>
              <a:off x="5200650" y="1221694"/>
              <a:ext cx="735702" cy="3243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BD1610D-6DEB-A04D-F918-276E99BC0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668" y="2566610"/>
              <a:ext cx="539411" cy="3826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F7D64D2-ABFA-A89B-2A84-3EEC5E8514C5}"/>
              </a:ext>
            </a:extLst>
          </p:cNvPr>
          <p:cNvSpPr txBox="1"/>
          <p:nvPr/>
        </p:nvSpPr>
        <p:spPr>
          <a:xfrm>
            <a:off x="1283534" y="4574381"/>
            <a:ext cx="6026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Privacy: as long as one of M1 </a:t>
            </a:r>
            <a:r>
              <a:rPr lang="en-US" b="1" u="sng" dirty="0">
                <a:latin typeface="+mn-lt"/>
              </a:rPr>
              <a:t>or</a:t>
            </a:r>
            <a:r>
              <a:rPr lang="en-US" dirty="0">
                <a:latin typeface="+mn-lt"/>
              </a:rPr>
              <a:t> M2 are honest</a:t>
            </a:r>
          </a:p>
        </p:txBody>
      </p:sp>
    </p:spTree>
    <p:extLst>
      <p:ext uri="{BB962C8B-B14F-4D97-AF65-F5344CB8AC3E}">
        <p14:creationId xmlns:p14="http://schemas.microsoft.com/office/powerpoint/2010/main" val="280241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Secure mixing without a mixer?</a:t>
            </a:r>
            <a:endParaRPr lang="en-US" sz="2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B8A05-B211-9B0A-ABFE-86944C06A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49148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Problem</a:t>
            </a:r>
            <a:r>
              <a:rPr lang="en-US" sz="2400" dirty="0"/>
              <a:t>:  Mixer can abscond with funds or reveal the shuffle.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Can we securely mix without a trusted mixer?       Answer:  yes!</a:t>
            </a:r>
          </a:p>
          <a:p>
            <a:pPr>
              <a:spcBef>
                <a:spcPts val="1776"/>
              </a:spcBef>
            </a:pPr>
            <a:r>
              <a:rPr lang="en-US" sz="2400" dirty="0">
                <a:cs typeface="Calibri" panose="020F0502020204030204" pitchFamily="34" charset="0"/>
              </a:rPr>
              <a:t>on Bitcoin: </a:t>
            </a:r>
            <a:r>
              <a:rPr lang="en-US" sz="2400" b="1" dirty="0" err="1">
                <a:cs typeface="Calibri" panose="020F0502020204030204" pitchFamily="34" charset="0"/>
              </a:rPr>
              <a:t>CoinJoin</a:t>
            </a:r>
            <a:r>
              <a:rPr lang="en-US" sz="2400" dirty="0">
                <a:cs typeface="Calibri" panose="020F0502020204030204" pitchFamily="34" charset="0"/>
              </a:rPr>
              <a:t>   (used by, e.g., Wasabi wallet)</a:t>
            </a:r>
          </a:p>
          <a:p>
            <a:pPr>
              <a:spcBef>
                <a:spcPts val="1776"/>
              </a:spcBef>
            </a:pPr>
            <a:r>
              <a:rPr lang="en-US" sz="2400" dirty="0">
                <a:cs typeface="Calibri" panose="020F0502020204030204" pitchFamily="34" charset="0"/>
              </a:rPr>
              <a:t>on Ethereum:  </a:t>
            </a:r>
            <a:r>
              <a:rPr lang="en-US" sz="2400" b="1" dirty="0">
                <a:cs typeface="Calibri" panose="020F0502020204030204" pitchFamily="34" charset="0"/>
              </a:rPr>
              <a:t>Tornado cash,  Privacy Pools,  …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sz="2400" dirty="0">
                <a:cs typeface="Calibri" panose="020F0502020204030204" pitchFamily="34" charset="0"/>
              </a:rPr>
              <a:t>		… a single mixer using ZK proofs – next lecture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033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083C-5C41-A92D-8A01-423009E0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Class and Feedback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8E983-E80B-32DA-07D5-BDAB39CBF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EA1A-6B67-A449-8108-3F54B701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:  Bitcoin Mixing without Mixer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D493B-1560-BB4B-9725-C3C6DAE44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53863"/>
            <a:ext cx="584280" cy="86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73916-E286-2940-99D8-7BD121073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14" y="3333727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2C50C-03BF-7A4E-953D-FD0F9105A2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7"/>
          <a:stretch/>
        </p:blipFill>
        <p:spPr>
          <a:xfrm>
            <a:off x="6060988" y="2065777"/>
            <a:ext cx="1774781" cy="5673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818B99A-8489-6C6C-D9DB-02E840219391}"/>
              </a:ext>
            </a:extLst>
          </p:cNvPr>
          <p:cNvGrpSpPr/>
          <p:nvPr/>
        </p:nvGrpSpPr>
        <p:grpSpPr>
          <a:xfrm>
            <a:off x="1196333" y="2172154"/>
            <a:ext cx="4555538" cy="641720"/>
            <a:chOff x="1196333" y="2257882"/>
            <a:chExt cx="4555538" cy="6417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B7C851E-D254-EB47-9557-AC6F81121C83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3" y="2494199"/>
              <a:ext cx="4555538" cy="4054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055208-FC84-EE45-9095-90FFA3B2AE1B}"/>
                </a:ext>
              </a:extLst>
            </p:cNvPr>
            <p:cNvSpPr txBox="1"/>
            <p:nvPr/>
          </p:nvSpPr>
          <p:spPr>
            <a:xfrm rot="257187">
              <a:off x="1605042" y="2257882"/>
              <a:ext cx="3453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A1: 5</a:t>
              </a:r>
              <a:r>
                <a:rPr lang="en-US" dirty="0">
                  <a:latin typeface="+mn-lt"/>
                </a:rPr>
                <a:t>,   </a:t>
              </a:r>
              <a:r>
                <a:rPr lang="en-US" b="1" dirty="0">
                  <a:latin typeface="+mn-lt"/>
                </a:rPr>
                <a:t>A3</a:t>
              </a:r>
              <a:r>
                <a:rPr lang="en-US" dirty="0">
                  <a:latin typeface="+mn-lt"/>
                </a:rPr>
                <a:t> (change </a:t>
              </a:r>
              <a:r>
                <a:rPr lang="en-US" dirty="0" err="1">
                  <a:latin typeface="+mn-lt"/>
                </a:rPr>
                <a:t>addr</a:t>
              </a:r>
              <a:r>
                <a:rPr lang="en-US" dirty="0">
                  <a:latin typeface="+mn-lt"/>
                </a:rPr>
                <a:t>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57701-6F4C-871F-8422-2FE8CD60B9E1}"/>
              </a:ext>
            </a:extLst>
          </p:cNvPr>
          <p:cNvGrpSpPr/>
          <p:nvPr/>
        </p:nvGrpSpPr>
        <p:grpSpPr>
          <a:xfrm>
            <a:off x="1200603" y="2676654"/>
            <a:ext cx="4426453" cy="579732"/>
            <a:chOff x="1200603" y="2848110"/>
            <a:chExt cx="4426453" cy="57973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DA03BC2-436A-6A43-96F9-709103722E11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3" y="3024814"/>
              <a:ext cx="4413616" cy="4030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174EC3-1CB5-784C-B9B9-59F5686E3485}"/>
                </a:ext>
              </a:extLst>
            </p:cNvPr>
            <p:cNvSpPr txBox="1"/>
            <p:nvPr/>
          </p:nvSpPr>
          <p:spPr>
            <a:xfrm rot="275405">
              <a:off x="1590228" y="2848110"/>
              <a:ext cx="4036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A2</a:t>
              </a:r>
              <a:r>
                <a:rPr lang="en-US" dirty="0">
                  <a:latin typeface="+mn-lt"/>
                </a:rPr>
                <a:t> (post mix address over Tor)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99548B-87A1-8448-BDE5-029838708B1D}"/>
              </a:ext>
            </a:extLst>
          </p:cNvPr>
          <p:cNvSpPr txBox="1"/>
          <p:nvPr/>
        </p:nvSpPr>
        <p:spPr>
          <a:xfrm>
            <a:off x="6146716" y="2756722"/>
            <a:ext cx="154444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A1: 5,   A3</a:t>
            </a:r>
          </a:p>
          <a:p>
            <a:pPr algn="l"/>
            <a:r>
              <a:rPr lang="en-US" dirty="0">
                <a:latin typeface="+mn-lt"/>
              </a:rPr>
              <a:t>B1: 3,   B3</a:t>
            </a:r>
          </a:p>
          <a:p>
            <a:pPr algn="l"/>
            <a:r>
              <a:rPr lang="en-US" dirty="0">
                <a:latin typeface="+mn-lt"/>
              </a:rPr>
              <a:t>C1: 2,   C3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B2, A2, C2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7B6F3-343C-E5E0-B954-69E92555DA6B}"/>
              </a:ext>
            </a:extLst>
          </p:cNvPr>
          <p:cNvSpPr txBox="1"/>
          <p:nvPr/>
        </p:nvSpPr>
        <p:spPr>
          <a:xfrm>
            <a:off x="314632" y="1034262"/>
            <a:ext cx="846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The setup:   Alice, Bob, and Carol want to mix together.</a:t>
            </a:r>
          </a:p>
          <a:p>
            <a:pPr algn="l"/>
            <a:r>
              <a:rPr lang="en-US" dirty="0">
                <a:latin typeface="+mn-lt"/>
              </a:rPr>
              <a:t>      Alice owns UTXO  </a:t>
            </a:r>
            <a:r>
              <a:rPr lang="en-US" b="1" dirty="0">
                <a:latin typeface="+mn-lt"/>
              </a:rPr>
              <a:t>A1:5</a:t>
            </a:r>
            <a:r>
              <a:rPr lang="en-US" dirty="0">
                <a:latin typeface="+mn-lt"/>
              </a:rPr>
              <a:t>,  Bob owns UTXO </a:t>
            </a:r>
            <a:r>
              <a:rPr lang="en-US" b="1" dirty="0">
                <a:latin typeface="+mn-lt"/>
              </a:rPr>
              <a:t>B1:3</a:t>
            </a:r>
            <a:r>
              <a:rPr lang="en-US" dirty="0">
                <a:latin typeface="+mn-lt"/>
              </a:rPr>
              <a:t>,  Carol owns </a:t>
            </a:r>
            <a:r>
              <a:rPr lang="en-US" b="1" dirty="0">
                <a:latin typeface="+mn-lt"/>
              </a:rPr>
              <a:t>C1:2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421A68-CEB6-013D-D4DF-D8EA67EB657E}"/>
              </a:ext>
            </a:extLst>
          </p:cNvPr>
          <p:cNvGrpSpPr/>
          <p:nvPr/>
        </p:nvGrpSpPr>
        <p:grpSpPr>
          <a:xfrm>
            <a:off x="1166630" y="3356368"/>
            <a:ext cx="4614944" cy="461665"/>
            <a:chOff x="1196333" y="2151128"/>
            <a:chExt cx="4614944" cy="46166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AE833B4-3951-C57B-2F63-4B6BE7F18233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3" y="2494199"/>
              <a:ext cx="4614944" cy="543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1AA40-7872-0FC0-FDD3-3853B41AE2D0}"/>
                </a:ext>
              </a:extLst>
            </p:cNvPr>
            <p:cNvSpPr txBox="1"/>
            <p:nvPr/>
          </p:nvSpPr>
          <p:spPr>
            <a:xfrm>
              <a:off x="1202236" y="2151128"/>
              <a:ext cx="3227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B1: 3,   B3</a:t>
              </a:r>
              <a:r>
                <a:rPr lang="en-US" dirty="0">
                  <a:latin typeface="+mn-lt"/>
                </a:rPr>
                <a:t> (change </a:t>
              </a:r>
              <a:r>
                <a:rPr lang="en-US" dirty="0" err="1">
                  <a:latin typeface="+mn-lt"/>
                </a:rPr>
                <a:t>addr</a:t>
              </a:r>
              <a:r>
                <a:rPr lang="en-US" dirty="0">
                  <a:latin typeface="+mn-lt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4B5CEC-4C72-023E-C4B6-88C28B031EAF}"/>
              </a:ext>
            </a:extLst>
          </p:cNvPr>
          <p:cNvGrpSpPr/>
          <p:nvPr/>
        </p:nvGrpSpPr>
        <p:grpSpPr>
          <a:xfrm>
            <a:off x="1174386" y="3753797"/>
            <a:ext cx="4609042" cy="461665"/>
            <a:chOff x="1202235" y="2151128"/>
            <a:chExt cx="4609042" cy="46166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852E5F-5177-AD19-57C3-0698CF6FA778}"/>
                </a:ext>
              </a:extLst>
            </p:cNvPr>
            <p:cNvCxnSpPr>
              <a:cxnSpLocks/>
            </p:cNvCxnSpPr>
            <p:nvPr/>
          </p:nvCxnSpPr>
          <p:spPr>
            <a:xfrm>
              <a:off x="1224182" y="2548557"/>
              <a:ext cx="45870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B24A82-D1D0-46DD-638A-3134879A0B84}"/>
                </a:ext>
              </a:extLst>
            </p:cNvPr>
            <p:cNvSpPr txBox="1"/>
            <p:nvPr/>
          </p:nvSpPr>
          <p:spPr>
            <a:xfrm>
              <a:off x="1202235" y="2151128"/>
              <a:ext cx="4254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  </a:t>
              </a:r>
              <a:r>
                <a:rPr lang="en-US" b="1" dirty="0">
                  <a:latin typeface="+mn-lt"/>
                </a:rPr>
                <a:t>B2</a:t>
              </a:r>
              <a:r>
                <a:rPr lang="en-US" dirty="0">
                  <a:latin typeface="+mn-lt"/>
                </a:rPr>
                <a:t> (post mix address over Tor)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D40BD-D46B-74F5-8E39-BA00533D01BE}"/>
              </a:ext>
            </a:extLst>
          </p:cNvPr>
          <p:cNvGrpSpPr/>
          <p:nvPr/>
        </p:nvGrpSpPr>
        <p:grpSpPr>
          <a:xfrm>
            <a:off x="1178276" y="4422857"/>
            <a:ext cx="4675908" cy="491781"/>
            <a:chOff x="1178276" y="4508585"/>
            <a:chExt cx="4675908" cy="49178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AB66C1B-21EB-14F9-0289-EA4A067DC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5823" y="4644261"/>
              <a:ext cx="4638361" cy="3561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5D3DA2-37BC-CD92-6223-40786DFCE795}"/>
                </a:ext>
              </a:extLst>
            </p:cNvPr>
            <p:cNvSpPr txBox="1"/>
            <p:nvPr/>
          </p:nvSpPr>
          <p:spPr>
            <a:xfrm rot="21380195">
              <a:off x="1178276" y="4508585"/>
              <a:ext cx="3145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(same as Alice and Bob)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EDF7AE4-1438-B05B-640C-926DF1B93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3323" y="4310045"/>
            <a:ext cx="497942" cy="736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823D697-E90F-FFB4-C9BD-08B7C79EEF1A}"/>
              </a:ext>
            </a:extLst>
          </p:cNvPr>
          <p:cNvSpPr txBox="1"/>
          <p:nvPr/>
        </p:nvSpPr>
        <p:spPr>
          <a:xfrm>
            <a:off x="6086474" y="4629141"/>
            <a:ext cx="177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public forum</a:t>
            </a:r>
          </a:p>
        </p:txBody>
      </p:sp>
      <p:sp>
        <p:nvSpPr>
          <p:cNvPr id="38" name="Rectangular Callout 37">
            <a:extLst>
              <a:ext uri="{FF2B5EF4-FFF2-40B4-BE49-F238E27FC236}">
                <a16:creationId xmlns:a16="http://schemas.microsoft.com/office/drawing/2014/main" id="{4F765BC8-8B7F-9B07-0A31-A32122E5E87D}"/>
              </a:ext>
            </a:extLst>
          </p:cNvPr>
          <p:cNvSpPr/>
          <p:nvPr/>
        </p:nvSpPr>
        <p:spPr>
          <a:xfrm>
            <a:off x="7891642" y="3333727"/>
            <a:ext cx="1163276" cy="754616"/>
          </a:xfrm>
          <a:prstGeom prst="wedgeRectCallout">
            <a:avLst>
              <a:gd name="adj1" fmla="val -76306"/>
              <a:gd name="adj2" fmla="val 956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mix</a:t>
            </a:r>
          </a:p>
          <a:p>
            <a:pPr algn="ctr"/>
            <a:r>
              <a:rPr lang="en-US" sz="1800" dirty="0"/>
              <a:t>addresses</a:t>
            </a:r>
          </a:p>
        </p:txBody>
      </p:sp>
    </p:spTree>
    <p:extLst>
      <p:ext uri="{BB962C8B-B14F-4D97-AF65-F5344CB8AC3E}">
        <p14:creationId xmlns:p14="http://schemas.microsoft.com/office/powerpoint/2010/main" val="954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2A1A-09C3-1C44-9F22-67080CE3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:  Bitcoin Mixing without Mixer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2548D-3F3E-2B45-AC4B-D35EBD7C9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4" y="1085849"/>
            <a:ext cx="8686800" cy="672497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CoinJoin</a:t>
            </a:r>
            <a:r>
              <a:rPr lang="en-US" b="1" dirty="0"/>
              <a:t> TX</a:t>
            </a:r>
            <a:r>
              <a:rPr lang="en-US" dirty="0"/>
              <a:t>:  all three prepare and sign the following Tx: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266E3-8708-3743-84CD-5FC3F60955B9}"/>
              </a:ext>
            </a:extLst>
          </p:cNvPr>
          <p:cNvSpPr txBox="1"/>
          <p:nvPr/>
        </p:nvSpPr>
        <p:spPr>
          <a:xfrm>
            <a:off x="480637" y="1785844"/>
            <a:ext cx="5734429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tabLst>
                <a:tab pos="2909888" algn="l"/>
              </a:tabLst>
            </a:pPr>
            <a:r>
              <a:rPr lang="en-US" dirty="0"/>
              <a:t>i</a:t>
            </a:r>
            <a:r>
              <a:rPr lang="en-US" dirty="0">
                <a:latin typeface="+mn-lt"/>
              </a:rPr>
              <a:t>nputs (not private):</a:t>
            </a:r>
            <a:r>
              <a:rPr lang="en-US" dirty="0"/>
              <a:t> 	</a:t>
            </a:r>
            <a:r>
              <a:rPr lang="en-US" dirty="0">
                <a:latin typeface="+mn-lt"/>
              </a:rPr>
              <a:t>A1: 5,  B1: 3,  C1: 2</a:t>
            </a:r>
          </a:p>
          <a:p>
            <a:pPr algn="l">
              <a:spcBef>
                <a:spcPts val="1200"/>
              </a:spcBef>
              <a:tabLst>
                <a:tab pos="2909888" algn="l"/>
              </a:tabLst>
            </a:pPr>
            <a:r>
              <a:rPr lang="en-US" b="1" dirty="0"/>
              <a:t>o</a:t>
            </a:r>
            <a:r>
              <a:rPr lang="en-US" b="1" dirty="0">
                <a:latin typeface="+mn-lt"/>
              </a:rPr>
              <a:t>utputs (private):	B2: 2,  A2: 2,  C2: 2</a:t>
            </a:r>
          </a:p>
          <a:p>
            <a:pPr algn="l">
              <a:spcBef>
                <a:spcPts val="1200"/>
              </a:spcBef>
              <a:tabLst>
                <a:tab pos="2909888" algn="l"/>
              </a:tabLst>
            </a:pPr>
            <a:r>
              <a:rPr lang="en-US" dirty="0"/>
              <a:t>outputs (not private):	A3: 3,  B3: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ED596-191F-0A47-9EBE-8FBE924DC4AF}"/>
              </a:ext>
            </a:extLst>
          </p:cNvPr>
          <p:cNvSpPr txBox="1"/>
          <p:nvPr/>
        </p:nvSpPr>
        <p:spPr>
          <a:xfrm>
            <a:off x="456316" y="3426759"/>
            <a:ext cx="83162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Mixed UTXOs all have same value = min of inputs   (2 in this case)</a:t>
            </a:r>
          </a:p>
          <a:p>
            <a:pPr>
              <a:spcBef>
                <a:spcPts val="1200"/>
              </a:spcBef>
            </a:pPr>
            <a:endParaRPr lang="en-US" dirty="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All three post sigs on </a:t>
            </a:r>
            <a:r>
              <a:rPr lang="en-US" dirty="0" err="1">
                <a:latin typeface="+mn-lt"/>
              </a:rPr>
              <a:t>Pastebin</a:t>
            </a:r>
            <a:r>
              <a:rPr lang="en-US" dirty="0">
                <a:latin typeface="+mn-lt"/>
              </a:rPr>
              <a:t>  ⇒  one of them posts Tx on chain.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4CAD367-0104-518E-CE6A-101EF1782372}"/>
              </a:ext>
            </a:extLst>
          </p:cNvPr>
          <p:cNvSpPr/>
          <p:nvPr/>
        </p:nvSpPr>
        <p:spPr>
          <a:xfrm>
            <a:off x="6557963" y="1981076"/>
            <a:ext cx="2471737" cy="415141"/>
          </a:xfrm>
          <a:prstGeom prst="wedgeRectCallout">
            <a:avLst>
              <a:gd name="adj1" fmla="val -75078"/>
              <a:gd name="adj2" fmla="val 805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mix addresses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B8CBA4-9DBB-756A-C667-1BE53FA00D94}"/>
              </a:ext>
            </a:extLst>
          </p:cNvPr>
          <p:cNvCxnSpPr/>
          <p:nvPr/>
        </p:nvCxnSpPr>
        <p:spPr>
          <a:xfrm>
            <a:off x="480637" y="2257425"/>
            <a:ext cx="57344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7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E948-893A-3D4F-A1A0-CAF79781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 drawbacks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F3FFF-22C1-A448-BDED-CA5C19F5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In practice:  each </a:t>
            </a:r>
            <a:r>
              <a:rPr lang="en-US" dirty="0" err="1">
                <a:latin typeface="+mn-lt"/>
              </a:rPr>
              <a:t>CoinJoin</a:t>
            </a:r>
            <a:r>
              <a:rPr lang="en-US" dirty="0">
                <a:latin typeface="+mn-lt"/>
              </a:rPr>
              <a:t> Tx mixes about </a:t>
            </a:r>
            <a:r>
              <a:rPr lang="en-US" u="sng" dirty="0">
                <a:latin typeface="+mn-lt"/>
              </a:rPr>
              <a:t>40 inputs</a:t>
            </a:r>
          </a:p>
          <a:p>
            <a:r>
              <a:rPr lang="en-US" dirty="0">
                <a:latin typeface="+mn-lt"/>
              </a:rPr>
              <a:t>Large Tx:   40 inputs,  </a:t>
            </a:r>
            <a:r>
              <a:rPr lang="en-US">
                <a:latin typeface="+mn-lt"/>
              </a:rPr>
              <a:t>80 </a:t>
            </a:r>
            <a:r>
              <a:rPr lang="en-US"/>
              <a:t>out</a:t>
            </a:r>
            <a:r>
              <a:rPr lang="en-US">
                <a:latin typeface="+mn-lt"/>
              </a:rPr>
              <a:t>puts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participants must sign </a:t>
            </a:r>
            <a:r>
              <a:rPr lang="en-US" dirty="0" err="1"/>
              <a:t>CoinJoin</a:t>
            </a:r>
            <a:r>
              <a:rPr lang="en-US" dirty="0"/>
              <a:t> Tx for it to be valid</a:t>
            </a:r>
          </a:p>
          <a:p>
            <a:pPr marL="0" indent="0">
              <a:buNone/>
            </a:pPr>
            <a:r>
              <a:rPr lang="en-US" dirty="0"/>
              <a:t>	⇒  ensures all of them approve the </a:t>
            </a:r>
            <a:r>
              <a:rPr lang="en-US" dirty="0" err="1"/>
              <a:t>CoinJoin</a:t>
            </a:r>
            <a:r>
              <a:rPr lang="en-US" dirty="0"/>
              <a:t> Tx</a:t>
            </a:r>
          </a:p>
          <a:p>
            <a:pPr marL="0" indent="0">
              <a:buNone/>
            </a:pPr>
            <a:r>
              <a:rPr lang="en-US" dirty="0"/>
              <a:t>	         … but any one of them can disrupt the process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11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985A70E-FC00-6BB2-9A46-1A1156AA0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14700"/>
            <a:ext cx="6400800" cy="9199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Private Tx on a public blockchain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B31821-C5A2-4E04-3B13-0EA482BE9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simple mixing</a:t>
            </a:r>
          </a:p>
        </p:txBody>
      </p:sp>
    </p:spTree>
    <p:extLst>
      <p:ext uri="{BB962C8B-B14F-4D97-AF65-F5344CB8AC3E}">
        <p14:creationId xmlns:p14="http://schemas.microsoft.com/office/powerpoint/2010/main" val="85757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038373-9750-C84F-9CD5-563C08B76E28}"/>
              </a:ext>
            </a:extLst>
          </p:cNvPr>
          <p:cNvSpPr/>
          <p:nvPr/>
        </p:nvSpPr>
        <p:spPr>
          <a:xfrm>
            <a:off x="0" y="0"/>
            <a:ext cx="9144000" cy="177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BDDE6-D900-CA47-B9F9-21FB0BB1A66F}"/>
              </a:ext>
            </a:extLst>
          </p:cNvPr>
          <p:cNvSpPr txBox="1"/>
          <p:nvPr/>
        </p:nvSpPr>
        <p:spPr>
          <a:xfrm>
            <a:off x="1395497" y="251505"/>
            <a:ext cx="6353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Can we have private transactions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on a public blockchain?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5C03D1-41D3-7944-9FCD-AAF49FF662FB}"/>
              </a:ext>
            </a:extLst>
          </p:cNvPr>
          <p:cNvSpPr txBox="1">
            <a:spLocks/>
          </p:cNvSpPr>
          <p:nvPr/>
        </p:nvSpPr>
        <p:spPr>
          <a:xfrm>
            <a:off x="418031" y="2000250"/>
            <a:ext cx="8307938" cy="14678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100" kern="0" dirty="0">
                <a:solidFill>
                  <a:schemeClr val="tx1"/>
                </a:solidFill>
              </a:rPr>
              <a:t>Naïve reasoning:  </a:t>
            </a:r>
          </a:p>
          <a:p>
            <a:pPr marL="0" indent="0">
              <a:spcBef>
                <a:spcPts val="1104"/>
              </a:spcBef>
              <a:buNone/>
              <a:tabLst>
                <a:tab pos="676275" algn="l"/>
                <a:tab pos="3078956" algn="l"/>
              </a:tabLst>
            </a:pPr>
            <a:r>
              <a:rPr lang="en-US" sz="2100" kern="0" dirty="0"/>
              <a:t>	universal verifiability	 ⇒    transaction data must be public</a:t>
            </a:r>
          </a:p>
          <a:p>
            <a:pPr marL="0" indent="0">
              <a:spcBef>
                <a:spcPts val="1104"/>
              </a:spcBef>
              <a:buNone/>
              <a:tabLst>
                <a:tab pos="676275" algn="l"/>
                <a:tab pos="3078956" algn="l"/>
              </a:tabLst>
            </a:pPr>
            <a:r>
              <a:rPr lang="en-US" sz="2100" kern="0" dirty="0"/>
              <a:t>	otherwise, how we can verify Tx ??</a:t>
            </a:r>
          </a:p>
          <a:p>
            <a:pPr marL="0" indent="0">
              <a:buNone/>
            </a:pPr>
            <a:endParaRPr lang="en-US" sz="21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4D13E-5565-C64C-9BC0-9F5BC0853E1E}"/>
              </a:ext>
            </a:extLst>
          </p:cNvPr>
          <p:cNvSpPr txBox="1"/>
          <p:nvPr/>
        </p:nvSpPr>
        <p:spPr>
          <a:xfrm>
            <a:off x="418031" y="3756458"/>
            <a:ext cx="81458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crypto magic   ⇒    private Tx on a publicly verifiable blockchain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3D6E5-D5FF-EF4D-937B-99BAD43635E4}"/>
              </a:ext>
            </a:extLst>
          </p:cNvPr>
          <p:cNvSpPr txBox="1"/>
          <p:nvPr/>
        </p:nvSpPr>
        <p:spPr>
          <a:xfrm>
            <a:off x="418031" y="4460324"/>
            <a:ext cx="63954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Crypto tools:  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commitments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zero knowledge proofs</a:t>
            </a:r>
          </a:p>
        </p:txBody>
      </p:sp>
    </p:spTree>
    <p:extLst>
      <p:ext uri="{BB962C8B-B14F-4D97-AF65-F5344CB8AC3E}">
        <p14:creationId xmlns:p14="http://schemas.microsoft.com/office/powerpoint/2010/main" val="31953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0379-2106-E646-B3D5-E93BD924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paradigm for Private Tx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865149-C384-FC40-9EFB-461FE4223963}"/>
              </a:ext>
            </a:extLst>
          </p:cNvPr>
          <p:cNvCxnSpPr>
            <a:cxnSpLocks/>
          </p:cNvCxnSpPr>
          <p:nvPr/>
        </p:nvCxnSpPr>
        <p:spPr>
          <a:xfrm>
            <a:off x="857250" y="1302760"/>
            <a:ext cx="6272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E4ECB3-D4F1-AD4E-B5FC-2762B316F9C2}"/>
              </a:ext>
            </a:extLst>
          </p:cNvPr>
          <p:cNvCxnSpPr>
            <a:cxnSpLocks/>
          </p:cNvCxnSpPr>
          <p:nvPr/>
        </p:nvCxnSpPr>
        <p:spPr>
          <a:xfrm>
            <a:off x="857250" y="1844625"/>
            <a:ext cx="6272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1BC363-87A7-AB4E-9975-28D06B3807F6}"/>
              </a:ext>
            </a:extLst>
          </p:cNvPr>
          <p:cNvSpPr txBox="1"/>
          <p:nvPr/>
        </p:nvSpPr>
        <p:spPr>
          <a:xfrm>
            <a:off x="1030870" y="914400"/>
            <a:ext cx="225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public blockchain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599EC-F754-6A43-825E-3204DEE39FD1}"/>
              </a:ext>
            </a:extLst>
          </p:cNvPr>
          <p:cNvSpPr/>
          <p:nvPr/>
        </p:nvSpPr>
        <p:spPr>
          <a:xfrm>
            <a:off x="1314450" y="1353668"/>
            <a:ext cx="1511385" cy="4291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68580" bIns="0" rtlCol="0" anchor="ctr"/>
          <a:lstStyle/>
          <a:p>
            <a:pPr algn="ctr">
              <a:lnSpc>
                <a:spcPts val="1500"/>
              </a:lnSpc>
            </a:pPr>
            <a:r>
              <a:rPr lang="en-US" sz="1500" dirty="0"/>
              <a:t>committed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00309-8618-E742-BD8F-E1531D40359C}"/>
              </a:ext>
            </a:extLst>
          </p:cNvPr>
          <p:cNvSpPr txBox="1"/>
          <p:nvPr/>
        </p:nvSpPr>
        <p:spPr>
          <a:xfrm>
            <a:off x="3493791" y="1443037"/>
            <a:ext cx="40969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F018D6-3EA4-6A4F-B51E-93EFC0634699}"/>
                  </a:ext>
                </a:extLst>
              </p:cNvPr>
              <p:cNvSpPr txBox="1"/>
              <p:nvPr/>
            </p:nvSpPr>
            <p:spPr>
              <a:xfrm>
                <a:off x="3979692" y="1441071"/>
                <a:ext cx="332207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800" dirty="0">
                  <a:solidFill>
                    <a:schemeClr val="bg1">
                      <a:lumMod val="9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F018D6-3EA4-6A4F-B51E-93EFC0634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692" y="1441071"/>
                <a:ext cx="33220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F846282-1940-B24F-B9E0-F7ADBE1ECD51}"/>
              </a:ext>
            </a:extLst>
          </p:cNvPr>
          <p:cNvSpPr/>
          <p:nvPr/>
        </p:nvSpPr>
        <p:spPr>
          <a:xfrm>
            <a:off x="5260531" y="1359097"/>
            <a:ext cx="1597469" cy="4291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68580" bIns="0" rtlCol="0" anchor="ctr"/>
          <a:lstStyle/>
          <a:p>
            <a:pPr algn="ctr">
              <a:lnSpc>
                <a:spcPts val="1500"/>
              </a:lnSpc>
            </a:pPr>
            <a:r>
              <a:rPr lang="en-US" sz="1500" dirty="0"/>
              <a:t>updated </a:t>
            </a:r>
            <a:br>
              <a:rPr lang="en-US" sz="1500" dirty="0"/>
            </a:br>
            <a:r>
              <a:rPr lang="en-US" sz="1500" dirty="0"/>
              <a:t>committed state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309BE1-9C5E-7E4F-B28B-1D31ACC00FA1}"/>
              </a:ext>
            </a:extLst>
          </p:cNvPr>
          <p:cNvGrpSpPr/>
          <p:nvPr/>
        </p:nvGrpSpPr>
        <p:grpSpPr>
          <a:xfrm>
            <a:off x="4152198" y="1771651"/>
            <a:ext cx="4077403" cy="1519543"/>
            <a:chOff x="5536263" y="2362200"/>
            <a:chExt cx="5436537" cy="20260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389CEBC-513D-474A-A7F9-B357ED6492E0}"/>
                </a:ext>
              </a:extLst>
            </p:cNvPr>
            <p:cNvGrpSpPr/>
            <p:nvPr/>
          </p:nvGrpSpPr>
          <p:grpSpPr>
            <a:xfrm>
              <a:off x="5536263" y="2362200"/>
              <a:ext cx="2701846" cy="1541489"/>
              <a:chOff x="4717354" y="1892318"/>
              <a:chExt cx="2701846" cy="15414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14EEC67-FE4C-2F44-BE97-B7F4FD7C8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185424" y="2569486"/>
                <a:ext cx="584281" cy="864321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6062A06-52C6-A04C-9F98-7B68B1587F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17354" y="1892318"/>
                <a:ext cx="497626" cy="65956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7F507BE-6DBA-B841-A07F-F49D08684DC9}"/>
                      </a:ext>
                    </a:extLst>
                  </p:cNvPr>
                  <p:cNvSpPr txBox="1"/>
                  <p:nvPr/>
                </p:nvSpPr>
                <p:spPr>
                  <a:xfrm>
                    <a:off x="5653330" y="2285499"/>
                    <a:ext cx="1765870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anyone can </a:t>
                    </a:r>
                    <a:b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verify </a:t>
                    </a:r>
                    <a14:m>
                      <m:oMath xmlns:m="http://schemas.openxmlformats.org/officeDocument/2006/math">
                        <m:r>
                          <a:rPr lang="en-US" sz="18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oMath>
                    </a14:m>
                    <a:endPara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7F507BE-6DBA-B841-A07F-F49D08684D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3330" y="2285499"/>
                    <a:ext cx="1765870" cy="8617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810" t="-3846" r="-3810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F7791F-16EB-7240-BA28-A83614E86618}"/>
                </a:ext>
              </a:extLst>
            </p:cNvPr>
            <p:cNvSpPr txBox="1"/>
            <p:nvPr/>
          </p:nvSpPr>
          <p:spPr>
            <a:xfrm>
              <a:off x="5785076" y="3895814"/>
              <a:ext cx="518772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(reveals nothing about Tx data or state)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D48F96-40F6-9F4D-B31A-6FB39FE39ED3}"/>
                  </a:ext>
                </a:extLst>
              </p:cNvPr>
              <p:cNvSpPr txBox="1"/>
              <p:nvPr/>
            </p:nvSpPr>
            <p:spPr>
              <a:xfrm>
                <a:off x="622851" y="3463726"/>
                <a:ext cx="8511304" cy="1579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data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short (hiding) commitment on chain</a:t>
                </a:r>
              </a:p>
              <a:p>
                <a:pPr>
                  <a:spcBef>
                    <a:spcPts val="846"/>
                  </a:spcBef>
                </a:pP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Proof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succinct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zero-knowledge proof 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</a:p>
              <a:p>
                <a:pPr marL="1071563" lvl="2" indent="-385763"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Tx data is consistent with committed current state, and</a:t>
                </a:r>
              </a:p>
              <a:p>
                <a:pPr marL="1071563" lvl="2" indent="-385763"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updated state is correct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D48F96-40F6-9F4D-B31A-6FB39FE39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51" y="3463726"/>
                <a:ext cx="8511304" cy="1579920"/>
              </a:xfrm>
              <a:prstGeom prst="rect">
                <a:avLst/>
              </a:prstGeom>
              <a:blipFill>
                <a:blip r:embed="rId5"/>
                <a:stretch>
                  <a:fillRect l="-1042" t="-32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A0A8C9-47CA-0342-8ECB-3734A0ABD795}"/>
              </a:ext>
            </a:extLst>
          </p:cNvPr>
          <p:cNvCxnSpPr>
            <a:cxnSpLocks/>
          </p:cNvCxnSpPr>
          <p:nvPr/>
        </p:nvCxnSpPr>
        <p:spPr>
          <a:xfrm flipV="1">
            <a:off x="3287064" y="1767322"/>
            <a:ext cx="409693" cy="4990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558EC32-AAAD-C94E-A08A-9B711D9E5049}"/>
              </a:ext>
            </a:extLst>
          </p:cNvPr>
          <p:cNvSpPr txBox="1"/>
          <p:nvPr/>
        </p:nvSpPr>
        <p:spPr>
          <a:xfrm>
            <a:off x="2673003" y="2274025"/>
            <a:ext cx="10824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committed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Tx data</a:t>
            </a:r>
          </a:p>
        </p:txBody>
      </p:sp>
    </p:spTree>
    <p:extLst>
      <p:ext uri="{BB962C8B-B14F-4D97-AF65-F5344CB8AC3E}">
        <p14:creationId xmlns:p14="http://schemas.microsoft.com/office/powerpoint/2010/main" val="10453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B6C7-9160-0140-9CBA-11B07A69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cryptographic commitments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4C177E-6CDB-F940-9A60-D9847EB7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6230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Cryptographic commitment:  emulates an envelope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42D40-9B4F-6440-A58D-444EB4F90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652" y="2140314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51245-10F2-964E-BFD1-17CFDBE44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87611" y="2092472"/>
            <a:ext cx="584281" cy="86432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C87C17-A737-514D-A7DA-853AD8A3BAB9}"/>
              </a:ext>
            </a:extLst>
          </p:cNvPr>
          <p:cNvSpPr txBox="1">
            <a:spLocks/>
          </p:cNvSpPr>
          <p:nvPr/>
        </p:nvSpPr>
        <p:spPr bwMode="auto">
          <a:xfrm>
            <a:off x="379710" y="3273860"/>
            <a:ext cx="8686800" cy="180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Many applications:   e.g.,  a DAPP for a sealed bid auction</a:t>
            </a:r>
          </a:p>
          <a:p>
            <a:pPr>
              <a:spcBef>
                <a:spcPts val="1272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Every participant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commits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its bid,</a:t>
            </a:r>
          </a:p>
          <a:p>
            <a:pPr>
              <a:spcBef>
                <a:spcPts val="1272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Once all bids are in, everyone opens their commitment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B36C57-BC99-A847-9169-F0D8D72E7299}"/>
              </a:ext>
            </a:extLst>
          </p:cNvPr>
          <p:cNvGrpSpPr/>
          <p:nvPr/>
        </p:nvGrpSpPr>
        <p:grpSpPr>
          <a:xfrm>
            <a:off x="1890793" y="1982868"/>
            <a:ext cx="1177764" cy="1177764"/>
            <a:chOff x="2293748" y="1982868"/>
            <a:chExt cx="1177764" cy="11777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54281A-431E-6D4F-8E6C-0D094EFAF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3748" y="1982868"/>
              <a:ext cx="1177764" cy="11777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DFEF2B-A572-0F42-B148-9F6D122115B9}"/>
                </a:ext>
              </a:extLst>
            </p:cNvPr>
            <p:cNvSpPr txBox="1"/>
            <p:nvPr/>
          </p:nvSpPr>
          <p:spPr>
            <a:xfrm>
              <a:off x="2487245" y="2317721"/>
              <a:ext cx="633507" cy="3693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data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595D0A-FA45-EE43-B184-C10B0EEBE891}"/>
              </a:ext>
            </a:extLst>
          </p:cNvPr>
          <p:cNvSpPr txBox="1"/>
          <p:nvPr/>
        </p:nvSpPr>
        <p:spPr>
          <a:xfrm>
            <a:off x="6294857" y="2340918"/>
            <a:ext cx="63350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4558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0.45938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ECD4-8F47-9946-B8B8-0BA1EFB5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Cryptographic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FCB42-6CEF-0942-A0AC-32F5C136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580474" cy="3701458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Syntax:  a commitment scheme is two algorithms</a:t>
            </a:r>
          </a:p>
          <a:p>
            <a:pPr>
              <a:spcBef>
                <a:spcPts val="1872"/>
              </a:spcBef>
            </a:pPr>
            <a:r>
              <a:rPr lang="en-US" b="1" u="sng" dirty="0"/>
              <a:t>commit</a:t>
            </a:r>
            <a:r>
              <a:rPr lang="en-US" dirty="0"/>
              <a:t>(</a:t>
            </a:r>
            <a:r>
              <a:rPr lang="en-US" b="1" i="1" dirty="0">
                <a:solidFill>
                  <a:srgbClr val="FF0000"/>
                </a:solidFill>
              </a:rPr>
              <a:t>msg</a:t>
            </a:r>
            <a:r>
              <a:rPr lang="en-US" b="1" dirty="0">
                <a:solidFill>
                  <a:srgbClr val="FF0000"/>
                </a:solidFill>
              </a:rPr>
              <a:t>, 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dirty="0"/>
              <a:t>)  ⇾   </a:t>
            </a:r>
            <a:r>
              <a:rPr lang="en-US" b="1" i="1" dirty="0">
                <a:solidFill>
                  <a:srgbClr val="00B050"/>
                </a:solidFill>
              </a:rPr>
              <a:t>com</a:t>
            </a:r>
            <a:endParaRPr lang="en-US" i="1" dirty="0"/>
          </a:p>
          <a:p>
            <a:pPr>
              <a:spcBef>
                <a:spcPts val="1872"/>
              </a:spcBef>
            </a:pPr>
            <a:endParaRPr lang="en-US" b="1" dirty="0"/>
          </a:p>
          <a:p>
            <a:pPr marL="0" indent="0">
              <a:spcBef>
                <a:spcPts val="1872"/>
              </a:spcBef>
              <a:buNone/>
            </a:pPr>
            <a:endParaRPr lang="en-US" b="1" dirty="0"/>
          </a:p>
          <a:p>
            <a:pPr>
              <a:spcBef>
                <a:spcPts val="1872"/>
              </a:spcBef>
            </a:pPr>
            <a:r>
              <a:rPr lang="en-US" b="1" u="sng" dirty="0"/>
              <a:t>verify</a:t>
            </a:r>
            <a:r>
              <a:rPr lang="en-US" dirty="0"/>
              <a:t>(</a:t>
            </a:r>
            <a:r>
              <a:rPr lang="en-US" b="1" i="1" dirty="0">
                <a:solidFill>
                  <a:srgbClr val="FF0000"/>
                </a:solidFill>
              </a:rPr>
              <a:t>msg</a:t>
            </a:r>
            <a:r>
              <a:rPr lang="en-US" dirty="0"/>
              <a:t>, </a:t>
            </a:r>
            <a:r>
              <a:rPr lang="en-US" b="1" i="1" dirty="0">
                <a:solidFill>
                  <a:srgbClr val="00B050"/>
                </a:solidFill>
              </a:rPr>
              <a:t>com</a:t>
            </a:r>
            <a:r>
              <a:rPr lang="en-US" dirty="0"/>
              <a:t>,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dirty="0"/>
              <a:t>)   </a:t>
            </a:r>
            <a:r>
              <a:rPr lang="en-US" dirty="0">
                <a:sym typeface="Symbol" charset="0"/>
              </a:rPr>
              <a:t>⇾  accept or  reject</a:t>
            </a:r>
          </a:p>
          <a:p>
            <a:pPr marL="0" indent="0">
              <a:spcBef>
                <a:spcPts val="1872"/>
              </a:spcBef>
              <a:buNone/>
            </a:pPr>
            <a:r>
              <a:rPr lang="en-US" altLang="ja-JP" dirty="0">
                <a:latin typeface="Arial"/>
                <a:sym typeface="Symbol" charset="0"/>
              </a:rPr>
              <a:t>	</a:t>
            </a:r>
            <a:r>
              <a:rPr lang="en-US" altLang="ja-JP" dirty="0">
                <a:sym typeface="Symbol" charset="0"/>
              </a:rPr>
              <a:t>anyone can verify that commitment was opened correctly</a:t>
            </a:r>
          </a:p>
          <a:p>
            <a:pPr>
              <a:spcBef>
                <a:spcPts val="1872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6BEE5-61D3-9746-ABAA-C2FAB6A672A4}"/>
              </a:ext>
            </a:extLst>
          </p:cNvPr>
          <p:cNvSpPr txBox="1"/>
          <p:nvPr/>
        </p:nvSpPr>
        <p:spPr>
          <a:xfrm>
            <a:off x="4558480" y="2744505"/>
            <a:ext cx="197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commitment string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9AFD86-FC8D-7044-9514-706543C41D15}"/>
              </a:ext>
            </a:extLst>
          </p:cNvPr>
          <p:cNvGrpSpPr/>
          <p:nvPr/>
        </p:nvGrpSpPr>
        <p:grpSpPr>
          <a:xfrm>
            <a:off x="1172438" y="2270666"/>
            <a:ext cx="1970739" cy="843172"/>
            <a:chOff x="1261727" y="2896456"/>
            <a:chExt cx="2627652" cy="1124228"/>
          </a:xfrm>
        </p:grpSpPr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BF2FD79B-F12C-3942-9E15-563C726C45F3}"/>
                </a:ext>
              </a:extLst>
            </p:cNvPr>
            <p:cNvSpPr/>
            <p:nvPr/>
          </p:nvSpPr>
          <p:spPr>
            <a:xfrm rot="5400000">
              <a:off x="2399229" y="2249710"/>
              <a:ext cx="340241" cy="2615246"/>
            </a:xfrm>
            <a:prstGeom prst="leftBrace">
              <a:avLst>
                <a:gd name="adj1" fmla="val 53944"/>
                <a:gd name="adj2" fmla="val 50000"/>
              </a:avLst>
            </a:prstGeom>
            <a:ln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575B37-D7FC-AC4D-B431-F05962F21D85}"/>
                </a:ext>
              </a:extLst>
            </p:cNvPr>
            <p:cNvSpPr txBox="1"/>
            <p:nvPr/>
          </p:nvSpPr>
          <p:spPr>
            <a:xfrm>
              <a:off x="1274132" y="3528242"/>
              <a:ext cx="2615247" cy="4924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+mn-lt"/>
                </a:rPr>
                <a:t>secret randomness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A50AB63-5AD6-5040-AC0F-7F37389EE0E2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V="1">
              <a:off x="2569349" y="2896456"/>
              <a:ext cx="859652" cy="490757"/>
            </a:xfrm>
            <a:prstGeom prst="straightConnector1">
              <a:avLst/>
            </a:prstGeom>
            <a:ln>
              <a:solidFill>
                <a:schemeClr val="accent4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631A0F-17E1-8543-A269-A6BA84DF0BC4}"/>
              </a:ext>
            </a:extLst>
          </p:cNvPr>
          <p:cNvGrpSpPr/>
          <p:nvPr/>
        </p:nvGrpSpPr>
        <p:grpSpPr>
          <a:xfrm>
            <a:off x="4103710" y="2270666"/>
            <a:ext cx="2679634" cy="601430"/>
            <a:chOff x="5642039" y="2896456"/>
            <a:chExt cx="3572845" cy="801907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9E4DE1D0-8BD8-5944-8894-DF6E0F2085E2}"/>
                </a:ext>
              </a:extLst>
            </p:cNvPr>
            <p:cNvSpPr/>
            <p:nvPr/>
          </p:nvSpPr>
          <p:spPr>
            <a:xfrm rot="5400000">
              <a:off x="7431233" y="1914712"/>
              <a:ext cx="340243" cy="3227059"/>
            </a:xfrm>
            <a:prstGeom prst="leftBrace">
              <a:avLst>
                <a:gd name="adj1" fmla="val 54570"/>
                <a:gd name="adj2" fmla="val 50000"/>
              </a:avLst>
            </a:prstGeom>
            <a:ln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9B70E6-2DBA-6546-8D1D-3964718A3E2C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5642039" y="2896456"/>
              <a:ext cx="1959316" cy="461663"/>
            </a:xfrm>
            <a:prstGeom prst="straightConnector1">
              <a:avLst/>
            </a:prstGeom>
            <a:ln>
              <a:solidFill>
                <a:schemeClr val="accent4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F9F384-1E2B-5E4D-BA9C-FA4ECAB589A0}"/>
              </a:ext>
            </a:extLst>
          </p:cNvPr>
          <p:cNvSpPr/>
          <p:nvPr/>
        </p:nvSpPr>
        <p:spPr>
          <a:xfrm>
            <a:off x="293914" y="1763486"/>
            <a:ext cx="8673104" cy="14248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62E1F-D0D5-2F4D-BC97-E68DC5FBFE9F}"/>
              </a:ext>
            </a:extLst>
          </p:cNvPr>
          <p:cNvSpPr/>
          <p:nvPr/>
        </p:nvSpPr>
        <p:spPr>
          <a:xfrm>
            <a:off x="293913" y="3717475"/>
            <a:ext cx="8673105" cy="119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2167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ECD4-8F47-9946-B8B8-0BA1EFB5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Commitments: security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E07117-DCC4-174F-9DFE-B2A7AD50179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5610" y="1085850"/>
                <a:ext cx="8872780" cy="3950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ＭＳ Ｐゴシック" pitchFamily="-112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binding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Bob cannot produce two valid openings for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More precisely:  no efficient adversary can produce   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		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such that	verify(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verify(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accept</a:t>
                </a:r>
              </a:p>
              <a:p>
                <a:pPr marL="0" indent="0">
                  <a:buNone/>
                </a:pP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			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 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≠ m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spcBef>
                    <a:spcPts val="2976"/>
                  </a:spcBef>
                </a:pPr>
                <a:r>
                  <a:rPr lang="en-US" sz="24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hiding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:r>
                  <a:rPr lang="en-US" sz="2400" b="1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reveals nothing about committed data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commit(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⇾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and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sampled uniformly in a set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b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then   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statistically independent of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E07117-DCC4-174F-9DFE-B2A7AD50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610" y="1085850"/>
                <a:ext cx="8872780" cy="3950157"/>
              </a:xfrm>
              <a:prstGeom prst="rect">
                <a:avLst/>
              </a:prstGeom>
              <a:blipFill>
                <a:blip r:embed="rId2"/>
                <a:stretch>
                  <a:fillRect l="-857" t="-1282" b="-16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1B06DD-30E3-A74A-B9F6-5BD29A52EA0B}"/>
              </a:ext>
            </a:extLst>
          </p:cNvPr>
          <p:cNvCxnSpPr>
            <a:cxnSpLocks/>
          </p:cNvCxnSpPr>
          <p:nvPr/>
        </p:nvCxnSpPr>
        <p:spPr>
          <a:xfrm>
            <a:off x="285750" y="3371850"/>
            <a:ext cx="8515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075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0C02-6120-8D49-9B23-C5DA812E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 hash-based commitment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EDF62-EB3C-BE48-BE32-0BF1E6F34C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47751"/>
                <a:ext cx="8534400" cy="392429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Fix a hash function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⇾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r>
                  <a:rPr lang="en-US" dirty="0"/>
                  <a:t>(e.g.,  SHA256)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dirty="0"/>
                  <a:t>		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is collision resistant,  and   |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|≫|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commit(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):       </a:t>
                </a:r>
                <a:r>
                  <a:rPr lang="en-US" b="1" i="1" dirty="0"/>
                  <a:t>com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spcBef>
                    <a:spcPts val="1776"/>
                  </a:spcBef>
                </a:pPr>
                <a:r>
                  <a:rPr lang="en-US" dirty="0"/>
                  <a:t>verify(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b="1" i="1" dirty="0">
                    <a:latin typeface="+mj-lt"/>
                  </a:rPr>
                  <a:t>com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):    accept if   </a:t>
                </a:r>
                <a:r>
                  <a:rPr lang="en-US" b="1" i="1" dirty="0"/>
                  <a:t>com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binding:	follows from collision resistance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hiding:	follows from a mild assumption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EDF62-EB3C-BE48-BE32-0BF1E6F34C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47751"/>
                <a:ext cx="8534400" cy="3924299"/>
              </a:xfrm>
              <a:blipFill>
                <a:blip r:embed="rId2"/>
                <a:stretch>
                  <a:fillRect l="-1339" t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8043864-701E-F746-A5F0-079DE0D032E7}"/>
              </a:ext>
            </a:extLst>
          </p:cNvPr>
          <p:cNvSpPr/>
          <p:nvPr/>
        </p:nvSpPr>
        <p:spPr>
          <a:xfrm>
            <a:off x="210510" y="2286001"/>
            <a:ext cx="7193181" cy="13503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08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FC06-FCAF-0F46-9886-6EF97A5C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need for privacy in the financial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E4E1-1634-B843-9389-B27D9904B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7" y="1047751"/>
            <a:ext cx="8731045" cy="40957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Supply chain privacy</a:t>
            </a:r>
            <a:r>
              <a:rPr lang="en-US" sz="2400" dirty="0"/>
              <a:t>:</a:t>
            </a:r>
          </a:p>
          <a:p>
            <a:pPr marL="685800" lvl="1" indent="-342900"/>
            <a:r>
              <a:rPr lang="en-US" sz="2400" dirty="0"/>
              <a:t>A manufacturer does not want to reveal </a:t>
            </a:r>
            <a:br>
              <a:rPr lang="en-US" sz="2400" dirty="0"/>
            </a:br>
            <a:r>
              <a:rPr lang="en-US" sz="2400" dirty="0"/>
              <a:t>how much it pays its supplier for parts.</a:t>
            </a:r>
          </a:p>
          <a:p>
            <a:pPr marL="0" indent="0">
              <a:spcBef>
                <a:spcPts val="1926"/>
              </a:spcBef>
              <a:buNone/>
            </a:pPr>
            <a:r>
              <a:rPr lang="en-US" sz="2400" b="1" dirty="0"/>
              <a:t>Payment privacy</a:t>
            </a:r>
            <a:r>
              <a:rPr lang="en-US" sz="2400" dirty="0"/>
              <a:t>:</a:t>
            </a:r>
          </a:p>
          <a:p>
            <a:pPr marL="694135" lvl="1" indent="-351235"/>
            <a:r>
              <a:rPr lang="en-US" sz="2400" dirty="0"/>
              <a:t>A company that pays its employees in crypto wants to keep list of employees and salaries private.</a:t>
            </a:r>
          </a:p>
          <a:p>
            <a:pPr marL="694135" lvl="1" indent="-351235"/>
            <a:r>
              <a:rPr lang="en-US" sz="2400" dirty="0" err="1"/>
              <a:t>Endusers</a:t>
            </a:r>
            <a:r>
              <a:rPr lang="en-US" sz="2400" dirty="0"/>
              <a:t> need privacy for rent, donations, purchases</a:t>
            </a:r>
          </a:p>
          <a:p>
            <a:pPr marL="0" indent="0">
              <a:spcBef>
                <a:spcPts val="1926"/>
              </a:spcBef>
              <a:buNone/>
            </a:pPr>
            <a:r>
              <a:rPr lang="en-US" sz="2400" b="1" dirty="0"/>
              <a:t>Business logic privacy</a:t>
            </a:r>
            <a:r>
              <a:rPr lang="en-US" sz="2400" dirty="0"/>
              <a:t>:   Can the code of a smart contract be private?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81658-19DA-184D-BABC-67047F42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59" y="1047751"/>
            <a:ext cx="1787141" cy="7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8DA6219-603E-B9E1-7782-EE1D10AEFA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688DF-419E-1343-A73B-286B2136C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3600" u="none" dirty="0">
                <a:latin typeface="Calibri" panose="020F0502020204030204" pitchFamily="34" charset="0"/>
                <a:cs typeface="Calibri" panose="020F0502020204030204" pitchFamily="34" charset="0"/>
              </a:rPr>
              <a:t>What is a SNARK?</a:t>
            </a:r>
            <a:endParaRPr lang="en-US" sz="3600" u="none" dirty="0"/>
          </a:p>
        </p:txBody>
      </p:sp>
    </p:spTree>
    <p:extLst>
      <p:ext uri="{BB962C8B-B14F-4D97-AF65-F5344CB8AC3E}">
        <p14:creationId xmlns:p14="http://schemas.microsoft.com/office/powerpoint/2010/main" val="346126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7765-D239-924D-8821-45762A57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arithmetic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71559"/>
                <a:ext cx="8229600" cy="381843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Fix a finite field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0, …,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400" dirty="0"/>
                  <a:t>    for some prime  p&gt;2.</a:t>
                </a:r>
              </a:p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b="1" dirty="0"/>
                  <a:t>Arithmetic circuit</a:t>
                </a:r>
                <a:r>
                  <a:rPr lang="en-US" sz="2400" dirty="0"/>
                  <a:t>:  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sz="2400" i="1" baseline="30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⇾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directed acyclic graph (DAG) where</a:t>
                </a:r>
              </a:p>
              <a:p>
                <a:pPr marL="914400" lvl="2" indent="0">
                  <a:buNone/>
                </a:pPr>
                <a:r>
                  <a:rPr lang="en-US" sz="2400" dirty="0"/>
                  <a:t>internal nodes are labeled  +, −, or ×</a:t>
                </a:r>
              </a:p>
              <a:p>
                <a:pPr marL="914400" lvl="2" indent="0">
                  <a:buNone/>
                </a:pPr>
                <a:r>
                  <a:rPr lang="en-US" sz="2400" dirty="0"/>
                  <a:t>inputs are labeled   1,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baseline="-25000" dirty="0"/>
              </a:p>
              <a:p>
                <a:pPr lvl="1">
                  <a:spcBef>
                    <a:spcPts val="576"/>
                  </a:spcBef>
                </a:pPr>
                <a:r>
                  <a:rPr lang="en-US" sz="2400" dirty="0"/>
                  <a:t>defines an n-variate polynomial</a:t>
                </a:r>
                <a:br>
                  <a:rPr lang="en-US" sz="2400" dirty="0"/>
                </a:br>
                <a:r>
                  <a:rPr lang="en-US" sz="2400" dirty="0"/>
                  <a:t>with an evaluation recipe </a:t>
                </a:r>
              </a:p>
              <a:p>
                <a:pPr marL="0" indent="0">
                  <a:spcBef>
                    <a:spcPts val="1776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| =</m:t>
                    </m:r>
                  </m:oMath>
                </a14:m>
                <a:r>
                  <a:rPr lang="en-US" sz="2400" dirty="0"/>
                  <a:t> # gates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71559"/>
                <a:ext cx="8229600" cy="3818430"/>
              </a:xfrm>
              <a:blipFill>
                <a:blip r:embed="rId2"/>
                <a:stretch>
                  <a:fillRect l="-1235" t="-997" b="-4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55B59B8-9E6A-CE48-BAE0-AD7B9D863A75}"/>
              </a:ext>
            </a:extLst>
          </p:cNvPr>
          <p:cNvGrpSpPr/>
          <p:nvPr/>
        </p:nvGrpSpPr>
        <p:grpSpPr>
          <a:xfrm>
            <a:off x="6407760" y="2058015"/>
            <a:ext cx="2596055" cy="2730062"/>
            <a:chOff x="6390290" y="2081048"/>
            <a:chExt cx="2596055" cy="273006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311B12-D544-F84B-B42E-14C5C7F8C2F7}"/>
                </a:ext>
              </a:extLst>
            </p:cNvPr>
            <p:cNvSpPr/>
            <p:nvPr/>
          </p:nvSpPr>
          <p:spPr>
            <a:xfrm>
              <a:off x="6390290" y="2081048"/>
              <a:ext cx="2596055" cy="27300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D020D3C-CEA7-854C-BBFE-9D5908FFA98F}"/>
                </a:ext>
              </a:extLst>
            </p:cNvPr>
            <p:cNvGrpSpPr/>
            <p:nvPr/>
          </p:nvGrpSpPr>
          <p:grpSpPr>
            <a:xfrm>
              <a:off x="6434496" y="2162740"/>
              <a:ext cx="2539478" cy="2490056"/>
              <a:chOff x="6434496" y="2162740"/>
              <a:chExt cx="2539478" cy="24900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/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/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/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/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/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/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m:t>×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34CBD2A-9A4A-194A-8368-CD006F43CC54}"/>
                  </a:ext>
                </a:extLst>
              </p:cNvPr>
              <p:cNvCxnSpPr>
                <a:endCxn id="7" idx="3"/>
              </p:cNvCxnSpPr>
              <p:nvPr/>
            </p:nvCxnSpPr>
            <p:spPr>
              <a:xfrm flipV="1">
                <a:off x="6894785" y="3975487"/>
                <a:ext cx="187425" cy="33901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E71F6D7-9688-4E42-BF9E-53DA3E6534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79563" y="4024260"/>
                <a:ext cx="222468" cy="31462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E61FD9B-6B17-8B46-AC78-988EE17BAF96}"/>
                  </a:ext>
                </a:extLst>
              </p:cNvPr>
              <p:cNvCxnSpPr>
                <a:cxnSpLocks/>
                <a:stCxn id="5" idx="1"/>
              </p:cNvCxnSpPr>
              <p:nvPr/>
            </p:nvCxnSpPr>
            <p:spPr>
              <a:xfrm flipH="1" flipV="1">
                <a:off x="7349369" y="4024261"/>
                <a:ext cx="84940" cy="33901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AEF68F2-CA94-9C47-A150-3FF0E807F12C}"/>
                  </a:ext>
                </a:extLst>
              </p:cNvPr>
              <p:cNvCxnSpPr/>
              <p:nvPr/>
            </p:nvCxnSpPr>
            <p:spPr>
              <a:xfrm flipV="1">
                <a:off x="7308193" y="3393695"/>
                <a:ext cx="187425" cy="33901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E595A69-99CA-D04E-8DDE-3818C23721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3624" y="4024260"/>
                <a:ext cx="235175" cy="29023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A73C328-5E7C-434D-A12F-DF3664879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35457" y="3376588"/>
                <a:ext cx="236491" cy="31178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7BA586B-B23D-AB46-8D17-3731208974CE}"/>
                  </a:ext>
                </a:extLst>
              </p:cNvPr>
              <p:cNvSpPr/>
              <p:nvPr/>
            </p:nvSpPr>
            <p:spPr>
              <a:xfrm>
                <a:off x="6684578" y="3237185"/>
                <a:ext cx="756745" cy="1114096"/>
              </a:xfrm>
              <a:custGeom>
                <a:avLst/>
                <a:gdLst>
                  <a:gd name="connsiteX0" fmla="*/ 0 w 756745"/>
                  <a:gd name="connsiteY0" fmla="*/ 1114096 h 1114096"/>
                  <a:gd name="connsiteX1" fmla="*/ 126124 w 756745"/>
                  <a:gd name="connsiteY1" fmla="*/ 252248 h 1114096"/>
                  <a:gd name="connsiteX2" fmla="*/ 756745 w 756745"/>
                  <a:gd name="connsiteY2" fmla="*/ 0 h 11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6745" h="1114096">
                    <a:moveTo>
                      <a:pt x="0" y="1114096"/>
                    </a:moveTo>
                    <a:cubicBezTo>
                      <a:pt x="0" y="776013"/>
                      <a:pt x="0" y="437931"/>
                      <a:pt x="126124" y="252248"/>
                    </a:cubicBezTo>
                    <a:cubicBezTo>
                      <a:pt x="252248" y="66565"/>
                      <a:pt x="504496" y="33282"/>
                      <a:pt x="756745" y="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882255"/>
                  </a:solidFill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963ECEC-3E71-F74B-AB44-A8D571C36D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9573" y="3975487"/>
                <a:ext cx="733775" cy="4695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C2A1A0C-692B-264D-ACA5-A8493D89E4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37080" y="2567872"/>
                <a:ext cx="1" cy="42755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/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18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815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15851-A15A-0641-BA1C-1DAA2EC1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(</a:t>
            </a:r>
            <a:r>
              <a:rPr lang="en-US" sz="1600" dirty="0"/>
              <a:t>preprocessing</a:t>
            </a:r>
            <a:r>
              <a:rPr lang="en-US" sz="1400" dirty="0"/>
              <a:t>)  </a:t>
            </a:r>
            <a:r>
              <a:rPr lang="en-US" sz="2800" dirty="0"/>
              <a:t>NARK:  Non-interactive </a:t>
            </a:r>
            <a:r>
              <a:rPr lang="en-US" sz="2800" dirty="0" err="1"/>
              <a:t>ARgument</a:t>
            </a:r>
            <a:r>
              <a:rPr lang="en-US" sz="2800" dirty="0"/>
              <a:t> of Knowledge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882E9-C251-9149-A76A-568086A93F45}"/>
                  </a:ext>
                </a:extLst>
              </p:cNvPr>
              <p:cNvSpPr txBox="1"/>
              <p:nvPr/>
            </p:nvSpPr>
            <p:spPr>
              <a:xfrm>
                <a:off x="719365" y="2361667"/>
                <a:ext cx="8081734" cy="461665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n-lt"/>
                    <a:cs typeface="Calibri" panose="020F0502020204030204" pitchFamily="34" charset="0"/>
                  </a:rPr>
                  <a:t>Preprocessing (setup)</a:t>
                </a:r>
                <a:r>
                  <a:rPr lang="en-US" b="1" dirty="0">
                    <a:latin typeface="+mn-lt"/>
                    <a:cs typeface="Calibri" panose="020F0502020204030204" pitchFamily="34" charset="0"/>
                  </a:rPr>
                  <a:t>:    S</a:t>
                </a:r>
                <a:r>
                  <a:rPr lang="en-US" dirty="0">
                    <a:latin typeface="+mn-lt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+mn-lt"/>
                    <a:cs typeface="Calibri" panose="020F0502020204030204" pitchFamily="34" charset="0"/>
                  </a:rPr>
                  <a:t>)  ⇾  public parameters 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𝒑𝒑</m:t>
                    </m:r>
                  </m:oMath>
                </a14:m>
                <a:r>
                  <a:rPr lang="en-US" b="1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𝒗𝒑</m:t>
                    </m:r>
                  </m:oMath>
                </a14:m>
                <a:r>
                  <a:rPr lang="en-US" b="1" dirty="0"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+mn-lt"/>
                    <a:cs typeface="Calibri" panose="020F0502020204030204" pitchFamily="34" charset="0"/>
                  </a:rPr>
                  <a:t>)</a:t>
                </a:r>
                <a:endParaRPr lang="en-US" baseline="-25000" dirty="0">
                  <a:latin typeface="+mn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882E9-C251-9149-A76A-568086A93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65" y="2361667"/>
                <a:ext cx="8081734" cy="461665"/>
              </a:xfrm>
              <a:prstGeom prst="rect">
                <a:avLst/>
              </a:prstGeom>
              <a:blipFill>
                <a:blip r:embed="rId3"/>
                <a:stretch>
                  <a:fillRect t="-10526" b="-26316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3992BD9D-1961-C34C-BBBE-0A0CC32E276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8651" y="1004372"/>
                <a:ext cx="8229600" cy="6110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68577" tIns="34289" rIns="68577" bIns="34289" numCol="1" anchor="t" anchorCtr="0" compatLnSpc="1"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accent2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kern="0" dirty="0">
                    <a:solidFill>
                      <a:srgbClr val="882255"/>
                    </a:solidFill>
                  </a:rPr>
                  <a:t>Public arithmetic circuit:     </a:t>
                </a:r>
                <a14:m>
                  <m:oMath xmlns:m="http://schemas.openxmlformats.org/officeDocument/2006/math">
                    <m:r>
                      <a:rPr lang="en-US" sz="2800" i="1" kern="0" dirty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kern="0" dirty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2800" b="1" i="1" kern="0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i="1" kern="0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800" b="1" i="1" kern="0" dirty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i="1" kern="0" dirty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 ) ⇾  </m:t>
                    </m:r>
                    <m:r>
                      <a:rPr lang="en-US" sz="2800" i="1" kern="0" dirty="0">
                        <a:solidFill>
                          <a:srgbClr val="88225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sz="2400" kern="0" baseline="-25000" dirty="0"/>
              </a:p>
            </p:txBody>
          </p:sp>
        </mc:Choice>
        <mc:Fallback xmlns=""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3992BD9D-1961-C34C-BBBE-0A0CC32E2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651" y="1004372"/>
                <a:ext cx="8229600" cy="611088"/>
              </a:xfrm>
              <a:prstGeom prst="rect">
                <a:avLst/>
              </a:prstGeom>
              <a:blipFill>
                <a:blip r:embed="rId4"/>
                <a:stretch>
                  <a:fillRect l="-1387" b="-4082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A5F62-1886-1047-9812-EE36E9BE6B74}"/>
              </a:ext>
            </a:extLst>
          </p:cNvPr>
          <p:cNvGrpSpPr/>
          <p:nvPr/>
        </p:nvGrpSpPr>
        <p:grpSpPr>
          <a:xfrm>
            <a:off x="1174109" y="1428750"/>
            <a:ext cx="7055491" cy="638460"/>
            <a:chOff x="73048" y="1673817"/>
            <a:chExt cx="7055492" cy="638459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4B3044-81B5-9F4B-9104-949CA45C5106}"/>
                </a:ext>
              </a:extLst>
            </p:cNvPr>
            <p:cNvSpPr/>
            <p:nvPr/>
          </p:nvSpPr>
          <p:spPr>
            <a:xfrm>
              <a:off x="2715084" y="1673817"/>
              <a:ext cx="774915" cy="385821"/>
            </a:xfrm>
            <a:custGeom>
              <a:avLst/>
              <a:gdLst>
                <a:gd name="connsiteX0" fmla="*/ 0 w 774915"/>
                <a:gd name="connsiteY0" fmla="*/ 371959 h 385821"/>
                <a:gd name="connsiteX1" fmla="*/ 619932 w 774915"/>
                <a:gd name="connsiteY1" fmla="*/ 340963 h 385821"/>
                <a:gd name="connsiteX2" fmla="*/ 774915 w 774915"/>
                <a:gd name="connsiteY2" fmla="*/ 0 h 38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915" h="385821">
                  <a:moveTo>
                    <a:pt x="0" y="371959"/>
                  </a:moveTo>
                  <a:cubicBezTo>
                    <a:pt x="245390" y="387457"/>
                    <a:pt x="490780" y="402956"/>
                    <a:pt x="619932" y="340963"/>
                  </a:cubicBezTo>
                  <a:cubicBezTo>
                    <a:pt x="749084" y="278970"/>
                    <a:pt x="761999" y="139485"/>
                    <a:pt x="774915" y="0"/>
                  </a:cubicBezTo>
                </a:path>
              </a:pathLst>
            </a:custGeom>
            <a:noFill/>
            <a:ln w="38100"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74915"/>
                        <a:gd name="connsiteY0" fmla="*/ 371959 h 385821"/>
                        <a:gd name="connsiteX1" fmla="*/ 619932 w 774915"/>
                        <a:gd name="connsiteY1" fmla="*/ 340963 h 385821"/>
                        <a:gd name="connsiteX2" fmla="*/ 774915 w 774915"/>
                        <a:gd name="connsiteY2" fmla="*/ 0 h 385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15" h="385821" extrusionOk="0">
                          <a:moveTo>
                            <a:pt x="0" y="371959"/>
                          </a:moveTo>
                          <a:cubicBezTo>
                            <a:pt x="224271" y="374430"/>
                            <a:pt x="474223" y="409170"/>
                            <a:pt x="619932" y="340963"/>
                          </a:cubicBezTo>
                          <a:cubicBezTo>
                            <a:pt x="759058" y="281070"/>
                            <a:pt x="756309" y="139666"/>
                            <a:pt x="774915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B69DB5-0EA4-4D4A-BE86-99409BA64753}"/>
                    </a:ext>
                  </a:extLst>
                </p:cNvPr>
                <p:cNvSpPr txBox="1"/>
                <p:nvPr/>
              </p:nvSpPr>
              <p:spPr>
                <a:xfrm>
                  <a:off x="73048" y="1879357"/>
                  <a:ext cx="2704779" cy="423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public statement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𝔽</m:t>
                          </m:r>
                        </m:e>
                        <m:sub/>
                        <m:sup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B69DB5-0EA4-4D4A-BE86-99409BA6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8" y="1879357"/>
                  <a:ext cx="2704779" cy="423833"/>
                </a:xfrm>
                <a:prstGeom prst="rect">
                  <a:avLst/>
                </a:prstGeom>
                <a:blipFill>
                  <a:blip r:embed="rId5"/>
                  <a:stretch>
                    <a:fillRect l="-2817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F0FEB9-1933-6946-AC68-063FDAD7068D}"/>
                </a:ext>
              </a:extLst>
            </p:cNvPr>
            <p:cNvSpPr/>
            <p:nvPr/>
          </p:nvSpPr>
          <p:spPr>
            <a:xfrm flipH="1">
              <a:off x="3963189" y="1686447"/>
              <a:ext cx="681521" cy="385821"/>
            </a:xfrm>
            <a:custGeom>
              <a:avLst/>
              <a:gdLst>
                <a:gd name="connsiteX0" fmla="*/ 0 w 774915"/>
                <a:gd name="connsiteY0" fmla="*/ 371959 h 385821"/>
                <a:gd name="connsiteX1" fmla="*/ 619932 w 774915"/>
                <a:gd name="connsiteY1" fmla="*/ 340963 h 385821"/>
                <a:gd name="connsiteX2" fmla="*/ 774915 w 774915"/>
                <a:gd name="connsiteY2" fmla="*/ 0 h 38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915" h="385821">
                  <a:moveTo>
                    <a:pt x="0" y="371959"/>
                  </a:moveTo>
                  <a:cubicBezTo>
                    <a:pt x="245390" y="387457"/>
                    <a:pt x="490780" y="402956"/>
                    <a:pt x="619932" y="340963"/>
                  </a:cubicBezTo>
                  <a:cubicBezTo>
                    <a:pt x="749084" y="278970"/>
                    <a:pt x="761999" y="139485"/>
                    <a:pt x="774915" y="0"/>
                  </a:cubicBezTo>
                </a:path>
              </a:pathLst>
            </a:custGeom>
            <a:noFill/>
            <a:ln w="38100"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74915"/>
                        <a:gd name="connsiteY0" fmla="*/ 371959 h 385821"/>
                        <a:gd name="connsiteX1" fmla="*/ 619932 w 774915"/>
                        <a:gd name="connsiteY1" fmla="*/ 340963 h 385821"/>
                        <a:gd name="connsiteX2" fmla="*/ 774915 w 774915"/>
                        <a:gd name="connsiteY2" fmla="*/ 0 h 385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15" h="385821" extrusionOk="0">
                          <a:moveTo>
                            <a:pt x="0" y="371959"/>
                          </a:moveTo>
                          <a:cubicBezTo>
                            <a:pt x="224271" y="374430"/>
                            <a:pt x="474223" y="409170"/>
                            <a:pt x="619932" y="340963"/>
                          </a:cubicBezTo>
                          <a:cubicBezTo>
                            <a:pt x="759058" y="281070"/>
                            <a:pt x="756309" y="139666"/>
                            <a:pt x="774915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3DBF70-95C0-4046-B9BD-DD29BC9D6F31}"/>
                    </a:ext>
                  </a:extLst>
                </p:cNvPr>
                <p:cNvSpPr txBox="1"/>
                <p:nvPr/>
              </p:nvSpPr>
              <p:spPr>
                <a:xfrm>
                  <a:off x="4693386" y="1888443"/>
                  <a:ext cx="2435154" cy="423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secret witness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𝔽</m:t>
                          </m:r>
                        </m:e>
                        <m:sub/>
                        <m:sup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3DBF70-95C0-4046-B9BD-DD29BC9D6F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386" y="1888443"/>
                  <a:ext cx="2435154" cy="423833"/>
                </a:xfrm>
                <a:prstGeom prst="rect">
                  <a:avLst/>
                </a:prstGeom>
                <a:blipFill>
                  <a:blip r:embed="rId6"/>
                  <a:stretch>
                    <a:fillRect l="-2591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D631EF-75F7-5E40-9341-DB927721AE06}"/>
              </a:ext>
            </a:extLst>
          </p:cNvPr>
          <p:cNvSpPr txBox="1">
            <a:spLocks/>
          </p:cNvSpPr>
          <p:nvPr/>
        </p:nvSpPr>
        <p:spPr bwMode="auto">
          <a:xfrm>
            <a:off x="139396" y="3289504"/>
            <a:ext cx="8890304" cy="164463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923F52-88F0-5045-A04B-2E86A0B744AE}"/>
              </a:ext>
            </a:extLst>
          </p:cNvPr>
          <p:cNvSpPr/>
          <p:nvPr/>
        </p:nvSpPr>
        <p:spPr>
          <a:xfrm>
            <a:off x="742950" y="4024024"/>
            <a:ext cx="914400" cy="857249"/>
          </a:xfrm>
          <a:prstGeom prst="rect">
            <a:avLst/>
          </a:prstGeom>
          <a:solidFill>
            <a:srgbClr val="882255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C0EEEC-DB8A-1046-9421-772E9BB191B0}"/>
              </a:ext>
            </a:extLst>
          </p:cNvPr>
          <p:cNvSpPr/>
          <p:nvPr/>
        </p:nvSpPr>
        <p:spPr>
          <a:xfrm>
            <a:off x="6400800" y="4024024"/>
            <a:ext cx="914400" cy="857249"/>
          </a:xfrm>
          <a:prstGeom prst="rect">
            <a:avLst/>
          </a:prstGeom>
          <a:solidFill>
            <a:srgbClr val="882255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Verifier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B16995-BA9B-AC48-9516-D3A2784B5359}"/>
              </a:ext>
            </a:extLst>
          </p:cNvPr>
          <p:cNvGrpSpPr/>
          <p:nvPr/>
        </p:nvGrpSpPr>
        <p:grpSpPr>
          <a:xfrm>
            <a:off x="628651" y="3253525"/>
            <a:ext cx="1330814" cy="770498"/>
            <a:chOff x="838200" y="3239867"/>
            <a:chExt cx="1774419" cy="102733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2A6DEF-80BA-2640-AF2C-BE34AAD753F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3822643"/>
              <a:ext cx="0" cy="4445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80DD2AC-169F-B746-B65F-D83364C8A9FA}"/>
                    </a:ext>
                  </a:extLst>
                </p:cNvPr>
                <p:cNvSpPr txBox="1"/>
                <p:nvPr/>
              </p:nvSpPr>
              <p:spPr>
                <a:xfrm>
                  <a:off x="838200" y="3239867"/>
                  <a:ext cx="1774419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100" b="1" i="1" dirty="0" smtClean="0">
                          <a:latin typeface="Cambria Math" panose="02040503050406030204" pitchFamily="18" charset="0"/>
                        </a:rPr>
                        <m:t>𝒑𝒑</m:t>
                      </m:r>
                    </m:oMath>
                  </a14:m>
                  <a:r>
                    <a:rPr lang="en-US" b="1" dirty="0"/>
                    <a:t>,</a:t>
                  </a:r>
                  <a:r>
                    <a:rPr lang="en-US" b="1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700" b="1" i="1" dirty="0" smtClean="0">
                          <a:solidFill>
                            <a:srgbClr val="127732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700" i="1" dirty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2700" dirty="0">
                      <a:latin typeface="+mj-lt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700" b="1" i="1" dirty="0" smtClean="0">
                          <a:solidFill>
                            <a:srgbClr val="882255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</m:oMath>
                  </a14:m>
                  <a:endParaRPr lang="en-US" sz="27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80DD2AC-169F-B746-B65F-D83364C8A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3239867"/>
                  <a:ext cx="1774419" cy="677108"/>
                </a:xfrm>
                <a:prstGeom prst="rect">
                  <a:avLst/>
                </a:prstGeom>
                <a:blipFill>
                  <a:blip r:embed="rId7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DC3963-C21F-FB41-B874-76E903B0B5E7}"/>
              </a:ext>
            </a:extLst>
          </p:cNvPr>
          <p:cNvGrpSpPr/>
          <p:nvPr/>
        </p:nvGrpSpPr>
        <p:grpSpPr>
          <a:xfrm>
            <a:off x="6457950" y="3223923"/>
            <a:ext cx="825867" cy="804142"/>
            <a:chOff x="8610600" y="3200398"/>
            <a:chExt cx="1101156" cy="107218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779FB43-19BD-5149-8C69-6A78E95A63BD}"/>
                </a:ext>
              </a:extLst>
            </p:cNvPr>
            <p:cNvCxnSpPr/>
            <p:nvPr/>
          </p:nvCxnSpPr>
          <p:spPr>
            <a:xfrm>
              <a:off x="9201750" y="3828032"/>
              <a:ext cx="0" cy="4445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A257A0F-FDF7-5C4B-9F35-1EEFE6586865}"/>
                    </a:ext>
                  </a:extLst>
                </p:cNvPr>
                <p:cNvSpPr txBox="1"/>
                <p:nvPr/>
              </p:nvSpPr>
              <p:spPr>
                <a:xfrm>
                  <a:off x="8610600" y="3200398"/>
                  <a:ext cx="1101156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100" b="1" i="1" dirty="0" smtClean="0">
                          <a:latin typeface="Cambria Math" panose="02040503050406030204" pitchFamily="18" charset="0"/>
                        </a:rPr>
                        <m:t>𝒗𝒑</m:t>
                      </m:r>
                    </m:oMath>
                  </a14:m>
                  <a:r>
                    <a:rPr lang="en-US" b="1" dirty="0"/>
                    <a:t>, </a:t>
                  </a:r>
                  <a14:m>
                    <m:oMath xmlns:m="http://schemas.openxmlformats.org/officeDocument/2006/math">
                      <m:r>
                        <a:rPr lang="en-US" sz="2700" b="1" i="1" dirty="0" smtClean="0">
                          <a:solidFill>
                            <a:srgbClr val="127732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A257A0F-FDF7-5C4B-9F35-1EEFE6586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3200398"/>
                  <a:ext cx="1101156" cy="677108"/>
                </a:xfrm>
                <a:prstGeom prst="rect">
                  <a:avLst/>
                </a:prstGeom>
                <a:blipFill>
                  <a:blip r:embed="rId8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B5F3C4-6A01-B942-A8E8-FEA06F31358A}"/>
              </a:ext>
            </a:extLst>
          </p:cNvPr>
          <p:cNvGrpSpPr/>
          <p:nvPr/>
        </p:nvGrpSpPr>
        <p:grpSpPr>
          <a:xfrm>
            <a:off x="7315202" y="4195474"/>
            <a:ext cx="1744449" cy="738664"/>
            <a:chOff x="9753600" y="5562600"/>
            <a:chExt cx="2325932" cy="98488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EDCDF4-CC75-174E-AC50-4567EE66C6F9}"/>
                </a:ext>
              </a:extLst>
            </p:cNvPr>
            <p:cNvCxnSpPr>
              <a:cxnSpLocks/>
            </p:cNvCxnSpPr>
            <p:nvPr/>
          </p:nvCxnSpPr>
          <p:spPr>
            <a:xfrm>
              <a:off x="9753600" y="6166701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4E7881-B9A6-5D4F-81B3-414F75CFCB4D}"/>
                </a:ext>
              </a:extLst>
            </p:cNvPr>
            <p:cNvSpPr txBox="1"/>
            <p:nvPr/>
          </p:nvSpPr>
          <p:spPr>
            <a:xfrm>
              <a:off x="10258092" y="5562600"/>
              <a:ext cx="182144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/>
                <a:t>accept or </a:t>
              </a:r>
              <a:br>
                <a:rPr lang="en-US" sz="2100" dirty="0"/>
              </a:br>
              <a:r>
                <a:rPr lang="en-US" sz="2100" dirty="0"/>
                <a:t>reject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949F95-2D5B-654A-8B59-817605769224}"/>
              </a:ext>
            </a:extLst>
          </p:cNvPr>
          <p:cNvGrpSpPr/>
          <p:nvPr/>
        </p:nvGrpSpPr>
        <p:grpSpPr>
          <a:xfrm>
            <a:off x="1728364" y="3903931"/>
            <a:ext cx="4583816" cy="513282"/>
            <a:chOff x="2304485" y="5173881"/>
            <a:chExt cx="6111756" cy="68437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66246A-DFA3-1B47-801D-6A6108D5AE3F}"/>
                </a:ext>
              </a:extLst>
            </p:cNvPr>
            <p:cNvCxnSpPr/>
            <p:nvPr/>
          </p:nvCxnSpPr>
          <p:spPr>
            <a:xfrm>
              <a:off x="2304485" y="5801767"/>
              <a:ext cx="6111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F16831-B091-6646-B63E-A6AE19FD8EBF}"/>
                    </a:ext>
                  </a:extLst>
                </p:cNvPr>
                <p:cNvSpPr txBox="1"/>
                <p:nvPr/>
              </p:nvSpPr>
              <p:spPr>
                <a:xfrm>
                  <a:off x="2965572" y="5173881"/>
                  <a:ext cx="4529961" cy="6843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 </a:t>
                  </a:r>
                  <a14:m>
                    <m:oMath xmlns:m="http://schemas.openxmlformats.org/officeDocument/2006/math">
                      <m:r>
                        <a:rPr lang="en-US" sz="2800" b="1" i="1" dirty="0">
                          <a:latin typeface="Cambria Math" panose="02040503050406030204" pitchFamily="18" charset="0"/>
                        </a:rPr>
                        <m:t>𝝅</m:t>
                      </m:r>
                    </m:oMath>
                  </a14:m>
                  <a:r>
                    <a:rPr lang="en-US" dirty="0">
                      <a:latin typeface="Calibri" panose="020F0502020204030204" pitchFamily="34" charset="0"/>
                    </a:rPr>
                    <a:t>  that  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𝑤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F16831-B091-6646-B63E-A6AE19FD8E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5572" y="5173881"/>
                  <a:ext cx="4529961" cy="684377"/>
                </a:xfrm>
                <a:prstGeom prst="rect">
                  <a:avLst/>
                </a:prstGeom>
                <a:blipFill>
                  <a:blip r:embed="rId9"/>
                  <a:stretch>
                    <a:fillRect l="-2612" b="-26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724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CAF815-1B32-7C27-FF3F-07209A3C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(</a:t>
            </a:r>
            <a:r>
              <a:rPr lang="en-US" sz="1600" dirty="0"/>
              <a:t>preprocessing</a:t>
            </a:r>
            <a:r>
              <a:rPr lang="en-US" sz="1400" dirty="0"/>
              <a:t>)  </a:t>
            </a:r>
            <a:r>
              <a:rPr lang="en-US" sz="2800" dirty="0"/>
              <a:t>NARK:  Non-interactive </a:t>
            </a:r>
            <a:r>
              <a:rPr lang="en-US" sz="2800" dirty="0" err="1"/>
              <a:t>ARgument</a:t>
            </a:r>
            <a:r>
              <a:rPr lang="en-US" sz="2800" dirty="0"/>
              <a:t> of Knowledge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</a:t>
                </a:r>
                <a:r>
                  <a:rPr lang="en-US" sz="2400" b="1" dirty="0"/>
                  <a:t> preprocessing NARK </a:t>
                </a:r>
                <a:r>
                  <a:rPr lang="en-US" sz="2400" dirty="0"/>
                  <a:t>is a triple  (S,  P,  V):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S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)  ⇾  public parameters  (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)    for prover and verifier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P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)  ⇾  </a:t>
                </a:r>
                <a:r>
                  <a:rPr lang="en-US" sz="2400" dirty="0">
                    <a:ea typeface="Cambria Math" panose="02040503050406030204" pitchFamily="18" charset="0"/>
                  </a:rPr>
                  <a:t>proof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V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400" dirty="0"/>
                  <a:t>)  ⇾  accept or reject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8C3D7D-B255-591A-8B84-76E3C209224D}"/>
              </a:ext>
            </a:extLst>
          </p:cNvPr>
          <p:cNvSpPr txBox="1"/>
          <p:nvPr/>
        </p:nvSpPr>
        <p:spPr>
          <a:xfrm>
            <a:off x="5330533" y="4077162"/>
            <a:ext cx="3661067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all </a:t>
            </a:r>
            <a:r>
              <a:rPr lang="en-US" sz="2400" dirty="0" err="1">
                <a:latin typeface="+mn-lt"/>
              </a:rPr>
              <a:t>algs</a:t>
            </a:r>
            <a:r>
              <a:rPr lang="en-US" sz="2400" dirty="0">
                <a:latin typeface="+mn-lt"/>
              </a:rPr>
              <a:t>. and adversary have </a:t>
            </a:r>
          </a:p>
          <a:p>
            <a:pPr algn="ctr"/>
            <a:r>
              <a:rPr lang="en-US" sz="2400" dirty="0">
                <a:latin typeface="+mn-lt"/>
              </a:rPr>
              <a:t>access to a random oracle</a:t>
            </a:r>
          </a:p>
        </p:txBody>
      </p:sp>
    </p:spTree>
    <p:extLst>
      <p:ext uri="{BB962C8B-B14F-4D97-AF65-F5344CB8AC3E}">
        <p14:creationId xmlns:p14="http://schemas.microsoft.com/office/powerpoint/2010/main" val="25099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E8FD-D40F-424F-AE5D-88E94B3D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cs typeface="Calibri" panose="020F0502020204030204" pitchFamily="34" charset="0"/>
              </a:rPr>
              <a:t>NARK:  requirements  (informal)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8A2802-BA6A-6346-9531-5095929740B7}"/>
                  </a:ext>
                </a:extLst>
              </p:cNvPr>
              <p:cNvSpPr txBox="1"/>
              <p:nvPr/>
            </p:nvSpPr>
            <p:spPr>
              <a:xfrm>
                <a:off x="684108" y="902408"/>
                <a:ext cx="216751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Prover P(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1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8A2802-BA6A-6346-9531-509592974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8" y="902408"/>
                <a:ext cx="2167516" cy="415498"/>
              </a:xfrm>
              <a:prstGeom prst="rect">
                <a:avLst/>
              </a:prstGeom>
              <a:blipFill>
                <a:blip r:embed="rId2"/>
                <a:stretch>
                  <a:fillRect l="-2907" t="-9091" r="-2326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18C857-88EC-1C4C-8882-AFC9BEF2A61B}"/>
                  </a:ext>
                </a:extLst>
              </p:cNvPr>
              <p:cNvSpPr txBox="1"/>
              <p:nvPr/>
            </p:nvSpPr>
            <p:spPr>
              <a:xfrm>
                <a:off x="5437159" y="902408"/>
                <a:ext cx="232416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Verifier V 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18C857-88EC-1C4C-8882-AFC9BEF2A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159" y="902408"/>
                <a:ext cx="2324162" cy="415498"/>
              </a:xfrm>
              <a:prstGeom prst="rect">
                <a:avLst/>
              </a:prstGeom>
              <a:blipFill>
                <a:blip r:embed="rId3"/>
                <a:stretch>
                  <a:fillRect l="-3261" t="-9091" r="-1630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BDBED75-B024-F148-BEC0-290045D3A021}"/>
              </a:ext>
            </a:extLst>
          </p:cNvPr>
          <p:cNvGrpSpPr/>
          <p:nvPr/>
        </p:nvGrpSpPr>
        <p:grpSpPr>
          <a:xfrm>
            <a:off x="2289460" y="1373447"/>
            <a:ext cx="4095842" cy="415498"/>
            <a:chOff x="2289460" y="3447657"/>
            <a:chExt cx="4095842" cy="41549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960E9A2-6E08-534B-9F95-ECE384127999}"/>
                </a:ext>
              </a:extLst>
            </p:cNvPr>
            <p:cNvCxnSpPr/>
            <p:nvPr/>
          </p:nvCxnSpPr>
          <p:spPr>
            <a:xfrm>
              <a:off x="2289460" y="3766088"/>
              <a:ext cx="4095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87715C-879B-244B-A7F3-EAB15873266C}"/>
                    </a:ext>
                  </a:extLst>
                </p:cNvPr>
                <p:cNvSpPr txBox="1"/>
                <p:nvPr/>
              </p:nvSpPr>
              <p:spPr>
                <a:xfrm>
                  <a:off x="3536068" y="3447657"/>
                  <a:ext cx="1070934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proof  </a:t>
                  </a:r>
                  <a14:m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87715C-879B-244B-A7F3-EAB158732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6068" y="3447657"/>
                  <a:ext cx="1070934" cy="415498"/>
                </a:xfrm>
                <a:prstGeom prst="rect">
                  <a:avLst/>
                </a:prstGeom>
                <a:blipFill>
                  <a:blip r:embed="rId4"/>
                  <a:stretch>
                    <a:fillRect l="-5882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D61460-8EAF-8C40-82EE-0434FB276361}"/>
              </a:ext>
            </a:extLst>
          </p:cNvPr>
          <p:cNvSpPr txBox="1"/>
          <p:nvPr/>
        </p:nvSpPr>
        <p:spPr>
          <a:xfrm>
            <a:off x="6406157" y="1465049"/>
            <a:ext cx="18919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accept or reject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98284-EC4F-C94B-B1C1-D9F69E911B78}"/>
                  </a:ext>
                </a:extLst>
              </p:cNvPr>
              <p:cNvSpPr txBox="1"/>
              <p:nvPr/>
            </p:nvSpPr>
            <p:spPr>
              <a:xfrm>
                <a:off x="162909" y="2376445"/>
                <a:ext cx="8888186" cy="26930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Complete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 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</m:t>
                    </m:r>
                    <m:r>
                      <a:rPr lang="en-US" sz="21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, </m:t>
                    </m:r>
                    <m:r>
                      <a:rPr lang="en-US" sz="21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 =0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  ⇒    </a:t>
                </a:r>
                <a:r>
                  <a:rPr lang="en-US" sz="2100" dirty="0" err="1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Pr</a:t>
                </a:r>
                <a:r>
                  <a:rPr lang="en-US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[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V(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𝑣𝑝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𝑥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P(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𝑝𝑝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</a:t>
                </a:r>
                <a:r>
                  <a:rPr lang="en-US" sz="21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</m:oMath>
                </a14:m>
                <a:r>
                  <a:rPr lang="en-US" sz="21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)) = accept </a:t>
                </a:r>
                <a:r>
                  <a:rPr lang="en-US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]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= 1</a:t>
                </a:r>
              </a:p>
              <a:p>
                <a:pPr algn="l"/>
                <a:endParaRPr lang="en-US" sz="21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Adaptively</a:t>
                </a:r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knowledge sound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V accepts    ⇒    P “knows”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s</a:t>
                </a:r>
                <a:r>
                  <a:rPr lang="en-US" sz="2100" dirty="0" err="1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.t.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d>
                      <m:dPr>
                        <m:ctrlPr>
                          <a:rPr lang="en-US" sz="2100" i="1" dirty="0"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dPr>
                      <m:e>
                        <m:r>
                          <a:rPr lang="en-US" sz="2100" b="1" i="1" dirty="0" smtClean="0">
                            <a:solidFill>
                              <a:srgbClr val="12773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𝒙</m:t>
                        </m:r>
                        <m:r>
                          <a:rPr lang="en-US" sz="2100" i="1" dirty="0"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 </m:t>
                        </m:r>
                        <m:r>
                          <a:rPr lang="en-US" sz="2100" b="1" i="1" dirty="0" smtClean="0">
                            <a:solidFill>
                              <a:srgbClr val="882255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𝒘</m:t>
                        </m:r>
                      </m:e>
                    </m:d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=0</m:t>
                    </m:r>
                  </m:oMath>
                </a14:m>
                <a:endParaRPr lang="en-US" sz="21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algn="l">
                  <a:spcBef>
                    <a:spcPts val="600"/>
                  </a:spcBef>
                </a:pP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	(an extractor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𝐸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can extract a valid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from P)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Optional:</a:t>
                </a:r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Zero knowledge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   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𝑣𝑝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)    “reveal nothing new” about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endParaRPr lang="en-US" sz="21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	(witness exists  ⇒  can simulate the proof)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98284-EC4F-C94B-B1C1-D9F69E911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09" y="2376445"/>
                <a:ext cx="8888186" cy="2693045"/>
              </a:xfrm>
              <a:prstGeom prst="rect">
                <a:avLst/>
              </a:prstGeom>
              <a:blipFill>
                <a:blip r:embed="rId5"/>
                <a:stretch>
                  <a:fillRect l="-712" t="-1402" b="-46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8A7B87-33C2-CC4C-A95A-19A377E4A873}"/>
              </a:ext>
            </a:extLst>
          </p:cNvPr>
          <p:cNvCxnSpPr/>
          <p:nvPr/>
        </p:nvCxnSpPr>
        <p:spPr>
          <a:xfrm>
            <a:off x="684108" y="1294823"/>
            <a:ext cx="206119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ABB50D-BC8A-4C4A-B73D-BBD5B2E8CE74}"/>
              </a:ext>
            </a:extLst>
          </p:cNvPr>
          <p:cNvCxnSpPr/>
          <p:nvPr/>
        </p:nvCxnSpPr>
        <p:spPr>
          <a:xfrm>
            <a:off x="5543550" y="1257300"/>
            <a:ext cx="206119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1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12"/>
    </mc:Choice>
    <mc:Fallback xmlns="">
      <p:transition spd="slow" advTm="8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1B0FB1-7ED1-9941-87A1-59CAA64381A1}"/>
              </a:ext>
            </a:extLst>
          </p:cNvPr>
          <p:cNvSpPr/>
          <p:nvPr/>
        </p:nvSpPr>
        <p:spPr>
          <a:xfrm>
            <a:off x="4547418" y="3225762"/>
            <a:ext cx="4272116" cy="543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CB7E88-BD0F-7D4B-A1FC-EEF679238C68}"/>
              </a:ext>
            </a:extLst>
          </p:cNvPr>
          <p:cNvSpPr/>
          <p:nvPr/>
        </p:nvSpPr>
        <p:spPr>
          <a:xfrm>
            <a:off x="4803058" y="2502924"/>
            <a:ext cx="3967316" cy="543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15851-A15A-0641-BA1C-1DAA2EC1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SNARK: a </a:t>
            </a:r>
            <a:r>
              <a:rPr lang="en-US" sz="3600" u="sng" dirty="0"/>
              <a:t>Succinct</a:t>
            </a:r>
            <a:r>
              <a:rPr lang="en-US" sz="3600" dirty="0"/>
              <a:t> </a:t>
            </a:r>
            <a:r>
              <a:rPr lang="en-US" sz="3600" dirty="0" err="1"/>
              <a:t>AR</a:t>
            </a:r>
            <a:r>
              <a:rPr lang="en-US" sz="3600" b="1" dirty="0" err="1"/>
              <a:t>gument</a:t>
            </a:r>
            <a:r>
              <a:rPr lang="en-US" sz="3600" b="1" dirty="0"/>
              <a:t> of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645" y="1200151"/>
                <a:ext cx="8753169" cy="28856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 </a:t>
                </a:r>
                <a:r>
                  <a:rPr lang="en-US" sz="2400" b="1" u="sng" dirty="0"/>
                  <a:t>succinct</a:t>
                </a:r>
                <a:r>
                  <a:rPr lang="en-US" sz="2400" dirty="0"/>
                  <a:t> </a:t>
                </a:r>
                <a:r>
                  <a:rPr lang="en-US" sz="2400" b="1" dirty="0"/>
                  <a:t>preprocessing</a:t>
                </a:r>
                <a:r>
                  <a:rPr lang="en-US" sz="2400" dirty="0"/>
                  <a:t> </a:t>
                </a:r>
                <a:r>
                  <a:rPr lang="en-US" sz="2400" b="1" dirty="0"/>
                  <a:t>NARK </a:t>
                </a:r>
                <a:r>
                  <a:rPr lang="en-US" sz="2400" dirty="0"/>
                  <a:t>is a triple  (S, P, V):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400" b="1" dirty="0"/>
                  <a:t>S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)  ⇾  public parameters  (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)    for prover and verifier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400" b="1" dirty="0"/>
                  <a:t>P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 smtClean="0">
                        <a:solidFill>
                          <a:srgbClr val="882255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)  ⇾  </a:t>
                </a:r>
                <a:r>
                  <a:rPr lang="en-US" sz="2400" b="1" u="sng" dirty="0"/>
                  <a:t>short</a:t>
                </a:r>
                <a:r>
                  <a:rPr lang="en-US" sz="2400" dirty="0"/>
                  <a:t> </a:t>
                </a:r>
                <a:r>
                  <a:rPr lang="en-US" sz="2400" dirty="0">
                    <a:ea typeface="Cambria Math" panose="02040503050406030204" pitchFamily="18" charset="0"/>
                  </a:rPr>
                  <a:t>proof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  ;        </a:t>
                </a:r>
                <a:r>
                  <a:rPr lang="en-US" sz="2400" i="0" dirty="0" err="1">
                    <a:latin typeface="+mj-lt"/>
                    <a:ea typeface="Cambria Math" panose="02040503050406030204" pitchFamily="18" charset="0"/>
                  </a:rPr>
                  <a:t>l</a:t>
                </a:r>
                <a:r>
                  <a:rPr lang="en-US" sz="2400" b="0" i="0" dirty="0" err="1">
                    <a:latin typeface="+mj-lt"/>
                    <a:ea typeface="Cambria Math" panose="02040503050406030204" pitchFamily="18" charset="0"/>
                  </a:rPr>
                  <a:t>en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 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𝐩𝐨𝐥𝐲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400" b="1" dirty="0"/>
                  <a:t>V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127732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400" dirty="0"/>
                  <a:t>)    </a:t>
                </a:r>
                <a:r>
                  <a:rPr lang="en-US" sz="2400" b="1" u="sng" dirty="0"/>
                  <a:t>fast to verify</a:t>
                </a:r>
                <a:r>
                  <a:rPr lang="en-US" sz="2400" b="1" dirty="0"/>
                  <a:t>	</a:t>
                </a:r>
                <a:r>
                  <a:rPr lang="en-US" sz="2400" dirty="0"/>
                  <a:t>;         time(V)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,  </m:t>
                    </m:r>
                    <m:func>
                      <m:func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𝐩𝐨𝐥𝐲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645" y="1200151"/>
                <a:ext cx="8753169" cy="2885682"/>
              </a:xfrm>
              <a:blipFill>
                <a:blip r:embed="rId3"/>
                <a:stretch>
                  <a:fillRect l="-1014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07D1CFE7-475D-75EF-D68C-B310C8FA1FEB}"/>
              </a:ext>
            </a:extLst>
          </p:cNvPr>
          <p:cNvGrpSpPr/>
          <p:nvPr/>
        </p:nvGrpSpPr>
        <p:grpSpPr>
          <a:xfrm>
            <a:off x="5952583" y="3739331"/>
            <a:ext cx="2997231" cy="762000"/>
            <a:chOff x="5952583" y="3739331"/>
            <a:chExt cx="2997231" cy="762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2EEB693-6287-044A-B0BF-0A8C2296CBD2}"/>
                    </a:ext>
                  </a:extLst>
                </p:cNvPr>
                <p:cNvSpPr txBox="1"/>
                <p:nvPr/>
              </p:nvSpPr>
              <p:spPr>
                <a:xfrm>
                  <a:off x="5952583" y="4085833"/>
                  <a:ext cx="2997231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 has no time to read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!!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2EEB693-6287-044A-B0BF-0A8C2296CB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2583" y="4085833"/>
                  <a:ext cx="2997231" cy="415498"/>
                </a:xfrm>
                <a:prstGeom prst="rect">
                  <a:avLst/>
                </a:prstGeom>
                <a:blipFill>
                  <a:blip r:embed="rId4"/>
                  <a:stretch>
                    <a:fillRect l="-2110" t="-8824" r="-1266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AF73421-767B-3546-967E-95CFFC0A0517}"/>
                </a:ext>
              </a:extLst>
            </p:cNvPr>
            <p:cNvSpPr/>
            <p:nvPr/>
          </p:nvSpPr>
          <p:spPr>
            <a:xfrm>
              <a:off x="7578214" y="3739331"/>
              <a:ext cx="138412" cy="437442"/>
            </a:xfrm>
            <a:custGeom>
              <a:avLst/>
              <a:gdLst>
                <a:gd name="connsiteX0" fmla="*/ 223025 w 449650"/>
                <a:gd name="connsiteY0" fmla="*/ 646770 h 646770"/>
                <a:gd name="connsiteX1" fmla="*/ 446049 w 449650"/>
                <a:gd name="connsiteY1" fmla="*/ 546409 h 646770"/>
                <a:gd name="connsiteX2" fmla="*/ 334537 w 449650"/>
                <a:gd name="connsiteY2" fmla="*/ 167268 h 646770"/>
                <a:gd name="connsiteX3" fmla="*/ 0 w 449650"/>
                <a:gd name="connsiteY3" fmla="*/ 0 h 64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650" h="646770">
                  <a:moveTo>
                    <a:pt x="223025" y="646770"/>
                  </a:moveTo>
                  <a:cubicBezTo>
                    <a:pt x="325244" y="636548"/>
                    <a:pt x="427464" y="626326"/>
                    <a:pt x="446049" y="546409"/>
                  </a:cubicBezTo>
                  <a:cubicBezTo>
                    <a:pt x="464634" y="466492"/>
                    <a:pt x="408878" y="258336"/>
                    <a:pt x="334537" y="167268"/>
                  </a:cubicBezTo>
                  <a:cubicBezTo>
                    <a:pt x="260196" y="76200"/>
                    <a:pt x="130098" y="3810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09CC1-06F9-A348-A399-A6EBD50D1DBC}"/>
              </a:ext>
            </a:extLst>
          </p:cNvPr>
          <p:cNvGrpSpPr/>
          <p:nvPr/>
        </p:nvGrpSpPr>
        <p:grpSpPr>
          <a:xfrm>
            <a:off x="1043130" y="3741338"/>
            <a:ext cx="3417459" cy="696084"/>
            <a:chOff x="1179871" y="3503130"/>
            <a:chExt cx="4556612" cy="9281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11D9BE-3152-1E4E-BE11-F023A6B64057}"/>
                </a:ext>
              </a:extLst>
            </p:cNvPr>
            <p:cNvSpPr txBox="1"/>
            <p:nvPr/>
          </p:nvSpPr>
          <p:spPr>
            <a:xfrm>
              <a:off x="1618262" y="3877245"/>
              <a:ext cx="4118221" cy="55399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short “summary” of circuit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AA045E-E70C-3B4D-9790-1EA61E7DF89A}"/>
                </a:ext>
              </a:extLst>
            </p:cNvPr>
            <p:cNvSpPr/>
            <p:nvPr/>
          </p:nvSpPr>
          <p:spPr>
            <a:xfrm>
              <a:off x="1179871" y="3503130"/>
              <a:ext cx="432619" cy="724915"/>
            </a:xfrm>
            <a:custGeom>
              <a:avLst/>
              <a:gdLst>
                <a:gd name="connsiteX0" fmla="*/ 432619 w 432619"/>
                <a:gd name="connsiteY0" fmla="*/ 206477 h 207746"/>
                <a:gd name="connsiteX1" fmla="*/ 176981 w 432619"/>
                <a:gd name="connsiteY1" fmla="*/ 176980 h 207746"/>
                <a:gd name="connsiteX2" fmla="*/ 0 w 432619"/>
                <a:gd name="connsiteY2" fmla="*/ 0 h 20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19" h="207746">
                  <a:moveTo>
                    <a:pt x="432619" y="206477"/>
                  </a:moveTo>
                  <a:cubicBezTo>
                    <a:pt x="340851" y="208935"/>
                    <a:pt x="249084" y="211393"/>
                    <a:pt x="176981" y="176980"/>
                  </a:cubicBezTo>
                  <a:cubicBezTo>
                    <a:pt x="104878" y="142567"/>
                    <a:pt x="52439" y="71283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C55BA7-D331-947D-7E7D-A8BB83308884}"/>
                  </a:ext>
                </a:extLst>
              </p:cNvPr>
              <p:cNvSpPr txBox="1"/>
              <p:nvPr/>
            </p:nvSpPr>
            <p:spPr>
              <a:xfrm>
                <a:off x="1214445" y="4571996"/>
                <a:ext cx="6476517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n-lt"/>
                  </a:rPr>
                  <a:t>[</a:t>
                </a:r>
                <a:r>
                  <a:rPr lang="en-US" dirty="0">
                    <a:latin typeface="+mn-lt"/>
                  </a:rPr>
                  <a:t> for some SNARKs,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time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 </a:t>
                </a:r>
                <a:r>
                  <a:rPr lang="en-US" sz="2800" dirty="0">
                    <a:latin typeface="+mn-lt"/>
                  </a:rPr>
                  <a:t>]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C55BA7-D331-947D-7E7D-A8BB83308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445" y="4571996"/>
                <a:ext cx="6476517" cy="523220"/>
              </a:xfrm>
              <a:prstGeom prst="rect">
                <a:avLst/>
              </a:prstGeom>
              <a:blipFill>
                <a:blip r:embed="rId5"/>
                <a:stretch>
                  <a:fillRect l="-1957" t="-14286" r="-19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15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F2BD240-FCC6-867A-8D90-7030B0E2BD8A}"/>
              </a:ext>
            </a:extLst>
          </p:cNvPr>
          <p:cNvSpPr txBox="1"/>
          <p:nvPr/>
        </p:nvSpPr>
        <p:spPr>
          <a:xfrm>
            <a:off x="181086" y="1657350"/>
            <a:ext cx="8545416" cy="13696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tabLst>
                <a:tab pos="279400" algn="l"/>
                <a:tab pos="1597025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SNARK: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NARC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(complete and knowledge sound)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that is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succinct</a:t>
            </a:r>
          </a:p>
          <a:p>
            <a:pPr algn="l">
              <a:spcBef>
                <a:spcPts val="4200"/>
              </a:spcBef>
              <a:tabLst>
                <a:tab pos="279400" algn="l"/>
                <a:tab pos="1597025" algn="l"/>
              </a:tabLst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zk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-SNARK: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SNARK that is also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zero knowledge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62420E-5F40-5170-2B4D-D15EB4BDBD9C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8534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E320A-D31A-36AF-815B-D5372CB1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SNARK: a </a:t>
            </a:r>
            <a:r>
              <a:rPr lang="en-US" sz="3600" u="sng" dirty="0"/>
              <a:t>Succinct</a:t>
            </a:r>
            <a:r>
              <a:rPr lang="en-US" sz="3600" dirty="0"/>
              <a:t> </a:t>
            </a:r>
            <a:r>
              <a:rPr lang="en-US" sz="3600" dirty="0" err="1"/>
              <a:t>AR</a:t>
            </a:r>
            <a:r>
              <a:rPr lang="en-US" sz="3600" b="1" dirty="0" err="1"/>
              <a:t>gument</a:t>
            </a:r>
            <a:r>
              <a:rPr lang="en-US" sz="3600" b="1" dirty="0"/>
              <a:t> of Knowledge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9010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BC53-8827-CB44-997E-D8434037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preprocessing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57D68-AF91-CE4C-B290-C9C8209814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75233"/>
                <a:ext cx="8807245" cy="3943349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1776"/>
                  </a:spcBef>
                  <a:buNone/>
                </a:pPr>
                <a:r>
                  <a:rPr lang="en-US" sz="2000" dirty="0"/>
                  <a:t>Recall setup for circuit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/>
                  <a:t>:    </a:t>
                </a:r>
                <a:r>
                  <a:rPr lang="en-US" sz="2000" b="1" dirty="0"/>
                  <a:t>S</a:t>
                </a: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/>
                  <a:t>)  ⇾  public parameters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𝑣𝑝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000" u="sng" dirty="0"/>
                  <a:t>Types of setup</a:t>
                </a:r>
                <a:r>
                  <a:rPr lang="en-US" sz="2000" dirty="0"/>
                  <a:t>:</a:t>
                </a:r>
              </a:p>
              <a:p>
                <a:pPr marL="0" indent="0">
                  <a:spcBef>
                    <a:spcPts val="1176"/>
                  </a:spcBef>
                  <a:buNone/>
                  <a:tabLst>
                    <a:tab pos="465535" algn="l"/>
                  </a:tabLst>
                </a:pPr>
                <a:r>
                  <a:rPr lang="en-US" sz="2000" dirty="0"/>
                  <a:t>	</a:t>
                </a:r>
                <a:r>
                  <a:rPr lang="en-US" sz="2000" b="1" dirty="0"/>
                  <a:t>trusted setup per circuit</a:t>
                </a:r>
                <a:r>
                  <a:rPr lang="en-US" sz="2000" dirty="0"/>
                  <a:t>:    </a:t>
                </a:r>
                <a:r>
                  <a:rPr lang="en-US" sz="2000" b="1" dirty="0"/>
                  <a:t>S</a:t>
                </a: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/>
                  <a:t>) random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/>
                  <a:t> must be kept secret from prover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sz="2000" dirty="0"/>
                  <a:t>		prover learns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/>
                  <a:t>   ⇒   can prove false statements</a:t>
                </a:r>
              </a:p>
              <a:p>
                <a:pPr marL="0" indent="0">
                  <a:spcBef>
                    <a:spcPts val="2376"/>
                  </a:spcBef>
                  <a:buNone/>
                  <a:tabLst>
                    <a:tab pos="465535" algn="l"/>
                  </a:tabLst>
                </a:pPr>
                <a:r>
                  <a:rPr lang="en-US" sz="2000" dirty="0"/>
                  <a:t>	</a:t>
                </a:r>
                <a:r>
                  <a:rPr lang="en-US" sz="2000" b="1" dirty="0"/>
                  <a:t> trusted but universal</a:t>
                </a:r>
                <a:r>
                  <a:rPr lang="en-US" sz="2000" dirty="0"/>
                  <a:t> (</a:t>
                </a:r>
                <a:r>
                  <a:rPr lang="en-US" sz="2000" b="1" dirty="0"/>
                  <a:t>updatable) setup</a:t>
                </a:r>
                <a:r>
                  <a:rPr lang="en-US" sz="2000" dirty="0"/>
                  <a:t>:  secret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/>
                  <a:t> is independent of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000" dirty="0"/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sz="2000" dirty="0"/>
                  <a:t>		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𝑖𝑛𝑖𝑡</m:t>
                            </m:r>
                          </m:sub>
                        </m:s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𝑖𝑛𝑑𝑒𝑥</m:t>
                            </m:r>
                          </m:sub>
                        </m:sSub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:       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⇾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𝑔𝑝</m:t>
                    </m:r>
                  </m:oMath>
                </a14:m>
                <a:r>
                  <a:rPr lang="en-US" sz="2000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𝑖𝑛𝑑𝑒𝑥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𝑔𝑝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)⇾(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𝑣𝑝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0" indent="0">
                  <a:spcBef>
                    <a:spcPts val="3576"/>
                  </a:spcBef>
                  <a:buNone/>
                  <a:tabLst>
                    <a:tab pos="507206" algn="l"/>
                  </a:tabLst>
                </a:pPr>
                <a:r>
                  <a:rPr lang="en-US" sz="2000" dirty="0"/>
                  <a:t>	</a:t>
                </a:r>
                <a:r>
                  <a:rPr lang="en-US" sz="2000" b="1" u="sng" dirty="0"/>
                  <a:t>transparent setup</a:t>
                </a:r>
                <a:r>
                  <a:rPr lang="en-US" sz="2000" dirty="0"/>
                  <a:t>:   </a:t>
                </a:r>
                <a:r>
                  <a:rPr lang="en-US" sz="2000" b="1" dirty="0"/>
                  <a:t>S</a:t>
                </a: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/>
                  <a:t>) does not use secret data (no trusted setup)</a:t>
                </a:r>
              </a:p>
              <a:p>
                <a:pPr marL="0" indent="0">
                  <a:buNone/>
                </a:pPr>
                <a:r>
                  <a:rPr lang="en-US" sz="2000" dirty="0"/>
                  <a:t> 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57D68-AF91-CE4C-B290-C9C8209814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75233"/>
                <a:ext cx="8807245" cy="3943349"/>
              </a:xfrm>
              <a:blipFill>
                <a:blip r:embed="rId2"/>
                <a:stretch>
                  <a:fillRect l="-865" t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0F13460-F39B-0C45-9761-6D42ACA8D6D6}"/>
              </a:ext>
            </a:extLst>
          </p:cNvPr>
          <p:cNvGrpSpPr/>
          <p:nvPr/>
        </p:nvGrpSpPr>
        <p:grpSpPr>
          <a:xfrm>
            <a:off x="3636834" y="4096742"/>
            <a:ext cx="1834908" cy="360347"/>
            <a:chOff x="3347883" y="4144297"/>
            <a:chExt cx="1420761" cy="360347"/>
          </a:xfrm>
        </p:grpSpPr>
        <p:sp>
          <p:nvSpPr>
            <p:cNvPr id="4" name="Right Bracket 3">
              <a:extLst>
                <a:ext uri="{FF2B5EF4-FFF2-40B4-BE49-F238E27FC236}">
                  <a16:creationId xmlns:a16="http://schemas.microsoft.com/office/drawing/2014/main" id="{714B123F-C492-AE4A-B3EF-8EB7776601FC}"/>
                </a:ext>
              </a:extLst>
            </p:cNvPr>
            <p:cNvSpPr/>
            <p:nvPr/>
          </p:nvSpPr>
          <p:spPr>
            <a:xfrm rot="5400000">
              <a:off x="4026309" y="3465871"/>
              <a:ext cx="63909" cy="1420761"/>
            </a:xfrm>
            <a:prstGeom prst="righ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92D24E-513A-0346-8A15-62D6EF2510B7}"/>
                </a:ext>
              </a:extLst>
            </p:cNvPr>
            <p:cNvSpPr txBox="1"/>
            <p:nvPr/>
          </p:nvSpPr>
          <p:spPr>
            <a:xfrm>
              <a:off x="3536325" y="4166090"/>
              <a:ext cx="9476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n-lt"/>
                </a:rPr>
                <a:t>one-time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81BCF3-EC33-E34F-A4BF-9870666EE669}"/>
              </a:ext>
            </a:extLst>
          </p:cNvPr>
          <p:cNvGrpSpPr/>
          <p:nvPr/>
        </p:nvGrpSpPr>
        <p:grpSpPr>
          <a:xfrm>
            <a:off x="5770755" y="4097269"/>
            <a:ext cx="2955595" cy="360347"/>
            <a:chOff x="3347883" y="4144297"/>
            <a:chExt cx="1613451" cy="360347"/>
          </a:xfrm>
        </p:grpSpPr>
        <p:sp>
          <p:nvSpPr>
            <p:cNvPr id="8" name="Right Bracket 7">
              <a:extLst>
                <a:ext uri="{FF2B5EF4-FFF2-40B4-BE49-F238E27FC236}">
                  <a16:creationId xmlns:a16="http://schemas.microsoft.com/office/drawing/2014/main" id="{A31E1ACB-B4BF-4E47-BE89-FB9553F4944D}"/>
                </a:ext>
              </a:extLst>
            </p:cNvPr>
            <p:cNvSpPr/>
            <p:nvPr/>
          </p:nvSpPr>
          <p:spPr>
            <a:xfrm rot="5400000">
              <a:off x="4026309" y="3465871"/>
              <a:ext cx="63909" cy="1420761"/>
            </a:xfrm>
            <a:prstGeom prst="righ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C99998-751A-4F40-A0BC-07ECA9480324}"/>
                </a:ext>
              </a:extLst>
            </p:cNvPr>
            <p:cNvSpPr txBox="1"/>
            <p:nvPr/>
          </p:nvSpPr>
          <p:spPr>
            <a:xfrm>
              <a:off x="3403802" y="4166090"/>
              <a:ext cx="155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n-lt"/>
                </a:rPr>
                <a:t>no secret data from prover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D78053-9637-D84E-AE45-1083789A9045}"/>
              </a:ext>
            </a:extLst>
          </p:cNvPr>
          <p:cNvGrpSpPr/>
          <p:nvPr/>
        </p:nvGrpSpPr>
        <p:grpSpPr>
          <a:xfrm>
            <a:off x="46165" y="2337955"/>
            <a:ext cx="411036" cy="2379518"/>
            <a:chOff x="46164" y="2337955"/>
            <a:chExt cx="411036" cy="237951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B147D1-8015-FB43-8FF0-798F541354A2}"/>
                </a:ext>
              </a:extLst>
            </p:cNvPr>
            <p:cNvCxnSpPr/>
            <p:nvPr/>
          </p:nvCxnSpPr>
          <p:spPr>
            <a:xfrm>
              <a:off x="457200" y="2337955"/>
              <a:ext cx="0" cy="237951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12F2E0-BC29-B54F-836D-A095F7AD135F}"/>
                </a:ext>
              </a:extLst>
            </p:cNvPr>
            <p:cNvSpPr txBox="1"/>
            <p:nvPr/>
          </p:nvSpPr>
          <p:spPr>
            <a:xfrm rot="16200000">
              <a:off x="-151358" y="3341024"/>
              <a:ext cx="764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+mn-lt"/>
                </a:rPr>
                <a:t>better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2A6ED-D6C9-3A46-AE4A-2903010852F6}"/>
              </a:ext>
            </a:extLst>
          </p:cNvPr>
          <p:cNvGrpSpPr/>
          <p:nvPr/>
        </p:nvGrpSpPr>
        <p:grpSpPr>
          <a:xfrm>
            <a:off x="3632602" y="1412421"/>
            <a:ext cx="1547135" cy="488242"/>
            <a:chOff x="4101902" y="2571750"/>
            <a:chExt cx="1547135" cy="4882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EFC670-A6E5-3E4F-8FDE-D5B58C964446}"/>
                </a:ext>
              </a:extLst>
            </p:cNvPr>
            <p:cNvSpPr txBox="1"/>
            <p:nvPr/>
          </p:nvSpPr>
          <p:spPr>
            <a:xfrm>
              <a:off x="4334190" y="2690660"/>
              <a:ext cx="1314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+mn-lt"/>
                </a:rPr>
                <a:t>random bits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44CFB71-4D31-3244-8595-B38997939C2D}"/>
                </a:ext>
              </a:extLst>
            </p:cNvPr>
            <p:cNvSpPr/>
            <p:nvPr/>
          </p:nvSpPr>
          <p:spPr>
            <a:xfrm>
              <a:off x="4101902" y="2571750"/>
              <a:ext cx="268079" cy="299041"/>
            </a:xfrm>
            <a:custGeom>
              <a:avLst/>
              <a:gdLst>
                <a:gd name="connsiteX0" fmla="*/ 268079 w 268079"/>
                <a:gd name="connsiteY0" fmla="*/ 223284 h 223284"/>
                <a:gd name="connsiteX1" fmla="*/ 23531 w 268079"/>
                <a:gd name="connsiteY1" fmla="*/ 202019 h 223284"/>
                <a:gd name="connsiteX2" fmla="*/ 23531 w 268079"/>
                <a:gd name="connsiteY2" fmla="*/ 0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79" h="223284">
                  <a:moveTo>
                    <a:pt x="268079" y="223284"/>
                  </a:moveTo>
                  <a:lnTo>
                    <a:pt x="23531" y="202019"/>
                  </a:lnTo>
                  <a:cubicBezTo>
                    <a:pt x="-17227" y="164805"/>
                    <a:pt x="3152" y="82402"/>
                    <a:pt x="23531" y="0"/>
                  </a:cubicBezTo>
                </a:path>
              </a:pathLst>
            </a:custGeom>
            <a:noFill/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0BF3-7CCC-DB47-97E4-3C529FBC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Significant progress in recent years  </a:t>
            </a:r>
            <a:r>
              <a:rPr lang="en-US" sz="2000" dirty="0"/>
              <a:t>(partial list)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A68761E-9718-AA40-BB8E-74DC324136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4350" y="1159585"/>
              <a:ext cx="8115300" cy="33756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74859">
                      <a:extLst>
                        <a:ext uri="{9D8B030D-6E8A-4147-A177-3AD203B41FA5}">
                          <a16:colId xmlns:a16="http://schemas.microsoft.com/office/drawing/2014/main" val="894494572"/>
                        </a:ext>
                      </a:extLst>
                    </a:gridCol>
                    <a:gridCol w="1663933">
                      <a:extLst>
                        <a:ext uri="{9D8B030D-6E8A-4147-A177-3AD203B41FA5}">
                          <a16:colId xmlns:a16="http://schemas.microsoft.com/office/drawing/2014/main" val="173152920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10796884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26470687"/>
                        </a:ext>
                      </a:extLst>
                    </a:gridCol>
                    <a:gridCol w="1504034">
                      <a:extLst>
                        <a:ext uri="{9D8B030D-6E8A-4147-A177-3AD203B41FA5}">
                          <a16:colId xmlns:a16="http://schemas.microsoft.com/office/drawing/2014/main" val="1384729727"/>
                        </a:ext>
                      </a:extLst>
                    </a:gridCol>
                  </a:tblGrid>
                  <a:tr h="697230">
                    <a:tc>
                      <a:txBody>
                        <a:bodyPr/>
                        <a:lstStyle/>
                        <a:p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size of</a:t>
                          </a:r>
                          <a:b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proof </a:t>
                          </a:r>
                          <a14:m>
                            <m:oMath xmlns:m="http://schemas.openxmlformats.org/officeDocument/2006/math">
                              <m:r>
                                <a:rPr lang="en-US" sz="21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verifier time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post-quantum?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605701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Groth’16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200</m:t>
                              </m:r>
                            </m:oMath>
                          </a14:m>
                          <a:r>
                            <a:rPr lang="en-US" sz="1900" dirty="0"/>
                            <a:t> </a:t>
                          </a:r>
                          <a:r>
                            <a:rPr lang="en-US" sz="1600" dirty="0"/>
                            <a:t>Bytes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1.5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trusted per circuit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32259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Plonk / Marlin</a:t>
                          </a:r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400</m:t>
                              </m:r>
                            </m:oMath>
                          </a14:m>
                          <a:r>
                            <a:rPr lang="en-US" sz="1900" dirty="0"/>
                            <a:t> </a:t>
                          </a:r>
                          <a:r>
                            <a:rPr lang="en-US" sz="1600" dirty="0"/>
                            <a:t>Bytes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3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universal trusted 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  <a:endParaRPr lang="en-US" sz="19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613945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Bulletproofs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1.5</m:t>
                              </m:r>
                            </m:oMath>
                          </a14:m>
                          <a:r>
                            <a:rPr lang="en-US" sz="1900" dirty="0"/>
                            <a:t> KB</a:t>
                          </a:r>
                          <a:endParaRPr lang="en-US" sz="190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b="0" i="0" dirty="0">
                              <a:latin typeface="+mj-lt"/>
                            </a:rPr>
                            <a:t> 3 sec⁡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/>
                            <a:t>DLOG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5989846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STARK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b="0" i="0" dirty="0">
                              <a:latin typeface="+mj-lt"/>
                            </a:rPr>
                            <a:t> 100 KB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i="0" dirty="0" err="1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p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10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collision</a:t>
                          </a:r>
                          <a:br>
                            <a:rPr lang="en-US" sz="1900" dirty="0"/>
                          </a:br>
                          <a:r>
                            <a:rPr lang="en-US" sz="1900" dirty="0"/>
                            <a:t>resistance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1791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A68761E-9718-AA40-BB8E-74DC324136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7354647"/>
                  </p:ext>
                </p:extLst>
              </p:nvPr>
            </p:nvGraphicFramePr>
            <p:xfrm>
              <a:off x="514350" y="1159585"/>
              <a:ext cx="8115300" cy="33756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74859">
                      <a:extLst>
                        <a:ext uri="{9D8B030D-6E8A-4147-A177-3AD203B41FA5}">
                          <a16:colId xmlns:a16="http://schemas.microsoft.com/office/drawing/2014/main" val="894494572"/>
                        </a:ext>
                      </a:extLst>
                    </a:gridCol>
                    <a:gridCol w="1663933">
                      <a:extLst>
                        <a:ext uri="{9D8B030D-6E8A-4147-A177-3AD203B41FA5}">
                          <a16:colId xmlns:a16="http://schemas.microsoft.com/office/drawing/2014/main" val="173152920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10796884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26470687"/>
                        </a:ext>
                      </a:extLst>
                    </a:gridCol>
                    <a:gridCol w="1504034">
                      <a:extLst>
                        <a:ext uri="{9D8B030D-6E8A-4147-A177-3AD203B41FA5}">
                          <a16:colId xmlns:a16="http://schemas.microsoft.com/office/drawing/2014/main" val="1384729727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527" t="-5455" r="-28931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verifier time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post-quantum?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605701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Groth’16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109434" r="-289313" b="-3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109434" r="-193798" b="-3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trusted per circuit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322595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Plonk / Marlin</a:t>
                          </a:r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205556" r="-289313" b="-20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205556" r="-193798" b="-20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universal trusted 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  <a:endParaRPr lang="en-US" sz="19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613945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Bulletproofs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317308" r="-289313" b="-117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317308" r="-193798" b="-117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/>
                            <a:t>DLOG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5989846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STARK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409434" r="-289313" b="-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409434" r="-193798" b="-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collision</a:t>
                          </a:r>
                          <a:br>
                            <a:rPr lang="en-US" sz="1900" dirty="0"/>
                          </a:br>
                          <a:r>
                            <a:rPr lang="en-US" sz="1900" dirty="0"/>
                            <a:t>resistance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1791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F331070-FC0A-6780-BECC-F38469210A9D}"/>
              </a:ext>
            </a:extLst>
          </p:cNvPr>
          <p:cNvSpPr txBox="1"/>
          <p:nvPr/>
        </p:nvSpPr>
        <p:spPr>
          <a:xfrm>
            <a:off x="2954336" y="4601685"/>
            <a:ext cx="35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(for a circuit with 2</a:t>
            </a:r>
            <a:r>
              <a:rPr lang="en-US" baseline="30000" dirty="0">
                <a:latin typeface="+mn-lt"/>
              </a:rPr>
              <a:t>20</a:t>
            </a:r>
            <a:r>
              <a:rPr lang="en-US" dirty="0">
                <a:latin typeface="+mn-lt"/>
              </a:rPr>
              <a:t> gates)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1A845-CB54-D62D-E46C-6F30D8233165}"/>
              </a:ext>
            </a:extLst>
          </p:cNvPr>
          <p:cNvSpPr/>
          <p:nvPr/>
        </p:nvSpPr>
        <p:spPr>
          <a:xfrm>
            <a:off x="514350" y="3234811"/>
            <a:ext cx="8115300" cy="1302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0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0BF3-7CCC-DB47-97E4-3C529FBC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Significant progress in recent years  </a:t>
            </a:r>
            <a:r>
              <a:rPr lang="en-US" sz="2000" dirty="0"/>
              <a:t>(partial list)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A68761E-9718-AA40-BB8E-74DC324136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4350" y="1159585"/>
              <a:ext cx="8115300" cy="336804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74859">
                      <a:extLst>
                        <a:ext uri="{9D8B030D-6E8A-4147-A177-3AD203B41FA5}">
                          <a16:colId xmlns:a16="http://schemas.microsoft.com/office/drawing/2014/main" val="894494572"/>
                        </a:ext>
                      </a:extLst>
                    </a:gridCol>
                    <a:gridCol w="1663933">
                      <a:extLst>
                        <a:ext uri="{9D8B030D-6E8A-4147-A177-3AD203B41FA5}">
                          <a16:colId xmlns:a16="http://schemas.microsoft.com/office/drawing/2014/main" val="173152920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10796884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26470687"/>
                        </a:ext>
                      </a:extLst>
                    </a:gridCol>
                    <a:gridCol w="1504034">
                      <a:extLst>
                        <a:ext uri="{9D8B030D-6E8A-4147-A177-3AD203B41FA5}">
                          <a16:colId xmlns:a16="http://schemas.microsoft.com/office/drawing/2014/main" val="1384729727"/>
                        </a:ext>
                      </a:extLst>
                    </a:gridCol>
                  </a:tblGrid>
                  <a:tr h="697230">
                    <a:tc>
                      <a:txBody>
                        <a:bodyPr/>
                        <a:lstStyle/>
                        <a:p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size of</a:t>
                          </a:r>
                          <a:b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proof </a:t>
                          </a:r>
                          <a14:m>
                            <m:oMath xmlns:m="http://schemas.openxmlformats.org/officeDocument/2006/math">
                              <m:r>
                                <a:rPr lang="en-US" sz="21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verifier time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post-quantum?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605701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Groth’16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200</m:t>
                              </m:r>
                            </m:oMath>
                          </a14:m>
                          <a:r>
                            <a:rPr lang="en-US" sz="1900" dirty="0"/>
                            <a:t> </a:t>
                          </a:r>
                          <a:r>
                            <a:rPr lang="en-US" sz="1600" dirty="0"/>
                            <a:t>Bytes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1.5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trusted per circuit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32259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Plonk / Marlin</a:t>
                          </a:r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400</m:t>
                              </m:r>
                            </m:oMath>
                          </a14:m>
                          <a:r>
                            <a:rPr lang="en-US" sz="1900" dirty="0"/>
                            <a:t> </a:t>
                          </a:r>
                          <a:r>
                            <a:rPr lang="en-US" sz="1600" dirty="0"/>
                            <a:t>Bytes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3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universal trusted 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  <a:endParaRPr lang="en-US" sz="19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613945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Bulletproofs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1.5</m:t>
                              </m:r>
                            </m:oMath>
                          </a14:m>
                          <a:r>
                            <a:rPr lang="en-US" sz="1900" dirty="0"/>
                            <a:t> KB</a:t>
                          </a:r>
                          <a:endParaRPr lang="en-US" sz="190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b="0" i="0" dirty="0">
                              <a:latin typeface="+mj-lt"/>
                            </a:rPr>
                            <a:t> 3 sec⁡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5989846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STARK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b="0" i="0" dirty="0">
                              <a:latin typeface="+mj-lt"/>
                            </a:rPr>
                            <a:t> 100 KB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i="0" dirty="0" err="1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p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10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1791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A68761E-9718-AA40-BB8E-74DC324136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0911223"/>
                  </p:ext>
                </p:extLst>
              </p:nvPr>
            </p:nvGraphicFramePr>
            <p:xfrm>
              <a:off x="514350" y="1159585"/>
              <a:ext cx="8115300" cy="336804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74859">
                      <a:extLst>
                        <a:ext uri="{9D8B030D-6E8A-4147-A177-3AD203B41FA5}">
                          <a16:colId xmlns:a16="http://schemas.microsoft.com/office/drawing/2014/main" val="894494572"/>
                        </a:ext>
                      </a:extLst>
                    </a:gridCol>
                    <a:gridCol w="1663933">
                      <a:extLst>
                        <a:ext uri="{9D8B030D-6E8A-4147-A177-3AD203B41FA5}">
                          <a16:colId xmlns:a16="http://schemas.microsoft.com/office/drawing/2014/main" val="173152920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10796884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26470687"/>
                        </a:ext>
                      </a:extLst>
                    </a:gridCol>
                    <a:gridCol w="1504034">
                      <a:extLst>
                        <a:ext uri="{9D8B030D-6E8A-4147-A177-3AD203B41FA5}">
                          <a16:colId xmlns:a16="http://schemas.microsoft.com/office/drawing/2014/main" val="1384729727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527" t="-5455" r="-289313" b="-38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verifier time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post-quantum?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605701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Groth’16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109434" r="-28931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109434" r="-19379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trusted per circuit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322595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Plonk / Marlin</a:t>
                          </a:r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209434" r="-28931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209434" r="-19379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universal trusted 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  <a:endParaRPr lang="en-US" sz="19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613945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Bulletproofs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309434" r="-28931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309434" r="-19379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5989846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STARK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417308" r="-289313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417308" r="-193798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1791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233C1C2-1C61-5E43-89E7-D43BF4BB3101}"/>
              </a:ext>
            </a:extLst>
          </p:cNvPr>
          <p:cNvSpPr txBox="1"/>
          <p:nvPr/>
        </p:nvSpPr>
        <p:spPr>
          <a:xfrm>
            <a:off x="657552" y="4487217"/>
            <a:ext cx="31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latin typeface="+mn-lt"/>
              </a:rPr>
              <a:t>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C961D-2614-E040-A634-3C24ABF915BB}"/>
              </a:ext>
            </a:extLst>
          </p:cNvPr>
          <p:cNvSpPr txBox="1"/>
          <p:nvPr/>
        </p:nvSpPr>
        <p:spPr>
          <a:xfrm>
            <a:off x="7742022" y="4497673"/>
            <a:ext cx="31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latin typeface="+mn-lt"/>
              </a:rPr>
              <a:t>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31070-FC0A-6780-BECC-F38469210A9D}"/>
              </a:ext>
            </a:extLst>
          </p:cNvPr>
          <p:cNvSpPr txBox="1"/>
          <p:nvPr/>
        </p:nvSpPr>
        <p:spPr>
          <a:xfrm>
            <a:off x="2954336" y="4631181"/>
            <a:ext cx="35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(for a circuit with 2</a:t>
            </a:r>
            <a:r>
              <a:rPr lang="en-US" baseline="30000" dirty="0">
                <a:latin typeface="+mn-lt"/>
              </a:rPr>
              <a:t>20</a:t>
            </a:r>
            <a:r>
              <a:rPr lang="en-US" dirty="0">
                <a:latin typeface="+mn-lt"/>
              </a:rPr>
              <a:t> gates)</a:t>
            </a:r>
          </a:p>
        </p:txBody>
      </p:sp>
    </p:spTree>
    <p:extLst>
      <p:ext uri="{BB962C8B-B14F-4D97-AF65-F5344CB8AC3E}">
        <p14:creationId xmlns:p14="http://schemas.microsoft.com/office/powerpoint/2010/main" val="230312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100AAD-A737-B961-986C-7D4B24105915}"/>
              </a:ext>
            </a:extLst>
          </p:cNvPr>
          <p:cNvSpPr/>
          <p:nvPr/>
        </p:nvSpPr>
        <p:spPr>
          <a:xfrm>
            <a:off x="717755" y="2310581"/>
            <a:ext cx="6951407" cy="1160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F4D81-088E-67BA-8866-B69B31D2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need for privacy in the financial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95C8B-4AFF-5CB6-55D4-429E9961C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bottom line: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1776"/>
              </a:spcBef>
              <a:buNone/>
            </a:pPr>
            <a:r>
              <a:rPr lang="en-US" dirty="0"/>
              <a:t>	Blockchains cannot reach their full potential</a:t>
            </a:r>
          </a:p>
          <a:p>
            <a:pPr marL="0" indent="0">
              <a:buNone/>
            </a:pPr>
            <a:r>
              <a:rPr lang="en-US" dirty="0"/>
              <a:t>	without some form of private transactions</a:t>
            </a:r>
          </a:p>
        </p:txBody>
      </p:sp>
    </p:spTree>
    <p:extLst>
      <p:ext uri="{BB962C8B-B14F-4D97-AF65-F5344CB8AC3E}">
        <p14:creationId xmlns:p14="http://schemas.microsoft.com/office/powerpoint/2010/main" val="4078318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0BF3-7CCC-DB47-97E4-3C529FBC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Significant progress in recent years  </a:t>
            </a:r>
            <a:r>
              <a:rPr lang="en-US" sz="2000" dirty="0"/>
              <a:t>(partial list)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A68761E-9718-AA40-BB8E-74DC324136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4350" y="1159585"/>
              <a:ext cx="8115300" cy="336804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74859">
                      <a:extLst>
                        <a:ext uri="{9D8B030D-6E8A-4147-A177-3AD203B41FA5}">
                          <a16:colId xmlns:a16="http://schemas.microsoft.com/office/drawing/2014/main" val="894494572"/>
                        </a:ext>
                      </a:extLst>
                    </a:gridCol>
                    <a:gridCol w="1663933">
                      <a:extLst>
                        <a:ext uri="{9D8B030D-6E8A-4147-A177-3AD203B41FA5}">
                          <a16:colId xmlns:a16="http://schemas.microsoft.com/office/drawing/2014/main" val="173152920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10796884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26470687"/>
                        </a:ext>
                      </a:extLst>
                    </a:gridCol>
                    <a:gridCol w="1504034">
                      <a:extLst>
                        <a:ext uri="{9D8B030D-6E8A-4147-A177-3AD203B41FA5}">
                          <a16:colId xmlns:a16="http://schemas.microsoft.com/office/drawing/2014/main" val="1384729727"/>
                        </a:ext>
                      </a:extLst>
                    </a:gridCol>
                  </a:tblGrid>
                  <a:tr h="697230">
                    <a:tc>
                      <a:txBody>
                        <a:bodyPr/>
                        <a:lstStyle/>
                        <a:p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size of</a:t>
                          </a:r>
                          <a:b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proof </a:t>
                          </a:r>
                          <a14:m>
                            <m:oMath xmlns:m="http://schemas.openxmlformats.org/officeDocument/2006/math">
                              <m:r>
                                <a:rPr lang="en-US" sz="21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verifier time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post-quantum?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605701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Groth’16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200</m:t>
                              </m:r>
                            </m:oMath>
                          </a14:m>
                          <a:r>
                            <a:rPr lang="en-US" sz="1900" dirty="0"/>
                            <a:t> </a:t>
                          </a:r>
                          <a:r>
                            <a:rPr lang="en-US" sz="1600" dirty="0"/>
                            <a:t>Bytes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1.5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trusted per circuit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32259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Plonk / Marlin</a:t>
                          </a:r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400</m:t>
                              </m:r>
                            </m:oMath>
                          </a14:m>
                          <a:r>
                            <a:rPr lang="en-US" sz="1900" dirty="0"/>
                            <a:t> </a:t>
                          </a:r>
                          <a:r>
                            <a:rPr lang="en-US" sz="1600" dirty="0"/>
                            <a:t>Bytes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3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universal trusted 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  <a:endParaRPr lang="en-US" sz="19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613945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Bulletproofs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1.5</m:t>
                              </m:r>
                            </m:oMath>
                          </a14:m>
                          <a:r>
                            <a:rPr lang="en-US" sz="1900" dirty="0"/>
                            <a:t> KB</a:t>
                          </a:r>
                          <a:endParaRPr lang="en-US" sz="190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b="0" i="0" dirty="0">
                              <a:latin typeface="+mj-lt"/>
                            </a:rPr>
                            <a:t> 3 sec⁡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5989846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STARK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b="0" i="0" dirty="0">
                              <a:latin typeface="+mj-lt"/>
                            </a:rPr>
                            <a:t> 100 KB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i="0" dirty="0" err="1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p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 dirty="0" err="1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900" dirty="0"/>
                            <a:t> 10 </a:t>
                          </a:r>
                          <a:r>
                            <a:rPr lang="en-US" sz="1900" dirty="0" err="1"/>
                            <a:t>ms</a:t>
                          </a:r>
                          <a:endParaRPr lang="en-US" sz="19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⁡|</m:t>
                                </m:r>
                                <m:r>
                                  <a:rPr lang="en-US" sz="1400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|)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1791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A68761E-9718-AA40-BB8E-74DC324136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0911223"/>
                  </p:ext>
                </p:extLst>
              </p:nvPr>
            </p:nvGraphicFramePr>
            <p:xfrm>
              <a:off x="514350" y="1159585"/>
              <a:ext cx="8115300" cy="336804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74859">
                      <a:extLst>
                        <a:ext uri="{9D8B030D-6E8A-4147-A177-3AD203B41FA5}">
                          <a16:colId xmlns:a16="http://schemas.microsoft.com/office/drawing/2014/main" val="894494572"/>
                        </a:ext>
                      </a:extLst>
                    </a:gridCol>
                    <a:gridCol w="1663933">
                      <a:extLst>
                        <a:ext uri="{9D8B030D-6E8A-4147-A177-3AD203B41FA5}">
                          <a16:colId xmlns:a16="http://schemas.microsoft.com/office/drawing/2014/main" val="173152920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107968848"/>
                        </a:ext>
                      </a:extLst>
                    </a:gridCol>
                    <a:gridCol w="1636237">
                      <a:extLst>
                        <a:ext uri="{9D8B030D-6E8A-4147-A177-3AD203B41FA5}">
                          <a16:colId xmlns:a16="http://schemas.microsoft.com/office/drawing/2014/main" val="226470687"/>
                        </a:ext>
                      </a:extLst>
                    </a:gridCol>
                    <a:gridCol w="1504034">
                      <a:extLst>
                        <a:ext uri="{9D8B030D-6E8A-4147-A177-3AD203B41FA5}">
                          <a16:colId xmlns:a16="http://schemas.microsoft.com/office/drawing/2014/main" val="1384729727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US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527" t="-5455" r="-289313" b="-38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verifier time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post-quantum?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5605701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Groth’16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109434" r="-28931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109434" r="-19379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trusted per circuit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6322595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sz="1900" b="0" dirty="0"/>
                            <a:t>Plonk / Marlin</a:t>
                          </a:r>
                          <a:endParaRPr lang="en-US" sz="1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209434" r="-28931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209434" r="-19379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universal trusted setup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  <a:endParaRPr lang="en-US" sz="19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613945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Bulletproofs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309434" r="-28931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309434" r="-19379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5989846"/>
                      </a:ext>
                    </a:extLst>
                  </a:tr>
                  <a:tr h="662940">
                    <a:tc>
                      <a:txBody>
                        <a:bodyPr/>
                        <a:lstStyle/>
                        <a:p>
                          <a:r>
                            <a:rPr lang="en-US" sz="1900" dirty="0"/>
                            <a:t>STARK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527" t="-417308" r="-289313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4651" t="-417308" r="-193798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transparent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900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1791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233C1C2-1C61-5E43-89E7-D43BF4BB3101}"/>
              </a:ext>
            </a:extLst>
          </p:cNvPr>
          <p:cNvSpPr txBox="1"/>
          <p:nvPr/>
        </p:nvSpPr>
        <p:spPr>
          <a:xfrm>
            <a:off x="657552" y="4487217"/>
            <a:ext cx="31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latin typeface="+mn-lt"/>
              </a:rPr>
              <a:t>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C961D-2614-E040-A634-3C24ABF915BB}"/>
              </a:ext>
            </a:extLst>
          </p:cNvPr>
          <p:cNvSpPr txBox="1"/>
          <p:nvPr/>
        </p:nvSpPr>
        <p:spPr>
          <a:xfrm>
            <a:off x="7742022" y="4497673"/>
            <a:ext cx="31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latin typeface="+mn-lt"/>
              </a:rPr>
              <a:t>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31070-FC0A-6780-BECC-F38469210A9D}"/>
              </a:ext>
            </a:extLst>
          </p:cNvPr>
          <p:cNvSpPr txBox="1"/>
          <p:nvPr/>
        </p:nvSpPr>
        <p:spPr>
          <a:xfrm>
            <a:off x="2954336" y="4631181"/>
            <a:ext cx="35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(for a circuit with 2</a:t>
            </a:r>
            <a:r>
              <a:rPr lang="en-US" baseline="30000" dirty="0">
                <a:latin typeface="+mn-lt"/>
              </a:rPr>
              <a:t>20</a:t>
            </a:r>
            <a:r>
              <a:rPr lang="en-US" dirty="0">
                <a:latin typeface="+mn-lt"/>
              </a:rPr>
              <a:t> gates)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AB1306A-E81C-E094-2E92-D03D7D01673D}"/>
                  </a:ext>
                </a:extLst>
              </p:cNvPr>
              <p:cNvSpPr/>
              <p:nvPr/>
            </p:nvSpPr>
            <p:spPr>
              <a:xfrm>
                <a:off x="2171699" y="1892205"/>
                <a:ext cx="6515100" cy="242887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/>
                  <a:t>Prover time is almost</a:t>
                </a:r>
                <a:br>
                  <a:rPr lang="en-US" sz="4400" dirty="0"/>
                </a:br>
                <a:r>
                  <a:rPr lang="en-US" sz="4400" dirty="0"/>
                  <a:t>linear in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AB1306A-E81C-E094-2E92-D03D7D0167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699" y="1892205"/>
                <a:ext cx="6515100" cy="24288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916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88DF-419E-1343-A73B-286B2136C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21" y="1531088"/>
            <a:ext cx="8117958" cy="1277900"/>
          </a:xfrm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How to define “knowledge soundness”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and “zero knowledge”?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3264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6B0C-BF22-3647-9E12-427431A7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Definitions:  (1) knowledge sound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686800" cy="25659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>
                    <a:ea typeface="Roboto" panose="02000000000000000000" pitchFamily="2" charset="0"/>
                  </a:rPr>
                  <a:t>Goal</a:t>
                </a:r>
                <a:r>
                  <a:rPr lang="en-US" dirty="0">
                    <a:ea typeface="Roboto" panose="02000000000000000000" pitchFamily="2" charset="0"/>
                  </a:rPr>
                  <a:t>:   if V accepts  then  P “knows”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s</a:t>
                </a:r>
                <a:r>
                  <a:rPr lang="en-US" dirty="0" err="1">
                    <a:ea typeface="Roboto" panose="02000000000000000000" pitchFamily="2" charset="0"/>
                  </a:rPr>
                  <a:t>.t.</a:t>
                </a:r>
                <a:r>
                  <a:rPr lang="en-US" dirty="0">
                    <a:ea typeface="Roboto" panose="02000000000000000000" pitchFamily="2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, 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0</m:t>
                    </m:r>
                  </m:oMath>
                </a14:m>
                <a:endParaRPr lang="en-US" dirty="0"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endParaRPr lang="en-US" dirty="0"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Roboto" panose="02000000000000000000" pitchFamily="2" charset="0"/>
                  </a:rPr>
                  <a:t>What does it mean to ”know”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??</a:t>
                </a:r>
              </a:p>
              <a:p>
                <a:pPr marL="0" indent="0">
                  <a:buNone/>
                </a:pPr>
                <a:endParaRPr lang="en-US" dirty="0"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ea typeface="Roboto" panose="02000000000000000000" pitchFamily="2" charset="0"/>
                  </a:rPr>
                  <a:t>informal def:   </a:t>
                </a:r>
                <a:r>
                  <a:rPr lang="en-US" dirty="0">
                    <a:ea typeface="Roboto" panose="02000000000000000000" pitchFamily="2" charset="0"/>
                  </a:rPr>
                  <a:t>P knows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,  if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can be “extracted” from 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686800" cy="2565938"/>
              </a:xfrm>
              <a:blipFill>
                <a:blip r:embed="rId2"/>
                <a:stretch>
                  <a:fillRect l="-1608" t="-3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A866A37-4D88-F748-BC80-3928C03724F3}"/>
              </a:ext>
            </a:extLst>
          </p:cNvPr>
          <p:cNvGrpSpPr/>
          <p:nvPr/>
        </p:nvGrpSpPr>
        <p:grpSpPr>
          <a:xfrm>
            <a:off x="6617777" y="3761865"/>
            <a:ext cx="2069024" cy="1208717"/>
            <a:chOff x="6617776" y="3687433"/>
            <a:chExt cx="2069024" cy="1208717"/>
          </a:xfrm>
        </p:grpSpPr>
        <p:pic>
          <p:nvPicPr>
            <p:cNvPr id="1026" name="Picture 2" descr="Man Tied Stock Illustrations – 1,129 Man Tied Stock Illustrations, Vectors  &amp; Clipart - Dreamstime">
              <a:extLst>
                <a:ext uri="{FF2B5EF4-FFF2-40B4-BE49-F238E27FC236}">
                  <a16:creationId xmlns:a16="http://schemas.microsoft.com/office/drawing/2014/main" id="{1287F10B-790E-BE45-94CE-7CAAC99DF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776" y="3766089"/>
              <a:ext cx="2069024" cy="113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6378CF-4FE9-B244-B9BA-68FDA771AC89}"/>
                </a:ext>
              </a:extLst>
            </p:cNvPr>
            <p:cNvSpPr txBox="1"/>
            <p:nvPr/>
          </p:nvSpPr>
          <p:spPr>
            <a:xfrm>
              <a:off x="6647940" y="3687433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>
                  <a:latin typeface="+mn-lt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2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02732A-9000-0044-B4DA-60AC8EBBD014}"/>
              </a:ext>
            </a:extLst>
          </p:cNvPr>
          <p:cNvSpPr/>
          <p:nvPr/>
        </p:nvSpPr>
        <p:spPr>
          <a:xfrm>
            <a:off x="519879" y="4118130"/>
            <a:ext cx="8456975" cy="7291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D93BE0-9CBC-E24E-ADE1-8EACD82E78D9}"/>
              </a:ext>
            </a:extLst>
          </p:cNvPr>
          <p:cNvSpPr/>
          <p:nvPr/>
        </p:nvSpPr>
        <p:spPr>
          <a:xfrm>
            <a:off x="519879" y="2479184"/>
            <a:ext cx="8456975" cy="1042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E6B0C-BF22-3647-9E12-427431A7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3" y="124919"/>
            <a:ext cx="8780207" cy="623097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Definitions:  (1) knowledge sound  </a:t>
            </a:r>
            <a:r>
              <a:rPr lang="en-US" sz="2700" dirty="0"/>
              <a:t>(simplified)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5312" y="914400"/>
                <a:ext cx="8869530" cy="4171950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1776"/>
                  </a:spcBef>
                  <a:buNone/>
                </a:pPr>
                <a:r>
                  <a:rPr lang="en-US" sz="2400" b="1" u="sng" dirty="0">
                    <a:ea typeface="Roboto" panose="02000000000000000000" pitchFamily="2" charset="0"/>
                  </a:rPr>
                  <a:t>Formally</a:t>
                </a:r>
                <a:r>
                  <a:rPr lang="en-US" sz="2400" dirty="0">
                    <a:ea typeface="Roboto" panose="02000000000000000000" pitchFamily="2" charset="0"/>
                  </a:rPr>
                  <a:t>:   a universal SNARK (S, P, V) is </a:t>
                </a:r>
                <a:r>
                  <a:rPr lang="en-US" sz="2400" b="1" dirty="0">
                    <a:ea typeface="Roboto" panose="02000000000000000000" pitchFamily="2" charset="0"/>
                  </a:rPr>
                  <a:t>knowledge sound </a:t>
                </a:r>
                <a:r>
                  <a:rPr lang="en-US" sz="2400" dirty="0">
                    <a:ea typeface="Roboto" panose="02000000000000000000" pitchFamily="2" charset="0"/>
                  </a:rPr>
                  <a:t>if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341313" algn="l"/>
                  </a:tabLst>
                </a:pPr>
                <a:r>
                  <a:rPr lang="en-US" sz="2400" dirty="0">
                    <a:ea typeface="Roboto" panose="02000000000000000000" pitchFamily="2" charset="0"/>
                  </a:rPr>
                  <a:t>for every poly. time adversary  A = (A</a:t>
                </a:r>
                <a:r>
                  <a:rPr lang="en-US" sz="2400" baseline="-25000" dirty="0">
                    <a:ea typeface="Roboto" panose="02000000000000000000" pitchFamily="2" charset="0"/>
                  </a:rPr>
                  <a:t>0</a:t>
                </a:r>
                <a:r>
                  <a:rPr lang="en-US" sz="2400" dirty="0">
                    <a:ea typeface="Roboto" panose="02000000000000000000" pitchFamily="2" charset="0"/>
                  </a:rPr>
                  <a:t>, A</a:t>
                </a:r>
                <a:r>
                  <a:rPr lang="en-US" sz="2400" baseline="-25000" dirty="0">
                    <a:ea typeface="Roboto" panose="02000000000000000000" pitchFamily="2" charset="0"/>
                  </a:rPr>
                  <a:t>1</a:t>
                </a:r>
                <a:r>
                  <a:rPr lang="en-US" sz="2400" dirty="0">
                    <a:ea typeface="Roboto" panose="02000000000000000000" pitchFamily="2" charset="0"/>
                  </a:rPr>
                  <a:t>)  there exists</a:t>
                </a:r>
                <a:br>
                  <a:rPr lang="en-US" sz="2400" dirty="0">
                    <a:ea typeface="Roboto" panose="02000000000000000000" pitchFamily="2" charset="0"/>
                  </a:rPr>
                </a:br>
                <a:r>
                  <a:rPr lang="en-US" sz="2400" dirty="0">
                    <a:ea typeface="Roboto" panose="02000000000000000000" pitchFamily="2" charset="0"/>
                  </a:rPr>
                  <a:t>a poly. time </a:t>
                </a:r>
                <a:r>
                  <a:rPr lang="en-US" sz="2400" b="1" dirty="0"/>
                  <a:t>extractor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𝑥𝑡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000" dirty="0"/>
                  <a:t>(that uses A as a black box)</a:t>
                </a:r>
                <a:r>
                  <a:rPr lang="en-US" sz="2400" dirty="0"/>
                  <a:t>  </a:t>
                </a:r>
                <a:r>
                  <a:rPr lang="en-US" sz="2400" dirty="0" err="1"/>
                  <a:t>s.t.</a:t>
                </a:r>
                <a:endParaRPr lang="en-US" sz="2400" dirty="0"/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	if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𝑔𝑝</m:t>
                    </m:r>
                  </m:oMath>
                </a14:m>
                <a:r>
                  <a:rPr lang="en-US" sz="2400" dirty="0"/>
                  <a:t> ⇽ </a:t>
                </a:r>
                <a:r>
                  <a:rPr lang="en-US" sz="2400" dirty="0" err="1"/>
                  <a:t>S</a:t>
                </a:r>
                <a:r>
                  <a:rPr lang="en-US" sz="2400" baseline="-25000" dirty="0" err="1"/>
                  <a:t>init</a:t>
                </a:r>
                <a:r>
                  <a:rPr lang="en-US" sz="2400" dirty="0"/>
                  <a:t>( ),   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b="0" i="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000" dirty="0"/>
                  <a:t>state</a:t>
                </a:r>
                <a:r>
                  <a:rPr lang="en-US" sz="2400" dirty="0"/>
                  <a:t>) ⇽ A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𝑔𝑝</m:t>
                    </m:r>
                  </m:oMath>
                </a14:m>
                <a:r>
                  <a:rPr lang="en-US" sz="2400" dirty="0"/>
                  <a:t>),   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) ⇽ </a:t>
                </a:r>
                <a:r>
                  <a:rPr lang="en-US" sz="2400" dirty="0" err="1"/>
                  <a:t>S</a:t>
                </a:r>
                <a:r>
                  <a:rPr lang="en-US" sz="2400" baseline="-25000" dirty="0" err="1"/>
                  <a:t>index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𝑔𝑝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),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	    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⇽ A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000" dirty="0"/>
                  <a:t>state</a:t>
                </a:r>
                <a:r>
                  <a:rPr lang="en-US" sz="2400" dirty="0"/>
                  <a:t>),  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⇽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𝑥𝑡</m:t>
                    </m:r>
                  </m:oMath>
                </a14:m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𝑔𝑝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Then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	</a:t>
                </a:r>
                <a:r>
                  <a:rPr lang="en-US" sz="2400" dirty="0" err="1"/>
                  <a:t>Pr</a:t>
                </a:r>
                <a:r>
                  <a:rPr lang="en-US" sz="3200" dirty="0"/>
                  <a:t>[ </a:t>
                </a:r>
                <a:r>
                  <a:rPr lang="en-US" sz="2400" dirty="0"/>
                  <a:t>V(</a:t>
                </a:r>
                <a:r>
                  <a:rPr lang="en-US" sz="2400" dirty="0" err="1"/>
                  <a:t>vp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) = accept  ⇒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sz="3200" dirty="0"/>
                  <a:t> ]</a:t>
                </a:r>
                <a:r>
                  <a:rPr lang="en-US" sz="2400" dirty="0"/>
                  <a:t> ≥ 1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      (for a </a:t>
                </a:r>
                <a:r>
                  <a:rPr lang="en-US" sz="2000" dirty="0" err="1"/>
                  <a:t>negl</a:t>
                </a:r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312" y="914400"/>
                <a:ext cx="8869530" cy="4171950"/>
              </a:xfrm>
              <a:blipFill>
                <a:blip r:embed="rId2"/>
                <a:stretch>
                  <a:fillRect l="-1000" t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25354F4-459D-7584-25F4-7921C077B355}"/>
              </a:ext>
            </a:extLst>
          </p:cNvPr>
          <p:cNvGrpSpPr/>
          <p:nvPr/>
        </p:nvGrpSpPr>
        <p:grpSpPr>
          <a:xfrm>
            <a:off x="4336024" y="3451851"/>
            <a:ext cx="1833772" cy="478375"/>
            <a:chOff x="4336024" y="3451851"/>
            <a:chExt cx="1833772" cy="4783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12A27C-A692-A9C2-FEEF-223AF8676E22}"/>
                </a:ext>
              </a:extLst>
            </p:cNvPr>
            <p:cNvSpPr txBox="1"/>
            <p:nvPr/>
          </p:nvSpPr>
          <p:spPr>
            <a:xfrm>
              <a:off x="4336024" y="3560894"/>
              <a:ext cx="1833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+mn-lt"/>
                </a:rPr>
                <a:t>extracted witness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E440CA8-EAD8-209E-E7AE-AE8234AEE2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36024" y="3451851"/>
              <a:ext cx="137653" cy="2128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962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23B4-169D-DD4C-AA97-FE31F944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Definitions:  (2) Zero knowledge</a:t>
            </a:r>
          </a:p>
        </p:txBody>
      </p:sp>
      <p:pic>
        <p:nvPicPr>
          <p:cNvPr id="9" name="Picture 2" descr="Where is Waldo - Where's Waldo - the beach - book - game | Wheres wally, Wheres  waldo, Beach books">
            <a:extLst>
              <a:ext uri="{FF2B5EF4-FFF2-40B4-BE49-F238E27FC236}">
                <a16:creationId xmlns:a16="http://schemas.microsoft.com/office/drawing/2014/main" id="{17A277C2-2A50-AA40-8398-032D94E7D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33" y="1201126"/>
            <a:ext cx="5909647" cy="370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ere's Waldo Cardboard Standup">
            <a:extLst>
              <a:ext uri="{FF2B5EF4-FFF2-40B4-BE49-F238E27FC236}">
                <a16:creationId xmlns:a16="http://schemas.microsoft.com/office/drawing/2014/main" id="{DD53975E-8834-6243-835D-0E136BFB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3" y="1519264"/>
            <a:ext cx="645294" cy="15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8A54077-3C9B-4C4C-8241-0A59CB61CC94}"/>
              </a:ext>
            </a:extLst>
          </p:cNvPr>
          <p:cNvSpPr/>
          <p:nvPr/>
        </p:nvSpPr>
        <p:spPr>
          <a:xfrm>
            <a:off x="4800597" y="2894358"/>
            <a:ext cx="598395" cy="8573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2EDF7-6242-6420-7556-A21BD1A8A467}"/>
              </a:ext>
            </a:extLst>
          </p:cNvPr>
          <p:cNvSpPr txBox="1"/>
          <p:nvPr/>
        </p:nvSpPr>
        <p:spPr>
          <a:xfrm>
            <a:off x="457200" y="3805062"/>
            <a:ext cx="1291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Where is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Waldo?</a:t>
            </a:r>
          </a:p>
        </p:txBody>
      </p:sp>
    </p:spTree>
    <p:extLst>
      <p:ext uri="{BB962C8B-B14F-4D97-AF65-F5344CB8AC3E}">
        <p14:creationId xmlns:p14="http://schemas.microsoft.com/office/powerpoint/2010/main" val="20103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23B4-169D-DD4C-AA97-FE31F944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Definitions:  (2) Zero knowledge </a:t>
            </a:r>
            <a:r>
              <a:rPr lang="en-US" sz="1800" dirty="0"/>
              <a:t>(simplified)</a:t>
            </a:r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14172"/>
                <a:ext cx="8578312" cy="412932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(S, P, V) is </a:t>
                </a:r>
                <a:r>
                  <a:rPr lang="en-US" b="1" dirty="0"/>
                  <a:t>zero knowledge </a:t>
                </a:r>
                <a:r>
                  <a:rPr lang="en-US" dirty="0"/>
                  <a:t>if for every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∈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/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proof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ea typeface="Roboto" panose="02000000000000000000" pitchFamily="2" charset="0"/>
                  </a:rPr>
                  <a:t>“reveals nothing” about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,  other than its existence</a:t>
                </a:r>
              </a:p>
              <a:p>
                <a:pPr marL="0" indent="0">
                  <a:spcBef>
                    <a:spcPts val="1926"/>
                  </a:spcBef>
                  <a:buNone/>
                </a:pPr>
                <a:r>
                  <a:rPr lang="en-US" dirty="0">
                    <a:ea typeface="Roboto" panose="02000000000000000000" pitchFamily="2" charset="0"/>
                  </a:rPr>
                  <a:t>What does it mean to “reveal nothing” ??</a:t>
                </a:r>
              </a:p>
              <a:p>
                <a:pPr marL="0" indent="0">
                  <a:spcBef>
                    <a:spcPts val="1926"/>
                  </a:spcBef>
                  <a:buNone/>
                  <a:tabLst>
                    <a:tab pos="1714500" algn="l"/>
                  </a:tabLst>
                </a:pPr>
                <a:r>
                  <a:rPr lang="en-US" b="1" dirty="0">
                    <a:ea typeface="Roboto" panose="02000000000000000000" pitchFamily="2" charset="0"/>
                  </a:rPr>
                  <a:t>Informal def</a:t>
                </a:r>
                <a:r>
                  <a:rPr lang="en-US" dirty="0">
                    <a:ea typeface="Roboto" panose="02000000000000000000" pitchFamily="2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 </a:t>
                </a:r>
                <a:r>
                  <a:rPr lang="en-US" dirty="0">
                    <a:ea typeface="Roboto" panose="02000000000000000000" pitchFamily="2" charset="0"/>
                  </a:rPr>
                  <a:t>“reveals nothing”  about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 if the verifier can</a:t>
                </a:r>
                <a:br>
                  <a:rPr lang="en-US" dirty="0">
                    <a:ea typeface="Roboto" panose="02000000000000000000" pitchFamily="2" charset="0"/>
                  </a:rPr>
                </a:br>
                <a:r>
                  <a:rPr lang="en-US" dirty="0">
                    <a:ea typeface="Roboto" panose="02000000000000000000" pitchFamily="2" charset="0"/>
                  </a:rPr>
                  <a:t>    generate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</a:t>
                </a:r>
                <a:r>
                  <a:rPr lang="en-US" b="1" dirty="0">
                    <a:ea typeface="Roboto" panose="02000000000000000000" pitchFamily="2" charset="0"/>
                  </a:rPr>
                  <a:t>by itself</a:t>
                </a:r>
                <a:r>
                  <a:rPr lang="en-US" dirty="0">
                    <a:ea typeface="Roboto" panose="02000000000000000000" pitchFamily="2" charset="0"/>
                  </a:rPr>
                  <a:t>     ⟹     it learned nothing new from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</a:t>
                </a:r>
              </a:p>
              <a:p>
                <a:pPr marL="0" indent="0">
                  <a:spcBef>
                    <a:spcPts val="1926"/>
                  </a:spcBef>
                  <a:buNone/>
                  <a:tabLst>
                    <a:tab pos="449263" algn="l"/>
                    <a:tab pos="1839913" algn="l"/>
                  </a:tabLst>
                </a:pPr>
                <a:r>
                  <a:rPr lang="en-US" dirty="0"/>
                  <a:t>(S, P, V) is </a:t>
                </a:r>
                <a:r>
                  <a:rPr lang="en-US" b="1" dirty="0"/>
                  <a:t>zero knowledge </a:t>
                </a:r>
                <a:r>
                  <a:rPr lang="en-US" dirty="0"/>
                  <a:t>if there is an efficient alg.</a:t>
                </a:r>
                <a:r>
                  <a:rPr lang="en-US" b="1" dirty="0"/>
                  <a:t>  Sim </a:t>
                </a:r>
                <a:br>
                  <a:rPr lang="en-US" b="1" dirty="0"/>
                </a:br>
                <a:r>
                  <a:rPr lang="en-US" b="1" dirty="0"/>
                  <a:t>	</a:t>
                </a:r>
                <a:r>
                  <a:rPr lang="en-US" dirty="0" err="1"/>
                  <a:t>s.t.</a:t>
                </a:r>
                <a:r>
                  <a:rPr lang="en-US" b="1" dirty="0"/>
                  <a:t>  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 ⇽ </a:t>
                </a:r>
                <a:r>
                  <a:rPr lang="en-US" b="1" i="1" dirty="0"/>
                  <a:t>Sim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  “look like” the real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  and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.</a:t>
                </a:r>
              </a:p>
              <a:p>
                <a:pPr marL="0" indent="0">
                  <a:spcBef>
                    <a:spcPts val="3126"/>
                  </a:spcBef>
                  <a:buNone/>
                  <a:tabLst>
                    <a:tab pos="719138" algn="l"/>
                    <a:tab pos="1840706" algn="l"/>
                  </a:tabLst>
                </a:pPr>
                <a:r>
                  <a:rPr lang="en-US" dirty="0">
                    <a:cs typeface="Calibri" panose="020F0502020204030204" pitchFamily="34" charset="0"/>
                  </a:rPr>
                  <a:t>Main point:  </a:t>
                </a:r>
                <a:r>
                  <a:rPr lang="en-US" b="1" i="1" dirty="0">
                    <a:cs typeface="Calibri" panose="020F0502020204030204" pitchFamily="34" charset="0"/>
                  </a:rPr>
                  <a:t>Sim</a:t>
                </a:r>
                <a:r>
                  <a:rPr lang="en-US" dirty="0"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,x) simulates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 without knowledge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dirty="0"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14172"/>
                <a:ext cx="8578312" cy="4129328"/>
              </a:xfrm>
              <a:blipFill>
                <a:blip r:embed="rId3"/>
                <a:stretch>
                  <a:fillRect l="-1183" t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5AFD857-8073-7B40-A612-81E36301CA67}"/>
              </a:ext>
            </a:extLst>
          </p:cNvPr>
          <p:cNvSpPr/>
          <p:nvPr/>
        </p:nvSpPr>
        <p:spPr>
          <a:xfrm>
            <a:off x="338079" y="2519918"/>
            <a:ext cx="8686800" cy="177165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F955A7-0104-9740-B49B-58F329B16786}"/>
              </a:ext>
            </a:extLst>
          </p:cNvPr>
          <p:cNvSpPr/>
          <p:nvPr/>
        </p:nvSpPr>
        <p:spPr>
          <a:xfrm>
            <a:off x="1053186" y="3810710"/>
            <a:ext cx="7976509" cy="604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3DB62-EA8A-6944-BCB6-70B9E84F52A8}"/>
              </a:ext>
            </a:extLst>
          </p:cNvPr>
          <p:cNvSpPr/>
          <p:nvPr/>
        </p:nvSpPr>
        <p:spPr>
          <a:xfrm>
            <a:off x="1053187" y="2710546"/>
            <a:ext cx="7976509" cy="604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923B4-169D-DD4C-AA97-FE31F944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67" y="124919"/>
            <a:ext cx="8629647" cy="623097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Definitions:  (2) Zero knowledge </a:t>
            </a:r>
            <a:r>
              <a:rPr lang="en-US" sz="1800" dirty="0"/>
              <a:t>(simplified)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734" y="1085851"/>
                <a:ext cx="8858250" cy="3495836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lnSpc>
                    <a:spcPts val="4050"/>
                  </a:lnSpc>
                  <a:spcBef>
                    <a:spcPts val="1776"/>
                  </a:spcBef>
                  <a:buNone/>
                </a:pPr>
                <a:r>
                  <a:rPr lang="en-US" b="1" u="sng" dirty="0">
                    <a:ea typeface="Roboto" panose="02000000000000000000" pitchFamily="2" charset="0"/>
                  </a:rPr>
                  <a:t>Formally</a:t>
                </a:r>
                <a:r>
                  <a:rPr lang="en-US" dirty="0">
                    <a:ea typeface="Roboto" panose="02000000000000000000" pitchFamily="2" charset="0"/>
                  </a:rPr>
                  <a:t>:   (S, P, V) is </a:t>
                </a:r>
                <a:r>
                  <a:rPr lang="en-US" sz="1500" dirty="0">
                    <a:ea typeface="Roboto" panose="02000000000000000000" pitchFamily="2" charset="0"/>
                  </a:rPr>
                  <a:t>(honest verifier)</a:t>
                </a:r>
                <a:r>
                  <a:rPr lang="en-US" dirty="0">
                    <a:ea typeface="Roboto" panose="02000000000000000000" pitchFamily="2" charset="0"/>
                  </a:rPr>
                  <a:t> </a:t>
                </a:r>
                <a:r>
                  <a:rPr lang="en-US" b="1" dirty="0">
                    <a:ea typeface="Roboto" panose="02000000000000000000" pitchFamily="2" charset="0"/>
                  </a:rPr>
                  <a:t>zero knowledge </a:t>
                </a:r>
                <a:r>
                  <a:rPr lang="en-US" dirty="0">
                    <a:ea typeface="Roboto" panose="02000000000000000000" pitchFamily="2" charset="0"/>
                  </a:rPr>
                  <a:t>for a circuit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</a:t>
                </a:r>
                <a:br>
                  <a:rPr lang="en-US" dirty="0">
                    <a:ea typeface="Roboto" panose="02000000000000000000" pitchFamily="2" charset="0"/>
                  </a:rPr>
                </a:br>
                <a:r>
                  <a:rPr lang="en-US" dirty="0">
                    <a:ea typeface="Roboto" panose="02000000000000000000" pitchFamily="2" charset="0"/>
                  </a:rPr>
                  <a:t>	if there is an efficient simulator  </a:t>
                </a:r>
                <a:r>
                  <a:rPr lang="en-US" b="1" i="1" dirty="0">
                    <a:ea typeface="Roboto" panose="02000000000000000000" pitchFamily="2" charset="0"/>
                  </a:rPr>
                  <a:t>Sim</a:t>
                </a:r>
                <a:r>
                  <a:rPr lang="en-US" dirty="0">
                    <a:ea typeface="Roboto" panose="02000000000000000000" pitchFamily="2" charset="0"/>
                  </a:rPr>
                  <a:t>  such that</a:t>
                </a:r>
                <a:br>
                  <a:rPr lang="en-US" dirty="0">
                    <a:ea typeface="Roboto" panose="02000000000000000000" pitchFamily="2" charset="0"/>
                  </a:rPr>
                </a:br>
                <a:r>
                  <a:rPr lang="en-US" dirty="0">
                    <a:ea typeface="Roboto" panose="02000000000000000000" pitchFamily="2" charset="0"/>
                  </a:rPr>
                  <a:t>	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∈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/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 </a:t>
                </a:r>
                <a:r>
                  <a:rPr lang="en-US" dirty="0" err="1"/>
                  <a:t>s.t.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   the distribution: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dirty="0"/>
                  <a:t>		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baseline="-25000" dirty="0"/>
                  <a:t> 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):	 where  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 err="1"/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) ⇽ S(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) ,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⇽ P(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baseline="-25000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spcBef>
                    <a:spcPts val="2076"/>
                  </a:spcBef>
                  <a:buNone/>
                </a:pPr>
                <a:r>
                  <a:rPr lang="en-US" dirty="0"/>
                  <a:t>	is indistinguishable from the distribution: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dirty="0"/>
                  <a:t>		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):	 where  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 ⇽ </a:t>
                </a:r>
                <a:r>
                  <a:rPr lang="en-US" b="1" i="1" dirty="0"/>
                  <a:t>Sim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734" y="1085851"/>
                <a:ext cx="8858250" cy="3495836"/>
              </a:xfrm>
              <a:blipFill>
                <a:blip r:embed="rId3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F07FDE-0150-274F-7A53-4FA5F191C5D1}"/>
                  </a:ext>
                </a:extLst>
              </p:cNvPr>
              <p:cNvSpPr txBox="1"/>
              <p:nvPr/>
            </p:nvSpPr>
            <p:spPr>
              <a:xfrm>
                <a:off x="206476" y="4640827"/>
                <a:ext cx="75320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  <a:cs typeface="Calibri" panose="020F0502020204030204" pitchFamily="34" charset="0"/>
                  </a:rPr>
                  <a:t>Main point:  </a:t>
                </a:r>
                <a:r>
                  <a:rPr lang="en-US" b="1" i="1" dirty="0">
                    <a:latin typeface="+mn-lt"/>
                    <a:cs typeface="Calibri" panose="020F0502020204030204" pitchFamily="34" charset="0"/>
                  </a:rPr>
                  <a:t>Sim</a:t>
                </a:r>
                <a:r>
                  <a:rPr lang="en-US" dirty="0">
                    <a:latin typeface="+mn-lt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+mn-lt"/>
                    <a:cs typeface="Calibri" panose="020F0502020204030204" pitchFamily="34" charset="0"/>
                  </a:rPr>
                  <a:t>,x) simulates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latin typeface="+mn-lt"/>
                    <a:cs typeface="Calibri" panose="020F0502020204030204" pitchFamily="34" charset="0"/>
                  </a:rPr>
                  <a:t> without knowledge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dirty="0">
                  <a:latin typeface="+mn-lt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F07FDE-0150-274F-7A53-4FA5F191C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6" y="4640827"/>
                <a:ext cx="7532062" cy="461665"/>
              </a:xfrm>
              <a:prstGeom prst="rect">
                <a:avLst/>
              </a:prstGeom>
              <a:blipFill>
                <a:blip r:embed="rId4"/>
                <a:stretch>
                  <a:fillRect l="-1347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43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F56-34C1-0F48-945C-7C685483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build a </a:t>
            </a:r>
            <a:r>
              <a:rPr lang="en-US" dirty="0" err="1"/>
              <a:t>zk</a:t>
            </a:r>
            <a:r>
              <a:rPr lang="en-US" dirty="0"/>
              <a:t>-SNARK?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4EAE6-03BA-FD4A-9C03-037E66BC4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55" y="1047751"/>
            <a:ext cx="8839200" cy="3695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Recall</a:t>
            </a:r>
            <a:r>
              <a:rPr lang="en-US" dirty="0"/>
              <a:t>:  prover generates a </a:t>
            </a:r>
            <a:r>
              <a:rPr lang="en-US" b="1" u="sng" dirty="0"/>
              <a:t>short</a:t>
            </a:r>
            <a:r>
              <a:rPr lang="en-US" dirty="0"/>
              <a:t> proof that is </a:t>
            </a:r>
            <a:r>
              <a:rPr lang="en-US" b="1" u="sng" dirty="0"/>
              <a:t>fast</a:t>
            </a:r>
            <a:r>
              <a:rPr lang="en-US" dirty="0"/>
              <a:t> to verify</a:t>
            </a:r>
          </a:p>
          <a:p>
            <a:pPr marL="0" indent="0">
              <a:spcBef>
                <a:spcPts val="1926"/>
              </a:spcBef>
              <a:buNone/>
            </a:pPr>
            <a:endParaRPr lang="en-US" dirty="0"/>
          </a:p>
          <a:p>
            <a:pPr marL="0" indent="0" algn="ctr">
              <a:spcBef>
                <a:spcPts val="1926"/>
              </a:spcBef>
              <a:buNone/>
            </a:pPr>
            <a:r>
              <a:rPr lang="en-US" dirty="0"/>
              <a:t>How to build a </a:t>
            </a:r>
            <a:r>
              <a:rPr lang="en-US" dirty="0" err="1"/>
              <a:t>zk</a:t>
            </a:r>
            <a:r>
              <a:rPr lang="en-US" dirty="0"/>
              <a:t>-SNARK ??</a:t>
            </a:r>
          </a:p>
          <a:p>
            <a:pPr marL="0" indent="0" algn="ctr">
              <a:spcBef>
                <a:spcPts val="1926"/>
              </a:spcBef>
              <a:buNone/>
            </a:pPr>
            <a:r>
              <a:rPr lang="en-US" dirty="0"/>
              <a:t>Next lecture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8686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39CCD12-8833-364F-9430-E9BD43BD6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064" y="3404508"/>
            <a:ext cx="8441871" cy="1314450"/>
          </a:xfrm>
        </p:spPr>
        <p:txBody>
          <a:bodyPr>
            <a:normAutofit/>
          </a:bodyPr>
          <a:lstStyle/>
          <a:p>
            <a:r>
              <a:rPr lang="en-US" sz="2400" kern="0" dirty="0">
                <a:solidFill>
                  <a:schemeClr val="tx1"/>
                </a:solidFill>
              </a:rPr>
              <a:t>Launched on the Ethereum blockchain on May 2020  (v2)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633C09-BEE4-A34A-B220-BA4D30AC1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469964"/>
            <a:ext cx="7772400" cy="1440382"/>
          </a:xfrm>
        </p:spPr>
        <p:txBody>
          <a:bodyPr/>
          <a:lstStyle/>
          <a:p>
            <a:pPr algn="ctr"/>
            <a:r>
              <a:rPr lang="en-US" sz="4000" dirty="0"/>
              <a:t>Applications of SNARKs:</a:t>
            </a:r>
            <a:br>
              <a:rPr lang="en-US" sz="4000" dirty="0"/>
            </a:br>
            <a:r>
              <a:rPr lang="en-US" sz="4000" dirty="0"/>
              <a:t>(1)  Tornado cash:   a </a:t>
            </a:r>
            <a:r>
              <a:rPr lang="en-US" sz="4000" dirty="0" err="1"/>
              <a:t>zk</a:t>
            </a:r>
            <a:r>
              <a:rPr lang="en-US" sz="4000" dirty="0"/>
              <a:t>-based mixer</a:t>
            </a:r>
          </a:p>
        </p:txBody>
      </p:sp>
    </p:spTree>
    <p:extLst>
      <p:ext uri="{BB962C8B-B14F-4D97-AF65-F5344CB8AC3E}">
        <p14:creationId xmlns:p14="http://schemas.microsoft.com/office/powerpoint/2010/main" val="1619539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BB41E8-0FFE-7F40-BE8F-11010159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 a ZK-mixer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49C83-492E-5C41-BC22-39A6E865C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41885"/>
            <a:ext cx="584280" cy="864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FD3E56-AB8D-DD4A-81D4-AF550B17C9D9}"/>
              </a:ext>
            </a:extLst>
          </p:cNvPr>
          <p:cNvSpPr/>
          <p:nvPr/>
        </p:nvSpPr>
        <p:spPr>
          <a:xfrm>
            <a:off x="304800" y="2784872"/>
            <a:ext cx="495300" cy="6286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9C7E7-690A-1942-9636-7589E78F50E9}"/>
              </a:ext>
            </a:extLst>
          </p:cNvPr>
          <p:cNvSpPr txBox="1"/>
          <p:nvPr/>
        </p:nvSpPr>
        <p:spPr>
          <a:xfrm>
            <a:off x="27672" y="3429000"/>
            <a:ext cx="10503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8958DB-683D-EA4C-9C2E-D74E5CDDF7CF}"/>
              </a:ext>
            </a:extLst>
          </p:cNvPr>
          <p:cNvGrpSpPr/>
          <p:nvPr/>
        </p:nvGrpSpPr>
        <p:grpSpPr>
          <a:xfrm>
            <a:off x="1635269" y="1828800"/>
            <a:ext cx="1636474" cy="3253264"/>
            <a:chOff x="2180359" y="2438400"/>
            <a:chExt cx="2181964" cy="43376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5AB80A-93B1-FD48-8909-3B97B8E7ED84}"/>
                </a:ext>
              </a:extLst>
            </p:cNvPr>
            <p:cNvSpPr/>
            <p:nvPr/>
          </p:nvSpPr>
          <p:spPr>
            <a:xfrm>
              <a:off x="2895600" y="2438400"/>
              <a:ext cx="787362" cy="33527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AE15B6-439B-B842-9B98-22635AD36F68}"/>
                </a:ext>
              </a:extLst>
            </p:cNvPr>
            <p:cNvSpPr txBox="1"/>
            <p:nvPr/>
          </p:nvSpPr>
          <p:spPr>
            <a:xfrm>
              <a:off x="2180359" y="5791200"/>
              <a:ext cx="218196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Tornado.cash</a:t>
              </a:r>
              <a:endParaRPr lang="en-US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contract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1AB19-693E-684C-BD3D-B8A383CE6577}"/>
              </a:ext>
            </a:extLst>
          </p:cNvPr>
          <p:cNvGrpSpPr/>
          <p:nvPr/>
        </p:nvGrpSpPr>
        <p:grpSpPr>
          <a:xfrm>
            <a:off x="3786438" y="2784871"/>
            <a:ext cx="1338060" cy="1648806"/>
            <a:chOff x="5048584" y="3713162"/>
            <a:chExt cx="1784081" cy="21984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1BA103-8ED8-C447-A0CD-4D9FD0431E53}"/>
                </a:ext>
              </a:extLst>
            </p:cNvPr>
            <p:cNvSpPr/>
            <p:nvPr/>
          </p:nvSpPr>
          <p:spPr>
            <a:xfrm>
              <a:off x="5596322" y="3713162"/>
              <a:ext cx="660400" cy="83820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12734B-2D4F-7C4E-9E22-CA7355023CF8}"/>
                </a:ext>
              </a:extLst>
            </p:cNvPr>
            <p:cNvSpPr txBox="1"/>
            <p:nvPr/>
          </p:nvSpPr>
          <p:spPr>
            <a:xfrm>
              <a:off x="5048584" y="4495798"/>
              <a:ext cx="1784081" cy="1415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fresh</a:t>
              </a: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address</a:t>
              </a: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(1000 DAI)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1080BE-F921-1943-A872-3C2361B887B7}"/>
              </a:ext>
            </a:extLst>
          </p:cNvPr>
          <p:cNvSpPr txBox="1"/>
          <p:nvPr/>
        </p:nvSpPr>
        <p:spPr>
          <a:xfrm>
            <a:off x="4178940" y="2274585"/>
            <a:ext cx="5597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CDD14D-E076-CD41-AB21-62AE3EC51CC7}"/>
              </a:ext>
            </a:extLst>
          </p:cNvPr>
          <p:cNvGrpSpPr/>
          <p:nvPr/>
        </p:nvGrpSpPr>
        <p:grpSpPr>
          <a:xfrm>
            <a:off x="800100" y="2824840"/>
            <a:ext cx="1371600" cy="323165"/>
            <a:chOff x="1066800" y="3766456"/>
            <a:chExt cx="1828800" cy="43088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E345CB-9B09-C447-B286-355AECA8DD1F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1066800" y="4114799"/>
              <a:ext cx="1828800" cy="17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AA57EE-4749-9240-BB56-C8EC05A1DDE7}"/>
                </a:ext>
              </a:extLst>
            </p:cNvPr>
            <p:cNvSpPr txBox="1"/>
            <p:nvPr/>
          </p:nvSpPr>
          <p:spPr>
            <a:xfrm>
              <a:off x="1284508" y="3766456"/>
              <a:ext cx="1191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882C4AD-A161-6E4D-A214-AED2DA59B67E}"/>
              </a:ext>
            </a:extLst>
          </p:cNvPr>
          <p:cNvSpPr/>
          <p:nvPr/>
        </p:nvSpPr>
        <p:spPr>
          <a:xfrm>
            <a:off x="7429989" y="1841897"/>
            <a:ext cx="901132" cy="2514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NFT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BA299CE-65E8-6043-8C61-B5CCEB91708A}"/>
              </a:ext>
            </a:extLst>
          </p:cNvPr>
          <p:cNvGrpSpPr/>
          <p:nvPr/>
        </p:nvGrpSpPr>
        <p:grpSpPr>
          <a:xfrm>
            <a:off x="4750440" y="2765360"/>
            <a:ext cx="2564761" cy="738664"/>
            <a:chOff x="6333919" y="3687145"/>
            <a:chExt cx="3419681" cy="98488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796DABE-CE59-5B4B-AB8A-F59BD505C920}"/>
                </a:ext>
              </a:extLst>
            </p:cNvPr>
            <p:cNvCxnSpPr/>
            <p:nvPr/>
          </p:nvCxnSpPr>
          <p:spPr>
            <a:xfrm>
              <a:off x="6333919" y="4114799"/>
              <a:ext cx="341968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C7455F-8177-3C41-B4A3-F11DFA23B1FC}"/>
                </a:ext>
              </a:extLst>
            </p:cNvPr>
            <p:cNvSpPr txBox="1"/>
            <p:nvPr/>
          </p:nvSpPr>
          <p:spPr>
            <a:xfrm>
              <a:off x="7166228" y="3687145"/>
              <a:ext cx="150973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buy NFT</a:t>
              </a: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privately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EB770-499E-2447-973E-963BE91989A5}"/>
              </a:ext>
            </a:extLst>
          </p:cNvPr>
          <p:cNvGrpSpPr/>
          <p:nvPr/>
        </p:nvGrpSpPr>
        <p:grpSpPr>
          <a:xfrm>
            <a:off x="304800" y="1514803"/>
            <a:ext cx="1876052" cy="3171498"/>
            <a:chOff x="406400" y="2019736"/>
            <a:chExt cx="2501402" cy="422866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9EEE73F-D346-9845-81D7-A36445ED5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400" y="5562600"/>
              <a:ext cx="234516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79118B-5B1F-F645-A463-A078DB1AA0CB}"/>
                </a:ext>
              </a:extLst>
            </p:cNvPr>
            <p:cNvSpPr txBox="1"/>
            <p:nvPr/>
          </p:nvSpPr>
          <p:spPr>
            <a:xfrm rot="20698408">
              <a:off x="610589" y="5693483"/>
              <a:ext cx="1191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D19467A-6CC5-2B44-852C-2975EA6ABEE5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0" y="2044699"/>
              <a:ext cx="2501402" cy="6439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9C87D8-49DC-3B4A-AC98-C3F5F7C18770}"/>
                </a:ext>
              </a:extLst>
            </p:cNvPr>
            <p:cNvSpPr txBox="1"/>
            <p:nvPr/>
          </p:nvSpPr>
          <p:spPr>
            <a:xfrm rot="837184">
              <a:off x="914405" y="2019736"/>
              <a:ext cx="1191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2F12E7-F076-6D41-AFB4-0A1D0BE9F778}"/>
              </a:ext>
            </a:extLst>
          </p:cNvPr>
          <p:cNvSpPr txBox="1"/>
          <p:nvPr/>
        </p:nvSpPr>
        <p:spPr>
          <a:xfrm>
            <a:off x="1935956" y="892961"/>
            <a:ext cx="7144776" cy="73866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 common denomination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(1000 DAI)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is needed to prevent linking</a:t>
            </a:r>
            <a:b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Alice to her fresh address using the deposit/withdrawal amount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A1A7E0-9CA6-A143-9A5A-AA182307AD59}"/>
              </a:ext>
            </a:extLst>
          </p:cNvPr>
          <p:cNvGrpSpPr/>
          <p:nvPr/>
        </p:nvGrpSpPr>
        <p:grpSpPr>
          <a:xfrm>
            <a:off x="2762221" y="2839073"/>
            <a:ext cx="1435020" cy="323165"/>
            <a:chOff x="2762221" y="2839073"/>
            <a:chExt cx="1435020" cy="32316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69A9E5-91DF-AD4B-8B0A-8BD1E8260A41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2762221" y="3086102"/>
              <a:ext cx="1435020" cy="130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BFA902-28D7-1342-B1B1-A7DEB0870254}"/>
                </a:ext>
              </a:extLst>
            </p:cNvPr>
            <p:cNvSpPr txBox="1"/>
            <p:nvPr/>
          </p:nvSpPr>
          <p:spPr>
            <a:xfrm>
              <a:off x="2925786" y="2839073"/>
              <a:ext cx="89357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20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423F-C7EB-814D-9B84-6D2CCEE7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CABC2-15B5-D341-98EF-8A86340C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1965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Pseudonymity:  (weak privacy)</a:t>
            </a:r>
          </a:p>
          <a:p>
            <a:r>
              <a:rPr lang="en-US" sz="2400" dirty="0"/>
              <a:t>Every user has a long-term consistent pseudonym (e.g. reddit)</a:t>
            </a:r>
          </a:p>
          <a:p>
            <a:pPr lvl="1"/>
            <a:r>
              <a:rPr lang="en-US" sz="2400" u="sng" dirty="0"/>
              <a:t>Pros:</a:t>
            </a:r>
            <a:r>
              <a:rPr lang="en-US" sz="2400" dirty="0"/>
              <a:t>  reputation</a:t>
            </a:r>
          </a:p>
          <a:p>
            <a:pPr lvl="1"/>
            <a:r>
              <a:rPr lang="en-US" sz="2400" u="sng" dirty="0"/>
              <a:t>Cons:</a:t>
            </a:r>
            <a:r>
              <a:rPr lang="en-US" sz="2400" dirty="0"/>
              <a:t>   link to real-world identity can leak over time</a:t>
            </a:r>
          </a:p>
          <a:p>
            <a:pPr marL="457200" lvl="1" indent="0">
              <a:buNone/>
            </a:pPr>
            <a:endParaRPr lang="en-US" sz="2400" dirty="0"/>
          </a:p>
          <a:p>
            <a:pPr marL="42863" indent="0">
              <a:buNone/>
            </a:pPr>
            <a:r>
              <a:rPr lang="en-US" sz="2400" b="1" dirty="0"/>
              <a:t>Full anonymity:  </a:t>
            </a:r>
            <a:r>
              <a:rPr lang="en-US" sz="2400" dirty="0"/>
              <a:t>User’s transactions are </a:t>
            </a:r>
            <a:r>
              <a:rPr lang="en-US" sz="2400" dirty="0" err="1"/>
              <a:t>unlinkable</a:t>
            </a:r>
            <a:endParaRPr lang="en-US" sz="2400" dirty="0"/>
          </a:p>
          <a:p>
            <a:pPr marL="185738"/>
            <a:r>
              <a:rPr lang="en-US" sz="2400" dirty="0"/>
              <a:t>No one can tell if two transactions are from the same address</a:t>
            </a:r>
          </a:p>
        </p:txBody>
      </p:sp>
    </p:spTree>
    <p:extLst>
      <p:ext uri="{BB962C8B-B14F-4D97-AF65-F5344CB8AC3E}">
        <p14:creationId xmlns:p14="http://schemas.microsoft.com/office/powerpoint/2010/main" val="760350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tornado cash contract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160A6A-A824-D545-A227-16B9B0D298A4}"/>
              </a:ext>
            </a:extLst>
          </p:cNvPr>
          <p:cNvGrpSpPr/>
          <p:nvPr/>
        </p:nvGrpSpPr>
        <p:grpSpPr>
          <a:xfrm>
            <a:off x="4219436" y="3803946"/>
            <a:ext cx="2885534" cy="1280994"/>
            <a:chOff x="5625915" y="5071929"/>
            <a:chExt cx="3847378" cy="170799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4A6496-DA79-514E-AFF6-F2F7AD8C4064}"/>
                </a:ext>
              </a:extLst>
            </p:cNvPr>
            <p:cNvSpPr txBox="1"/>
            <p:nvPr/>
          </p:nvSpPr>
          <p:spPr>
            <a:xfrm>
              <a:off x="5625915" y="5795036"/>
              <a:ext cx="3847378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list:</a:t>
              </a:r>
            </a:p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one entry per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spent coin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22B394-1418-B24B-B8DB-B63F20271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5600" y="5071929"/>
              <a:ext cx="0" cy="7906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300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B9A903-A91F-7245-90AE-5093E87ACA21}"/>
              </a:ext>
            </a:extLst>
          </p:cNvPr>
          <p:cNvSpPr txBox="1"/>
          <p:nvPr/>
        </p:nvSpPr>
        <p:spPr>
          <a:xfrm>
            <a:off x="128389" y="2571751"/>
            <a:ext cx="2784930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Currently: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three coins in 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contract has 300 DAI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two nullifiers stored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FFE6C1-E5AA-9148-8229-86380E6CA6C9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B9129C-8CFE-0C4E-80A9-12D20D53C337}"/>
              </a:ext>
            </a:extLst>
          </p:cNvPr>
          <p:cNvSpPr txBox="1"/>
          <p:nvPr/>
        </p:nvSpPr>
        <p:spPr>
          <a:xfrm>
            <a:off x="3464271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42F413-0023-CD4E-861B-0508896142F0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01E227-4E7B-5041-931A-C90C12576681}"/>
              </a:ext>
            </a:extLst>
          </p:cNvPr>
          <p:cNvGrpSpPr/>
          <p:nvPr/>
        </p:nvGrpSpPr>
        <p:grpSpPr>
          <a:xfrm>
            <a:off x="6229349" y="1314450"/>
            <a:ext cx="2480290" cy="2994884"/>
            <a:chOff x="8305800" y="1752600"/>
            <a:chExt cx="3307053" cy="399317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8AC883-8A08-8547-AD90-33AF7975C23F}"/>
                </a:ext>
              </a:extLst>
            </p:cNvPr>
            <p:cNvGrpSpPr/>
            <p:nvPr/>
          </p:nvGrpSpPr>
          <p:grpSpPr>
            <a:xfrm>
              <a:off x="8305800" y="2695590"/>
              <a:ext cx="3307053" cy="3050188"/>
              <a:chOff x="8305800" y="2695590"/>
              <a:chExt cx="3307053" cy="3050188"/>
            </a:xfrm>
          </p:grpSpPr>
          <p:sp>
            <p:nvSpPr>
              <p:cNvPr id="6" name="Triangle 5">
                <a:extLst>
                  <a:ext uri="{FF2B5EF4-FFF2-40B4-BE49-F238E27FC236}">
                    <a16:creationId xmlns:a16="http://schemas.microsoft.com/office/drawing/2014/main" id="{F70D7A2D-2172-A046-8AFF-956B6D1D24F9}"/>
                  </a:ext>
                </a:extLst>
              </p:cNvPr>
              <p:cNvSpPr/>
              <p:nvPr/>
            </p:nvSpPr>
            <p:spPr>
              <a:xfrm>
                <a:off x="8737706" y="2695590"/>
                <a:ext cx="2743200" cy="1817867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AA702A-9D05-8D4B-9D25-1CD563FE78E5}"/>
                  </a:ext>
                </a:extLst>
              </p:cNvPr>
              <p:cNvSpPr txBox="1"/>
              <p:nvPr/>
            </p:nvSpPr>
            <p:spPr>
              <a:xfrm>
                <a:off x="8737707" y="4465005"/>
                <a:ext cx="2875146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1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C</a:t>
                </a:r>
                <a:r>
                  <a:rPr lang="en-US" sz="21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C</a:t>
                </a:r>
                <a:r>
                  <a:rPr lang="en-US" sz="21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0   0 … 0</a:t>
                </a:r>
              </a:p>
            </p:txBody>
          </p:sp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BEA7431E-B1CD-B646-B2BF-A33F1B1736F0}"/>
                  </a:ext>
                </a:extLst>
              </p:cNvPr>
              <p:cNvSpPr/>
              <p:nvPr/>
            </p:nvSpPr>
            <p:spPr>
              <a:xfrm rot="16200000">
                <a:off x="9318269" y="4435250"/>
                <a:ext cx="304800" cy="1327862"/>
              </a:xfrm>
              <a:prstGeom prst="leftBrac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67B559-EF5F-D747-B2CD-38B34D2B65C5}"/>
                  </a:ext>
                </a:extLst>
              </p:cNvPr>
              <p:cNvSpPr txBox="1"/>
              <p:nvPr/>
            </p:nvSpPr>
            <p:spPr>
              <a:xfrm>
                <a:off x="8305800" y="5191781"/>
                <a:ext cx="2846762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public list of coins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A8401F-83B1-FF42-BE12-C1D9DA7621EF}"/>
                  </a:ext>
                </a:extLst>
              </p:cNvPr>
              <p:cNvSpPr txBox="1"/>
              <p:nvPr/>
            </p:nvSpPr>
            <p:spPr>
              <a:xfrm>
                <a:off x="9380969" y="3276601"/>
                <a:ext cx="1410729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tree of</a:t>
                </a:r>
              </a:p>
              <a:p>
                <a:pPr algn="ctr"/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height 20</a:t>
                </a:r>
              </a:p>
              <a:p>
                <a:pPr algn="ctr"/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(2</a:t>
                </a:r>
                <a:r>
                  <a:rPr lang="en-US" sz="15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leaves)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81A448-88F1-354E-B8B0-6E9871705C28}"/>
                </a:ext>
              </a:extLst>
            </p:cNvPr>
            <p:cNvSpPr txBox="1"/>
            <p:nvPr/>
          </p:nvSpPr>
          <p:spPr>
            <a:xfrm>
              <a:off x="9611021" y="1752600"/>
              <a:ext cx="990015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Coins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C40725-B2DE-6249-A385-B088FF419AC1}"/>
              </a:ext>
            </a:extLst>
          </p:cNvPr>
          <p:cNvSpPr txBox="1"/>
          <p:nvPr/>
        </p:nvSpPr>
        <p:spPr>
          <a:xfrm>
            <a:off x="8515302" y="878573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CRHF</a:t>
            </a:r>
          </a:p>
        </p:txBody>
      </p:sp>
    </p:spTree>
    <p:extLst>
      <p:ext uri="{BB962C8B-B14F-4D97-AF65-F5344CB8AC3E}">
        <p14:creationId xmlns:p14="http://schemas.microsoft.com/office/powerpoint/2010/main" val="14625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6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300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70D7A2D-2172-A046-8AFF-956B6D1D24F9}"/>
              </a:ext>
            </a:extLst>
          </p:cNvPr>
          <p:cNvSpPr/>
          <p:nvPr/>
        </p:nvSpPr>
        <p:spPr>
          <a:xfrm>
            <a:off x="6553280" y="2021693"/>
            <a:ext cx="2057400" cy="1363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A702A-9D05-8D4B-9D25-1CD563FE78E5}"/>
              </a:ext>
            </a:extLst>
          </p:cNvPr>
          <p:cNvSpPr txBox="1"/>
          <p:nvPr/>
        </p:nvSpPr>
        <p:spPr>
          <a:xfrm>
            <a:off x="6553280" y="3348753"/>
            <a:ext cx="2156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0   0 …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0AF43-8E66-274B-9567-AA6F1486BDB6}"/>
              </a:ext>
            </a:extLst>
          </p:cNvPr>
          <p:cNvSpPr txBox="1"/>
          <p:nvPr/>
        </p:nvSpPr>
        <p:spPr>
          <a:xfrm>
            <a:off x="7208266" y="1314450"/>
            <a:ext cx="7425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EA7431E-B1CD-B646-B2BF-A33F1B1736F0}"/>
              </a:ext>
            </a:extLst>
          </p:cNvPr>
          <p:cNvSpPr/>
          <p:nvPr/>
        </p:nvSpPr>
        <p:spPr>
          <a:xfrm rot="16200000">
            <a:off x="6988702" y="3326437"/>
            <a:ext cx="228600" cy="995897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A8401F-83B1-FF42-BE12-C1D9DA7621EF}"/>
              </a:ext>
            </a:extLst>
          </p:cNvPr>
          <p:cNvSpPr txBox="1"/>
          <p:nvPr/>
        </p:nvSpPr>
        <p:spPr>
          <a:xfrm>
            <a:off x="7035727" y="2457450"/>
            <a:ext cx="10580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tree of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height 20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leaves)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46169" y="2075824"/>
            <a:ext cx="2735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Alice deposits 100 DAI: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59B373-B721-3042-866C-16FDE6E42FAB}"/>
              </a:ext>
            </a:extLst>
          </p:cNvPr>
          <p:cNvGrpSpPr/>
          <p:nvPr/>
        </p:nvGrpSpPr>
        <p:grpSpPr>
          <a:xfrm>
            <a:off x="4219436" y="3803946"/>
            <a:ext cx="2885534" cy="1280994"/>
            <a:chOff x="5625915" y="5071929"/>
            <a:chExt cx="3847378" cy="170799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8E309D-82EC-E24D-B749-F832681BDE79}"/>
                </a:ext>
              </a:extLst>
            </p:cNvPr>
            <p:cNvSpPr txBox="1"/>
            <p:nvPr/>
          </p:nvSpPr>
          <p:spPr>
            <a:xfrm>
              <a:off x="5625915" y="5795036"/>
              <a:ext cx="3847378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list:</a:t>
              </a:r>
            </a:p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one entry per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spent coin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93DBFF7-0961-3748-B6BA-96687B282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5600" y="5071929"/>
              <a:ext cx="0" cy="7906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F837CCB-F5D3-A94D-B477-E220DCCABEF3}"/>
              </a:ext>
            </a:extLst>
          </p:cNvPr>
          <p:cNvSpPr txBox="1"/>
          <p:nvPr/>
        </p:nvSpPr>
        <p:spPr>
          <a:xfrm>
            <a:off x="6229350" y="3893835"/>
            <a:ext cx="2135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public list of coins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294B70-C11A-214A-BC6C-BC338939E8D4}"/>
              </a:ext>
            </a:extLst>
          </p:cNvPr>
          <p:cNvSpPr txBox="1"/>
          <p:nvPr/>
        </p:nvSpPr>
        <p:spPr>
          <a:xfrm>
            <a:off x="146667" y="3737097"/>
            <a:ext cx="3012043" cy="1264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Build Merkle proof for leaf #4: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MerkleProof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(4)      (leaf=0)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choose random  k, r  in  R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(k, r)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00B4CA7-1F05-2944-AB5B-C1D708D30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0" y="2688696"/>
            <a:ext cx="584280" cy="8643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03B0792-37C6-E44B-841D-7A1FDA1F4766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70686E-6122-8548-964D-ADDE09EFE316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7F019-F92B-1743-997B-7C345E7394C3}"/>
              </a:ext>
            </a:extLst>
          </p:cNvPr>
          <p:cNvSpPr txBox="1"/>
          <p:nvPr/>
        </p:nvSpPr>
        <p:spPr>
          <a:xfrm>
            <a:off x="3464271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2A9884-3574-5447-9D45-6A9F7715597B}"/>
              </a:ext>
            </a:extLst>
          </p:cNvPr>
          <p:cNvGrpSpPr/>
          <p:nvPr/>
        </p:nvGrpSpPr>
        <p:grpSpPr>
          <a:xfrm>
            <a:off x="857250" y="2735209"/>
            <a:ext cx="3132151" cy="738664"/>
            <a:chOff x="1730031" y="2066432"/>
            <a:chExt cx="4176201" cy="98488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A9B99A-26CE-F348-80D5-3187A7C343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30414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2F86A0-7E39-3043-96AE-22D209ACCD50}"/>
                </a:ext>
              </a:extLst>
            </p:cNvPr>
            <p:cNvSpPr txBox="1"/>
            <p:nvPr/>
          </p:nvSpPr>
          <p:spPr>
            <a:xfrm>
              <a:off x="1882431" y="2066432"/>
              <a:ext cx="402380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 100 DAI</a:t>
              </a:r>
            </a:p>
            <a:p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MerkleProof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(4)</a:t>
              </a:r>
              <a:endParaRPr lang="en-US" sz="2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4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4298098" y="909985"/>
            <a:ext cx="1702652" cy="2475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4526699" y="1007723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4659327" y="1026846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4579335" y="2084716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70D7A2D-2172-A046-8AFF-956B6D1D24F9}"/>
              </a:ext>
            </a:extLst>
          </p:cNvPr>
          <p:cNvSpPr/>
          <p:nvPr/>
        </p:nvSpPr>
        <p:spPr>
          <a:xfrm>
            <a:off x="6553280" y="2021693"/>
            <a:ext cx="2057400" cy="1363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A8401F-83B1-FF42-BE12-C1D9DA7621EF}"/>
              </a:ext>
            </a:extLst>
          </p:cNvPr>
          <p:cNvSpPr txBox="1"/>
          <p:nvPr/>
        </p:nvSpPr>
        <p:spPr>
          <a:xfrm>
            <a:off x="7035727" y="2457450"/>
            <a:ext cx="10580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tree of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height 20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leaves)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AD44D4-E35D-7541-8324-5DD60F013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04" y="1152875"/>
            <a:ext cx="584280" cy="8643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ACEC62-5EA9-E849-82B9-670C7D54B26C}"/>
              </a:ext>
            </a:extLst>
          </p:cNvPr>
          <p:cNvGrpSpPr/>
          <p:nvPr/>
        </p:nvGrpSpPr>
        <p:grpSpPr>
          <a:xfrm>
            <a:off x="889134" y="1199388"/>
            <a:ext cx="3339966" cy="738664"/>
            <a:chOff x="1730031" y="2066432"/>
            <a:chExt cx="4453288" cy="98488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444D1F-74D7-B34E-A2A0-56C453CB11B0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44532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/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100 DAI</a:t>
                  </a:r>
                </a:p>
                <a:p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C</a:t>
                  </a:r>
                  <a:r>
                    <a:rPr lang="en-US" sz="21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MerkleProof</m:t>
                      </m:r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(4)</m:t>
                      </m:r>
                    </m:oMath>
                  </a14:m>
                  <a:endParaRPr lang="en-US" sz="21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blipFill>
                  <a:blip r:embed="rId3"/>
                  <a:stretch>
                    <a:fillRect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/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100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Tornado contract does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90525" indent="-390525">
                  <a:spcBef>
                    <a:spcPts val="900"/>
                  </a:spcBef>
                  <a:buFontTx/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verify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MerkleProof</m:t>
                    </m:r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(4)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with respect to current stored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 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1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1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(4)  to</a:t>
                </a:r>
                <a:b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 updated Merkle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state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33A4010-4449-454E-82AA-55178BEAA768}"/>
              </a:ext>
            </a:extLst>
          </p:cNvPr>
          <p:cNvSpPr txBox="1"/>
          <p:nvPr/>
        </p:nvSpPr>
        <p:spPr>
          <a:xfrm>
            <a:off x="4664166" y="2614568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B64423-0B88-814C-A7B7-CDB0284C969A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9774E1-099A-7442-9B1F-0F321B767409}"/>
              </a:ext>
            </a:extLst>
          </p:cNvPr>
          <p:cNvSpPr txBox="1"/>
          <p:nvPr/>
        </p:nvSpPr>
        <p:spPr>
          <a:xfrm>
            <a:off x="4416191" y="3351440"/>
            <a:ext cx="1511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Tornado contract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D062C-4EC7-6345-B5D3-28494C44DF9F}"/>
              </a:ext>
            </a:extLst>
          </p:cNvPr>
          <p:cNvSpPr txBox="1"/>
          <p:nvPr/>
        </p:nvSpPr>
        <p:spPr>
          <a:xfrm>
            <a:off x="6553280" y="3348753"/>
            <a:ext cx="2156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0   0 … 0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FC062991-D819-F04C-BA07-3AA99664ECBA}"/>
              </a:ext>
            </a:extLst>
          </p:cNvPr>
          <p:cNvSpPr/>
          <p:nvPr/>
        </p:nvSpPr>
        <p:spPr>
          <a:xfrm rot="16200000">
            <a:off x="6988702" y="3326437"/>
            <a:ext cx="228600" cy="995897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203452-E6BA-A440-801A-2C742A0CFAAE}"/>
              </a:ext>
            </a:extLst>
          </p:cNvPr>
          <p:cNvSpPr txBox="1"/>
          <p:nvPr/>
        </p:nvSpPr>
        <p:spPr>
          <a:xfrm>
            <a:off x="6229350" y="3893835"/>
            <a:ext cx="2135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public list of coins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AAAE46-7E52-6C4F-AA82-DC984BFD9C60}"/>
              </a:ext>
            </a:extLst>
          </p:cNvPr>
          <p:cNvSpPr txBox="1"/>
          <p:nvPr/>
        </p:nvSpPr>
        <p:spPr>
          <a:xfrm>
            <a:off x="7208266" y="1314450"/>
            <a:ext cx="7425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</p:spTree>
    <p:extLst>
      <p:ext uri="{BB962C8B-B14F-4D97-AF65-F5344CB8AC3E}">
        <p14:creationId xmlns:p14="http://schemas.microsoft.com/office/powerpoint/2010/main" val="107375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4298098" y="909985"/>
            <a:ext cx="1702652" cy="2475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4526699" y="1007723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4659327" y="1026846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4579335" y="2084716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70D7A2D-2172-A046-8AFF-956B6D1D24F9}"/>
              </a:ext>
            </a:extLst>
          </p:cNvPr>
          <p:cNvSpPr/>
          <p:nvPr/>
        </p:nvSpPr>
        <p:spPr>
          <a:xfrm>
            <a:off x="6553280" y="2021693"/>
            <a:ext cx="2057400" cy="1363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A702A-9D05-8D4B-9D25-1CD563FE78E5}"/>
              </a:ext>
            </a:extLst>
          </p:cNvPr>
          <p:cNvSpPr txBox="1"/>
          <p:nvPr/>
        </p:nvSpPr>
        <p:spPr>
          <a:xfrm>
            <a:off x="6553280" y="3348753"/>
            <a:ext cx="21932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0 …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0AF43-8E66-274B-9567-AA6F1486BDB6}"/>
              </a:ext>
            </a:extLst>
          </p:cNvPr>
          <p:cNvSpPr txBox="1"/>
          <p:nvPr/>
        </p:nvSpPr>
        <p:spPr>
          <a:xfrm>
            <a:off x="7161300" y="1314450"/>
            <a:ext cx="836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EA7431E-B1CD-B646-B2BF-A33F1B1736F0}"/>
              </a:ext>
            </a:extLst>
          </p:cNvPr>
          <p:cNvSpPr/>
          <p:nvPr/>
        </p:nvSpPr>
        <p:spPr>
          <a:xfrm rot="16200000">
            <a:off x="7184283" y="3130857"/>
            <a:ext cx="204703" cy="1363162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A8401F-83B1-FF42-BE12-C1D9DA7621EF}"/>
              </a:ext>
            </a:extLst>
          </p:cNvPr>
          <p:cNvSpPr txBox="1"/>
          <p:nvPr/>
        </p:nvSpPr>
        <p:spPr>
          <a:xfrm>
            <a:off x="7035727" y="2457450"/>
            <a:ext cx="10580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tree of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height 20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leaves)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AD44D4-E35D-7541-8324-5DD60F013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04" y="1152875"/>
            <a:ext cx="584280" cy="8643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ACEC62-5EA9-E849-82B9-670C7D54B26C}"/>
              </a:ext>
            </a:extLst>
          </p:cNvPr>
          <p:cNvGrpSpPr/>
          <p:nvPr/>
        </p:nvGrpSpPr>
        <p:grpSpPr>
          <a:xfrm>
            <a:off x="889134" y="1199388"/>
            <a:ext cx="3339966" cy="738664"/>
            <a:chOff x="1730031" y="2066432"/>
            <a:chExt cx="4453288" cy="98488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444D1F-74D7-B34E-A2A0-56C453CB11B0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44532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/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100 DAI</a:t>
                  </a:r>
                </a:p>
                <a:p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C</a:t>
                  </a:r>
                  <a:r>
                    <a:rPr lang="en-US" sz="21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MerkleProof</m:t>
                      </m:r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(4)</m:t>
                      </m:r>
                    </m:oMath>
                  </a14:m>
                  <a:endParaRPr lang="en-US" sz="21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blipFill>
                  <a:blip r:embed="rId3"/>
                  <a:stretch>
                    <a:fillRect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C552559-87EF-1044-9417-0A87216625AE}"/>
              </a:ext>
            </a:extLst>
          </p:cNvPr>
          <p:cNvSpPr txBox="1"/>
          <p:nvPr/>
        </p:nvSpPr>
        <p:spPr>
          <a:xfrm>
            <a:off x="6229350" y="3893835"/>
            <a:ext cx="2135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public list of coins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/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100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Tornado contract does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90525" indent="-390525">
                  <a:spcBef>
                    <a:spcPts val="900"/>
                  </a:spcBef>
                  <a:buFontTx/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verify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MerkleProof</m:t>
                    </m:r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(4)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with respect to current stored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 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1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1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(4)  to</a:t>
                </a:r>
                <a:b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 updated Merkle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state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33A4010-4449-454E-82AA-55178BEAA768}"/>
              </a:ext>
            </a:extLst>
          </p:cNvPr>
          <p:cNvSpPr txBox="1"/>
          <p:nvPr/>
        </p:nvSpPr>
        <p:spPr>
          <a:xfrm>
            <a:off x="4664166" y="2614568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B64423-0B88-814C-A7B7-CDB0284C969A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9774E1-099A-7442-9B1F-0F321B767409}"/>
              </a:ext>
            </a:extLst>
          </p:cNvPr>
          <p:cNvSpPr txBox="1"/>
          <p:nvPr/>
        </p:nvSpPr>
        <p:spPr>
          <a:xfrm>
            <a:off x="4416191" y="3351440"/>
            <a:ext cx="1511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Tornado contract</a:t>
            </a:r>
          </a:p>
        </p:txBody>
      </p:sp>
    </p:spTree>
    <p:extLst>
      <p:ext uri="{BB962C8B-B14F-4D97-AF65-F5344CB8AC3E}">
        <p14:creationId xmlns:p14="http://schemas.microsoft.com/office/powerpoint/2010/main" val="6684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427214" y="1435264"/>
            <a:ext cx="111825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AD44D4-E35D-7541-8324-5DD60F013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0" y="2688696"/>
            <a:ext cx="584280" cy="8643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ACEC62-5EA9-E849-82B9-670C7D54B26C}"/>
              </a:ext>
            </a:extLst>
          </p:cNvPr>
          <p:cNvGrpSpPr/>
          <p:nvPr/>
        </p:nvGrpSpPr>
        <p:grpSpPr>
          <a:xfrm>
            <a:off x="857250" y="2735209"/>
            <a:ext cx="3143250" cy="738664"/>
            <a:chOff x="1730031" y="2066432"/>
            <a:chExt cx="4191000" cy="98488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444D1F-74D7-B34E-A2A0-56C453CB11B0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30414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F35D86-B8B8-1D4B-B2A9-0B5AB81F94D4}"/>
                </a:ext>
              </a:extLst>
            </p:cNvPr>
            <p:cNvSpPr txBox="1"/>
            <p:nvPr/>
          </p:nvSpPr>
          <p:spPr>
            <a:xfrm>
              <a:off x="1897230" y="2066432"/>
              <a:ext cx="402380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 100 DAI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MerkleProof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(4)</a:t>
              </a:r>
              <a:endParaRPr lang="en-US" sz="2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314450"/>
            <a:ext cx="2517160" cy="2994883"/>
            <a:chOff x="8305800" y="1752600"/>
            <a:chExt cx="3356212" cy="3993176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4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548400" y="1752600"/>
              <a:ext cx="1115262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updated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0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79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8260D4-F2BB-5042-A8DD-BF6369F5E965}"/>
              </a:ext>
            </a:extLst>
          </p:cNvPr>
          <p:cNvGrpSpPr/>
          <p:nvPr/>
        </p:nvGrpSpPr>
        <p:grpSpPr>
          <a:xfrm>
            <a:off x="167277" y="3553015"/>
            <a:ext cx="2131737" cy="1520298"/>
            <a:chOff x="223036" y="4737352"/>
            <a:chExt cx="2842316" cy="295596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7DA99D7-3E03-4340-AF32-613EAC69DC22}"/>
                </a:ext>
              </a:extLst>
            </p:cNvPr>
            <p:cNvCxnSpPr>
              <a:stCxn id="24" idx="2"/>
            </p:cNvCxnSpPr>
            <p:nvPr/>
          </p:nvCxnSpPr>
          <p:spPr>
            <a:xfrm>
              <a:off x="677280" y="4737352"/>
              <a:ext cx="8520" cy="10576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CCA31-24D3-8042-A6E5-A046A3666E1F}"/>
                </a:ext>
              </a:extLst>
            </p:cNvPr>
            <p:cNvSpPr txBox="1"/>
            <p:nvPr/>
          </p:nvSpPr>
          <p:spPr>
            <a:xfrm>
              <a:off x="223036" y="5718530"/>
              <a:ext cx="2842316" cy="197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note:  (k, r)</a:t>
              </a:r>
            </a:p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Alice keeps secret</a:t>
              </a:r>
              <a:b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(one note per coin)</a:t>
              </a:r>
              <a:endParaRPr lang="en-US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0E7F0AF-7D04-1D43-A03D-D9456FFA729C}"/>
              </a:ext>
            </a:extLst>
          </p:cNvPr>
          <p:cNvSpPr/>
          <p:nvPr/>
        </p:nvSpPr>
        <p:spPr>
          <a:xfrm>
            <a:off x="2852981" y="4286250"/>
            <a:ext cx="2857365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Every deposit:  new Coin added sequentially to tree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B15E6-DE67-A04D-A741-1CC451FEF00E}"/>
              </a:ext>
            </a:extLst>
          </p:cNvPr>
          <p:cNvSpPr txBox="1"/>
          <p:nvPr/>
        </p:nvSpPr>
        <p:spPr>
          <a:xfrm>
            <a:off x="6209676" y="4375496"/>
            <a:ext cx="2562048" cy="7386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an observer sees who</a:t>
            </a:r>
            <a:b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owns which leaves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DD5282-2B89-D042-AB6E-AA93F459BB9D}"/>
              </a:ext>
            </a:extLst>
          </p:cNvPr>
          <p:cNvSpPr txBox="1"/>
          <p:nvPr/>
        </p:nvSpPr>
        <p:spPr>
          <a:xfrm>
            <a:off x="246169" y="2075824"/>
            <a:ext cx="2735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Alice deposits 100 DAI: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4E9E72-3248-5E49-B6FA-D88C8161B787}"/>
              </a:ext>
            </a:extLst>
          </p:cNvPr>
          <p:cNvSpPr txBox="1"/>
          <p:nvPr/>
        </p:nvSpPr>
        <p:spPr>
          <a:xfrm>
            <a:off x="3125509" y="3694314"/>
            <a:ext cx="19507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updated contract state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2CA5C3-3109-FA45-B273-DDEFE475050F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</a:t>
            </a:r>
            <a:r>
              <a:rPr lang="en-US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1333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86211" y="2236485"/>
            <a:ext cx="21550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</a:t>
            </a:r>
            <a:b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257300"/>
            <a:ext cx="2517160" cy="2766283"/>
            <a:chOff x="8305800" y="2057400"/>
            <a:chExt cx="3356212" cy="3688376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4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611023" y="2057400"/>
              <a:ext cx="99001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0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79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9" y="3082947"/>
            <a:ext cx="473557" cy="816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3117D2-EFD7-2D4D-A286-692AE6895B07}"/>
              </a:ext>
            </a:extLst>
          </p:cNvPr>
          <p:cNvSpPr txBox="1"/>
          <p:nvPr/>
        </p:nvSpPr>
        <p:spPr>
          <a:xfrm>
            <a:off x="890247" y="3036585"/>
            <a:ext cx="19502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has note= (k’, r’)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3E1F73-7EF1-5542-B526-C6BE502431DB}"/>
              </a:ext>
            </a:extLst>
          </p:cNvPr>
          <p:cNvSpPr txBox="1"/>
          <p:nvPr/>
        </p:nvSpPr>
        <p:spPr>
          <a:xfrm>
            <a:off x="962835" y="3618718"/>
            <a:ext cx="17318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(k’)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171972-8E07-574D-BCAF-88D0CE5578CD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143430-A67F-674F-BD79-D7C8EDF33D79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23642D-5A72-704E-A087-DA2B6AA3B0F3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66E52-D6B6-1641-8922-51712F8A07C1}"/>
              </a:ext>
            </a:extLst>
          </p:cNvPr>
          <p:cNvSpPr txBox="1"/>
          <p:nvPr/>
        </p:nvSpPr>
        <p:spPr>
          <a:xfrm>
            <a:off x="228601" y="4351035"/>
            <a:ext cx="87008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Bob proves “I have a note for some leaf in the coins tree, and its nullifier is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D2C83-4D61-6445-9D05-1B7DFB09BC36}"/>
              </a:ext>
            </a:extLst>
          </p:cNvPr>
          <p:cNvSpPr txBox="1"/>
          <p:nvPr/>
        </p:nvSpPr>
        <p:spPr>
          <a:xfrm>
            <a:off x="2719215" y="4701100"/>
            <a:ext cx="34979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(without revealing which coin)</a:t>
            </a:r>
          </a:p>
        </p:txBody>
      </p:sp>
    </p:spTree>
    <p:extLst>
      <p:ext uri="{BB962C8B-B14F-4D97-AF65-F5344CB8AC3E}">
        <p14:creationId xmlns:p14="http://schemas.microsoft.com/office/powerpoint/2010/main" val="28073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56866" y="1020362"/>
            <a:ext cx="33273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 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553281" y="1257300"/>
            <a:ext cx="2193229" cy="2221201"/>
            <a:chOff x="8737706" y="2057400"/>
            <a:chExt cx="2924305" cy="2961600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6" y="4465003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611023" y="2057400"/>
              <a:ext cx="9900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599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44" y="1532262"/>
            <a:ext cx="473557" cy="816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3117D2-EFD7-2D4D-A286-692AE6895B07}"/>
              </a:ext>
            </a:extLst>
          </p:cNvPr>
          <p:cNvSpPr txBox="1"/>
          <p:nvPr/>
        </p:nvSpPr>
        <p:spPr>
          <a:xfrm>
            <a:off x="860901" y="1485900"/>
            <a:ext cx="19502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has note= (k’, r’)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3E1F73-7EF1-5542-B526-C6BE502431DB}"/>
              </a:ext>
            </a:extLst>
          </p:cNvPr>
          <p:cNvSpPr txBox="1"/>
          <p:nvPr/>
        </p:nvSpPr>
        <p:spPr>
          <a:xfrm>
            <a:off x="3143250" y="1485900"/>
            <a:ext cx="17318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(k’)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/>
              <p:nvPr/>
            </p:nvSpPr>
            <p:spPr>
              <a:xfrm>
                <a:off x="375364" y="2457451"/>
                <a:ext cx="5708871" cy="25853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Bob builds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zk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-SNARK proof 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for </a:t>
                </a:r>
              </a:p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public statement  x = (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root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secret witness  w =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k’, r’,  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 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spcBef>
                    <a:spcPts val="900"/>
                  </a:spcBef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 Circuit(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x,w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)=0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iff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694135" indent="-436960">
                  <a:spcBef>
                    <a:spcPts val="900"/>
                  </a:spcBef>
                  <a:buAutoNum type="romanLcParenBoth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(leaf #3 of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root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  i.e.  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is valid,</a:t>
                </a:r>
              </a:p>
              <a:p>
                <a:pPr marL="694135" indent="-436960">
                  <a:spcBef>
                    <a:spcPts val="900"/>
                  </a:spcBef>
                  <a:buAutoNum type="romanLcParenBoth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H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(k’, r’),  and</a:t>
                </a:r>
              </a:p>
              <a:p>
                <a:pPr marL="694135" indent="-436960">
                  <a:spcBef>
                    <a:spcPts val="900"/>
                  </a:spcBef>
                  <a:buClr>
                    <a:schemeClr val="tx1"/>
                  </a:buClr>
                  <a:buFontTx/>
                  <a:buAutoNum type="romanLcParenBoth"/>
                </a:pPr>
                <a:r>
                  <a:rPr lang="en-US" sz="18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H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(k’).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64" y="2457451"/>
                <a:ext cx="5708871" cy="2585323"/>
              </a:xfrm>
              <a:prstGeom prst="rect">
                <a:avLst/>
              </a:prstGeom>
              <a:blipFill>
                <a:blip r:embed="rId4"/>
                <a:stretch>
                  <a:fillRect l="-887" t="-485" b="-29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A171972-8E07-574D-BCAF-88D0CE5578CD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06D1F0-D6CA-9244-B9C0-7F21231BB8E0}"/>
              </a:ext>
            </a:extLst>
          </p:cNvPr>
          <p:cNvSpPr txBox="1"/>
          <p:nvPr/>
        </p:nvSpPr>
        <p:spPr>
          <a:xfrm>
            <a:off x="6110429" y="4641811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(address A not used in Circuit)</a:t>
            </a:r>
          </a:p>
        </p:txBody>
      </p:sp>
    </p:spTree>
    <p:extLst>
      <p:ext uri="{BB962C8B-B14F-4D97-AF65-F5344CB8AC3E}">
        <p14:creationId xmlns:p14="http://schemas.microsoft.com/office/powerpoint/2010/main" val="32491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56866" y="1020362"/>
            <a:ext cx="33273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 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553281" y="1257300"/>
            <a:ext cx="2193229" cy="2221201"/>
            <a:chOff x="8737706" y="2057400"/>
            <a:chExt cx="2924305" cy="2961600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6" y="4465003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611023" y="2057400"/>
              <a:ext cx="9900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599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44" y="1532262"/>
            <a:ext cx="473557" cy="816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3117D2-EFD7-2D4D-A286-692AE6895B07}"/>
              </a:ext>
            </a:extLst>
          </p:cNvPr>
          <p:cNvSpPr txBox="1"/>
          <p:nvPr/>
        </p:nvSpPr>
        <p:spPr>
          <a:xfrm>
            <a:off x="860901" y="1485900"/>
            <a:ext cx="19502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has note= (k’, r’)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3E1F73-7EF1-5542-B526-C6BE502431DB}"/>
              </a:ext>
            </a:extLst>
          </p:cNvPr>
          <p:cNvSpPr txBox="1"/>
          <p:nvPr/>
        </p:nvSpPr>
        <p:spPr>
          <a:xfrm>
            <a:off x="3143250" y="1508620"/>
            <a:ext cx="17318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(k’)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/>
              <p:nvPr/>
            </p:nvSpPr>
            <p:spPr>
              <a:xfrm>
                <a:off x="365822" y="3728722"/>
                <a:ext cx="5118068" cy="1015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Bob builds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zk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-SNARK proof 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for </a:t>
                </a:r>
              </a:p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public statement  x = (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root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secret witness  w =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k’, r’,  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 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22" y="3728722"/>
                <a:ext cx="5118068" cy="1015663"/>
              </a:xfrm>
              <a:prstGeom prst="rect">
                <a:avLst/>
              </a:prstGeom>
              <a:blipFill>
                <a:blip r:embed="rId4"/>
                <a:stretch>
                  <a:fillRect l="-988" t="-2469" r="-741" b="-123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A171972-8E07-574D-BCAF-88D0CE5578CD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092D35C1-F40E-114F-AE12-DC0E99FE3124}"/>
                  </a:ext>
                </a:extLst>
              </p:cNvPr>
              <p:cNvSpPr/>
              <p:nvPr/>
            </p:nvSpPr>
            <p:spPr>
              <a:xfrm>
                <a:off x="982614" y="1150836"/>
                <a:ext cx="7904520" cy="1858636"/>
              </a:xfrm>
              <a:prstGeom prst="wedgeRoundRectCallout">
                <a:avLst>
                  <a:gd name="adj1" fmla="val -12502"/>
                  <a:gd name="adj2" fmla="val 102461"/>
                  <a:gd name="adj3" fmla="val 16667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address A is part of the statement to ensure that a miner cannot change A to its own address and steal funds </a:t>
                </a:r>
              </a:p>
              <a:p>
                <a:pPr>
                  <a:spcBef>
                    <a:spcPts val="1350"/>
                  </a:spcBef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Assumes the SNARK is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non-malleable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b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adversary cannot use proof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x to build a proof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some “related” x’</a:t>
                </a:r>
                <a:b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(e.g., where in x’ the address A is replaced by some A’)</a:t>
                </a:r>
              </a:p>
            </p:txBody>
          </p:sp>
        </mc:Choice>
        <mc:Fallback xmlns="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092D35C1-F40E-114F-AE12-DC0E99FE3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14" y="1150836"/>
                <a:ext cx="7904520" cy="1858636"/>
              </a:xfrm>
              <a:prstGeom prst="wedgeRoundRectCallout">
                <a:avLst>
                  <a:gd name="adj1" fmla="val -12502"/>
                  <a:gd name="adj2" fmla="val 102461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3719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735943"/>
            <a:ext cx="2517160" cy="2287641"/>
            <a:chOff x="8305800" y="2695590"/>
            <a:chExt cx="3356212" cy="3050188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5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1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81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9" y="2675262"/>
            <a:ext cx="473557" cy="8164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EEC2A0-CCA3-C248-AD2C-2BDE67BE934D}"/>
              </a:ext>
            </a:extLst>
          </p:cNvPr>
          <p:cNvSpPr txBox="1"/>
          <p:nvPr/>
        </p:nvSpPr>
        <p:spPr>
          <a:xfrm>
            <a:off x="753474" y="3227770"/>
            <a:ext cx="2047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Bob’s ID and coin C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b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are not revealed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1DD9BC0-3349-BD44-9341-97AD90E3B60C}"/>
                  </a:ext>
                </a:extLst>
              </p:cNvPr>
              <p:cNvSpPr/>
              <p:nvPr/>
            </p:nvSpPr>
            <p:spPr>
              <a:xfrm>
                <a:off x="611517" y="4101034"/>
                <a:ext cx="7704751" cy="98531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Contract checks (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proof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valid for (root, </a:t>
                </a: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and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(ii)</a:t>
                </a:r>
                <a:r>
                  <a:rPr 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is not in the list of nullifiers  </a:t>
                </a: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1DD9BC0-3349-BD44-9341-97AD90E3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17" y="4101034"/>
                <a:ext cx="7704751" cy="98531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3CC72E6-2734-E743-A479-1CBEE0E11443}"/>
              </a:ext>
            </a:extLst>
          </p:cNvPr>
          <p:cNvGrpSpPr/>
          <p:nvPr/>
        </p:nvGrpSpPr>
        <p:grpSpPr>
          <a:xfrm>
            <a:off x="685800" y="2571751"/>
            <a:ext cx="2228850" cy="738664"/>
            <a:chOff x="914400" y="3527159"/>
            <a:chExt cx="2971800" cy="984885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97AB1E8-9224-2F42-945E-68A266772611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78224E5-9682-2F43-908F-3A2AEECB62C1}"/>
                    </a:ext>
                  </a:extLst>
                </p:cNvPr>
                <p:cNvSpPr txBox="1"/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nf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(over Tor)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78224E5-9682-2F43-908F-3A2AEECB6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blipFill>
                  <a:blip r:embed="rId5"/>
                  <a:stretch>
                    <a:fillRect l="-4286" t="-5085" r="-3571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D6506A-99A7-9E4B-B6CC-75550B4479AA}"/>
              </a:ext>
            </a:extLst>
          </p:cNvPr>
          <p:cNvSpPr txBox="1"/>
          <p:nvPr/>
        </p:nvSpPr>
        <p:spPr>
          <a:xfrm>
            <a:off x="7208268" y="1257300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213DE-22E9-8E45-B7A0-EA8ABF6BC6AC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037395-AC47-1B40-9867-F07CF1DD93FE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5FCDCC-7835-414B-A24F-7EB2114927F1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EC5BA2-B05A-A345-B937-65294FE09440}"/>
              </a:ext>
            </a:extLst>
          </p:cNvPr>
          <p:cNvSpPr txBox="1"/>
          <p:nvPr/>
        </p:nvSpPr>
        <p:spPr>
          <a:xfrm>
            <a:off x="286211" y="1828800"/>
            <a:ext cx="21550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</a:t>
            </a:r>
            <a:b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</p:spTree>
    <p:extLst>
      <p:ext uri="{BB962C8B-B14F-4D97-AF65-F5344CB8AC3E}">
        <p14:creationId xmlns:p14="http://schemas.microsoft.com/office/powerpoint/2010/main" val="15863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735943"/>
            <a:ext cx="2517160" cy="2287641"/>
            <a:chOff x="8305800" y="2695590"/>
            <a:chExt cx="3356212" cy="3050188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5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1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81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9" y="2675262"/>
            <a:ext cx="473557" cy="8164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DF4A8-BB9F-534D-A00A-CCD1ECB02153}"/>
              </a:ext>
            </a:extLst>
          </p:cNvPr>
          <p:cNvGrpSpPr/>
          <p:nvPr/>
        </p:nvGrpSpPr>
        <p:grpSpPr>
          <a:xfrm>
            <a:off x="685800" y="2571751"/>
            <a:ext cx="2228850" cy="738664"/>
            <a:chOff x="914400" y="3527159"/>
            <a:chExt cx="2971800" cy="98488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54974F-39F8-484C-8958-0FC55C4083CB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35B71F-587F-0F4E-8597-A886DD0880FE}"/>
                    </a:ext>
                  </a:extLst>
                </p:cNvPr>
                <p:cNvSpPr txBox="1"/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nf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(over Tor)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35B71F-587F-0F4E-8597-A886DD0880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blipFill>
                  <a:blip r:embed="rId4"/>
                  <a:stretch>
                    <a:fillRect l="-4286" t="-5085" r="-3571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E8D50D9-AF1A-C248-826F-6603CA1ACCB9}"/>
              </a:ext>
            </a:extLst>
          </p:cNvPr>
          <p:cNvSpPr txBox="1"/>
          <p:nvPr/>
        </p:nvSpPr>
        <p:spPr>
          <a:xfrm>
            <a:off x="4833982" y="2429902"/>
            <a:ext cx="4777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endParaRPr lang="en-US" sz="2700" b="1" baseline="-25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F1BD84-3F39-E74D-961C-2F4D3D25830D}"/>
                  </a:ext>
                </a:extLst>
              </p:cNvPr>
              <p:cNvSpPr txBox="1"/>
              <p:nvPr/>
            </p:nvSpPr>
            <p:spPr>
              <a:xfrm>
                <a:off x="158389" y="4276322"/>
                <a:ext cx="8107604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reveal nothing about which coin was spent.</a:t>
                </a:r>
              </a:p>
              <a:p>
                <a:pPr>
                  <a:spcBef>
                    <a:spcPts val="900"/>
                  </a:spcBef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But, coin #3 cannot be spent again, because 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H</a:t>
                </a:r>
                <a:r>
                  <a:rPr lang="en-US" sz="21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(k’)  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now nullified.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F1BD84-3F39-E74D-961C-2F4D3D258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89" y="4276322"/>
                <a:ext cx="8107604" cy="854080"/>
              </a:xfrm>
              <a:prstGeom prst="rect">
                <a:avLst/>
              </a:prstGeom>
              <a:blipFill>
                <a:blip r:embed="rId5"/>
                <a:stretch>
                  <a:fillRect l="-939" t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2023A0C7-ECEC-1642-964F-0E705CB27C2F}"/>
              </a:ext>
            </a:extLst>
          </p:cNvPr>
          <p:cNvSpPr txBox="1"/>
          <p:nvPr/>
        </p:nvSpPr>
        <p:spPr>
          <a:xfrm>
            <a:off x="6250548" y="3943350"/>
            <a:ext cx="2913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… but observer does not </a:t>
            </a:r>
            <a:b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 know which are spent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17AADF-B402-6D48-B8E4-CE18B1DBCBA9}"/>
              </a:ext>
            </a:extLst>
          </p:cNvPr>
          <p:cNvGrpSpPr/>
          <p:nvPr/>
        </p:nvGrpSpPr>
        <p:grpSpPr>
          <a:xfrm>
            <a:off x="685800" y="3360701"/>
            <a:ext cx="2228850" cy="720031"/>
            <a:chOff x="914400" y="4201180"/>
            <a:chExt cx="2971800" cy="9600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85C1EB-6D08-254F-A0FF-7E1E7C1E2097}"/>
                </a:ext>
              </a:extLst>
            </p:cNvPr>
            <p:cNvGrpSpPr/>
            <p:nvPr/>
          </p:nvGrpSpPr>
          <p:grpSpPr>
            <a:xfrm>
              <a:off x="914400" y="4201180"/>
              <a:ext cx="2971800" cy="553996"/>
              <a:chOff x="914400" y="3551453"/>
              <a:chExt cx="2971800" cy="553996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6843471-4EE5-024B-BEFD-8C22830F9C33}"/>
                  </a:ext>
                </a:extLst>
              </p:cNvPr>
              <p:cNvCxnSpPr/>
              <p:nvPr/>
            </p:nvCxnSpPr>
            <p:spPr>
              <a:xfrm>
                <a:off x="914400" y="3962400"/>
                <a:ext cx="29718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1B2943-F789-7C47-BB1E-00918A7A778E}"/>
                  </a:ext>
                </a:extLst>
              </p:cNvPr>
              <p:cNvSpPr txBox="1"/>
              <p:nvPr/>
            </p:nvSpPr>
            <p:spPr>
              <a:xfrm>
                <a:off x="1851769" y="3551453"/>
                <a:ext cx="1404829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 DAI</a:t>
                </a:r>
                <a:endParaRPr lang="en-US" sz="2100" dirty="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E4A926-B9C8-8148-9877-2DCF49BC94E2}"/>
                </a:ext>
              </a:extLst>
            </p:cNvPr>
            <p:cNvSpPr txBox="1"/>
            <p:nvPr/>
          </p:nvSpPr>
          <p:spPr>
            <a:xfrm>
              <a:off x="1650347" y="4607224"/>
              <a:ext cx="2063300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to address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6413854-9F26-214A-9D1F-E6A5891C6345}"/>
              </a:ext>
            </a:extLst>
          </p:cNvPr>
          <p:cNvSpPr/>
          <p:nvPr/>
        </p:nvSpPr>
        <p:spPr>
          <a:xfrm>
            <a:off x="6229350" y="3665235"/>
            <a:ext cx="2852867" cy="1021065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08F879-1DA4-0E4F-8C58-ED6EF312B383}"/>
              </a:ext>
            </a:extLst>
          </p:cNvPr>
          <p:cNvSpPr txBox="1"/>
          <p:nvPr/>
        </p:nvSpPr>
        <p:spPr>
          <a:xfrm>
            <a:off x="7208268" y="1257300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B4DBA4-4F99-954B-809C-2E19D31ACA95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1AB8AA-C95C-DE47-A933-1D5BA13505A0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A232C7-9026-0440-806B-8F213AB0A858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D0A812-BA69-2443-8F71-D93FB08DFC3E}"/>
              </a:ext>
            </a:extLst>
          </p:cNvPr>
          <p:cNvSpPr txBox="1"/>
          <p:nvPr/>
        </p:nvSpPr>
        <p:spPr>
          <a:xfrm>
            <a:off x="286211" y="1828800"/>
            <a:ext cx="21550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</a:t>
            </a:r>
            <a:b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</p:spTree>
    <p:extLst>
      <p:ext uri="{BB962C8B-B14F-4D97-AF65-F5344CB8AC3E}">
        <p14:creationId xmlns:p14="http://schemas.microsoft.com/office/powerpoint/2010/main" val="2037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2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4ECE-1920-371E-9C95-2963A8E6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difficult question:  privacy from who?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B8CB14-4E16-E74C-D324-5376E816EDCC}"/>
              </a:ext>
            </a:extLst>
          </p:cNvPr>
          <p:cNvGrpSpPr/>
          <p:nvPr/>
        </p:nvGrpSpPr>
        <p:grpSpPr>
          <a:xfrm>
            <a:off x="457200" y="1109092"/>
            <a:ext cx="2707558" cy="1912057"/>
            <a:chOff x="457200" y="1109092"/>
            <a:chExt cx="2707558" cy="19120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5D9E1A-BC3C-85E7-588E-23412DEA0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248" y="2351205"/>
              <a:ext cx="563786" cy="5637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CB40A-B159-B93F-C4CB-F65D92118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821"/>
            <a:stretch/>
          </p:blipFill>
          <p:spPr>
            <a:xfrm>
              <a:off x="1699319" y="2383241"/>
              <a:ext cx="1237635" cy="63790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D259F-CD48-CD12-2740-857B2F3BE2A0}"/>
                </a:ext>
              </a:extLst>
            </p:cNvPr>
            <p:cNvSpPr/>
            <p:nvPr/>
          </p:nvSpPr>
          <p:spPr>
            <a:xfrm>
              <a:off x="457200" y="1109092"/>
              <a:ext cx="2707558" cy="11631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No privacy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Everyone can see all transactions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F06F90-273A-3C03-6E13-5C837EB7A93B}"/>
              </a:ext>
            </a:extLst>
          </p:cNvPr>
          <p:cNvGrpSpPr/>
          <p:nvPr/>
        </p:nvGrpSpPr>
        <p:grpSpPr>
          <a:xfrm>
            <a:off x="4866375" y="1109478"/>
            <a:ext cx="3359559" cy="1806481"/>
            <a:chOff x="4866375" y="1109478"/>
            <a:chExt cx="3359559" cy="180648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793211E-A36C-ED4D-B9C2-8E7193F85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094" y="2351205"/>
              <a:ext cx="904756" cy="563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C88A9F1-B8AC-55CD-160B-45566E6E3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8953" y="2373105"/>
              <a:ext cx="904756" cy="5428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397BA-2AB0-3EB1-4013-FD15103CA7D9}"/>
                </a:ext>
              </a:extLst>
            </p:cNvPr>
            <p:cNvSpPr/>
            <p:nvPr/>
          </p:nvSpPr>
          <p:spPr>
            <a:xfrm>
              <a:off x="4866375" y="1109478"/>
              <a:ext cx="3359559" cy="11631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Privacy from the public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Only a trusted operator can see transactions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8FF7FDD-2E06-9E29-066B-63CC680298FE}"/>
              </a:ext>
            </a:extLst>
          </p:cNvPr>
          <p:cNvSpPr/>
          <p:nvPr/>
        </p:nvSpPr>
        <p:spPr>
          <a:xfrm>
            <a:off x="209389" y="3452449"/>
            <a:ext cx="3802172" cy="1163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Semi-full privacy</a:t>
            </a:r>
            <a:r>
              <a:rPr lang="en-US" dirty="0">
                <a:solidFill>
                  <a:schemeClr val="tx1"/>
                </a:solidFill>
              </a:rPr>
              <a:t>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only “local” law enforcement  can see transactions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6398A6-BEAA-13B5-029B-D5368CD727EE}"/>
              </a:ext>
            </a:extLst>
          </p:cNvPr>
          <p:cNvGrpSpPr/>
          <p:nvPr/>
        </p:nvGrpSpPr>
        <p:grpSpPr>
          <a:xfrm>
            <a:off x="4815382" y="3484450"/>
            <a:ext cx="3871418" cy="1400043"/>
            <a:chOff x="4815382" y="3484450"/>
            <a:chExt cx="3871418" cy="1400043"/>
          </a:xfrm>
        </p:grpSpPr>
        <p:pic>
          <p:nvPicPr>
            <p:cNvPr id="12" name="Picture 6" descr="A quick look at Ethereum privacy solutions🌪️ Tornado.Cash anonymous mining  highlights: AMM and anonymous distribution • Blockcast.cc- News on  Blockchain, DLT, Cryptocurrency">
              <a:extLst>
                <a:ext uri="{FF2B5EF4-FFF2-40B4-BE49-F238E27FC236}">
                  <a16:creationId xmlns:a16="http://schemas.microsoft.com/office/drawing/2014/main" id="{980F15C4-C829-1FE0-9349-AF83082C8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885" y="4494729"/>
              <a:ext cx="1461617" cy="38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DE7DE3-B889-16DE-8A2F-DE50A094316C}"/>
                </a:ext>
              </a:extLst>
            </p:cNvPr>
            <p:cNvSpPr/>
            <p:nvPr/>
          </p:nvSpPr>
          <p:spPr>
            <a:xfrm>
              <a:off x="4815382" y="3484450"/>
              <a:ext cx="3871418" cy="8719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full privacy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no one can see transactions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9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7D2E-792F-C047-BB88-A5DED13E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pays the withdrawal gas fee?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3B79-0CD8-A946-B24E-9942EA80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1"/>
            <a:ext cx="8534400" cy="186689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Problem:   how does Bob pay for gas for the withdrawal Tx?</a:t>
            </a:r>
          </a:p>
          <a:p>
            <a:r>
              <a:rPr lang="en-US" dirty="0"/>
              <a:t>If paid from Bob’s address, then fresh address is linked to Bob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Tornado’s solution:   </a:t>
            </a:r>
            <a:r>
              <a:rPr lang="en-US" b="1" dirty="0"/>
              <a:t>Bob uses a relay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2B617-B137-3D4B-926D-C7F7273DA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250338"/>
            <a:ext cx="473557" cy="816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A17E20-BCDF-2E4F-9E90-5A14C156FBBC}"/>
              </a:ext>
            </a:extLst>
          </p:cNvPr>
          <p:cNvGrpSpPr/>
          <p:nvPr/>
        </p:nvGrpSpPr>
        <p:grpSpPr>
          <a:xfrm>
            <a:off x="756012" y="3359894"/>
            <a:ext cx="2122607" cy="738664"/>
            <a:chOff x="914400" y="3474723"/>
            <a:chExt cx="2971800" cy="98488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6818F4-35DD-6644-B494-105D74B08620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69D2D9A-6F04-BD4E-9782-64C511498A80}"/>
                    </a:ext>
                  </a:extLst>
                </p:cNvPr>
                <p:cNvSpPr txBox="1"/>
                <p:nvPr/>
              </p:nvSpPr>
              <p:spPr>
                <a:xfrm>
                  <a:off x="1099562" y="3474723"/>
                  <a:ext cx="2459233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nf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(over Tor)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69D2D9A-6F04-BD4E-9782-64C511498A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562" y="3474723"/>
                  <a:ext cx="2459233" cy="984885"/>
                </a:xfrm>
                <a:prstGeom prst="rect">
                  <a:avLst/>
                </a:prstGeom>
                <a:blipFill>
                  <a:blip r:embed="rId3"/>
                  <a:stretch>
                    <a:fillRect l="-3597" t="-5085" r="-3597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180B63-06BE-D449-906C-F1825AE289B9}"/>
              </a:ext>
            </a:extLst>
          </p:cNvPr>
          <p:cNvGrpSpPr/>
          <p:nvPr/>
        </p:nvGrpSpPr>
        <p:grpSpPr>
          <a:xfrm flipH="1">
            <a:off x="6335568" y="3339867"/>
            <a:ext cx="1914197" cy="769191"/>
            <a:chOff x="914400" y="4135635"/>
            <a:chExt cx="2971800" cy="10255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604E62A-AD58-8448-9E95-5406289BBF88}"/>
                </a:ext>
              </a:extLst>
            </p:cNvPr>
            <p:cNvGrpSpPr/>
            <p:nvPr/>
          </p:nvGrpSpPr>
          <p:grpSpPr>
            <a:xfrm>
              <a:off x="914400" y="4135635"/>
              <a:ext cx="2971800" cy="553996"/>
              <a:chOff x="914400" y="3485908"/>
              <a:chExt cx="2971800" cy="55399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77DF7FA-A36A-9A43-A024-76883B068F48}"/>
                  </a:ext>
                </a:extLst>
              </p:cNvPr>
              <p:cNvCxnSpPr/>
              <p:nvPr/>
            </p:nvCxnSpPr>
            <p:spPr>
              <a:xfrm>
                <a:off x="914400" y="3962400"/>
                <a:ext cx="29718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55CC8D-5F31-654A-835B-7F67182D3E69}"/>
                  </a:ext>
                </a:extLst>
              </p:cNvPr>
              <p:cNvSpPr txBox="1"/>
              <p:nvPr/>
            </p:nvSpPr>
            <p:spPr>
              <a:xfrm>
                <a:off x="1058300" y="3485908"/>
                <a:ext cx="2586724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(100-gas) DAI</a:t>
                </a:r>
                <a:endParaRPr lang="en-US" sz="2100" dirty="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293F8-E55E-E745-8185-81E797AC9115}"/>
                </a:ext>
              </a:extLst>
            </p:cNvPr>
            <p:cNvSpPr txBox="1"/>
            <p:nvPr/>
          </p:nvSpPr>
          <p:spPr>
            <a:xfrm>
              <a:off x="1068194" y="4607224"/>
              <a:ext cx="24024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to address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F6C15-50F0-1044-A05B-0E4126898A3E}"/>
              </a:ext>
            </a:extLst>
          </p:cNvPr>
          <p:cNvGrpSpPr/>
          <p:nvPr/>
        </p:nvGrpSpPr>
        <p:grpSpPr>
          <a:xfrm>
            <a:off x="2863787" y="3342377"/>
            <a:ext cx="766557" cy="1186929"/>
            <a:chOff x="1615475" y="4765945"/>
            <a:chExt cx="1022076" cy="15825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4DC2CA-25D8-7E45-BC36-5EE78D7F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9750" y="4765945"/>
              <a:ext cx="807801" cy="10536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D3353F-A4C7-D841-AEAA-1D73F0F5B03F}"/>
                </a:ext>
              </a:extLst>
            </p:cNvPr>
            <p:cNvSpPr txBox="1"/>
            <p:nvPr/>
          </p:nvSpPr>
          <p:spPr>
            <a:xfrm>
              <a:off x="1615475" y="5794520"/>
              <a:ext cx="102207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/>
                <a:t>relay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85080C-0ECD-6C4F-AB65-7AFF2A205452}"/>
              </a:ext>
            </a:extLst>
          </p:cNvPr>
          <p:cNvGrpSpPr/>
          <p:nvPr/>
        </p:nvGrpSpPr>
        <p:grpSpPr>
          <a:xfrm>
            <a:off x="3556362" y="3170906"/>
            <a:ext cx="2078543" cy="738664"/>
            <a:chOff x="914400" y="3487832"/>
            <a:chExt cx="2971800" cy="98488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693D27-BA9E-8246-8923-EFC4B44B6525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0FA0E53-2B71-7641-AF6C-FE3B706F84BC}"/>
                    </a:ext>
                  </a:extLst>
                </p:cNvPr>
                <p:cNvSpPr txBox="1"/>
                <p:nvPr/>
              </p:nvSpPr>
              <p:spPr>
                <a:xfrm>
                  <a:off x="1073497" y="3487832"/>
                  <a:ext cx="2511367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nf, 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 gas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0FA0E53-2B71-7641-AF6C-FE3B706F84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497" y="3487832"/>
                  <a:ext cx="2511367" cy="984885"/>
                </a:xfrm>
                <a:prstGeom prst="rect">
                  <a:avLst/>
                </a:prstGeom>
                <a:blipFill>
                  <a:blip r:embed="rId5"/>
                  <a:stretch>
                    <a:fillRect l="-3571" t="-5085" r="-3571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4C2C6B-B321-BA45-AC55-6A3D361CA96E}"/>
              </a:ext>
            </a:extLst>
          </p:cNvPr>
          <p:cNvGrpSpPr/>
          <p:nvPr/>
        </p:nvGrpSpPr>
        <p:grpSpPr>
          <a:xfrm>
            <a:off x="5428945" y="3143250"/>
            <a:ext cx="1141659" cy="1909035"/>
            <a:chOff x="7238590" y="4191000"/>
            <a:chExt cx="1522212" cy="25453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1AFF7D-4CC6-744A-901E-9B05FBFEEC3F}"/>
                </a:ext>
              </a:extLst>
            </p:cNvPr>
            <p:cNvSpPr/>
            <p:nvPr/>
          </p:nvSpPr>
          <p:spPr>
            <a:xfrm>
              <a:off x="7561215" y="4191000"/>
              <a:ext cx="838200" cy="1676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F6D478-CC3A-7745-A4BD-C57E65A576A7}"/>
                </a:ext>
              </a:extLst>
            </p:cNvPr>
            <p:cNvSpPr txBox="1"/>
            <p:nvPr/>
          </p:nvSpPr>
          <p:spPr>
            <a:xfrm>
              <a:off x="7238590" y="5751494"/>
              <a:ext cx="152221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/>
                <a:t>tornado</a:t>
              </a:r>
            </a:p>
            <a:p>
              <a:pPr algn="ctr"/>
              <a:r>
                <a:rPr lang="en-US" sz="2100" dirty="0"/>
                <a:t>contract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C833E7-05B4-ED4E-8082-534E2FFB7841}"/>
              </a:ext>
            </a:extLst>
          </p:cNvPr>
          <p:cNvGrpSpPr/>
          <p:nvPr/>
        </p:nvGrpSpPr>
        <p:grpSpPr>
          <a:xfrm flipH="1">
            <a:off x="3699565" y="3943352"/>
            <a:ext cx="1914197" cy="415498"/>
            <a:chOff x="914400" y="3823969"/>
            <a:chExt cx="2971800" cy="55399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5FAE995-8EBF-4F40-8414-579592E4D27F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B626D9-17D2-5E42-ADF8-7B42D0685264}"/>
                </a:ext>
              </a:extLst>
            </p:cNvPr>
            <p:cNvSpPr txBox="1"/>
            <p:nvPr/>
          </p:nvSpPr>
          <p:spPr>
            <a:xfrm>
              <a:off x="2346303" y="3823969"/>
              <a:ext cx="851921" cy="55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gas</a:t>
              </a:r>
              <a:endParaRPr lang="en-US" sz="21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CE727C-B266-9146-93E7-499CDA17D4EF}"/>
              </a:ext>
            </a:extLst>
          </p:cNvPr>
          <p:cNvGrpSpPr/>
          <p:nvPr/>
        </p:nvGrpSpPr>
        <p:grpSpPr>
          <a:xfrm>
            <a:off x="8373729" y="3250338"/>
            <a:ext cx="583886" cy="913889"/>
            <a:chOff x="11164972" y="4333783"/>
            <a:chExt cx="778514" cy="121851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D8C1AF-28D2-E047-BC32-2848DA49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2981" y="4439011"/>
              <a:ext cx="631409" cy="108863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2592C6D-598D-4544-AE07-10633FB2F4A1}"/>
                </a:ext>
              </a:extLst>
            </p:cNvPr>
            <p:cNvSpPr/>
            <p:nvPr/>
          </p:nvSpPr>
          <p:spPr>
            <a:xfrm>
              <a:off x="11164972" y="4333783"/>
              <a:ext cx="778514" cy="1218519"/>
            </a:xfrm>
            <a:prstGeom prst="rect">
              <a:avLst/>
            </a:prstGeom>
            <a:solidFill>
              <a:schemeClr val="accent2">
                <a:alpha val="239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09145E0-5E97-2941-95D9-04B0D3B277AD}"/>
              </a:ext>
            </a:extLst>
          </p:cNvPr>
          <p:cNvSpPr txBox="1"/>
          <p:nvPr/>
        </p:nvSpPr>
        <p:spPr>
          <a:xfrm>
            <a:off x="228600" y="4797251"/>
            <a:ext cx="41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Note:  relay and Tornado also charge a fee</a:t>
            </a:r>
          </a:p>
        </p:txBody>
      </p:sp>
    </p:spTree>
    <p:extLst>
      <p:ext uri="{BB962C8B-B14F-4D97-AF65-F5344CB8AC3E}">
        <p14:creationId xmlns:p14="http://schemas.microsoft.com/office/powerpoint/2010/main" val="9716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FB53-6173-2349-BD10-E99DF432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 the UI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4E17F-A08E-444E-B64E-B4E6DFFA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47" y="1485900"/>
            <a:ext cx="4000500" cy="247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C128E-1D4B-2449-B70C-67B16EAB8CD7}"/>
              </a:ext>
            </a:extLst>
          </p:cNvPr>
          <p:cNvSpPr txBox="1"/>
          <p:nvPr/>
        </p:nvSpPr>
        <p:spPr>
          <a:xfrm>
            <a:off x="886082" y="4217685"/>
            <a:ext cx="31165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/>
              <a:t>After deposit:  get a note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49E5FB-D7AF-7C44-82F5-66D27D5699B2}"/>
              </a:ext>
            </a:extLst>
          </p:cNvPr>
          <p:cNvGrpSpPr/>
          <p:nvPr/>
        </p:nvGrpSpPr>
        <p:grpSpPr>
          <a:xfrm>
            <a:off x="4789884" y="1485900"/>
            <a:ext cx="4000500" cy="3147283"/>
            <a:chOff x="6386512" y="1981200"/>
            <a:chExt cx="5334000" cy="41963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EFA00E-B096-4A47-8AA9-11CF69326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6512" y="1981200"/>
              <a:ext cx="5334000" cy="3302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0CA73F-066F-FC48-B71D-4AA36FB07034}"/>
                </a:ext>
              </a:extLst>
            </p:cNvPr>
            <p:cNvSpPr txBox="1"/>
            <p:nvPr/>
          </p:nvSpPr>
          <p:spPr>
            <a:xfrm>
              <a:off x="6966620" y="5623579"/>
              <a:ext cx="453098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/>
                <a:t>Later, use note to withdraw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34815F-76D8-904D-B448-9F1E1170D8A1}"/>
                </a:ext>
              </a:extLst>
            </p:cNvPr>
            <p:cNvSpPr txBox="1"/>
            <p:nvPr/>
          </p:nvSpPr>
          <p:spPr>
            <a:xfrm>
              <a:off x="6934200" y="3429000"/>
              <a:ext cx="22118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enter note here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31C871-23DB-EF49-BCC1-06DC7100515B}"/>
                </a:ext>
              </a:extLst>
            </p:cNvPr>
            <p:cNvSpPr txBox="1"/>
            <p:nvPr/>
          </p:nvSpPr>
          <p:spPr>
            <a:xfrm>
              <a:off x="6934200" y="4495801"/>
              <a:ext cx="12146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address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3845452-B9B3-EE40-8D05-24A4709C6FF2}"/>
              </a:ext>
            </a:extLst>
          </p:cNvPr>
          <p:cNvSpPr txBox="1"/>
          <p:nvPr/>
        </p:nvSpPr>
        <p:spPr>
          <a:xfrm>
            <a:off x="2970526" y="4686300"/>
            <a:ext cx="30224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(wait before withdrawing)</a:t>
            </a:r>
          </a:p>
        </p:txBody>
      </p:sp>
    </p:spTree>
    <p:extLst>
      <p:ext uri="{BB962C8B-B14F-4D97-AF65-F5344CB8AC3E}">
        <p14:creationId xmlns:p14="http://schemas.microsoft.com/office/powerpoint/2010/main" val="42038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616C-E562-D097-FAC1-930EBC17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trouble … U.S.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F4C21-3DA7-012E-07B5-FFEB3906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686800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Ronin-bridge hack (2022):</a:t>
            </a:r>
          </a:p>
          <a:p>
            <a:r>
              <a:rPr lang="en-US" sz="2400" dirty="0"/>
              <a:t>In late March:  ≈600M USD stolen … $80M USD sent to Tornado</a:t>
            </a:r>
          </a:p>
          <a:p>
            <a:r>
              <a:rPr lang="en-US" sz="2400" dirty="0"/>
              <a:t>April:  Lazarus Group suspected of hack</a:t>
            </a:r>
          </a:p>
          <a:p>
            <a:r>
              <a:rPr lang="en-US" sz="2400" dirty="0"/>
              <a:t>August:   “</a:t>
            </a:r>
            <a:r>
              <a:rPr lang="en-US" sz="1600" b="0" i="0" dirty="0">
                <a:solidFill>
                  <a:srgbClr val="393B3E"/>
                </a:solidFill>
                <a:effectLst/>
                <a:latin typeface="Merriweather" panose="020F0502020204030204" pitchFamily="34" charset="0"/>
              </a:rPr>
              <a:t>U.S. Treasury Sanctions Virtual Currency Mixer Tornado Cash”</a:t>
            </a:r>
          </a:p>
          <a:p>
            <a:pPr lvl="1"/>
            <a:r>
              <a:rPr lang="en-US" sz="2400" b="0" i="0" dirty="0">
                <a:solidFill>
                  <a:srgbClr val="393B3E"/>
                </a:solidFill>
                <a:effectLst/>
              </a:rPr>
              <a:t>Lots of collateral damage … and two lawsuits</a:t>
            </a:r>
          </a:p>
          <a:p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794D61-BAEC-5C9F-AF13-483BA34F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58" y="3421626"/>
            <a:ext cx="3027629" cy="17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353DB-6DC8-A857-5705-A057EB3A6E30}"/>
              </a:ext>
            </a:extLst>
          </p:cNvPr>
          <p:cNvSpPr txBox="1"/>
          <p:nvPr/>
        </p:nvSpPr>
        <p:spPr>
          <a:xfrm>
            <a:off x="8140359" y="3574017"/>
            <a:ext cx="95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Tornado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1A51BF-53FD-37C8-020D-8E1BAA64DAA7}"/>
              </a:ext>
            </a:extLst>
          </p:cNvPr>
          <p:cNvCxnSpPr>
            <a:stCxn id="4" idx="2"/>
          </p:cNvCxnSpPr>
          <p:nvPr/>
        </p:nvCxnSpPr>
        <p:spPr>
          <a:xfrm>
            <a:off x="8617573" y="3943349"/>
            <a:ext cx="310117" cy="559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B9F9F5-12FA-C30B-25BB-C52A0DEB2CF5}"/>
              </a:ext>
            </a:extLst>
          </p:cNvPr>
          <p:cNvSpPr txBox="1"/>
          <p:nvPr/>
        </p:nvSpPr>
        <p:spPr>
          <a:xfrm>
            <a:off x="309716" y="4087675"/>
            <a:ext cx="51519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The lesson:  complete anonymity in the </a:t>
            </a:r>
          </a:p>
          <a:p>
            <a:pPr algn="l"/>
            <a:r>
              <a:rPr lang="en-US" dirty="0">
                <a:latin typeface="+mn-lt"/>
              </a:rPr>
              <a:t>	payment system is problematic</a:t>
            </a:r>
          </a:p>
        </p:txBody>
      </p:sp>
    </p:spTree>
    <p:extLst>
      <p:ext uri="{BB962C8B-B14F-4D97-AF65-F5344CB8AC3E}">
        <p14:creationId xmlns:p14="http://schemas.microsoft.com/office/powerpoint/2010/main" val="15781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4092-9F06-A7A6-926F-1506EFFF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C25A-B38D-334A-D6D3-F5E69BC2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3248"/>
            <a:ext cx="8229600" cy="2742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“U.S. persons would not be prohibited by U.S. sanctions regulations from copying the open-source code and making it available online for others to view, as well as discussing, </a:t>
            </a:r>
            <a:r>
              <a:rPr lang="en-US" sz="2400" b="1" dirty="0"/>
              <a:t>teaching about</a:t>
            </a:r>
            <a:r>
              <a:rPr lang="en-US" sz="2400" dirty="0"/>
              <a:t>, or including open-source code in written publications, such as textbooks, absent additional facts”</a:t>
            </a:r>
          </a:p>
          <a:p>
            <a:pPr marL="0" indent="0">
              <a:buNone/>
            </a:pPr>
            <a:r>
              <a:rPr lang="en-US" sz="2400" dirty="0"/>
              <a:t>								</a:t>
            </a:r>
            <a:r>
              <a:rPr lang="en-US" sz="2400" dirty="0">
                <a:hlinkClick r:id="rId2"/>
              </a:rPr>
              <a:t>U.S. Treasury FAQ</a:t>
            </a:r>
            <a:r>
              <a:rPr lang="en-US" sz="2400" dirty="0"/>
              <a:t>, Sep. 2022 </a:t>
            </a:r>
          </a:p>
        </p:txBody>
      </p:sp>
    </p:spTree>
    <p:extLst>
      <p:ext uri="{BB962C8B-B14F-4D97-AF65-F5344CB8AC3E}">
        <p14:creationId xmlns:p14="http://schemas.microsoft.com/office/powerpoint/2010/main" val="3591725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BB74-3EEF-39BD-4C32-37278AA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compliant Tornado??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C1D9-2131-B896-D809-8D4A3B563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513403"/>
          </a:xfrm>
        </p:spPr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en-US" sz="2400" b="1" dirty="0"/>
              <a:t>deposit filtering</a:t>
            </a:r>
            <a:r>
              <a:rPr lang="en-US" sz="2400" dirty="0"/>
              <a:t>:  ensure incoming funds are not sanctioned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sz="2400" dirty="0"/>
              <a:t>	</a:t>
            </a:r>
            <a:r>
              <a:rPr lang="en-US" sz="2400" dirty="0" err="1"/>
              <a:t>Chainalysis</a:t>
            </a:r>
            <a:r>
              <a:rPr lang="en-US" sz="2400" dirty="0"/>
              <a:t>  </a:t>
            </a:r>
            <a:r>
              <a:rPr lang="en-US" sz="2400" b="1" dirty="0" err="1"/>
              <a:t>SanctionsList</a:t>
            </a:r>
            <a:r>
              <a:rPr lang="en-US" sz="2400" dirty="0"/>
              <a:t>  contract: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2AB17-404D-BE31-C7A0-0293E1F34738}"/>
              </a:ext>
            </a:extLst>
          </p:cNvPr>
          <p:cNvSpPr txBox="1"/>
          <p:nvPr/>
        </p:nvSpPr>
        <p:spPr>
          <a:xfrm>
            <a:off x="1500031" y="2542103"/>
            <a:ext cx="681006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+mn-lt"/>
              </a:rPr>
              <a:t>function </a:t>
            </a:r>
            <a:r>
              <a:rPr lang="en-US" sz="2000" dirty="0" err="1">
                <a:latin typeface="+mn-lt"/>
              </a:rPr>
              <a:t>isSanctioned</a:t>
            </a:r>
            <a:r>
              <a:rPr lang="en-US" sz="2000" dirty="0">
                <a:latin typeface="+mn-lt"/>
              </a:rPr>
              <a:t>(address </a:t>
            </a:r>
            <a:r>
              <a:rPr lang="en-US" sz="2000" dirty="0" err="1">
                <a:latin typeface="+mn-lt"/>
              </a:rPr>
              <a:t>addr</a:t>
            </a:r>
            <a:r>
              <a:rPr lang="en-US" sz="2000" dirty="0">
                <a:latin typeface="+mn-lt"/>
              </a:rPr>
              <a:t>) public view returns (bool) {</a:t>
            </a:r>
          </a:p>
          <a:p>
            <a:pPr algn="l"/>
            <a:r>
              <a:rPr lang="en-US" sz="2000" dirty="0">
                <a:latin typeface="+mn-lt"/>
              </a:rPr>
              <a:t>          return </a:t>
            </a:r>
            <a:r>
              <a:rPr lang="en-US" sz="2000" dirty="0" err="1">
                <a:latin typeface="+mn-lt"/>
              </a:rPr>
              <a:t>sanctionedAddresses</a:t>
            </a:r>
            <a:r>
              <a:rPr lang="en-US" sz="2000" dirty="0">
                <a:latin typeface="+mn-lt"/>
              </a:rPr>
              <a:t>[</a:t>
            </a:r>
            <a:r>
              <a:rPr lang="en-US" sz="2000" dirty="0" err="1">
                <a:latin typeface="+mn-lt"/>
              </a:rPr>
              <a:t>addr</a:t>
            </a:r>
            <a:r>
              <a:rPr lang="en-US" sz="2000" dirty="0">
                <a:latin typeface="+mn-lt"/>
              </a:rPr>
              <a:t>] == true ;</a:t>
            </a:r>
          </a:p>
          <a:p>
            <a:pPr algn="l"/>
            <a:r>
              <a:rPr lang="en-US" sz="2000" dirty="0">
                <a:latin typeface="+mn-lt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16E98-1F96-756C-EF3B-CD31F6168B77}"/>
              </a:ext>
            </a:extLst>
          </p:cNvPr>
          <p:cNvSpPr txBox="1"/>
          <p:nvPr/>
        </p:nvSpPr>
        <p:spPr>
          <a:xfrm>
            <a:off x="934061" y="3824673"/>
            <a:ext cx="6154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Reject funds coming from a sanctioned address.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70597-DC37-FE17-C801-45A92F186FFA}"/>
              </a:ext>
            </a:extLst>
          </p:cNvPr>
          <p:cNvSpPr txBox="1"/>
          <p:nvPr/>
        </p:nvSpPr>
        <p:spPr>
          <a:xfrm>
            <a:off x="945584" y="4438054"/>
            <a:ext cx="610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Difficulties:  (1) centralization,  (2) slow updates</a:t>
            </a:r>
          </a:p>
        </p:txBody>
      </p:sp>
    </p:spTree>
    <p:extLst>
      <p:ext uri="{BB962C8B-B14F-4D97-AF65-F5344CB8AC3E}">
        <p14:creationId xmlns:p14="http://schemas.microsoft.com/office/powerpoint/2010/main" val="12631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BB74-3EEF-39BD-4C32-37278AA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compliant Tornado??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C1D9-2131-B896-D809-8D4A3B563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8" y="1114422"/>
            <a:ext cx="8686800" cy="394335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2376"/>
              </a:spcBef>
              <a:buAutoNum type="arabicParenBoth" startAt="2"/>
            </a:pPr>
            <a:r>
              <a:rPr lang="en-US" sz="2400" b="1" dirty="0"/>
              <a:t>Withdrawal filtering</a:t>
            </a:r>
            <a:r>
              <a:rPr lang="en-US" sz="2400" dirty="0"/>
              <a:t>:  at withdrawal, require a ZK proof that 	the source of funds is not currently on sanctioned list.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sz="2400" dirty="0"/>
              <a:t>How?   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modify the way Tornado computes Merkle leaves during deposit to include </a:t>
            </a:r>
            <a:r>
              <a:rPr lang="en-US" sz="2400" b="1" dirty="0" err="1"/>
              <a:t>msg.sender</a:t>
            </a:r>
            <a:r>
              <a:rPr lang="en-US" sz="2400" dirty="0"/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		in our example Alice sets:    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=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(k, r), 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msg.sender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2400" dirty="0"/>
          </a:p>
          <a:p>
            <a:pPr>
              <a:spcBef>
                <a:spcPts val="1176"/>
              </a:spcBef>
            </a:pPr>
            <a:r>
              <a:rPr lang="en-US" sz="2400" dirty="0"/>
              <a:t>During withdrawal Bob proves in ZK that </a:t>
            </a:r>
            <a:r>
              <a:rPr lang="en-US" sz="2400" b="1" dirty="0" err="1"/>
              <a:t>msg.sender</a:t>
            </a:r>
            <a:r>
              <a:rPr lang="en-US" sz="2400" b="1" dirty="0"/>
              <a:t> </a:t>
            </a:r>
            <a:r>
              <a:rPr lang="en-US" sz="2400" dirty="0"/>
              <a:t>in his leaf is not </a:t>
            </a:r>
            <a:r>
              <a:rPr lang="en-US" sz="2400" u="sng" dirty="0"/>
              <a:t>currently</a:t>
            </a:r>
            <a:r>
              <a:rPr lang="en-US" sz="2400" dirty="0"/>
              <a:t> on sanctions list.</a:t>
            </a:r>
          </a:p>
        </p:txBody>
      </p:sp>
    </p:spTree>
    <p:extLst>
      <p:ext uri="{BB962C8B-B14F-4D97-AF65-F5344CB8AC3E}">
        <p14:creationId xmlns:p14="http://schemas.microsoft.com/office/powerpoint/2010/main" val="405860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BB74-3EEF-39BD-4C32-37278AA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compliant Tornado??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6C1D9-2131-B896-D809-8D4A3B5635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748" y="1114422"/>
                <a:ext cx="8686800" cy="4029078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b="1" dirty="0"/>
                  <a:t>(3) Viewing keys</a:t>
                </a:r>
                <a:r>
                  <a:rPr lang="en-US" sz="2400" dirty="0"/>
                  <a:t>:  at withdrawal, require nullifier to include an encryption of deposit </a:t>
                </a:r>
                <a:r>
                  <a:rPr lang="en-US" sz="2400" dirty="0" err="1"/>
                  <a:t>msg.sender</a:t>
                </a:r>
                <a:r>
                  <a:rPr lang="en-US" sz="2400" dirty="0"/>
                  <a:t> under government public key.</a:t>
                </a:r>
              </a:p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dirty="0"/>
                  <a:t>How?       Merkle leaf  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400" dirty="0"/>
                  <a:t>  is computed as on previous slide.</a:t>
                </a:r>
              </a:p>
              <a:p>
                <a:pPr>
                  <a:spcBef>
                    <a:spcPts val="1176"/>
                  </a:spcBef>
                  <a:tabLst>
                    <a:tab pos="1368425" algn="l"/>
                  </a:tabLst>
                </a:pPr>
                <a:r>
                  <a:rPr lang="en-US" sz="2400" dirty="0"/>
                  <a:t>During withdrawal Bob sets nullifier  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nf</a:t>
                </a:r>
                <a:r>
                  <a:rPr lang="en-US" sz="2400" dirty="0"/>
                  <a:t> = </a:t>
                </a:r>
                <a:r>
                  <a:rPr lang="en-US" dirty="0"/>
                  <a:t>[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(k’),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𝑐𝑡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b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	(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𝑐𝑡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Enc(pk, 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msg.sender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   and  </a:t>
                </a:r>
                <a:b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(ii)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is ZK proof that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𝑐𝑡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computed correctly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1368425" algn="l"/>
                  </a:tabLst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⇒ As needed, government can trace funds through Tornado</a:t>
                </a:r>
              </a:p>
              <a:p>
                <a:pPr lvl="1">
                  <a:spcBef>
                    <a:spcPts val="600"/>
                  </a:spcBef>
                  <a:tabLst>
                    <a:tab pos="1368425" algn="l"/>
                  </a:tabLst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lots of problems with this design …    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6C1D9-2131-B896-D809-8D4A3B5635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48" y="1114422"/>
                <a:ext cx="8686800" cy="4029078"/>
              </a:xfrm>
              <a:blipFill>
                <a:blip r:embed="rId3"/>
                <a:stretch>
                  <a:fillRect l="-1168" t="-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1C970C1-41C2-9493-6CE9-401FCB0B0138}"/>
              </a:ext>
            </a:extLst>
          </p:cNvPr>
          <p:cNvSpPr/>
          <p:nvPr/>
        </p:nvSpPr>
        <p:spPr>
          <a:xfrm>
            <a:off x="228596" y="2143123"/>
            <a:ext cx="8215315" cy="181451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3EDF-C0FA-DCB7-BD2F-DFDFBB99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private Tx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3D3B8-2AC5-F625-CFD8-CBE0A6FA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450826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Zcash</a:t>
            </a:r>
            <a:r>
              <a:rPr lang="en-US" sz="2400" b="1" dirty="0"/>
              <a:t> / </a:t>
            </a:r>
            <a:r>
              <a:rPr lang="en-US" sz="2400" b="1" dirty="0" err="1"/>
              <a:t>Monero</a:t>
            </a:r>
            <a:r>
              <a:rPr lang="en-US" sz="2400" b="1"/>
              <a:t>/IronFISH</a:t>
            </a:r>
            <a:r>
              <a:rPr lang="en-US" sz="2400" dirty="0"/>
              <a:t>:    private payments</a:t>
            </a:r>
          </a:p>
          <a:p>
            <a:r>
              <a:rPr lang="en-US" sz="2400" dirty="0">
                <a:cs typeface="Calibri" panose="020F0502020204030204" pitchFamily="34" charset="0"/>
              </a:rPr>
              <a:t>L1 blockchains that extend Bitcoin, similar use of Nullifiers.</a:t>
            </a:r>
          </a:p>
          <a:p>
            <a:r>
              <a:rPr lang="en-US" sz="2400" dirty="0">
                <a:cs typeface="Calibri" panose="020F0502020204030204" pitchFamily="34" charset="0"/>
              </a:rPr>
              <a:t>Support for any value Tx and in-system transfers.</a:t>
            </a:r>
          </a:p>
          <a:p>
            <a:pPr marL="0" indent="0">
              <a:buNone/>
            </a:pPr>
            <a:endParaRPr lang="en-US" sz="24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cs typeface="Calibri" panose="020F0502020204030204" pitchFamily="34" charset="0"/>
              </a:rPr>
              <a:t>Aztec / </a:t>
            </a:r>
            <a:r>
              <a:rPr lang="en-US" sz="2400" b="1" dirty="0" err="1">
                <a:cs typeface="Calibri" panose="020F0502020204030204" pitchFamily="34" charset="0"/>
              </a:rPr>
              <a:t>Aleo</a:t>
            </a:r>
            <a:r>
              <a:rPr lang="en-US" sz="2400" dirty="0"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cs typeface="Calibri" panose="020F0502020204030204" pitchFamily="34" charset="0"/>
              </a:rPr>
              <a:t>Support for private Tx interacting with a public smart contract.</a:t>
            </a:r>
          </a:p>
          <a:p>
            <a:r>
              <a:rPr lang="en-US" sz="2400" dirty="0" err="1">
                <a:cs typeface="Calibri" panose="020F0502020204030204" pitchFamily="34" charset="0"/>
              </a:rPr>
              <a:t>Aleo</a:t>
            </a:r>
            <a:r>
              <a:rPr lang="en-US" sz="2400" dirty="0">
                <a:cs typeface="Calibri" panose="020F0502020204030204" pitchFamily="34" charset="0"/>
              </a:rPr>
              <a:t>: an L1 blockchain.     Aztec:  runs on top of Ethereum.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003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172AE5B-21CD-D548-AD72-3757124A6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71850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Second half of course: Zero-knowledge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</p:spTree>
    <p:extLst>
      <p:ext uri="{BB962C8B-B14F-4D97-AF65-F5344CB8AC3E}">
        <p14:creationId xmlns:p14="http://schemas.microsoft.com/office/powerpoint/2010/main" val="325477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C1B2-CFDA-524C-9964-9F3D08BE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aspects of complete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43394-CABE-8748-AF7C-555D2F742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0"/>
            <a:ext cx="8534400" cy="392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to prevent criminal activity? 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/>
              <a:t>The challenge</a:t>
            </a:r>
            <a:r>
              <a:rPr lang="en-US" dirty="0"/>
              <a:t>:</a:t>
            </a:r>
          </a:p>
          <a:p>
            <a:r>
              <a:rPr lang="en-US" sz="2400" dirty="0"/>
              <a:t>How to support positive applications of </a:t>
            </a:r>
            <a:br>
              <a:rPr lang="en-US" sz="2400" dirty="0"/>
            </a:br>
            <a:r>
              <a:rPr lang="en-US" sz="2400" dirty="0"/>
              <a:t>private payments, but prevent the negative ones?</a:t>
            </a:r>
          </a:p>
          <a:p>
            <a:pPr>
              <a:spcBef>
                <a:spcPts val="1404"/>
              </a:spcBef>
            </a:pPr>
            <a:r>
              <a:rPr lang="en-US" sz="2400" dirty="0"/>
              <a:t>Can we ensure legal compliance while preserving privacy?</a:t>
            </a:r>
          </a:p>
          <a:p>
            <a:pPr>
              <a:spcBef>
                <a:spcPts val="1404"/>
              </a:spcBef>
            </a:pPr>
            <a:r>
              <a:rPr lang="en-US" sz="2400" dirty="0"/>
              <a:t>Yes!         The key technology:  </a:t>
            </a:r>
            <a:r>
              <a:rPr lang="en-US" sz="2400" b="1" dirty="0"/>
              <a:t>zero knowledge proofs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0B370C-4116-E449-B2BE-48FE9E3F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047751"/>
            <a:ext cx="2673812" cy="20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6004EFF-23DF-F007-EFAC-64B44925C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53746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base systems are definitely not 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9EFE0-ED83-8E79-0164-A5D5B4A2A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Are Bitcoin and Ethereum Private?</a:t>
            </a:r>
          </a:p>
        </p:txBody>
      </p:sp>
    </p:spTree>
    <p:extLst>
      <p:ext uri="{BB962C8B-B14F-4D97-AF65-F5344CB8AC3E}">
        <p14:creationId xmlns:p14="http://schemas.microsoft.com/office/powerpoint/2010/main" val="143888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CCB1-8203-4C43-B6E5-638E3180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Ethereum?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B465A-1B97-C346-93FE-661A7EE5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1"/>
            <a:ext cx="8534400" cy="1695449"/>
          </a:xfrm>
        </p:spPr>
        <p:txBody>
          <a:bodyPr>
            <a:noAutofit/>
          </a:bodyPr>
          <a:lstStyle/>
          <a:p>
            <a:r>
              <a:rPr lang="en-US" sz="2400" dirty="0"/>
              <a:t>Every account balance is public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Dapps</a:t>
            </a:r>
            <a:r>
              <a:rPr lang="en-US" sz="2400" dirty="0"/>
              <a:t>:  code and internal state are public</a:t>
            </a:r>
          </a:p>
          <a:p>
            <a:r>
              <a:rPr lang="en-US" sz="2400" dirty="0"/>
              <a:t>All account transactions are linked to account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CFF158-9769-4A46-BA3D-EB185D8E4023}"/>
              </a:ext>
            </a:extLst>
          </p:cNvPr>
          <p:cNvGrpSpPr/>
          <p:nvPr/>
        </p:nvGrpSpPr>
        <p:grpSpPr>
          <a:xfrm>
            <a:off x="228600" y="2952751"/>
            <a:ext cx="8585597" cy="2028825"/>
            <a:chOff x="304800" y="3937001"/>
            <a:chExt cx="11447462" cy="2705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6357D-4405-C841-B58B-6622FFF5A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6" r="15780"/>
            <a:stretch/>
          </p:blipFill>
          <p:spPr>
            <a:xfrm>
              <a:off x="685800" y="5048310"/>
              <a:ext cx="5227639" cy="1371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410C15-8CA5-2143-AD4E-2A51B572FBE6}"/>
                </a:ext>
              </a:extLst>
            </p:cNvPr>
            <p:cNvSpPr txBox="1"/>
            <p:nvPr/>
          </p:nvSpPr>
          <p:spPr>
            <a:xfrm>
              <a:off x="685800" y="4648200"/>
              <a:ext cx="43764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Address 0x1654b0c3f62902d7A86237…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9C6E2B-8637-644A-B43B-8AA81F6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8562" y="3937001"/>
              <a:ext cx="5473700" cy="2705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96514C-8647-B74B-B3D9-0C9ACA6DC93D}"/>
                </a:ext>
              </a:extLst>
            </p:cNvPr>
            <p:cNvSpPr txBox="1"/>
            <p:nvPr/>
          </p:nvSpPr>
          <p:spPr>
            <a:xfrm>
              <a:off x="304800" y="4091345"/>
              <a:ext cx="18696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u="sng" dirty="0" err="1">
                  <a:latin typeface="Calibri" panose="020F0502020204030204" pitchFamily="34" charset="0"/>
                  <a:cs typeface="Calibri" panose="020F0502020204030204" pitchFamily="34" charset="0"/>
                </a:rPr>
                <a:t>etherscan.io</a:t>
              </a:r>
              <a:r>
                <a:rPr lang="en-US" sz="18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2369AEA-84F6-6F44-98E3-83BC3E03F3BA}"/>
              </a:ext>
            </a:extLst>
          </p:cNvPr>
          <p:cNvSpPr/>
          <p:nvPr/>
        </p:nvSpPr>
        <p:spPr>
          <a:xfrm>
            <a:off x="228600" y="2857500"/>
            <a:ext cx="8801100" cy="2124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7335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101206</TotalTime>
  <Words>5400</Words>
  <Application>Microsoft Macintosh PowerPoint</Application>
  <PresentationFormat>On-screen Show (16:9)</PresentationFormat>
  <Paragraphs>804</Paragraphs>
  <Slides>68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Cambria Math</vt:lpstr>
      <vt:lpstr>Merriweather</vt:lpstr>
      <vt:lpstr>Roboto</vt:lpstr>
      <vt:lpstr>Symbol</vt:lpstr>
      <vt:lpstr>Wingdings</vt:lpstr>
      <vt:lpstr>Office Theme</vt:lpstr>
      <vt:lpstr>Privacy and Zero Knowledge</vt:lpstr>
      <vt:lpstr>Moving Class and Feedback form</vt:lpstr>
      <vt:lpstr>The need for privacy in the financial system</vt:lpstr>
      <vt:lpstr>The need for privacy in the financial system</vt:lpstr>
      <vt:lpstr>Types of Privacy</vt:lpstr>
      <vt:lpstr>A difficult question:  privacy from who?</vt:lpstr>
      <vt:lpstr>Negative aspects of complete privacy</vt:lpstr>
      <vt:lpstr>Are Bitcoin and Ethereum Private?</vt:lpstr>
      <vt:lpstr>Privacy in Ethereum?</vt:lpstr>
      <vt:lpstr>Privacy in Bitcoin?</vt:lpstr>
      <vt:lpstr>Linking an addresses to an identity</vt:lpstr>
      <vt:lpstr>At the network layer …</vt:lpstr>
      <vt:lpstr>De-anonymization strategy:  Idioms of use</vt:lpstr>
      <vt:lpstr>De-anonymization strategy:  Idioms of use</vt:lpstr>
      <vt:lpstr>A Bitcoin experiment     [Meiklejohn, et al.]</vt:lpstr>
      <vt:lpstr>Private coins on a Public Blockchain</vt:lpstr>
      <vt:lpstr>Attempt 1:  simple mixing</vt:lpstr>
      <vt:lpstr>Increasing the anonymity set</vt:lpstr>
      <vt:lpstr>Secure mixing without a mixer?</vt:lpstr>
      <vt:lpstr>CoinJoin:  Bitcoin Mixing without Mixer</vt:lpstr>
      <vt:lpstr>CoinJoin:  Bitcoin Mixing without Mixer</vt:lpstr>
      <vt:lpstr>Coinjoin drawbacks</vt:lpstr>
      <vt:lpstr>Beyond simple mixing</vt:lpstr>
      <vt:lpstr>PowerPoint Presentation</vt:lpstr>
      <vt:lpstr>A paradigm for Private Tx</vt:lpstr>
      <vt:lpstr>Review: cryptographic commitments</vt:lpstr>
      <vt:lpstr>Cryptographic Commitments</vt:lpstr>
      <vt:lpstr>Commitments: security properties</vt:lpstr>
      <vt:lpstr>Example:  hash-based commitment</vt:lpstr>
      <vt:lpstr>What is a SNARK?</vt:lpstr>
      <vt:lpstr>Review: arithmetic circuits</vt:lpstr>
      <vt:lpstr>(preprocessing)  NARK:  Non-interactive ARgument of Knowledge</vt:lpstr>
      <vt:lpstr>(preprocessing)  NARK:  Non-interactive ARgument of Knowledge</vt:lpstr>
      <vt:lpstr>NARK:  requirements  (informal)</vt:lpstr>
      <vt:lpstr>SNARK: a Succinct ARgument of Knowledge</vt:lpstr>
      <vt:lpstr>SNARK: a Succinct ARgument of Knowledge</vt:lpstr>
      <vt:lpstr>Types of preprocessing Setup</vt:lpstr>
      <vt:lpstr>Significant progress in recent years  (partial list)</vt:lpstr>
      <vt:lpstr>Significant progress in recent years  (partial list)</vt:lpstr>
      <vt:lpstr>Significant progress in recent years  (partial list)</vt:lpstr>
      <vt:lpstr>How to define “knowledge soundness” and “zero knowledge”?</vt:lpstr>
      <vt:lpstr>Definitions:  (1) knowledge sound</vt:lpstr>
      <vt:lpstr>Definitions:  (1) knowledge sound  (simplified)</vt:lpstr>
      <vt:lpstr>Definitions:  (2) Zero knowledge</vt:lpstr>
      <vt:lpstr>Definitions:  (2) Zero knowledge (simplified)</vt:lpstr>
      <vt:lpstr>Definitions:  (2) Zero knowledge (simplified)</vt:lpstr>
      <vt:lpstr>How to build a zk-SNARK?</vt:lpstr>
      <vt:lpstr>Applications of SNARKs: (1)  Tornado cash:   a zk-based mixer</vt:lpstr>
      <vt:lpstr>Tornado Cash:  a ZK-mixer</vt:lpstr>
      <vt:lpstr>The tornado cash contract   (simplified)</vt:lpstr>
      <vt:lpstr>Tornado cash: deposit     (simplified)</vt:lpstr>
      <vt:lpstr>Tornado cash: deposit     (simplified)</vt:lpstr>
      <vt:lpstr>Tornado cash: deposit     (simplified)</vt:lpstr>
      <vt:lpstr>Tornado cash: deposit     (simplified)</vt:lpstr>
      <vt:lpstr>Tornado cash: withdrawal     (simplified)</vt:lpstr>
      <vt:lpstr>Tornado cash: withdrawal     (simplified)</vt:lpstr>
      <vt:lpstr>Tornado cash: withdrawal     (simplified)</vt:lpstr>
      <vt:lpstr>Tornado cash: withdrawal     (simplified)</vt:lpstr>
      <vt:lpstr>Tornado cash: withdrawal     (simplified)</vt:lpstr>
      <vt:lpstr>Who pays the withdrawal gas fee?</vt:lpstr>
      <vt:lpstr>Tornado Cash:  the UI</vt:lpstr>
      <vt:lpstr>Tornado trouble … U.S. sanctions</vt:lpstr>
      <vt:lpstr>Sanctions</vt:lpstr>
      <vt:lpstr>Designing a compliant Tornado??</vt:lpstr>
      <vt:lpstr>Designing a compliant Tornado??</vt:lpstr>
      <vt:lpstr>Designing a compliant Tornado??</vt:lpstr>
      <vt:lpstr>Other private Tx projects</vt:lpstr>
      <vt:lpstr>END  OF  LECTURE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Benedikt Buenz</cp:lastModifiedBy>
  <cp:revision>1286</cp:revision>
  <cp:lastPrinted>2015-09-20T23:02:57Z</cp:lastPrinted>
  <dcterms:created xsi:type="dcterms:W3CDTF">2010-10-17T19:58:05Z</dcterms:created>
  <dcterms:modified xsi:type="dcterms:W3CDTF">2024-03-25T05:33:18Z</dcterms:modified>
</cp:coreProperties>
</file>