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352" r:id="rId2"/>
    <p:sldId id="1737" r:id="rId3"/>
    <p:sldId id="1951" r:id="rId4"/>
    <p:sldId id="1976" r:id="rId5"/>
    <p:sldId id="1956" r:id="rId6"/>
    <p:sldId id="1959" r:id="rId7"/>
    <p:sldId id="1960" r:id="rId8"/>
    <p:sldId id="314" r:id="rId9"/>
    <p:sldId id="318" r:id="rId10"/>
    <p:sldId id="319" r:id="rId11"/>
    <p:sldId id="320" r:id="rId12"/>
    <p:sldId id="321" r:id="rId13"/>
    <p:sldId id="317" r:id="rId14"/>
    <p:sldId id="323" r:id="rId15"/>
    <p:sldId id="324" r:id="rId16"/>
    <p:sldId id="325" r:id="rId17"/>
    <p:sldId id="327" r:id="rId18"/>
    <p:sldId id="326" r:id="rId19"/>
    <p:sldId id="329" r:id="rId20"/>
    <p:sldId id="332" r:id="rId21"/>
    <p:sldId id="335" r:id="rId22"/>
    <p:sldId id="340" r:id="rId23"/>
    <p:sldId id="341" r:id="rId24"/>
    <p:sldId id="342" r:id="rId25"/>
    <p:sldId id="344" r:id="rId26"/>
    <p:sldId id="354" r:id="rId27"/>
    <p:sldId id="405" r:id="rId28"/>
    <p:sldId id="353" r:id="rId29"/>
    <p:sldId id="358" r:id="rId30"/>
    <p:sldId id="361" r:id="rId31"/>
    <p:sldId id="362" r:id="rId32"/>
    <p:sldId id="363" r:id="rId33"/>
    <p:sldId id="364" r:id="rId34"/>
    <p:sldId id="365" r:id="rId35"/>
    <p:sldId id="1970" r:id="rId36"/>
    <p:sldId id="1972" r:id="rId37"/>
    <p:sldId id="1669" r:id="rId38"/>
    <p:sldId id="1676" r:id="rId39"/>
    <p:sldId id="1677" r:id="rId40"/>
    <p:sldId id="1681" r:id="rId41"/>
    <p:sldId id="1685" r:id="rId42"/>
    <p:sldId id="1686" r:id="rId43"/>
    <p:sldId id="1687" r:id="rId44"/>
    <p:sldId id="1688" r:id="rId45"/>
    <p:sldId id="1689" r:id="rId46"/>
    <p:sldId id="1690" r:id="rId47"/>
    <p:sldId id="1682" r:id="rId48"/>
    <p:sldId id="1670" r:id="rId49"/>
    <p:sldId id="1691" r:id="rId50"/>
    <p:sldId id="1692" r:id="rId51"/>
    <p:sldId id="1978" r:id="rId52"/>
    <p:sldId id="1979" r:id="rId53"/>
    <p:sldId id="1980" r:id="rId54"/>
    <p:sldId id="1981" r:id="rId55"/>
    <p:sldId id="1633" r:id="rId56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181818"/>
    <a:srgbClr val="9A0000"/>
    <a:srgbClr val="3025FF"/>
    <a:srgbClr val="AD0000"/>
    <a:srgbClr val="96060B"/>
    <a:srgbClr val="CAC9CA"/>
    <a:srgbClr val="848384"/>
    <a:srgbClr val="353535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4" autoAdjust="0"/>
    <p:restoredTop sz="87185" autoAdjust="0"/>
  </p:normalViewPr>
  <p:slideViewPr>
    <p:cSldViewPr snapToGrid="0">
      <p:cViewPr>
        <p:scale>
          <a:sx n="140" d="100"/>
          <a:sy n="140" d="100"/>
        </p:scale>
        <p:origin x="88" y="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6" d="100"/>
          <a:sy n="126" d="100"/>
        </p:scale>
        <p:origin x="2448" y="1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3/10/24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98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81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255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93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5835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098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8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211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805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795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28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107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404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500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310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045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31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 Bitcoin do I own?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85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Threshold signatures in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4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pre-initialized wallet purchased on eBay.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65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trezor</a:t>
            </a:r>
            <a:r>
              <a:rPr lang="en-US" dirty="0"/>
              <a:t>/python-mnemonic/blob/master/mnemonic/wordlist/</a:t>
            </a:r>
            <a:r>
              <a:rPr lang="en-US" dirty="0" err="1"/>
              <a:t>english.txt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806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pre-initialized wallet purchased on eBay.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1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15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wallet:  hierarchical deterministic wallet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94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base58:   62 – 4 = 58.    </a:t>
            </a:r>
            <a:r>
              <a:rPr lang="en-US" dirty="0" err="1"/>
              <a:t>Javascript</a:t>
            </a:r>
            <a:r>
              <a:rPr lang="en-US" dirty="0"/>
              <a:t> that generated secret key can easily steal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53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Vault is used when need to reconstruct K0 and move funds out of cold storage.   Otherwise, K0 is split into shares all over the world.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472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13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7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31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74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20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3/10/24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21.png"/><Relationship Id="rId4" Type="http://schemas.openxmlformats.org/officeDocument/2006/relationships/image" Target="../media/image2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24.jpeg"/><Relationship Id="rId9" Type="http://schemas.openxmlformats.org/officeDocument/2006/relationships/image" Target="../media/image20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82" y="1558586"/>
            <a:ext cx="8502354" cy="1311032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dirty="0" err="1"/>
              <a:t>PoW</a:t>
            </a:r>
            <a:r>
              <a:rPr lang="en-US" dirty="0"/>
              <a:t> light clients</a:t>
            </a:r>
            <a:br>
              <a:rPr lang="en-US" dirty="0"/>
            </a:br>
            <a:r>
              <a:rPr lang="en-US" dirty="0"/>
              <a:t>and threshold signatures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110311"/>
            <a:ext cx="9143999" cy="12235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Benedikt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York University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135209-BD31-5946-A1AE-6D4B7B52D381}"/>
              </a:ext>
            </a:extLst>
          </p:cNvPr>
          <p:cNvGrpSpPr/>
          <p:nvPr/>
        </p:nvGrpSpPr>
        <p:grpSpPr>
          <a:xfrm>
            <a:off x="1503119" y="207519"/>
            <a:ext cx="6269280" cy="999588"/>
            <a:chOff x="479862" y="185646"/>
            <a:chExt cx="6269280" cy="999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6EC6456-65FF-AE4F-BF1C-E2E0C33D64E8}"/>
                </a:ext>
              </a:extLst>
            </p:cNvPr>
            <p:cNvSpPr txBox="1"/>
            <p:nvPr/>
          </p:nvSpPr>
          <p:spPr>
            <a:xfrm>
              <a:off x="2066456" y="185646"/>
              <a:ext cx="2727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>
                  <a:effectLst/>
                  <a:latin typeface="Roboto" panose="02000000000000000000" pitchFamily="2" charset="0"/>
                </a:rPr>
                <a:t>CSCI-GA </a:t>
              </a:r>
              <a:r>
                <a:rPr lang="en-US" dirty="0"/>
                <a:t>3033-107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182417-0D84-1647-8BC9-3591C6CAE862}"/>
                </a:ext>
              </a:extLst>
            </p:cNvPr>
            <p:cNvSpPr txBox="1"/>
            <p:nvPr/>
          </p:nvSpPr>
          <p:spPr>
            <a:xfrm>
              <a:off x="479862" y="723569"/>
              <a:ext cx="6269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https://</a:t>
              </a:r>
              <a:r>
                <a:rPr lang="en-US" b="1" dirty="0" err="1">
                  <a:latin typeface="+mn-lt"/>
                </a:rPr>
                <a:t>brightspace.nyu.edu</a:t>
              </a:r>
              <a:r>
                <a:rPr lang="en-US" b="1" dirty="0">
                  <a:latin typeface="+mn-lt"/>
                </a:rPr>
                <a:t>/d2l/home/353819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020424" y="162009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mrkl_root: 	H(  )</a:t>
            </a:r>
          </a:p>
        </p:txBody>
      </p:sp>
      <p:sp>
        <p:nvSpPr>
          <p:cNvPr id="181" name="Shape 181"/>
          <p:cNvSpPr/>
          <p:nvPr/>
        </p:nvSpPr>
        <p:spPr>
          <a:xfrm>
            <a:off x="4020424" y="1296783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prev:		H(  )</a:t>
            </a:r>
          </a:p>
        </p:txBody>
      </p:sp>
      <p:sp>
        <p:nvSpPr>
          <p:cNvPr id="182" name="Shape 182"/>
          <p:cNvSpPr/>
          <p:nvPr/>
        </p:nvSpPr>
        <p:spPr>
          <a:xfrm>
            <a:off x="1276453" y="162700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mrkl_root: 	H(  )</a:t>
            </a:r>
          </a:p>
        </p:txBody>
      </p:sp>
      <p:sp>
        <p:nvSpPr>
          <p:cNvPr id="183" name="Shape 183"/>
          <p:cNvSpPr/>
          <p:nvPr/>
        </p:nvSpPr>
        <p:spPr>
          <a:xfrm>
            <a:off x="1276453" y="2261092"/>
            <a:ext cx="2085731" cy="323329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</a:t>
            </a:r>
          </a:p>
        </p:txBody>
      </p:sp>
      <p:sp>
        <p:nvSpPr>
          <p:cNvPr id="184" name="Shape 184"/>
          <p:cNvSpPr/>
          <p:nvPr/>
        </p:nvSpPr>
        <p:spPr>
          <a:xfrm>
            <a:off x="1276453" y="1937777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0x7a83</a:t>
            </a:r>
          </a:p>
        </p:txBody>
      </p:sp>
      <p:sp>
        <p:nvSpPr>
          <p:cNvPr id="185" name="Shape 185"/>
          <p:cNvSpPr/>
          <p:nvPr/>
        </p:nvSpPr>
        <p:spPr>
          <a:xfrm>
            <a:off x="1276453" y="1303693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prev:		H(  )</a:t>
            </a:r>
          </a:p>
        </p:txBody>
      </p:sp>
      <p:sp>
        <p:nvSpPr>
          <p:cNvPr id="186" name="Shape 186"/>
          <p:cNvSpPr/>
          <p:nvPr/>
        </p:nvSpPr>
        <p:spPr>
          <a:xfrm>
            <a:off x="4020424" y="2254181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187" name="Shape 187"/>
          <p:cNvSpPr/>
          <p:nvPr/>
        </p:nvSpPr>
        <p:spPr>
          <a:xfrm>
            <a:off x="4020424" y="225416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0x3485...</a:t>
            </a:r>
          </a:p>
        </p:txBody>
      </p:sp>
      <p:sp>
        <p:nvSpPr>
          <p:cNvPr id="188" name="Shape 188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0x6a1f...</a:t>
            </a:r>
          </a:p>
        </p:txBody>
      </p:sp>
      <p:sp>
        <p:nvSpPr>
          <p:cNvPr id="189" name="Shape 189"/>
          <p:cNvSpPr/>
          <p:nvPr/>
        </p:nvSpPr>
        <p:spPr>
          <a:xfrm>
            <a:off x="4020424" y="193086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190" name="Shape 190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191" name="Shape 191"/>
          <p:cNvSpPr/>
          <p:nvPr/>
        </p:nvSpPr>
        <p:spPr>
          <a:xfrm>
            <a:off x="4020424" y="2247111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0xc9c8...</a:t>
            </a:r>
          </a:p>
        </p:txBody>
      </p:sp>
      <p:sp>
        <p:nvSpPr>
          <p:cNvPr id="192" name="Shape 192"/>
          <p:cNvSpPr/>
          <p:nvPr/>
        </p:nvSpPr>
        <p:spPr>
          <a:xfrm>
            <a:off x="4020424" y="1923808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0x0002...</a:t>
            </a:r>
          </a:p>
        </p:txBody>
      </p:sp>
      <p:sp>
        <p:nvSpPr>
          <p:cNvPr id="193" name="Shape 193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0x300c...</a:t>
            </a:r>
          </a:p>
        </p:txBody>
      </p:sp>
      <p:sp>
        <p:nvSpPr>
          <p:cNvPr id="194" name="Shape 194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0xffff...</a:t>
            </a:r>
          </a:p>
        </p:txBody>
      </p:sp>
      <p:sp>
        <p:nvSpPr>
          <p:cNvPr id="195" name="Shape 195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196" name="Shape 196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197" name="Shape 197"/>
          <p:cNvSpPr/>
          <p:nvPr/>
        </p:nvSpPr>
        <p:spPr>
          <a:xfrm>
            <a:off x="4020424" y="223821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0xd0c7...</a:t>
            </a:r>
          </a:p>
        </p:txBody>
      </p:sp>
      <p:sp>
        <p:nvSpPr>
          <p:cNvPr id="198" name="Shape 198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199" name="Shape 199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0x0224...</a:t>
            </a:r>
          </a:p>
        </p:txBody>
      </p:sp>
      <p:sp>
        <p:nvSpPr>
          <p:cNvPr id="200" name="Shape 200"/>
          <p:cNvSpPr/>
          <p:nvPr/>
        </p:nvSpPr>
        <p:spPr>
          <a:xfrm>
            <a:off x="4020424" y="2247111"/>
            <a:ext cx="2085731" cy="323329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01" name="Shape 201"/>
          <p:cNvSpPr/>
          <p:nvPr/>
        </p:nvSpPr>
        <p:spPr>
          <a:xfrm>
            <a:off x="4020424" y="1923808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0xf77e...</a:t>
            </a:r>
          </a:p>
        </p:txBody>
      </p:sp>
      <p:sp>
        <p:nvSpPr>
          <p:cNvPr id="202" name="Shape 202"/>
          <p:cNvSpPr/>
          <p:nvPr/>
        </p:nvSpPr>
        <p:spPr>
          <a:xfrm>
            <a:off x="6106164" y="1217852"/>
            <a:ext cx="2182066" cy="7324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3" name="Shape 203"/>
          <p:cNvSpPr/>
          <p:nvPr/>
        </p:nvSpPr>
        <p:spPr>
          <a:xfrm>
            <a:off x="637504" y="1184855"/>
            <a:ext cx="2182066" cy="7324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" name="Shape 204"/>
          <p:cNvSpPr/>
          <p:nvPr/>
        </p:nvSpPr>
        <p:spPr>
          <a:xfrm>
            <a:off x="6690145" y="162700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mrkl_root: 	H(  )</a:t>
            </a:r>
          </a:p>
        </p:txBody>
      </p:sp>
      <p:sp>
        <p:nvSpPr>
          <p:cNvPr id="205" name="Shape 205"/>
          <p:cNvSpPr/>
          <p:nvPr/>
        </p:nvSpPr>
        <p:spPr>
          <a:xfrm>
            <a:off x="6690145" y="1303693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prev:		H(  )</a:t>
            </a:r>
          </a:p>
        </p:txBody>
      </p:sp>
      <p:sp>
        <p:nvSpPr>
          <p:cNvPr id="206" name="Shape 206"/>
          <p:cNvSpPr/>
          <p:nvPr/>
        </p:nvSpPr>
        <p:spPr>
          <a:xfrm>
            <a:off x="6690145" y="2261092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207" name="Shape 207"/>
          <p:cNvSpPr/>
          <p:nvPr/>
        </p:nvSpPr>
        <p:spPr>
          <a:xfrm>
            <a:off x="6690145" y="226107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0x3485...</a:t>
            </a:r>
          </a:p>
        </p:txBody>
      </p:sp>
      <p:sp>
        <p:nvSpPr>
          <p:cNvPr id="208" name="Shape 208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0x6a1f...</a:t>
            </a:r>
          </a:p>
        </p:txBody>
      </p:sp>
      <p:sp>
        <p:nvSpPr>
          <p:cNvPr id="209" name="Shape 209"/>
          <p:cNvSpPr/>
          <p:nvPr/>
        </p:nvSpPr>
        <p:spPr>
          <a:xfrm>
            <a:off x="6690145" y="1937777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10" name="Shape 210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211" name="Shape 211"/>
          <p:cNvSpPr/>
          <p:nvPr/>
        </p:nvSpPr>
        <p:spPr>
          <a:xfrm>
            <a:off x="6690145" y="2254021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0xc9c8...</a:t>
            </a:r>
          </a:p>
        </p:txBody>
      </p:sp>
      <p:sp>
        <p:nvSpPr>
          <p:cNvPr id="212" name="Shape 212"/>
          <p:cNvSpPr/>
          <p:nvPr/>
        </p:nvSpPr>
        <p:spPr>
          <a:xfrm>
            <a:off x="6690145" y="193071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0x0002...</a:t>
            </a:r>
          </a:p>
        </p:txBody>
      </p:sp>
      <p:sp>
        <p:nvSpPr>
          <p:cNvPr id="213" name="Shape 213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0x300c...</a:t>
            </a:r>
          </a:p>
        </p:txBody>
      </p:sp>
      <p:sp>
        <p:nvSpPr>
          <p:cNvPr id="214" name="Shape 214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0xffff...</a:t>
            </a:r>
          </a:p>
        </p:txBody>
      </p:sp>
      <p:sp>
        <p:nvSpPr>
          <p:cNvPr id="215" name="Shape 215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216" name="Shape 216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17" name="Shape 217"/>
          <p:cNvSpPr/>
          <p:nvPr/>
        </p:nvSpPr>
        <p:spPr>
          <a:xfrm>
            <a:off x="6690145" y="224512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0xd0c7...</a:t>
            </a:r>
          </a:p>
        </p:txBody>
      </p:sp>
      <p:sp>
        <p:nvSpPr>
          <p:cNvPr id="218" name="Shape 218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219" name="Shape 219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0x0224...</a:t>
            </a:r>
          </a:p>
        </p:txBody>
      </p:sp>
      <p:sp>
        <p:nvSpPr>
          <p:cNvPr id="220" name="Shape 220"/>
          <p:cNvSpPr/>
          <p:nvPr/>
        </p:nvSpPr>
        <p:spPr>
          <a:xfrm>
            <a:off x="6690145" y="2254021"/>
            <a:ext cx="2085731" cy="323329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21" name="Shape 221"/>
          <p:cNvSpPr/>
          <p:nvPr/>
        </p:nvSpPr>
        <p:spPr>
          <a:xfrm>
            <a:off x="6690145" y="193071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0xf77e...</a:t>
            </a:r>
          </a:p>
        </p:txBody>
      </p:sp>
      <p:sp>
        <p:nvSpPr>
          <p:cNvPr id="222" name="Shape 222"/>
          <p:cNvSpPr/>
          <p:nvPr/>
        </p:nvSpPr>
        <p:spPr>
          <a:xfrm>
            <a:off x="3390098" y="1191779"/>
            <a:ext cx="2182066" cy="7324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3" name="Shape 223"/>
          <p:cNvSpPr/>
          <p:nvPr/>
        </p:nvSpPr>
        <p:spPr>
          <a:xfrm>
            <a:off x="3962963" y="1254974"/>
            <a:ext cx="2206481" cy="1392629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cxnSp>
        <p:nvCxnSpPr>
          <p:cNvPr id="224" name="Shape 224"/>
          <p:cNvCxnSpPr/>
          <p:nvPr/>
        </p:nvCxnSpPr>
        <p:spPr>
          <a:xfrm>
            <a:off x="5000853" y="2647603"/>
            <a:ext cx="7713" cy="278654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5" name="Shape 225"/>
          <p:cNvSpPr/>
          <p:nvPr/>
        </p:nvSpPr>
        <p:spPr>
          <a:xfrm>
            <a:off x="1235781" y="1254974"/>
            <a:ext cx="2206481" cy="1392629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26" name="Shape 226"/>
          <p:cNvSpPr/>
          <p:nvPr/>
        </p:nvSpPr>
        <p:spPr>
          <a:xfrm>
            <a:off x="6629770" y="1254974"/>
            <a:ext cx="2206481" cy="1392629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27" name="Shape 227"/>
          <p:cNvSpPr txBox="1"/>
          <p:nvPr/>
        </p:nvSpPr>
        <p:spPr>
          <a:xfrm>
            <a:off x="876213" y="3638186"/>
            <a:ext cx="8151691" cy="732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b="1" dirty="0">
                <a:solidFill>
                  <a:srgbClr val="222222"/>
                </a:solidFill>
                <a:highlight>
                  <a:srgbClr val="FFFFFF"/>
                </a:highlight>
              </a:rPr>
              <a:t>≤ </a:t>
            </a: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00000000000000001FB893000000000000000000000000000000000000000000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637504" y="4471258"/>
            <a:ext cx="3759454" cy="4329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latin typeface="Trebuchet MS"/>
                <a:ea typeface="Trebuchet MS"/>
                <a:cs typeface="Trebuchet MS"/>
                <a:sym typeface="Trebuchet MS"/>
              </a:rPr>
              <a:t>70+ leading zeroes required</a:t>
            </a:r>
          </a:p>
        </p:txBody>
      </p:sp>
      <p:sp>
        <p:nvSpPr>
          <p:cNvPr id="229" name="Shape 229"/>
          <p:cNvSpPr/>
          <p:nvPr/>
        </p:nvSpPr>
        <p:spPr>
          <a:xfrm rot="16200000">
            <a:off x="1836630" y="3464602"/>
            <a:ext cx="286046" cy="182587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30" name="Shape 230"/>
          <p:cNvSpPr/>
          <p:nvPr/>
        </p:nvSpPr>
        <p:spPr>
          <a:xfrm>
            <a:off x="4662950" y="2897827"/>
            <a:ext cx="675828" cy="49013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/>
              <a:t>Hash</a:t>
            </a:r>
          </a:p>
        </p:txBody>
      </p:sp>
      <p:cxnSp>
        <p:nvCxnSpPr>
          <p:cNvPr id="231" name="Shape 231"/>
          <p:cNvCxnSpPr>
            <a:stCxn id="230" idx="2"/>
          </p:cNvCxnSpPr>
          <p:nvPr/>
        </p:nvCxnSpPr>
        <p:spPr>
          <a:xfrm>
            <a:off x="5000864" y="3387963"/>
            <a:ext cx="23671" cy="435819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" name="Rectangle 59"/>
          <p:cNvSpPr/>
          <p:nvPr/>
        </p:nvSpPr>
        <p:spPr>
          <a:xfrm>
            <a:off x="3934972" y="4554782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✅ 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7020" y="1753111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✅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7C9C58-DBF7-4B49-BB46-5C5B1A67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Validity of a Block Header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88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7591"/>
    </mc:Choice>
    <mc:Fallback xmlns="">
      <p:transition advTm="57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  <p:bldP spid="228" grpId="0"/>
      <p:bldP spid="229" grpId="0" animBg="1"/>
      <p:bldP spid="230" grpId="0" animBg="1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4" y="1871342"/>
            <a:ext cx="1487406" cy="14690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52474" y="2770770"/>
            <a:ext cx="1035763" cy="1666307"/>
            <a:chOff x="5849377" y="2153013"/>
            <a:chExt cx="1769149" cy="2586298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9377" y="2951727"/>
              <a:ext cx="1769149" cy="1787584"/>
            </a:xfrm>
            <a:prstGeom prst="rect">
              <a:avLst/>
            </a:prstGeom>
          </p:spPr>
        </p:pic>
        <p:pic>
          <p:nvPicPr>
            <p:cNvPr id="62" name="Shape 1084"/>
            <p:cNvPicPr preferRelativeResize="0"/>
            <p:nvPr/>
          </p:nvPicPr>
          <p:blipFill rotWithShape="1">
            <a:blip r:embed="rId6">
              <a:alphaModFix/>
            </a:blip>
            <a:srcRect r="75883"/>
            <a:stretch/>
          </p:blipFill>
          <p:spPr>
            <a:xfrm>
              <a:off x="5849377" y="2153013"/>
              <a:ext cx="449707" cy="2042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1084"/>
            <p:cNvPicPr preferRelativeResize="0"/>
            <p:nvPr/>
          </p:nvPicPr>
          <p:blipFill rotWithShape="1">
            <a:blip r:embed="rId6">
              <a:alphaModFix/>
            </a:blip>
            <a:srcRect r="75883"/>
            <a:stretch/>
          </p:blipFill>
          <p:spPr>
            <a:xfrm flipH="1">
              <a:off x="7176816" y="2153013"/>
              <a:ext cx="441710" cy="2042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74" y="650986"/>
            <a:ext cx="1035763" cy="1186554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5324608" y="3494174"/>
            <a:ext cx="2750338" cy="734096"/>
            <a:chOff x="2419690" y="974688"/>
            <a:chExt cx="2750338" cy="734096"/>
          </a:xfrm>
          <a:solidFill>
            <a:schemeClr val="accent2"/>
          </a:solidFill>
        </p:grpSpPr>
        <p:sp>
          <p:nvSpPr>
            <p:cNvPr id="90" name="Rectangle 89"/>
            <p:cNvSpPr/>
            <p:nvPr/>
          </p:nvSpPr>
          <p:spPr>
            <a:xfrm>
              <a:off x="2419690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465467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435933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93" name="Straight Arrow Connector 92"/>
            <p:cNvCxnSpPr>
              <a:stCxn id="91" idx="3"/>
            </p:cNvCxnSpPr>
            <p:nvPr/>
          </p:nvCxnSpPr>
          <p:spPr>
            <a:xfrm>
              <a:off x="3153785" y="1341736"/>
              <a:ext cx="3116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199562" y="1341736"/>
              <a:ext cx="2363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</p:grpSp>
      <p:sp>
        <p:nvSpPr>
          <p:cNvPr id="13" name="Rectangular Callout 12"/>
          <p:cNvSpPr/>
          <p:nvPr/>
        </p:nvSpPr>
        <p:spPr>
          <a:xfrm>
            <a:off x="2422129" y="866201"/>
            <a:ext cx="1387879" cy="623096"/>
          </a:xfrm>
          <a:prstGeom prst="wedgeRectCallout">
            <a:avLst>
              <a:gd name="adj1" fmla="val 79931"/>
              <a:gd name="adj2" fmla="val 804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is the blockchain</a:t>
            </a:r>
          </a:p>
        </p:txBody>
      </p:sp>
      <p:sp>
        <p:nvSpPr>
          <p:cNvPr id="108" name="Rectangular Callout 107"/>
          <p:cNvSpPr/>
          <p:nvPr/>
        </p:nvSpPr>
        <p:spPr>
          <a:xfrm>
            <a:off x="2422129" y="3291625"/>
            <a:ext cx="1583578" cy="624599"/>
          </a:xfrm>
          <a:prstGeom prst="wedgeRectCallout">
            <a:avLst>
              <a:gd name="adj1" fmla="val 60671"/>
              <a:gd name="adj2" fmla="val 946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No this is the blockchain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39981" y="879686"/>
            <a:ext cx="6825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Apple Color Emoji" charset="0"/>
              </a:rPr>
              <a:t>❓</a:t>
            </a:r>
            <a:endParaRPr lang="en-US" sz="5400" dirty="0">
              <a:effectLst/>
              <a:latin typeface="Apple Color Emoji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24608" y="866201"/>
            <a:ext cx="3720804" cy="734096"/>
            <a:chOff x="5324608" y="866201"/>
            <a:chExt cx="3720804" cy="734096"/>
          </a:xfrm>
        </p:grpSpPr>
        <p:grpSp>
          <p:nvGrpSpPr>
            <p:cNvPr id="17" name="Group 16"/>
            <p:cNvGrpSpPr/>
            <p:nvPr/>
          </p:nvGrpSpPr>
          <p:grpSpPr>
            <a:xfrm>
              <a:off x="5324608" y="866201"/>
              <a:ext cx="3720804" cy="734096"/>
              <a:chOff x="5324608" y="866201"/>
              <a:chExt cx="3720804" cy="73409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324608" y="866201"/>
                <a:ext cx="2750338" cy="734096"/>
                <a:chOff x="2419690" y="974688"/>
                <a:chExt cx="2750338" cy="734096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2419690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3465467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4435933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Arrow Connector 5"/>
                <p:cNvCxnSpPr>
                  <a:stCxn id="4" idx="3"/>
                  <a:endCxn id="77" idx="1"/>
                </p:cNvCxnSpPr>
                <p:nvPr/>
              </p:nvCxnSpPr>
              <p:spPr>
                <a:xfrm>
                  <a:off x="3153785" y="1341736"/>
                  <a:ext cx="31168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>
                  <a:stCxn id="77" idx="3"/>
                  <a:endCxn id="79" idx="1"/>
                </p:cNvCxnSpPr>
                <p:nvPr/>
              </p:nvCxnSpPr>
              <p:spPr>
                <a:xfrm>
                  <a:off x="4199562" y="1341736"/>
                  <a:ext cx="23637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Rectangle 109"/>
              <p:cNvSpPr/>
              <p:nvPr/>
            </p:nvSpPr>
            <p:spPr>
              <a:xfrm>
                <a:off x="8311317" y="866201"/>
                <a:ext cx="734095" cy="7340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1" name="Straight Arrow Connector 110"/>
            <p:cNvCxnSpPr>
              <a:stCxn id="79" idx="3"/>
              <a:endCxn id="110" idx="1"/>
            </p:cNvCxnSpPr>
            <p:nvPr/>
          </p:nvCxnSpPr>
          <p:spPr>
            <a:xfrm>
              <a:off x="8074946" y="1233249"/>
              <a:ext cx="2363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86B5111-0DC8-6D46-A5DF-AD26CD71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Valid Blockchains?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78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515"/>
    </mc:Choice>
    <mc:Fallback xmlns="">
      <p:transition advTm="27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4" y="1871342"/>
            <a:ext cx="1487406" cy="1469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2901" y="958550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Apple Color Emoji" charset="0"/>
              </a:rPr>
              <a:t>❗️</a:t>
            </a:r>
            <a:endParaRPr lang="en-US" sz="6600" dirty="0">
              <a:effectLst/>
              <a:latin typeface="Apple Color Emoji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52474" y="2770770"/>
            <a:ext cx="1035763" cy="1666307"/>
            <a:chOff x="5849377" y="2153013"/>
            <a:chExt cx="1769149" cy="258629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9377" y="2951727"/>
              <a:ext cx="1769149" cy="1787584"/>
            </a:xfrm>
            <a:prstGeom prst="rect">
              <a:avLst/>
            </a:prstGeom>
          </p:spPr>
        </p:pic>
        <p:pic>
          <p:nvPicPr>
            <p:cNvPr id="27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>
              <a:off x="5849377" y="2153013"/>
              <a:ext cx="449707" cy="2042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 flipH="1">
              <a:off x="7176816" y="2153013"/>
              <a:ext cx="441710" cy="2042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74" y="650986"/>
            <a:ext cx="1035763" cy="118655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324608" y="3494174"/>
            <a:ext cx="2750338" cy="734096"/>
            <a:chOff x="2419690" y="974688"/>
            <a:chExt cx="2750338" cy="734096"/>
          </a:xfrm>
          <a:solidFill>
            <a:schemeClr val="accent2"/>
          </a:solidFill>
        </p:grpSpPr>
        <p:sp>
          <p:nvSpPr>
            <p:cNvPr id="31" name="Rectangle 30"/>
            <p:cNvSpPr/>
            <p:nvPr/>
          </p:nvSpPr>
          <p:spPr>
            <a:xfrm>
              <a:off x="2419690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65467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35933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153785" y="1341736"/>
              <a:ext cx="3116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199562" y="1341736"/>
              <a:ext cx="2363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324608" y="866201"/>
            <a:ext cx="3720804" cy="734096"/>
            <a:chOff x="5324608" y="866201"/>
            <a:chExt cx="3720804" cy="734096"/>
          </a:xfrm>
        </p:grpSpPr>
        <p:grpSp>
          <p:nvGrpSpPr>
            <p:cNvPr id="37" name="Group 36"/>
            <p:cNvGrpSpPr/>
            <p:nvPr/>
          </p:nvGrpSpPr>
          <p:grpSpPr>
            <a:xfrm>
              <a:off x="5324608" y="866201"/>
              <a:ext cx="3720804" cy="734096"/>
              <a:chOff x="5324608" y="866201"/>
              <a:chExt cx="3720804" cy="73409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324608" y="866201"/>
                <a:ext cx="2750338" cy="734096"/>
                <a:chOff x="2419690" y="974688"/>
                <a:chExt cx="2750338" cy="734096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419690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465467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4435933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Arrow Connector 43"/>
                <p:cNvCxnSpPr>
                  <a:stCxn id="27" idx="3"/>
                </p:cNvCxnSpPr>
                <p:nvPr/>
              </p:nvCxnSpPr>
              <p:spPr>
                <a:xfrm>
                  <a:off x="3153785" y="1341736"/>
                  <a:ext cx="31168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4199562" y="1341736"/>
                  <a:ext cx="23637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ectangle 39"/>
              <p:cNvSpPr/>
              <p:nvPr/>
            </p:nvSpPr>
            <p:spPr>
              <a:xfrm>
                <a:off x="8311317" y="866201"/>
                <a:ext cx="734095" cy="7340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>
              <a:off x="8074946" y="1233249"/>
              <a:ext cx="2363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92619" y="3606080"/>
            <a:ext cx="3164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the longest chain!</a:t>
            </a:r>
          </a:p>
          <a:p>
            <a:r>
              <a:rPr lang="en-US" sz="2400" dirty="0"/>
              <a:t>Harder to produce.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BB5BC9-73C9-204B-8C2A-E08A5111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Longest Chain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681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890"/>
    </mc:Choice>
    <mc:Fallback xmlns="">
      <p:transition advTm="358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4319179" y="1405393"/>
            <a:ext cx="1344300" cy="702000"/>
            <a:chOff x="5333050" y="2139900"/>
            <a:chExt cx="1344300" cy="702000"/>
          </a:xfrm>
        </p:grpSpPr>
        <p:sp>
          <p:nvSpPr>
            <p:cNvPr id="146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3330379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9" name="Shape 149"/>
          <p:cNvGrpSpPr/>
          <p:nvPr/>
        </p:nvGrpSpPr>
        <p:grpSpPr>
          <a:xfrm>
            <a:off x="1986079" y="1454618"/>
            <a:ext cx="1344300" cy="702000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978354" y="1291746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53" name="Shape 153"/>
          <p:cNvGrpSpPr/>
          <p:nvPr/>
        </p:nvGrpSpPr>
        <p:grpSpPr>
          <a:xfrm>
            <a:off x="6671204" y="1405393"/>
            <a:ext cx="1344300" cy="702000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6" name="Shape 156"/>
          <p:cNvSpPr/>
          <p:nvPr/>
        </p:nvSpPr>
        <p:spPr>
          <a:xfrm>
            <a:off x="5682404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1" name="Shape 171"/>
          <p:cNvSpPr/>
          <p:nvPr/>
        </p:nvSpPr>
        <p:spPr>
          <a:xfrm>
            <a:off x="711779" y="1145218"/>
            <a:ext cx="7785600" cy="1163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948880" y="2006231"/>
            <a:ext cx="5548574" cy="2814287"/>
            <a:chOff x="2521176" y="2272538"/>
            <a:chExt cx="5548574" cy="2814287"/>
          </a:xfrm>
        </p:grpSpPr>
        <p:cxnSp>
          <p:nvCxnSpPr>
            <p:cNvPr id="162" name="Shape 162"/>
            <p:cNvCxnSpPr/>
            <p:nvPr/>
          </p:nvCxnSpPr>
          <p:spPr>
            <a:xfrm flipH="1">
              <a:off x="4980475" y="2272538"/>
              <a:ext cx="44400" cy="586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72" name="Shape 172"/>
            <p:cNvSpPr/>
            <p:nvPr/>
          </p:nvSpPr>
          <p:spPr>
            <a:xfrm>
              <a:off x="2521250" y="2761225"/>
              <a:ext cx="5548500" cy="2325600"/>
            </a:xfrm>
            <a:prstGeom prst="rect">
              <a:avLst/>
            </a:prstGeom>
            <a:noFill/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521176" y="2858738"/>
              <a:ext cx="5363448" cy="2134837"/>
              <a:chOff x="2521176" y="2858738"/>
              <a:chExt cx="5363448" cy="2134837"/>
            </a:xfrm>
          </p:grpSpPr>
          <p:sp>
            <p:nvSpPr>
              <p:cNvPr id="157" name="Shape 157"/>
              <p:cNvSpPr txBox="1"/>
              <p:nvPr/>
            </p:nvSpPr>
            <p:spPr>
              <a:xfrm>
                <a:off x="4332300" y="2858738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8" name="Shape 158"/>
              <p:cNvSpPr txBox="1"/>
              <p:nvPr/>
            </p:nvSpPr>
            <p:spPr>
              <a:xfrm>
                <a:off x="34804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9" name="Shape 159"/>
              <p:cNvSpPr txBox="1"/>
              <p:nvPr/>
            </p:nvSpPr>
            <p:spPr>
              <a:xfrm>
                <a:off x="54458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4111475" y="3093675"/>
                <a:ext cx="638367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5363557" y="3093675"/>
                <a:ext cx="766538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3" name="Shape 163"/>
              <p:cNvCxnSpPr>
                <a:cxnSpLocks/>
                <a:endCxn id="164" idx="0"/>
              </p:cNvCxnSpPr>
              <p:nvPr/>
            </p:nvCxnSpPr>
            <p:spPr>
              <a:xfrm flipH="1">
                <a:off x="3162325" y="4008075"/>
                <a:ext cx="745276" cy="63072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5" name="Shape 165"/>
              <p:cNvCxnSpPr>
                <a:cxnSpLocks/>
                <a:endCxn id="166" idx="0"/>
              </p:cNvCxnSpPr>
              <p:nvPr/>
            </p:nvCxnSpPr>
            <p:spPr>
              <a:xfrm flipH="1">
                <a:off x="4488850" y="3972675"/>
                <a:ext cx="57976" cy="66612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4" name="Shape 164"/>
              <p:cNvSpPr txBox="1"/>
              <p:nvPr/>
            </p:nvSpPr>
            <p:spPr>
              <a:xfrm>
                <a:off x="2521176" y="4638802"/>
                <a:ext cx="1282298" cy="354773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/>
                  <a:t>transaction</a:t>
                </a:r>
              </a:p>
            </p:txBody>
          </p:sp>
          <p:sp>
            <p:nvSpPr>
              <p:cNvPr id="166" name="Shape 166"/>
              <p:cNvSpPr txBox="1"/>
              <p:nvPr/>
            </p:nvSpPr>
            <p:spPr>
              <a:xfrm>
                <a:off x="3847701" y="4638802"/>
                <a:ext cx="1282298" cy="354773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/>
                  <a:t>transaction</a:t>
                </a:r>
              </a:p>
            </p:txBody>
          </p:sp>
          <p:cxnSp>
            <p:nvCxnSpPr>
              <p:cNvPr id="167" name="Shape 167"/>
              <p:cNvCxnSpPr>
                <a:cxnSpLocks/>
                <a:endCxn id="168" idx="0"/>
              </p:cNvCxnSpPr>
              <p:nvPr/>
            </p:nvCxnSpPr>
            <p:spPr>
              <a:xfrm flipH="1">
                <a:off x="5815375" y="3959475"/>
                <a:ext cx="88276" cy="67932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9" name="Shape 169"/>
              <p:cNvCxnSpPr>
                <a:cxnSpLocks/>
                <a:endCxn id="170" idx="0"/>
              </p:cNvCxnSpPr>
              <p:nvPr/>
            </p:nvCxnSpPr>
            <p:spPr>
              <a:xfrm>
                <a:off x="6525050" y="3986175"/>
                <a:ext cx="718425" cy="652627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8" name="Shape 168"/>
              <p:cNvSpPr txBox="1"/>
              <p:nvPr/>
            </p:nvSpPr>
            <p:spPr>
              <a:xfrm>
                <a:off x="5174226" y="4638802"/>
                <a:ext cx="1282298" cy="354773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/>
                  <a:t>transaction</a:t>
                </a:r>
              </a:p>
            </p:txBody>
          </p:sp>
          <p:sp>
            <p:nvSpPr>
              <p:cNvPr id="170" name="Shape 170"/>
              <p:cNvSpPr txBox="1"/>
              <p:nvPr/>
            </p:nvSpPr>
            <p:spPr>
              <a:xfrm>
                <a:off x="6602326" y="4638802"/>
                <a:ext cx="1282298" cy="354773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/>
                  <a:t>transaction</a:t>
                </a:r>
              </a:p>
            </p:txBody>
          </p:sp>
        </p:grpSp>
      </p:grp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x-none" sz="3200" dirty="0">
                <a:latin typeface="Arial" charset="0"/>
                <a:ea typeface="ＭＳ Ｐゴシック" charset="-128"/>
              </a:rPr>
              <a:t>Simple Payment Verifying Client </a:t>
            </a:r>
            <a:r>
              <a:rPr lang="en-US" altLang="x-none" sz="1800" dirty="0">
                <a:latin typeface="Arial" charset="0"/>
                <a:ea typeface="ＭＳ Ｐゴシック" charset="-128"/>
              </a:rPr>
              <a:t>[Satoshi’08]</a:t>
            </a:r>
            <a:endParaRPr lang="en-US" altLang="x-none" sz="3200" dirty="0">
              <a:latin typeface="Arial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13</a:t>
            </a:fld>
            <a:endParaRPr lang="en-US" altLang="x-none"/>
          </a:p>
        </p:txBody>
      </p:sp>
      <p:cxnSp>
        <p:nvCxnSpPr>
          <p:cNvPr id="5" name="Straight Connector 4"/>
          <p:cNvCxnSpPr/>
          <p:nvPr/>
        </p:nvCxnSpPr>
        <p:spPr>
          <a:xfrm>
            <a:off x="2948954" y="2494918"/>
            <a:ext cx="5548425" cy="2325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948954" y="2494918"/>
            <a:ext cx="5548426" cy="2325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711779" y="2827368"/>
            <a:ext cx="1670813" cy="1079400"/>
          </a:xfrm>
          <a:prstGeom prst="wedgeRectCallout">
            <a:avLst>
              <a:gd name="adj1" fmla="val 49311"/>
              <a:gd name="adj2" fmla="val -10215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Just store the block headers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063"/>
    </mc:Choice>
    <mc:Fallback xmlns="">
      <p:transition advTm="17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020424" y="162009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mrkl_root: 	H(  )</a:t>
            </a:r>
          </a:p>
        </p:txBody>
      </p:sp>
      <p:sp>
        <p:nvSpPr>
          <p:cNvPr id="181" name="Shape 181"/>
          <p:cNvSpPr/>
          <p:nvPr/>
        </p:nvSpPr>
        <p:spPr>
          <a:xfrm>
            <a:off x="4020424" y="1296783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prev:		H(  )</a:t>
            </a:r>
          </a:p>
        </p:txBody>
      </p:sp>
      <p:sp>
        <p:nvSpPr>
          <p:cNvPr id="182" name="Shape 182"/>
          <p:cNvSpPr/>
          <p:nvPr/>
        </p:nvSpPr>
        <p:spPr>
          <a:xfrm>
            <a:off x="1276453" y="162700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mrkl_root: 	H(  )</a:t>
            </a:r>
          </a:p>
        </p:txBody>
      </p:sp>
      <p:sp>
        <p:nvSpPr>
          <p:cNvPr id="183" name="Shape 183"/>
          <p:cNvSpPr/>
          <p:nvPr/>
        </p:nvSpPr>
        <p:spPr>
          <a:xfrm>
            <a:off x="1276453" y="2261092"/>
            <a:ext cx="2085731" cy="323329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</a:t>
            </a:r>
          </a:p>
        </p:txBody>
      </p:sp>
      <p:sp>
        <p:nvSpPr>
          <p:cNvPr id="184" name="Shape 184"/>
          <p:cNvSpPr/>
          <p:nvPr/>
        </p:nvSpPr>
        <p:spPr>
          <a:xfrm>
            <a:off x="1276453" y="1937777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0x7a83</a:t>
            </a:r>
          </a:p>
        </p:txBody>
      </p:sp>
      <p:sp>
        <p:nvSpPr>
          <p:cNvPr id="185" name="Shape 185"/>
          <p:cNvSpPr/>
          <p:nvPr/>
        </p:nvSpPr>
        <p:spPr>
          <a:xfrm>
            <a:off x="1276453" y="1303693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prev:		H(  )</a:t>
            </a:r>
          </a:p>
        </p:txBody>
      </p:sp>
      <p:sp>
        <p:nvSpPr>
          <p:cNvPr id="186" name="Shape 186"/>
          <p:cNvSpPr/>
          <p:nvPr/>
        </p:nvSpPr>
        <p:spPr>
          <a:xfrm>
            <a:off x="4020424" y="2254181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187" name="Shape 187"/>
          <p:cNvSpPr/>
          <p:nvPr/>
        </p:nvSpPr>
        <p:spPr>
          <a:xfrm>
            <a:off x="4020424" y="225416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0x3485...</a:t>
            </a:r>
          </a:p>
        </p:txBody>
      </p:sp>
      <p:sp>
        <p:nvSpPr>
          <p:cNvPr id="188" name="Shape 188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0x6a1f...</a:t>
            </a:r>
          </a:p>
        </p:txBody>
      </p:sp>
      <p:sp>
        <p:nvSpPr>
          <p:cNvPr id="189" name="Shape 189"/>
          <p:cNvSpPr/>
          <p:nvPr/>
        </p:nvSpPr>
        <p:spPr>
          <a:xfrm>
            <a:off x="4020424" y="193086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190" name="Shape 190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191" name="Shape 191"/>
          <p:cNvSpPr/>
          <p:nvPr/>
        </p:nvSpPr>
        <p:spPr>
          <a:xfrm>
            <a:off x="4020424" y="2247111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0xc9c8...</a:t>
            </a:r>
          </a:p>
        </p:txBody>
      </p:sp>
      <p:sp>
        <p:nvSpPr>
          <p:cNvPr id="192" name="Shape 192"/>
          <p:cNvSpPr/>
          <p:nvPr/>
        </p:nvSpPr>
        <p:spPr>
          <a:xfrm>
            <a:off x="4020424" y="1923808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0x0002...</a:t>
            </a:r>
          </a:p>
        </p:txBody>
      </p:sp>
      <p:sp>
        <p:nvSpPr>
          <p:cNvPr id="193" name="Shape 193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0x300c...</a:t>
            </a:r>
          </a:p>
        </p:txBody>
      </p:sp>
      <p:sp>
        <p:nvSpPr>
          <p:cNvPr id="194" name="Shape 194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0xffff...</a:t>
            </a:r>
          </a:p>
        </p:txBody>
      </p:sp>
      <p:sp>
        <p:nvSpPr>
          <p:cNvPr id="195" name="Shape 195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196" name="Shape 196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197" name="Shape 197"/>
          <p:cNvSpPr/>
          <p:nvPr/>
        </p:nvSpPr>
        <p:spPr>
          <a:xfrm>
            <a:off x="4020424" y="223821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0xd0c7...</a:t>
            </a:r>
          </a:p>
        </p:txBody>
      </p:sp>
      <p:sp>
        <p:nvSpPr>
          <p:cNvPr id="198" name="Shape 198"/>
          <p:cNvSpPr/>
          <p:nvPr/>
        </p:nvSpPr>
        <p:spPr>
          <a:xfrm>
            <a:off x="4020424" y="192379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199" name="Shape 199"/>
          <p:cNvSpPr/>
          <p:nvPr/>
        </p:nvSpPr>
        <p:spPr>
          <a:xfrm>
            <a:off x="4020424" y="224709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0x0224...</a:t>
            </a:r>
          </a:p>
        </p:txBody>
      </p:sp>
      <p:sp>
        <p:nvSpPr>
          <p:cNvPr id="200" name="Shape 200"/>
          <p:cNvSpPr/>
          <p:nvPr/>
        </p:nvSpPr>
        <p:spPr>
          <a:xfrm>
            <a:off x="4020424" y="2247111"/>
            <a:ext cx="2085731" cy="323329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01" name="Shape 201"/>
          <p:cNvSpPr/>
          <p:nvPr/>
        </p:nvSpPr>
        <p:spPr>
          <a:xfrm>
            <a:off x="4020424" y="1923808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0xf77e...</a:t>
            </a:r>
          </a:p>
        </p:txBody>
      </p:sp>
      <p:sp>
        <p:nvSpPr>
          <p:cNvPr id="202" name="Shape 202"/>
          <p:cNvSpPr/>
          <p:nvPr/>
        </p:nvSpPr>
        <p:spPr>
          <a:xfrm>
            <a:off x="6106164" y="1217852"/>
            <a:ext cx="2182066" cy="7324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3" name="Shape 203"/>
          <p:cNvSpPr/>
          <p:nvPr/>
        </p:nvSpPr>
        <p:spPr>
          <a:xfrm>
            <a:off x="637504" y="1184855"/>
            <a:ext cx="2182066" cy="7324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4" name="Shape 204"/>
          <p:cNvSpPr/>
          <p:nvPr/>
        </p:nvSpPr>
        <p:spPr>
          <a:xfrm>
            <a:off x="6690145" y="162700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mrkl_root: 	H(  )</a:t>
            </a:r>
          </a:p>
        </p:txBody>
      </p:sp>
      <p:sp>
        <p:nvSpPr>
          <p:cNvPr id="205" name="Shape 205"/>
          <p:cNvSpPr/>
          <p:nvPr/>
        </p:nvSpPr>
        <p:spPr>
          <a:xfrm>
            <a:off x="6690145" y="1303693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prev:		H(  )</a:t>
            </a:r>
          </a:p>
        </p:txBody>
      </p:sp>
      <p:sp>
        <p:nvSpPr>
          <p:cNvPr id="206" name="Shape 206"/>
          <p:cNvSpPr/>
          <p:nvPr/>
        </p:nvSpPr>
        <p:spPr>
          <a:xfrm>
            <a:off x="6690145" y="2261092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207" name="Shape 207"/>
          <p:cNvSpPr/>
          <p:nvPr/>
        </p:nvSpPr>
        <p:spPr>
          <a:xfrm>
            <a:off x="6690145" y="226107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0x3485...</a:t>
            </a:r>
          </a:p>
        </p:txBody>
      </p:sp>
      <p:sp>
        <p:nvSpPr>
          <p:cNvPr id="208" name="Shape 208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0x6a1f...</a:t>
            </a:r>
          </a:p>
        </p:txBody>
      </p:sp>
      <p:sp>
        <p:nvSpPr>
          <p:cNvPr id="209" name="Shape 209"/>
          <p:cNvSpPr/>
          <p:nvPr/>
        </p:nvSpPr>
        <p:spPr>
          <a:xfrm>
            <a:off x="6690145" y="1937777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10" name="Shape 210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211" name="Shape 211"/>
          <p:cNvSpPr/>
          <p:nvPr/>
        </p:nvSpPr>
        <p:spPr>
          <a:xfrm>
            <a:off x="6690145" y="2254021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0xc9c8...</a:t>
            </a:r>
          </a:p>
        </p:txBody>
      </p:sp>
      <p:sp>
        <p:nvSpPr>
          <p:cNvPr id="212" name="Shape 212"/>
          <p:cNvSpPr/>
          <p:nvPr/>
        </p:nvSpPr>
        <p:spPr>
          <a:xfrm>
            <a:off x="6690145" y="193071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0x0002...</a:t>
            </a:r>
          </a:p>
        </p:txBody>
      </p:sp>
      <p:sp>
        <p:nvSpPr>
          <p:cNvPr id="213" name="Shape 213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0x300c...</a:t>
            </a:r>
          </a:p>
        </p:txBody>
      </p:sp>
      <p:sp>
        <p:nvSpPr>
          <p:cNvPr id="214" name="Shape 214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0xffff...</a:t>
            </a:r>
          </a:p>
        </p:txBody>
      </p:sp>
      <p:sp>
        <p:nvSpPr>
          <p:cNvPr id="215" name="Shape 215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</a:p>
        </p:txBody>
      </p:sp>
      <p:sp>
        <p:nvSpPr>
          <p:cNvPr id="216" name="Shape 216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17" name="Shape 217"/>
          <p:cNvSpPr/>
          <p:nvPr/>
        </p:nvSpPr>
        <p:spPr>
          <a:xfrm>
            <a:off x="6690145" y="2245129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0xd0c7...</a:t>
            </a:r>
          </a:p>
        </p:txBody>
      </p:sp>
      <p:sp>
        <p:nvSpPr>
          <p:cNvPr id="218" name="Shape 218"/>
          <p:cNvSpPr/>
          <p:nvPr/>
        </p:nvSpPr>
        <p:spPr>
          <a:xfrm>
            <a:off x="6690145" y="1930706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0x0001...</a:t>
            </a:r>
          </a:p>
        </p:txBody>
      </p:sp>
      <p:sp>
        <p:nvSpPr>
          <p:cNvPr id="219" name="Shape 219"/>
          <p:cNvSpPr/>
          <p:nvPr/>
        </p:nvSpPr>
        <p:spPr>
          <a:xfrm>
            <a:off x="6690145" y="2254008"/>
            <a:ext cx="2085731" cy="323329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0x0224...</a:t>
            </a:r>
          </a:p>
        </p:txBody>
      </p:sp>
      <p:sp>
        <p:nvSpPr>
          <p:cNvPr id="220" name="Shape 220"/>
          <p:cNvSpPr/>
          <p:nvPr/>
        </p:nvSpPr>
        <p:spPr>
          <a:xfrm>
            <a:off x="6690145" y="2254021"/>
            <a:ext cx="2085731" cy="323329"/>
          </a:xfrm>
          <a:prstGeom prst="rect">
            <a:avLst/>
          </a:prstGeom>
          <a:solidFill>
            <a:srgbClr val="93C47D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hash:  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0x0000...</a:t>
            </a:r>
          </a:p>
        </p:txBody>
      </p:sp>
      <p:sp>
        <p:nvSpPr>
          <p:cNvPr id="221" name="Shape 221"/>
          <p:cNvSpPr/>
          <p:nvPr/>
        </p:nvSpPr>
        <p:spPr>
          <a:xfrm>
            <a:off x="6690145" y="1930719"/>
            <a:ext cx="2085731" cy="323329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latin typeface="Trebuchet MS"/>
                <a:ea typeface="Trebuchet MS"/>
                <a:cs typeface="Trebuchet MS"/>
                <a:sym typeface="Trebuchet MS"/>
              </a:rPr>
              <a:t>nonce: 	</a:t>
            </a:r>
            <a:r>
              <a:rPr lang="en" sz="1400" b="1">
                <a:latin typeface="Courier New"/>
                <a:ea typeface="Courier New"/>
                <a:cs typeface="Courier New"/>
                <a:sym typeface="Courier New"/>
              </a:rPr>
              <a:t>0xf77e...</a:t>
            </a:r>
          </a:p>
        </p:txBody>
      </p:sp>
      <p:sp>
        <p:nvSpPr>
          <p:cNvPr id="222" name="Shape 222"/>
          <p:cNvSpPr/>
          <p:nvPr/>
        </p:nvSpPr>
        <p:spPr>
          <a:xfrm>
            <a:off x="3390098" y="1191779"/>
            <a:ext cx="2182066" cy="7324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3" name="Shape 223"/>
          <p:cNvSpPr/>
          <p:nvPr/>
        </p:nvSpPr>
        <p:spPr>
          <a:xfrm>
            <a:off x="3962963" y="1254974"/>
            <a:ext cx="2206481" cy="1392629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cxnSp>
        <p:nvCxnSpPr>
          <p:cNvPr id="224" name="Shape 224"/>
          <p:cNvCxnSpPr/>
          <p:nvPr/>
        </p:nvCxnSpPr>
        <p:spPr>
          <a:xfrm>
            <a:off x="5000853" y="2647603"/>
            <a:ext cx="7713" cy="278654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5" name="Shape 225"/>
          <p:cNvSpPr/>
          <p:nvPr/>
        </p:nvSpPr>
        <p:spPr>
          <a:xfrm>
            <a:off x="1235781" y="1254974"/>
            <a:ext cx="2206481" cy="1392629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26" name="Shape 226"/>
          <p:cNvSpPr/>
          <p:nvPr/>
        </p:nvSpPr>
        <p:spPr>
          <a:xfrm>
            <a:off x="6629770" y="1254974"/>
            <a:ext cx="2206481" cy="1392629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27" name="Shape 227"/>
          <p:cNvSpPr txBox="1"/>
          <p:nvPr/>
        </p:nvSpPr>
        <p:spPr>
          <a:xfrm>
            <a:off x="876213" y="3638186"/>
            <a:ext cx="8151691" cy="732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b="1" dirty="0">
                <a:solidFill>
                  <a:srgbClr val="222222"/>
                </a:solidFill>
                <a:highlight>
                  <a:srgbClr val="FFFFFF"/>
                </a:highlight>
              </a:rPr>
              <a:t>≤ </a:t>
            </a:r>
            <a:r>
              <a:rPr lang="en" sz="1400" dirty="0">
                <a:latin typeface="Courier New"/>
                <a:ea typeface="Courier New"/>
                <a:cs typeface="Courier New"/>
                <a:sym typeface="Courier New"/>
              </a:rPr>
              <a:t>00000000000000001FB893000000000000000000000000000000000000000000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390698" y="4556025"/>
            <a:ext cx="3635455" cy="4329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Trebuchet MS"/>
                <a:ea typeface="Trebuchet MS"/>
                <a:cs typeface="Trebuchet MS"/>
                <a:sym typeface="Trebuchet MS"/>
              </a:rPr>
              <a:t>70+ leading zeroes required...</a:t>
            </a:r>
          </a:p>
        </p:txBody>
      </p:sp>
      <p:sp>
        <p:nvSpPr>
          <p:cNvPr id="229" name="Shape 229"/>
          <p:cNvSpPr/>
          <p:nvPr/>
        </p:nvSpPr>
        <p:spPr>
          <a:xfrm rot="16200000">
            <a:off x="1836630" y="3464602"/>
            <a:ext cx="286046" cy="1825879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230" name="Shape 230"/>
          <p:cNvSpPr/>
          <p:nvPr/>
        </p:nvSpPr>
        <p:spPr>
          <a:xfrm>
            <a:off x="4551217" y="2897827"/>
            <a:ext cx="936093" cy="49013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Hash</a:t>
            </a:r>
            <a:endParaRPr lang="en" sz="2000" dirty="0"/>
          </a:p>
        </p:txBody>
      </p:sp>
      <p:cxnSp>
        <p:nvCxnSpPr>
          <p:cNvPr id="231" name="Shape 231"/>
          <p:cNvCxnSpPr>
            <a:cxnSpLocks/>
            <a:stCxn id="230" idx="2"/>
          </p:cNvCxnSpPr>
          <p:nvPr/>
        </p:nvCxnSpPr>
        <p:spPr>
          <a:xfrm>
            <a:off x="5019264" y="3387963"/>
            <a:ext cx="5271" cy="435819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" name="Rectangle 59"/>
          <p:cNvSpPr/>
          <p:nvPr/>
        </p:nvSpPr>
        <p:spPr>
          <a:xfrm>
            <a:off x="3934972" y="4554782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✅ 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7020" y="1753111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✅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F7434B-74AB-5641-A7FA-ED267B07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 Block Headers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4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355"/>
    </mc:Choice>
    <mc:Fallback xmlns="">
      <p:transition advTm="1135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4" y="1871342"/>
            <a:ext cx="1487406" cy="1469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2901" y="958550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Apple Color Emoji" charset="0"/>
              </a:rPr>
              <a:t>❗️</a:t>
            </a:r>
            <a:endParaRPr lang="en-US" sz="6600" dirty="0">
              <a:effectLst/>
              <a:latin typeface="Apple Color Emoji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52474" y="2770770"/>
            <a:ext cx="1035763" cy="1666307"/>
            <a:chOff x="5849377" y="2153013"/>
            <a:chExt cx="1769149" cy="258629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9377" y="2951727"/>
              <a:ext cx="1769149" cy="1787584"/>
            </a:xfrm>
            <a:prstGeom prst="rect">
              <a:avLst/>
            </a:prstGeom>
          </p:spPr>
        </p:pic>
        <p:pic>
          <p:nvPicPr>
            <p:cNvPr id="27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>
              <a:off x="5849377" y="2153013"/>
              <a:ext cx="449707" cy="2042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 flipH="1">
              <a:off x="7176816" y="2153013"/>
              <a:ext cx="441710" cy="2042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74" y="650986"/>
            <a:ext cx="1035763" cy="118655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362263" y="3494174"/>
            <a:ext cx="2750338" cy="734096"/>
            <a:chOff x="2419690" y="974688"/>
            <a:chExt cx="2750338" cy="734096"/>
          </a:xfrm>
          <a:solidFill>
            <a:schemeClr val="accent2"/>
          </a:solidFill>
        </p:grpSpPr>
        <p:sp>
          <p:nvSpPr>
            <p:cNvPr id="31" name="Rectangle 30"/>
            <p:cNvSpPr/>
            <p:nvPr/>
          </p:nvSpPr>
          <p:spPr>
            <a:xfrm>
              <a:off x="2419690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65467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35933" y="974688"/>
              <a:ext cx="734095" cy="734096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153785" y="1341736"/>
              <a:ext cx="3116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199562" y="1341736"/>
              <a:ext cx="2363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324608" y="866201"/>
            <a:ext cx="3720804" cy="734096"/>
            <a:chOff x="5324608" y="866201"/>
            <a:chExt cx="3720804" cy="734096"/>
          </a:xfrm>
        </p:grpSpPr>
        <p:grpSp>
          <p:nvGrpSpPr>
            <p:cNvPr id="37" name="Group 36"/>
            <p:cNvGrpSpPr/>
            <p:nvPr/>
          </p:nvGrpSpPr>
          <p:grpSpPr>
            <a:xfrm>
              <a:off x="5324608" y="866201"/>
              <a:ext cx="3720804" cy="734096"/>
              <a:chOff x="5324608" y="866201"/>
              <a:chExt cx="3720804" cy="73409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324608" y="866201"/>
                <a:ext cx="2750338" cy="734096"/>
                <a:chOff x="2419690" y="974688"/>
                <a:chExt cx="2750338" cy="734096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419690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465467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4435933" y="974688"/>
                  <a:ext cx="734095" cy="73409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" name="Straight Arrow Connector 43"/>
                <p:cNvCxnSpPr>
                  <a:stCxn id="27" idx="3"/>
                </p:cNvCxnSpPr>
                <p:nvPr/>
              </p:nvCxnSpPr>
              <p:spPr>
                <a:xfrm>
                  <a:off x="3153785" y="1341736"/>
                  <a:ext cx="311682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4199562" y="1341736"/>
                  <a:ext cx="23637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ectangle 39"/>
              <p:cNvSpPr/>
              <p:nvPr/>
            </p:nvSpPr>
            <p:spPr>
              <a:xfrm>
                <a:off x="8311317" y="866201"/>
                <a:ext cx="734095" cy="7340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Arrow Connector 37"/>
            <p:cNvCxnSpPr/>
            <p:nvPr/>
          </p:nvCxnSpPr>
          <p:spPr>
            <a:xfrm>
              <a:off x="8074946" y="1233249"/>
              <a:ext cx="2363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87A48C5-427D-4F4C-8509-F7BB2C80D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the Longest Chain Rule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329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76"/>
    </mc:Choice>
    <mc:Fallback xmlns="">
      <p:transition advTm="697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4319179" y="1405393"/>
            <a:ext cx="1344300" cy="702000"/>
            <a:chOff x="5333050" y="2139900"/>
            <a:chExt cx="1344300" cy="702000"/>
          </a:xfrm>
        </p:grpSpPr>
        <p:sp>
          <p:nvSpPr>
            <p:cNvPr id="146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3330379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9" name="Shape 149"/>
          <p:cNvGrpSpPr/>
          <p:nvPr/>
        </p:nvGrpSpPr>
        <p:grpSpPr>
          <a:xfrm>
            <a:off x="1986079" y="1454618"/>
            <a:ext cx="1344300" cy="702000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978354" y="1291746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53" name="Shape 153"/>
          <p:cNvGrpSpPr/>
          <p:nvPr/>
        </p:nvGrpSpPr>
        <p:grpSpPr>
          <a:xfrm>
            <a:off x="6671204" y="1405393"/>
            <a:ext cx="1344300" cy="702000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6" name="Shape 156"/>
          <p:cNvSpPr/>
          <p:nvPr/>
        </p:nvSpPr>
        <p:spPr>
          <a:xfrm>
            <a:off x="5682404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1" name="Shape 171"/>
          <p:cNvSpPr/>
          <p:nvPr/>
        </p:nvSpPr>
        <p:spPr>
          <a:xfrm>
            <a:off x="711779" y="1145218"/>
            <a:ext cx="7785600" cy="1163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908154" y="2015268"/>
            <a:ext cx="5548500" cy="2814287"/>
            <a:chOff x="2521250" y="2272538"/>
            <a:chExt cx="5548500" cy="2814287"/>
          </a:xfrm>
        </p:grpSpPr>
        <p:cxnSp>
          <p:nvCxnSpPr>
            <p:cNvPr id="162" name="Shape 162"/>
            <p:cNvCxnSpPr/>
            <p:nvPr/>
          </p:nvCxnSpPr>
          <p:spPr>
            <a:xfrm flipH="1">
              <a:off x="4980475" y="2272538"/>
              <a:ext cx="44400" cy="586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72" name="Shape 172"/>
            <p:cNvSpPr/>
            <p:nvPr/>
          </p:nvSpPr>
          <p:spPr>
            <a:xfrm>
              <a:off x="2521250" y="2761225"/>
              <a:ext cx="5548500" cy="2325600"/>
            </a:xfrm>
            <a:prstGeom prst="rect">
              <a:avLst/>
            </a:prstGeom>
            <a:noFill/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547174" y="2858738"/>
              <a:ext cx="5425450" cy="2134837"/>
              <a:chOff x="2547174" y="2858738"/>
              <a:chExt cx="5425450" cy="2134837"/>
            </a:xfrm>
          </p:grpSpPr>
          <p:sp>
            <p:nvSpPr>
              <p:cNvPr id="157" name="Shape 157"/>
              <p:cNvSpPr txBox="1"/>
              <p:nvPr/>
            </p:nvSpPr>
            <p:spPr>
              <a:xfrm>
                <a:off x="4332300" y="2858738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8" name="Shape 158"/>
              <p:cNvSpPr txBox="1"/>
              <p:nvPr/>
            </p:nvSpPr>
            <p:spPr>
              <a:xfrm>
                <a:off x="34804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9" name="Shape 159"/>
              <p:cNvSpPr txBox="1"/>
              <p:nvPr/>
            </p:nvSpPr>
            <p:spPr>
              <a:xfrm>
                <a:off x="54458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4111475" y="3093675"/>
                <a:ext cx="638367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5363557" y="3093675"/>
                <a:ext cx="766538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3" name="Shape 163"/>
              <p:cNvCxnSpPr>
                <a:cxnSpLocks/>
                <a:endCxn id="164" idx="0"/>
              </p:cNvCxnSpPr>
              <p:nvPr/>
            </p:nvCxnSpPr>
            <p:spPr>
              <a:xfrm flipH="1">
                <a:off x="3219324" y="4008075"/>
                <a:ext cx="688278" cy="683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5" name="Shape 165"/>
              <p:cNvCxnSpPr>
                <a:cxnSpLocks/>
                <a:endCxn id="166" idx="0"/>
              </p:cNvCxnSpPr>
              <p:nvPr/>
            </p:nvCxnSpPr>
            <p:spPr>
              <a:xfrm>
                <a:off x="4546826" y="3972675"/>
                <a:ext cx="28035" cy="719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4" name="Shape 164"/>
              <p:cNvSpPr txBox="1"/>
              <p:nvPr/>
            </p:nvSpPr>
            <p:spPr>
              <a:xfrm>
                <a:off x="2547174" y="4691775"/>
                <a:ext cx="1344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dirty="0"/>
                  <a:t>transaction</a:t>
                </a:r>
              </a:p>
            </p:txBody>
          </p:sp>
          <p:sp>
            <p:nvSpPr>
              <p:cNvPr id="166" name="Shape 166"/>
              <p:cNvSpPr txBox="1"/>
              <p:nvPr/>
            </p:nvSpPr>
            <p:spPr>
              <a:xfrm>
                <a:off x="3931723" y="4691775"/>
                <a:ext cx="1286276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dirty="0"/>
                  <a:t>transaction</a:t>
                </a:r>
              </a:p>
            </p:txBody>
          </p:sp>
          <p:cxnSp>
            <p:nvCxnSpPr>
              <p:cNvPr id="167" name="Shape 167"/>
              <p:cNvCxnSpPr>
                <a:cxnSpLocks/>
                <a:endCxn id="168" idx="0"/>
              </p:cNvCxnSpPr>
              <p:nvPr/>
            </p:nvCxnSpPr>
            <p:spPr>
              <a:xfrm flipH="1">
                <a:off x="5901386" y="3959475"/>
                <a:ext cx="2266" cy="73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9" name="Shape 169"/>
              <p:cNvCxnSpPr>
                <a:cxnSpLocks/>
                <a:endCxn id="170" idx="0"/>
              </p:cNvCxnSpPr>
              <p:nvPr/>
            </p:nvCxnSpPr>
            <p:spPr>
              <a:xfrm>
                <a:off x="6525050" y="3986175"/>
                <a:ext cx="775424" cy="705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8" name="Shape 168"/>
              <p:cNvSpPr txBox="1"/>
              <p:nvPr/>
            </p:nvSpPr>
            <p:spPr>
              <a:xfrm>
                <a:off x="5258248" y="4691775"/>
                <a:ext cx="1286276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/>
                  <a:t>transaction</a:t>
                </a:r>
              </a:p>
            </p:txBody>
          </p:sp>
          <p:sp>
            <p:nvSpPr>
              <p:cNvPr id="170" name="Shape 170"/>
              <p:cNvSpPr txBox="1"/>
              <p:nvPr/>
            </p:nvSpPr>
            <p:spPr>
              <a:xfrm>
                <a:off x="6628324" y="4691775"/>
                <a:ext cx="1344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dirty="0"/>
                  <a:t>transaction</a:t>
                </a:r>
              </a:p>
            </p:txBody>
          </p:sp>
        </p:grpSp>
      </p:grp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x-none" sz="3600" dirty="0">
                <a:latin typeface="Arial" charset="0"/>
                <a:ea typeface="ＭＳ Ｐゴシック" charset="-128"/>
              </a:rPr>
              <a:t>Can’t verify all transactions (but that’s ok)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16</a:t>
            </a:fld>
            <a:endParaRPr lang="en-US" altLang="x-none"/>
          </a:p>
        </p:txBody>
      </p:sp>
      <p:sp>
        <p:nvSpPr>
          <p:cNvPr id="4" name="Rectangle 3"/>
          <p:cNvSpPr/>
          <p:nvPr/>
        </p:nvSpPr>
        <p:spPr>
          <a:xfrm>
            <a:off x="8067196" y="433221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pple Color Emoji" charset="0"/>
              </a:rPr>
              <a:t>❓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645635" y="431314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pple Color Emoji" charset="0"/>
              </a:rPr>
              <a:t>❓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339080" y="431314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pple Color Emoji" charset="0"/>
              </a:rPr>
              <a:t>❓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010794" y="428742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pple Color Emoji" charset="0"/>
              </a:rPr>
              <a:t>❓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266906" y="2133600"/>
            <a:ext cx="1115373" cy="1278923"/>
            <a:chOff x="5266906" y="2133600"/>
            <a:chExt cx="1115373" cy="1278923"/>
          </a:xfrm>
        </p:grpSpPr>
        <p:sp>
          <p:nvSpPr>
            <p:cNvPr id="41" name="Rectangle 40"/>
            <p:cNvSpPr/>
            <p:nvPr/>
          </p:nvSpPr>
          <p:spPr>
            <a:xfrm>
              <a:off x="5266906" y="2133600"/>
              <a:ext cx="461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pple Color Emoji" charset="0"/>
                </a:rPr>
                <a:t>❓</a:t>
              </a:r>
              <a:r>
                <a:rPr lang="en-US" dirty="0"/>
                <a:t>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66781" y="304319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pple Color Emoji" charset="0"/>
                </a:rPr>
                <a:t>❓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502" y="2592431"/>
            <a:ext cx="2706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Assumption:</a:t>
            </a:r>
          </a:p>
          <a:p>
            <a:r>
              <a:rPr lang="en-US" sz="2400" dirty="0"/>
              <a:t>Longest chain is produced honestly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49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708"/>
    </mc:Choice>
    <mc:Fallback xmlns="">
      <p:transition advTm="23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4319179" y="1405393"/>
            <a:ext cx="1344300" cy="702000"/>
            <a:chOff x="5333050" y="2139900"/>
            <a:chExt cx="1344300" cy="702000"/>
          </a:xfrm>
        </p:grpSpPr>
        <p:sp>
          <p:nvSpPr>
            <p:cNvPr id="146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3330379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9" name="Shape 149"/>
          <p:cNvGrpSpPr/>
          <p:nvPr/>
        </p:nvGrpSpPr>
        <p:grpSpPr>
          <a:xfrm>
            <a:off x="1986079" y="1454618"/>
            <a:ext cx="1344300" cy="702000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978354" y="1291746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53" name="Shape 153"/>
          <p:cNvGrpSpPr/>
          <p:nvPr/>
        </p:nvGrpSpPr>
        <p:grpSpPr>
          <a:xfrm>
            <a:off x="6671204" y="1405393"/>
            <a:ext cx="1344300" cy="702000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6" name="Shape 156"/>
          <p:cNvSpPr/>
          <p:nvPr/>
        </p:nvSpPr>
        <p:spPr>
          <a:xfrm>
            <a:off x="5682404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1" name="Shape 171"/>
          <p:cNvSpPr/>
          <p:nvPr/>
        </p:nvSpPr>
        <p:spPr>
          <a:xfrm>
            <a:off x="711779" y="1145218"/>
            <a:ext cx="7785600" cy="1163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2948879" y="2510661"/>
            <a:ext cx="5548500" cy="23256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4" name="Shape 164"/>
          <p:cNvSpPr txBox="1"/>
          <p:nvPr/>
        </p:nvSpPr>
        <p:spPr>
          <a:xfrm>
            <a:off x="3044904" y="4444710"/>
            <a:ext cx="1370300" cy="3018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transaction</a:t>
            </a:r>
          </a:p>
        </p:txBody>
      </p: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x-none" sz="3200" dirty="0">
                <a:latin typeface="Arial" charset="0"/>
                <a:ea typeface="ＭＳ Ｐゴシック" charset="-128"/>
              </a:rPr>
              <a:t>Can verify specific transactions (with help)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17</a:t>
            </a:fld>
            <a:endParaRPr lang="en-US" altLang="x-none"/>
          </a:p>
        </p:txBody>
      </p:sp>
      <p:sp>
        <p:nvSpPr>
          <p:cNvPr id="50" name="Rectangle 49"/>
          <p:cNvSpPr/>
          <p:nvPr/>
        </p:nvSpPr>
        <p:spPr>
          <a:xfrm>
            <a:off x="4010794" y="428742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pple Color Emoji" charset="0"/>
              </a:rPr>
              <a:t>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684"/>
    </mc:Choice>
    <mc:Fallback xmlns="">
      <p:transition advTm="16684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4319179" y="1405393"/>
            <a:ext cx="1344300" cy="702000"/>
            <a:chOff x="5333050" y="2139900"/>
            <a:chExt cx="1344300" cy="702000"/>
          </a:xfrm>
        </p:grpSpPr>
        <p:sp>
          <p:nvSpPr>
            <p:cNvPr id="146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3330379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9" name="Shape 149"/>
          <p:cNvGrpSpPr/>
          <p:nvPr/>
        </p:nvGrpSpPr>
        <p:grpSpPr>
          <a:xfrm>
            <a:off x="1986079" y="1454618"/>
            <a:ext cx="1344300" cy="702000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978354" y="1291746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53" name="Shape 153"/>
          <p:cNvGrpSpPr/>
          <p:nvPr/>
        </p:nvGrpSpPr>
        <p:grpSpPr>
          <a:xfrm>
            <a:off x="6671204" y="1405393"/>
            <a:ext cx="1344300" cy="702000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6" name="Shape 156"/>
          <p:cNvSpPr/>
          <p:nvPr/>
        </p:nvSpPr>
        <p:spPr>
          <a:xfrm>
            <a:off x="5682404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1" name="Shape 171"/>
          <p:cNvSpPr/>
          <p:nvPr/>
        </p:nvSpPr>
        <p:spPr>
          <a:xfrm>
            <a:off x="711779" y="1145218"/>
            <a:ext cx="7785600" cy="1163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948954" y="2006231"/>
            <a:ext cx="5548500" cy="2814287"/>
            <a:chOff x="2521250" y="2272538"/>
            <a:chExt cx="5548500" cy="2814287"/>
          </a:xfrm>
        </p:grpSpPr>
        <p:cxnSp>
          <p:nvCxnSpPr>
            <p:cNvPr id="162" name="Shape 162"/>
            <p:cNvCxnSpPr/>
            <p:nvPr/>
          </p:nvCxnSpPr>
          <p:spPr>
            <a:xfrm flipH="1">
              <a:off x="4980475" y="2272538"/>
              <a:ext cx="44400" cy="586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72" name="Shape 172"/>
            <p:cNvSpPr/>
            <p:nvPr/>
          </p:nvSpPr>
          <p:spPr>
            <a:xfrm>
              <a:off x="2521250" y="2761225"/>
              <a:ext cx="5548500" cy="2325600"/>
            </a:xfrm>
            <a:prstGeom prst="rect">
              <a:avLst/>
            </a:prstGeom>
            <a:noFill/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237100" y="2858738"/>
              <a:ext cx="2439500" cy="1833037"/>
              <a:chOff x="3237100" y="2858738"/>
              <a:chExt cx="2439500" cy="1833037"/>
            </a:xfrm>
          </p:grpSpPr>
          <p:sp>
            <p:nvSpPr>
              <p:cNvPr id="157" name="Shape 157"/>
              <p:cNvSpPr txBox="1"/>
              <p:nvPr/>
            </p:nvSpPr>
            <p:spPr>
              <a:xfrm>
                <a:off x="4332300" y="2858738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 dirty="0">
                    <a:latin typeface="Trebuchet MS"/>
                    <a:ea typeface="Trebuchet MS"/>
                    <a:cs typeface="Trebuchet MS"/>
                    <a:sym typeface="Trebuchet MS"/>
                  </a:rPr>
                  <a:t>H(  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Shape 158"/>
                  <p:cNvSpPr txBox="1"/>
                  <p:nvPr/>
                </p:nvSpPr>
                <p:spPr>
                  <a:xfrm>
                    <a:off x="3480400" y="3715875"/>
                    <a:ext cx="1344300" cy="457200"/>
                  </a:xfrm>
                  <a:prstGeom prst="rect">
                    <a:avLst/>
                  </a:prstGeom>
                  <a:solidFill>
                    <a:srgbClr val="D9D9D9"/>
                  </a:solidFill>
                  <a:ln w="9525" cap="flat" cmpd="sng">
                    <a:solidFill>
                      <a:srgbClr val="6666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square" lIns="91425" tIns="91425" rIns="91425" bIns="91425" anchor="t" anchorCtr="0">
                    <a:noAutofit/>
                  </a:bodyPr>
                  <a:lstStyle/>
                  <a:p>
                    <a:pPr lvl="0" rtl="0">
                      <a:spcBef>
                        <a:spcPts val="0"/>
                      </a:spcBef>
                      <a:buNone/>
                    </a:pPr>
                    <a:r>
                      <a:rPr lang="en" sz="1800" dirty="0">
                        <a:latin typeface="Trebuchet MS"/>
                        <a:ea typeface="Trebuchet MS"/>
                        <a:cs typeface="Trebuchet MS"/>
                        <a:sym typeface="Trebuchet MS"/>
                      </a:rPr>
                      <a:t>H(  )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Trebuchet MS"/>
                                <a:cs typeface="Trebuchet MS"/>
                                <a:sym typeface="Trebuchet M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charset="0"/>
                                <a:ea typeface="Trebuchet MS"/>
                                <a:cs typeface="Trebuchet MS"/>
                                <a:sym typeface="Trebuchet MS"/>
                              </a:rPr>
                              <m:t>       </m:t>
                            </m:r>
                            <m:r>
                              <a:rPr lang="en-US" sz="1800" b="0" i="1" smtClean="0">
                                <a:latin typeface="Cambria Math" charset="0"/>
                                <a:ea typeface="Trebuchet MS"/>
                                <a:cs typeface="Trebuchet MS"/>
                                <a:sym typeface="Trebuchet MS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charset="0"/>
                                <a:ea typeface="Trebuchet MS"/>
                                <a:cs typeface="Trebuchet MS"/>
                                <a:sym typeface="Trebuchet MS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" sz="1800" dirty="0"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mc:Choice>
            <mc:Fallback xmlns="">
              <p:sp>
                <p:nvSpPr>
                  <p:cNvPr id="158" name="Shape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0400" y="3715875"/>
                    <a:ext cx="1344300" cy="45720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139" t="-63636" b="-87013"/>
                    </a:stretch>
                  </a:blipFill>
                  <a:ln w="9525" cap="flat" cmpd="sng">
                    <a:solidFill>
                      <a:srgbClr val="6666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" name="Shape 160"/>
              <p:cNvSpPr/>
              <p:nvPr/>
            </p:nvSpPr>
            <p:spPr>
              <a:xfrm>
                <a:off x="4111475" y="3093675"/>
                <a:ext cx="638367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3" name="Shape 163"/>
              <p:cNvCxnSpPr>
                <a:cxnSpLocks/>
              </p:cNvCxnSpPr>
              <p:nvPr/>
            </p:nvCxnSpPr>
            <p:spPr>
              <a:xfrm flipH="1">
                <a:off x="3237100" y="4008075"/>
                <a:ext cx="670500" cy="683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</p:grp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3200" dirty="0">
                <a:latin typeface="Arial" charset="0"/>
                <a:ea typeface="ＭＳ Ｐゴシック" charset="-128"/>
              </a:rPr>
              <a:t>Can verify specific transactions (with help)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18</a:t>
            </a:fld>
            <a:endParaRPr lang="en-US" altLang="x-none"/>
          </a:p>
        </p:txBody>
      </p:sp>
      <p:cxnSp>
        <p:nvCxnSpPr>
          <p:cNvPr id="8" name="Straight Arrow Connector 7"/>
          <p:cNvCxnSpPr>
            <a:stCxn id="45" idx="1"/>
          </p:cNvCxnSpPr>
          <p:nvPr/>
        </p:nvCxnSpPr>
        <p:spPr>
          <a:xfrm flipH="1" flipV="1">
            <a:off x="5962918" y="2827368"/>
            <a:ext cx="555514" cy="750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158"/>
              <p:cNvSpPr txBox="1"/>
              <p:nvPr/>
            </p:nvSpPr>
            <p:spPr>
              <a:xfrm>
                <a:off x="6518432" y="3200517"/>
                <a:ext cx="1827077" cy="754993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dirty="0">
                    <a:latin typeface="Trebuchet MS"/>
                    <a:ea typeface="Trebuchet MS"/>
                    <a:cs typeface="Trebuchet MS"/>
                    <a:sym typeface="Trebuchet MS"/>
                  </a:rPr>
                  <a:t>Merkle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Trebuchet MS"/>
                        <a:cs typeface="Trebuchet MS"/>
                        <a:sym typeface="Trebuchet MS"/>
                      </a:rPr>
                      <m:t>𝜋</m:t>
                    </m:r>
                  </m:oMath>
                </a14:m>
                <a:endParaRPr lang="en-US" sz="1800" dirty="0"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lvl="0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Trebuchet MS"/>
                              <a:cs typeface="Trebuchet MS"/>
                              <a:sym typeface="Trebuchet M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log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(# </m:t>
                      </m:r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𝑡𝑟𝑎𝑛𝑠</m:t>
                      </m:r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.)</m:t>
                      </m:r>
                    </m:oMath>
                  </m:oMathPara>
                </a14:m>
                <a:endParaRPr lang="en" sz="1800" dirty="0"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mc:Choice>
        <mc:Fallback xmlns="">
          <p:sp>
            <p:nvSpPr>
              <p:cNvPr id="45" name="Shap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432" y="3200517"/>
                <a:ext cx="1827077" cy="754993"/>
              </a:xfrm>
              <a:prstGeom prst="rect">
                <a:avLst/>
              </a:prstGeom>
              <a:blipFill rotWithShape="0">
                <a:blip r:embed="rId6"/>
                <a:stretch>
                  <a:fillRect l="-2318" t="-3175" b="-50000"/>
                </a:stretch>
              </a:blip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5" idx="1"/>
          </p:cNvCxnSpPr>
          <p:nvPr/>
        </p:nvCxnSpPr>
        <p:spPr>
          <a:xfrm flipH="1">
            <a:off x="5080836" y="3578014"/>
            <a:ext cx="1437596" cy="37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hape 164">
            <a:extLst>
              <a:ext uri="{FF2B5EF4-FFF2-40B4-BE49-F238E27FC236}">
                <a16:creationId xmlns:a16="http://schemas.microsoft.com/office/drawing/2014/main" id="{653809AE-C645-9449-81DC-DA6611AB25CC}"/>
              </a:ext>
            </a:extLst>
          </p:cNvPr>
          <p:cNvSpPr txBox="1"/>
          <p:nvPr/>
        </p:nvSpPr>
        <p:spPr>
          <a:xfrm>
            <a:off x="3055992" y="4449698"/>
            <a:ext cx="1370300" cy="3018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transaction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010794" y="428742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150098" y="2593531"/>
                <a:ext cx="83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rebuchet MS"/>
                              <a:cs typeface="Trebuchet MS"/>
                              <a:sym typeface="Trebuchet MS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       </m:t>
                          </m:r>
                          <m:r>
                            <a:rPr lang="en-US" i="1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098" y="2593531"/>
                <a:ext cx="83381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730" t="-95082" b="-1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3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918"/>
    </mc:Choice>
    <mc:Fallback xmlns="">
      <p:transition advTm="1091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SPV Properties and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017787"/>
            <a:ext cx="4929447" cy="339447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Can determine the longest chain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Can verify transaction inclusion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Does not grow with #transactions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80 bytes * #blocks (Bitcoin)</a:t>
            </a:r>
          </a:p>
          <a:p>
            <a:pPr>
              <a:buFont typeface="Arial" charset="0"/>
              <a:buChar char="•"/>
            </a:pPr>
            <a:r>
              <a:rPr lang="is-IS" sz="2400" dirty="0"/>
              <a:t>508 bytes * #blocks (Ethereum)</a:t>
            </a:r>
          </a:p>
          <a:p>
            <a:pPr>
              <a:buFont typeface="Arial" charset="0"/>
              <a:buChar char="•"/>
            </a:pPr>
            <a:r>
              <a:rPr lang="is-IS" sz="2400" dirty="0"/>
              <a:t>Sufficient for sidechains</a:t>
            </a:r>
            <a:r>
              <a:rPr lang="en-US" sz="2400" dirty="0"/>
              <a:t> and swaps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No long range attacks possible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904509" y="1017787"/>
            <a:ext cx="4239492" cy="3759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Can’t verify all transactions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Grows with #blocks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Less block time-&gt; larger SPV client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60 MB in Bitcoin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3.2 GB in Ethereum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Especially bad for multi-chain clients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9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9384"/>
    </mc:Choice>
    <mc:Fallback xmlns="">
      <p:transition advTm="1393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CD1C-8BFA-D74F-A15C-D87FD8EE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Kate PCS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B95073-89EF-7743-A57B-F0925ABB7A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360" y="874712"/>
                <a:ext cx="8463280" cy="3394075"/>
              </a:xfrm>
            </p:spPr>
            <p:txBody>
              <a:bodyPr/>
              <a:lstStyle/>
              <a:p>
                <a:r>
                  <a:rPr lang="en-US" sz="2000" dirty="0"/>
                  <a:t>Pairing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The trusted setup chooses a secret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sz="2000" dirty="0"/>
                  <a:t> that is not shared with anyone and outputs </a:t>
                </a:r>
                <a:r>
                  <a:rPr lang="en-US" sz="2000" dirty="0" err="1"/>
                  <a:t>crs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sz="2000" dirty="0"/>
              </a:p>
              <a:p>
                <a:r>
                  <a:rPr lang="en-US" sz="2000" b="0" dirty="0"/>
                  <a:t>Commit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𝑐𝑟𝑠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nary>
                  </m:oMath>
                </a14:m>
                <a:endParaRPr lang="en-US" sz="2000" dirty="0"/>
              </a:p>
              <a:p>
                <a:r>
                  <a:rPr lang="en-US" sz="2000" dirty="0"/>
                  <a:t>Evaluation protocol: 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000" dirty="0"/>
                  <a:t> is a commitment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/>
                  <a:t>compute quotient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b="1" dirty="0"/>
                  <a:t>Output commitment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000" b="1" dirty="0"/>
                  <a:t>.</a:t>
                </a:r>
              </a:p>
              <a:p>
                <a:r>
                  <a:rPr lang="en-US" sz="2000" dirty="0"/>
                  <a:t>Verifier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and checks the pairing equation: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B95073-89EF-7743-A57B-F0925ABB7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360" y="874712"/>
                <a:ext cx="8463280" cy="3394075"/>
              </a:xfrm>
              <a:blipFill>
                <a:blip r:embed="rId3"/>
                <a:stretch>
                  <a:fillRect l="-599" t="-746" r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E80D2-A0BB-A349-82B3-2A7E04E8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29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2800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sz="2800" dirty="0">
                <a:latin typeface="Arial" charset="0"/>
                <a:ea typeface="ＭＳ Ｐゴシック" charset="-128"/>
              </a:rPr>
              <a:t>: A super-light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726CA-620A-FB46-AB2E-C0BDA22FA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20</a:t>
            </a:fld>
            <a:endParaRPr lang="en-US" altLang="x-none"/>
          </a:p>
        </p:txBody>
      </p:sp>
      <p:grpSp>
        <p:nvGrpSpPr>
          <p:cNvPr id="6" name="Shape 145"/>
          <p:cNvGrpSpPr/>
          <p:nvPr/>
        </p:nvGrpSpPr>
        <p:grpSpPr>
          <a:xfrm>
            <a:off x="4478438" y="3195556"/>
            <a:ext cx="1344300" cy="702000"/>
            <a:chOff x="5333050" y="2139900"/>
            <a:chExt cx="1344300" cy="702000"/>
          </a:xfrm>
        </p:grpSpPr>
        <p:sp>
          <p:nvSpPr>
            <p:cNvPr id="7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8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9" name="Shape 148"/>
          <p:cNvSpPr/>
          <p:nvPr/>
        </p:nvSpPr>
        <p:spPr>
          <a:xfrm>
            <a:off x="3489638" y="3045084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Shape 149"/>
          <p:cNvGrpSpPr/>
          <p:nvPr/>
        </p:nvGrpSpPr>
        <p:grpSpPr>
          <a:xfrm>
            <a:off x="2145338" y="3244781"/>
            <a:ext cx="1344300" cy="702000"/>
            <a:chOff x="5333050" y="2139900"/>
            <a:chExt cx="1344300" cy="702000"/>
          </a:xfrm>
        </p:grpSpPr>
        <p:sp>
          <p:nvSpPr>
            <p:cNvPr id="11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2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3" name="Shape 152"/>
          <p:cNvSpPr/>
          <p:nvPr/>
        </p:nvSpPr>
        <p:spPr>
          <a:xfrm>
            <a:off x="1137613" y="3081909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Shape 153"/>
          <p:cNvGrpSpPr/>
          <p:nvPr/>
        </p:nvGrpSpPr>
        <p:grpSpPr>
          <a:xfrm>
            <a:off x="6830463" y="3195556"/>
            <a:ext cx="1344300" cy="702000"/>
            <a:chOff x="5333050" y="2139900"/>
            <a:chExt cx="1344300" cy="702000"/>
          </a:xfrm>
        </p:grpSpPr>
        <p:sp>
          <p:nvSpPr>
            <p:cNvPr id="15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6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 err="1">
                  <a:latin typeface="Trebuchet MS"/>
                  <a:ea typeface="Trebuchet MS"/>
                  <a:cs typeface="Trebuchet MS"/>
                  <a:sym typeface="Trebuchet MS"/>
                </a:rPr>
                <a:t>prev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sp>
        <p:nvSpPr>
          <p:cNvPr id="17" name="Shape 156"/>
          <p:cNvSpPr/>
          <p:nvPr/>
        </p:nvSpPr>
        <p:spPr>
          <a:xfrm>
            <a:off x="5841663" y="3045084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83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2800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sz="2800" dirty="0">
                <a:latin typeface="Arial" charset="0"/>
                <a:ea typeface="ＭＳ Ｐゴシック" charset="-128"/>
              </a:rPr>
              <a:t>: A super-light clients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0E641-1E2B-A64C-8CC7-546252DAA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21</a:t>
            </a:fld>
            <a:endParaRPr lang="en-US" altLang="x-none"/>
          </a:p>
        </p:txBody>
      </p:sp>
      <p:grpSp>
        <p:nvGrpSpPr>
          <p:cNvPr id="6" name="Shape 145"/>
          <p:cNvGrpSpPr/>
          <p:nvPr/>
        </p:nvGrpSpPr>
        <p:grpSpPr>
          <a:xfrm>
            <a:off x="4478438" y="3195556"/>
            <a:ext cx="1344300" cy="702000"/>
            <a:chOff x="5333050" y="2139900"/>
            <a:chExt cx="1344300" cy="702000"/>
          </a:xfrm>
        </p:grpSpPr>
        <p:sp>
          <p:nvSpPr>
            <p:cNvPr id="7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8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grpSp>
        <p:nvGrpSpPr>
          <p:cNvPr id="10" name="Shape 149"/>
          <p:cNvGrpSpPr/>
          <p:nvPr/>
        </p:nvGrpSpPr>
        <p:grpSpPr>
          <a:xfrm>
            <a:off x="2145338" y="3244781"/>
            <a:ext cx="1344300" cy="702000"/>
            <a:chOff x="5333050" y="2139900"/>
            <a:chExt cx="1344300" cy="702000"/>
          </a:xfrm>
        </p:grpSpPr>
        <p:sp>
          <p:nvSpPr>
            <p:cNvPr id="11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2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grpSp>
        <p:nvGrpSpPr>
          <p:cNvPr id="14" name="Shape 153"/>
          <p:cNvGrpSpPr/>
          <p:nvPr/>
        </p:nvGrpSpPr>
        <p:grpSpPr>
          <a:xfrm>
            <a:off x="6830463" y="3195556"/>
            <a:ext cx="1344300" cy="702000"/>
            <a:chOff x="5333050" y="2139900"/>
            <a:chExt cx="1344300" cy="702000"/>
          </a:xfrm>
        </p:grpSpPr>
        <p:sp>
          <p:nvSpPr>
            <p:cNvPr id="15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6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cxnSp>
        <p:nvCxnSpPr>
          <p:cNvPr id="3" name="Curved Connector 2"/>
          <p:cNvCxnSpPr>
            <a:endCxn id="8" idx="0"/>
          </p:cNvCxnSpPr>
          <p:nvPr/>
        </p:nvCxnSpPr>
        <p:spPr>
          <a:xfrm rot="10800000">
            <a:off x="5150588" y="3195556"/>
            <a:ext cx="2666888" cy="140072"/>
          </a:xfrm>
          <a:prstGeom prst="curvedConnector4">
            <a:avLst>
              <a:gd name="adj1" fmla="val 696"/>
              <a:gd name="adj2" fmla="val 814869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endCxn id="12" idx="0"/>
          </p:cNvCxnSpPr>
          <p:nvPr/>
        </p:nvCxnSpPr>
        <p:spPr>
          <a:xfrm rot="10800000" flipV="1">
            <a:off x="2817489" y="2189403"/>
            <a:ext cx="3480281" cy="1055377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10800000" flipV="1">
            <a:off x="949327" y="2189403"/>
            <a:ext cx="5116622" cy="1377578"/>
          </a:xfrm>
          <a:prstGeom prst="curvedConnector3">
            <a:avLst>
              <a:gd name="adj1" fmla="val 7617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Rectangular Callout 54"/>
          <p:cNvSpPr/>
          <p:nvPr/>
        </p:nvSpPr>
        <p:spPr>
          <a:xfrm>
            <a:off x="7031865" y="1017431"/>
            <a:ext cx="1403797" cy="1017431"/>
          </a:xfrm>
          <a:prstGeom prst="wedgeRectCallout">
            <a:avLst>
              <a:gd name="adj1" fmla="val -26338"/>
              <a:gd name="adj2" fmla="val 1700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 just the head</a:t>
            </a:r>
          </a:p>
        </p:txBody>
      </p:sp>
    </p:spTree>
    <p:extLst>
      <p:ext uri="{BB962C8B-B14F-4D97-AF65-F5344CB8AC3E}">
        <p14:creationId xmlns:p14="http://schemas.microsoft.com/office/powerpoint/2010/main" val="342695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2800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sz="2800" dirty="0">
                <a:latin typeface="Arial" charset="0"/>
                <a:ea typeface="ＭＳ Ｐゴシック" charset="-128"/>
              </a:rPr>
              <a:t>: A super-light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71495-523A-AE46-BEAB-B0812209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22</a:t>
            </a:fld>
            <a:endParaRPr lang="en-US" altLang="x-none"/>
          </a:p>
        </p:txBody>
      </p:sp>
      <p:grpSp>
        <p:nvGrpSpPr>
          <p:cNvPr id="10" name="Shape 149"/>
          <p:cNvGrpSpPr/>
          <p:nvPr/>
        </p:nvGrpSpPr>
        <p:grpSpPr>
          <a:xfrm>
            <a:off x="1369582" y="3215981"/>
            <a:ext cx="1344300" cy="702000"/>
            <a:chOff x="5333050" y="2139900"/>
            <a:chExt cx="1344300" cy="702000"/>
          </a:xfrm>
        </p:grpSpPr>
        <p:sp>
          <p:nvSpPr>
            <p:cNvPr id="11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2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grpSp>
        <p:nvGrpSpPr>
          <p:cNvPr id="14" name="Shape 153"/>
          <p:cNvGrpSpPr/>
          <p:nvPr/>
        </p:nvGrpSpPr>
        <p:grpSpPr>
          <a:xfrm>
            <a:off x="6830463" y="3195556"/>
            <a:ext cx="1344300" cy="702000"/>
            <a:chOff x="5333050" y="2139900"/>
            <a:chExt cx="1344300" cy="702000"/>
          </a:xfrm>
        </p:grpSpPr>
        <p:sp>
          <p:nvSpPr>
            <p:cNvPr id="15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6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cxnSp>
        <p:nvCxnSpPr>
          <p:cNvPr id="41" name="Curved Connector 40"/>
          <p:cNvCxnSpPr>
            <a:stCxn id="16" idx="0"/>
            <a:endCxn id="12" idx="0"/>
          </p:cNvCxnSpPr>
          <p:nvPr/>
        </p:nvCxnSpPr>
        <p:spPr>
          <a:xfrm rot="16200000" flipH="1" flipV="1">
            <a:off x="4761960" y="475327"/>
            <a:ext cx="20425" cy="5460881"/>
          </a:xfrm>
          <a:prstGeom prst="curvedConnector3">
            <a:avLst>
              <a:gd name="adj1" fmla="val -4902482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Rectangular Callout 54"/>
          <p:cNvSpPr/>
          <p:nvPr/>
        </p:nvSpPr>
        <p:spPr>
          <a:xfrm>
            <a:off x="7031865" y="1017431"/>
            <a:ext cx="1403797" cy="1017431"/>
          </a:xfrm>
          <a:prstGeom prst="wedgeRectCallout">
            <a:avLst>
              <a:gd name="adj1" fmla="val -18081"/>
              <a:gd name="adj2" fmla="val 1599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Store just the head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41485" y="2369713"/>
            <a:ext cx="261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Merkle Tree (MMR)</a:t>
            </a:r>
          </a:p>
        </p:txBody>
      </p:sp>
    </p:spTree>
    <p:extLst>
      <p:ext uri="{BB962C8B-B14F-4D97-AF65-F5344CB8AC3E}">
        <p14:creationId xmlns:p14="http://schemas.microsoft.com/office/powerpoint/2010/main" val="893041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64"/>
          <p:cNvSpPr txBox="1"/>
          <p:nvPr/>
        </p:nvSpPr>
        <p:spPr>
          <a:xfrm>
            <a:off x="826957" y="4817508"/>
            <a:ext cx="1056300" cy="303532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/>
              <a:t>transaction</a:t>
            </a:r>
          </a:p>
        </p:txBody>
      </p:sp>
      <p:grpSp>
        <p:nvGrpSpPr>
          <p:cNvPr id="149" name="Shape 149"/>
          <p:cNvGrpSpPr/>
          <p:nvPr/>
        </p:nvGrpSpPr>
        <p:grpSpPr>
          <a:xfrm>
            <a:off x="2069207" y="1803753"/>
            <a:ext cx="1344300" cy="706028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grpSp>
        <p:nvGrpSpPr>
          <p:cNvPr id="153" name="Shape 153"/>
          <p:cNvGrpSpPr/>
          <p:nvPr/>
        </p:nvGrpSpPr>
        <p:grpSpPr>
          <a:xfrm>
            <a:off x="6754332" y="1754528"/>
            <a:ext cx="1344300" cy="706028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1800" dirty="0">
                  <a:latin typeface="Trebuchet MS"/>
                  <a:ea typeface="Trebuchet MS"/>
                  <a:cs typeface="Trebuchet MS"/>
                  <a:sym typeface="Trebuchet MS"/>
                </a:rPr>
                <a:t>root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sp>
        <p:nvSpPr>
          <p:cNvPr id="171" name="Shape 171"/>
          <p:cNvSpPr/>
          <p:nvPr/>
        </p:nvSpPr>
        <p:spPr>
          <a:xfrm>
            <a:off x="794907" y="1494353"/>
            <a:ext cx="7801156" cy="126043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x-none" dirty="0">
                <a:latin typeface="Arial" charset="0"/>
                <a:ea typeface="ＭＳ Ｐゴシック" charset="-128"/>
              </a:rPr>
              <a:t>Verifying Transaction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23</a:t>
            </a:fld>
            <a:endParaRPr lang="en-US" altLang="x-none"/>
          </a:p>
        </p:txBody>
      </p:sp>
      <p:grpSp>
        <p:nvGrpSpPr>
          <p:cNvPr id="3" name="Group 2"/>
          <p:cNvGrpSpPr/>
          <p:nvPr/>
        </p:nvGrpSpPr>
        <p:grpSpPr>
          <a:xfrm>
            <a:off x="639257" y="2398271"/>
            <a:ext cx="5548500" cy="2830434"/>
            <a:chOff x="2521250" y="2272538"/>
            <a:chExt cx="5548500" cy="2814287"/>
          </a:xfrm>
        </p:grpSpPr>
        <p:cxnSp>
          <p:nvCxnSpPr>
            <p:cNvPr id="162" name="Shape 162"/>
            <p:cNvCxnSpPr/>
            <p:nvPr/>
          </p:nvCxnSpPr>
          <p:spPr>
            <a:xfrm flipH="1">
              <a:off x="4980475" y="2272538"/>
              <a:ext cx="44400" cy="586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72" name="Shape 172"/>
            <p:cNvSpPr/>
            <p:nvPr/>
          </p:nvSpPr>
          <p:spPr>
            <a:xfrm>
              <a:off x="2521250" y="2761225"/>
              <a:ext cx="5548500" cy="2325600"/>
            </a:xfrm>
            <a:prstGeom prst="rect">
              <a:avLst/>
            </a:prstGeom>
            <a:noFill/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237100" y="2858738"/>
              <a:ext cx="2439500" cy="1833037"/>
              <a:chOff x="3237100" y="2858738"/>
              <a:chExt cx="2439500" cy="1833037"/>
            </a:xfrm>
          </p:grpSpPr>
          <p:sp>
            <p:nvSpPr>
              <p:cNvPr id="157" name="Shape 157"/>
              <p:cNvSpPr txBox="1"/>
              <p:nvPr/>
            </p:nvSpPr>
            <p:spPr>
              <a:xfrm>
                <a:off x="4332300" y="2858738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 dirty="0">
                    <a:latin typeface="Trebuchet MS"/>
                    <a:ea typeface="Trebuchet MS"/>
                    <a:cs typeface="Trebuchet MS"/>
                    <a:sym typeface="Trebuchet MS"/>
                  </a:rPr>
                  <a:t>H(  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Shape 158"/>
                  <p:cNvSpPr txBox="1"/>
                  <p:nvPr/>
                </p:nvSpPr>
                <p:spPr>
                  <a:xfrm>
                    <a:off x="3480400" y="3715875"/>
                    <a:ext cx="1344300" cy="457200"/>
                  </a:xfrm>
                  <a:prstGeom prst="rect">
                    <a:avLst/>
                  </a:prstGeom>
                  <a:solidFill>
                    <a:srgbClr val="D9D9D9"/>
                  </a:solidFill>
                  <a:ln w="9525" cap="flat" cmpd="sng">
                    <a:solidFill>
                      <a:srgbClr val="6666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square" lIns="91425" tIns="91425" rIns="91425" bIns="91425" anchor="t" anchorCtr="0">
                    <a:noAutofit/>
                  </a:bodyPr>
                  <a:lstStyle/>
                  <a:p>
                    <a:pPr lvl="0" rtl="0">
                      <a:spcBef>
                        <a:spcPts val="0"/>
                      </a:spcBef>
                      <a:buNone/>
                    </a:pPr>
                    <a:r>
                      <a:rPr lang="en" sz="1800" dirty="0">
                        <a:latin typeface="Trebuchet MS"/>
                        <a:ea typeface="Trebuchet MS"/>
                        <a:cs typeface="Trebuchet MS"/>
                        <a:sym typeface="Trebuchet MS"/>
                      </a:rPr>
                      <a:t>H(  )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Trebuchet MS"/>
                                <a:cs typeface="Trebuchet MS"/>
                                <a:sym typeface="Trebuchet MS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charset="0"/>
                                <a:ea typeface="Trebuchet MS"/>
                                <a:cs typeface="Trebuchet MS"/>
                                <a:sym typeface="Trebuchet MS"/>
                              </a:rPr>
                              <m:t>       </m:t>
                            </m:r>
                            <m:r>
                              <a:rPr lang="en-US" sz="1800" b="0" i="1" smtClean="0">
                                <a:latin typeface="Cambria Math" charset="0"/>
                                <a:ea typeface="Trebuchet MS"/>
                                <a:cs typeface="Trebuchet MS"/>
                                <a:sym typeface="Trebuchet MS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charset="0"/>
                                <a:ea typeface="Trebuchet MS"/>
                                <a:cs typeface="Trebuchet MS"/>
                                <a:sym typeface="Trebuchet MS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" sz="1800" dirty="0">
                      <a:latin typeface="Trebuchet MS"/>
                      <a:ea typeface="Trebuchet MS"/>
                      <a:cs typeface="Trebuchet MS"/>
                      <a:sym typeface="Trebuchet MS"/>
                    </a:endParaRPr>
                  </a:p>
                </p:txBody>
              </p:sp>
            </mc:Choice>
            <mc:Fallback xmlns="">
              <p:sp>
                <p:nvSpPr>
                  <p:cNvPr id="158" name="Shape 1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0400" y="3715875"/>
                    <a:ext cx="1344300" cy="4572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704" b="-5263"/>
                    </a:stretch>
                  </a:blipFill>
                  <a:ln w="9525" cap="flat" cmpd="sng">
                    <a:solidFill>
                      <a:srgbClr val="66666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0" name="Shape 160"/>
              <p:cNvSpPr/>
              <p:nvPr/>
            </p:nvSpPr>
            <p:spPr>
              <a:xfrm>
                <a:off x="4111475" y="3093675"/>
                <a:ext cx="638367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3" name="Shape 163"/>
              <p:cNvCxnSpPr/>
              <p:nvPr/>
            </p:nvCxnSpPr>
            <p:spPr>
              <a:xfrm flipH="1">
                <a:off x="3237100" y="4008075"/>
                <a:ext cx="670500" cy="683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</p:grpSp>
      </p:grpSp>
      <p:cxnSp>
        <p:nvCxnSpPr>
          <p:cNvPr id="8" name="Straight Arrow Connector 7"/>
          <p:cNvCxnSpPr>
            <a:stCxn id="45" idx="1"/>
          </p:cNvCxnSpPr>
          <p:nvPr/>
        </p:nvCxnSpPr>
        <p:spPr>
          <a:xfrm flipH="1" flipV="1">
            <a:off x="3653221" y="3219408"/>
            <a:ext cx="555514" cy="7528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158"/>
              <p:cNvSpPr txBox="1"/>
              <p:nvPr/>
            </p:nvSpPr>
            <p:spPr>
              <a:xfrm>
                <a:off x="4208735" y="3592557"/>
                <a:ext cx="1827077" cy="759325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dirty="0">
                    <a:latin typeface="Trebuchet MS"/>
                    <a:ea typeface="Trebuchet MS"/>
                    <a:cs typeface="Trebuchet MS"/>
                    <a:sym typeface="Trebuchet MS"/>
                  </a:rPr>
                  <a:t>Merkle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Trebuchet MS"/>
                        <a:cs typeface="Trebuchet MS"/>
                        <a:sym typeface="Trebuchet MS"/>
                      </a:rPr>
                      <m:t>𝜋</m:t>
                    </m:r>
                  </m:oMath>
                </a14:m>
                <a:endParaRPr lang="en-US" sz="1800" dirty="0"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lvl="0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Trebuchet MS"/>
                              <a:cs typeface="Trebuchet MS"/>
                              <a:sym typeface="Trebuchet M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log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(# </m:t>
                      </m:r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𝑡𝑟𝑎𝑛𝑠</m:t>
                      </m:r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.)</m:t>
                      </m:r>
                    </m:oMath>
                  </m:oMathPara>
                </a14:m>
                <a:endParaRPr lang="en" sz="1800" dirty="0"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mc:Choice>
        <mc:Fallback xmlns="">
          <p:sp>
            <p:nvSpPr>
              <p:cNvPr id="45" name="Shap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735" y="3592557"/>
                <a:ext cx="1827077" cy="759325"/>
              </a:xfrm>
              <a:prstGeom prst="rect">
                <a:avLst/>
              </a:prstGeom>
              <a:blipFill>
                <a:blip r:embed="rId4"/>
                <a:stretch>
                  <a:fillRect l="-2055"/>
                </a:stretch>
              </a:blip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5" idx="1"/>
          </p:cNvCxnSpPr>
          <p:nvPr/>
        </p:nvCxnSpPr>
        <p:spPr>
          <a:xfrm flipH="1">
            <a:off x="2771139" y="3972220"/>
            <a:ext cx="1437596" cy="352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701097" y="467946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40401" y="2985571"/>
                <a:ext cx="83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rebuchet MS"/>
                              <a:cs typeface="Trebuchet MS"/>
                              <a:sym typeface="Trebuchet MS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       </m:t>
                          </m:r>
                          <m:r>
                            <a:rPr lang="en-US" i="1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401" y="2985571"/>
                <a:ext cx="83381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158"/>
              <p:cNvSpPr txBox="1"/>
              <p:nvPr/>
            </p:nvSpPr>
            <p:spPr>
              <a:xfrm>
                <a:off x="4228157" y="862184"/>
                <a:ext cx="1827077" cy="759325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-US" dirty="0">
                    <a:latin typeface="Trebuchet MS"/>
                    <a:ea typeface="Trebuchet MS"/>
                    <a:cs typeface="Trebuchet MS"/>
                    <a:sym typeface="Trebuchet MS"/>
                  </a:rPr>
                  <a:t>MMR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Trebuchet MS"/>
                        <a:cs typeface="Trebuchet MS"/>
                        <a:sym typeface="Trebuchet MS"/>
                      </a:rPr>
                      <m:t>𝜋</m:t>
                    </m:r>
                  </m:oMath>
                </a14:m>
                <a:endParaRPr lang="en-US" sz="1800" dirty="0"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lvl="0" rtl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Trebuchet MS"/>
                              <a:cs typeface="Trebuchet MS"/>
                              <a:sym typeface="Trebuchet M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log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charset="0"/>
                              <a:ea typeface="Trebuchet MS"/>
                              <a:cs typeface="Trebuchet MS"/>
                              <a:sym typeface="Trebuchet MS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(# </m:t>
                      </m:r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𝑏𝑙𝑜𝑐𝑘𝑠</m:t>
                      </m:r>
                      <m:r>
                        <a:rPr lang="en-US" sz="1800" b="0" i="1" smtClean="0">
                          <a:latin typeface="Cambria Math" charset="0"/>
                          <a:ea typeface="Trebuchet MS"/>
                          <a:cs typeface="Trebuchet MS"/>
                          <a:sym typeface="Trebuchet MS"/>
                        </a:rPr>
                        <m:t>.)</m:t>
                      </m:r>
                    </m:oMath>
                  </m:oMathPara>
                </a14:m>
                <a:endParaRPr lang="en" sz="1800" dirty="0"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mc:Choice>
        <mc:Fallback xmlns="">
          <p:sp>
            <p:nvSpPr>
              <p:cNvPr id="40" name="Shap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57" y="862184"/>
                <a:ext cx="1827077" cy="759325"/>
              </a:xfrm>
              <a:prstGeom prst="rect">
                <a:avLst/>
              </a:prstGeom>
              <a:blipFill>
                <a:blip r:embed="rId6"/>
                <a:stretch>
                  <a:fillRect l="-2740"/>
                </a:stretch>
              </a:blip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754332" y="2386127"/>
            <a:ext cx="1344300" cy="38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 head</a:t>
            </a: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F0706053-4899-3640-8A96-7976F4844456}"/>
              </a:ext>
            </a:extLst>
          </p:cNvPr>
          <p:cNvCxnSpPr>
            <a:endCxn id="151" idx="0"/>
          </p:cNvCxnSpPr>
          <p:nvPr/>
        </p:nvCxnSpPr>
        <p:spPr>
          <a:xfrm rot="10800000">
            <a:off x="2741358" y="1803754"/>
            <a:ext cx="5048405" cy="112799"/>
          </a:xfrm>
          <a:prstGeom prst="curvedConnector4">
            <a:avLst>
              <a:gd name="adj1" fmla="val 698"/>
              <a:gd name="adj2" fmla="val 30266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4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/>
      <p:bldP spid="15" grpId="0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4" y="1871342"/>
            <a:ext cx="1487406" cy="14690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52474" y="2770770"/>
            <a:ext cx="1035763" cy="1666307"/>
            <a:chOff x="5849377" y="2153013"/>
            <a:chExt cx="1769149" cy="2586298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9377" y="2951727"/>
              <a:ext cx="1769149" cy="1787584"/>
            </a:xfrm>
            <a:prstGeom prst="rect">
              <a:avLst/>
            </a:prstGeom>
          </p:spPr>
        </p:pic>
        <p:pic>
          <p:nvPicPr>
            <p:cNvPr id="62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>
              <a:off x="5849377" y="2153013"/>
              <a:ext cx="449707" cy="2042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 flipH="1">
              <a:off x="7176816" y="2153013"/>
              <a:ext cx="441710" cy="2042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74" y="827010"/>
            <a:ext cx="1035763" cy="1186554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2422129" y="1042225"/>
            <a:ext cx="1387879" cy="505986"/>
          </a:xfrm>
          <a:prstGeom prst="wedgeRectCallout">
            <a:avLst>
              <a:gd name="adj1" fmla="val 76936"/>
              <a:gd name="adj2" fmla="val 8843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the head</a:t>
            </a:r>
          </a:p>
        </p:txBody>
      </p:sp>
      <p:sp>
        <p:nvSpPr>
          <p:cNvPr id="108" name="Rectangular Callout 107"/>
          <p:cNvSpPr/>
          <p:nvPr/>
        </p:nvSpPr>
        <p:spPr>
          <a:xfrm>
            <a:off x="2422129" y="3291625"/>
            <a:ext cx="1583578" cy="624599"/>
          </a:xfrm>
          <a:prstGeom prst="wedgeRectCallout">
            <a:avLst>
              <a:gd name="adj1" fmla="val 60671"/>
              <a:gd name="adj2" fmla="val 946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this is the head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39981" y="879686"/>
            <a:ext cx="6825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Apple Color Emoji" charset="0"/>
              </a:rPr>
              <a:t>❓</a:t>
            </a:r>
            <a:endParaRPr lang="en-US" sz="5400" dirty="0">
              <a:effectLst/>
              <a:latin typeface="Apple Color Emoj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4608" y="1042225"/>
            <a:ext cx="734095" cy="73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24608" y="3494174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19741" y="1120462"/>
            <a:ext cx="1854558" cy="27957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/>
              <a:t>Assumption:</a:t>
            </a:r>
          </a:p>
          <a:p>
            <a:r>
              <a:rPr lang="en-US" sz="1800" dirty="0"/>
              <a:t>At least one chain is honest</a:t>
            </a:r>
          </a:p>
          <a:p>
            <a:endParaRPr lang="en-US" sz="1800" dirty="0"/>
          </a:p>
          <a:p>
            <a:r>
              <a:rPr lang="en-US" sz="1800" dirty="0"/>
              <a:t>Other one has at most a c fraction of the mining power (c fraction blocks are valid)</a:t>
            </a:r>
          </a:p>
          <a:p>
            <a:r>
              <a:rPr lang="en-US" sz="1800" dirty="0"/>
              <a:t>Ex: c=1/3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BC69E8-5313-1B44-9601-CC50F869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: Two Heads?</a:t>
            </a:r>
            <a:br>
              <a:rPr lang="en-US" altLang="x-none" dirty="0">
                <a:latin typeface="Arial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566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4" y="1871342"/>
            <a:ext cx="1487406" cy="14690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052474" y="2770770"/>
            <a:ext cx="1035763" cy="1666307"/>
            <a:chOff x="5849377" y="2153013"/>
            <a:chExt cx="1769149" cy="2586298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9377" y="2951727"/>
              <a:ext cx="1769149" cy="1787584"/>
            </a:xfrm>
            <a:prstGeom prst="rect">
              <a:avLst/>
            </a:prstGeom>
          </p:spPr>
        </p:pic>
        <p:pic>
          <p:nvPicPr>
            <p:cNvPr id="62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>
              <a:off x="5849377" y="2153013"/>
              <a:ext cx="449707" cy="2042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1084"/>
            <p:cNvPicPr preferRelativeResize="0"/>
            <p:nvPr/>
          </p:nvPicPr>
          <p:blipFill rotWithShape="1">
            <a:blip r:embed="rId5">
              <a:alphaModFix/>
            </a:blip>
            <a:srcRect r="75883"/>
            <a:stretch/>
          </p:blipFill>
          <p:spPr>
            <a:xfrm flipH="1">
              <a:off x="7176816" y="2153013"/>
              <a:ext cx="441710" cy="20425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73" y="798907"/>
            <a:ext cx="1035763" cy="118655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324608" y="3494174"/>
            <a:ext cx="734095" cy="73409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2422130" y="1429555"/>
            <a:ext cx="1274107" cy="862884"/>
          </a:xfrm>
          <a:prstGeom prst="wedgeRectCallout">
            <a:avLst>
              <a:gd name="adj1" fmla="val -58233"/>
              <a:gd name="adj2" fmla="val 833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Give me k blocks: 7,13,210</a:t>
            </a:r>
            <a:r>
              <a:rPr lang="mr-IN" sz="2000" dirty="0"/>
              <a:t>…</a:t>
            </a: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8FC512-0205-8845-BF74-00EFBA99C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Strawman 1</a:t>
            </a:r>
            <a:br>
              <a:rPr lang="en-US" altLang="x-none" dirty="0">
                <a:latin typeface="Arial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959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400537" y="2511953"/>
            <a:ext cx="635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Sample k blocks + MMR inclusion proof for each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EA0813-D48E-634D-9689-DC365B16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2800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sz="2800" dirty="0">
                <a:latin typeface="Arial" charset="0"/>
                <a:ea typeface="ＭＳ Ｐゴシック" charset="-128"/>
              </a:rPr>
              <a:t> Strawman 1: sample constant # of blocks</a:t>
            </a:r>
            <a:br>
              <a:rPr lang="en-US" altLang="x-none" sz="2800" dirty="0">
                <a:latin typeface="Arial" charset="0"/>
                <a:ea typeface="ＭＳ Ｐゴシック" charset="-128"/>
              </a:rPr>
            </a:b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26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01532" y="1506828"/>
            <a:ext cx="6028194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9326" y="1055106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Honest chain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42172" y="3270766"/>
            <a:ext cx="690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Malicious chain (only 1/3 of the blocks have a </a:t>
            </a:r>
            <a:r>
              <a:rPr lang="en-US" sz="2400" dirty="0" err="1"/>
              <a:t>PoW</a:t>
            </a:r>
            <a:r>
              <a:rPr lang="en-US" sz="2400" dirty="0"/>
              <a:t>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56496" y="3593118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2897746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178935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515502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8274676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179635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242172" y="1520202"/>
            <a:ext cx="655574" cy="877547"/>
          </a:xfrm>
          <a:custGeom>
            <a:avLst/>
            <a:gdLst>
              <a:gd name="connsiteX0" fmla="*/ 0 w 643944"/>
              <a:gd name="connsiteY0" fmla="*/ 0 h 877547"/>
              <a:gd name="connsiteX1" fmla="*/ 373487 w 643944"/>
              <a:gd name="connsiteY1" fmla="*/ 875763 h 877547"/>
              <a:gd name="connsiteX2" fmla="*/ 643944 w 643944"/>
              <a:gd name="connsiteY2" fmla="*/ 244698 h 87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944" h="877547">
                <a:moveTo>
                  <a:pt x="0" y="0"/>
                </a:moveTo>
                <a:cubicBezTo>
                  <a:pt x="133081" y="417490"/>
                  <a:pt x="266163" y="834980"/>
                  <a:pt x="373487" y="875763"/>
                </a:cubicBezTo>
                <a:cubicBezTo>
                  <a:pt x="480811" y="916546"/>
                  <a:pt x="643944" y="244698"/>
                  <a:pt x="643944" y="244698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692932" y="1770380"/>
            <a:ext cx="486003" cy="601591"/>
          </a:xfrm>
          <a:custGeom>
            <a:avLst/>
            <a:gdLst>
              <a:gd name="connsiteX0" fmla="*/ 0 w 489397"/>
              <a:gd name="connsiteY0" fmla="*/ 605307 h 605307"/>
              <a:gd name="connsiteX1" fmla="*/ 399245 w 489397"/>
              <a:gd name="connsiteY1" fmla="*/ 502276 h 605307"/>
              <a:gd name="connsiteX2" fmla="*/ 489397 w 489397"/>
              <a:gd name="connsiteY2" fmla="*/ 0 h 60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397" h="605307">
                <a:moveTo>
                  <a:pt x="0" y="605307"/>
                </a:moveTo>
                <a:cubicBezTo>
                  <a:pt x="158839" y="604233"/>
                  <a:pt x="317679" y="603160"/>
                  <a:pt x="399245" y="502276"/>
                </a:cubicBezTo>
                <a:cubicBezTo>
                  <a:pt x="480811" y="401392"/>
                  <a:pt x="476518" y="79420"/>
                  <a:pt x="489397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065172" y="1737609"/>
            <a:ext cx="1114463" cy="601593"/>
          </a:xfrm>
          <a:custGeom>
            <a:avLst/>
            <a:gdLst>
              <a:gd name="connsiteX0" fmla="*/ 0 w 1120462"/>
              <a:gd name="connsiteY0" fmla="*/ 502276 h 550607"/>
              <a:gd name="connsiteX1" fmla="*/ 953036 w 1120462"/>
              <a:gd name="connsiteY1" fmla="*/ 502276 h 550607"/>
              <a:gd name="connsiteX2" fmla="*/ 1120462 w 1120462"/>
              <a:gd name="connsiteY2" fmla="*/ 0 h 55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462" h="550607">
                <a:moveTo>
                  <a:pt x="0" y="502276"/>
                </a:moveTo>
                <a:cubicBezTo>
                  <a:pt x="383146" y="544132"/>
                  <a:pt x="766292" y="585989"/>
                  <a:pt x="953036" y="502276"/>
                </a:cubicBezTo>
                <a:cubicBezTo>
                  <a:pt x="1139780" y="418563"/>
                  <a:pt x="1047482" y="62248"/>
                  <a:pt x="1120462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747752" y="1737608"/>
            <a:ext cx="1764406" cy="640247"/>
          </a:xfrm>
          <a:custGeom>
            <a:avLst/>
            <a:gdLst>
              <a:gd name="connsiteX0" fmla="*/ 0 w 1764406"/>
              <a:gd name="connsiteY0" fmla="*/ 566670 h 602139"/>
              <a:gd name="connsiteX1" fmla="*/ 1532586 w 1764406"/>
              <a:gd name="connsiteY1" fmla="*/ 540912 h 602139"/>
              <a:gd name="connsiteX2" fmla="*/ 1764406 w 1764406"/>
              <a:gd name="connsiteY2" fmla="*/ 0 h 60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406" h="602139">
                <a:moveTo>
                  <a:pt x="0" y="566670"/>
                </a:moveTo>
                <a:cubicBezTo>
                  <a:pt x="619259" y="601013"/>
                  <a:pt x="1238518" y="635357"/>
                  <a:pt x="1532586" y="540912"/>
                </a:cubicBezTo>
                <a:cubicBezTo>
                  <a:pt x="1826654" y="446467"/>
                  <a:pt x="1719330" y="88005"/>
                  <a:pt x="1764406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868213" y="1764638"/>
            <a:ext cx="3406463" cy="603505"/>
          </a:xfrm>
          <a:custGeom>
            <a:avLst/>
            <a:gdLst>
              <a:gd name="connsiteX0" fmla="*/ 0 w 3387144"/>
              <a:gd name="connsiteY0" fmla="*/ 618186 h 618186"/>
              <a:gd name="connsiteX1" fmla="*/ 2884868 w 3387144"/>
              <a:gd name="connsiteY1" fmla="*/ 425003 h 618186"/>
              <a:gd name="connsiteX2" fmla="*/ 3387144 w 3387144"/>
              <a:gd name="connsiteY2" fmla="*/ 0 h 6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7144" h="618186">
                <a:moveTo>
                  <a:pt x="0" y="618186"/>
                </a:moveTo>
                <a:cubicBezTo>
                  <a:pt x="1160172" y="573110"/>
                  <a:pt x="2320344" y="528034"/>
                  <a:pt x="2884868" y="425003"/>
                </a:cubicBezTo>
                <a:cubicBezTo>
                  <a:pt x="3449392" y="321972"/>
                  <a:pt x="3307724" y="23611"/>
                  <a:pt x="3387144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495249" y="4028940"/>
            <a:ext cx="6040506" cy="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97746" y="4063894"/>
            <a:ext cx="5376930" cy="228600"/>
            <a:chOff x="2897746" y="4063894"/>
            <a:chExt cx="5376930" cy="2286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897746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178935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515502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8274676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179635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Freeform 34"/>
          <p:cNvSpPr/>
          <p:nvPr/>
        </p:nvSpPr>
        <p:spPr>
          <a:xfrm>
            <a:off x="2242172" y="3988482"/>
            <a:ext cx="655574" cy="877547"/>
          </a:xfrm>
          <a:custGeom>
            <a:avLst/>
            <a:gdLst>
              <a:gd name="connsiteX0" fmla="*/ 0 w 643944"/>
              <a:gd name="connsiteY0" fmla="*/ 0 h 877547"/>
              <a:gd name="connsiteX1" fmla="*/ 373487 w 643944"/>
              <a:gd name="connsiteY1" fmla="*/ 875763 h 877547"/>
              <a:gd name="connsiteX2" fmla="*/ 643944 w 643944"/>
              <a:gd name="connsiteY2" fmla="*/ 244698 h 87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944" h="877547">
                <a:moveTo>
                  <a:pt x="0" y="0"/>
                </a:moveTo>
                <a:cubicBezTo>
                  <a:pt x="133081" y="417490"/>
                  <a:pt x="266163" y="834980"/>
                  <a:pt x="373487" y="875763"/>
                </a:cubicBezTo>
                <a:cubicBezTo>
                  <a:pt x="480811" y="916546"/>
                  <a:pt x="643944" y="244698"/>
                  <a:pt x="643944" y="244698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692932" y="4238660"/>
            <a:ext cx="486003" cy="601591"/>
          </a:xfrm>
          <a:custGeom>
            <a:avLst/>
            <a:gdLst>
              <a:gd name="connsiteX0" fmla="*/ 0 w 489397"/>
              <a:gd name="connsiteY0" fmla="*/ 605307 h 605307"/>
              <a:gd name="connsiteX1" fmla="*/ 399245 w 489397"/>
              <a:gd name="connsiteY1" fmla="*/ 502276 h 605307"/>
              <a:gd name="connsiteX2" fmla="*/ 489397 w 489397"/>
              <a:gd name="connsiteY2" fmla="*/ 0 h 60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397" h="605307">
                <a:moveTo>
                  <a:pt x="0" y="605307"/>
                </a:moveTo>
                <a:cubicBezTo>
                  <a:pt x="158839" y="604233"/>
                  <a:pt x="317679" y="603160"/>
                  <a:pt x="399245" y="502276"/>
                </a:cubicBezTo>
                <a:cubicBezTo>
                  <a:pt x="480811" y="401392"/>
                  <a:pt x="476518" y="79420"/>
                  <a:pt x="489397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065172" y="4205889"/>
            <a:ext cx="1114463" cy="601593"/>
          </a:xfrm>
          <a:custGeom>
            <a:avLst/>
            <a:gdLst>
              <a:gd name="connsiteX0" fmla="*/ 0 w 1120462"/>
              <a:gd name="connsiteY0" fmla="*/ 502276 h 550607"/>
              <a:gd name="connsiteX1" fmla="*/ 953036 w 1120462"/>
              <a:gd name="connsiteY1" fmla="*/ 502276 h 550607"/>
              <a:gd name="connsiteX2" fmla="*/ 1120462 w 1120462"/>
              <a:gd name="connsiteY2" fmla="*/ 0 h 55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462" h="550607">
                <a:moveTo>
                  <a:pt x="0" y="502276"/>
                </a:moveTo>
                <a:cubicBezTo>
                  <a:pt x="383146" y="544132"/>
                  <a:pt x="766292" y="585989"/>
                  <a:pt x="953036" y="502276"/>
                </a:cubicBezTo>
                <a:cubicBezTo>
                  <a:pt x="1139780" y="418563"/>
                  <a:pt x="1047482" y="62248"/>
                  <a:pt x="1120462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747752" y="4205888"/>
            <a:ext cx="1764406" cy="640247"/>
          </a:xfrm>
          <a:custGeom>
            <a:avLst/>
            <a:gdLst>
              <a:gd name="connsiteX0" fmla="*/ 0 w 1764406"/>
              <a:gd name="connsiteY0" fmla="*/ 566670 h 602139"/>
              <a:gd name="connsiteX1" fmla="*/ 1532586 w 1764406"/>
              <a:gd name="connsiteY1" fmla="*/ 540912 h 602139"/>
              <a:gd name="connsiteX2" fmla="*/ 1764406 w 1764406"/>
              <a:gd name="connsiteY2" fmla="*/ 0 h 60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406" h="602139">
                <a:moveTo>
                  <a:pt x="0" y="566670"/>
                </a:moveTo>
                <a:cubicBezTo>
                  <a:pt x="619259" y="601013"/>
                  <a:pt x="1238518" y="635357"/>
                  <a:pt x="1532586" y="540912"/>
                </a:cubicBezTo>
                <a:cubicBezTo>
                  <a:pt x="1826654" y="446467"/>
                  <a:pt x="1719330" y="88005"/>
                  <a:pt x="1764406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868213" y="4232918"/>
            <a:ext cx="3406463" cy="603505"/>
          </a:xfrm>
          <a:custGeom>
            <a:avLst/>
            <a:gdLst>
              <a:gd name="connsiteX0" fmla="*/ 0 w 3387144"/>
              <a:gd name="connsiteY0" fmla="*/ 618186 h 618186"/>
              <a:gd name="connsiteX1" fmla="*/ 2884868 w 3387144"/>
              <a:gd name="connsiteY1" fmla="*/ 425003 h 618186"/>
              <a:gd name="connsiteX2" fmla="*/ 3387144 w 3387144"/>
              <a:gd name="connsiteY2" fmla="*/ 0 h 6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7144" h="618186">
                <a:moveTo>
                  <a:pt x="0" y="618186"/>
                </a:moveTo>
                <a:cubicBezTo>
                  <a:pt x="1160172" y="573110"/>
                  <a:pt x="2320344" y="528034"/>
                  <a:pt x="2884868" y="425003"/>
                </a:cubicBezTo>
                <a:cubicBezTo>
                  <a:pt x="3449392" y="321972"/>
                  <a:pt x="3307724" y="23611"/>
                  <a:pt x="3387144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6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EA0813-D48E-634D-9689-DC365B16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2800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sz="2800" dirty="0">
                <a:latin typeface="Arial" charset="0"/>
                <a:ea typeface="ＭＳ Ｐゴシック" charset="-128"/>
              </a:rPr>
              <a:t> Strawman 1: sample constant # of blocks</a:t>
            </a:r>
            <a:br>
              <a:rPr lang="en-US" altLang="x-none" sz="2800" dirty="0">
                <a:latin typeface="Arial" charset="0"/>
                <a:ea typeface="ＭＳ Ｐゴシック" charset="-128"/>
              </a:rPr>
            </a:b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27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01532" y="1506828"/>
            <a:ext cx="6028194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9326" y="1055106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Honest chain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42172" y="3270766"/>
            <a:ext cx="690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Malicious chain (only 1/3 of the blocks have a </a:t>
            </a:r>
            <a:r>
              <a:rPr lang="en-US" sz="2400" dirty="0" err="1"/>
              <a:t>PoW</a:t>
            </a:r>
            <a:r>
              <a:rPr lang="en-US" sz="2400" dirty="0"/>
              <a:t>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256496" y="3593118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2897746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178935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515502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8274676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179635" y="1541781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242172" y="1520202"/>
            <a:ext cx="655574" cy="877547"/>
          </a:xfrm>
          <a:custGeom>
            <a:avLst/>
            <a:gdLst>
              <a:gd name="connsiteX0" fmla="*/ 0 w 643944"/>
              <a:gd name="connsiteY0" fmla="*/ 0 h 877547"/>
              <a:gd name="connsiteX1" fmla="*/ 373487 w 643944"/>
              <a:gd name="connsiteY1" fmla="*/ 875763 h 877547"/>
              <a:gd name="connsiteX2" fmla="*/ 643944 w 643944"/>
              <a:gd name="connsiteY2" fmla="*/ 244698 h 87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944" h="877547">
                <a:moveTo>
                  <a:pt x="0" y="0"/>
                </a:moveTo>
                <a:cubicBezTo>
                  <a:pt x="133081" y="417490"/>
                  <a:pt x="266163" y="834980"/>
                  <a:pt x="373487" y="875763"/>
                </a:cubicBezTo>
                <a:cubicBezTo>
                  <a:pt x="480811" y="916546"/>
                  <a:pt x="643944" y="244698"/>
                  <a:pt x="643944" y="244698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692932" y="1770380"/>
            <a:ext cx="486003" cy="601591"/>
          </a:xfrm>
          <a:custGeom>
            <a:avLst/>
            <a:gdLst>
              <a:gd name="connsiteX0" fmla="*/ 0 w 489397"/>
              <a:gd name="connsiteY0" fmla="*/ 605307 h 605307"/>
              <a:gd name="connsiteX1" fmla="*/ 399245 w 489397"/>
              <a:gd name="connsiteY1" fmla="*/ 502276 h 605307"/>
              <a:gd name="connsiteX2" fmla="*/ 489397 w 489397"/>
              <a:gd name="connsiteY2" fmla="*/ 0 h 60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397" h="605307">
                <a:moveTo>
                  <a:pt x="0" y="605307"/>
                </a:moveTo>
                <a:cubicBezTo>
                  <a:pt x="158839" y="604233"/>
                  <a:pt x="317679" y="603160"/>
                  <a:pt x="399245" y="502276"/>
                </a:cubicBezTo>
                <a:cubicBezTo>
                  <a:pt x="480811" y="401392"/>
                  <a:pt x="476518" y="79420"/>
                  <a:pt x="489397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065172" y="1737609"/>
            <a:ext cx="1114463" cy="601593"/>
          </a:xfrm>
          <a:custGeom>
            <a:avLst/>
            <a:gdLst>
              <a:gd name="connsiteX0" fmla="*/ 0 w 1120462"/>
              <a:gd name="connsiteY0" fmla="*/ 502276 h 550607"/>
              <a:gd name="connsiteX1" fmla="*/ 953036 w 1120462"/>
              <a:gd name="connsiteY1" fmla="*/ 502276 h 550607"/>
              <a:gd name="connsiteX2" fmla="*/ 1120462 w 1120462"/>
              <a:gd name="connsiteY2" fmla="*/ 0 h 55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462" h="550607">
                <a:moveTo>
                  <a:pt x="0" y="502276"/>
                </a:moveTo>
                <a:cubicBezTo>
                  <a:pt x="383146" y="544132"/>
                  <a:pt x="766292" y="585989"/>
                  <a:pt x="953036" y="502276"/>
                </a:cubicBezTo>
                <a:cubicBezTo>
                  <a:pt x="1139780" y="418563"/>
                  <a:pt x="1047482" y="62248"/>
                  <a:pt x="1120462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747752" y="1737608"/>
            <a:ext cx="1764406" cy="640247"/>
          </a:xfrm>
          <a:custGeom>
            <a:avLst/>
            <a:gdLst>
              <a:gd name="connsiteX0" fmla="*/ 0 w 1764406"/>
              <a:gd name="connsiteY0" fmla="*/ 566670 h 602139"/>
              <a:gd name="connsiteX1" fmla="*/ 1532586 w 1764406"/>
              <a:gd name="connsiteY1" fmla="*/ 540912 h 602139"/>
              <a:gd name="connsiteX2" fmla="*/ 1764406 w 1764406"/>
              <a:gd name="connsiteY2" fmla="*/ 0 h 60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406" h="602139">
                <a:moveTo>
                  <a:pt x="0" y="566670"/>
                </a:moveTo>
                <a:cubicBezTo>
                  <a:pt x="619259" y="601013"/>
                  <a:pt x="1238518" y="635357"/>
                  <a:pt x="1532586" y="540912"/>
                </a:cubicBezTo>
                <a:cubicBezTo>
                  <a:pt x="1826654" y="446467"/>
                  <a:pt x="1719330" y="88005"/>
                  <a:pt x="1764406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868213" y="1764638"/>
            <a:ext cx="3406463" cy="603505"/>
          </a:xfrm>
          <a:custGeom>
            <a:avLst/>
            <a:gdLst>
              <a:gd name="connsiteX0" fmla="*/ 0 w 3387144"/>
              <a:gd name="connsiteY0" fmla="*/ 618186 h 618186"/>
              <a:gd name="connsiteX1" fmla="*/ 2884868 w 3387144"/>
              <a:gd name="connsiteY1" fmla="*/ 425003 h 618186"/>
              <a:gd name="connsiteX2" fmla="*/ 3387144 w 3387144"/>
              <a:gd name="connsiteY2" fmla="*/ 0 h 6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7144" h="618186">
                <a:moveTo>
                  <a:pt x="0" y="618186"/>
                </a:moveTo>
                <a:cubicBezTo>
                  <a:pt x="1160172" y="573110"/>
                  <a:pt x="2320344" y="528034"/>
                  <a:pt x="2884868" y="425003"/>
                </a:cubicBezTo>
                <a:cubicBezTo>
                  <a:pt x="3449392" y="321972"/>
                  <a:pt x="3307724" y="23611"/>
                  <a:pt x="3387144" y="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495249" y="4028940"/>
            <a:ext cx="6040506" cy="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897746" y="4063894"/>
            <a:ext cx="5376930" cy="228600"/>
            <a:chOff x="2897746" y="4063894"/>
            <a:chExt cx="5376930" cy="2286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2897746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3178935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515502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8274676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4179635" y="4063894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Freeform 34"/>
          <p:cNvSpPr/>
          <p:nvPr/>
        </p:nvSpPr>
        <p:spPr>
          <a:xfrm>
            <a:off x="2242172" y="3988482"/>
            <a:ext cx="655574" cy="877547"/>
          </a:xfrm>
          <a:custGeom>
            <a:avLst/>
            <a:gdLst>
              <a:gd name="connsiteX0" fmla="*/ 0 w 643944"/>
              <a:gd name="connsiteY0" fmla="*/ 0 h 877547"/>
              <a:gd name="connsiteX1" fmla="*/ 373487 w 643944"/>
              <a:gd name="connsiteY1" fmla="*/ 875763 h 877547"/>
              <a:gd name="connsiteX2" fmla="*/ 643944 w 643944"/>
              <a:gd name="connsiteY2" fmla="*/ 244698 h 87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944" h="877547">
                <a:moveTo>
                  <a:pt x="0" y="0"/>
                </a:moveTo>
                <a:cubicBezTo>
                  <a:pt x="133081" y="417490"/>
                  <a:pt x="266163" y="834980"/>
                  <a:pt x="373487" y="875763"/>
                </a:cubicBezTo>
                <a:cubicBezTo>
                  <a:pt x="480811" y="916546"/>
                  <a:pt x="643944" y="244698"/>
                  <a:pt x="643944" y="244698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692932" y="4238660"/>
            <a:ext cx="486003" cy="601591"/>
          </a:xfrm>
          <a:custGeom>
            <a:avLst/>
            <a:gdLst>
              <a:gd name="connsiteX0" fmla="*/ 0 w 489397"/>
              <a:gd name="connsiteY0" fmla="*/ 605307 h 605307"/>
              <a:gd name="connsiteX1" fmla="*/ 399245 w 489397"/>
              <a:gd name="connsiteY1" fmla="*/ 502276 h 605307"/>
              <a:gd name="connsiteX2" fmla="*/ 489397 w 489397"/>
              <a:gd name="connsiteY2" fmla="*/ 0 h 60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397" h="605307">
                <a:moveTo>
                  <a:pt x="0" y="605307"/>
                </a:moveTo>
                <a:cubicBezTo>
                  <a:pt x="158839" y="604233"/>
                  <a:pt x="317679" y="603160"/>
                  <a:pt x="399245" y="502276"/>
                </a:cubicBezTo>
                <a:cubicBezTo>
                  <a:pt x="480811" y="401392"/>
                  <a:pt x="476518" y="79420"/>
                  <a:pt x="489397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065172" y="4205889"/>
            <a:ext cx="1114463" cy="601593"/>
          </a:xfrm>
          <a:custGeom>
            <a:avLst/>
            <a:gdLst>
              <a:gd name="connsiteX0" fmla="*/ 0 w 1120462"/>
              <a:gd name="connsiteY0" fmla="*/ 502276 h 550607"/>
              <a:gd name="connsiteX1" fmla="*/ 953036 w 1120462"/>
              <a:gd name="connsiteY1" fmla="*/ 502276 h 550607"/>
              <a:gd name="connsiteX2" fmla="*/ 1120462 w 1120462"/>
              <a:gd name="connsiteY2" fmla="*/ 0 h 55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462" h="550607">
                <a:moveTo>
                  <a:pt x="0" y="502276"/>
                </a:moveTo>
                <a:cubicBezTo>
                  <a:pt x="383146" y="544132"/>
                  <a:pt x="766292" y="585989"/>
                  <a:pt x="953036" y="502276"/>
                </a:cubicBezTo>
                <a:cubicBezTo>
                  <a:pt x="1139780" y="418563"/>
                  <a:pt x="1047482" y="62248"/>
                  <a:pt x="1120462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3747752" y="4205888"/>
            <a:ext cx="1764406" cy="640247"/>
          </a:xfrm>
          <a:custGeom>
            <a:avLst/>
            <a:gdLst>
              <a:gd name="connsiteX0" fmla="*/ 0 w 1764406"/>
              <a:gd name="connsiteY0" fmla="*/ 566670 h 602139"/>
              <a:gd name="connsiteX1" fmla="*/ 1532586 w 1764406"/>
              <a:gd name="connsiteY1" fmla="*/ 540912 h 602139"/>
              <a:gd name="connsiteX2" fmla="*/ 1764406 w 1764406"/>
              <a:gd name="connsiteY2" fmla="*/ 0 h 60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406" h="602139">
                <a:moveTo>
                  <a:pt x="0" y="566670"/>
                </a:moveTo>
                <a:cubicBezTo>
                  <a:pt x="619259" y="601013"/>
                  <a:pt x="1238518" y="635357"/>
                  <a:pt x="1532586" y="540912"/>
                </a:cubicBezTo>
                <a:cubicBezTo>
                  <a:pt x="1826654" y="446467"/>
                  <a:pt x="1719330" y="88005"/>
                  <a:pt x="1764406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868213" y="4232918"/>
            <a:ext cx="3406463" cy="603505"/>
          </a:xfrm>
          <a:custGeom>
            <a:avLst/>
            <a:gdLst>
              <a:gd name="connsiteX0" fmla="*/ 0 w 3387144"/>
              <a:gd name="connsiteY0" fmla="*/ 618186 h 618186"/>
              <a:gd name="connsiteX1" fmla="*/ 2884868 w 3387144"/>
              <a:gd name="connsiteY1" fmla="*/ 425003 h 618186"/>
              <a:gd name="connsiteX2" fmla="*/ 3387144 w 3387144"/>
              <a:gd name="connsiteY2" fmla="*/ 0 h 61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7144" h="618186">
                <a:moveTo>
                  <a:pt x="0" y="618186"/>
                </a:moveTo>
                <a:cubicBezTo>
                  <a:pt x="1160172" y="573110"/>
                  <a:pt x="2320344" y="528034"/>
                  <a:pt x="2884868" y="425003"/>
                </a:cubicBezTo>
                <a:cubicBezTo>
                  <a:pt x="3449392" y="321972"/>
                  <a:pt x="3307724" y="23611"/>
                  <a:pt x="3387144" y="0"/>
                </a:cubicBez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54C1F0D-531C-6F45-AA43-4C4EF8BD95E1}"/>
                  </a:ext>
                </a:extLst>
              </p:cNvPr>
              <p:cNvSpPr txBox="1"/>
              <p:nvPr/>
            </p:nvSpPr>
            <p:spPr>
              <a:xfrm>
                <a:off x="1623771" y="2214178"/>
                <a:ext cx="7511967" cy="1065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k samples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mining power →Advers. wins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charset="0"/>
                              </a:rPr>
                              <m:t>3</m:t>
                            </m:r>
                          </m:den>
                        </m:f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𝑘</m:t>
                      </m:r>
                      <m:r>
                        <a:rPr lang="en-US" sz="2400" i="1">
                          <a:latin typeface="Cambria Math" charset="0"/>
                        </a:rPr>
                        <m:t>=81→</m:t>
                      </m:r>
                      <m:r>
                        <a:rPr lang="en-US" sz="2400" i="1">
                          <a:latin typeface="Cambria Math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𝐶h𝑒𝑎𝑡𝑖𝑛𝑔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&lt;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−128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54C1F0D-531C-6F45-AA43-4C4EF8BD9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771" y="2214178"/>
                <a:ext cx="7511967" cy="1065676"/>
              </a:xfrm>
              <a:prstGeom prst="rect">
                <a:avLst/>
              </a:prstGeom>
              <a:blipFill>
                <a:blip r:embed="rId3"/>
                <a:stretch>
                  <a:fillRect l="-1182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697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3"/>
          <p:cNvSpPr txBox="1">
            <a:spLocks/>
          </p:cNvSpPr>
          <p:nvPr/>
        </p:nvSpPr>
        <p:spPr bwMode="auto">
          <a:xfrm>
            <a:off x="922413" y="620065"/>
            <a:ext cx="77073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lvl="0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lvl="1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lvl="2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lvl="3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lvl="4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lvl="5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6pPr>
            <a:lvl7pPr marL="914400" lvl="6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7pPr>
            <a:lvl8pPr marL="1371600" lvl="7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8pPr>
            <a:lvl9pPr marL="1828800" lvl="8" algn="l" defTabSz="457200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Source Sans Pro Semibold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altLang="x-none" dirty="0">
              <a:latin typeface="Arial" charset="0"/>
              <a:ea typeface="ＭＳ Ｐゴシック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E85BE8-777B-F349-8C9D-C96D200E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3600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sz="3600" dirty="0">
                <a:latin typeface="Arial" charset="0"/>
                <a:ea typeface="ＭＳ Ｐゴシック" charset="-128"/>
              </a:rPr>
              <a:t> Strawman 1 problem: Forking</a:t>
            </a:r>
            <a:br>
              <a:rPr lang="en-US" altLang="x-none" sz="3600" dirty="0">
                <a:latin typeface="Arial" charset="0"/>
                <a:ea typeface="ＭＳ Ｐゴシック" charset="-128"/>
              </a:rPr>
            </a:b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28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14959" y="961944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47" y="1515641"/>
            <a:ext cx="794960" cy="1642426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7755020">
            <a:off x="1769573" y="2116011"/>
            <a:ext cx="2190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Malicious Fork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</p:spTree>
    <p:extLst>
      <p:ext uri="{BB962C8B-B14F-4D97-AF65-F5344CB8AC3E}">
        <p14:creationId xmlns:p14="http://schemas.microsoft.com/office/powerpoint/2010/main" val="845313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537F5-F167-6142-BC1B-B5D9C90D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037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idea: Find Fork Point</a:t>
            </a:r>
            <a:br>
              <a:rPr lang="en-US" altLang="x-none" dirty="0">
                <a:latin typeface="Arial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29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45511" y="1104971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47" y="1515641"/>
            <a:ext cx="794960" cy="1642426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7755020">
            <a:off x="1747684" y="1998433"/>
            <a:ext cx="229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Malicious Fork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046607" y="1515641"/>
            <a:ext cx="729526" cy="9820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6607" y="2551074"/>
            <a:ext cx="370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Knowing this point suffices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8604" y="2926891"/>
            <a:ext cx="3639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︸</a:t>
            </a:r>
          </a:p>
          <a:p>
            <a:r>
              <a:rPr lang="en-US" sz="2400" dirty="0"/>
              <a:t>Sample blocks after fork</a:t>
            </a:r>
          </a:p>
        </p:txBody>
      </p:sp>
    </p:spTree>
    <p:extLst>
      <p:ext uri="{BB962C8B-B14F-4D97-AF65-F5344CB8AC3E}">
        <p14:creationId xmlns:p14="http://schemas.microsoft.com/office/powerpoint/2010/main" val="14743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FB55-1587-DF73-A07E-13D3EA7F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Verifiable Information </a:t>
            </a:r>
            <a:r>
              <a:rPr lang="en-US" dirty="0" err="1"/>
              <a:t>Disperal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5404C-024F-D5A2-EB75-440B94714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KZG to prove that shares of ECC were correct</a:t>
            </a:r>
          </a:p>
          <a:p>
            <a:r>
              <a:rPr lang="en-US" dirty="0"/>
              <a:t>Prover encodes message using reed Solomon encoding and commits to it using KZG</a:t>
            </a:r>
          </a:p>
          <a:p>
            <a:r>
              <a:rPr lang="en-US" dirty="0"/>
              <a:t>Each party receives it’s share (n/T evaluations of the polynomial), the KZG commitment and a KZG proof that it’s shares were correct.</a:t>
            </a:r>
          </a:p>
          <a:p>
            <a:r>
              <a:rPr lang="en-US" dirty="0"/>
              <a:t>Can generate one KZG proof for many openings (Homework). </a:t>
            </a:r>
          </a:p>
          <a:p>
            <a:r>
              <a:rPr lang="en-US" dirty="0"/>
              <a:t>Can generate all KZG proofs at once.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3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47C274-87BA-4D45-A1DA-6A343C70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: Idea bound forking point</a:t>
            </a:r>
            <a:br>
              <a:rPr lang="en-US" altLang="x-none" dirty="0">
                <a:latin typeface="Arial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30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1258" y="1137496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48" y="1506827"/>
            <a:ext cx="6378078" cy="1651240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3685" y="3311141"/>
                <a:ext cx="6090557" cy="98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Step 1: Sample enough blocks</a:t>
                </a:r>
              </a:p>
              <a:p>
                <a:r>
                  <a:rPr lang="en-US" sz="2400" dirty="0"/>
                  <a:t>Such that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of them were created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685" y="3311141"/>
                <a:ext cx="6090557" cy="985847"/>
              </a:xfrm>
              <a:prstGeom prst="rect">
                <a:avLst/>
              </a:prstGeom>
              <a:blipFill>
                <a:blip r:embed="rId3"/>
                <a:stretch>
                  <a:fillRect l="-1458"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26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14A420-78D7-154F-B59C-6B6812C2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: Idea bound forking point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31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1258" y="1137496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48" y="1506828"/>
            <a:ext cx="2989823" cy="1651239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9109" y="3311141"/>
                <a:ext cx="7035133" cy="98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Step 2: Calculate min fork point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honest blocks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blocks at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of total blocks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109" y="3311141"/>
                <a:ext cx="7035133" cy="985847"/>
              </a:xfrm>
              <a:prstGeom prst="rect">
                <a:avLst/>
              </a:prstGeom>
              <a:blipFill>
                <a:blip r:embed="rId3"/>
                <a:stretch>
                  <a:fillRect l="-1261"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241471" y="1506828"/>
            <a:ext cx="0" cy="9424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7358" y="2465614"/>
                <a:ext cx="2165086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of the chain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358" y="2465614"/>
                <a:ext cx="2165086" cy="613886"/>
              </a:xfrm>
              <a:prstGeom prst="rect">
                <a:avLst/>
              </a:prstGeom>
              <a:blipFill>
                <a:blip r:embed="rId4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857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1654EE-D463-3D40-B4A1-CB9D8942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: Idea bound forking point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32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49684" y="1095689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49" y="1506828"/>
            <a:ext cx="1634551" cy="1651239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3685" y="3311141"/>
            <a:ext cx="609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3: Repeat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86200" y="1520639"/>
            <a:ext cx="0" cy="9424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59891" y="2479425"/>
                <a:ext cx="1967282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of the chain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891" y="2479425"/>
                <a:ext cx="1967282" cy="614655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505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98F7E-6195-5D48-8AC1-61DF20AA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: Idea bound forking point</a:t>
            </a:r>
            <a:br>
              <a:rPr lang="en-US" altLang="x-none" dirty="0">
                <a:latin typeface="Arial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33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1258" y="113749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50" y="1520639"/>
            <a:ext cx="948750" cy="1637428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3685" y="3311141"/>
            <a:ext cx="609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3: Repeat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0400" y="1536967"/>
            <a:ext cx="0" cy="9424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26025" y="2479425"/>
                <a:ext cx="2100611" cy="61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of the chain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025" y="2479425"/>
                <a:ext cx="2100611" cy="615040"/>
              </a:xfrm>
              <a:prstGeom prst="rect">
                <a:avLst/>
              </a:prstGeom>
              <a:blipFill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009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E9AAE0-68B4-B54F-9D5E-5ED00335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 dirty="0" err="1">
                <a:latin typeface="Arial" charset="0"/>
                <a:ea typeface="ＭＳ Ｐゴシック" charset="-128"/>
              </a:rPr>
              <a:t>Flyclient</a:t>
            </a:r>
            <a:r>
              <a:rPr lang="en-US" altLang="x-none" dirty="0">
                <a:latin typeface="Arial" charset="0"/>
                <a:ea typeface="ＭＳ Ｐゴシック" charset="-128"/>
              </a:rPr>
              <a:t>: Idea bound forking point</a:t>
            </a:r>
            <a:br>
              <a:rPr lang="en-US" altLang="x-none" dirty="0">
                <a:latin typeface="Arial" charset="0"/>
                <a:ea typeface="ＭＳ Ｐゴシック" charset="-128"/>
              </a:rPr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34</a:t>
            </a:fld>
            <a:endParaRPr lang="en-US" altLang="x-none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51647" y="1506828"/>
            <a:ext cx="6378079" cy="0"/>
          </a:xfrm>
          <a:prstGeom prst="straightConnector1">
            <a:avLst/>
          </a:prstGeom>
          <a:ln w="26424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3937" y="1075302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Honest chain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2251650" y="1536967"/>
            <a:ext cx="474375" cy="1621100"/>
          </a:xfrm>
          <a:prstGeom prst="straightConnector1">
            <a:avLst/>
          </a:prstGeom>
          <a:ln w="26424">
            <a:solidFill>
              <a:schemeClr val="tx1"/>
            </a:solidFill>
            <a:prstDash val="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32814" y="1036051"/>
            <a:ext cx="945791" cy="941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2814" y="2840365"/>
            <a:ext cx="945791" cy="9415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Head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8837" y="3311141"/>
            <a:ext cx="672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4: Check final L blocks (to prevent short forks)</a:t>
            </a:r>
          </a:p>
        </p:txBody>
      </p:sp>
    </p:spTree>
    <p:extLst>
      <p:ext uri="{BB962C8B-B14F-4D97-AF65-F5344CB8AC3E}">
        <p14:creationId xmlns:p14="http://schemas.microsoft.com/office/powerpoint/2010/main" val="1817073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F21A-32C6-D9CA-F0C6-91D6BC03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Flyclient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8107C-1CC7-D335-5FE4-65AFFDCD15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Each step bounds the fork point by half</a:t>
                </a:r>
              </a:p>
              <a:p>
                <a:r>
                  <a:rPr lang="en-US" dirty="0"/>
                  <a:t>Log n steps</a:t>
                </a:r>
              </a:p>
              <a:p>
                <a:pPr lvl="1"/>
                <a:r>
                  <a:rPr lang="en-US" dirty="0"/>
                  <a:t>Sample “enough blocks” in each step</a:t>
                </a:r>
              </a:p>
              <a:p>
                <a:pPr lvl="1"/>
                <a:r>
                  <a:rPr lang="en-US" dirty="0"/>
                  <a:t>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blocks suffices</a:t>
                </a:r>
              </a:p>
              <a:p>
                <a:r>
                  <a:rPr lang="en-US" dirty="0"/>
                  <a:t>Syncing n blocks only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blocks</a:t>
                </a:r>
              </a:p>
              <a:p>
                <a:r>
                  <a:rPr lang="en-US" dirty="0"/>
                  <a:t>Proof size for 10 million blocks</a:t>
                </a:r>
              </a:p>
              <a:p>
                <a:pPr lvl="1"/>
                <a:r>
                  <a:rPr lang="en-US" dirty="0"/>
                  <a:t>500kb vs. 5GB for SPV client</a:t>
                </a:r>
              </a:p>
              <a:p>
                <a:r>
                  <a:rPr lang="en-US" dirty="0"/>
                  <a:t>Long range forks not possible (would have to redo </a:t>
                </a:r>
                <a:r>
                  <a:rPr lang="en-US" dirty="0" err="1"/>
                  <a:t>PoW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D8107C-1CC7-D335-5FE4-65AFFDCD15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325"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765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CD83-5521-8F0D-D8F2-AB0B53EA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ultra light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B5EC9-D084-E675-3775-2DEB65752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16" y="1212508"/>
            <a:ext cx="7895968" cy="18766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Ideally, we would have a light client protocol that enables verifying that all transactions are valid and that the entire consensus was correct while minimizing synchronization time and data storage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D71A82-6698-587A-828D-836F48E0C505}"/>
              </a:ext>
            </a:extLst>
          </p:cNvPr>
          <p:cNvSpPr txBox="1">
            <a:spLocks/>
          </p:cNvSpPr>
          <p:nvPr/>
        </p:nvSpPr>
        <p:spPr bwMode="auto">
          <a:xfrm>
            <a:off x="807308" y="3912169"/>
            <a:ext cx="7162800" cy="623098"/>
          </a:xfrm>
          <a:prstGeom prst="rect">
            <a:avLst/>
          </a:prstGeom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Possible: Using SNARKs! Lecture 8 onwards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48EDF54-C282-904B-A7B4-E130E169B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066389-2C8B-A844-AB2D-332F42DC9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33482"/>
            <a:ext cx="7772400" cy="695368"/>
          </a:xfrm>
        </p:spPr>
        <p:txBody>
          <a:bodyPr/>
          <a:lstStyle/>
          <a:p>
            <a:r>
              <a:rPr lang="en-US" dirty="0"/>
              <a:t>Managing crypto assets:  Wallets and keys</a:t>
            </a:r>
          </a:p>
        </p:txBody>
      </p:sp>
    </p:spTree>
    <p:extLst>
      <p:ext uri="{BB962C8B-B14F-4D97-AF65-F5344CB8AC3E}">
        <p14:creationId xmlns:p14="http://schemas.microsoft.com/office/powerpoint/2010/main" val="3110966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24CE-24DD-124F-9C26-32A542E2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secret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FB7D-8140-294C-B505-1176AA1D1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Users can have many  PK/SK:    </a:t>
            </a:r>
          </a:p>
          <a:p>
            <a:r>
              <a:rPr lang="en-US" sz="2400" dirty="0"/>
              <a:t>one per Bitcoin address, Ethereum address,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Wallets:</a:t>
            </a:r>
          </a:p>
          <a:p>
            <a:r>
              <a:rPr lang="en-US" sz="2400" dirty="0"/>
              <a:t>Generates PK/SK, and stores SK,</a:t>
            </a:r>
          </a:p>
          <a:p>
            <a:r>
              <a:rPr lang="en-US" sz="2400" dirty="0"/>
              <a:t>Post and verify Tx,</a:t>
            </a:r>
          </a:p>
          <a:p>
            <a:r>
              <a:rPr lang="en-US" sz="2400" dirty="0"/>
              <a:t>Show balances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5C38A-52EE-7846-ADAD-CDF7D0D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098" y="1556932"/>
            <a:ext cx="1653151" cy="33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60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m: Ledger Nano X - The Best Crypto Hardware Wallet - Bluetooth -  Secure and Manage Your Bitcoin, Ethereum, ERC20 and Many Other Coins:  Computers &amp; Accessories">
            <a:extLst>
              <a:ext uri="{FF2B5EF4-FFF2-40B4-BE49-F238E27FC236}">
                <a16:creationId xmlns:a16="http://schemas.microsoft.com/office/drawing/2014/main" id="{F1C062A8-635D-934D-ACA8-ED1EBB5B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744" y="3102807"/>
            <a:ext cx="1938315" cy="16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99CD1-2D52-D440-8F1A-CC049F7D53E4}"/>
              </a:ext>
            </a:extLst>
          </p:cNvPr>
          <p:cNvSpPr txBox="1"/>
          <p:nvPr/>
        </p:nvSpPr>
        <p:spPr>
          <a:xfrm>
            <a:off x="4039314" y="4681835"/>
            <a:ext cx="37699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      but lose key ⇒ lose funds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B24CE-24DD-124F-9C26-32A542E2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lots of secret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FB7D-8140-294C-B505-1176AA1D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0" y="1053190"/>
            <a:ext cx="8409214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Types of wallets:</a:t>
            </a:r>
          </a:p>
          <a:p>
            <a:r>
              <a:rPr lang="en-US" sz="2400" b="1" dirty="0"/>
              <a:t>cloud</a:t>
            </a:r>
            <a:r>
              <a:rPr lang="en-US" sz="2400" dirty="0"/>
              <a:t>  (e.g., Coinbase):  cloud holds secret keys … like a bank. 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laptop/phone</a:t>
            </a:r>
            <a:r>
              <a:rPr lang="en-US" sz="2400" dirty="0"/>
              <a:t>:  Electrum,  </a:t>
            </a:r>
            <a:r>
              <a:rPr lang="en-US" sz="2400" dirty="0" err="1"/>
              <a:t>MetaMask</a:t>
            </a:r>
            <a:r>
              <a:rPr lang="en-US" sz="2400" dirty="0"/>
              <a:t>, …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hardware</a:t>
            </a:r>
            <a:r>
              <a:rPr lang="en-US" sz="2400" dirty="0"/>
              <a:t>:  </a:t>
            </a:r>
            <a:r>
              <a:rPr lang="en-US" sz="2400" dirty="0" err="1"/>
              <a:t>Trezor</a:t>
            </a:r>
            <a:r>
              <a:rPr lang="en-US" sz="2400" dirty="0"/>
              <a:t>,  Ledger,  Keystone, …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paper</a:t>
            </a:r>
            <a:r>
              <a:rPr lang="en-US" sz="2400" dirty="0"/>
              <a:t>:  print all </a:t>
            </a:r>
            <a:r>
              <a:rPr lang="en-US" sz="2400" dirty="0" err="1"/>
              <a:t>sk</a:t>
            </a:r>
            <a:r>
              <a:rPr lang="en-US" sz="2400" dirty="0"/>
              <a:t> on paper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brain</a:t>
            </a:r>
            <a:r>
              <a:rPr lang="en-US" sz="2400" dirty="0"/>
              <a:t>:  memorize </a:t>
            </a:r>
            <a:r>
              <a:rPr lang="en-US" sz="2400" dirty="0" err="1"/>
              <a:t>sk</a:t>
            </a:r>
            <a:r>
              <a:rPr lang="en-US" sz="2400" dirty="0"/>
              <a:t> (bad idea)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Hybrid</a:t>
            </a:r>
            <a:r>
              <a:rPr lang="en-US" sz="2400" dirty="0"/>
              <a:t>:  non-custodial cloud wallet </a:t>
            </a:r>
            <a:r>
              <a:rPr lang="en-US" sz="1600" dirty="0"/>
              <a:t>(using threshold signatures)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5A719-4759-3A4C-AA3F-C6560544F9FD}"/>
              </a:ext>
            </a:extLst>
          </p:cNvPr>
          <p:cNvSpPr txBox="1"/>
          <p:nvPr/>
        </p:nvSpPr>
        <p:spPr>
          <a:xfrm>
            <a:off x="5897268" y="2105001"/>
            <a:ext cx="1695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client stores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secret keys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E8523-BC03-DC47-A79B-DB37602A4825}"/>
              </a:ext>
            </a:extLst>
          </p:cNvPr>
          <p:cNvSpPr txBox="1"/>
          <p:nvPr/>
        </p:nvSpPr>
        <p:spPr>
          <a:xfrm>
            <a:off x="277586" y="4681835"/>
            <a:ext cx="425821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Not your keys, not your coins  …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34DDDA-D972-A440-BB19-497F374C0062}"/>
              </a:ext>
            </a:extLst>
          </p:cNvPr>
          <p:cNvSpPr/>
          <p:nvPr/>
        </p:nvSpPr>
        <p:spPr>
          <a:xfrm>
            <a:off x="219482" y="2011447"/>
            <a:ext cx="5677786" cy="204049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7B82-2C2F-D2D5-6881-9C38F5D9D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Danksharding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AEBC8-6F73-E4CB-3CE9-EB66C02CF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97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azon.com: Ledger Nano X - The Best Crypto Hardware Wallet - Bluetooth -  Secure and Manage Your Bitcoin, Ethereum, ERC20 and Many Other Coins:  Computers &amp; Accessories">
            <a:extLst>
              <a:ext uri="{FF2B5EF4-FFF2-40B4-BE49-F238E27FC236}">
                <a16:creationId xmlns:a16="http://schemas.microsoft.com/office/drawing/2014/main" id="{F444BBA7-1E90-3848-82C8-BBA3CDE8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62" y="3347357"/>
            <a:ext cx="2050597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FDF08-5E71-FB40-83E7-E644C639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wallet:   Ledger, </a:t>
            </a:r>
            <a:r>
              <a:rPr lang="en-US" dirty="0" err="1"/>
              <a:t>Trezor</a:t>
            </a:r>
            <a:r>
              <a:rPr lang="en-US" dirty="0"/>
              <a:t>,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6BD5-22C9-3046-8BD3-DC23347BE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End user can have lots of secret keys.    How to store them ???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Hardware wallet  </a:t>
            </a:r>
            <a:r>
              <a:rPr lang="en-US" sz="2400" dirty="0"/>
              <a:t>(e.g.,  Ledger Nano X)</a:t>
            </a:r>
          </a:p>
          <a:p>
            <a:pPr marL="0" indent="0">
              <a:buNone/>
            </a:pPr>
            <a:r>
              <a:rPr lang="en-US" sz="2400" dirty="0"/>
              <a:t>-    connects to laptop or phone wallet using Bluetooth or USB</a:t>
            </a:r>
          </a:p>
          <a:p>
            <a:pPr>
              <a:buFontTx/>
              <a:buChar char="-"/>
            </a:pPr>
            <a:r>
              <a:rPr lang="en-US" sz="2400" dirty="0"/>
              <a:t>manages many secret keys</a:t>
            </a:r>
          </a:p>
          <a:p>
            <a:pPr lvl="1">
              <a:buFontTx/>
              <a:buChar char="-"/>
            </a:pPr>
            <a:r>
              <a:rPr lang="en-US" sz="2400" dirty="0"/>
              <a:t>Bolos OS: each coin type is an app on top of OS</a:t>
            </a:r>
          </a:p>
          <a:p>
            <a:pPr>
              <a:buFontTx/>
              <a:buChar char="-"/>
            </a:pPr>
            <a:r>
              <a:rPr lang="en-US" sz="2400" dirty="0"/>
              <a:t>PIN to unlock HW    </a:t>
            </a:r>
            <a:r>
              <a:rPr lang="en-US" sz="2000" dirty="0"/>
              <a:t>(up to 48 digits)</a:t>
            </a:r>
          </a:p>
          <a:p>
            <a:pPr>
              <a:buFontTx/>
              <a:buChar char="-"/>
            </a:pPr>
            <a:r>
              <a:rPr lang="en-US" sz="2400" dirty="0"/>
              <a:t>screen and buttons to verify and confirm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3BE6D-7750-404A-9A78-D2E314FF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778" y="1660148"/>
            <a:ext cx="2683651" cy="7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07A8-0BCC-644E-AA5A-5CF6AF96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wallet:  backup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0FD76-C079-404D-B750-085CC09B9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537944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Lose hardware wallet   ⇒   loss of funds.     What to do?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/>
                  <a:t>Idea 1:</a:t>
                </a:r>
                <a:r>
                  <a:rPr lang="en-US" sz="2400" dirty="0"/>
                  <a:t>   generate a secret seed  k</a:t>
                </a:r>
                <a:r>
                  <a:rPr lang="en-US" sz="2400" baseline="-25000" dirty="0"/>
                  <a:t>0 </a:t>
                </a:r>
                <a:r>
                  <a:rPr lang="en-US" sz="2400" dirty="0"/>
                  <a:t>∈ {0,1}</a:t>
                </a:r>
                <a:r>
                  <a:rPr lang="en-US" sz="2400" baseline="30000" dirty="0"/>
                  <a:t>256</a:t>
                </a:r>
              </a:p>
              <a:p>
                <a:pPr marL="0" indent="0">
                  <a:buNone/>
                </a:pPr>
                <a:r>
                  <a:rPr lang="en-US" sz="2400" dirty="0"/>
                  <a:t>	for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=1,2,…:    sk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 ⇽ H(k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 ,      </a:t>
                </a:r>
                <a:r>
                  <a:rPr lang="en-US" sz="2400" dirty="0" err="1"/>
                  <a:t>pk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⇽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…:</m:t>
                    </m:r>
                  </m:oMath>
                </a14:m>
                <a:r>
                  <a:rPr lang="en-US" sz="2400" dirty="0"/>
                  <a:t> random </a:t>
                </a:r>
                <a:r>
                  <a:rPr lang="en-US" sz="2400" dirty="0" err="1"/>
                  <a:t>unlinkable</a:t>
                </a:r>
                <a:r>
                  <a:rPr lang="en-US" sz="2400" dirty="0"/>
                  <a:t> addresses   (without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</a:t>
                </a:r>
              </a:p>
              <a:p>
                <a:pPr marL="0" indent="0">
                  <a:spcBef>
                    <a:spcPts val="3576"/>
                  </a:spcBef>
                  <a:buNone/>
                </a:pPr>
                <a:r>
                  <a:rPr lang="en-US" sz="2400" dirty="0"/>
                  <a:t>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is stored on HW device and in offline storage  (as 24 words)</a:t>
                </a:r>
              </a:p>
              <a:p>
                <a:pPr marL="400050" lvl="1" indent="0">
                  <a:buNone/>
                </a:pPr>
                <a:r>
                  <a:rPr lang="en-US" sz="2400" dirty="0"/>
                  <a:t>⇒  in case of loss,  buy new device,  restore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 recompute keys</a:t>
                </a:r>
                <a:endParaRPr lang="en-US" sz="2400" baseline="-25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0FD76-C079-404D-B750-085CC09B9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537944" cy="3943349"/>
              </a:xfrm>
              <a:blipFill>
                <a:blip r:embed="rId2"/>
                <a:stretch>
                  <a:fillRect l="-1189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E9657B8-6812-AF4C-9CE8-BFA2B02EE5DF}"/>
              </a:ext>
            </a:extLst>
          </p:cNvPr>
          <p:cNvGrpSpPr/>
          <p:nvPr/>
        </p:nvGrpSpPr>
        <p:grpSpPr>
          <a:xfrm>
            <a:off x="6271491" y="1936394"/>
            <a:ext cx="2872509" cy="742151"/>
            <a:chOff x="6866526" y="1936394"/>
            <a:chExt cx="2872509" cy="7421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9FE7BD-7E4E-494B-ABA3-B8EC8919DCB3}"/>
                </a:ext>
              </a:extLst>
            </p:cNvPr>
            <p:cNvSpPr txBox="1"/>
            <p:nvPr/>
          </p:nvSpPr>
          <p:spPr>
            <a:xfrm>
              <a:off x="7180321" y="1936394"/>
              <a:ext cx="25587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BLS/</a:t>
              </a:r>
              <a:r>
                <a:rPr lang="en-US" sz="2000" dirty="0" err="1">
                  <a:latin typeface="+mn-lt"/>
                </a:rPr>
                <a:t>Schnorr</a:t>
              </a:r>
              <a:r>
                <a:rPr lang="en-US" sz="2000" dirty="0">
                  <a:latin typeface="+mn-lt"/>
                </a:rPr>
                <a:t> public key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8B7C12F-8B8D-784C-85A2-BE4012F6DA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6526" y="2254102"/>
              <a:ext cx="650693" cy="42444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17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07A8-0BCC-644E-AA5A-5CF6AF96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Ledger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FD76-C079-404D-B750-085CC09B9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initializing ledger:  </a:t>
            </a:r>
          </a:p>
          <a:p>
            <a:r>
              <a:rPr lang="en-US" sz="2400" dirty="0"/>
              <a:t>user asked to write down the 24 words</a:t>
            </a:r>
          </a:p>
          <a:p>
            <a:r>
              <a:rPr lang="en-US" sz="2400" dirty="0"/>
              <a:t>each word encodes 11 bits  </a:t>
            </a:r>
            <a:r>
              <a:rPr lang="en-US" sz="1800" dirty="0"/>
              <a:t>(24 ×11 = 268 bits)</a:t>
            </a:r>
          </a:p>
          <a:p>
            <a:pPr lvl="1"/>
            <a:r>
              <a:rPr lang="en-US" sz="2400" dirty="0"/>
              <a:t>list of 2048 words in different languages </a:t>
            </a:r>
            <a:r>
              <a:rPr lang="en-US" sz="1600" dirty="0"/>
              <a:t>(BIP 39)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56B29-2CE1-6C47-BB19-335094E3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16" y="2789709"/>
            <a:ext cx="1364731" cy="2307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4EC8C-E652-6C46-9818-EFFF797E6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42" y="1022318"/>
            <a:ext cx="2514305" cy="11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18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1C75-3489-8849-B60A-C6450E82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English word list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AF23CE-5676-5246-975E-3003F1D9D1FB}"/>
              </a:ext>
            </a:extLst>
          </p:cNvPr>
          <p:cNvGrpSpPr/>
          <p:nvPr/>
        </p:nvGrpSpPr>
        <p:grpSpPr>
          <a:xfrm>
            <a:off x="2733897" y="1127052"/>
            <a:ext cx="2784400" cy="3410712"/>
            <a:chOff x="288409" y="1003300"/>
            <a:chExt cx="3314700" cy="42810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E31CC1-54C9-1848-9E7A-ED2E19208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09" y="1003300"/>
              <a:ext cx="3314700" cy="31369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17D814-006D-0644-8DD7-29E1E7893180}"/>
                </a:ext>
              </a:extLst>
            </p:cNvPr>
            <p:cNvSpPr txBox="1"/>
            <p:nvPr/>
          </p:nvSpPr>
          <p:spPr>
            <a:xfrm>
              <a:off x="1116419" y="4111486"/>
              <a:ext cx="280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⋮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7845CC-B12A-8B40-8D77-1C689A382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3984"/>
            <a:stretch/>
          </p:blipFill>
          <p:spPr>
            <a:xfrm>
              <a:off x="288409" y="4530619"/>
              <a:ext cx="3314700" cy="75375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6E041D7-B47F-8042-8EA5-34D4BB4F0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616" y="2789709"/>
            <a:ext cx="1364731" cy="2307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C8709-297F-8046-8BA9-A97709190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042" y="1022318"/>
            <a:ext cx="2514305" cy="112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30AA-9773-5C4C-A89F-9B302B65B063}"/>
              </a:ext>
            </a:extLst>
          </p:cNvPr>
          <p:cNvSpPr txBox="1"/>
          <p:nvPr/>
        </p:nvSpPr>
        <p:spPr>
          <a:xfrm>
            <a:off x="5981733" y="4173954"/>
            <a:ext cx="1561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save list of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24 words</a:t>
            </a:r>
          </a:p>
        </p:txBody>
      </p:sp>
    </p:spTree>
    <p:extLst>
      <p:ext uri="{BB962C8B-B14F-4D97-AF65-F5344CB8AC3E}">
        <p14:creationId xmlns:p14="http://schemas.microsoft.com/office/powerpoint/2010/main" val="662395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07A8-0BCC-644E-AA5A-5CF6AF96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Ledger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FD76-C079-404D-B750-085CC09B9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initializing ledger:  </a:t>
            </a:r>
          </a:p>
          <a:p>
            <a:r>
              <a:rPr lang="en-US" sz="2400" dirty="0"/>
              <a:t>user asked to write down the 24 words</a:t>
            </a:r>
          </a:p>
          <a:p>
            <a:r>
              <a:rPr lang="en-US" sz="2400" dirty="0"/>
              <a:t>each word encodes 11 bits  </a:t>
            </a:r>
            <a:r>
              <a:rPr lang="en-US" sz="1800" dirty="0"/>
              <a:t>(24 ×11 = 268 bits)</a:t>
            </a:r>
          </a:p>
          <a:p>
            <a:pPr lvl="1"/>
            <a:r>
              <a:rPr lang="en-US" sz="2400" dirty="0"/>
              <a:t>list of 2048 words in different languages </a:t>
            </a:r>
            <a:r>
              <a:rPr lang="en-US" sz="1600" dirty="0"/>
              <a:t>(BIP 39)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Beware of “pre-initialized HW wallet”</a:t>
            </a:r>
          </a:p>
          <a:p>
            <a:r>
              <a:rPr lang="en-US" sz="2400" dirty="0"/>
              <a:t>2018:   funds transferred to wallet promptly stolen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56B29-2CE1-6C47-BB19-335094E3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16" y="2789709"/>
            <a:ext cx="1364731" cy="2307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4EC8C-E652-6C46-9818-EFFF797E6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42" y="1022318"/>
            <a:ext cx="2514305" cy="112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1446FC-F515-7844-9A27-D779E4D717BF}"/>
              </a:ext>
            </a:extLst>
          </p:cNvPr>
          <p:cNvSpPr/>
          <p:nvPr/>
        </p:nvSpPr>
        <p:spPr>
          <a:xfrm>
            <a:off x="277586" y="3494314"/>
            <a:ext cx="7151914" cy="12573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31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F499-70B6-6442-BAAB-2F562A96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securely check balances?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60606-94BD-A341-9299-E6DFF4818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8505"/>
                <a:ext cx="8686800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With Idea1:   need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 just to check my balance:    </a:t>
                </a:r>
              </a:p>
              <a:p>
                <a:r>
                  <a:rPr lang="en-US" sz="2400" dirty="0"/>
                  <a:t>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needed to generate my addresses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… but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can also be used to spend funds</a:t>
                </a:r>
              </a:p>
              <a:p>
                <a:r>
                  <a:rPr lang="en-US" sz="2400" dirty="0"/>
                  <a:t>Can we check balances without the spending key ??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/>
                  <a:t>Goal:</a:t>
                </a:r>
                <a:r>
                  <a:rPr lang="en-US" sz="2400" b="1" dirty="0"/>
                  <a:t>  </a:t>
                </a:r>
                <a:r>
                  <a:rPr lang="en-US" sz="2400" dirty="0"/>
                  <a:t>two seeds</a:t>
                </a:r>
              </a:p>
              <a:p>
                <a:r>
                  <a:rPr lang="en-US" sz="2400" dirty="0"/>
                  <a:t>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lives on Ledger:   can generate all secret keys (and addresses)</a:t>
                </a:r>
              </a:p>
              <a:p>
                <a:r>
                  <a:rPr lang="en-US" sz="2400" dirty="0" err="1"/>
                  <a:t>k</a:t>
                </a:r>
                <a:r>
                  <a:rPr lang="en-US" sz="2400" baseline="-25000" dirty="0" err="1"/>
                  <a:t>pub</a:t>
                </a:r>
                <a:r>
                  <a:rPr lang="en-US" sz="2400" dirty="0"/>
                  <a:t>:   lives on laptop/phone wallet:  can only generate addresses</a:t>
                </a:r>
                <a:br>
                  <a:rPr lang="en-US" sz="2400" dirty="0"/>
                </a:br>
                <a:r>
                  <a:rPr lang="en-US" sz="2400" dirty="0"/>
                  <a:t>				(for checking balance)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60606-94BD-A341-9299-E6DFF4818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8505"/>
                <a:ext cx="8686800" cy="3943349"/>
              </a:xfrm>
              <a:blipFill>
                <a:blip r:embed="rId2"/>
                <a:stretch>
                  <a:fillRect l="-1170" t="-962" b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BCC3199-0DB6-E24C-A018-72949A54FC1E}"/>
              </a:ext>
            </a:extLst>
          </p:cNvPr>
          <p:cNvSpPr/>
          <p:nvPr/>
        </p:nvSpPr>
        <p:spPr>
          <a:xfrm>
            <a:off x="457200" y="2416629"/>
            <a:ext cx="7102929" cy="5878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6799-07CB-9E4A-AB70-672724E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2:   (used in HD wallets)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2FEA7-1C8C-FF4D-A9DD-348EB1AA7A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870" y="1200151"/>
                <a:ext cx="8703129" cy="255157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  <a:tabLst>
                    <a:tab pos="1879600" algn="l"/>
                  </a:tabLst>
                </a:pPr>
                <a:r>
                  <a:rPr lang="en-US" sz="2400" b="1" dirty="0"/>
                  <a:t>secret seed</a:t>
                </a:r>
                <a:r>
                  <a:rPr lang="en-US" sz="2400" dirty="0"/>
                  <a:t>:	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∈ {0,1}</a:t>
                </a:r>
                <a:r>
                  <a:rPr lang="en-US" sz="2400" baseline="30000" dirty="0"/>
                  <a:t>256</a:t>
                </a:r>
                <a:r>
                  <a:rPr lang="en-US" sz="2400" dirty="0"/>
                  <a:t>     ;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⇽ H(k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 “</a:t>
                </a:r>
                <a:r>
                  <a:rPr lang="en-US" sz="2400" dirty="0" err="1"/>
                  <a:t>init</a:t>
                </a:r>
                <a:r>
                  <a:rPr lang="en-US" sz="2400" dirty="0"/>
                  <a:t>”), H secure hash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b="1" dirty="0"/>
                  <a:t>balance seed</a:t>
                </a:r>
                <a:r>
                  <a:rPr lang="en-US" sz="2400" dirty="0"/>
                  <a:t>:   </a:t>
                </a:r>
                <a:r>
                  <a:rPr lang="en-US" sz="2400" dirty="0" err="1"/>
                  <a:t>k</a:t>
                </a:r>
                <a:r>
                  <a:rPr lang="en-US" sz="2400" baseline="-25000" dirty="0" err="1"/>
                  <a:t>pub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aseline="-25000" dirty="0"/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sz="2400" dirty="0"/>
                  <a:t>for all 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=1,2,…: 	sk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 ⇽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+  H(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					</a:t>
                </a:r>
                <a:r>
                  <a:rPr lang="en-US" sz="2400" dirty="0" err="1"/>
                  <a:t>pk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⇽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2FEA7-1C8C-FF4D-A9DD-348EB1AA7A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870" y="1200151"/>
                <a:ext cx="8703129" cy="2551579"/>
              </a:xfrm>
              <a:blipFill>
                <a:blip r:embed="rId3"/>
                <a:stretch>
                  <a:fillRect l="-875" t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F1E6F59-CEEB-724E-95A1-120F7A50CD11}"/>
              </a:ext>
            </a:extLst>
          </p:cNvPr>
          <p:cNvGrpSpPr/>
          <p:nvPr/>
        </p:nvGrpSpPr>
        <p:grpSpPr>
          <a:xfrm>
            <a:off x="6498767" y="3494316"/>
            <a:ext cx="2661691" cy="719079"/>
            <a:chOff x="6498767" y="3494316"/>
            <a:chExt cx="2661691" cy="719079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0E22A1EC-3813-2F43-AFEA-223D800164AC}"/>
                </a:ext>
              </a:extLst>
            </p:cNvPr>
            <p:cNvSpPr/>
            <p:nvPr/>
          </p:nvSpPr>
          <p:spPr>
            <a:xfrm rot="5400000">
              <a:off x="7649936" y="2718708"/>
              <a:ext cx="310243" cy="186145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4ACF10-4C3E-EA41-9CB3-31348E0DCC35}"/>
                </a:ext>
              </a:extLst>
            </p:cNvPr>
            <p:cNvSpPr txBox="1"/>
            <p:nvPr/>
          </p:nvSpPr>
          <p:spPr>
            <a:xfrm>
              <a:off x="6498767" y="3751730"/>
              <a:ext cx="2661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computed from </a:t>
              </a:r>
              <a:r>
                <a:rPr lang="en-US" dirty="0" err="1">
                  <a:latin typeface="+mn-lt"/>
                </a:rPr>
                <a:t>k</a:t>
              </a:r>
              <a:r>
                <a:rPr lang="en-US" baseline="-25000" dirty="0" err="1">
                  <a:latin typeface="+mn-lt"/>
                </a:rPr>
                <a:t>pub</a:t>
              </a:r>
              <a:endParaRPr lang="en-US" baseline="-25000" dirty="0">
                <a:latin typeface="+mn-lt"/>
              </a:endParaRPr>
            </a:p>
          </p:txBody>
        </p:sp>
      </p:grpSp>
      <p:sp>
        <p:nvSpPr>
          <p:cNvPr id="6" name="Left Brace 5">
            <a:extLst>
              <a:ext uri="{FF2B5EF4-FFF2-40B4-BE49-F238E27FC236}">
                <a16:creationId xmlns:a16="http://schemas.microsoft.com/office/drawing/2014/main" id="{D88E1880-AC5C-FC48-8AF5-2EF9BEBDF81F}"/>
              </a:ext>
            </a:extLst>
          </p:cNvPr>
          <p:cNvSpPr/>
          <p:nvPr/>
        </p:nvSpPr>
        <p:spPr>
          <a:xfrm>
            <a:off x="2172856" y="2637066"/>
            <a:ext cx="212272" cy="857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ADDEE-69C1-4D41-AC2E-3BEBFA89FA46}"/>
                  </a:ext>
                </a:extLst>
              </p:cNvPr>
              <p:cNvSpPr txBox="1"/>
              <p:nvPr/>
            </p:nvSpPr>
            <p:spPr>
              <a:xfrm>
                <a:off x="228600" y="4308512"/>
                <a:ext cx="89355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787400" algn="l"/>
                  </a:tabLst>
                </a:pPr>
                <a:r>
                  <a:rPr lang="en-US" dirty="0" err="1">
                    <a:latin typeface="+mn-lt"/>
                  </a:rPr>
                  <a:t>k</a:t>
                </a:r>
                <a:r>
                  <a:rPr lang="en-US" baseline="-25000" dirty="0" err="1">
                    <a:latin typeface="+mn-lt"/>
                  </a:rPr>
                  <a:t>pub</a:t>
                </a:r>
                <a:r>
                  <a:rPr lang="en-US" dirty="0">
                    <a:latin typeface="+mn-lt"/>
                  </a:rPr>
                  <a:t>:	on laptop/phone,  generates </a:t>
                </a:r>
                <a:r>
                  <a:rPr lang="en-US" dirty="0" err="1">
                    <a:latin typeface="+mn-lt"/>
                  </a:rPr>
                  <a:t>unlinkable</a:t>
                </a:r>
                <a:r>
                  <a:rPr lang="en-US" dirty="0">
                    <a:latin typeface="+mn-lt"/>
                  </a:rPr>
                  <a:t> addresses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algn="l">
                  <a:tabLst>
                    <a:tab pos="787400" algn="l"/>
                  </a:tabLst>
                </a:pPr>
                <a:r>
                  <a:rPr lang="en-US" dirty="0">
                    <a:latin typeface="+mn-lt"/>
                  </a:rPr>
                  <a:t>k</a:t>
                </a:r>
                <a:r>
                  <a:rPr lang="en-US" baseline="-25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:	on ledger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ADDEE-69C1-4D41-AC2E-3BEBFA89F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308512"/>
                <a:ext cx="8935588" cy="830997"/>
              </a:xfrm>
              <a:prstGeom prst="rect">
                <a:avLst/>
              </a:prstGeom>
              <a:blipFill>
                <a:blip r:embed="rId4"/>
                <a:stretch>
                  <a:fillRect l="-113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3616CC-935A-8243-9219-B8D2A87CF39F}"/>
              </a:ext>
            </a:extLst>
          </p:cNvPr>
          <p:cNvSpPr txBox="1"/>
          <p:nvPr/>
        </p:nvSpPr>
        <p:spPr>
          <a:xfrm>
            <a:off x="792125" y="3742200"/>
            <a:ext cx="402975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pub</a:t>
            </a:r>
            <a:r>
              <a:rPr lang="en-US" dirty="0">
                <a:latin typeface="+mn-lt"/>
              </a:rPr>
              <a:t>  does not reveal sk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sk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…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30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4DE15-98BE-124C-ABED-C8209FC2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Paper wallet     </a:t>
            </a:r>
            <a:r>
              <a:rPr lang="en-US" sz="2700" dirty="0"/>
              <a:t>(be careful when generating)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A35A4-2617-ED49-854E-EECBD7F5A834}"/>
              </a:ext>
            </a:extLst>
          </p:cNvPr>
          <p:cNvSpPr txBox="1"/>
          <p:nvPr/>
        </p:nvSpPr>
        <p:spPr>
          <a:xfrm>
            <a:off x="180750" y="4167959"/>
            <a:ext cx="461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address = base58(hash(PK))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92FEB7-6DB1-D442-A8C3-7859EE490522}"/>
              </a:ext>
            </a:extLst>
          </p:cNvPr>
          <p:cNvGrpSpPr/>
          <p:nvPr/>
        </p:nvGrpSpPr>
        <p:grpSpPr>
          <a:xfrm>
            <a:off x="505046" y="1148317"/>
            <a:ext cx="8133907" cy="3070946"/>
            <a:chOff x="1158948" y="1423967"/>
            <a:chExt cx="7060019" cy="27633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CC319B-7585-1941-A148-8493033AB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5814"/>
            <a:stretch/>
          </p:blipFill>
          <p:spPr>
            <a:xfrm>
              <a:off x="1158948" y="1423967"/>
              <a:ext cx="3125972" cy="276339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1F3373-6D6D-8E4E-BC58-D5CCA356A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977"/>
            <a:stretch/>
          </p:blipFill>
          <p:spPr>
            <a:xfrm>
              <a:off x="4284920" y="1423967"/>
              <a:ext cx="3934047" cy="2763398"/>
            </a:xfrm>
            <a:prstGeom prst="rect">
              <a:avLst/>
            </a:prstGeom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335C945-FAEC-AD40-A387-46E43DF2B49A}"/>
              </a:ext>
            </a:extLst>
          </p:cNvPr>
          <p:cNvSpPr/>
          <p:nvPr/>
        </p:nvSpPr>
        <p:spPr>
          <a:xfrm>
            <a:off x="499728" y="3593804"/>
            <a:ext cx="3104707" cy="5741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6BED31-89BA-9742-812E-068A96C4D31C}"/>
              </a:ext>
            </a:extLst>
          </p:cNvPr>
          <p:cNvSpPr/>
          <p:nvPr/>
        </p:nvSpPr>
        <p:spPr>
          <a:xfrm>
            <a:off x="4203403" y="3338620"/>
            <a:ext cx="4228216" cy="48909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A183C-142D-A547-9364-D0CBA0F0976A}"/>
              </a:ext>
            </a:extLst>
          </p:cNvPr>
          <p:cNvSpPr txBox="1"/>
          <p:nvPr/>
        </p:nvSpPr>
        <p:spPr>
          <a:xfrm>
            <a:off x="500152" y="4744716"/>
            <a:ext cx="361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base58 = a-zA-Z0-9  without {0,O,l,1}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E59CE-8F8C-7440-98B7-3D7315F5DDC9}"/>
              </a:ext>
            </a:extLst>
          </p:cNvPr>
          <p:cNvSpPr txBox="1"/>
          <p:nvPr/>
        </p:nvSpPr>
        <p:spPr>
          <a:xfrm>
            <a:off x="5204926" y="3997833"/>
            <a:ext cx="2897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signing key (cleartext)</a:t>
            </a:r>
          </a:p>
        </p:txBody>
      </p:sp>
    </p:spTree>
    <p:extLst>
      <p:ext uri="{BB962C8B-B14F-4D97-AF65-F5344CB8AC3E}">
        <p14:creationId xmlns:p14="http://schemas.microsoft.com/office/powerpoint/2010/main" val="4184750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48EDF54-C282-904B-A7B4-E130E169B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exchanges store assets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066389-2C8B-A844-AB2D-332F42DC9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41" y="1808610"/>
            <a:ext cx="8458200" cy="695368"/>
          </a:xfrm>
        </p:spPr>
        <p:txBody>
          <a:bodyPr/>
          <a:lstStyle/>
          <a:p>
            <a:r>
              <a:rPr lang="en-US" dirty="0"/>
              <a:t>Managing crypto assets in the cloud</a:t>
            </a:r>
          </a:p>
        </p:txBody>
      </p:sp>
    </p:spTree>
    <p:extLst>
      <p:ext uri="{BB962C8B-B14F-4D97-AF65-F5344CB8AC3E}">
        <p14:creationId xmlns:p14="http://schemas.microsoft.com/office/powerpoint/2010/main" val="1575257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2579-366B-3E46-B50D-84FE9264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Hot/cold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95ED9-BF36-6E4C-B06C-F131CDD0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6233"/>
            <a:ext cx="8229600" cy="106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Coinbase:  holds customer assets</a:t>
            </a:r>
          </a:p>
          <a:p>
            <a:pPr marL="0" indent="0">
              <a:buNone/>
            </a:pPr>
            <a:r>
              <a:rPr lang="en-US" sz="2400" dirty="0"/>
              <a:t>Design:  98% of assets (SK) are held in cold storage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C963B3-5CE6-1841-A21B-C9F4EC355D7F}"/>
              </a:ext>
            </a:extLst>
          </p:cNvPr>
          <p:cNvSpPr/>
          <p:nvPr/>
        </p:nvSpPr>
        <p:spPr>
          <a:xfrm>
            <a:off x="6067627" y="2539254"/>
            <a:ext cx="1476173" cy="216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SK</a:t>
            </a:r>
            <a:r>
              <a:rPr lang="en-US" baseline="-25000" dirty="0" err="1">
                <a:solidFill>
                  <a:schemeClr val="tx1"/>
                </a:solidFill>
              </a:rPr>
              <a:t>hot</a:t>
            </a:r>
            <a:endParaRPr lang="en-US" baseline="-25000" dirty="0">
              <a:solidFill>
                <a:schemeClr val="tx1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2% of assets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086039-A75A-9849-A090-84781AA51E41}"/>
              </a:ext>
            </a:extLst>
          </p:cNvPr>
          <p:cNvCxnSpPr/>
          <p:nvPr/>
        </p:nvCxnSpPr>
        <p:spPr>
          <a:xfrm flipH="1">
            <a:off x="7592786" y="2947311"/>
            <a:ext cx="12083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CD0C2A-1BD1-EE4B-A5A0-5B0386FF9B59}"/>
              </a:ext>
            </a:extLst>
          </p:cNvPr>
          <p:cNvCxnSpPr>
            <a:cxnSpLocks/>
          </p:cNvCxnSpPr>
          <p:nvPr/>
        </p:nvCxnSpPr>
        <p:spPr>
          <a:xfrm>
            <a:off x="7598229" y="3556911"/>
            <a:ext cx="12083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8176BB-C0DC-6941-BD09-E9D13B8FFA43}"/>
              </a:ext>
            </a:extLst>
          </p:cNvPr>
          <p:cNvSpPr txBox="1"/>
          <p:nvPr/>
        </p:nvSpPr>
        <p:spPr>
          <a:xfrm>
            <a:off x="7543800" y="3021279"/>
            <a:ext cx="1476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customers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288D3F-6B3E-004B-A614-7C5E5D20022D}"/>
                  </a:ext>
                </a:extLst>
              </p:cNvPr>
              <p:cNvSpPr/>
              <p:nvPr/>
            </p:nvSpPr>
            <p:spPr>
              <a:xfrm>
                <a:off x="4591454" y="2539254"/>
                <a:ext cx="1476173" cy="216337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used to verify cold storage balances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288D3F-6B3E-004B-A614-7C5E5D200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454" y="2539254"/>
                <a:ext cx="1476173" cy="2163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2294D64-84A6-A44E-9B40-F1D0D8CCD3AA}"/>
              </a:ext>
            </a:extLst>
          </p:cNvPr>
          <p:cNvSpPr txBox="1"/>
          <p:nvPr/>
        </p:nvSpPr>
        <p:spPr>
          <a:xfrm>
            <a:off x="5293449" y="1914294"/>
            <a:ext cx="206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hot wallet (2%)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66CDC-E09E-7C45-A8F5-CEA23BB7CCE6}"/>
              </a:ext>
            </a:extLst>
          </p:cNvPr>
          <p:cNvCxnSpPr/>
          <p:nvPr/>
        </p:nvCxnSpPr>
        <p:spPr>
          <a:xfrm>
            <a:off x="4033157" y="2342986"/>
            <a:ext cx="0" cy="2600153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FF3E71-6BDA-9C4C-B056-CF974EDD9352}"/>
              </a:ext>
            </a:extLst>
          </p:cNvPr>
          <p:cNvGrpSpPr/>
          <p:nvPr/>
        </p:nvGrpSpPr>
        <p:grpSpPr>
          <a:xfrm>
            <a:off x="1039415" y="1948866"/>
            <a:ext cx="2892337" cy="2590236"/>
            <a:chOff x="1039415" y="1948866"/>
            <a:chExt cx="2892337" cy="259023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6A1A36-20A0-0F40-A426-21EC6C742A7D}"/>
                </a:ext>
              </a:extLst>
            </p:cNvPr>
            <p:cNvSpPr txBox="1"/>
            <p:nvPr/>
          </p:nvSpPr>
          <p:spPr>
            <a:xfrm>
              <a:off x="1039415" y="1948866"/>
              <a:ext cx="2483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u="sng" dirty="0">
                  <a:latin typeface="+mn-lt"/>
                </a:rPr>
                <a:t>cold storage (98%)</a:t>
              </a:r>
            </a:p>
          </p:txBody>
        </p:sp>
        <p:pic>
          <p:nvPicPr>
            <p:cNvPr id="1026" name="Picture 2" descr="Bank Vault Door Royalty Free Cliparts, Vectors, And Stock Illustration.  Image 37405728.">
              <a:extLst>
                <a:ext uri="{FF2B5EF4-FFF2-40B4-BE49-F238E27FC236}">
                  <a16:creationId xmlns:a16="http://schemas.microsoft.com/office/drawing/2014/main" id="{BB3B03C6-48E2-2E40-9120-9EDC70670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05" y="2574720"/>
              <a:ext cx="1964382" cy="1964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19687C0-F6A2-AF4E-ABC6-1165EE4625EA}"/>
                    </a:ext>
                  </a:extLst>
                </p:cNvPr>
                <p:cNvSpPr/>
                <p:nvPr/>
              </p:nvSpPr>
              <p:spPr>
                <a:xfrm>
                  <a:off x="3333511" y="2947311"/>
                  <a:ext cx="598241" cy="523220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baseline="-2500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19687C0-F6A2-AF4E-ABC6-1165EE4625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3511" y="2947311"/>
                  <a:ext cx="59824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0E3737-75EB-AB48-A6C8-48EA84D22A06}"/>
              </a:ext>
            </a:extLst>
          </p:cNvPr>
          <p:cNvGrpSpPr/>
          <p:nvPr/>
        </p:nvGrpSpPr>
        <p:grpSpPr>
          <a:xfrm>
            <a:off x="149378" y="2251677"/>
            <a:ext cx="3878174" cy="2830735"/>
            <a:chOff x="149378" y="2251677"/>
            <a:chExt cx="3878174" cy="2830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D4787-6871-254B-B4CC-D025D08228D9}"/>
                    </a:ext>
                  </a:extLst>
                </p:cNvPr>
                <p:cNvSpPr txBox="1"/>
                <p:nvPr/>
              </p:nvSpPr>
              <p:spPr>
                <a:xfrm>
                  <a:off x="163289" y="4620747"/>
                  <a:ext cx="38642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t-out-of-n secret sharing of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D4787-6871-254B-B4CC-D025D0822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89" y="4620747"/>
                  <a:ext cx="386426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288" t="-789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3E0A57E-A9C3-9D41-A738-132A4DCFB969}"/>
                    </a:ext>
                  </a:extLst>
                </p:cNvPr>
                <p:cNvSpPr/>
                <p:nvPr/>
              </p:nvSpPr>
              <p:spPr>
                <a:xfrm>
                  <a:off x="149378" y="2251677"/>
                  <a:ext cx="867866" cy="633571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3E0A57E-A9C3-9D41-A738-132A4DCFB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78" y="2251677"/>
                  <a:ext cx="867866" cy="633571"/>
                </a:xfrm>
                <a:prstGeom prst="rect">
                  <a:avLst/>
                </a:prstGeom>
                <a:blipFill>
                  <a:blip r:embed="rId7"/>
                  <a:stretch>
                    <a:fillRect b="-1852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30F19E7-F30B-254E-BBDC-6BB1E108DE48}"/>
                    </a:ext>
                  </a:extLst>
                </p:cNvPr>
                <p:cNvSpPr/>
                <p:nvPr/>
              </p:nvSpPr>
              <p:spPr>
                <a:xfrm>
                  <a:off x="171549" y="3087425"/>
                  <a:ext cx="867866" cy="633571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30F19E7-F30B-254E-BBDC-6BB1E108D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49" y="3087425"/>
                  <a:ext cx="867866" cy="633571"/>
                </a:xfrm>
                <a:prstGeom prst="rect">
                  <a:avLst/>
                </a:prstGeom>
                <a:blipFill>
                  <a:blip r:embed="rId8"/>
                  <a:stretch>
                    <a:fillRect b="-3704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4AE2000-99B5-2742-B832-6F48FAF7F1A3}"/>
                    </a:ext>
                  </a:extLst>
                </p:cNvPr>
                <p:cNvSpPr/>
                <p:nvPr/>
              </p:nvSpPr>
              <p:spPr>
                <a:xfrm>
                  <a:off x="171549" y="3942184"/>
                  <a:ext cx="867866" cy="633571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4AE2000-99B5-2742-B832-6F48FAF7F1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49" y="3942184"/>
                  <a:ext cx="867866" cy="633571"/>
                </a:xfrm>
                <a:prstGeom prst="rect">
                  <a:avLst/>
                </a:prstGeom>
                <a:blipFill>
                  <a:blip r:embed="rId9"/>
                  <a:stretch>
                    <a:fillRect b="-3774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33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144FA18-999D-908F-F182-6611DE9A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FF1339-24C5-08CF-E3A0-17DF7AFDFF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 Clients</a:t>
            </a:r>
          </a:p>
        </p:txBody>
      </p:sp>
    </p:spTree>
    <p:extLst>
      <p:ext uri="{BB962C8B-B14F-4D97-AF65-F5344CB8AC3E}">
        <p14:creationId xmlns:p14="http://schemas.microsoft.com/office/powerpoint/2010/main" val="2371082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B359-9E8B-A74E-B896-0441F36A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4B43D-AAED-2B4F-8949-00425765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484781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Can’t prove ownership of assets in cold storage, </a:t>
            </a:r>
            <a:br>
              <a:rPr lang="en-US" sz="2400" dirty="0"/>
            </a:br>
            <a:r>
              <a:rPr lang="en-US" sz="2400" dirty="0"/>
              <a:t>without accessing cold storage:</a:t>
            </a:r>
          </a:p>
          <a:p>
            <a:r>
              <a:rPr lang="en-US" sz="2400" dirty="0"/>
              <a:t>To prove ownership  (e.g., in audit or in a proof of solvency) </a:t>
            </a:r>
          </a:p>
          <a:p>
            <a:r>
              <a:rPr lang="en-US" sz="2400" dirty="0"/>
              <a:t>To participate in proof-of-stake consensus</a:t>
            </a:r>
          </a:p>
          <a:p>
            <a:r>
              <a:rPr lang="en-US" sz="2400" dirty="0"/>
              <a:t>How to </a:t>
            </a:r>
            <a:r>
              <a:rPr lang="en-US" sz="2400"/>
              <a:t>do secret sharing?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Solutions:</a:t>
            </a:r>
          </a:p>
          <a:p>
            <a:r>
              <a:rPr lang="en-US" sz="2400" dirty="0"/>
              <a:t>Keep everything in hot wallet   (</a:t>
            </a:r>
            <a:r>
              <a:rPr lang="en-US" sz="2400" dirty="0" err="1"/>
              <a:t>e.g</a:t>
            </a:r>
            <a:r>
              <a:rPr lang="en-US" sz="2400" dirty="0"/>
              <a:t>, Anchorage)</a:t>
            </a:r>
          </a:p>
          <a:p>
            <a:r>
              <a:rPr lang="en-US" sz="2400" dirty="0"/>
              <a:t>Proxy keys:	keys that prove ownership of assets, </a:t>
            </a:r>
            <a:br>
              <a:rPr lang="en-US" sz="2400" dirty="0"/>
            </a:br>
            <a:r>
              <a:rPr lang="en-US" sz="2400" dirty="0"/>
              <a:t>				but cannot spend assets</a:t>
            </a:r>
          </a:p>
        </p:txBody>
      </p:sp>
    </p:spTree>
    <p:extLst>
      <p:ext uri="{BB962C8B-B14F-4D97-AF65-F5344CB8AC3E}">
        <p14:creationId xmlns:p14="http://schemas.microsoft.com/office/powerpoint/2010/main" val="1229277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ADE5-842D-ABE6-C983-483277B2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Secret Sharing/Threshold signing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4C0EA-06F4-B7AC-BE36-F28AAEC80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Have n keys such that any subset of k keys can be used to sign</a:t>
            </a:r>
          </a:p>
          <a:p>
            <a:r>
              <a:rPr lang="en-US" dirty="0"/>
              <a:t>k-1 keys cannot sign</a:t>
            </a:r>
          </a:p>
          <a:p>
            <a:r>
              <a:rPr lang="en-US" dirty="0"/>
              <a:t>t is the threshold. Example: 2 out of 3 or 10 out of 30</a:t>
            </a:r>
          </a:p>
          <a:p>
            <a:r>
              <a:rPr lang="en-US" dirty="0"/>
              <a:t>Ideally: outside observer can’t distinguish threshold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82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B62E-FCEE-459D-5116-DD211F9F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Shamir Secret Sharing insight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2839F-A16B-7645-BBC6-35519DD8C3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be a group of order p for a BLS scheme (works for other signature schemes)</a:t>
                </a:r>
              </a:p>
              <a:p>
                <a:r>
                  <a:rPr lang="en-US" dirty="0"/>
                  <a:t>“Dealer” picks a random degree t-1 polynomial: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over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Parties have ids 1,…,n. Dealer sends party </a:t>
                </a:r>
                <a:r>
                  <a:rPr lang="en-US" dirty="0" err="1"/>
                  <a:t>i</a:t>
                </a:r>
                <a:r>
                  <a:rPr lang="en-US" dirty="0"/>
                  <a:t>, f(</a:t>
                </a:r>
                <a:r>
                  <a:rPr lang="en-US" dirty="0" err="1"/>
                  <a:t>i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ublic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key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parties can reconstruct f, t-1 can’t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2839F-A16B-7645-BBC6-35519DD8C3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56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Lab06 Polynomial Function Graphs; Long and Synthetic Division – GeoGebra">
            <a:extLst>
              <a:ext uri="{FF2B5EF4-FFF2-40B4-BE49-F238E27FC236}">
                <a16:creationId xmlns:a16="http://schemas.microsoft.com/office/drawing/2014/main" id="{6E8C8BC8-B365-8792-FFC4-3C2D918EE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87" y="3679095"/>
            <a:ext cx="1959874" cy="11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46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FA9F-8744-DDBB-5465-47A3D258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Shamir Secret Sharing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85A1EB-FDFD-AFE0-3168-857B35438F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Use Lagrange interpolation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from shares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the set of signers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p>
                    </m:sSubSup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, called the </a:t>
                </a:r>
                <a:r>
                  <a:rPr lang="en-US" dirty="0" err="1"/>
                  <a:t>lagrange</a:t>
                </a:r>
                <a:r>
                  <a:rPr lang="en-US" dirty="0"/>
                  <a:t> polynomial.</a:t>
                </a:r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thus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the polynomials are deg. t-1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985A1EB-FDFD-AFE0-3168-857B35438F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60" t="-1325" r="-772" b="-23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0515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AF73-9291-4D33-6DD3-47270933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BLS Threshold signature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BD5BB-9707-7CAD-7949-2AE054246B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as secret shares using Shamir Secret Sharing from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Each party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S be the set of t signers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Each party computes signature share on message 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(0)</m:t>
                        </m:r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(normal BLS signature)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BD5BB-9707-7CAD-7949-2AE054246B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2649" r="-926" b="-2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8228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71850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Second half of course: Zero-knowledge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32BF-90BC-8781-E817-B5606C80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nodes, Archival Nodes, Light Clients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23A9D-39F8-12D6-A6CA-CD0E85ACBB24}"/>
              </a:ext>
            </a:extLst>
          </p:cNvPr>
          <p:cNvSpPr txBox="1"/>
          <p:nvPr/>
        </p:nvSpPr>
        <p:spPr>
          <a:xfrm>
            <a:off x="611957" y="1048472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Full node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96688-BB10-947D-FFF9-47BC601160F8}"/>
              </a:ext>
            </a:extLst>
          </p:cNvPr>
          <p:cNvSpPr txBox="1"/>
          <p:nvPr/>
        </p:nvSpPr>
        <p:spPr>
          <a:xfrm>
            <a:off x="0" y="3562291"/>
            <a:ext cx="3949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Executes transactions</a:t>
            </a:r>
          </a:p>
          <a:p>
            <a:pPr algn="l"/>
            <a:r>
              <a:rPr lang="en-US" dirty="0">
                <a:latin typeface="+mn-lt"/>
              </a:rPr>
              <a:t>Stores </a:t>
            </a:r>
            <a:r>
              <a:rPr lang="en-US" i="1" dirty="0">
                <a:latin typeface="+mn-lt"/>
              </a:rPr>
              <a:t>current</a:t>
            </a:r>
            <a:r>
              <a:rPr lang="en-US" dirty="0">
                <a:latin typeface="+mn-lt"/>
              </a:rPr>
              <a:t> state</a:t>
            </a:r>
          </a:p>
          <a:p>
            <a:pPr algn="l"/>
            <a:r>
              <a:rPr lang="en-US" dirty="0">
                <a:latin typeface="+mn-lt"/>
              </a:rPr>
              <a:t>Participates in consensus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D1F2B-0377-E48B-9FBE-49C6A54AB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26" y="1604447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D12946-4B63-E706-0E70-6EC86C518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8" y="1556607"/>
            <a:ext cx="584280" cy="864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BEE627-EC69-A572-F320-5B249EAE1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6379" y="2560354"/>
            <a:ext cx="584281" cy="8643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FF86D4-AEC0-0FA4-C6A4-298B0C481C69}"/>
              </a:ext>
            </a:extLst>
          </p:cNvPr>
          <p:cNvSpPr txBox="1"/>
          <p:nvPr/>
        </p:nvSpPr>
        <p:spPr>
          <a:xfrm>
            <a:off x="3878664" y="3918857"/>
            <a:ext cx="349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About 1TB in size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DA4684-8A8B-4F7F-0453-278545D49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818" y="1148994"/>
            <a:ext cx="4915354" cy="271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A0CA-D9CF-3E85-29E4-0A26570A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Light Clients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9692F-518F-E5D9-7204-C0FB4A4C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739" y="1561873"/>
            <a:ext cx="353518" cy="764222"/>
          </a:xfrm>
          <a:prstGeom prst="rect">
            <a:avLst/>
          </a:prstGeom>
        </p:spPr>
      </p:pic>
      <p:pic>
        <p:nvPicPr>
          <p:cNvPr id="5" name="Picture 2" descr="laptop&quot; Emoji - Download for free – Iconduck">
            <a:extLst>
              <a:ext uri="{FF2B5EF4-FFF2-40B4-BE49-F238E27FC236}">
                <a16:creationId xmlns:a16="http://schemas.microsoft.com/office/drawing/2014/main" id="{EFDA8B65-FA66-4160-2778-55158901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04" y="1672508"/>
            <a:ext cx="691643" cy="6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ablet, apps, device, gadget, ipad, tech, technology icon - Download on  Iconfinder">
            <a:extLst>
              <a:ext uri="{FF2B5EF4-FFF2-40B4-BE49-F238E27FC236}">
                <a16:creationId xmlns:a16="http://schemas.microsoft.com/office/drawing/2014/main" id="{0DA85A4F-E7ED-A923-1636-95E04FA2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94" y="1399891"/>
            <a:ext cx="1238805" cy="123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FB614D-E68E-CD67-ADE4-5633466D7A78}"/>
              </a:ext>
            </a:extLst>
          </p:cNvPr>
          <p:cNvSpPr txBox="1"/>
          <p:nvPr/>
        </p:nvSpPr>
        <p:spPr>
          <a:xfrm>
            <a:off x="1753437" y="2816796"/>
            <a:ext cx="6933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Does not execute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Can check TX inclusion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Can get state proofs with state commitment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Minimal storage (runs as an app)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Goes online and offline</a:t>
            </a:r>
          </a:p>
        </p:txBody>
      </p:sp>
    </p:spTree>
    <p:extLst>
      <p:ext uri="{BB962C8B-B14F-4D97-AF65-F5344CB8AC3E}">
        <p14:creationId xmlns:p14="http://schemas.microsoft.com/office/powerpoint/2010/main" val="250319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4319179" y="1405393"/>
            <a:ext cx="1344300" cy="702000"/>
            <a:chOff x="5333050" y="2139900"/>
            <a:chExt cx="1344300" cy="702000"/>
          </a:xfrm>
        </p:grpSpPr>
        <p:sp>
          <p:nvSpPr>
            <p:cNvPr id="146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3330379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9" name="Shape 149"/>
          <p:cNvGrpSpPr/>
          <p:nvPr/>
        </p:nvGrpSpPr>
        <p:grpSpPr>
          <a:xfrm>
            <a:off x="1986079" y="1454618"/>
            <a:ext cx="1344300" cy="702000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978354" y="1291746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53" name="Shape 153"/>
          <p:cNvGrpSpPr/>
          <p:nvPr/>
        </p:nvGrpSpPr>
        <p:grpSpPr>
          <a:xfrm>
            <a:off x="6671204" y="1405393"/>
            <a:ext cx="1344300" cy="702000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6" name="Shape 156"/>
          <p:cNvSpPr/>
          <p:nvPr/>
        </p:nvSpPr>
        <p:spPr>
          <a:xfrm>
            <a:off x="5682404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1" name="Shape 171"/>
          <p:cNvSpPr/>
          <p:nvPr/>
        </p:nvSpPr>
        <p:spPr>
          <a:xfrm>
            <a:off x="711779" y="1145218"/>
            <a:ext cx="7785600" cy="1163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533000" y="718916"/>
            <a:ext cx="3052908" cy="3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Hash chain of blocks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753" y="2006231"/>
            <a:ext cx="8392701" cy="2814287"/>
            <a:chOff x="-322951" y="2272538"/>
            <a:chExt cx="8392701" cy="2814287"/>
          </a:xfrm>
        </p:grpSpPr>
        <p:cxnSp>
          <p:nvCxnSpPr>
            <p:cNvPr id="162" name="Shape 162"/>
            <p:cNvCxnSpPr/>
            <p:nvPr/>
          </p:nvCxnSpPr>
          <p:spPr>
            <a:xfrm flipH="1">
              <a:off x="4980475" y="2272538"/>
              <a:ext cx="44400" cy="586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72" name="Shape 172"/>
            <p:cNvSpPr/>
            <p:nvPr/>
          </p:nvSpPr>
          <p:spPr>
            <a:xfrm>
              <a:off x="2521250" y="2761225"/>
              <a:ext cx="5548500" cy="2325600"/>
            </a:xfrm>
            <a:prstGeom prst="rect">
              <a:avLst/>
            </a:prstGeom>
            <a:noFill/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-322951" y="2858738"/>
              <a:ext cx="8199261" cy="2134837"/>
              <a:chOff x="-322951" y="2858738"/>
              <a:chExt cx="8199261" cy="2134837"/>
            </a:xfrm>
          </p:grpSpPr>
          <p:sp>
            <p:nvSpPr>
              <p:cNvPr id="157" name="Shape 157"/>
              <p:cNvSpPr txBox="1"/>
              <p:nvPr/>
            </p:nvSpPr>
            <p:spPr>
              <a:xfrm>
                <a:off x="4332300" y="2858738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8" name="Shape 158"/>
              <p:cNvSpPr txBox="1"/>
              <p:nvPr/>
            </p:nvSpPr>
            <p:spPr>
              <a:xfrm>
                <a:off x="34804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9" name="Shape 159"/>
              <p:cNvSpPr txBox="1"/>
              <p:nvPr/>
            </p:nvSpPr>
            <p:spPr>
              <a:xfrm>
                <a:off x="54458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4111475" y="3093675"/>
                <a:ext cx="638367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5363557" y="3093675"/>
                <a:ext cx="766538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3" name="Shape 163"/>
              <p:cNvCxnSpPr>
                <a:cxnSpLocks/>
                <a:endCxn id="164" idx="0"/>
              </p:cNvCxnSpPr>
              <p:nvPr/>
            </p:nvCxnSpPr>
            <p:spPr>
              <a:xfrm flipH="1">
                <a:off x="3158205" y="4008075"/>
                <a:ext cx="749396" cy="63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5" name="Shape 165"/>
              <p:cNvCxnSpPr>
                <a:cxnSpLocks/>
                <a:endCxn id="166" idx="0"/>
              </p:cNvCxnSpPr>
              <p:nvPr/>
            </p:nvCxnSpPr>
            <p:spPr>
              <a:xfrm flipH="1">
                <a:off x="4484730" y="3972675"/>
                <a:ext cx="62096" cy="669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4" name="Shape 164"/>
              <p:cNvSpPr txBox="1"/>
              <p:nvPr/>
            </p:nvSpPr>
            <p:spPr>
              <a:xfrm>
                <a:off x="2521249" y="4642275"/>
                <a:ext cx="1273911" cy="3513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700" dirty="0"/>
                  <a:t>transaction</a:t>
                </a:r>
              </a:p>
            </p:txBody>
          </p:sp>
          <p:sp>
            <p:nvSpPr>
              <p:cNvPr id="166" name="Shape 166"/>
              <p:cNvSpPr txBox="1"/>
              <p:nvPr/>
            </p:nvSpPr>
            <p:spPr>
              <a:xfrm>
                <a:off x="3847774" y="4642275"/>
                <a:ext cx="1273911" cy="3513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700" dirty="0"/>
                  <a:t>transaction</a:t>
                </a:r>
              </a:p>
            </p:txBody>
          </p:sp>
          <p:cxnSp>
            <p:nvCxnSpPr>
              <p:cNvPr id="167" name="Shape 167"/>
              <p:cNvCxnSpPr>
                <a:cxnSpLocks/>
                <a:endCxn id="168" idx="0"/>
              </p:cNvCxnSpPr>
              <p:nvPr/>
            </p:nvCxnSpPr>
            <p:spPr>
              <a:xfrm flipH="1">
                <a:off x="5811255" y="3959475"/>
                <a:ext cx="92396" cy="682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9" name="Shape 169"/>
              <p:cNvCxnSpPr>
                <a:cxnSpLocks/>
                <a:endCxn id="170" idx="0"/>
              </p:cNvCxnSpPr>
              <p:nvPr/>
            </p:nvCxnSpPr>
            <p:spPr>
              <a:xfrm>
                <a:off x="6525050" y="3986175"/>
                <a:ext cx="714305" cy="656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8" name="Shape 168"/>
              <p:cNvSpPr txBox="1"/>
              <p:nvPr/>
            </p:nvSpPr>
            <p:spPr>
              <a:xfrm>
                <a:off x="5174299" y="4642275"/>
                <a:ext cx="1273911" cy="3513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700"/>
                  <a:t>transaction</a:t>
                </a:r>
              </a:p>
            </p:txBody>
          </p:sp>
          <p:sp>
            <p:nvSpPr>
              <p:cNvPr id="170" name="Shape 170"/>
              <p:cNvSpPr txBox="1"/>
              <p:nvPr/>
            </p:nvSpPr>
            <p:spPr>
              <a:xfrm>
                <a:off x="6602399" y="4642275"/>
                <a:ext cx="1273911" cy="3513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700"/>
                  <a:t>transaction</a:t>
                </a:r>
              </a:p>
            </p:txBody>
          </p:sp>
          <p:sp>
            <p:nvSpPr>
              <p:cNvPr id="174" name="Shape 174"/>
              <p:cNvSpPr txBox="1"/>
              <p:nvPr/>
            </p:nvSpPr>
            <p:spPr>
              <a:xfrm>
                <a:off x="-322951" y="3039279"/>
                <a:ext cx="2769343" cy="1225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2400" dirty="0"/>
                  <a:t>Merkle Tree of transactions in each block</a:t>
                </a:r>
              </a:p>
            </p:txBody>
          </p:sp>
        </p:grpSp>
      </p:grp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x-none" dirty="0">
                <a:latin typeface="Arial" charset="0"/>
                <a:ea typeface="ＭＳ Ｐゴシック" charset="-128"/>
              </a:rPr>
              <a:t>Bitcoin Light Client: SVP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6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004"/>
    </mc:Choice>
    <mc:Fallback xmlns="">
      <p:transition advTm="32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4319179" y="1405393"/>
            <a:ext cx="1344300" cy="702000"/>
            <a:chOff x="5333050" y="2139900"/>
            <a:chExt cx="1344300" cy="702000"/>
          </a:xfrm>
        </p:grpSpPr>
        <p:sp>
          <p:nvSpPr>
            <p:cNvPr id="146" name="Shape 146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48" name="Shape 148"/>
          <p:cNvSpPr/>
          <p:nvPr/>
        </p:nvSpPr>
        <p:spPr>
          <a:xfrm>
            <a:off x="3330379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9" name="Shape 149"/>
          <p:cNvGrpSpPr/>
          <p:nvPr/>
        </p:nvGrpSpPr>
        <p:grpSpPr>
          <a:xfrm>
            <a:off x="1986079" y="1454618"/>
            <a:ext cx="1344300" cy="702000"/>
            <a:chOff x="5333050" y="2139900"/>
            <a:chExt cx="1344300" cy="702000"/>
          </a:xfrm>
        </p:grpSpPr>
        <p:sp>
          <p:nvSpPr>
            <p:cNvPr id="150" name="Shape 150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2" name="Shape 152"/>
          <p:cNvSpPr/>
          <p:nvPr/>
        </p:nvSpPr>
        <p:spPr>
          <a:xfrm>
            <a:off x="978354" y="1291746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53" name="Shape 153"/>
          <p:cNvGrpSpPr/>
          <p:nvPr/>
        </p:nvGrpSpPr>
        <p:grpSpPr>
          <a:xfrm>
            <a:off x="6671204" y="1405393"/>
            <a:ext cx="1344300" cy="702000"/>
            <a:chOff x="5333050" y="2139900"/>
            <a:chExt cx="1344300" cy="702000"/>
          </a:xfrm>
        </p:grpSpPr>
        <p:sp>
          <p:nvSpPr>
            <p:cNvPr id="154" name="Shape 154"/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56" name="Shape 156"/>
          <p:cNvSpPr/>
          <p:nvPr/>
        </p:nvSpPr>
        <p:spPr>
          <a:xfrm>
            <a:off x="5682404" y="1254921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1" name="Shape 171"/>
          <p:cNvSpPr/>
          <p:nvPr/>
        </p:nvSpPr>
        <p:spPr>
          <a:xfrm>
            <a:off x="711779" y="1145218"/>
            <a:ext cx="7785600" cy="11631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948954" y="2006231"/>
            <a:ext cx="5548500" cy="2814287"/>
            <a:chOff x="2521250" y="2272538"/>
            <a:chExt cx="5548500" cy="2814287"/>
          </a:xfrm>
        </p:grpSpPr>
        <p:cxnSp>
          <p:nvCxnSpPr>
            <p:cNvPr id="162" name="Shape 162"/>
            <p:cNvCxnSpPr/>
            <p:nvPr/>
          </p:nvCxnSpPr>
          <p:spPr>
            <a:xfrm flipH="1">
              <a:off x="4980475" y="2272538"/>
              <a:ext cx="44400" cy="586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72" name="Shape 172"/>
            <p:cNvSpPr/>
            <p:nvPr/>
          </p:nvSpPr>
          <p:spPr>
            <a:xfrm>
              <a:off x="2521250" y="2761225"/>
              <a:ext cx="5548500" cy="2325600"/>
            </a:xfrm>
            <a:prstGeom prst="rect">
              <a:avLst/>
            </a:prstGeom>
            <a:noFill/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708950" y="2858738"/>
              <a:ext cx="5137450" cy="2134837"/>
              <a:chOff x="2708950" y="2858738"/>
              <a:chExt cx="5137450" cy="2134837"/>
            </a:xfrm>
          </p:grpSpPr>
          <p:sp>
            <p:nvSpPr>
              <p:cNvPr id="157" name="Shape 157"/>
              <p:cNvSpPr txBox="1"/>
              <p:nvPr/>
            </p:nvSpPr>
            <p:spPr>
              <a:xfrm>
                <a:off x="4332300" y="2858738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8" name="Shape 158"/>
              <p:cNvSpPr txBox="1"/>
              <p:nvPr/>
            </p:nvSpPr>
            <p:spPr>
              <a:xfrm>
                <a:off x="34804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59" name="Shape 159"/>
              <p:cNvSpPr txBox="1"/>
              <p:nvPr/>
            </p:nvSpPr>
            <p:spPr>
              <a:xfrm>
                <a:off x="54458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60" name="Shape 160"/>
              <p:cNvSpPr/>
              <p:nvPr/>
            </p:nvSpPr>
            <p:spPr>
              <a:xfrm>
                <a:off x="4111475" y="3093675"/>
                <a:ext cx="638367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5363557" y="3093675"/>
                <a:ext cx="766538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63" name="Shape 163"/>
              <p:cNvCxnSpPr>
                <a:endCxn id="164" idx="0"/>
              </p:cNvCxnSpPr>
              <p:nvPr/>
            </p:nvCxnSpPr>
            <p:spPr>
              <a:xfrm flipH="1">
                <a:off x="3237100" y="4008075"/>
                <a:ext cx="670500" cy="683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5" name="Shape 165"/>
              <p:cNvCxnSpPr>
                <a:endCxn id="166" idx="0"/>
              </p:cNvCxnSpPr>
              <p:nvPr/>
            </p:nvCxnSpPr>
            <p:spPr>
              <a:xfrm>
                <a:off x="4546825" y="3972675"/>
                <a:ext cx="16800" cy="719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4" name="Shape 164"/>
              <p:cNvSpPr txBox="1"/>
              <p:nvPr/>
            </p:nvSpPr>
            <p:spPr>
              <a:xfrm>
                <a:off x="2708950" y="4691775"/>
                <a:ext cx="1056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200"/>
                  <a:t>transaction</a:t>
                </a:r>
              </a:p>
            </p:txBody>
          </p:sp>
          <p:sp>
            <p:nvSpPr>
              <p:cNvPr id="166" name="Shape 166"/>
              <p:cNvSpPr txBox="1"/>
              <p:nvPr/>
            </p:nvSpPr>
            <p:spPr>
              <a:xfrm>
                <a:off x="4035475" y="4691775"/>
                <a:ext cx="1056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200"/>
                  <a:t>transaction</a:t>
                </a:r>
              </a:p>
            </p:txBody>
          </p:sp>
          <p:cxnSp>
            <p:nvCxnSpPr>
              <p:cNvPr id="167" name="Shape 167"/>
              <p:cNvCxnSpPr>
                <a:endCxn id="168" idx="0"/>
              </p:cNvCxnSpPr>
              <p:nvPr/>
            </p:nvCxnSpPr>
            <p:spPr>
              <a:xfrm flipH="1">
                <a:off x="5890150" y="3959475"/>
                <a:ext cx="13500" cy="73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69" name="Shape 169"/>
              <p:cNvCxnSpPr>
                <a:endCxn id="170" idx="0"/>
              </p:cNvCxnSpPr>
              <p:nvPr/>
            </p:nvCxnSpPr>
            <p:spPr>
              <a:xfrm>
                <a:off x="6525050" y="3986175"/>
                <a:ext cx="793200" cy="705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8" name="Shape 168"/>
              <p:cNvSpPr txBox="1"/>
              <p:nvPr/>
            </p:nvSpPr>
            <p:spPr>
              <a:xfrm>
                <a:off x="5362000" y="4691775"/>
                <a:ext cx="1056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200"/>
                  <a:t>transaction</a:t>
                </a:r>
              </a:p>
            </p:txBody>
          </p:sp>
          <p:sp>
            <p:nvSpPr>
              <p:cNvPr id="170" name="Shape 170"/>
              <p:cNvSpPr txBox="1"/>
              <p:nvPr/>
            </p:nvSpPr>
            <p:spPr>
              <a:xfrm>
                <a:off x="6790100" y="4691775"/>
                <a:ext cx="1056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200"/>
                  <a:t>transaction</a:t>
                </a:r>
              </a:p>
            </p:txBody>
          </p:sp>
        </p:grpSp>
      </p:grpSp>
      <p:sp>
        <p:nvSpPr>
          <p:cNvPr id="3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x-none" dirty="0">
                <a:latin typeface="Arial" charset="0"/>
                <a:ea typeface="ＭＳ Ｐゴシック" charset="-128"/>
              </a:rPr>
              <a:t>Validity of a blockchain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ource Sans Pro" charset="0"/>
                <a:ea typeface="ＭＳ Ｐゴシック" charset="-128"/>
                <a:cs typeface="+mn-cs"/>
              </a:defRPr>
            </a:lvl9pPr>
          </a:lstStyle>
          <a:p>
            <a:fld id="{ED35D2CF-95E9-4641-8428-8207D7C337DE}" type="slidenum">
              <a:rPr lang="en-US" altLang="x-none" smtClean="0"/>
              <a:pPr/>
              <a:t>9</a:t>
            </a:fld>
            <a:endParaRPr lang="en-US" altLang="x-none"/>
          </a:p>
        </p:txBody>
      </p:sp>
      <p:sp>
        <p:nvSpPr>
          <p:cNvPr id="4" name="Rectangle 3"/>
          <p:cNvSpPr/>
          <p:nvPr/>
        </p:nvSpPr>
        <p:spPr>
          <a:xfrm>
            <a:off x="8067196" y="433221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45635" y="431314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39080" y="431314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10794" y="428742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6" name="Rectangle 5"/>
          <p:cNvSpPr/>
          <p:nvPr/>
        </p:nvSpPr>
        <p:spPr>
          <a:xfrm>
            <a:off x="-9591" y="2720025"/>
            <a:ext cx="2890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Transactions are valid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Merkle</a:t>
            </a:r>
            <a:r>
              <a:rPr lang="en-US" sz="2000" dirty="0"/>
              <a:t> tree correct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66906" y="2133600"/>
            <a:ext cx="1115373" cy="1278923"/>
            <a:chOff x="5266906" y="2133600"/>
            <a:chExt cx="1115373" cy="1278923"/>
          </a:xfrm>
        </p:grpSpPr>
        <p:sp>
          <p:nvSpPr>
            <p:cNvPr id="41" name="Rectangle 40"/>
            <p:cNvSpPr/>
            <p:nvPr/>
          </p:nvSpPr>
          <p:spPr>
            <a:xfrm>
              <a:off x="5266906" y="2133600"/>
              <a:ext cx="461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✅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66781" y="304319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✅</a:t>
              </a:r>
            </a:p>
          </p:txBody>
        </p:sp>
      </p:grpSp>
      <p:sp>
        <p:nvSpPr>
          <p:cNvPr id="45" name="Shape 173">
            <a:extLst>
              <a:ext uri="{FF2B5EF4-FFF2-40B4-BE49-F238E27FC236}">
                <a16:creationId xmlns:a16="http://schemas.microsoft.com/office/drawing/2014/main" id="{C85DEDC6-2A77-064F-862E-DB65A6A5CF44}"/>
              </a:ext>
            </a:extLst>
          </p:cNvPr>
          <p:cNvSpPr txBox="1"/>
          <p:nvPr/>
        </p:nvSpPr>
        <p:spPr>
          <a:xfrm>
            <a:off x="533000" y="718916"/>
            <a:ext cx="3052908" cy="35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Hash chain of blocks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65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626"/>
    </mc:Choice>
    <mc:Fallback xmlns="">
      <p:transition advTm="13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  <p:bldP spid="37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7|1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101195</TotalTime>
  <Words>3015</Words>
  <Application>Microsoft Macintosh PowerPoint</Application>
  <PresentationFormat>On-screen Show (16:9)</PresentationFormat>
  <Paragraphs>538</Paragraphs>
  <Slides>55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Apple Color Emoji</vt:lpstr>
      <vt:lpstr>Arial</vt:lpstr>
      <vt:lpstr>Calibri</vt:lpstr>
      <vt:lpstr>Cambria Math</vt:lpstr>
      <vt:lpstr>Courier New</vt:lpstr>
      <vt:lpstr>Roboto</vt:lpstr>
      <vt:lpstr>Trebuchet MS</vt:lpstr>
      <vt:lpstr>Wingdings</vt:lpstr>
      <vt:lpstr>Office Theme</vt:lpstr>
      <vt:lpstr>PoW light clients and threshold signatures</vt:lpstr>
      <vt:lpstr>Kate PCS</vt:lpstr>
      <vt:lpstr>Verifiable Information Disperal</vt:lpstr>
      <vt:lpstr>Danksharding</vt:lpstr>
      <vt:lpstr>Light Clients</vt:lpstr>
      <vt:lpstr>Full nodes, Archival Nodes, Light Clients</vt:lpstr>
      <vt:lpstr>Light Clients</vt:lpstr>
      <vt:lpstr>Bitcoin Light Client: SVP</vt:lpstr>
      <vt:lpstr>Validity of a blockchain</vt:lpstr>
      <vt:lpstr>Validity of a Block Header</vt:lpstr>
      <vt:lpstr>Two Valid Blockchains?</vt:lpstr>
      <vt:lpstr>Longest Chain Rule</vt:lpstr>
      <vt:lpstr>Simple Payment Verifying Client [Satoshi’08]</vt:lpstr>
      <vt:lpstr>Verify Block Headers</vt:lpstr>
      <vt:lpstr>Use the Longest Chain Rule</vt:lpstr>
      <vt:lpstr>Can’t verify all transactions (but that’s ok)</vt:lpstr>
      <vt:lpstr>Can verify specific transactions (with help)</vt:lpstr>
      <vt:lpstr>Can verify specific transactions (with help)</vt:lpstr>
      <vt:lpstr>SPV Properties and Problems</vt:lpstr>
      <vt:lpstr>Flyclient: A super-light clients</vt:lpstr>
      <vt:lpstr>Flyclient: A super-light clients</vt:lpstr>
      <vt:lpstr>Flyclient: A super-light clients</vt:lpstr>
      <vt:lpstr>Verifying Transaction</vt:lpstr>
      <vt:lpstr>Flyclient: Two Heads? </vt:lpstr>
      <vt:lpstr>Flyclient Strawman 1 </vt:lpstr>
      <vt:lpstr>Flyclient Strawman 1: sample constant # of blocks </vt:lpstr>
      <vt:lpstr>Flyclient Strawman 1: sample constant # of blocks </vt:lpstr>
      <vt:lpstr>Flyclient Strawman 1 problem: Forking </vt:lpstr>
      <vt:lpstr>Flyclient idea: Find Fork Point </vt:lpstr>
      <vt:lpstr>Flyclient: Idea bound forking point </vt:lpstr>
      <vt:lpstr>Flyclient: Idea bound forking point</vt:lpstr>
      <vt:lpstr>Flyclient: Idea bound forking point</vt:lpstr>
      <vt:lpstr>Flyclient: Idea bound forking point </vt:lpstr>
      <vt:lpstr>Flyclient: Idea bound forking point </vt:lpstr>
      <vt:lpstr>Flyclient</vt:lpstr>
      <vt:lpstr>The ultra light client</vt:lpstr>
      <vt:lpstr>Managing crypto assets:  Wallets and keys</vt:lpstr>
      <vt:lpstr>Managing secret keys</vt:lpstr>
      <vt:lpstr>Managing lots of secret keys</vt:lpstr>
      <vt:lpstr>Hardware wallet:   Ledger, Trezor, …</vt:lpstr>
      <vt:lpstr>Hardware wallet:  backup</vt:lpstr>
      <vt:lpstr>On Ledger</vt:lpstr>
      <vt:lpstr>Example:  English word list</vt:lpstr>
      <vt:lpstr>On Ledger</vt:lpstr>
      <vt:lpstr>How to securely check balances?</vt:lpstr>
      <vt:lpstr>Idea 2:   (used in HD wallets)</vt:lpstr>
      <vt:lpstr>Paper wallet     (be careful when generating)</vt:lpstr>
      <vt:lpstr>Managing crypto assets in the cloud</vt:lpstr>
      <vt:lpstr>Hot/cold storage</vt:lpstr>
      <vt:lpstr>Problems</vt:lpstr>
      <vt:lpstr>Secret Sharing/Threshold signing</vt:lpstr>
      <vt:lpstr>Shamir Secret Sharing insight</vt:lpstr>
      <vt:lpstr>Shamir Secret Sharing</vt:lpstr>
      <vt:lpstr>BLS Threshold signature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Buenz</cp:lastModifiedBy>
  <cp:revision>1283</cp:revision>
  <cp:lastPrinted>2015-09-20T23:02:57Z</cp:lastPrinted>
  <dcterms:created xsi:type="dcterms:W3CDTF">2010-10-17T19:58:05Z</dcterms:created>
  <dcterms:modified xsi:type="dcterms:W3CDTF">2024-03-11T04:11:27Z</dcterms:modified>
</cp:coreProperties>
</file>